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5.xml" ContentType="application/vnd.openxmlformats-officedocument.presentationml.tags+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tags/tag6.xml" ContentType="application/vnd.openxmlformats-officedocument.presentationml.tags+xml"/>
  <Override PartName="/ppt/notesSlides/notesSlide9.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1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4.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15.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16.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17.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18.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19.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20.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21.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22.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23.xml" ContentType="application/vnd.openxmlformats-officedocument.presentationml.notesSlide+xml"/>
  <Override PartName="/ppt/tags/tag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 id="2147483735" r:id="rId4"/>
    <p:sldMasterId id="2147483747" r:id="rId5"/>
    <p:sldMasterId id="2147483760" r:id="rId6"/>
  </p:sldMasterIdLst>
  <p:notesMasterIdLst>
    <p:notesMasterId r:id="rId145"/>
  </p:notesMasterIdLst>
  <p:handoutMasterIdLst>
    <p:handoutMasterId r:id="rId146"/>
  </p:handoutMasterIdLst>
  <p:sldIdLst>
    <p:sldId id="439" r:id="rId7"/>
    <p:sldId id="465" r:id="rId8"/>
    <p:sldId id="904" r:id="rId9"/>
    <p:sldId id="905" r:id="rId10"/>
    <p:sldId id="906" r:id="rId11"/>
    <p:sldId id="907" r:id="rId12"/>
    <p:sldId id="908" r:id="rId13"/>
    <p:sldId id="909" r:id="rId14"/>
    <p:sldId id="910" r:id="rId15"/>
    <p:sldId id="911" r:id="rId16"/>
    <p:sldId id="912" r:id="rId17"/>
    <p:sldId id="913" r:id="rId18"/>
    <p:sldId id="914" r:id="rId19"/>
    <p:sldId id="915" r:id="rId20"/>
    <p:sldId id="916" r:id="rId21"/>
    <p:sldId id="917" r:id="rId22"/>
    <p:sldId id="919" r:id="rId23"/>
    <p:sldId id="920" r:id="rId24"/>
    <p:sldId id="921" r:id="rId25"/>
    <p:sldId id="922" r:id="rId26"/>
    <p:sldId id="923" r:id="rId27"/>
    <p:sldId id="924" r:id="rId28"/>
    <p:sldId id="925" r:id="rId29"/>
    <p:sldId id="926" r:id="rId30"/>
    <p:sldId id="927" r:id="rId31"/>
    <p:sldId id="928" r:id="rId32"/>
    <p:sldId id="929" r:id="rId33"/>
    <p:sldId id="930" r:id="rId34"/>
    <p:sldId id="931" r:id="rId35"/>
    <p:sldId id="932" r:id="rId36"/>
    <p:sldId id="933" r:id="rId37"/>
    <p:sldId id="934" r:id="rId38"/>
    <p:sldId id="935" r:id="rId39"/>
    <p:sldId id="936" r:id="rId40"/>
    <p:sldId id="937" r:id="rId41"/>
    <p:sldId id="938" r:id="rId42"/>
    <p:sldId id="939" r:id="rId43"/>
    <p:sldId id="1041" r:id="rId44"/>
    <p:sldId id="940" r:id="rId45"/>
    <p:sldId id="941" r:id="rId46"/>
    <p:sldId id="1023" r:id="rId47"/>
    <p:sldId id="1024" r:id="rId48"/>
    <p:sldId id="943" r:id="rId49"/>
    <p:sldId id="944" r:id="rId50"/>
    <p:sldId id="945" r:id="rId51"/>
    <p:sldId id="946" r:id="rId52"/>
    <p:sldId id="947" r:id="rId53"/>
    <p:sldId id="948" r:id="rId54"/>
    <p:sldId id="949" r:id="rId55"/>
    <p:sldId id="950" r:id="rId56"/>
    <p:sldId id="951" r:id="rId57"/>
    <p:sldId id="952" r:id="rId58"/>
    <p:sldId id="953" r:id="rId59"/>
    <p:sldId id="954" r:id="rId60"/>
    <p:sldId id="955" r:id="rId61"/>
    <p:sldId id="956" r:id="rId62"/>
    <p:sldId id="957" r:id="rId63"/>
    <p:sldId id="958" r:id="rId64"/>
    <p:sldId id="959" r:id="rId65"/>
    <p:sldId id="960" r:id="rId66"/>
    <p:sldId id="961" r:id="rId67"/>
    <p:sldId id="962" r:id="rId68"/>
    <p:sldId id="963" r:id="rId69"/>
    <p:sldId id="964" r:id="rId70"/>
    <p:sldId id="965" r:id="rId71"/>
    <p:sldId id="966" r:id="rId72"/>
    <p:sldId id="967" r:id="rId73"/>
    <p:sldId id="968" r:id="rId74"/>
    <p:sldId id="969" r:id="rId75"/>
    <p:sldId id="970" r:id="rId76"/>
    <p:sldId id="971" r:id="rId77"/>
    <p:sldId id="972" r:id="rId78"/>
    <p:sldId id="973" r:id="rId79"/>
    <p:sldId id="974" r:id="rId80"/>
    <p:sldId id="975" r:id="rId81"/>
    <p:sldId id="1026" r:id="rId82"/>
    <p:sldId id="1039" r:id="rId83"/>
    <p:sldId id="1040" r:id="rId84"/>
    <p:sldId id="1027" r:id="rId85"/>
    <p:sldId id="1028" r:id="rId86"/>
    <p:sldId id="1029" r:id="rId87"/>
    <p:sldId id="1030" r:id="rId88"/>
    <p:sldId id="1031" r:id="rId89"/>
    <p:sldId id="1032" r:id="rId90"/>
    <p:sldId id="1033" r:id="rId91"/>
    <p:sldId id="1034" r:id="rId92"/>
    <p:sldId id="1035" r:id="rId93"/>
    <p:sldId id="1036" r:id="rId94"/>
    <p:sldId id="1037" r:id="rId95"/>
    <p:sldId id="1038" r:id="rId96"/>
    <p:sldId id="976" r:id="rId97"/>
    <p:sldId id="978" r:id="rId98"/>
    <p:sldId id="979" r:id="rId99"/>
    <p:sldId id="980" r:id="rId100"/>
    <p:sldId id="981" r:id="rId101"/>
    <p:sldId id="982" r:id="rId102"/>
    <p:sldId id="983" r:id="rId103"/>
    <p:sldId id="984" r:id="rId104"/>
    <p:sldId id="985" r:id="rId105"/>
    <p:sldId id="986" r:id="rId106"/>
    <p:sldId id="987" r:id="rId107"/>
    <p:sldId id="988" r:id="rId108"/>
    <p:sldId id="989" r:id="rId109"/>
    <p:sldId id="990" r:id="rId110"/>
    <p:sldId id="991" r:id="rId111"/>
    <p:sldId id="992" r:id="rId112"/>
    <p:sldId id="993" r:id="rId113"/>
    <p:sldId id="994" r:id="rId114"/>
    <p:sldId id="995" r:id="rId115"/>
    <p:sldId id="996" r:id="rId116"/>
    <p:sldId id="997" r:id="rId117"/>
    <p:sldId id="998" r:id="rId118"/>
    <p:sldId id="999" r:id="rId119"/>
    <p:sldId id="1000" r:id="rId120"/>
    <p:sldId id="1001" r:id="rId121"/>
    <p:sldId id="1002" r:id="rId122"/>
    <p:sldId id="1003" r:id="rId123"/>
    <p:sldId id="1004" r:id="rId124"/>
    <p:sldId id="1005" r:id="rId125"/>
    <p:sldId id="1006" r:id="rId126"/>
    <p:sldId id="1007" r:id="rId127"/>
    <p:sldId id="1008" r:id="rId128"/>
    <p:sldId id="1009" r:id="rId129"/>
    <p:sldId id="1010" r:id="rId130"/>
    <p:sldId id="1011" r:id="rId131"/>
    <p:sldId id="1012" r:id="rId132"/>
    <p:sldId id="1013" r:id="rId133"/>
    <p:sldId id="1014" r:id="rId134"/>
    <p:sldId id="1015" r:id="rId135"/>
    <p:sldId id="1016" r:id="rId136"/>
    <p:sldId id="1017" r:id="rId137"/>
    <p:sldId id="1025" r:id="rId138"/>
    <p:sldId id="1018" r:id="rId139"/>
    <p:sldId id="1019" r:id="rId140"/>
    <p:sldId id="1020" r:id="rId141"/>
    <p:sldId id="1021" r:id="rId142"/>
    <p:sldId id="1022" r:id="rId143"/>
    <p:sldId id="475" r:id="rId144"/>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 id="2" name="Camilo Esteban Caro Camargo" initials="CECC" lastIdx="1" clrIdx="1">
    <p:extLst>
      <p:ext uri="{19B8F6BF-5375-455C-9EA6-DF929625EA0E}">
        <p15:presenceInfo xmlns:p15="http://schemas.microsoft.com/office/powerpoint/2012/main" userId="S-1-5-21-2627206374-3471323397-1792707208-19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78" autoAdjust="0"/>
    <p:restoredTop sz="90047" autoAdjust="0"/>
  </p:normalViewPr>
  <p:slideViewPr>
    <p:cSldViewPr snapToGrid="0" snapToObjects="1">
      <p:cViewPr varScale="1">
        <p:scale>
          <a:sx n="99" d="100"/>
          <a:sy n="99" d="100"/>
        </p:scale>
        <p:origin x="1422" y="9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viewProps" Target="viewProps.xml"/><Relationship Id="rId5" Type="http://schemas.openxmlformats.org/officeDocument/2006/relationships/slideMaster" Target="slideMasters/slideMaster5.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50" Type="http://schemas.openxmlformats.org/officeDocument/2006/relationships/theme" Target="theme/theme1.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tableStyles" Target="tableStyles.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handoutMaster" Target="handoutMasters/handout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61" Type="http://schemas.openxmlformats.org/officeDocument/2006/relationships/slide" Target="slides/slide55.xml"/><Relationship Id="rId82" Type="http://schemas.openxmlformats.org/officeDocument/2006/relationships/slide" Target="slides/slide76.xml"/><Relationship Id="rId152" Type="http://schemas.microsoft.com/office/2015/10/relationships/revisionInfo" Target="revisionInfo.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carvajal\Desktop\JUNTA%20DIRECTIVA\ANEX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lcarvajal\Desktop\ANEXO.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smartinez\Documents\GESTION%20HUMANA\Convocatoria\Provisi&#243;n%20Planta\INGRESOS%20A%20PLANTA.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spPr>
            <a:solidFill>
              <a:schemeClr val="accent1"/>
            </a:solidFill>
            <a:ln>
              <a:noFill/>
            </a:ln>
            <a:effectLst/>
            <a:sp3d/>
          </c:spPr>
          <c:invertIfNegative val="0"/>
          <c:dPt>
            <c:idx val="0"/>
            <c:invertIfNegative val="0"/>
            <c:bubble3D val="0"/>
            <c:extLst>
              <c:ext xmlns:c16="http://schemas.microsoft.com/office/drawing/2014/chart" uri="{C3380CC4-5D6E-409C-BE32-E72D297353CC}">
                <c16:uniqueId val="{00000004-B651-46E6-BEDA-AA8BA5A5B48B}"/>
              </c:ext>
            </c:extLst>
          </c:dPt>
          <c:dPt>
            <c:idx val="1"/>
            <c:invertIfNegative val="0"/>
            <c:bubble3D val="0"/>
            <c:extLst>
              <c:ext xmlns:c16="http://schemas.microsoft.com/office/drawing/2014/chart" uri="{C3380CC4-5D6E-409C-BE32-E72D297353CC}">
                <c16:uniqueId val="{00000003-B651-46E6-BEDA-AA8BA5A5B48B}"/>
              </c:ext>
            </c:extLst>
          </c:dPt>
          <c:dPt>
            <c:idx val="2"/>
            <c:invertIfNegative val="0"/>
            <c:bubble3D val="0"/>
            <c:extLst>
              <c:ext xmlns:c16="http://schemas.microsoft.com/office/drawing/2014/chart" uri="{C3380CC4-5D6E-409C-BE32-E72D297353CC}">
                <c16:uniqueId val="{00000001-B651-46E6-BEDA-AA8BA5A5B48B}"/>
              </c:ext>
            </c:extLst>
          </c:dPt>
          <c:dPt>
            <c:idx val="3"/>
            <c:invertIfNegative val="0"/>
            <c:bubble3D val="0"/>
            <c:extLst>
              <c:ext xmlns:c16="http://schemas.microsoft.com/office/drawing/2014/chart" uri="{C3380CC4-5D6E-409C-BE32-E72D297353CC}">
                <c16:uniqueId val="{00000002-B651-46E6-BEDA-AA8BA5A5B48B}"/>
              </c:ext>
            </c:extLst>
          </c:dPt>
          <c:dPt>
            <c:idx val="4"/>
            <c:invertIfNegative val="0"/>
            <c:bubble3D val="0"/>
            <c:extLst>
              <c:ext xmlns:c16="http://schemas.microsoft.com/office/drawing/2014/chart" uri="{C3380CC4-5D6E-409C-BE32-E72D297353CC}">
                <c16:uniqueId val="{00000005-B651-46E6-BEDA-AA8BA5A5B48B}"/>
              </c:ext>
            </c:extLst>
          </c:dPt>
          <c:dPt>
            <c:idx val="5"/>
            <c:invertIfNegative val="0"/>
            <c:bubble3D val="0"/>
            <c:extLst>
              <c:ext xmlns:c16="http://schemas.microsoft.com/office/drawing/2014/chart" uri="{C3380CC4-5D6E-409C-BE32-E72D297353CC}">
                <c16:uniqueId val="{00000006-B651-46E6-BEDA-AA8BA5A5B48B}"/>
              </c:ext>
            </c:extLst>
          </c:dPt>
          <c:dPt>
            <c:idx val="6"/>
            <c:invertIfNegative val="0"/>
            <c:bubble3D val="0"/>
            <c:extLst>
              <c:ext xmlns:c16="http://schemas.microsoft.com/office/drawing/2014/chart" uri="{C3380CC4-5D6E-409C-BE32-E72D297353CC}">
                <c16:uniqueId val="{00000007-B651-46E6-BEDA-AA8BA5A5B48B}"/>
              </c:ext>
            </c:extLst>
          </c:dPt>
          <c:dPt>
            <c:idx val="7"/>
            <c:invertIfNegative val="0"/>
            <c:bubble3D val="0"/>
            <c:extLst>
              <c:ext xmlns:c16="http://schemas.microsoft.com/office/drawing/2014/chart" uri="{C3380CC4-5D6E-409C-BE32-E72D297353CC}">
                <c16:uniqueId val="{00000008-B651-46E6-BEDA-AA8BA5A5B48B}"/>
              </c:ext>
            </c:extLst>
          </c:dPt>
          <c:dPt>
            <c:idx val="8"/>
            <c:invertIfNegative val="0"/>
            <c:bubble3D val="0"/>
            <c:extLst>
              <c:ext xmlns:c16="http://schemas.microsoft.com/office/drawing/2014/chart" uri="{C3380CC4-5D6E-409C-BE32-E72D297353CC}">
                <c16:uniqueId val="{00000009-B651-46E6-BEDA-AA8BA5A5B48B}"/>
              </c:ext>
            </c:extLst>
          </c:dPt>
          <c:dPt>
            <c:idx val="9"/>
            <c:invertIfNegative val="0"/>
            <c:bubble3D val="0"/>
            <c:extLst>
              <c:ext xmlns:c16="http://schemas.microsoft.com/office/drawing/2014/chart" uri="{C3380CC4-5D6E-409C-BE32-E72D297353CC}">
                <c16:uniqueId val="{0000000A-B651-46E6-BEDA-AA8BA5A5B48B}"/>
              </c:ext>
            </c:extLst>
          </c:dPt>
          <c:dLbls>
            <c:dLbl>
              <c:idx val="0"/>
              <c:layout>
                <c:manualLayout>
                  <c:x val="7.329941032495354E-3"/>
                  <c:y val="-0.28027880947946721"/>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4.7258406452262973E-2"/>
                      <c:h val="0.18634238706524978"/>
                    </c:manualLayout>
                  </c15:layout>
                </c:ext>
                <c:ext xmlns:c16="http://schemas.microsoft.com/office/drawing/2014/chart" uri="{C3380CC4-5D6E-409C-BE32-E72D297353CC}">
                  <c16:uniqueId val="{00000004-B651-46E6-BEDA-AA8BA5A5B48B}"/>
                </c:ext>
              </c:extLst>
            </c:dLbl>
            <c:dLbl>
              <c:idx val="1"/>
              <c:layout>
                <c:manualLayout>
                  <c:x val="7.4707094702833902E-3"/>
                  <c:y val="-0.1132965949972497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651-46E6-BEDA-AA8BA5A5B48B}"/>
                </c:ext>
              </c:extLst>
            </c:dLbl>
            <c:dLbl>
              <c:idx val="2"/>
              <c:layout>
                <c:manualLayout>
                  <c:x val="2.6770804393110082E-3"/>
                  <c:y val="-5.38749435965286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51-46E6-BEDA-AA8BA5A5B48B}"/>
                </c:ext>
              </c:extLst>
            </c:dLbl>
            <c:dLbl>
              <c:idx val="3"/>
              <c:layout>
                <c:manualLayout>
                  <c:x val="8.0312413179330234E-3"/>
                  <c:y val="-7.65591303740145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651-46E6-BEDA-AA8BA5A5B48B}"/>
                </c:ext>
              </c:extLst>
            </c:dLbl>
            <c:dLbl>
              <c:idx val="4"/>
              <c:layout>
                <c:manualLayout>
                  <c:x val="5.3541608786220165E-3"/>
                  <c:y val="-7.65591303740144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651-46E6-BEDA-AA8BA5A5B48B}"/>
                </c:ext>
              </c:extLst>
            </c:dLbl>
            <c:dLbl>
              <c:idx val="5"/>
              <c:layout>
                <c:manualLayout>
                  <c:x val="0"/>
                  <c:y val="-5.38749435965286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651-46E6-BEDA-AA8BA5A5B48B}"/>
                </c:ext>
              </c:extLst>
            </c:dLbl>
            <c:dLbl>
              <c:idx val="6"/>
              <c:layout>
                <c:manualLayout>
                  <c:x val="9.3697815375884293E-3"/>
                  <c:y val="-7.9394653721200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651-46E6-BEDA-AA8BA5A5B48B}"/>
                </c:ext>
              </c:extLst>
            </c:dLbl>
            <c:dLbl>
              <c:idx val="7"/>
              <c:layout>
                <c:manualLayout>
                  <c:x val="5.3541608786220165E-3"/>
                  <c:y val="-8.50657004155717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651-46E6-BEDA-AA8BA5A5B48B}"/>
                </c:ext>
              </c:extLst>
            </c:dLbl>
            <c:dLbl>
              <c:idx val="8"/>
              <c:layout>
                <c:manualLayout>
                  <c:x val="2.6770804393109098E-3"/>
                  <c:y val="-7.65591303740144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651-46E6-BEDA-AA8BA5A5B48B}"/>
                </c:ext>
              </c:extLst>
            </c:dLbl>
            <c:dLbl>
              <c:idx val="9"/>
              <c:layout>
                <c:manualLayout>
                  <c:x val="2.6770804393110082E-3"/>
                  <c:y val="-5.95459902909000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651-46E6-BEDA-AA8BA5A5B48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Hoja4!$B$2:$B$11</c:f>
              <c:strCache>
                <c:ptCount val="10"/>
                <c:pt idx="0">
                  <c:v>PRESTACION DE SERVICIOS </c:v>
                </c:pt>
                <c:pt idx="1">
                  <c:v>COMPRAVENTA</c:v>
                </c:pt>
                <c:pt idx="2">
                  <c:v>CONTRATO INTERADMINISTRATIVO</c:v>
                </c:pt>
                <c:pt idx="3">
                  <c:v>CONVENIO INTERADMINISTRATIVO</c:v>
                </c:pt>
                <c:pt idx="4">
                  <c:v>CONVENIO DE APOYO</c:v>
                </c:pt>
                <c:pt idx="5">
                  <c:v>OBRA</c:v>
                </c:pt>
                <c:pt idx="6">
                  <c:v>ROM</c:v>
                </c:pt>
                <c:pt idx="7">
                  <c:v>SUMINISTRO</c:v>
                </c:pt>
                <c:pt idx="8">
                  <c:v>SUSCRIPCION </c:v>
                </c:pt>
                <c:pt idx="9">
                  <c:v>ARRENDAMIENTO </c:v>
                </c:pt>
              </c:strCache>
            </c:strRef>
          </c:cat>
          <c:val>
            <c:numRef>
              <c:f>Hoja4!$C$2:$C$11</c:f>
              <c:numCache>
                <c:formatCode>General</c:formatCode>
                <c:ptCount val="10"/>
                <c:pt idx="0">
                  <c:v>53</c:v>
                </c:pt>
                <c:pt idx="1">
                  <c:v>14</c:v>
                </c:pt>
                <c:pt idx="2">
                  <c:v>1</c:v>
                </c:pt>
                <c:pt idx="3">
                  <c:v>4</c:v>
                </c:pt>
                <c:pt idx="4">
                  <c:v>2</c:v>
                </c:pt>
                <c:pt idx="5">
                  <c:v>1</c:v>
                </c:pt>
                <c:pt idx="6">
                  <c:v>4</c:v>
                </c:pt>
                <c:pt idx="7">
                  <c:v>4</c:v>
                </c:pt>
                <c:pt idx="8">
                  <c:v>3</c:v>
                </c:pt>
                <c:pt idx="9">
                  <c:v>1</c:v>
                </c:pt>
              </c:numCache>
            </c:numRef>
          </c:val>
          <c:extLst>
            <c:ext xmlns:c16="http://schemas.microsoft.com/office/drawing/2014/chart" uri="{C3380CC4-5D6E-409C-BE32-E72D297353CC}">
              <c16:uniqueId val="{00000000-B651-46E6-BEDA-AA8BA5A5B48B}"/>
            </c:ext>
          </c:extLst>
        </c:ser>
        <c:dLbls>
          <c:showLegendKey val="0"/>
          <c:showVal val="1"/>
          <c:showCatName val="0"/>
          <c:showSerName val="0"/>
          <c:showPercent val="0"/>
          <c:showBubbleSize val="0"/>
        </c:dLbls>
        <c:gapWidth val="150"/>
        <c:shape val="box"/>
        <c:axId val="383758496"/>
        <c:axId val="395424448"/>
        <c:axId val="0"/>
      </c:bar3DChart>
      <c:catAx>
        <c:axId val="3837584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395424448"/>
        <c:crosses val="autoZero"/>
        <c:auto val="1"/>
        <c:lblAlgn val="ctr"/>
        <c:lblOffset val="100"/>
        <c:noMultiLvlLbl val="0"/>
      </c:catAx>
      <c:valAx>
        <c:axId val="39542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383758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Lbls>
            <c:dLbl>
              <c:idx val="0"/>
              <c:layout>
                <c:manualLayout>
                  <c:x val="2.3450586264656615E-2"/>
                  <c:y val="-4.3660789252728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103-49AA-B7A6-DEF6363F3553}"/>
                </c:ext>
              </c:extLst>
            </c:dLbl>
            <c:dLbl>
              <c:idx val="1"/>
              <c:layout>
                <c:manualLayout>
                  <c:x val="3.015075376884422E-2"/>
                  <c:y val="-2.01511335012594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103-49AA-B7A6-DEF6363F3553}"/>
                </c:ext>
              </c:extLst>
            </c:dLbl>
            <c:dLbl>
              <c:idx val="2"/>
              <c:layout>
                <c:manualLayout>
                  <c:x val="1.340033500837527E-2"/>
                  <c:y val="-2.01511335012594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103-49AA-B7A6-DEF6363F3553}"/>
                </c:ext>
              </c:extLst>
            </c:dLbl>
            <c:dLbl>
              <c:idx val="3"/>
              <c:layout>
                <c:manualLayout>
                  <c:x val="1.507537688442211E-2"/>
                  <c:y val="-2.0151133501259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103-49AA-B7A6-DEF6363F3553}"/>
                </c:ext>
              </c:extLst>
            </c:dLbl>
            <c:dLbl>
              <c:idx val="4"/>
              <c:layout>
                <c:manualLayout>
                  <c:x val="1.5075376884421988E-2"/>
                  <c:y val="-2.6868178001679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103-49AA-B7A6-DEF6363F355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Hoja1!$D$82:$D$86</c:f>
              <c:strCache>
                <c:ptCount val="5"/>
                <c:pt idx="0">
                  <c:v>Orden de Servicio</c:v>
                </c:pt>
                <c:pt idx="1">
                  <c:v>Contratación Directa</c:v>
                </c:pt>
                <c:pt idx="2">
                  <c:v>Contratacion Abreviada</c:v>
                </c:pt>
                <c:pt idx="3">
                  <c:v>Concurso Directo</c:v>
                </c:pt>
                <c:pt idx="4">
                  <c:v>Concurso Público</c:v>
                </c:pt>
              </c:strCache>
            </c:strRef>
          </c:cat>
          <c:val>
            <c:numRef>
              <c:f>Hoja1!$E$82:$E$86</c:f>
              <c:numCache>
                <c:formatCode>General</c:formatCode>
                <c:ptCount val="5"/>
                <c:pt idx="0">
                  <c:v>36</c:v>
                </c:pt>
                <c:pt idx="1">
                  <c:v>42</c:v>
                </c:pt>
                <c:pt idx="2">
                  <c:v>5</c:v>
                </c:pt>
                <c:pt idx="3">
                  <c:v>3</c:v>
                </c:pt>
                <c:pt idx="4">
                  <c:v>1</c:v>
                </c:pt>
              </c:numCache>
            </c:numRef>
          </c:val>
          <c:extLst>
            <c:ext xmlns:c16="http://schemas.microsoft.com/office/drawing/2014/chart" uri="{C3380CC4-5D6E-409C-BE32-E72D297353CC}">
              <c16:uniqueId val="{00000005-B103-49AA-B7A6-DEF6363F3553}"/>
            </c:ext>
          </c:extLst>
        </c:ser>
        <c:dLbls>
          <c:showLegendKey val="0"/>
          <c:showVal val="0"/>
          <c:showCatName val="0"/>
          <c:showSerName val="0"/>
          <c:showPercent val="0"/>
          <c:showBubbleSize val="0"/>
        </c:dLbls>
        <c:gapWidth val="150"/>
        <c:shape val="box"/>
        <c:axId val="848809151"/>
        <c:axId val="758814463"/>
        <c:axId val="0"/>
      </c:bar3DChart>
      <c:catAx>
        <c:axId val="84880915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CO"/>
          </a:p>
        </c:txPr>
        <c:crossAx val="758814463"/>
        <c:crosses val="autoZero"/>
        <c:auto val="1"/>
        <c:lblAlgn val="ctr"/>
        <c:lblOffset val="100"/>
        <c:noMultiLvlLbl val="0"/>
      </c:catAx>
      <c:valAx>
        <c:axId val="7588144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4880915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spPr>
            <a:solidFill>
              <a:schemeClr val="accent1"/>
            </a:solidFill>
            <a:ln>
              <a:noFill/>
            </a:ln>
            <a:effectLst/>
            <a:sp3d/>
          </c:spPr>
          <c:invertIfNegative val="0"/>
          <c:dPt>
            <c:idx val="0"/>
            <c:invertIfNegative val="0"/>
            <c:bubble3D val="0"/>
            <c:extLst>
              <c:ext xmlns:c16="http://schemas.microsoft.com/office/drawing/2014/chart" uri="{C3380CC4-5D6E-409C-BE32-E72D297353CC}">
                <c16:uniqueId val="{00000001-4C16-4FC8-A3CA-3E5B12E7641D}"/>
              </c:ext>
            </c:extLst>
          </c:dPt>
          <c:dPt>
            <c:idx val="2"/>
            <c:invertIfNegative val="0"/>
            <c:bubble3D val="0"/>
            <c:extLst>
              <c:ext xmlns:c16="http://schemas.microsoft.com/office/drawing/2014/chart" uri="{C3380CC4-5D6E-409C-BE32-E72D297353CC}">
                <c16:uniqueId val="{00000002-4C16-4FC8-A3CA-3E5B12E7641D}"/>
              </c:ext>
            </c:extLst>
          </c:dPt>
          <c:dPt>
            <c:idx val="3"/>
            <c:invertIfNegative val="0"/>
            <c:bubble3D val="0"/>
            <c:extLst>
              <c:ext xmlns:c16="http://schemas.microsoft.com/office/drawing/2014/chart" uri="{C3380CC4-5D6E-409C-BE32-E72D297353CC}">
                <c16:uniqueId val="{00000003-4C16-4FC8-A3CA-3E5B12E7641D}"/>
              </c:ext>
            </c:extLst>
          </c:dPt>
          <c:dPt>
            <c:idx val="4"/>
            <c:invertIfNegative val="0"/>
            <c:bubble3D val="0"/>
            <c:extLst>
              <c:ext xmlns:c16="http://schemas.microsoft.com/office/drawing/2014/chart" uri="{C3380CC4-5D6E-409C-BE32-E72D297353CC}">
                <c16:uniqueId val="{00000004-4C16-4FC8-A3CA-3E5B12E7641D}"/>
              </c:ext>
            </c:extLst>
          </c:dPt>
          <c:dPt>
            <c:idx val="5"/>
            <c:invertIfNegative val="0"/>
            <c:bubble3D val="0"/>
            <c:extLst>
              <c:ext xmlns:c16="http://schemas.microsoft.com/office/drawing/2014/chart" uri="{C3380CC4-5D6E-409C-BE32-E72D297353CC}">
                <c16:uniqueId val="{00000005-4C16-4FC8-A3CA-3E5B12E7641D}"/>
              </c:ext>
            </c:extLst>
          </c:dPt>
          <c:dPt>
            <c:idx val="6"/>
            <c:invertIfNegative val="0"/>
            <c:bubble3D val="0"/>
            <c:extLst>
              <c:ext xmlns:c16="http://schemas.microsoft.com/office/drawing/2014/chart" uri="{C3380CC4-5D6E-409C-BE32-E72D297353CC}">
                <c16:uniqueId val="{00000006-4C16-4FC8-A3CA-3E5B12E7641D}"/>
              </c:ext>
            </c:extLst>
          </c:dPt>
          <c:dLbls>
            <c:dLbl>
              <c:idx val="0"/>
              <c:layout>
                <c:manualLayout>
                  <c:x val="8.7819339122428945E-3"/>
                  <c:y val="-0.489704865914307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C16-4FC8-A3CA-3E5B12E7641D}"/>
                </c:ext>
              </c:extLst>
            </c:dLbl>
            <c:dLbl>
              <c:idx val="1"/>
              <c:layout>
                <c:manualLayout>
                  <c:x val="1.5285631467584973E-2"/>
                  <c:y val="-0.1822488497052369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C16-4FC8-A3CA-3E5B12E7641D}"/>
                </c:ext>
              </c:extLst>
            </c:dLbl>
            <c:dLbl>
              <c:idx val="2"/>
              <c:layout>
                <c:manualLayout>
                  <c:x val="6.2728099373163537E-3"/>
                  <c:y val="-0.101001678300376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C16-4FC8-A3CA-3E5B12E7641D}"/>
                </c:ext>
              </c:extLst>
            </c:dLbl>
            <c:dLbl>
              <c:idx val="3"/>
              <c:layout>
                <c:manualLayout>
                  <c:x val="1.1291057887169437E-2"/>
                  <c:y val="-8.2637736791216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C16-4FC8-A3CA-3E5B12E7641D}"/>
                </c:ext>
              </c:extLst>
            </c:dLbl>
            <c:dLbl>
              <c:idx val="4"/>
              <c:layout>
                <c:manualLayout>
                  <c:x val="1.0036495899706165E-2"/>
                  <c:y val="-0.1040623352185694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C16-4FC8-A3CA-3E5B12E7641D}"/>
                </c:ext>
              </c:extLst>
            </c:dLbl>
            <c:dLbl>
              <c:idx val="5"/>
              <c:layout>
                <c:manualLayout>
                  <c:x val="8.7819339122429865E-3"/>
                  <c:y val="-8.87590506276033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C16-4FC8-A3CA-3E5B12E7641D}"/>
                </c:ext>
              </c:extLst>
            </c:dLbl>
            <c:dLbl>
              <c:idx val="6"/>
              <c:layout>
                <c:manualLayout>
                  <c:x val="6.2728099373161698E-3"/>
                  <c:y val="-8.87590506276033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C16-4FC8-A3CA-3E5B12E764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Hoja6!$B$27:$B$33</c:f>
              <c:strCache>
                <c:ptCount val="7"/>
                <c:pt idx="0">
                  <c:v>PRESTACION DE SERVICIOS</c:v>
                </c:pt>
                <c:pt idx="1">
                  <c:v>COMPRAVENTA </c:v>
                </c:pt>
                <c:pt idx="2">
                  <c:v>SUMINISTROS</c:v>
                </c:pt>
                <c:pt idx="3">
                  <c:v>COMODATO PRECARIO</c:v>
                </c:pt>
                <c:pt idx="4">
                  <c:v>CONVENIO INTERADIMINISTRATIVO</c:v>
                </c:pt>
                <c:pt idx="5">
                  <c:v>ROM</c:v>
                </c:pt>
                <c:pt idx="6">
                  <c:v>CONTRATO INTERADMINISTRATIVO</c:v>
                </c:pt>
              </c:strCache>
            </c:strRef>
          </c:cat>
          <c:val>
            <c:numRef>
              <c:f>Hoja6!$C$27:$C$33</c:f>
              <c:numCache>
                <c:formatCode>General</c:formatCode>
                <c:ptCount val="7"/>
                <c:pt idx="0">
                  <c:v>20</c:v>
                </c:pt>
                <c:pt idx="1">
                  <c:v>9</c:v>
                </c:pt>
                <c:pt idx="2">
                  <c:v>2</c:v>
                </c:pt>
                <c:pt idx="3">
                  <c:v>1</c:v>
                </c:pt>
                <c:pt idx="4">
                  <c:v>2</c:v>
                </c:pt>
                <c:pt idx="5">
                  <c:v>1</c:v>
                </c:pt>
                <c:pt idx="6">
                  <c:v>1</c:v>
                </c:pt>
              </c:numCache>
            </c:numRef>
          </c:val>
          <c:extLst>
            <c:ext xmlns:c16="http://schemas.microsoft.com/office/drawing/2014/chart" uri="{C3380CC4-5D6E-409C-BE32-E72D297353CC}">
              <c16:uniqueId val="{00000000-4C16-4FC8-A3CA-3E5B12E7641D}"/>
            </c:ext>
          </c:extLst>
        </c:ser>
        <c:dLbls>
          <c:showLegendKey val="0"/>
          <c:showVal val="1"/>
          <c:showCatName val="0"/>
          <c:showSerName val="0"/>
          <c:showPercent val="0"/>
          <c:showBubbleSize val="0"/>
        </c:dLbls>
        <c:gapWidth val="150"/>
        <c:shape val="box"/>
        <c:axId val="298143696"/>
        <c:axId val="430203152"/>
        <c:axId val="0"/>
      </c:bar3DChart>
      <c:catAx>
        <c:axId val="2981436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430203152"/>
        <c:crosses val="autoZero"/>
        <c:auto val="1"/>
        <c:lblAlgn val="ctr"/>
        <c:lblOffset val="100"/>
        <c:noMultiLvlLbl val="0"/>
      </c:catAx>
      <c:valAx>
        <c:axId val="43020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2981436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Lbls>
            <c:dLbl>
              <c:idx val="0"/>
              <c:layout>
                <c:manualLayout>
                  <c:x val="1.1725293132328308E-2"/>
                  <c:y val="-2.68681780016792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BEF-41A3-A425-24F340339EDF}"/>
                </c:ext>
              </c:extLst>
            </c:dLbl>
            <c:dLbl>
              <c:idx val="1"/>
              <c:layout>
                <c:manualLayout>
                  <c:x val="1.3400335008375147E-2"/>
                  <c:y val="-2.35096557514693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BEF-41A3-A425-24F340339EDF}"/>
                </c:ext>
              </c:extLst>
            </c:dLbl>
            <c:dLbl>
              <c:idx val="2"/>
              <c:layout>
                <c:manualLayout>
                  <c:x val="1.5075376884422049E-2"/>
                  <c:y val="-3.02267002518891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BEF-41A3-A425-24F340339EDF}"/>
                </c:ext>
              </c:extLst>
            </c:dLbl>
            <c:dLbl>
              <c:idx val="3"/>
              <c:layout>
                <c:manualLayout>
                  <c:x val="1.507537688442211E-2"/>
                  <c:y val="-2.6868178001679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BEF-41A3-A425-24F340339EDF}"/>
                </c:ext>
              </c:extLst>
            </c:dLbl>
            <c:dLbl>
              <c:idx val="4"/>
              <c:layout>
                <c:manualLayout>
                  <c:x val="1.507537688442211E-2"/>
                  <c:y val="-2.01511335012594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BEF-41A3-A425-24F340339ED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Hoja1!$D$104:$D$108</c:f>
              <c:strCache>
                <c:ptCount val="5"/>
                <c:pt idx="0">
                  <c:v>Orden de Servicio</c:v>
                </c:pt>
                <c:pt idx="1">
                  <c:v>Contratación Directa</c:v>
                </c:pt>
                <c:pt idx="2">
                  <c:v>Contratacion Abreviada</c:v>
                </c:pt>
                <c:pt idx="3">
                  <c:v>Concurso Directo</c:v>
                </c:pt>
                <c:pt idx="4">
                  <c:v>Concurso Público</c:v>
                </c:pt>
              </c:strCache>
            </c:strRef>
          </c:cat>
          <c:val>
            <c:numRef>
              <c:f>Hoja1!$E$104:$E$108</c:f>
              <c:numCache>
                <c:formatCode>General</c:formatCode>
                <c:ptCount val="5"/>
                <c:pt idx="0">
                  <c:v>16</c:v>
                </c:pt>
                <c:pt idx="1">
                  <c:v>14</c:v>
                </c:pt>
                <c:pt idx="2">
                  <c:v>3</c:v>
                </c:pt>
                <c:pt idx="3">
                  <c:v>2</c:v>
                </c:pt>
                <c:pt idx="4">
                  <c:v>1</c:v>
                </c:pt>
              </c:numCache>
            </c:numRef>
          </c:val>
          <c:extLst>
            <c:ext xmlns:c16="http://schemas.microsoft.com/office/drawing/2014/chart" uri="{C3380CC4-5D6E-409C-BE32-E72D297353CC}">
              <c16:uniqueId val="{00000005-2BEF-41A3-A425-24F340339EDF}"/>
            </c:ext>
          </c:extLst>
        </c:ser>
        <c:dLbls>
          <c:showLegendKey val="0"/>
          <c:showVal val="0"/>
          <c:showCatName val="0"/>
          <c:showSerName val="0"/>
          <c:showPercent val="0"/>
          <c:showBubbleSize val="0"/>
        </c:dLbls>
        <c:gapWidth val="150"/>
        <c:shape val="box"/>
        <c:axId val="848809151"/>
        <c:axId val="758814463"/>
        <c:axId val="0"/>
      </c:bar3DChart>
      <c:catAx>
        <c:axId val="84880915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CO"/>
          </a:p>
        </c:txPr>
        <c:crossAx val="758814463"/>
        <c:crosses val="autoZero"/>
        <c:auto val="1"/>
        <c:lblAlgn val="ctr"/>
        <c:lblOffset val="100"/>
        <c:noMultiLvlLbl val="0"/>
      </c:catAx>
      <c:valAx>
        <c:axId val="7588144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4880915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Hoja6!$E$37</c:f>
              <c:strCache>
                <c:ptCount val="1"/>
                <c:pt idx="0">
                  <c:v>PROVISTOS</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Hoja6!$D$38:$D$41</c:f>
              <c:strCache>
                <c:ptCount val="4"/>
                <c:pt idx="0">
                  <c:v>ESTRATEGICO</c:v>
                </c:pt>
                <c:pt idx="1">
                  <c:v>MISIONAL</c:v>
                </c:pt>
                <c:pt idx="2">
                  <c:v>TRANSVERSAL</c:v>
                </c:pt>
                <c:pt idx="3">
                  <c:v>TOTAL</c:v>
                </c:pt>
              </c:strCache>
            </c:strRef>
          </c:cat>
          <c:val>
            <c:numRef>
              <c:f>Hoja6!$E$38:$E$41</c:f>
              <c:numCache>
                <c:formatCode>General</c:formatCode>
                <c:ptCount val="4"/>
                <c:pt idx="0">
                  <c:v>58</c:v>
                </c:pt>
                <c:pt idx="1">
                  <c:v>195</c:v>
                </c:pt>
                <c:pt idx="2">
                  <c:v>106</c:v>
                </c:pt>
                <c:pt idx="3">
                  <c:v>359</c:v>
                </c:pt>
              </c:numCache>
            </c:numRef>
          </c:val>
          <c:extLst>
            <c:ext xmlns:c16="http://schemas.microsoft.com/office/drawing/2014/chart" uri="{C3380CC4-5D6E-409C-BE32-E72D297353CC}">
              <c16:uniqueId val="{00000000-4CCE-472A-AC59-078652722F0B}"/>
            </c:ext>
          </c:extLst>
        </c:ser>
        <c:ser>
          <c:idx val="1"/>
          <c:order val="1"/>
          <c:tx>
            <c:strRef>
              <c:f>Hoja6!$F$37</c:f>
              <c:strCache>
                <c:ptCount val="1"/>
                <c:pt idx="0">
                  <c:v>DIMENSIONADOS</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Hoja6!$D$38:$D$41</c:f>
              <c:strCache>
                <c:ptCount val="4"/>
                <c:pt idx="0">
                  <c:v>ESTRATEGICO</c:v>
                </c:pt>
                <c:pt idx="1">
                  <c:v>MISIONAL</c:v>
                </c:pt>
                <c:pt idx="2">
                  <c:v>TRANSVERSAL</c:v>
                </c:pt>
                <c:pt idx="3">
                  <c:v>TOTAL</c:v>
                </c:pt>
              </c:strCache>
            </c:strRef>
          </c:cat>
          <c:val>
            <c:numRef>
              <c:f>Hoja6!$F$38:$F$41</c:f>
              <c:numCache>
                <c:formatCode>General</c:formatCode>
                <c:ptCount val="4"/>
                <c:pt idx="0">
                  <c:v>66</c:v>
                </c:pt>
                <c:pt idx="1">
                  <c:v>206</c:v>
                </c:pt>
                <c:pt idx="2">
                  <c:v>112</c:v>
                </c:pt>
                <c:pt idx="3">
                  <c:v>384</c:v>
                </c:pt>
              </c:numCache>
            </c:numRef>
          </c:val>
          <c:extLst>
            <c:ext xmlns:c16="http://schemas.microsoft.com/office/drawing/2014/chart" uri="{C3380CC4-5D6E-409C-BE32-E72D297353CC}">
              <c16:uniqueId val="{00000001-4CCE-472A-AC59-078652722F0B}"/>
            </c:ext>
          </c:extLst>
        </c:ser>
        <c:dLbls>
          <c:dLblPos val="outEnd"/>
          <c:showLegendKey val="0"/>
          <c:showVal val="1"/>
          <c:showCatName val="0"/>
          <c:showSerName val="0"/>
          <c:showPercent val="0"/>
          <c:showBubbleSize val="0"/>
        </c:dLbls>
        <c:gapWidth val="444"/>
        <c:overlap val="-90"/>
        <c:axId val="396039776"/>
        <c:axId val="396040864"/>
      </c:barChart>
      <c:catAx>
        <c:axId val="3960397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s-CO"/>
          </a:p>
        </c:txPr>
        <c:crossAx val="396040864"/>
        <c:crosses val="autoZero"/>
        <c:auto val="1"/>
        <c:lblAlgn val="ctr"/>
        <c:lblOffset val="100"/>
        <c:noMultiLvlLbl val="0"/>
      </c:catAx>
      <c:valAx>
        <c:axId val="396040864"/>
        <c:scaling>
          <c:orientation val="minMax"/>
        </c:scaling>
        <c:delete val="1"/>
        <c:axPos val="l"/>
        <c:numFmt formatCode="General" sourceLinked="1"/>
        <c:majorTickMark val="none"/>
        <c:minorTickMark val="none"/>
        <c:tickLblPos val="nextTo"/>
        <c:crossAx val="3960397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Hoja1!$C$18</c:f>
              <c:strCache>
                <c:ptCount val="1"/>
                <c:pt idx="0">
                  <c:v>TOTAL PRESUPUESTO</c:v>
                </c:pt>
              </c:strCache>
            </c:strRef>
          </c:tx>
          <c:spPr>
            <a:solidFill>
              <a:schemeClr val="accent1"/>
            </a:solidFill>
            <a:ln>
              <a:noFill/>
            </a:ln>
            <a:effectLst/>
          </c:spPr>
          <c:invertIfNegative val="0"/>
          <c:cat>
            <c:strRef>
              <c:f>Hoja1!$B$19:$B$23</c:f>
              <c:strCache>
                <c:ptCount val="5"/>
                <c:pt idx="0">
                  <c:v>TRANSPORTE AEREO</c:v>
                </c:pt>
                <c:pt idx="1">
                  <c:v>ALOJAMIENTO</c:v>
                </c:pt>
                <c:pt idx="2">
                  <c:v>ALIMENTACION</c:v>
                </c:pt>
                <c:pt idx="3">
                  <c:v>TRANSPORTE TERRESTRE </c:v>
                </c:pt>
                <c:pt idx="4">
                  <c:v>TOTALES</c:v>
                </c:pt>
              </c:strCache>
            </c:strRef>
          </c:cat>
          <c:val>
            <c:numRef>
              <c:f>Hoja1!$C$19:$C$23</c:f>
              <c:numCache>
                <c:formatCode>#,##0</c:formatCode>
                <c:ptCount val="5"/>
                <c:pt idx="0">
                  <c:v>843573331</c:v>
                </c:pt>
                <c:pt idx="1">
                  <c:v>442180319</c:v>
                </c:pt>
                <c:pt idx="2">
                  <c:v>436584220</c:v>
                </c:pt>
                <c:pt idx="3">
                  <c:v>140902525</c:v>
                </c:pt>
                <c:pt idx="4">
                  <c:v>1863240395</c:v>
                </c:pt>
              </c:numCache>
            </c:numRef>
          </c:val>
          <c:extLst>
            <c:ext xmlns:c16="http://schemas.microsoft.com/office/drawing/2014/chart" uri="{C3380CC4-5D6E-409C-BE32-E72D297353CC}">
              <c16:uniqueId val="{00000000-2228-4CC8-9F64-6ED86657B177}"/>
            </c:ext>
          </c:extLst>
        </c:ser>
        <c:ser>
          <c:idx val="1"/>
          <c:order val="1"/>
          <c:tx>
            <c:strRef>
              <c:f>Hoja1!$D$18</c:f>
              <c:strCache>
                <c:ptCount val="1"/>
                <c:pt idx="0">
                  <c:v>EJECUCION A LA FECHA 2017</c:v>
                </c:pt>
              </c:strCache>
            </c:strRef>
          </c:tx>
          <c:spPr>
            <a:solidFill>
              <a:schemeClr val="accent2"/>
            </a:solidFill>
            <a:ln>
              <a:noFill/>
            </a:ln>
            <a:effectLst/>
          </c:spPr>
          <c:invertIfNegative val="0"/>
          <c:cat>
            <c:strRef>
              <c:f>Hoja1!$B$19:$B$23</c:f>
              <c:strCache>
                <c:ptCount val="5"/>
                <c:pt idx="0">
                  <c:v>TRANSPORTE AEREO</c:v>
                </c:pt>
                <c:pt idx="1">
                  <c:v>ALOJAMIENTO</c:v>
                </c:pt>
                <c:pt idx="2">
                  <c:v>ALIMENTACION</c:v>
                </c:pt>
                <c:pt idx="3">
                  <c:v>TRANSPORTE TERRESTRE </c:v>
                </c:pt>
                <c:pt idx="4">
                  <c:v>TOTALES</c:v>
                </c:pt>
              </c:strCache>
            </c:strRef>
          </c:cat>
          <c:val>
            <c:numRef>
              <c:f>Hoja1!$D$19:$D$23</c:f>
              <c:numCache>
                <c:formatCode>#,##0</c:formatCode>
                <c:ptCount val="5"/>
                <c:pt idx="0">
                  <c:v>272610806</c:v>
                </c:pt>
                <c:pt idx="1">
                  <c:v>163355767</c:v>
                </c:pt>
                <c:pt idx="2">
                  <c:v>126784206</c:v>
                </c:pt>
                <c:pt idx="3">
                  <c:v>46092867</c:v>
                </c:pt>
                <c:pt idx="4">
                  <c:v>608843646</c:v>
                </c:pt>
              </c:numCache>
            </c:numRef>
          </c:val>
          <c:extLst>
            <c:ext xmlns:c16="http://schemas.microsoft.com/office/drawing/2014/chart" uri="{C3380CC4-5D6E-409C-BE32-E72D297353CC}">
              <c16:uniqueId val="{00000001-2228-4CC8-9F64-6ED86657B177}"/>
            </c:ext>
          </c:extLst>
        </c:ser>
        <c:ser>
          <c:idx val="2"/>
          <c:order val="2"/>
          <c:tx>
            <c:strRef>
              <c:f>Hoja1!$E$18</c:f>
              <c:strCache>
                <c:ptCount val="1"/>
                <c:pt idx="0">
                  <c:v>SALDO</c:v>
                </c:pt>
              </c:strCache>
            </c:strRef>
          </c:tx>
          <c:spPr>
            <a:solidFill>
              <a:schemeClr val="accent3"/>
            </a:solidFill>
            <a:ln>
              <a:noFill/>
            </a:ln>
            <a:effectLst/>
          </c:spPr>
          <c:invertIfNegative val="0"/>
          <c:cat>
            <c:strRef>
              <c:f>Hoja1!$B$19:$B$23</c:f>
              <c:strCache>
                <c:ptCount val="5"/>
                <c:pt idx="0">
                  <c:v>TRANSPORTE AEREO</c:v>
                </c:pt>
                <c:pt idx="1">
                  <c:v>ALOJAMIENTO</c:v>
                </c:pt>
                <c:pt idx="2">
                  <c:v>ALIMENTACION</c:v>
                </c:pt>
                <c:pt idx="3">
                  <c:v>TRANSPORTE TERRESTRE </c:v>
                </c:pt>
                <c:pt idx="4">
                  <c:v>TOTALES</c:v>
                </c:pt>
              </c:strCache>
            </c:strRef>
          </c:cat>
          <c:val>
            <c:numRef>
              <c:f>Hoja1!$E$19:$E$23</c:f>
              <c:numCache>
                <c:formatCode>#,##0</c:formatCode>
                <c:ptCount val="5"/>
                <c:pt idx="0">
                  <c:v>570962525</c:v>
                </c:pt>
                <c:pt idx="1">
                  <c:v>278824552</c:v>
                </c:pt>
                <c:pt idx="2">
                  <c:v>309800014</c:v>
                </c:pt>
                <c:pt idx="3">
                  <c:v>94809658</c:v>
                </c:pt>
                <c:pt idx="4">
                  <c:v>1254396749</c:v>
                </c:pt>
              </c:numCache>
            </c:numRef>
          </c:val>
          <c:extLst>
            <c:ext xmlns:c16="http://schemas.microsoft.com/office/drawing/2014/chart" uri="{C3380CC4-5D6E-409C-BE32-E72D297353CC}">
              <c16:uniqueId val="{00000002-2228-4CC8-9F64-6ED86657B177}"/>
            </c:ext>
          </c:extLst>
        </c:ser>
        <c:dLbls>
          <c:showLegendKey val="0"/>
          <c:showVal val="0"/>
          <c:showCatName val="0"/>
          <c:showSerName val="0"/>
          <c:showPercent val="0"/>
          <c:showBubbleSize val="0"/>
        </c:dLbls>
        <c:gapWidth val="219"/>
        <c:overlap val="-27"/>
        <c:axId val="620182144"/>
        <c:axId val="620180832"/>
      </c:barChart>
      <c:lineChart>
        <c:grouping val="standard"/>
        <c:varyColors val="0"/>
        <c:ser>
          <c:idx val="3"/>
          <c:order val="3"/>
          <c:tx>
            <c:strRef>
              <c:f>Hoja1!$F$18</c:f>
              <c:strCache>
                <c:ptCount val="1"/>
                <c:pt idx="0">
                  <c:v>PORCENTAJE EJECUCION</c:v>
                </c:pt>
              </c:strCache>
            </c:strRef>
          </c:tx>
          <c:spPr>
            <a:ln w="28575" cap="rnd">
              <a:solidFill>
                <a:schemeClr val="accent4"/>
              </a:solidFill>
              <a:round/>
            </a:ln>
            <a:effectLst/>
          </c:spPr>
          <c:marker>
            <c:symbol val="none"/>
          </c:marker>
          <c:cat>
            <c:strRef>
              <c:f>Hoja1!$B$19:$B$23</c:f>
              <c:strCache>
                <c:ptCount val="5"/>
                <c:pt idx="0">
                  <c:v>TRANSPORTE AEREO</c:v>
                </c:pt>
                <c:pt idx="1">
                  <c:v>ALOJAMIENTO</c:v>
                </c:pt>
                <c:pt idx="2">
                  <c:v>ALIMENTACION</c:v>
                </c:pt>
                <c:pt idx="3">
                  <c:v>TRANSPORTE TERRESTRE </c:v>
                </c:pt>
                <c:pt idx="4">
                  <c:v>TOTALES</c:v>
                </c:pt>
              </c:strCache>
            </c:strRef>
          </c:cat>
          <c:val>
            <c:numRef>
              <c:f>Hoja1!$F$19:$F$23</c:f>
              <c:numCache>
                <c:formatCode>0%</c:formatCode>
                <c:ptCount val="5"/>
                <c:pt idx="0">
                  <c:v>0.32316195401393027</c:v>
                </c:pt>
                <c:pt idx="1">
                  <c:v>0.36943246901949972</c:v>
                </c:pt>
                <c:pt idx="2">
                  <c:v>0.29040034016804361</c:v>
                </c:pt>
                <c:pt idx="3">
                  <c:v>0.32712591204451447</c:v>
                </c:pt>
                <c:pt idx="4">
                  <c:v>0.33</c:v>
                </c:pt>
              </c:numCache>
            </c:numRef>
          </c:val>
          <c:smooth val="0"/>
          <c:extLst>
            <c:ext xmlns:c16="http://schemas.microsoft.com/office/drawing/2014/chart" uri="{C3380CC4-5D6E-409C-BE32-E72D297353CC}">
              <c16:uniqueId val="{00000003-2228-4CC8-9F64-6ED86657B177}"/>
            </c:ext>
          </c:extLst>
        </c:ser>
        <c:dLbls>
          <c:showLegendKey val="0"/>
          <c:showVal val="0"/>
          <c:showCatName val="0"/>
          <c:showSerName val="0"/>
          <c:showPercent val="0"/>
          <c:showBubbleSize val="0"/>
        </c:dLbls>
        <c:marker val="1"/>
        <c:smooth val="0"/>
        <c:axId val="475382728"/>
        <c:axId val="475381416"/>
      </c:lineChart>
      <c:catAx>
        <c:axId val="62018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20180832"/>
        <c:crosses val="autoZero"/>
        <c:auto val="1"/>
        <c:lblAlgn val="ctr"/>
        <c:lblOffset val="100"/>
        <c:noMultiLvlLbl val="0"/>
      </c:catAx>
      <c:valAx>
        <c:axId val="620180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20182144"/>
        <c:crosses val="autoZero"/>
        <c:crossBetween val="between"/>
      </c:valAx>
      <c:valAx>
        <c:axId val="47538141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75382728"/>
        <c:crosses val="max"/>
        <c:crossBetween val="between"/>
      </c:valAx>
      <c:catAx>
        <c:axId val="475382728"/>
        <c:scaling>
          <c:orientation val="minMax"/>
        </c:scaling>
        <c:delete val="1"/>
        <c:axPos val="b"/>
        <c:numFmt formatCode="General" sourceLinked="1"/>
        <c:majorTickMark val="none"/>
        <c:minorTickMark val="none"/>
        <c:tickLblPos val="nextTo"/>
        <c:crossAx val="47538141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9.xml.rels><?xml version="1.0" encoding="UTF-8" standalone="yes"?>
<Relationships xmlns="http://schemas.openxmlformats.org/package/2006/relationships"><Relationship Id="rId1" Type="http://schemas.openxmlformats.org/officeDocument/2006/relationships/hyperlink" Target="http://personas.serviciodeempleo.gov.co/login.aspx" TargetMode="External"/></Relationships>
</file>

<file path=ppt/diagrams/_rels/drawing29.xml.rels><?xml version="1.0" encoding="UTF-8" standalone="yes"?>
<Relationships xmlns="http://schemas.openxmlformats.org/package/2006/relationships"><Relationship Id="rId1" Type="http://schemas.openxmlformats.org/officeDocument/2006/relationships/hyperlink" Target="http://personas.serviciodeempleo.gov.co/login.aspx"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BFEF2A-BAB7-49CD-9ACD-09AE3DDA61D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156EAF2E-9B89-4C24-A017-681F5EE49457}">
      <dgm:prSet phldrT="[Texto]"/>
      <dgm:spPr/>
      <dgm:t>
        <a:bodyPr/>
        <a:lstStyle/>
        <a:p>
          <a:r>
            <a:rPr lang="es-CO" b="1" dirty="0">
              <a:effectLst/>
            </a:rPr>
            <a:t>OBJETO</a:t>
          </a:r>
          <a:endParaRPr lang="es-ES" b="1" dirty="0"/>
        </a:p>
      </dgm:t>
    </dgm:pt>
    <dgm:pt modelId="{A6DB185C-506B-4D56-A1C7-9017EACC57E1}" type="parTrans" cxnId="{F88B4B88-13E9-442A-8B6D-4007064BE07F}">
      <dgm:prSet/>
      <dgm:spPr/>
      <dgm:t>
        <a:bodyPr/>
        <a:lstStyle/>
        <a:p>
          <a:endParaRPr lang="es-ES"/>
        </a:p>
      </dgm:t>
    </dgm:pt>
    <dgm:pt modelId="{37805E63-C288-4558-802C-C343AB2BECEE}" type="sibTrans" cxnId="{F88B4B88-13E9-442A-8B6D-4007064BE07F}">
      <dgm:prSet/>
      <dgm:spPr/>
      <dgm:t>
        <a:bodyPr/>
        <a:lstStyle/>
        <a:p>
          <a:endParaRPr lang="es-ES"/>
        </a:p>
      </dgm:t>
    </dgm:pt>
    <dgm:pt modelId="{A109A7D2-B62F-422D-AABA-909FDB0B0363}">
      <dgm:prSet phldrT="[Texto]"/>
      <dgm:spPr/>
      <dgm:t>
        <a:bodyPr/>
        <a:lstStyle/>
        <a:p>
          <a:r>
            <a:rPr lang="es-CO" dirty="0">
              <a:effectLst/>
            </a:rPr>
            <a:t>PLAZO DE EJECUCIÓN Y VIGENCIA DEL CONTRATO</a:t>
          </a:r>
          <a:endParaRPr lang="es-ES" dirty="0"/>
        </a:p>
      </dgm:t>
    </dgm:pt>
    <dgm:pt modelId="{7A6C2DA6-281E-45F2-914F-DD0EC63A4DF9}" type="parTrans" cxnId="{1E02C003-C5C3-4D4A-A20F-D48BE6495C83}">
      <dgm:prSet/>
      <dgm:spPr/>
      <dgm:t>
        <a:bodyPr/>
        <a:lstStyle/>
        <a:p>
          <a:endParaRPr lang="es-ES"/>
        </a:p>
      </dgm:t>
    </dgm:pt>
    <dgm:pt modelId="{C88B85B5-82D8-4AAB-A41A-65AD59730A16}" type="sibTrans" cxnId="{1E02C003-C5C3-4D4A-A20F-D48BE6495C83}">
      <dgm:prSet/>
      <dgm:spPr/>
      <dgm:t>
        <a:bodyPr/>
        <a:lstStyle/>
        <a:p>
          <a:endParaRPr lang="es-ES"/>
        </a:p>
      </dgm:t>
    </dgm:pt>
    <dgm:pt modelId="{7905F768-125E-4201-A14F-03F3669885BF}">
      <dgm:prSet phldrT="[Texto]" custT="1"/>
      <dgm:spPr/>
      <dgm:t>
        <a:bodyPr/>
        <a:lstStyle/>
        <a:p>
          <a:pPr marL="114300" lvl="1" indent="-114300" algn="just" defTabSz="577850">
            <a:lnSpc>
              <a:spcPct val="90000"/>
            </a:lnSpc>
            <a:spcBef>
              <a:spcPct val="0"/>
            </a:spcBef>
            <a:spcAft>
              <a:spcPct val="15000"/>
            </a:spcAft>
            <a:buChar char="•"/>
          </a:pPr>
          <a:r>
            <a:rPr lang="es-CO" sz="1300" b="0" kern="1200" dirty="0">
              <a:solidFill>
                <a:prstClr val="black">
                  <a:hueOff val="0"/>
                  <a:satOff val="0"/>
                  <a:lumOff val="0"/>
                  <a:alphaOff val="0"/>
                </a:prstClr>
              </a:solidFill>
              <a:effectLst/>
              <a:latin typeface="Calibri"/>
              <a:ea typeface="+mn-ea"/>
              <a:cs typeface="+mn-cs"/>
            </a:rPr>
            <a:t>La ejecución del contrato será hasta el 31 de diciembre de 2018, contando a partir de la suscripción del acta de inicio, previa legalización del contrato. </a:t>
          </a:r>
          <a:endParaRPr lang="es-ES" sz="1300" b="0" kern="1200" dirty="0">
            <a:solidFill>
              <a:prstClr val="black">
                <a:hueOff val="0"/>
                <a:satOff val="0"/>
                <a:lumOff val="0"/>
                <a:alphaOff val="0"/>
              </a:prstClr>
            </a:solidFill>
            <a:effectLst/>
            <a:latin typeface="Calibri"/>
            <a:ea typeface="+mn-ea"/>
            <a:cs typeface="+mn-cs"/>
          </a:endParaRPr>
        </a:p>
      </dgm:t>
    </dgm:pt>
    <dgm:pt modelId="{16875AD0-CB82-458B-B7F2-A8489D055EA8}" type="parTrans" cxnId="{113BE34B-F82D-4FAF-ABD0-3C7958EA04C4}">
      <dgm:prSet/>
      <dgm:spPr/>
      <dgm:t>
        <a:bodyPr/>
        <a:lstStyle/>
        <a:p>
          <a:endParaRPr lang="es-ES"/>
        </a:p>
      </dgm:t>
    </dgm:pt>
    <dgm:pt modelId="{D1D07930-9970-468F-B571-1570F1F02400}" type="sibTrans" cxnId="{113BE34B-F82D-4FAF-ABD0-3C7958EA04C4}">
      <dgm:prSet/>
      <dgm:spPr/>
      <dgm:t>
        <a:bodyPr/>
        <a:lstStyle/>
        <a:p>
          <a:endParaRPr lang="es-ES"/>
        </a:p>
      </dgm:t>
    </dgm:pt>
    <dgm:pt modelId="{A8BBE881-2080-4394-A7D0-6C225DB1DB01}">
      <dgm:prSet phldrT="[Texto]" custT="1"/>
      <dgm:spPr/>
      <dgm:t>
        <a:bodyPr/>
        <a:lstStyle/>
        <a:p>
          <a:pPr algn="just"/>
          <a:r>
            <a:rPr lang="es-CO" sz="1300" b="0" dirty="0">
              <a:effectLst/>
            </a:rPr>
            <a:t>Contratar una (1) Empresa de Servicios Temporales – EST – que preste el servicio especializado de administración de personal en misión, requeridos por la SAE SAS, de conformidad con los términos de la invitación y la propuesta presentada. </a:t>
          </a:r>
          <a:endParaRPr lang="es-ES" sz="1300" dirty="0"/>
        </a:p>
      </dgm:t>
    </dgm:pt>
    <dgm:pt modelId="{3FD09DB6-D280-4E12-A2A5-AEDB6D9C3511}" type="parTrans" cxnId="{044D59CE-494B-4FD3-BBFC-2D32C1AD937B}">
      <dgm:prSet/>
      <dgm:spPr/>
      <dgm:t>
        <a:bodyPr/>
        <a:lstStyle/>
        <a:p>
          <a:endParaRPr lang="es-ES"/>
        </a:p>
      </dgm:t>
    </dgm:pt>
    <dgm:pt modelId="{66BFBA7A-9F9A-40BD-A6C3-03B18C497801}" type="sibTrans" cxnId="{044D59CE-494B-4FD3-BBFC-2D32C1AD937B}">
      <dgm:prSet/>
      <dgm:spPr/>
      <dgm:t>
        <a:bodyPr/>
        <a:lstStyle/>
        <a:p>
          <a:endParaRPr lang="es-ES"/>
        </a:p>
      </dgm:t>
    </dgm:pt>
    <dgm:pt modelId="{C81DDF82-6828-44D5-B61E-9D3D25A4D0C2}">
      <dgm:prSet phldrT="[Texto]"/>
      <dgm:spPr/>
      <dgm:t>
        <a:bodyPr/>
        <a:lstStyle/>
        <a:p>
          <a:pPr algn="just"/>
          <a:r>
            <a:rPr lang="es-CO" dirty="0">
              <a:effectLst/>
            </a:rPr>
            <a:t>VALOR DEL CONTRATO</a:t>
          </a:r>
          <a:endParaRPr lang="es-ES" dirty="0"/>
        </a:p>
      </dgm:t>
    </dgm:pt>
    <dgm:pt modelId="{C6BCE8AF-097B-4F24-BEE0-D2F08EC3CF25}" type="parTrans" cxnId="{C479EE61-9F3C-4BD4-AD99-C14B70983C23}">
      <dgm:prSet/>
      <dgm:spPr/>
      <dgm:t>
        <a:bodyPr/>
        <a:lstStyle/>
        <a:p>
          <a:endParaRPr lang="es-ES"/>
        </a:p>
      </dgm:t>
    </dgm:pt>
    <dgm:pt modelId="{F9472171-5F7D-48B3-8FC0-DF41D632CE92}" type="sibTrans" cxnId="{C479EE61-9F3C-4BD4-AD99-C14B70983C23}">
      <dgm:prSet/>
      <dgm:spPr/>
      <dgm:t>
        <a:bodyPr/>
        <a:lstStyle/>
        <a:p>
          <a:endParaRPr lang="es-ES"/>
        </a:p>
      </dgm:t>
    </dgm:pt>
    <dgm:pt modelId="{7390873F-00C4-4FB6-94DC-331178BD1A0C}">
      <dgm:prSet phldrT="[Texto]" custT="1"/>
      <dgm:spPr/>
      <dgm:t>
        <a:bodyPr/>
        <a:lstStyle/>
        <a:p>
          <a:pPr algn="just"/>
          <a:r>
            <a:rPr lang="es-ES" sz="1300" b="0" kern="1200" dirty="0">
              <a:solidFill>
                <a:prstClr val="black">
                  <a:hueOff val="0"/>
                  <a:satOff val="0"/>
                  <a:lumOff val="0"/>
                  <a:alphaOff val="0"/>
                </a:prstClr>
              </a:solidFill>
              <a:effectLst/>
              <a:latin typeface="Calibri"/>
              <a:ea typeface="+mn-ea"/>
              <a:cs typeface="+mn-cs"/>
            </a:rPr>
            <a:t>CUATRO MIL OCHOCIENTOS NOVENTA Y DOS MILLONES DE PESOS </a:t>
          </a:r>
          <a:r>
            <a:rPr lang="es-ES" sz="1300" b="0" kern="1200">
              <a:solidFill>
                <a:prstClr val="black">
                  <a:hueOff val="0"/>
                  <a:satOff val="0"/>
                  <a:lumOff val="0"/>
                  <a:alphaOff val="0"/>
                </a:prstClr>
              </a:solidFill>
              <a:effectLst/>
              <a:latin typeface="Calibri"/>
              <a:ea typeface="+mn-ea"/>
              <a:cs typeface="+mn-cs"/>
            </a:rPr>
            <a:t>MCTE ( $ 4.892.000.000</a:t>
          </a:r>
          <a:r>
            <a:rPr lang="es-CO" sz="1300" b="0" kern="1200" dirty="0">
              <a:solidFill>
                <a:prstClr val="black">
                  <a:hueOff val="0"/>
                  <a:satOff val="0"/>
                  <a:lumOff val="0"/>
                  <a:alphaOff val="0"/>
                </a:prstClr>
              </a:solidFill>
              <a:effectLst/>
              <a:latin typeface="Calibri"/>
              <a:ea typeface="+mn-ea"/>
              <a:cs typeface="+mn-cs"/>
            </a:rPr>
            <a:t>)</a:t>
          </a:r>
          <a:endParaRPr lang="es-ES" sz="1300" b="0" kern="1200" dirty="0">
            <a:solidFill>
              <a:prstClr val="black">
                <a:hueOff val="0"/>
                <a:satOff val="0"/>
                <a:lumOff val="0"/>
                <a:alphaOff val="0"/>
              </a:prstClr>
            </a:solidFill>
            <a:effectLst/>
            <a:latin typeface="Calibri"/>
            <a:ea typeface="+mn-ea"/>
            <a:cs typeface="+mn-cs"/>
          </a:endParaRPr>
        </a:p>
      </dgm:t>
    </dgm:pt>
    <dgm:pt modelId="{0EC3CC51-76FB-4F30-9E73-EA47FE62EC23}" type="parTrans" cxnId="{7F0FCDBD-AC8A-4D0F-8ADB-F8A64BD9695C}">
      <dgm:prSet/>
      <dgm:spPr/>
      <dgm:t>
        <a:bodyPr/>
        <a:lstStyle/>
        <a:p>
          <a:endParaRPr lang="es-ES"/>
        </a:p>
      </dgm:t>
    </dgm:pt>
    <dgm:pt modelId="{C5AE534D-AA4F-441D-8F83-4FFE7490CF4B}" type="sibTrans" cxnId="{7F0FCDBD-AC8A-4D0F-8ADB-F8A64BD9695C}">
      <dgm:prSet/>
      <dgm:spPr/>
      <dgm:t>
        <a:bodyPr/>
        <a:lstStyle/>
        <a:p>
          <a:endParaRPr lang="es-ES"/>
        </a:p>
      </dgm:t>
    </dgm:pt>
    <dgm:pt modelId="{252D786E-FA56-4504-9123-83F58D7FD199}">
      <dgm:prSet phldrT="[Texto]" custT="1"/>
      <dgm:spPr/>
      <dgm:t>
        <a:bodyPr/>
        <a:lstStyle/>
        <a:p>
          <a:pPr algn="just"/>
          <a:r>
            <a:rPr lang="es-ES" sz="1300" b="0" kern="1200" dirty="0">
              <a:solidFill>
                <a:prstClr val="black">
                  <a:hueOff val="0"/>
                  <a:satOff val="0"/>
                  <a:lumOff val="0"/>
                  <a:alphaOff val="0"/>
                </a:prstClr>
              </a:solidFill>
              <a:effectLst/>
              <a:latin typeface="Calibri"/>
              <a:ea typeface="+mn-ea"/>
              <a:cs typeface="+mn-cs"/>
            </a:rPr>
            <a:t> Este valor corresponde a $ 2.940.000.000, para re</a:t>
          </a:r>
          <a:r>
            <a:rPr lang="es-CO" sz="1300" b="0" kern="1200" dirty="0">
              <a:solidFill>
                <a:prstClr val="black">
                  <a:hueOff val="0"/>
                  <a:satOff val="0"/>
                  <a:lumOff val="0"/>
                  <a:alphaOff val="0"/>
                </a:prstClr>
              </a:solidFill>
              <a:effectLst/>
              <a:latin typeface="Calibri"/>
              <a:ea typeface="+mn-ea"/>
              <a:cs typeface="+mn-cs"/>
            </a:rPr>
            <a:t>emplazar personal en vacaciones, en uso de licencia, en incapacidad por enfermedad o maternidad y atender incrementos en la prestación del servicio </a:t>
          </a:r>
          <a:r>
            <a:rPr lang="es-ES" sz="1300" b="0" kern="1200" dirty="0">
              <a:solidFill>
                <a:prstClr val="black">
                  <a:hueOff val="0"/>
                  <a:satOff val="0"/>
                  <a:lumOff val="0"/>
                  <a:alphaOff val="0"/>
                </a:prstClr>
              </a:solidFill>
              <a:effectLst/>
              <a:latin typeface="Calibri"/>
              <a:ea typeface="+mn-ea"/>
              <a:cs typeface="+mn-cs"/>
            </a:rPr>
            <a:t>y $ 1.952.000.000 para atender la demanda del proyecto FARC.</a:t>
          </a:r>
        </a:p>
      </dgm:t>
    </dgm:pt>
    <dgm:pt modelId="{F620212D-902E-449E-B543-471BED2F1746}" type="parTrans" cxnId="{21EB2D7C-42C8-46B1-85C6-E9EAF88783D4}">
      <dgm:prSet/>
      <dgm:spPr/>
      <dgm:t>
        <a:bodyPr/>
        <a:lstStyle/>
        <a:p>
          <a:endParaRPr lang="es-ES"/>
        </a:p>
      </dgm:t>
    </dgm:pt>
    <dgm:pt modelId="{AB014FE0-3AAA-42D8-ABF1-F08FCDC170D4}" type="sibTrans" cxnId="{21EB2D7C-42C8-46B1-85C6-E9EAF88783D4}">
      <dgm:prSet/>
      <dgm:spPr/>
      <dgm:t>
        <a:bodyPr/>
        <a:lstStyle/>
        <a:p>
          <a:endParaRPr lang="es-ES"/>
        </a:p>
      </dgm:t>
    </dgm:pt>
    <dgm:pt modelId="{758B7F0D-ABE6-445B-8A25-ACC6ADC7B11E}" type="pres">
      <dgm:prSet presAssocID="{A4BFEF2A-BAB7-49CD-9ACD-09AE3DDA61DE}" presName="linear" presStyleCnt="0">
        <dgm:presLayoutVars>
          <dgm:dir/>
          <dgm:animLvl val="lvl"/>
          <dgm:resizeHandles val="exact"/>
        </dgm:presLayoutVars>
      </dgm:prSet>
      <dgm:spPr/>
    </dgm:pt>
    <dgm:pt modelId="{71DA87A0-2BB0-43E4-B7B2-622E464BA3A1}" type="pres">
      <dgm:prSet presAssocID="{156EAF2E-9B89-4C24-A017-681F5EE49457}" presName="parentLin" presStyleCnt="0"/>
      <dgm:spPr/>
    </dgm:pt>
    <dgm:pt modelId="{95CAC798-062F-49CD-98BB-3649BEFB2B00}" type="pres">
      <dgm:prSet presAssocID="{156EAF2E-9B89-4C24-A017-681F5EE49457}" presName="parentLeftMargin" presStyleLbl="node1" presStyleIdx="0" presStyleCnt="3"/>
      <dgm:spPr/>
    </dgm:pt>
    <dgm:pt modelId="{3A1A9AEF-835F-4DD8-BC5D-7B0C9391F93A}" type="pres">
      <dgm:prSet presAssocID="{156EAF2E-9B89-4C24-A017-681F5EE49457}" presName="parentText" presStyleLbl="node1" presStyleIdx="0" presStyleCnt="3">
        <dgm:presLayoutVars>
          <dgm:chMax val="0"/>
          <dgm:bulletEnabled val="1"/>
        </dgm:presLayoutVars>
      </dgm:prSet>
      <dgm:spPr/>
    </dgm:pt>
    <dgm:pt modelId="{F3F02498-B4F9-4524-B847-38F7A896D61B}" type="pres">
      <dgm:prSet presAssocID="{156EAF2E-9B89-4C24-A017-681F5EE49457}" presName="negativeSpace" presStyleCnt="0"/>
      <dgm:spPr/>
    </dgm:pt>
    <dgm:pt modelId="{6E1D35A9-0AC2-44BC-993D-CFBCE6E858A9}" type="pres">
      <dgm:prSet presAssocID="{156EAF2E-9B89-4C24-A017-681F5EE49457}" presName="childText" presStyleLbl="conFgAcc1" presStyleIdx="0" presStyleCnt="3">
        <dgm:presLayoutVars>
          <dgm:bulletEnabled val="1"/>
        </dgm:presLayoutVars>
      </dgm:prSet>
      <dgm:spPr/>
    </dgm:pt>
    <dgm:pt modelId="{22A7AAE5-27B8-44C2-9264-C98E4BCF76DB}" type="pres">
      <dgm:prSet presAssocID="{37805E63-C288-4558-802C-C343AB2BECEE}" presName="spaceBetweenRectangles" presStyleCnt="0"/>
      <dgm:spPr/>
    </dgm:pt>
    <dgm:pt modelId="{5ADD632F-F12B-45B8-8E17-F5A02861C503}" type="pres">
      <dgm:prSet presAssocID="{C81DDF82-6828-44D5-B61E-9D3D25A4D0C2}" presName="parentLin" presStyleCnt="0"/>
      <dgm:spPr/>
    </dgm:pt>
    <dgm:pt modelId="{1CD2FC5B-9DAF-4300-B442-E69759C996E9}" type="pres">
      <dgm:prSet presAssocID="{C81DDF82-6828-44D5-B61E-9D3D25A4D0C2}" presName="parentLeftMargin" presStyleLbl="node1" presStyleIdx="0" presStyleCnt="3"/>
      <dgm:spPr/>
    </dgm:pt>
    <dgm:pt modelId="{9CD159FC-A0B0-406F-BE9F-7E0EDD981A68}" type="pres">
      <dgm:prSet presAssocID="{C81DDF82-6828-44D5-B61E-9D3D25A4D0C2}" presName="parentText" presStyleLbl="node1" presStyleIdx="1" presStyleCnt="3">
        <dgm:presLayoutVars>
          <dgm:chMax val="0"/>
          <dgm:bulletEnabled val="1"/>
        </dgm:presLayoutVars>
      </dgm:prSet>
      <dgm:spPr/>
    </dgm:pt>
    <dgm:pt modelId="{5061529E-4458-4F55-AE3B-DCE8D7038AD6}" type="pres">
      <dgm:prSet presAssocID="{C81DDF82-6828-44D5-B61E-9D3D25A4D0C2}" presName="negativeSpace" presStyleCnt="0"/>
      <dgm:spPr/>
    </dgm:pt>
    <dgm:pt modelId="{B39EF566-E0E6-40C6-AB23-3E191B9359B6}" type="pres">
      <dgm:prSet presAssocID="{C81DDF82-6828-44D5-B61E-9D3D25A4D0C2}" presName="childText" presStyleLbl="conFgAcc1" presStyleIdx="1" presStyleCnt="3">
        <dgm:presLayoutVars>
          <dgm:bulletEnabled val="1"/>
        </dgm:presLayoutVars>
      </dgm:prSet>
      <dgm:spPr/>
    </dgm:pt>
    <dgm:pt modelId="{64894599-F9BB-4B60-8652-B76878A6E52D}" type="pres">
      <dgm:prSet presAssocID="{F9472171-5F7D-48B3-8FC0-DF41D632CE92}" presName="spaceBetweenRectangles" presStyleCnt="0"/>
      <dgm:spPr/>
    </dgm:pt>
    <dgm:pt modelId="{0994A15A-632C-4CC8-8922-77A497A164EB}" type="pres">
      <dgm:prSet presAssocID="{A109A7D2-B62F-422D-AABA-909FDB0B0363}" presName="parentLin" presStyleCnt="0"/>
      <dgm:spPr/>
    </dgm:pt>
    <dgm:pt modelId="{040CF80B-7B71-42B1-8F34-433FAD40B0E8}" type="pres">
      <dgm:prSet presAssocID="{A109A7D2-B62F-422D-AABA-909FDB0B0363}" presName="parentLeftMargin" presStyleLbl="node1" presStyleIdx="1" presStyleCnt="3"/>
      <dgm:spPr/>
    </dgm:pt>
    <dgm:pt modelId="{0F66E3AE-1DCB-4A4E-97DC-62B479D577C5}" type="pres">
      <dgm:prSet presAssocID="{A109A7D2-B62F-422D-AABA-909FDB0B0363}" presName="parentText" presStyleLbl="node1" presStyleIdx="2" presStyleCnt="3">
        <dgm:presLayoutVars>
          <dgm:chMax val="0"/>
          <dgm:bulletEnabled val="1"/>
        </dgm:presLayoutVars>
      </dgm:prSet>
      <dgm:spPr/>
    </dgm:pt>
    <dgm:pt modelId="{A3B5F992-68D6-4825-AD09-E0830A971AD7}" type="pres">
      <dgm:prSet presAssocID="{A109A7D2-B62F-422D-AABA-909FDB0B0363}" presName="negativeSpace" presStyleCnt="0"/>
      <dgm:spPr/>
    </dgm:pt>
    <dgm:pt modelId="{CF584F40-A8A8-4F3B-8807-76C9E92B9F52}" type="pres">
      <dgm:prSet presAssocID="{A109A7D2-B62F-422D-AABA-909FDB0B0363}" presName="childText" presStyleLbl="conFgAcc1" presStyleIdx="2" presStyleCnt="3">
        <dgm:presLayoutVars>
          <dgm:bulletEnabled val="1"/>
        </dgm:presLayoutVars>
      </dgm:prSet>
      <dgm:spPr/>
    </dgm:pt>
  </dgm:ptLst>
  <dgm:cxnLst>
    <dgm:cxn modelId="{1E02C003-C5C3-4D4A-A20F-D48BE6495C83}" srcId="{A4BFEF2A-BAB7-49CD-9ACD-09AE3DDA61DE}" destId="{A109A7D2-B62F-422D-AABA-909FDB0B0363}" srcOrd="2" destOrd="0" parTransId="{7A6C2DA6-281E-45F2-914F-DD0EC63A4DF9}" sibTransId="{C88B85B5-82D8-4AAB-A41A-65AD59730A16}"/>
    <dgm:cxn modelId="{3C13550A-61B3-4187-9207-252DC1BCA9A2}" type="presOf" srcId="{252D786E-FA56-4504-9123-83F58D7FD199}" destId="{B39EF566-E0E6-40C6-AB23-3E191B9359B6}" srcOrd="0" destOrd="1" presId="urn:microsoft.com/office/officeart/2005/8/layout/list1"/>
    <dgm:cxn modelId="{B894FF15-F56B-4D46-8091-912439022EAC}" type="presOf" srcId="{A109A7D2-B62F-422D-AABA-909FDB0B0363}" destId="{0F66E3AE-1DCB-4A4E-97DC-62B479D577C5}" srcOrd="1" destOrd="0" presId="urn:microsoft.com/office/officeart/2005/8/layout/list1"/>
    <dgm:cxn modelId="{C479EE61-9F3C-4BD4-AD99-C14B70983C23}" srcId="{A4BFEF2A-BAB7-49CD-9ACD-09AE3DDA61DE}" destId="{C81DDF82-6828-44D5-B61E-9D3D25A4D0C2}" srcOrd="1" destOrd="0" parTransId="{C6BCE8AF-097B-4F24-BEE0-D2F08EC3CF25}" sibTransId="{F9472171-5F7D-48B3-8FC0-DF41D632CE92}"/>
    <dgm:cxn modelId="{A1EFF863-00D6-43FC-8DE0-26650096299F}" type="presOf" srcId="{A4BFEF2A-BAB7-49CD-9ACD-09AE3DDA61DE}" destId="{758B7F0D-ABE6-445B-8A25-ACC6ADC7B11E}" srcOrd="0" destOrd="0" presId="urn:microsoft.com/office/officeart/2005/8/layout/list1"/>
    <dgm:cxn modelId="{A7A00665-1DCE-4902-91DB-C87A964AA620}" type="presOf" srcId="{C81DDF82-6828-44D5-B61E-9D3D25A4D0C2}" destId="{9CD159FC-A0B0-406F-BE9F-7E0EDD981A68}" srcOrd="1" destOrd="0" presId="urn:microsoft.com/office/officeart/2005/8/layout/list1"/>
    <dgm:cxn modelId="{113BE34B-F82D-4FAF-ABD0-3C7958EA04C4}" srcId="{A109A7D2-B62F-422D-AABA-909FDB0B0363}" destId="{7905F768-125E-4201-A14F-03F3669885BF}" srcOrd="0" destOrd="0" parTransId="{16875AD0-CB82-458B-B7F2-A8489D055EA8}" sibTransId="{D1D07930-9970-468F-B571-1570F1F02400}"/>
    <dgm:cxn modelId="{21EB2D7C-42C8-46B1-85C6-E9EAF88783D4}" srcId="{C81DDF82-6828-44D5-B61E-9D3D25A4D0C2}" destId="{252D786E-FA56-4504-9123-83F58D7FD199}" srcOrd="1" destOrd="0" parTransId="{F620212D-902E-449E-B543-471BED2F1746}" sibTransId="{AB014FE0-3AAA-42D8-ABF1-F08FCDC170D4}"/>
    <dgm:cxn modelId="{F88B4B88-13E9-442A-8B6D-4007064BE07F}" srcId="{A4BFEF2A-BAB7-49CD-9ACD-09AE3DDA61DE}" destId="{156EAF2E-9B89-4C24-A017-681F5EE49457}" srcOrd="0" destOrd="0" parTransId="{A6DB185C-506B-4D56-A1C7-9017EACC57E1}" sibTransId="{37805E63-C288-4558-802C-C343AB2BECEE}"/>
    <dgm:cxn modelId="{2DD2739C-D0F3-4F99-9C0E-234B27CE200B}" type="presOf" srcId="{156EAF2E-9B89-4C24-A017-681F5EE49457}" destId="{3A1A9AEF-835F-4DD8-BC5D-7B0C9391F93A}" srcOrd="1" destOrd="0" presId="urn:microsoft.com/office/officeart/2005/8/layout/list1"/>
    <dgm:cxn modelId="{9E5B09A4-779F-4CF4-9FA0-3186ED06ECE6}" type="presOf" srcId="{7390873F-00C4-4FB6-94DC-331178BD1A0C}" destId="{B39EF566-E0E6-40C6-AB23-3E191B9359B6}" srcOrd="0" destOrd="0" presId="urn:microsoft.com/office/officeart/2005/8/layout/list1"/>
    <dgm:cxn modelId="{02BBD3B9-D027-491E-A6D2-7605FB34E2D1}" type="presOf" srcId="{7905F768-125E-4201-A14F-03F3669885BF}" destId="{CF584F40-A8A8-4F3B-8807-76C9E92B9F52}" srcOrd="0" destOrd="0" presId="urn:microsoft.com/office/officeart/2005/8/layout/list1"/>
    <dgm:cxn modelId="{D15B1CBD-D4DD-4094-AC8A-DC726F459B24}" type="presOf" srcId="{C81DDF82-6828-44D5-B61E-9D3D25A4D0C2}" destId="{1CD2FC5B-9DAF-4300-B442-E69759C996E9}" srcOrd="0" destOrd="0" presId="urn:microsoft.com/office/officeart/2005/8/layout/list1"/>
    <dgm:cxn modelId="{7F0FCDBD-AC8A-4D0F-8ADB-F8A64BD9695C}" srcId="{C81DDF82-6828-44D5-B61E-9D3D25A4D0C2}" destId="{7390873F-00C4-4FB6-94DC-331178BD1A0C}" srcOrd="0" destOrd="0" parTransId="{0EC3CC51-76FB-4F30-9E73-EA47FE62EC23}" sibTransId="{C5AE534D-AA4F-441D-8F83-4FFE7490CF4B}"/>
    <dgm:cxn modelId="{68DA5BC1-3395-44BA-8DB6-1E120C1E03B1}" type="presOf" srcId="{A109A7D2-B62F-422D-AABA-909FDB0B0363}" destId="{040CF80B-7B71-42B1-8F34-433FAD40B0E8}" srcOrd="0" destOrd="0" presId="urn:microsoft.com/office/officeart/2005/8/layout/list1"/>
    <dgm:cxn modelId="{044D59CE-494B-4FD3-BBFC-2D32C1AD937B}" srcId="{156EAF2E-9B89-4C24-A017-681F5EE49457}" destId="{A8BBE881-2080-4394-A7D0-6C225DB1DB01}" srcOrd="0" destOrd="0" parTransId="{3FD09DB6-D280-4E12-A2A5-AEDB6D9C3511}" sibTransId="{66BFBA7A-9F9A-40BD-A6C3-03B18C497801}"/>
    <dgm:cxn modelId="{88A428DA-0600-4644-B71C-7E6A7C034877}" type="presOf" srcId="{156EAF2E-9B89-4C24-A017-681F5EE49457}" destId="{95CAC798-062F-49CD-98BB-3649BEFB2B00}" srcOrd="0" destOrd="0" presId="urn:microsoft.com/office/officeart/2005/8/layout/list1"/>
    <dgm:cxn modelId="{C870AAE0-9746-4813-81FA-43A1AB6671CB}" type="presOf" srcId="{A8BBE881-2080-4394-A7D0-6C225DB1DB01}" destId="{6E1D35A9-0AC2-44BC-993D-CFBCE6E858A9}" srcOrd="0" destOrd="0" presId="urn:microsoft.com/office/officeart/2005/8/layout/list1"/>
    <dgm:cxn modelId="{B62A9016-E4D8-4223-8F9D-07C37AF3AAE4}" type="presParOf" srcId="{758B7F0D-ABE6-445B-8A25-ACC6ADC7B11E}" destId="{71DA87A0-2BB0-43E4-B7B2-622E464BA3A1}" srcOrd="0" destOrd="0" presId="urn:microsoft.com/office/officeart/2005/8/layout/list1"/>
    <dgm:cxn modelId="{0C07F753-B471-4891-BC8A-6E4182DB8DA5}" type="presParOf" srcId="{71DA87A0-2BB0-43E4-B7B2-622E464BA3A1}" destId="{95CAC798-062F-49CD-98BB-3649BEFB2B00}" srcOrd="0" destOrd="0" presId="urn:microsoft.com/office/officeart/2005/8/layout/list1"/>
    <dgm:cxn modelId="{CFDE7B12-2B00-4C73-BB2E-D682C85F8AD1}" type="presParOf" srcId="{71DA87A0-2BB0-43E4-B7B2-622E464BA3A1}" destId="{3A1A9AEF-835F-4DD8-BC5D-7B0C9391F93A}" srcOrd="1" destOrd="0" presId="urn:microsoft.com/office/officeart/2005/8/layout/list1"/>
    <dgm:cxn modelId="{DA8E8268-3D8E-4709-8DF4-2456DC824CA7}" type="presParOf" srcId="{758B7F0D-ABE6-445B-8A25-ACC6ADC7B11E}" destId="{F3F02498-B4F9-4524-B847-38F7A896D61B}" srcOrd="1" destOrd="0" presId="urn:microsoft.com/office/officeart/2005/8/layout/list1"/>
    <dgm:cxn modelId="{35E898C8-56E3-450A-871C-8A30429BB95F}" type="presParOf" srcId="{758B7F0D-ABE6-445B-8A25-ACC6ADC7B11E}" destId="{6E1D35A9-0AC2-44BC-993D-CFBCE6E858A9}" srcOrd="2" destOrd="0" presId="urn:microsoft.com/office/officeart/2005/8/layout/list1"/>
    <dgm:cxn modelId="{751B5117-9E9D-4158-B8D6-48AD330E5412}" type="presParOf" srcId="{758B7F0D-ABE6-445B-8A25-ACC6ADC7B11E}" destId="{22A7AAE5-27B8-44C2-9264-C98E4BCF76DB}" srcOrd="3" destOrd="0" presId="urn:microsoft.com/office/officeart/2005/8/layout/list1"/>
    <dgm:cxn modelId="{AB37C173-69EB-4D88-ABA8-D49034AB69B8}" type="presParOf" srcId="{758B7F0D-ABE6-445B-8A25-ACC6ADC7B11E}" destId="{5ADD632F-F12B-45B8-8E17-F5A02861C503}" srcOrd="4" destOrd="0" presId="urn:microsoft.com/office/officeart/2005/8/layout/list1"/>
    <dgm:cxn modelId="{52E7BE48-55B0-4143-8A07-BF2544AE3675}" type="presParOf" srcId="{5ADD632F-F12B-45B8-8E17-F5A02861C503}" destId="{1CD2FC5B-9DAF-4300-B442-E69759C996E9}" srcOrd="0" destOrd="0" presId="urn:microsoft.com/office/officeart/2005/8/layout/list1"/>
    <dgm:cxn modelId="{E332D19E-58E9-496C-BC1D-95C192B592EF}" type="presParOf" srcId="{5ADD632F-F12B-45B8-8E17-F5A02861C503}" destId="{9CD159FC-A0B0-406F-BE9F-7E0EDD981A68}" srcOrd="1" destOrd="0" presId="urn:microsoft.com/office/officeart/2005/8/layout/list1"/>
    <dgm:cxn modelId="{D3D35799-069D-43B3-8CEF-2A0EF0D57093}" type="presParOf" srcId="{758B7F0D-ABE6-445B-8A25-ACC6ADC7B11E}" destId="{5061529E-4458-4F55-AE3B-DCE8D7038AD6}" srcOrd="5" destOrd="0" presId="urn:microsoft.com/office/officeart/2005/8/layout/list1"/>
    <dgm:cxn modelId="{8762B727-E9C6-4B6D-BBBF-838CAE5C02D4}" type="presParOf" srcId="{758B7F0D-ABE6-445B-8A25-ACC6ADC7B11E}" destId="{B39EF566-E0E6-40C6-AB23-3E191B9359B6}" srcOrd="6" destOrd="0" presId="urn:microsoft.com/office/officeart/2005/8/layout/list1"/>
    <dgm:cxn modelId="{3EA7B6E3-858B-4D55-BDBC-34E5F425EE39}" type="presParOf" srcId="{758B7F0D-ABE6-445B-8A25-ACC6ADC7B11E}" destId="{64894599-F9BB-4B60-8652-B76878A6E52D}" srcOrd="7" destOrd="0" presId="urn:microsoft.com/office/officeart/2005/8/layout/list1"/>
    <dgm:cxn modelId="{17617E9C-B058-42AD-B124-100385D0E6A1}" type="presParOf" srcId="{758B7F0D-ABE6-445B-8A25-ACC6ADC7B11E}" destId="{0994A15A-632C-4CC8-8922-77A497A164EB}" srcOrd="8" destOrd="0" presId="urn:microsoft.com/office/officeart/2005/8/layout/list1"/>
    <dgm:cxn modelId="{A153CCE9-8A73-489F-8949-A47ABE21C743}" type="presParOf" srcId="{0994A15A-632C-4CC8-8922-77A497A164EB}" destId="{040CF80B-7B71-42B1-8F34-433FAD40B0E8}" srcOrd="0" destOrd="0" presId="urn:microsoft.com/office/officeart/2005/8/layout/list1"/>
    <dgm:cxn modelId="{0EF42FE6-B305-476E-B1FC-6CA87A969B8D}" type="presParOf" srcId="{0994A15A-632C-4CC8-8922-77A497A164EB}" destId="{0F66E3AE-1DCB-4A4E-97DC-62B479D577C5}" srcOrd="1" destOrd="0" presId="urn:microsoft.com/office/officeart/2005/8/layout/list1"/>
    <dgm:cxn modelId="{CF75184E-5862-4FDE-807E-CD97A9DE4E92}" type="presParOf" srcId="{758B7F0D-ABE6-445B-8A25-ACC6ADC7B11E}" destId="{A3B5F992-68D6-4825-AD09-E0830A971AD7}" srcOrd="9" destOrd="0" presId="urn:microsoft.com/office/officeart/2005/8/layout/list1"/>
    <dgm:cxn modelId="{8851E803-92EA-474F-A2E3-B243600763AB}" type="presParOf" srcId="{758B7F0D-ABE6-445B-8A25-ACC6ADC7B11E}" destId="{CF584F40-A8A8-4F3B-8807-76C9E92B9F52}"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12020B-7531-4E2B-B163-216C8DACD9D2}"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ES"/>
        </a:p>
      </dgm:t>
    </dgm:pt>
    <dgm:pt modelId="{BC324ADF-F9C8-4EEF-BB3F-BD148C334917}">
      <dgm:prSet phldrT="[Texto]"/>
      <dgm:spPr/>
      <dgm:t>
        <a:bodyPr/>
        <a:lstStyle/>
        <a:p>
          <a:r>
            <a:rPr lang="es-ES" dirty="0"/>
            <a:t>Definición de la Operación</a:t>
          </a:r>
        </a:p>
      </dgm:t>
    </dgm:pt>
    <dgm:pt modelId="{FDA953EC-B8EC-480C-BF3F-EC91E1CAEBD7}" type="parTrans" cxnId="{F00CE85B-E2E6-4BD1-B84F-26FB78FDCB3E}">
      <dgm:prSet/>
      <dgm:spPr/>
      <dgm:t>
        <a:bodyPr/>
        <a:lstStyle/>
        <a:p>
          <a:endParaRPr lang="es-ES">
            <a:solidFill>
              <a:schemeClr val="tx1"/>
            </a:solidFill>
          </a:endParaRPr>
        </a:p>
      </dgm:t>
    </dgm:pt>
    <dgm:pt modelId="{2CBB6B92-2532-4EC8-B0F0-8786D6B6EC96}" type="sibTrans" cxnId="{F00CE85B-E2E6-4BD1-B84F-26FB78FDCB3E}">
      <dgm:prSet/>
      <dgm:spPr/>
      <dgm:t>
        <a:bodyPr/>
        <a:lstStyle/>
        <a:p>
          <a:endParaRPr lang="es-ES">
            <a:solidFill>
              <a:schemeClr val="tx1"/>
            </a:solidFill>
          </a:endParaRPr>
        </a:p>
      </dgm:t>
    </dgm:pt>
    <dgm:pt modelId="{9B290E12-054A-4C26-A148-DAFEAEF52565}">
      <dgm:prSet phldrT="[Texto]"/>
      <dgm:spPr/>
      <dgm:t>
        <a:bodyPr/>
        <a:lstStyle/>
        <a:p>
          <a:r>
            <a:rPr lang="es-ES"/>
            <a:t>Contextualización de las Zonas</a:t>
          </a:r>
          <a:endParaRPr lang="es-ES" dirty="0"/>
        </a:p>
      </dgm:t>
    </dgm:pt>
    <dgm:pt modelId="{227F18D0-F4E9-4F24-8B36-B6A430C10301}" type="parTrans" cxnId="{A1A866C6-E6A6-43E3-8387-CF5CF9EA311B}">
      <dgm:prSet/>
      <dgm:spPr/>
      <dgm:t>
        <a:bodyPr/>
        <a:lstStyle/>
        <a:p>
          <a:endParaRPr lang="es-ES">
            <a:solidFill>
              <a:schemeClr val="tx1"/>
            </a:solidFill>
          </a:endParaRPr>
        </a:p>
      </dgm:t>
    </dgm:pt>
    <dgm:pt modelId="{1BBCB613-C84F-4B94-A788-3CB932B3FE53}" type="sibTrans" cxnId="{A1A866C6-E6A6-43E3-8387-CF5CF9EA311B}">
      <dgm:prSet/>
      <dgm:spPr/>
      <dgm:t>
        <a:bodyPr/>
        <a:lstStyle/>
        <a:p>
          <a:endParaRPr lang="es-ES">
            <a:solidFill>
              <a:schemeClr val="tx1"/>
            </a:solidFill>
          </a:endParaRPr>
        </a:p>
      </dgm:t>
    </dgm:pt>
    <dgm:pt modelId="{E923017C-EA77-48F5-85A9-208DA05E28C0}">
      <dgm:prSet phldrT="[Texto]"/>
      <dgm:spPr/>
      <dgm:t>
        <a:bodyPr/>
        <a:lstStyle/>
        <a:p>
          <a:r>
            <a:rPr lang="es-ES"/>
            <a:t>Identificación de información remitida</a:t>
          </a:r>
          <a:endParaRPr lang="es-ES" dirty="0"/>
        </a:p>
      </dgm:t>
    </dgm:pt>
    <dgm:pt modelId="{90A9BF0A-93FE-40EC-9413-9EB72E66C69E}" type="parTrans" cxnId="{5024DF1A-E501-42EA-B2F9-9EB47A418EB6}">
      <dgm:prSet/>
      <dgm:spPr/>
      <dgm:t>
        <a:bodyPr/>
        <a:lstStyle/>
        <a:p>
          <a:endParaRPr lang="es-ES">
            <a:solidFill>
              <a:schemeClr val="tx1"/>
            </a:solidFill>
          </a:endParaRPr>
        </a:p>
      </dgm:t>
    </dgm:pt>
    <dgm:pt modelId="{40ADBDFA-59CE-40A4-A673-D1AC4E334566}" type="sibTrans" cxnId="{5024DF1A-E501-42EA-B2F9-9EB47A418EB6}">
      <dgm:prSet/>
      <dgm:spPr/>
      <dgm:t>
        <a:bodyPr/>
        <a:lstStyle/>
        <a:p>
          <a:endParaRPr lang="es-ES">
            <a:solidFill>
              <a:schemeClr val="tx1"/>
            </a:solidFill>
          </a:endParaRPr>
        </a:p>
      </dgm:t>
    </dgm:pt>
    <dgm:pt modelId="{9AA40998-587C-4F34-B1A8-469FC6349D83}">
      <dgm:prSet phldrT="[Texto]"/>
      <dgm:spPr/>
      <dgm:t>
        <a:bodyPr/>
        <a:lstStyle/>
        <a:p>
          <a:r>
            <a:rPr lang="es-ES" dirty="0"/>
            <a:t>Elaboración del plan de trabajo</a:t>
          </a:r>
        </a:p>
      </dgm:t>
    </dgm:pt>
    <dgm:pt modelId="{14431069-9848-4248-BDA2-2F71F4D0BE91}" type="parTrans" cxnId="{271D4BE7-0DAB-4E6A-83EB-D4546449727D}">
      <dgm:prSet/>
      <dgm:spPr/>
      <dgm:t>
        <a:bodyPr/>
        <a:lstStyle/>
        <a:p>
          <a:endParaRPr lang="es-ES">
            <a:solidFill>
              <a:schemeClr val="tx1"/>
            </a:solidFill>
          </a:endParaRPr>
        </a:p>
      </dgm:t>
    </dgm:pt>
    <dgm:pt modelId="{AA017D37-5BB6-4E88-95AD-D9E13D139327}" type="sibTrans" cxnId="{271D4BE7-0DAB-4E6A-83EB-D4546449727D}">
      <dgm:prSet/>
      <dgm:spPr/>
      <dgm:t>
        <a:bodyPr/>
        <a:lstStyle/>
        <a:p>
          <a:endParaRPr lang="es-ES">
            <a:solidFill>
              <a:schemeClr val="tx1"/>
            </a:solidFill>
          </a:endParaRPr>
        </a:p>
      </dgm:t>
    </dgm:pt>
    <dgm:pt modelId="{75FE536A-2D8C-4C8F-B1EB-D786D9165B6F}">
      <dgm:prSet phldrT="[Texto]"/>
      <dgm:spPr/>
      <dgm:t>
        <a:bodyPr/>
        <a:lstStyle/>
        <a:p>
          <a:r>
            <a:rPr lang="es-ES"/>
            <a:t>Presentación del Procedimiento</a:t>
          </a:r>
          <a:endParaRPr lang="es-ES" dirty="0"/>
        </a:p>
      </dgm:t>
    </dgm:pt>
    <dgm:pt modelId="{03880C0D-5CC2-4E1C-804A-22FC715BEDBE}" type="parTrans" cxnId="{6E3583DE-2D64-44EB-A141-B042B223FA1C}">
      <dgm:prSet/>
      <dgm:spPr/>
      <dgm:t>
        <a:bodyPr/>
        <a:lstStyle/>
        <a:p>
          <a:endParaRPr lang="es-ES">
            <a:solidFill>
              <a:schemeClr val="tx1"/>
            </a:solidFill>
          </a:endParaRPr>
        </a:p>
      </dgm:t>
    </dgm:pt>
    <dgm:pt modelId="{1825DFB6-E60F-4A47-AC45-5FD38E21D129}" type="sibTrans" cxnId="{6E3583DE-2D64-44EB-A141-B042B223FA1C}">
      <dgm:prSet/>
      <dgm:spPr/>
      <dgm:t>
        <a:bodyPr/>
        <a:lstStyle/>
        <a:p>
          <a:endParaRPr lang="es-ES">
            <a:solidFill>
              <a:schemeClr val="tx1"/>
            </a:solidFill>
          </a:endParaRPr>
        </a:p>
      </dgm:t>
    </dgm:pt>
    <dgm:pt modelId="{841F2A3F-67DB-49AC-90CA-ECA942E476F6}">
      <dgm:prSet phldrT="[Texto]"/>
      <dgm:spPr/>
      <dgm:t>
        <a:bodyPr/>
        <a:lstStyle/>
        <a:p>
          <a:r>
            <a:rPr lang="es-ES"/>
            <a:t>Cuestionario de preguntas</a:t>
          </a:r>
          <a:endParaRPr lang="es-ES" dirty="0"/>
        </a:p>
      </dgm:t>
    </dgm:pt>
    <dgm:pt modelId="{F8DF1033-7773-4B53-AC29-9ED05F46C083}" type="parTrans" cxnId="{38DD92E4-5DCC-41C5-B517-3728D54902B9}">
      <dgm:prSet/>
      <dgm:spPr/>
      <dgm:t>
        <a:bodyPr/>
        <a:lstStyle/>
        <a:p>
          <a:endParaRPr lang="es-ES">
            <a:solidFill>
              <a:schemeClr val="tx1"/>
            </a:solidFill>
          </a:endParaRPr>
        </a:p>
      </dgm:t>
    </dgm:pt>
    <dgm:pt modelId="{09CC1044-7E91-4625-816D-C4859177CACD}" type="sibTrans" cxnId="{38DD92E4-5DCC-41C5-B517-3728D54902B9}">
      <dgm:prSet/>
      <dgm:spPr/>
      <dgm:t>
        <a:bodyPr/>
        <a:lstStyle/>
        <a:p>
          <a:endParaRPr lang="es-ES">
            <a:solidFill>
              <a:schemeClr val="tx1"/>
            </a:solidFill>
          </a:endParaRPr>
        </a:p>
      </dgm:t>
    </dgm:pt>
    <dgm:pt modelId="{ACDAE4D3-7898-4FF8-A980-1463A2B5E773}">
      <dgm:prSet phldrT="[Texto]"/>
      <dgm:spPr/>
      <dgm:t>
        <a:bodyPr/>
        <a:lstStyle/>
        <a:p>
          <a:r>
            <a:rPr lang="es-ES" dirty="0"/>
            <a:t>Verificación de la información de cada uno de los activos</a:t>
          </a:r>
        </a:p>
      </dgm:t>
    </dgm:pt>
    <dgm:pt modelId="{74CB734E-B9DA-4A7B-8753-D3E3639E6E49}" type="parTrans" cxnId="{E75E1859-6212-4C82-8A0E-3AEF4C9A9CED}">
      <dgm:prSet/>
      <dgm:spPr/>
      <dgm:t>
        <a:bodyPr/>
        <a:lstStyle/>
        <a:p>
          <a:endParaRPr lang="es-ES">
            <a:solidFill>
              <a:schemeClr val="tx1"/>
            </a:solidFill>
          </a:endParaRPr>
        </a:p>
      </dgm:t>
    </dgm:pt>
    <dgm:pt modelId="{DC98397C-6475-42A2-9328-74BCFAAAE907}" type="sibTrans" cxnId="{E75E1859-6212-4C82-8A0E-3AEF4C9A9CED}">
      <dgm:prSet/>
      <dgm:spPr/>
      <dgm:t>
        <a:bodyPr/>
        <a:lstStyle/>
        <a:p>
          <a:endParaRPr lang="es-ES">
            <a:solidFill>
              <a:schemeClr val="tx1"/>
            </a:solidFill>
          </a:endParaRPr>
        </a:p>
      </dgm:t>
    </dgm:pt>
    <dgm:pt modelId="{D6C146DB-1318-4F08-837D-B6FF8126E7A4}" type="pres">
      <dgm:prSet presAssocID="{8D12020B-7531-4E2B-B163-216C8DACD9D2}" presName="CompostProcess" presStyleCnt="0">
        <dgm:presLayoutVars>
          <dgm:dir/>
          <dgm:resizeHandles val="exact"/>
        </dgm:presLayoutVars>
      </dgm:prSet>
      <dgm:spPr/>
    </dgm:pt>
    <dgm:pt modelId="{FDFF5CB9-6375-45A2-925F-BEF70E3D59D2}" type="pres">
      <dgm:prSet presAssocID="{8D12020B-7531-4E2B-B163-216C8DACD9D2}" presName="arrow" presStyleLbl="bgShp" presStyleIdx="0" presStyleCnt="1"/>
      <dgm:spPr/>
    </dgm:pt>
    <dgm:pt modelId="{E9704FCD-7128-4A8F-9F0F-E183B15E6494}" type="pres">
      <dgm:prSet presAssocID="{8D12020B-7531-4E2B-B163-216C8DACD9D2}" presName="linearProcess" presStyleCnt="0"/>
      <dgm:spPr/>
    </dgm:pt>
    <dgm:pt modelId="{2B9CE77D-65E1-4BE3-97E3-021B747CAF56}" type="pres">
      <dgm:prSet presAssocID="{BC324ADF-F9C8-4EEF-BB3F-BD148C334917}" presName="textNode" presStyleLbl="node1" presStyleIdx="0" presStyleCnt="4">
        <dgm:presLayoutVars>
          <dgm:bulletEnabled val="1"/>
        </dgm:presLayoutVars>
      </dgm:prSet>
      <dgm:spPr/>
    </dgm:pt>
    <dgm:pt modelId="{CA9B7C6A-043E-4FE9-97A2-D386D8D6088D}" type="pres">
      <dgm:prSet presAssocID="{2CBB6B92-2532-4EC8-B0F0-8786D6B6EC96}" presName="sibTrans" presStyleCnt="0"/>
      <dgm:spPr/>
    </dgm:pt>
    <dgm:pt modelId="{2579E7A6-CE08-4750-9700-1DF73505DE53}" type="pres">
      <dgm:prSet presAssocID="{9B290E12-054A-4C26-A148-DAFEAEF52565}" presName="textNode" presStyleLbl="node1" presStyleIdx="1" presStyleCnt="4">
        <dgm:presLayoutVars>
          <dgm:bulletEnabled val="1"/>
        </dgm:presLayoutVars>
      </dgm:prSet>
      <dgm:spPr/>
    </dgm:pt>
    <dgm:pt modelId="{0C3C2F2B-4892-4B12-AA6C-523FFCD59BBD}" type="pres">
      <dgm:prSet presAssocID="{1BBCB613-C84F-4B94-A788-3CB932B3FE53}" presName="sibTrans" presStyleCnt="0"/>
      <dgm:spPr/>
    </dgm:pt>
    <dgm:pt modelId="{41263D04-B12E-4084-8347-E193F0C65DD9}" type="pres">
      <dgm:prSet presAssocID="{E923017C-EA77-48F5-85A9-208DA05E28C0}" presName="textNode" presStyleLbl="node1" presStyleIdx="2" presStyleCnt="4">
        <dgm:presLayoutVars>
          <dgm:bulletEnabled val="1"/>
        </dgm:presLayoutVars>
      </dgm:prSet>
      <dgm:spPr/>
    </dgm:pt>
    <dgm:pt modelId="{5C2E4E1B-6E64-4A9D-AE32-652E01AD32CD}" type="pres">
      <dgm:prSet presAssocID="{40ADBDFA-59CE-40A4-A673-D1AC4E334566}" presName="sibTrans" presStyleCnt="0"/>
      <dgm:spPr/>
    </dgm:pt>
    <dgm:pt modelId="{F799F960-19F6-43E2-A203-4C9ED304C462}" type="pres">
      <dgm:prSet presAssocID="{9AA40998-587C-4F34-B1A8-469FC6349D83}" presName="textNode" presStyleLbl="node1" presStyleIdx="3" presStyleCnt="4">
        <dgm:presLayoutVars>
          <dgm:bulletEnabled val="1"/>
        </dgm:presLayoutVars>
      </dgm:prSet>
      <dgm:spPr/>
    </dgm:pt>
  </dgm:ptLst>
  <dgm:cxnLst>
    <dgm:cxn modelId="{5B27040B-22B5-4EC4-B0D4-465CD353D99B}" type="presOf" srcId="{ACDAE4D3-7898-4FF8-A980-1463A2B5E773}" destId="{41263D04-B12E-4084-8347-E193F0C65DD9}" srcOrd="0" destOrd="1" presId="urn:microsoft.com/office/officeart/2005/8/layout/hProcess9"/>
    <dgm:cxn modelId="{5024DF1A-E501-42EA-B2F9-9EB47A418EB6}" srcId="{8D12020B-7531-4E2B-B163-216C8DACD9D2}" destId="{E923017C-EA77-48F5-85A9-208DA05E28C0}" srcOrd="2" destOrd="0" parTransId="{90A9BF0A-93FE-40EC-9413-9EB72E66C69E}" sibTransId="{40ADBDFA-59CE-40A4-A673-D1AC4E334566}"/>
    <dgm:cxn modelId="{2D4FE239-E942-4E21-BC0B-5E22C98F1CFB}" type="presOf" srcId="{E923017C-EA77-48F5-85A9-208DA05E28C0}" destId="{41263D04-B12E-4084-8347-E193F0C65DD9}" srcOrd="0" destOrd="0" presId="urn:microsoft.com/office/officeart/2005/8/layout/hProcess9"/>
    <dgm:cxn modelId="{F00CE85B-E2E6-4BD1-B84F-26FB78FDCB3E}" srcId="{8D12020B-7531-4E2B-B163-216C8DACD9D2}" destId="{BC324ADF-F9C8-4EEF-BB3F-BD148C334917}" srcOrd="0" destOrd="0" parTransId="{FDA953EC-B8EC-480C-BF3F-EC91E1CAEBD7}" sibTransId="{2CBB6B92-2532-4EC8-B0F0-8786D6B6EC96}"/>
    <dgm:cxn modelId="{AF0E8941-7475-4374-A017-516ADE832CFD}" type="presOf" srcId="{9AA40998-587C-4F34-B1A8-469FC6349D83}" destId="{F799F960-19F6-43E2-A203-4C9ED304C462}" srcOrd="0" destOrd="0" presId="urn:microsoft.com/office/officeart/2005/8/layout/hProcess9"/>
    <dgm:cxn modelId="{4509F762-CB60-4A73-9B7C-B3F8404E54D8}" type="presOf" srcId="{9B290E12-054A-4C26-A148-DAFEAEF52565}" destId="{2579E7A6-CE08-4750-9700-1DF73505DE53}" srcOrd="0" destOrd="0" presId="urn:microsoft.com/office/officeart/2005/8/layout/hProcess9"/>
    <dgm:cxn modelId="{DF6B1D45-93E9-41F7-9CBB-8C4209542A7E}" type="presOf" srcId="{8D12020B-7531-4E2B-B163-216C8DACD9D2}" destId="{D6C146DB-1318-4F08-837D-B6FF8126E7A4}" srcOrd="0" destOrd="0" presId="urn:microsoft.com/office/officeart/2005/8/layout/hProcess9"/>
    <dgm:cxn modelId="{0445374C-D26C-4B75-9ED5-B7A25934DF04}" type="presOf" srcId="{841F2A3F-67DB-49AC-90CA-ECA942E476F6}" destId="{2579E7A6-CE08-4750-9700-1DF73505DE53}" srcOrd="0" destOrd="1" presId="urn:microsoft.com/office/officeart/2005/8/layout/hProcess9"/>
    <dgm:cxn modelId="{E75E1859-6212-4C82-8A0E-3AEF4C9A9CED}" srcId="{E923017C-EA77-48F5-85A9-208DA05E28C0}" destId="{ACDAE4D3-7898-4FF8-A980-1463A2B5E773}" srcOrd="0" destOrd="0" parTransId="{74CB734E-B9DA-4A7B-8753-D3E3639E6E49}" sibTransId="{DC98397C-6475-42A2-9328-74BCFAAAE907}"/>
    <dgm:cxn modelId="{EE82B590-31BA-4663-8E6C-317C40B78B4C}" type="presOf" srcId="{75FE536A-2D8C-4C8F-B1EB-D786D9165B6F}" destId="{2B9CE77D-65E1-4BE3-97E3-021B747CAF56}" srcOrd="0" destOrd="1" presId="urn:microsoft.com/office/officeart/2005/8/layout/hProcess9"/>
    <dgm:cxn modelId="{A1A866C6-E6A6-43E3-8387-CF5CF9EA311B}" srcId="{8D12020B-7531-4E2B-B163-216C8DACD9D2}" destId="{9B290E12-054A-4C26-A148-DAFEAEF52565}" srcOrd="1" destOrd="0" parTransId="{227F18D0-F4E9-4F24-8B36-B6A430C10301}" sibTransId="{1BBCB613-C84F-4B94-A788-3CB932B3FE53}"/>
    <dgm:cxn modelId="{6E3583DE-2D64-44EB-A141-B042B223FA1C}" srcId="{BC324ADF-F9C8-4EEF-BB3F-BD148C334917}" destId="{75FE536A-2D8C-4C8F-B1EB-D786D9165B6F}" srcOrd="0" destOrd="0" parTransId="{03880C0D-5CC2-4E1C-804A-22FC715BEDBE}" sibTransId="{1825DFB6-E60F-4A47-AC45-5FD38E21D129}"/>
    <dgm:cxn modelId="{CAA89DE3-B975-40E4-8B8C-A34445381DAB}" type="presOf" srcId="{BC324ADF-F9C8-4EEF-BB3F-BD148C334917}" destId="{2B9CE77D-65E1-4BE3-97E3-021B747CAF56}" srcOrd="0" destOrd="0" presId="urn:microsoft.com/office/officeart/2005/8/layout/hProcess9"/>
    <dgm:cxn modelId="{38DD92E4-5DCC-41C5-B517-3728D54902B9}" srcId="{9B290E12-054A-4C26-A148-DAFEAEF52565}" destId="{841F2A3F-67DB-49AC-90CA-ECA942E476F6}" srcOrd="0" destOrd="0" parTransId="{F8DF1033-7773-4B53-AC29-9ED05F46C083}" sibTransId="{09CC1044-7E91-4625-816D-C4859177CACD}"/>
    <dgm:cxn modelId="{271D4BE7-0DAB-4E6A-83EB-D4546449727D}" srcId="{8D12020B-7531-4E2B-B163-216C8DACD9D2}" destId="{9AA40998-587C-4F34-B1A8-469FC6349D83}" srcOrd="3" destOrd="0" parTransId="{14431069-9848-4248-BDA2-2F71F4D0BE91}" sibTransId="{AA017D37-5BB6-4E88-95AD-D9E13D139327}"/>
    <dgm:cxn modelId="{AEC93EDF-A765-494D-9CC3-A39A45CBDEEF}" type="presParOf" srcId="{D6C146DB-1318-4F08-837D-B6FF8126E7A4}" destId="{FDFF5CB9-6375-45A2-925F-BEF70E3D59D2}" srcOrd="0" destOrd="0" presId="urn:microsoft.com/office/officeart/2005/8/layout/hProcess9"/>
    <dgm:cxn modelId="{536F546B-A5AE-4821-97D5-4D6F1417FE47}" type="presParOf" srcId="{D6C146DB-1318-4F08-837D-B6FF8126E7A4}" destId="{E9704FCD-7128-4A8F-9F0F-E183B15E6494}" srcOrd="1" destOrd="0" presId="urn:microsoft.com/office/officeart/2005/8/layout/hProcess9"/>
    <dgm:cxn modelId="{656109E0-2C46-411B-8B02-51111E5A1C5D}" type="presParOf" srcId="{E9704FCD-7128-4A8F-9F0F-E183B15E6494}" destId="{2B9CE77D-65E1-4BE3-97E3-021B747CAF56}" srcOrd="0" destOrd="0" presId="urn:microsoft.com/office/officeart/2005/8/layout/hProcess9"/>
    <dgm:cxn modelId="{69693A7B-6CC1-4AF3-A01A-1BE75A6AB426}" type="presParOf" srcId="{E9704FCD-7128-4A8F-9F0F-E183B15E6494}" destId="{CA9B7C6A-043E-4FE9-97A2-D386D8D6088D}" srcOrd="1" destOrd="0" presId="urn:microsoft.com/office/officeart/2005/8/layout/hProcess9"/>
    <dgm:cxn modelId="{FD0E68C3-9BBA-4022-9FBF-9AC68C5D5345}" type="presParOf" srcId="{E9704FCD-7128-4A8F-9F0F-E183B15E6494}" destId="{2579E7A6-CE08-4750-9700-1DF73505DE53}" srcOrd="2" destOrd="0" presId="urn:microsoft.com/office/officeart/2005/8/layout/hProcess9"/>
    <dgm:cxn modelId="{4020C3C1-B8A1-4F22-A2C5-C6D4AE232FDF}" type="presParOf" srcId="{E9704FCD-7128-4A8F-9F0F-E183B15E6494}" destId="{0C3C2F2B-4892-4B12-AA6C-523FFCD59BBD}" srcOrd="3" destOrd="0" presId="urn:microsoft.com/office/officeart/2005/8/layout/hProcess9"/>
    <dgm:cxn modelId="{87CB740D-4EDC-4C93-A5DD-173E16370010}" type="presParOf" srcId="{E9704FCD-7128-4A8F-9F0F-E183B15E6494}" destId="{41263D04-B12E-4084-8347-E193F0C65DD9}" srcOrd="4" destOrd="0" presId="urn:microsoft.com/office/officeart/2005/8/layout/hProcess9"/>
    <dgm:cxn modelId="{80C267C5-A904-4D17-A93E-51D35AC0DE3D}" type="presParOf" srcId="{E9704FCD-7128-4A8F-9F0F-E183B15E6494}" destId="{5C2E4E1B-6E64-4A9D-AE32-652E01AD32CD}" srcOrd="5" destOrd="0" presId="urn:microsoft.com/office/officeart/2005/8/layout/hProcess9"/>
    <dgm:cxn modelId="{5A51913B-E0E9-4E88-9A8F-3E433A068E9F}" type="presParOf" srcId="{E9704FCD-7128-4A8F-9F0F-E183B15E6494}" destId="{F799F960-19F6-43E2-A203-4C9ED304C462}"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93178E-175F-49BB-ACBC-0329D59143D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01C61AA0-DD9C-43F8-B19C-5C9E100AF68E}">
      <dgm:prSet phldrT="[Texto]" custT="1"/>
      <dgm:spPr/>
      <dgm:t>
        <a:bodyPr/>
        <a:lstStyle/>
        <a:p>
          <a:r>
            <a:rPr lang="es-ES" sz="1800" dirty="0"/>
            <a:t>Remisión de información a ANT, URT y FV</a:t>
          </a:r>
        </a:p>
      </dgm:t>
    </dgm:pt>
    <dgm:pt modelId="{0392743F-D088-4E91-8904-57D42EA97A3E}" type="parTrans" cxnId="{FF736A1B-77F5-406B-A886-606782AA4A6A}">
      <dgm:prSet/>
      <dgm:spPr/>
      <dgm:t>
        <a:bodyPr/>
        <a:lstStyle/>
        <a:p>
          <a:endParaRPr lang="es-ES" sz="2800"/>
        </a:p>
      </dgm:t>
    </dgm:pt>
    <dgm:pt modelId="{5EC64CED-7FC9-4BBB-896D-6387D47F265F}" type="sibTrans" cxnId="{FF736A1B-77F5-406B-A886-606782AA4A6A}">
      <dgm:prSet/>
      <dgm:spPr/>
      <dgm:t>
        <a:bodyPr/>
        <a:lstStyle/>
        <a:p>
          <a:endParaRPr lang="es-ES" sz="2800"/>
        </a:p>
      </dgm:t>
    </dgm:pt>
    <dgm:pt modelId="{8D029730-8EC6-45D3-A5E7-10DBE9D539EE}">
      <dgm:prSet phldrT="[Texto]" custT="1"/>
      <dgm:spPr/>
      <dgm:t>
        <a:bodyPr/>
        <a:lstStyle/>
        <a:p>
          <a:r>
            <a:rPr lang="es-ES" sz="1800" dirty="0"/>
            <a:t>Citación de Subcomisión Operativa </a:t>
          </a:r>
        </a:p>
      </dgm:t>
    </dgm:pt>
    <dgm:pt modelId="{727A98FB-0FA4-4A2B-8D10-46A7E3CBC4EC}" type="parTrans" cxnId="{4E1D2EA6-E427-4974-AE33-98A4494405D4}">
      <dgm:prSet/>
      <dgm:spPr/>
      <dgm:t>
        <a:bodyPr/>
        <a:lstStyle/>
        <a:p>
          <a:endParaRPr lang="es-ES" sz="2800"/>
        </a:p>
      </dgm:t>
    </dgm:pt>
    <dgm:pt modelId="{0F04E1F0-FCDA-43B4-9EDB-932A8CD25F28}" type="sibTrans" cxnId="{4E1D2EA6-E427-4974-AE33-98A4494405D4}">
      <dgm:prSet/>
      <dgm:spPr/>
      <dgm:t>
        <a:bodyPr/>
        <a:lstStyle/>
        <a:p>
          <a:endParaRPr lang="es-ES" sz="2800"/>
        </a:p>
      </dgm:t>
    </dgm:pt>
    <dgm:pt modelId="{7571718D-52F9-46A6-B9E2-6C3261AFAE81}">
      <dgm:prSet phldrT="[Texto]" custT="1"/>
      <dgm:spPr/>
      <dgm:t>
        <a:bodyPr/>
        <a:lstStyle/>
        <a:p>
          <a:r>
            <a:rPr lang="es-ES" sz="1800" dirty="0"/>
            <a:t>Solicitud de Acompañamiento a la ONU</a:t>
          </a:r>
        </a:p>
      </dgm:t>
    </dgm:pt>
    <dgm:pt modelId="{F2C939D4-1A93-49D3-A7B3-96F91DDF2557}" type="parTrans" cxnId="{F5E0EC14-404F-4903-A911-345BDA84A02D}">
      <dgm:prSet/>
      <dgm:spPr/>
      <dgm:t>
        <a:bodyPr/>
        <a:lstStyle/>
        <a:p>
          <a:endParaRPr lang="es-ES" sz="2800"/>
        </a:p>
      </dgm:t>
    </dgm:pt>
    <dgm:pt modelId="{6C674466-EB1F-46B9-B549-13B1B3957DA5}" type="sibTrans" cxnId="{F5E0EC14-404F-4903-A911-345BDA84A02D}">
      <dgm:prSet/>
      <dgm:spPr/>
      <dgm:t>
        <a:bodyPr/>
        <a:lstStyle/>
        <a:p>
          <a:endParaRPr lang="es-ES" sz="2800"/>
        </a:p>
      </dgm:t>
    </dgm:pt>
    <dgm:pt modelId="{D07E75FC-92C9-4A05-BC30-97923E2A58B6}">
      <dgm:prSet phldrT="[Texto]" custT="1"/>
      <dgm:spPr/>
      <dgm:t>
        <a:bodyPr/>
        <a:lstStyle/>
        <a:p>
          <a:r>
            <a:rPr lang="es-ES" sz="1800" dirty="0"/>
            <a:t>18 de Septiembre de 2017</a:t>
          </a:r>
        </a:p>
      </dgm:t>
    </dgm:pt>
    <dgm:pt modelId="{6EC3D589-9CCA-42F8-8360-406DBD27A093}" type="parTrans" cxnId="{FBFA09B6-C00E-4EDB-8D82-69232D7BCBA0}">
      <dgm:prSet/>
      <dgm:spPr/>
      <dgm:t>
        <a:bodyPr/>
        <a:lstStyle/>
        <a:p>
          <a:endParaRPr lang="es-ES" sz="2800"/>
        </a:p>
      </dgm:t>
    </dgm:pt>
    <dgm:pt modelId="{137119DA-1AA1-4D76-904A-C81D7DD5C6AB}" type="sibTrans" cxnId="{FBFA09B6-C00E-4EDB-8D82-69232D7BCBA0}">
      <dgm:prSet/>
      <dgm:spPr/>
      <dgm:t>
        <a:bodyPr/>
        <a:lstStyle/>
        <a:p>
          <a:endParaRPr lang="es-ES" sz="2800"/>
        </a:p>
      </dgm:t>
    </dgm:pt>
    <dgm:pt modelId="{65B97AC5-7EA6-4731-B1A1-1B7CB7FDFA26}">
      <dgm:prSet phldrT="[Texto]" custT="1"/>
      <dgm:spPr/>
      <dgm:t>
        <a:bodyPr/>
        <a:lstStyle/>
        <a:p>
          <a:r>
            <a:rPr lang="es-ES" sz="1800" dirty="0"/>
            <a:t>18 de Septiembre de 2017</a:t>
          </a:r>
        </a:p>
      </dgm:t>
    </dgm:pt>
    <dgm:pt modelId="{3A5E75EA-5852-451C-B44A-EB8D629382B5}" type="parTrans" cxnId="{DDA22221-FC0A-480B-AC13-8DF87B983777}">
      <dgm:prSet/>
      <dgm:spPr/>
      <dgm:t>
        <a:bodyPr/>
        <a:lstStyle/>
        <a:p>
          <a:endParaRPr lang="es-ES" sz="2800"/>
        </a:p>
      </dgm:t>
    </dgm:pt>
    <dgm:pt modelId="{BE5054B6-9CD4-4AED-82CF-B162CCE7F787}" type="sibTrans" cxnId="{DDA22221-FC0A-480B-AC13-8DF87B983777}">
      <dgm:prSet/>
      <dgm:spPr/>
      <dgm:t>
        <a:bodyPr/>
        <a:lstStyle/>
        <a:p>
          <a:endParaRPr lang="es-ES" sz="2800"/>
        </a:p>
      </dgm:t>
    </dgm:pt>
    <dgm:pt modelId="{9BBBE1A8-CFE0-4F35-8844-F5791605304C}">
      <dgm:prSet phldrT="[Texto]" custT="1"/>
      <dgm:spPr/>
      <dgm:t>
        <a:bodyPr/>
        <a:lstStyle/>
        <a:p>
          <a:r>
            <a:rPr lang="es-ES" sz="1800" dirty="0"/>
            <a:t>20 de Septiembre de 2017</a:t>
          </a:r>
        </a:p>
      </dgm:t>
    </dgm:pt>
    <dgm:pt modelId="{AEDE5B89-4CE1-4E99-BCC1-802403066698}" type="parTrans" cxnId="{26244F06-4689-437F-85A9-E7DCFA4A728F}">
      <dgm:prSet/>
      <dgm:spPr/>
      <dgm:t>
        <a:bodyPr/>
        <a:lstStyle/>
        <a:p>
          <a:endParaRPr lang="es-ES" sz="2800"/>
        </a:p>
      </dgm:t>
    </dgm:pt>
    <dgm:pt modelId="{0B69B336-06E7-4DD4-AAC4-DE75D0189252}" type="sibTrans" cxnId="{26244F06-4689-437F-85A9-E7DCFA4A728F}">
      <dgm:prSet/>
      <dgm:spPr/>
      <dgm:t>
        <a:bodyPr/>
        <a:lstStyle/>
        <a:p>
          <a:endParaRPr lang="es-ES" sz="2800"/>
        </a:p>
      </dgm:t>
    </dgm:pt>
    <dgm:pt modelId="{8A56D583-0590-44FC-885C-D96C0124E94E}">
      <dgm:prSet phldrT="[Texto]" custT="1"/>
      <dgm:spPr/>
      <dgm:t>
        <a:bodyPr/>
        <a:lstStyle/>
        <a:p>
          <a:r>
            <a:rPr lang="es-ES" sz="1800" dirty="0"/>
            <a:t>Solicitud de apoyo y acompañamiento - Comando Conjunto de las FFMM </a:t>
          </a:r>
        </a:p>
      </dgm:t>
    </dgm:pt>
    <dgm:pt modelId="{B6C0656E-A5A6-4B53-BE1B-2E245361400B}" type="parTrans" cxnId="{8B568CF5-E7C3-4737-B946-A24F931BA7AB}">
      <dgm:prSet/>
      <dgm:spPr/>
      <dgm:t>
        <a:bodyPr/>
        <a:lstStyle/>
        <a:p>
          <a:endParaRPr lang="es-ES" sz="2800"/>
        </a:p>
      </dgm:t>
    </dgm:pt>
    <dgm:pt modelId="{5027E77B-B6DA-4255-873F-D8D3F46EF107}" type="sibTrans" cxnId="{8B568CF5-E7C3-4737-B946-A24F931BA7AB}">
      <dgm:prSet/>
      <dgm:spPr/>
      <dgm:t>
        <a:bodyPr/>
        <a:lstStyle/>
        <a:p>
          <a:endParaRPr lang="es-ES" sz="2800"/>
        </a:p>
      </dgm:t>
    </dgm:pt>
    <dgm:pt modelId="{C3255703-2523-42A9-BF66-7FD70075015E}">
      <dgm:prSet phldrT="[Texto]" custT="1"/>
      <dgm:spPr/>
      <dgm:t>
        <a:bodyPr/>
        <a:lstStyle/>
        <a:p>
          <a:r>
            <a:rPr lang="es-ES" sz="1800" dirty="0"/>
            <a:t>Se inicio la contratación del transporte y custodia de Dinero y Oro</a:t>
          </a:r>
        </a:p>
      </dgm:t>
    </dgm:pt>
    <dgm:pt modelId="{5C4272D8-E20B-4684-A2FE-FC696BE9830D}" type="parTrans" cxnId="{76325A4F-C335-4D19-8291-BA4668499554}">
      <dgm:prSet/>
      <dgm:spPr/>
      <dgm:t>
        <a:bodyPr/>
        <a:lstStyle/>
        <a:p>
          <a:endParaRPr lang="es-ES" sz="2800"/>
        </a:p>
      </dgm:t>
    </dgm:pt>
    <dgm:pt modelId="{E89300B6-7A88-45A7-B3D1-780C07CDBD45}" type="sibTrans" cxnId="{76325A4F-C335-4D19-8291-BA4668499554}">
      <dgm:prSet/>
      <dgm:spPr/>
      <dgm:t>
        <a:bodyPr/>
        <a:lstStyle/>
        <a:p>
          <a:endParaRPr lang="es-ES" sz="2800"/>
        </a:p>
      </dgm:t>
    </dgm:pt>
    <dgm:pt modelId="{E3193D70-1789-4014-892D-AE7A1254D9D8}">
      <dgm:prSet phldrT="[Texto]" custT="1"/>
      <dgm:spPr/>
      <dgm:t>
        <a:bodyPr/>
        <a:lstStyle/>
        <a:p>
          <a:r>
            <a:rPr lang="es-ES" sz="1800" dirty="0"/>
            <a:t>20 de Septiembre de 2017</a:t>
          </a:r>
        </a:p>
      </dgm:t>
    </dgm:pt>
    <dgm:pt modelId="{CA7BAAA3-B536-4E91-BC2D-CFBCA949F4A1}" type="parTrans" cxnId="{07D91A34-BB8B-4A89-9F23-7E17B25AAAA3}">
      <dgm:prSet/>
      <dgm:spPr/>
      <dgm:t>
        <a:bodyPr/>
        <a:lstStyle/>
        <a:p>
          <a:endParaRPr lang="es-ES" sz="2800"/>
        </a:p>
      </dgm:t>
    </dgm:pt>
    <dgm:pt modelId="{90AF6198-7B95-415F-839E-275C46790678}" type="sibTrans" cxnId="{07D91A34-BB8B-4A89-9F23-7E17B25AAAA3}">
      <dgm:prSet/>
      <dgm:spPr/>
      <dgm:t>
        <a:bodyPr/>
        <a:lstStyle/>
        <a:p>
          <a:endParaRPr lang="es-ES" sz="2800"/>
        </a:p>
      </dgm:t>
    </dgm:pt>
    <dgm:pt modelId="{D299D2D4-9B79-4DA8-A7CB-F5910F9E01B7}" type="pres">
      <dgm:prSet presAssocID="{8593178E-175F-49BB-ACBC-0329D59143D6}" presName="linear" presStyleCnt="0">
        <dgm:presLayoutVars>
          <dgm:dir/>
          <dgm:animLvl val="lvl"/>
          <dgm:resizeHandles val="exact"/>
        </dgm:presLayoutVars>
      </dgm:prSet>
      <dgm:spPr/>
    </dgm:pt>
    <dgm:pt modelId="{8E57C536-E67E-4E71-8CB0-6AC743E98EBE}" type="pres">
      <dgm:prSet presAssocID="{01C61AA0-DD9C-43F8-B19C-5C9E100AF68E}" presName="parentLin" presStyleCnt="0"/>
      <dgm:spPr/>
    </dgm:pt>
    <dgm:pt modelId="{4871E9B1-3005-4958-A771-487D91EFF97C}" type="pres">
      <dgm:prSet presAssocID="{01C61AA0-DD9C-43F8-B19C-5C9E100AF68E}" presName="parentLeftMargin" presStyleLbl="node1" presStyleIdx="0" presStyleCnt="5"/>
      <dgm:spPr/>
    </dgm:pt>
    <dgm:pt modelId="{FDE06A21-E4B3-4760-9E04-1611D82AA7DB}" type="pres">
      <dgm:prSet presAssocID="{01C61AA0-DD9C-43F8-B19C-5C9E100AF68E}" presName="parentText" presStyleLbl="node1" presStyleIdx="0" presStyleCnt="5">
        <dgm:presLayoutVars>
          <dgm:chMax val="0"/>
          <dgm:bulletEnabled val="1"/>
        </dgm:presLayoutVars>
      </dgm:prSet>
      <dgm:spPr/>
    </dgm:pt>
    <dgm:pt modelId="{129A6897-337B-4DB3-B4E8-4D537E13D66F}" type="pres">
      <dgm:prSet presAssocID="{01C61AA0-DD9C-43F8-B19C-5C9E100AF68E}" presName="negativeSpace" presStyleCnt="0"/>
      <dgm:spPr/>
    </dgm:pt>
    <dgm:pt modelId="{75E6ACF8-500C-4507-8C0B-5E5F8FDEAFC6}" type="pres">
      <dgm:prSet presAssocID="{01C61AA0-DD9C-43F8-B19C-5C9E100AF68E}" presName="childText" presStyleLbl="conFgAcc1" presStyleIdx="0" presStyleCnt="5">
        <dgm:presLayoutVars>
          <dgm:bulletEnabled val="1"/>
        </dgm:presLayoutVars>
      </dgm:prSet>
      <dgm:spPr/>
    </dgm:pt>
    <dgm:pt modelId="{BC879D9A-8DCB-4299-826E-5DA5B364DE18}" type="pres">
      <dgm:prSet presAssocID="{5EC64CED-7FC9-4BBB-896D-6387D47F265F}" presName="spaceBetweenRectangles" presStyleCnt="0"/>
      <dgm:spPr/>
    </dgm:pt>
    <dgm:pt modelId="{DFD33146-6BB4-464F-B1B5-D87692A7D5C5}" type="pres">
      <dgm:prSet presAssocID="{8D029730-8EC6-45D3-A5E7-10DBE9D539EE}" presName="parentLin" presStyleCnt="0"/>
      <dgm:spPr/>
    </dgm:pt>
    <dgm:pt modelId="{887B9D08-A171-4312-9AB2-4D4A20934AC3}" type="pres">
      <dgm:prSet presAssocID="{8D029730-8EC6-45D3-A5E7-10DBE9D539EE}" presName="parentLeftMargin" presStyleLbl="node1" presStyleIdx="0" presStyleCnt="5"/>
      <dgm:spPr/>
    </dgm:pt>
    <dgm:pt modelId="{353B7DB3-D2B4-4AB2-8205-302986A4A7E7}" type="pres">
      <dgm:prSet presAssocID="{8D029730-8EC6-45D3-A5E7-10DBE9D539EE}" presName="parentText" presStyleLbl="node1" presStyleIdx="1" presStyleCnt="5">
        <dgm:presLayoutVars>
          <dgm:chMax val="0"/>
          <dgm:bulletEnabled val="1"/>
        </dgm:presLayoutVars>
      </dgm:prSet>
      <dgm:spPr/>
    </dgm:pt>
    <dgm:pt modelId="{538DCC66-F184-40ED-87D9-D4885A90A589}" type="pres">
      <dgm:prSet presAssocID="{8D029730-8EC6-45D3-A5E7-10DBE9D539EE}" presName="negativeSpace" presStyleCnt="0"/>
      <dgm:spPr/>
    </dgm:pt>
    <dgm:pt modelId="{9C181913-4621-4960-B8DD-CBB8FBF58B9B}" type="pres">
      <dgm:prSet presAssocID="{8D029730-8EC6-45D3-A5E7-10DBE9D539EE}" presName="childText" presStyleLbl="conFgAcc1" presStyleIdx="1" presStyleCnt="5" custLinFactNeighborX="-504" custLinFactNeighborY="-15796">
        <dgm:presLayoutVars>
          <dgm:bulletEnabled val="1"/>
        </dgm:presLayoutVars>
      </dgm:prSet>
      <dgm:spPr/>
    </dgm:pt>
    <dgm:pt modelId="{A390A383-78CD-4493-B17D-42D73D126228}" type="pres">
      <dgm:prSet presAssocID="{0F04E1F0-FCDA-43B4-9EDB-932A8CD25F28}" presName="spaceBetweenRectangles" presStyleCnt="0"/>
      <dgm:spPr/>
    </dgm:pt>
    <dgm:pt modelId="{DB1D05F5-3900-42FE-BCE6-98A2DAB53813}" type="pres">
      <dgm:prSet presAssocID="{7571718D-52F9-46A6-B9E2-6C3261AFAE81}" presName="parentLin" presStyleCnt="0"/>
      <dgm:spPr/>
    </dgm:pt>
    <dgm:pt modelId="{5F9FFFEE-97DE-4CF5-8A57-BC0C3CDFE05A}" type="pres">
      <dgm:prSet presAssocID="{7571718D-52F9-46A6-B9E2-6C3261AFAE81}" presName="parentLeftMargin" presStyleLbl="node1" presStyleIdx="1" presStyleCnt="5"/>
      <dgm:spPr/>
    </dgm:pt>
    <dgm:pt modelId="{21801844-728C-4808-89AD-580F06C48071}" type="pres">
      <dgm:prSet presAssocID="{7571718D-52F9-46A6-B9E2-6C3261AFAE81}" presName="parentText" presStyleLbl="node1" presStyleIdx="2" presStyleCnt="5">
        <dgm:presLayoutVars>
          <dgm:chMax val="0"/>
          <dgm:bulletEnabled val="1"/>
        </dgm:presLayoutVars>
      </dgm:prSet>
      <dgm:spPr/>
    </dgm:pt>
    <dgm:pt modelId="{A288796D-52E3-45F8-8D70-3D022C5E5EB0}" type="pres">
      <dgm:prSet presAssocID="{7571718D-52F9-46A6-B9E2-6C3261AFAE81}" presName="negativeSpace" presStyleCnt="0"/>
      <dgm:spPr/>
    </dgm:pt>
    <dgm:pt modelId="{555C1244-A0AE-473C-BB1C-87938ED23F2B}" type="pres">
      <dgm:prSet presAssocID="{7571718D-52F9-46A6-B9E2-6C3261AFAE81}" presName="childText" presStyleLbl="conFgAcc1" presStyleIdx="2" presStyleCnt="5">
        <dgm:presLayoutVars>
          <dgm:bulletEnabled val="1"/>
        </dgm:presLayoutVars>
      </dgm:prSet>
      <dgm:spPr/>
    </dgm:pt>
    <dgm:pt modelId="{1A15F140-0211-4AAF-83FF-5CB462E96DAB}" type="pres">
      <dgm:prSet presAssocID="{6C674466-EB1F-46B9-B549-13B1B3957DA5}" presName="spaceBetweenRectangles" presStyleCnt="0"/>
      <dgm:spPr/>
    </dgm:pt>
    <dgm:pt modelId="{8C826505-A73F-4839-B742-11575951C28B}" type="pres">
      <dgm:prSet presAssocID="{8A56D583-0590-44FC-885C-D96C0124E94E}" presName="parentLin" presStyleCnt="0"/>
      <dgm:spPr/>
    </dgm:pt>
    <dgm:pt modelId="{D9B3BBAF-1F20-408E-8E09-F76A9821F963}" type="pres">
      <dgm:prSet presAssocID="{8A56D583-0590-44FC-885C-D96C0124E94E}" presName="parentLeftMargin" presStyleLbl="node1" presStyleIdx="2" presStyleCnt="5"/>
      <dgm:spPr/>
    </dgm:pt>
    <dgm:pt modelId="{4F370B07-451B-4A58-BEA2-226F302E3FA6}" type="pres">
      <dgm:prSet presAssocID="{8A56D583-0590-44FC-885C-D96C0124E94E}" presName="parentText" presStyleLbl="node1" presStyleIdx="3" presStyleCnt="5">
        <dgm:presLayoutVars>
          <dgm:chMax val="0"/>
          <dgm:bulletEnabled val="1"/>
        </dgm:presLayoutVars>
      </dgm:prSet>
      <dgm:spPr/>
    </dgm:pt>
    <dgm:pt modelId="{E58FD811-D46E-4DB5-898F-494CCEEDC62A}" type="pres">
      <dgm:prSet presAssocID="{8A56D583-0590-44FC-885C-D96C0124E94E}" presName="negativeSpace" presStyleCnt="0"/>
      <dgm:spPr/>
    </dgm:pt>
    <dgm:pt modelId="{F33AA1A7-474E-4F5D-881B-6548B9E212BA}" type="pres">
      <dgm:prSet presAssocID="{8A56D583-0590-44FC-885C-D96C0124E94E}" presName="childText" presStyleLbl="conFgAcc1" presStyleIdx="3" presStyleCnt="5">
        <dgm:presLayoutVars>
          <dgm:bulletEnabled val="1"/>
        </dgm:presLayoutVars>
      </dgm:prSet>
      <dgm:spPr/>
    </dgm:pt>
    <dgm:pt modelId="{802764B4-8D52-4D1B-8DD3-A78FB965428B}" type="pres">
      <dgm:prSet presAssocID="{5027E77B-B6DA-4255-873F-D8D3F46EF107}" presName="spaceBetweenRectangles" presStyleCnt="0"/>
      <dgm:spPr/>
    </dgm:pt>
    <dgm:pt modelId="{964256C1-D1EF-49F5-A0F5-93558DBC06EC}" type="pres">
      <dgm:prSet presAssocID="{C3255703-2523-42A9-BF66-7FD70075015E}" presName="parentLin" presStyleCnt="0"/>
      <dgm:spPr/>
    </dgm:pt>
    <dgm:pt modelId="{2AB9CE17-F05F-41C8-AD2D-90C0DD9C4C6E}" type="pres">
      <dgm:prSet presAssocID="{C3255703-2523-42A9-BF66-7FD70075015E}" presName="parentLeftMargin" presStyleLbl="node1" presStyleIdx="3" presStyleCnt="5"/>
      <dgm:spPr/>
    </dgm:pt>
    <dgm:pt modelId="{057F8F4C-500E-44F4-862B-8AE3C3FC568A}" type="pres">
      <dgm:prSet presAssocID="{C3255703-2523-42A9-BF66-7FD70075015E}" presName="parentText" presStyleLbl="node1" presStyleIdx="4" presStyleCnt="5">
        <dgm:presLayoutVars>
          <dgm:chMax val="0"/>
          <dgm:bulletEnabled val="1"/>
        </dgm:presLayoutVars>
      </dgm:prSet>
      <dgm:spPr/>
    </dgm:pt>
    <dgm:pt modelId="{9EE025CC-CC7F-49B0-8AF5-F647596EBD42}" type="pres">
      <dgm:prSet presAssocID="{C3255703-2523-42A9-BF66-7FD70075015E}" presName="negativeSpace" presStyleCnt="0"/>
      <dgm:spPr/>
    </dgm:pt>
    <dgm:pt modelId="{2855216D-BEF2-4ECA-8AED-52ECD28959F0}" type="pres">
      <dgm:prSet presAssocID="{C3255703-2523-42A9-BF66-7FD70075015E}" presName="childText" presStyleLbl="conFgAcc1" presStyleIdx="4" presStyleCnt="5">
        <dgm:presLayoutVars>
          <dgm:bulletEnabled val="1"/>
        </dgm:presLayoutVars>
      </dgm:prSet>
      <dgm:spPr/>
    </dgm:pt>
  </dgm:ptLst>
  <dgm:cxnLst>
    <dgm:cxn modelId="{26244F06-4689-437F-85A9-E7DCFA4A728F}" srcId="{7571718D-52F9-46A6-B9E2-6C3261AFAE81}" destId="{9BBBE1A8-CFE0-4F35-8844-F5791605304C}" srcOrd="0" destOrd="0" parTransId="{AEDE5B89-4CE1-4E99-BCC1-802403066698}" sibTransId="{0B69B336-06E7-4DD4-AAC4-DE75D0189252}"/>
    <dgm:cxn modelId="{F5E0EC14-404F-4903-A911-345BDA84A02D}" srcId="{8593178E-175F-49BB-ACBC-0329D59143D6}" destId="{7571718D-52F9-46A6-B9E2-6C3261AFAE81}" srcOrd="2" destOrd="0" parTransId="{F2C939D4-1A93-49D3-A7B3-96F91DDF2557}" sibTransId="{6C674466-EB1F-46B9-B549-13B1B3957DA5}"/>
    <dgm:cxn modelId="{FF736A1B-77F5-406B-A886-606782AA4A6A}" srcId="{8593178E-175F-49BB-ACBC-0329D59143D6}" destId="{01C61AA0-DD9C-43F8-B19C-5C9E100AF68E}" srcOrd="0" destOrd="0" parTransId="{0392743F-D088-4E91-8904-57D42EA97A3E}" sibTransId="{5EC64CED-7FC9-4BBB-896D-6387D47F265F}"/>
    <dgm:cxn modelId="{DDA22221-FC0A-480B-AC13-8DF87B983777}" srcId="{8D029730-8EC6-45D3-A5E7-10DBE9D539EE}" destId="{65B97AC5-7EA6-4731-B1A1-1B7CB7FDFA26}" srcOrd="0" destOrd="0" parTransId="{3A5E75EA-5852-451C-B44A-EB8D629382B5}" sibTransId="{BE5054B6-9CD4-4AED-82CF-B162CCE7F787}"/>
    <dgm:cxn modelId="{07D91A34-BB8B-4A89-9F23-7E17B25AAAA3}" srcId="{8A56D583-0590-44FC-885C-D96C0124E94E}" destId="{E3193D70-1789-4014-892D-AE7A1254D9D8}" srcOrd="0" destOrd="0" parTransId="{CA7BAAA3-B536-4E91-BC2D-CFBCA949F4A1}" sibTransId="{90AF6198-7B95-415F-839E-275C46790678}"/>
    <dgm:cxn modelId="{FB1E503D-813B-4C91-B4AD-05A9F3F6C7EF}" type="presOf" srcId="{8A56D583-0590-44FC-885C-D96C0124E94E}" destId="{4F370B07-451B-4A58-BEA2-226F302E3FA6}" srcOrd="1" destOrd="0" presId="urn:microsoft.com/office/officeart/2005/8/layout/list1"/>
    <dgm:cxn modelId="{F944B562-609A-4D86-8BFB-78E35A9BAC36}" type="presOf" srcId="{01C61AA0-DD9C-43F8-B19C-5C9E100AF68E}" destId="{4871E9B1-3005-4958-A771-487D91EFF97C}" srcOrd="0" destOrd="0" presId="urn:microsoft.com/office/officeart/2005/8/layout/list1"/>
    <dgm:cxn modelId="{A137A867-2F9E-45C3-BA74-14B0374EA0BA}" type="presOf" srcId="{7571718D-52F9-46A6-B9E2-6C3261AFAE81}" destId="{5F9FFFEE-97DE-4CF5-8A57-BC0C3CDFE05A}" srcOrd="0" destOrd="0" presId="urn:microsoft.com/office/officeart/2005/8/layout/list1"/>
    <dgm:cxn modelId="{76325A4F-C335-4D19-8291-BA4668499554}" srcId="{8593178E-175F-49BB-ACBC-0329D59143D6}" destId="{C3255703-2523-42A9-BF66-7FD70075015E}" srcOrd="4" destOrd="0" parTransId="{5C4272D8-E20B-4684-A2FE-FC696BE9830D}" sibTransId="{E89300B6-7A88-45A7-B3D1-780C07CDBD45}"/>
    <dgm:cxn modelId="{9CCD2976-F418-436F-9769-609B6AF7E5BB}" type="presOf" srcId="{8D029730-8EC6-45D3-A5E7-10DBE9D539EE}" destId="{353B7DB3-D2B4-4AB2-8205-302986A4A7E7}" srcOrd="1" destOrd="0" presId="urn:microsoft.com/office/officeart/2005/8/layout/list1"/>
    <dgm:cxn modelId="{24136F86-4D4F-4A4D-BE4E-6136F2EAD217}" type="presOf" srcId="{D07E75FC-92C9-4A05-BC30-97923E2A58B6}" destId="{75E6ACF8-500C-4507-8C0B-5E5F8FDEAFC6}" srcOrd="0" destOrd="0" presId="urn:microsoft.com/office/officeart/2005/8/layout/list1"/>
    <dgm:cxn modelId="{A21BDA87-353F-4C3D-859E-4B5F936F23EA}" type="presOf" srcId="{7571718D-52F9-46A6-B9E2-6C3261AFAE81}" destId="{21801844-728C-4808-89AD-580F06C48071}" srcOrd="1" destOrd="0" presId="urn:microsoft.com/office/officeart/2005/8/layout/list1"/>
    <dgm:cxn modelId="{A9044B9E-D4C6-42EA-8EAA-A9DF8A4C58AF}" type="presOf" srcId="{C3255703-2523-42A9-BF66-7FD70075015E}" destId="{057F8F4C-500E-44F4-862B-8AE3C3FC568A}" srcOrd="1" destOrd="0" presId="urn:microsoft.com/office/officeart/2005/8/layout/list1"/>
    <dgm:cxn modelId="{BF3A00A5-6B8A-4726-A4FA-457C2D04E018}" type="presOf" srcId="{C3255703-2523-42A9-BF66-7FD70075015E}" destId="{2AB9CE17-F05F-41C8-AD2D-90C0DD9C4C6E}" srcOrd="0" destOrd="0" presId="urn:microsoft.com/office/officeart/2005/8/layout/list1"/>
    <dgm:cxn modelId="{4E1D2EA6-E427-4974-AE33-98A4494405D4}" srcId="{8593178E-175F-49BB-ACBC-0329D59143D6}" destId="{8D029730-8EC6-45D3-A5E7-10DBE9D539EE}" srcOrd="1" destOrd="0" parTransId="{727A98FB-0FA4-4A2B-8D10-46A7E3CBC4EC}" sibTransId="{0F04E1F0-FCDA-43B4-9EDB-932A8CD25F28}"/>
    <dgm:cxn modelId="{963011B2-B761-4E3D-B463-781961FC07E4}" type="presOf" srcId="{8593178E-175F-49BB-ACBC-0329D59143D6}" destId="{D299D2D4-9B79-4DA8-A7CB-F5910F9E01B7}" srcOrd="0" destOrd="0" presId="urn:microsoft.com/office/officeart/2005/8/layout/list1"/>
    <dgm:cxn modelId="{FBFA09B6-C00E-4EDB-8D82-69232D7BCBA0}" srcId="{01C61AA0-DD9C-43F8-B19C-5C9E100AF68E}" destId="{D07E75FC-92C9-4A05-BC30-97923E2A58B6}" srcOrd="0" destOrd="0" parTransId="{6EC3D589-9CCA-42F8-8360-406DBD27A093}" sibTransId="{137119DA-1AA1-4D76-904A-C81D7DD5C6AB}"/>
    <dgm:cxn modelId="{BF66B2C9-5D6B-41F9-8EA8-82CBFC1B4E4D}" type="presOf" srcId="{8D029730-8EC6-45D3-A5E7-10DBE9D539EE}" destId="{887B9D08-A171-4312-9AB2-4D4A20934AC3}" srcOrd="0" destOrd="0" presId="urn:microsoft.com/office/officeart/2005/8/layout/list1"/>
    <dgm:cxn modelId="{88EB68CD-0291-48E3-9497-EF85AA359EB8}" type="presOf" srcId="{E3193D70-1789-4014-892D-AE7A1254D9D8}" destId="{F33AA1A7-474E-4F5D-881B-6548B9E212BA}" srcOrd="0" destOrd="0" presId="urn:microsoft.com/office/officeart/2005/8/layout/list1"/>
    <dgm:cxn modelId="{2F5E76D0-E993-4D5A-B2D8-CA96293EF8D4}" type="presOf" srcId="{9BBBE1A8-CFE0-4F35-8844-F5791605304C}" destId="{555C1244-A0AE-473C-BB1C-87938ED23F2B}" srcOrd="0" destOrd="0" presId="urn:microsoft.com/office/officeart/2005/8/layout/list1"/>
    <dgm:cxn modelId="{FD57B8D1-1CAC-4AB5-AA54-816E71700F61}" type="presOf" srcId="{65B97AC5-7EA6-4731-B1A1-1B7CB7FDFA26}" destId="{9C181913-4621-4960-B8DD-CBB8FBF58B9B}" srcOrd="0" destOrd="0" presId="urn:microsoft.com/office/officeart/2005/8/layout/list1"/>
    <dgm:cxn modelId="{53973BD4-A7FD-4F64-B38C-C14885CE5045}" type="presOf" srcId="{8A56D583-0590-44FC-885C-D96C0124E94E}" destId="{D9B3BBAF-1F20-408E-8E09-F76A9821F963}" srcOrd="0" destOrd="0" presId="urn:microsoft.com/office/officeart/2005/8/layout/list1"/>
    <dgm:cxn modelId="{16F386E0-4172-4832-BC86-DC869F596516}" type="presOf" srcId="{01C61AA0-DD9C-43F8-B19C-5C9E100AF68E}" destId="{FDE06A21-E4B3-4760-9E04-1611D82AA7DB}" srcOrd="1" destOrd="0" presId="urn:microsoft.com/office/officeart/2005/8/layout/list1"/>
    <dgm:cxn modelId="{8B568CF5-E7C3-4737-B946-A24F931BA7AB}" srcId="{8593178E-175F-49BB-ACBC-0329D59143D6}" destId="{8A56D583-0590-44FC-885C-D96C0124E94E}" srcOrd="3" destOrd="0" parTransId="{B6C0656E-A5A6-4B53-BE1B-2E245361400B}" sibTransId="{5027E77B-B6DA-4255-873F-D8D3F46EF107}"/>
    <dgm:cxn modelId="{EAAE26B6-D000-46A0-8E2B-C960C2456914}" type="presParOf" srcId="{D299D2D4-9B79-4DA8-A7CB-F5910F9E01B7}" destId="{8E57C536-E67E-4E71-8CB0-6AC743E98EBE}" srcOrd="0" destOrd="0" presId="urn:microsoft.com/office/officeart/2005/8/layout/list1"/>
    <dgm:cxn modelId="{25822DB2-6BCF-427C-AC06-812DB4C5B2C8}" type="presParOf" srcId="{8E57C536-E67E-4E71-8CB0-6AC743E98EBE}" destId="{4871E9B1-3005-4958-A771-487D91EFF97C}" srcOrd="0" destOrd="0" presId="urn:microsoft.com/office/officeart/2005/8/layout/list1"/>
    <dgm:cxn modelId="{535960DC-8C29-4D2C-A7F0-FBA659A86D41}" type="presParOf" srcId="{8E57C536-E67E-4E71-8CB0-6AC743E98EBE}" destId="{FDE06A21-E4B3-4760-9E04-1611D82AA7DB}" srcOrd="1" destOrd="0" presId="urn:microsoft.com/office/officeart/2005/8/layout/list1"/>
    <dgm:cxn modelId="{AD56DE95-7054-49D1-BE78-A7D0EA081560}" type="presParOf" srcId="{D299D2D4-9B79-4DA8-A7CB-F5910F9E01B7}" destId="{129A6897-337B-4DB3-B4E8-4D537E13D66F}" srcOrd="1" destOrd="0" presId="urn:microsoft.com/office/officeart/2005/8/layout/list1"/>
    <dgm:cxn modelId="{27B8A665-E0D6-4AC2-B398-86BA9B961C93}" type="presParOf" srcId="{D299D2D4-9B79-4DA8-A7CB-F5910F9E01B7}" destId="{75E6ACF8-500C-4507-8C0B-5E5F8FDEAFC6}" srcOrd="2" destOrd="0" presId="urn:microsoft.com/office/officeart/2005/8/layout/list1"/>
    <dgm:cxn modelId="{B9745EB2-C93C-45C7-8F70-A6FE9548290B}" type="presParOf" srcId="{D299D2D4-9B79-4DA8-A7CB-F5910F9E01B7}" destId="{BC879D9A-8DCB-4299-826E-5DA5B364DE18}" srcOrd="3" destOrd="0" presId="urn:microsoft.com/office/officeart/2005/8/layout/list1"/>
    <dgm:cxn modelId="{4D961D83-640E-4FE6-A2A6-8D87109510BF}" type="presParOf" srcId="{D299D2D4-9B79-4DA8-A7CB-F5910F9E01B7}" destId="{DFD33146-6BB4-464F-B1B5-D87692A7D5C5}" srcOrd="4" destOrd="0" presId="urn:microsoft.com/office/officeart/2005/8/layout/list1"/>
    <dgm:cxn modelId="{D53E4C6F-4EC8-4097-B499-B5A2E2FA4C75}" type="presParOf" srcId="{DFD33146-6BB4-464F-B1B5-D87692A7D5C5}" destId="{887B9D08-A171-4312-9AB2-4D4A20934AC3}" srcOrd="0" destOrd="0" presId="urn:microsoft.com/office/officeart/2005/8/layout/list1"/>
    <dgm:cxn modelId="{0017184C-9056-4E50-AD70-883B88DFE0C3}" type="presParOf" srcId="{DFD33146-6BB4-464F-B1B5-D87692A7D5C5}" destId="{353B7DB3-D2B4-4AB2-8205-302986A4A7E7}" srcOrd="1" destOrd="0" presId="urn:microsoft.com/office/officeart/2005/8/layout/list1"/>
    <dgm:cxn modelId="{DA1053CA-5AD5-412E-8851-98F4B248AD90}" type="presParOf" srcId="{D299D2D4-9B79-4DA8-A7CB-F5910F9E01B7}" destId="{538DCC66-F184-40ED-87D9-D4885A90A589}" srcOrd="5" destOrd="0" presId="urn:microsoft.com/office/officeart/2005/8/layout/list1"/>
    <dgm:cxn modelId="{05BECA0D-1AEC-41D1-9AE6-983D03EE9370}" type="presParOf" srcId="{D299D2D4-9B79-4DA8-A7CB-F5910F9E01B7}" destId="{9C181913-4621-4960-B8DD-CBB8FBF58B9B}" srcOrd="6" destOrd="0" presId="urn:microsoft.com/office/officeart/2005/8/layout/list1"/>
    <dgm:cxn modelId="{FD37AD32-7548-4A42-AEA2-1845EB50B1AA}" type="presParOf" srcId="{D299D2D4-9B79-4DA8-A7CB-F5910F9E01B7}" destId="{A390A383-78CD-4493-B17D-42D73D126228}" srcOrd="7" destOrd="0" presId="urn:microsoft.com/office/officeart/2005/8/layout/list1"/>
    <dgm:cxn modelId="{A9B88C6D-FF69-4DF3-85E5-CB06AE226BB9}" type="presParOf" srcId="{D299D2D4-9B79-4DA8-A7CB-F5910F9E01B7}" destId="{DB1D05F5-3900-42FE-BCE6-98A2DAB53813}" srcOrd="8" destOrd="0" presId="urn:microsoft.com/office/officeart/2005/8/layout/list1"/>
    <dgm:cxn modelId="{45ED88E8-9974-400E-9A3D-5BCA467B3ABD}" type="presParOf" srcId="{DB1D05F5-3900-42FE-BCE6-98A2DAB53813}" destId="{5F9FFFEE-97DE-4CF5-8A57-BC0C3CDFE05A}" srcOrd="0" destOrd="0" presId="urn:microsoft.com/office/officeart/2005/8/layout/list1"/>
    <dgm:cxn modelId="{4C2B9F2B-02D6-4A96-9052-E6EFCB770801}" type="presParOf" srcId="{DB1D05F5-3900-42FE-BCE6-98A2DAB53813}" destId="{21801844-728C-4808-89AD-580F06C48071}" srcOrd="1" destOrd="0" presId="urn:microsoft.com/office/officeart/2005/8/layout/list1"/>
    <dgm:cxn modelId="{3CFB8D29-B569-4DBF-8D60-02FF5D4B5E9A}" type="presParOf" srcId="{D299D2D4-9B79-4DA8-A7CB-F5910F9E01B7}" destId="{A288796D-52E3-45F8-8D70-3D022C5E5EB0}" srcOrd="9" destOrd="0" presId="urn:microsoft.com/office/officeart/2005/8/layout/list1"/>
    <dgm:cxn modelId="{CBAEFE8C-E26B-43CF-8D52-C5D10CE5CB6E}" type="presParOf" srcId="{D299D2D4-9B79-4DA8-A7CB-F5910F9E01B7}" destId="{555C1244-A0AE-473C-BB1C-87938ED23F2B}" srcOrd="10" destOrd="0" presId="urn:microsoft.com/office/officeart/2005/8/layout/list1"/>
    <dgm:cxn modelId="{D0BDC881-94FE-4E2A-BFAC-BF855E3BB517}" type="presParOf" srcId="{D299D2D4-9B79-4DA8-A7CB-F5910F9E01B7}" destId="{1A15F140-0211-4AAF-83FF-5CB462E96DAB}" srcOrd="11" destOrd="0" presId="urn:microsoft.com/office/officeart/2005/8/layout/list1"/>
    <dgm:cxn modelId="{DEA9B3F7-3C17-4658-B48A-83D1FB9C3F70}" type="presParOf" srcId="{D299D2D4-9B79-4DA8-A7CB-F5910F9E01B7}" destId="{8C826505-A73F-4839-B742-11575951C28B}" srcOrd="12" destOrd="0" presId="urn:microsoft.com/office/officeart/2005/8/layout/list1"/>
    <dgm:cxn modelId="{B084F03B-3B87-48FA-961A-21074AC9C555}" type="presParOf" srcId="{8C826505-A73F-4839-B742-11575951C28B}" destId="{D9B3BBAF-1F20-408E-8E09-F76A9821F963}" srcOrd="0" destOrd="0" presId="urn:microsoft.com/office/officeart/2005/8/layout/list1"/>
    <dgm:cxn modelId="{09ABB387-1A28-45B7-B145-E79FAADB08ED}" type="presParOf" srcId="{8C826505-A73F-4839-B742-11575951C28B}" destId="{4F370B07-451B-4A58-BEA2-226F302E3FA6}" srcOrd="1" destOrd="0" presId="urn:microsoft.com/office/officeart/2005/8/layout/list1"/>
    <dgm:cxn modelId="{41007DD8-C732-4CA6-86E9-CA48A62EBE4C}" type="presParOf" srcId="{D299D2D4-9B79-4DA8-A7CB-F5910F9E01B7}" destId="{E58FD811-D46E-4DB5-898F-494CCEEDC62A}" srcOrd="13" destOrd="0" presId="urn:microsoft.com/office/officeart/2005/8/layout/list1"/>
    <dgm:cxn modelId="{16D8A0BC-9E2F-404E-A65C-F3F57F4AD61A}" type="presParOf" srcId="{D299D2D4-9B79-4DA8-A7CB-F5910F9E01B7}" destId="{F33AA1A7-474E-4F5D-881B-6548B9E212BA}" srcOrd="14" destOrd="0" presId="urn:microsoft.com/office/officeart/2005/8/layout/list1"/>
    <dgm:cxn modelId="{15A99CF8-CC35-4CA8-8333-7A303446CF0D}" type="presParOf" srcId="{D299D2D4-9B79-4DA8-A7CB-F5910F9E01B7}" destId="{802764B4-8D52-4D1B-8DD3-A78FB965428B}" srcOrd="15" destOrd="0" presId="urn:microsoft.com/office/officeart/2005/8/layout/list1"/>
    <dgm:cxn modelId="{8C6CF62D-D2EA-47C5-8096-63477AC4571B}" type="presParOf" srcId="{D299D2D4-9B79-4DA8-A7CB-F5910F9E01B7}" destId="{964256C1-D1EF-49F5-A0F5-93558DBC06EC}" srcOrd="16" destOrd="0" presId="urn:microsoft.com/office/officeart/2005/8/layout/list1"/>
    <dgm:cxn modelId="{9E004D9D-73A3-4A28-A85C-C9C72ACB0C3A}" type="presParOf" srcId="{964256C1-D1EF-49F5-A0F5-93558DBC06EC}" destId="{2AB9CE17-F05F-41C8-AD2D-90C0DD9C4C6E}" srcOrd="0" destOrd="0" presId="urn:microsoft.com/office/officeart/2005/8/layout/list1"/>
    <dgm:cxn modelId="{60E5677E-7C12-4BDB-BD86-E6FB250460F8}" type="presParOf" srcId="{964256C1-D1EF-49F5-A0F5-93558DBC06EC}" destId="{057F8F4C-500E-44F4-862B-8AE3C3FC568A}" srcOrd="1" destOrd="0" presId="urn:microsoft.com/office/officeart/2005/8/layout/list1"/>
    <dgm:cxn modelId="{28122CBE-F689-4EA3-9FE6-05207D1CFD2B}" type="presParOf" srcId="{D299D2D4-9B79-4DA8-A7CB-F5910F9E01B7}" destId="{9EE025CC-CC7F-49B0-8AF5-F647596EBD42}" srcOrd="17" destOrd="0" presId="urn:microsoft.com/office/officeart/2005/8/layout/list1"/>
    <dgm:cxn modelId="{7C82624C-68A5-4298-8BA9-2D22AE8310DD}" type="presParOf" srcId="{D299D2D4-9B79-4DA8-A7CB-F5910F9E01B7}" destId="{2855216D-BEF2-4ECA-8AED-52ECD28959F0}"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8146CC-ADD3-4E5C-AC80-13B382EA71F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BD434BA6-6B87-41A1-9968-CC2BC7958FB5}">
      <dgm:prSet phldrT="[Texto]" custT="1"/>
      <dgm:spPr/>
      <dgm:t>
        <a:bodyPr/>
        <a:lstStyle/>
        <a:p>
          <a:r>
            <a:rPr lang="es-ES" sz="1800" b="1" dirty="0"/>
            <a:t>Coordinación actividades de recepción 22 de Septiembre </a:t>
          </a:r>
        </a:p>
      </dgm:t>
    </dgm:pt>
    <dgm:pt modelId="{D37D9799-0C42-466D-9572-C8513ADA80C7}" type="parTrans" cxnId="{B9B030C0-B724-44A7-8294-87D8826BC910}">
      <dgm:prSet/>
      <dgm:spPr/>
      <dgm:t>
        <a:bodyPr/>
        <a:lstStyle/>
        <a:p>
          <a:endParaRPr lang="es-ES" sz="2000"/>
        </a:p>
      </dgm:t>
    </dgm:pt>
    <dgm:pt modelId="{65D4B4AC-4319-4497-B81D-42A6C01588E9}" type="sibTrans" cxnId="{B9B030C0-B724-44A7-8294-87D8826BC910}">
      <dgm:prSet/>
      <dgm:spPr/>
      <dgm:t>
        <a:bodyPr/>
        <a:lstStyle/>
        <a:p>
          <a:endParaRPr lang="es-ES" sz="2000"/>
        </a:p>
      </dgm:t>
    </dgm:pt>
    <dgm:pt modelId="{B85A890E-AA8E-42F7-8EBC-A1C95463DF03}">
      <dgm:prSet phldrT="[Texto]" custT="1"/>
      <dgm:spPr/>
      <dgm:t>
        <a:bodyPr/>
        <a:lstStyle/>
        <a:p>
          <a:r>
            <a:rPr lang="es-ES" sz="1800" b="1" dirty="0"/>
            <a:t>Recepción de Dinero y Oro 22 de Septiembre</a:t>
          </a:r>
          <a:r>
            <a:rPr lang="es-ES" sz="1800" dirty="0"/>
            <a:t> </a:t>
          </a:r>
        </a:p>
      </dgm:t>
    </dgm:pt>
    <dgm:pt modelId="{3C463B4F-BED6-48A9-8180-92220C2CF0BF}" type="parTrans" cxnId="{CA33B7F7-7FF9-41EB-B25B-F69827B4FA09}">
      <dgm:prSet/>
      <dgm:spPr/>
      <dgm:t>
        <a:bodyPr/>
        <a:lstStyle/>
        <a:p>
          <a:endParaRPr lang="es-ES" sz="2000"/>
        </a:p>
      </dgm:t>
    </dgm:pt>
    <dgm:pt modelId="{97034230-58B1-49E2-82F7-D9B878ACDDE1}" type="sibTrans" cxnId="{CA33B7F7-7FF9-41EB-B25B-F69827B4FA09}">
      <dgm:prSet/>
      <dgm:spPr/>
      <dgm:t>
        <a:bodyPr/>
        <a:lstStyle/>
        <a:p>
          <a:endParaRPr lang="es-ES" sz="2000"/>
        </a:p>
      </dgm:t>
    </dgm:pt>
    <dgm:pt modelId="{476AFFE5-70A6-48C6-BCA0-E41558EA4A67}">
      <dgm:prSet phldrT="[Texto]" custT="1"/>
      <dgm:spPr/>
      <dgm:t>
        <a:bodyPr/>
        <a:lstStyle/>
        <a:p>
          <a:r>
            <a:rPr lang="es-ES" sz="1800" dirty="0"/>
            <a:t>Comando Conjunto de las FFMM </a:t>
          </a:r>
        </a:p>
      </dgm:t>
    </dgm:pt>
    <dgm:pt modelId="{DBFDC26F-FF0C-46A6-A616-17FD7FB74C5D}" type="parTrans" cxnId="{D0F892D7-B891-4A4E-8A2A-9FF755127B54}">
      <dgm:prSet/>
      <dgm:spPr/>
      <dgm:t>
        <a:bodyPr/>
        <a:lstStyle/>
        <a:p>
          <a:endParaRPr lang="es-ES" sz="2000"/>
        </a:p>
      </dgm:t>
    </dgm:pt>
    <dgm:pt modelId="{31047DF6-F70E-4BE9-A850-F6127767DC06}" type="sibTrans" cxnId="{D0F892D7-B891-4A4E-8A2A-9FF755127B54}">
      <dgm:prSet/>
      <dgm:spPr/>
      <dgm:t>
        <a:bodyPr/>
        <a:lstStyle/>
        <a:p>
          <a:endParaRPr lang="es-ES" sz="2000"/>
        </a:p>
      </dgm:t>
    </dgm:pt>
    <dgm:pt modelId="{53176E82-BC75-448C-8956-B3C2E70D67DE}">
      <dgm:prSet phldrT="[Texto]" custT="1"/>
      <dgm:spPr/>
      <dgm:t>
        <a:bodyPr/>
        <a:lstStyle/>
        <a:p>
          <a:r>
            <a:rPr lang="es-ES" sz="1800" b="1" dirty="0"/>
            <a:t>Coordinación actividades inicio de recepción 2 de Octubre  (25 de Septiembre)</a:t>
          </a:r>
        </a:p>
      </dgm:t>
    </dgm:pt>
    <dgm:pt modelId="{B0B82296-FEB8-41E8-88BD-C0A9229A20D6}" type="parTrans" cxnId="{56888EC0-CDE8-48E2-A32D-CB70140E6DFF}">
      <dgm:prSet/>
      <dgm:spPr/>
      <dgm:t>
        <a:bodyPr/>
        <a:lstStyle/>
        <a:p>
          <a:endParaRPr lang="es-ES" sz="2000"/>
        </a:p>
      </dgm:t>
    </dgm:pt>
    <dgm:pt modelId="{2FEDAEC1-C09A-42FC-B5F9-291FB16ECEC9}" type="sibTrans" cxnId="{56888EC0-CDE8-48E2-A32D-CB70140E6DFF}">
      <dgm:prSet/>
      <dgm:spPr/>
      <dgm:t>
        <a:bodyPr/>
        <a:lstStyle/>
        <a:p>
          <a:endParaRPr lang="es-ES" sz="2000"/>
        </a:p>
      </dgm:t>
    </dgm:pt>
    <dgm:pt modelId="{6A8A5D66-2AD1-4F4B-B822-30B5A7C7744C}">
      <dgm:prSet phldrT="[Texto]" custT="1"/>
      <dgm:spPr/>
      <dgm:t>
        <a:bodyPr/>
        <a:lstStyle/>
        <a:p>
          <a:r>
            <a:rPr lang="es-ES" sz="1800" dirty="0"/>
            <a:t>Comando Conjunto de las FFMM </a:t>
          </a:r>
        </a:p>
      </dgm:t>
    </dgm:pt>
    <dgm:pt modelId="{92361B35-04A8-452D-81FA-61E6F1D12971}" type="parTrans" cxnId="{B0171AED-C02B-4A1C-A09A-906C90E18AA2}">
      <dgm:prSet/>
      <dgm:spPr/>
      <dgm:t>
        <a:bodyPr/>
        <a:lstStyle/>
        <a:p>
          <a:endParaRPr lang="es-ES" sz="2000"/>
        </a:p>
      </dgm:t>
    </dgm:pt>
    <dgm:pt modelId="{44DC0BE1-1464-475B-8361-EFC17C4179A1}" type="sibTrans" cxnId="{B0171AED-C02B-4A1C-A09A-906C90E18AA2}">
      <dgm:prSet/>
      <dgm:spPr/>
      <dgm:t>
        <a:bodyPr/>
        <a:lstStyle/>
        <a:p>
          <a:endParaRPr lang="es-ES" sz="2000"/>
        </a:p>
      </dgm:t>
    </dgm:pt>
    <dgm:pt modelId="{E5BE4C2B-BD8D-4348-867C-58B8299BFB89}">
      <dgm:prSet phldrT="[Texto]" custT="1"/>
      <dgm:spPr/>
      <dgm:t>
        <a:bodyPr/>
        <a:lstStyle/>
        <a:p>
          <a:r>
            <a:rPr lang="es-ES" sz="1800" dirty="0"/>
            <a:t>Bloque Efraín Guzmán - </a:t>
          </a:r>
          <a:r>
            <a:rPr lang="es-ES" sz="1800" dirty="0" err="1"/>
            <a:t>Dabeiba</a:t>
          </a:r>
          <a:endParaRPr lang="es-ES" sz="1800" dirty="0"/>
        </a:p>
      </dgm:t>
    </dgm:pt>
    <dgm:pt modelId="{9F118426-77BB-4777-B74B-C956B7A05CA6}" type="parTrans" cxnId="{83948A83-2029-4DE2-B6E2-5DF820532031}">
      <dgm:prSet/>
      <dgm:spPr/>
      <dgm:t>
        <a:bodyPr/>
        <a:lstStyle/>
        <a:p>
          <a:endParaRPr lang="es-ES" sz="2000"/>
        </a:p>
      </dgm:t>
    </dgm:pt>
    <dgm:pt modelId="{F9F611BE-0323-4485-9A77-B3E3ACE132AA}" type="sibTrans" cxnId="{83948A83-2029-4DE2-B6E2-5DF820532031}">
      <dgm:prSet/>
      <dgm:spPr/>
      <dgm:t>
        <a:bodyPr/>
        <a:lstStyle/>
        <a:p>
          <a:endParaRPr lang="es-ES" sz="2000"/>
        </a:p>
      </dgm:t>
    </dgm:pt>
    <dgm:pt modelId="{023DF087-72C3-4139-8DC5-81091207E2D7}" type="pres">
      <dgm:prSet presAssocID="{108146CC-ADD3-4E5C-AC80-13B382EA71FF}" presName="linear" presStyleCnt="0">
        <dgm:presLayoutVars>
          <dgm:dir/>
          <dgm:animLvl val="lvl"/>
          <dgm:resizeHandles val="exact"/>
        </dgm:presLayoutVars>
      </dgm:prSet>
      <dgm:spPr/>
    </dgm:pt>
    <dgm:pt modelId="{DC4A624B-BB0F-448A-B5ED-BD1B244B88F0}" type="pres">
      <dgm:prSet presAssocID="{BD434BA6-6B87-41A1-9968-CC2BC7958FB5}" presName="parentLin" presStyleCnt="0"/>
      <dgm:spPr/>
    </dgm:pt>
    <dgm:pt modelId="{130F32E9-0909-4B32-9EF6-4C0D081A289D}" type="pres">
      <dgm:prSet presAssocID="{BD434BA6-6B87-41A1-9968-CC2BC7958FB5}" presName="parentLeftMargin" presStyleLbl="node1" presStyleIdx="0" presStyleCnt="3"/>
      <dgm:spPr/>
    </dgm:pt>
    <dgm:pt modelId="{532A5093-620F-40BC-8B0D-E794355B03C9}" type="pres">
      <dgm:prSet presAssocID="{BD434BA6-6B87-41A1-9968-CC2BC7958FB5}" presName="parentText" presStyleLbl="node1" presStyleIdx="0" presStyleCnt="3">
        <dgm:presLayoutVars>
          <dgm:chMax val="0"/>
          <dgm:bulletEnabled val="1"/>
        </dgm:presLayoutVars>
      </dgm:prSet>
      <dgm:spPr/>
    </dgm:pt>
    <dgm:pt modelId="{E68C08BD-CC5C-4965-9B5D-B2F8E5297666}" type="pres">
      <dgm:prSet presAssocID="{BD434BA6-6B87-41A1-9968-CC2BC7958FB5}" presName="negativeSpace" presStyleCnt="0"/>
      <dgm:spPr/>
    </dgm:pt>
    <dgm:pt modelId="{665673FB-D95C-42F3-BBAE-C07273563776}" type="pres">
      <dgm:prSet presAssocID="{BD434BA6-6B87-41A1-9968-CC2BC7958FB5}" presName="childText" presStyleLbl="conFgAcc1" presStyleIdx="0" presStyleCnt="3">
        <dgm:presLayoutVars>
          <dgm:bulletEnabled val="1"/>
        </dgm:presLayoutVars>
      </dgm:prSet>
      <dgm:spPr/>
    </dgm:pt>
    <dgm:pt modelId="{C2CB13C4-5163-4C99-968F-1242ADA9DD18}" type="pres">
      <dgm:prSet presAssocID="{65D4B4AC-4319-4497-B81D-42A6C01588E9}" presName="spaceBetweenRectangles" presStyleCnt="0"/>
      <dgm:spPr/>
    </dgm:pt>
    <dgm:pt modelId="{3AF283DF-EDD8-44A6-B8B8-8F78E5F03749}" type="pres">
      <dgm:prSet presAssocID="{B85A890E-AA8E-42F7-8EBC-A1C95463DF03}" presName="parentLin" presStyleCnt="0"/>
      <dgm:spPr/>
    </dgm:pt>
    <dgm:pt modelId="{B2C86CC0-0012-4AD8-AAE2-F50BBE8D2230}" type="pres">
      <dgm:prSet presAssocID="{B85A890E-AA8E-42F7-8EBC-A1C95463DF03}" presName="parentLeftMargin" presStyleLbl="node1" presStyleIdx="0" presStyleCnt="3"/>
      <dgm:spPr/>
    </dgm:pt>
    <dgm:pt modelId="{1C0D701C-73BC-400D-91C5-959DEC99AFAE}" type="pres">
      <dgm:prSet presAssocID="{B85A890E-AA8E-42F7-8EBC-A1C95463DF03}" presName="parentText" presStyleLbl="node1" presStyleIdx="1" presStyleCnt="3">
        <dgm:presLayoutVars>
          <dgm:chMax val="0"/>
          <dgm:bulletEnabled val="1"/>
        </dgm:presLayoutVars>
      </dgm:prSet>
      <dgm:spPr/>
    </dgm:pt>
    <dgm:pt modelId="{34D9E3A2-DD62-4F10-8DB4-FE962E9D3DB0}" type="pres">
      <dgm:prSet presAssocID="{B85A890E-AA8E-42F7-8EBC-A1C95463DF03}" presName="negativeSpace" presStyleCnt="0"/>
      <dgm:spPr/>
    </dgm:pt>
    <dgm:pt modelId="{0101360C-0A97-4C6D-9BED-EDD183928FEA}" type="pres">
      <dgm:prSet presAssocID="{B85A890E-AA8E-42F7-8EBC-A1C95463DF03}" presName="childText" presStyleLbl="conFgAcc1" presStyleIdx="1" presStyleCnt="3">
        <dgm:presLayoutVars>
          <dgm:bulletEnabled val="1"/>
        </dgm:presLayoutVars>
      </dgm:prSet>
      <dgm:spPr/>
    </dgm:pt>
    <dgm:pt modelId="{AB60D196-3C4A-4B19-AAE3-37A0AC209385}" type="pres">
      <dgm:prSet presAssocID="{97034230-58B1-49E2-82F7-D9B878ACDDE1}" presName="spaceBetweenRectangles" presStyleCnt="0"/>
      <dgm:spPr/>
    </dgm:pt>
    <dgm:pt modelId="{408CCF05-F977-4A77-AACD-34BB4F2A57D2}" type="pres">
      <dgm:prSet presAssocID="{53176E82-BC75-448C-8956-B3C2E70D67DE}" presName="parentLin" presStyleCnt="0"/>
      <dgm:spPr/>
    </dgm:pt>
    <dgm:pt modelId="{D728F2E0-3986-4EB8-8DDF-99E12978FF51}" type="pres">
      <dgm:prSet presAssocID="{53176E82-BC75-448C-8956-B3C2E70D67DE}" presName="parentLeftMargin" presStyleLbl="node1" presStyleIdx="1" presStyleCnt="3"/>
      <dgm:spPr/>
    </dgm:pt>
    <dgm:pt modelId="{7F693E72-CFC2-47BE-AA3C-F1DD3F73E8AF}" type="pres">
      <dgm:prSet presAssocID="{53176E82-BC75-448C-8956-B3C2E70D67DE}" presName="parentText" presStyleLbl="node1" presStyleIdx="2" presStyleCnt="3">
        <dgm:presLayoutVars>
          <dgm:chMax val="0"/>
          <dgm:bulletEnabled val="1"/>
        </dgm:presLayoutVars>
      </dgm:prSet>
      <dgm:spPr/>
    </dgm:pt>
    <dgm:pt modelId="{4C5AE9DF-9850-4600-9097-1FF69AE688EE}" type="pres">
      <dgm:prSet presAssocID="{53176E82-BC75-448C-8956-B3C2E70D67DE}" presName="negativeSpace" presStyleCnt="0"/>
      <dgm:spPr/>
    </dgm:pt>
    <dgm:pt modelId="{894E8C96-4B59-4C35-8FE2-E496FF4BC2FB}" type="pres">
      <dgm:prSet presAssocID="{53176E82-BC75-448C-8956-B3C2E70D67DE}" presName="childText" presStyleLbl="conFgAcc1" presStyleIdx="2" presStyleCnt="3">
        <dgm:presLayoutVars>
          <dgm:bulletEnabled val="1"/>
        </dgm:presLayoutVars>
      </dgm:prSet>
      <dgm:spPr/>
    </dgm:pt>
  </dgm:ptLst>
  <dgm:cxnLst>
    <dgm:cxn modelId="{814C0B01-D602-48BF-A207-F99594C748E8}" type="presOf" srcId="{6A8A5D66-2AD1-4F4B-B822-30B5A7C7744C}" destId="{894E8C96-4B59-4C35-8FE2-E496FF4BC2FB}" srcOrd="0" destOrd="0" presId="urn:microsoft.com/office/officeart/2005/8/layout/list1"/>
    <dgm:cxn modelId="{568F7C3C-20B9-4ADE-BF48-45D711FEE71E}" type="presOf" srcId="{B85A890E-AA8E-42F7-8EBC-A1C95463DF03}" destId="{B2C86CC0-0012-4AD8-AAE2-F50BBE8D2230}" srcOrd="0" destOrd="0" presId="urn:microsoft.com/office/officeart/2005/8/layout/list1"/>
    <dgm:cxn modelId="{B0C3F46B-C404-43FC-A75A-8FAB0C74CB4F}" type="presOf" srcId="{108146CC-ADD3-4E5C-AC80-13B382EA71FF}" destId="{023DF087-72C3-4139-8DC5-81091207E2D7}" srcOrd="0" destOrd="0" presId="urn:microsoft.com/office/officeart/2005/8/layout/list1"/>
    <dgm:cxn modelId="{83948A83-2029-4DE2-B6E2-5DF820532031}" srcId="{B85A890E-AA8E-42F7-8EBC-A1C95463DF03}" destId="{E5BE4C2B-BD8D-4348-867C-58B8299BFB89}" srcOrd="0" destOrd="0" parTransId="{9F118426-77BB-4777-B74B-C956B7A05CA6}" sibTransId="{F9F611BE-0323-4485-9A77-B3E3ACE132AA}"/>
    <dgm:cxn modelId="{5E5A268A-E54E-431C-958C-C2F63451C9B4}" type="presOf" srcId="{B85A890E-AA8E-42F7-8EBC-A1C95463DF03}" destId="{1C0D701C-73BC-400D-91C5-959DEC99AFAE}" srcOrd="1" destOrd="0" presId="urn:microsoft.com/office/officeart/2005/8/layout/list1"/>
    <dgm:cxn modelId="{7E054895-62C5-47B9-AABF-3F2547A4103B}" type="presOf" srcId="{476AFFE5-70A6-48C6-BCA0-E41558EA4A67}" destId="{665673FB-D95C-42F3-BBAE-C07273563776}" srcOrd="0" destOrd="0" presId="urn:microsoft.com/office/officeart/2005/8/layout/list1"/>
    <dgm:cxn modelId="{E51AA2A3-62BB-4384-B3D4-1B3FB8BFA6DB}" type="presOf" srcId="{53176E82-BC75-448C-8956-B3C2E70D67DE}" destId="{D728F2E0-3986-4EB8-8DDF-99E12978FF51}" srcOrd="0" destOrd="0" presId="urn:microsoft.com/office/officeart/2005/8/layout/list1"/>
    <dgm:cxn modelId="{45C086BD-5381-4BCE-A9B6-1EEAB2F74F04}" type="presOf" srcId="{BD434BA6-6B87-41A1-9968-CC2BC7958FB5}" destId="{130F32E9-0909-4B32-9EF6-4C0D081A289D}" srcOrd="0" destOrd="0" presId="urn:microsoft.com/office/officeart/2005/8/layout/list1"/>
    <dgm:cxn modelId="{B9B030C0-B724-44A7-8294-87D8826BC910}" srcId="{108146CC-ADD3-4E5C-AC80-13B382EA71FF}" destId="{BD434BA6-6B87-41A1-9968-CC2BC7958FB5}" srcOrd="0" destOrd="0" parTransId="{D37D9799-0C42-466D-9572-C8513ADA80C7}" sibTransId="{65D4B4AC-4319-4497-B81D-42A6C01588E9}"/>
    <dgm:cxn modelId="{56888EC0-CDE8-48E2-A32D-CB70140E6DFF}" srcId="{108146CC-ADD3-4E5C-AC80-13B382EA71FF}" destId="{53176E82-BC75-448C-8956-B3C2E70D67DE}" srcOrd="2" destOrd="0" parTransId="{B0B82296-FEB8-41E8-88BD-C0A9229A20D6}" sibTransId="{2FEDAEC1-C09A-42FC-B5F9-291FB16ECEC9}"/>
    <dgm:cxn modelId="{D0F892D7-B891-4A4E-8A2A-9FF755127B54}" srcId="{BD434BA6-6B87-41A1-9968-CC2BC7958FB5}" destId="{476AFFE5-70A6-48C6-BCA0-E41558EA4A67}" srcOrd="0" destOrd="0" parTransId="{DBFDC26F-FF0C-46A6-A616-17FD7FB74C5D}" sibTransId="{31047DF6-F70E-4BE9-A850-F6127767DC06}"/>
    <dgm:cxn modelId="{6C9B8DDA-2A5C-47FF-827B-B7E1BF98DADA}" type="presOf" srcId="{53176E82-BC75-448C-8956-B3C2E70D67DE}" destId="{7F693E72-CFC2-47BE-AA3C-F1DD3F73E8AF}" srcOrd="1" destOrd="0" presId="urn:microsoft.com/office/officeart/2005/8/layout/list1"/>
    <dgm:cxn modelId="{BC1E95DE-8CC7-4D44-8F00-AB27B4A30F62}" type="presOf" srcId="{BD434BA6-6B87-41A1-9968-CC2BC7958FB5}" destId="{532A5093-620F-40BC-8B0D-E794355B03C9}" srcOrd="1" destOrd="0" presId="urn:microsoft.com/office/officeart/2005/8/layout/list1"/>
    <dgm:cxn modelId="{677FF2DF-E3FE-45E7-A2AA-67898F5166DF}" type="presOf" srcId="{E5BE4C2B-BD8D-4348-867C-58B8299BFB89}" destId="{0101360C-0A97-4C6D-9BED-EDD183928FEA}" srcOrd="0" destOrd="0" presId="urn:microsoft.com/office/officeart/2005/8/layout/list1"/>
    <dgm:cxn modelId="{B0171AED-C02B-4A1C-A09A-906C90E18AA2}" srcId="{53176E82-BC75-448C-8956-B3C2E70D67DE}" destId="{6A8A5D66-2AD1-4F4B-B822-30B5A7C7744C}" srcOrd="0" destOrd="0" parTransId="{92361B35-04A8-452D-81FA-61E6F1D12971}" sibTransId="{44DC0BE1-1464-475B-8361-EFC17C4179A1}"/>
    <dgm:cxn modelId="{CA33B7F7-7FF9-41EB-B25B-F69827B4FA09}" srcId="{108146CC-ADD3-4E5C-AC80-13B382EA71FF}" destId="{B85A890E-AA8E-42F7-8EBC-A1C95463DF03}" srcOrd="1" destOrd="0" parTransId="{3C463B4F-BED6-48A9-8180-92220C2CF0BF}" sibTransId="{97034230-58B1-49E2-82F7-D9B878ACDDE1}"/>
    <dgm:cxn modelId="{20BBD8E4-4D0E-456E-ABF0-32A9218D75BD}" type="presParOf" srcId="{023DF087-72C3-4139-8DC5-81091207E2D7}" destId="{DC4A624B-BB0F-448A-B5ED-BD1B244B88F0}" srcOrd="0" destOrd="0" presId="urn:microsoft.com/office/officeart/2005/8/layout/list1"/>
    <dgm:cxn modelId="{216E23E1-4065-45DC-920E-76129944220E}" type="presParOf" srcId="{DC4A624B-BB0F-448A-B5ED-BD1B244B88F0}" destId="{130F32E9-0909-4B32-9EF6-4C0D081A289D}" srcOrd="0" destOrd="0" presId="urn:microsoft.com/office/officeart/2005/8/layout/list1"/>
    <dgm:cxn modelId="{D0E0D540-A046-4A10-9806-3B84AA580A67}" type="presParOf" srcId="{DC4A624B-BB0F-448A-B5ED-BD1B244B88F0}" destId="{532A5093-620F-40BC-8B0D-E794355B03C9}" srcOrd="1" destOrd="0" presId="urn:microsoft.com/office/officeart/2005/8/layout/list1"/>
    <dgm:cxn modelId="{C84AEA79-6827-4CE4-BD36-946B908109B1}" type="presParOf" srcId="{023DF087-72C3-4139-8DC5-81091207E2D7}" destId="{E68C08BD-CC5C-4965-9B5D-B2F8E5297666}" srcOrd="1" destOrd="0" presId="urn:microsoft.com/office/officeart/2005/8/layout/list1"/>
    <dgm:cxn modelId="{00FE0120-29BE-4673-B475-9AD24F621350}" type="presParOf" srcId="{023DF087-72C3-4139-8DC5-81091207E2D7}" destId="{665673FB-D95C-42F3-BBAE-C07273563776}" srcOrd="2" destOrd="0" presId="urn:microsoft.com/office/officeart/2005/8/layout/list1"/>
    <dgm:cxn modelId="{38B0F582-C6A7-4104-AA85-185AF5605366}" type="presParOf" srcId="{023DF087-72C3-4139-8DC5-81091207E2D7}" destId="{C2CB13C4-5163-4C99-968F-1242ADA9DD18}" srcOrd="3" destOrd="0" presId="urn:microsoft.com/office/officeart/2005/8/layout/list1"/>
    <dgm:cxn modelId="{D1ADF9EB-4884-4813-83FA-3085BD754E49}" type="presParOf" srcId="{023DF087-72C3-4139-8DC5-81091207E2D7}" destId="{3AF283DF-EDD8-44A6-B8B8-8F78E5F03749}" srcOrd="4" destOrd="0" presId="urn:microsoft.com/office/officeart/2005/8/layout/list1"/>
    <dgm:cxn modelId="{A17358BA-25ED-497F-BB07-081A97E4FD0B}" type="presParOf" srcId="{3AF283DF-EDD8-44A6-B8B8-8F78E5F03749}" destId="{B2C86CC0-0012-4AD8-AAE2-F50BBE8D2230}" srcOrd="0" destOrd="0" presId="urn:microsoft.com/office/officeart/2005/8/layout/list1"/>
    <dgm:cxn modelId="{738D903C-6161-4ED1-83B9-A8E01D63D9F4}" type="presParOf" srcId="{3AF283DF-EDD8-44A6-B8B8-8F78E5F03749}" destId="{1C0D701C-73BC-400D-91C5-959DEC99AFAE}" srcOrd="1" destOrd="0" presId="urn:microsoft.com/office/officeart/2005/8/layout/list1"/>
    <dgm:cxn modelId="{F7CF7794-64AF-4C2D-BA58-2290A3C355D1}" type="presParOf" srcId="{023DF087-72C3-4139-8DC5-81091207E2D7}" destId="{34D9E3A2-DD62-4F10-8DB4-FE962E9D3DB0}" srcOrd="5" destOrd="0" presId="urn:microsoft.com/office/officeart/2005/8/layout/list1"/>
    <dgm:cxn modelId="{FFF6B3EE-7E03-4A37-AE44-0EB16FE88892}" type="presParOf" srcId="{023DF087-72C3-4139-8DC5-81091207E2D7}" destId="{0101360C-0A97-4C6D-9BED-EDD183928FEA}" srcOrd="6" destOrd="0" presId="urn:microsoft.com/office/officeart/2005/8/layout/list1"/>
    <dgm:cxn modelId="{7E35A44A-D4EE-4BD3-99E6-E936DA4E0742}" type="presParOf" srcId="{023DF087-72C3-4139-8DC5-81091207E2D7}" destId="{AB60D196-3C4A-4B19-AAE3-37A0AC209385}" srcOrd="7" destOrd="0" presId="urn:microsoft.com/office/officeart/2005/8/layout/list1"/>
    <dgm:cxn modelId="{D6E3BC05-806B-4330-B66F-D16B6270E7D0}" type="presParOf" srcId="{023DF087-72C3-4139-8DC5-81091207E2D7}" destId="{408CCF05-F977-4A77-AACD-34BB4F2A57D2}" srcOrd="8" destOrd="0" presId="urn:microsoft.com/office/officeart/2005/8/layout/list1"/>
    <dgm:cxn modelId="{670A03AD-5594-4820-994B-B3E75846ECEA}" type="presParOf" srcId="{408CCF05-F977-4A77-AACD-34BB4F2A57D2}" destId="{D728F2E0-3986-4EB8-8DDF-99E12978FF51}" srcOrd="0" destOrd="0" presId="urn:microsoft.com/office/officeart/2005/8/layout/list1"/>
    <dgm:cxn modelId="{29DE9282-2D09-4016-8F04-63D9C724BC70}" type="presParOf" srcId="{408CCF05-F977-4A77-AACD-34BB4F2A57D2}" destId="{7F693E72-CFC2-47BE-AA3C-F1DD3F73E8AF}" srcOrd="1" destOrd="0" presId="urn:microsoft.com/office/officeart/2005/8/layout/list1"/>
    <dgm:cxn modelId="{D706EA47-36F0-460F-B61D-42C814864EDD}" type="presParOf" srcId="{023DF087-72C3-4139-8DC5-81091207E2D7}" destId="{4C5AE9DF-9850-4600-9097-1FF69AE688EE}" srcOrd="9" destOrd="0" presId="urn:microsoft.com/office/officeart/2005/8/layout/list1"/>
    <dgm:cxn modelId="{6721AD65-74F2-4824-B3CA-E3DF551A82CC}" type="presParOf" srcId="{023DF087-72C3-4139-8DC5-81091207E2D7}" destId="{894E8C96-4B59-4C35-8FE2-E496FF4BC2F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B932EA-F633-4274-849A-705C7857EC78}" type="doc">
      <dgm:prSet loTypeId="urn:microsoft.com/office/officeart/2005/8/layout/target3" loCatId="list" qsTypeId="urn:microsoft.com/office/officeart/2005/8/quickstyle/simple1" qsCatId="simple" csTypeId="urn:microsoft.com/office/officeart/2005/8/colors/accent3_4" csCatId="accent3" phldr="1"/>
      <dgm:spPr/>
    </dgm:pt>
    <dgm:pt modelId="{2EB4B0F9-F3F0-4308-B65E-29E77AED93EF}">
      <dgm:prSet phldrT="[Texto]"/>
      <dgm:spPr/>
      <dgm:t>
        <a:bodyPr/>
        <a:lstStyle/>
        <a:p>
          <a:r>
            <a:rPr lang="es-ES" dirty="0"/>
            <a:t>Remisión de  la información complementaria por parte de exintegrantes de las FARC.</a:t>
          </a:r>
        </a:p>
      </dgm:t>
    </dgm:pt>
    <dgm:pt modelId="{74E87900-B237-49B9-BDDD-946686968626}" type="parTrans" cxnId="{15F948D3-4FE7-473E-8E3E-E9EAE3BEBF5A}">
      <dgm:prSet/>
      <dgm:spPr/>
      <dgm:t>
        <a:bodyPr/>
        <a:lstStyle/>
        <a:p>
          <a:endParaRPr lang="es-ES"/>
        </a:p>
      </dgm:t>
    </dgm:pt>
    <dgm:pt modelId="{2F06435E-219C-4E5A-8A57-D630A367BBB1}" type="sibTrans" cxnId="{15F948D3-4FE7-473E-8E3E-E9EAE3BEBF5A}">
      <dgm:prSet/>
      <dgm:spPr/>
      <dgm:t>
        <a:bodyPr/>
        <a:lstStyle/>
        <a:p>
          <a:endParaRPr lang="es-ES"/>
        </a:p>
      </dgm:t>
    </dgm:pt>
    <dgm:pt modelId="{12F91834-B815-4055-9C00-D5EE884BFEC4}">
      <dgm:prSet phldrT="[Texto]"/>
      <dgm:spPr/>
      <dgm:t>
        <a:bodyPr/>
        <a:lstStyle/>
        <a:p>
          <a:r>
            <a:rPr lang="es-ES" dirty="0"/>
            <a:t>Mesas de Trabajo a nivel regional, con desplazamiento a Zona y desplazamiento de Exintegrantes a puntos de encuentro. </a:t>
          </a:r>
        </a:p>
      </dgm:t>
    </dgm:pt>
    <dgm:pt modelId="{177F449F-92A8-4DC8-B934-ADEFD91B0AF5}" type="parTrans" cxnId="{F385E684-92B1-4C43-AE9D-5BC382CCCF42}">
      <dgm:prSet/>
      <dgm:spPr/>
      <dgm:t>
        <a:bodyPr/>
        <a:lstStyle/>
        <a:p>
          <a:endParaRPr lang="es-ES"/>
        </a:p>
      </dgm:t>
    </dgm:pt>
    <dgm:pt modelId="{813228D0-9970-4369-8E0D-1EF76A831090}" type="sibTrans" cxnId="{F385E684-92B1-4C43-AE9D-5BC382CCCF42}">
      <dgm:prSet/>
      <dgm:spPr/>
      <dgm:t>
        <a:bodyPr/>
        <a:lstStyle/>
        <a:p>
          <a:endParaRPr lang="es-ES"/>
        </a:p>
      </dgm:t>
    </dgm:pt>
    <dgm:pt modelId="{7FB9F68F-4727-40F4-BC37-B3D63F86AA66}">
      <dgm:prSet phldrT="[Texto]"/>
      <dgm:spPr/>
      <dgm:t>
        <a:bodyPr/>
        <a:lstStyle/>
        <a:p>
          <a:r>
            <a:rPr lang="es-ES" dirty="0"/>
            <a:t>Apertura de nuevas mesas de trabajo en Bogotá.</a:t>
          </a:r>
        </a:p>
      </dgm:t>
    </dgm:pt>
    <dgm:pt modelId="{6780FA8C-C4F3-497A-B80F-3DAE5B20F0BF}" type="parTrans" cxnId="{F3FB80CB-09EA-440A-97E9-717E22AACBD9}">
      <dgm:prSet/>
      <dgm:spPr/>
      <dgm:t>
        <a:bodyPr/>
        <a:lstStyle/>
        <a:p>
          <a:endParaRPr lang="es-ES"/>
        </a:p>
      </dgm:t>
    </dgm:pt>
    <dgm:pt modelId="{3D91E07F-5ACC-452F-AD04-60A89CE207C6}" type="sibTrans" cxnId="{F3FB80CB-09EA-440A-97E9-717E22AACBD9}">
      <dgm:prSet/>
      <dgm:spPr/>
      <dgm:t>
        <a:bodyPr/>
        <a:lstStyle/>
        <a:p>
          <a:endParaRPr lang="es-ES"/>
        </a:p>
      </dgm:t>
    </dgm:pt>
    <dgm:pt modelId="{7D1BD2F8-98E3-457A-8A6E-714F6FA8EDBE}" type="pres">
      <dgm:prSet presAssocID="{AEB932EA-F633-4274-849A-705C7857EC78}" presName="Name0" presStyleCnt="0">
        <dgm:presLayoutVars>
          <dgm:chMax val="7"/>
          <dgm:dir/>
          <dgm:animLvl val="lvl"/>
          <dgm:resizeHandles val="exact"/>
        </dgm:presLayoutVars>
      </dgm:prSet>
      <dgm:spPr/>
    </dgm:pt>
    <dgm:pt modelId="{A66E3EBF-648B-49D8-B87A-5E4CFA54E049}" type="pres">
      <dgm:prSet presAssocID="{2EB4B0F9-F3F0-4308-B65E-29E77AED93EF}" presName="circle1" presStyleLbl="node1" presStyleIdx="0" presStyleCnt="3"/>
      <dgm:spPr/>
    </dgm:pt>
    <dgm:pt modelId="{3392E377-195B-4E12-B381-9989B1674822}" type="pres">
      <dgm:prSet presAssocID="{2EB4B0F9-F3F0-4308-B65E-29E77AED93EF}" presName="space" presStyleCnt="0"/>
      <dgm:spPr/>
    </dgm:pt>
    <dgm:pt modelId="{99F0D08C-39C9-40BE-8F2D-27C1B0FED960}" type="pres">
      <dgm:prSet presAssocID="{2EB4B0F9-F3F0-4308-B65E-29E77AED93EF}" presName="rect1" presStyleLbl="alignAcc1" presStyleIdx="0" presStyleCnt="3" custScaleY="100000"/>
      <dgm:spPr/>
    </dgm:pt>
    <dgm:pt modelId="{BB1854B8-1D43-48EB-A9CE-6300B327876B}" type="pres">
      <dgm:prSet presAssocID="{12F91834-B815-4055-9C00-D5EE884BFEC4}" presName="vertSpace2" presStyleLbl="node1" presStyleIdx="0" presStyleCnt="3"/>
      <dgm:spPr/>
    </dgm:pt>
    <dgm:pt modelId="{16E8708F-3533-41CD-A08C-4D6FE88005F5}" type="pres">
      <dgm:prSet presAssocID="{12F91834-B815-4055-9C00-D5EE884BFEC4}" presName="circle2" presStyleLbl="node1" presStyleIdx="1" presStyleCnt="3"/>
      <dgm:spPr/>
    </dgm:pt>
    <dgm:pt modelId="{73CA3758-EA4E-43B7-8D4A-B9CD10D7784B}" type="pres">
      <dgm:prSet presAssocID="{12F91834-B815-4055-9C00-D5EE884BFEC4}" presName="rect2" presStyleLbl="alignAcc1" presStyleIdx="1" presStyleCnt="3" custLinFactNeighborY="966"/>
      <dgm:spPr/>
    </dgm:pt>
    <dgm:pt modelId="{A60A3B42-8298-4945-9984-38DBE0F7D860}" type="pres">
      <dgm:prSet presAssocID="{7FB9F68F-4727-40F4-BC37-B3D63F86AA66}" presName="vertSpace3" presStyleLbl="node1" presStyleIdx="1" presStyleCnt="3"/>
      <dgm:spPr/>
    </dgm:pt>
    <dgm:pt modelId="{C831E255-FA7F-4243-838F-8F3650D83B65}" type="pres">
      <dgm:prSet presAssocID="{7FB9F68F-4727-40F4-BC37-B3D63F86AA66}" presName="circle3" presStyleLbl="node1" presStyleIdx="2" presStyleCnt="3"/>
      <dgm:spPr/>
    </dgm:pt>
    <dgm:pt modelId="{08422F9E-EC2D-42EB-9E50-11CA0609CBDB}" type="pres">
      <dgm:prSet presAssocID="{7FB9F68F-4727-40F4-BC37-B3D63F86AA66}" presName="rect3" presStyleLbl="alignAcc1" presStyleIdx="2" presStyleCnt="3"/>
      <dgm:spPr/>
    </dgm:pt>
    <dgm:pt modelId="{A7A2ACA7-0ED2-4A57-9D81-D9F628F2C69F}" type="pres">
      <dgm:prSet presAssocID="{2EB4B0F9-F3F0-4308-B65E-29E77AED93EF}" presName="rect1ParTxNoCh" presStyleLbl="alignAcc1" presStyleIdx="2" presStyleCnt="3">
        <dgm:presLayoutVars>
          <dgm:chMax val="1"/>
          <dgm:bulletEnabled val="1"/>
        </dgm:presLayoutVars>
      </dgm:prSet>
      <dgm:spPr/>
    </dgm:pt>
    <dgm:pt modelId="{1B9158A1-91F8-4AB3-A322-5713DCCD2E61}" type="pres">
      <dgm:prSet presAssocID="{12F91834-B815-4055-9C00-D5EE884BFEC4}" presName="rect2ParTxNoCh" presStyleLbl="alignAcc1" presStyleIdx="2" presStyleCnt="3">
        <dgm:presLayoutVars>
          <dgm:chMax val="1"/>
          <dgm:bulletEnabled val="1"/>
        </dgm:presLayoutVars>
      </dgm:prSet>
      <dgm:spPr/>
    </dgm:pt>
    <dgm:pt modelId="{3D515BE5-A660-442B-A5AE-74FE441FE338}" type="pres">
      <dgm:prSet presAssocID="{7FB9F68F-4727-40F4-BC37-B3D63F86AA66}" presName="rect3ParTxNoCh" presStyleLbl="alignAcc1" presStyleIdx="2" presStyleCnt="3">
        <dgm:presLayoutVars>
          <dgm:chMax val="1"/>
          <dgm:bulletEnabled val="1"/>
        </dgm:presLayoutVars>
      </dgm:prSet>
      <dgm:spPr/>
    </dgm:pt>
  </dgm:ptLst>
  <dgm:cxnLst>
    <dgm:cxn modelId="{A9B9AF17-B705-4229-B66C-FA5C2B1909BA}" type="presOf" srcId="{12F91834-B815-4055-9C00-D5EE884BFEC4}" destId="{1B9158A1-91F8-4AB3-A322-5713DCCD2E61}" srcOrd="1" destOrd="0" presId="urn:microsoft.com/office/officeart/2005/8/layout/target3"/>
    <dgm:cxn modelId="{8E2CC846-4F2D-4F9E-A818-FD227B98736F}" type="presOf" srcId="{2EB4B0F9-F3F0-4308-B65E-29E77AED93EF}" destId="{99F0D08C-39C9-40BE-8F2D-27C1B0FED960}" srcOrd="0" destOrd="0" presId="urn:microsoft.com/office/officeart/2005/8/layout/target3"/>
    <dgm:cxn modelId="{5382C37E-6860-4B91-BB42-7F11BE28592A}" type="presOf" srcId="{2EB4B0F9-F3F0-4308-B65E-29E77AED93EF}" destId="{A7A2ACA7-0ED2-4A57-9D81-D9F628F2C69F}" srcOrd="1" destOrd="0" presId="urn:microsoft.com/office/officeart/2005/8/layout/target3"/>
    <dgm:cxn modelId="{75857A81-7D10-463D-A3C1-A114BDEE6A8C}" type="presOf" srcId="{12F91834-B815-4055-9C00-D5EE884BFEC4}" destId="{73CA3758-EA4E-43B7-8D4A-B9CD10D7784B}" srcOrd="0" destOrd="0" presId="urn:microsoft.com/office/officeart/2005/8/layout/target3"/>
    <dgm:cxn modelId="{F385E684-92B1-4C43-AE9D-5BC382CCCF42}" srcId="{AEB932EA-F633-4274-849A-705C7857EC78}" destId="{12F91834-B815-4055-9C00-D5EE884BFEC4}" srcOrd="1" destOrd="0" parTransId="{177F449F-92A8-4DC8-B934-ADEFD91B0AF5}" sibTransId="{813228D0-9970-4369-8E0D-1EF76A831090}"/>
    <dgm:cxn modelId="{3C04A1B4-A123-4A76-B838-44329F4CBBBD}" type="presOf" srcId="{AEB932EA-F633-4274-849A-705C7857EC78}" destId="{7D1BD2F8-98E3-457A-8A6E-714F6FA8EDBE}" srcOrd="0" destOrd="0" presId="urn:microsoft.com/office/officeart/2005/8/layout/target3"/>
    <dgm:cxn modelId="{CE225DC2-E75A-4F43-8B66-9B615AD5857A}" type="presOf" srcId="{7FB9F68F-4727-40F4-BC37-B3D63F86AA66}" destId="{08422F9E-EC2D-42EB-9E50-11CA0609CBDB}" srcOrd="0" destOrd="0" presId="urn:microsoft.com/office/officeart/2005/8/layout/target3"/>
    <dgm:cxn modelId="{F3FB80CB-09EA-440A-97E9-717E22AACBD9}" srcId="{AEB932EA-F633-4274-849A-705C7857EC78}" destId="{7FB9F68F-4727-40F4-BC37-B3D63F86AA66}" srcOrd="2" destOrd="0" parTransId="{6780FA8C-C4F3-497A-B80F-3DAE5B20F0BF}" sibTransId="{3D91E07F-5ACC-452F-AD04-60A89CE207C6}"/>
    <dgm:cxn modelId="{15F948D3-4FE7-473E-8E3E-E9EAE3BEBF5A}" srcId="{AEB932EA-F633-4274-849A-705C7857EC78}" destId="{2EB4B0F9-F3F0-4308-B65E-29E77AED93EF}" srcOrd="0" destOrd="0" parTransId="{74E87900-B237-49B9-BDDD-946686968626}" sibTransId="{2F06435E-219C-4E5A-8A57-D630A367BBB1}"/>
    <dgm:cxn modelId="{E697EAE2-AE7E-4C50-A347-DBC0660DA5C2}" type="presOf" srcId="{7FB9F68F-4727-40F4-BC37-B3D63F86AA66}" destId="{3D515BE5-A660-442B-A5AE-74FE441FE338}" srcOrd="1" destOrd="0" presId="urn:microsoft.com/office/officeart/2005/8/layout/target3"/>
    <dgm:cxn modelId="{6C3672EE-29A7-45C1-B215-8599A934A7A1}" type="presParOf" srcId="{7D1BD2F8-98E3-457A-8A6E-714F6FA8EDBE}" destId="{A66E3EBF-648B-49D8-B87A-5E4CFA54E049}" srcOrd="0" destOrd="0" presId="urn:microsoft.com/office/officeart/2005/8/layout/target3"/>
    <dgm:cxn modelId="{70531570-6579-4BC8-A11C-D711FD01AF99}" type="presParOf" srcId="{7D1BD2F8-98E3-457A-8A6E-714F6FA8EDBE}" destId="{3392E377-195B-4E12-B381-9989B1674822}" srcOrd="1" destOrd="0" presId="urn:microsoft.com/office/officeart/2005/8/layout/target3"/>
    <dgm:cxn modelId="{08600E78-7ED8-4E47-8572-BDDA79B81146}" type="presParOf" srcId="{7D1BD2F8-98E3-457A-8A6E-714F6FA8EDBE}" destId="{99F0D08C-39C9-40BE-8F2D-27C1B0FED960}" srcOrd="2" destOrd="0" presId="urn:microsoft.com/office/officeart/2005/8/layout/target3"/>
    <dgm:cxn modelId="{72945968-625E-496A-8525-513E570FCA17}" type="presParOf" srcId="{7D1BD2F8-98E3-457A-8A6E-714F6FA8EDBE}" destId="{BB1854B8-1D43-48EB-A9CE-6300B327876B}" srcOrd="3" destOrd="0" presId="urn:microsoft.com/office/officeart/2005/8/layout/target3"/>
    <dgm:cxn modelId="{B236C2A1-A369-4FBC-97BF-C0D141E41D30}" type="presParOf" srcId="{7D1BD2F8-98E3-457A-8A6E-714F6FA8EDBE}" destId="{16E8708F-3533-41CD-A08C-4D6FE88005F5}" srcOrd="4" destOrd="0" presId="urn:microsoft.com/office/officeart/2005/8/layout/target3"/>
    <dgm:cxn modelId="{D0EF1A2B-F9AF-4526-BB75-E27AE9B75CDE}" type="presParOf" srcId="{7D1BD2F8-98E3-457A-8A6E-714F6FA8EDBE}" destId="{73CA3758-EA4E-43B7-8D4A-B9CD10D7784B}" srcOrd="5" destOrd="0" presId="urn:microsoft.com/office/officeart/2005/8/layout/target3"/>
    <dgm:cxn modelId="{A0707F65-A631-4654-82C8-148E7038573D}" type="presParOf" srcId="{7D1BD2F8-98E3-457A-8A6E-714F6FA8EDBE}" destId="{A60A3B42-8298-4945-9984-38DBE0F7D860}" srcOrd="6" destOrd="0" presId="urn:microsoft.com/office/officeart/2005/8/layout/target3"/>
    <dgm:cxn modelId="{9E5B1D2E-009B-4FFD-985B-1567F8D757FA}" type="presParOf" srcId="{7D1BD2F8-98E3-457A-8A6E-714F6FA8EDBE}" destId="{C831E255-FA7F-4243-838F-8F3650D83B65}" srcOrd="7" destOrd="0" presId="urn:microsoft.com/office/officeart/2005/8/layout/target3"/>
    <dgm:cxn modelId="{C031128E-9B43-43BC-9D8C-E3041A7B25B7}" type="presParOf" srcId="{7D1BD2F8-98E3-457A-8A6E-714F6FA8EDBE}" destId="{08422F9E-EC2D-42EB-9E50-11CA0609CBDB}" srcOrd="8" destOrd="0" presId="urn:microsoft.com/office/officeart/2005/8/layout/target3"/>
    <dgm:cxn modelId="{08E4199B-5D28-4309-A58C-96075A751BCC}" type="presParOf" srcId="{7D1BD2F8-98E3-457A-8A6E-714F6FA8EDBE}" destId="{A7A2ACA7-0ED2-4A57-9D81-D9F628F2C69F}" srcOrd="9" destOrd="0" presId="urn:microsoft.com/office/officeart/2005/8/layout/target3"/>
    <dgm:cxn modelId="{ABEA56E1-29FE-4D5B-ACC3-5962DEB3EF92}" type="presParOf" srcId="{7D1BD2F8-98E3-457A-8A6E-714F6FA8EDBE}" destId="{1B9158A1-91F8-4AB3-A322-5713DCCD2E61}" srcOrd="10" destOrd="0" presId="urn:microsoft.com/office/officeart/2005/8/layout/target3"/>
    <dgm:cxn modelId="{EF1C26A1-323A-41AC-A2D3-0B6299973B4E}" type="presParOf" srcId="{7D1BD2F8-98E3-457A-8A6E-714F6FA8EDBE}" destId="{3D515BE5-A660-442B-A5AE-74FE441FE338}"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7499B8-E93B-4A2F-84FA-A711A273C12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ES"/>
        </a:p>
      </dgm:t>
    </dgm:pt>
    <dgm:pt modelId="{9B6ED336-F4E8-4400-91BE-2CA2F00A8855}">
      <dgm:prSet/>
      <dgm:spPr/>
      <dgm:t>
        <a:bodyPr/>
        <a:lstStyle/>
        <a:p>
          <a:pPr algn="just"/>
          <a:r>
            <a:rPr lang="es-CO" b="1" dirty="0"/>
            <a:t>Inversiones relacionadas</a:t>
          </a:r>
          <a:endParaRPr lang="es-CO" dirty="0"/>
        </a:p>
      </dgm:t>
    </dgm:pt>
    <dgm:pt modelId="{3E21F890-A4AD-4423-9A19-7B7EEB407E17}" type="parTrans" cxnId="{2B573096-2B30-431D-B50D-8A4D57C0DD05}">
      <dgm:prSet/>
      <dgm:spPr/>
      <dgm:t>
        <a:bodyPr/>
        <a:lstStyle/>
        <a:p>
          <a:pPr algn="just"/>
          <a:endParaRPr lang="es-ES"/>
        </a:p>
      </dgm:t>
    </dgm:pt>
    <dgm:pt modelId="{BCAD555C-247C-437A-9681-738D62F2D556}" type="sibTrans" cxnId="{2B573096-2B30-431D-B50D-8A4D57C0DD05}">
      <dgm:prSet/>
      <dgm:spPr/>
      <dgm:t>
        <a:bodyPr/>
        <a:lstStyle/>
        <a:p>
          <a:pPr algn="just"/>
          <a:endParaRPr lang="es-ES"/>
        </a:p>
      </dgm:t>
    </dgm:pt>
    <dgm:pt modelId="{2AE254D1-3CD5-4B7B-96BC-38D4C59ACA86}">
      <dgm:prSet/>
      <dgm:spPr/>
      <dgm:t>
        <a:bodyPr/>
        <a:lstStyle/>
        <a:p>
          <a:pPr algn="just"/>
          <a:r>
            <a:rPr lang="es-CO" dirty="0"/>
            <a:t>Inversiones reportadas fueron realizadas como consecuencia de emergencias invernales o necesidades de la población con aportes realizados por el grupo, por lo que deben tenerse en cuenta en la recepción material.</a:t>
          </a:r>
        </a:p>
      </dgm:t>
    </dgm:pt>
    <dgm:pt modelId="{B76FF002-6F8E-4783-B318-DB1DD6BFF51E}" type="parTrans" cxnId="{4A394263-F738-4E24-ACF1-CF51DA773848}">
      <dgm:prSet/>
      <dgm:spPr/>
      <dgm:t>
        <a:bodyPr/>
        <a:lstStyle/>
        <a:p>
          <a:pPr algn="just"/>
          <a:endParaRPr lang="es-ES"/>
        </a:p>
      </dgm:t>
    </dgm:pt>
    <dgm:pt modelId="{977DB30F-6694-4BA0-8DD5-692E1B7883C9}" type="sibTrans" cxnId="{4A394263-F738-4E24-ACF1-CF51DA773848}">
      <dgm:prSet/>
      <dgm:spPr/>
      <dgm:t>
        <a:bodyPr/>
        <a:lstStyle/>
        <a:p>
          <a:pPr algn="just"/>
          <a:endParaRPr lang="es-ES"/>
        </a:p>
      </dgm:t>
    </dgm:pt>
    <dgm:pt modelId="{56C25E83-69C0-42E1-A32B-EBCA539304FE}">
      <dgm:prSet/>
      <dgm:spPr/>
      <dgm:t>
        <a:bodyPr/>
        <a:lstStyle/>
        <a:p>
          <a:pPr algn="just"/>
          <a:r>
            <a:rPr lang="es-CO" b="1" dirty="0"/>
            <a:t>Documentos que acrediten la propiedad de los bienes</a:t>
          </a:r>
          <a:endParaRPr lang="es-CO" dirty="0"/>
        </a:p>
      </dgm:t>
    </dgm:pt>
    <dgm:pt modelId="{8A76B1D3-1B61-4573-B7F4-4939F1D7EC91}" type="parTrans" cxnId="{7416352F-8749-45CB-93FB-B0E7AFFF842C}">
      <dgm:prSet/>
      <dgm:spPr/>
      <dgm:t>
        <a:bodyPr/>
        <a:lstStyle/>
        <a:p>
          <a:pPr algn="just"/>
          <a:endParaRPr lang="es-ES"/>
        </a:p>
      </dgm:t>
    </dgm:pt>
    <dgm:pt modelId="{B340B4BF-7DE5-4CD7-9D5C-441EAA61C486}" type="sibTrans" cxnId="{7416352F-8749-45CB-93FB-B0E7AFFF842C}">
      <dgm:prSet/>
      <dgm:spPr/>
      <dgm:t>
        <a:bodyPr/>
        <a:lstStyle/>
        <a:p>
          <a:pPr algn="just"/>
          <a:endParaRPr lang="es-ES"/>
        </a:p>
      </dgm:t>
    </dgm:pt>
    <dgm:pt modelId="{994BC731-6469-434D-A748-9A5970152086}">
      <dgm:prSet/>
      <dgm:spPr/>
      <dgm:t>
        <a:bodyPr/>
        <a:lstStyle/>
        <a:p>
          <a:pPr algn="just"/>
          <a:r>
            <a:rPr lang="es-CO" dirty="0"/>
            <a:t>Se manifestó tener documentos que acreditan la propiedad de los inmuebles y que los mismos pueden ser entregados en el momento de la recepción. No obstante, en los demás casos se debe determinar el procedimiento respecto de los bienes que no tienen documentos que acrediten su propiedad.</a:t>
          </a:r>
        </a:p>
      </dgm:t>
    </dgm:pt>
    <dgm:pt modelId="{C13647EA-8290-40CC-8006-EC7E41D9A8B7}" type="parTrans" cxnId="{05BD8D17-78F5-4B71-93D4-4D30563A3B44}">
      <dgm:prSet/>
      <dgm:spPr/>
      <dgm:t>
        <a:bodyPr/>
        <a:lstStyle/>
        <a:p>
          <a:pPr algn="just"/>
          <a:endParaRPr lang="es-ES"/>
        </a:p>
      </dgm:t>
    </dgm:pt>
    <dgm:pt modelId="{54813048-B48D-4329-AD86-F2D695F181BE}" type="sibTrans" cxnId="{05BD8D17-78F5-4B71-93D4-4D30563A3B44}">
      <dgm:prSet/>
      <dgm:spPr/>
      <dgm:t>
        <a:bodyPr/>
        <a:lstStyle/>
        <a:p>
          <a:pPr algn="just"/>
          <a:endParaRPr lang="es-ES"/>
        </a:p>
      </dgm:t>
    </dgm:pt>
    <dgm:pt modelId="{63C338CA-2DFB-4D54-970F-D433521B03A1}">
      <dgm:prSet/>
      <dgm:spPr/>
      <dgm:t>
        <a:bodyPr/>
        <a:lstStyle/>
        <a:p>
          <a:pPr algn="just"/>
          <a:r>
            <a:rPr lang="es-CO" b="1" dirty="0"/>
            <a:t>Traslado semovientes</a:t>
          </a:r>
          <a:endParaRPr lang="es-CO" dirty="0"/>
        </a:p>
      </dgm:t>
    </dgm:pt>
    <dgm:pt modelId="{F9B49832-24C7-4A03-8F30-F13D91DF11FE}" type="parTrans" cxnId="{EA4DC884-4296-4E7A-91E0-DAE84D3ADA9B}">
      <dgm:prSet/>
      <dgm:spPr/>
      <dgm:t>
        <a:bodyPr/>
        <a:lstStyle/>
        <a:p>
          <a:pPr algn="just"/>
          <a:endParaRPr lang="es-ES"/>
        </a:p>
      </dgm:t>
    </dgm:pt>
    <dgm:pt modelId="{3A03B443-F64D-40BC-BB7F-44BD35465C72}" type="sibTrans" cxnId="{EA4DC884-4296-4E7A-91E0-DAE84D3ADA9B}">
      <dgm:prSet/>
      <dgm:spPr/>
      <dgm:t>
        <a:bodyPr/>
        <a:lstStyle/>
        <a:p>
          <a:pPr algn="just"/>
          <a:endParaRPr lang="es-ES"/>
        </a:p>
      </dgm:t>
    </dgm:pt>
    <dgm:pt modelId="{A8E8AB62-9698-4B6E-B6E1-5D4718B526B4}">
      <dgm:prSet/>
      <dgm:spPr/>
      <dgm:t>
        <a:bodyPr/>
        <a:lstStyle/>
        <a:p>
          <a:pPr algn="just"/>
          <a:r>
            <a:rPr lang="es-CO" dirty="0"/>
            <a:t>Para agilizar y minimizar los riesgos de seguridad, se sugiere realizar agrupación de los semovientes en puntos de encuentro. Dicho traslado se sugiere sea realizado por parte de personal de la Zona, coordinado con Exintegrantes de las FARC. </a:t>
          </a:r>
        </a:p>
      </dgm:t>
    </dgm:pt>
    <dgm:pt modelId="{C2040D81-E693-4471-BBE0-41B39D6B790A}" type="parTrans" cxnId="{D62C23F2-26B3-4245-BB4C-C082172221A5}">
      <dgm:prSet/>
      <dgm:spPr/>
      <dgm:t>
        <a:bodyPr/>
        <a:lstStyle/>
        <a:p>
          <a:pPr algn="just"/>
          <a:endParaRPr lang="es-ES"/>
        </a:p>
      </dgm:t>
    </dgm:pt>
    <dgm:pt modelId="{5AD9DE76-0BCC-469C-BB90-17D84555F5EB}" type="sibTrans" cxnId="{D62C23F2-26B3-4245-BB4C-C082172221A5}">
      <dgm:prSet/>
      <dgm:spPr/>
      <dgm:t>
        <a:bodyPr/>
        <a:lstStyle/>
        <a:p>
          <a:pPr algn="just"/>
          <a:endParaRPr lang="es-ES"/>
        </a:p>
      </dgm:t>
    </dgm:pt>
    <dgm:pt modelId="{4C353D26-0A1E-4F4C-AA41-9A35B50B9E85}">
      <dgm:prSet/>
      <dgm:spPr/>
      <dgm:t>
        <a:bodyPr/>
        <a:lstStyle/>
        <a:p>
          <a:pPr algn="just"/>
          <a:r>
            <a:rPr lang="es-ES" b="1" dirty="0"/>
            <a:t>Subcomisión Operativa - Coordinación de Comisiones</a:t>
          </a:r>
          <a:endParaRPr lang="es-CO" b="1" dirty="0"/>
        </a:p>
      </dgm:t>
    </dgm:pt>
    <dgm:pt modelId="{587E6230-A225-48E8-8CBF-EB0C11CEB5EE}" type="parTrans" cxnId="{001D1FCD-AB7D-4AF5-8A3B-802F9FD5D2D2}">
      <dgm:prSet/>
      <dgm:spPr/>
      <dgm:t>
        <a:bodyPr/>
        <a:lstStyle/>
        <a:p>
          <a:endParaRPr lang="es-ES"/>
        </a:p>
      </dgm:t>
    </dgm:pt>
    <dgm:pt modelId="{66D9C118-9BEA-4425-84ED-E37658539F2E}" type="sibTrans" cxnId="{001D1FCD-AB7D-4AF5-8A3B-802F9FD5D2D2}">
      <dgm:prSet/>
      <dgm:spPr/>
      <dgm:t>
        <a:bodyPr/>
        <a:lstStyle/>
        <a:p>
          <a:endParaRPr lang="es-ES"/>
        </a:p>
      </dgm:t>
    </dgm:pt>
    <dgm:pt modelId="{E37A03D2-21F7-45C3-A5BE-A765B9B7E591}">
      <dgm:prSet/>
      <dgm:spPr/>
      <dgm:t>
        <a:bodyPr/>
        <a:lstStyle/>
        <a:p>
          <a:pPr algn="just"/>
          <a:r>
            <a:rPr lang="es-ES" dirty="0"/>
            <a:t>Las comisiones deberán ser coordinadas con Carlos Arboleda ART y Coronel Gonzalez</a:t>
          </a:r>
          <a:endParaRPr lang="es-CO" dirty="0"/>
        </a:p>
      </dgm:t>
    </dgm:pt>
    <dgm:pt modelId="{CC44D7E6-C7AD-4AF3-8CF1-51FF87C57AC1}" type="parTrans" cxnId="{2DDFF302-CE02-401C-8A38-C8FAC7DD0802}">
      <dgm:prSet/>
      <dgm:spPr/>
      <dgm:t>
        <a:bodyPr/>
        <a:lstStyle/>
        <a:p>
          <a:endParaRPr lang="es-ES"/>
        </a:p>
      </dgm:t>
    </dgm:pt>
    <dgm:pt modelId="{DE2F19C6-7C1C-47D9-B389-0237A33994D0}" type="sibTrans" cxnId="{2DDFF302-CE02-401C-8A38-C8FAC7DD0802}">
      <dgm:prSet/>
      <dgm:spPr/>
      <dgm:t>
        <a:bodyPr/>
        <a:lstStyle/>
        <a:p>
          <a:endParaRPr lang="es-ES"/>
        </a:p>
      </dgm:t>
    </dgm:pt>
    <dgm:pt modelId="{0F188A37-53EE-4510-A6BF-458EEEE4710A}">
      <dgm:prSet/>
      <dgm:spPr/>
      <dgm:t>
        <a:bodyPr/>
        <a:lstStyle/>
        <a:p>
          <a:pPr algn="just"/>
          <a:r>
            <a:rPr lang="es-ES" b="1" dirty="0"/>
            <a:t>Inconvenientes en Comisión:</a:t>
          </a:r>
          <a:endParaRPr lang="es-CO" b="1" dirty="0"/>
        </a:p>
      </dgm:t>
    </dgm:pt>
    <dgm:pt modelId="{CD96AD2F-865C-42CC-9A7B-0566DFFC7879}" type="parTrans" cxnId="{A173D272-8101-40B6-9BAA-F08EFCC76335}">
      <dgm:prSet/>
      <dgm:spPr/>
      <dgm:t>
        <a:bodyPr/>
        <a:lstStyle/>
        <a:p>
          <a:endParaRPr lang="es-ES"/>
        </a:p>
      </dgm:t>
    </dgm:pt>
    <dgm:pt modelId="{7F1DA689-14D9-4056-9321-F632A347BD25}" type="sibTrans" cxnId="{A173D272-8101-40B6-9BAA-F08EFCC76335}">
      <dgm:prSet/>
      <dgm:spPr/>
      <dgm:t>
        <a:bodyPr/>
        <a:lstStyle/>
        <a:p>
          <a:endParaRPr lang="es-ES"/>
        </a:p>
      </dgm:t>
    </dgm:pt>
    <dgm:pt modelId="{4FE1593C-9835-49E9-BE83-EFF5F0A24104}">
      <dgm:prSet/>
      <dgm:spPr/>
      <dgm:t>
        <a:bodyPr/>
        <a:lstStyle/>
        <a:p>
          <a:pPr algn="just"/>
          <a:r>
            <a:rPr lang="es-ES" dirty="0"/>
            <a:t>Logística de la Comisión</a:t>
          </a:r>
        </a:p>
        <a:p>
          <a:pPr algn="just"/>
          <a:r>
            <a:rPr lang="es-ES" dirty="0"/>
            <a:t>Desplazamientos, alimentación y canales de comunicación.</a:t>
          </a:r>
          <a:endParaRPr lang="es-CO" dirty="0"/>
        </a:p>
      </dgm:t>
    </dgm:pt>
    <dgm:pt modelId="{7D5AC219-8F0B-4072-A229-4B710681E982}" type="parTrans" cxnId="{F717F693-7014-492A-B4C5-141145BF5EAC}">
      <dgm:prSet/>
      <dgm:spPr/>
      <dgm:t>
        <a:bodyPr/>
        <a:lstStyle/>
        <a:p>
          <a:endParaRPr lang="es-ES"/>
        </a:p>
      </dgm:t>
    </dgm:pt>
    <dgm:pt modelId="{450346F7-3119-454F-804D-9E8E779F968D}" type="sibTrans" cxnId="{F717F693-7014-492A-B4C5-141145BF5EAC}">
      <dgm:prSet/>
      <dgm:spPr/>
      <dgm:t>
        <a:bodyPr/>
        <a:lstStyle/>
        <a:p>
          <a:endParaRPr lang="es-ES"/>
        </a:p>
      </dgm:t>
    </dgm:pt>
    <dgm:pt modelId="{75DA7F6D-F024-4CED-ABCC-004140E6A929}" type="pres">
      <dgm:prSet presAssocID="{D37499B8-E93B-4A2F-84FA-A711A273C127}" presName="vert0" presStyleCnt="0">
        <dgm:presLayoutVars>
          <dgm:dir/>
          <dgm:animOne val="branch"/>
          <dgm:animLvl val="lvl"/>
        </dgm:presLayoutVars>
      </dgm:prSet>
      <dgm:spPr/>
    </dgm:pt>
    <dgm:pt modelId="{E8703508-7AA3-484B-949D-285B9ED7ACF4}" type="pres">
      <dgm:prSet presAssocID="{0F188A37-53EE-4510-A6BF-458EEEE4710A}" presName="thickLine" presStyleLbl="alignNode1" presStyleIdx="0" presStyleCnt="5"/>
      <dgm:spPr/>
    </dgm:pt>
    <dgm:pt modelId="{1787B51D-D101-48EE-BFC2-48C89010F4BF}" type="pres">
      <dgm:prSet presAssocID="{0F188A37-53EE-4510-A6BF-458EEEE4710A}" presName="horz1" presStyleCnt="0"/>
      <dgm:spPr/>
    </dgm:pt>
    <dgm:pt modelId="{0D595B71-FC3D-4684-8BB2-D37BC68925F8}" type="pres">
      <dgm:prSet presAssocID="{0F188A37-53EE-4510-A6BF-458EEEE4710A}" presName="tx1" presStyleLbl="revTx" presStyleIdx="0" presStyleCnt="10"/>
      <dgm:spPr/>
    </dgm:pt>
    <dgm:pt modelId="{B06A8A43-1966-4828-A21E-0E7E51E645F1}" type="pres">
      <dgm:prSet presAssocID="{0F188A37-53EE-4510-A6BF-458EEEE4710A}" presName="vert1" presStyleCnt="0"/>
      <dgm:spPr/>
    </dgm:pt>
    <dgm:pt modelId="{63EA7A8C-EE78-4123-A6AF-8EE6CBEF16AA}" type="pres">
      <dgm:prSet presAssocID="{4FE1593C-9835-49E9-BE83-EFF5F0A24104}" presName="vertSpace2a" presStyleCnt="0"/>
      <dgm:spPr/>
    </dgm:pt>
    <dgm:pt modelId="{249FD253-CC30-4C85-8A12-B049F5E92789}" type="pres">
      <dgm:prSet presAssocID="{4FE1593C-9835-49E9-BE83-EFF5F0A24104}" presName="horz2" presStyleCnt="0"/>
      <dgm:spPr/>
    </dgm:pt>
    <dgm:pt modelId="{D248172D-5894-4568-A7E6-83667480E80E}" type="pres">
      <dgm:prSet presAssocID="{4FE1593C-9835-49E9-BE83-EFF5F0A24104}" presName="horzSpace2" presStyleCnt="0"/>
      <dgm:spPr/>
    </dgm:pt>
    <dgm:pt modelId="{21F5EC94-DAF3-49F6-9089-96FF6C12A2CE}" type="pres">
      <dgm:prSet presAssocID="{4FE1593C-9835-49E9-BE83-EFF5F0A24104}" presName="tx2" presStyleLbl="revTx" presStyleIdx="1" presStyleCnt="10"/>
      <dgm:spPr/>
    </dgm:pt>
    <dgm:pt modelId="{5E84301E-1B98-49E0-A967-1483CB72EAB5}" type="pres">
      <dgm:prSet presAssocID="{4FE1593C-9835-49E9-BE83-EFF5F0A24104}" presName="vert2" presStyleCnt="0"/>
      <dgm:spPr/>
    </dgm:pt>
    <dgm:pt modelId="{96460E78-55AD-4B18-83D5-E71340C14CBC}" type="pres">
      <dgm:prSet presAssocID="{4FE1593C-9835-49E9-BE83-EFF5F0A24104}" presName="thinLine2b" presStyleLbl="callout" presStyleIdx="0" presStyleCnt="5"/>
      <dgm:spPr/>
    </dgm:pt>
    <dgm:pt modelId="{267F94FF-3B46-4297-A23D-92C124CC7DFA}" type="pres">
      <dgm:prSet presAssocID="{4FE1593C-9835-49E9-BE83-EFF5F0A24104}" presName="vertSpace2b" presStyleCnt="0"/>
      <dgm:spPr/>
    </dgm:pt>
    <dgm:pt modelId="{A7DD38C1-4E79-477D-955B-BD2CC7EEFC74}" type="pres">
      <dgm:prSet presAssocID="{9B6ED336-F4E8-4400-91BE-2CA2F00A8855}" presName="thickLine" presStyleLbl="alignNode1" presStyleIdx="1" presStyleCnt="5"/>
      <dgm:spPr/>
    </dgm:pt>
    <dgm:pt modelId="{5D61EEE1-C088-4AE6-969A-6C62DA361018}" type="pres">
      <dgm:prSet presAssocID="{9B6ED336-F4E8-4400-91BE-2CA2F00A8855}" presName="horz1" presStyleCnt="0"/>
      <dgm:spPr/>
    </dgm:pt>
    <dgm:pt modelId="{F4C9BB69-33D6-4661-8955-34C32394A2CC}" type="pres">
      <dgm:prSet presAssocID="{9B6ED336-F4E8-4400-91BE-2CA2F00A8855}" presName="tx1" presStyleLbl="revTx" presStyleIdx="2" presStyleCnt="10"/>
      <dgm:spPr/>
    </dgm:pt>
    <dgm:pt modelId="{A45C4D53-31DF-4424-B1C3-3C3D7393F955}" type="pres">
      <dgm:prSet presAssocID="{9B6ED336-F4E8-4400-91BE-2CA2F00A8855}" presName="vert1" presStyleCnt="0"/>
      <dgm:spPr/>
    </dgm:pt>
    <dgm:pt modelId="{4BCA4F5B-0372-4B5D-A380-06845E1CF661}" type="pres">
      <dgm:prSet presAssocID="{2AE254D1-3CD5-4B7B-96BC-38D4C59ACA86}" presName="vertSpace2a" presStyleCnt="0"/>
      <dgm:spPr/>
    </dgm:pt>
    <dgm:pt modelId="{E0EF2E59-F587-42D0-A463-7036803877BE}" type="pres">
      <dgm:prSet presAssocID="{2AE254D1-3CD5-4B7B-96BC-38D4C59ACA86}" presName="horz2" presStyleCnt="0"/>
      <dgm:spPr/>
    </dgm:pt>
    <dgm:pt modelId="{C87CD5EB-1E4A-4732-9998-DDDA09A79FAF}" type="pres">
      <dgm:prSet presAssocID="{2AE254D1-3CD5-4B7B-96BC-38D4C59ACA86}" presName="horzSpace2" presStyleCnt="0"/>
      <dgm:spPr/>
    </dgm:pt>
    <dgm:pt modelId="{BDB57FEB-0907-463B-96B3-9CA31078D25C}" type="pres">
      <dgm:prSet presAssocID="{2AE254D1-3CD5-4B7B-96BC-38D4C59ACA86}" presName="tx2" presStyleLbl="revTx" presStyleIdx="3" presStyleCnt="10"/>
      <dgm:spPr/>
    </dgm:pt>
    <dgm:pt modelId="{2BE318EC-7CEA-4FEF-B6FA-38A5142A49B8}" type="pres">
      <dgm:prSet presAssocID="{2AE254D1-3CD5-4B7B-96BC-38D4C59ACA86}" presName="vert2" presStyleCnt="0"/>
      <dgm:spPr/>
    </dgm:pt>
    <dgm:pt modelId="{3759F33A-33FC-423E-B3E4-EF5E0F2FD117}" type="pres">
      <dgm:prSet presAssocID="{2AE254D1-3CD5-4B7B-96BC-38D4C59ACA86}" presName="thinLine2b" presStyleLbl="callout" presStyleIdx="1" presStyleCnt="5"/>
      <dgm:spPr/>
    </dgm:pt>
    <dgm:pt modelId="{AC05C8A4-3C54-4AC0-BDA6-B44528F73B4E}" type="pres">
      <dgm:prSet presAssocID="{2AE254D1-3CD5-4B7B-96BC-38D4C59ACA86}" presName="vertSpace2b" presStyleCnt="0"/>
      <dgm:spPr/>
    </dgm:pt>
    <dgm:pt modelId="{656E9E43-4AE1-410E-9E32-3C03C79BCA12}" type="pres">
      <dgm:prSet presAssocID="{56C25E83-69C0-42E1-A32B-EBCA539304FE}" presName="thickLine" presStyleLbl="alignNode1" presStyleIdx="2" presStyleCnt="5"/>
      <dgm:spPr/>
    </dgm:pt>
    <dgm:pt modelId="{BC3A8E14-4D60-4559-AB50-979973737CB2}" type="pres">
      <dgm:prSet presAssocID="{56C25E83-69C0-42E1-A32B-EBCA539304FE}" presName="horz1" presStyleCnt="0"/>
      <dgm:spPr/>
    </dgm:pt>
    <dgm:pt modelId="{9AE5FB77-A165-48F4-818B-909A1C917E8C}" type="pres">
      <dgm:prSet presAssocID="{56C25E83-69C0-42E1-A32B-EBCA539304FE}" presName="tx1" presStyleLbl="revTx" presStyleIdx="4" presStyleCnt="10"/>
      <dgm:spPr/>
    </dgm:pt>
    <dgm:pt modelId="{A9BCCA7D-A22E-43BA-B3AB-55DBABCB79E6}" type="pres">
      <dgm:prSet presAssocID="{56C25E83-69C0-42E1-A32B-EBCA539304FE}" presName="vert1" presStyleCnt="0"/>
      <dgm:spPr/>
    </dgm:pt>
    <dgm:pt modelId="{E866E937-9564-4A09-A7DD-0FD0F4F7FF58}" type="pres">
      <dgm:prSet presAssocID="{994BC731-6469-434D-A748-9A5970152086}" presName="vertSpace2a" presStyleCnt="0"/>
      <dgm:spPr/>
    </dgm:pt>
    <dgm:pt modelId="{516F59A8-9B7B-4A6D-962A-504412FBD14C}" type="pres">
      <dgm:prSet presAssocID="{994BC731-6469-434D-A748-9A5970152086}" presName="horz2" presStyleCnt="0"/>
      <dgm:spPr/>
    </dgm:pt>
    <dgm:pt modelId="{ACE5D0F5-6A9F-47D0-9D2A-2AE1D27BC51A}" type="pres">
      <dgm:prSet presAssocID="{994BC731-6469-434D-A748-9A5970152086}" presName="horzSpace2" presStyleCnt="0"/>
      <dgm:spPr/>
    </dgm:pt>
    <dgm:pt modelId="{A669F636-EE03-4119-8845-A5FD4BAC404E}" type="pres">
      <dgm:prSet presAssocID="{994BC731-6469-434D-A748-9A5970152086}" presName="tx2" presStyleLbl="revTx" presStyleIdx="5" presStyleCnt="10"/>
      <dgm:spPr/>
    </dgm:pt>
    <dgm:pt modelId="{1D18074B-7F89-42AE-A593-C172B0DEAA98}" type="pres">
      <dgm:prSet presAssocID="{994BC731-6469-434D-A748-9A5970152086}" presName="vert2" presStyleCnt="0"/>
      <dgm:spPr/>
    </dgm:pt>
    <dgm:pt modelId="{FD19C7C0-3E51-4220-BD26-20E07CC8E48F}" type="pres">
      <dgm:prSet presAssocID="{994BC731-6469-434D-A748-9A5970152086}" presName="thinLine2b" presStyleLbl="callout" presStyleIdx="2" presStyleCnt="5"/>
      <dgm:spPr/>
    </dgm:pt>
    <dgm:pt modelId="{ADEA26C0-90B9-475B-85C5-5D481D756B6A}" type="pres">
      <dgm:prSet presAssocID="{994BC731-6469-434D-A748-9A5970152086}" presName="vertSpace2b" presStyleCnt="0"/>
      <dgm:spPr/>
    </dgm:pt>
    <dgm:pt modelId="{87B75510-9D34-4BBD-B8EE-DC965DDC1777}" type="pres">
      <dgm:prSet presAssocID="{63C338CA-2DFB-4D54-970F-D433521B03A1}" presName="thickLine" presStyleLbl="alignNode1" presStyleIdx="3" presStyleCnt="5"/>
      <dgm:spPr/>
    </dgm:pt>
    <dgm:pt modelId="{A49D6EB0-BA66-400A-A9F6-A43271DCE2BF}" type="pres">
      <dgm:prSet presAssocID="{63C338CA-2DFB-4D54-970F-D433521B03A1}" presName="horz1" presStyleCnt="0"/>
      <dgm:spPr/>
    </dgm:pt>
    <dgm:pt modelId="{F9062A84-4B0D-4F58-BB90-08199F5D7D6D}" type="pres">
      <dgm:prSet presAssocID="{63C338CA-2DFB-4D54-970F-D433521B03A1}" presName="tx1" presStyleLbl="revTx" presStyleIdx="6" presStyleCnt="10"/>
      <dgm:spPr/>
    </dgm:pt>
    <dgm:pt modelId="{6097BC2B-D0CA-4BD4-8400-0199E53ED4E0}" type="pres">
      <dgm:prSet presAssocID="{63C338CA-2DFB-4D54-970F-D433521B03A1}" presName="vert1" presStyleCnt="0"/>
      <dgm:spPr/>
    </dgm:pt>
    <dgm:pt modelId="{C7E295D0-DD2D-499A-B93B-B6758F3AB15C}" type="pres">
      <dgm:prSet presAssocID="{A8E8AB62-9698-4B6E-B6E1-5D4718B526B4}" presName="vertSpace2a" presStyleCnt="0"/>
      <dgm:spPr/>
    </dgm:pt>
    <dgm:pt modelId="{4652521F-9B70-401F-A9B0-D52E1469A019}" type="pres">
      <dgm:prSet presAssocID="{A8E8AB62-9698-4B6E-B6E1-5D4718B526B4}" presName="horz2" presStyleCnt="0"/>
      <dgm:spPr/>
    </dgm:pt>
    <dgm:pt modelId="{A83641F5-C2CA-41B3-92CB-0C677FFF8C93}" type="pres">
      <dgm:prSet presAssocID="{A8E8AB62-9698-4B6E-B6E1-5D4718B526B4}" presName="horzSpace2" presStyleCnt="0"/>
      <dgm:spPr/>
    </dgm:pt>
    <dgm:pt modelId="{AFCF276F-0B28-411D-AA31-E1457D7C57DF}" type="pres">
      <dgm:prSet presAssocID="{A8E8AB62-9698-4B6E-B6E1-5D4718B526B4}" presName="tx2" presStyleLbl="revTx" presStyleIdx="7" presStyleCnt="10"/>
      <dgm:spPr/>
    </dgm:pt>
    <dgm:pt modelId="{6BAF3520-3445-41DD-918E-C5A35A04F247}" type="pres">
      <dgm:prSet presAssocID="{A8E8AB62-9698-4B6E-B6E1-5D4718B526B4}" presName="vert2" presStyleCnt="0"/>
      <dgm:spPr/>
    </dgm:pt>
    <dgm:pt modelId="{7B96525E-5F35-459C-B143-A8C8773BA0CE}" type="pres">
      <dgm:prSet presAssocID="{A8E8AB62-9698-4B6E-B6E1-5D4718B526B4}" presName="thinLine2b" presStyleLbl="callout" presStyleIdx="3" presStyleCnt="5"/>
      <dgm:spPr/>
    </dgm:pt>
    <dgm:pt modelId="{CF9B489B-681E-446D-92BA-EB21F9E33736}" type="pres">
      <dgm:prSet presAssocID="{A8E8AB62-9698-4B6E-B6E1-5D4718B526B4}" presName="vertSpace2b" presStyleCnt="0"/>
      <dgm:spPr/>
    </dgm:pt>
    <dgm:pt modelId="{A6043837-2CEF-4BD5-B1DB-FB0EABDFB09D}" type="pres">
      <dgm:prSet presAssocID="{4C353D26-0A1E-4F4C-AA41-9A35B50B9E85}" presName="thickLine" presStyleLbl="alignNode1" presStyleIdx="4" presStyleCnt="5"/>
      <dgm:spPr/>
    </dgm:pt>
    <dgm:pt modelId="{6C403E6F-AA0E-4E8A-B562-100CBC450868}" type="pres">
      <dgm:prSet presAssocID="{4C353D26-0A1E-4F4C-AA41-9A35B50B9E85}" presName="horz1" presStyleCnt="0"/>
      <dgm:spPr/>
    </dgm:pt>
    <dgm:pt modelId="{FDC323F4-9E94-44F8-A753-26AB167145C4}" type="pres">
      <dgm:prSet presAssocID="{4C353D26-0A1E-4F4C-AA41-9A35B50B9E85}" presName="tx1" presStyleLbl="revTx" presStyleIdx="8" presStyleCnt="10"/>
      <dgm:spPr/>
    </dgm:pt>
    <dgm:pt modelId="{1729497B-113F-42AA-A9F7-222B122F5097}" type="pres">
      <dgm:prSet presAssocID="{4C353D26-0A1E-4F4C-AA41-9A35B50B9E85}" presName="vert1" presStyleCnt="0"/>
      <dgm:spPr/>
    </dgm:pt>
    <dgm:pt modelId="{42424212-50BF-4FF9-9E12-B99C51BDB13D}" type="pres">
      <dgm:prSet presAssocID="{E37A03D2-21F7-45C3-A5BE-A765B9B7E591}" presName="vertSpace2a" presStyleCnt="0"/>
      <dgm:spPr/>
    </dgm:pt>
    <dgm:pt modelId="{F9DA5DDF-0640-464D-A5CF-F0D834EC8D75}" type="pres">
      <dgm:prSet presAssocID="{E37A03D2-21F7-45C3-A5BE-A765B9B7E591}" presName="horz2" presStyleCnt="0"/>
      <dgm:spPr/>
    </dgm:pt>
    <dgm:pt modelId="{C5C16EDE-AB14-4B1F-8230-92BCE0EF3FBB}" type="pres">
      <dgm:prSet presAssocID="{E37A03D2-21F7-45C3-A5BE-A765B9B7E591}" presName="horzSpace2" presStyleCnt="0"/>
      <dgm:spPr/>
    </dgm:pt>
    <dgm:pt modelId="{81A706C2-0197-4FCA-BB29-A12227EA2764}" type="pres">
      <dgm:prSet presAssocID="{E37A03D2-21F7-45C3-A5BE-A765B9B7E591}" presName="tx2" presStyleLbl="revTx" presStyleIdx="9" presStyleCnt="10"/>
      <dgm:spPr/>
    </dgm:pt>
    <dgm:pt modelId="{FDC133D3-B3B6-48B9-BB86-7ECB3FC8EB99}" type="pres">
      <dgm:prSet presAssocID="{E37A03D2-21F7-45C3-A5BE-A765B9B7E591}" presName="vert2" presStyleCnt="0"/>
      <dgm:spPr/>
    </dgm:pt>
    <dgm:pt modelId="{DD7C23A0-16D6-4986-A0F2-B0228F37362B}" type="pres">
      <dgm:prSet presAssocID="{E37A03D2-21F7-45C3-A5BE-A765B9B7E591}" presName="thinLine2b" presStyleLbl="callout" presStyleIdx="4" presStyleCnt="5"/>
      <dgm:spPr/>
    </dgm:pt>
    <dgm:pt modelId="{48666C37-E799-47FB-8291-BA46A3BDC4A4}" type="pres">
      <dgm:prSet presAssocID="{E37A03D2-21F7-45C3-A5BE-A765B9B7E591}" presName="vertSpace2b" presStyleCnt="0"/>
      <dgm:spPr/>
    </dgm:pt>
  </dgm:ptLst>
  <dgm:cxnLst>
    <dgm:cxn modelId="{2DDFF302-CE02-401C-8A38-C8FAC7DD0802}" srcId="{4C353D26-0A1E-4F4C-AA41-9A35B50B9E85}" destId="{E37A03D2-21F7-45C3-A5BE-A765B9B7E591}" srcOrd="0" destOrd="0" parTransId="{CC44D7E6-C7AD-4AF3-8CF1-51FF87C57AC1}" sibTransId="{DE2F19C6-7C1C-47D9-B389-0237A33994D0}"/>
    <dgm:cxn modelId="{AFDA5304-E738-469B-A654-EC96E852336D}" type="presOf" srcId="{56C25E83-69C0-42E1-A32B-EBCA539304FE}" destId="{9AE5FB77-A165-48F4-818B-909A1C917E8C}" srcOrd="0" destOrd="0" presId="urn:microsoft.com/office/officeart/2008/layout/LinedList"/>
    <dgm:cxn modelId="{58FD2110-6B3C-4730-A7C2-F24D68ADA81C}" type="presOf" srcId="{994BC731-6469-434D-A748-9A5970152086}" destId="{A669F636-EE03-4119-8845-A5FD4BAC404E}" srcOrd="0" destOrd="0" presId="urn:microsoft.com/office/officeart/2008/layout/LinedList"/>
    <dgm:cxn modelId="{05BD8D17-78F5-4B71-93D4-4D30563A3B44}" srcId="{56C25E83-69C0-42E1-A32B-EBCA539304FE}" destId="{994BC731-6469-434D-A748-9A5970152086}" srcOrd="0" destOrd="0" parTransId="{C13647EA-8290-40CC-8006-EC7E41D9A8B7}" sibTransId="{54813048-B48D-4329-AD86-F2D695F181BE}"/>
    <dgm:cxn modelId="{7416352F-8749-45CB-93FB-B0E7AFFF842C}" srcId="{D37499B8-E93B-4A2F-84FA-A711A273C127}" destId="{56C25E83-69C0-42E1-A32B-EBCA539304FE}" srcOrd="2" destOrd="0" parTransId="{8A76B1D3-1B61-4573-B7F4-4939F1D7EC91}" sibTransId="{B340B4BF-7DE5-4CD7-9D5C-441EAA61C486}"/>
    <dgm:cxn modelId="{4A394263-F738-4E24-ACF1-CF51DA773848}" srcId="{9B6ED336-F4E8-4400-91BE-2CA2F00A8855}" destId="{2AE254D1-3CD5-4B7B-96BC-38D4C59ACA86}" srcOrd="0" destOrd="0" parTransId="{B76FF002-6F8E-4783-B318-DB1DD6BFF51E}" sibTransId="{977DB30F-6694-4BA0-8DD5-692E1B7883C9}"/>
    <dgm:cxn modelId="{3C246247-C45A-4734-AAD1-A594FC1D4F1D}" type="presOf" srcId="{2AE254D1-3CD5-4B7B-96BC-38D4C59ACA86}" destId="{BDB57FEB-0907-463B-96B3-9CA31078D25C}" srcOrd="0" destOrd="0" presId="urn:microsoft.com/office/officeart/2008/layout/LinedList"/>
    <dgm:cxn modelId="{F0DEF368-03F4-42AD-B20C-0619F7D31238}" type="presOf" srcId="{4C353D26-0A1E-4F4C-AA41-9A35B50B9E85}" destId="{FDC323F4-9E94-44F8-A753-26AB167145C4}" srcOrd="0" destOrd="0" presId="urn:microsoft.com/office/officeart/2008/layout/LinedList"/>
    <dgm:cxn modelId="{A173D272-8101-40B6-9BAA-F08EFCC76335}" srcId="{D37499B8-E93B-4A2F-84FA-A711A273C127}" destId="{0F188A37-53EE-4510-A6BF-458EEEE4710A}" srcOrd="0" destOrd="0" parTransId="{CD96AD2F-865C-42CC-9A7B-0566DFFC7879}" sibTransId="{7F1DA689-14D9-4056-9321-F632A347BD25}"/>
    <dgm:cxn modelId="{4778FA58-8090-477B-89E7-6298E487DF8C}" type="presOf" srcId="{A8E8AB62-9698-4B6E-B6E1-5D4718B526B4}" destId="{AFCF276F-0B28-411D-AA31-E1457D7C57DF}" srcOrd="0" destOrd="0" presId="urn:microsoft.com/office/officeart/2008/layout/LinedList"/>
    <dgm:cxn modelId="{EA4DC884-4296-4E7A-91E0-DAE84D3ADA9B}" srcId="{D37499B8-E93B-4A2F-84FA-A711A273C127}" destId="{63C338CA-2DFB-4D54-970F-D433521B03A1}" srcOrd="3" destOrd="0" parTransId="{F9B49832-24C7-4A03-8F30-F13D91DF11FE}" sibTransId="{3A03B443-F64D-40BC-BB7F-44BD35465C72}"/>
    <dgm:cxn modelId="{F717F693-7014-492A-B4C5-141145BF5EAC}" srcId="{0F188A37-53EE-4510-A6BF-458EEEE4710A}" destId="{4FE1593C-9835-49E9-BE83-EFF5F0A24104}" srcOrd="0" destOrd="0" parTransId="{7D5AC219-8F0B-4072-A229-4B710681E982}" sibTransId="{450346F7-3119-454F-804D-9E8E779F968D}"/>
    <dgm:cxn modelId="{2B573096-2B30-431D-B50D-8A4D57C0DD05}" srcId="{D37499B8-E93B-4A2F-84FA-A711A273C127}" destId="{9B6ED336-F4E8-4400-91BE-2CA2F00A8855}" srcOrd="1" destOrd="0" parTransId="{3E21F890-A4AD-4423-9A19-7B7EEB407E17}" sibTransId="{BCAD555C-247C-437A-9681-738D62F2D556}"/>
    <dgm:cxn modelId="{21B8CDA7-D946-45CB-90B7-A31C4E1DD185}" type="presOf" srcId="{0F188A37-53EE-4510-A6BF-458EEEE4710A}" destId="{0D595B71-FC3D-4684-8BB2-D37BC68925F8}" srcOrd="0" destOrd="0" presId="urn:microsoft.com/office/officeart/2008/layout/LinedList"/>
    <dgm:cxn modelId="{C81550B7-7E9C-4CF5-86C8-BC9431A31771}" type="presOf" srcId="{E37A03D2-21F7-45C3-A5BE-A765B9B7E591}" destId="{81A706C2-0197-4FCA-BB29-A12227EA2764}" srcOrd="0" destOrd="0" presId="urn:microsoft.com/office/officeart/2008/layout/LinedList"/>
    <dgm:cxn modelId="{001D1FCD-AB7D-4AF5-8A3B-802F9FD5D2D2}" srcId="{D37499B8-E93B-4A2F-84FA-A711A273C127}" destId="{4C353D26-0A1E-4F4C-AA41-9A35B50B9E85}" srcOrd="4" destOrd="0" parTransId="{587E6230-A225-48E8-8CBF-EB0C11CEB5EE}" sibTransId="{66D9C118-9BEA-4425-84ED-E37658539F2E}"/>
    <dgm:cxn modelId="{37B2B7DC-3248-4BFC-9527-A9948DE25DD2}" type="presOf" srcId="{D37499B8-E93B-4A2F-84FA-A711A273C127}" destId="{75DA7F6D-F024-4CED-ABCC-004140E6A929}" srcOrd="0" destOrd="0" presId="urn:microsoft.com/office/officeart/2008/layout/LinedList"/>
    <dgm:cxn modelId="{D62C23F2-26B3-4245-BB4C-C082172221A5}" srcId="{63C338CA-2DFB-4D54-970F-D433521B03A1}" destId="{A8E8AB62-9698-4B6E-B6E1-5D4718B526B4}" srcOrd="0" destOrd="0" parTransId="{C2040D81-E693-4471-BBE0-41B39D6B790A}" sibTransId="{5AD9DE76-0BCC-469C-BB90-17D84555F5EB}"/>
    <dgm:cxn modelId="{F9E4F1F4-E00C-43A6-834E-952366D868AC}" type="presOf" srcId="{63C338CA-2DFB-4D54-970F-D433521B03A1}" destId="{F9062A84-4B0D-4F58-BB90-08199F5D7D6D}" srcOrd="0" destOrd="0" presId="urn:microsoft.com/office/officeart/2008/layout/LinedList"/>
    <dgm:cxn modelId="{D9716AF5-5FD3-4D09-98C6-B901D1F24B2F}" type="presOf" srcId="{4FE1593C-9835-49E9-BE83-EFF5F0A24104}" destId="{21F5EC94-DAF3-49F6-9089-96FF6C12A2CE}" srcOrd="0" destOrd="0" presId="urn:microsoft.com/office/officeart/2008/layout/LinedList"/>
    <dgm:cxn modelId="{05BDCFFD-700E-47B8-885B-6C2BBC9A29EF}" type="presOf" srcId="{9B6ED336-F4E8-4400-91BE-2CA2F00A8855}" destId="{F4C9BB69-33D6-4661-8955-34C32394A2CC}" srcOrd="0" destOrd="0" presId="urn:microsoft.com/office/officeart/2008/layout/LinedList"/>
    <dgm:cxn modelId="{BE01C467-908A-4CFC-92EA-72FFFECF2CBA}" type="presParOf" srcId="{75DA7F6D-F024-4CED-ABCC-004140E6A929}" destId="{E8703508-7AA3-484B-949D-285B9ED7ACF4}" srcOrd="0" destOrd="0" presId="urn:microsoft.com/office/officeart/2008/layout/LinedList"/>
    <dgm:cxn modelId="{342B4C5F-FD63-4E49-8F40-C54785A6D436}" type="presParOf" srcId="{75DA7F6D-F024-4CED-ABCC-004140E6A929}" destId="{1787B51D-D101-48EE-BFC2-48C89010F4BF}" srcOrd="1" destOrd="0" presId="urn:microsoft.com/office/officeart/2008/layout/LinedList"/>
    <dgm:cxn modelId="{2C34D050-EC64-4A76-9D65-93DA7CD5B167}" type="presParOf" srcId="{1787B51D-D101-48EE-BFC2-48C89010F4BF}" destId="{0D595B71-FC3D-4684-8BB2-D37BC68925F8}" srcOrd="0" destOrd="0" presId="urn:microsoft.com/office/officeart/2008/layout/LinedList"/>
    <dgm:cxn modelId="{41B6B9FC-D5DD-4283-9BB3-6E465FD28D82}" type="presParOf" srcId="{1787B51D-D101-48EE-BFC2-48C89010F4BF}" destId="{B06A8A43-1966-4828-A21E-0E7E51E645F1}" srcOrd="1" destOrd="0" presId="urn:microsoft.com/office/officeart/2008/layout/LinedList"/>
    <dgm:cxn modelId="{077E81EC-A26E-48E5-A9F9-A1A2D3F97F2A}" type="presParOf" srcId="{B06A8A43-1966-4828-A21E-0E7E51E645F1}" destId="{63EA7A8C-EE78-4123-A6AF-8EE6CBEF16AA}" srcOrd="0" destOrd="0" presId="urn:microsoft.com/office/officeart/2008/layout/LinedList"/>
    <dgm:cxn modelId="{89E8CE04-0AD5-444E-99EB-DAC4FE932161}" type="presParOf" srcId="{B06A8A43-1966-4828-A21E-0E7E51E645F1}" destId="{249FD253-CC30-4C85-8A12-B049F5E92789}" srcOrd="1" destOrd="0" presId="urn:microsoft.com/office/officeart/2008/layout/LinedList"/>
    <dgm:cxn modelId="{868FBF3C-4F14-49CB-9E0F-E843A7CEBE24}" type="presParOf" srcId="{249FD253-CC30-4C85-8A12-B049F5E92789}" destId="{D248172D-5894-4568-A7E6-83667480E80E}" srcOrd="0" destOrd="0" presId="urn:microsoft.com/office/officeart/2008/layout/LinedList"/>
    <dgm:cxn modelId="{C0A27E04-F9B5-45FF-A3C0-8E78FA180FFF}" type="presParOf" srcId="{249FD253-CC30-4C85-8A12-B049F5E92789}" destId="{21F5EC94-DAF3-49F6-9089-96FF6C12A2CE}" srcOrd="1" destOrd="0" presId="urn:microsoft.com/office/officeart/2008/layout/LinedList"/>
    <dgm:cxn modelId="{9658D14D-4D8F-4395-A537-13D55A73D253}" type="presParOf" srcId="{249FD253-CC30-4C85-8A12-B049F5E92789}" destId="{5E84301E-1B98-49E0-A967-1483CB72EAB5}" srcOrd="2" destOrd="0" presId="urn:microsoft.com/office/officeart/2008/layout/LinedList"/>
    <dgm:cxn modelId="{A258BA33-0F64-4945-AF59-548F58E0AC0F}" type="presParOf" srcId="{B06A8A43-1966-4828-A21E-0E7E51E645F1}" destId="{96460E78-55AD-4B18-83D5-E71340C14CBC}" srcOrd="2" destOrd="0" presId="urn:microsoft.com/office/officeart/2008/layout/LinedList"/>
    <dgm:cxn modelId="{4AD0B532-6750-43C5-9D89-80D80D7B77E8}" type="presParOf" srcId="{B06A8A43-1966-4828-A21E-0E7E51E645F1}" destId="{267F94FF-3B46-4297-A23D-92C124CC7DFA}" srcOrd="3" destOrd="0" presId="urn:microsoft.com/office/officeart/2008/layout/LinedList"/>
    <dgm:cxn modelId="{C5ADE6F7-E218-4988-9799-E245E2BD0991}" type="presParOf" srcId="{75DA7F6D-F024-4CED-ABCC-004140E6A929}" destId="{A7DD38C1-4E79-477D-955B-BD2CC7EEFC74}" srcOrd="2" destOrd="0" presId="urn:microsoft.com/office/officeart/2008/layout/LinedList"/>
    <dgm:cxn modelId="{242F3AE7-03D8-4B5D-9943-9DC6C4531AB9}" type="presParOf" srcId="{75DA7F6D-F024-4CED-ABCC-004140E6A929}" destId="{5D61EEE1-C088-4AE6-969A-6C62DA361018}" srcOrd="3" destOrd="0" presId="urn:microsoft.com/office/officeart/2008/layout/LinedList"/>
    <dgm:cxn modelId="{8D769FEB-08A3-4899-9933-FE298D9629B7}" type="presParOf" srcId="{5D61EEE1-C088-4AE6-969A-6C62DA361018}" destId="{F4C9BB69-33D6-4661-8955-34C32394A2CC}" srcOrd="0" destOrd="0" presId="urn:microsoft.com/office/officeart/2008/layout/LinedList"/>
    <dgm:cxn modelId="{59B5C359-B4D2-4FCC-A466-15BD4F3E350A}" type="presParOf" srcId="{5D61EEE1-C088-4AE6-969A-6C62DA361018}" destId="{A45C4D53-31DF-4424-B1C3-3C3D7393F955}" srcOrd="1" destOrd="0" presId="urn:microsoft.com/office/officeart/2008/layout/LinedList"/>
    <dgm:cxn modelId="{ADA61248-AA3D-4784-976F-1FC1E5F79107}" type="presParOf" srcId="{A45C4D53-31DF-4424-B1C3-3C3D7393F955}" destId="{4BCA4F5B-0372-4B5D-A380-06845E1CF661}" srcOrd="0" destOrd="0" presId="urn:microsoft.com/office/officeart/2008/layout/LinedList"/>
    <dgm:cxn modelId="{C7AED54C-E574-4E9C-AC44-D1F812B36417}" type="presParOf" srcId="{A45C4D53-31DF-4424-B1C3-3C3D7393F955}" destId="{E0EF2E59-F587-42D0-A463-7036803877BE}" srcOrd="1" destOrd="0" presId="urn:microsoft.com/office/officeart/2008/layout/LinedList"/>
    <dgm:cxn modelId="{C06B2276-E9DA-4BF0-ACCB-D8FF319486B3}" type="presParOf" srcId="{E0EF2E59-F587-42D0-A463-7036803877BE}" destId="{C87CD5EB-1E4A-4732-9998-DDDA09A79FAF}" srcOrd="0" destOrd="0" presId="urn:microsoft.com/office/officeart/2008/layout/LinedList"/>
    <dgm:cxn modelId="{4D64C61E-7866-4142-9BEE-2C1C4BC1C0E6}" type="presParOf" srcId="{E0EF2E59-F587-42D0-A463-7036803877BE}" destId="{BDB57FEB-0907-463B-96B3-9CA31078D25C}" srcOrd="1" destOrd="0" presId="urn:microsoft.com/office/officeart/2008/layout/LinedList"/>
    <dgm:cxn modelId="{A5CB2806-C1BC-4D0E-A9A1-2EE7EEFAD89E}" type="presParOf" srcId="{E0EF2E59-F587-42D0-A463-7036803877BE}" destId="{2BE318EC-7CEA-4FEF-B6FA-38A5142A49B8}" srcOrd="2" destOrd="0" presId="urn:microsoft.com/office/officeart/2008/layout/LinedList"/>
    <dgm:cxn modelId="{8E1EDC4C-6055-4B42-A885-1E8AAD13D815}" type="presParOf" srcId="{A45C4D53-31DF-4424-B1C3-3C3D7393F955}" destId="{3759F33A-33FC-423E-B3E4-EF5E0F2FD117}" srcOrd="2" destOrd="0" presId="urn:microsoft.com/office/officeart/2008/layout/LinedList"/>
    <dgm:cxn modelId="{361B64C4-CC6E-4027-B3A0-CF873AA24870}" type="presParOf" srcId="{A45C4D53-31DF-4424-B1C3-3C3D7393F955}" destId="{AC05C8A4-3C54-4AC0-BDA6-B44528F73B4E}" srcOrd="3" destOrd="0" presId="urn:microsoft.com/office/officeart/2008/layout/LinedList"/>
    <dgm:cxn modelId="{BFB5F342-8E99-498E-957B-E51230311780}" type="presParOf" srcId="{75DA7F6D-F024-4CED-ABCC-004140E6A929}" destId="{656E9E43-4AE1-410E-9E32-3C03C79BCA12}" srcOrd="4" destOrd="0" presId="urn:microsoft.com/office/officeart/2008/layout/LinedList"/>
    <dgm:cxn modelId="{85A10406-19EC-49A9-B122-3E89E43A654E}" type="presParOf" srcId="{75DA7F6D-F024-4CED-ABCC-004140E6A929}" destId="{BC3A8E14-4D60-4559-AB50-979973737CB2}" srcOrd="5" destOrd="0" presId="urn:microsoft.com/office/officeart/2008/layout/LinedList"/>
    <dgm:cxn modelId="{14B43A79-A4D1-4BBE-B688-1D51FD652864}" type="presParOf" srcId="{BC3A8E14-4D60-4559-AB50-979973737CB2}" destId="{9AE5FB77-A165-48F4-818B-909A1C917E8C}" srcOrd="0" destOrd="0" presId="urn:microsoft.com/office/officeart/2008/layout/LinedList"/>
    <dgm:cxn modelId="{10D321A9-ABC3-44A4-8706-08560C82FA58}" type="presParOf" srcId="{BC3A8E14-4D60-4559-AB50-979973737CB2}" destId="{A9BCCA7D-A22E-43BA-B3AB-55DBABCB79E6}" srcOrd="1" destOrd="0" presId="urn:microsoft.com/office/officeart/2008/layout/LinedList"/>
    <dgm:cxn modelId="{CC59C0B3-A813-47F5-A507-5CEFB4AAFF2F}" type="presParOf" srcId="{A9BCCA7D-A22E-43BA-B3AB-55DBABCB79E6}" destId="{E866E937-9564-4A09-A7DD-0FD0F4F7FF58}" srcOrd="0" destOrd="0" presId="urn:microsoft.com/office/officeart/2008/layout/LinedList"/>
    <dgm:cxn modelId="{022E970D-5F18-4DE3-8F14-6831EEB68D91}" type="presParOf" srcId="{A9BCCA7D-A22E-43BA-B3AB-55DBABCB79E6}" destId="{516F59A8-9B7B-4A6D-962A-504412FBD14C}" srcOrd="1" destOrd="0" presId="urn:microsoft.com/office/officeart/2008/layout/LinedList"/>
    <dgm:cxn modelId="{00FFDBB3-70D7-47AB-B09A-232B488BDAC2}" type="presParOf" srcId="{516F59A8-9B7B-4A6D-962A-504412FBD14C}" destId="{ACE5D0F5-6A9F-47D0-9D2A-2AE1D27BC51A}" srcOrd="0" destOrd="0" presId="urn:microsoft.com/office/officeart/2008/layout/LinedList"/>
    <dgm:cxn modelId="{72D03326-2935-48CE-8D24-E9C19DA66E83}" type="presParOf" srcId="{516F59A8-9B7B-4A6D-962A-504412FBD14C}" destId="{A669F636-EE03-4119-8845-A5FD4BAC404E}" srcOrd="1" destOrd="0" presId="urn:microsoft.com/office/officeart/2008/layout/LinedList"/>
    <dgm:cxn modelId="{CDAE08A9-C0B4-42FC-9941-6DABA957E878}" type="presParOf" srcId="{516F59A8-9B7B-4A6D-962A-504412FBD14C}" destId="{1D18074B-7F89-42AE-A593-C172B0DEAA98}" srcOrd="2" destOrd="0" presId="urn:microsoft.com/office/officeart/2008/layout/LinedList"/>
    <dgm:cxn modelId="{B8D8FF73-F81B-4755-BF56-0455B44130E0}" type="presParOf" srcId="{A9BCCA7D-A22E-43BA-B3AB-55DBABCB79E6}" destId="{FD19C7C0-3E51-4220-BD26-20E07CC8E48F}" srcOrd="2" destOrd="0" presId="urn:microsoft.com/office/officeart/2008/layout/LinedList"/>
    <dgm:cxn modelId="{E1496562-5261-46AF-BF0A-C490DAE357FE}" type="presParOf" srcId="{A9BCCA7D-A22E-43BA-B3AB-55DBABCB79E6}" destId="{ADEA26C0-90B9-475B-85C5-5D481D756B6A}" srcOrd="3" destOrd="0" presId="urn:microsoft.com/office/officeart/2008/layout/LinedList"/>
    <dgm:cxn modelId="{5133D4FB-011C-42E8-8944-7B3852022785}" type="presParOf" srcId="{75DA7F6D-F024-4CED-ABCC-004140E6A929}" destId="{87B75510-9D34-4BBD-B8EE-DC965DDC1777}" srcOrd="6" destOrd="0" presId="urn:microsoft.com/office/officeart/2008/layout/LinedList"/>
    <dgm:cxn modelId="{593EF5DA-BB55-4651-8136-DCF10349802C}" type="presParOf" srcId="{75DA7F6D-F024-4CED-ABCC-004140E6A929}" destId="{A49D6EB0-BA66-400A-A9F6-A43271DCE2BF}" srcOrd="7" destOrd="0" presId="urn:microsoft.com/office/officeart/2008/layout/LinedList"/>
    <dgm:cxn modelId="{DBCB5475-E538-4E24-9D63-D98CF2C52F75}" type="presParOf" srcId="{A49D6EB0-BA66-400A-A9F6-A43271DCE2BF}" destId="{F9062A84-4B0D-4F58-BB90-08199F5D7D6D}" srcOrd="0" destOrd="0" presId="urn:microsoft.com/office/officeart/2008/layout/LinedList"/>
    <dgm:cxn modelId="{4DE5ACAF-8728-49D8-9ADB-9234E75DF240}" type="presParOf" srcId="{A49D6EB0-BA66-400A-A9F6-A43271DCE2BF}" destId="{6097BC2B-D0CA-4BD4-8400-0199E53ED4E0}" srcOrd="1" destOrd="0" presId="urn:microsoft.com/office/officeart/2008/layout/LinedList"/>
    <dgm:cxn modelId="{5308754F-C09D-4DE2-AD3E-E850E249416C}" type="presParOf" srcId="{6097BC2B-D0CA-4BD4-8400-0199E53ED4E0}" destId="{C7E295D0-DD2D-499A-B93B-B6758F3AB15C}" srcOrd="0" destOrd="0" presId="urn:microsoft.com/office/officeart/2008/layout/LinedList"/>
    <dgm:cxn modelId="{376BDD71-2EB4-47A3-BB9B-46F45230EC57}" type="presParOf" srcId="{6097BC2B-D0CA-4BD4-8400-0199E53ED4E0}" destId="{4652521F-9B70-401F-A9B0-D52E1469A019}" srcOrd="1" destOrd="0" presId="urn:microsoft.com/office/officeart/2008/layout/LinedList"/>
    <dgm:cxn modelId="{14E9F2BC-5A6D-4C18-A3D1-11162131A399}" type="presParOf" srcId="{4652521F-9B70-401F-A9B0-D52E1469A019}" destId="{A83641F5-C2CA-41B3-92CB-0C677FFF8C93}" srcOrd="0" destOrd="0" presId="urn:microsoft.com/office/officeart/2008/layout/LinedList"/>
    <dgm:cxn modelId="{2D136BE1-4B75-498A-BFF0-7D9695F29346}" type="presParOf" srcId="{4652521F-9B70-401F-A9B0-D52E1469A019}" destId="{AFCF276F-0B28-411D-AA31-E1457D7C57DF}" srcOrd="1" destOrd="0" presId="urn:microsoft.com/office/officeart/2008/layout/LinedList"/>
    <dgm:cxn modelId="{BDACAAE3-030C-468E-B139-C914F5731900}" type="presParOf" srcId="{4652521F-9B70-401F-A9B0-D52E1469A019}" destId="{6BAF3520-3445-41DD-918E-C5A35A04F247}" srcOrd="2" destOrd="0" presId="urn:microsoft.com/office/officeart/2008/layout/LinedList"/>
    <dgm:cxn modelId="{0B1722AD-E03F-4B08-AC59-F474EFEBAFE9}" type="presParOf" srcId="{6097BC2B-D0CA-4BD4-8400-0199E53ED4E0}" destId="{7B96525E-5F35-459C-B143-A8C8773BA0CE}" srcOrd="2" destOrd="0" presId="urn:microsoft.com/office/officeart/2008/layout/LinedList"/>
    <dgm:cxn modelId="{C6C1F044-326B-4CD7-8510-E89C5D94C367}" type="presParOf" srcId="{6097BC2B-D0CA-4BD4-8400-0199E53ED4E0}" destId="{CF9B489B-681E-446D-92BA-EB21F9E33736}" srcOrd="3" destOrd="0" presId="urn:microsoft.com/office/officeart/2008/layout/LinedList"/>
    <dgm:cxn modelId="{8E67EED4-19BD-45C6-9F6E-FDA3100A523B}" type="presParOf" srcId="{75DA7F6D-F024-4CED-ABCC-004140E6A929}" destId="{A6043837-2CEF-4BD5-B1DB-FB0EABDFB09D}" srcOrd="8" destOrd="0" presId="urn:microsoft.com/office/officeart/2008/layout/LinedList"/>
    <dgm:cxn modelId="{B39D2083-DB69-4AD5-AC60-700805D21F2F}" type="presParOf" srcId="{75DA7F6D-F024-4CED-ABCC-004140E6A929}" destId="{6C403E6F-AA0E-4E8A-B562-100CBC450868}" srcOrd="9" destOrd="0" presId="urn:microsoft.com/office/officeart/2008/layout/LinedList"/>
    <dgm:cxn modelId="{53F13EB3-03F8-423B-9E3E-CF54BD279728}" type="presParOf" srcId="{6C403E6F-AA0E-4E8A-B562-100CBC450868}" destId="{FDC323F4-9E94-44F8-A753-26AB167145C4}" srcOrd="0" destOrd="0" presId="urn:microsoft.com/office/officeart/2008/layout/LinedList"/>
    <dgm:cxn modelId="{05AA6F8D-8482-4DD2-8A12-BA95C450A7DA}" type="presParOf" srcId="{6C403E6F-AA0E-4E8A-B562-100CBC450868}" destId="{1729497B-113F-42AA-A9F7-222B122F5097}" srcOrd="1" destOrd="0" presId="urn:microsoft.com/office/officeart/2008/layout/LinedList"/>
    <dgm:cxn modelId="{AF25B46C-937F-4E68-BE51-3F6188F372BC}" type="presParOf" srcId="{1729497B-113F-42AA-A9F7-222B122F5097}" destId="{42424212-50BF-4FF9-9E12-B99C51BDB13D}" srcOrd="0" destOrd="0" presId="urn:microsoft.com/office/officeart/2008/layout/LinedList"/>
    <dgm:cxn modelId="{6D5F2DA7-5AB1-4C0B-9BF1-D79EF2968300}" type="presParOf" srcId="{1729497B-113F-42AA-A9F7-222B122F5097}" destId="{F9DA5DDF-0640-464D-A5CF-F0D834EC8D75}" srcOrd="1" destOrd="0" presId="urn:microsoft.com/office/officeart/2008/layout/LinedList"/>
    <dgm:cxn modelId="{60EB77E3-91AC-41DC-8140-4A27A61DFD87}" type="presParOf" srcId="{F9DA5DDF-0640-464D-A5CF-F0D834EC8D75}" destId="{C5C16EDE-AB14-4B1F-8230-92BCE0EF3FBB}" srcOrd="0" destOrd="0" presId="urn:microsoft.com/office/officeart/2008/layout/LinedList"/>
    <dgm:cxn modelId="{5F93F263-92CA-4471-8790-1495AC4C6B6B}" type="presParOf" srcId="{F9DA5DDF-0640-464D-A5CF-F0D834EC8D75}" destId="{81A706C2-0197-4FCA-BB29-A12227EA2764}" srcOrd="1" destOrd="0" presId="urn:microsoft.com/office/officeart/2008/layout/LinedList"/>
    <dgm:cxn modelId="{34A1B132-7084-42D1-8DB0-606D90C5E4D5}" type="presParOf" srcId="{F9DA5DDF-0640-464D-A5CF-F0D834EC8D75}" destId="{FDC133D3-B3B6-48B9-BB86-7ECB3FC8EB99}" srcOrd="2" destOrd="0" presId="urn:microsoft.com/office/officeart/2008/layout/LinedList"/>
    <dgm:cxn modelId="{F2A77A76-AE6C-4DB0-A911-B7073C17FFDB}" type="presParOf" srcId="{1729497B-113F-42AA-A9F7-222B122F5097}" destId="{DD7C23A0-16D6-4986-A0F2-B0228F37362B}" srcOrd="2" destOrd="0" presId="urn:microsoft.com/office/officeart/2008/layout/LinedList"/>
    <dgm:cxn modelId="{B89613BA-4302-4F58-B449-A033ABA90CF3}" type="presParOf" srcId="{1729497B-113F-42AA-A9F7-222B122F5097}" destId="{48666C37-E799-47FB-8291-BA46A3BDC4A4}"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37499B8-E93B-4A2F-84FA-A711A273C12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ES"/>
        </a:p>
      </dgm:t>
    </dgm:pt>
    <dgm:pt modelId="{5EB877B8-2207-4A70-9326-BE5951CFEC3E}">
      <dgm:prSet phldrT="[Texto]"/>
      <dgm:spPr/>
      <dgm:t>
        <a:bodyPr/>
        <a:lstStyle/>
        <a:p>
          <a:pPr algn="just">
            <a:buFont typeface="+mj-lt"/>
            <a:buAutoNum type="arabicPeriod"/>
          </a:pPr>
          <a:r>
            <a:rPr lang="es-CO" b="1"/>
            <a:t>Bienes no relacionados en el inventario</a:t>
          </a:r>
          <a:endParaRPr lang="es-ES"/>
        </a:p>
      </dgm:t>
    </dgm:pt>
    <dgm:pt modelId="{F21EBF3E-E9FB-4380-8494-4EA9FEC4630E}" type="parTrans" cxnId="{C024902C-BD81-4FC6-8A67-5BD91E63C4F5}">
      <dgm:prSet/>
      <dgm:spPr/>
      <dgm:t>
        <a:bodyPr/>
        <a:lstStyle/>
        <a:p>
          <a:pPr algn="just"/>
          <a:endParaRPr lang="es-ES"/>
        </a:p>
      </dgm:t>
    </dgm:pt>
    <dgm:pt modelId="{FC77B2CB-7329-4F2A-95CB-6AC44FA64277}" type="sibTrans" cxnId="{C024902C-BD81-4FC6-8A67-5BD91E63C4F5}">
      <dgm:prSet/>
      <dgm:spPr/>
      <dgm:t>
        <a:bodyPr/>
        <a:lstStyle/>
        <a:p>
          <a:pPr algn="just"/>
          <a:endParaRPr lang="es-ES"/>
        </a:p>
      </dgm:t>
    </dgm:pt>
    <dgm:pt modelId="{8A28AFBD-D77A-4407-91D7-8FB21353ADD2}">
      <dgm:prSet/>
      <dgm:spPr/>
      <dgm:t>
        <a:bodyPr/>
        <a:lstStyle/>
        <a:p>
          <a:pPr algn="just"/>
          <a:r>
            <a:rPr lang="es-CO" dirty="0"/>
            <a:t>Se reportaron activos adicionales a los contenidos en el inventario entregado. Se debe determinar el tratamiento de los mismos y revisar si fueron reportados en el resumen del inventario.</a:t>
          </a:r>
        </a:p>
      </dgm:t>
    </dgm:pt>
    <dgm:pt modelId="{CCAD1BDB-1398-4A1A-87FD-D5012A4390AF}" type="parTrans" cxnId="{98F0C0D1-BE1E-4DD2-A312-1D14D4F67FDB}">
      <dgm:prSet/>
      <dgm:spPr/>
      <dgm:t>
        <a:bodyPr/>
        <a:lstStyle/>
        <a:p>
          <a:pPr algn="just"/>
          <a:endParaRPr lang="es-ES"/>
        </a:p>
      </dgm:t>
    </dgm:pt>
    <dgm:pt modelId="{4726B4F2-E31D-4909-B2C1-5785A7683B67}" type="sibTrans" cxnId="{98F0C0D1-BE1E-4DD2-A312-1D14D4F67FDB}">
      <dgm:prSet/>
      <dgm:spPr/>
      <dgm:t>
        <a:bodyPr/>
        <a:lstStyle/>
        <a:p>
          <a:pPr algn="just"/>
          <a:endParaRPr lang="es-ES"/>
        </a:p>
      </dgm:t>
    </dgm:pt>
    <dgm:pt modelId="{EBA75215-39BC-4787-AAFB-803E9A06272F}">
      <dgm:prSet/>
      <dgm:spPr/>
      <dgm:t>
        <a:bodyPr/>
        <a:lstStyle/>
        <a:p>
          <a:pPr algn="just">
            <a:buFont typeface="Symbol" panose="05050102010706020507" pitchFamily="18" charset="2"/>
            <a:buChar char=""/>
          </a:pPr>
          <a:r>
            <a:rPr lang="es-CO" b="1" dirty="0"/>
            <a:t>Bienes con presencia de disidencia</a:t>
          </a:r>
          <a:endParaRPr lang="es-CO" dirty="0"/>
        </a:p>
      </dgm:t>
    </dgm:pt>
    <dgm:pt modelId="{57F9ED87-ABD4-4C97-B26E-04EDC71330CD}" type="parTrans" cxnId="{6A07BB7A-5AB5-47F5-9763-8DE1ECBD60C3}">
      <dgm:prSet/>
      <dgm:spPr/>
      <dgm:t>
        <a:bodyPr/>
        <a:lstStyle/>
        <a:p>
          <a:pPr algn="just"/>
          <a:endParaRPr lang="es-ES"/>
        </a:p>
      </dgm:t>
    </dgm:pt>
    <dgm:pt modelId="{88592E48-35CD-4A55-B6DF-B7F33F5C3C70}" type="sibTrans" cxnId="{6A07BB7A-5AB5-47F5-9763-8DE1ECBD60C3}">
      <dgm:prSet/>
      <dgm:spPr/>
      <dgm:t>
        <a:bodyPr/>
        <a:lstStyle/>
        <a:p>
          <a:pPr algn="just"/>
          <a:endParaRPr lang="es-ES"/>
        </a:p>
      </dgm:t>
    </dgm:pt>
    <dgm:pt modelId="{FC78C6D2-BF2D-4F5C-AA1B-DB1191CD6AEE}">
      <dgm:prSet/>
      <dgm:spPr/>
      <dgm:t>
        <a:bodyPr/>
        <a:lstStyle/>
        <a:p>
          <a:pPr algn="just"/>
          <a:r>
            <a:rPr lang="es-CO" dirty="0"/>
            <a:t>Algunos activos se encuentran ocupados por disidencia o por integrantes de otros grupos al margen de la ley, situación que impediría su entrega material</a:t>
          </a:r>
        </a:p>
      </dgm:t>
    </dgm:pt>
    <dgm:pt modelId="{F9072BCC-9B2B-4E29-A866-4CB452A9E2A9}" type="parTrans" cxnId="{B276964F-4E45-4E55-8A5C-ECDA308F71D6}">
      <dgm:prSet/>
      <dgm:spPr/>
      <dgm:t>
        <a:bodyPr/>
        <a:lstStyle/>
        <a:p>
          <a:pPr algn="just"/>
          <a:endParaRPr lang="es-ES"/>
        </a:p>
      </dgm:t>
    </dgm:pt>
    <dgm:pt modelId="{4482A324-F81F-42E0-98D3-699427259DB2}" type="sibTrans" cxnId="{B276964F-4E45-4E55-8A5C-ECDA308F71D6}">
      <dgm:prSet/>
      <dgm:spPr/>
      <dgm:t>
        <a:bodyPr/>
        <a:lstStyle/>
        <a:p>
          <a:pPr algn="just"/>
          <a:endParaRPr lang="es-ES"/>
        </a:p>
      </dgm:t>
    </dgm:pt>
    <dgm:pt modelId="{CFE1FC1D-812D-47E3-AC39-CD0CFC8B9417}">
      <dgm:prSet/>
      <dgm:spPr/>
      <dgm:t>
        <a:bodyPr/>
        <a:lstStyle/>
        <a:p>
          <a:pPr algn="just"/>
          <a:r>
            <a:rPr lang="es-CO" b="1" dirty="0"/>
            <a:t>Bienes que se encuentran en otros procesos (Destinaciones)</a:t>
          </a:r>
          <a:endParaRPr lang="es-CO" dirty="0"/>
        </a:p>
      </dgm:t>
    </dgm:pt>
    <dgm:pt modelId="{A16A6F22-766A-450B-8C70-A511BBC1EBAE}" type="parTrans" cxnId="{97CD9204-4F8A-408E-9B50-613A9563D72E}">
      <dgm:prSet/>
      <dgm:spPr/>
      <dgm:t>
        <a:bodyPr/>
        <a:lstStyle/>
        <a:p>
          <a:pPr algn="just"/>
          <a:endParaRPr lang="es-ES"/>
        </a:p>
      </dgm:t>
    </dgm:pt>
    <dgm:pt modelId="{D5B4DC62-2FFA-4996-BE32-1AB289AE585A}" type="sibTrans" cxnId="{97CD9204-4F8A-408E-9B50-613A9563D72E}">
      <dgm:prSet/>
      <dgm:spPr/>
      <dgm:t>
        <a:bodyPr/>
        <a:lstStyle/>
        <a:p>
          <a:pPr algn="just"/>
          <a:endParaRPr lang="es-ES"/>
        </a:p>
      </dgm:t>
    </dgm:pt>
    <dgm:pt modelId="{7041D1E1-312D-416E-8A01-1D466E747309}">
      <dgm:prSet/>
      <dgm:spPr/>
      <dgm:t>
        <a:bodyPr/>
        <a:lstStyle/>
        <a:p>
          <a:pPr algn="just"/>
          <a:r>
            <a:rPr lang="es-CO" dirty="0"/>
            <a:t>Existen bienes que pueden estar incursos en otros procesos (Extinción de Dominio – Procesos de Justicia y Paz, etc.). </a:t>
          </a:r>
        </a:p>
        <a:p>
          <a:pPr algn="just"/>
          <a:r>
            <a:rPr lang="es-CO" dirty="0"/>
            <a:t>Determinar modo de recepción de los mismos y su destinación.</a:t>
          </a:r>
        </a:p>
      </dgm:t>
    </dgm:pt>
    <dgm:pt modelId="{E8F60ABB-4CF1-4683-8569-43A1B8556EF8}" type="parTrans" cxnId="{9A26DC13-1C24-4DCF-9F57-326AF30710A5}">
      <dgm:prSet/>
      <dgm:spPr/>
      <dgm:t>
        <a:bodyPr/>
        <a:lstStyle/>
        <a:p>
          <a:pPr algn="just"/>
          <a:endParaRPr lang="es-ES"/>
        </a:p>
      </dgm:t>
    </dgm:pt>
    <dgm:pt modelId="{82E665E5-9AE1-467B-8767-26313DAA28E8}" type="sibTrans" cxnId="{9A26DC13-1C24-4DCF-9F57-326AF30710A5}">
      <dgm:prSet/>
      <dgm:spPr/>
      <dgm:t>
        <a:bodyPr/>
        <a:lstStyle/>
        <a:p>
          <a:pPr algn="just"/>
          <a:endParaRPr lang="es-ES"/>
        </a:p>
      </dgm:t>
    </dgm:pt>
    <dgm:pt modelId="{C674ACF4-9A90-4618-8595-CA33CB9208D0}">
      <dgm:prSet/>
      <dgm:spPr/>
      <dgm:t>
        <a:bodyPr/>
        <a:lstStyle/>
        <a:p>
          <a:pPr algn="just">
            <a:buFont typeface="Symbol" panose="05050102010706020507" pitchFamily="18" charset="2"/>
            <a:buChar char=""/>
          </a:pPr>
          <a:r>
            <a:rPr lang="es-CO" b="1" dirty="0"/>
            <a:t>Bienes con proyectos productivos en curso</a:t>
          </a:r>
          <a:endParaRPr lang="es-CO" dirty="0"/>
        </a:p>
      </dgm:t>
    </dgm:pt>
    <dgm:pt modelId="{C88A4CEC-0B3F-4D8B-BC48-AAD9A4D0676A}" type="parTrans" cxnId="{B046AF77-ED60-4899-A391-BCA3C1D1CAB6}">
      <dgm:prSet/>
      <dgm:spPr/>
      <dgm:t>
        <a:bodyPr/>
        <a:lstStyle/>
        <a:p>
          <a:pPr algn="just"/>
          <a:endParaRPr lang="es-ES"/>
        </a:p>
      </dgm:t>
    </dgm:pt>
    <dgm:pt modelId="{20CF72BF-A407-485F-BB35-20A91BBF4C16}" type="sibTrans" cxnId="{B046AF77-ED60-4899-A391-BCA3C1D1CAB6}">
      <dgm:prSet/>
      <dgm:spPr/>
      <dgm:t>
        <a:bodyPr/>
        <a:lstStyle/>
        <a:p>
          <a:pPr algn="just"/>
          <a:endParaRPr lang="es-ES"/>
        </a:p>
      </dgm:t>
    </dgm:pt>
    <dgm:pt modelId="{31AD0DD0-7BFA-4951-98EF-B25A81656B41}">
      <dgm:prSet/>
      <dgm:spPr/>
      <dgm:t>
        <a:bodyPr/>
        <a:lstStyle/>
        <a:p>
          <a:pPr algn="just"/>
          <a:r>
            <a:rPr lang="es-CO" dirty="0"/>
            <a:t>Manifiestan los exintegrantes de las FARC que en algunos de los activos a  entregar se encuentran en custodia de campesino quienes actualmente desarrollan proyectos productivos en los o con los mismos que no pueden ser finalizados inmediatamente.</a:t>
          </a:r>
        </a:p>
      </dgm:t>
    </dgm:pt>
    <dgm:pt modelId="{3C322BC8-5DE5-4891-B720-A946ACB2E859}" type="parTrans" cxnId="{CDBE4BE4-248A-40F7-994D-8FE50F9D1365}">
      <dgm:prSet/>
      <dgm:spPr/>
      <dgm:t>
        <a:bodyPr/>
        <a:lstStyle/>
        <a:p>
          <a:pPr algn="just"/>
          <a:endParaRPr lang="es-ES"/>
        </a:p>
      </dgm:t>
    </dgm:pt>
    <dgm:pt modelId="{3C8491D7-6ACD-41E7-8A29-41B36554C996}" type="sibTrans" cxnId="{CDBE4BE4-248A-40F7-994D-8FE50F9D1365}">
      <dgm:prSet/>
      <dgm:spPr/>
      <dgm:t>
        <a:bodyPr/>
        <a:lstStyle/>
        <a:p>
          <a:pPr algn="just"/>
          <a:endParaRPr lang="es-ES"/>
        </a:p>
      </dgm:t>
    </dgm:pt>
    <dgm:pt modelId="{DB9A801D-73DB-47C8-B09A-3526C5D75306}" type="pres">
      <dgm:prSet presAssocID="{D37499B8-E93B-4A2F-84FA-A711A273C127}" presName="vert0" presStyleCnt="0">
        <dgm:presLayoutVars>
          <dgm:dir/>
          <dgm:animOne val="branch"/>
          <dgm:animLvl val="lvl"/>
        </dgm:presLayoutVars>
      </dgm:prSet>
      <dgm:spPr/>
    </dgm:pt>
    <dgm:pt modelId="{A28AD988-8B19-417B-AFC8-F5566E24B371}" type="pres">
      <dgm:prSet presAssocID="{5EB877B8-2207-4A70-9326-BE5951CFEC3E}" presName="thickLine" presStyleLbl="alignNode1" presStyleIdx="0" presStyleCnt="4"/>
      <dgm:spPr/>
    </dgm:pt>
    <dgm:pt modelId="{D5C4D1D6-C553-4912-BDC0-4348BC36AE34}" type="pres">
      <dgm:prSet presAssocID="{5EB877B8-2207-4A70-9326-BE5951CFEC3E}" presName="horz1" presStyleCnt="0"/>
      <dgm:spPr/>
    </dgm:pt>
    <dgm:pt modelId="{D8DF214C-842D-4992-81C3-37A266E353BB}" type="pres">
      <dgm:prSet presAssocID="{5EB877B8-2207-4A70-9326-BE5951CFEC3E}" presName="tx1" presStyleLbl="revTx" presStyleIdx="0" presStyleCnt="8"/>
      <dgm:spPr/>
    </dgm:pt>
    <dgm:pt modelId="{C97A83A8-CD45-49F8-8C90-66C702F84E7A}" type="pres">
      <dgm:prSet presAssocID="{5EB877B8-2207-4A70-9326-BE5951CFEC3E}" presName="vert1" presStyleCnt="0"/>
      <dgm:spPr/>
    </dgm:pt>
    <dgm:pt modelId="{0D661615-7EC4-4772-A994-31BB3197FA74}" type="pres">
      <dgm:prSet presAssocID="{8A28AFBD-D77A-4407-91D7-8FB21353ADD2}" presName="vertSpace2a" presStyleCnt="0"/>
      <dgm:spPr/>
    </dgm:pt>
    <dgm:pt modelId="{486827C2-5E3F-4CF5-8920-CEA3883BC381}" type="pres">
      <dgm:prSet presAssocID="{8A28AFBD-D77A-4407-91D7-8FB21353ADD2}" presName="horz2" presStyleCnt="0"/>
      <dgm:spPr/>
    </dgm:pt>
    <dgm:pt modelId="{32A2A001-17D3-432C-A849-AC3101A21F61}" type="pres">
      <dgm:prSet presAssocID="{8A28AFBD-D77A-4407-91D7-8FB21353ADD2}" presName="horzSpace2" presStyleCnt="0"/>
      <dgm:spPr/>
    </dgm:pt>
    <dgm:pt modelId="{BD83BADA-058C-4EA0-822A-447005BAB0A3}" type="pres">
      <dgm:prSet presAssocID="{8A28AFBD-D77A-4407-91D7-8FB21353ADD2}" presName="tx2" presStyleLbl="revTx" presStyleIdx="1" presStyleCnt="8"/>
      <dgm:spPr/>
    </dgm:pt>
    <dgm:pt modelId="{13B56828-C25F-464D-A6F9-B760006F42A8}" type="pres">
      <dgm:prSet presAssocID="{8A28AFBD-D77A-4407-91D7-8FB21353ADD2}" presName="vert2" presStyleCnt="0"/>
      <dgm:spPr/>
    </dgm:pt>
    <dgm:pt modelId="{5994B274-5D38-443C-8A32-AE0297921154}" type="pres">
      <dgm:prSet presAssocID="{8A28AFBD-D77A-4407-91D7-8FB21353ADD2}" presName="thinLine2b" presStyleLbl="callout" presStyleIdx="0" presStyleCnt="4"/>
      <dgm:spPr/>
    </dgm:pt>
    <dgm:pt modelId="{32F66673-0483-4624-838B-4D1390C42578}" type="pres">
      <dgm:prSet presAssocID="{8A28AFBD-D77A-4407-91D7-8FB21353ADD2}" presName="vertSpace2b" presStyleCnt="0"/>
      <dgm:spPr/>
    </dgm:pt>
    <dgm:pt modelId="{A007F40E-13BF-459D-B763-0E43CF08D5C1}" type="pres">
      <dgm:prSet presAssocID="{EBA75215-39BC-4787-AAFB-803E9A06272F}" presName="thickLine" presStyleLbl="alignNode1" presStyleIdx="1" presStyleCnt="4"/>
      <dgm:spPr/>
    </dgm:pt>
    <dgm:pt modelId="{ADA10195-7214-4E8D-94B5-8AAB0C3AA165}" type="pres">
      <dgm:prSet presAssocID="{EBA75215-39BC-4787-AAFB-803E9A06272F}" presName="horz1" presStyleCnt="0"/>
      <dgm:spPr/>
    </dgm:pt>
    <dgm:pt modelId="{EB4D2D82-E887-45AD-BA22-459C670C49D2}" type="pres">
      <dgm:prSet presAssocID="{EBA75215-39BC-4787-AAFB-803E9A06272F}" presName="tx1" presStyleLbl="revTx" presStyleIdx="2" presStyleCnt="8"/>
      <dgm:spPr/>
    </dgm:pt>
    <dgm:pt modelId="{2025BFB0-45BA-4668-A895-B0EBEC6AB7FE}" type="pres">
      <dgm:prSet presAssocID="{EBA75215-39BC-4787-AAFB-803E9A06272F}" presName="vert1" presStyleCnt="0"/>
      <dgm:spPr/>
    </dgm:pt>
    <dgm:pt modelId="{AEC3910B-0E43-4320-993D-F02B78230F8E}" type="pres">
      <dgm:prSet presAssocID="{FC78C6D2-BF2D-4F5C-AA1B-DB1191CD6AEE}" presName="vertSpace2a" presStyleCnt="0"/>
      <dgm:spPr/>
    </dgm:pt>
    <dgm:pt modelId="{B19AA36D-9B2D-44DD-9021-746417524DDE}" type="pres">
      <dgm:prSet presAssocID="{FC78C6D2-BF2D-4F5C-AA1B-DB1191CD6AEE}" presName="horz2" presStyleCnt="0"/>
      <dgm:spPr/>
    </dgm:pt>
    <dgm:pt modelId="{3744D8FC-A649-43F9-B139-2AAFB4E437D4}" type="pres">
      <dgm:prSet presAssocID="{FC78C6D2-BF2D-4F5C-AA1B-DB1191CD6AEE}" presName="horzSpace2" presStyleCnt="0"/>
      <dgm:spPr/>
    </dgm:pt>
    <dgm:pt modelId="{BF35B201-1658-4AEE-B521-1741A8BBDFA5}" type="pres">
      <dgm:prSet presAssocID="{FC78C6D2-BF2D-4F5C-AA1B-DB1191CD6AEE}" presName="tx2" presStyleLbl="revTx" presStyleIdx="3" presStyleCnt="8"/>
      <dgm:spPr/>
    </dgm:pt>
    <dgm:pt modelId="{F8B7F3AD-9740-4A98-B98F-D6A1E37E928D}" type="pres">
      <dgm:prSet presAssocID="{FC78C6D2-BF2D-4F5C-AA1B-DB1191CD6AEE}" presName="vert2" presStyleCnt="0"/>
      <dgm:spPr/>
    </dgm:pt>
    <dgm:pt modelId="{208DAF72-43AD-422E-9B20-F017AD73C8EE}" type="pres">
      <dgm:prSet presAssocID="{FC78C6D2-BF2D-4F5C-AA1B-DB1191CD6AEE}" presName="thinLine2b" presStyleLbl="callout" presStyleIdx="1" presStyleCnt="4"/>
      <dgm:spPr/>
    </dgm:pt>
    <dgm:pt modelId="{D8C851C9-F08C-4680-8A8F-DB758D13B907}" type="pres">
      <dgm:prSet presAssocID="{FC78C6D2-BF2D-4F5C-AA1B-DB1191CD6AEE}" presName="vertSpace2b" presStyleCnt="0"/>
      <dgm:spPr/>
    </dgm:pt>
    <dgm:pt modelId="{9E015710-5A3D-412B-B125-CDBC6C4926D4}" type="pres">
      <dgm:prSet presAssocID="{CFE1FC1D-812D-47E3-AC39-CD0CFC8B9417}" presName="thickLine" presStyleLbl="alignNode1" presStyleIdx="2" presStyleCnt="4"/>
      <dgm:spPr/>
    </dgm:pt>
    <dgm:pt modelId="{3B192AE0-3A30-4229-AADE-1F79CCE5CA38}" type="pres">
      <dgm:prSet presAssocID="{CFE1FC1D-812D-47E3-AC39-CD0CFC8B9417}" presName="horz1" presStyleCnt="0"/>
      <dgm:spPr/>
    </dgm:pt>
    <dgm:pt modelId="{F41882C8-AD12-4F2F-86E6-9FA62BAE6B5B}" type="pres">
      <dgm:prSet presAssocID="{CFE1FC1D-812D-47E3-AC39-CD0CFC8B9417}" presName="tx1" presStyleLbl="revTx" presStyleIdx="4" presStyleCnt="8"/>
      <dgm:spPr/>
    </dgm:pt>
    <dgm:pt modelId="{80CE82FC-AE7C-4BC8-AD52-67F794654385}" type="pres">
      <dgm:prSet presAssocID="{CFE1FC1D-812D-47E3-AC39-CD0CFC8B9417}" presName="vert1" presStyleCnt="0"/>
      <dgm:spPr/>
    </dgm:pt>
    <dgm:pt modelId="{CA02F41B-348A-4468-983F-6E38A8943775}" type="pres">
      <dgm:prSet presAssocID="{7041D1E1-312D-416E-8A01-1D466E747309}" presName="vertSpace2a" presStyleCnt="0"/>
      <dgm:spPr/>
    </dgm:pt>
    <dgm:pt modelId="{570509F0-CE54-4956-BE28-56E05E1A7472}" type="pres">
      <dgm:prSet presAssocID="{7041D1E1-312D-416E-8A01-1D466E747309}" presName="horz2" presStyleCnt="0"/>
      <dgm:spPr/>
    </dgm:pt>
    <dgm:pt modelId="{0A938B54-32EA-46A3-9AB3-3EC4E146952B}" type="pres">
      <dgm:prSet presAssocID="{7041D1E1-312D-416E-8A01-1D466E747309}" presName="horzSpace2" presStyleCnt="0"/>
      <dgm:spPr/>
    </dgm:pt>
    <dgm:pt modelId="{B226534B-D752-4FBF-AD91-1FF7F3AE40E7}" type="pres">
      <dgm:prSet presAssocID="{7041D1E1-312D-416E-8A01-1D466E747309}" presName="tx2" presStyleLbl="revTx" presStyleIdx="5" presStyleCnt="8"/>
      <dgm:spPr/>
    </dgm:pt>
    <dgm:pt modelId="{A5DDC73D-3C2B-4B42-8183-F0EFBB0D74FC}" type="pres">
      <dgm:prSet presAssocID="{7041D1E1-312D-416E-8A01-1D466E747309}" presName="vert2" presStyleCnt="0"/>
      <dgm:spPr/>
    </dgm:pt>
    <dgm:pt modelId="{054A411D-315D-4C83-8397-1C14AB1B02CF}" type="pres">
      <dgm:prSet presAssocID="{7041D1E1-312D-416E-8A01-1D466E747309}" presName="thinLine2b" presStyleLbl="callout" presStyleIdx="2" presStyleCnt="4"/>
      <dgm:spPr/>
    </dgm:pt>
    <dgm:pt modelId="{F5B4E030-5D51-4ECB-A902-17C597B451A2}" type="pres">
      <dgm:prSet presAssocID="{7041D1E1-312D-416E-8A01-1D466E747309}" presName="vertSpace2b" presStyleCnt="0"/>
      <dgm:spPr/>
    </dgm:pt>
    <dgm:pt modelId="{726732EF-32FC-42D2-AE35-0BB1CBAD9B36}" type="pres">
      <dgm:prSet presAssocID="{C674ACF4-9A90-4618-8595-CA33CB9208D0}" presName="thickLine" presStyleLbl="alignNode1" presStyleIdx="3" presStyleCnt="4"/>
      <dgm:spPr/>
    </dgm:pt>
    <dgm:pt modelId="{1CCDDCF7-DB78-44F5-AED7-929FEF1A810B}" type="pres">
      <dgm:prSet presAssocID="{C674ACF4-9A90-4618-8595-CA33CB9208D0}" presName="horz1" presStyleCnt="0"/>
      <dgm:spPr/>
    </dgm:pt>
    <dgm:pt modelId="{D59415A7-71CE-4F6E-B3DE-8C9995509F34}" type="pres">
      <dgm:prSet presAssocID="{C674ACF4-9A90-4618-8595-CA33CB9208D0}" presName="tx1" presStyleLbl="revTx" presStyleIdx="6" presStyleCnt="8"/>
      <dgm:spPr/>
    </dgm:pt>
    <dgm:pt modelId="{FAFD6D9C-E6AE-4132-8693-519F2BCE38AD}" type="pres">
      <dgm:prSet presAssocID="{C674ACF4-9A90-4618-8595-CA33CB9208D0}" presName="vert1" presStyleCnt="0"/>
      <dgm:spPr/>
    </dgm:pt>
    <dgm:pt modelId="{5F7745FE-9375-42DB-94F7-59FFDE2FF407}" type="pres">
      <dgm:prSet presAssocID="{31AD0DD0-7BFA-4951-98EF-B25A81656B41}" presName="vertSpace2a" presStyleCnt="0"/>
      <dgm:spPr/>
    </dgm:pt>
    <dgm:pt modelId="{EC944B9C-17E4-4DBA-AC78-311812054FEF}" type="pres">
      <dgm:prSet presAssocID="{31AD0DD0-7BFA-4951-98EF-B25A81656B41}" presName="horz2" presStyleCnt="0"/>
      <dgm:spPr/>
    </dgm:pt>
    <dgm:pt modelId="{1F124CB1-186F-42B1-8F25-CFE0124EC5B8}" type="pres">
      <dgm:prSet presAssocID="{31AD0DD0-7BFA-4951-98EF-B25A81656B41}" presName="horzSpace2" presStyleCnt="0"/>
      <dgm:spPr/>
    </dgm:pt>
    <dgm:pt modelId="{8328E342-6766-4E1E-AA59-0B54D2B3A964}" type="pres">
      <dgm:prSet presAssocID="{31AD0DD0-7BFA-4951-98EF-B25A81656B41}" presName="tx2" presStyleLbl="revTx" presStyleIdx="7" presStyleCnt="8"/>
      <dgm:spPr/>
    </dgm:pt>
    <dgm:pt modelId="{C0EC103C-40D8-4742-9CB1-D317C32B3E33}" type="pres">
      <dgm:prSet presAssocID="{31AD0DD0-7BFA-4951-98EF-B25A81656B41}" presName="vert2" presStyleCnt="0"/>
      <dgm:spPr/>
    </dgm:pt>
    <dgm:pt modelId="{DD433364-C66B-43EE-BFB5-2C4514698871}" type="pres">
      <dgm:prSet presAssocID="{31AD0DD0-7BFA-4951-98EF-B25A81656B41}" presName="thinLine2b" presStyleLbl="callout" presStyleIdx="3" presStyleCnt="4"/>
      <dgm:spPr/>
    </dgm:pt>
    <dgm:pt modelId="{23FAE7B8-467D-4E5D-9913-24C939CEFD83}" type="pres">
      <dgm:prSet presAssocID="{31AD0DD0-7BFA-4951-98EF-B25A81656B41}" presName="vertSpace2b" presStyleCnt="0"/>
      <dgm:spPr/>
    </dgm:pt>
  </dgm:ptLst>
  <dgm:cxnLst>
    <dgm:cxn modelId="{97CD9204-4F8A-408E-9B50-613A9563D72E}" srcId="{D37499B8-E93B-4A2F-84FA-A711A273C127}" destId="{CFE1FC1D-812D-47E3-AC39-CD0CFC8B9417}" srcOrd="2" destOrd="0" parTransId="{A16A6F22-766A-450B-8C70-A511BBC1EBAE}" sibTransId="{D5B4DC62-2FFA-4996-BE32-1AB289AE585A}"/>
    <dgm:cxn modelId="{2B843605-B9B0-44DD-AFDE-26FC8AB87530}" type="presOf" srcId="{CFE1FC1D-812D-47E3-AC39-CD0CFC8B9417}" destId="{F41882C8-AD12-4F2F-86E6-9FA62BAE6B5B}" srcOrd="0" destOrd="0" presId="urn:microsoft.com/office/officeart/2008/layout/LinedList"/>
    <dgm:cxn modelId="{2873BC11-6ECA-4D7C-AAB0-CEBF25F7190E}" type="presOf" srcId="{31AD0DD0-7BFA-4951-98EF-B25A81656B41}" destId="{8328E342-6766-4E1E-AA59-0B54D2B3A964}" srcOrd="0" destOrd="0" presId="urn:microsoft.com/office/officeart/2008/layout/LinedList"/>
    <dgm:cxn modelId="{9A26DC13-1C24-4DCF-9F57-326AF30710A5}" srcId="{CFE1FC1D-812D-47E3-AC39-CD0CFC8B9417}" destId="{7041D1E1-312D-416E-8A01-1D466E747309}" srcOrd="0" destOrd="0" parTransId="{E8F60ABB-4CF1-4683-8569-43A1B8556EF8}" sibTransId="{82E665E5-9AE1-467B-8767-26313DAA28E8}"/>
    <dgm:cxn modelId="{628FBA14-9712-4D2C-B37C-4BD822C2AC76}" type="presOf" srcId="{8A28AFBD-D77A-4407-91D7-8FB21353ADD2}" destId="{BD83BADA-058C-4EA0-822A-447005BAB0A3}" srcOrd="0" destOrd="0" presId="urn:microsoft.com/office/officeart/2008/layout/LinedList"/>
    <dgm:cxn modelId="{C024902C-BD81-4FC6-8A67-5BD91E63C4F5}" srcId="{D37499B8-E93B-4A2F-84FA-A711A273C127}" destId="{5EB877B8-2207-4A70-9326-BE5951CFEC3E}" srcOrd="0" destOrd="0" parTransId="{F21EBF3E-E9FB-4380-8494-4EA9FEC4630E}" sibTransId="{FC77B2CB-7329-4F2A-95CB-6AC44FA64277}"/>
    <dgm:cxn modelId="{EF4E1D2F-76B5-450A-8C65-EFF4968E19E7}" type="presOf" srcId="{5EB877B8-2207-4A70-9326-BE5951CFEC3E}" destId="{D8DF214C-842D-4992-81C3-37A266E353BB}" srcOrd="0" destOrd="0" presId="urn:microsoft.com/office/officeart/2008/layout/LinedList"/>
    <dgm:cxn modelId="{98169A33-FCD0-4AD2-AD1B-0DB6B2A3879F}" type="presOf" srcId="{7041D1E1-312D-416E-8A01-1D466E747309}" destId="{B226534B-D752-4FBF-AD91-1FF7F3AE40E7}" srcOrd="0" destOrd="0" presId="urn:microsoft.com/office/officeart/2008/layout/LinedList"/>
    <dgm:cxn modelId="{B276964F-4E45-4E55-8A5C-ECDA308F71D6}" srcId="{EBA75215-39BC-4787-AAFB-803E9A06272F}" destId="{FC78C6D2-BF2D-4F5C-AA1B-DB1191CD6AEE}" srcOrd="0" destOrd="0" parTransId="{F9072BCC-9B2B-4E29-A866-4CB452A9E2A9}" sibTransId="{4482A324-F81F-42E0-98D3-699427259DB2}"/>
    <dgm:cxn modelId="{6C06B550-0EC1-4874-B7F6-A826D1A58149}" type="presOf" srcId="{EBA75215-39BC-4787-AAFB-803E9A06272F}" destId="{EB4D2D82-E887-45AD-BA22-459C670C49D2}" srcOrd="0" destOrd="0" presId="urn:microsoft.com/office/officeart/2008/layout/LinedList"/>
    <dgm:cxn modelId="{B046AF77-ED60-4899-A391-BCA3C1D1CAB6}" srcId="{D37499B8-E93B-4A2F-84FA-A711A273C127}" destId="{C674ACF4-9A90-4618-8595-CA33CB9208D0}" srcOrd="3" destOrd="0" parTransId="{C88A4CEC-0B3F-4D8B-BC48-AAD9A4D0676A}" sibTransId="{20CF72BF-A407-485F-BB35-20A91BBF4C16}"/>
    <dgm:cxn modelId="{6A07BB7A-5AB5-47F5-9763-8DE1ECBD60C3}" srcId="{D37499B8-E93B-4A2F-84FA-A711A273C127}" destId="{EBA75215-39BC-4787-AAFB-803E9A06272F}" srcOrd="1" destOrd="0" parTransId="{57F9ED87-ABD4-4C97-B26E-04EDC71330CD}" sibTransId="{88592E48-35CD-4A55-B6DF-B7F33F5C3C70}"/>
    <dgm:cxn modelId="{A3CBA4AD-A360-4DE2-92E2-DBB5AED096AB}" type="presOf" srcId="{C674ACF4-9A90-4618-8595-CA33CB9208D0}" destId="{D59415A7-71CE-4F6E-B3DE-8C9995509F34}" srcOrd="0" destOrd="0" presId="urn:microsoft.com/office/officeart/2008/layout/LinedList"/>
    <dgm:cxn modelId="{CE7BCBBA-8C08-4E93-B002-ABFC5EBB5CCB}" type="presOf" srcId="{FC78C6D2-BF2D-4F5C-AA1B-DB1191CD6AEE}" destId="{BF35B201-1658-4AEE-B521-1741A8BBDFA5}" srcOrd="0" destOrd="0" presId="urn:microsoft.com/office/officeart/2008/layout/LinedList"/>
    <dgm:cxn modelId="{98F0C0D1-BE1E-4DD2-A312-1D14D4F67FDB}" srcId="{5EB877B8-2207-4A70-9326-BE5951CFEC3E}" destId="{8A28AFBD-D77A-4407-91D7-8FB21353ADD2}" srcOrd="0" destOrd="0" parTransId="{CCAD1BDB-1398-4A1A-87FD-D5012A4390AF}" sibTransId="{4726B4F2-E31D-4909-B2C1-5785A7683B67}"/>
    <dgm:cxn modelId="{CD4727D8-BAF3-41A1-8A7D-69FD14E8AFAF}" type="presOf" srcId="{D37499B8-E93B-4A2F-84FA-A711A273C127}" destId="{DB9A801D-73DB-47C8-B09A-3526C5D75306}" srcOrd="0" destOrd="0" presId="urn:microsoft.com/office/officeart/2008/layout/LinedList"/>
    <dgm:cxn modelId="{CDBE4BE4-248A-40F7-994D-8FE50F9D1365}" srcId="{C674ACF4-9A90-4618-8595-CA33CB9208D0}" destId="{31AD0DD0-7BFA-4951-98EF-B25A81656B41}" srcOrd="0" destOrd="0" parTransId="{3C322BC8-5DE5-4891-B720-A946ACB2E859}" sibTransId="{3C8491D7-6ACD-41E7-8A29-41B36554C996}"/>
    <dgm:cxn modelId="{125719D6-3775-402C-82A4-61C4A61E4413}" type="presParOf" srcId="{DB9A801D-73DB-47C8-B09A-3526C5D75306}" destId="{A28AD988-8B19-417B-AFC8-F5566E24B371}" srcOrd="0" destOrd="0" presId="urn:microsoft.com/office/officeart/2008/layout/LinedList"/>
    <dgm:cxn modelId="{00DFA634-BE93-4299-A6B6-4D8F738B0689}" type="presParOf" srcId="{DB9A801D-73DB-47C8-B09A-3526C5D75306}" destId="{D5C4D1D6-C553-4912-BDC0-4348BC36AE34}" srcOrd="1" destOrd="0" presId="urn:microsoft.com/office/officeart/2008/layout/LinedList"/>
    <dgm:cxn modelId="{1DB86067-B935-48D6-9ADC-538CE517E219}" type="presParOf" srcId="{D5C4D1D6-C553-4912-BDC0-4348BC36AE34}" destId="{D8DF214C-842D-4992-81C3-37A266E353BB}" srcOrd="0" destOrd="0" presId="urn:microsoft.com/office/officeart/2008/layout/LinedList"/>
    <dgm:cxn modelId="{4E70F121-7F05-4727-A9D6-2C65C56E4CBA}" type="presParOf" srcId="{D5C4D1D6-C553-4912-BDC0-4348BC36AE34}" destId="{C97A83A8-CD45-49F8-8C90-66C702F84E7A}" srcOrd="1" destOrd="0" presId="urn:microsoft.com/office/officeart/2008/layout/LinedList"/>
    <dgm:cxn modelId="{8B0C4922-86E6-4C8C-85E9-BABDB492C071}" type="presParOf" srcId="{C97A83A8-CD45-49F8-8C90-66C702F84E7A}" destId="{0D661615-7EC4-4772-A994-31BB3197FA74}" srcOrd="0" destOrd="0" presId="urn:microsoft.com/office/officeart/2008/layout/LinedList"/>
    <dgm:cxn modelId="{54623391-0885-4C9A-974B-66222B9DF854}" type="presParOf" srcId="{C97A83A8-CD45-49F8-8C90-66C702F84E7A}" destId="{486827C2-5E3F-4CF5-8920-CEA3883BC381}" srcOrd="1" destOrd="0" presId="urn:microsoft.com/office/officeart/2008/layout/LinedList"/>
    <dgm:cxn modelId="{27BEAD34-4188-4D72-AC59-37E15D1E115D}" type="presParOf" srcId="{486827C2-5E3F-4CF5-8920-CEA3883BC381}" destId="{32A2A001-17D3-432C-A849-AC3101A21F61}" srcOrd="0" destOrd="0" presId="urn:microsoft.com/office/officeart/2008/layout/LinedList"/>
    <dgm:cxn modelId="{10C980A8-F457-414D-B073-104002B68C33}" type="presParOf" srcId="{486827C2-5E3F-4CF5-8920-CEA3883BC381}" destId="{BD83BADA-058C-4EA0-822A-447005BAB0A3}" srcOrd="1" destOrd="0" presId="urn:microsoft.com/office/officeart/2008/layout/LinedList"/>
    <dgm:cxn modelId="{131E23E5-3BFA-43C4-9439-190582449E44}" type="presParOf" srcId="{486827C2-5E3F-4CF5-8920-CEA3883BC381}" destId="{13B56828-C25F-464D-A6F9-B760006F42A8}" srcOrd="2" destOrd="0" presId="urn:microsoft.com/office/officeart/2008/layout/LinedList"/>
    <dgm:cxn modelId="{4EB9AA0B-2807-48DA-BCBE-23AF4BA9A2FC}" type="presParOf" srcId="{C97A83A8-CD45-49F8-8C90-66C702F84E7A}" destId="{5994B274-5D38-443C-8A32-AE0297921154}" srcOrd="2" destOrd="0" presId="urn:microsoft.com/office/officeart/2008/layout/LinedList"/>
    <dgm:cxn modelId="{8F7FF242-1FDC-439D-8F70-847F23D1A6E9}" type="presParOf" srcId="{C97A83A8-CD45-49F8-8C90-66C702F84E7A}" destId="{32F66673-0483-4624-838B-4D1390C42578}" srcOrd="3" destOrd="0" presId="urn:microsoft.com/office/officeart/2008/layout/LinedList"/>
    <dgm:cxn modelId="{FC4DF896-F91B-4247-92FC-7D9AB45CAA7F}" type="presParOf" srcId="{DB9A801D-73DB-47C8-B09A-3526C5D75306}" destId="{A007F40E-13BF-459D-B763-0E43CF08D5C1}" srcOrd="2" destOrd="0" presId="urn:microsoft.com/office/officeart/2008/layout/LinedList"/>
    <dgm:cxn modelId="{27808E94-38E8-4225-9CD6-8F5D961D9ABA}" type="presParOf" srcId="{DB9A801D-73DB-47C8-B09A-3526C5D75306}" destId="{ADA10195-7214-4E8D-94B5-8AAB0C3AA165}" srcOrd="3" destOrd="0" presId="urn:microsoft.com/office/officeart/2008/layout/LinedList"/>
    <dgm:cxn modelId="{570294F9-E970-4E55-BB78-6C4D09DFCFD7}" type="presParOf" srcId="{ADA10195-7214-4E8D-94B5-8AAB0C3AA165}" destId="{EB4D2D82-E887-45AD-BA22-459C670C49D2}" srcOrd="0" destOrd="0" presId="urn:microsoft.com/office/officeart/2008/layout/LinedList"/>
    <dgm:cxn modelId="{19591581-C100-4F1C-AFB5-32E6F8B0680E}" type="presParOf" srcId="{ADA10195-7214-4E8D-94B5-8AAB0C3AA165}" destId="{2025BFB0-45BA-4668-A895-B0EBEC6AB7FE}" srcOrd="1" destOrd="0" presId="urn:microsoft.com/office/officeart/2008/layout/LinedList"/>
    <dgm:cxn modelId="{E7FF8E7A-CDFE-4501-85ED-34DA25D18227}" type="presParOf" srcId="{2025BFB0-45BA-4668-A895-B0EBEC6AB7FE}" destId="{AEC3910B-0E43-4320-993D-F02B78230F8E}" srcOrd="0" destOrd="0" presId="urn:microsoft.com/office/officeart/2008/layout/LinedList"/>
    <dgm:cxn modelId="{50BD58B6-161B-49B5-8A99-2C9E0BF2EF98}" type="presParOf" srcId="{2025BFB0-45BA-4668-A895-B0EBEC6AB7FE}" destId="{B19AA36D-9B2D-44DD-9021-746417524DDE}" srcOrd="1" destOrd="0" presId="urn:microsoft.com/office/officeart/2008/layout/LinedList"/>
    <dgm:cxn modelId="{EAE2741D-ED90-4167-AC12-24DA3B5A83A9}" type="presParOf" srcId="{B19AA36D-9B2D-44DD-9021-746417524DDE}" destId="{3744D8FC-A649-43F9-B139-2AAFB4E437D4}" srcOrd="0" destOrd="0" presId="urn:microsoft.com/office/officeart/2008/layout/LinedList"/>
    <dgm:cxn modelId="{E886FDE7-9A65-4C99-82EE-76A30ACFC8E7}" type="presParOf" srcId="{B19AA36D-9B2D-44DD-9021-746417524DDE}" destId="{BF35B201-1658-4AEE-B521-1741A8BBDFA5}" srcOrd="1" destOrd="0" presId="urn:microsoft.com/office/officeart/2008/layout/LinedList"/>
    <dgm:cxn modelId="{E9188E10-011B-48FB-87C0-05685A251AAD}" type="presParOf" srcId="{B19AA36D-9B2D-44DD-9021-746417524DDE}" destId="{F8B7F3AD-9740-4A98-B98F-D6A1E37E928D}" srcOrd="2" destOrd="0" presId="urn:microsoft.com/office/officeart/2008/layout/LinedList"/>
    <dgm:cxn modelId="{0928E413-7476-4C33-B449-3E48C1411345}" type="presParOf" srcId="{2025BFB0-45BA-4668-A895-B0EBEC6AB7FE}" destId="{208DAF72-43AD-422E-9B20-F017AD73C8EE}" srcOrd="2" destOrd="0" presId="urn:microsoft.com/office/officeart/2008/layout/LinedList"/>
    <dgm:cxn modelId="{03D83B44-7E41-4E3E-95A4-2DF34D97EC12}" type="presParOf" srcId="{2025BFB0-45BA-4668-A895-B0EBEC6AB7FE}" destId="{D8C851C9-F08C-4680-8A8F-DB758D13B907}" srcOrd="3" destOrd="0" presId="urn:microsoft.com/office/officeart/2008/layout/LinedList"/>
    <dgm:cxn modelId="{40DE5D80-8EAA-48AA-8C41-14464887C906}" type="presParOf" srcId="{DB9A801D-73DB-47C8-B09A-3526C5D75306}" destId="{9E015710-5A3D-412B-B125-CDBC6C4926D4}" srcOrd="4" destOrd="0" presId="urn:microsoft.com/office/officeart/2008/layout/LinedList"/>
    <dgm:cxn modelId="{36D95874-3BEF-4772-97DC-EEBE46E62D81}" type="presParOf" srcId="{DB9A801D-73DB-47C8-B09A-3526C5D75306}" destId="{3B192AE0-3A30-4229-AADE-1F79CCE5CA38}" srcOrd="5" destOrd="0" presId="urn:microsoft.com/office/officeart/2008/layout/LinedList"/>
    <dgm:cxn modelId="{9F538BB5-3B0A-4B2E-AAC9-5CACC971E875}" type="presParOf" srcId="{3B192AE0-3A30-4229-AADE-1F79CCE5CA38}" destId="{F41882C8-AD12-4F2F-86E6-9FA62BAE6B5B}" srcOrd="0" destOrd="0" presId="urn:microsoft.com/office/officeart/2008/layout/LinedList"/>
    <dgm:cxn modelId="{F863C4D3-5461-4887-98A1-FE5E7226FF29}" type="presParOf" srcId="{3B192AE0-3A30-4229-AADE-1F79CCE5CA38}" destId="{80CE82FC-AE7C-4BC8-AD52-67F794654385}" srcOrd="1" destOrd="0" presId="urn:microsoft.com/office/officeart/2008/layout/LinedList"/>
    <dgm:cxn modelId="{61C04636-5AB7-4057-A0A7-B90CC3F6E102}" type="presParOf" srcId="{80CE82FC-AE7C-4BC8-AD52-67F794654385}" destId="{CA02F41B-348A-4468-983F-6E38A8943775}" srcOrd="0" destOrd="0" presId="urn:microsoft.com/office/officeart/2008/layout/LinedList"/>
    <dgm:cxn modelId="{E4A03E35-304C-421D-BDCC-6651BBFF45A0}" type="presParOf" srcId="{80CE82FC-AE7C-4BC8-AD52-67F794654385}" destId="{570509F0-CE54-4956-BE28-56E05E1A7472}" srcOrd="1" destOrd="0" presId="urn:microsoft.com/office/officeart/2008/layout/LinedList"/>
    <dgm:cxn modelId="{7AFCDE46-FD33-4198-A93F-F5AC208A8D90}" type="presParOf" srcId="{570509F0-CE54-4956-BE28-56E05E1A7472}" destId="{0A938B54-32EA-46A3-9AB3-3EC4E146952B}" srcOrd="0" destOrd="0" presId="urn:microsoft.com/office/officeart/2008/layout/LinedList"/>
    <dgm:cxn modelId="{177E4D6F-48C8-4D04-98A5-21C898365910}" type="presParOf" srcId="{570509F0-CE54-4956-BE28-56E05E1A7472}" destId="{B226534B-D752-4FBF-AD91-1FF7F3AE40E7}" srcOrd="1" destOrd="0" presId="urn:microsoft.com/office/officeart/2008/layout/LinedList"/>
    <dgm:cxn modelId="{7ADB16F4-555D-4D1B-A7A8-EA1A85898CF1}" type="presParOf" srcId="{570509F0-CE54-4956-BE28-56E05E1A7472}" destId="{A5DDC73D-3C2B-4B42-8183-F0EFBB0D74FC}" srcOrd="2" destOrd="0" presId="urn:microsoft.com/office/officeart/2008/layout/LinedList"/>
    <dgm:cxn modelId="{62B268E0-0325-4C47-A193-DB07785612D3}" type="presParOf" srcId="{80CE82FC-AE7C-4BC8-AD52-67F794654385}" destId="{054A411D-315D-4C83-8397-1C14AB1B02CF}" srcOrd="2" destOrd="0" presId="urn:microsoft.com/office/officeart/2008/layout/LinedList"/>
    <dgm:cxn modelId="{D85A17DF-277E-47F2-9283-AA5992E1A247}" type="presParOf" srcId="{80CE82FC-AE7C-4BC8-AD52-67F794654385}" destId="{F5B4E030-5D51-4ECB-A902-17C597B451A2}" srcOrd="3" destOrd="0" presId="urn:microsoft.com/office/officeart/2008/layout/LinedList"/>
    <dgm:cxn modelId="{04D8B58A-0370-4A4D-88C5-A8C1138B5D18}" type="presParOf" srcId="{DB9A801D-73DB-47C8-B09A-3526C5D75306}" destId="{726732EF-32FC-42D2-AE35-0BB1CBAD9B36}" srcOrd="6" destOrd="0" presId="urn:microsoft.com/office/officeart/2008/layout/LinedList"/>
    <dgm:cxn modelId="{D03E5A21-C888-466D-878C-D479D84199AD}" type="presParOf" srcId="{DB9A801D-73DB-47C8-B09A-3526C5D75306}" destId="{1CCDDCF7-DB78-44F5-AED7-929FEF1A810B}" srcOrd="7" destOrd="0" presId="urn:microsoft.com/office/officeart/2008/layout/LinedList"/>
    <dgm:cxn modelId="{02E418F6-F9B9-404C-AF8C-9E90BA756C12}" type="presParOf" srcId="{1CCDDCF7-DB78-44F5-AED7-929FEF1A810B}" destId="{D59415A7-71CE-4F6E-B3DE-8C9995509F34}" srcOrd="0" destOrd="0" presId="urn:microsoft.com/office/officeart/2008/layout/LinedList"/>
    <dgm:cxn modelId="{BDE1853C-9BB6-4EB2-BF8F-ECE75EA03F43}" type="presParOf" srcId="{1CCDDCF7-DB78-44F5-AED7-929FEF1A810B}" destId="{FAFD6D9C-E6AE-4132-8693-519F2BCE38AD}" srcOrd="1" destOrd="0" presId="urn:microsoft.com/office/officeart/2008/layout/LinedList"/>
    <dgm:cxn modelId="{3F7D4793-629D-4979-B47C-89781B2CFF95}" type="presParOf" srcId="{FAFD6D9C-E6AE-4132-8693-519F2BCE38AD}" destId="{5F7745FE-9375-42DB-94F7-59FFDE2FF407}" srcOrd="0" destOrd="0" presId="urn:microsoft.com/office/officeart/2008/layout/LinedList"/>
    <dgm:cxn modelId="{14FC3635-3C31-4604-80BE-149BDE10D163}" type="presParOf" srcId="{FAFD6D9C-E6AE-4132-8693-519F2BCE38AD}" destId="{EC944B9C-17E4-4DBA-AC78-311812054FEF}" srcOrd="1" destOrd="0" presId="urn:microsoft.com/office/officeart/2008/layout/LinedList"/>
    <dgm:cxn modelId="{7217620E-AF89-4C80-9EDE-5CF30E244D1C}" type="presParOf" srcId="{EC944B9C-17E4-4DBA-AC78-311812054FEF}" destId="{1F124CB1-186F-42B1-8F25-CFE0124EC5B8}" srcOrd="0" destOrd="0" presId="urn:microsoft.com/office/officeart/2008/layout/LinedList"/>
    <dgm:cxn modelId="{5A5DC230-12B9-406B-9D9D-728EBB07E7BA}" type="presParOf" srcId="{EC944B9C-17E4-4DBA-AC78-311812054FEF}" destId="{8328E342-6766-4E1E-AA59-0B54D2B3A964}" srcOrd="1" destOrd="0" presId="urn:microsoft.com/office/officeart/2008/layout/LinedList"/>
    <dgm:cxn modelId="{2CFAA1B4-6A66-4AFC-A801-AE578B4CE040}" type="presParOf" srcId="{EC944B9C-17E4-4DBA-AC78-311812054FEF}" destId="{C0EC103C-40D8-4742-9CB1-D317C32B3E33}" srcOrd="2" destOrd="0" presId="urn:microsoft.com/office/officeart/2008/layout/LinedList"/>
    <dgm:cxn modelId="{3EF6D082-E0C6-4ACB-A72C-16BBFE511892}" type="presParOf" srcId="{FAFD6D9C-E6AE-4132-8693-519F2BCE38AD}" destId="{DD433364-C66B-43EE-BFB5-2C4514698871}" srcOrd="2" destOrd="0" presId="urn:microsoft.com/office/officeart/2008/layout/LinedList"/>
    <dgm:cxn modelId="{5AEB969A-E6AC-4E8B-A161-63BF6EBFD40B}" type="presParOf" srcId="{FAFD6D9C-E6AE-4132-8693-519F2BCE38AD}" destId="{23FAE7B8-467D-4E5D-9913-24C939CEFD83}"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E2500CF-E51F-4ABF-A279-5CE97C5D55F5}" type="doc">
      <dgm:prSet loTypeId="urn:microsoft.com/office/officeart/2005/8/layout/hProcess4" loCatId="process" qsTypeId="urn:microsoft.com/office/officeart/2005/8/quickstyle/simple1" qsCatId="simple" csTypeId="urn:microsoft.com/office/officeart/2005/8/colors/colorful5" csCatId="colorful" phldr="1"/>
      <dgm:spPr/>
      <dgm:t>
        <a:bodyPr/>
        <a:lstStyle/>
        <a:p>
          <a:endParaRPr lang="es-ES"/>
        </a:p>
      </dgm:t>
    </dgm:pt>
    <dgm:pt modelId="{7185AB28-E455-44F4-9DF1-C9CC947F9F61}">
      <dgm:prSet phldrT="[Texto]" custT="1"/>
      <dgm:spPr/>
      <dgm:t>
        <a:bodyPr/>
        <a:lstStyle/>
        <a:p>
          <a:r>
            <a:rPr lang="es-ES" sz="2000" b="0" dirty="0"/>
            <a:t>10 Agosto 2017</a:t>
          </a:r>
        </a:p>
      </dgm:t>
    </dgm:pt>
    <dgm:pt modelId="{B19382C5-874E-4CAF-9FA1-DD5A72C210E7}" type="parTrans" cxnId="{AE3DE9F0-E53A-4C94-B912-742EF3D4E29A}">
      <dgm:prSet/>
      <dgm:spPr/>
      <dgm:t>
        <a:bodyPr/>
        <a:lstStyle/>
        <a:p>
          <a:endParaRPr lang="es-ES"/>
        </a:p>
      </dgm:t>
    </dgm:pt>
    <dgm:pt modelId="{2CE60D51-8B37-4162-92C8-ED0E095736C6}" type="sibTrans" cxnId="{AE3DE9F0-E53A-4C94-B912-742EF3D4E29A}">
      <dgm:prSet/>
      <dgm:spPr/>
      <dgm:t>
        <a:bodyPr/>
        <a:lstStyle/>
        <a:p>
          <a:endParaRPr lang="es-ES"/>
        </a:p>
      </dgm:t>
    </dgm:pt>
    <dgm:pt modelId="{332F1784-192E-46D1-8C94-DB29154156D8}">
      <dgm:prSet phldrT="[Texto]"/>
      <dgm:spPr/>
      <dgm:t>
        <a:bodyPr/>
        <a:lstStyle/>
        <a:p>
          <a:r>
            <a:rPr lang="es-ES" dirty="0"/>
            <a:t>Presentación propuesta económica y documentación</a:t>
          </a:r>
        </a:p>
      </dgm:t>
    </dgm:pt>
    <dgm:pt modelId="{EAF165D6-9E71-4FCE-9EF3-BC4EDB5070E3}" type="parTrans" cxnId="{375F4CFC-4C65-46C9-93AE-FABC00D91B28}">
      <dgm:prSet/>
      <dgm:spPr/>
      <dgm:t>
        <a:bodyPr/>
        <a:lstStyle/>
        <a:p>
          <a:endParaRPr lang="es-ES"/>
        </a:p>
      </dgm:t>
    </dgm:pt>
    <dgm:pt modelId="{37C1C2C4-FB82-41A2-9A47-F560BAB38428}" type="sibTrans" cxnId="{375F4CFC-4C65-46C9-93AE-FABC00D91B28}">
      <dgm:prSet/>
      <dgm:spPr/>
      <dgm:t>
        <a:bodyPr/>
        <a:lstStyle/>
        <a:p>
          <a:endParaRPr lang="es-ES"/>
        </a:p>
      </dgm:t>
    </dgm:pt>
    <dgm:pt modelId="{F967CB00-20C5-441E-A933-1B3E8B9A6690}">
      <dgm:prSet phldrT="[Texto]"/>
      <dgm:spPr/>
      <dgm:t>
        <a:bodyPr/>
        <a:lstStyle/>
        <a:p>
          <a:r>
            <a:rPr lang="es-ES" dirty="0"/>
            <a:t>22 Agosto 2017</a:t>
          </a:r>
        </a:p>
      </dgm:t>
    </dgm:pt>
    <dgm:pt modelId="{0CE82A5D-F590-4B7D-86F6-90247C73BAA2}" type="parTrans" cxnId="{3613A50A-D44D-4876-A99C-E34242681AFF}">
      <dgm:prSet/>
      <dgm:spPr/>
      <dgm:t>
        <a:bodyPr/>
        <a:lstStyle/>
        <a:p>
          <a:endParaRPr lang="es-ES"/>
        </a:p>
      </dgm:t>
    </dgm:pt>
    <dgm:pt modelId="{5050ADC2-5D11-49C4-8E21-89022504FE85}" type="sibTrans" cxnId="{3613A50A-D44D-4876-A99C-E34242681AFF}">
      <dgm:prSet/>
      <dgm:spPr/>
      <dgm:t>
        <a:bodyPr/>
        <a:lstStyle/>
        <a:p>
          <a:endParaRPr lang="es-ES"/>
        </a:p>
      </dgm:t>
    </dgm:pt>
    <dgm:pt modelId="{08EE78A0-3E72-4F29-BA51-79508894BE2D}">
      <dgm:prSet phldrT="[Texto]"/>
      <dgm:spPr/>
      <dgm:t>
        <a:bodyPr/>
        <a:lstStyle/>
        <a:p>
          <a:r>
            <a:rPr lang="es-ES" dirty="0"/>
            <a:t>Recepción de ofertas</a:t>
          </a:r>
        </a:p>
      </dgm:t>
    </dgm:pt>
    <dgm:pt modelId="{F70AFDB5-874A-4638-A714-D9FAFED93C65}" type="parTrans" cxnId="{5C380498-B54D-4003-86C0-0EFC1EA1B382}">
      <dgm:prSet/>
      <dgm:spPr/>
      <dgm:t>
        <a:bodyPr/>
        <a:lstStyle/>
        <a:p>
          <a:endParaRPr lang="es-ES"/>
        </a:p>
      </dgm:t>
    </dgm:pt>
    <dgm:pt modelId="{094EAB3C-A2BD-46A0-91A0-14C312587344}" type="sibTrans" cxnId="{5C380498-B54D-4003-86C0-0EFC1EA1B382}">
      <dgm:prSet/>
      <dgm:spPr/>
      <dgm:t>
        <a:bodyPr/>
        <a:lstStyle/>
        <a:p>
          <a:endParaRPr lang="es-ES"/>
        </a:p>
      </dgm:t>
    </dgm:pt>
    <dgm:pt modelId="{7849DACF-8E3E-42BB-8278-CB9C0A8FDA2B}">
      <dgm:prSet phldrT="[Texto]"/>
      <dgm:spPr/>
      <dgm:t>
        <a:bodyPr/>
        <a:lstStyle/>
        <a:p>
          <a:r>
            <a:rPr lang="es-ES" dirty="0"/>
            <a:t>29 Agosto 2017</a:t>
          </a:r>
        </a:p>
      </dgm:t>
    </dgm:pt>
    <dgm:pt modelId="{EAB861BB-3E81-45D0-A451-9E1007554785}" type="parTrans" cxnId="{2EED6EEF-B7DD-45F0-ACB0-CAA8DF09DD51}">
      <dgm:prSet/>
      <dgm:spPr/>
      <dgm:t>
        <a:bodyPr/>
        <a:lstStyle/>
        <a:p>
          <a:endParaRPr lang="es-ES"/>
        </a:p>
      </dgm:t>
    </dgm:pt>
    <dgm:pt modelId="{690BD518-8FFE-47BE-81C9-D3C9BCCBE770}" type="sibTrans" cxnId="{2EED6EEF-B7DD-45F0-ACB0-CAA8DF09DD51}">
      <dgm:prSet/>
      <dgm:spPr/>
      <dgm:t>
        <a:bodyPr/>
        <a:lstStyle/>
        <a:p>
          <a:endParaRPr lang="es-ES"/>
        </a:p>
      </dgm:t>
    </dgm:pt>
    <dgm:pt modelId="{CA2E483B-F065-43D4-B01A-C27486A6A9E2}">
      <dgm:prSet phldrT="[Texto]"/>
      <dgm:spPr/>
      <dgm:t>
        <a:bodyPr/>
        <a:lstStyle/>
        <a:p>
          <a:r>
            <a:rPr lang="es-ES" dirty="0"/>
            <a:t>Evaluación Jurídica, financiera y técnica</a:t>
          </a:r>
        </a:p>
      </dgm:t>
    </dgm:pt>
    <dgm:pt modelId="{2DA19149-D56E-4F83-B21E-58223418CD47}" type="parTrans" cxnId="{D0DB4AF7-E4E4-4F4A-92DE-87B3AE61F650}">
      <dgm:prSet/>
      <dgm:spPr/>
      <dgm:t>
        <a:bodyPr/>
        <a:lstStyle/>
        <a:p>
          <a:endParaRPr lang="es-ES"/>
        </a:p>
      </dgm:t>
    </dgm:pt>
    <dgm:pt modelId="{A8051B28-5B48-4532-8F94-03658B434FA3}" type="sibTrans" cxnId="{D0DB4AF7-E4E4-4F4A-92DE-87B3AE61F650}">
      <dgm:prSet/>
      <dgm:spPr/>
      <dgm:t>
        <a:bodyPr/>
        <a:lstStyle/>
        <a:p>
          <a:endParaRPr lang="es-ES"/>
        </a:p>
      </dgm:t>
    </dgm:pt>
    <dgm:pt modelId="{5662D56C-4E10-4BDE-915C-6D0665D770DB}">
      <dgm:prSet phldrT="[Texto]"/>
      <dgm:spPr/>
      <dgm:t>
        <a:bodyPr/>
        <a:lstStyle/>
        <a:p>
          <a:r>
            <a:rPr lang="es-ES" dirty="0"/>
            <a:t>Publicación Evaluación</a:t>
          </a:r>
        </a:p>
      </dgm:t>
    </dgm:pt>
    <dgm:pt modelId="{AC10E243-11AE-47C1-91DC-D1F4597280C4}" type="parTrans" cxnId="{F9DD0215-F527-4132-B6CF-E4EACC041B24}">
      <dgm:prSet/>
      <dgm:spPr/>
      <dgm:t>
        <a:bodyPr/>
        <a:lstStyle/>
        <a:p>
          <a:endParaRPr lang="es-ES"/>
        </a:p>
      </dgm:t>
    </dgm:pt>
    <dgm:pt modelId="{BFFA1B26-75DC-412E-9BFE-E0C1A3A6E5AC}" type="sibTrans" cxnId="{F9DD0215-F527-4132-B6CF-E4EACC041B24}">
      <dgm:prSet/>
      <dgm:spPr/>
      <dgm:t>
        <a:bodyPr/>
        <a:lstStyle/>
        <a:p>
          <a:endParaRPr lang="es-ES"/>
        </a:p>
      </dgm:t>
    </dgm:pt>
    <dgm:pt modelId="{32528D1C-3F7C-4C4D-9D14-3462DF3FEAA8}">
      <dgm:prSet phldrT="[Texto]"/>
      <dgm:spPr/>
      <dgm:t>
        <a:bodyPr/>
        <a:lstStyle/>
        <a:p>
          <a:r>
            <a:rPr lang="es-ES" dirty="0"/>
            <a:t>Apertura de ofertas económicas de los proponentes habilitados</a:t>
          </a:r>
        </a:p>
      </dgm:t>
    </dgm:pt>
    <dgm:pt modelId="{21F37564-1658-4366-9A5C-C31092AA63FB}" type="parTrans" cxnId="{F191878A-EC0A-4231-97ED-EE7966A464B8}">
      <dgm:prSet/>
      <dgm:spPr/>
      <dgm:t>
        <a:bodyPr/>
        <a:lstStyle/>
        <a:p>
          <a:endParaRPr lang="es-ES"/>
        </a:p>
      </dgm:t>
    </dgm:pt>
    <dgm:pt modelId="{A54FC4DB-5A76-44A6-B569-192C4C82B97C}" type="sibTrans" cxnId="{F191878A-EC0A-4231-97ED-EE7966A464B8}">
      <dgm:prSet/>
      <dgm:spPr/>
      <dgm:t>
        <a:bodyPr/>
        <a:lstStyle/>
        <a:p>
          <a:endParaRPr lang="es-ES"/>
        </a:p>
      </dgm:t>
    </dgm:pt>
    <dgm:pt modelId="{206B7354-1B87-4011-A23D-997E5EB8E8EB}">
      <dgm:prSet phldrT="[Texto]"/>
      <dgm:spPr/>
      <dgm:t>
        <a:bodyPr/>
        <a:lstStyle/>
        <a:p>
          <a:r>
            <a:rPr lang="es-ES" dirty="0"/>
            <a:t>31 Agosto 2017</a:t>
          </a:r>
        </a:p>
      </dgm:t>
    </dgm:pt>
    <dgm:pt modelId="{70122097-C26B-44E3-A968-E60E9F600E42}" type="parTrans" cxnId="{EF38032D-583C-4DFE-A96B-5D2BE775CBC3}">
      <dgm:prSet/>
      <dgm:spPr/>
      <dgm:t>
        <a:bodyPr/>
        <a:lstStyle/>
        <a:p>
          <a:endParaRPr lang="es-ES"/>
        </a:p>
      </dgm:t>
    </dgm:pt>
    <dgm:pt modelId="{5FEDFCD7-33F3-473F-9FCC-75304B1FC5BD}" type="sibTrans" cxnId="{EF38032D-583C-4DFE-A96B-5D2BE775CBC3}">
      <dgm:prSet/>
      <dgm:spPr/>
      <dgm:t>
        <a:bodyPr/>
        <a:lstStyle/>
        <a:p>
          <a:endParaRPr lang="es-ES"/>
        </a:p>
      </dgm:t>
    </dgm:pt>
    <dgm:pt modelId="{155B4ADD-3B56-4529-B986-F8C8AA772373}" type="pres">
      <dgm:prSet presAssocID="{AE2500CF-E51F-4ABF-A279-5CE97C5D55F5}" presName="Name0" presStyleCnt="0">
        <dgm:presLayoutVars>
          <dgm:dir/>
          <dgm:animLvl val="lvl"/>
          <dgm:resizeHandles val="exact"/>
        </dgm:presLayoutVars>
      </dgm:prSet>
      <dgm:spPr/>
    </dgm:pt>
    <dgm:pt modelId="{7394AFAE-3896-46E8-8DE9-A920EABB7E94}" type="pres">
      <dgm:prSet presAssocID="{AE2500CF-E51F-4ABF-A279-5CE97C5D55F5}" presName="tSp" presStyleCnt="0"/>
      <dgm:spPr/>
    </dgm:pt>
    <dgm:pt modelId="{DD782978-2B0E-46B5-B676-9EC2AB0E4F98}" type="pres">
      <dgm:prSet presAssocID="{AE2500CF-E51F-4ABF-A279-5CE97C5D55F5}" presName="bSp" presStyleCnt="0"/>
      <dgm:spPr/>
    </dgm:pt>
    <dgm:pt modelId="{DA0D07CA-5312-4E40-9D03-F4F14A9ABF69}" type="pres">
      <dgm:prSet presAssocID="{AE2500CF-E51F-4ABF-A279-5CE97C5D55F5}" presName="process" presStyleCnt="0"/>
      <dgm:spPr/>
    </dgm:pt>
    <dgm:pt modelId="{D5A21767-2A9B-4806-A27B-714C0A7EFA0C}" type="pres">
      <dgm:prSet presAssocID="{7185AB28-E455-44F4-9DF1-C9CC947F9F61}" presName="composite1" presStyleCnt="0"/>
      <dgm:spPr/>
    </dgm:pt>
    <dgm:pt modelId="{522318E3-C147-44F5-9ABE-03F132E93BFF}" type="pres">
      <dgm:prSet presAssocID="{7185AB28-E455-44F4-9DF1-C9CC947F9F61}" presName="dummyNode1" presStyleLbl="node1" presStyleIdx="0" presStyleCnt="4"/>
      <dgm:spPr/>
    </dgm:pt>
    <dgm:pt modelId="{80481D17-2940-4A4A-A78A-77C59DF4DC0F}" type="pres">
      <dgm:prSet presAssocID="{7185AB28-E455-44F4-9DF1-C9CC947F9F61}" presName="childNode1" presStyleLbl="bgAcc1" presStyleIdx="0" presStyleCnt="4" custLinFactNeighborX="-189" custLinFactNeighborY="-36225">
        <dgm:presLayoutVars>
          <dgm:bulletEnabled val="1"/>
        </dgm:presLayoutVars>
      </dgm:prSet>
      <dgm:spPr/>
    </dgm:pt>
    <dgm:pt modelId="{D4654E5A-ABE6-488D-9A88-252E23E375BA}" type="pres">
      <dgm:prSet presAssocID="{7185AB28-E455-44F4-9DF1-C9CC947F9F61}" presName="childNode1tx" presStyleLbl="bgAcc1" presStyleIdx="0" presStyleCnt="4">
        <dgm:presLayoutVars>
          <dgm:bulletEnabled val="1"/>
        </dgm:presLayoutVars>
      </dgm:prSet>
      <dgm:spPr/>
    </dgm:pt>
    <dgm:pt modelId="{98E60C2C-9A51-44FC-AADB-5826E41CC13D}" type="pres">
      <dgm:prSet presAssocID="{7185AB28-E455-44F4-9DF1-C9CC947F9F61}" presName="parentNode1" presStyleLbl="node1" presStyleIdx="0" presStyleCnt="4" custScaleX="112176" custLinFactNeighborX="4364" custLinFactNeighborY="-91240">
        <dgm:presLayoutVars>
          <dgm:chMax val="1"/>
          <dgm:bulletEnabled val="1"/>
        </dgm:presLayoutVars>
      </dgm:prSet>
      <dgm:spPr/>
    </dgm:pt>
    <dgm:pt modelId="{D9397029-217A-4404-9358-A32E5A18A786}" type="pres">
      <dgm:prSet presAssocID="{7185AB28-E455-44F4-9DF1-C9CC947F9F61}" presName="connSite1" presStyleCnt="0"/>
      <dgm:spPr/>
    </dgm:pt>
    <dgm:pt modelId="{73D78FE7-3C07-4621-893B-72B5C3F7ED7C}" type="pres">
      <dgm:prSet presAssocID="{2CE60D51-8B37-4162-92C8-ED0E095736C6}" presName="Name9" presStyleLbl="sibTrans2D1" presStyleIdx="0" presStyleCnt="3" custLinFactNeighborY="-2628"/>
      <dgm:spPr/>
    </dgm:pt>
    <dgm:pt modelId="{B6002F52-E6E3-4A0A-8EBF-FF3D0EA695FF}" type="pres">
      <dgm:prSet presAssocID="{F967CB00-20C5-441E-A933-1B3E8B9A6690}" presName="composite2" presStyleCnt="0"/>
      <dgm:spPr/>
    </dgm:pt>
    <dgm:pt modelId="{964070F6-3983-4558-943F-806D707E3704}" type="pres">
      <dgm:prSet presAssocID="{F967CB00-20C5-441E-A933-1B3E8B9A6690}" presName="dummyNode2" presStyleLbl="node1" presStyleIdx="0" presStyleCnt="4"/>
      <dgm:spPr/>
    </dgm:pt>
    <dgm:pt modelId="{9B14BEAB-594F-4C22-8998-34691429B36A}" type="pres">
      <dgm:prSet presAssocID="{F967CB00-20C5-441E-A933-1B3E8B9A6690}" presName="childNode2" presStyleLbl="bgAcc1" presStyleIdx="1" presStyleCnt="4">
        <dgm:presLayoutVars>
          <dgm:bulletEnabled val="1"/>
        </dgm:presLayoutVars>
      </dgm:prSet>
      <dgm:spPr/>
    </dgm:pt>
    <dgm:pt modelId="{3930F889-4640-4762-82BA-3B5F70FE4DB5}" type="pres">
      <dgm:prSet presAssocID="{F967CB00-20C5-441E-A933-1B3E8B9A6690}" presName="childNode2tx" presStyleLbl="bgAcc1" presStyleIdx="1" presStyleCnt="4">
        <dgm:presLayoutVars>
          <dgm:bulletEnabled val="1"/>
        </dgm:presLayoutVars>
      </dgm:prSet>
      <dgm:spPr/>
    </dgm:pt>
    <dgm:pt modelId="{010BC676-B5C7-464F-B0A9-C312D318CE23}" type="pres">
      <dgm:prSet presAssocID="{F967CB00-20C5-441E-A933-1B3E8B9A6690}" presName="parentNode2" presStyleLbl="node1" presStyleIdx="1" presStyleCnt="4">
        <dgm:presLayoutVars>
          <dgm:chMax val="0"/>
          <dgm:bulletEnabled val="1"/>
        </dgm:presLayoutVars>
      </dgm:prSet>
      <dgm:spPr/>
    </dgm:pt>
    <dgm:pt modelId="{7FE24AE8-F015-4174-8667-5FF8A68517D2}" type="pres">
      <dgm:prSet presAssocID="{F967CB00-20C5-441E-A933-1B3E8B9A6690}" presName="connSite2" presStyleCnt="0"/>
      <dgm:spPr/>
    </dgm:pt>
    <dgm:pt modelId="{13EC8479-813C-435D-8EB6-F694E9F0429A}" type="pres">
      <dgm:prSet presAssocID="{5050ADC2-5D11-49C4-8E21-89022504FE85}" presName="Name18" presStyleLbl="sibTrans2D1" presStyleIdx="1" presStyleCnt="3"/>
      <dgm:spPr/>
    </dgm:pt>
    <dgm:pt modelId="{0A71D7F3-D1E9-421A-9441-4502403BBD34}" type="pres">
      <dgm:prSet presAssocID="{7849DACF-8E3E-42BB-8278-CB9C0A8FDA2B}" presName="composite1" presStyleCnt="0"/>
      <dgm:spPr/>
    </dgm:pt>
    <dgm:pt modelId="{FBE15256-A5B1-4703-AEF4-6DCEDD2D0B0E}" type="pres">
      <dgm:prSet presAssocID="{7849DACF-8E3E-42BB-8278-CB9C0A8FDA2B}" presName="dummyNode1" presStyleLbl="node1" presStyleIdx="1" presStyleCnt="4"/>
      <dgm:spPr/>
    </dgm:pt>
    <dgm:pt modelId="{3860CAB2-DF08-4F25-BCF4-834CF96E77B1}" type="pres">
      <dgm:prSet presAssocID="{7849DACF-8E3E-42BB-8278-CB9C0A8FDA2B}" presName="childNode1" presStyleLbl="bgAcc1" presStyleIdx="2" presStyleCnt="4" custLinFactNeighborY="-32340">
        <dgm:presLayoutVars>
          <dgm:bulletEnabled val="1"/>
        </dgm:presLayoutVars>
      </dgm:prSet>
      <dgm:spPr/>
    </dgm:pt>
    <dgm:pt modelId="{8B30F661-1CCA-40B7-B834-331900871E67}" type="pres">
      <dgm:prSet presAssocID="{7849DACF-8E3E-42BB-8278-CB9C0A8FDA2B}" presName="childNode1tx" presStyleLbl="bgAcc1" presStyleIdx="2" presStyleCnt="4">
        <dgm:presLayoutVars>
          <dgm:bulletEnabled val="1"/>
        </dgm:presLayoutVars>
      </dgm:prSet>
      <dgm:spPr/>
    </dgm:pt>
    <dgm:pt modelId="{41AAA90A-3409-4FB6-B9F4-9D30853E1AE7}" type="pres">
      <dgm:prSet presAssocID="{7849DACF-8E3E-42BB-8278-CB9C0A8FDA2B}" presName="parentNode1" presStyleLbl="node1" presStyleIdx="2" presStyleCnt="4" custLinFactNeighborX="1090" custLinFactNeighborY="-65855">
        <dgm:presLayoutVars>
          <dgm:chMax val="1"/>
          <dgm:bulletEnabled val="1"/>
        </dgm:presLayoutVars>
      </dgm:prSet>
      <dgm:spPr/>
    </dgm:pt>
    <dgm:pt modelId="{E8CBB431-684C-4609-B320-73A1701B21E7}" type="pres">
      <dgm:prSet presAssocID="{7849DACF-8E3E-42BB-8278-CB9C0A8FDA2B}" presName="connSite1" presStyleCnt="0"/>
      <dgm:spPr/>
    </dgm:pt>
    <dgm:pt modelId="{2DCBF5E2-9F66-4D6A-99AA-5A0E98D6BE68}" type="pres">
      <dgm:prSet presAssocID="{690BD518-8FFE-47BE-81C9-D3C9BCCBE770}" presName="Name9" presStyleLbl="sibTrans2D1" presStyleIdx="2" presStyleCnt="3" custLinFactNeighborY="-2315"/>
      <dgm:spPr/>
    </dgm:pt>
    <dgm:pt modelId="{0AD199A3-95FB-4C2E-B67C-6BD231C0817D}" type="pres">
      <dgm:prSet presAssocID="{206B7354-1B87-4011-A23D-997E5EB8E8EB}" presName="composite2" presStyleCnt="0"/>
      <dgm:spPr/>
    </dgm:pt>
    <dgm:pt modelId="{9B672599-328C-4049-B8A3-83D15070F6BF}" type="pres">
      <dgm:prSet presAssocID="{206B7354-1B87-4011-A23D-997E5EB8E8EB}" presName="dummyNode2" presStyleLbl="node1" presStyleIdx="2" presStyleCnt="4"/>
      <dgm:spPr/>
    </dgm:pt>
    <dgm:pt modelId="{380176DE-38B8-4259-9932-AC2C503E4AE7}" type="pres">
      <dgm:prSet presAssocID="{206B7354-1B87-4011-A23D-997E5EB8E8EB}" presName="childNode2" presStyleLbl="bgAcc1" presStyleIdx="3" presStyleCnt="4">
        <dgm:presLayoutVars>
          <dgm:bulletEnabled val="1"/>
        </dgm:presLayoutVars>
      </dgm:prSet>
      <dgm:spPr/>
    </dgm:pt>
    <dgm:pt modelId="{B92F89F9-BD53-43CB-A09A-8134145E9FB3}" type="pres">
      <dgm:prSet presAssocID="{206B7354-1B87-4011-A23D-997E5EB8E8EB}" presName="childNode2tx" presStyleLbl="bgAcc1" presStyleIdx="3" presStyleCnt="4">
        <dgm:presLayoutVars>
          <dgm:bulletEnabled val="1"/>
        </dgm:presLayoutVars>
      </dgm:prSet>
      <dgm:spPr/>
    </dgm:pt>
    <dgm:pt modelId="{09581504-5040-4C49-9832-E99255B9C8AC}" type="pres">
      <dgm:prSet presAssocID="{206B7354-1B87-4011-A23D-997E5EB8E8EB}" presName="parentNode2" presStyleLbl="node1" presStyleIdx="3" presStyleCnt="4">
        <dgm:presLayoutVars>
          <dgm:chMax val="0"/>
          <dgm:bulletEnabled val="1"/>
        </dgm:presLayoutVars>
      </dgm:prSet>
      <dgm:spPr/>
    </dgm:pt>
    <dgm:pt modelId="{8000B564-EDC4-4CDE-AF25-6C32048E10CD}" type="pres">
      <dgm:prSet presAssocID="{206B7354-1B87-4011-A23D-997E5EB8E8EB}" presName="connSite2" presStyleCnt="0"/>
      <dgm:spPr/>
    </dgm:pt>
  </dgm:ptLst>
  <dgm:cxnLst>
    <dgm:cxn modelId="{3613A50A-D44D-4876-A99C-E34242681AFF}" srcId="{AE2500CF-E51F-4ABF-A279-5CE97C5D55F5}" destId="{F967CB00-20C5-441E-A933-1B3E8B9A6690}" srcOrd="1" destOrd="0" parTransId="{0CE82A5D-F590-4B7D-86F6-90247C73BAA2}" sibTransId="{5050ADC2-5D11-49C4-8E21-89022504FE85}"/>
    <dgm:cxn modelId="{B5CF3514-AEF2-4BDC-83BB-8253FCCEEAA0}" type="presOf" srcId="{CA2E483B-F065-43D4-B01A-C27486A6A9E2}" destId="{3860CAB2-DF08-4F25-BCF4-834CF96E77B1}" srcOrd="0" destOrd="0" presId="urn:microsoft.com/office/officeart/2005/8/layout/hProcess4"/>
    <dgm:cxn modelId="{F9DD0215-F527-4132-B6CF-E4EACC041B24}" srcId="{7849DACF-8E3E-42BB-8278-CB9C0A8FDA2B}" destId="{5662D56C-4E10-4BDE-915C-6D0665D770DB}" srcOrd="1" destOrd="0" parTransId="{AC10E243-11AE-47C1-91DC-D1F4597280C4}" sibTransId="{BFFA1B26-75DC-412E-9BFE-E0C1A3A6E5AC}"/>
    <dgm:cxn modelId="{EF38032D-583C-4DFE-A96B-5D2BE775CBC3}" srcId="{AE2500CF-E51F-4ABF-A279-5CE97C5D55F5}" destId="{206B7354-1B87-4011-A23D-997E5EB8E8EB}" srcOrd="3" destOrd="0" parTransId="{70122097-C26B-44E3-A968-E60E9F600E42}" sibTransId="{5FEDFCD7-33F3-473F-9FCC-75304B1FC5BD}"/>
    <dgm:cxn modelId="{DA5E1F3D-08F5-4339-AAD8-D81DF0CA9892}" type="presOf" srcId="{690BD518-8FFE-47BE-81C9-D3C9BCCBE770}" destId="{2DCBF5E2-9F66-4D6A-99AA-5A0E98D6BE68}" srcOrd="0" destOrd="0" presId="urn:microsoft.com/office/officeart/2005/8/layout/hProcess4"/>
    <dgm:cxn modelId="{566BD361-E909-4F8A-825D-022BBA8C670A}" type="presOf" srcId="{32528D1C-3F7C-4C4D-9D14-3462DF3FEAA8}" destId="{380176DE-38B8-4259-9932-AC2C503E4AE7}" srcOrd="0" destOrd="0" presId="urn:microsoft.com/office/officeart/2005/8/layout/hProcess4"/>
    <dgm:cxn modelId="{ED042548-4C92-4FD0-89E4-8879BA5996FD}" type="presOf" srcId="{08EE78A0-3E72-4F29-BA51-79508894BE2D}" destId="{3930F889-4640-4762-82BA-3B5F70FE4DB5}" srcOrd="1" destOrd="0" presId="urn:microsoft.com/office/officeart/2005/8/layout/hProcess4"/>
    <dgm:cxn modelId="{54C75871-25D3-4DBB-916C-01B3C629BD04}" type="presOf" srcId="{CA2E483B-F065-43D4-B01A-C27486A6A9E2}" destId="{8B30F661-1CCA-40B7-B834-331900871E67}" srcOrd="1" destOrd="0" presId="urn:microsoft.com/office/officeart/2005/8/layout/hProcess4"/>
    <dgm:cxn modelId="{EBA28259-624E-4FDE-8FA1-FDC571F0D5AB}" type="presOf" srcId="{AE2500CF-E51F-4ABF-A279-5CE97C5D55F5}" destId="{155B4ADD-3B56-4529-B986-F8C8AA772373}" srcOrd="0" destOrd="0" presId="urn:microsoft.com/office/officeart/2005/8/layout/hProcess4"/>
    <dgm:cxn modelId="{F191878A-EC0A-4231-97ED-EE7966A464B8}" srcId="{206B7354-1B87-4011-A23D-997E5EB8E8EB}" destId="{32528D1C-3F7C-4C4D-9D14-3462DF3FEAA8}" srcOrd="0" destOrd="0" parTransId="{21F37564-1658-4366-9A5C-C31092AA63FB}" sibTransId="{A54FC4DB-5A76-44A6-B569-192C4C82B97C}"/>
    <dgm:cxn modelId="{9BC66F91-7982-4393-A506-D9BD503D220F}" type="presOf" srcId="{5662D56C-4E10-4BDE-915C-6D0665D770DB}" destId="{3860CAB2-DF08-4F25-BCF4-834CF96E77B1}" srcOrd="0" destOrd="1" presId="urn:microsoft.com/office/officeart/2005/8/layout/hProcess4"/>
    <dgm:cxn modelId="{5C380498-B54D-4003-86C0-0EFC1EA1B382}" srcId="{F967CB00-20C5-441E-A933-1B3E8B9A6690}" destId="{08EE78A0-3E72-4F29-BA51-79508894BE2D}" srcOrd="0" destOrd="0" parTransId="{F70AFDB5-874A-4638-A714-D9FAFED93C65}" sibTransId="{094EAB3C-A2BD-46A0-91A0-14C312587344}"/>
    <dgm:cxn modelId="{292E7D9E-8585-42D1-962F-A6391488EA69}" type="presOf" srcId="{2CE60D51-8B37-4162-92C8-ED0E095736C6}" destId="{73D78FE7-3C07-4621-893B-72B5C3F7ED7C}" srcOrd="0" destOrd="0" presId="urn:microsoft.com/office/officeart/2005/8/layout/hProcess4"/>
    <dgm:cxn modelId="{E0817CAF-9523-499D-84D9-BC20059D5165}" type="presOf" srcId="{5662D56C-4E10-4BDE-915C-6D0665D770DB}" destId="{8B30F661-1CCA-40B7-B834-331900871E67}" srcOrd="1" destOrd="1" presId="urn:microsoft.com/office/officeart/2005/8/layout/hProcess4"/>
    <dgm:cxn modelId="{E49E9CAF-A385-4733-9490-FF575D68C33F}" type="presOf" srcId="{7849DACF-8E3E-42BB-8278-CB9C0A8FDA2B}" destId="{41AAA90A-3409-4FB6-B9F4-9D30853E1AE7}" srcOrd="0" destOrd="0" presId="urn:microsoft.com/office/officeart/2005/8/layout/hProcess4"/>
    <dgm:cxn modelId="{7AE4EAC2-66E2-4C6B-948D-14CE563CDF1D}" type="presOf" srcId="{08EE78A0-3E72-4F29-BA51-79508894BE2D}" destId="{9B14BEAB-594F-4C22-8998-34691429B36A}" srcOrd="0" destOrd="0" presId="urn:microsoft.com/office/officeart/2005/8/layout/hProcess4"/>
    <dgm:cxn modelId="{8749D5E6-1EF6-4252-9038-3615E345D81E}" type="presOf" srcId="{206B7354-1B87-4011-A23D-997E5EB8E8EB}" destId="{09581504-5040-4C49-9832-E99255B9C8AC}" srcOrd="0" destOrd="0" presId="urn:microsoft.com/office/officeart/2005/8/layout/hProcess4"/>
    <dgm:cxn modelId="{4AB442E9-9998-41BC-B5F2-67070E0DDA28}" type="presOf" srcId="{F967CB00-20C5-441E-A933-1B3E8B9A6690}" destId="{010BC676-B5C7-464F-B0A9-C312D318CE23}" srcOrd="0" destOrd="0" presId="urn:microsoft.com/office/officeart/2005/8/layout/hProcess4"/>
    <dgm:cxn modelId="{E51E40EA-9798-4057-BBE4-230A49970CA8}" type="presOf" srcId="{332F1784-192E-46D1-8C94-DB29154156D8}" destId="{80481D17-2940-4A4A-A78A-77C59DF4DC0F}" srcOrd="0" destOrd="0" presId="urn:microsoft.com/office/officeart/2005/8/layout/hProcess4"/>
    <dgm:cxn modelId="{530997EE-26AA-46FE-B267-63059A4E29EF}" type="presOf" srcId="{5050ADC2-5D11-49C4-8E21-89022504FE85}" destId="{13EC8479-813C-435D-8EB6-F694E9F0429A}" srcOrd="0" destOrd="0" presId="urn:microsoft.com/office/officeart/2005/8/layout/hProcess4"/>
    <dgm:cxn modelId="{2EED6EEF-B7DD-45F0-ACB0-CAA8DF09DD51}" srcId="{AE2500CF-E51F-4ABF-A279-5CE97C5D55F5}" destId="{7849DACF-8E3E-42BB-8278-CB9C0A8FDA2B}" srcOrd="2" destOrd="0" parTransId="{EAB861BB-3E81-45D0-A451-9E1007554785}" sibTransId="{690BD518-8FFE-47BE-81C9-D3C9BCCBE770}"/>
    <dgm:cxn modelId="{AE3DE9F0-E53A-4C94-B912-742EF3D4E29A}" srcId="{AE2500CF-E51F-4ABF-A279-5CE97C5D55F5}" destId="{7185AB28-E455-44F4-9DF1-C9CC947F9F61}" srcOrd="0" destOrd="0" parTransId="{B19382C5-874E-4CAF-9FA1-DD5A72C210E7}" sibTransId="{2CE60D51-8B37-4162-92C8-ED0E095736C6}"/>
    <dgm:cxn modelId="{1F922BF2-93E1-42E1-BE4E-F584DBD7E8CE}" type="presOf" srcId="{7185AB28-E455-44F4-9DF1-C9CC947F9F61}" destId="{98E60C2C-9A51-44FC-AADB-5826E41CC13D}" srcOrd="0" destOrd="0" presId="urn:microsoft.com/office/officeart/2005/8/layout/hProcess4"/>
    <dgm:cxn modelId="{F1916BF6-689D-4A19-AF6D-0FEC4F0826B1}" type="presOf" srcId="{332F1784-192E-46D1-8C94-DB29154156D8}" destId="{D4654E5A-ABE6-488D-9A88-252E23E375BA}" srcOrd="1" destOrd="0" presId="urn:microsoft.com/office/officeart/2005/8/layout/hProcess4"/>
    <dgm:cxn modelId="{D0DB4AF7-E4E4-4F4A-92DE-87B3AE61F650}" srcId="{7849DACF-8E3E-42BB-8278-CB9C0A8FDA2B}" destId="{CA2E483B-F065-43D4-B01A-C27486A6A9E2}" srcOrd="0" destOrd="0" parTransId="{2DA19149-D56E-4F83-B21E-58223418CD47}" sibTransId="{A8051B28-5B48-4532-8F94-03658B434FA3}"/>
    <dgm:cxn modelId="{F08D0AFA-F3CF-4358-8880-7892D0DE46BF}" type="presOf" srcId="{32528D1C-3F7C-4C4D-9D14-3462DF3FEAA8}" destId="{B92F89F9-BD53-43CB-A09A-8134145E9FB3}" srcOrd="1" destOrd="0" presId="urn:microsoft.com/office/officeart/2005/8/layout/hProcess4"/>
    <dgm:cxn modelId="{375F4CFC-4C65-46C9-93AE-FABC00D91B28}" srcId="{7185AB28-E455-44F4-9DF1-C9CC947F9F61}" destId="{332F1784-192E-46D1-8C94-DB29154156D8}" srcOrd="0" destOrd="0" parTransId="{EAF165D6-9E71-4FCE-9EF3-BC4EDB5070E3}" sibTransId="{37C1C2C4-FB82-41A2-9A47-F560BAB38428}"/>
    <dgm:cxn modelId="{495F9A3E-3F98-4485-ADE6-D699B976606B}" type="presParOf" srcId="{155B4ADD-3B56-4529-B986-F8C8AA772373}" destId="{7394AFAE-3896-46E8-8DE9-A920EABB7E94}" srcOrd="0" destOrd="0" presId="urn:microsoft.com/office/officeart/2005/8/layout/hProcess4"/>
    <dgm:cxn modelId="{4F4A2B97-9A33-4F39-835E-A71F01705F6E}" type="presParOf" srcId="{155B4ADD-3B56-4529-B986-F8C8AA772373}" destId="{DD782978-2B0E-46B5-B676-9EC2AB0E4F98}" srcOrd="1" destOrd="0" presId="urn:microsoft.com/office/officeart/2005/8/layout/hProcess4"/>
    <dgm:cxn modelId="{90602E3C-5040-4E62-BA4F-584F599FDEC9}" type="presParOf" srcId="{155B4ADD-3B56-4529-B986-F8C8AA772373}" destId="{DA0D07CA-5312-4E40-9D03-F4F14A9ABF69}" srcOrd="2" destOrd="0" presId="urn:microsoft.com/office/officeart/2005/8/layout/hProcess4"/>
    <dgm:cxn modelId="{DDA044BC-6466-4626-8F7D-3599A6A7C647}" type="presParOf" srcId="{DA0D07CA-5312-4E40-9D03-F4F14A9ABF69}" destId="{D5A21767-2A9B-4806-A27B-714C0A7EFA0C}" srcOrd="0" destOrd="0" presId="urn:microsoft.com/office/officeart/2005/8/layout/hProcess4"/>
    <dgm:cxn modelId="{F7454E0C-7708-4009-BA45-07DDD6BA06ED}" type="presParOf" srcId="{D5A21767-2A9B-4806-A27B-714C0A7EFA0C}" destId="{522318E3-C147-44F5-9ABE-03F132E93BFF}" srcOrd="0" destOrd="0" presId="urn:microsoft.com/office/officeart/2005/8/layout/hProcess4"/>
    <dgm:cxn modelId="{BBED128D-6ABE-499B-A814-66E0C9632CB8}" type="presParOf" srcId="{D5A21767-2A9B-4806-A27B-714C0A7EFA0C}" destId="{80481D17-2940-4A4A-A78A-77C59DF4DC0F}" srcOrd="1" destOrd="0" presId="urn:microsoft.com/office/officeart/2005/8/layout/hProcess4"/>
    <dgm:cxn modelId="{26F84B94-CF9B-4919-A4ED-EF3BCC23F76B}" type="presParOf" srcId="{D5A21767-2A9B-4806-A27B-714C0A7EFA0C}" destId="{D4654E5A-ABE6-488D-9A88-252E23E375BA}" srcOrd="2" destOrd="0" presId="urn:microsoft.com/office/officeart/2005/8/layout/hProcess4"/>
    <dgm:cxn modelId="{0D45A51C-D3B8-47C2-9A77-043CED94F4A3}" type="presParOf" srcId="{D5A21767-2A9B-4806-A27B-714C0A7EFA0C}" destId="{98E60C2C-9A51-44FC-AADB-5826E41CC13D}" srcOrd="3" destOrd="0" presId="urn:microsoft.com/office/officeart/2005/8/layout/hProcess4"/>
    <dgm:cxn modelId="{A635DC59-49C0-417F-9812-9B9D26D6F4D9}" type="presParOf" srcId="{D5A21767-2A9B-4806-A27B-714C0A7EFA0C}" destId="{D9397029-217A-4404-9358-A32E5A18A786}" srcOrd="4" destOrd="0" presId="urn:microsoft.com/office/officeart/2005/8/layout/hProcess4"/>
    <dgm:cxn modelId="{B5D9510E-8799-440B-8D6C-10898569A116}" type="presParOf" srcId="{DA0D07CA-5312-4E40-9D03-F4F14A9ABF69}" destId="{73D78FE7-3C07-4621-893B-72B5C3F7ED7C}" srcOrd="1" destOrd="0" presId="urn:microsoft.com/office/officeart/2005/8/layout/hProcess4"/>
    <dgm:cxn modelId="{BEECB22A-9061-4519-B5A7-DDD1908521AD}" type="presParOf" srcId="{DA0D07CA-5312-4E40-9D03-F4F14A9ABF69}" destId="{B6002F52-E6E3-4A0A-8EBF-FF3D0EA695FF}" srcOrd="2" destOrd="0" presId="urn:microsoft.com/office/officeart/2005/8/layout/hProcess4"/>
    <dgm:cxn modelId="{79A145DC-09C7-430E-BEA7-A978F88F4039}" type="presParOf" srcId="{B6002F52-E6E3-4A0A-8EBF-FF3D0EA695FF}" destId="{964070F6-3983-4558-943F-806D707E3704}" srcOrd="0" destOrd="0" presId="urn:microsoft.com/office/officeart/2005/8/layout/hProcess4"/>
    <dgm:cxn modelId="{FB319748-B6C7-4141-AB9A-E6174AF88E15}" type="presParOf" srcId="{B6002F52-E6E3-4A0A-8EBF-FF3D0EA695FF}" destId="{9B14BEAB-594F-4C22-8998-34691429B36A}" srcOrd="1" destOrd="0" presId="urn:microsoft.com/office/officeart/2005/8/layout/hProcess4"/>
    <dgm:cxn modelId="{321D572F-C7A1-4298-B2C3-8C41C1B02D51}" type="presParOf" srcId="{B6002F52-E6E3-4A0A-8EBF-FF3D0EA695FF}" destId="{3930F889-4640-4762-82BA-3B5F70FE4DB5}" srcOrd="2" destOrd="0" presId="urn:microsoft.com/office/officeart/2005/8/layout/hProcess4"/>
    <dgm:cxn modelId="{89A8FB47-E173-4B08-9FEE-0510201D88D6}" type="presParOf" srcId="{B6002F52-E6E3-4A0A-8EBF-FF3D0EA695FF}" destId="{010BC676-B5C7-464F-B0A9-C312D318CE23}" srcOrd="3" destOrd="0" presId="urn:microsoft.com/office/officeart/2005/8/layout/hProcess4"/>
    <dgm:cxn modelId="{3E3BE5FE-073B-47EE-B941-B1BD0CD3C0BA}" type="presParOf" srcId="{B6002F52-E6E3-4A0A-8EBF-FF3D0EA695FF}" destId="{7FE24AE8-F015-4174-8667-5FF8A68517D2}" srcOrd="4" destOrd="0" presId="urn:microsoft.com/office/officeart/2005/8/layout/hProcess4"/>
    <dgm:cxn modelId="{4DEA15E0-80D8-4154-80A3-2003DD64DEC5}" type="presParOf" srcId="{DA0D07CA-5312-4E40-9D03-F4F14A9ABF69}" destId="{13EC8479-813C-435D-8EB6-F694E9F0429A}" srcOrd="3" destOrd="0" presId="urn:microsoft.com/office/officeart/2005/8/layout/hProcess4"/>
    <dgm:cxn modelId="{127D6B6D-C3D2-4330-B117-706071383E2C}" type="presParOf" srcId="{DA0D07CA-5312-4E40-9D03-F4F14A9ABF69}" destId="{0A71D7F3-D1E9-421A-9441-4502403BBD34}" srcOrd="4" destOrd="0" presId="urn:microsoft.com/office/officeart/2005/8/layout/hProcess4"/>
    <dgm:cxn modelId="{26793432-09C7-44F5-AC73-973929D335E9}" type="presParOf" srcId="{0A71D7F3-D1E9-421A-9441-4502403BBD34}" destId="{FBE15256-A5B1-4703-AEF4-6DCEDD2D0B0E}" srcOrd="0" destOrd="0" presId="urn:microsoft.com/office/officeart/2005/8/layout/hProcess4"/>
    <dgm:cxn modelId="{528F495C-CE66-4E1B-AF5F-0CFBC0E62445}" type="presParOf" srcId="{0A71D7F3-D1E9-421A-9441-4502403BBD34}" destId="{3860CAB2-DF08-4F25-BCF4-834CF96E77B1}" srcOrd="1" destOrd="0" presId="urn:microsoft.com/office/officeart/2005/8/layout/hProcess4"/>
    <dgm:cxn modelId="{733B4901-5EBD-4948-86A4-74A6B2686B30}" type="presParOf" srcId="{0A71D7F3-D1E9-421A-9441-4502403BBD34}" destId="{8B30F661-1CCA-40B7-B834-331900871E67}" srcOrd="2" destOrd="0" presId="urn:microsoft.com/office/officeart/2005/8/layout/hProcess4"/>
    <dgm:cxn modelId="{150EBC13-85AF-4D9D-AB24-92B27E241D88}" type="presParOf" srcId="{0A71D7F3-D1E9-421A-9441-4502403BBD34}" destId="{41AAA90A-3409-4FB6-B9F4-9D30853E1AE7}" srcOrd="3" destOrd="0" presId="urn:microsoft.com/office/officeart/2005/8/layout/hProcess4"/>
    <dgm:cxn modelId="{E7CB9A9D-D3EB-4E17-8B91-78A413EFFA0F}" type="presParOf" srcId="{0A71D7F3-D1E9-421A-9441-4502403BBD34}" destId="{E8CBB431-684C-4609-B320-73A1701B21E7}" srcOrd="4" destOrd="0" presId="urn:microsoft.com/office/officeart/2005/8/layout/hProcess4"/>
    <dgm:cxn modelId="{00B4AC83-B684-4D88-B6BC-0EDC2653744B}" type="presParOf" srcId="{DA0D07CA-5312-4E40-9D03-F4F14A9ABF69}" destId="{2DCBF5E2-9F66-4D6A-99AA-5A0E98D6BE68}" srcOrd="5" destOrd="0" presId="urn:microsoft.com/office/officeart/2005/8/layout/hProcess4"/>
    <dgm:cxn modelId="{973B02CF-6640-46A2-AD4E-7CAF849EF263}" type="presParOf" srcId="{DA0D07CA-5312-4E40-9D03-F4F14A9ABF69}" destId="{0AD199A3-95FB-4C2E-B67C-6BD231C0817D}" srcOrd="6" destOrd="0" presId="urn:microsoft.com/office/officeart/2005/8/layout/hProcess4"/>
    <dgm:cxn modelId="{CAC57050-5399-4A81-B66F-CB82F16F8B36}" type="presParOf" srcId="{0AD199A3-95FB-4C2E-B67C-6BD231C0817D}" destId="{9B672599-328C-4049-B8A3-83D15070F6BF}" srcOrd="0" destOrd="0" presId="urn:microsoft.com/office/officeart/2005/8/layout/hProcess4"/>
    <dgm:cxn modelId="{F5627715-BBD6-4E70-A594-E98A04D74BAC}" type="presParOf" srcId="{0AD199A3-95FB-4C2E-B67C-6BD231C0817D}" destId="{380176DE-38B8-4259-9932-AC2C503E4AE7}" srcOrd="1" destOrd="0" presId="urn:microsoft.com/office/officeart/2005/8/layout/hProcess4"/>
    <dgm:cxn modelId="{4F105CC9-5300-4327-B070-5940FEBA6CA5}" type="presParOf" srcId="{0AD199A3-95FB-4C2E-B67C-6BD231C0817D}" destId="{B92F89F9-BD53-43CB-A09A-8134145E9FB3}" srcOrd="2" destOrd="0" presId="urn:microsoft.com/office/officeart/2005/8/layout/hProcess4"/>
    <dgm:cxn modelId="{7B7C63C4-A401-4D50-A0B3-00E47F957708}" type="presParOf" srcId="{0AD199A3-95FB-4C2E-B67C-6BD231C0817D}" destId="{09581504-5040-4C49-9832-E99255B9C8AC}" srcOrd="3" destOrd="0" presId="urn:microsoft.com/office/officeart/2005/8/layout/hProcess4"/>
    <dgm:cxn modelId="{FED8501E-D00C-49D1-8962-18E3D92DDD6B}" type="presParOf" srcId="{0AD199A3-95FB-4C2E-B67C-6BD231C0817D}" destId="{8000B564-EDC4-4CDE-AF25-6C32048E10CD}"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E2500CF-E51F-4ABF-A279-5CE97C5D55F5}" type="doc">
      <dgm:prSet loTypeId="urn:microsoft.com/office/officeart/2005/8/layout/hProcess4" loCatId="process" qsTypeId="urn:microsoft.com/office/officeart/2005/8/quickstyle/simple1" qsCatId="simple" csTypeId="urn:microsoft.com/office/officeart/2005/8/colors/colorful5" csCatId="colorful" phldr="1"/>
      <dgm:spPr/>
      <dgm:t>
        <a:bodyPr/>
        <a:lstStyle/>
        <a:p>
          <a:endParaRPr lang="es-ES"/>
        </a:p>
      </dgm:t>
    </dgm:pt>
    <dgm:pt modelId="{7185AB28-E455-44F4-9DF1-C9CC947F9F61}">
      <dgm:prSet phldrT="[Texto]" custT="1"/>
      <dgm:spPr/>
      <dgm:t>
        <a:bodyPr/>
        <a:lstStyle/>
        <a:p>
          <a:r>
            <a:rPr lang="es-ES" sz="2000" b="0" dirty="0"/>
            <a:t>13 Septiembre 2017</a:t>
          </a:r>
        </a:p>
      </dgm:t>
    </dgm:pt>
    <dgm:pt modelId="{B19382C5-874E-4CAF-9FA1-DD5A72C210E7}" type="parTrans" cxnId="{AE3DE9F0-E53A-4C94-B912-742EF3D4E29A}">
      <dgm:prSet/>
      <dgm:spPr/>
      <dgm:t>
        <a:bodyPr/>
        <a:lstStyle/>
        <a:p>
          <a:endParaRPr lang="es-ES"/>
        </a:p>
      </dgm:t>
    </dgm:pt>
    <dgm:pt modelId="{2CE60D51-8B37-4162-92C8-ED0E095736C6}" type="sibTrans" cxnId="{AE3DE9F0-E53A-4C94-B912-742EF3D4E29A}">
      <dgm:prSet/>
      <dgm:spPr/>
      <dgm:t>
        <a:bodyPr/>
        <a:lstStyle/>
        <a:p>
          <a:endParaRPr lang="es-ES"/>
        </a:p>
      </dgm:t>
    </dgm:pt>
    <dgm:pt modelId="{332F1784-192E-46D1-8C94-DB29154156D8}">
      <dgm:prSet phldrT="[Texto]"/>
      <dgm:spPr/>
      <dgm:t>
        <a:bodyPr/>
        <a:lstStyle/>
        <a:p>
          <a:r>
            <a:rPr lang="es-ES" dirty="0"/>
            <a:t>Publicación Invitación para contratar</a:t>
          </a:r>
        </a:p>
      </dgm:t>
    </dgm:pt>
    <dgm:pt modelId="{EAF165D6-9E71-4FCE-9EF3-BC4EDB5070E3}" type="parTrans" cxnId="{375F4CFC-4C65-46C9-93AE-FABC00D91B28}">
      <dgm:prSet/>
      <dgm:spPr/>
      <dgm:t>
        <a:bodyPr/>
        <a:lstStyle/>
        <a:p>
          <a:endParaRPr lang="es-ES"/>
        </a:p>
      </dgm:t>
    </dgm:pt>
    <dgm:pt modelId="{37C1C2C4-FB82-41A2-9A47-F560BAB38428}" type="sibTrans" cxnId="{375F4CFC-4C65-46C9-93AE-FABC00D91B28}">
      <dgm:prSet/>
      <dgm:spPr/>
      <dgm:t>
        <a:bodyPr/>
        <a:lstStyle/>
        <a:p>
          <a:endParaRPr lang="es-ES"/>
        </a:p>
      </dgm:t>
    </dgm:pt>
    <dgm:pt modelId="{F967CB00-20C5-441E-A933-1B3E8B9A6690}">
      <dgm:prSet phldrT="[Texto]"/>
      <dgm:spPr/>
      <dgm:t>
        <a:bodyPr/>
        <a:lstStyle/>
        <a:p>
          <a:r>
            <a:rPr lang="es-ES" dirty="0"/>
            <a:t>20 Septiembre 2017</a:t>
          </a:r>
        </a:p>
      </dgm:t>
    </dgm:pt>
    <dgm:pt modelId="{0CE82A5D-F590-4B7D-86F6-90247C73BAA2}" type="parTrans" cxnId="{3613A50A-D44D-4876-A99C-E34242681AFF}">
      <dgm:prSet/>
      <dgm:spPr/>
      <dgm:t>
        <a:bodyPr/>
        <a:lstStyle/>
        <a:p>
          <a:endParaRPr lang="es-ES"/>
        </a:p>
      </dgm:t>
    </dgm:pt>
    <dgm:pt modelId="{5050ADC2-5D11-49C4-8E21-89022504FE85}" type="sibTrans" cxnId="{3613A50A-D44D-4876-A99C-E34242681AFF}">
      <dgm:prSet/>
      <dgm:spPr/>
      <dgm:t>
        <a:bodyPr/>
        <a:lstStyle/>
        <a:p>
          <a:endParaRPr lang="es-ES"/>
        </a:p>
      </dgm:t>
    </dgm:pt>
    <dgm:pt modelId="{08EE78A0-3E72-4F29-BA51-79508894BE2D}">
      <dgm:prSet phldrT="[Texto]"/>
      <dgm:spPr/>
      <dgm:t>
        <a:bodyPr/>
        <a:lstStyle/>
        <a:p>
          <a:r>
            <a:rPr lang="es-ES" dirty="0"/>
            <a:t>Recepción de ofertas</a:t>
          </a:r>
        </a:p>
      </dgm:t>
    </dgm:pt>
    <dgm:pt modelId="{F70AFDB5-874A-4638-A714-D9FAFED93C65}" type="parTrans" cxnId="{5C380498-B54D-4003-86C0-0EFC1EA1B382}">
      <dgm:prSet/>
      <dgm:spPr/>
      <dgm:t>
        <a:bodyPr/>
        <a:lstStyle/>
        <a:p>
          <a:endParaRPr lang="es-ES"/>
        </a:p>
      </dgm:t>
    </dgm:pt>
    <dgm:pt modelId="{094EAB3C-A2BD-46A0-91A0-14C312587344}" type="sibTrans" cxnId="{5C380498-B54D-4003-86C0-0EFC1EA1B382}">
      <dgm:prSet/>
      <dgm:spPr/>
      <dgm:t>
        <a:bodyPr/>
        <a:lstStyle/>
        <a:p>
          <a:endParaRPr lang="es-ES"/>
        </a:p>
      </dgm:t>
    </dgm:pt>
    <dgm:pt modelId="{7849DACF-8E3E-42BB-8278-CB9C0A8FDA2B}">
      <dgm:prSet phldrT="[Texto]"/>
      <dgm:spPr/>
      <dgm:t>
        <a:bodyPr/>
        <a:lstStyle/>
        <a:p>
          <a:r>
            <a:rPr lang="es-ES" dirty="0"/>
            <a:t>21-28 Septiembre 2017</a:t>
          </a:r>
        </a:p>
      </dgm:t>
    </dgm:pt>
    <dgm:pt modelId="{EAB861BB-3E81-45D0-A451-9E1007554785}" type="parTrans" cxnId="{2EED6EEF-B7DD-45F0-ACB0-CAA8DF09DD51}">
      <dgm:prSet/>
      <dgm:spPr/>
      <dgm:t>
        <a:bodyPr/>
        <a:lstStyle/>
        <a:p>
          <a:endParaRPr lang="es-ES"/>
        </a:p>
      </dgm:t>
    </dgm:pt>
    <dgm:pt modelId="{690BD518-8FFE-47BE-81C9-D3C9BCCBE770}" type="sibTrans" cxnId="{2EED6EEF-B7DD-45F0-ACB0-CAA8DF09DD51}">
      <dgm:prSet/>
      <dgm:spPr/>
      <dgm:t>
        <a:bodyPr/>
        <a:lstStyle/>
        <a:p>
          <a:endParaRPr lang="es-ES"/>
        </a:p>
      </dgm:t>
    </dgm:pt>
    <dgm:pt modelId="{CA2E483B-F065-43D4-B01A-C27486A6A9E2}">
      <dgm:prSet phldrT="[Texto]"/>
      <dgm:spPr/>
      <dgm:t>
        <a:bodyPr/>
        <a:lstStyle/>
        <a:p>
          <a:r>
            <a:rPr lang="es-ES" dirty="0"/>
            <a:t>Evaluación Jurídica, financiera y técnica</a:t>
          </a:r>
        </a:p>
      </dgm:t>
    </dgm:pt>
    <dgm:pt modelId="{2DA19149-D56E-4F83-B21E-58223418CD47}" type="parTrans" cxnId="{D0DB4AF7-E4E4-4F4A-92DE-87B3AE61F650}">
      <dgm:prSet/>
      <dgm:spPr/>
      <dgm:t>
        <a:bodyPr/>
        <a:lstStyle/>
        <a:p>
          <a:endParaRPr lang="es-ES"/>
        </a:p>
      </dgm:t>
    </dgm:pt>
    <dgm:pt modelId="{A8051B28-5B48-4532-8F94-03658B434FA3}" type="sibTrans" cxnId="{D0DB4AF7-E4E4-4F4A-92DE-87B3AE61F650}">
      <dgm:prSet/>
      <dgm:spPr/>
      <dgm:t>
        <a:bodyPr/>
        <a:lstStyle/>
        <a:p>
          <a:endParaRPr lang="es-ES"/>
        </a:p>
      </dgm:t>
    </dgm:pt>
    <dgm:pt modelId="{5662D56C-4E10-4BDE-915C-6D0665D770DB}">
      <dgm:prSet phldrT="[Texto]"/>
      <dgm:spPr/>
      <dgm:t>
        <a:bodyPr/>
        <a:lstStyle/>
        <a:p>
          <a:r>
            <a:rPr lang="es-ES" dirty="0"/>
            <a:t>Publicación Evaluación</a:t>
          </a:r>
        </a:p>
      </dgm:t>
    </dgm:pt>
    <dgm:pt modelId="{AC10E243-11AE-47C1-91DC-D1F4597280C4}" type="parTrans" cxnId="{F9DD0215-F527-4132-B6CF-E4EACC041B24}">
      <dgm:prSet/>
      <dgm:spPr/>
      <dgm:t>
        <a:bodyPr/>
        <a:lstStyle/>
        <a:p>
          <a:endParaRPr lang="es-ES"/>
        </a:p>
      </dgm:t>
    </dgm:pt>
    <dgm:pt modelId="{BFFA1B26-75DC-412E-9BFE-E0C1A3A6E5AC}" type="sibTrans" cxnId="{F9DD0215-F527-4132-B6CF-E4EACC041B24}">
      <dgm:prSet/>
      <dgm:spPr/>
      <dgm:t>
        <a:bodyPr/>
        <a:lstStyle/>
        <a:p>
          <a:endParaRPr lang="es-ES"/>
        </a:p>
      </dgm:t>
    </dgm:pt>
    <dgm:pt modelId="{155B4ADD-3B56-4529-B986-F8C8AA772373}" type="pres">
      <dgm:prSet presAssocID="{AE2500CF-E51F-4ABF-A279-5CE97C5D55F5}" presName="Name0" presStyleCnt="0">
        <dgm:presLayoutVars>
          <dgm:dir/>
          <dgm:animLvl val="lvl"/>
          <dgm:resizeHandles val="exact"/>
        </dgm:presLayoutVars>
      </dgm:prSet>
      <dgm:spPr/>
    </dgm:pt>
    <dgm:pt modelId="{7394AFAE-3896-46E8-8DE9-A920EABB7E94}" type="pres">
      <dgm:prSet presAssocID="{AE2500CF-E51F-4ABF-A279-5CE97C5D55F5}" presName="tSp" presStyleCnt="0"/>
      <dgm:spPr/>
    </dgm:pt>
    <dgm:pt modelId="{DD782978-2B0E-46B5-B676-9EC2AB0E4F98}" type="pres">
      <dgm:prSet presAssocID="{AE2500CF-E51F-4ABF-A279-5CE97C5D55F5}" presName="bSp" presStyleCnt="0"/>
      <dgm:spPr/>
    </dgm:pt>
    <dgm:pt modelId="{DA0D07CA-5312-4E40-9D03-F4F14A9ABF69}" type="pres">
      <dgm:prSet presAssocID="{AE2500CF-E51F-4ABF-A279-5CE97C5D55F5}" presName="process" presStyleCnt="0"/>
      <dgm:spPr/>
    </dgm:pt>
    <dgm:pt modelId="{D5A21767-2A9B-4806-A27B-714C0A7EFA0C}" type="pres">
      <dgm:prSet presAssocID="{7185AB28-E455-44F4-9DF1-C9CC947F9F61}" presName="composite1" presStyleCnt="0"/>
      <dgm:spPr/>
    </dgm:pt>
    <dgm:pt modelId="{522318E3-C147-44F5-9ABE-03F132E93BFF}" type="pres">
      <dgm:prSet presAssocID="{7185AB28-E455-44F4-9DF1-C9CC947F9F61}" presName="dummyNode1" presStyleLbl="node1" presStyleIdx="0" presStyleCnt="3"/>
      <dgm:spPr/>
    </dgm:pt>
    <dgm:pt modelId="{80481D17-2940-4A4A-A78A-77C59DF4DC0F}" type="pres">
      <dgm:prSet presAssocID="{7185AB28-E455-44F4-9DF1-C9CC947F9F61}" presName="childNode1" presStyleLbl="bgAcc1" presStyleIdx="0" presStyleCnt="3" custLinFactNeighborX="-189" custLinFactNeighborY="-36225">
        <dgm:presLayoutVars>
          <dgm:bulletEnabled val="1"/>
        </dgm:presLayoutVars>
      </dgm:prSet>
      <dgm:spPr/>
    </dgm:pt>
    <dgm:pt modelId="{D4654E5A-ABE6-488D-9A88-252E23E375BA}" type="pres">
      <dgm:prSet presAssocID="{7185AB28-E455-44F4-9DF1-C9CC947F9F61}" presName="childNode1tx" presStyleLbl="bgAcc1" presStyleIdx="0" presStyleCnt="3">
        <dgm:presLayoutVars>
          <dgm:bulletEnabled val="1"/>
        </dgm:presLayoutVars>
      </dgm:prSet>
      <dgm:spPr/>
    </dgm:pt>
    <dgm:pt modelId="{98E60C2C-9A51-44FC-AADB-5826E41CC13D}" type="pres">
      <dgm:prSet presAssocID="{7185AB28-E455-44F4-9DF1-C9CC947F9F61}" presName="parentNode1" presStyleLbl="node1" presStyleIdx="0" presStyleCnt="3" custScaleX="112176" custScaleY="86369" custLinFactY="-18915" custLinFactNeighborX="4364" custLinFactNeighborY="-100000">
        <dgm:presLayoutVars>
          <dgm:chMax val="1"/>
          <dgm:bulletEnabled val="1"/>
        </dgm:presLayoutVars>
      </dgm:prSet>
      <dgm:spPr/>
    </dgm:pt>
    <dgm:pt modelId="{D9397029-217A-4404-9358-A32E5A18A786}" type="pres">
      <dgm:prSet presAssocID="{7185AB28-E455-44F4-9DF1-C9CC947F9F61}" presName="connSite1" presStyleCnt="0"/>
      <dgm:spPr/>
    </dgm:pt>
    <dgm:pt modelId="{73D78FE7-3C07-4621-893B-72B5C3F7ED7C}" type="pres">
      <dgm:prSet presAssocID="{2CE60D51-8B37-4162-92C8-ED0E095736C6}" presName="Name9" presStyleLbl="sibTrans2D1" presStyleIdx="0" presStyleCnt="2" custScaleX="88932" custLinFactNeighborY="-2628"/>
      <dgm:spPr/>
    </dgm:pt>
    <dgm:pt modelId="{B6002F52-E6E3-4A0A-8EBF-FF3D0EA695FF}" type="pres">
      <dgm:prSet presAssocID="{F967CB00-20C5-441E-A933-1B3E8B9A6690}" presName="composite2" presStyleCnt="0"/>
      <dgm:spPr/>
    </dgm:pt>
    <dgm:pt modelId="{964070F6-3983-4558-943F-806D707E3704}" type="pres">
      <dgm:prSet presAssocID="{F967CB00-20C5-441E-A933-1B3E8B9A6690}" presName="dummyNode2" presStyleLbl="node1" presStyleIdx="0" presStyleCnt="3"/>
      <dgm:spPr/>
    </dgm:pt>
    <dgm:pt modelId="{9B14BEAB-594F-4C22-8998-34691429B36A}" type="pres">
      <dgm:prSet presAssocID="{F967CB00-20C5-441E-A933-1B3E8B9A6690}" presName="childNode2" presStyleLbl="bgAcc1" presStyleIdx="1" presStyleCnt="3">
        <dgm:presLayoutVars>
          <dgm:bulletEnabled val="1"/>
        </dgm:presLayoutVars>
      </dgm:prSet>
      <dgm:spPr/>
    </dgm:pt>
    <dgm:pt modelId="{3930F889-4640-4762-82BA-3B5F70FE4DB5}" type="pres">
      <dgm:prSet presAssocID="{F967CB00-20C5-441E-A933-1B3E8B9A6690}" presName="childNode2tx" presStyleLbl="bgAcc1" presStyleIdx="1" presStyleCnt="3">
        <dgm:presLayoutVars>
          <dgm:bulletEnabled val="1"/>
        </dgm:presLayoutVars>
      </dgm:prSet>
      <dgm:spPr/>
    </dgm:pt>
    <dgm:pt modelId="{010BC676-B5C7-464F-B0A9-C312D318CE23}" type="pres">
      <dgm:prSet presAssocID="{F967CB00-20C5-441E-A933-1B3E8B9A6690}" presName="parentNode2" presStyleLbl="node1" presStyleIdx="1" presStyleCnt="3">
        <dgm:presLayoutVars>
          <dgm:chMax val="0"/>
          <dgm:bulletEnabled val="1"/>
        </dgm:presLayoutVars>
      </dgm:prSet>
      <dgm:spPr/>
    </dgm:pt>
    <dgm:pt modelId="{7FE24AE8-F015-4174-8667-5FF8A68517D2}" type="pres">
      <dgm:prSet presAssocID="{F967CB00-20C5-441E-A933-1B3E8B9A6690}" presName="connSite2" presStyleCnt="0"/>
      <dgm:spPr/>
    </dgm:pt>
    <dgm:pt modelId="{13EC8479-813C-435D-8EB6-F694E9F0429A}" type="pres">
      <dgm:prSet presAssocID="{5050ADC2-5D11-49C4-8E21-89022504FE85}" presName="Name18" presStyleLbl="sibTrans2D1" presStyleIdx="1" presStyleCnt="2" custScaleY="68883"/>
      <dgm:spPr/>
    </dgm:pt>
    <dgm:pt modelId="{0A71D7F3-D1E9-421A-9441-4502403BBD34}" type="pres">
      <dgm:prSet presAssocID="{7849DACF-8E3E-42BB-8278-CB9C0A8FDA2B}" presName="composite1" presStyleCnt="0"/>
      <dgm:spPr/>
    </dgm:pt>
    <dgm:pt modelId="{FBE15256-A5B1-4703-AEF4-6DCEDD2D0B0E}" type="pres">
      <dgm:prSet presAssocID="{7849DACF-8E3E-42BB-8278-CB9C0A8FDA2B}" presName="dummyNode1" presStyleLbl="node1" presStyleIdx="1" presStyleCnt="3"/>
      <dgm:spPr/>
    </dgm:pt>
    <dgm:pt modelId="{3860CAB2-DF08-4F25-BCF4-834CF96E77B1}" type="pres">
      <dgm:prSet presAssocID="{7849DACF-8E3E-42BB-8278-CB9C0A8FDA2B}" presName="childNode1" presStyleLbl="bgAcc1" presStyleIdx="2" presStyleCnt="3" custLinFactNeighborY="-32340">
        <dgm:presLayoutVars>
          <dgm:bulletEnabled val="1"/>
        </dgm:presLayoutVars>
      </dgm:prSet>
      <dgm:spPr/>
    </dgm:pt>
    <dgm:pt modelId="{8B30F661-1CCA-40B7-B834-331900871E67}" type="pres">
      <dgm:prSet presAssocID="{7849DACF-8E3E-42BB-8278-CB9C0A8FDA2B}" presName="childNode1tx" presStyleLbl="bgAcc1" presStyleIdx="2" presStyleCnt="3">
        <dgm:presLayoutVars>
          <dgm:bulletEnabled val="1"/>
        </dgm:presLayoutVars>
      </dgm:prSet>
      <dgm:spPr/>
    </dgm:pt>
    <dgm:pt modelId="{41AAA90A-3409-4FB6-B9F4-9D30853E1AE7}" type="pres">
      <dgm:prSet presAssocID="{7849DACF-8E3E-42BB-8278-CB9C0A8FDA2B}" presName="parentNode1" presStyleLbl="node1" presStyleIdx="2" presStyleCnt="3" custLinFactNeighborX="1090" custLinFactNeighborY="-65855">
        <dgm:presLayoutVars>
          <dgm:chMax val="1"/>
          <dgm:bulletEnabled val="1"/>
        </dgm:presLayoutVars>
      </dgm:prSet>
      <dgm:spPr/>
    </dgm:pt>
    <dgm:pt modelId="{E8CBB431-684C-4609-B320-73A1701B21E7}" type="pres">
      <dgm:prSet presAssocID="{7849DACF-8E3E-42BB-8278-CB9C0A8FDA2B}" presName="connSite1" presStyleCnt="0"/>
      <dgm:spPr/>
    </dgm:pt>
  </dgm:ptLst>
  <dgm:cxnLst>
    <dgm:cxn modelId="{3613A50A-D44D-4876-A99C-E34242681AFF}" srcId="{AE2500CF-E51F-4ABF-A279-5CE97C5D55F5}" destId="{F967CB00-20C5-441E-A933-1B3E8B9A6690}" srcOrd="1" destOrd="0" parTransId="{0CE82A5D-F590-4B7D-86F6-90247C73BAA2}" sibTransId="{5050ADC2-5D11-49C4-8E21-89022504FE85}"/>
    <dgm:cxn modelId="{B5CF3514-AEF2-4BDC-83BB-8253FCCEEAA0}" type="presOf" srcId="{CA2E483B-F065-43D4-B01A-C27486A6A9E2}" destId="{3860CAB2-DF08-4F25-BCF4-834CF96E77B1}" srcOrd="0" destOrd="0" presId="urn:microsoft.com/office/officeart/2005/8/layout/hProcess4"/>
    <dgm:cxn modelId="{F9DD0215-F527-4132-B6CF-E4EACC041B24}" srcId="{7849DACF-8E3E-42BB-8278-CB9C0A8FDA2B}" destId="{5662D56C-4E10-4BDE-915C-6D0665D770DB}" srcOrd="1" destOrd="0" parTransId="{AC10E243-11AE-47C1-91DC-D1F4597280C4}" sibTransId="{BFFA1B26-75DC-412E-9BFE-E0C1A3A6E5AC}"/>
    <dgm:cxn modelId="{ED042548-4C92-4FD0-89E4-8879BA5996FD}" type="presOf" srcId="{08EE78A0-3E72-4F29-BA51-79508894BE2D}" destId="{3930F889-4640-4762-82BA-3B5F70FE4DB5}" srcOrd="1" destOrd="0" presId="urn:microsoft.com/office/officeart/2005/8/layout/hProcess4"/>
    <dgm:cxn modelId="{54C75871-25D3-4DBB-916C-01B3C629BD04}" type="presOf" srcId="{CA2E483B-F065-43D4-B01A-C27486A6A9E2}" destId="{8B30F661-1CCA-40B7-B834-331900871E67}" srcOrd="1" destOrd="0" presId="urn:microsoft.com/office/officeart/2005/8/layout/hProcess4"/>
    <dgm:cxn modelId="{EBA28259-624E-4FDE-8FA1-FDC571F0D5AB}" type="presOf" srcId="{AE2500CF-E51F-4ABF-A279-5CE97C5D55F5}" destId="{155B4ADD-3B56-4529-B986-F8C8AA772373}" srcOrd="0" destOrd="0" presId="urn:microsoft.com/office/officeart/2005/8/layout/hProcess4"/>
    <dgm:cxn modelId="{9BC66F91-7982-4393-A506-D9BD503D220F}" type="presOf" srcId="{5662D56C-4E10-4BDE-915C-6D0665D770DB}" destId="{3860CAB2-DF08-4F25-BCF4-834CF96E77B1}" srcOrd="0" destOrd="1" presId="urn:microsoft.com/office/officeart/2005/8/layout/hProcess4"/>
    <dgm:cxn modelId="{5C380498-B54D-4003-86C0-0EFC1EA1B382}" srcId="{F967CB00-20C5-441E-A933-1B3E8B9A6690}" destId="{08EE78A0-3E72-4F29-BA51-79508894BE2D}" srcOrd="0" destOrd="0" parTransId="{F70AFDB5-874A-4638-A714-D9FAFED93C65}" sibTransId="{094EAB3C-A2BD-46A0-91A0-14C312587344}"/>
    <dgm:cxn modelId="{292E7D9E-8585-42D1-962F-A6391488EA69}" type="presOf" srcId="{2CE60D51-8B37-4162-92C8-ED0E095736C6}" destId="{73D78FE7-3C07-4621-893B-72B5C3F7ED7C}" srcOrd="0" destOrd="0" presId="urn:microsoft.com/office/officeart/2005/8/layout/hProcess4"/>
    <dgm:cxn modelId="{E0817CAF-9523-499D-84D9-BC20059D5165}" type="presOf" srcId="{5662D56C-4E10-4BDE-915C-6D0665D770DB}" destId="{8B30F661-1CCA-40B7-B834-331900871E67}" srcOrd="1" destOrd="1" presId="urn:microsoft.com/office/officeart/2005/8/layout/hProcess4"/>
    <dgm:cxn modelId="{E49E9CAF-A385-4733-9490-FF575D68C33F}" type="presOf" srcId="{7849DACF-8E3E-42BB-8278-CB9C0A8FDA2B}" destId="{41AAA90A-3409-4FB6-B9F4-9D30853E1AE7}" srcOrd="0" destOrd="0" presId="urn:microsoft.com/office/officeart/2005/8/layout/hProcess4"/>
    <dgm:cxn modelId="{7AE4EAC2-66E2-4C6B-948D-14CE563CDF1D}" type="presOf" srcId="{08EE78A0-3E72-4F29-BA51-79508894BE2D}" destId="{9B14BEAB-594F-4C22-8998-34691429B36A}" srcOrd="0" destOrd="0" presId="urn:microsoft.com/office/officeart/2005/8/layout/hProcess4"/>
    <dgm:cxn modelId="{4AB442E9-9998-41BC-B5F2-67070E0DDA28}" type="presOf" srcId="{F967CB00-20C5-441E-A933-1B3E8B9A6690}" destId="{010BC676-B5C7-464F-B0A9-C312D318CE23}" srcOrd="0" destOrd="0" presId="urn:microsoft.com/office/officeart/2005/8/layout/hProcess4"/>
    <dgm:cxn modelId="{E51E40EA-9798-4057-BBE4-230A49970CA8}" type="presOf" srcId="{332F1784-192E-46D1-8C94-DB29154156D8}" destId="{80481D17-2940-4A4A-A78A-77C59DF4DC0F}" srcOrd="0" destOrd="0" presId="urn:microsoft.com/office/officeart/2005/8/layout/hProcess4"/>
    <dgm:cxn modelId="{530997EE-26AA-46FE-B267-63059A4E29EF}" type="presOf" srcId="{5050ADC2-5D11-49C4-8E21-89022504FE85}" destId="{13EC8479-813C-435D-8EB6-F694E9F0429A}" srcOrd="0" destOrd="0" presId="urn:microsoft.com/office/officeart/2005/8/layout/hProcess4"/>
    <dgm:cxn modelId="{2EED6EEF-B7DD-45F0-ACB0-CAA8DF09DD51}" srcId="{AE2500CF-E51F-4ABF-A279-5CE97C5D55F5}" destId="{7849DACF-8E3E-42BB-8278-CB9C0A8FDA2B}" srcOrd="2" destOrd="0" parTransId="{EAB861BB-3E81-45D0-A451-9E1007554785}" sibTransId="{690BD518-8FFE-47BE-81C9-D3C9BCCBE770}"/>
    <dgm:cxn modelId="{AE3DE9F0-E53A-4C94-B912-742EF3D4E29A}" srcId="{AE2500CF-E51F-4ABF-A279-5CE97C5D55F5}" destId="{7185AB28-E455-44F4-9DF1-C9CC947F9F61}" srcOrd="0" destOrd="0" parTransId="{B19382C5-874E-4CAF-9FA1-DD5A72C210E7}" sibTransId="{2CE60D51-8B37-4162-92C8-ED0E095736C6}"/>
    <dgm:cxn modelId="{1F922BF2-93E1-42E1-BE4E-F584DBD7E8CE}" type="presOf" srcId="{7185AB28-E455-44F4-9DF1-C9CC947F9F61}" destId="{98E60C2C-9A51-44FC-AADB-5826E41CC13D}" srcOrd="0" destOrd="0" presId="urn:microsoft.com/office/officeart/2005/8/layout/hProcess4"/>
    <dgm:cxn modelId="{F1916BF6-689D-4A19-AF6D-0FEC4F0826B1}" type="presOf" srcId="{332F1784-192E-46D1-8C94-DB29154156D8}" destId="{D4654E5A-ABE6-488D-9A88-252E23E375BA}" srcOrd="1" destOrd="0" presId="urn:microsoft.com/office/officeart/2005/8/layout/hProcess4"/>
    <dgm:cxn modelId="{D0DB4AF7-E4E4-4F4A-92DE-87B3AE61F650}" srcId="{7849DACF-8E3E-42BB-8278-CB9C0A8FDA2B}" destId="{CA2E483B-F065-43D4-B01A-C27486A6A9E2}" srcOrd="0" destOrd="0" parTransId="{2DA19149-D56E-4F83-B21E-58223418CD47}" sibTransId="{A8051B28-5B48-4532-8F94-03658B434FA3}"/>
    <dgm:cxn modelId="{375F4CFC-4C65-46C9-93AE-FABC00D91B28}" srcId="{7185AB28-E455-44F4-9DF1-C9CC947F9F61}" destId="{332F1784-192E-46D1-8C94-DB29154156D8}" srcOrd="0" destOrd="0" parTransId="{EAF165D6-9E71-4FCE-9EF3-BC4EDB5070E3}" sibTransId="{37C1C2C4-FB82-41A2-9A47-F560BAB38428}"/>
    <dgm:cxn modelId="{495F9A3E-3F98-4485-ADE6-D699B976606B}" type="presParOf" srcId="{155B4ADD-3B56-4529-B986-F8C8AA772373}" destId="{7394AFAE-3896-46E8-8DE9-A920EABB7E94}" srcOrd="0" destOrd="0" presId="urn:microsoft.com/office/officeart/2005/8/layout/hProcess4"/>
    <dgm:cxn modelId="{4F4A2B97-9A33-4F39-835E-A71F01705F6E}" type="presParOf" srcId="{155B4ADD-3B56-4529-B986-F8C8AA772373}" destId="{DD782978-2B0E-46B5-B676-9EC2AB0E4F98}" srcOrd="1" destOrd="0" presId="urn:microsoft.com/office/officeart/2005/8/layout/hProcess4"/>
    <dgm:cxn modelId="{90602E3C-5040-4E62-BA4F-584F599FDEC9}" type="presParOf" srcId="{155B4ADD-3B56-4529-B986-F8C8AA772373}" destId="{DA0D07CA-5312-4E40-9D03-F4F14A9ABF69}" srcOrd="2" destOrd="0" presId="urn:microsoft.com/office/officeart/2005/8/layout/hProcess4"/>
    <dgm:cxn modelId="{DDA044BC-6466-4626-8F7D-3599A6A7C647}" type="presParOf" srcId="{DA0D07CA-5312-4E40-9D03-F4F14A9ABF69}" destId="{D5A21767-2A9B-4806-A27B-714C0A7EFA0C}" srcOrd="0" destOrd="0" presId="urn:microsoft.com/office/officeart/2005/8/layout/hProcess4"/>
    <dgm:cxn modelId="{F7454E0C-7708-4009-BA45-07DDD6BA06ED}" type="presParOf" srcId="{D5A21767-2A9B-4806-A27B-714C0A7EFA0C}" destId="{522318E3-C147-44F5-9ABE-03F132E93BFF}" srcOrd="0" destOrd="0" presId="urn:microsoft.com/office/officeart/2005/8/layout/hProcess4"/>
    <dgm:cxn modelId="{BBED128D-6ABE-499B-A814-66E0C9632CB8}" type="presParOf" srcId="{D5A21767-2A9B-4806-A27B-714C0A7EFA0C}" destId="{80481D17-2940-4A4A-A78A-77C59DF4DC0F}" srcOrd="1" destOrd="0" presId="urn:microsoft.com/office/officeart/2005/8/layout/hProcess4"/>
    <dgm:cxn modelId="{26F84B94-CF9B-4919-A4ED-EF3BCC23F76B}" type="presParOf" srcId="{D5A21767-2A9B-4806-A27B-714C0A7EFA0C}" destId="{D4654E5A-ABE6-488D-9A88-252E23E375BA}" srcOrd="2" destOrd="0" presId="urn:microsoft.com/office/officeart/2005/8/layout/hProcess4"/>
    <dgm:cxn modelId="{0D45A51C-D3B8-47C2-9A77-043CED94F4A3}" type="presParOf" srcId="{D5A21767-2A9B-4806-A27B-714C0A7EFA0C}" destId="{98E60C2C-9A51-44FC-AADB-5826E41CC13D}" srcOrd="3" destOrd="0" presId="urn:microsoft.com/office/officeart/2005/8/layout/hProcess4"/>
    <dgm:cxn modelId="{A635DC59-49C0-417F-9812-9B9D26D6F4D9}" type="presParOf" srcId="{D5A21767-2A9B-4806-A27B-714C0A7EFA0C}" destId="{D9397029-217A-4404-9358-A32E5A18A786}" srcOrd="4" destOrd="0" presId="urn:microsoft.com/office/officeart/2005/8/layout/hProcess4"/>
    <dgm:cxn modelId="{B5D9510E-8799-440B-8D6C-10898569A116}" type="presParOf" srcId="{DA0D07CA-5312-4E40-9D03-F4F14A9ABF69}" destId="{73D78FE7-3C07-4621-893B-72B5C3F7ED7C}" srcOrd="1" destOrd="0" presId="urn:microsoft.com/office/officeart/2005/8/layout/hProcess4"/>
    <dgm:cxn modelId="{BEECB22A-9061-4519-B5A7-DDD1908521AD}" type="presParOf" srcId="{DA0D07CA-5312-4E40-9D03-F4F14A9ABF69}" destId="{B6002F52-E6E3-4A0A-8EBF-FF3D0EA695FF}" srcOrd="2" destOrd="0" presId="urn:microsoft.com/office/officeart/2005/8/layout/hProcess4"/>
    <dgm:cxn modelId="{79A145DC-09C7-430E-BEA7-A978F88F4039}" type="presParOf" srcId="{B6002F52-E6E3-4A0A-8EBF-FF3D0EA695FF}" destId="{964070F6-3983-4558-943F-806D707E3704}" srcOrd="0" destOrd="0" presId="urn:microsoft.com/office/officeart/2005/8/layout/hProcess4"/>
    <dgm:cxn modelId="{FB319748-B6C7-4141-AB9A-E6174AF88E15}" type="presParOf" srcId="{B6002F52-E6E3-4A0A-8EBF-FF3D0EA695FF}" destId="{9B14BEAB-594F-4C22-8998-34691429B36A}" srcOrd="1" destOrd="0" presId="urn:microsoft.com/office/officeart/2005/8/layout/hProcess4"/>
    <dgm:cxn modelId="{321D572F-C7A1-4298-B2C3-8C41C1B02D51}" type="presParOf" srcId="{B6002F52-E6E3-4A0A-8EBF-FF3D0EA695FF}" destId="{3930F889-4640-4762-82BA-3B5F70FE4DB5}" srcOrd="2" destOrd="0" presId="urn:microsoft.com/office/officeart/2005/8/layout/hProcess4"/>
    <dgm:cxn modelId="{89A8FB47-E173-4B08-9FEE-0510201D88D6}" type="presParOf" srcId="{B6002F52-E6E3-4A0A-8EBF-FF3D0EA695FF}" destId="{010BC676-B5C7-464F-B0A9-C312D318CE23}" srcOrd="3" destOrd="0" presId="urn:microsoft.com/office/officeart/2005/8/layout/hProcess4"/>
    <dgm:cxn modelId="{3E3BE5FE-073B-47EE-B941-B1BD0CD3C0BA}" type="presParOf" srcId="{B6002F52-E6E3-4A0A-8EBF-FF3D0EA695FF}" destId="{7FE24AE8-F015-4174-8667-5FF8A68517D2}" srcOrd="4" destOrd="0" presId="urn:microsoft.com/office/officeart/2005/8/layout/hProcess4"/>
    <dgm:cxn modelId="{4DEA15E0-80D8-4154-80A3-2003DD64DEC5}" type="presParOf" srcId="{DA0D07CA-5312-4E40-9D03-F4F14A9ABF69}" destId="{13EC8479-813C-435D-8EB6-F694E9F0429A}" srcOrd="3" destOrd="0" presId="urn:microsoft.com/office/officeart/2005/8/layout/hProcess4"/>
    <dgm:cxn modelId="{127D6B6D-C3D2-4330-B117-706071383E2C}" type="presParOf" srcId="{DA0D07CA-5312-4E40-9D03-F4F14A9ABF69}" destId="{0A71D7F3-D1E9-421A-9441-4502403BBD34}" srcOrd="4" destOrd="0" presId="urn:microsoft.com/office/officeart/2005/8/layout/hProcess4"/>
    <dgm:cxn modelId="{26793432-09C7-44F5-AC73-973929D335E9}" type="presParOf" srcId="{0A71D7F3-D1E9-421A-9441-4502403BBD34}" destId="{FBE15256-A5B1-4703-AEF4-6DCEDD2D0B0E}" srcOrd="0" destOrd="0" presId="urn:microsoft.com/office/officeart/2005/8/layout/hProcess4"/>
    <dgm:cxn modelId="{528F495C-CE66-4E1B-AF5F-0CFBC0E62445}" type="presParOf" srcId="{0A71D7F3-D1E9-421A-9441-4502403BBD34}" destId="{3860CAB2-DF08-4F25-BCF4-834CF96E77B1}" srcOrd="1" destOrd="0" presId="urn:microsoft.com/office/officeart/2005/8/layout/hProcess4"/>
    <dgm:cxn modelId="{733B4901-5EBD-4948-86A4-74A6B2686B30}" type="presParOf" srcId="{0A71D7F3-D1E9-421A-9441-4502403BBD34}" destId="{8B30F661-1CCA-40B7-B834-331900871E67}" srcOrd="2" destOrd="0" presId="urn:microsoft.com/office/officeart/2005/8/layout/hProcess4"/>
    <dgm:cxn modelId="{150EBC13-85AF-4D9D-AB24-92B27E241D88}" type="presParOf" srcId="{0A71D7F3-D1E9-421A-9441-4502403BBD34}" destId="{41AAA90A-3409-4FB6-B9F4-9D30853E1AE7}" srcOrd="3" destOrd="0" presId="urn:microsoft.com/office/officeart/2005/8/layout/hProcess4"/>
    <dgm:cxn modelId="{E7CB9A9D-D3EB-4E17-8B91-78A413EFFA0F}" type="presParOf" srcId="{0A71D7F3-D1E9-421A-9441-4502403BBD34}" destId="{E8CBB431-684C-4609-B320-73A1701B21E7}"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E2500CF-E51F-4ABF-A279-5CE97C5D55F5}" type="doc">
      <dgm:prSet loTypeId="urn:microsoft.com/office/officeart/2005/8/layout/hProcess4" loCatId="process" qsTypeId="urn:microsoft.com/office/officeart/2005/8/quickstyle/simple1" qsCatId="simple" csTypeId="urn:microsoft.com/office/officeart/2005/8/colors/colorful5" csCatId="colorful" phldr="1"/>
      <dgm:spPr/>
      <dgm:t>
        <a:bodyPr/>
        <a:lstStyle/>
        <a:p>
          <a:endParaRPr lang="es-ES"/>
        </a:p>
      </dgm:t>
    </dgm:pt>
    <dgm:pt modelId="{7185AB28-E455-44F4-9DF1-C9CC947F9F61}">
      <dgm:prSet phldrT="[Texto]" custT="1"/>
      <dgm:spPr/>
      <dgm:t>
        <a:bodyPr/>
        <a:lstStyle/>
        <a:p>
          <a:r>
            <a:rPr lang="es-ES" sz="2400" b="0" dirty="0"/>
            <a:t>Por definir CNE</a:t>
          </a:r>
        </a:p>
      </dgm:t>
    </dgm:pt>
    <dgm:pt modelId="{B19382C5-874E-4CAF-9FA1-DD5A72C210E7}" type="parTrans" cxnId="{AE3DE9F0-E53A-4C94-B912-742EF3D4E29A}">
      <dgm:prSet/>
      <dgm:spPr/>
      <dgm:t>
        <a:bodyPr/>
        <a:lstStyle/>
        <a:p>
          <a:endParaRPr lang="es-ES"/>
        </a:p>
      </dgm:t>
    </dgm:pt>
    <dgm:pt modelId="{2CE60D51-8B37-4162-92C8-ED0E095736C6}" type="sibTrans" cxnId="{AE3DE9F0-E53A-4C94-B912-742EF3D4E29A}">
      <dgm:prSet/>
      <dgm:spPr/>
      <dgm:t>
        <a:bodyPr/>
        <a:lstStyle/>
        <a:p>
          <a:endParaRPr lang="es-ES"/>
        </a:p>
      </dgm:t>
    </dgm:pt>
    <dgm:pt modelId="{332F1784-192E-46D1-8C94-DB29154156D8}">
      <dgm:prSet phldrT="[Texto]"/>
      <dgm:spPr/>
      <dgm:t>
        <a:bodyPr/>
        <a:lstStyle/>
        <a:p>
          <a:pPr algn="l"/>
          <a:r>
            <a:rPr lang="es-ES" dirty="0"/>
            <a:t>Asignación presupuestal para enajenación temprana</a:t>
          </a:r>
        </a:p>
      </dgm:t>
    </dgm:pt>
    <dgm:pt modelId="{EAF165D6-9E71-4FCE-9EF3-BC4EDB5070E3}" type="parTrans" cxnId="{375F4CFC-4C65-46C9-93AE-FABC00D91B28}">
      <dgm:prSet/>
      <dgm:spPr/>
      <dgm:t>
        <a:bodyPr/>
        <a:lstStyle/>
        <a:p>
          <a:endParaRPr lang="es-ES"/>
        </a:p>
      </dgm:t>
    </dgm:pt>
    <dgm:pt modelId="{37C1C2C4-FB82-41A2-9A47-F560BAB38428}" type="sibTrans" cxnId="{375F4CFC-4C65-46C9-93AE-FABC00D91B28}">
      <dgm:prSet/>
      <dgm:spPr/>
      <dgm:t>
        <a:bodyPr/>
        <a:lstStyle/>
        <a:p>
          <a:endParaRPr lang="es-ES"/>
        </a:p>
      </dgm:t>
    </dgm:pt>
    <dgm:pt modelId="{F967CB00-20C5-441E-A933-1B3E8B9A6690}">
      <dgm:prSet phldrT="[Texto]" custT="1"/>
      <dgm:spPr/>
      <dgm:t>
        <a:bodyPr/>
        <a:lstStyle/>
        <a:p>
          <a:r>
            <a:rPr lang="es-ES" sz="2400" dirty="0"/>
            <a:t>En proceso ante el ANA</a:t>
          </a:r>
        </a:p>
      </dgm:t>
    </dgm:pt>
    <dgm:pt modelId="{0CE82A5D-F590-4B7D-86F6-90247C73BAA2}" type="parTrans" cxnId="{3613A50A-D44D-4876-A99C-E34242681AFF}">
      <dgm:prSet/>
      <dgm:spPr/>
      <dgm:t>
        <a:bodyPr/>
        <a:lstStyle/>
        <a:p>
          <a:endParaRPr lang="es-ES"/>
        </a:p>
      </dgm:t>
    </dgm:pt>
    <dgm:pt modelId="{5050ADC2-5D11-49C4-8E21-89022504FE85}" type="sibTrans" cxnId="{3613A50A-D44D-4876-A99C-E34242681AFF}">
      <dgm:prSet/>
      <dgm:spPr/>
      <dgm:t>
        <a:bodyPr/>
        <a:lstStyle/>
        <a:p>
          <a:endParaRPr lang="es-ES"/>
        </a:p>
      </dgm:t>
    </dgm:pt>
    <dgm:pt modelId="{08EE78A0-3E72-4F29-BA51-79508894BE2D}">
      <dgm:prSet phldrT="[Texto]"/>
      <dgm:spPr/>
      <dgm:t>
        <a:bodyPr/>
        <a:lstStyle/>
        <a:p>
          <a:r>
            <a:rPr lang="es-ES" dirty="0"/>
            <a:t>Inscripción en el registro de avaluadores con certificación de la ANA</a:t>
          </a:r>
        </a:p>
      </dgm:t>
    </dgm:pt>
    <dgm:pt modelId="{F70AFDB5-874A-4638-A714-D9FAFED93C65}" type="parTrans" cxnId="{5C380498-B54D-4003-86C0-0EFC1EA1B382}">
      <dgm:prSet/>
      <dgm:spPr/>
      <dgm:t>
        <a:bodyPr/>
        <a:lstStyle/>
        <a:p>
          <a:endParaRPr lang="es-ES"/>
        </a:p>
      </dgm:t>
    </dgm:pt>
    <dgm:pt modelId="{094EAB3C-A2BD-46A0-91A0-14C312587344}" type="sibTrans" cxnId="{5C380498-B54D-4003-86C0-0EFC1EA1B382}">
      <dgm:prSet/>
      <dgm:spPr/>
      <dgm:t>
        <a:bodyPr/>
        <a:lstStyle/>
        <a:p>
          <a:endParaRPr lang="es-ES"/>
        </a:p>
      </dgm:t>
    </dgm:pt>
    <dgm:pt modelId="{7849DACF-8E3E-42BB-8278-CB9C0A8FDA2B}">
      <dgm:prSet phldrT="[Texto]" custT="1"/>
      <dgm:spPr/>
      <dgm:t>
        <a:bodyPr/>
        <a:lstStyle/>
        <a:p>
          <a:r>
            <a:rPr lang="es-ES" sz="2400" dirty="0"/>
            <a:t>Por definir</a:t>
          </a:r>
        </a:p>
      </dgm:t>
    </dgm:pt>
    <dgm:pt modelId="{EAB861BB-3E81-45D0-A451-9E1007554785}" type="parTrans" cxnId="{2EED6EEF-B7DD-45F0-ACB0-CAA8DF09DD51}">
      <dgm:prSet/>
      <dgm:spPr/>
      <dgm:t>
        <a:bodyPr/>
        <a:lstStyle/>
        <a:p>
          <a:endParaRPr lang="es-ES"/>
        </a:p>
      </dgm:t>
    </dgm:pt>
    <dgm:pt modelId="{690BD518-8FFE-47BE-81C9-D3C9BCCBE770}" type="sibTrans" cxnId="{2EED6EEF-B7DD-45F0-ACB0-CAA8DF09DD51}">
      <dgm:prSet/>
      <dgm:spPr/>
      <dgm:t>
        <a:bodyPr/>
        <a:lstStyle/>
        <a:p>
          <a:endParaRPr lang="es-ES"/>
        </a:p>
      </dgm:t>
    </dgm:pt>
    <dgm:pt modelId="{CA2E483B-F065-43D4-B01A-C27486A6A9E2}">
      <dgm:prSet phldrT="[Texto]"/>
      <dgm:spPr/>
      <dgm:t>
        <a:bodyPr/>
        <a:lstStyle/>
        <a:p>
          <a:r>
            <a:rPr lang="es-ES" dirty="0"/>
            <a:t>Contratación</a:t>
          </a:r>
        </a:p>
      </dgm:t>
    </dgm:pt>
    <dgm:pt modelId="{2DA19149-D56E-4F83-B21E-58223418CD47}" type="parTrans" cxnId="{D0DB4AF7-E4E4-4F4A-92DE-87B3AE61F650}">
      <dgm:prSet/>
      <dgm:spPr/>
      <dgm:t>
        <a:bodyPr/>
        <a:lstStyle/>
        <a:p>
          <a:endParaRPr lang="es-ES"/>
        </a:p>
      </dgm:t>
    </dgm:pt>
    <dgm:pt modelId="{A8051B28-5B48-4532-8F94-03658B434FA3}" type="sibTrans" cxnId="{D0DB4AF7-E4E4-4F4A-92DE-87B3AE61F650}">
      <dgm:prSet/>
      <dgm:spPr/>
      <dgm:t>
        <a:bodyPr/>
        <a:lstStyle/>
        <a:p>
          <a:endParaRPr lang="es-ES"/>
        </a:p>
      </dgm:t>
    </dgm:pt>
    <dgm:pt modelId="{155B4ADD-3B56-4529-B986-F8C8AA772373}" type="pres">
      <dgm:prSet presAssocID="{AE2500CF-E51F-4ABF-A279-5CE97C5D55F5}" presName="Name0" presStyleCnt="0">
        <dgm:presLayoutVars>
          <dgm:dir/>
          <dgm:animLvl val="lvl"/>
          <dgm:resizeHandles val="exact"/>
        </dgm:presLayoutVars>
      </dgm:prSet>
      <dgm:spPr/>
    </dgm:pt>
    <dgm:pt modelId="{7394AFAE-3896-46E8-8DE9-A920EABB7E94}" type="pres">
      <dgm:prSet presAssocID="{AE2500CF-E51F-4ABF-A279-5CE97C5D55F5}" presName="tSp" presStyleCnt="0"/>
      <dgm:spPr/>
    </dgm:pt>
    <dgm:pt modelId="{DD782978-2B0E-46B5-B676-9EC2AB0E4F98}" type="pres">
      <dgm:prSet presAssocID="{AE2500CF-E51F-4ABF-A279-5CE97C5D55F5}" presName="bSp" presStyleCnt="0"/>
      <dgm:spPr/>
    </dgm:pt>
    <dgm:pt modelId="{DA0D07CA-5312-4E40-9D03-F4F14A9ABF69}" type="pres">
      <dgm:prSet presAssocID="{AE2500CF-E51F-4ABF-A279-5CE97C5D55F5}" presName="process" presStyleCnt="0"/>
      <dgm:spPr/>
    </dgm:pt>
    <dgm:pt modelId="{D5A21767-2A9B-4806-A27B-714C0A7EFA0C}" type="pres">
      <dgm:prSet presAssocID="{7185AB28-E455-44F4-9DF1-C9CC947F9F61}" presName="composite1" presStyleCnt="0"/>
      <dgm:spPr/>
    </dgm:pt>
    <dgm:pt modelId="{522318E3-C147-44F5-9ABE-03F132E93BFF}" type="pres">
      <dgm:prSet presAssocID="{7185AB28-E455-44F4-9DF1-C9CC947F9F61}" presName="dummyNode1" presStyleLbl="node1" presStyleIdx="0" presStyleCnt="3"/>
      <dgm:spPr/>
    </dgm:pt>
    <dgm:pt modelId="{80481D17-2940-4A4A-A78A-77C59DF4DC0F}" type="pres">
      <dgm:prSet presAssocID="{7185AB28-E455-44F4-9DF1-C9CC947F9F61}" presName="childNode1" presStyleLbl="bgAcc1" presStyleIdx="0" presStyleCnt="3" custLinFactNeighborX="-189" custLinFactNeighborY="-36225">
        <dgm:presLayoutVars>
          <dgm:bulletEnabled val="1"/>
        </dgm:presLayoutVars>
      </dgm:prSet>
      <dgm:spPr/>
    </dgm:pt>
    <dgm:pt modelId="{D4654E5A-ABE6-488D-9A88-252E23E375BA}" type="pres">
      <dgm:prSet presAssocID="{7185AB28-E455-44F4-9DF1-C9CC947F9F61}" presName="childNode1tx" presStyleLbl="bgAcc1" presStyleIdx="0" presStyleCnt="3">
        <dgm:presLayoutVars>
          <dgm:bulletEnabled val="1"/>
        </dgm:presLayoutVars>
      </dgm:prSet>
      <dgm:spPr/>
    </dgm:pt>
    <dgm:pt modelId="{98E60C2C-9A51-44FC-AADB-5826E41CC13D}" type="pres">
      <dgm:prSet presAssocID="{7185AB28-E455-44F4-9DF1-C9CC947F9F61}" presName="parentNode1" presStyleLbl="node1" presStyleIdx="0" presStyleCnt="3" custScaleX="112176" custLinFactNeighborX="4364" custLinFactNeighborY="-91240">
        <dgm:presLayoutVars>
          <dgm:chMax val="1"/>
          <dgm:bulletEnabled val="1"/>
        </dgm:presLayoutVars>
      </dgm:prSet>
      <dgm:spPr/>
    </dgm:pt>
    <dgm:pt modelId="{D9397029-217A-4404-9358-A32E5A18A786}" type="pres">
      <dgm:prSet presAssocID="{7185AB28-E455-44F4-9DF1-C9CC947F9F61}" presName="connSite1" presStyleCnt="0"/>
      <dgm:spPr/>
    </dgm:pt>
    <dgm:pt modelId="{73D78FE7-3C07-4621-893B-72B5C3F7ED7C}" type="pres">
      <dgm:prSet presAssocID="{2CE60D51-8B37-4162-92C8-ED0E095736C6}" presName="Name9" presStyleLbl="sibTrans2D1" presStyleIdx="0" presStyleCnt="2" custLinFactNeighborY="-2628"/>
      <dgm:spPr/>
    </dgm:pt>
    <dgm:pt modelId="{B6002F52-E6E3-4A0A-8EBF-FF3D0EA695FF}" type="pres">
      <dgm:prSet presAssocID="{F967CB00-20C5-441E-A933-1B3E8B9A6690}" presName="composite2" presStyleCnt="0"/>
      <dgm:spPr/>
    </dgm:pt>
    <dgm:pt modelId="{964070F6-3983-4558-943F-806D707E3704}" type="pres">
      <dgm:prSet presAssocID="{F967CB00-20C5-441E-A933-1B3E8B9A6690}" presName="dummyNode2" presStyleLbl="node1" presStyleIdx="0" presStyleCnt="3"/>
      <dgm:spPr/>
    </dgm:pt>
    <dgm:pt modelId="{9B14BEAB-594F-4C22-8998-34691429B36A}" type="pres">
      <dgm:prSet presAssocID="{F967CB00-20C5-441E-A933-1B3E8B9A6690}" presName="childNode2" presStyleLbl="bgAcc1" presStyleIdx="1" presStyleCnt="3">
        <dgm:presLayoutVars>
          <dgm:bulletEnabled val="1"/>
        </dgm:presLayoutVars>
      </dgm:prSet>
      <dgm:spPr/>
    </dgm:pt>
    <dgm:pt modelId="{3930F889-4640-4762-82BA-3B5F70FE4DB5}" type="pres">
      <dgm:prSet presAssocID="{F967CB00-20C5-441E-A933-1B3E8B9A6690}" presName="childNode2tx" presStyleLbl="bgAcc1" presStyleIdx="1" presStyleCnt="3">
        <dgm:presLayoutVars>
          <dgm:bulletEnabled val="1"/>
        </dgm:presLayoutVars>
      </dgm:prSet>
      <dgm:spPr/>
    </dgm:pt>
    <dgm:pt modelId="{010BC676-B5C7-464F-B0A9-C312D318CE23}" type="pres">
      <dgm:prSet presAssocID="{F967CB00-20C5-441E-A933-1B3E8B9A6690}" presName="parentNode2" presStyleLbl="node1" presStyleIdx="1" presStyleCnt="3">
        <dgm:presLayoutVars>
          <dgm:chMax val="0"/>
          <dgm:bulletEnabled val="1"/>
        </dgm:presLayoutVars>
      </dgm:prSet>
      <dgm:spPr/>
    </dgm:pt>
    <dgm:pt modelId="{7FE24AE8-F015-4174-8667-5FF8A68517D2}" type="pres">
      <dgm:prSet presAssocID="{F967CB00-20C5-441E-A933-1B3E8B9A6690}" presName="connSite2" presStyleCnt="0"/>
      <dgm:spPr/>
    </dgm:pt>
    <dgm:pt modelId="{13EC8479-813C-435D-8EB6-F694E9F0429A}" type="pres">
      <dgm:prSet presAssocID="{5050ADC2-5D11-49C4-8E21-89022504FE85}" presName="Name18" presStyleLbl="sibTrans2D1" presStyleIdx="1" presStyleCnt="2" custAng="1288963" custLinFactNeighborX="-12420" custLinFactNeighborY="-315"/>
      <dgm:spPr/>
    </dgm:pt>
    <dgm:pt modelId="{0A71D7F3-D1E9-421A-9441-4502403BBD34}" type="pres">
      <dgm:prSet presAssocID="{7849DACF-8E3E-42BB-8278-CB9C0A8FDA2B}" presName="composite1" presStyleCnt="0"/>
      <dgm:spPr/>
    </dgm:pt>
    <dgm:pt modelId="{FBE15256-A5B1-4703-AEF4-6DCEDD2D0B0E}" type="pres">
      <dgm:prSet presAssocID="{7849DACF-8E3E-42BB-8278-CB9C0A8FDA2B}" presName="dummyNode1" presStyleLbl="node1" presStyleIdx="1" presStyleCnt="3"/>
      <dgm:spPr/>
    </dgm:pt>
    <dgm:pt modelId="{3860CAB2-DF08-4F25-BCF4-834CF96E77B1}" type="pres">
      <dgm:prSet presAssocID="{7849DACF-8E3E-42BB-8278-CB9C0A8FDA2B}" presName="childNode1" presStyleLbl="bgAcc1" presStyleIdx="2" presStyleCnt="3" custLinFactNeighborY="-32340">
        <dgm:presLayoutVars>
          <dgm:bulletEnabled val="1"/>
        </dgm:presLayoutVars>
      </dgm:prSet>
      <dgm:spPr/>
    </dgm:pt>
    <dgm:pt modelId="{8B30F661-1CCA-40B7-B834-331900871E67}" type="pres">
      <dgm:prSet presAssocID="{7849DACF-8E3E-42BB-8278-CB9C0A8FDA2B}" presName="childNode1tx" presStyleLbl="bgAcc1" presStyleIdx="2" presStyleCnt="3">
        <dgm:presLayoutVars>
          <dgm:bulletEnabled val="1"/>
        </dgm:presLayoutVars>
      </dgm:prSet>
      <dgm:spPr/>
    </dgm:pt>
    <dgm:pt modelId="{41AAA90A-3409-4FB6-B9F4-9D30853E1AE7}" type="pres">
      <dgm:prSet presAssocID="{7849DACF-8E3E-42BB-8278-CB9C0A8FDA2B}" presName="parentNode1" presStyleLbl="node1" presStyleIdx="2" presStyleCnt="3" custLinFactNeighborX="919" custLinFactNeighborY="-62780">
        <dgm:presLayoutVars>
          <dgm:chMax val="1"/>
          <dgm:bulletEnabled val="1"/>
        </dgm:presLayoutVars>
      </dgm:prSet>
      <dgm:spPr/>
    </dgm:pt>
    <dgm:pt modelId="{E8CBB431-684C-4609-B320-73A1701B21E7}" type="pres">
      <dgm:prSet presAssocID="{7849DACF-8E3E-42BB-8278-CB9C0A8FDA2B}" presName="connSite1" presStyleCnt="0"/>
      <dgm:spPr/>
    </dgm:pt>
  </dgm:ptLst>
  <dgm:cxnLst>
    <dgm:cxn modelId="{3613A50A-D44D-4876-A99C-E34242681AFF}" srcId="{AE2500CF-E51F-4ABF-A279-5CE97C5D55F5}" destId="{F967CB00-20C5-441E-A933-1B3E8B9A6690}" srcOrd="1" destOrd="0" parTransId="{0CE82A5D-F590-4B7D-86F6-90247C73BAA2}" sibTransId="{5050ADC2-5D11-49C4-8E21-89022504FE85}"/>
    <dgm:cxn modelId="{B5CF3514-AEF2-4BDC-83BB-8253FCCEEAA0}" type="presOf" srcId="{CA2E483B-F065-43D4-B01A-C27486A6A9E2}" destId="{3860CAB2-DF08-4F25-BCF4-834CF96E77B1}" srcOrd="0" destOrd="0" presId="urn:microsoft.com/office/officeart/2005/8/layout/hProcess4"/>
    <dgm:cxn modelId="{ED042548-4C92-4FD0-89E4-8879BA5996FD}" type="presOf" srcId="{08EE78A0-3E72-4F29-BA51-79508894BE2D}" destId="{3930F889-4640-4762-82BA-3B5F70FE4DB5}" srcOrd="1" destOrd="0" presId="urn:microsoft.com/office/officeart/2005/8/layout/hProcess4"/>
    <dgm:cxn modelId="{54C75871-25D3-4DBB-916C-01B3C629BD04}" type="presOf" srcId="{CA2E483B-F065-43D4-B01A-C27486A6A9E2}" destId="{8B30F661-1CCA-40B7-B834-331900871E67}" srcOrd="1" destOrd="0" presId="urn:microsoft.com/office/officeart/2005/8/layout/hProcess4"/>
    <dgm:cxn modelId="{EBA28259-624E-4FDE-8FA1-FDC571F0D5AB}" type="presOf" srcId="{AE2500CF-E51F-4ABF-A279-5CE97C5D55F5}" destId="{155B4ADD-3B56-4529-B986-F8C8AA772373}" srcOrd="0" destOrd="0" presId="urn:microsoft.com/office/officeart/2005/8/layout/hProcess4"/>
    <dgm:cxn modelId="{5C380498-B54D-4003-86C0-0EFC1EA1B382}" srcId="{F967CB00-20C5-441E-A933-1B3E8B9A6690}" destId="{08EE78A0-3E72-4F29-BA51-79508894BE2D}" srcOrd="0" destOrd="0" parTransId="{F70AFDB5-874A-4638-A714-D9FAFED93C65}" sibTransId="{094EAB3C-A2BD-46A0-91A0-14C312587344}"/>
    <dgm:cxn modelId="{292E7D9E-8585-42D1-962F-A6391488EA69}" type="presOf" srcId="{2CE60D51-8B37-4162-92C8-ED0E095736C6}" destId="{73D78FE7-3C07-4621-893B-72B5C3F7ED7C}" srcOrd="0" destOrd="0" presId="urn:microsoft.com/office/officeart/2005/8/layout/hProcess4"/>
    <dgm:cxn modelId="{E49E9CAF-A385-4733-9490-FF575D68C33F}" type="presOf" srcId="{7849DACF-8E3E-42BB-8278-CB9C0A8FDA2B}" destId="{41AAA90A-3409-4FB6-B9F4-9D30853E1AE7}" srcOrd="0" destOrd="0" presId="urn:microsoft.com/office/officeart/2005/8/layout/hProcess4"/>
    <dgm:cxn modelId="{7AE4EAC2-66E2-4C6B-948D-14CE563CDF1D}" type="presOf" srcId="{08EE78A0-3E72-4F29-BA51-79508894BE2D}" destId="{9B14BEAB-594F-4C22-8998-34691429B36A}" srcOrd="0" destOrd="0" presId="urn:microsoft.com/office/officeart/2005/8/layout/hProcess4"/>
    <dgm:cxn modelId="{4AB442E9-9998-41BC-B5F2-67070E0DDA28}" type="presOf" srcId="{F967CB00-20C5-441E-A933-1B3E8B9A6690}" destId="{010BC676-B5C7-464F-B0A9-C312D318CE23}" srcOrd="0" destOrd="0" presId="urn:microsoft.com/office/officeart/2005/8/layout/hProcess4"/>
    <dgm:cxn modelId="{E51E40EA-9798-4057-BBE4-230A49970CA8}" type="presOf" srcId="{332F1784-192E-46D1-8C94-DB29154156D8}" destId="{80481D17-2940-4A4A-A78A-77C59DF4DC0F}" srcOrd="0" destOrd="0" presId="urn:microsoft.com/office/officeart/2005/8/layout/hProcess4"/>
    <dgm:cxn modelId="{530997EE-26AA-46FE-B267-63059A4E29EF}" type="presOf" srcId="{5050ADC2-5D11-49C4-8E21-89022504FE85}" destId="{13EC8479-813C-435D-8EB6-F694E9F0429A}" srcOrd="0" destOrd="0" presId="urn:microsoft.com/office/officeart/2005/8/layout/hProcess4"/>
    <dgm:cxn modelId="{2EED6EEF-B7DD-45F0-ACB0-CAA8DF09DD51}" srcId="{AE2500CF-E51F-4ABF-A279-5CE97C5D55F5}" destId="{7849DACF-8E3E-42BB-8278-CB9C0A8FDA2B}" srcOrd="2" destOrd="0" parTransId="{EAB861BB-3E81-45D0-A451-9E1007554785}" sibTransId="{690BD518-8FFE-47BE-81C9-D3C9BCCBE770}"/>
    <dgm:cxn modelId="{AE3DE9F0-E53A-4C94-B912-742EF3D4E29A}" srcId="{AE2500CF-E51F-4ABF-A279-5CE97C5D55F5}" destId="{7185AB28-E455-44F4-9DF1-C9CC947F9F61}" srcOrd="0" destOrd="0" parTransId="{B19382C5-874E-4CAF-9FA1-DD5A72C210E7}" sibTransId="{2CE60D51-8B37-4162-92C8-ED0E095736C6}"/>
    <dgm:cxn modelId="{1F922BF2-93E1-42E1-BE4E-F584DBD7E8CE}" type="presOf" srcId="{7185AB28-E455-44F4-9DF1-C9CC947F9F61}" destId="{98E60C2C-9A51-44FC-AADB-5826E41CC13D}" srcOrd="0" destOrd="0" presId="urn:microsoft.com/office/officeart/2005/8/layout/hProcess4"/>
    <dgm:cxn modelId="{F1916BF6-689D-4A19-AF6D-0FEC4F0826B1}" type="presOf" srcId="{332F1784-192E-46D1-8C94-DB29154156D8}" destId="{D4654E5A-ABE6-488D-9A88-252E23E375BA}" srcOrd="1" destOrd="0" presId="urn:microsoft.com/office/officeart/2005/8/layout/hProcess4"/>
    <dgm:cxn modelId="{D0DB4AF7-E4E4-4F4A-92DE-87B3AE61F650}" srcId="{7849DACF-8E3E-42BB-8278-CB9C0A8FDA2B}" destId="{CA2E483B-F065-43D4-B01A-C27486A6A9E2}" srcOrd="0" destOrd="0" parTransId="{2DA19149-D56E-4F83-B21E-58223418CD47}" sibTransId="{A8051B28-5B48-4532-8F94-03658B434FA3}"/>
    <dgm:cxn modelId="{375F4CFC-4C65-46C9-93AE-FABC00D91B28}" srcId="{7185AB28-E455-44F4-9DF1-C9CC947F9F61}" destId="{332F1784-192E-46D1-8C94-DB29154156D8}" srcOrd="0" destOrd="0" parTransId="{EAF165D6-9E71-4FCE-9EF3-BC4EDB5070E3}" sibTransId="{37C1C2C4-FB82-41A2-9A47-F560BAB38428}"/>
    <dgm:cxn modelId="{495F9A3E-3F98-4485-ADE6-D699B976606B}" type="presParOf" srcId="{155B4ADD-3B56-4529-B986-F8C8AA772373}" destId="{7394AFAE-3896-46E8-8DE9-A920EABB7E94}" srcOrd="0" destOrd="0" presId="urn:microsoft.com/office/officeart/2005/8/layout/hProcess4"/>
    <dgm:cxn modelId="{4F4A2B97-9A33-4F39-835E-A71F01705F6E}" type="presParOf" srcId="{155B4ADD-3B56-4529-B986-F8C8AA772373}" destId="{DD782978-2B0E-46B5-B676-9EC2AB0E4F98}" srcOrd="1" destOrd="0" presId="urn:microsoft.com/office/officeart/2005/8/layout/hProcess4"/>
    <dgm:cxn modelId="{90602E3C-5040-4E62-BA4F-584F599FDEC9}" type="presParOf" srcId="{155B4ADD-3B56-4529-B986-F8C8AA772373}" destId="{DA0D07CA-5312-4E40-9D03-F4F14A9ABF69}" srcOrd="2" destOrd="0" presId="urn:microsoft.com/office/officeart/2005/8/layout/hProcess4"/>
    <dgm:cxn modelId="{DDA044BC-6466-4626-8F7D-3599A6A7C647}" type="presParOf" srcId="{DA0D07CA-5312-4E40-9D03-F4F14A9ABF69}" destId="{D5A21767-2A9B-4806-A27B-714C0A7EFA0C}" srcOrd="0" destOrd="0" presId="urn:microsoft.com/office/officeart/2005/8/layout/hProcess4"/>
    <dgm:cxn modelId="{F7454E0C-7708-4009-BA45-07DDD6BA06ED}" type="presParOf" srcId="{D5A21767-2A9B-4806-A27B-714C0A7EFA0C}" destId="{522318E3-C147-44F5-9ABE-03F132E93BFF}" srcOrd="0" destOrd="0" presId="urn:microsoft.com/office/officeart/2005/8/layout/hProcess4"/>
    <dgm:cxn modelId="{BBED128D-6ABE-499B-A814-66E0C9632CB8}" type="presParOf" srcId="{D5A21767-2A9B-4806-A27B-714C0A7EFA0C}" destId="{80481D17-2940-4A4A-A78A-77C59DF4DC0F}" srcOrd="1" destOrd="0" presId="urn:microsoft.com/office/officeart/2005/8/layout/hProcess4"/>
    <dgm:cxn modelId="{26F84B94-CF9B-4919-A4ED-EF3BCC23F76B}" type="presParOf" srcId="{D5A21767-2A9B-4806-A27B-714C0A7EFA0C}" destId="{D4654E5A-ABE6-488D-9A88-252E23E375BA}" srcOrd="2" destOrd="0" presId="urn:microsoft.com/office/officeart/2005/8/layout/hProcess4"/>
    <dgm:cxn modelId="{0D45A51C-D3B8-47C2-9A77-043CED94F4A3}" type="presParOf" srcId="{D5A21767-2A9B-4806-A27B-714C0A7EFA0C}" destId="{98E60C2C-9A51-44FC-AADB-5826E41CC13D}" srcOrd="3" destOrd="0" presId="urn:microsoft.com/office/officeart/2005/8/layout/hProcess4"/>
    <dgm:cxn modelId="{A635DC59-49C0-417F-9812-9B9D26D6F4D9}" type="presParOf" srcId="{D5A21767-2A9B-4806-A27B-714C0A7EFA0C}" destId="{D9397029-217A-4404-9358-A32E5A18A786}" srcOrd="4" destOrd="0" presId="urn:microsoft.com/office/officeart/2005/8/layout/hProcess4"/>
    <dgm:cxn modelId="{B5D9510E-8799-440B-8D6C-10898569A116}" type="presParOf" srcId="{DA0D07CA-5312-4E40-9D03-F4F14A9ABF69}" destId="{73D78FE7-3C07-4621-893B-72B5C3F7ED7C}" srcOrd="1" destOrd="0" presId="urn:microsoft.com/office/officeart/2005/8/layout/hProcess4"/>
    <dgm:cxn modelId="{BEECB22A-9061-4519-B5A7-DDD1908521AD}" type="presParOf" srcId="{DA0D07CA-5312-4E40-9D03-F4F14A9ABF69}" destId="{B6002F52-E6E3-4A0A-8EBF-FF3D0EA695FF}" srcOrd="2" destOrd="0" presId="urn:microsoft.com/office/officeart/2005/8/layout/hProcess4"/>
    <dgm:cxn modelId="{79A145DC-09C7-430E-BEA7-A978F88F4039}" type="presParOf" srcId="{B6002F52-E6E3-4A0A-8EBF-FF3D0EA695FF}" destId="{964070F6-3983-4558-943F-806D707E3704}" srcOrd="0" destOrd="0" presId="urn:microsoft.com/office/officeart/2005/8/layout/hProcess4"/>
    <dgm:cxn modelId="{FB319748-B6C7-4141-AB9A-E6174AF88E15}" type="presParOf" srcId="{B6002F52-E6E3-4A0A-8EBF-FF3D0EA695FF}" destId="{9B14BEAB-594F-4C22-8998-34691429B36A}" srcOrd="1" destOrd="0" presId="urn:microsoft.com/office/officeart/2005/8/layout/hProcess4"/>
    <dgm:cxn modelId="{321D572F-C7A1-4298-B2C3-8C41C1B02D51}" type="presParOf" srcId="{B6002F52-E6E3-4A0A-8EBF-FF3D0EA695FF}" destId="{3930F889-4640-4762-82BA-3B5F70FE4DB5}" srcOrd="2" destOrd="0" presId="urn:microsoft.com/office/officeart/2005/8/layout/hProcess4"/>
    <dgm:cxn modelId="{89A8FB47-E173-4B08-9FEE-0510201D88D6}" type="presParOf" srcId="{B6002F52-E6E3-4A0A-8EBF-FF3D0EA695FF}" destId="{010BC676-B5C7-464F-B0A9-C312D318CE23}" srcOrd="3" destOrd="0" presId="urn:microsoft.com/office/officeart/2005/8/layout/hProcess4"/>
    <dgm:cxn modelId="{3E3BE5FE-073B-47EE-B941-B1BD0CD3C0BA}" type="presParOf" srcId="{B6002F52-E6E3-4A0A-8EBF-FF3D0EA695FF}" destId="{7FE24AE8-F015-4174-8667-5FF8A68517D2}" srcOrd="4" destOrd="0" presId="urn:microsoft.com/office/officeart/2005/8/layout/hProcess4"/>
    <dgm:cxn modelId="{4DEA15E0-80D8-4154-80A3-2003DD64DEC5}" type="presParOf" srcId="{DA0D07CA-5312-4E40-9D03-F4F14A9ABF69}" destId="{13EC8479-813C-435D-8EB6-F694E9F0429A}" srcOrd="3" destOrd="0" presId="urn:microsoft.com/office/officeart/2005/8/layout/hProcess4"/>
    <dgm:cxn modelId="{127D6B6D-C3D2-4330-B117-706071383E2C}" type="presParOf" srcId="{DA0D07CA-5312-4E40-9D03-F4F14A9ABF69}" destId="{0A71D7F3-D1E9-421A-9441-4502403BBD34}" srcOrd="4" destOrd="0" presId="urn:microsoft.com/office/officeart/2005/8/layout/hProcess4"/>
    <dgm:cxn modelId="{26793432-09C7-44F5-AC73-973929D335E9}" type="presParOf" srcId="{0A71D7F3-D1E9-421A-9441-4502403BBD34}" destId="{FBE15256-A5B1-4703-AEF4-6DCEDD2D0B0E}" srcOrd="0" destOrd="0" presId="urn:microsoft.com/office/officeart/2005/8/layout/hProcess4"/>
    <dgm:cxn modelId="{528F495C-CE66-4E1B-AF5F-0CFBC0E62445}" type="presParOf" srcId="{0A71D7F3-D1E9-421A-9441-4502403BBD34}" destId="{3860CAB2-DF08-4F25-BCF4-834CF96E77B1}" srcOrd="1" destOrd="0" presId="urn:microsoft.com/office/officeart/2005/8/layout/hProcess4"/>
    <dgm:cxn modelId="{733B4901-5EBD-4948-86A4-74A6B2686B30}" type="presParOf" srcId="{0A71D7F3-D1E9-421A-9441-4502403BBD34}" destId="{8B30F661-1CCA-40B7-B834-331900871E67}" srcOrd="2" destOrd="0" presId="urn:microsoft.com/office/officeart/2005/8/layout/hProcess4"/>
    <dgm:cxn modelId="{150EBC13-85AF-4D9D-AB24-92B27E241D88}" type="presParOf" srcId="{0A71D7F3-D1E9-421A-9441-4502403BBD34}" destId="{41AAA90A-3409-4FB6-B9F4-9D30853E1AE7}" srcOrd="3" destOrd="0" presId="urn:microsoft.com/office/officeart/2005/8/layout/hProcess4"/>
    <dgm:cxn modelId="{E7CB9A9D-D3EB-4E17-8B91-78A413EFFA0F}" type="presParOf" srcId="{0A71D7F3-D1E9-421A-9441-4502403BBD34}" destId="{E8CBB431-684C-4609-B320-73A1701B21E7}"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E2500CF-E51F-4ABF-A279-5CE97C5D55F5}" type="doc">
      <dgm:prSet loTypeId="urn:microsoft.com/office/officeart/2005/8/layout/hProcess4" loCatId="process" qsTypeId="urn:microsoft.com/office/officeart/2005/8/quickstyle/simple1" qsCatId="simple" csTypeId="urn:microsoft.com/office/officeart/2005/8/colors/colorful5" csCatId="colorful" phldr="1"/>
      <dgm:spPr/>
      <dgm:t>
        <a:bodyPr/>
        <a:lstStyle/>
        <a:p>
          <a:endParaRPr lang="es-ES"/>
        </a:p>
      </dgm:t>
    </dgm:pt>
    <dgm:pt modelId="{7185AB28-E455-44F4-9DF1-C9CC947F9F61}">
      <dgm:prSet phldrT="[Texto]" custT="1"/>
      <dgm:spPr/>
      <dgm:t>
        <a:bodyPr/>
        <a:lstStyle/>
        <a:p>
          <a:r>
            <a:rPr lang="es-ES" sz="2000" b="0" dirty="0"/>
            <a:t>10 Octubre 2017</a:t>
          </a:r>
        </a:p>
      </dgm:t>
    </dgm:pt>
    <dgm:pt modelId="{B19382C5-874E-4CAF-9FA1-DD5A72C210E7}" type="parTrans" cxnId="{AE3DE9F0-E53A-4C94-B912-742EF3D4E29A}">
      <dgm:prSet/>
      <dgm:spPr/>
      <dgm:t>
        <a:bodyPr/>
        <a:lstStyle/>
        <a:p>
          <a:endParaRPr lang="es-ES"/>
        </a:p>
      </dgm:t>
    </dgm:pt>
    <dgm:pt modelId="{2CE60D51-8B37-4162-92C8-ED0E095736C6}" type="sibTrans" cxnId="{AE3DE9F0-E53A-4C94-B912-742EF3D4E29A}">
      <dgm:prSet/>
      <dgm:spPr/>
      <dgm:t>
        <a:bodyPr/>
        <a:lstStyle/>
        <a:p>
          <a:endParaRPr lang="es-ES"/>
        </a:p>
      </dgm:t>
    </dgm:pt>
    <dgm:pt modelId="{332F1784-192E-46D1-8C94-DB29154156D8}">
      <dgm:prSet phldrT="[Texto]"/>
      <dgm:spPr/>
      <dgm:t>
        <a:bodyPr/>
        <a:lstStyle/>
        <a:p>
          <a:r>
            <a:rPr lang="es-ES" dirty="0"/>
            <a:t>Presentación  propuesta económica y documentación</a:t>
          </a:r>
        </a:p>
      </dgm:t>
    </dgm:pt>
    <dgm:pt modelId="{EAF165D6-9E71-4FCE-9EF3-BC4EDB5070E3}" type="parTrans" cxnId="{375F4CFC-4C65-46C9-93AE-FABC00D91B28}">
      <dgm:prSet/>
      <dgm:spPr/>
      <dgm:t>
        <a:bodyPr/>
        <a:lstStyle/>
        <a:p>
          <a:endParaRPr lang="es-ES"/>
        </a:p>
      </dgm:t>
    </dgm:pt>
    <dgm:pt modelId="{37C1C2C4-FB82-41A2-9A47-F560BAB38428}" type="sibTrans" cxnId="{375F4CFC-4C65-46C9-93AE-FABC00D91B28}">
      <dgm:prSet/>
      <dgm:spPr/>
      <dgm:t>
        <a:bodyPr/>
        <a:lstStyle/>
        <a:p>
          <a:endParaRPr lang="es-ES"/>
        </a:p>
      </dgm:t>
    </dgm:pt>
    <dgm:pt modelId="{F967CB00-20C5-441E-A933-1B3E8B9A6690}">
      <dgm:prSet phldrT="[Texto]"/>
      <dgm:spPr/>
      <dgm:t>
        <a:bodyPr/>
        <a:lstStyle/>
        <a:p>
          <a:r>
            <a:rPr lang="es-ES" dirty="0"/>
            <a:t>13 Octubre 2017</a:t>
          </a:r>
        </a:p>
      </dgm:t>
    </dgm:pt>
    <dgm:pt modelId="{0CE82A5D-F590-4B7D-86F6-90247C73BAA2}" type="parTrans" cxnId="{3613A50A-D44D-4876-A99C-E34242681AFF}">
      <dgm:prSet/>
      <dgm:spPr/>
      <dgm:t>
        <a:bodyPr/>
        <a:lstStyle/>
        <a:p>
          <a:endParaRPr lang="es-ES"/>
        </a:p>
      </dgm:t>
    </dgm:pt>
    <dgm:pt modelId="{5050ADC2-5D11-49C4-8E21-89022504FE85}" type="sibTrans" cxnId="{3613A50A-D44D-4876-A99C-E34242681AFF}">
      <dgm:prSet/>
      <dgm:spPr/>
      <dgm:t>
        <a:bodyPr/>
        <a:lstStyle/>
        <a:p>
          <a:endParaRPr lang="es-ES"/>
        </a:p>
      </dgm:t>
    </dgm:pt>
    <dgm:pt modelId="{08EE78A0-3E72-4F29-BA51-79508894BE2D}">
      <dgm:prSet phldrT="[Texto]"/>
      <dgm:spPr/>
      <dgm:t>
        <a:bodyPr/>
        <a:lstStyle/>
        <a:p>
          <a:r>
            <a:rPr lang="es-CO" dirty="0"/>
            <a:t>Formulación de observaciones y aclaraciones</a:t>
          </a:r>
          <a:endParaRPr lang="es-ES" dirty="0"/>
        </a:p>
      </dgm:t>
    </dgm:pt>
    <dgm:pt modelId="{F70AFDB5-874A-4638-A714-D9FAFED93C65}" type="parTrans" cxnId="{5C380498-B54D-4003-86C0-0EFC1EA1B382}">
      <dgm:prSet/>
      <dgm:spPr/>
      <dgm:t>
        <a:bodyPr/>
        <a:lstStyle/>
        <a:p>
          <a:endParaRPr lang="es-ES"/>
        </a:p>
      </dgm:t>
    </dgm:pt>
    <dgm:pt modelId="{094EAB3C-A2BD-46A0-91A0-14C312587344}" type="sibTrans" cxnId="{5C380498-B54D-4003-86C0-0EFC1EA1B382}">
      <dgm:prSet/>
      <dgm:spPr/>
      <dgm:t>
        <a:bodyPr/>
        <a:lstStyle/>
        <a:p>
          <a:endParaRPr lang="es-ES"/>
        </a:p>
      </dgm:t>
    </dgm:pt>
    <dgm:pt modelId="{7849DACF-8E3E-42BB-8278-CB9C0A8FDA2B}">
      <dgm:prSet phldrT="[Texto]"/>
      <dgm:spPr/>
      <dgm:t>
        <a:bodyPr/>
        <a:lstStyle/>
        <a:p>
          <a:r>
            <a:rPr lang="es-ES" dirty="0"/>
            <a:t>23 Octubre 2017</a:t>
          </a:r>
        </a:p>
      </dgm:t>
    </dgm:pt>
    <dgm:pt modelId="{EAB861BB-3E81-45D0-A451-9E1007554785}" type="parTrans" cxnId="{2EED6EEF-B7DD-45F0-ACB0-CAA8DF09DD51}">
      <dgm:prSet/>
      <dgm:spPr/>
      <dgm:t>
        <a:bodyPr/>
        <a:lstStyle/>
        <a:p>
          <a:endParaRPr lang="es-ES"/>
        </a:p>
      </dgm:t>
    </dgm:pt>
    <dgm:pt modelId="{690BD518-8FFE-47BE-81C9-D3C9BCCBE770}" type="sibTrans" cxnId="{2EED6EEF-B7DD-45F0-ACB0-CAA8DF09DD51}">
      <dgm:prSet/>
      <dgm:spPr/>
      <dgm:t>
        <a:bodyPr/>
        <a:lstStyle/>
        <a:p>
          <a:endParaRPr lang="es-ES"/>
        </a:p>
      </dgm:t>
    </dgm:pt>
    <dgm:pt modelId="{CA2E483B-F065-43D4-B01A-C27486A6A9E2}">
      <dgm:prSet phldrT="[Texto]"/>
      <dgm:spPr/>
      <dgm:t>
        <a:bodyPr/>
        <a:lstStyle/>
        <a:p>
          <a:endParaRPr lang="es-ES" dirty="0"/>
        </a:p>
      </dgm:t>
    </dgm:pt>
    <dgm:pt modelId="{2DA19149-D56E-4F83-B21E-58223418CD47}" type="parTrans" cxnId="{D0DB4AF7-E4E4-4F4A-92DE-87B3AE61F650}">
      <dgm:prSet/>
      <dgm:spPr/>
      <dgm:t>
        <a:bodyPr/>
        <a:lstStyle/>
        <a:p>
          <a:endParaRPr lang="es-ES"/>
        </a:p>
      </dgm:t>
    </dgm:pt>
    <dgm:pt modelId="{A8051B28-5B48-4532-8F94-03658B434FA3}" type="sibTrans" cxnId="{D0DB4AF7-E4E4-4F4A-92DE-87B3AE61F650}">
      <dgm:prSet/>
      <dgm:spPr/>
      <dgm:t>
        <a:bodyPr/>
        <a:lstStyle/>
        <a:p>
          <a:endParaRPr lang="es-ES"/>
        </a:p>
      </dgm:t>
    </dgm:pt>
    <dgm:pt modelId="{32528D1C-3F7C-4C4D-9D14-3462DF3FEAA8}">
      <dgm:prSet phldrT="[Texto]"/>
      <dgm:spPr/>
      <dgm:t>
        <a:bodyPr/>
        <a:lstStyle/>
        <a:p>
          <a:r>
            <a:rPr lang="es-ES" dirty="0"/>
            <a:t>Evaluación Jurídica, financiera y técnica</a:t>
          </a:r>
        </a:p>
      </dgm:t>
    </dgm:pt>
    <dgm:pt modelId="{21F37564-1658-4366-9A5C-C31092AA63FB}" type="parTrans" cxnId="{F191878A-EC0A-4231-97ED-EE7966A464B8}">
      <dgm:prSet/>
      <dgm:spPr/>
      <dgm:t>
        <a:bodyPr/>
        <a:lstStyle/>
        <a:p>
          <a:endParaRPr lang="es-ES"/>
        </a:p>
      </dgm:t>
    </dgm:pt>
    <dgm:pt modelId="{A54FC4DB-5A76-44A6-B569-192C4C82B97C}" type="sibTrans" cxnId="{F191878A-EC0A-4231-97ED-EE7966A464B8}">
      <dgm:prSet/>
      <dgm:spPr/>
      <dgm:t>
        <a:bodyPr/>
        <a:lstStyle/>
        <a:p>
          <a:endParaRPr lang="es-ES"/>
        </a:p>
      </dgm:t>
    </dgm:pt>
    <dgm:pt modelId="{206B7354-1B87-4011-A23D-997E5EB8E8EB}">
      <dgm:prSet phldrT="[Texto]"/>
      <dgm:spPr/>
      <dgm:t>
        <a:bodyPr/>
        <a:lstStyle/>
        <a:p>
          <a:r>
            <a:rPr lang="es-ES" dirty="0"/>
            <a:t>30 Octubre 2017</a:t>
          </a:r>
        </a:p>
      </dgm:t>
    </dgm:pt>
    <dgm:pt modelId="{70122097-C26B-44E3-A968-E60E9F600E42}" type="parTrans" cxnId="{EF38032D-583C-4DFE-A96B-5D2BE775CBC3}">
      <dgm:prSet/>
      <dgm:spPr/>
      <dgm:t>
        <a:bodyPr/>
        <a:lstStyle/>
        <a:p>
          <a:endParaRPr lang="es-ES"/>
        </a:p>
      </dgm:t>
    </dgm:pt>
    <dgm:pt modelId="{5FEDFCD7-33F3-473F-9FCC-75304B1FC5BD}" type="sibTrans" cxnId="{EF38032D-583C-4DFE-A96B-5D2BE775CBC3}">
      <dgm:prSet/>
      <dgm:spPr/>
      <dgm:t>
        <a:bodyPr/>
        <a:lstStyle/>
        <a:p>
          <a:endParaRPr lang="es-ES"/>
        </a:p>
      </dgm:t>
    </dgm:pt>
    <dgm:pt modelId="{E39CB410-CB6C-4FA4-83BC-04C74BA100D1}">
      <dgm:prSet/>
      <dgm:spPr/>
      <dgm:t>
        <a:bodyPr/>
        <a:lstStyle/>
        <a:p>
          <a:r>
            <a:rPr lang="es-ES" dirty="0"/>
            <a:t>Publicación Evaluación</a:t>
          </a:r>
        </a:p>
      </dgm:t>
    </dgm:pt>
    <dgm:pt modelId="{9356098B-FC94-4690-855D-0FFD1132C1A5}" type="parTrans" cxnId="{4DE166C5-BA15-442E-AC28-D2FD3A9CCD43}">
      <dgm:prSet/>
      <dgm:spPr/>
      <dgm:t>
        <a:bodyPr/>
        <a:lstStyle/>
        <a:p>
          <a:endParaRPr lang="es-ES"/>
        </a:p>
      </dgm:t>
    </dgm:pt>
    <dgm:pt modelId="{B6C9F702-B51B-4F39-9D97-3671AE920503}" type="sibTrans" cxnId="{4DE166C5-BA15-442E-AC28-D2FD3A9CCD43}">
      <dgm:prSet/>
      <dgm:spPr/>
      <dgm:t>
        <a:bodyPr/>
        <a:lstStyle/>
        <a:p>
          <a:endParaRPr lang="es-ES"/>
        </a:p>
      </dgm:t>
    </dgm:pt>
    <dgm:pt modelId="{F49C0085-3C19-44E8-A0D9-B548B8BF21F3}">
      <dgm:prSet/>
      <dgm:spPr/>
      <dgm:t>
        <a:bodyPr/>
        <a:lstStyle/>
        <a:p>
          <a:r>
            <a:rPr lang="es-ES"/>
            <a:t>Recepción de ofertas</a:t>
          </a:r>
          <a:endParaRPr lang="es-ES" dirty="0"/>
        </a:p>
      </dgm:t>
    </dgm:pt>
    <dgm:pt modelId="{FDA298B6-FB8A-4ABD-8340-C267A9EEA688}" type="parTrans" cxnId="{7B9F25EB-2B91-4D55-9318-BA29AAD9BEDC}">
      <dgm:prSet/>
      <dgm:spPr/>
      <dgm:t>
        <a:bodyPr/>
        <a:lstStyle/>
        <a:p>
          <a:endParaRPr lang="es-ES"/>
        </a:p>
      </dgm:t>
    </dgm:pt>
    <dgm:pt modelId="{4B4AE9A0-CAC6-4838-ABEA-4CEEA165F3E1}" type="sibTrans" cxnId="{7B9F25EB-2B91-4D55-9318-BA29AAD9BEDC}">
      <dgm:prSet/>
      <dgm:spPr/>
      <dgm:t>
        <a:bodyPr/>
        <a:lstStyle/>
        <a:p>
          <a:endParaRPr lang="es-ES"/>
        </a:p>
      </dgm:t>
    </dgm:pt>
    <dgm:pt modelId="{155B4ADD-3B56-4529-B986-F8C8AA772373}" type="pres">
      <dgm:prSet presAssocID="{AE2500CF-E51F-4ABF-A279-5CE97C5D55F5}" presName="Name0" presStyleCnt="0">
        <dgm:presLayoutVars>
          <dgm:dir/>
          <dgm:animLvl val="lvl"/>
          <dgm:resizeHandles val="exact"/>
        </dgm:presLayoutVars>
      </dgm:prSet>
      <dgm:spPr/>
    </dgm:pt>
    <dgm:pt modelId="{7394AFAE-3896-46E8-8DE9-A920EABB7E94}" type="pres">
      <dgm:prSet presAssocID="{AE2500CF-E51F-4ABF-A279-5CE97C5D55F5}" presName="tSp" presStyleCnt="0"/>
      <dgm:spPr/>
    </dgm:pt>
    <dgm:pt modelId="{DD782978-2B0E-46B5-B676-9EC2AB0E4F98}" type="pres">
      <dgm:prSet presAssocID="{AE2500CF-E51F-4ABF-A279-5CE97C5D55F5}" presName="bSp" presStyleCnt="0"/>
      <dgm:spPr/>
    </dgm:pt>
    <dgm:pt modelId="{DA0D07CA-5312-4E40-9D03-F4F14A9ABF69}" type="pres">
      <dgm:prSet presAssocID="{AE2500CF-E51F-4ABF-A279-5CE97C5D55F5}" presName="process" presStyleCnt="0"/>
      <dgm:spPr/>
    </dgm:pt>
    <dgm:pt modelId="{D5A21767-2A9B-4806-A27B-714C0A7EFA0C}" type="pres">
      <dgm:prSet presAssocID="{7185AB28-E455-44F4-9DF1-C9CC947F9F61}" presName="composite1" presStyleCnt="0"/>
      <dgm:spPr/>
    </dgm:pt>
    <dgm:pt modelId="{522318E3-C147-44F5-9ABE-03F132E93BFF}" type="pres">
      <dgm:prSet presAssocID="{7185AB28-E455-44F4-9DF1-C9CC947F9F61}" presName="dummyNode1" presStyleLbl="node1" presStyleIdx="0" presStyleCnt="4"/>
      <dgm:spPr/>
    </dgm:pt>
    <dgm:pt modelId="{80481D17-2940-4A4A-A78A-77C59DF4DC0F}" type="pres">
      <dgm:prSet presAssocID="{7185AB28-E455-44F4-9DF1-C9CC947F9F61}" presName="childNode1" presStyleLbl="bgAcc1" presStyleIdx="0" presStyleCnt="4">
        <dgm:presLayoutVars>
          <dgm:bulletEnabled val="1"/>
        </dgm:presLayoutVars>
      </dgm:prSet>
      <dgm:spPr/>
    </dgm:pt>
    <dgm:pt modelId="{D4654E5A-ABE6-488D-9A88-252E23E375BA}" type="pres">
      <dgm:prSet presAssocID="{7185AB28-E455-44F4-9DF1-C9CC947F9F61}" presName="childNode1tx" presStyleLbl="bgAcc1" presStyleIdx="0" presStyleCnt="4">
        <dgm:presLayoutVars>
          <dgm:bulletEnabled val="1"/>
        </dgm:presLayoutVars>
      </dgm:prSet>
      <dgm:spPr/>
    </dgm:pt>
    <dgm:pt modelId="{98E60C2C-9A51-44FC-AADB-5826E41CC13D}" type="pres">
      <dgm:prSet presAssocID="{7185AB28-E455-44F4-9DF1-C9CC947F9F61}" presName="parentNode1" presStyleLbl="node1" presStyleIdx="0" presStyleCnt="4">
        <dgm:presLayoutVars>
          <dgm:chMax val="1"/>
          <dgm:bulletEnabled val="1"/>
        </dgm:presLayoutVars>
      </dgm:prSet>
      <dgm:spPr/>
    </dgm:pt>
    <dgm:pt modelId="{D9397029-217A-4404-9358-A32E5A18A786}" type="pres">
      <dgm:prSet presAssocID="{7185AB28-E455-44F4-9DF1-C9CC947F9F61}" presName="connSite1" presStyleCnt="0"/>
      <dgm:spPr/>
    </dgm:pt>
    <dgm:pt modelId="{73D78FE7-3C07-4621-893B-72B5C3F7ED7C}" type="pres">
      <dgm:prSet presAssocID="{2CE60D51-8B37-4162-92C8-ED0E095736C6}" presName="Name9" presStyleLbl="sibTrans2D1" presStyleIdx="0" presStyleCnt="3"/>
      <dgm:spPr/>
    </dgm:pt>
    <dgm:pt modelId="{B6002F52-E6E3-4A0A-8EBF-FF3D0EA695FF}" type="pres">
      <dgm:prSet presAssocID="{F967CB00-20C5-441E-A933-1B3E8B9A6690}" presName="composite2" presStyleCnt="0"/>
      <dgm:spPr/>
    </dgm:pt>
    <dgm:pt modelId="{964070F6-3983-4558-943F-806D707E3704}" type="pres">
      <dgm:prSet presAssocID="{F967CB00-20C5-441E-A933-1B3E8B9A6690}" presName="dummyNode2" presStyleLbl="node1" presStyleIdx="0" presStyleCnt="4"/>
      <dgm:spPr/>
    </dgm:pt>
    <dgm:pt modelId="{9B14BEAB-594F-4C22-8998-34691429B36A}" type="pres">
      <dgm:prSet presAssocID="{F967CB00-20C5-441E-A933-1B3E8B9A6690}" presName="childNode2" presStyleLbl="bgAcc1" presStyleIdx="1" presStyleCnt="4">
        <dgm:presLayoutVars>
          <dgm:bulletEnabled val="1"/>
        </dgm:presLayoutVars>
      </dgm:prSet>
      <dgm:spPr/>
    </dgm:pt>
    <dgm:pt modelId="{3930F889-4640-4762-82BA-3B5F70FE4DB5}" type="pres">
      <dgm:prSet presAssocID="{F967CB00-20C5-441E-A933-1B3E8B9A6690}" presName="childNode2tx" presStyleLbl="bgAcc1" presStyleIdx="1" presStyleCnt="4">
        <dgm:presLayoutVars>
          <dgm:bulletEnabled val="1"/>
        </dgm:presLayoutVars>
      </dgm:prSet>
      <dgm:spPr/>
    </dgm:pt>
    <dgm:pt modelId="{010BC676-B5C7-464F-B0A9-C312D318CE23}" type="pres">
      <dgm:prSet presAssocID="{F967CB00-20C5-441E-A933-1B3E8B9A6690}" presName="parentNode2" presStyleLbl="node1" presStyleIdx="1" presStyleCnt="4">
        <dgm:presLayoutVars>
          <dgm:chMax val="0"/>
          <dgm:bulletEnabled val="1"/>
        </dgm:presLayoutVars>
      </dgm:prSet>
      <dgm:spPr/>
    </dgm:pt>
    <dgm:pt modelId="{7FE24AE8-F015-4174-8667-5FF8A68517D2}" type="pres">
      <dgm:prSet presAssocID="{F967CB00-20C5-441E-A933-1B3E8B9A6690}" presName="connSite2" presStyleCnt="0"/>
      <dgm:spPr/>
    </dgm:pt>
    <dgm:pt modelId="{13EC8479-813C-435D-8EB6-F694E9F0429A}" type="pres">
      <dgm:prSet presAssocID="{5050ADC2-5D11-49C4-8E21-89022504FE85}" presName="Name18" presStyleLbl="sibTrans2D1" presStyleIdx="1" presStyleCnt="3"/>
      <dgm:spPr/>
    </dgm:pt>
    <dgm:pt modelId="{0A71D7F3-D1E9-421A-9441-4502403BBD34}" type="pres">
      <dgm:prSet presAssocID="{7849DACF-8E3E-42BB-8278-CB9C0A8FDA2B}" presName="composite1" presStyleCnt="0"/>
      <dgm:spPr/>
    </dgm:pt>
    <dgm:pt modelId="{FBE15256-A5B1-4703-AEF4-6DCEDD2D0B0E}" type="pres">
      <dgm:prSet presAssocID="{7849DACF-8E3E-42BB-8278-CB9C0A8FDA2B}" presName="dummyNode1" presStyleLbl="node1" presStyleIdx="1" presStyleCnt="4"/>
      <dgm:spPr/>
    </dgm:pt>
    <dgm:pt modelId="{3860CAB2-DF08-4F25-BCF4-834CF96E77B1}" type="pres">
      <dgm:prSet presAssocID="{7849DACF-8E3E-42BB-8278-CB9C0A8FDA2B}" presName="childNode1" presStyleLbl="bgAcc1" presStyleIdx="2" presStyleCnt="4">
        <dgm:presLayoutVars>
          <dgm:bulletEnabled val="1"/>
        </dgm:presLayoutVars>
      </dgm:prSet>
      <dgm:spPr/>
    </dgm:pt>
    <dgm:pt modelId="{8B30F661-1CCA-40B7-B834-331900871E67}" type="pres">
      <dgm:prSet presAssocID="{7849DACF-8E3E-42BB-8278-CB9C0A8FDA2B}" presName="childNode1tx" presStyleLbl="bgAcc1" presStyleIdx="2" presStyleCnt="4">
        <dgm:presLayoutVars>
          <dgm:bulletEnabled val="1"/>
        </dgm:presLayoutVars>
      </dgm:prSet>
      <dgm:spPr/>
    </dgm:pt>
    <dgm:pt modelId="{41AAA90A-3409-4FB6-B9F4-9D30853E1AE7}" type="pres">
      <dgm:prSet presAssocID="{7849DACF-8E3E-42BB-8278-CB9C0A8FDA2B}" presName="parentNode1" presStyleLbl="node1" presStyleIdx="2" presStyleCnt="4">
        <dgm:presLayoutVars>
          <dgm:chMax val="1"/>
          <dgm:bulletEnabled val="1"/>
        </dgm:presLayoutVars>
      </dgm:prSet>
      <dgm:spPr/>
    </dgm:pt>
    <dgm:pt modelId="{E8CBB431-684C-4609-B320-73A1701B21E7}" type="pres">
      <dgm:prSet presAssocID="{7849DACF-8E3E-42BB-8278-CB9C0A8FDA2B}" presName="connSite1" presStyleCnt="0"/>
      <dgm:spPr/>
    </dgm:pt>
    <dgm:pt modelId="{2DCBF5E2-9F66-4D6A-99AA-5A0E98D6BE68}" type="pres">
      <dgm:prSet presAssocID="{690BD518-8FFE-47BE-81C9-D3C9BCCBE770}" presName="Name9" presStyleLbl="sibTrans2D1" presStyleIdx="2" presStyleCnt="3"/>
      <dgm:spPr/>
    </dgm:pt>
    <dgm:pt modelId="{0AD199A3-95FB-4C2E-B67C-6BD231C0817D}" type="pres">
      <dgm:prSet presAssocID="{206B7354-1B87-4011-A23D-997E5EB8E8EB}" presName="composite2" presStyleCnt="0"/>
      <dgm:spPr/>
    </dgm:pt>
    <dgm:pt modelId="{9B672599-328C-4049-B8A3-83D15070F6BF}" type="pres">
      <dgm:prSet presAssocID="{206B7354-1B87-4011-A23D-997E5EB8E8EB}" presName="dummyNode2" presStyleLbl="node1" presStyleIdx="2" presStyleCnt="4"/>
      <dgm:spPr/>
    </dgm:pt>
    <dgm:pt modelId="{380176DE-38B8-4259-9932-AC2C503E4AE7}" type="pres">
      <dgm:prSet presAssocID="{206B7354-1B87-4011-A23D-997E5EB8E8EB}" presName="childNode2" presStyleLbl="bgAcc1" presStyleIdx="3" presStyleCnt="4">
        <dgm:presLayoutVars>
          <dgm:bulletEnabled val="1"/>
        </dgm:presLayoutVars>
      </dgm:prSet>
      <dgm:spPr/>
    </dgm:pt>
    <dgm:pt modelId="{B92F89F9-BD53-43CB-A09A-8134145E9FB3}" type="pres">
      <dgm:prSet presAssocID="{206B7354-1B87-4011-A23D-997E5EB8E8EB}" presName="childNode2tx" presStyleLbl="bgAcc1" presStyleIdx="3" presStyleCnt="4">
        <dgm:presLayoutVars>
          <dgm:bulletEnabled val="1"/>
        </dgm:presLayoutVars>
      </dgm:prSet>
      <dgm:spPr/>
    </dgm:pt>
    <dgm:pt modelId="{09581504-5040-4C49-9832-E99255B9C8AC}" type="pres">
      <dgm:prSet presAssocID="{206B7354-1B87-4011-A23D-997E5EB8E8EB}" presName="parentNode2" presStyleLbl="node1" presStyleIdx="3" presStyleCnt="4">
        <dgm:presLayoutVars>
          <dgm:chMax val="0"/>
          <dgm:bulletEnabled val="1"/>
        </dgm:presLayoutVars>
      </dgm:prSet>
      <dgm:spPr/>
    </dgm:pt>
    <dgm:pt modelId="{8000B564-EDC4-4CDE-AF25-6C32048E10CD}" type="pres">
      <dgm:prSet presAssocID="{206B7354-1B87-4011-A23D-997E5EB8E8EB}" presName="connSite2" presStyleCnt="0"/>
      <dgm:spPr/>
    </dgm:pt>
  </dgm:ptLst>
  <dgm:cxnLst>
    <dgm:cxn modelId="{3613A50A-D44D-4876-A99C-E34242681AFF}" srcId="{AE2500CF-E51F-4ABF-A279-5CE97C5D55F5}" destId="{F967CB00-20C5-441E-A933-1B3E8B9A6690}" srcOrd="1" destOrd="0" parTransId="{0CE82A5D-F590-4B7D-86F6-90247C73BAA2}" sibTransId="{5050ADC2-5D11-49C4-8E21-89022504FE85}"/>
    <dgm:cxn modelId="{B5CF3514-AEF2-4BDC-83BB-8253FCCEEAA0}" type="presOf" srcId="{CA2E483B-F065-43D4-B01A-C27486A6A9E2}" destId="{3860CAB2-DF08-4F25-BCF4-834CF96E77B1}" srcOrd="0" destOrd="0" presId="urn:microsoft.com/office/officeart/2005/8/layout/hProcess4"/>
    <dgm:cxn modelId="{EF38032D-583C-4DFE-A96B-5D2BE775CBC3}" srcId="{AE2500CF-E51F-4ABF-A279-5CE97C5D55F5}" destId="{206B7354-1B87-4011-A23D-997E5EB8E8EB}" srcOrd="3" destOrd="0" parTransId="{70122097-C26B-44E3-A968-E60E9F600E42}" sibTransId="{5FEDFCD7-33F3-473F-9FCC-75304B1FC5BD}"/>
    <dgm:cxn modelId="{DA5E1F3D-08F5-4339-AAD8-D81DF0CA9892}" type="presOf" srcId="{690BD518-8FFE-47BE-81C9-D3C9BCCBE770}" destId="{2DCBF5E2-9F66-4D6A-99AA-5A0E98D6BE68}" srcOrd="0" destOrd="0" presId="urn:microsoft.com/office/officeart/2005/8/layout/hProcess4"/>
    <dgm:cxn modelId="{566BD361-E909-4F8A-825D-022BBA8C670A}" type="presOf" srcId="{32528D1C-3F7C-4C4D-9D14-3462DF3FEAA8}" destId="{380176DE-38B8-4259-9932-AC2C503E4AE7}" srcOrd="0" destOrd="0" presId="urn:microsoft.com/office/officeart/2005/8/layout/hProcess4"/>
    <dgm:cxn modelId="{ED042548-4C92-4FD0-89E4-8879BA5996FD}" type="presOf" srcId="{08EE78A0-3E72-4F29-BA51-79508894BE2D}" destId="{3930F889-4640-4762-82BA-3B5F70FE4DB5}" srcOrd="1" destOrd="0" presId="urn:microsoft.com/office/officeart/2005/8/layout/hProcess4"/>
    <dgm:cxn modelId="{54C75871-25D3-4DBB-916C-01B3C629BD04}" type="presOf" srcId="{CA2E483B-F065-43D4-B01A-C27486A6A9E2}" destId="{8B30F661-1CCA-40B7-B834-331900871E67}" srcOrd="1" destOrd="0" presId="urn:microsoft.com/office/officeart/2005/8/layout/hProcess4"/>
    <dgm:cxn modelId="{15199D72-7F96-42DB-8148-9D6DA9F692B1}" type="presOf" srcId="{E39CB410-CB6C-4FA4-83BC-04C74BA100D1}" destId="{380176DE-38B8-4259-9932-AC2C503E4AE7}" srcOrd="0" destOrd="1" presId="urn:microsoft.com/office/officeart/2005/8/layout/hProcess4"/>
    <dgm:cxn modelId="{EBA28259-624E-4FDE-8FA1-FDC571F0D5AB}" type="presOf" srcId="{AE2500CF-E51F-4ABF-A279-5CE97C5D55F5}" destId="{155B4ADD-3B56-4529-B986-F8C8AA772373}" srcOrd="0" destOrd="0" presId="urn:microsoft.com/office/officeart/2005/8/layout/hProcess4"/>
    <dgm:cxn modelId="{F191878A-EC0A-4231-97ED-EE7966A464B8}" srcId="{206B7354-1B87-4011-A23D-997E5EB8E8EB}" destId="{32528D1C-3F7C-4C4D-9D14-3462DF3FEAA8}" srcOrd="0" destOrd="0" parTransId="{21F37564-1658-4366-9A5C-C31092AA63FB}" sibTransId="{A54FC4DB-5A76-44A6-B569-192C4C82B97C}"/>
    <dgm:cxn modelId="{5C380498-B54D-4003-86C0-0EFC1EA1B382}" srcId="{F967CB00-20C5-441E-A933-1B3E8B9A6690}" destId="{08EE78A0-3E72-4F29-BA51-79508894BE2D}" srcOrd="0" destOrd="0" parTransId="{F70AFDB5-874A-4638-A714-D9FAFED93C65}" sibTransId="{094EAB3C-A2BD-46A0-91A0-14C312587344}"/>
    <dgm:cxn modelId="{3C890B99-F3A9-4636-BDAE-826A154F754B}" type="presOf" srcId="{F49C0085-3C19-44E8-A0D9-B548B8BF21F3}" destId="{3860CAB2-DF08-4F25-BCF4-834CF96E77B1}" srcOrd="0" destOrd="1" presId="urn:microsoft.com/office/officeart/2005/8/layout/hProcess4"/>
    <dgm:cxn modelId="{292E7D9E-8585-42D1-962F-A6391488EA69}" type="presOf" srcId="{2CE60D51-8B37-4162-92C8-ED0E095736C6}" destId="{73D78FE7-3C07-4621-893B-72B5C3F7ED7C}" srcOrd="0" destOrd="0" presId="urn:microsoft.com/office/officeart/2005/8/layout/hProcess4"/>
    <dgm:cxn modelId="{B24650A7-285B-4564-867B-77077059E237}" type="presOf" srcId="{F49C0085-3C19-44E8-A0D9-B548B8BF21F3}" destId="{8B30F661-1CCA-40B7-B834-331900871E67}" srcOrd="1" destOrd="1" presId="urn:microsoft.com/office/officeart/2005/8/layout/hProcess4"/>
    <dgm:cxn modelId="{E49E9CAF-A385-4733-9490-FF575D68C33F}" type="presOf" srcId="{7849DACF-8E3E-42BB-8278-CB9C0A8FDA2B}" destId="{41AAA90A-3409-4FB6-B9F4-9D30853E1AE7}" srcOrd="0" destOrd="0" presId="urn:microsoft.com/office/officeart/2005/8/layout/hProcess4"/>
    <dgm:cxn modelId="{7AE4EAC2-66E2-4C6B-948D-14CE563CDF1D}" type="presOf" srcId="{08EE78A0-3E72-4F29-BA51-79508894BE2D}" destId="{9B14BEAB-594F-4C22-8998-34691429B36A}" srcOrd="0" destOrd="0" presId="urn:microsoft.com/office/officeart/2005/8/layout/hProcess4"/>
    <dgm:cxn modelId="{4DE166C5-BA15-442E-AC28-D2FD3A9CCD43}" srcId="{206B7354-1B87-4011-A23D-997E5EB8E8EB}" destId="{E39CB410-CB6C-4FA4-83BC-04C74BA100D1}" srcOrd="1" destOrd="0" parTransId="{9356098B-FC94-4690-855D-0FFD1132C1A5}" sibTransId="{B6C9F702-B51B-4F39-9D97-3671AE920503}"/>
    <dgm:cxn modelId="{8749D5E6-1EF6-4252-9038-3615E345D81E}" type="presOf" srcId="{206B7354-1B87-4011-A23D-997E5EB8E8EB}" destId="{09581504-5040-4C49-9832-E99255B9C8AC}" srcOrd="0" destOrd="0" presId="urn:microsoft.com/office/officeart/2005/8/layout/hProcess4"/>
    <dgm:cxn modelId="{4AB442E9-9998-41BC-B5F2-67070E0DDA28}" type="presOf" srcId="{F967CB00-20C5-441E-A933-1B3E8B9A6690}" destId="{010BC676-B5C7-464F-B0A9-C312D318CE23}" srcOrd="0" destOrd="0" presId="urn:microsoft.com/office/officeart/2005/8/layout/hProcess4"/>
    <dgm:cxn modelId="{E51E40EA-9798-4057-BBE4-230A49970CA8}" type="presOf" srcId="{332F1784-192E-46D1-8C94-DB29154156D8}" destId="{80481D17-2940-4A4A-A78A-77C59DF4DC0F}" srcOrd="0" destOrd="0" presId="urn:microsoft.com/office/officeart/2005/8/layout/hProcess4"/>
    <dgm:cxn modelId="{7B9F25EB-2B91-4D55-9318-BA29AAD9BEDC}" srcId="{7849DACF-8E3E-42BB-8278-CB9C0A8FDA2B}" destId="{F49C0085-3C19-44E8-A0D9-B548B8BF21F3}" srcOrd="1" destOrd="0" parTransId="{FDA298B6-FB8A-4ABD-8340-C267A9EEA688}" sibTransId="{4B4AE9A0-CAC6-4838-ABEA-4CEEA165F3E1}"/>
    <dgm:cxn modelId="{530997EE-26AA-46FE-B267-63059A4E29EF}" type="presOf" srcId="{5050ADC2-5D11-49C4-8E21-89022504FE85}" destId="{13EC8479-813C-435D-8EB6-F694E9F0429A}" srcOrd="0" destOrd="0" presId="urn:microsoft.com/office/officeart/2005/8/layout/hProcess4"/>
    <dgm:cxn modelId="{2EED6EEF-B7DD-45F0-ACB0-CAA8DF09DD51}" srcId="{AE2500CF-E51F-4ABF-A279-5CE97C5D55F5}" destId="{7849DACF-8E3E-42BB-8278-CB9C0A8FDA2B}" srcOrd="2" destOrd="0" parTransId="{EAB861BB-3E81-45D0-A451-9E1007554785}" sibTransId="{690BD518-8FFE-47BE-81C9-D3C9BCCBE770}"/>
    <dgm:cxn modelId="{AE3DE9F0-E53A-4C94-B912-742EF3D4E29A}" srcId="{AE2500CF-E51F-4ABF-A279-5CE97C5D55F5}" destId="{7185AB28-E455-44F4-9DF1-C9CC947F9F61}" srcOrd="0" destOrd="0" parTransId="{B19382C5-874E-4CAF-9FA1-DD5A72C210E7}" sibTransId="{2CE60D51-8B37-4162-92C8-ED0E095736C6}"/>
    <dgm:cxn modelId="{1F922BF2-93E1-42E1-BE4E-F584DBD7E8CE}" type="presOf" srcId="{7185AB28-E455-44F4-9DF1-C9CC947F9F61}" destId="{98E60C2C-9A51-44FC-AADB-5826E41CC13D}" srcOrd="0" destOrd="0" presId="urn:microsoft.com/office/officeart/2005/8/layout/hProcess4"/>
    <dgm:cxn modelId="{F1916BF6-689D-4A19-AF6D-0FEC4F0826B1}" type="presOf" srcId="{332F1784-192E-46D1-8C94-DB29154156D8}" destId="{D4654E5A-ABE6-488D-9A88-252E23E375BA}" srcOrd="1" destOrd="0" presId="urn:microsoft.com/office/officeart/2005/8/layout/hProcess4"/>
    <dgm:cxn modelId="{D0DB4AF7-E4E4-4F4A-92DE-87B3AE61F650}" srcId="{7849DACF-8E3E-42BB-8278-CB9C0A8FDA2B}" destId="{CA2E483B-F065-43D4-B01A-C27486A6A9E2}" srcOrd="0" destOrd="0" parTransId="{2DA19149-D56E-4F83-B21E-58223418CD47}" sibTransId="{A8051B28-5B48-4532-8F94-03658B434FA3}"/>
    <dgm:cxn modelId="{F08D0AFA-F3CF-4358-8880-7892D0DE46BF}" type="presOf" srcId="{32528D1C-3F7C-4C4D-9D14-3462DF3FEAA8}" destId="{B92F89F9-BD53-43CB-A09A-8134145E9FB3}" srcOrd="1" destOrd="0" presId="urn:microsoft.com/office/officeart/2005/8/layout/hProcess4"/>
    <dgm:cxn modelId="{765C39FC-6BDA-4489-867E-806680725D49}" type="presOf" srcId="{E39CB410-CB6C-4FA4-83BC-04C74BA100D1}" destId="{B92F89F9-BD53-43CB-A09A-8134145E9FB3}" srcOrd="1" destOrd="1" presId="urn:microsoft.com/office/officeart/2005/8/layout/hProcess4"/>
    <dgm:cxn modelId="{375F4CFC-4C65-46C9-93AE-FABC00D91B28}" srcId="{7185AB28-E455-44F4-9DF1-C9CC947F9F61}" destId="{332F1784-192E-46D1-8C94-DB29154156D8}" srcOrd="0" destOrd="0" parTransId="{EAF165D6-9E71-4FCE-9EF3-BC4EDB5070E3}" sibTransId="{37C1C2C4-FB82-41A2-9A47-F560BAB38428}"/>
    <dgm:cxn modelId="{495F9A3E-3F98-4485-ADE6-D699B976606B}" type="presParOf" srcId="{155B4ADD-3B56-4529-B986-F8C8AA772373}" destId="{7394AFAE-3896-46E8-8DE9-A920EABB7E94}" srcOrd="0" destOrd="0" presId="urn:microsoft.com/office/officeart/2005/8/layout/hProcess4"/>
    <dgm:cxn modelId="{4F4A2B97-9A33-4F39-835E-A71F01705F6E}" type="presParOf" srcId="{155B4ADD-3B56-4529-B986-F8C8AA772373}" destId="{DD782978-2B0E-46B5-B676-9EC2AB0E4F98}" srcOrd="1" destOrd="0" presId="urn:microsoft.com/office/officeart/2005/8/layout/hProcess4"/>
    <dgm:cxn modelId="{90602E3C-5040-4E62-BA4F-584F599FDEC9}" type="presParOf" srcId="{155B4ADD-3B56-4529-B986-F8C8AA772373}" destId="{DA0D07CA-5312-4E40-9D03-F4F14A9ABF69}" srcOrd="2" destOrd="0" presId="urn:microsoft.com/office/officeart/2005/8/layout/hProcess4"/>
    <dgm:cxn modelId="{DDA044BC-6466-4626-8F7D-3599A6A7C647}" type="presParOf" srcId="{DA0D07CA-5312-4E40-9D03-F4F14A9ABF69}" destId="{D5A21767-2A9B-4806-A27B-714C0A7EFA0C}" srcOrd="0" destOrd="0" presId="urn:microsoft.com/office/officeart/2005/8/layout/hProcess4"/>
    <dgm:cxn modelId="{F7454E0C-7708-4009-BA45-07DDD6BA06ED}" type="presParOf" srcId="{D5A21767-2A9B-4806-A27B-714C0A7EFA0C}" destId="{522318E3-C147-44F5-9ABE-03F132E93BFF}" srcOrd="0" destOrd="0" presId="urn:microsoft.com/office/officeart/2005/8/layout/hProcess4"/>
    <dgm:cxn modelId="{BBED128D-6ABE-499B-A814-66E0C9632CB8}" type="presParOf" srcId="{D5A21767-2A9B-4806-A27B-714C0A7EFA0C}" destId="{80481D17-2940-4A4A-A78A-77C59DF4DC0F}" srcOrd="1" destOrd="0" presId="urn:microsoft.com/office/officeart/2005/8/layout/hProcess4"/>
    <dgm:cxn modelId="{26F84B94-CF9B-4919-A4ED-EF3BCC23F76B}" type="presParOf" srcId="{D5A21767-2A9B-4806-A27B-714C0A7EFA0C}" destId="{D4654E5A-ABE6-488D-9A88-252E23E375BA}" srcOrd="2" destOrd="0" presId="urn:microsoft.com/office/officeart/2005/8/layout/hProcess4"/>
    <dgm:cxn modelId="{0D45A51C-D3B8-47C2-9A77-043CED94F4A3}" type="presParOf" srcId="{D5A21767-2A9B-4806-A27B-714C0A7EFA0C}" destId="{98E60C2C-9A51-44FC-AADB-5826E41CC13D}" srcOrd="3" destOrd="0" presId="urn:microsoft.com/office/officeart/2005/8/layout/hProcess4"/>
    <dgm:cxn modelId="{A635DC59-49C0-417F-9812-9B9D26D6F4D9}" type="presParOf" srcId="{D5A21767-2A9B-4806-A27B-714C0A7EFA0C}" destId="{D9397029-217A-4404-9358-A32E5A18A786}" srcOrd="4" destOrd="0" presId="urn:microsoft.com/office/officeart/2005/8/layout/hProcess4"/>
    <dgm:cxn modelId="{B5D9510E-8799-440B-8D6C-10898569A116}" type="presParOf" srcId="{DA0D07CA-5312-4E40-9D03-F4F14A9ABF69}" destId="{73D78FE7-3C07-4621-893B-72B5C3F7ED7C}" srcOrd="1" destOrd="0" presId="urn:microsoft.com/office/officeart/2005/8/layout/hProcess4"/>
    <dgm:cxn modelId="{BEECB22A-9061-4519-B5A7-DDD1908521AD}" type="presParOf" srcId="{DA0D07CA-5312-4E40-9D03-F4F14A9ABF69}" destId="{B6002F52-E6E3-4A0A-8EBF-FF3D0EA695FF}" srcOrd="2" destOrd="0" presId="urn:microsoft.com/office/officeart/2005/8/layout/hProcess4"/>
    <dgm:cxn modelId="{79A145DC-09C7-430E-BEA7-A978F88F4039}" type="presParOf" srcId="{B6002F52-E6E3-4A0A-8EBF-FF3D0EA695FF}" destId="{964070F6-3983-4558-943F-806D707E3704}" srcOrd="0" destOrd="0" presId="urn:microsoft.com/office/officeart/2005/8/layout/hProcess4"/>
    <dgm:cxn modelId="{FB319748-B6C7-4141-AB9A-E6174AF88E15}" type="presParOf" srcId="{B6002F52-E6E3-4A0A-8EBF-FF3D0EA695FF}" destId="{9B14BEAB-594F-4C22-8998-34691429B36A}" srcOrd="1" destOrd="0" presId="urn:microsoft.com/office/officeart/2005/8/layout/hProcess4"/>
    <dgm:cxn modelId="{321D572F-C7A1-4298-B2C3-8C41C1B02D51}" type="presParOf" srcId="{B6002F52-E6E3-4A0A-8EBF-FF3D0EA695FF}" destId="{3930F889-4640-4762-82BA-3B5F70FE4DB5}" srcOrd="2" destOrd="0" presId="urn:microsoft.com/office/officeart/2005/8/layout/hProcess4"/>
    <dgm:cxn modelId="{89A8FB47-E173-4B08-9FEE-0510201D88D6}" type="presParOf" srcId="{B6002F52-E6E3-4A0A-8EBF-FF3D0EA695FF}" destId="{010BC676-B5C7-464F-B0A9-C312D318CE23}" srcOrd="3" destOrd="0" presId="urn:microsoft.com/office/officeart/2005/8/layout/hProcess4"/>
    <dgm:cxn modelId="{3E3BE5FE-073B-47EE-B941-B1BD0CD3C0BA}" type="presParOf" srcId="{B6002F52-E6E3-4A0A-8EBF-FF3D0EA695FF}" destId="{7FE24AE8-F015-4174-8667-5FF8A68517D2}" srcOrd="4" destOrd="0" presId="urn:microsoft.com/office/officeart/2005/8/layout/hProcess4"/>
    <dgm:cxn modelId="{4DEA15E0-80D8-4154-80A3-2003DD64DEC5}" type="presParOf" srcId="{DA0D07CA-5312-4E40-9D03-F4F14A9ABF69}" destId="{13EC8479-813C-435D-8EB6-F694E9F0429A}" srcOrd="3" destOrd="0" presId="urn:microsoft.com/office/officeart/2005/8/layout/hProcess4"/>
    <dgm:cxn modelId="{127D6B6D-C3D2-4330-B117-706071383E2C}" type="presParOf" srcId="{DA0D07CA-5312-4E40-9D03-F4F14A9ABF69}" destId="{0A71D7F3-D1E9-421A-9441-4502403BBD34}" srcOrd="4" destOrd="0" presId="urn:microsoft.com/office/officeart/2005/8/layout/hProcess4"/>
    <dgm:cxn modelId="{26793432-09C7-44F5-AC73-973929D335E9}" type="presParOf" srcId="{0A71D7F3-D1E9-421A-9441-4502403BBD34}" destId="{FBE15256-A5B1-4703-AEF4-6DCEDD2D0B0E}" srcOrd="0" destOrd="0" presId="urn:microsoft.com/office/officeart/2005/8/layout/hProcess4"/>
    <dgm:cxn modelId="{528F495C-CE66-4E1B-AF5F-0CFBC0E62445}" type="presParOf" srcId="{0A71D7F3-D1E9-421A-9441-4502403BBD34}" destId="{3860CAB2-DF08-4F25-BCF4-834CF96E77B1}" srcOrd="1" destOrd="0" presId="urn:microsoft.com/office/officeart/2005/8/layout/hProcess4"/>
    <dgm:cxn modelId="{733B4901-5EBD-4948-86A4-74A6B2686B30}" type="presParOf" srcId="{0A71D7F3-D1E9-421A-9441-4502403BBD34}" destId="{8B30F661-1CCA-40B7-B834-331900871E67}" srcOrd="2" destOrd="0" presId="urn:microsoft.com/office/officeart/2005/8/layout/hProcess4"/>
    <dgm:cxn modelId="{150EBC13-85AF-4D9D-AB24-92B27E241D88}" type="presParOf" srcId="{0A71D7F3-D1E9-421A-9441-4502403BBD34}" destId="{41AAA90A-3409-4FB6-B9F4-9D30853E1AE7}" srcOrd="3" destOrd="0" presId="urn:microsoft.com/office/officeart/2005/8/layout/hProcess4"/>
    <dgm:cxn modelId="{E7CB9A9D-D3EB-4E17-8B91-78A413EFFA0F}" type="presParOf" srcId="{0A71D7F3-D1E9-421A-9441-4502403BBD34}" destId="{E8CBB431-684C-4609-B320-73A1701B21E7}" srcOrd="4" destOrd="0" presId="urn:microsoft.com/office/officeart/2005/8/layout/hProcess4"/>
    <dgm:cxn modelId="{00B4AC83-B684-4D88-B6BC-0EDC2653744B}" type="presParOf" srcId="{DA0D07CA-5312-4E40-9D03-F4F14A9ABF69}" destId="{2DCBF5E2-9F66-4D6A-99AA-5A0E98D6BE68}" srcOrd="5" destOrd="0" presId="urn:microsoft.com/office/officeart/2005/8/layout/hProcess4"/>
    <dgm:cxn modelId="{973B02CF-6640-46A2-AD4E-7CAF849EF263}" type="presParOf" srcId="{DA0D07CA-5312-4E40-9D03-F4F14A9ABF69}" destId="{0AD199A3-95FB-4C2E-B67C-6BD231C0817D}" srcOrd="6" destOrd="0" presId="urn:microsoft.com/office/officeart/2005/8/layout/hProcess4"/>
    <dgm:cxn modelId="{CAC57050-5399-4A81-B66F-CB82F16F8B36}" type="presParOf" srcId="{0AD199A3-95FB-4C2E-B67C-6BD231C0817D}" destId="{9B672599-328C-4049-B8A3-83D15070F6BF}" srcOrd="0" destOrd="0" presId="urn:microsoft.com/office/officeart/2005/8/layout/hProcess4"/>
    <dgm:cxn modelId="{F5627715-BBD6-4E70-A594-E98A04D74BAC}" type="presParOf" srcId="{0AD199A3-95FB-4C2E-B67C-6BD231C0817D}" destId="{380176DE-38B8-4259-9932-AC2C503E4AE7}" srcOrd="1" destOrd="0" presId="urn:microsoft.com/office/officeart/2005/8/layout/hProcess4"/>
    <dgm:cxn modelId="{4F105CC9-5300-4327-B070-5940FEBA6CA5}" type="presParOf" srcId="{0AD199A3-95FB-4C2E-B67C-6BD231C0817D}" destId="{B92F89F9-BD53-43CB-A09A-8134145E9FB3}" srcOrd="2" destOrd="0" presId="urn:microsoft.com/office/officeart/2005/8/layout/hProcess4"/>
    <dgm:cxn modelId="{7B7C63C4-A401-4D50-A0B3-00E47F957708}" type="presParOf" srcId="{0AD199A3-95FB-4C2E-B67C-6BD231C0817D}" destId="{09581504-5040-4C49-9832-E99255B9C8AC}" srcOrd="3" destOrd="0" presId="urn:microsoft.com/office/officeart/2005/8/layout/hProcess4"/>
    <dgm:cxn modelId="{FED8501E-D00C-49D1-8962-18E3D92DDD6B}" type="presParOf" srcId="{0AD199A3-95FB-4C2E-B67C-6BD231C0817D}" destId="{8000B564-EDC4-4CDE-AF25-6C32048E10CD}"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E2500CF-E51F-4ABF-A279-5CE97C5D55F5}" type="doc">
      <dgm:prSet loTypeId="urn:microsoft.com/office/officeart/2005/8/layout/hProcess4" loCatId="process" qsTypeId="urn:microsoft.com/office/officeart/2005/8/quickstyle/simple1" qsCatId="simple" csTypeId="urn:microsoft.com/office/officeart/2005/8/colors/colorful5" csCatId="colorful" phldr="1"/>
      <dgm:spPr/>
      <dgm:t>
        <a:bodyPr/>
        <a:lstStyle/>
        <a:p>
          <a:endParaRPr lang="es-ES"/>
        </a:p>
      </dgm:t>
    </dgm:pt>
    <dgm:pt modelId="{7185AB28-E455-44F4-9DF1-C9CC947F9F61}">
      <dgm:prSet phldrT="[Texto]" custT="1"/>
      <dgm:spPr/>
      <dgm:t>
        <a:bodyPr/>
        <a:lstStyle/>
        <a:p>
          <a:r>
            <a:rPr lang="es-ES" sz="2000" b="0" dirty="0"/>
            <a:t>1 Septiembre 2017</a:t>
          </a:r>
        </a:p>
      </dgm:t>
    </dgm:pt>
    <dgm:pt modelId="{B19382C5-874E-4CAF-9FA1-DD5A72C210E7}" type="parTrans" cxnId="{AE3DE9F0-E53A-4C94-B912-742EF3D4E29A}">
      <dgm:prSet/>
      <dgm:spPr/>
      <dgm:t>
        <a:bodyPr/>
        <a:lstStyle/>
        <a:p>
          <a:endParaRPr lang="es-ES"/>
        </a:p>
      </dgm:t>
    </dgm:pt>
    <dgm:pt modelId="{2CE60D51-8B37-4162-92C8-ED0E095736C6}" type="sibTrans" cxnId="{AE3DE9F0-E53A-4C94-B912-742EF3D4E29A}">
      <dgm:prSet/>
      <dgm:spPr/>
      <dgm:t>
        <a:bodyPr/>
        <a:lstStyle/>
        <a:p>
          <a:endParaRPr lang="es-ES"/>
        </a:p>
      </dgm:t>
    </dgm:pt>
    <dgm:pt modelId="{332F1784-192E-46D1-8C94-DB29154156D8}">
      <dgm:prSet phldrT="[Texto]"/>
      <dgm:spPr/>
      <dgm:t>
        <a:bodyPr/>
        <a:lstStyle/>
        <a:p>
          <a:r>
            <a:rPr lang="es-ES" dirty="0"/>
            <a:t>Presentación  propuesta económica y documentación</a:t>
          </a:r>
        </a:p>
      </dgm:t>
    </dgm:pt>
    <dgm:pt modelId="{EAF165D6-9E71-4FCE-9EF3-BC4EDB5070E3}" type="parTrans" cxnId="{375F4CFC-4C65-46C9-93AE-FABC00D91B28}">
      <dgm:prSet/>
      <dgm:spPr/>
      <dgm:t>
        <a:bodyPr/>
        <a:lstStyle/>
        <a:p>
          <a:endParaRPr lang="es-ES"/>
        </a:p>
      </dgm:t>
    </dgm:pt>
    <dgm:pt modelId="{37C1C2C4-FB82-41A2-9A47-F560BAB38428}" type="sibTrans" cxnId="{375F4CFC-4C65-46C9-93AE-FABC00D91B28}">
      <dgm:prSet/>
      <dgm:spPr/>
      <dgm:t>
        <a:bodyPr/>
        <a:lstStyle/>
        <a:p>
          <a:endParaRPr lang="es-ES"/>
        </a:p>
      </dgm:t>
    </dgm:pt>
    <dgm:pt modelId="{F967CB00-20C5-441E-A933-1B3E8B9A6690}">
      <dgm:prSet phldrT="[Texto]"/>
      <dgm:spPr/>
      <dgm:t>
        <a:bodyPr/>
        <a:lstStyle/>
        <a:p>
          <a:r>
            <a:rPr lang="es-ES" dirty="0"/>
            <a:t>11 Septiembre 2017</a:t>
          </a:r>
        </a:p>
      </dgm:t>
    </dgm:pt>
    <dgm:pt modelId="{0CE82A5D-F590-4B7D-86F6-90247C73BAA2}" type="parTrans" cxnId="{3613A50A-D44D-4876-A99C-E34242681AFF}">
      <dgm:prSet/>
      <dgm:spPr/>
      <dgm:t>
        <a:bodyPr/>
        <a:lstStyle/>
        <a:p>
          <a:endParaRPr lang="es-ES"/>
        </a:p>
      </dgm:t>
    </dgm:pt>
    <dgm:pt modelId="{5050ADC2-5D11-49C4-8E21-89022504FE85}" type="sibTrans" cxnId="{3613A50A-D44D-4876-A99C-E34242681AFF}">
      <dgm:prSet/>
      <dgm:spPr/>
      <dgm:t>
        <a:bodyPr/>
        <a:lstStyle/>
        <a:p>
          <a:endParaRPr lang="es-ES"/>
        </a:p>
      </dgm:t>
    </dgm:pt>
    <dgm:pt modelId="{08EE78A0-3E72-4F29-BA51-79508894BE2D}">
      <dgm:prSet phldrT="[Texto]"/>
      <dgm:spPr/>
      <dgm:t>
        <a:bodyPr/>
        <a:lstStyle/>
        <a:p>
          <a:r>
            <a:rPr lang="es-CO" dirty="0"/>
            <a:t>Formulación de observaciones y aclaraciones</a:t>
          </a:r>
          <a:endParaRPr lang="es-ES" dirty="0"/>
        </a:p>
      </dgm:t>
    </dgm:pt>
    <dgm:pt modelId="{F70AFDB5-874A-4638-A714-D9FAFED93C65}" type="parTrans" cxnId="{5C380498-B54D-4003-86C0-0EFC1EA1B382}">
      <dgm:prSet/>
      <dgm:spPr/>
      <dgm:t>
        <a:bodyPr/>
        <a:lstStyle/>
        <a:p>
          <a:endParaRPr lang="es-ES"/>
        </a:p>
      </dgm:t>
    </dgm:pt>
    <dgm:pt modelId="{094EAB3C-A2BD-46A0-91A0-14C312587344}" type="sibTrans" cxnId="{5C380498-B54D-4003-86C0-0EFC1EA1B382}">
      <dgm:prSet/>
      <dgm:spPr/>
      <dgm:t>
        <a:bodyPr/>
        <a:lstStyle/>
        <a:p>
          <a:endParaRPr lang="es-ES"/>
        </a:p>
      </dgm:t>
    </dgm:pt>
    <dgm:pt modelId="{7849DACF-8E3E-42BB-8278-CB9C0A8FDA2B}">
      <dgm:prSet phldrT="[Texto]"/>
      <dgm:spPr/>
      <dgm:t>
        <a:bodyPr/>
        <a:lstStyle/>
        <a:p>
          <a:r>
            <a:rPr lang="es-ES" dirty="0"/>
            <a:t>22 Septiembre 2017</a:t>
          </a:r>
        </a:p>
      </dgm:t>
    </dgm:pt>
    <dgm:pt modelId="{EAB861BB-3E81-45D0-A451-9E1007554785}" type="parTrans" cxnId="{2EED6EEF-B7DD-45F0-ACB0-CAA8DF09DD51}">
      <dgm:prSet/>
      <dgm:spPr/>
      <dgm:t>
        <a:bodyPr/>
        <a:lstStyle/>
        <a:p>
          <a:endParaRPr lang="es-ES"/>
        </a:p>
      </dgm:t>
    </dgm:pt>
    <dgm:pt modelId="{690BD518-8FFE-47BE-81C9-D3C9BCCBE770}" type="sibTrans" cxnId="{2EED6EEF-B7DD-45F0-ACB0-CAA8DF09DD51}">
      <dgm:prSet/>
      <dgm:spPr/>
      <dgm:t>
        <a:bodyPr/>
        <a:lstStyle/>
        <a:p>
          <a:endParaRPr lang="es-ES"/>
        </a:p>
      </dgm:t>
    </dgm:pt>
    <dgm:pt modelId="{CA2E483B-F065-43D4-B01A-C27486A6A9E2}">
      <dgm:prSet phldrT="[Texto]"/>
      <dgm:spPr/>
      <dgm:t>
        <a:bodyPr/>
        <a:lstStyle/>
        <a:p>
          <a:endParaRPr lang="es-ES" dirty="0"/>
        </a:p>
      </dgm:t>
    </dgm:pt>
    <dgm:pt modelId="{2DA19149-D56E-4F83-B21E-58223418CD47}" type="parTrans" cxnId="{D0DB4AF7-E4E4-4F4A-92DE-87B3AE61F650}">
      <dgm:prSet/>
      <dgm:spPr/>
      <dgm:t>
        <a:bodyPr/>
        <a:lstStyle/>
        <a:p>
          <a:endParaRPr lang="es-ES"/>
        </a:p>
      </dgm:t>
    </dgm:pt>
    <dgm:pt modelId="{A8051B28-5B48-4532-8F94-03658B434FA3}" type="sibTrans" cxnId="{D0DB4AF7-E4E4-4F4A-92DE-87B3AE61F650}">
      <dgm:prSet/>
      <dgm:spPr/>
      <dgm:t>
        <a:bodyPr/>
        <a:lstStyle/>
        <a:p>
          <a:endParaRPr lang="es-ES"/>
        </a:p>
      </dgm:t>
    </dgm:pt>
    <dgm:pt modelId="{32528D1C-3F7C-4C4D-9D14-3462DF3FEAA8}">
      <dgm:prSet phldrT="[Texto]"/>
      <dgm:spPr/>
      <dgm:t>
        <a:bodyPr/>
        <a:lstStyle/>
        <a:p>
          <a:r>
            <a:rPr lang="es-ES" dirty="0"/>
            <a:t>Evaluación Jurídica, financiera y técnica</a:t>
          </a:r>
        </a:p>
      </dgm:t>
    </dgm:pt>
    <dgm:pt modelId="{21F37564-1658-4366-9A5C-C31092AA63FB}" type="parTrans" cxnId="{F191878A-EC0A-4231-97ED-EE7966A464B8}">
      <dgm:prSet/>
      <dgm:spPr/>
      <dgm:t>
        <a:bodyPr/>
        <a:lstStyle/>
        <a:p>
          <a:endParaRPr lang="es-ES"/>
        </a:p>
      </dgm:t>
    </dgm:pt>
    <dgm:pt modelId="{A54FC4DB-5A76-44A6-B569-192C4C82B97C}" type="sibTrans" cxnId="{F191878A-EC0A-4231-97ED-EE7966A464B8}">
      <dgm:prSet/>
      <dgm:spPr/>
      <dgm:t>
        <a:bodyPr/>
        <a:lstStyle/>
        <a:p>
          <a:endParaRPr lang="es-ES"/>
        </a:p>
      </dgm:t>
    </dgm:pt>
    <dgm:pt modelId="{206B7354-1B87-4011-A23D-997E5EB8E8EB}">
      <dgm:prSet phldrT="[Texto]"/>
      <dgm:spPr/>
      <dgm:t>
        <a:bodyPr/>
        <a:lstStyle/>
        <a:p>
          <a:r>
            <a:rPr lang="es-ES" dirty="0"/>
            <a:t>29 Septiembre 2017</a:t>
          </a:r>
        </a:p>
      </dgm:t>
    </dgm:pt>
    <dgm:pt modelId="{70122097-C26B-44E3-A968-E60E9F600E42}" type="parTrans" cxnId="{EF38032D-583C-4DFE-A96B-5D2BE775CBC3}">
      <dgm:prSet/>
      <dgm:spPr/>
      <dgm:t>
        <a:bodyPr/>
        <a:lstStyle/>
        <a:p>
          <a:endParaRPr lang="es-ES"/>
        </a:p>
      </dgm:t>
    </dgm:pt>
    <dgm:pt modelId="{5FEDFCD7-33F3-473F-9FCC-75304B1FC5BD}" type="sibTrans" cxnId="{EF38032D-583C-4DFE-A96B-5D2BE775CBC3}">
      <dgm:prSet/>
      <dgm:spPr/>
      <dgm:t>
        <a:bodyPr/>
        <a:lstStyle/>
        <a:p>
          <a:endParaRPr lang="es-ES"/>
        </a:p>
      </dgm:t>
    </dgm:pt>
    <dgm:pt modelId="{E39CB410-CB6C-4FA4-83BC-04C74BA100D1}">
      <dgm:prSet/>
      <dgm:spPr/>
      <dgm:t>
        <a:bodyPr/>
        <a:lstStyle/>
        <a:p>
          <a:r>
            <a:rPr lang="es-ES" dirty="0"/>
            <a:t>Publicación Evaluación</a:t>
          </a:r>
        </a:p>
      </dgm:t>
    </dgm:pt>
    <dgm:pt modelId="{9356098B-FC94-4690-855D-0FFD1132C1A5}" type="parTrans" cxnId="{4DE166C5-BA15-442E-AC28-D2FD3A9CCD43}">
      <dgm:prSet/>
      <dgm:spPr/>
      <dgm:t>
        <a:bodyPr/>
        <a:lstStyle/>
        <a:p>
          <a:endParaRPr lang="es-ES"/>
        </a:p>
      </dgm:t>
    </dgm:pt>
    <dgm:pt modelId="{B6C9F702-B51B-4F39-9D97-3671AE920503}" type="sibTrans" cxnId="{4DE166C5-BA15-442E-AC28-D2FD3A9CCD43}">
      <dgm:prSet/>
      <dgm:spPr/>
      <dgm:t>
        <a:bodyPr/>
        <a:lstStyle/>
        <a:p>
          <a:endParaRPr lang="es-ES"/>
        </a:p>
      </dgm:t>
    </dgm:pt>
    <dgm:pt modelId="{F49C0085-3C19-44E8-A0D9-B548B8BF21F3}">
      <dgm:prSet/>
      <dgm:spPr/>
      <dgm:t>
        <a:bodyPr/>
        <a:lstStyle/>
        <a:p>
          <a:r>
            <a:rPr lang="es-ES"/>
            <a:t>Recepción de ofertas</a:t>
          </a:r>
          <a:endParaRPr lang="es-ES" dirty="0"/>
        </a:p>
      </dgm:t>
    </dgm:pt>
    <dgm:pt modelId="{FDA298B6-FB8A-4ABD-8340-C267A9EEA688}" type="parTrans" cxnId="{7B9F25EB-2B91-4D55-9318-BA29AAD9BEDC}">
      <dgm:prSet/>
      <dgm:spPr/>
      <dgm:t>
        <a:bodyPr/>
        <a:lstStyle/>
        <a:p>
          <a:endParaRPr lang="es-ES"/>
        </a:p>
      </dgm:t>
    </dgm:pt>
    <dgm:pt modelId="{4B4AE9A0-CAC6-4838-ABEA-4CEEA165F3E1}" type="sibTrans" cxnId="{7B9F25EB-2B91-4D55-9318-BA29AAD9BEDC}">
      <dgm:prSet/>
      <dgm:spPr/>
      <dgm:t>
        <a:bodyPr/>
        <a:lstStyle/>
        <a:p>
          <a:endParaRPr lang="es-ES"/>
        </a:p>
      </dgm:t>
    </dgm:pt>
    <dgm:pt modelId="{155B4ADD-3B56-4529-B986-F8C8AA772373}" type="pres">
      <dgm:prSet presAssocID="{AE2500CF-E51F-4ABF-A279-5CE97C5D55F5}" presName="Name0" presStyleCnt="0">
        <dgm:presLayoutVars>
          <dgm:dir/>
          <dgm:animLvl val="lvl"/>
          <dgm:resizeHandles val="exact"/>
        </dgm:presLayoutVars>
      </dgm:prSet>
      <dgm:spPr/>
    </dgm:pt>
    <dgm:pt modelId="{7394AFAE-3896-46E8-8DE9-A920EABB7E94}" type="pres">
      <dgm:prSet presAssocID="{AE2500CF-E51F-4ABF-A279-5CE97C5D55F5}" presName="tSp" presStyleCnt="0"/>
      <dgm:spPr/>
    </dgm:pt>
    <dgm:pt modelId="{DD782978-2B0E-46B5-B676-9EC2AB0E4F98}" type="pres">
      <dgm:prSet presAssocID="{AE2500CF-E51F-4ABF-A279-5CE97C5D55F5}" presName="bSp" presStyleCnt="0"/>
      <dgm:spPr/>
    </dgm:pt>
    <dgm:pt modelId="{DA0D07CA-5312-4E40-9D03-F4F14A9ABF69}" type="pres">
      <dgm:prSet presAssocID="{AE2500CF-E51F-4ABF-A279-5CE97C5D55F5}" presName="process" presStyleCnt="0"/>
      <dgm:spPr/>
    </dgm:pt>
    <dgm:pt modelId="{D5A21767-2A9B-4806-A27B-714C0A7EFA0C}" type="pres">
      <dgm:prSet presAssocID="{7185AB28-E455-44F4-9DF1-C9CC947F9F61}" presName="composite1" presStyleCnt="0"/>
      <dgm:spPr/>
    </dgm:pt>
    <dgm:pt modelId="{522318E3-C147-44F5-9ABE-03F132E93BFF}" type="pres">
      <dgm:prSet presAssocID="{7185AB28-E455-44F4-9DF1-C9CC947F9F61}" presName="dummyNode1" presStyleLbl="node1" presStyleIdx="0" presStyleCnt="4"/>
      <dgm:spPr/>
    </dgm:pt>
    <dgm:pt modelId="{80481D17-2940-4A4A-A78A-77C59DF4DC0F}" type="pres">
      <dgm:prSet presAssocID="{7185AB28-E455-44F4-9DF1-C9CC947F9F61}" presName="childNode1" presStyleLbl="bgAcc1" presStyleIdx="0" presStyleCnt="4">
        <dgm:presLayoutVars>
          <dgm:bulletEnabled val="1"/>
        </dgm:presLayoutVars>
      </dgm:prSet>
      <dgm:spPr/>
    </dgm:pt>
    <dgm:pt modelId="{D4654E5A-ABE6-488D-9A88-252E23E375BA}" type="pres">
      <dgm:prSet presAssocID="{7185AB28-E455-44F4-9DF1-C9CC947F9F61}" presName="childNode1tx" presStyleLbl="bgAcc1" presStyleIdx="0" presStyleCnt="4">
        <dgm:presLayoutVars>
          <dgm:bulletEnabled val="1"/>
        </dgm:presLayoutVars>
      </dgm:prSet>
      <dgm:spPr/>
    </dgm:pt>
    <dgm:pt modelId="{98E60C2C-9A51-44FC-AADB-5826E41CC13D}" type="pres">
      <dgm:prSet presAssocID="{7185AB28-E455-44F4-9DF1-C9CC947F9F61}" presName="parentNode1" presStyleLbl="node1" presStyleIdx="0" presStyleCnt="4">
        <dgm:presLayoutVars>
          <dgm:chMax val="1"/>
          <dgm:bulletEnabled val="1"/>
        </dgm:presLayoutVars>
      </dgm:prSet>
      <dgm:spPr/>
    </dgm:pt>
    <dgm:pt modelId="{D9397029-217A-4404-9358-A32E5A18A786}" type="pres">
      <dgm:prSet presAssocID="{7185AB28-E455-44F4-9DF1-C9CC947F9F61}" presName="connSite1" presStyleCnt="0"/>
      <dgm:spPr/>
    </dgm:pt>
    <dgm:pt modelId="{73D78FE7-3C07-4621-893B-72B5C3F7ED7C}" type="pres">
      <dgm:prSet presAssocID="{2CE60D51-8B37-4162-92C8-ED0E095736C6}" presName="Name9" presStyleLbl="sibTrans2D1" presStyleIdx="0" presStyleCnt="3"/>
      <dgm:spPr/>
    </dgm:pt>
    <dgm:pt modelId="{B6002F52-E6E3-4A0A-8EBF-FF3D0EA695FF}" type="pres">
      <dgm:prSet presAssocID="{F967CB00-20C5-441E-A933-1B3E8B9A6690}" presName="composite2" presStyleCnt="0"/>
      <dgm:spPr/>
    </dgm:pt>
    <dgm:pt modelId="{964070F6-3983-4558-943F-806D707E3704}" type="pres">
      <dgm:prSet presAssocID="{F967CB00-20C5-441E-A933-1B3E8B9A6690}" presName="dummyNode2" presStyleLbl="node1" presStyleIdx="0" presStyleCnt="4"/>
      <dgm:spPr/>
    </dgm:pt>
    <dgm:pt modelId="{9B14BEAB-594F-4C22-8998-34691429B36A}" type="pres">
      <dgm:prSet presAssocID="{F967CB00-20C5-441E-A933-1B3E8B9A6690}" presName="childNode2" presStyleLbl="bgAcc1" presStyleIdx="1" presStyleCnt="4">
        <dgm:presLayoutVars>
          <dgm:bulletEnabled val="1"/>
        </dgm:presLayoutVars>
      </dgm:prSet>
      <dgm:spPr/>
    </dgm:pt>
    <dgm:pt modelId="{3930F889-4640-4762-82BA-3B5F70FE4DB5}" type="pres">
      <dgm:prSet presAssocID="{F967CB00-20C5-441E-A933-1B3E8B9A6690}" presName="childNode2tx" presStyleLbl="bgAcc1" presStyleIdx="1" presStyleCnt="4">
        <dgm:presLayoutVars>
          <dgm:bulletEnabled val="1"/>
        </dgm:presLayoutVars>
      </dgm:prSet>
      <dgm:spPr/>
    </dgm:pt>
    <dgm:pt modelId="{010BC676-B5C7-464F-B0A9-C312D318CE23}" type="pres">
      <dgm:prSet presAssocID="{F967CB00-20C5-441E-A933-1B3E8B9A6690}" presName="parentNode2" presStyleLbl="node1" presStyleIdx="1" presStyleCnt="4">
        <dgm:presLayoutVars>
          <dgm:chMax val="0"/>
          <dgm:bulletEnabled val="1"/>
        </dgm:presLayoutVars>
      </dgm:prSet>
      <dgm:spPr/>
    </dgm:pt>
    <dgm:pt modelId="{7FE24AE8-F015-4174-8667-5FF8A68517D2}" type="pres">
      <dgm:prSet presAssocID="{F967CB00-20C5-441E-A933-1B3E8B9A6690}" presName="connSite2" presStyleCnt="0"/>
      <dgm:spPr/>
    </dgm:pt>
    <dgm:pt modelId="{13EC8479-813C-435D-8EB6-F694E9F0429A}" type="pres">
      <dgm:prSet presAssocID="{5050ADC2-5D11-49C4-8E21-89022504FE85}" presName="Name18" presStyleLbl="sibTrans2D1" presStyleIdx="1" presStyleCnt="3"/>
      <dgm:spPr/>
    </dgm:pt>
    <dgm:pt modelId="{0A71D7F3-D1E9-421A-9441-4502403BBD34}" type="pres">
      <dgm:prSet presAssocID="{7849DACF-8E3E-42BB-8278-CB9C0A8FDA2B}" presName="composite1" presStyleCnt="0"/>
      <dgm:spPr/>
    </dgm:pt>
    <dgm:pt modelId="{FBE15256-A5B1-4703-AEF4-6DCEDD2D0B0E}" type="pres">
      <dgm:prSet presAssocID="{7849DACF-8E3E-42BB-8278-CB9C0A8FDA2B}" presName="dummyNode1" presStyleLbl="node1" presStyleIdx="1" presStyleCnt="4"/>
      <dgm:spPr/>
    </dgm:pt>
    <dgm:pt modelId="{3860CAB2-DF08-4F25-BCF4-834CF96E77B1}" type="pres">
      <dgm:prSet presAssocID="{7849DACF-8E3E-42BB-8278-CB9C0A8FDA2B}" presName="childNode1" presStyleLbl="bgAcc1" presStyleIdx="2" presStyleCnt="4">
        <dgm:presLayoutVars>
          <dgm:bulletEnabled val="1"/>
        </dgm:presLayoutVars>
      </dgm:prSet>
      <dgm:spPr/>
    </dgm:pt>
    <dgm:pt modelId="{8B30F661-1CCA-40B7-B834-331900871E67}" type="pres">
      <dgm:prSet presAssocID="{7849DACF-8E3E-42BB-8278-CB9C0A8FDA2B}" presName="childNode1tx" presStyleLbl="bgAcc1" presStyleIdx="2" presStyleCnt="4">
        <dgm:presLayoutVars>
          <dgm:bulletEnabled val="1"/>
        </dgm:presLayoutVars>
      </dgm:prSet>
      <dgm:spPr/>
    </dgm:pt>
    <dgm:pt modelId="{41AAA90A-3409-4FB6-B9F4-9D30853E1AE7}" type="pres">
      <dgm:prSet presAssocID="{7849DACF-8E3E-42BB-8278-CB9C0A8FDA2B}" presName="parentNode1" presStyleLbl="node1" presStyleIdx="2" presStyleCnt="4">
        <dgm:presLayoutVars>
          <dgm:chMax val="1"/>
          <dgm:bulletEnabled val="1"/>
        </dgm:presLayoutVars>
      </dgm:prSet>
      <dgm:spPr/>
    </dgm:pt>
    <dgm:pt modelId="{E8CBB431-684C-4609-B320-73A1701B21E7}" type="pres">
      <dgm:prSet presAssocID="{7849DACF-8E3E-42BB-8278-CB9C0A8FDA2B}" presName="connSite1" presStyleCnt="0"/>
      <dgm:spPr/>
    </dgm:pt>
    <dgm:pt modelId="{2DCBF5E2-9F66-4D6A-99AA-5A0E98D6BE68}" type="pres">
      <dgm:prSet presAssocID="{690BD518-8FFE-47BE-81C9-D3C9BCCBE770}" presName="Name9" presStyleLbl="sibTrans2D1" presStyleIdx="2" presStyleCnt="3"/>
      <dgm:spPr/>
    </dgm:pt>
    <dgm:pt modelId="{0AD199A3-95FB-4C2E-B67C-6BD231C0817D}" type="pres">
      <dgm:prSet presAssocID="{206B7354-1B87-4011-A23D-997E5EB8E8EB}" presName="composite2" presStyleCnt="0"/>
      <dgm:spPr/>
    </dgm:pt>
    <dgm:pt modelId="{9B672599-328C-4049-B8A3-83D15070F6BF}" type="pres">
      <dgm:prSet presAssocID="{206B7354-1B87-4011-A23D-997E5EB8E8EB}" presName="dummyNode2" presStyleLbl="node1" presStyleIdx="2" presStyleCnt="4"/>
      <dgm:spPr/>
    </dgm:pt>
    <dgm:pt modelId="{380176DE-38B8-4259-9932-AC2C503E4AE7}" type="pres">
      <dgm:prSet presAssocID="{206B7354-1B87-4011-A23D-997E5EB8E8EB}" presName="childNode2" presStyleLbl="bgAcc1" presStyleIdx="3" presStyleCnt="4">
        <dgm:presLayoutVars>
          <dgm:bulletEnabled val="1"/>
        </dgm:presLayoutVars>
      </dgm:prSet>
      <dgm:spPr/>
    </dgm:pt>
    <dgm:pt modelId="{B92F89F9-BD53-43CB-A09A-8134145E9FB3}" type="pres">
      <dgm:prSet presAssocID="{206B7354-1B87-4011-A23D-997E5EB8E8EB}" presName="childNode2tx" presStyleLbl="bgAcc1" presStyleIdx="3" presStyleCnt="4">
        <dgm:presLayoutVars>
          <dgm:bulletEnabled val="1"/>
        </dgm:presLayoutVars>
      </dgm:prSet>
      <dgm:spPr/>
    </dgm:pt>
    <dgm:pt modelId="{09581504-5040-4C49-9832-E99255B9C8AC}" type="pres">
      <dgm:prSet presAssocID="{206B7354-1B87-4011-A23D-997E5EB8E8EB}" presName="parentNode2" presStyleLbl="node1" presStyleIdx="3" presStyleCnt="4">
        <dgm:presLayoutVars>
          <dgm:chMax val="0"/>
          <dgm:bulletEnabled val="1"/>
        </dgm:presLayoutVars>
      </dgm:prSet>
      <dgm:spPr/>
    </dgm:pt>
    <dgm:pt modelId="{8000B564-EDC4-4CDE-AF25-6C32048E10CD}" type="pres">
      <dgm:prSet presAssocID="{206B7354-1B87-4011-A23D-997E5EB8E8EB}" presName="connSite2" presStyleCnt="0"/>
      <dgm:spPr/>
    </dgm:pt>
  </dgm:ptLst>
  <dgm:cxnLst>
    <dgm:cxn modelId="{3613A50A-D44D-4876-A99C-E34242681AFF}" srcId="{AE2500CF-E51F-4ABF-A279-5CE97C5D55F5}" destId="{F967CB00-20C5-441E-A933-1B3E8B9A6690}" srcOrd="1" destOrd="0" parTransId="{0CE82A5D-F590-4B7D-86F6-90247C73BAA2}" sibTransId="{5050ADC2-5D11-49C4-8E21-89022504FE85}"/>
    <dgm:cxn modelId="{B5CF3514-AEF2-4BDC-83BB-8253FCCEEAA0}" type="presOf" srcId="{CA2E483B-F065-43D4-B01A-C27486A6A9E2}" destId="{3860CAB2-DF08-4F25-BCF4-834CF96E77B1}" srcOrd="0" destOrd="0" presId="urn:microsoft.com/office/officeart/2005/8/layout/hProcess4"/>
    <dgm:cxn modelId="{EF38032D-583C-4DFE-A96B-5D2BE775CBC3}" srcId="{AE2500CF-E51F-4ABF-A279-5CE97C5D55F5}" destId="{206B7354-1B87-4011-A23D-997E5EB8E8EB}" srcOrd="3" destOrd="0" parTransId="{70122097-C26B-44E3-A968-E60E9F600E42}" sibTransId="{5FEDFCD7-33F3-473F-9FCC-75304B1FC5BD}"/>
    <dgm:cxn modelId="{DA5E1F3D-08F5-4339-AAD8-D81DF0CA9892}" type="presOf" srcId="{690BD518-8FFE-47BE-81C9-D3C9BCCBE770}" destId="{2DCBF5E2-9F66-4D6A-99AA-5A0E98D6BE68}" srcOrd="0" destOrd="0" presId="urn:microsoft.com/office/officeart/2005/8/layout/hProcess4"/>
    <dgm:cxn modelId="{566BD361-E909-4F8A-825D-022BBA8C670A}" type="presOf" srcId="{32528D1C-3F7C-4C4D-9D14-3462DF3FEAA8}" destId="{380176DE-38B8-4259-9932-AC2C503E4AE7}" srcOrd="0" destOrd="0" presId="urn:microsoft.com/office/officeart/2005/8/layout/hProcess4"/>
    <dgm:cxn modelId="{ED042548-4C92-4FD0-89E4-8879BA5996FD}" type="presOf" srcId="{08EE78A0-3E72-4F29-BA51-79508894BE2D}" destId="{3930F889-4640-4762-82BA-3B5F70FE4DB5}" srcOrd="1" destOrd="0" presId="urn:microsoft.com/office/officeart/2005/8/layout/hProcess4"/>
    <dgm:cxn modelId="{54C75871-25D3-4DBB-916C-01B3C629BD04}" type="presOf" srcId="{CA2E483B-F065-43D4-B01A-C27486A6A9E2}" destId="{8B30F661-1CCA-40B7-B834-331900871E67}" srcOrd="1" destOrd="0" presId="urn:microsoft.com/office/officeart/2005/8/layout/hProcess4"/>
    <dgm:cxn modelId="{15199D72-7F96-42DB-8148-9D6DA9F692B1}" type="presOf" srcId="{E39CB410-CB6C-4FA4-83BC-04C74BA100D1}" destId="{380176DE-38B8-4259-9932-AC2C503E4AE7}" srcOrd="0" destOrd="1" presId="urn:microsoft.com/office/officeart/2005/8/layout/hProcess4"/>
    <dgm:cxn modelId="{EBA28259-624E-4FDE-8FA1-FDC571F0D5AB}" type="presOf" srcId="{AE2500CF-E51F-4ABF-A279-5CE97C5D55F5}" destId="{155B4ADD-3B56-4529-B986-F8C8AA772373}" srcOrd="0" destOrd="0" presId="urn:microsoft.com/office/officeart/2005/8/layout/hProcess4"/>
    <dgm:cxn modelId="{F191878A-EC0A-4231-97ED-EE7966A464B8}" srcId="{206B7354-1B87-4011-A23D-997E5EB8E8EB}" destId="{32528D1C-3F7C-4C4D-9D14-3462DF3FEAA8}" srcOrd="0" destOrd="0" parTransId="{21F37564-1658-4366-9A5C-C31092AA63FB}" sibTransId="{A54FC4DB-5A76-44A6-B569-192C4C82B97C}"/>
    <dgm:cxn modelId="{5C380498-B54D-4003-86C0-0EFC1EA1B382}" srcId="{F967CB00-20C5-441E-A933-1B3E8B9A6690}" destId="{08EE78A0-3E72-4F29-BA51-79508894BE2D}" srcOrd="0" destOrd="0" parTransId="{F70AFDB5-874A-4638-A714-D9FAFED93C65}" sibTransId="{094EAB3C-A2BD-46A0-91A0-14C312587344}"/>
    <dgm:cxn modelId="{3C890B99-F3A9-4636-BDAE-826A154F754B}" type="presOf" srcId="{F49C0085-3C19-44E8-A0D9-B548B8BF21F3}" destId="{3860CAB2-DF08-4F25-BCF4-834CF96E77B1}" srcOrd="0" destOrd="1" presId="urn:microsoft.com/office/officeart/2005/8/layout/hProcess4"/>
    <dgm:cxn modelId="{292E7D9E-8585-42D1-962F-A6391488EA69}" type="presOf" srcId="{2CE60D51-8B37-4162-92C8-ED0E095736C6}" destId="{73D78FE7-3C07-4621-893B-72B5C3F7ED7C}" srcOrd="0" destOrd="0" presId="urn:microsoft.com/office/officeart/2005/8/layout/hProcess4"/>
    <dgm:cxn modelId="{B24650A7-285B-4564-867B-77077059E237}" type="presOf" srcId="{F49C0085-3C19-44E8-A0D9-B548B8BF21F3}" destId="{8B30F661-1CCA-40B7-B834-331900871E67}" srcOrd="1" destOrd="1" presId="urn:microsoft.com/office/officeart/2005/8/layout/hProcess4"/>
    <dgm:cxn modelId="{E49E9CAF-A385-4733-9490-FF575D68C33F}" type="presOf" srcId="{7849DACF-8E3E-42BB-8278-CB9C0A8FDA2B}" destId="{41AAA90A-3409-4FB6-B9F4-9D30853E1AE7}" srcOrd="0" destOrd="0" presId="urn:microsoft.com/office/officeart/2005/8/layout/hProcess4"/>
    <dgm:cxn modelId="{7AE4EAC2-66E2-4C6B-948D-14CE563CDF1D}" type="presOf" srcId="{08EE78A0-3E72-4F29-BA51-79508894BE2D}" destId="{9B14BEAB-594F-4C22-8998-34691429B36A}" srcOrd="0" destOrd="0" presId="urn:microsoft.com/office/officeart/2005/8/layout/hProcess4"/>
    <dgm:cxn modelId="{4DE166C5-BA15-442E-AC28-D2FD3A9CCD43}" srcId="{206B7354-1B87-4011-A23D-997E5EB8E8EB}" destId="{E39CB410-CB6C-4FA4-83BC-04C74BA100D1}" srcOrd="1" destOrd="0" parTransId="{9356098B-FC94-4690-855D-0FFD1132C1A5}" sibTransId="{B6C9F702-B51B-4F39-9D97-3671AE920503}"/>
    <dgm:cxn modelId="{8749D5E6-1EF6-4252-9038-3615E345D81E}" type="presOf" srcId="{206B7354-1B87-4011-A23D-997E5EB8E8EB}" destId="{09581504-5040-4C49-9832-E99255B9C8AC}" srcOrd="0" destOrd="0" presId="urn:microsoft.com/office/officeart/2005/8/layout/hProcess4"/>
    <dgm:cxn modelId="{4AB442E9-9998-41BC-B5F2-67070E0DDA28}" type="presOf" srcId="{F967CB00-20C5-441E-A933-1B3E8B9A6690}" destId="{010BC676-B5C7-464F-B0A9-C312D318CE23}" srcOrd="0" destOrd="0" presId="urn:microsoft.com/office/officeart/2005/8/layout/hProcess4"/>
    <dgm:cxn modelId="{E51E40EA-9798-4057-BBE4-230A49970CA8}" type="presOf" srcId="{332F1784-192E-46D1-8C94-DB29154156D8}" destId="{80481D17-2940-4A4A-A78A-77C59DF4DC0F}" srcOrd="0" destOrd="0" presId="urn:microsoft.com/office/officeart/2005/8/layout/hProcess4"/>
    <dgm:cxn modelId="{7B9F25EB-2B91-4D55-9318-BA29AAD9BEDC}" srcId="{7849DACF-8E3E-42BB-8278-CB9C0A8FDA2B}" destId="{F49C0085-3C19-44E8-A0D9-B548B8BF21F3}" srcOrd="1" destOrd="0" parTransId="{FDA298B6-FB8A-4ABD-8340-C267A9EEA688}" sibTransId="{4B4AE9A0-CAC6-4838-ABEA-4CEEA165F3E1}"/>
    <dgm:cxn modelId="{530997EE-26AA-46FE-B267-63059A4E29EF}" type="presOf" srcId="{5050ADC2-5D11-49C4-8E21-89022504FE85}" destId="{13EC8479-813C-435D-8EB6-F694E9F0429A}" srcOrd="0" destOrd="0" presId="urn:microsoft.com/office/officeart/2005/8/layout/hProcess4"/>
    <dgm:cxn modelId="{2EED6EEF-B7DD-45F0-ACB0-CAA8DF09DD51}" srcId="{AE2500CF-E51F-4ABF-A279-5CE97C5D55F5}" destId="{7849DACF-8E3E-42BB-8278-CB9C0A8FDA2B}" srcOrd="2" destOrd="0" parTransId="{EAB861BB-3E81-45D0-A451-9E1007554785}" sibTransId="{690BD518-8FFE-47BE-81C9-D3C9BCCBE770}"/>
    <dgm:cxn modelId="{AE3DE9F0-E53A-4C94-B912-742EF3D4E29A}" srcId="{AE2500CF-E51F-4ABF-A279-5CE97C5D55F5}" destId="{7185AB28-E455-44F4-9DF1-C9CC947F9F61}" srcOrd="0" destOrd="0" parTransId="{B19382C5-874E-4CAF-9FA1-DD5A72C210E7}" sibTransId="{2CE60D51-8B37-4162-92C8-ED0E095736C6}"/>
    <dgm:cxn modelId="{1F922BF2-93E1-42E1-BE4E-F584DBD7E8CE}" type="presOf" srcId="{7185AB28-E455-44F4-9DF1-C9CC947F9F61}" destId="{98E60C2C-9A51-44FC-AADB-5826E41CC13D}" srcOrd="0" destOrd="0" presId="urn:microsoft.com/office/officeart/2005/8/layout/hProcess4"/>
    <dgm:cxn modelId="{F1916BF6-689D-4A19-AF6D-0FEC4F0826B1}" type="presOf" srcId="{332F1784-192E-46D1-8C94-DB29154156D8}" destId="{D4654E5A-ABE6-488D-9A88-252E23E375BA}" srcOrd="1" destOrd="0" presId="urn:microsoft.com/office/officeart/2005/8/layout/hProcess4"/>
    <dgm:cxn modelId="{D0DB4AF7-E4E4-4F4A-92DE-87B3AE61F650}" srcId="{7849DACF-8E3E-42BB-8278-CB9C0A8FDA2B}" destId="{CA2E483B-F065-43D4-B01A-C27486A6A9E2}" srcOrd="0" destOrd="0" parTransId="{2DA19149-D56E-4F83-B21E-58223418CD47}" sibTransId="{A8051B28-5B48-4532-8F94-03658B434FA3}"/>
    <dgm:cxn modelId="{F08D0AFA-F3CF-4358-8880-7892D0DE46BF}" type="presOf" srcId="{32528D1C-3F7C-4C4D-9D14-3462DF3FEAA8}" destId="{B92F89F9-BD53-43CB-A09A-8134145E9FB3}" srcOrd="1" destOrd="0" presId="urn:microsoft.com/office/officeart/2005/8/layout/hProcess4"/>
    <dgm:cxn modelId="{765C39FC-6BDA-4489-867E-806680725D49}" type="presOf" srcId="{E39CB410-CB6C-4FA4-83BC-04C74BA100D1}" destId="{B92F89F9-BD53-43CB-A09A-8134145E9FB3}" srcOrd="1" destOrd="1" presId="urn:microsoft.com/office/officeart/2005/8/layout/hProcess4"/>
    <dgm:cxn modelId="{375F4CFC-4C65-46C9-93AE-FABC00D91B28}" srcId="{7185AB28-E455-44F4-9DF1-C9CC947F9F61}" destId="{332F1784-192E-46D1-8C94-DB29154156D8}" srcOrd="0" destOrd="0" parTransId="{EAF165D6-9E71-4FCE-9EF3-BC4EDB5070E3}" sibTransId="{37C1C2C4-FB82-41A2-9A47-F560BAB38428}"/>
    <dgm:cxn modelId="{495F9A3E-3F98-4485-ADE6-D699B976606B}" type="presParOf" srcId="{155B4ADD-3B56-4529-B986-F8C8AA772373}" destId="{7394AFAE-3896-46E8-8DE9-A920EABB7E94}" srcOrd="0" destOrd="0" presId="urn:microsoft.com/office/officeart/2005/8/layout/hProcess4"/>
    <dgm:cxn modelId="{4F4A2B97-9A33-4F39-835E-A71F01705F6E}" type="presParOf" srcId="{155B4ADD-3B56-4529-B986-F8C8AA772373}" destId="{DD782978-2B0E-46B5-B676-9EC2AB0E4F98}" srcOrd="1" destOrd="0" presId="urn:microsoft.com/office/officeart/2005/8/layout/hProcess4"/>
    <dgm:cxn modelId="{90602E3C-5040-4E62-BA4F-584F599FDEC9}" type="presParOf" srcId="{155B4ADD-3B56-4529-B986-F8C8AA772373}" destId="{DA0D07CA-5312-4E40-9D03-F4F14A9ABF69}" srcOrd="2" destOrd="0" presId="urn:microsoft.com/office/officeart/2005/8/layout/hProcess4"/>
    <dgm:cxn modelId="{DDA044BC-6466-4626-8F7D-3599A6A7C647}" type="presParOf" srcId="{DA0D07CA-5312-4E40-9D03-F4F14A9ABF69}" destId="{D5A21767-2A9B-4806-A27B-714C0A7EFA0C}" srcOrd="0" destOrd="0" presId="urn:microsoft.com/office/officeart/2005/8/layout/hProcess4"/>
    <dgm:cxn modelId="{F7454E0C-7708-4009-BA45-07DDD6BA06ED}" type="presParOf" srcId="{D5A21767-2A9B-4806-A27B-714C0A7EFA0C}" destId="{522318E3-C147-44F5-9ABE-03F132E93BFF}" srcOrd="0" destOrd="0" presId="urn:microsoft.com/office/officeart/2005/8/layout/hProcess4"/>
    <dgm:cxn modelId="{BBED128D-6ABE-499B-A814-66E0C9632CB8}" type="presParOf" srcId="{D5A21767-2A9B-4806-A27B-714C0A7EFA0C}" destId="{80481D17-2940-4A4A-A78A-77C59DF4DC0F}" srcOrd="1" destOrd="0" presId="urn:microsoft.com/office/officeart/2005/8/layout/hProcess4"/>
    <dgm:cxn modelId="{26F84B94-CF9B-4919-A4ED-EF3BCC23F76B}" type="presParOf" srcId="{D5A21767-2A9B-4806-A27B-714C0A7EFA0C}" destId="{D4654E5A-ABE6-488D-9A88-252E23E375BA}" srcOrd="2" destOrd="0" presId="urn:microsoft.com/office/officeart/2005/8/layout/hProcess4"/>
    <dgm:cxn modelId="{0D45A51C-D3B8-47C2-9A77-043CED94F4A3}" type="presParOf" srcId="{D5A21767-2A9B-4806-A27B-714C0A7EFA0C}" destId="{98E60C2C-9A51-44FC-AADB-5826E41CC13D}" srcOrd="3" destOrd="0" presId="urn:microsoft.com/office/officeart/2005/8/layout/hProcess4"/>
    <dgm:cxn modelId="{A635DC59-49C0-417F-9812-9B9D26D6F4D9}" type="presParOf" srcId="{D5A21767-2A9B-4806-A27B-714C0A7EFA0C}" destId="{D9397029-217A-4404-9358-A32E5A18A786}" srcOrd="4" destOrd="0" presId="urn:microsoft.com/office/officeart/2005/8/layout/hProcess4"/>
    <dgm:cxn modelId="{B5D9510E-8799-440B-8D6C-10898569A116}" type="presParOf" srcId="{DA0D07CA-5312-4E40-9D03-F4F14A9ABF69}" destId="{73D78FE7-3C07-4621-893B-72B5C3F7ED7C}" srcOrd="1" destOrd="0" presId="urn:microsoft.com/office/officeart/2005/8/layout/hProcess4"/>
    <dgm:cxn modelId="{BEECB22A-9061-4519-B5A7-DDD1908521AD}" type="presParOf" srcId="{DA0D07CA-5312-4E40-9D03-F4F14A9ABF69}" destId="{B6002F52-E6E3-4A0A-8EBF-FF3D0EA695FF}" srcOrd="2" destOrd="0" presId="urn:microsoft.com/office/officeart/2005/8/layout/hProcess4"/>
    <dgm:cxn modelId="{79A145DC-09C7-430E-BEA7-A978F88F4039}" type="presParOf" srcId="{B6002F52-E6E3-4A0A-8EBF-FF3D0EA695FF}" destId="{964070F6-3983-4558-943F-806D707E3704}" srcOrd="0" destOrd="0" presId="urn:microsoft.com/office/officeart/2005/8/layout/hProcess4"/>
    <dgm:cxn modelId="{FB319748-B6C7-4141-AB9A-E6174AF88E15}" type="presParOf" srcId="{B6002F52-E6E3-4A0A-8EBF-FF3D0EA695FF}" destId="{9B14BEAB-594F-4C22-8998-34691429B36A}" srcOrd="1" destOrd="0" presId="urn:microsoft.com/office/officeart/2005/8/layout/hProcess4"/>
    <dgm:cxn modelId="{321D572F-C7A1-4298-B2C3-8C41C1B02D51}" type="presParOf" srcId="{B6002F52-E6E3-4A0A-8EBF-FF3D0EA695FF}" destId="{3930F889-4640-4762-82BA-3B5F70FE4DB5}" srcOrd="2" destOrd="0" presId="urn:microsoft.com/office/officeart/2005/8/layout/hProcess4"/>
    <dgm:cxn modelId="{89A8FB47-E173-4B08-9FEE-0510201D88D6}" type="presParOf" srcId="{B6002F52-E6E3-4A0A-8EBF-FF3D0EA695FF}" destId="{010BC676-B5C7-464F-B0A9-C312D318CE23}" srcOrd="3" destOrd="0" presId="urn:microsoft.com/office/officeart/2005/8/layout/hProcess4"/>
    <dgm:cxn modelId="{3E3BE5FE-073B-47EE-B941-B1BD0CD3C0BA}" type="presParOf" srcId="{B6002F52-E6E3-4A0A-8EBF-FF3D0EA695FF}" destId="{7FE24AE8-F015-4174-8667-5FF8A68517D2}" srcOrd="4" destOrd="0" presId="urn:microsoft.com/office/officeart/2005/8/layout/hProcess4"/>
    <dgm:cxn modelId="{4DEA15E0-80D8-4154-80A3-2003DD64DEC5}" type="presParOf" srcId="{DA0D07CA-5312-4E40-9D03-F4F14A9ABF69}" destId="{13EC8479-813C-435D-8EB6-F694E9F0429A}" srcOrd="3" destOrd="0" presId="urn:microsoft.com/office/officeart/2005/8/layout/hProcess4"/>
    <dgm:cxn modelId="{127D6B6D-C3D2-4330-B117-706071383E2C}" type="presParOf" srcId="{DA0D07CA-5312-4E40-9D03-F4F14A9ABF69}" destId="{0A71D7F3-D1E9-421A-9441-4502403BBD34}" srcOrd="4" destOrd="0" presId="urn:microsoft.com/office/officeart/2005/8/layout/hProcess4"/>
    <dgm:cxn modelId="{26793432-09C7-44F5-AC73-973929D335E9}" type="presParOf" srcId="{0A71D7F3-D1E9-421A-9441-4502403BBD34}" destId="{FBE15256-A5B1-4703-AEF4-6DCEDD2D0B0E}" srcOrd="0" destOrd="0" presId="urn:microsoft.com/office/officeart/2005/8/layout/hProcess4"/>
    <dgm:cxn modelId="{528F495C-CE66-4E1B-AF5F-0CFBC0E62445}" type="presParOf" srcId="{0A71D7F3-D1E9-421A-9441-4502403BBD34}" destId="{3860CAB2-DF08-4F25-BCF4-834CF96E77B1}" srcOrd="1" destOrd="0" presId="urn:microsoft.com/office/officeart/2005/8/layout/hProcess4"/>
    <dgm:cxn modelId="{733B4901-5EBD-4948-86A4-74A6B2686B30}" type="presParOf" srcId="{0A71D7F3-D1E9-421A-9441-4502403BBD34}" destId="{8B30F661-1CCA-40B7-B834-331900871E67}" srcOrd="2" destOrd="0" presId="urn:microsoft.com/office/officeart/2005/8/layout/hProcess4"/>
    <dgm:cxn modelId="{150EBC13-85AF-4D9D-AB24-92B27E241D88}" type="presParOf" srcId="{0A71D7F3-D1E9-421A-9441-4502403BBD34}" destId="{41AAA90A-3409-4FB6-B9F4-9D30853E1AE7}" srcOrd="3" destOrd="0" presId="urn:microsoft.com/office/officeart/2005/8/layout/hProcess4"/>
    <dgm:cxn modelId="{E7CB9A9D-D3EB-4E17-8B91-78A413EFFA0F}" type="presParOf" srcId="{0A71D7F3-D1E9-421A-9441-4502403BBD34}" destId="{E8CBB431-684C-4609-B320-73A1701B21E7}" srcOrd="4" destOrd="0" presId="urn:microsoft.com/office/officeart/2005/8/layout/hProcess4"/>
    <dgm:cxn modelId="{00B4AC83-B684-4D88-B6BC-0EDC2653744B}" type="presParOf" srcId="{DA0D07CA-5312-4E40-9D03-F4F14A9ABF69}" destId="{2DCBF5E2-9F66-4D6A-99AA-5A0E98D6BE68}" srcOrd="5" destOrd="0" presId="urn:microsoft.com/office/officeart/2005/8/layout/hProcess4"/>
    <dgm:cxn modelId="{973B02CF-6640-46A2-AD4E-7CAF849EF263}" type="presParOf" srcId="{DA0D07CA-5312-4E40-9D03-F4F14A9ABF69}" destId="{0AD199A3-95FB-4C2E-B67C-6BD231C0817D}" srcOrd="6" destOrd="0" presId="urn:microsoft.com/office/officeart/2005/8/layout/hProcess4"/>
    <dgm:cxn modelId="{CAC57050-5399-4A81-B66F-CB82F16F8B36}" type="presParOf" srcId="{0AD199A3-95FB-4C2E-B67C-6BD231C0817D}" destId="{9B672599-328C-4049-B8A3-83D15070F6BF}" srcOrd="0" destOrd="0" presId="urn:microsoft.com/office/officeart/2005/8/layout/hProcess4"/>
    <dgm:cxn modelId="{F5627715-BBD6-4E70-A594-E98A04D74BAC}" type="presParOf" srcId="{0AD199A3-95FB-4C2E-B67C-6BD231C0817D}" destId="{380176DE-38B8-4259-9932-AC2C503E4AE7}" srcOrd="1" destOrd="0" presId="urn:microsoft.com/office/officeart/2005/8/layout/hProcess4"/>
    <dgm:cxn modelId="{4F105CC9-5300-4327-B070-5940FEBA6CA5}" type="presParOf" srcId="{0AD199A3-95FB-4C2E-B67C-6BD231C0817D}" destId="{B92F89F9-BD53-43CB-A09A-8134145E9FB3}" srcOrd="2" destOrd="0" presId="urn:microsoft.com/office/officeart/2005/8/layout/hProcess4"/>
    <dgm:cxn modelId="{7B7C63C4-A401-4D50-A0B3-00E47F957708}" type="presParOf" srcId="{0AD199A3-95FB-4C2E-B67C-6BD231C0817D}" destId="{09581504-5040-4C49-9832-E99255B9C8AC}" srcOrd="3" destOrd="0" presId="urn:microsoft.com/office/officeart/2005/8/layout/hProcess4"/>
    <dgm:cxn modelId="{FED8501E-D00C-49D1-8962-18E3D92DDD6B}" type="presParOf" srcId="{0AD199A3-95FB-4C2E-B67C-6BD231C0817D}" destId="{8000B564-EDC4-4CDE-AF25-6C32048E10CD}"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E2500CF-E51F-4ABF-A279-5CE97C5D55F5}" type="doc">
      <dgm:prSet loTypeId="urn:microsoft.com/office/officeart/2005/8/layout/hProcess4" loCatId="process" qsTypeId="urn:microsoft.com/office/officeart/2005/8/quickstyle/simple1" qsCatId="simple" csTypeId="urn:microsoft.com/office/officeart/2005/8/colors/colorful5" csCatId="colorful" phldr="1"/>
      <dgm:spPr/>
      <dgm:t>
        <a:bodyPr/>
        <a:lstStyle/>
        <a:p>
          <a:endParaRPr lang="es-ES"/>
        </a:p>
      </dgm:t>
    </dgm:pt>
    <dgm:pt modelId="{7185AB28-E455-44F4-9DF1-C9CC947F9F61}">
      <dgm:prSet phldrT="[Texto]" custT="1"/>
      <dgm:spPr/>
      <dgm:t>
        <a:bodyPr/>
        <a:lstStyle/>
        <a:p>
          <a:r>
            <a:rPr lang="es-ES" sz="2000" b="0" dirty="0"/>
            <a:t>10 Octubre 2017</a:t>
          </a:r>
        </a:p>
      </dgm:t>
    </dgm:pt>
    <dgm:pt modelId="{B19382C5-874E-4CAF-9FA1-DD5A72C210E7}" type="parTrans" cxnId="{AE3DE9F0-E53A-4C94-B912-742EF3D4E29A}">
      <dgm:prSet/>
      <dgm:spPr/>
      <dgm:t>
        <a:bodyPr/>
        <a:lstStyle/>
        <a:p>
          <a:endParaRPr lang="es-ES"/>
        </a:p>
      </dgm:t>
    </dgm:pt>
    <dgm:pt modelId="{2CE60D51-8B37-4162-92C8-ED0E095736C6}" type="sibTrans" cxnId="{AE3DE9F0-E53A-4C94-B912-742EF3D4E29A}">
      <dgm:prSet/>
      <dgm:spPr/>
      <dgm:t>
        <a:bodyPr/>
        <a:lstStyle/>
        <a:p>
          <a:endParaRPr lang="es-ES"/>
        </a:p>
      </dgm:t>
    </dgm:pt>
    <dgm:pt modelId="{332F1784-192E-46D1-8C94-DB29154156D8}">
      <dgm:prSet phldrT="[Texto]"/>
      <dgm:spPr/>
      <dgm:t>
        <a:bodyPr/>
        <a:lstStyle/>
        <a:p>
          <a:r>
            <a:rPr lang="es-ES" dirty="0"/>
            <a:t>Presentación  propuesta económica y documentación</a:t>
          </a:r>
        </a:p>
      </dgm:t>
    </dgm:pt>
    <dgm:pt modelId="{EAF165D6-9E71-4FCE-9EF3-BC4EDB5070E3}" type="parTrans" cxnId="{375F4CFC-4C65-46C9-93AE-FABC00D91B28}">
      <dgm:prSet/>
      <dgm:spPr/>
      <dgm:t>
        <a:bodyPr/>
        <a:lstStyle/>
        <a:p>
          <a:endParaRPr lang="es-ES"/>
        </a:p>
      </dgm:t>
    </dgm:pt>
    <dgm:pt modelId="{37C1C2C4-FB82-41A2-9A47-F560BAB38428}" type="sibTrans" cxnId="{375F4CFC-4C65-46C9-93AE-FABC00D91B28}">
      <dgm:prSet/>
      <dgm:spPr/>
      <dgm:t>
        <a:bodyPr/>
        <a:lstStyle/>
        <a:p>
          <a:endParaRPr lang="es-ES"/>
        </a:p>
      </dgm:t>
    </dgm:pt>
    <dgm:pt modelId="{F967CB00-20C5-441E-A933-1B3E8B9A6690}">
      <dgm:prSet phldrT="[Texto]"/>
      <dgm:spPr/>
      <dgm:t>
        <a:bodyPr/>
        <a:lstStyle/>
        <a:p>
          <a:r>
            <a:rPr lang="es-ES" dirty="0"/>
            <a:t>13 Octubre 2017</a:t>
          </a:r>
        </a:p>
      </dgm:t>
    </dgm:pt>
    <dgm:pt modelId="{0CE82A5D-F590-4B7D-86F6-90247C73BAA2}" type="parTrans" cxnId="{3613A50A-D44D-4876-A99C-E34242681AFF}">
      <dgm:prSet/>
      <dgm:spPr/>
      <dgm:t>
        <a:bodyPr/>
        <a:lstStyle/>
        <a:p>
          <a:endParaRPr lang="es-ES"/>
        </a:p>
      </dgm:t>
    </dgm:pt>
    <dgm:pt modelId="{5050ADC2-5D11-49C4-8E21-89022504FE85}" type="sibTrans" cxnId="{3613A50A-D44D-4876-A99C-E34242681AFF}">
      <dgm:prSet/>
      <dgm:spPr/>
      <dgm:t>
        <a:bodyPr/>
        <a:lstStyle/>
        <a:p>
          <a:endParaRPr lang="es-ES"/>
        </a:p>
      </dgm:t>
    </dgm:pt>
    <dgm:pt modelId="{08EE78A0-3E72-4F29-BA51-79508894BE2D}">
      <dgm:prSet phldrT="[Texto]"/>
      <dgm:spPr/>
      <dgm:t>
        <a:bodyPr/>
        <a:lstStyle/>
        <a:p>
          <a:r>
            <a:rPr lang="es-CO" dirty="0"/>
            <a:t>Formulación de observaciones y aclaraciones</a:t>
          </a:r>
          <a:endParaRPr lang="es-ES" dirty="0"/>
        </a:p>
      </dgm:t>
    </dgm:pt>
    <dgm:pt modelId="{F70AFDB5-874A-4638-A714-D9FAFED93C65}" type="parTrans" cxnId="{5C380498-B54D-4003-86C0-0EFC1EA1B382}">
      <dgm:prSet/>
      <dgm:spPr/>
      <dgm:t>
        <a:bodyPr/>
        <a:lstStyle/>
        <a:p>
          <a:endParaRPr lang="es-ES"/>
        </a:p>
      </dgm:t>
    </dgm:pt>
    <dgm:pt modelId="{094EAB3C-A2BD-46A0-91A0-14C312587344}" type="sibTrans" cxnId="{5C380498-B54D-4003-86C0-0EFC1EA1B382}">
      <dgm:prSet/>
      <dgm:spPr/>
      <dgm:t>
        <a:bodyPr/>
        <a:lstStyle/>
        <a:p>
          <a:endParaRPr lang="es-ES"/>
        </a:p>
      </dgm:t>
    </dgm:pt>
    <dgm:pt modelId="{7849DACF-8E3E-42BB-8278-CB9C0A8FDA2B}">
      <dgm:prSet phldrT="[Texto]"/>
      <dgm:spPr/>
      <dgm:t>
        <a:bodyPr/>
        <a:lstStyle/>
        <a:p>
          <a:r>
            <a:rPr lang="es-ES" dirty="0"/>
            <a:t>23 Octubre 2017</a:t>
          </a:r>
        </a:p>
      </dgm:t>
    </dgm:pt>
    <dgm:pt modelId="{EAB861BB-3E81-45D0-A451-9E1007554785}" type="parTrans" cxnId="{2EED6EEF-B7DD-45F0-ACB0-CAA8DF09DD51}">
      <dgm:prSet/>
      <dgm:spPr/>
      <dgm:t>
        <a:bodyPr/>
        <a:lstStyle/>
        <a:p>
          <a:endParaRPr lang="es-ES"/>
        </a:p>
      </dgm:t>
    </dgm:pt>
    <dgm:pt modelId="{690BD518-8FFE-47BE-81C9-D3C9BCCBE770}" type="sibTrans" cxnId="{2EED6EEF-B7DD-45F0-ACB0-CAA8DF09DD51}">
      <dgm:prSet/>
      <dgm:spPr/>
      <dgm:t>
        <a:bodyPr/>
        <a:lstStyle/>
        <a:p>
          <a:endParaRPr lang="es-ES"/>
        </a:p>
      </dgm:t>
    </dgm:pt>
    <dgm:pt modelId="{CA2E483B-F065-43D4-B01A-C27486A6A9E2}">
      <dgm:prSet phldrT="[Texto]"/>
      <dgm:spPr/>
      <dgm:t>
        <a:bodyPr/>
        <a:lstStyle/>
        <a:p>
          <a:endParaRPr lang="es-ES" dirty="0"/>
        </a:p>
      </dgm:t>
    </dgm:pt>
    <dgm:pt modelId="{2DA19149-D56E-4F83-B21E-58223418CD47}" type="parTrans" cxnId="{D0DB4AF7-E4E4-4F4A-92DE-87B3AE61F650}">
      <dgm:prSet/>
      <dgm:spPr/>
      <dgm:t>
        <a:bodyPr/>
        <a:lstStyle/>
        <a:p>
          <a:endParaRPr lang="es-ES"/>
        </a:p>
      </dgm:t>
    </dgm:pt>
    <dgm:pt modelId="{A8051B28-5B48-4532-8F94-03658B434FA3}" type="sibTrans" cxnId="{D0DB4AF7-E4E4-4F4A-92DE-87B3AE61F650}">
      <dgm:prSet/>
      <dgm:spPr/>
      <dgm:t>
        <a:bodyPr/>
        <a:lstStyle/>
        <a:p>
          <a:endParaRPr lang="es-ES"/>
        </a:p>
      </dgm:t>
    </dgm:pt>
    <dgm:pt modelId="{32528D1C-3F7C-4C4D-9D14-3462DF3FEAA8}">
      <dgm:prSet phldrT="[Texto]"/>
      <dgm:spPr/>
      <dgm:t>
        <a:bodyPr/>
        <a:lstStyle/>
        <a:p>
          <a:r>
            <a:rPr lang="es-ES" dirty="0"/>
            <a:t>Evaluación Jurídica, financiera y técnica</a:t>
          </a:r>
        </a:p>
      </dgm:t>
    </dgm:pt>
    <dgm:pt modelId="{21F37564-1658-4366-9A5C-C31092AA63FB}" type="parTrans" cxnId="{F191878A-EC0A-4231-97ED-EE7966A464B8}">
      <dgm:prSet/>
      <dgm:spPr/>
      <dgm:t>
        <a:bodyPr/>
        <a:lstStyle/>
        <a:p>
          <a:endParaRPr lang="es-ES"/>
        </a:p>
      </dgm:t>
    </dgm:pt>
    <dgm:pt modelId="{A54FC4DB-5A76-44A6-B569-192C4C82B97C}" type="sibTrans" cxnId="{F191878A-EC0A-4231-97ED-EE7966A464B8}">
      <dgm:prSet/>
      <dgm:spPr/>
      <dgm:t>
        <a:bodyPr/>
        <a:lstStyle/>
        <a:p>
          <a:endParaRPr lang="es-ES"/>
        </a:p>
      </dgm:t>
    </dgm:pt>
    <dgm:pt modelId="{206B7354-1B87-4011-A23D-997E5EB8E8EB}">
      <dgm:prSet phldrT="[Texto]"/>
      <dgm:spPr/>
      <dgm:t>
        <a:bodyPr/>
        <a:lstStyle/>
        <a:p>
          <a:r>
            <a:rPr lang="es-ES" dirty="0"/>
            <a:t>30 Octubre 2017</a:t>
          </a:r>
        </a:p>
      </dgm:t>
    </dgm:pt>
    <dgm:pt modelId="{70122097-C26B-44E3-A968-E60E9F600E42}" type="parTrans" cxnId="{EF38032D-583C-4DFE-A96B-5D2BE775CBC3}">
      <dgm:prSet/>
      <dgm:spPr/>
      <dgm:t>
        <a:bodyPr/>
        <a:lstStyle/>
        <a:p>
          <a:endParaRPr lang="es-ES"/>
        </a:p>
      </dgm:t>
    </dgm:pt>
    <dgm:pt modelId="{5FEDFCD7-33F3-473F-9FCC-75304B1FC5BD}" type="sibTrans" cxnId="{EF38032D-583C-4DFE-A96B-5D2BE775CBC3}">
      <dgm:prSet/>
      <dgm:spPr/>
      <dgm:t>
        <a:bodyPr/>
        <a:lstStyle/>
        <a:p>
          <a:endParaRPr lang="es-ES"/>
        </a:p>
      </dgm:t>
    </dgm:pt>
    <dgm:pt modelId="{E39CB410-CB6C-4FA4-83BC-04C74BA100D1}">
      <dgm:prSet/>
      <dgm:spPr/>
      <dgm:t>
        <a:bodyPr/>
        <a:lstStyle/>
        <a:p>
          <a:r>
            <a:rPr lang="es-ES" dirty="0"/>
            <a:t>Publicación Evaluación</a:t>
          </a:r>
        </a:p>
      </dgm:t>
    </dgm:pt>
    <dgm:pt modelId="{9356098B-FC94-4690-855D-0FFD1132C1A5}" type="parTrans" cxnId="{4DE166C5-BA15-442E-AC28-D2FD3A9CCD43}">
      <dgm:prSet/>
      <dgm:spPr/>
      <dgm:t>
        <a:bodyPr/>
        <a:lstStyle/>
        <a:p>
          <a:endParaRPr lang="es-ES"/>
        </a:p>
      </dgm:t>
    </dgm:pt>
    <dgm:pt modelId="{B6C9F702-B51B-4F39-9D97-3671AE920503}" type="sibTrans" cxnId="{4DE166C5-BA15-442E-AC28-D2FD3A9CCD43}">
      <dgm:prSet/>
      <dgm:spPr/>
      <dgm:t>
        <a:bodyPr/>
        <a:lstStyle/>
        <a:p>
          <a:endParaRPr lang="es-ES"/>
        </a:p>
      </dgm:t>
    </dgm:pt>
    <dgm:pt modelId="{F49C0085-3C19-44E8-A0D9-B548B8BF21F3}">
      <dgm:prSet/>
      <dgm:spPr/>
      <dgm:t>
        <a:bodyPr/>
        <a:lstStyle/>
        <a:p>
          <a:r>
            <a:rPr lang="es-ES"/>
            <a:t>Recepción de ofertas</a:t>
          </a:r>
          <a:endParaRPr lang="es-ES" dirty="0"/>
        </a:p>
      </dgm:t>
    </dgm:pt>
    <dgm:pt modelId="{FDA298B6-FB8A-4ABD-8340-C267A9EEA688}" type="parTrans" cxnId="{7B9F25EB-2B91-4D55-9318-BA29AAD9BEDC}">
      <dgm:prSet/>
      <dgm:spPr/>
      <dgm:t>
        <a:bodyPr/>
        <a:lstStyle/>
        <a:p>
          <a:endParaRPr lang="es-ES"/>
        </a:p>
      </dgm:t>
    </dgm:pt>
    <dgm:pt modelId="{4B4AE9A0-CAC6-4838-ABEA-4CEEA165F3E1}" type="sibTrans" cxnId="{7B9F25EB-2B91-4D55-9318-BA29AAD9BEDC}">
      <dgm:prSet/>
      <dgm:spPr/>
      <dgm:t>
        <a:bodyPr/>
        <a:lstStyle/>
        <a:p>
          <a:endParaRPr lang="es-ES"/>
        </a:p>
      </dgm:t>
    </dgm:pt>
    <dgm:pt modelId="{155B4ADD-3B56-4529-B986-F8C8AA772373}" type="pres">
      <dgm:prSet presAssocID="{AE2500CF-E51F-4ABF-A279-5CE97C5D55F5}" presName="Name0" presStyleCnt="0">
        <dgm:presLayoutVars>
          <dgm:dir/>
          <dgm:animLvl val="lvl"/>
          <dgm:resizeHandles val="exact"/>
        </dgm:presLayoutVars>
      </dgm:prSet>
      <dgm:spPr/>
    </dgm:pt>
    <dgm:pt modelId="{7394AFAE-3896-46E8-8DE9-A920EABB7E94}" type="pres">
      <dgm:prSet presAssocID="{AE2500CF-E51F-4ABF-A279-5CE97C5D55F5}" presName="tSp" presStyleCnt="0"/>
      <dgm:spPr/>
    </dgm:pt>
    <dgm:pt modelId="{DD782978-2B0E-46B5-B676-9EC2AB0E4F98}" type="pres">
      <dgm:prSet presAssocID="{AE2500CF-E51F-4ABF-A279-5CE97C5D55F5}" presName="bSp" presStyleCnt="0"/>
      <dgm:spPr/>
    </dgm:pt>
    <dgm:pt modelId="{DA0D07CA-5312-4E40-9D03-F4F14A9ABF69}" type="pres">
      <dgm:prSet presAssocID="{AE2500CF-E51F-4ABF-A279-5CE97C5D55F5}" presName="process" presStyleCnt="0"/>
      <dgm:spPr/>
    </dgm:pt>
    <dgm:pt modelId="{D5A21767-2A9B-4806-A27B-714C0A7EFA0C}" type="pres">
      <dgm:prSet presAssocID="{7185AB28-E455-44F4-9DF1-C9CC947F9F61}" presName="composite1" presStyleCnt="0"/>
      <dgm:spPr/>
    </dgm:pt>
    <dgm:pt modelId="{522318E3-C147-44F5-9ABE-03F132E93BFF}" type="pres">
      <dgm:prSet presAssocID="{7185AB28-E455-44F4-9DF1-C9CC947F9F61}" presName="dummyNode1" presStyleLbl="node1" presStyleIdx="0" presStyleCnt="4"/>
      <dgm:spPr/>
    </dgm:pt>
    <dgm:pt modelId="{80481D17-2940-4A4A-A78A-77C59DF4DC0F}" type="pres">
      <dgm:prSet presAssocID="{7185AB28-E455-44F4-9DF1-C9CC947F9F61}" presName="childNode1" presStyleLbl="bgAcc1" presStyleIdx="0" presStyleCnt="4">
        <dgm:presLayoutVars>
          <dgm:bulletEnabled val="1"/>
        </dgm:presLayoutVars>
      </dgm:prSet>
      <dgm:spPr/>
    </dgm:pt>
    <dgm:pt modelId="{D4654E5A-ABE6-488D-9A88-252E23E375BA}" type="pres">
      <dgm:prSet presAssocID="{7185AB28-E455-44F4-9DF1-C9CC947F9F61}" presName="childNode1tx" presStyleLbl="bgAcc1" presStyleIdx="0" presStyleCnt="4">
        <dgm:presLayoutVars>
          <dgm:bulletEnabled val="1"/>
        </dgm:presLayoutVars>
      </dgm:prSet>
      <dgm:spPr/>
    </dgm:pt>
    <dgm:pt modelId="{98E60C2C-9A51-44FC-AADB-5826E41CC13D}" type="pres">
      <dgm:prSet presAssocID="{7185AB28-E455-44F4-9DF1-C9CC947F9F61}" presName="parentNode1" presStyleLbl="node1" presStyleIdx="0" presStyleCnt="4">
        <dgm:presLayoutVars>
          <dgm:chMax val="1"/>
          <dgm:bulletEnabled val="1"/>
        </dgm:presLayoutVars>
      </dgm:prSet>
      <dgm:spPr/>
    </dgm:pt>
    <dgm:pt modelId="{D9397029-217A-4404-9358-A32E5A18A786}" type="pres">
      <dgm:prSet presAssocID="{7185AB28-E455-44F4-9DF1-C9CC947F9F61}" presName="connSite1" presStyleCnt="0"/>
      <dgm:spPr/>
    </dgm:pt>
    <dgm:pt modelId="{73D78FE7-3C07-4621-893B-72B5C3F7ED7C}" type="pres">
      <dgm:prSet presAssocID="{2CE60D51-8B37-4162-92C8-ED0E095736C6}" presName="Name9" presStyleLbl="sibTrans2D1" presStyleIdx="0" presStyleCnt="3"/>
      <dgm:spPr/>
    </dgm:pt>
    <dgm:pt modelId="{B6002F52-E6E3-4A0A-8EBF-FF3D0EA695FF}" type="pres">
      <dgm:prSet presAssocID="{F967CB00-20C5-441E-A933-1B3E8B9A6690}" presName="composite2" presStyleCnt="0"/>
      <dgm:spPr/>
    </dgm:pt>
    <dgm:pt modelId="{964070F6-3983-4558-943F-806D707E3704}" type="pres">
      <dgm:prSet presAssocID="{F967CB00-20C5-441E-A933-1B3E8B9A6690}" presName="dummyNode2" presStyleLbl="node1" presStyleIdx="0" presStyleCnt="4"/>
      <dgm:spPr/>
    </dgm:pt>
    <dgm:pt modelId="{9B14BEAB-594F-4C22-8998-34691429B36A}" type="pres">
      <dgm:prSet presAssocID="{F967CB00-20C5-441E-A933-1B3E8B9A6690}" presName="childNode2" presStyleLbl="bgAcc1" presStyleIdx="1" presStyleCnt="4">
        <dgm:presLayoutVars>
          <dgm:bulletEnabled val="1"/>
        </dgm:presLayoutVars>
      </dgm:prSet>
      <dgm:spPr/>
    </dgm:pt>
    <dgm:pt modelId="{3930F889-4640-4762-82BA-3B5F70FE4DB5}" type="pres">
      <dgm:prSet presAssocID="{F967CB00-20C5-441E-A933-1B3E8B9A6690}" presName="childNode2tx" presStyleLbl="bgAcc1" presStyleIdx="1" presStyleCnt="4">
        <dgm:presLayoutVars>
          <dgm:bulletEnabled val="1"/>
        </dgm:presLayoutVars>
      </dgm:prSet>
      <dgm:spPr/>
    </dgm:pt>
    <dgm:pt modelId="{010BC676-B5C7-464F-B0A9-C312D318CE23}" type="pres">
      <dgm:prSet presAssocID="{F967CB00-20C5-441E-A933-1B3E8B9A6690}" presName="parentNode2" presStyleLbl="node1" presStyleIdx="1" presStyleCnt="4">
        <dgm:presLayoutVars>
          <dgm:chMax val="0"/>
          <dgm:bulletEnabled val="1"/>
        </dgm:presLayoutVars>
      </dgm:prSet>
      <dgm:spPr/>
    </dgm:pt>
    <dgm:pt modelId="{7FE24AE8-F015-4174-8667-5FF8A68517D2}" type="pres">
      <dgm:prSet presAssocID="{F967CB00-20C5-441E-A933-1B3E8B9A6690}" presName="connSite2" presStyleCnt="0"/>
      <dgm:spPr/>
    </dgm:pt>
    <dgm:pt modelId="{13EC8479-813C-435D-8EB6-F694E9F0429A}" type="pres">
      <dgm:prSet presAssocID="{5050ADC2-5D11-49C4-8E21-89022504FE85}" presName="Name18" presStyleLbl="sibTrans2D1" presStyleIdx="1" presStyleCnt="3"/>
      <dgm:spPr/>
    </dgm:pt>
    <dgm:pt modelId="{0A71D7F3-D1E9-421A-9441-4502403BBD34}" type="pres">
      <dgm:prSet presAssocID="{7849DACF-8E3E-42BB-8278-CB9C0A8FDA2B}" presName="composite1" presStyleCnt="0"/>
      <dgm:spPr/>
    </dgm:pt>
    <dgm:pt modelId="{FBE15256-A5B1-4703-AEF4-6DCEDD2D0B0E}" type="pres">
      <dgm:prSet presAssocID="{7849DACF-8E3E-42BB-8278-CB9C0A8FDA2B}" presName="dummyNode1" presStyleLbl="node1" presStyleIdx="1" presStyleCnt="4"/>
      <dgm:spPr/>
    </dgm:pt>
    <dgm:pt modelId="{3860CAB2-DF08-4F25-BCF4-834CF96E77B1}" type="pres">
      <dgm:prSet presAssocID="{7849DACF-8E3E-42BB-8278-CB9C0A8FDA2B}" presName="childNode1" presStyleLbl="bgAcc1" presStyleIdx="2" presStyleCnt="4">
        <dgm:presLayoutVars>
          <dgm:bulletEnabled val="1"/>
        </dgm:presLayoutVars>
      </dgm:prSet>
      <dgm:spPr/>
    </dgm:pt>
    <dgm:pt modelId="{8B30F661-1CCA-40B7-B834-331900871E67}" type="pres">
      <dgm:prSet presAssocID="{7849DACF-8E3E-42BB-8278-CB9C0A8FDA2B}" presName="childNode1tx" presStyleLbl="bgAcc1" presStyleIdx="2" presStyleCnt="4">
        <dgm:presLayoutVars>
          <dgm:bulletEnabled val="1"/>
        </dgm:presLayoutVars>
      </dgm:prSet>
      <dgm:spPr/>
    </dgm:pt>
    <dgm:pt modelId="{41AAA90A-3409-4FB6-B9F4-9D30853E1AE7}" type="pres">
      <dgm:prSet presAssocID="{7849DACF-8E3E-42BB-8278-CB9C0A8FDA2B}" presName="parentNode1" presStyleLbl="node1" presStyleIdx="2" presStyleCnt="4">
        <dgm:presLayoutVars>
          <dgm:chMax val="1"/>
          <dgm:bulletEnabled val="1"/>
        </dgm:presLayoutVars>
      </dgm:prSet>
      <dgm:spPr/>
    </dgm:pt>
    <dgm:pt modelId="{E8CBB431-684C-4609-B320-73A1701B21E7}" type="pres">
      <dgm:prSet presAssocID="{7849DACF-8E3E-42BB-8278-CB9C0A8FDA2B}" presName="connSite1" presStyleCnt="0"/>
      <dgm:spPr/>
    </dgm:pt>
    <dgm:pt modelId="{2DCBF5E2-9F66-4D6A-99AA-5A0E98D6BE68}" type="pres">
      <dgm:prSet presAssocID="{690BD518-8FFE-47BE-81C9-D3C9BCCBE770}" presName="Name9" presStyleLbl="sibTrans2D1" presStyleIdx="2" presStyleCnt="3"/>
      <dgm:spPr/>
    </dgm:pt>
    <dgm:pt modelId="{0AD199A3-95FB-4C2E-B67C-6BD231C0817D}" type="pres">
      <dgm:prSet presAssocID="{206B7354-1B87-4011-A23D-997E5EB8E8EB}" presName="composite2" presStyleCnt="0"/>
      <dgm:spPr/>
    </dgm:pt>
    <dgm:pt modelId="{9B672599-328C-4049-B8A3-83D15070F6BF}" type="pres">
      <dgm:prSet presAssocID="{206B7354-1B87-4011-A23D-997E5EB8E8EB}" presName="dummyNode2" presStyleLbl="node1" presStyleIdx="2" presStyleCnt="4"/>
      <dgm:spPr/>
    </dgm:pt>
    <dgm:pt modelId="{380176DE-38B8-4259-9932-AC2C503E4AE7}" type="pres">
      <dgm:prSet presAssocID="{206B7354-1B87-4011-A23D-997E5EB8E8EB}" presName="childNode2" presStyleLbl="bgAcc1" presStyleIdx="3" presStyleCnt="4">
        <dgm:presLayoutVars>
          <dgm:bulletEnabled val="1"/>
        </dgm:presLayoutVars>
      </dgm:prSet>
      <dgm:spPr/>
    </dgm:pt>
    <dgm:pt modelId="{B92F89F9-BD53-43CB-A09A-8134145E9FB3}" type="pres">
      <dgm:prSet presAssocID="{206B7354-1B87-4011-A23D-997E5EB8E8EB}" presName="childNode2tx" presStyleLbl="bgAcc1" presStyleIdx="3" presStyleCnt="4">
        <dgm:presLayoutVars>
          <dgm:bulletEnabled val="1"/>
        </dgm:presLayoutVars>
      </dgm:prSet>
      <dgm:spPr/>
    </dgm:pt>
    <dgm:pt modelId="{09581504-5040-4C49-9832-E99255B9C8AC}" type="pres">
      <dgm:prSet presAssocID="{206B7354-1B87-4011-A23D-997E5EB8E8EB}" presName="parentNode2" presStyleLbl="node1" presStyleIdx="3" presStyleCnt="4">
        <dgm:presLayoutVars>
          <dgm:chMax val="0"/>
          <dgm:bulletEnabled val="1"/>
        </dgm:presLayoutVars>
      </dgm:prSet>
      <dgm:spPr/>
    </dgm:pt>
    <dgm:pt modelId="{8000B564-EDC4-4CDE-AF25-6C32048E10CD}" type="pres">
      <dgm:prSet presAssocID="{206B7354-1B87-4011-A23D-997E5EB8E8EB}" presName="connSite2" presStyleCnt="0"/>
      <dgm:spPr/>
    </dgm:pt>
  </dgm:ptLst>
  <dgm:cxnLst>
    <dgm:cxn modelId="{3613A50A-D44D-4876-A99C-E34242681AFF}" srcId="{AE2500CF-E51F-4ABF-A279-5CE97C5D55F5}" destId="{F967CB00-20C5-441E-A933-1B3E8B9A6690}" srcOrd="1" destOrd="0" parTransId="{0CE82A5D-F590-4B7D-86F6-90247C73BAA2}" sibTransId="{5050ADC2-5D11-49C4-8E21-89022504FE85}"/>
    <dgm:cxn modelId="{B5CF3514-AEF2-4BDC-83BB-8253FCCEEAA0}" type="presOf" srcId="{CA2E483B-F065-43D4-B01A-C27486A6A9E2}" destId="{3860CAB2-DF08-4F25-BCF4-834CF96E77B1}" srcOrd="0" destOrd="0" presId="urn:microsoft.com/office/officeart/2005/8/layout/hProcess4"/>
    <dgm:cxn modelId="{EF38032D-583C-4DFE-A96B-5D2BE775CBC3}" srcId="{AE2500CF-E51F-4ABF-A279-5CE97C5D55F5}" destId="{206B7354-1B87-4011-A23D-997E5EB8E8EB}" srcOrd="3" destOrd="0" parTransId="{70122097-C26B-44E3-A968-E60E9F600E42}" sibTransId="{5FEDFCD7-33F3-473F-9FCC-75304B1FC5BD}"/>
    <dgm:cxn modelId="{DA5E1F3D-08F5-4339-AAD8-D81DF0CA9892}" type="presOf" srcId="{690BD518-8FFE-47BE-81C9-D3C9BCCBE770}" destId="{2DCBF5E2-9F66-4D6A-99AA-5A0E98D6BE68}" srcOrd="0" destOrd="0" presId="urn:microsoft.com/office/officeart/2005/8/layout/hProcess4"/>
    <dgm:cxn modelId="{566BD361-E909-4F8A-825D-022BBA8C670A}" type="presOf" srcId="{32528D1C-3F7C-4C4D-9D14-3462DF3FEAA8}" destId="{380176DE-38B8-4259-9932-AC2C503E4AE7}" srcOrd="0" destOrd="0" presId="urn:microsoft.com/office/officeart/2005/8/layout/hProcess4"/>
    <dgm:cxn modelId="{ED042548-4C92-4FD0-89E4-8879BA5996FD}" type="presOf" srcId="{08EE78A0-3E72-4F29-BA51-79508894BE2D}" destId="{3930F889-4640-4762-82BA-3B5F70FE4DB5}" srcOrd="1" destOrd="0" presId="urn:microsoft.com/office/officeart/2005/8/layout/hProcess4"/>
    <dgm:cxn modelId="{54C75871-25D3-4DBB-916C-01B3C629BD04}" type="presOf" srcId="{CA2E483B-F065-43D4-B01A-C27486A6A9E2}" destId="{8B30F661-1CCA-40B7-B834-331900871E67}" srcOrd="1" destOrd="0" presId="urn:microsoft.com/office/officeart/2005/8/layout/hProcess4"/>
    <dgm:cxn modelId="{15199D72-7F96-42DB-8148-9D6DA9F692B1}" type="presOf" srcId="{E39CB410-CB6C-4FA4-83BC-04C74BA100D1}" destId="{380176DE-38B8-4259-9932-AC2C503E4AE7}" srcOrd="0" destOrd="1" presId="urn:microsoft.com/office/officeart/2005/8/layout/hProcess4"/>
    <dgm:cxn modelId="{EBA28259-624E-4FDE-8FA1-FDC571F0D5AB}" type="presOf" srcId="{AE2500CF-E51F-4ABF-A279-5CE97C5D55F5}" destId="{155B4ADD-3B56-4529-B986-F8C8AA772373}" srcOrd="0" destOrd="0" presId="urn:microsoft.com/office/officeart/2005/8/layout/hProcess4"/>
    <dgm:cxn modelId="{F191878A-EC0A-4231-97ED-EE7966A464B8}" srcId="{206B7354-1B87-4011-A23D-997E5EB8E8EB}" destId="{32528D1C-3F7C-4C4D-9D14-3462DF3FEAA8}" srcOrd="0" destOrd="0" parTransId="{21F37564-1658-4366-9A5C-C31092AA63FB}" sibTransId="{A54FC4DB-5A76-44A6-B569-192C4C82B97C}"/>
    <dgm:cxn modelId="{5C380498-B54D-4003-86C0-0EFC1EA1B382}" srcId="{F967CB00-20C5-441E-A933-1B3E8B9A6690}" destId="{08EE78A0-3E72-4F29-BA51-79508894BE2D}" srcOrd="0" destOrd="0" parTransId="{F70AFDB5-874A-4638-A714-D9FAFED93C65}" sibTransId="{094EAB3C-A2BD-46A0-91A0-14C312587344}"/>
    <dgm:cxn modelId="{3C890B99-F3A9-4636-BDAE-826A154F754B}" type="presOf" srcId="{F49C0085-3C19-44E8-A0D9-B548B8BF21F3}" destId="{3860CAB2-DF08-4F25-BCF4-834CF96E77B1}" srcOrd="0" destOrd="1" presId="urn:microsoft.com/office/officeart/2005/8/layout/hProcess4"/>
    <dgm:cxn modelId="{292E7D9E-8585-42D1-962F-A6391488EA69}" type="presOf" srcId="{2CE60D51-8B37-4162-92C8-ED0E095736C6}" destId="{73D78FE7-3C07-4621-893B-72B5C3F7ED7C}" srcOrd="0" destOrd="0" presId="urn:microsoft.com/office/officeart/2005/8/layout/hProcess4"/>
    <dgm:cxn modelId="{B24650A7-285B-4564-867B-77077059E237}" type="presOf" srcId="{F49C0085-3C19-44E8-A0D9-B548B8BF21F3}" destId="{8B30F661-1CCA-40B7-B834-331900871E67}" srcOrd="1" destOrd="1" presId="urn:microsoft.com/office/officeart/2005/8/layout/hProcess4"/>
    <dgm:cxn modelId="{E49E9CAF-A385-4733-9490-FF575D68C33F}" type="presOf" srcId="{7849DACF-8E3E-42BB-8278-CB9C0A8FDA2B}" destId="{41AAA90A-3409-4FB6-B9F4-9D30853E1AE7}" srcOrd="0" destOrd="0" presId="urn:microsoft.com/office/officeart/2005/8/layout/hProcess4"/>
    <dgm:cxn modelId="{7AE4EAC2-66E2-4C6B-948D-14CE563CDF1D}" type="presOf" srcId="{08EE78A0-3E72-4F29-BA51-79508894BE2D}" destId="{9B14BEAB-594F-4C22-8998-34691429B36A}" srcOrd="0" destOrd="0" presId="urn:microsoft.com/office/officeart/2005/8/layout/hProcess4"/>
    <dgm:cxn modelId="{4DE166C5-BA15-442E-AC28-D2FD3A9CCD43}" srcId="{206B7354-1B87-4011-A23D-997E5EB8E8EB}" destId="{E39CB410-CB6C-4FA4-83BC-04C74BA100D1}" srcOrd="1" destOrd="0" parTransId="{9356098B-FC94-4690-855D-0FFD1132C1A5}" sibTransId="{B6C9F702-B51B-4F39-9D97-3671AE920503}"/>
    <dgm:cxn modelId="{8749D5E6-1EF6-4252-9038-3615E345D81E}" type="presOf" srcId="{206B7354-1B87-4011-A23D-997E5EB8E8EB}" destId="{09581504-5040-4C49-9832-E99255B9C8AC}" srcOrd="0" destOrd="0" presId="urn:microsoft.com/office/officeart/2005/8/layout/hProcess4"/>
    <dgm:cxn modelId="{4AB442E9-9998-41BC-B5F2-67070E0DDA28}" type="presOf" srcId="{F967CB00-20C5-441E-A933-1B3E8B9A6690}" destId="{010BC676-B5C7-464F-B0A9-C312D318CE23}" srcOrd="0" destOrd="0" presId="urn:microsoft.com/office/officeart/2005/8/layout/hProcess4"/>
    <dgm:cxn modelId="{E51E40EA-9798-4057-BBE4-230A49970CA8}" type="presOf" srcId="{332F1784-192E-46D1-8C94-DB29154156D8}" destId="{80481D17-2940-4A4A-A78A-77C59DF4DC0F}" srcOrd="0" destOrd="0" presId="urn:microsoft.com/office/officeart/2005/8/layout/hProcess4"/>
    <dgm:cxn modelId="{7B9F25EB-2B91-4D55-9318-BA29AAD9BEDC}" srcId="{7849DACF-8E3E-42BB-8278-CB9C0A8FDA2B}" destId="{F49C0085-3C19-44E8-A0D9-B548B8BF21F3}" srcOrd="1" destOrd="0" parTransId="{FDA298B6-FB8A-4ABD-8340-C267A9EEA688}" sibTransId="{4B4AE9A0-CAC6-4838-ABEA-4CEEA165F3E1}"/>
    <dgm:cxn modelId="{530997EE-26AA-46FE-B267-63059A4E29EF}" type="presOf" srcId="{5050ADC2-5D11-49C4-8E21-89022504FE85}" destId="{13EC8479-813C-435D-8EB6-F694E9F0429A}" srcOrd="0" destOrd="0" presId="urn:microsoft.com/office/officeart/2005/8/layout/hProcess4"/>
    <dgm:cxn modelId="{2EED6EEF-B7DD-45F0-ACB0-CAA8DF09DD51}" srcId="{AE2500CF-E51F-4ABF-A279-5CE97C5D55F5}" destId="{7849DACF-8E3E-42BB-8278-CB9C0A8FDA2B}" srcOrd="2" destOrd="0" parTransId="{EAB861BB-3E81-45D0-A451-9E1007554785}" sibTransId="{690BD518-8FFE-47BE-81C9-D3C9BCCBE770}"/>
    <dgm:cxn modelId="{AE3DE9F0-E53A-4C94-B912-742EF3D4E29A}" srcId="{AE2500CF-E51F-4ABF-A279-5CE97C5D55F5}" destId="{7185AB28-E455-44F4-9DF1-C9CC947F9F61}" srcOrd="0" destOrd="0" parTransId="{B19382C5-874E-4CAF-9FA1-DD5A72C210E7}" sibTransId="{2CE60D51-8B37-4162-92C8-ED0E095736C6}"/>
    <dgm:cxn modelId="{1F922BF2-93E1-42E1-BE4E-F584DBD7E8CE}" type="presOf" srcId="{7185AB28-E455-44F4-9DF1-C9CC947F9F61}" destId="{98E60C2C-9A51-44FC-AADB-5826E41CC13D}" srcOrd="0" destOrd="0" presId="urn:microsoft.com/office/officeart/2005/8/layout/hProcess4"/>
    <dgm:cxn modelId="{F1916BF6-689D-4A19-AF6D-0FEC4F0826B1}" type="presOf" srcId="{332F1784-192E-46D1-8C94-DB29154156D8}" destId="{D4654E5A-ABE6-488D-9A88-252E23E375BA}" srcOrd="1" destOrd="0" presId="urn:microsoft.com/office/officeart/2005/8/layout/hProcess4"/>
    <dgm:cxn modelId="{D0DB4AF7-E4E4-4F4A-92DE-87B3AE61F650}" srcId="{7849DACF-8E3E-42BB-8278-CB9C0A8FDA2B}" destId="{CA2E483B-F065-43D4-B01A-C27486A6A9E2}" srcOrd="0" destOrd="0" parTransId="{2DA19149-D56E-4F83-B21E-58223418CD47}" sibTransId="{A8051B28-5B48-4532-8F94-03658B434FA3}"/>
    <dgm:cxn modelId="{F08D0AFA-F3CF-4358-8880-7892D0DE46BF}" type="presOf" srcId="{32528D1C-3F7C-4C4D-9D14-3462DF3FEAA8}" destId="{B92F89F9-BD53-43CB-A09A-8134145E9FB3}" srcOrd="1" destOrd="0" presId="urn:microsoft.com/office/officeart/2005/8/layout/hProcess4"/>
    <dgm:cxn modelId="{765C39FC-6BDA-4489-867E-806680725D49}" type="presOf" srcId="{E39CB410-CB6C-4FA4-83BC-04C74BA100D1}" destId="{B92F89F9-BD53-43CB-A09A-8134145E9FB3}" srcOrd="1" destOrd="1" presId="urn:microsoft.com/office/officeart/2005/8/layout/hProcess4"/>
    <dgm:cxn modelId="{375F4CFC-4C65-46C9-93AE-FABC00D91B28}" srcId="{7185AB28-E455-44F4-9DF1-C9CC947F9F61}" destId="{332F1784-192E-46D1-8C94-DB29154156D8}" srcOrd="0" destOrd="0" parTransId="{EAF165D6-9E71-4FCE-9EF3-BC4EDB5070E3}" sibTransId="{37C1C2C4-FB82-41A2-9A47-F560BAB38428}"/>
    <dgm:cxn modelId="{495F9A3E-3F98-4485-ADE6-D699B976606B}" type="presParOf" srcId="{155B4ADD-3B56-4529-B986-F8C8AA772373}" destId="{7394AFAE-3896-46E8-8DE9-A920EABB7E94}" srcOrd="0" destOrd="0" presId="urn:microsoft.com/office/officeart/2005/8/layout/hProcess4"/>
    <dgm:cxn modelId="{4F4A2B97-9A33-4F39-835E-A71F01705F6E}" type="presParOf" srcId="{155B4ADD-3B56-4529-B986-F8C8AA772373}" destId="{DD782978-2B0E-46B5-B676-9EC2AB0E4F98}" srcOrd="1" destOrd="0" presId="urn:microsoft.com/office/officeart/2005/8/layout/hProcess4"/>
    <dgm:cxn modelId="{90602E3C-5040-4E62-BA4F-584F599FDEC9}" type="presParOf" srcId="{155B4ADD-3B56-4529-B986-F8C8AA772373}" destId="{DA0D07CA-5312-4E40-9D03-F4F14A9ABF69}" srcOrd="2" destOrd="0" presId="urn:microsoft.com/office/officeart/2005/8/layout/hProcess4"/>
    <dgm:cxn modelId="{DDA044BC-6466-4626-8F7D-3599A6A7C647}" type="presParOf" srcId="{DA0D07CA-5312-4E40-9D03-F4F14A9ABF69}" destId="{D5A21767-2A9B-4806-A27B-714C0A7EFA0C}" srcOrd="0" destOrd="0" presId="urn:microsoft.com/office/officeart/2005/8/layout/hProcess4"/>
    <dgm:cxn modelId="{F7454E0C-7708-4009-BA45-07DDD6BA06ED}" type="presParOf" srcId="{D5A21767-2A9B-4806-A27B-714C0A7EFA0C}" destId="{522318E3-C147-44F5-9ABE-03F132E93BFF}" srcOrd="0" destOrd="0" presId="urn:microsoft.com/office/officeart/2005/8/layout/hProcess4"/>
    <dgm:cxn modelId="{BBED128D-6ABE-499B-A814-66E0C9632CB8}" type="presParOf" srcId="{D5A21767-2A9B-4806-A27B-714C0A7EFA0C}" destId="{80481D17-2940-4A4A-A78A-77C59DF4DC0F}" srcOrd="1" destOrd="0" presId="urn:microsoft.com/office/officeart/2005/8/layout/hProcess4"/>
    <dgm:cxn modelId="{26F84B94-CF9B-4919-A4ED-EF3BCC23F76B}" type="presParOf" srcId="{D5A21767-2A9B-4806-A27B-714C0A7EFA0C}" destId="{D4654E5A-ABE6-488D-9A88-252E23E375BA}" srcOrd="2" destOrd="0" presId="urn:microsoft.com/office/officeart/2005/8/layout/hProcess4"/>
    <dgm:cxn modelId="{0D45A51C-D3B8-47C2-9A77-043CED94F4A3}" type="presParOf" srcId="{D5A21767-2A9B-4806-A27B-714C0A7EFA0C}" destId="{98E60C2C-9A51-44FC-AADB-5826E41CC13D}" srcOrd="3" destOrd="0" presId="urn:microsoft.com/office/officeart/2005/8/layout/hProcess4"/>
    <dgm:cxn modelId="{A635DC59-49C0-417F-9812-9B9D26D6F4D9}" type="presParOf" srcId="{D5A21767-2A9B-4806-A27B-714C0A7EFA0C}" destId="{D9397029-217A-4404-9358-A32E5A18A786}" srcOrd="4" destOrd="0" presId="urn:microsoft.com/office/officeart/2005/8/layout/hProcess4"/>
    <dgm:cxn modelId="{B5D9510E-8799-440B-8D6C-10898569A116}" type="presParOf" srcId="{DA0D07CA-5312-4E40-9D03-F4F14A9ABF69}" destId="{73D78FE7-3C07-4621-893B-72B5C3F7ED7C}" srcOrd="1" destOrd="0" presId="urn:microsoft.com/office/officeart/2005/8/layout/hProcess4"/>
    <dgm:cxn modelId="{BEECB22A-9061-4519-B5A7-DDD1908521AD}" type="presParOf" srcId="{DA0D07CA-5312-4E40-9D03-F4F14A9ABF69}" destId="{B6002F52-E6E3-4A0A-8EBF-FF3D0EA695FF}" srcOrd="2" destOrd="0" presId="urn:microsoft.com/office/officeart/2005/8/layout/hProcess4"/>
    <dgm:cxn modelId="{79A145DC-09C7-430E-BEA7-A978F88F4039}" type="presParOf" srcId="{B6002F52-E6E3-4A0A-8EBF-FF3D0EA695FF}" destId="{964070F6-3983-4558-943F-806D707E3704}" srcOrd="0" destOrd="0" presId="urn:microsoft.com/office/officeart/2005/8/layout/hProcess4"/>
    <dgm:cxn modelId="{FB319748-B6C7-4141-AB9A-E6174AF88E15}" type="presParOf" srcId="{B6002F52-E6E3-4A0A-8EBF-FF3D0EA695FF}" destId="{9B14BEAB-594F-4C22-8998-34691429B36A}" srcOrd="1" destOrd="0" presId="urn:microsoft.com/office/officeart/2005/8/layout/hProcess4"/>
    <dgm:cxn modelId="{321D572F-C7A1-4298-B2C3-8C41C1B02D51}" type="presParOf" srcId="{B6002F52-E6E3-4A0A-8EBF-FF3D0EA695FF}" destId="{3930F889-4640-4762-82BA-3B5F70FE4DB5}" srcOrd="2" destOrd="0" presId="urn:microsoft.com/office/officeart/2005/8/layout/hProcess4"/>
    <dgm:cxn modelId="{89A8FB47-E173-4B08-9FEE-0510201D88D6}" type="presParOf" srcId="{B6002F52-E6E3-4A0A-8EBF-FF3D0EA695FF}" destId="{010BC676-B5C7-464F-B0A9-C312D318CE23}" srcOrd="3" destOrd="0" presId="urn:microsoft.com/office/officeart/2005/8/layout/hProcess4"/>
    <dgm:cxn modelId="{3E3BE5FE-073B-47EE-B941-B1BD0CD3C0BA}" type="presParOf" srcId="{B6002F52-E6E3-4A0A-8EBF-FF3D0EA695FF}" destId="{7FE24AE8-F015-4174-8667-5FF8A68517D2}" srcOrd="4" destOrd="0" presId="urn:microsoft.com/office/officeart/2005/8/layout/hProcess4"/>
    <dgm:cxn modelId="{4DEA15E0-80D8-4154-80A3-2003DD64DEC5}" type="presParOf" srcId="{DA0D07CA-5312-4E40-9D03-F4F14A9ABF69}" destId="{13EC8479-813C-435D-8EB6-F694E9F0429A}" srcOrd="3" destOrd="0" presId="urn:microsoft.com/office/officeart/2005/8/layout/hProcess4"/>
    <dgm:cxn modelId="{127D6B6D-C3D2-4330-B117-706071383E2C}" type="presParOf" srcId="{DA0D07CA-5312-4E40-9D03-F4F14A9ABF69}" destId="{0A71D7F3-D1E9-421A-9441-4502403BBD34}" srcOrd="4" destOrd="0" presId="urn:microsoft.com/office/officeart/2005/8/layout/hProcess4"/>
    <dgm:cxn modelId="{26793432-09C7-44F5-AC73-973929D335E9}" type="presParOf" srcId="{0A71D7F3-D1E9-421A-9441-4502403BBD34}" destId="{FBE15256-A5B1-4703-AEF4-6DCEDD2D0B0E}" srcOrd="0" destOrd="0" presId="urn:microsoft.com/office/officeart/2005/8/layout/hProcess4"/>
    <dgm:cxn modelId="{528F495C-CE66-4E1B-AF5F-0CFBC0E62445}" type="presParOf" srcId="{0A71D7F3-D1E9-421A-9441-4502403BBD34}" destId="{3860CAB2-DF08-4F25-BCF4-834CF96E77B1}" srcOrd="1" destOrd="0" presId="urn:microsoft.com/office/officeart/2005/8/layout/hProcess4"/>
    <dgm:cxn modelId="{733B4901-5EBD-4948-86A4-74A6B2686B30}" type="presParOf" srcId="{0A71D7F3-D1E9-421A-9441-4502403BBD34}" destId="{8B30F661-1CCA-40B7-B834-331900871E67}" srcOrd="2" destOrd="0" presId="urn:microsoft.com/office/officeart/2005/8/layout/hProcess4"/>
    <dgm:cxn modelId="{150EBC13-85AF-4D9D-AB24-92B27E241D88}" type="presParOf" srcId="{0A71D7F3-D1E9-421A-9441-4502403BBD34}" destId="{41AAA90A-3409-4FB6-B9F4-9D30853E1AE7}" srcOrd="3" destOrd="0" presId="urn:microsoft.com/office/officeart/2005/8/layout/hProcess4"/>
    <dgm:cxn modelId="{E7CB9A9D-D3EB-4E17-8B91-78A413EFFA0F}" type="presParOf" srcId="{0A71D7F3-D1E9-421A-9441-4502403BBD34}" destId="{E8CBB431-684C-4609-B320-73A1701B21E7}" srcOrd="4" destOrd="0" presId="urn:microsoft.com/office/officeart/2005/8/layout/hProcess4"/>
    <dgm:cxn modelId="{00B4AC83-B684-4D88-B6BC-0EDC2653744B}" type="presParOf" srcId="{DA0D07CA-5312-4E40-9D03-F4F14A9ABF69}" destId="{2DCBF5E2-9F66-4D6A-99AA-5A0E98D6BE68}" srcOrd="5" destOrd="0" presId="urn:microsoft.com/office/officeart/2005/8/layout/hProcess4"/>
    <dgm:cxn modelId="{973B02CF-6640-46A2-AD4E-7CAF849EF263}" type="presParOf" srcId="{DA0D07CA-5312-4E40-9D03-F4F14A9ABF69}" destId="{0AD199A3-95FB-4C2E-B67C-6BD231C0817D}" srcOrd="6" destOrd="0" presId="urn:microsoft.com/office/officeart/2005/8/layout/hProcess4"/>
    <dgm:cxn modelId="{CAC57050-5399-4A81-B66F-CB82F16F8B36}" type="presParOf" srcId="{0AD199A3-95FB-4C2E-B67C-6BD231C0817D}" destId="{9B672599-328C-4049-B8A3-83D15070F6BF}" srcOrd="0" destOrd="0" presId="urn:microsoft.com/office/officeart/2005/8/layout/hProcess4"/>
    <dgm:cxn modelId="{F5627715-BBD6-4E70-A594-E98A04D74BAC}" type="presParOf" srcId="{0AD199A3-95FB-4C2E-B67C-6BD231C0817D}" destId="{380176DE-38B8-4259-9932-AC2C503E4AE7}" srcOrd="1" destOrd="0" presId="urn:microsoft.com/office/officeart/2005/8/layout/hProcess4"/>
    <dgm:cxn modelId="{4F105CC9-5300-4327-B070-5940FEBA6CA5}" type="presParOf" srcId="{0AD199A3-95FB-4C2E-B67C-6BD231C0817D}" destId="{B92F89F9-BD53-43CB-A09A-8134145E9FB3}" srcOrd="2" destOrd="0" presId="urn:microsoft.com/office/officeart/2005/8/layout/hProcess4"/>
    <dgm:cxn modelId="{7B7C63C4-A401-4D50-A0B3-00E47F957708}" type="presParOf" srcId="{0AD199A3-95FB-4C2E-B67C-6BD231C0817D}" destId="{09581504-5040-4C49-9832-E99255B9C8AC}" srcOrd="3" destOrd="0" presId="urn:microsoft.com/office/officeart/2005/8/layout/hProcess4"/>
    <dgm:cxn modelId="{FED8501E-D00C-49D1-8962-18E3D92DDD6B}" type="presParOf" srcId="{0AD199A3-95FB-4C2E-B67C-6BD231C0817D}" destId="{8000B564-EDC4-4CDE-AF25-6C32048E10CD}"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87FD096-ED25-4BE3-B8DD-787F995E22B2}" type="doc">
      <dgm:prSet loTypeId="urn:microsoft.com/office/officeart/2009/3/layout/PieProcess" loCatId="list" qsTypeId="urn:microsoft.com/office/officeart/2005/8/quickstyle/simple1" qsCatId="simple" csTypeId="urn:microsoft.com/office/officeart/2005/8/colors/accent1_2" csCatId="accent1" phldr="1"/>
      <dgm:spPr/>
      <dgm:t>
        <a:bodyPr/>
        <a:lstStyle/>
        <a:p>
          <a:endParaRPr lang="es-ES"/>
        </a:p>
      </dgm:t>
    </dgm:pt>
    <dgm:pt modelId="{2A5BF197-AE3B-4B2A-822E-C46EE1F2DD56}">
      <dgm:prSet phldrT="[Texto]"/>
      <dgm:spPr/>
      <dgm:t>
        <a:bodyPr/>
        <a:lstStyle/>
        <a:p>
          <a:r>
            <a:rPr lang="es-ES" dirty="0"/>
            <a:t>1. ENAJENACIÓN TEMPRANA</a:t>
          </a:r>
        </a:p>
      </dgm:t>
    </dgm:pt>
    <dgm:pt modelId="{944A4072-3D07-40E6-BF6F-B4ECAB66D658}" type="parTrans" cxnId="{1D52C637-A3BD-4AF7-8A54-CF40153E023D}">
      <dgm:prSet/>
      <dgm:spPr/>
      <dgm:t>
        <a:bodyPr/>
        <a:lstStyle/>
        <a:p>
          <a:endParaRPr lang="es-ES"/>
        </a:p>
      </dgm:t>
    </dgm:pt>
    <dgm:pt modelId="{E66E3D42-B42D-4105-A50F-7079AC52F39E}" type="sibTrans" cxnId="{1D52C637-A3BD-4AF7-8A54-CF40153E023D}">
      <dgm:prSet/>
      <dgm:spPr/>
      <dgm:t>
        <a:bodyPr/>
        <a:lstStyle/>
        <a:p>
          <a:endParaRPr lang="es-ES"/>
        </a:p>
      </dgm:t>
    </dgm:pt>
    <dgm:pt modelId="{75411805-B79D-4F83-9E82-3A1022C39EB6}">
      <dgm:prSet phldrT="[Texto]"/>
      <dgm:spPr/>
      <dgm:t>
        <a:bodyPr/>
        <a:lstStyle/>
        <a:p>
          <a:r>
            <a:rPr lang="es-ES" dirty="0"/>
            <a:t>2. FARC EP</a:t>
          </a:r>
        </a:p>
      </dgm:t>
    </dgm:pt>
    <dgm:pt modelId="{B5478A1A-34C2-4755-ADBF-4457887FD0AA}" type="parTrans" cxnId="{55936309-B8F7-4067-BE89-8863A3F2D19D}">
      <dgm:prSet/>
      <dgm:spPr/>
      <dgm:t>
        <a:bodyPr/>
        <a:lstStyle/>
        <a:p>
          <a:endParaRPr lang="es-ES"/>
        </a:p>
      </dgm:t>
    </dgm:pt>
    <dgm:pt modelId="{61ADC0B1-9931-4F03-BDBB-312E318AC570}" type="sibTrans" cxnId="{55936309-B8F7-4067-BE89-8863A3F2D19D}">
      <dgm:prSet/>
      <dgm:spPr/>
      <dgm:t>
        <a:bodyPr/>
        <a:lstStyle/>
        <a:p>
          <a:endParaRPr lang="es-ES"/>
        </a:p>
      </dgm:t>
    </dgm:pt>
    <dgm:pt modelId="{B36D7157-3BA0-4B9E-B805-19B8A9AD6D23}">
      <dgm:prSet custT="1"/>
      <dgm:spPr/>
      <dgm:t>
        <a:bodyPr/>
        <a:lstStyle/>
        <a:p>
          <a:pPr algn="just"/>
          <a:r>
            <a:rPr lang="es-CO" sz="1600" dirty="0">
              <a:solidFill>
                <a:schemeClr val="accent1">
                  <a:lumMod val="50000"/>
                </a:schemeClr>
              </a:solidFill>
              <a:latin typeface="Lato"/>
            </a:rPr>
            <a:t>Ley 1849 de 2017 del 19 de julio de 2017 </a:t>
          </a:r>
          <a:r>
            <a:rPr lang="es-CO" sz="1400" i="1" dirty="0">
              <a:latin typeface="Lato"/>
            </a:rPr>
            <a:t>“Por medio de la cual se modifica y adiciona la ley 1708 de 2014 Código Extinción de Dominio”</a:t>
          </a:r>
          <a:endParaRPr lang="es-ES" sz="1600" i="1" dirty="0"/>
        </a:p>
      </dgm:t>
    </dgm:pt>
    <dgm:pt modelId="{AD3B60F9-9A7C-4EC9-89DC-17E2D715AC60}" type="parTrans" cxnId="{F6C29A25-7A44-4A93-9F56-4AFD5643A2D3}">
      <dgm:prSet/>
      <dgm:spPr/>
      <dgm:t>
        <a:bodyPr/>
        <a:lstStyle/>
        <a:p>
          <a:endParaRPr lang="es-ES"/>
        </a:p>
      </dgm:t>
    </dgm:pt>
    <dgm:pt modelId="{B2CB0775-47C8-43CF-8993-A4DCBA3BDEC5}" type="sibTrans" cxnId="{F6C29A25-7A44-4A93-9F56-4AFD5643A2D3}">
      <dgm:prSet/>
      <dgm:spPr/>
      <dgm:t>
        <a:bodyPr/>
        <a:lstStyle/>
        <a:p>
          <a:endParaRPr lang="es-ES"/>
        </a:p>
      </dgm:t>
    </dgm:pt>
    <dgm:pt modelId="{2530F462-82C6-4DF0-AC0C-150B1833999B}">
      <dgm:prSet custT="1"/>
      <dgm:spPr/>
      <dgm:t>
        <a:bodyPr/>
        <a:lstStyle/>
        <a:p>
          <a:pPr algn="just"/>
          <a:r>
            <a:rPr lang="es-CO" sz="1600" kern="1200" dirty="0">
              <a:solidFill>
                <a:schemeClr val="accent1">
                  <a:lumMod val="50000"/>
                </a:schemeClr>
              </a:solidFill>
              <a:latin typeface="Lato"/>
              <a:ea typeface="+mn-ea"/>
              <a:cs typeface="+mn-cs"/>
            </a:rPr>
            <a:t>Decreto Ley 903 del 29 de mayo de 2017 </a:t>
          </a:r>
          <a:r>
            <a:rPr lang="es-CO" sz="1400" i="1" kern="1200" dirty="0">
              <a:solidFill>
                <a:prstClr val="black">
                  <a:hueOff val="0"/>
                  <a:satOff val="0"/>
                  <a:lumOff val="0"/>
                  <a:alphaOff val="0"/>
                </a:prstClr>
              </a:solidFill>
              <a:latin typeface="Lato"/>
              <a:ea typeface="+mn-ea"/>
              <a:cs typeface="+mn-cs"/>
            </a:rPr>
            <a:t>“Por medio del cual se dictan disposiciones sobre la realización de un inventario de los bienes y activos de las FARC EP”.</a:t>
          </a:r>
          <a:endParaRPr lang="es-ES" sz="1400" i="1" kern="1200" dirty="0">
            <a:solidFill>
              <a:prstClr val="black">
                <a:hueOff val="0"/>
                <a:satOff val="0"/>
                <a:lumOff val="0"/>
                <a:alphaOff val="0"/>
              </a:prstClr>
            </a:solidFill>
            <a:latin typeface="Lato"/>
            <a:ea typeface="+mn-ea"/>
            <a:cs typeface="+mn-cs"/>
          </a:endParaRPr>
        </a:p>
      </dgm:t>
    </dgm:pt>
    <dgm:pt modelId="{5CD9BA9A-D045-4A11-96DF-23DD839A9DEE}" type="parTrans" cxnId="{21DE7E33-DFC8-49D5-84C6-141AEF3511AF}">
      <dgm:prSet/>
      <dgm:spPr/>
      <dgm:t>
        <a:bodyPr/>
        <a:lstStyle/>
        <a:p>
          <a:endParaRPr lang="es-ES"/>
        </a:p>
      </dgm:t>
    </dgm:pt>
    <dgm:pt modelId="{BC23EF34-8CCF-4B92-BEC4-9FBFB4FA42F1}" type="sibTrans" cxnId="{21DE7E33-DFC8-49D5-84C6-141AEF3511AF}">
      <dgm:prSet/>
      <dgm:spPr/>
      <dgm:t>
        <a:bodyPr/>
        <a:lstStyle/>
        <a:p>
          <a:endParaRPr lang="es-ES"/>
        </a:p>
      </dgm:t>
    </dgm:pt>
    <dgm:pt modelId="{29090560-1EF7-4A05-A697-BE8B365A862B}">
      <dgm:prSet custT="1"/>
      <dgm:spPr/>
      <dgm:t>
        <a:bodyPr/>
        <a:lstStyle/>
        <a:p>
          <a:pPr algn="just"/>
          <a:r>
            <a:rPr lang="es-CO" sz="1200" i="1" kern="1200" dirty="0">
              <a:solidFill>
                <a:prstClr val="black">
                  <a:hueOff val="0"/>
                  <a:satOff val="0"/>
                  <a:lumOff val="0"/>
                  <a:alphaOff val="0"/>
                </a:prstClr>
              </a:solidFill>
              <a:latin typeface="Lato"/>
              <a:ea typeface="+mn-ea"/>
              <a:cs typeface="+mn-cs"/>
            </a:rPr>
            <a:t> </a:t>
          </a:r>
          <a:r>
            <a:rPr lang="es-CO" sz="1600" i="1" kern="1200" dirty="0">
              <a:solidFill>
                <a:schemeClr val="accent1">
                  <a:lumMod val="50000"/>
                </a:schemeClr>
              </a:solidFill>
              <a:latin typeface="Lato"/>
              <a:ea typeface="+mn-ea"/>
              <a:cs typeface="+mn-cs"/>
            </a:rPr>
            <a:t>Decreto 1407 del 24 de agosto de 2017 </a:t>
          </a:r>
          <a:r>
            <a:rPr lang="es-CO" sz="1400" i="1" kern="1200" dirty="0">
              <a:solidFill>
                <a:prstClr val="black">
                  <a:hueOff val="0"/>
                  <a:satOff val="0"/>
                  <a:lumOff val="0"/>
                  <a:alphaOff val="0"/>
                </a:prstClr>
              </a:solidFill>
              <a:latin typeface="Lato"/>
              <a:ea typeface="+mn-ea"/>
              <a:cs typeface="+mn-cs"/>
            </a:rPr>
            <a:t>“Por medio del cual se designa el administrador del patrimonio autónomo previsto en el decreto ley 903 del 29 de mayo de 2017 y se crea la comisión transitoria de verificación de los bienes y apoyo al administrador del patrimonio autónomo”.</a:t>
          </a:r>
          <a:endParaRPr lang="es-ES" sz="1600" i="1" kern="1200" dirty="0">
            <a:solidFill>
              <a:prstClr val="black">
                <a:hueOff val="0"/>
                <a:satOff val="0"/>
                <a:lumOff val="0"/>
                <a:alphaOff val="0"/>
              </a:prstClr>
            </a:solidFill>
            <a:latin typeface="Lato"/>
            <a:ea typeface="+mn-ea"/>
            <a:cs typeface="+mn-cs"/>
          </a:endParaRPr>
        </a:p>
      </dgm:t>
    </dgm:pt>
    <dgm:pt modelId="{DA30379F-E116-4C08-A304-7C25F4D10E3B}" type="parTrans" cxnId="{E21008AA-524D-43E2-957B-921413A2D09C}">
      <dgm:prSet/>
      <dgm:spPr/>
      <dgm:t>
        <a:bodyPr/>
        <a:lstStyle/>
        <a:p>
          <a:endParaRPr lang="es-ES"/>
        </a:p>
      </dgm:t>
    </dgm:pt>
    <dgm:pt modelId="{88FBA818-89C1-460B-A6A7-0FFC40C5C856}" type="sibTrans" cxnId="{E21008AA-524D-43E2-957B-921413A2D09C}">
      <dgm:prSet/>
      <dgm:spPr/>
      <dgm:t>
        <a:bodyPr/>
        <a:lstStyle/>
        <a:p>
          <a:endParaRPr lang="es-ES"/>
        </a:p>
      </dgm:t>
    </dgm:pt>
    <dgm:pt modelId="{009F5281-E065-4380-953E-FA83F230B09C}">
      <dgm:prSet custT="1"/>
      <dgm:spPr/>
      <dgm:t>
        <a:bodyPr/>
        <a:lstStyle/>
        <a:p>
          <a:pPr algn="just"/>
          <a:endParaRPr lang="es-ES" sz="1600" i="1" kern="1200" dirty="0">
            <a:solidFill>
              <a:prstClr val="black">
                <a:hueOff val="0"/>
                <a:satOff val="0"/>
                <a:lumOff val="0"/>
                <a:alphaOff val="0"/>
              </a:prstClr>
            </a:solidFill>
            <a:latin typeface="Lato"/>
            <a:ea typeface="+mn-ea"/>
            <a:cs typeface="+mn-cs"/>
          </a:endParaRPr>
        </a:p>
      </dgm:t>
    </dgm:pt>
    <dgm:pt modelId="{7C5966B9-E395-42A3-80A6-3ED0932BA7B4}" type="parTrans" cxnId="{FA0EB935-AA10-421E-A142-4415D9BAB0F3}">
      <dgm:prSet/>
      <dgm:spPr/>
      <dgm:t>
        <a:bodyPr/>
        <a:lstStyle/>
        <a:p>
          <a:endParaRPr lang="es-ES"/>
        </a:p>
      </dgm:t>
    </dgm:pt>
    <dgm:pt modelId="{EE277002-CCC7-4277-B1E0-936E544DDD04}" type="sibTrans" cxnId="{FA0EB935-AA10-421E-A142-4415D9BAB0F3}">
      <dgm:prSet/>
      <dgm:spPr/>
      <dgm:t>
        <a:bodyPr/>
        <a:lstStyle/>
        <a:p>
          <a:endParaRPr lang="es-ES"/>
        </a:p>
      </dgm:t>
    </dgm:pt>
    <dgm:pt modelId="{BA743DC4-2AD3-4310-84D3-38ED0C9F729C}" type="pres">
      <dgm:prSet presAssocID="{087FD096-ED25-4BE3-B8DD-787F995E22B2}" presName="Name0" presStyleCnt="0">
        <dgm:presLayoutVars>
          <dgm:chMax val="7"/>
          <dgm:chPref val="7"/>
          <dgm:dir/>
          <dgm:animOne val="branch"/>
          <dgm:animLvl val="lvl"/>
        </dgm:presLayoutVars>
      </dgm:prSet>
      <dgm:spPr/>
    </dgm:pt>
    <dgm:pt modelId="{18C3BA85-E5AE-4FEC-9552-F8FAB3931C26}" type="pres">
      <dgm:prSet presAssocID="{2A5BF197-AE3B-4B2A-822E-C46EE1F2DD56}" presName="ParentComposite" presStyleCnt="0"/>
      <dgm:spPr/>
    </dgm:pt>
    <dgm:pt modelId="{68CE791E-D906-455B-A125-ECD7764F8059}" type="pres">
      <dgm:prSet presAssocID="{2A5BF197-AE3B-4B2A-822E-C46EE1F2DD56}" presName="Chord" presStyleLbl="bgShp" presStyleIdx="0" presStyleCnt="2"/>
      <dgm:spPr/>
    </dgm:pt>
    <dgm:pt modelId="{31F068A8-44D8-444C-90CB-9BD56BD187D8}" type="pres">
      <dgm:prSet presAssocID="{2A5BF197-AE3B-4B2A-822E-C46EE1F2DD56}" presName="Pie" presStyleLbl="alignNode1" presStyleIdx="0" presStyleCnt="2"/>
      <dgm:spPr/>
    </dgm:pt>
    <dgm:pt modelId="{222798DB-BA43-4F0E-84EF-60D8F5A9500E}" type="pres">
      <dgm:prSet presAssocID="{2A5BF197-AE3B-4B2A-822E-C46EE1F2DD56}" presName="Parent" presStyleLbl="revTx" presStyleIdx="0" presStyleCnt="4">
        <dgm:presLayoutVars>
          <dgm:chMax val="1"/>
          <dgm:chPref val="1"/>
          <dgm:bulletEnabled val="1"/>
        </dgm:presLayoutVars>
      </dgm:prSet>
      <dgm:spPr/>
    </dgm:pt>
    <dgm:pt modelId="{7C0C38A6-BE8F-4F16-9983-A6B3B1A8316A}" type="pres">
      <dgm:prSet presAssocID="{B2CB0775-47C8-43CF-8993-A4DCBA3BDEC5}" presName="negSibTrans" presStyleCnt="0"/>
      <dgm:spPr/>
    </dgm:pt>
    <dgm:pt modelId="{44B6DFFA-ED74-4735-AD88-A0D006F82603}" type="pres">
      <dgm:prSet presAssocID="{2A5BF197-AE3B-4B2A-822E-C46EE1F2DD56}" presName="composite" presStyleCnt="0"/>
      <dgm:spPr/>
    </dgm:pt>
    <dgm:pt modelId="{3EDE5B47-DA26-44AE-9808-903F78653B4E}" type="pres">
      <dgm:prSet presAssocID="{2A5BF197-AE3B-4B2A-822E-C46EE1F2DD56}" presName="Child" presStyleLbl="revTx" presStyleIdx="1" presStyleCnt="4">
        <dgm:presLayoutVars>
          <dgm:chMax val="0"/>
          <dgm:chPref val="0"/>
          <dgm:bulletEnabled val="1"/>
        </dgm:presLayoutVars>
      </dgm:prSet>
      <dgm:spPr/>
    </dgm:pt>
    <dgm:pt modelId="{B2ED9F37-BCBD-42EB-934A-4640EA1E412C}" type="pres">
      <dgm:prSet presAssocID="{E66E3D42-B42D-4105-A50F-7079AC52F39E}" presName="sibTrans" presStyleCnt="0"/>
      <dgm:spPr/>
    </dgm:pt>
    <dgm:pt modelId="{FE913D9C-21C6-4AFD-8133-FB59645C4BF6}" type="pres">
      <dgm:prSet presAssocID="{75411805-B79D-4F83-9E82-3A1022C39EB6}" presName="ParentComposite" presStyleCnt="0"/>
      <dgm:spPr/>
    </dgm:pt>
    <dgm:pt modelId="{3CCBDA4D-7BD7-437B-8C8C-9F4B2A1E2CC6}" type="pres">
      <dgm:prSet presAssocID="{75411805-B79D-4F83-9E82-3A1022C39EB6}" presName="Chord" presStyleLbl="bgShp" presStyleIdx="1" presStyleCnt="2"/>
      <dgm:spPr/>
    </dgm:pt>
    <dgm:pt modelId="{1786FA7D-329B-48CD-A157-ABA0636E740D}" type="pres">
      <dgm:prSet presAssocID="{75411805-B79D-4F83-9E82-3A1022C39EB6}" presName="Pie" presStyleLbl="alignNode1" presStyleIdx="1" presStyleCnt="2"/>
      <dgm:spPr/>
    </dgm:pt>
    <dgm:pt modelId="{4B211604-A3DC-469B-BD21-5B1B26CADBE8}" type="pres">
      <dgm:prSet presAssocID="{75411805-B79D-4F83-9E82-3A1022C39EB6}" presName="Parent" presStyleLbl="revTx" presStyleIdx="2" presStyleCnt="4">
        <dgm:presLayoutVars>
          <dgm:chMax val="1"/>
          <dgm:chPref val="1"/>
          <dgm:bulletEnabled val="1"/>
        </dgm:presLayoutVars>
      </dgm:prSet>
      <dgm:spPr/>
    </dgm:pt>
    <dgm:pt modelId="{BD4A8387-B465-4240-9884-0B9DD67D6476}" type="pres">
      <dgm:prSet presAssocID="{BC23EF34-8CCF-4B92-BEC4-9FBFB4FA42F1}" presName="negSibTrans" presStyleCnt="0"/>
      <dgm:spPr/>
    </dgm:pt>
    <dgm:pt modelId="{0149F42E-FE98-4C2F-913D-13DCD77AA98D}" type="pres">
      <dgm:prSet presAssocID="{75411805-B79D-4F83-9E82-3A1022C39EB6}" presName="composite" presStyleCnt="0"/>
      <dgm:spPr/>
    </dgm:pt>
    <dgm:pt modelId="{6E7EECF5-4CEE-4658-B6DE-AF78F9BA2D4E}" type="pres">
      <dgm:prSet presAssocID="{75411805-B79D-4F83-9E82-3A1022C39EB6}" presName="Child" presStyleLbl="revTx" presStyleIdx="3" presStyleCnt="4">
        <dgm:presLayoutVars>
          <dgm:chMax val="0"/>
          <dgm:chPref val="0"/>
          <dgm:bulletEnabled val="1"/>
        </dgm:presLayoutVars>
      </dgm:prSet>
      <dgm:spPr/>
    </dgm:pt>
  </dgm:ptLst>
  <dgm:cxnLst>
    <dgm:cxn modelId="{55936309-B8F7-4067-BE89-8863A3F2D19D}" srcId="{087FD096-ED25-4BE3-B8DD-787F995E22B2}" destId="{75411805-B79D-4F83-9E82-3A1022C39EB6}" srcOrd="1" destOrd="0" parTransId="{B5478A1A-34C2-4755-ADBF-4457887FD0AA}" sibTransId="{61ADC0B1-9931-4F03-BDBB-312E318AC570}"/>
    <dgm:cxn modelId="{F6C29A25-7A44-4A93-9F56-4AFD5643A2D3}" srcId="{2A5BF197-AE3B-4B2A-822E-C46EE1F2DD56}" destId="{B36D7157-3BA0-4B9E-B805-19B8A9AD6D23}" srcOrd="0" destOrd="0" parTransId="{AD3B60F9-9A7C-4EC9-89DC-17E2D715AC60}" sibTransId="{B2CB0775-47C8-43CF-8993-A4DCBA3BDEC5}"/>
    <dgm:cxn modelId="{21DE7E33-DFC8-49D5-84C6-141AEF3511AF}" srcId="{75411805-B79D-4F83-9E82-3A1022C39EB6}" destId="{2530F462-82C6-4DF0-AC0C-150B1833999B}" srcOrd="0" destOrd="0" parTransId="{5CD9BA9A-D045-4A11-96DF-23DD839A9DEE}" sibTransId="{BC23EF34-8CCF-4B92-BEC4-9FBFB4FA42F1}"/>
    <dgm:cxn modelId="{FA0EB935-AA10-421E-A142-4415D9BAB0F3}" srcId="{75411805-B79D-4F83-9E82-3A1022C39EB6}" destId="{009F5281-E065-4380-953E-FA83F230B09C}" srcOrd="1" destOrd="0" parTransId="{7C5966B9-E395-42A3-80A6-3ED0932BA7B4}" sibTransId="{EE277002-CCC7-4277-B1E0-936E544DDD04}"/>
    <dgm:cxn modelId="{1D52C637-A3BD-4AF7-8A54-CF40153E023D}" srcId="{087FD096-ED25-4BE3-B8DD-787F995E22B2}" destId="{2A5BF197-AE3B-4B2A-822E-C46EE1F2DD56}" srcOrd="0" destOrd="0" parTransId="{944A4072-3D07-40E6-BF6F-B4ECAB66D658}" sibTransId="{E66E3D42-B42D-4105-A50F-7079AC52F39E}"/>
    <dgm:cxn modelId="{841E8938-302D-4C82-BCD6-1C58AA384DD8}" type="presOf" srcId="{2530F462-82C6-4DF0-AC0C-150B1833999B}" destId="{6E7EECF5-4CEE-4658-B6DE-AF78F9BA2D4E}" srcOrd="0" destOrd="0" presId="urn:microsoft.com/office/officeart/2009/3/layout/PieProcess"/>
    <dgm:cxn modelId="{6A3C4478-5852-438D-9BAC-F2C0AB7913F9}" type="presOf" srcId="{009F5281-E065-4380-953E-FA83F230B09C}" destId="{6E7EECF5-4CEE-4658-B6DE-AF78F9BA2D4E}" srcOrd="0" destOrd="1" presId="urn:microsoft.com/office/officeart/2009/3/layout/PieProcess"/>
    <dgm:cxn modelId="{E3C0CAA0-7322-42EF-851A-5B0966BAA62F}" type="presOf" srcId="{29090560-1EF7-4A05-A697-BE8B365A862B}" destId="{6E7EECF5-4CEE-4658-B6DE-AF78F9BA2D4E}" srcOrd="0" destOrd="2" presId="urn:microsoft.com/office/officeart/2009/3/layout/PieProcess"/>
    <dgm:cxn modelId="{FD8474A1-FD0C-4FB5-846D-B8B89C7CA8F8}" type="presOf" srcId="{087FD096-ED25-4BE3-B8DD-787F995E22B2}" destId="{BA743DC4-2AD3-4310-84D3-38ED0C9F729C}" srcOrd="0" destOrd="0" presId="urn:microsoft.com/office/officeart/2009/3/layout/PieProcess"/>
    <dgm:cxn modelId="{B8B5BEA6-7E3A-42EF-93B4-4E63FD3FEDE0}" type="presOf" srcId="{75411805-B79D-4F83-9E82-3A1022C39EB6}" destId="{4B211604-A3DC-469B-BD21-5B1B26CADBE8}" srcOrd="0" destOrd="0" presId="urn:microsoft.com/office/officeart/2009/3/layout/PieProcess"/>
    <dgm:cxn modelId="{E21008AA-524D-43E2-957B-921413A2D09C}" srcId="{75411805-B79D-4F83-9E82-3A1022C39EB6}" destId="{29090560-1EF7-4A05-A697-BE8B365A862B}" srcOrd="2" destOrd="0" parTransId="{DA30379F-E116-4C08-A304-7C25F4D10E3B}" sibTransId="{88FBA818-89C1-460B-A6A7-0FFC40C5C856}"/>
    <dgm:cxn modelId="{272CAEB9-1ED6-4A79-94D7-FC5610773F26}" type="presOf" srcId="{B36D7157-3BA0-4B9E-B805-19B8A9AD6D23}" destId="{3EDE5B47-DA26-44AE-9808-903F78653B4E}" srcOrd="0" destOrd="0" presId="urn:microsoft.com/office/officeart/2009/3/layout/PieProcess"/>
    <dgm:cxn modelId="{4D3B93F4-B54C-447F-BC6E-2225C6DC4999}" type="presOf" srcId="{2A5BF197-AE3B-4B2A-822E-C46EE1F2DD56}" destId="{222798DB-BA43-4F0E-84EF-60D8F5A9500E}" srcOrd="0" destOrd="0" presId="urn:microsoft.com/office/officeart/2009/3/layout/PieProcess"/>
    <dgm:cxn modelId="{41B71A96-C86C-4D0A-BF3A-D4682D162FC5}" type="presParOf" srcId="{BA743DC4-2AD3-4310-84D3-38ED0C9F729C}" destId="{18C3BA85-E5AE-4FEC-9552-F8FAB3931C26}" srcOrd="0" destOrd="0" presId="urn:microsoft.com/office/officeart/2009/3/layout/PieProcess"/>
    <dgm:cxn modelId="{4F44A6FA-68CC-4075-A94C-41D935C06F88}" type="presParOf" srcId="{18C3BA85-E5AE-4FEC-9552-F8FAB3931C26}" destId="{68CE791E-D906-455B-A125-ECD7764F8059}" srcOrd="0" destOrd="0" presId="urn:microsoft.com/office/officeart/2009/3/layout/PieProcess"/>
    <dgm:cxn modelId="{8546472C-C214-4D3B-92D0-6E4D6DFE3B2F}" type="presParOf" srcId="{18C3BA85-E5AE-4FEC-9552-F8FAB3931C26}" destId="{31F068A8-44D8-444C-90CB-9BD56BD187D8}" srcOrd="1" destOrd="0" presId="urn:microsoft.com/office/officeart/2009/3/layout/PieProcess"/>
    <dgm:cxn modelId="{02871286-9403-4C02-8349-4C1F0695C5D9}" type="presParOf" srcId="{18C3BA85-E5AE-4FEC-9552-F8FAB3931C26}" destId="{222798DB-BA43-4F0E-84EF-60D8F5A9500E}" srcOrd="2" destOrd="0" presId="urn:microsoft.com/office/officeart/2009/3/layout/PieProcess"/>
    <dgm:cxn modelId="{E965DF43-FC92-4B78-8A28-0DDAD1C4F632}" type="presParOf" srcId="{BA743DC4-2AD3-4310-84D3-38ED0C9F729C}" destId="{7C0C38A6-BE8F-4F16-9983-A6B3B1A8316A}" srcOrd="1" destOrd="0" presId="urn:microsoft.com/office/officeart/2009/3/layout/PieProcess"/>
    <dgm:cxn modelId="{F9C78C8B-1861-49F9-BCBC-0FADF257700F}" type="presParOf" srcId="{BA743DC4-2AD3-4310-84D3-38ED0C9F729C}" destId="{44B6DFFA-ED74-4735-AD88-A0D006F82603}" srcOrd="2" destOrd="0" presId="urn:microsoft.com/office/officeart/2009/3/layout/PieProcess"/>
    <dgm:cxn modelId="{5E8B3B01-1C65-40FB-8E8B-C8643024CC14}" type="presParOf" srcId="{44B6DFFA-ED74-4735-AD88-A0D006F82603}" destId="{3EDE5B47-DA26-44AE-9808-903F78653B4E}" srcOrd="0" destOrd="0" presId="urn:microsoft.com/office/officeart/2009/3/layout/PieProcess"/>
    <dgm:cxn modelId="{738D3841-9AF3-4E47-9C32-20948156D185}" type="presParOf" srcId="{BA743DC4-2AD3-4310-84D3-38ED0C9F729C}" destId="{B2ED9F37-BCBD-42EB-934A-4640EA1E412C}" srcOrd="3" destOrd="0" presId="urn:microsoft.com/office/officeart/2009/3/layout/PieProcess"/>
    <dgm:cxn modelId="{185CA518-B52A-4FD0-B218-70859BDAA3C8}" type="presParOf" srcId="{BA743DC4-2AD3-4310-84D3-38ED0C9F729C}" destId="{FE913D9C-21C6-4AFD-8133-FB59645C4BF6}" srcOrd="4" destOrd="0" presId="urn:microsoft.com/office/officeart/2009/3/layout/PieProcess"/>
    <dgm:cxn modelId="{19335CCC-6CCE-4939-854E-0A6D22193FBC}" type="presParOf" srcId="{FE913D9C-21C6-4AFD-8133-FB59645C4BF6}" destId="{3CCBDA4D-7BD7-437B-8C8C-9F4B2A1E2CC6}" srcOrd="0" destOrd="0" presId="urn:microsoft.com/office/officeart/2009/3/layout/PieProcess"/>
    <dgm:cxn modelId="{55352DA8-CEF7-41BE-9D64-35F6550AE78B}" type="presParOf" srcId="{FE913D9C-21C6-4AFD-8133-FB59645C4BF6}" destId="{1786FA7D-329B-48CD-A157-ABA0636E740D}" srcOrd="1" destOrd="0" presId="urn:microsoft.com/office/officeart/2009/3/layout/PieProcess"/>
    <dgm:cxn modelId="{69E38B5F-2047-4046-AC6F-59F80766A19F}" type="presParOf" srcId="{FE913D9C-21C6-4AFD-8133-FB59645C4BF6}" destId="{4B211604-A3DC-469B-BD21-5B1B26CADBE8}" srcOrd="2" destOrd="0" presId="urn:microsoft.com/office/officeart/2009/3/layout/PieProcess"/>
    <dgm:cxn modelId="{A32B76DD-3CB9-4220-84C3-842BB8784FCA}" type="presParOf" srcId="{BA743DC4-2AD3-4310-84D3-38ED0C9F729C}" destId="{BD4A8387-B465-4240-9884-0B9DD67D6476}" srcOrd="5" destOrd="0" presId="urn:microsoft.com/office/officeart/2009/3/layout/PieProcess"/>
    <dgm:cxn modelId="{0C7D76C4-55D6-46CF-BDED-4E9CFD2EB392}" type="presParOf" srcId="{BA743DC4-2AD3-4310-84D3-38ED0C9F729C}" destId="{0149F42E-FE98-4C2F-913D-13DCD77AA98D}" srcOrd="6" destOrd="0" presId="urn:microsoft.com/office/officeart/2009/3/layout/PieProcess"/>
    <dgm:cxn modelId="{C45A933D-8F52-4D0D-9C8B-9B30E353CE41}" type="presParOf" srcId="{0149F42E-FE98-4C2F-913D-13DCD77AA98D}" destId="{6E7EECF5-4CEE-4658-B6DE-AF78F9BA2D4E}" srcOrd="0" destOrd="0" presId="urn:microsoft.com/office/officeart/2009/3/layout/Pie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E849F99-FA13-47A3-9662-623EA2D756E8}" type="doc">
      <dgm:prSet loTypeId="urn:microsoft.com/office/officeart/2005/8/layout/balance1" loCatId="relationship" qsTypeId="urn:microsoft.com/office/officeart/2005/8/quickstyle/simple1" qsCatId="simple" csTypeId="urn:microsoft.com/office/officeart/2005/8/colors/accent1_4" csCatId="accent1" phldr="1"/>
      <dgm:spPr/>
      <dgm:t>
        <a:bodyPr/>
        <a:lstStyle/>
        <a:p>
          <a:endParaRPr lang="es-ES"/>
        </a:p>
      </dgm:t>
    </dgm:pt>
    <dgm:pt modelId="{39618D43-29B0-4A09-BF2A-153F1AF300AA}">
      <dgm:prSet phldrT="[Texto]"/>
      <dgm:spPr/>
      <dgm:t>
        <a:bodyPr/>
        <a:lstStyle/>
        <a:p>
          <a:r>
            <a:rPr lang="es-ES" dirty="0"/>
            <a:t>383 Funcionarios</a:t>
          </a:r>
        </a:p>
      </dgm:t>
    </dgm:pt>
    <dgm:pt modelId="{36104331-8DE5-4B42-B0B5-3379456B187E}" type="parTrans" cxnId="{FF9E681C-4FFF-46EC-A55E-628D963BF923}">
      <dgm:prSet/>
      <dgm:spPr/>
      <dgm:t>
        <a:bodyPr/>
        <a:lstStyle/>
        <a:p>
          <a:endParaRPr lang="es-ES"/>
        </a:p>
      </dgm:t>
    </dgm:pt>
    <dgm:pt modelId="{DF62A04A-59DA-4091-8258-64FD83E4AA2B}" type="sibTrans" cxnId="{FF9E681C-4FFF-46EC-A55E-628D963BF923}">
      <dgm:prSet/>
      <dgm:spPr/>
      <dgm:t>
        <a:bodyPr/>
        <a:lstStyle/>
        <a:p>
          <a:endParaRPr lang="es-ES"/>
        </a:p>
      </dgm:t>
    </dgm:pt>
    <dgm:pt modelId="{F6938B6A-DF60-44B6-967B-6BF531920C99}">
      <dgm:prSet phldrT="[Texto]"/>
      <dgm:spPr/>
      <dgm:t>
        <a:bodyPr/>
        <a:lstStyle/>
        <a:p>
          <a:r>
            <a:rPr lang="es-ES" dirty="0"/>
            <a:t>90.000 Activos</a:t>
          </a:r>
        </a:p>
      </dgm:t>
    </dgm:pt>
    <dgm:pt modelId="{CCB2969B-F5D8-437F-838D-D01C805FEF35}" type="parTrans" cxnId="{EB9870C7-3756-457A-BEAF-596D86E925B1}">
      <dgm:prSet/>
      <dgm:spPr/>
      <dgm:t>
        <a:bodyPr/>
        <a:lstStyle/>
        <a:p>
          <a:endParaRPr lang="es-ES"/>
        </a:p>
      </dgm:t>
    </dgm:pt>
    <dgm:pt modelId="{786A80A2-4D6D-49FA-BBA1-33567C4A6F4D}" type="sibTrans" cxnId="{EB9870C7-3756-457A-BEAF-596D86E925B1}">
      <dgm:prSet/>
      <dgm:spPr/>
      <dgm:t>
        <a:bodyPr/>
        <a:lstStyle/>
        <a:p>
          <a:endParaRPr lang="es-ES"/>
        </a:p>
      </dgm:t>
    </dgm:pt>
    <dgm:pt modelId="{0F6137D2-8E1B-4D1A-9C68-1F95D19F42E9}">
      <dgm:prSet phldrT="[Texto]"/>
      <dgm:spPr/>
      <dgm:t>
        <a:bodyPr/>
        <a:lstStyle/>
        <a:p>
          <a:r>
            <a:rPr lang="es-ES" dirty="0"/>
            <a:t>144 Funcionarios (50 ET + 94 Paz)</a:t>
          </a:r>
        </a:p>
      </dgm:t>
    </dgm:pt>
    <dgm:pt modelId="{0D1287AB-6FFA-4055-BEF2-32B1B5DF439F}" type="parTrans" cxnId="{2B7D1409-5DDE-4188-930F-093AA79E7EDF}">
      <dgm:prSet/>
      <dgm:spPr/>
      <dgm:t>
        <a:bodyPr/>
        <a:lstStyle/>
        <a:p>
          <a:endParaRPr lang="es-ES"/>
        </a:p>
      </dgm:t>
    </dgm:pt>
    <dgm:pt modelId="{32FD3B3B-E344-4F59-9ACE-246A37B54473}" type="sibTrans" cxnId="{2B7D1409-5DDE-4188-930F-093AA79E7EDF}">
      <dgm:prSet/>
      <dgm:spPr/>
      <dgm:t>
        <a:bodyPr/>
        <a:lstStyle/>
        <a:p>
          <a:endParaRPr lang="es-ES"/>
        </a:p>
      </dgm:t>
    </dgm:pt>
    <dgm:pt modelId="{01F4E8D9-8879-4123-BC34-BA15F130BDE0}">
      <dgm:prSet phldrT="[Texto]"/>
      <dgm:spPr/>
      <dgm:t>
        <a:bodyPr/>
        <a:lstStyle/>
        <a:p>
          <a:r>
            <a:rPr lang="es-ES" dirty="0"/>
            <a:t>3.139 (Anual) Enajenación Temprana</a:t>
          </a:r>
        </a:p>
      </dgm:t>
    </dgm:pt>
    <dgm:pt modelId="{83ECBA49-B1BC-4014-92D3-729C5723A258}" type="parTrans" cxnId="{4D581E56-AFD5-4315-80D8-562D5E1FB7DE}">
      <dgm:prSet/>
      <dgm:spPr/>
      <dgm:t>
        <a:bodyPr/>
        <a:lstStyle/>
        <a:p>
          <a:endParaRPr lang="es-ES"/>
        </a:p>
      </dgm:t>
    </dgm:pt>
    <dgm:pt modelId="{98AE1AFA-6B7F-41F4-803F-59636CBA0D62}" type="sibTrans" cxnId="{4D581E56-AFD5-4315-80D8-562D5E1FB7DE}">
      <dgm:prSet/>
      <dgm:spPr/>
      <dgm:t>
        <a:bodyPr/>
        <a:lstStyle/>
        <a:p>
          <a:endParaRPr lang="es-ES"/>
        </a:p>
      </dgm:t>
    </dgm:pt>
    <dgm:pt modelId="{95DAD2F6-C6E5-4A01-A315-B6FDF841D5AF}">
      <dgm:prSet phldrT="[Texto]"/>
      <dgm:spPr/>
      <dgm:t>
        <a:bodyPr/>
        <a:lstStyle/>
        <a:p>
          <a:r>
            <a:rPr lang="es-ES" dirty="0"/>
            <a:t>126.500 Paz</a:t>
          </a:r>
        </a:p>
      </dgm:t>
    </dgm:pt>
    <dgm:pt modelId="{1B6E06D9-ED8C-4F3D-93D1-5FCE168AE899}" type="parTrans" cxnId="{F9621FA9-676E-4394-B27D-CD7903BD7E0A}">
      <dgm:prSet/>
      <dgm:spPr/>
      <dgm:t>
        <a:bodyPr/>
        <a:lstStyle/>
        <a:p>
          <a:endParaRPr lang="es-ES"/>
        </a:p>
      </dgm:t>
    </dgm:pt>
    <dgm:pt modelId="{AA8CCB93-5624-4748-B2AC-016EA8D23A23}" type="sibTrans" cxnId="{F9621FA9-676E-4394-B27D-CD7903BD7E0A}">
      <dgm:prSet/>
      <dgm:spPr/>
      <dgm:t>
        <a:bodyPr/>
        <a:lstStyle/>
        <a:p>
          <a:endParaRPr lang="es-ES"/>
        </a:p>
      </dgm:t>
    </dgm:pt>
    <dgm:pt modelId="{A0F52BB4-8D1F-4B57-800F-53B1FE8B1160}" type="pres">
      <dgm:prSet presAssocID="{BE849F99-FA13-47A3-9662-623EA2D756E8}" presName="outerComposite" presStyleCnt="0">
        <dgm:presLayoutVars>
          <dgm:chMax val="2"/>
          <dgm:animLvl val="lvl"/>
          <dgm:resizeHandles val="exact"/>
        </dgm:presLayoutVars>
      </dgm:prSet>
      <dgm:spPr/>
    </dgm:pt>
    <dgm:pt modelId="{6A1A7F57-BA13-4844-8198-069BB0D002C5}" type="pres">
      <dgm:prSet presAssocID="{BE849F99-FA13-47A3-9662-623EA2D756E8}" presName="dummyMaxCanvas" presStyleCnt="0"/>
      <dgm:spPr/>
    </dgm:pt>
    <dgm:pt modelId="{1E201539-E8AF-48FA-93F5-93B8292C303A}" type="pres">
      <dgm:prSet presAssocID="{BE849F99-FA13-47A3-9662-623EA2D756E8}" presName="parentComposite" presStyleCnt="0"/>
      <dgm:spPr/>
    </dgm:pt>
    <dgm:pt modelId="{CD2689F0-BF96-4F59-81AA-E229D4AD1B41}" type="pres">
      <dgm:prSet presAssocID="{BE849F99-FA13-47A3-9662-623EA2D756E8}" presName="parent1" presStyleLbl="alignAccFollowNode1" presStyleIdx="0" presStyleCnt="4">
        <dgm:presLayoutVars>
          <dgm:chMax val="4"/>
        </dgm:presLayoutVars>
      </dgm:prSet>
      <dgm:spPr/>
    </dgm:pt>
    <dgm:pt modelId="{E3DA8280-C8CB-4218-A766-9A0C2E0CA97B}" type="pres">
      <dgm:prSet presAssocID="{BE849F99-FA13-47A3-9662-623EA2D756E8}" presName="parent2" presStyleLbl="alignAccFollowNode1" presStyleIdx="1" presStyleCnt="4" custScaleX="123099">
        <dgm:presLayoutVars>
          <dgm:chMax val="4"/>
        </dgm:presLayoutVars>
      </dgm:prSet>
      <dgm:spPr/>
    </dgm:pt>
    <dgm:pt modelId="{B4CE8EC0-1F2A-4F74-9BAA-A6CF683E0583}" type="pres">
      <dgm:prSet presAssocID="{BE849F99-FA13-47A3-9662-623EA2D756E8}" presName="childrenComposite" presStyleCnt="0"/>
      <dgm:spPr/>
    </dgm:pt>
    <dgm:pt modelId="{879394DE-19FC-42D1-AE83-AD38E0C4BCCB}" type="pres">
      <dgm:prSet presAssocID="{BE849F99-FA13-47A3-9662-623EA2D756E8}" presName="dummyMaxCanvas_ChildArea" presStyleCnt="0"/>
      <dgm:spPr/>
    </dgm:pt>
    <dgm:pt modelId="{1BCD3589-39BE-4FD8-BC06-E1D1A4488295}" type="pres">
      <dgm:prSet presAssocID="{BE849F99-FA13-47A3-9662-623EA2D756E8}" presName="fulcrum" presStyleLbl="alignAccFollowNode1" presStyleIdx="2" presStyleCnt="4"/>
      <dgm:spPr/>
    </dgm:pt>
    <dgm:pt modelId="{A88F31C5-1973-4A5C-86F6-0671F6E072D3}" type="pres">
      <dgm:prSet presAssocID="{BE849F99-FA13-47A3-9662-623EA2D756E8}" presName="balance_12" presStyleLbl="alignAccFollowNode1" presStyleIdx="3" presStyleCnt="4">
        <dgm:presLayoutVars>
          <dgm:bulletEnabled val="1"/>
        </dgm:presLayoutVars>
      </dgm:prSet>
      <dgm:spPr/>
    </dgm:pt>
    <dgm:pt modelId="{5D8B5637-B710-414B-8334-40866535CEE2}" type="pres">
      <dgm:prSet presAssocID="{BE849F99-FA13-47A3-9662-623EA2D756E8}" presName="right_12_1" presStyleLbl="node1" presStyleIdx="0" presStyleCnt="3">
        <dgm:presLayoutVars>
          <dgm:bulletEnabled val="1"/>
        </dgm:presLayoutVars>
      </dgm:prSet>
      <dgm:spPr/>
    </dgm:pt>
    <dgm:pt modelId="{86B1C9E4-B34F-4804-A18A-620B6C14A957}" type="pres">
      <dgm:prSet presAssocID="{BE849F99-FA13-47A3-9662-623EA2D756E8}" presName="right_12_2" presStyleLbl="node1" presStyleIdx="1" presStyleCnt="3">
        <dgm:presLayoutVars>
          <dgm:bulletEnabled val="1"/>
        </dgm:presLayoutVars>
      </dgm:prSet>
      <dgm:spPr/>
    </dgm:pt>
    <dgm:pt modelId="{18ECD2AF-CAAD-4E9C-B4E0-832248FD523C}" type="pres">
      <dgm:prSet presAssocID="{BE849F99-FA13-47A3-9662-623EA2D756E8}" presName="left_12_1" presStyleLbl="node1" presStyleIdx="2" presStyleCnt="3">
        <dgm:presLayoutVars>
          <dgm:bulletEnabled val="1"/>
        </dgm:presLayoutVars>
      </dgm:prSet>
      <dgm:spPr/>
    </dgm:pt>
  </dgm:ptLst>
  <dgm:cxnLst>
    <dgm:cxn modelId="{2B7D1409-5DDE-4188-930F-093AA79E7EDF}" srcId="{BE849F99-FA13-47A3-9662-623EA2D756E8}" destId="{0F6137D2-8E1B-4D1A-9C68-1F95D19F42E9}" srcOrd="1" destOrd="0" parTransId="{0D1287AB-6FFA-4055-BEF2-32B1B5DF439F}" sibTransId="{32FD3B3B-E344-4F59-9ACE-246A37B54473}"/>
    <dgm:cxn modelId="{FF9E681C-4FFF-46EC-A55E-628D963BF923}" srcId="{BE849F99-FA13-47A3-9662-623EA2D756E8}" destId="{39618D43-29B0-4A09-BF2A-153F1AF300AA}" srcOrd="0" destOrd="0" parTransId="{36104331-8DE5-4B42-B0B5-3379456B187E}" sibTransId="{DF62A04A-59DA-4091-8258-64FD83E4AA2B}"/>
    <dgm:cxn modelId="{3521AF3B-8C16-4978-953E-5BBD18C2F916}" type="presOf" srcId="{0F6137D2-8E1B-4D1A-9C68-1F95D19F42E9}" destId="{E3DA8280-C8CB-4218-A766-9A0C2E0CA97B}" srcOrd="0" destOrd="0" presId="urn:microsoft.com/office/officeart/2005/8/layout/balance1"/>
    <dgm:cxn modelId="{9EC76B5D-726B-4EAD-8F7F-0824CDDEDD54}" type="presOf" srcId="{01F4E8D9-8879-4123-BC34-BA15F130BDE0}" destId="{5D8B5637-B710-414B-8334-40866535CEE2}" srcOrd="0" destOrd="0" presId="urn:microsoft.com/office/officeart/2005/8/layout/balance1"/>
    <dgm:cxn modelId="{4D581E56-AFD5-4315-80D8-562D5E1FB7DE}" srcId="{0F6137D2-8E1B-4D1A-9C68-1F95D19F42E9}" destId="{01F4E8D9-8879-4123-BC34-BA15F130BDE0}" srcOrd="0" destOrd="0" parTransId="{83ECBA49-B1BC-4014-92D3-729C5723A258}" sibTransId="{98AE1AFA-6B7F-41F4-803F-59636CBA0D62}"/>
    <dgm:cxn modelId="{D3243F79-D27C-4DC5-B7DE-03093BBBB4B3}" type="presOf" srcId="{F6938B6A-DF60-44B6-967B-6BF531920C99}" destId="{18ECD2AF-CAAD-4E9C-B4E0-832248FD523C}" srcOrd="0" destOrd="0" presId="urn:microsoft.com/office/officeart/2005/8/layout/balance1"/>
    <dgm:cxn modelId="{F9621FA9-676E-4394-B27D-CD7903BD7E0A}" srcId="{0F6137D2-8E1B-4D1A-9C68-1F95D19F42E9}" destId="{95DAD2F6-C6E5-4A01-A315-B6FDF841D5AF}" srcOrd="1" destOrd="0" parTransId="{1B6E06D9-ED8C-4F3D-93D1-5FCE168AE899}" sibTransId="{AA8CCB93-5624-4748-B2AC-016EA8D23A23}"/>
    <dgm:cxn modelId="{FDA06DAE-A9E6-4239-961D-76DABE944F11}" type="presOf" srcId="{39618D43-29B0-4A09-BF2A-153F1AF300AA}" destId="{CD2689F0-BF96-4F59-81AA-E229D4AD1B41}" srcOrd="0" destOrd="0" presId="urn:microsoft.com/office/officeart/2005/8/layout/balance1"/>
    <dgm:cxn modelId="{A279B0B4-0ED6-42A1-B882-D013C1808A94}" type="presOf" srcId="{95DAD2F6-C6E5-4A01-A315-B6FDF841D5AF}" destId="{86B1C9E4-B34F-4804-A18A-620B6C14A957}" srcOrd="0" destOrd="0" presId="urn:microsoft.com/office/officeart/2005/8/layout/balance1"/>
    <dgm:cxn modelId="{A0E438C6-4E34-4196-804E-C8DBC260767E}" type="presOf" srcId="{BE849F99-FA13-47A3-9662-623EA2D756E8}" destId="{A0F52BB4-8D1F-4B57-800F-53B1FE8B1160}" srcOrd="0" destOrd="0" presId="urn:microsoft.com/office/officeart/2005/8/layout/balance1"/>
    <dgm:cxn modelId="{EB9870C7-3756-457A-BEAF-596D86E925B1}" srcId="{39618D43-29B0-4A09-BF2A-153F1AF300AA}" destId="{F6938B6A-DF60-44B6-967B-6BF531920C99}" srcOrd="0" destOrd="0" parTransId="{CCB2969B-F5D8-437F-838D-D01C805FEF35}" sibTransId="{786A80A2-4D6D-49FA-BBA1-33567C4A6F4D}"/>
    <dgm:cxn modelId="{5A00B770-C0F7-4D6A-8572-7112396B01E9}" type="presParOf" srcId="{A0F52BB4-8D1F-4B57-800F-53B1FE8B1160}" destId="{6A1A7F57-BA13-4844-8198-069BB0D002C5}" srcOrd="0" destOrd="0" presId="urn:microsoft.com/office/officeart/2005/8/layout/balance1"/>
    <dgm:cxn modelId="{003A1642-7B0A-4590-B704-F9465453010F}" type="presParOf" srcId="{A0F52BB4-8D1F-4B57-800F-53B1FE8B1160}" destId="{1E201539-E8AF-48FA-93F5-93B8292C303A}" srcOrd="1" destOrd="0" presId="urn:microsoft.com/office/officeart/2005/8/layout/balance1"/>
    <dgm:cxn modelId="{3AA3D034-71FE-46A7-999A-17E18E623247}" type="presParOf" srcId="{1E201539-E8AF-48FA-93F5-93B8292C303A}" destId="{CD2689F0-BF96-4F59-81AA-E229D4AD1B41}" srcOrd="0" destOrd="0" presId="urn:microsoft.com/office/officeart/2005/8/layout/balance1"/>
    <dgm:cxn modelId="{8E4F7AAE-DA5F-4065-A5F5-E1EAC8483AE7}" type="presParOf" srcId="{1E201539-E8AF-48FA-93F5-93B8292C303A}" destId="{E3DA8280-C8CB-4218-A766-9A0C2E0CA97B}" srcOrd="1" destOrd="0" presId="urn:microsoft.com/office/officeart/2005/8/layout/balance1"/>
    <dgm:cxn modelId="{777C2E45-50B5-4569-A7E8-408ED70D7442}" type="presParOf" srcId="{A0F52BB4-8D1F-4B57-800F-53B1FE8B1160}" destId="{B4CE8EC0-1F2A-4F74-9BAA-A6CF683E0583}" srcOrd="2" destOrd="0" presId="urn:microsoft.com/office/officeart/2005/8/layout/balance1"/>
    <dgm:cxn modelId="{EA7E20B8-6109-4B82-A904-1D7FB345C6CF}" type="presParOf" srcId="{B4CE8EC0-1F2A-4F74-9BAA-A6CF683E0583}" destId="{879394DE-19FC-42D1-AE83-AD38E0C4BCCB}" srcOrd="0" destOrd="0" presId="urn:microsoft.com/office/officeart/2005/8/layout/balance1"/>
    <dgm:cxn modelId="{24C1BE95-54D2-4495-8062-9938C841C717}" type="presParOf" srcId="{B4CE8EC0-1F2A-4F74-9BAA-A6CF683E0583}" destId="{1BCD3589-39BE-4FD8-BC06-E1D1A4488295}" srcOrd="1" destOrd="0" presId="urn:microsoft.com/office/officeart/2005/8/layout/balance1"/>
    <dgm:cxn modelId="{901E719F-24A2-46FD-83C6-25C4523BE1A2}" type="presParOf" srcId="{B4CE8EC0-1F2A-4F74-9BAA-A6CF683E0583}" destId="{A88F31C5-1973-4A5C-86F6-0671F6E072D3}" srcOrd="2" destOrd="0" presId="urn:microsoft.com/office/officeart/2005/8/layout/balance1"/>
    <dgm:cxn modelId="{68A8ABDE-3C20-4CD2-849A-E15567105753}" type="presParOf" srcId="{B4CE8EC0-1F2A-4F74-9BAA-A6CF683E0583}" destId="{5D8B5637-B710-414B-8334-40866535CEE2}" srcOrd="3" destOrd="0" presId="urn:microsoft.com/office/officeart/2005/8/layout/balance1"/>
    <dgm:cxn modelId="{5DDA07E8-C00F-4B30-96E3-F9111BD3CC36}" type="presParOf" srcId="{B4CE8EC0-1F2A-4F74-9BAA-A6CF683E0583}" destId="{86B1C9E4-B34F-4804-A18A-620B6C14A957}" srcOrd="4" destOrd="0" presId="urn:microsoft.com/office/officeart/2005/8/layout/balance1"/>
    <dgm:cxn modelId="{1F346D8C-E4FC-43FA-A639-6320CBC1F3E2}" type="presParOf" srcId="{B4CE8EC0-1F2A-4F74-9BAA-A6CF683E0583}" destId="{18ECD2AF-CAAD-4E9C-B4E0-832248FD523C}" srcOrd="5"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737DBD1-D2B5-4C95-A05B-39FCF19CB022}" type="doc">
      <dgm:prSet loTypeId="urn:microsoft.com/office/officeart/2005/8/layout/lProcess2" loCatId="list" qsTypeId="urn:microsoft.com/office/officeart/2005/8/quickstyle/simple1" qsCatId="simple" csTypeId="urn:microsoft.com/office/officeart/2005/8/colors/accent1_4" csCatId="accent1" phldr="1"/>
      <dgm:spPr/>
      <dgm:t>
        <a:bodyPr/>
        <a:lstStyle/>
        <a:p>
          <a:endParaRPr lang="es-ES"/>
        </a:p>
      </dgm:t>
    </dgm:pt>
    <dgm:pt modelId="{099EFA8F-1591-4DF8-B51B-9CEDB07BE7A2}">
      <dgm:prSet phldrT="[Texto]" custT="1"/>
      <dgm:spPr/>
      <dgm:t>
        <a:bodyPr/>
        <a:lstStyle/>
        <a:p>
          <a:r>
            <a:rPr lang="es-ES" sz="1800" b="1" i="1" dirty="0">
              <a:solidFill>
                <a:schemeClr val="tx1"/>
              </a:solidFill>
            </a:rPr>
            <a:t>Contratación Estatal</a:t>
          </a:r>
        </a:p>
      </dgm:t>
    </dgm:pt>
    <dgm:pt modelId="{E286BBBF-2DFA-4939-994F-ECB173CB5357}" type="parTrans" cxnId="{8AF99D67-F4E9-45B1-A4EB-13260C6269BD}">
      <dgm:prSet/>
      <dgm:spPr/>
      <dgm:t>
        <a:bodyPr/>
        <a:lstStyle/>
        <a:p>
          <a:endParaRPr lang="es-ES" sz="1800">
            <a:solidFill>
              <a:schemeClr val="tx1"/>
            </a:solidFill>
          </a:endParaRPr>
        </a:p>
      </dgm:t>
    </dgm:pt>
    <dgm:pt modelId="{DE5B0742-8E61-4C11-8CD4-F540611B3993}" type="sibTrans" cxnId="{8AF99D67-F4E9-45B1-A4EB-13260C6269BD}">
      <dgm:prSet/>
      <dgm:spPr/>
      <dgm:t>
        <a:bodyPr/>
        <a:lstStyle/>
        <a:p>
          <a:endParaRPr lang="es-ES" sz="1800">
            <a:solidFill>
              <a:schemeClr val="tx1"/>
            </a:solidFill>
          </a:endParaRPr>
        </a:p>
      </dgm:t>
    </dgm:pt>
    <dgm:pt modelId="{E4DB3C20-5F0F-4830-89D1-5100A15AAAF1}">
      <dgm:prSet phldrT="[Texto]" custT="1"/>
      <dgm:spPr/>
      <dgm:t>
        <a:bodyPr/>
        <a:lstStyle/>
        <a:p>
          <a:r>
            <a:rPr lang="es-ES" sz="1800" b="1" i="1" dirty="0">
              <a:solidFill>
                <a:schemeClr val="tx1"/>
              </a:solidFill>
            </a:rPr>
            <a:t>Vinculación laboral- Código Sustantivo del Trabajo (Art. 45 CST Duración)</a:t>
          </a:r>
        </a:p>
      </dgm:t>
    </dgm:pt>
    <dgm:pt modelId="{1A039AD1-C8A3-44F4-912A-FC1FD81FC392}" type="parTrans" cxnId="{69BBF365-9A3A-4A6C-85C2-C47E4C553ADC}">
      <dgm:prSet/>
      <dgm:spPr/>
      <dgm:t>
        <a:bodyPr/>
        <a:lstStyle/>
        <a:p>
          <a:endParaRPr lang="es-ES" sz="1800">
            <a:solidFill>
              <a:schemeClr val="tx1"/>
            </a:solidFill>
          </a:endParaRPr>
        </a:p>
      </dgm:t>
    </dgm:pt>
    <dgm:pt modelId="{983560C6-AAA8-4114-B501-DF90C3D8A6F1}" type="sibTrans" cxnId="{69BBF365-9A3A-4A6C-85C2-C47E4C553ADC}">
      <dgm:prSet/>
      <dgm:spPr/>
      <dgm:t>
        <a:bodyPr/>
        <a:lstStyle/>
        <a:p>
          <a:endParaRPr lang="es-ES" sz="1800">
            <a:solidFill>
              <a:schemeClr val="tx1"/>
            </a:solidFill>
          </a:endParaRPr>
        </a:p>
      </dgm:t>
    </dgm:pt>
    <dgm:pt modelId="{DB7B993B-93AA-48AE-91BB-548E19C46FA5}">
      <dgm:prSet phldrT="[Texto]" custT="1"/>
      <dgm:spPr/>
      <dgm:t>
        <a:bodyPr/>
        <a:lstStyle/>
        <a:p>
          <a:r>
            <a:rPr lang="es-ES" sz="1400" dirty="0">
              <a:solidFill>
                <a:schemeClr val="tx1"/>
              </a:solidFill>
            </a:rPr>
            <a:t>Contratos por obra o labor</a:t>
          </a:r>
        </a:p>
      </dgm:t>
    </dgm:pt>
    <dgm:pt modelId="{FECC07FE-EB80-4A06-83D5-34B48A553BD4}" type="parTrans" cxnId="{79BD2F62-BDF4-4165-B026-22B6B8DB681A}">
      <dgm:prSet/>
      <dgm:spPr/>
      <dgm:t>
        <a:bodyPr/>
        <a:lstStyle/>
        <a:p>
          <a:endParaRPr lang="es-ES" sz="1800">
            <a:solidFill>
              <a:schemeClr val="tx1"/>
            </a:solidFill>
          </a:endParaRPr>
        </a:p>
      </dgm:t>
    </dgm:pt>
    <dgm:pt modelId="{0CBB5CA9-8AAF-43B4-80E6-1F356291A865}" type="sibTrans" cxnId="{79BD2F62-BDF4-4165-B026-22B6B8DB681A}">
      <dgm:prSet/>
      <dgm:spPr/>
      <dgm:t>
        <a:bodyPr/>
        <a:lstStyle/>
        <a:p>
          <a:endParaRPr lang="es-ES" sz="1800">
            <a:solidFill>
              <a:schemeClr val="tx1"/>
            </a:solidFill>
          </a:endParaRPr>
        </a:p>
      </dgm:t>
    </dgm:pt>
    <dgm:pt modelId="{A73D52D3-8B29-49EE-8397-529D35526D27}">
      <dgm:prSet phldrT="[Texto]" custT="1"/>
      <dgm:spPr/>
      <dgm:t>
        <a:bodyPr/>
        <a:lstStyle/>
        <a:p>
          <a:r>
            <a:rPr lang="es-ES" sz="1800" dirty="0">
              <a:solidFill>
                <a:schemeClr val="tx1"/>
              </a:solidFill>
            </a:rPr>
            <a:t>Supernumerarios</a:t>
          </a:r>
        </a:p>
      </dgm:t>
    </dgm:pt>
    <dgm:pt modelId="{80B4933F-285D-4343-98E7-9B159F8459B3}" type="parTrans" cxnId="{8672EF0C-7D99-4116-A667-1B1BFA37CEEC}">
      <dgm:prSet/>
      <dgm:spPr/>
      <dgm:t>
        <a:bodyPr/>
        <a:lstStyle/>
        <a:p>
          <a:endParaRPr lang="es-ES" sz="1800">
            <a:solidFill>
              <a:schemeClr val="tx1"/>
            </a:solidFill>
          </a:endParaRPr>
        </a:p>
      </dgm:t>
    </dgm:pt>
    <dgm:pt modelId="{C0800A0E-197D-479E-9ACE-C0287FBA91DE}" type="sibTrans" cxnId="{8672EF0C-7D99-4116-A667-1B1BFA37CEEC}">
      <dgm:prSet/>
      <dgm:spPr/>
      <dgm:t>
        <a:bodyPr/>
        <a:lstStyle/>
        <a:p>
          <a:endParaRPr lang="es-ES" sz="1800">
            <a:solidFill>
              <a:schemeClr val="tx1"/>
            </a:solidFill>
          </a:endParaRPr>
        </a:p>
      </dgm:t>
    </dgm:pt>
    <dgm:pt modelId="{422744F1-F755-4B12-8938-BD72205ED57E}">
      <dgm:prSet phldrT="[Texto]" custT="1"/>
      <dgm:spPr/>
      <dgm:t>
        <a:bodyPr/>
        <a:lstStyle/>
        <a:p>
          <a:r>
            <a:rPr lang="es-ES" sz="1800" dirty="0">
              <a:solidFill>
                <a:schemeClr val="tx1"/>
              </a:solidFill>
            </a:rPr>
            <a:t>Planta Temporal</a:t>
          </a:r>
        </a:p>
      </dgm:t>
    </dgm:pt>
    <dgm:pt modelId="{4DA070BA-6565-458D-A361-77F2AD939D8E}" type="parTrans" cxnId="{A9576F3C-B38B-43D9-A8E5-EC3FAA3F505F}">
      <dgm:prSet/>
      <dgm:spPr/>
      <dgm:t>
        <a:bodyPr/>
        <a:lstStyle/>
        <a:p>
          <a:endParaRPr lang="es-ES" sz="1800">
            <a:solidFill>
              <a:schemeClr val="tx1"/>
            </a:solidFill>
          </a:endParaRPr>
        </a:p>
      </dgm:t>
    </dgm:pt>
    <dgm:pt modelId="{790B9A8C-0490-4445-B34B-D186E1C4694D}" type="sibTrans" cxnId="{A9576F3C-B38B-43D9-A8E5-EC3FAA3F505F}">
      <dgm:prSet/>
      <dgm:spPr/>
      <dgm:t>
        <a:bodyPr/>
        <a:lstStyle/>
        <a:p>
          <a:endParaRPr lang="es-ES" sz="1800">
            <a:solidFill>
              <a:schemeClr val="tx1"/>
            </a:solidFill>
          </a:endParaRPr>
        </a:p>
      </dgm:t>
    </dgm:pt>
    <dgm:pt modelId="{6DF4165B-BC44-47BC-B0CB-D13ACD55121E}">
      <dgm:prSet phldrT="[Texto]" custT="1"/>
      <dgm:spPr/>
      <dgm:t>
        <a:bodyPr/>
        <a:lstStyle/>
        <a:p>
          <a:r>
            <a:rPr lang="es-ES" sz="1800" dirty="0">
              <a:solidFill>
                <a:schemeClr val="tx1"/>
              </a:solidFill>
            </a:rPr>
            <a:t>Contratos de prestación de servicios</a:t>
          </a:r>
        </a:p>
      </dgm:t>
    </dgm:pt>
    <dgm:pt modelId="{F700BAB5-C029-4A2B-9BA2-323E72F63792}" type="parTrans" cxnId="{20D6062E-E50A-4DAA-8D40-AE0D3AEBDBC9}">
      <dgm:prSet/>
      <dgm:spPr/>
      <dgm:t>
        <a:bodyPr/>
        <a:lstStyle/>
        <a:p>
          <a:endParaRPr lang="es-ES" sz="1800">
            <a:solidFill>
              <a:schemeClr val="tx1"/>
            </a:solidFill>
          </a:endParaRPr>
        </a:p>
      </dgm:t>
    </dgm:pt>
    <dgm:pt modelId="{55B5C1C4-C1EB-4E5A-904D-929EB6A06511}" type="sibTrans" cxnId="{20D6062E-E50A-4DAA-8D40-AE0D3AEBDBC9}">
      <dgm:prSet/>
      <dgm:spPr/>
      <dgm:t>
        <a:bodyPr/>
        <a:lstStyle/>
        <a:p>
          <a:endParaRPr lang="es-ES" sz="1800">
            <a:solidFill>
              <a:schemeClr val="tx1"/>
            </a:solidFill>
          </a:endParaRPr>
        </a:p>
      </dgm:t>
    </dgm:pt>
    <dgm:pt modelId="{33C2FF39-DF57-4BFB-8A48-24E5C5D6CE4A}">
      <dgm:prSet phldrT="[Texto]" custT="1"/>
      <dgm:spPr/>
      <dgm:t>
        <a:bodyPr/>
        <a:lstStyle/>
        <a:p>
          <a:r>
            <a:rPr lang="es-ES" sz="1800" dirty="0" err="1">
              <a:solidFill>
                <a:schemeClr val="tx1"/>
              </a:solidFill>
            </a:rPr>
            <a:t>Outsourcing</a:t>
          </a:r>
          <a:endParaRPr lang="es-ES" sz="1800" dirty="0">
            <a:solidFill>
              <a:schemeClr val="tx1"/>
            </a:solidFill>
          </a:endParaRPr>
        </a:p>
      </dgm:t>
    </dgm:pt>
    <dgm:pt modelId="{42DE3C78-8D88-40D4-B09F-A5327E290915}" type="parTrans" cxnId="{EF61D7B4-7F14-4DDF-B2CE-5FA0A271C64D}">
      <dgm:prSet/>
      <dgm:spPr/>
      <dgm:t>
        <a:bodyPr/>
        <a:lstStyle/>
        <a:p>
          <a:endParaRPr lang="es-ES" sz="1800">
            <a:solidFill>
              <a:schemeClr val="tx1"/>
            </a:solidFill>
          </a:endParaRPr>
        </a:p>
      </dgm:t>
    </dgm:pt>
    <dgm:pt modelId="{59A72069-5478-4525-848C-DE6F1F7A23FA}" type="sibTrans" cxnId="{EF61D7B4-7F14-4DDF-B2CE-5FA0A271C64D}">
      <dgm:prSet/>
      <dgm:spPr/>
      <dgm:t>
        <a:bodyPr/>
        <a:lstStyle/>
        <a:p>
          <a:endParaRPr lang="es-ES" sz="1800">
            <a:solidFill>
              <a:schemeClr val="tx1"/>
            </a:solidFill>
          </a:endParaRPr>
        </a:p>
      </dgm:t>
    </dgm:pt>
    <dgm:pt modelId="{C45B7E2A-AE2B-42A0-843A-601B03F769DB}">
      <dgm:prSet phldrT="[Texto]" custT="1"/>
      <dgm:spPr/>
      <dgm:t>
        <a:bodyPr/>
        <a:lstStyle/>
        <a:p>
          <a:r>
            <a:rPr lang="es-ES" sz="1800" b="1" i="1" dirty="0">
              <a:solidFill>
                <a:schemeClr val="tx1"/>
              </a:solidFill>
            </a:rPr>
            <a:t>Vinculación  del derecho laboral administrativo</a:t>
          </a:r>
        </a:p>
      </dgm:t>
    </dgm:pt>
    <dgm:pt modelId="{F87AE4F7-F4B8-4E2A-B4C0-08C8F9F0B4A4}" type="parTrans" cxnId="{74D61F6E-D81C-4770-942A-EE9352AF79DD}">
      <dgm:prSet/>
      <dgm:spPr/>
      <dgm:t>
        <a:bodyPr/>
        <a:lstStyle/>
        <a:p>
          <a:endParaRPr lang="es-ES" sz="1800">
            <a:solidFill>
              <a:schemeClr val="tx1"/>
            </a:solidFill>
          </a:endParaRPr>
        </a:p>
      </dgm:t>
    </dgm:pt>
    <dgm:pt modelId="{BE26D5CB-B5DD-4D4F-B6FB-80AC49EF3E5F}" type="sibTrans" cxnId="{74D61F6E-D81C-4770-942A-EE9352AF79DD}">
      <dgm:prSet/>
      <dgm:spPr/>
      <dgm:t>
        <a:bodyPr/>
        <a:lstStyle/>
        <a:p>
          <a:endParaRPr lang="es-ES" sz="1800">
            <a:solidFill>
              <a:schemeClr val="tx1"/>
            </a:solidFill>
          </a:endParaRPr>
        </a:p>
      </dgm:t>
    </dgm:pt>
    <dgm:pt modelId="{1ED99FCA-31EA-41C6-B5FD-AF8AA1C16552}">
      <dgm:prSet phldrT="[Texto]" custT="1"/>
      <dgm:spPr/>
      <dgm:t>
        <a:bodyPr/>
        <a:lstStyle/>
        <a:p>
          <a:r>
            <a:rPr lang="es-ES" sz="1400" dirty="0">
              <a:solidFill>
                <a:schemeClr val="tx1"/>
              </a:solidFill>
            </a:rPr>
            <a:t>Por tiempo indefinido</a:t>
          </a:r>
        </a:p>
      </dgm:t>
    </dgm:pt>
    <dgm:pt modelId="{AC7EE0E9-AF6F-4D7E-819B-461B778AE4AA}" type="parTrans" cxnId="{2E0875E1-C3C5-4659-8086-C14DF28B5FA2}">
      <dgm:prSet/>
      <dgm:spPr/>
      <dgm:t>
        <a:bodyPr/>
        <a:lstStyle/>
        <a:p>
          <a:endParaRPr lang="es-ES"/>
        </a:p>
      </dgm:t>
    </dgm:pt>
    <dgm:pt modelId="{857CA23E-0765-4A4F-9B5D-C53600F65302}" type="sibTrans" cxnId="{2E0875E1-C3C5-4659-8086-C14DF28B5FA2}">
      <dgm:prSet/>
      <dgm:spPr/>
      <dgm:t>
        <a:bodyPr/>
        <a:lstStyle/>
        <a:p>
          <a:endParaRPr lang="es-ES"/>
        </a:p>
      </dgm:t>
    </dgm:pt>
    <dgm:pt modelId="{48DE9B72-B18C-4F82-9182-8633715C7223}">
      <dgm:prSet phldrT="[Texto]" custT="1"/>
      <dgm:spPr/>
      <dgm:t>
        <a:bodyPr/>
        <a:lstStyle/>
        <a:p>
          <a:r>
            <a:rPr lang="es-ES" sz="1400">
              <a:solidFill>
                <a:schemeClr val="tx1"/>
              </a:solidFill>
            </a:rPr>
            <a:t>Contratos a término fijo</a:t>
          </a:r>
          <a:endParaRPr lang="es-ES" sz="1400" dirty="0">
            <a:solidFill>
              <a:schemeClr val="tx1"/>
            </a:solidFill>
          </a:endParaRPr>
        </a:p>
      </dgm:t>
    </dgm:pt>
    <dgm:pt modelId="{07850D81-B996-4487-B159-8B38593D7B93}" type="parTrans" cxnId="{DE413193-BDCC-454F-9780-8EC38FE91FFB}">
      <dgm:prSet/>
      <dgm:spPr/>
    </dgm:pt>
    <dgm:pt modelId="{5D2CB2B0-CD60-4CD3-9969-44A94E59431E}" type="sibTrans" cxnId="{DE413193-BDCC-454F-9780-8EC38FE91FFB}">
      <dgm:prSet/>
      <dgm:spPr/>
    </dgm:pt>
    <dgm:pt modelId="{8AE876C6-FACB-4E84-BE4E-65470E34CC25}">
      <dgm:prSet phldrT="[Texto]"/>
      <dgm:spPr/>
      <dgm:t>
        <a:bodyPr/>
        <a:lstStyle/>
        <a:p>
          <a:r>
            <a:rPr lang="es-ES" dirty="0">
              <a:solidFill>
                <a:schemeClr val="tx1"/>
              </a:solidFill>
            </a:rPr>
            <a:t>Ocasional, Accidental o transitorio (Articulo 6 de CST)</a:t>
          </a:r>
        </a:p>
      </dgm:t>
    </dgm:pt>
    <dgm:pt modelId="{37B22D36-7F25-4888-8C71-2E4F00718A35}" type="parTrans" cxnId="{FEF8500C-C973-4AED-B2B5-A90E0283DE1C}">
      <dgm:prSet/>
      <dgm:spPr/>
      <dgm:t>
        <a:bodyPr/>
        <a:lstStyle/>
        <a:p>
          <a:endParaRPr lang="es-ES"/>
        </a:p>
      </dgm:t>
    </dgm:pt>
    <dgm:pt modelId="{9D3ED46E-1A3F-40BE-BCEE-D107D805601F}" type="sibTrans" cxnId="{FEF8500C-C973-4AED-B2B5-A90E0283DE1C}">
      <dgm:prSet/>
      <dgm:spPr/>
      <dgm:t>
        <a:bodyPr/>
        <a:lstStyle/>
        <a:p>
          <a:endParaRPr lang="es-ES"/>
        </a:p>
      </dgm:t>
    </dgm:pt>
    <dgm:pt modelId="{F26AD041-14D4-4D1C-B8F0-68B34D3E78DC}">
      <dgm:prSet phldrT="[Texto]"/>
      <dgm:spPr/>
      <dgm:t>
        <a:bodyPr/>
        <a:lstStyle/>
        <a:p>
          <a:r>
            <a:rPr lang="es-ES">
              <a:solidFill>
                <a:schemeClr val="tx1"/>
              </a:solidFill>
            </a:rPr>
            <a:t>Empresa de Servicios Temporales (Ley 50 de 1990)</a:t>
          </a:r>
          <a:endParaRPr lang="es-ES" dirty="0">
            <a:solidFill>
              <a:schemeClr val="tx1"/>
            </a:solidFill>
          </a:endParaRPr>
        </a:p>
      </dgm:t>
    </dgm:pt>
    <dgm:pt modelId="{CAA8FDEC-502C-44D0-A824-1B14A1EBFFBC}" type="parTrans" cxnId="{73DF3395-E8D3-4B3E-A0B7-717EDB4BA524}">
      <dgm:prSet/>
      <dgm:spPr/>
    </dgm:pt>
    <dgm:pt modelId="{94D099DE-0E43-4F54-B9A3-6F3A72027074}" type="sibTrans" cxnId="{73DF3395-E8D3-4B3E-A0B7-717EDB4BA524}">
      <dgm:prSet/>
      <dgm:spPr/>
    </dgm:pt>
    <dgm:pt modelId="{8F4F8FE4-1F34-43D1-B82C-960D5DEBAAA5}" type="pres">
      <dgm:prSet presAssocID="{7737DBD1-D2B5-4C95-A05B-39FCF19CB022}" presName="theList" presStyleCnt="0">
        <dgm:presLayoutVars>
          <dgm:dir/>
          <dgm:animLvl val="lvl"/>
          <dgm:resizeHandles val="exact"/>
        </dgm:presLayoutVars>
      </dgm:prSet>
      <dgm:spPr/>
    </dgm:pt>
    <dgm:pt modelId="{B931E723-D31B-4E6A-8390-E972031F695D}" type="pres">
      <dgm:prSet presAssocID="{099EFA8F-1591-4DF8-B51B-9CEDB07BE7A2}" presName="compNode" presStyleCnt="0"/>
      <dgm:spPr/>
    </dgm:pt>
    <dgm:pt modelId="{27999D4B-BDED-4CA4-AAAB-C91B021EFE64}" type="pres">
      <dgm:prSet presAssocID="{099EFA8F-1591-4DF8-B51B-9CEDB07BE7A2}" presName="aNode" presStyleLbl="bgShp" presStyleIdx="0" presStyleCnt="3"/>
      <dgm:spPr/>
    </dgm:pt>
    <dgm:pt modelId="{1D53B2C2-2F60-481B-AF05-21749C2B5D62}" type="pres">
      <dgm:prSet presAssocID="{099EFA8F-1591-4DF8-B51B-9CEDB07BE7A2}" presName="textNode" presStyleLbl="bgShp" presStyleIdx="0" presStyleCnt="3"/>
      <dgm:spPr/>
    </dgm:pt>
    <dgm:pt modelId="{C5EB241F-23BA-46CB-A36F-0AD782EA7798}" type="pres">
      <dgm:prSet presAssocID="{099EFA8F-1591-4DF8-B51B-9CEDB07BE7A2}" presName="compChildNode" presStyleCnt="0"/>
      <dgm:spPr/>
    </dgm:pt>
    <dgm:pt modelId="{D25510D5-088B-46CE-9A79-F3A44397D4F9}" type="pres">
      <dgm:prSet presAssocID="{099EFA8F-1591-4DF8-B51B-9CEDB07BE7A2}" presName="theInnerList" presStyleCnt="0"/>
      <dgm:spPr/>
    </dgm:pt>
    <dgm:pt modelId="{EE203FBF-51B6-49C1-B528-8BBE2FB60788}" type="pres">
      <dgm:prSet presAssocID="{33C2FF39-DF57-4BFB-8A48-24E5C5D6CE4A}" presName="childNode" presStyleLbl="node1" presStyleIdx="0" presStyleCnt="9">
        <dgm:presLayoutVars>
          <dgm:bulletEnabled val="1"/>
        </dgm:presLayoutVars>
      </dgm:prSet>
      <dgm:spPr/>
    </dgm:pt>
    <dgm:pt modelId="{66C6FCB6-A015-4EEA-A376-45EBEFCB282E}" type="pres">
      <dgm:prSet presAssocID="{33C2FF39-DF57-4BFB-8A48-24E5C5D6CE4A}" presName="aSpace2" presStyleCnt="0"/>
      <dgm:spPr/>
    </dgm:pt>
    <dgm:pt modelId="{B16094DF-739D-4774-AE28-CA60D57A780F}" type="pres">
      <dgm:prSet presAssocID="{6DF4165B-BC44-47BC-B0CB-D13ACD55121E}" presName="childNode" presStyleLbl="node1" presStyleIdx="1" presStyleCnt="9">
        <dgm:presLayoutVars>
          <dgm:bulletEnabled val="1"/>
        </dgm:presLayoutVars>
      </dgm:prSet>
      <dgm:spPr/>
    </dgm:pt>
    <dgm:pt modelId="{DCDBEBC3-8C1A-42E8-924D-42E8CEB62F40}" type="pres">
      <dgm:prSet presAssocID="{099EFA8F-1591-4DF8-B51B-9CEDB07BE7A2}" presName="aSpace" presStyleCnt="0"/>
      <dgm:spPr/>
    </dgm:pt>
    <dgm:pt modelId="{DE59EB04-5BEB-4C8A-88EB-6642ADB47803}" type="pres">
      <dgm:prSet presAssocID="{E4DB3C20-5F0F-4830-89D1-5100A15AAAF1}" presName="compNode" presStyleCnt="0"/>
      <dgm:spPr/>
    </dgm:pt>
    <dgm:pt modelId="{34CDA21D-257F-4705-B7CA-2D69000D28C2}" type="pres">
      <dgm:prSet presAssocID="{E4DB3C20-5F0F-4830-89D1-5100A15AAAF1}" presName="aNode" presStyleLbl="bgShp" presStyleIdx="1" presStyleCnt="3"/>
      <dgm:spPr/>
    </dgm:pt>
    <dgm:pt modelId="{829DAB89-8D7B-4403-9D4B-79C0EED26642}" type="pres">
      <dgm:prSet presAssocID="{E4DB3C20-5F0F-4830-89D1-5100A15AAAF1}" presName="textNode" presStyleLbl="bgShp" presStyleIdx="1" presStyleCnt="3"/>
      <dgm:spPr/>
    </dgm:pt>
    <dgm:pt modelId="{ADF6548C-59E8-49E1-B2E1-2290699D221A}" type="pres">
      <dgm:prSet presAssocID="{E4DB3C20-5F0F-4830-89D1-5100A15AAAF1}" presName="compChildNode" presStyleCnt="0"/>
      <dgm:spPr/>
    </dgm:pt>
    <dgm:pt modelId="{36D19EBF-41C5-4B2C-AD6C-BB7218F1C148}" type="pres">
      <dgm:prSet presAssocID="{E4DB3C20-5F0F-4830-89D1-5100A15AAAF1}" presName="theInnerList" presStyleCnt="0"/>
      <dgm:spPr/>
    </dgm:pt>
    <dgm:pt modelId="{B87AD8E8-CDB1-4EA7-9E60-271510BF53CC}" type="pres">
      <dgm:prSet presAssocID="{48DE9B72-B18C-4F82-9182-8633715C7223}" presName="childNode" presStyleLbl="node1" presStyleIdx="2" presStyleCnt="9">
        <dgm:presLayoutVars>
          <dgm:bulletEnabled val="1"/>
        </dgm:presLayoutVars>
      </dgm:prSet>
      <dgm:spPr/>
    </dgm:pt>
    <dgm:pt modelId="{2A976562-1E9B-45A6-A421-6FF301934139}" type="pres">
      <dgm:prSet presAssocID="{48DE9B72-B18C-4F82-9182-8633715C7223}" presName="aSpace2" presStyleCnt="0"/>
      <dgm:spPr/>
    </dgm:pt>
    <dgm:pt modelId="{B5F4D70C-0CF4-4A73-8955-FAE7601C0210}" type="pres">
      <dgm:prSet presAssocID="{DB7B993B-93AA-48AE-91BB-548E19C46FA5}" presName="childNode" presStyleLbl="node1" presStyleIdx="3" presStyleCnt="9">
        <dgm:presLayoutVars>
          <dgm:bulletEnabled val="1"/>
        </dgm:presLayoutVars>
      </dgm:prSet>
      <dgm:spPr/>
    </dgm:pt>
    <dgm:pt modelId="{B85A3B9E-2E44-4096-9CC7-AA0BD00D5319}" type="pres">
      <dgm:prSet presAssocID="{DB7B993B-93AA-48AE-91BB-548E19C46FA5}" presName="aSpace2" presStyleCnt="0"/>
      <dgm:spPr/>
    </dgm:pt>
    <dgm:pt modelId="{06003C12-9077-4FA0-83CA-40BA0CA2FDF8}" type="pres">
      <dgm:prSet presAssocID="{1ED99FCA-31EA-41C6-B5FD-AF8AA1C16552}" presName="childNode" presStyleLbl="node1" presStyleIdx="4" presStyleCnt="9">
        <dgm:presLayoutVars>
          <dgm:bulletEnabled val="1"/>
        </dgm:presLayoutVars>
      </dgm:prSet>
      <dgm:spPr/>
    </dgm:pt>
    <dgm:pt modelId="{ABCAB559-1295-4791-8DEF-89022B7FAECA}" type="pres">
      <dgm:prSet presAssocID="{1ED99FCA-31EA-41C6-B5FD-AF8AA1C16552}" presName="aSpace2" presStyleCnt="0"/>
      <dgm:spPr/>
    </dgm:pt>
    <dgm:pt modelId="{E450AAB2-87FF-4F60-A2A1-A5A15284CAD9}" type="pres">
      <dgm:prSet presAssocID="{8AE876C6-FACB-4E84-BE4E-65470E34CC25}" presName="childNode" presStyleLbl="node1" presStyleIdx="5" presStyleCnt="9">
        <dgm:presLayoutVars>
          <dgm:bulletEnabled val="1"/>
        </dgm:presLayoutVars>
      </dgm:prSet>
      <dgm:spPr/>
    </dgm:pt>
    <dgm:pt modelId="{051FE467-13DC-4C14-81E4-3DDB8AC2B46B}" type="pres">
      <dgm:prSet presAssocID="{8AE876C6-FACB-4E84-BE4E-65470E34CC25}" presName="aSpace2" presStyleCnt="0"/>
      <dgm:spPr/>
    </dgm:pt>
    <dgm:pt modelId="{5C72B185-F6F0-4F0F-8A1C-C8F68A8C19FE}" type="pres">
      <dgm:prSet presAssocID="{F26AD041-14D4-4D1C-B8F0-68B34D3E78DC}" presName="childNode" presStyleLbl="node1" presStyleIdx="6" presStyleCnt="9">
        <dgm:presLayoutVars>
          <dgm:bulletEnabled val="1"/>
        </dgm:presLayoutVars>
      </dgm:prSet>
      <dgm:spPr/>
    </dgm:pt>
    <dgm:pt modelId="{99506C99-A84B-4084-9BD8-832ABB1D9F23}" type="pres">
      <dgm:prSet presAssocID="{E4DB3C20-5F0F-4830-89D1-5100A15AAAF1}" presName="aSpace" presStyleCnt="0"/>
      <dgm:spPr/>
    </dgm:pt>
    <dgm:pt modelId="{88DB39E4-F7B9-4E33-BBA1-FC77DBFAD438}" type="pres">
      <dgm:prSet presAssocID="{C45B7E2A-AE2B-42A0-843A-601B03F769DB}" presName="compNode" presStyleCnt="0"/>
      <dgm:spPr/>
    </dgm:pt>
    <dgm:pt modelId="{802CBD9C-1710-4C60-B2A1-C92FCBB20FC1}" type="pres">
      <dgm:prSet presAssocID="{C45B7E2A-AE2B-42A0-843A-601B03F769DB}" presName="aNode" presStyleLbl="bgShp" presStyleIdx="2" presStyleCnt="3"/>
      <dgm:spPr/>
    </dgm:pt>
    <dgm:pt modelId="{43AD4DAC-40F9-4CBF-A0CA-96B446367BAF}" type="pres">
      <dgm:prSet presAssocID="{C45B7E2A-AE2B-42A0-843A-601B03F769DB}" presName="textNode" presStyleLbl="bgShp" presStyleIdx="2" presStyleCnt="3"/>
      <dgm:spPr/>
    </dgm:pt>
    <dgm:pt modelId="{089F33F4-C6F0-462B-9308-2855D3357565}" type="pres">
      <dgm:prSet presAssocID="{C45B7E2A-AE2B-42A0-843A-601B03F769DB}" presName="compChildNode" presStyleCnt="0"/>
      <dgm:spPr/>
    </dgm:pt>
    <dgm:pt modelId="{20785C73-8A10-4684-9AD8-159CCCA3BB86}" type="pres">
      <dgm:prSet presAssocID="{C45B7E2A-AE2B-42A0-843A-601B03F769DB}" presName="theInnerList" presStyleCnt="0"/>
      <dgm:spPr/>
    </dgm:pt>
    <dgm:pt modelId="{D5616183-68B0-453B-8571-964DE80E9BBC}" type="pres">
      <dgm:prSet presAssocID="{A73D52D3-8B29-49EE-8397-529D35526D27}" presName="childNode" presStyleLbl="node1" presStyleIdx="7" presStyleCnt="9">
        <dgm:presLayoutVars>
          <dgm:bulletEnabled val="1"/>
        </dgm:presLayoutVars>
      </dgm:prSet>
      <dgm:spPr/>
    </dgm:pt>
    <dgm:pt modelId="{9BF11A14-68B5-4382-AA3A-DFF40CD2E1D9}" type="pres">
      <dgm:prSet presAssocID="{A73D52D3-8B29-49EE-8397-529D35526D27}" presName="aSpace2" presStyleCnt="0"/>
      <dgm:spPr/>
    </dgm:pt>
    <dgm:pt modelId="{3D920203-8189-459A-A37B-C1FAB5C905C7}" type="pres">
      <dgm:prSet presAssocID="{422744F1-F755-4B12-8938-BD72205ED57E}" presName="childNode" presStyleLbl="node1" presStyleIdx="8" presStyleCnt="9">
        <dgm:presLayoutVars>
          <dgm:bulletEnabled val="1"/>
        </dgm:presLayoutVars>
      </dgm:prSet>
      <dgm:spPr/>
    </dgm:pt>
  </dgm:ptLst>
  <dgm:cxnLst>
    <dgm:cxn modelId="{34DEC40A-EF50-43EA-80DD-D97CA64789FF}" type="presOf" srcId="{422744F1-F755-4B12-8938-BD72205ED57E}" destId="{3D920203-8189-459A-A37B-C1FAB5C905C7}" srcOrd="0" destOrd="0" presId="urn:microsoft.com/office/officeart/2005/8/layout/lProcess2"/>
    <dgm:cxn modelId="{FEF8500C-C973-4AED-B2B5-A90E0283DE1C}" srcId="{E4DB3C20-5F0F-4830-89D1-5100A15AAAF1}" destId="{8AE876C6-FACB-4E84-BE4E-65470E34CC25}" srcOrd="3" destOrd="0" parTransId="{37B22D36-7F25-4888-8C71-2E4F00718A35}" sibTransId="{9D3ED46E-1A3F-40BE-BCEE-D107D805601F}"/>
    <dgm:cxn modelId="{8672EF0C-7D99-4116-A667-1B1BFA37CEEC}" srcId="{C45B7E2A-AE2B-42A0-843A-601B03F769DB}" destId="{A73D52D3-8B29-49EE-8397-529D35526D27}" srcOrd="0" destOrd="0" parTransId="{80B4933F-285D-4343-98E7-9B159F8459B3}" sibTransId="{C0800A0E-197D-479E-9ACE-C0287FBA91DE}"/>
    <dgm:cxn modelId="{423AA611-FE78-4171-9344-263A52EF038F}" type="presOf" srcId="{1ED99FCA-31EA-41C6-B5FD-AF8AA1C16552}" destId="{06003C12-9077-4FA0-83CA-40BA0CA2FDF8}" srcOrd="0" destOrd="0" presId="urn:microsoft.com/office/officeart/2005/8/layout/lProcess2"/>
    <dgm:cxn modelId="{CAFD8B20-6E6B-4696-90C7-643041794CAA}" type="presOf" srcId="{33C2FF39-DF57-4BFB-8A48-24E5C5D6CE4A}" destId="{EE203FBF-51B6-49C1-B528-8BBE2FB60788}" srcOrd="0" destOrd="0" presId="urn:microsoft.com/office/officeart/2005/8/layout/lProcess2"/>
    <dgm:cxn modelId="{20D6062E-E50A-4DAA-8D40-AE0D3AEBDBC9}" srcId="{099EFA8F-1591-4DF8-B51B-9CEDB07BE7A2}" destId="{6DF4165B-BC44-47BC-B0CB-D13ACD55121E}" srcOrd="1" destOrd="0" parTransId="{F700BAB5-C029-4A2B-9BA2-323E72F63792}" sibTransId="{55B5C1C4-C1EB-4E5A-904D-929EB6A06511}"/>
    <dgm:cxn modelId="{E14B552E-4DC7-4D88-85C2-ED44FC1DEB2D}" type="presOf" srcId="{DB7B993B-93AA-48AE-91BB-548E19C46FA5}" destId="{B5F4D70C-0CF4-4A73-8955-FAE7601C0210}" srcOrd="0" destOrd="0" presId="urn:microsoft.com/office/officeart/2005/8/layout/lProcess2"/>
    <dgm:cxn modelId="{7FACCF35-0F1C-476F-A2EF-84AF35CD319C}" type="presOf" srcId="{7737DBD1-D2B5-4C95-A05B-39FCF19CB022}" destId="{8F4F8FE4-1F34-43D1-B82C-960D5DEBAAA5}" srcOrd="0" destOrd="0" presId="urn:microsoft.com/office/officeart/2005/8/layout/lProcess2"/>
    <dgm:cxn modelId="{A9576F3C-B38B-43D9-A8E5-EC3FAA3F505F}" srcId="{C45B7E2A-AE2B-42A0-843A-601B03F769DB}" destId="{422744F1-F755-4B12-8938-BD72205ED57E}" srcOrd="1" destOrd="0" parTransId="{4DA070BA-6565-458D-A361-77F2AD939D8E}" sibTransId="{790B9A8C-0490-4445-B34B-D186E1C4694D}"/>
    <dgm:cxn modelId="{79BD2F62-BDF4-4165-B026-22B6B8DB681A}" srcId="{E4DB3C20-5F0F-4830-89D1-5100A15AAAF1}" destId="{DB7B993B-93AA-48AE-91BB-548E19C46FA5}" srcOrd="1" destOrd="0" parTransId="{FECC07FE-EB80-4A06-83D5-34B48A553BD4}" sibTransId="{0CBB5CA9-8AAF-43B4-80E6-1F356291A865}"/>
    <dgm:cxn modelId="{69BBF365-9A3A-4A6C-85C2-C47E4C553ADC}" srcId="{7737DBD1-D2B5-4C95-A05B-39FCF19CB022}" destId="{E4DB3C20-5F0F-4830-89D1-5100A15AAAF1}" srcOrd="1" destOrd="0" parTransId="{1A039AD1-C8A3-44F4-912A-FC1FD81FC392}" sibTransId="{983560C6-AAA8-4114-B501-DF90C3D8A6F1}"/>
    <dgm:cxn modelId="{8AF99D67-F4E9-45B1-A4EB-13260C6269BD}" srcId="{7737DBD1-D2B5-4C95-A05B-39FCF19CB022}" destId="{099EFA8F-1591-4DF8-B51B-9CEDB07BE7A2}" srcOrd="0" destOrd="0" parTransId="{E286BBBF-2DFA-4939-994F-ECB173CB5357}" sibTransId="{DE5B0742-8E61-4C11-8CD4-F540611B3993}"/>
    <dgm:cxn modelId="{3D03FE48-546A-4AC0-8AE8-567793575B08}" type="presOf" srcId="{099EFA8F-1591-4DF8-B51B-9CEDB07BE7A2}" destId="{1D53B2C2-2F60-481B-AF05-21749C2B5D62}" srcOrd="1" destOrd="0" presId="urn:microsoft.com/office/officeart/2005/8/layout/lProcess2"/>
    <dgm:cxn modelId="{FF1E7C6C-84CF-4BD6-8E66-33C1B93B0BDA}" type="presOf" srcId="{E4DB3C20-5F0F-4830-89D1-5100A15AAAF1}" destId="{34CDA21D-257F-4705-B7CA-2D69000D28C2}" srcOrd="0" destOrd="0" presId="urn:microsoft.com/office/officeart/2005/8/layout/lProcess2"/>
    <dgm:cxn modelId="{74D61F6E-D81C-4770-942A-EE9352AF79DD}" srcId="{7737DBD1-D2B5-4C95-A05B-39FCF19CB022}" destId="{C45B7E2A-AE2B-42A0-843A-601B03F769DB}" srcOrd="2" destOrd="0" parTransId="{F87AE4F7-F4B8-4E2A-B4C0-08C8F9F0B4A4}" sibTransId="{BE26D5CB-B5DD-4D4F-B6FB-80AC49EF3E5F}"/>
    <dgm:cxn modelId="{BEF07A4E-A1C8-4A72-8F0B-385C8098DBF5}" type="presOf" srcId="{48DE9B72-B18C-4F82-9182-8633715C7223}" destId="{B87AD8E8-CDB1-4EA7-9E60-271510BF53CC}" srcOrd="0" destOrd="0" presId="urn:microsoft.com/office/officeart/2005/8/layout/lProcess2"/>
    <dgm:cxn modelId="{F3A06858-68DE-46C5-BA8F-8891E7D0345E}" type="presOf" srcId="{C45B7E2A-AE2B-42A0-843A-601B03F769DB}" destId="{802CBD9C-1710-4C60-B2A1-C92FCBB20FC1}" srcOrd="0" destOrd="0" presId="urn:microsoft.com/office/officeart/2005/8/layout/lProcess2"/>
    <dgm:cxn modelId="{EF824379-9608-4A7F-BCAE-C6FC91C61831}" type="presOf" srcId="{F26AD041-14D4-4D1C-B8F0-68B34D3E78DC}" destId="{5C72B185-F6F0-4F0F-8A1C-C8F68A8C19FE}" srcOrd="0" destOrd="0" presId="urn:microsoft.com/office/officeart/2005/8/layout/lProcess2"/>
    <dgm:cxn modelId="{F410B792-0969-4EE2-99CF-7EB850881992}" type="presOf" srcId="{E4DB3C20-5F0F-4830-89D1-5100A15AAAF1}" destId="{829DAB89-8D7B-4403-9D4B-79C0EED26642}" srcOrd="1" destOrd="0" presId="urn:microsoft.com/office/officeart/2005/8/layout/lProcess2"/>
    <dgm:cxn modelId="{DE413193-BDCC-454F-9780-8EC38FE91FFB}" srcId="{E4DB3C20-5F0F-4830-89D1-5100A15AAAF1}" destId="{48DE9B72-B18C-4F82-9182-8633715C7223}" srcOrd="0" destOrd="0" parTransId="{07850D81-B996-4487-B159-8B38593D7B93}" sibTransId="{5D2CB2B0-CD60-4CD3-9969-44A94E59431E}"/>
    <dgm:cxn modelId="{73DF3395-E8D3-4B3E-A0B7-717EDB4BA524}" srcId="{E4DB3C20-5F0F-4830-89D1-5100A15AAAF1}" destId="{F26AD041-14D4-4D1C-B8F0-68B34D3E78DC}" srcOrd="4" destOrd="0" parTransId="{CAA8FDEC-502C-44D0-A824-1B14A1EBFFBC}" sibTransId="{94D099DE-0E43-4F54-B9A3-6F3A72027074}"/>
    <dgm:cxn modelId="{A116EF9A-0891-4A68-839B-C3D5DF44EBFA}" type="presOf" srcId="{6DF4165B-BC44-47BC-B0CB-D13ACD55121E}" destId="{B16094DF-739D-4774-AE28-CA60D57A780F}" srcOrd="0" destOrd="0" presId="urn:microsoft.com/office/officeart/2005/8/layout/lProcess2"/>
    <dgm:cxn modelId="{EF61D7B4-7F14-4DDF-B2CE-5FA0A271C64D}" srcId="{099EFA8F-1591-4DF8-B51B-9CEDB07BE7A2}" destId="{33C2FF39-DF57-4BFB-8A48-24E5C5D6CE4A}" srcOrd="0" destOrd="0" parTransId="{42DE3C78-8D88-40D4-B09F-A5327E290915}" sibTransId="{59A72069-5478-4525-848C-DE6F1F7A23FA}"/>
    <dgm:cxn modelId="{1F6836B8-5ABE-4DF3-A611-EDA126515779}" type="presOf" srcId="{099EFA8F-1591-4DF8-B51B-9CEDB07BE7A2}" destId="{27999D4B-BDED-4CA4-AAAB-C91B021EFE64}" srcOrd="0" destOrd="0" presId="urn:microsoft.com/office/officeart/2005/8/layout/lProcess2"/>
    <dgm:cxn modelId="{2E729BC5-0884-4378-92EE-785B9D962702}" type="presOf" srcId="{C45B7E2A-AE2B-42A0-843A-601B03F769DB}" destId="{43AD4DAC-40F9-4CBF-A0CA-96B446367BAF}" srcOrd="1" destOrd="0" presId="urn:microsoft.com/office/officeart/2005/8/layout/lProcess2"/>
    <dgm:cxn modelId="{2E0875E1-C3C5-4659-8086-C14DF28B5FA2}" srcId="{E4DB3C20-5F0F-4830-89D1-5100A15AAAF1}" destId="{1ED99FCA-31EA-41C6-B5FD-AF8AA1C16552}" srcOrd="2" destOrd="0" parTransId="{AC7EE0E9-AF6F-4D7E-819B-461B778AE4AA}" sibTransId="{857CA23E-0765-4A4F-9B5D-C53600F65302}"/>
    <dgm:cxn modelId="{E42B1DE2-6C1A-454D-8FD8-9A24EB4E02F2}" type="presOf" srcId="{8AE876C6-FACB-4E84-BE4E-65470E34CC25}" destId="{E450AAB2-87FF-4F60-A2A1-A5A15284CAD9}" srcOrd="0" destOrd="0" presId="urn:microsoft.com/office/officeart/2005/8/layout/lProcess2"/>
    <dgm:cxn modelId="{05A622E7-6870-4C04-9DBD-D80E13443556}" type="presOf" srcId="{A73D52D3-8B29-49EE-8397-529D35526D27}" destId="{D5616183-68B0-453B-8571-964DE80E9BBC}" srcOrd="0" destOrd="0" presId="urn:microsoft.com/office/officeart/2005/8/layout/lProcess2"/>
    <dgm:cxn modelId="{2F02BB7F-E6E3-49B8-AB3C-D8599BA7AD0E}" type="presParOf" srcId="{8F4F8FE4-1F34-43D1-B82C-960D5DEBAAA5}" destId="{B931E723-D31B-4E6A-8390-E972031F695D}" srcOrd="0" destOrd="0" presId="urn:microsoft.com/office/officeart/2005/8/layout/lProcess2"/>
    <dgm:cxn modelId="{0E732590-D476-4071-8E53-316550D1F75A}" type="presParOf" srcId="{B931E723-D31B-4E6A-8390-E972031F695D}" destId="{27999D4B-BDED-4CA4-AAAB-C91B021EFE64}" srcOrd="0" destOrd="0" presId="urn:microsoft.com/office/officeart/2005/8/layout/lProcess2"/>
    <dgm:cxn modelId="{B2A47035-BE7B-4621-9557-6850481CC215}" type="presParOf" srcId="{B931E723-D31B-4E6A-8390-E972031F695D}" destId="{1D53B2C2-2F60-481B-AF05-21749C2B5D62}" srcOrd="1" destOrd="0" presId="urn:microsoft.com/office/officeart/2005/8/layout/lProcess2"/>
    <dgm:cxn modelId="{4350ABF6-A18E-47EB-9B8B-7F1C04F934FA}" type="presParOf" srcId="{B931E723-D31B-4E6A-8390-E972031F695D}" destId="{C5EB241F-23BA-46CB-A36F-0AD782EA7798}" srcOrd="2" destOrd="0" presId="urn:microsoft.com/office/officeart/2005/8/layout/lProcess2"/>
    <dgm:cxn modelId="{B118DD5F-1A85-40D8-AC1C-D13DDD741593}" type="presParOf" srcId="{C5EB241F-23BA-46CB-A36F-0AD782EA7798}" destId="{D25510D5-088B-46CE-9A79-F3A44397D4F9}" srcOrd="0" destOrd="0" presId="urn:microsoft.com/office/officeart/2005/8/layout/lProcess2"/>
    <dgm:cxn modelId="{2527B7B0-DA29-4446-827C-5038D6D25825}" type="presParOf" srcId="{D25510D5-088B-46CE-9A79-F3A44397D4F9}" destId="{EE203FBF-51B6-49C1-B528-8BBE2FB60788}" srcOrd="0" destOrd="0" presId="urn:microsoft.com/office/officeart/2005/8/layout/lProcess2"/>
    <dgm:cxn modelId="{4BE0D097-8CC4-4B62-8014-3BAFEBE870F2}" type="presParOf" srcId="{D25510D5-088B-46CE-9A79-F3A44397D4F9}" destId="{66C6FCB6-A015-4EEA-A376-45EBEFCB282E}" srcOrd="1" destOrd="0" presId="urn:microsoft.com/office/officeart/2005/8/layout/lProcess2"/>
    <dgm:cxn modelId="{59D94F3C-8908-4748-99C2-12049C3814D0}" type="presParOf" srcId="{D25510D5-088B-46CE-9A79-F3A44397D4F9}" destId="{B16094DF-739D-4774-AE28-CA60D57A780F}" srcOrd="2" destOrd="0" presId="urn:microsoft.com/office/officeart/2005/8/layout/lProcess2"/>
    <dgm:cxn modelId="{24EC28BD-C184-41EE-9E6F-BB16F62D3FB9}" type="presParOf" srcId="{8F4F8FE4-1F34-43D1-B82C-960D5DEBAAA5}" destId="{DCDBEBC3-8C1A-42E8-924D-42E8CEB62F40}" srcOrd="1" destOrd="0" presId="urn:microsoft.com/office/officeart/2005/8/layout/lProcess2"/>
    <dgm:cxn modelId="{456DCE3F-BA2B-4F86-B4E5-9F8932F49A1A}" type="presParOf" srcId="{8F4F8FE4-1F34-43D1-B82C-960D5DEBAAA5}" destId="{DE59EB04-5BEB-4C8A-88EB-6642ADB47803}" srcOrd="2" destOrd="0" presId="urn:microsoft.com/office/officeart/2005/8/layout/lProcess2"/>
    <dgm:cxn modelId="{3DA46C08-9500-4284-88A3-C8964D5DF436}" type="presParOf" srcId="{DE59EB04-5BEB-4C8A-88EB-6642ADB47803}" destId="{34CDA21D-257F-4705-B7CA-2D69000D28C2}" srcOrd="0" destOrd="0" presId="urn:microsoft.com/office/officeart/2005/8/layout/lProcess2"/>
    <dgm:cxn modelId="{5B0B9812-F72B-49E7-93CA-D5AE4C62B1AA}" type="presParOf" srcId="{DE59EB04-5BEB-4C8A-88EB-6642ADB47803}" destId="{829DAB89-8D7B-4403-9D4B-79C0EED26642}" srcOrd="1" destOrd="0" presId="urn:microsoft.com/office/officeart/2005/8/layout/lProcess2"/>
    <dgm:cxn modelId="{3319CFB2-0F7D-4F7B-ADBF-2274C0FDC70C}" type="presParOf" srcId="{DE59EB04-5BEB-4C8A-88EB-6642ADB47803}" destId="{ADF6548C-59E8-49E1-B2E1-2290699D221A}" srcOrd="2" destOrd="0" presId="urn:microsoft.com/office/officeart/2005/8/layout/lProcess2"/>
    <dgm:cxn modelId="{9541F327-13A2-4BCD-A674-F7327FAD9BB1}" type="presParOf" srcId="{ADF6548C-59E8-49E1-B2E1-2290699D221A}" destId="{36D19EBF-41C5-4B2C-AD6C-BB7218F1C148}" srcOrd="0" destOrd="0" presId="urn:microsoft.com/office/officeart/2005/8/layout/lProcess2"/>
    <dgm:cxn modelId="{EBEA5BA4-3BF3-4D28-A891-9A7DD3AD91DB}" type="presParOf" srcId="{36D19EBF-41C5-4B2C-AD6C-BB7218F1C148}" destId="{B87AD8E8-CDB1-4EA7-9E60-271510BF53CC}" srcOrd="0" destOrd="0" presId="urn:microsoft.com/office/officeart/2005/8/layout/lProcess2"/>
    <dgm:cxn modelId="{99BA53A3-9154-4261-B978-A98CCF7AA873}" type="presParOf" srcId="{36D19EBF-41C5-4B2C-AD6C-BB7218F1C148}" destId="{2A976562-1E9B-45A6-A421-6FF301934139}" srcOrd="1" destOrd="0" presId="urn:microsoft.com/office/officeart/2005/8/layout/lProcess2"/>
    <dgm:cxn modelId="{0B2C6A5F-9BF2-4878-B613-40FF34B6A6EE}" type="presParOf" srcId="{36D19EBF-41C5-4B2C-AD6C-BB7218F1C148}" destId="{B5F4D70C-0CF4-4A73-8955-FAE7601C0210}" srcOrd="2" destOrd="0" presId="urn:microsoft.com/office/officeart/2005/8/layout/lProcess2"/>
    <dgm:cxn modelId="{474DE536-4CF6-4108-98C8-49DF7137B412}" type="presParOf" srcId="{36D19EBF-41C5-4B2C-AD6C-BB7218F1C148}" destId="{B85A3B9E-2E44-4096-9CC7-AA0BD00D5319}" srcOrd="3" destOrd="0" presId="urn:microsoft.com/office/officeart/2005/8/layout/lProcess2"/>
    <dgm:cxn modelId="{90786517-7454-4C4C-96A1-1B960A210B78}" type="presParOf" srcId="{36D19EBF-41C5-4B2C-AD6C-BB7218F1C148}" destId="{06003C12-9077-4FA0-83CA-40BA0CA2FDF8}" srcOrd="4" destOrd="0" presId="urn:microsoft.com/office/officeart/2005/8/layout/lProcess2"/>
    <dgm:cxn modelId="{F5E5823E-BAD5-4983-97DC-301B873C10C7}" type="presParOf" srcId="{36D19EBF-41C5-4B2C-AD6C-BB7218F1C148}" destId="{ABCAB559-1295-4791-8DEF-89022B7FAECA}" srcOrd="5" destOrd="0" presId="urn:microsoft.com/office/officeart/2005/8/layout/lProcess2"/>
    <dgm:cxn modelId="{ADB98F80-B916-44D8-9D4D-91AE2AF469E9}" type="presParOf" srcId="{36D19EBF-41C5-4B2C-AD6C-BB7218F1C148}" destId="{E450AAB2-87FF-4F60-A2A1-A5A15284CAD9}" srcOrd="6" destOrd="0" presId="urn:microsoft.com/office/officeart/2005/8/layout/lProcess2"/>
    <dgm:cxn modelId="{B669C77A-F29D-4AD5-9696-0EB06BC233AF}" type="presParOf" srcId="{36D19EBF-41C5-4B2C-AD6C-BB7218F1C148}" destId="{051FE467-13DC-4C14-81E4-3DDB8AC2B46B}" srcOrd="7" destOrd="0" presId="urn:microsoft.com/office/officeart/2005/8/layout/lProcess2"/>
    <dgm:cxn modelId="{B8A904CF-C3C4-4F8B-8FD2-F9C775340C6B}" type="presParOf" srcId="{36D19EBF-41C5-4B2C-AD6C-BB7218F1C148}" destId="{5C72B185-F6F0-4F0F-8A1C-C8F68A8C19FE}" srcOrd="8" destOrd="0" presId="urn:microsoft.com/office/officeart/2005/8/layout/lProcess2"/>
    <dgm:cxn modelId="{12A8A1C3-29FD-40CA-9C9A-5C3AF63B990D}" type="presParOf" srcId="{8F4F8FE4-1F34-43D1-B82C-960D5DEBAAA5}" destId="{99506C99-A84B-4084-9BD8-832ABB1D9F23}" srcOrd="3" destOrd="0" presId="urn:microsoft.com/office/officeart/2005/8/layout/lProcess2"/>
    <dgm:cxn modelId="{0572D931-EED5-4B9E-8413-E78229C59332}" type="presParOf" srcId="{8F4F8FE4-1F34-43D1-B82C-960D5DEBAAA5}" destId="{88DB39E4-F7B9-4E33-BBA1-FC77DBFAD438}" srcOrd="4" destOrd="0" presId="urn:microsoft.com/office/officeart/2005/8/layout/lProcess2"/>
    <dgm:cxn modelId="{B719FC21-E9E4-4FFE-B9C9-2850BB3D7DBF}" type="presParOf" srcId="{88DB39E4-F7B9-4E33-BBA1-FC77DBFAD438}" destId="{802CBD9C-1710-4C60-B2A1-C92FCBB20FC1}" srcOrd="0" destOrd="0" presId="urn:microsoft.com/office/officeart/2005/8/layout/lProcess2"/>
    <dgm:cxn modelId="{43E6AF30-2D81-4CC9-8848-3C95BF4E61E6}" type="presParOf" srcId="{88DB39E4-F7B9-4E33-BBA1-FC77DBFAD438}" destId="{43AD4DAC-40F9-4CBF-A0CA-96B446367BAF}" srcOrd="1" destOrd="0" presId="urn:microsoft.com/office/officeart/2005/8/layout/lProcess2"/>
    <dgm:cxn modelId="{57B515FC-179C-45D6-B198-EB3249EA9A89}" type="presParOf" srcId="{88DB39E4-F7B9-4E33-BBA1-FC77DBFAD438}" destId="{089F33F4-C6F0-462B-9308-2855D3357565}" srcOrd="2" destOrd="0" presId="urn:microsoft.com/office/officeart/2005/8/layout/lProcess2"/>
    <dgm:cxn modelId="{739F6365-3CAC-4266-AA9F-112208ACA148}" type="presParOf" srcId="{089F33F4-C6F0-462B-9308-2855D3357565}" destId="{20785C73-8A10-4684-9AD8-159CCCA3BB86}" srcOrd="0" destOrd="0" presId="urn:microsoft.com/office/officeart/2005/8/layout/lProcess2"/>
    <dgm:cxn modelId="{8BEC9B29-569B-4542-B07A-D18734233344}" type="presParOf" srcId="{20785C73-8A10-4684-9AD8-159CCCA3BB86}" destId="{D5616183-68B0-453B-8571-964DE80E9BBC}" srcOrd="0" destOrd="0" presId="urn:microsoft.com/office/officeart/2005/8/layout/lProcess2"/>
    <dgm:cxn modelId="{0DC3CB02-BF4B-463C-858B-E0F73EEB0920}" type="presParOf" srcId="{20785C73-8A10-4684-9AD8-159CCCA3BB86}" destId="{9BF11A14-68B5-4382-AA3A-DFF40CD2E1D9}" srcOrd="1" destOrd="0" presId="urn:microsoft.com/office/officeart/2005/8/layout/lProcess2"/>
    <dgm:cxn modelId="{F25B203B-B7F2-4167-A3A3-1AC6C22247CE}" type="presParOf" srcId="{20785C73-8A10-4684-9AD8-159CCCA3BB86}" destId="{3D920203-8189-459A-A37B-C1FAB5C905C7}" srcOrd="2" destOrd="0" presId="urn:microsoft.com/office/officeart/2005/8/layout/l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E10A90C-0DE7-4BA7-8BDF-1262BC37A8B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DCA88E94-213F-4309-AB71-F4D3439CB4A2}">
      <dgm:prSet phldrT="[Texto]" custT="1"/>
      <dgm:spPr/>
      <dgm:t>
        <a:bodyPr/>
        <a:lstStyle/>
        <a:p>
          <a:r>
            <a:rPr lang="es-CO" sz="1600" b="1" dirty="0">
              <a:solidFill>
                <a:srgbClr val="333333"/>
              </a:solidFill>
              <a:latin typeface="Arial Narrow" panose="020B0606020202030204" pitchFamily="34" charset="0"/>
              <a:ea typeface="Times New Roman" panose="02020603050405020304" pitchFamily="18" charset="0"/>
            </a:rPr>
            <a:t>Definición </a:t>
          </a:r>
          <a:endParaRPr lang="es-ES" sz="1600" dirty="0"/>
        </a:p>
      </dgm:t>
    </dgm:pt>
    <dgm:pt modelId="{4CAAE51E-0BE1-4462-80F2-C99EC19F3CB0}" type="parTrans" cxnId="{E3759857-1524-45E2-B270-879980D0107D}">
      <dgm:prSet/>
      <dgm:spPr/>
      <dgm:t>
        <a:bodyPr/>
        <a:lstStyle/>
        <a:p>
          <a:endParaRPr lang="es-ES"/>
        </a:p>
      </dgm:t>
    </dgm:pt>
    <dgm:pt modelId="{D47D6619-A5FB-454E-BAD9-A8D460B198F4}" type="sibTrans" cxnId="{E3759857-1524-45E2-B270-879980D0107D}">
      <dgm:prSet/>
      <dgm:spPr/>
      <dgm:t>
        <a:bodyPr/>
        <a:lstStyle/>
        <a:p>
          <a:endParaRPr lang="es-ES"/>
        </a:p>
      </dgm:t>
    </dgm:pt>
    <dgm:pt modelId="{030EE782-8817-41EF-ADCA-2CA47B8EEC53}">
      <dgm:prSet phldrT="[Texto]" custT="1"/>
      <dgm:spPr/>
      <dgm:t>
        <a:bodyPr/>
        <a:lstStyle/>
        <a:p>
          <a:r>
            <a:rPr lang="es-CO" sz="1600" b="1" dirty="0">
              <a:solidFill>
                <a:srgbClr val="333333"/>
              </a:solidFill>
              <a:latin typeface="Arial Narrow" panose="020B0606020202030204" pitchFamily="34" charset="0"/>
              <a:ea typeface="Times New Roman" panose="02020603050405020304" pitchFamily="18" charset="0"/>
            </a:rPr>
            <a:t>Marco Legal</a:t>
          </a:r>
          <a:endParaRPr lang="es-ES" sz="1600" dirty="0"/>
        </a:p>
      </dgm:t>
    </dgm:pt>
    <dgm:pt modelId="{475AAFAC-A9D8-4B0B-9E56-0C37BA84A1BA}" type="parTrans" cxnId="{DB4A5664-265E-461A-84B8-2AC5ED1E992A}">
      <dgm:prSet/>
      <dgm:spPr/>
      <dgm:t>
        <a:bodyPr/>
        <a:lstStyle/>
        <a:p>
          <a:endParaRPr lang="es-ES"/>
        </a:p>
      </dgm:t>
    </dgm:pt>
    <dgm:pt modelId="{C20E87F3-4DDF-4155-B517-BCA94E2AF03D}" type="sibTrans" cxnId="{DB4A5664-265E-461A-84B8-2AC5ED1E992A}">
      <dgm:prSet/>
      <dgm:spPr/>
      <dgm:t>
        <a:bodyPr/>
        <a:lstStyle/>
        <a:p>
          <a:endParaRPr lang="es-ES"/>
        </a:p>
      </dgm:t>
    </dgm:pt>
    <dgm:pt modelId="{F8BF8E2E-1131-467D-9E79-65FEB0818B51}">
      <dgm:prSet phldrT="[Texto]" custT="1"/>
      <dgm:spPr/>
      <dgm:t>
        <a:bodyPr/>
        <a:lstStyle/>
        <a:p>
          <a:r>
            <a:rPr lang="es-CO" sz="1600" b="1" dirty="0">
              <a:solidFill>
                <a:srgbClr val="333333"/>
              </a:solidFill>
              <a:latin typeface="Arial Narrow" panose="020B0606020202030204" pitchFamily="34" charset="0"/>
              <a:ea typeface="Times New Roman" panose="02020603050405020304" pitchFamily="18" charset="0"/>
            </a:rPr>
            <a:t>Beneficios</a:t>
          </a:r>
          <a:endParaRPr lang="es-ES" sz="1600" dirty="0"/>
        </a:p>
      </dgm:t>
    </dgm:pt>
    <dgm:pt modelId="{E1DDAE8B-F3B2-4552-8C84-066619495CBE}" type="parTrans" cxnId="{4727A7C1-E112-4FAF-918D-B91C8C783FA2}">
      <dgm:prSet/>
      <dgm:spPr/>
      <dgm:t>
        <a:bodyPr/>
        <a:lstStyle/>
        <a:p>
          <a:endParaRPr lang="es-ES"/>
        </a:p>
      </dgm:t>
    </dgm:pt>
    <dgm:pt modelId="{043AD937-CC7A-41DF-B68C-0D93B9D78BB5}" type="sibTrans" cxnId="{4727A7C1-E112-4FAF-918D-B91C8C783FA2}">
      <dgm:prSet/>
      <dgm:spPr/>
      <dgm:t>
        <a:bodyPr/>
        <a:lstStyle/>
        <a:p>
          <a:endParaRPr lang="es-ES"/>
        </a:p>
      </dgm:t>
    </dgm:pt>
    <dgm:pt modelId="{BB086196-93F5-4A91-8BB4-861B24AD610C}">
      <dgm:prSet phldrT="[Texto]" custT="1"/>
      <dgm:spPr/>
      <dgm:t>
        <a:bodyPr/>
        <a:lstStyle/>
        <a:p>
          <a:pPr algn="just">
            <a:buFont typeface="Arial" panose="020B0604020202020204" pitchFamily="34" charset="0"/>
            <a:buChar char="•"/>
          </a:pPr>
          <a:r>
            <a:rPr lang="es-CO" sz="1000" dirty="0">
              <a:latin typeface="Arial Narrow" panose="020B0606020202030204" pitchFamily="34" charset="0"/>
            </a:rPr>
            <a:t>Es aquella que contrata la prestación de servicios con terceros beneficiarios  para colaborar temporalmente en el desarrollo de sus actividades mediante la labor desempeñada  por personas naturales contratadas directamente  por la EST, la cual tiene respecto de estos el carácter de empleador.</a:t>
          </a:r>
          <a:endParaRPr lang="es-ES" sz="1000" dirty="0"/>
        </a:p>
      </dgm:t>
    </dgm:pt>
    <dgm:pt modelId="{01F190FC-3D11-4F84-BCDC-D351F762098E}" type="parTrans" cxnId="{260AD8F3-CE8D-41CE-A769-EAE4DF46DC2D}">
      <dgm:prSet/>
      <dgm:spPr/>
      <dgm:t>
        <a:bodyPr/>
        <a:lstStyle/>
        <a:p>
          <a:endParaRPr lang="es-ES"/>
        </a:p>
      </dgm:t>
    </dgm:pt>
    <dgm:pt modelId="{72E4B4C2-AD06-480C-8C59-8117A78B862F}" type="sibTrans" cxnId="{260AD8F3-CE8D-41CE-A769-EAE4DF46DC2D}">
      <dgm:prSet/>
      <dgm:spPr/>
      <dgm:t>
        <a:bodyPr/>
        <a:lstStyle/>
        <a:p>
          <a:endParaRPr lang="es-ES"/>
        </a:p>
      </dgm:t>
    </dgm:pt>
    <dgm:pt modelId="{3141191B-A17B-4A6D-9132-48EEA2541ED2}">
      <dgm:prSet phldrT="[Texto]" custT="1"/>
      <dgm:spPr/>
      <dgm:t>
        <a:bodyPr/>
        <a:lstStyle/>
        <a:p>
          <a:pPr marL="57150" lvl="1" indent="-57150" algn="just" defTabSz="444500">
            <a:lnSpc>
              <a:spcPct val="90000"/>
            </a:lnSpc>
            <a:spcBef>
              <a:spcPct val="0"/>
            </a:spcBef>
            <a:spcAft>
              <a:spcPct val="15000"/>
            </a:spcAft>
            <a:buFont typeface="Arial" panose="020B0604020202020204" pitchFamily="34" charset="0"/>
            <a:buChar char="•"/>
          </a:pPr>
          <a:r>
            <a:rPr lang="es-CO" sz="1000" kern="1200" dirty="0">
              <a:solidFill>
                <a:prstClr val="black">
                  <a:hueOff val="0"/>
                  <a:satOff val="0"/>
                  <a:lumOff val="0"/>
                  <a:alphaOff val="0"/>
                </a:prstClr>
              </a:solidFill>
              <a:latin typeface="Arial Narrow" panose="020B0606020202030204" pitchFamily="34" charset="0"/>
              <a:ea typeface="+mn-ea"/>
              <a:cs typeface="+mn-cs"/>
            </a:rPr>
            <a:t>Articulo 71 al 94  de la Ley 50 de 1990.</a:t>
          </a:r>
          <a:endParaRPr lang="es-ES" sz="1000" kern="1200" dirty="0">
            <a:solidFill>
              <a:prstClr val="black">
                <a:hueOff val="0"/>
                <a:satOff val="0"/>
                <a:lumOff val="0"/>
                <a:alphaOff val="0"/>
              </a:prstClr>
            </a:solidFill>
            <a:latin typeface="Arial Narrow" panose="020B0606020202030204" pitchFamily="34" charset="0"/>
            <a:ea typeface="+mn-ea"/>
            <a:cs typeface="+mn-cs"/>
          </a:endParaRPr>
        </a:p>
      </dgm:t>
    </dgm:pt>
    <dgm:pt modelId="{7F9296E4-2957-4D51-B089-B66B2992BED4}" type="parTrans" cxnId="{417A12D4-2C4A-4F67-B053-8B0BBB81B8F5}">
      <dgm:prSet/>
      <dgm:spPr/>
      <dgm:t>
        <a:bodyPr/>
        <a:lstStyle/>
        <a:p>
          <a:endParaRPr lang="es-ES"/>
        </a:p>
      </dgm:t>
    </dgm:pt>
    <dgm:pt modelId="{0B16A930-BA2A-49FD-A10E-309CD12B1E67}" type="sibTrans" cxnId="{417A12D4-2C4A-4F67-B053-8B0BBB81B8F5}">
      <dgm:prSet/>
      <dgm:spPr/>
      <dgm:t>
        <a:bodyPr/>
        <a:lstStyle/>
        <a:p>
          <a:endParaRPr lang="es-ES"/>
        </a:p>
      </dgm:t>
    </dgm:pt>
    <dgm:pt modelId="{DEBA1881-FDE6-4E5F-9C0A-511F11581440}">
      <dgm:prSet phldrT="[Texto]" custT="1"/>
      <dgm:spPr/>
      <dgm:t>
        <a:bodyPr/>
        <a:lstStyle/>
        <a:p>
          <a:pPr algn="just">
            <a:buFont typeface="Arial" panose="020B0604020202020204" pitchFamily="34" charset="0"/>
            <a:buChar char="•"/>
          </a:pPr>
          <a:r>
            <a:rPr lang="es-CO" sz="1000" kern="1200" dirty="0">
              <a:solidFill>
                <a:prstClr val="black">
                  <a:hueOff val="0"/>
                  <a:satOff val="0"/>
                  <a:lumOff val="0"/>
                  <a:alphaOff val="0"/>
                </a:prstClr>
              </a:solidFill>
              <a:latin typeface="Arial Narrow" panose="020B0606020202030204" pitchFamily="34" charset="0"/>
              <a:ea typeface="+mn-ea"/>
              <a:cs typeface="+mn-cs"/>
            </a:rPr>
            <a:t>Está sometido al régimen laboral ordinario y a lo dispuesto para las EST. Son iguales a los empleados de planta del usuario en cuanto a salarios y beneficios. </a:t>
          </a:r>
          <a:endParaRPr lang="es-ES" sz="1000" kern="1200" dirty="0">
            <a:solidFill>
              <a:prstClr val="black">
                <a:hueOff val="0"/>
                <a:satOff val="0"/>
                <a:lumOff val="0"/>
                <a:alphaOff val="0"/>
              </a:prstClr>
            </a:solidFill>
            <a:latin typeface="Arial Narrow" panose="020B0606020202030204" pitchFamily="34" charset="0"/>
            <a:ea typeface="+mn-ea"/>
            <a:cs typeface="+mn-cs"/>
          </a:endParaRPr>
        </a:p>
      </dgm:t>
    </dgm:pt>
    <dgm:pt modelId="{38B9E779-F827-4E7E-8881-4B5A942F302B}" type="parTrans" cxnId="{B87E86A6-817A-4E8C-BBAF-D676E1102662}">
      <dgm:prSet/>
      <dgm:spPr/>
      <dgm:t>
        <a:bodyPr/>
        <a:lstStyle/>
        <a:p>
          <a:endParaRPr lang="es-ES"/>
        </a:p>
      </dgm:t>
    </dgm:pt>
    <dgm:pt modelId="{DD1A9E6D-D0E6-4C03-92E5-62F445D368E2}" type="sibTrans" cxnId="{B87E86A6-817A-4E8C-BBAF-D676E1102662}">
      <dgm:prSet/>
      <dgm:spPr/>
      <dgm:t>
        <a:bodyPr/>
        <a:lstStyle/>
        <a:p>
          <a:endParaRPr lang="es-ES"/>
        </a:p>
      </dgm:t>
    </dgm:pt>
    <dgm:pt modelId="{9B6128E5-B610-498A-93B4-8DAC218F56FE}">
      <dgm:prSet custT="1"/>
      <dgm:spPr/>
      <dgm:t>
        <a:bodyPr/>
        <a:lstStyle/>
        <a:p>
          <a:pPr algn="just"/>
          <a:r>
            <a:rPr lang="es-CO" sz="1000" kern="1200" dirty="0">
              <a:solidFill>
                <a:prstClr val="black">
                  <a:hueOff val="0"/>
                  <a:satOff val="0"/>
                  <a:lumOff val="0"/>
                  <a:alphaOff val="0"/>
                </a:prstClr>
              </a:solidFill>
              <a:latin typeface="Arial Narrow" panose="020B0606020202030204" pitchFamily="34" charset="0"/>
              <a:ea typeface="+mn-ea"/>
              <a:cs typeface="+mn-cs"/>
            </a:rPr>
            <a:t>El servicio temporal es un mecanismo de contratación óptimo en tiempos de crecimiento económico y aceleración.</a:t>
          </a:r>
          <a:endParaRPr lang="es-ES" sz="1000" kern="1200" dirty="0">
            <a:solidFill>
              <a:prstClr val="black">
                <a:hueOff val="0"/>
                <a:satOff val="0"/>
                <a:lumOff val="0"/>
                <a:alphaOff val="0"/>
              </a:prstClr>
            </a:solidFill>
            <a:latin typeface="Arial Narrow" panose="020B0606020202030204" pitchFamily="34" charset="0"/>
            <a:ea typeface="+mn-ea"/>
            <a:cs typeface="+mn-cs"/>
          </a:endParaRPr>
        </a:p>
      </dgm:t>
    </dgm:pt>
    <dgm:pt modelId="{31DB86EF-A03D-42AB-BDD3-B624F89C0311}" type="parTrans" cxnId="{F416D3BF-8796-4902-9E33-E4F4430EB9D7}">
      <dgm:prSet/>
      <dgm:spPr/>
      <dgm:t>
        <a:bodyPr/>
        <a:lstStyle/>
        <a:p>
          <a:endParaRPr lang="es-ES"/>
        </a:p>
      </dgm:t>
    </dgm:pt>
    <dgm:pt modelId="{62DED99A-6176-4E00-9DF6-BCB86D8BE54B}" type="sibTrans" cxnId="{F416D3BF-8796-4902-9E33-E4F4430EB9D7}">
      <dgm:prSet/>
      <dgm:spPr/>
      <dgm:t>
        <a:bodyPr/>
        <a:lstStyle/>
        <a:p>
          <a:endParaRPr lang="es-ES"/>
        </a:p>
      </dgm:t>
    </dgm:pt>
    <dgm:pt modelId="{9BD3A90A-F1D2-44E1-B916-06E04183740A}">
      <dgm:prSet custT="1"/>
      <dgm:spPr/>
      <dgm:t>
        <a:bodyPr/>
        <a:lstStyle/>
        <a:p>
          <a:pPr algn="just"/>
          <a:r>
            <a:rPr lang="es-CO" sz="1000" kern="1200" dirty="0">
              <a:solidFill>
                <a:prstClr val="black">
                  <a:hueOff val="0"/>
                  <a:satOff val="0"/>
                  <a:lumOff val="0"/>
                  <a:alphaOff val="0"/>
                </a:prstClr>
              </a:solidFill>
              <a:latin typeface="Arial Narrow" panose="020B0606020202030204" pitchFamily="34" charset="0"/>
              <a:ea typeface="+mn-ea"/>
              <a:cs typeface="+mn-cs"/>
            </a:rPr>
            <a:t>EST logran rapidez y profesionalismo en el reclutamiento y selección del trabajador o de grupos de empleados. </a:t>
          </a:r>
          <a:endParaRPr lang="es-ES" sz="1000" kern="1200" dirty="0">
            <a:solidFill>
              <a:prstClr val="black">
                <a:hueOff val="0"/>
                <a:satOff val="0"/>
                <a:lumOff val="0"/>
                <a:alphaOff val="0"/>
              </a:prstClr>
            </a:solidFill>
            <a:latin typeface="Arial Narrow" panose="020B0606020202030204" pitchFamily="34" charset="0"/>
            <a:ea typeface="+mn-ea"/>
            <a:cs typeface="+mn-cs"/>
          </a:endParaRPr>
        </a:p>
      </dgm:t>
    </dgm:pt>
    <dgm:pt modelId="{0C6E4C0F-4ECF-4773-B4D4-66FE601E4FF5}" type="parTrans" cxnId="{32D1DA66-BC48-43EC-A857-A785063FB0DA}">
      <dgm:prSet/>
      <dgm:spPr/>
      <dgm:t>
        <a:bodyPr/>
        <a:lstStyle/>
        <a:p>
          <a:endParaRPr lang="es-ES"/>
        </a:p>
      </dgm:t>
    </dgm:pt>
    <dgm:pt modelId="{93C7F215-EF3A-49CD-A2ED-F02F61648853}" type="sibTrans" cxnId="{32D1DA66-BC48-43EC-A857-A785063FB0DA}">
      <dgm:prSet/>
      <dgm:spPr/>
      <dgm:t>
        <a:bodyPr/>
        <a:lstStyle/>
        <a:p>
          <a:endParaRPr lang="es-ES"/>
        </a:p>
      </dgm:t>
    </dgm:pt>
    <dgm:pt modelId="{9759E4C1-C322-4A07-BEAD-0396E5323F55}">
      <dgm:prSet custT="1"/>
      <dgm:spPr/>
      <dgm:t>
        <a:bodyPr/>
        <a:lstStyle/>
        <a:p>
          <a:pPr algn="just"/>
          <a:r>
            <a:rPr lang="es-CO" sz="1000" kern="1200" dirty="0">
              <a:solidFill>
                <a:prstClr val="black">
                  <a:hueOff val="0"/>
                  <a:satOff val="0"/>
                  <a:lumOff val="0"/>
                  <a:alphaOff val="0"/>
                </a:prstClr>
              </a:solidFill>
              <a:latin typeface="Arial Narrow" panose="020B0606020202030204" pitchFamily="34" charset="0"/>
              <a:ea typeface="+mn-ea"/>
              <a:cs typeface="+mn-cs"/>
            </a:rPr>
            <a:t>Muchas compañías utilizan las empresas de trabajo temporal para conocer el desempeño del personal, para luego de un período corto incorporarlos dentro de su planta permanente. </a:t>
          </a:r>
        </a:p>
      </dgm:t>
    </dgm:pt>
    <dgm:pt modelId="{330D9CE4-8753-4DA5-8180-CF3BA2F0AF18}" type="parTrans" cxnId="{93394F33-CF7B-475A-B63E-90AC42D53879}">
      <dgm:prSet/>
      <dgm:spPr/>
      <dgm:t>
        <a:bodyPr/>
        <a:lstStyle/>
        <a:p>
          <a:endParaRPr lang="es-ES"/>
        </a:p>
      </dgm:t>
    </dgm:pt>
    <dgm:pt modelId="{35FDEFFA-C1F6-4BA5-AB30-A6242DE0D913}" type="sibTrans" cxnId="{93394F33-CF7B-475A-B63E-90AC42D53879}">
      <dgm:prSet/>
      <dgm:spPr/>
      <dgm:t>
        <a:bodyPr/>
        <a:lstStyle/>
        <a:p>
          <a:endParaRPr lang="es-ES"/>
        </a:p>
      </dgm:t>
    </dgm:pt>
    <dgm:pt modelId="{DBF158C5-CEB8-4BD0-995B-741B3C42F2BA}">
      <dgm:prSet custT="1"/>
      <dgm:spPr/>
      <dgm:t>
        <a:bodyPr/>
        <a:lstStyle/>
        <a:p>
          <a:pPr algn="l"/>
          <a:r>
            <a:rPr lang="es-CO" sz="1000" kern="1200" dirty="0">
              <a:solidFill>
                <a:prstClr val="black">
                  <a:hueOff val="0"/>
                  <a:satOff val="0"/>
                  <a:lumOff val="0"/>
                  <a:alphaOff val="0"/>
                </a:prstClr>
              </a:solidFill>
              <a:latin typeface="Arial Narrow" panose="020B0606020202030204" pitchFamily="34" charset="0"/>
              <a:ea typeface="+mn-ea"/>
              <a:cs typeface="+mn-cs"/>
            </a:rPr>
            <a:t>El empleador es la EST.</a:t>
          </a:r>
        </a:p>
      </dgm:t>
    </dgm:pt>
    <dgm:pt modelId="{D26DFBED-F8DB-405C-AFD3-6B6F30934D3D}" type="parTrans" cxnId="{8BB2D8ED-C4EF-4BD4-B258-B3D41B96C776}">
      <dgm:prSet/>
      <dgm:spPr/>
      <dgm:t>
        <a:bodyPr/>
        <a:lstStyle/>
        <a:p>
          <a:endParaRPr lang="es-ES"/>
        </a:p>
      </dgm:t>
    </dgm:pt>
    <dgm:pt modelId="{B1FD695C-B176-41D8-91B7-DF85F9C196D5}" type="sibTrans" cxnId="{8BB2D8ED-C4EF-4BD4-B258-B3D41B96C776}">
      <dgm:prSet/>
      <dgm:spPr/>
      <dgm:t>
        <a:bodyPr/>
        <a:lstStyle/>
        <a:p>
          <a:endParaRPr lang="es-ES"/>
        </a:p>
      </dgm:t>
    </dgm:pt>
    <dgm:pt modelId="{9DF0E30A-1B06-430D-BACE-A27AB8E089F2}">
      <dgm:prSet custT="1"/>
      <dgm:spPr>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t>
        <a:bodyPr spcFirstLastPara="0" vert="horz" wrap="square" lIns="56896" tIns="32512" rIns="56896" bIns="32512" numCol="1" spcCol="1270" anchor="ctr" anchorCtr="0"/>
        <a:lstStyle/>
        <a:p>
          <a:pPr marL="0" lvl="0" indent="0" algn="ctr" defTabSz="355600">
            <a:lnSpc>
              <a:spcPct val="90000"/>
            </a:lnSpc>
            <a:spcBef>
              <a:spcPct val="0"/>
            </a:spcBef>
            <a:spcAft>
              <a:spcPct val="35000"/>
            </a:spcAft>
            <a:buNone/>
          </a:pPr>
          <a:r>
            <a:rPr lang="es-CO" sz="1600" b="1" kern="1200" dirty="0">
              <a:solidFill>
                <a:srgbClr val="333333"/>
              </a:solidFill>
              <a:latin typeface="Arial Narrow" panose="020B0606020202030204" pitchFamily="34" charset="0"/>
              <a:ea typeface="Times New Roman" panose="02020603050405020304" pitchFamily="18" charset="0"/>
              <a:cs typeface="+mn-cs"/>
            </a:rPr>
            <a:t>Aplicabilidad</a:t>
          </a:r>
        </a:p>
      </dgm:t>
    </dgm:pt>
    <dgm:pt modelId="{4F83901C-32EA-4EBD-B1A2-9979BA80D1BD}" type="parTrans" cxnId="{1584D5DF-D941-44C5-830C-89A6747D464E}">
      <dgm:prSet/>
      <dgm:spPr/>
      <dgm:t>
        <a:bodyPr/>
        <a:lstStyle/>
        <a:p>
          <a:endParaRPr lang="es-ES"/>
        </a:p>
      </dgm:t>
    </dgm:pt>
    <dgm:pt modelId="{8BFFED41-F9FC-4827-B52C-7E23519C9819}" type="sibTrans" cxnId="{1584D5DF-D941-44C5-830C-89A6747D464E}">
      <dgm:prSet/>
      <dgm:spPr/>
      <dgm:t>
        <a:bodyPr/>
        <a:lstStyle/>
        <a:p>
          <a:endParaRPr lang="es-ES"/>
        </a:p>
      </dgm:t>
    </dgm:pt>
    <dgm:pt modelId="{4C158145-9A7E-4561-9DB1-DD977AB08930}">
      <dgm:prSet custT="1"/>
      <dgm:spPr/>
      <dgm:t>
        <a:bodyPr/>
        <a:lstStyle/>
        <a:p>
          <a:pPr algn="just">
            <a:buFont typeface="Arial" panose="020B0604020202020204" pitchFamily="34" charset="0"/>
            <a:buChar char="•"/>
          </a:pPr>
          <a:r>
            <a:rPr lang="es-CO" sz="1000" dirty="0">
              <a:latin typeface="Arial Narrow" panose="020B0606020202030204" pitchFamily="34" charset="0"/>
            </a:rPr>
            <a:t>Labores ocasionales, accidentales o transitorias a que se refiere el artículo 6° del Código Sustantivo del Trabajo.</a:t>
          </a:r>
        </a:p>
      </dgm:t>
    </dgm:pt>
    <dgm:pt modelId="{621309D8-C2CF-40F5-AB12-7BFBEC484CCB}" type="parTrans" cxnId="{D4C95647-39E4-443F-80E3-C8B83B0DFC7D}">
      <dgm:prSet/>
      <dgm:spPr/>
      <dgm:t>
        <a:bodyPr/>
        <a:lstStyle/>
        <a:p>
          <a:endParaRPr lang="es-ES"/>
        </a:p>
      </dgm:t>
    </dgm:pt>
    <dgm:pt modelId="{CD1D8DE0-B41E-4D85-BF41-79662E1FDB93}" type="sibTrans" cxnId="{D4C95647-39E4-443F-80E3-C8B83B0DFC7D}">
      <dgm:prSet/>
      <dgm:spPr/>
      <dgm:t>
        <a:bodyPr/>
        <a:lstStyle/>
        <a:p>
          <a:endParaRPr lang="es-ES"/>
        </a:p>
      </dgm:t>
    </dgm:pt>
    <dgm:pt modelId="{6CE0BD45-A340-4D1E-855E-6F4E5CE09038}">
      <dgm:prSet custT="1"/>
      <dgm:spPr/>
      <dgm:t>
        <a:bodyPr/>
        <a:lstStyle/>
        <a:p>
          <a:pPr algn="just"/>
          <a:r>
            <a:rPr lang="es-CO" sz="1000" dirty="0">
              <a:latin typeface="Arial Narrow" panose="020B0606020202030204" pitchFamily="34" charset="0"/>
            </a:rPr>
            <a:t>Reemplazar personal en vacaciones, en uso de licencia, en incapacidad por enfermedad o maternidad.</a:t>
          </a:r>
        </a:p>
      </dgm:t>
    </dgm:pt>
    <dgm:pt modelId="{4ABBEFB7-46D6-4FB4-8C04-12919BCE9DD6}" type="parTrans" cxnId="{2845B01B-6D9F-424E-9FF4-C0B652F1E1C5}">
      <dgm:prSet/>
      <dgm:spPr/>
      <dgm:t>
        <a:bodyPr/>
        <a:lstStyle/>
        <a:p>
          <a:endParaRPr lang="es-ES"/>
        </a:p>
      </dgm:t>
    </dgm:pt>
    <dgm:pt modelId="{0A33C096-8F9A-4B16-96AD-5733998E2C19}" type="sibTrans" cxnId="{2845B01B-6D9F-424E-9FF4-C0B652F1E1C5}">
      <dgm:prSet/>
      <dgm:spPr/>
      <dgm:t>
        <a:bodyPr/>
        <a:lstStyle/>
        <a:p>
          <a:endParaRPr lang="es-ES"/>
        </a:p>
      </dgm:t>
    </dgm:pt>
    <dgm:pt modelId="{6822B58E-C703-4499-9022-B79135E17722}">
      <dgm:prSet custT="1"/>
      <dgm:spPr/>
      <dgm:t>
        <a:bodyPr/>
        <a:lstStyle/>
        <a:p>
          <a:pPr algn="just"/>
          <a:r>
            <a:rPr lang="es-CO" sz="1000" b="1" dirty="0">
              <a:latin typeface="Arial Narrow" panose="020B0606020202030204" pitchFamily="34" charset="0"/>
            </a:rPr>
            <a:t>Para atender incrementos</a:t>
          </a:r>
          <a:r>
            <a:rPr lang="es-CO" sz="1000" dirty="0">
              <a:latin typeface="Arial Narrow" panose="020B0606020202030204" pitchFamily="34" charset="0"/>
            </a:rPr>
            <a:t> en la producción, el transporte, las ventas de productos o mercancías, los períodos estacionales de cosechas y </a:t>
          </a:r>
          <a:r>
            <a:rPr lang="es-CO" sz="1000" b="1" dirty="0">
              <a:latin typeface="Arial Narrow" panose="020B0606020202030204" pitchFamily="34" charset="0"/>
            </a:rPr>
            <a:t>en la prestación de servicios</a:t>
          </a:r>
          <a:r>
            <a:rPr lang="es-CO" sz="1000" dirty="0">
              <a:latin typeface="Arial Narrow" panose="020B0606020202030204" pitchFamily="34" charset="0"/>
            </a:rPr>
            <a:t>, por un término de seis (6) meses prorrogables hasta por seis (6) meses más.</a:t>
          </a:r>
          <a:endParaRPr lang="es-CO" sz="1000" b="1" dirty="0">
            <a:latin typeface="Arial Narrow" panose="020B0606020202030204" pitchFamily="34" charset="0"/>
          </a:endParaRPr>
        </a:p>
      </dgm:t>
    </dgm:pt>
    <dgm:pt modelId="{8D929ABB-B7D2-4AA0-95E9-36CC1046C7E0}" type="parTrans" cxnId="{A6885B69-70AA-4D51-B4DB-BB3CBDAA6A69}">
      <dgm:prSet/>
      <dgm:spPr/>
      <dgm:t>
        <a:bodyPr/>
        <a:lstStyle/>
        <a:p>
          <a:endParaRPr lang="es-ES"/>
        </a:p>
      </dgm:t>
    </dgm:pt>
    <dgm:pt modelId="{F9F50A71-5677-4F9B-96AD-9F8A5277E511}" type="sibTrans" cxnId="{A6885B69-70AA-4D51-B4DB-BB3CBDAA6A69}">
      <dgm:prSet/>
      <dgm:spPr/>
      <dgm:t>
        <a:bodyPr/>
        <a:lstStyle/>
        <a:p>
          <a:endParaRPr lang="es-ES"/>
        </a:p>
      </dgm:t>
    </dgm:pt>
    <dgm:pt modelId="{239CE913-03A6-4D2E-9BA9-9EF1D72E8B58}">
      <dgm:prSet custT="1"/>
      <dgm:spPr>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t>
        <a:bodyPr spcFirstLastPara="0" vert="horz" wrap="square" lIns="56896" tIns="32512" rIns="56896" bIns="32512" numCol="1" spcCol="1270" anchor="ctr" anchorCtr="0"/>
        <a:lstStyle/>
        <a:p>
          <a:pPr marL="0" lvl="0" indent="0" algn="ctr" defTabSz="355600">
            <a:lnSpc>
              <a:spcPct val="90000"/>
            </a:lnSpc>
            <a:spcBef>
              <a:spcPct val="0"/>
            </a:spcBef>
            <a:spcAft>
              <a:spcPct val="35000"/>
            </a:spcAft>
            <a:buNone/>
          </a:pPr>
          <a:r>
            <a:rPr lang="es-CO" sz="1600" b="1" kern="1200" dirty="0">
              <a:solidFill>
                <a:srgbClr val="333333"/>
              </a:solidFill>
              <a:latin typeface="Arial Narrow" panose="020B0606020202030204" pitchFamily="34" charset="0"/>
              <a:ea typeface="Times New Roman" panose="02020603050405020304" pitchFamily="18" charset="0"/>
              <a:cs typeface="+mn-cs"/>
            </a:rPr>
            <a:t>Desventajas</a:t>
          </a:r>
        </a:p>
      </dgm:t>
    </dgm:pt>
    <dgm:pt modelId="{524D4206-0D39-4F66-BC56-48A6301D7C89}" type="parTrans" cxnId="{936D5F38-BE6F-4E35-98BF-DE0AC4B169D4}">
      <dgm:prSet/>
      <dgm:spPr/>
      <dgm:t>
        <a:bodyPr/>
        <a:lstStyle/>
        <a:p>
          <a:endParaRPr lang="es-ES"/>
        </a:p>
      </dgm:t>
    </dgm:pt>
    <dgm:pt modelId="{C9C65BB7-086C-4262-BD6A-E60911882311}" type="sibTrans" cxnId="{936D5F38-BE6F-4E35-98BF-DE0AC4B169D4}">
      <dgm:prSet/>
      <dgm:spPr/>
      <dgm:t>
        <a:bodyPr/>
        <a:lstStyle/>
        <a:p>
          <a:endParaRPr lang="es-ES"/>
        </a:p>
      </dgm:t>
    </dgm:pt>
    <dgm:pt modelId="{701B6D63-99BC-4F00-91F1-3BA03649D3D9}">
      <dgm:prSet custT="1"/>
      <dgm:spPr/>
      <dgm:t>
        <a:bodyPr/>
        <a:lstStyle/>
        <a:p>
          <a:pPr marL="57150" lvl="1" indent="-57150" algn="just" defTabSz="444500">
            <a:lnSpc>
              <a:spcPct val="90000"/>
            </a:lnSpc>
            <a:spcBef>
              <a:spcPct val="0"/>
            </a:spcBef>
            <a:spcAft>
              <a:spcPct val="15000"/>
            </a:spcAft>
            <a:buFont typeface="Arial" panose="020B0604020202020204" pitchFamily="34" charset="0"/>
            <a:buChar char="•"/>
          </a:pPr>
          <a:r>
            <a:rPr lang="es-ES" sz="1000" kern="1200" dirty="0">
              <a:solidFill>
                <a:prstClr val="black">
                  <a:hueOff val="0"/>
                  <a:satOff val="0"/>
                  <a:lumOff val="0"/>
                  <a:alphaOff val="0"/>
                </a:prstClr>
              </a:solidFill>
              <a:latin typeface="Arial Narrow" panose="020B0606020202030204" pitchFamily="34" charset="0"/>
              <a:ea typeface="+mn-ea"/>
              <a:cs typeface="+mn-cs"/>
            </a:rPr>
            <a:t>Costos asociados a la Administración (AIU) e impuestos.</a:t>
          </a:r>
        </a:p>
      </dgm:t>
    </dgm:pt>
    <dgm:pt modelId="{ED2D31F8-0546-42C1-8258-872B52907000}" type="parTrans" cxnId="{C43C8623-2205-4CA2-BE38-55EE06B874AE}">
      <dgm:prSet/>
      <dgm:spPr/>
      <dgm:t>
        <a:bodyPr/>
        <a:lstStyle/>
        <a:p>
          <a:endParaRPr lang="es-ES"/>
        </a:p>
      </dgm:t>
    </dgm:pt>
    <dgm:pt modelId="{D0598D2F-E4A2-4176-BCEA-0465BBC0D1DA}" type="sibTrans" cxnId="{C43C8623-2205-4CA2-BE38-55EE06B874AE}">
      <dgm:prSet/>
      <dgm:spPr/>
      <dgm:t>
        <a:bodyPr/>
        <a:lstStyle/>
        <a:p>
          <a:endParaRPr lang="es-ES"/>
        </a:p>
      </dgm:t>
    </dgm:pt>
    <dgm:pt modelId="{1E0210B0-1754-44DB-87A5-D5664CEA8BE5}">
      <dgm:prSet custT="1"/>
      <dgm:spPr/>
      <dgm:t>
        <a:bodyPr/>
        <a:lstStyle/>
        <a:p>
          <a:pPr marL="57150" lvl="1" indent="-57150" algn="just" defTabSz="444500">
            <a:lnSpc>
              <a:spcPct val="90000"/>
            </a:lnSpc>
            <a:spcBef>
              <a:spcPct val="0"/>
            </a:spcBef>
            <a:spcAft>
              <a:spcPct val="15000"/>
            </a:spcAft>
            <a:buFont typeface="Arial" panose="020B0604020202020204" pitchFamily="34" charset="0"/>
            <a:buChar char="•"/>
          </a:pPr>
          <a:r>
            <a:rPr lang="es-ES" sz="1000" kern="1200" dirty="0">
              <a:solidFill>
                <a:prstClr val="black">
                  <a:hueOff val="0"/>
                  <a:satOff val="0"/>
                  <a:lumOff val="0"/>
                  <a:alphaOff val="0"/>
                </a:prstClr>
              </a:solidFill>
              <a:latin typeface="Arial Narrow" panose="020B0606020202030204" pitchFamily="34" charset="0"/>
              <a:ea typeface="+mn-ea"/>
              <a:cs typeface="+mn-cs"/>
            </a:rPr>
            <a:t>Responsabilidad solidaria con el contratante.</a:t>
          </a:r>
        </a:p>
      </dgm:t>
    </dgm:pt>
    <dgm:pt modelId="{7D96FBD5-A91E-4EC4-A169-92B1A717E19C}" type="parTrans" cxnId="{3A1E8422-D46D-4E96-84ED-1BBE7C6DD745}">
      <dgm:prSet/>
      <dgm:spPr/>
      <dgm:t>
        <a:bodyPr/>
        <a:lstStyle/>
        <a:p>
          <a:endParaRPr lang="es-ES"/>
        </a:p>
      </dgm:t>
    </dgm:pt>
    <dgm:pt modelId="{3291FC73-6BA9-474F-A863-F37CD060CBE9}" type="sibTrans" cxnId="{3A1E8422-D46D-4E96-84ED-1BBE7C6DD745}">
      <dgm:prSet/>
      <dgm:spPr/>
      <dgm:t>
        <a:bodyPr/>
        <a:lstStyle/>
        <a:p>
          <a:endParaRPr lang="es-ES"/>
        </a:p>
      </dgm:t>
    </dgm:pt>
    <dgm:pt modelId="{AEDAD5C5-279C-4F50-9CA3-A3932CB018A9}">
      <dgm:prSet custT="1"/>
      <dgm:spPr/>
      <dgm:t>
        <a:bodyPr/>
        <a:lstStyle/>
        <a:p>
          <a:pPr marL="57150" lvl="1" indent="-57150" algn="just" defTabSz="444500">
            <a:lnSpc>
              <a:spcPct val="90000"/>
            </a:lnSpc>
            <a:spcBef>
              <a:spcPct val="0"/>
            </a:spcBef>
            <a:spcAft>
              <a:spcPct val="15000"/>
            </a:spcAft>
            <a:buFont typeface="Arial" panose="020B0604020202020204" pitchFamily="34" charset="0"/>
            <a:buChar char="•"/>
          </a:pPr>
          <a:r>
            <a:rPr lang="es-ES" sz="1000" kern="1200" dirty="0">
              <a:solidFill>
                <a:prstClr val="black">
                  <a:hueOff val="0"/>
                  <a:satOff val="0"/>
                  <a:lumOff val="0"/>
                  <a:alphaOff val="0"/>
                </a:prstClr>
              </a:solidFill>
              <a:latin typeface="Arial Narrow" panose="020B0606020202030204" pitchFamily="34" charset="0"/>
              <a:ea typeface="+mn-ea"/>
              <a:cs typeface="+mn-cs"/>
            </a:rPr>
            <a:t>Término máximo de doce (12) meses</a:t>
          </a:r>
        </a:p>
      </dgm:t>
    </dgm:pt>
    <dgm:pt modelId="{933CFB2F-93D2-4A5D-A068-37C8CFB461B9}" type="parTrans" cxnId="{AD771FE8-91DA-4DFA-AD78-4C843EA82031}">
      <dgm:prSet/>
      <dgm:spPr/>
      <dgm:t>
        <a:bodyPr/>
        <a:lstStyle/>
        <a:p>
          <a:endParaRPr lang="es-ES"/>
        </a:p>
      </dgm:t>
    </dgm:pt>
    <dgm:pt modelId="{2C2A7667-FA39-4CC4-BE8E-EC97A31D58FE}" type="sibTrans" cxnId="{AD771FE8-91DA-4DFA-AD78-4C843EA82031}">
      <dgm:prSet/>
      <dgm:spPr/>
      <dgm:t>
        <a:bodyPr/>
        <a:lstStyle/>
        <a:p>
          <a:endParaRPr lang="es-ES"/>
        </a:p>
      </dgm:t>
    </dgm:pt>
    <dgm:pt modelId="{24031C03-9C18-4B52-B971-98AEFB6B47A6}">
      <dgm:prSet phldrT="[Texto]" custT="1"/>
      <dgm:spPr/>
      <dgm:t>
        <a:bodyPr/>
        <a:lstStyle/>
        <a:p>
          <a:pPr marL="57150" lvl="1" indent="-57150" algn="just" defTabSz="444500">
            <a:lnSpc>
              <a:spcPct val="90000"/>
            </a:lnSpc>
            <a:spcBef>
              <a:spcPct val="0"/>
            </a:spcBef>
            <a:spcAft>
              <a:spcPct val="15000"/>
            </a:spcAft>
            <a:buFont typeface="Arial" panose="020B0604020202020204" pitchFamily="34" charset="0"/>
            <a:buChar char="•"/>
          </a:pPr>
          <a:r>
            <a:rPr lang="es-ES" sz="1000" kern="1200" dirty="0">
              <a:solidFill>
                <a:prstClr val="black">
                  <a:hueOff val="0"/>
                  <a:satOff val="0"/>
                  <a:lumOff val="0"/>
                  <a:alphaOff val="0"/>
                </a:prstClr>
              </a:solidFill>
              <a:latin typeface="Arial Narrow" panose="020B0606020202030204" pitchFamily="34" charset="0"/>
              <a:ea typeface="+mn-ea"/>
              <a:cs typeface="+mn-cs"/>
            </a:rPr>
            <a:t>Decreto 4369 de 2006</a:t>
          </a:r>
        </a:p>
      </dgm:t>
    </dgm:pt>
    <dgm:pt modelId="{21D83509-21BB-4D86-AC74-326C5C96D414}" type="parTrans" cxnId="{E02964E3-FBA5-4F16-8A46-BA7A07316A77}">
      <dgm:prSet/>
      <dgm:spPr/>
      <dgm:t>
        <a:bodyPr/>
        <a:lstStyle/>
        <a:p>
          <a:endParaRPr lang="es-ES"/>
        </a:p>
      </dgm:t>
    </dgm:pt>
    <dgm:pt modelId="{072F4F78-94AD-4FEE-8CFC-866F57CA479C}" type="sibTrans" cxnId="{E02964E3-FBA5-4F16-8A46-BA7A07316A77}">
      <dgm:prSet/>
      <dgm:spPr/>
      <dgm:t>
        <a:bodyPr/>
        <a:lstStyle/>
        <a:p>
          <a:endParaRPr lang="es-ES"/>
        </a:p>
      </dgm:t>
    </dgm:pt>
    <dgm:pt modelId="{9AE2637F-FE05-432B-9D86-CB37AF52CF59}">
      <dgm:prSet phldrT="[Texto]" custT="1"/>
      <dgm:spPr/>
      <dgm:t>
        <a:bodyPr/>
        <a:lstStyle/>
        <a:p>
          <a:pPr marL="57150" lvl="1" indent="-57150" algn="just" defTabSz="444500">
            <a:lnSpc>
              <a:spcPct val="90000"/>
            </a:lnSpc>
            <a:spcBef>
              <a:spcPct val="0"/>
            </a:spcBef>
            <a:spcAft>
              <a:spcPct val="15000"/>
            </a:spcAft>
            <a:buFont typeface="Arial" panose="020B0604020202020204" pitchFamily="34" charset="0"/>
            <a:buNone/>
          </a:pPr>
          <a:endParaRPr lang="es-ES" sz="1000" kern="1200" dirty="0">
            <a:solidFill>
              <a:prstClr val="black">
                <a:hueOff val="0"/>
                <a:satOff val="0"/>
                <a:lumOff val="0"/>
                <a:alphaOff val="0"/>
              </a:prstClr>
            </a:solidFill>
            <a:latin typeface="Arial Narrow" panose="020B0606020202030204" pitchFamily="34" charset="0"/>
            <a:ea typeface="+mn-ea"/>
            <a:cs typeface="+mn-cs"/>
          </a:endParaRPr>
        </a:p>
      </dgm:t>
    </dgm:pt>
    <dgm:pt modelId="{BF7FFAFF-908E-4CF1-8209-45D903CB1C29}" type="parTrans" cxnId="{C4EEC9CC-B77E-4D56-9F1A-BFE88555000C}">
      <dgm:prSet/>
      <dgm:spPr/>
      <dgm:t>
        <a:bodyPr/>
        <a:lstStyle/>
        <a:p>
          <a:endParaRPr lang="es-ES"/>
        </a:p>
      </dgm:t>
    </dgm:pt>
    <dgm:pt modelId="{52145D2F-BF6A-46DD-9FEF-A2F44ABCD522}" type="sibTrans" cxnId="{C4EEC9CC-B77E-4D56-9F1A-BFE88555000C}">
      <dgm:prSet/>
      <dgm:spPr/>
      <dgm:t>
        <a:bodyPr/>
        <a:lstStyle/>
        <a:p>
          <a:endParaRPr lang="es-ES"/>
        </a:p>
      </dgm:t>
    </dgm:pt>
    <dgm:pt modelId="{48CBF44C-FAA7-4899-953E-9912DE54A333}">
      <dgm:prSet custT="1"/>
      <dgm:spPr/>
      <dgm:t>
        <a:bodyPr/>
        <a:lstStyle/>
        <a:p>
          <a:pPr marL="57150" lvl="1" indent="-57150" algn="just" defTabSz="444500">
            <a:lnSpc>
              <a:spcPct val="90000"/>
            </a:lnSpc>
            <a:spcBef>
              <a:spcPct val="0"/>
            </a:spcBef>
            <a:spcAft>
              <a:spcPct val="15000"/>
            </a:spcAft>
            <a:buFont typeface="Arial" panose="020B0604020202020204" pitchFamily="34" charset="0"/>
            <a:buNone/>
          </a:pPr>
          <a:endParaRPr lang="es-ES" sz="1000" kern="1200" dirty="0">
            <a:solidFill>
              <a:prstClr val="black">
                <a:hueOff val="0"/>
                <a:satOff val="0"/>
                <a:lumOff val="0"/>
                <a:alphaOff val="0"/>
              </a:prstClr>
            </a:solidFill>
            <a:latin typeface="Arial Narrow" panose="020B0606020202030204" pitchFamily="34" charset="0"/>
            <a:ea typeface="+mn-ea"/>
            <a:cs typeface="+mn-cs"/>
          </a:endParaRPr>
        </a:p>
      </dgm:t>
    </dgm:pt>
    <dgm:pt modelId="{0C372EFE-FD31-4BF4-8C82-F6FE91B1F95E}" type="parTrans" cxnId="{0D024C04-D580-49DE-9AD9-2386182609DC}">
      <dgm:prSet/>
      <dgm:spPr/>
      <dgm:t>
        <a:bodyPr/>
        <a:lstStyle/>
        <a:p>
          <a:endParaRPr lang="es-ES"/>
        </a:p>
      </dgm:t>
    </dgm:pt>
    <dgm:pt modelId="{DC382E3C-F567-4BD7-8754-B5B164CE0CC5}" type="sibTrans" cxnId="{0D024C04-D580-49DE-9AD9-2386182609DC}">
      <dgm:prSet/>
      <dgm:spPr/>
      <dgm:t>
        <a:bodyPr/>
        <a:lstStyle/>
        <a:p>
          <a:endParaRPr lang="es-ES"/>
        </a:p>
      </dgm:t>
    </dgm:pt>
    <dgm:pt modelId="{7EAEE04A-F1DB-445E-9631-887201229978}">
      <dgm:prSet custT="1"/>
      <dgm:spPr/>
      <dgm:t>
        <a:bodyPr/>
        <a:lstStyle/>
        <a:p>
          <a:pPr marL="57150" lvl="1" indent="-57150" algn="just" defTabSz="444500">
            <a:lnSpc>
              <a:spcPct val="90000"/>
            </a:lnSpc>
            <a:spcBef>
              <a:spcPct val="0"/>
            </a:spcBef>
            <a:spcAft>
              <a:spcPct val="15000"/>
            </a:spcAft>
            <a:buFont typeface="Arial" panose="020B0604020202020204" pitchFamily="34" charset="0"/>
            <a:buNone/>
          </a:pPr>
          <a:endParaRPr lang="es-ES" sz="1000" kern="1200" dirty="0">
            <a:solidFill>
              <a:prstClr val="black">
                <a:hueOff val="0"/>
                <a:satOff val="0"/>
                <a:lumOff val="0"/>
                <a:alphaOff val="0"/>
              </a:prstClr>
            </a:solidFill>
            <a:latin typeface="Arial Narrow" panose="020B0606020202030204" pitchFamily="34" charset="0"/>
            <a:ea typeface="+mn-ea"/>
            <a:cs typeface="+mn-cs"/>
          </a:endParaRPr>
        </a:p>
      </dgm:t>
    </dgm:pt>
    <dgm:pt modelId="{0E68CAF8-67B9-4494-A816-E4DA99C2E470}" type="parTrans" cxnId="{909720C6-86EC-4481-A95D-B8E2445206A3}">
      <dgm:prSet/>
      <dgm:spPr/>
      <dgm:t>
        <a:bodyPr/>
        <a:lstStyle/>
        <a:p>
          <a:endParaRPr lang="es-ES"/>
        </a:p>
      </dgm:t>
    </dgm:pt>
    <dgm:pt modelId="{7D10E1C8-4AF1-4207-A5BC-139231060CD4}" type="sibTrans" cxnId="{909720C6-86EC-4481-A95D-B8E2445206A3}">
      <dgm:prSet/>
      <dgm:spPr/>
      <dgm:t>
        <a:bodyPr/>
        <a:lstStyle/>
        <a:p>
          <a:endParaRPr lang="es-ES"/>
        </a:p>
      </dgm:t>
    </dgm:pt>
    <dgm:pt modelId="{27E20A9A-0E45-4948-B58D-499F2AF37EB9}">
      <dgm:prSet custT="1"/>
      <dgm:spPr/>
      <dgm:t>
        <a:bodyPr/>
        <a:lstStyle/>
        <a:p>
          <a:pPr algn="just">
            <a:buFont typeface="Arial" panose="020B0604020202020204" pitchFamily="34" charset="0"/>
            <a:buNone/>
          </a:pPr>
          <a:endParaRPr lang="es-CO" sz="1000" dirty="0">
            <a:latin typeface="Arial Narrow" panose="020B0606020202030204" pitchFamily="34" charset="0"/>
          </a:endParaRPr>
        </a:p>
      </dgm:t>
    </dgm:pt>
    <dgm:pt modelId="{1D6D5143-49BC-4711-B1B1-CFD5186ED9F1}" type="parTrans" cxnId="{F457785B-D32A-41E8-8857-75951ED4A9B6}">
      <dgm:prSet/>
      <dgm:spPr/>
      <dgm:t>
        <a:bodyPr/>
        <a:lstStyle/>
        <a:p>
          <a:endParaRPr lang="es-ES"/>
        </a:p>
      </dgm:t>
    </dgm:pt>
    <dgm:pt modelId="{BE1AB209-4E54-4CA1-B4EC-96FFC54E2C04}" type="sibTrans" cxnId="{F457785B-D32A-41E8-8857-75951ED4A9B6}">
      <dgm:prSet/>
      <dgm:spPr/>
      <dgm:t>
        <a:bodyPr/>
        <a:lstStyle/>
        <a:p>
          <a:endParaRPr lang="es-ES"/>
        </a:p>
      </dgm:t>
    </dgm:pt>
    <dgm:pt modelId="{C800FAF5-ADC5-44CB-B2A2-A72F136B27E9}">
      <dgm:prSet custT="1"/>
      <dgm:spPr/>
      <dgm:t>
        <a:bodyPr/>
        <a:lstStyle/>
        <a:p>
          <a:pPr algn="just"/>
          <a:endParaRPr lang="es-CO" sz="1000" dirty="0">
            <a:latin typeface="Arial Narrow" panose="020B0606020202030204" pitchFamily="34" charset="0"/>
          </a:endParaRPr>
        </a:p>
      </dgm:t>
    </dgm:pt>
    <dgm:pt modelId="{B7F289AB-3679-4A4A-B0D9-979EC286231C}" type="parTrans" cxnId="{918451AB-0D19-4411-9131-B96EA0264C32}">
      <dgm:prSet/>
      <dgm:spPr/>
      <dgm:t>
        <a:bodyPr/>
        <a:lstStyle/>
        <a:p>
          <a:endParaRPr lang="es-ES"/>
        </a:p>
      </dgm:t>
    </dgm:pt>
    <dgm:pt modelId="{F89C7229-4539-4EC7-9D0C-2F6DCE594291}" type="sibTrans" cxnId="{918451AB-0D19-4411-9131-B96EA0264C32}">
      <dgm:prSet/>
      <dgm:spPr/>
      <dgm:t>
        <a:bodyPr/>
        <a:lstStyle/>
        <a:p>
          <a:endParaRPr lang="es-ES"/>
        </a:p>
      </dgm:t>
    </dgm:pt>
    <dgm:pt modelId="{F322F9C4-1B93-4A64-AC4A-AB85463B55FA}" type="pres">
      <dgm:prSet presAssocID="{CE10A90C-0DE7-4BA7-8BDF-1262BC37A8B9}" presName="Name0" presStyleCnt="0">
        <dgm:presLayoutVars>
          <dgm:dir/>
          <dgm:animLvl val="lvl"/>
          <dgm:resizeHandles val="exact"/>
        </dgm:presLayoutVars>
      </dgm:prSet>
      <dgm:spPr/>
    </dgm:pt>
    <dgm:pt modelId="{AE351854-E6C6-4003-A250-6DC1433FE372}" type="pres">
      <dgm:prSet presAssocID="{DCA88E94-213F-4309-AB71-F4D3439CB4A2}" presName="composite" presStyleCnt="0"/>
      <dgm:spPr/>
    </dgm:pt>
    <dgm:pt modelId="{818A3548-9E40-43DF-BE5D-FA4DA3558B58}" type="pres">
      <dgm:prSet presAssocID="{DCA88E94-213F-4309-AB71-F4D3439CB4A2}" presName="parTx" presStyleLbl="alignNode1" presStyleIdx="0" presStyleCnt="5">
        <dgm:presLayoutVars>
          <dgm:chMax val="0"/>
          <dgm:chPref val="0"/>
          <dgm:bulletEnabled val="1"/>
        </dgm:presLayoutVars>
      </dgm:prSet>
      <dgm:spPr/>
    </dgm:pt>
    <dgm:pt modelId="{BE95AE85-4CDB-460A-B744-AED8A5E7DF4F}" type="pres">
      <dgm:prSet presAssocID="{DCA88E94-213F-4309-AB71-F4D3439CB4A2}" presName="desTx" presStyleLbl="alignAccFollowNode1" presStyleIdx="0" presStyleCnt="5">
        <dgm:presLayoutVars>
          <dgm:bulletEnabled val="1"/>
        </dgm:presLayoutVars>
      </dgm:prSet>
      <dgm:spPr/>
    </dgm:pt>
    <dgm:pt modelId="{047A6815-3E36-46EE-8F6D-B9D60E0C4C53}" type="pres">
      <dgm:prSet presAssocID="{D47D6619-A5FB-454E-BAD9-A8D460B198F4}" presName="space" presStyleCnt="0"/>
      <dgm:spPr/>
    </dgm:pt>
    <dgm:pt modelId="{3DC5D167-B5D8-4303-A0EE-1D5F9DC79642}" type="pres">
      <dgm:prSet presAssocID="{030EE782-8817-41EF-ADCA-2CA47B8EEC53}" presName="composite" presStyleCnt="0"/>
      <dgm:spPr/>
    </dgm:pt>
    <dgm:pt modelId="{6BCC3799-F834-4F86-ABC8-27EA064FDD46}" type="pres">
      <dgm:prSet presAssocID="{030EE782-8817-41EF-ADCA-2CA47B8EEC53}" presName="parTx" presStyleLbl="alignNode1" presStyleIdx="1" presStyleCnt="5">
        <dgm:presLayoutVars>
          <dgm:chMax val="0"/>
          <dgm:chPref val="0"/>
          <dgm:bulletEnabled val="1"/>
        </dgm:presLayoutVars>
      </dgm:prSet>
      <dgm:spPr/>
    </dgm:pt>
    <dgm:pt modelId="{D87CB875-14C6-48BA-AD33-2B96D257B0D9}" type="pres">
      <dgm:prSet presAssocID="{030EE782-8817-41EF-ADCA-2CA47B8EEC53}" presName="desTx" presStyleLbl="alignAccFollowNode1" presStyleIdx="1" presStyleCnt="5">
        <dgm:presLayoutVars>
          <dgm:bulletEnabled val="1"/>
        </dgm:presLayoutVars>
      </dgm:prSet>
      <dgm:spPr/>
    </dgm:pt>
    <dgm:pt modelId="{6F6E8AB0-1A25-4431-8910-9C5804515654}" type="pres">
      <dgm:prSet presAssocID="{C20E87F3-4DDF-4155-B517-BCA94E2AF03D}" presName="space" presStyleCnt="0"/>
      <dgm:spPr/>
    </dgm:pt>
    <dgm:pt modelId="{F7B02E92-3FB6-4605-BC6C-4A3EE1E5E4BE}" type="pres">
      <dgm:prSet presAssocID="{F8BF8E2E-1131-467D-9E79-65FEB0818B51}" presName="composite" presStyleCnt="0"/>
      <dgm:spPr/>
    </dgm:pt>
    <dgm:pt modelId="{8F0F05CE-489D-47E0-8CB0-19A1ED19B461}" type="pres">
      <dgm:prSet presAssocID="{F8BF8E2E-1131-467D-9E79-65FEB0818B51}" presName="parTx" presStyleLbl="alignNode1" presStyleIdx="2" presStyleCnt="5">
        <dgm:presLayoutVars>
          <dgm:chMax val="0"/>
          <dgm:chPref val="0"/>
          <dgm:bulletEnabled val="1"/>
        </dgm:presLayoutVars>
      </dgm:prSet>
      <dgm:spPr/>
    </dgm:pt>
    <dgm:pt modelId="{C31DB5EE-AA6B-454A-BAF6-AAA74628FF70}" type="pres">
      <dgm:prSet presAssocID="{F8BF8E2E-1131-467D-9E79-65FEB0818B51}" presName="desTx" presStyleLbl="alignAccFollowNode1" presStyleIdx="2" presStyleCnt="5">
        <dgm:presLayoutVars>
          <dgm:bulletEnabled val="1"/>
        </dgm:presLayoutVars>
      </dgm:prSet>
      <dgm:spPr/>
    </dgm:pt>
    <dgm:pt modelId="{C1CEB5AE-AAA5-438A-B82F-E0F3F5A3209E}" type="pres">
      <dgm:prSet presAssocID="{043AD937-CC7A-41DF-B68C-0D93B9D78BB5}" presName="space" presStyleCnt="0"/>
      <dgm:spPr/>
    </dgm:pt>
    <dgm:pt modelId="{64B776D4-F038-4B2D-BDAE-3715D75DA048}" type="pres">
      <dgm:prSet presAssocID="{9DF0E30A-1B06-430D-BACE-A27AB8E089F2}" presName="composite" presStyleCnt="0"/>
      <dgm:spPr/>
    </dgm:pt>
    <dgm:pt modelId="{8BC717E6-6831-42B4-95E5-FF03A44E344E}" type="pres">
      <dgm:prSet presAssocID="{9DF0E30A-1B06-430D-BACE-A27AB8E089F2}" presName="parTx" presStyleLbl="alignNode1" presStyleIdx="3" presStyleCnt="5">
        <dgm:presLayoutVars>
          <dgm:chMax val="0"/>
          <dgm:chPref val="0"/>
          <dgm:bulletEnabled val="1"/>
        </dgm:presLayoutVars>
      </dgm:prSet>
      <dgm:spPr>
        <a:xfrm>
          <a:off x="3749040" y="393324"/>
          <a:ext cx="1095374" cy="230400"/>
        </a:xfrm>
        <a:prstGeom prst="rect">
          <a:avLst/>
        </a:prstGeom>
      </dgm:spPr>
    </dgm:pt>
    <dgm:pt modelId="{F5F5BFCB-C6EF-406E-B8A9-4E463C174BD1}" type="pres">
      <dgm:prSet presAssocID="{9DF0E30A-1B06-430D-BACE-A27AB8E089F2}" presName="desTx" presStyleLbl="alignAccFollowNode1" presStyleIdx="3" presStyleCnt="5">
        <dgm:presLayoutVars>
          <dgm:bulletEnabled val="1"/>
        </dgm:presLayoutVars>
      </dgm:prSet>
      <dgm:spPr/>
    </dgm:pt>
    <dgm:pt modelId="{21375488-909E-4985-A37A-008CAD823B95}" type="pres">
      <dgm:prSet presAssocID="{8BFFED41-F9FC-4827-B52C-7E23519C9819}" presName="space" presStyleCnt="0"/>
      <dgm:spPr/>
    </dgm:pt>
    <dgm:pt modelId="{F207BE14-57EF-4C29-B6F2-9C150EF2F7F8}" type="pres">
      <dgm:prSet presAssocID="{239CE913-03A6-4D2E-9BA9-9EF1D72E8B58}" presName="composite" presStyleCnt="0"/>
      <dgm:spPr/>
    </dgm:pt>
    <dgm:pt modelId="{8904C172-F890-46A7-AF31-A924FF6CC4C5}" type="pres">
      <dgm:prSet presAssocID="{239CE913-03A6-4D2E-9BA9-9EF1D72E8B58}" presName="parTx" presStyleLbl="alignNode1" presStyleIdx="4" presStyleCnt="5">
        <dgm:presLayoutVars>
          <dgm:chMax val="0"/>
          <dgm:chPref val="0"/>
          <dgm:bulletEnabled val="1"/>
        </dgm:presLayoutVars>
      </dgm:prSet>
      <dgm:spPr>
        <a:xfrm>
          <a:off x="4997767" y="393324"/>
          <a:ext cx="1095374" cy="230400"/>
        </a:xfrm>
        <a:prstGeom prst="rect">
          <a:avLst/>
        </a:prstGeom>
      </dgm:spPr>
    </dgm:pt>
    <dgm:pt modelId="{CB0E53F0-DD8C-4B21-A929-E4015915B68F}" type="pres">
      <dgm:prSet presAssocID="{239CE913-03A6-4D2E-9BA9-9EF1D72E8B58}" presName="desTx" presStyleLbl="alignAccFollowNode1" presStyleIdx="4" presStyleCnt="5">
        <dgm:presLayoutVars>
          <dgm:bulletEnabled val="1"/>
        </dgm:presLayoutVars>
      </dgm:prSet>
      <dgm:spPr/>
    </dgm:pt>
  </dgm:ptLst>
  <dgm:cxnLst>
    <dgm:cxn modelId="{0D024C04-D580-49DE-9AD9-2386182609DC}" srcId="{239CE913-03A6-4D2E-9BA9-9EF1D72E8B58}" destId="{48CBF44C-FAA7-4899-953E-9912DE54A333}" srcOrd="1" destOrd="0" parTransId="{0C372EFE-FD31-4BF4-8C82-F6FE91B1F95E}" sibTransId="{DC382E3C-F567-4BD7-8754-B5B164CE0CC5}"/>
    <dgm:cxn modelId="{9609D610-345D-4414-BF6F-80E8C4860847}" type="presOf" srcId="{C800FAF5-ADC5-44CB-B2A2-A72F136B27E9}" destId="{F5F5BFCB-C6EF-406E-B8A9-4E463C174BD1}" srcOrd="0" destOrd="3" presId="urn:microsoft.com/office/officeart/2005/8/layout/hList1"/>
    <dgm:cxn modelId="{E8D51313-FE1E-432D-BEC4-6F4247F947A5}" type="presOf" srcId="{3141191B-A17B-4A6D-9132-48EEA2541ED2}" destId="{D87CB875-14C6-48BA-AD33-2B96D257B0D9}" srcOrd="0" destOrd="0" presId="urn:microsoft.com/office/officeart/2005/8/layout/hList1"/>
    <dgm:cxn modelId="{2845B01B-6D9F-424E-9FF4-C0B652F1E1C5}" srcId="{9DF0E30A-1B06-430D-BACE-A27AB8E089F2}" destId="{6CE0BD45-A340-4D1E-855E-6F4E5CE09038}" srcOrd="2" destOrd="0" parTransId="{4ABBEFB7-46D6-4FB4-8C04-12919BCE9DD6}" sibTransId="{0A33C096-8F9A-4B16-96AD-5733998E2C19}"/>
    <dgm:cxn modelId="{E38BDB1B-FB56-4087-A897-38F8DBEA074E}" type="presOf" srcId="{AEDAD5C5-279C-4F50-9CA3-A3932CB018A9}" destId="{CB0E53F0-DD8C-4B21-A929-E4015915B68F}" srcOrd="0" destOrd="4" presId="urn:microsoft.com/office/officeart/2005/8/layout/hList1"/>
    <dgm:cxn modelId="{3A1E8422-D46D-4E96-84ED-1BBE7C6DD745}" srcId="{239CE913-03A6-4D2E-9BA9-9EF1D72E8B58}" destId="{1E0210B0-1754-44DB-87A5-D5664CEA8BE5}" srcOrd="2" destOrd="0" parTransId="{7D96FBD5-A91E-4EC4-A169-92B1A717E19C}" sibTransId="{3291FC73-6BA9-474F-A863-F37CD060CBE9}"/>
    <dgm:cxn modelId="{C43C8623-2205-4CA2-BE38-55EE06B874AE}" srcId="{239CE913-03A6-4D2E-9BA9-9EF1D72E8B58}" destId="{701B6D63-99BC-4F00-91F1-3BA03649D3D9}" srcOrd="0" destOrd="0" parTransId="{ED2D31F8-0546-42C1-8258-872B52907000}" sibTransId="{D0598D2F-E4A2-4176-BCEA-0465BBC0D1DA}"/>
    <dgm:cxn modelId="{B51F2B2A-AB5D-420E-860E-43E61A0F1E3F}" type="presOf" srcId="{9BD3A90A-F1D2-44E1-B916-06E04183740A}" destId="{C31DB5EE-AA6B-454A-BAF6-AAA74628FF70}" srcOrd="0" destOrd="2" presId="urn:microsoft.com/office/officeart/2005/8/layout/hList1"/>
    <dgm:cxn modelId="{A8662E2C-508F-43D4-B8B8-A861B22031A4}" type="presOf" srcId="{9AE2637F-FE05-432B-9D86-CB37AF52CF59}" destId="{D87CB875-14C6-48BA-AD33-2B96D257B0D9}" srcOrd="0" destOrd="1" presId="urn:microsoft.com/office/officeart/2005/8/layout/hList1"/>
    <dgm:cxn modelId="{7933FF30-698F-440F-9FD6-C7C1082EDC87}" type="presOf" srcId="{239CE913-03A6-4D2E-9BA9-9EF1D72E8B58}" destId="{8904C172-F890-46A7-AF31-A924FF6CC4C5}" srcOrd="0" destOrd="0" presId="urn:microsoft.com/office/officeart/2005/8/layout/hList1"/>
    <dgm:cxn modelId="{96CF1732-C375-4008-9917-CF6AE8B0F286}" type="presOf" srcId="{48CBF44C-FAA7-4899-953E-9912DE54A333}" destId="{CB0E53F0-DD8C-4B21-A929-E4015915B68F}" srcOrd="0" destOrd="1" presId="urn:microsoft.com/office/officeart/2005/8/layout/hList1"/>
    <dgm:cxn modelId="{B4465C33-68D7-4F77-A144-CB8BCBE7B4D0}" type="presOf" srcId="{7EAEE04A-F1DB-445E-9631-887201229978}" destId="{CB0E53F0-DD8C-4B21-A929-E4015915B68F}" srcOrd="0" destOrd="3" presId="urn:microsoft.com/office/officeart/2005/8/layout/hList1"/>
    <dgm:cxn modelId="{93394F33-CF7B-475A-B63E-90AC42D53879}" srcId="{F8BF8E2E-1131-467D-9E79-65FEB0818B51}" destId="{9759E4C1-C322-4A07-BEAD-0396E5323F55}" srcOrd="3" destOrd="0" parTransId="{330D9CE4-8753-4DA5-8180-CF3BA2F0AF18}" sibTransId="{35FDEFFA-C1F6-4BA5-AB30-A6242DE0D913}"/>
    <dgm:cxn modelId="{936D5F38-BE6F-4E35-98BF-DE0AC4B169D4}" srcId="{CE10A90C-0DE7-4BA7-8BDF-1262BC37A8B9}" destId="{239CE913-03A6-4D2E-9BA9-9EF1D72E8B58}" srcOrd="4" destOrd="0" parTransId="{524D4206-0D39-4F66-BC56-48A6301D7C89}" sibTransId="{C9C65BB7-086C-4262-BD6A-E60911882311}"/>
    <dgm:cxn modelId="{F457785B-D32A-41E8-8857-75951ED4A9B6}" srcId="{9DF0E30A-1B06-430D-BACE-A27AB8E089F2}" destId="{27E20A9A-0E45-4948-B58D-499F2AF37EB9}" srcOrd="1" destOrd="0" parTransId="{1D6D5143-49BC-4711-B1B1-CFD5186ED9F1}" sibTransId="{BE1AB209-4E54-4CA1-B4EC-96FFC54E2C04}"/>
    <dgm:cxn modelId="{DB4A5664-265E-461A-84B8-2AC5ED1E992A}" srcId="{CE10A90C-0DE7-4BA7-8BDF-1262BC37A8B9}" destId="{030EE782-8817-41EF-ADCA-2CA47B8EEC53}" srcOrd="1" destOrd="0" parTransId="{475AAFAC-A9D8-4B0B-9E56-0C37BA84A1BA}" sibTransId="{C20E87F3-4DDF-4155-B517-BCA94E2AF03D}"/>
    <dgm:cxn modelId="{23D2CD64-DC4E-4D83-BE44-B206E5F4B5D9}" type="presOf" srcId="{CE10A90C-0DE7-4BA7-8BDF-1262BC37A8B9}" destId="{F322F9C4-1B93-4A64-AC4A-AB85463B55FA}" srcOrd="0" destOrd="0" presId="urn:microsoft.com/office/officeart/2005/8/layout/hList1"/>
    <dgm:cxn modelId="{32D1DA66-BC48-43EC-A857-A785063FB0DA}" srcId="{F8BF8E2E-1131-467D-9E79-65FEB0818B51}" destId="{9BD3A90A-F1D2-44E1-B916-06E04183740A}" srcOrd="2" destOrd="0" parTransId="{0C6E4C0F-4ECF-4773-B4D4-66FE601E4FF5}" sibTransId="{93C7F215-EF3A-49CD-A2ED-F02F61648853}"/>
    <dgm:cxn modelId="{D4C95647-39E4-443F-80E3-C8B83B0DFC7D}" srcId="{9DF0E30A-1B06-430D-BACE-A27AB8E089F2}" destId="{4C158145-9A7E-4561-9DB1-DD977AB08930}" srcOrd="0" destOrd="0" parTransId="{621309D8-C2CF-40F5-AB12-7BFBEC484CCB}" sibTransId="{CD1D8DE0-B41E-4D85-BF41-79662E1FDB93}"/>
    <dgm:cxn modelId="{A6885B69-70AA-4D51-B4DB-BB3CBDAA6A69}" srcId="{9DF0E30A-1B06-430D-BACE-A27AB8E089F2}" destId="{6822B58E-C703-4499-9022-B79135E17722}" srcOrd="4" destOrd="0" parTransId="{8D929ABB-B7D2-4AA0-95E9-36CC1046C7E0}" sibTransId="{F9F50A71-5677-4F9B-96AD-9F8A5277E511}"/>
    <dgm:cxn modelId="{80706673-1163-4E0F-9C43-90385C84100D}" type="presOf" srcId="{6822B58E-C703-4499-9022-B79135E17722}" destId="{F5F5BFCB-C6EF-406E-B8A9-4E463C174BD1}" srcOrd="0" destOrd="4" presId="urn:microsoft.com/office/officeart/2005/8/layout/hList1"/>
    <dgm:cxn modelId="{C3CD0074-F325-4157-B892-994994AE7E94}" type="presOf" srcId="{9DF0E30A-1B06-430D-BACE-A27AB8E089F2}" destId="{8BC717E6-6831-42B4-95E5-FF03A44E344E}" srcOrd="0" destOrd="0" presId="urn:microsoft.com/office/officeart/2005/8/layout/hList1"/>
    <dgm:cxn modelId="{C8FC1454-1B11-404D-978C-0E35DEDB3F25}" type="presOf" srcId="{DCA88E94-213F-4309-AB71-F4D3439CB4A2}" destId="{818A3548-9E40-43DF-BE5D-FA4DA3558B58}" srcOrd="0" destOrd="0" presId="urn:microsoft.com/office/officeart/2005/8/layout/hList1"/>
    <dgm:cxn modelId="{E3759857-1524-45E2-B270-879980D0107D}" srcId="{CE10A90C-0DE7-4BA7-8BDF-1262BC37A8B9}" destId="{DCA88E94-213F-4309-AB71-F4D3439CB4A2}" srcOrd="0" destOrd="0" parTransId="{4CAAE51E-0BE1-4462-80F2-C99EC19F3CB0}" sibTransId="{D47D6619-A5FB-454E-BAD9-A8D460B198F4}"/>
    <dgm:cxn modelId="{92EE388B-0968-4EAF-AA4E-EF2A4836D1CA}" type="presOf" srcId="{701B6D63-99BC-4F00-91F1-3BA03649D3D9}" destId="{CB0E53F0-DD8C-4B21-A929-E4015915B68F}" srcOrd="0" destOrd="0" presId="urn:microsoft.com/office/officeart/2005/8/layout/hList1"/>
    <dgm:cxn modelId="{E3E27B8D-0B33-45F5-8A21-18BA52A03BAD}" type="presOf" srcId="{4C158145-9A7E-4561-9DB1-DD977AB08930}" destId="{F5F5BFCB-C6EF-406E-B8A9-4E463C174BD1}" srcOrd="0" destOrd="0" presId="urn:microsoft.com/office/officeart/2005/8/layout/hList1"/>
    <dgm:cxn modelId="{554E748F-914B-4C4D-92BC-98A10F378BDD}" type="presOf" srcId="{030EE782-8817-41EF-ADCA-2CA47B8EEC53}" destId="{6BCC3799-F834-4F86-ABC8-27EA064FDD46}" srcOrd="0" destOrd="0" presId="urn:microsoft.com/office/officeart/2005/8/layout/hList1"/>
    <dgm:cxn modelId="{A8E0C58F-5672-4DD9-99FD-F11C829C85D8}" type="presOf" srcId="{27E20A9A-0E45-4948-B58D-499F2AF37EB9}" destId="{F5F5BFCB-C6EF-406E-B8A9-4E463C174BD1}" srcOrd="0" destOrd="1" presId="urn:microsoft.com/office/officeart/2005/8/layout/hList1"/>
    <dgm:cxn modelId="{F2F20E90-44EE-4494-A9EB-2C519B84AEFD}" type="presOf" srcId="{DEBA1881-FDE6-4E5F-9C0A-511F11581440}" destId="{C31DB5EE-AA6B-454A-BAF6-AAA74628FF70}" srcOrd="0" destOrd="0" presId="urn:microsoft.com/office/officeart/2005/8/layout/hList1"/>
    <dgm:cxn modelId="{8C5A2092-2613-4C22-AC06-BF519AE4F829}" type="presOf" srcId="{9B6128E5-B610-498A-93B4-8DAC218F56FE}" destId="{C31DB5EE-AA6B-454A-BAF6-AAA74628FF70}" srcOrd="0" destOrd="1" presId="urn:microsoft.com/office/officeart/2005/8/layout/hList1"/>
    <dgm:cxn modelId="{CCAAB595-C382-4101-8F71-FD5A81055D47}" type="presOf" srcId="{DBF158C5-CEB8-4BD0-995B-741B3C42F2BA}" destId="{C31DB5EE-AA6B-454A-BAF6-AAA74628FF70}" srcOrd="0" destOrd="4" presId="urn:microsoft.com/office/officeart/2005/8/layout/hList1"/>
    <dgm:cxn modelId="{0EDDBA9A-0BB0-41F9-A0A6-54FFDF405519}" type="presOf" srcId="{F8BF8E2E-1131-467D-9E79-65FEB0818B51}" destId="{8F0F05CE-489D-47E0-8CB0-19A1ED19B461}" srcOrd="0" destOrd="0" presId="urn:microsoft.com/office/officeart/2005/8/layout/hList1"/>
    <dgm:cxn modelId="{16AEB79E-BEF0-4918-8057-AD12C39B2CB5}" type="presOf" srcId="{24031C03-9C18-4B52-B971-98AEFB6B47A6}" destId="{D87CB875-14C6-48BA-AD33-2B96D257B0D9}" srcOrd="0" destOrd="2" presId="urn:microsoft.com/office/officeart/2005/8/layout/hList1"/>
    <dgm:cxn modelId="{B87E86A6-817A-4E8C-BBAF-D676E1102662}" srcId="{F8BF8E2E-1131-467D-9E79-65FEB0818B51}" destId="{DEBA1881-FDE6-4E5F-9C0A-511F11581440}" srcOrd="0" destOrd="0" parTransId="{38B9E779-F827-4E7E-8881-4B5A942F302B}" sibTransId="{DD1A9E6D-D0E6-4C03-92E5-62F445D368E2}"/>
    <dgm:cxn modelId="{918451AB-0D19-4411-9131-B96EA0264C32}" srcId="{9DF0E30A-1B06-430D-BACE-A27AB8E089F2}" destId="{C800FAF5-ADC5-44CB-B2A2-A72F136B27E9}" srcOrd="3" destOrd="0" parTransId="{B7F289AB-3679-4A4A-B0D9-979EC286231C}" sibTransId="{F89C7229-4539-4EC7-9D0C-2F6DCE594291}"/>
    <dgm:cxn modelId="{F416D3BF-8796-4902-9E33-E4F4430EB9D7}" srcId="{F8BF8E2E-1131-467D-9E79-65FEB0818B51}" destId="{9B6128E5-B610-498A-93B4-8DAC218F56FE}" srcOrd="1" destOrd="0" parTransId="{31DB86EF-A03D-42AB-BDD3-B624F89C0311}" sibTransId="{62DED99A-6176-4E00-9DF6-BCB86D8BE54B}"/>
    <dgm:cxn modelId="{4727A7C1-E112-4FAF-918D-B91C8C783FA2}" srcId="{CE10A90C-0DE7-4BA7-8BDF-1262BC37A8B9}" destId="{F8BF8E2E-1131-467D-9E79-65FEB0818B51}" srcOrd="2" destOrd="0" parTransId="{E1DDAE8B-F3B2-4552-8C84-066619495CBE}" sibTransId="{043AD937-CC7A-41DF-B68C-0D93B9D78BB5}"/>
    <dgm:cxn modelId="{909720C6-86EC-4481-A95D-B8E2445206A3}" srcId="{239CE913-03A6-4D2E-9BA9-9EF1D72E8B58}" destId="{7EAEE04A-F1DB-445E-9631-887201229978}" srcOrd="3" destOrd="0" parTransId="{0E68CAF8-67B9-4494-A816-E4DA99C2E470}" sibTransId="{7D10E1C8-4AF1-4207-A5BC-139231060CD4}"/>
    <dgm:cxn modelId="{3EB02FC6-80EF-43BB-8407-A7440E33D47A}" type="presOf" srcId="{1E0210B0-1754-44DB-87A5-D5664CEA8BE5}" destId="{CB0E53F0-DD8C-4B21-A929-E4015915B68F}" srcOrd="0" destOrd="2" presId="urn:microsoft.com/office/officeart/2005/8/layout/hList1"/>
    <dgm:cxn modelId="{189FB7CB-6158-46BD-8294-A365E97678F4}" type="presOf" srcId="{9759E4C1-C322-4A07-BEAD-0396E5323F55}" destId="{C31DB5EE-AA6B-454A-BAF6-AAA74628FF70}" srcOrd="0" destOrd="3" presId="urn:microsoft.com/office/officeart/2005/8/layout/hList1"/>
    <dgm:cxn modelId="{C4EEC9CC-B77E-4D56-9F1A-BFE88555000C}" srcId="{030EE782-8817-41EF-ADCA-2CA47B8EEC53}" destId="{9AE2637F-FE05-432B-9D86-CB37AF52CF59}" srcOrd="1" destOrd="0" parTransId="{BF7FFAFF-908E-4CF1-8209-45D903CB1C29}" sibTransId="{52145D2F-BF6A-46DD-9FEF-A2F44ABCD522}"/>
    <dgm:cxn modelId="{417A12D4-2C4A-4F67-B053-8B0BBB81B8F5}" srcId="{030EE782-8817-41EF-ADCA-2CA47B8EEC53}" destId="{3141191B-A17B-4A6D-9132-48EEA2541ED2}" srcOrd="0" destOrd="0" parTransId="{7F9296E4-2957-4D51-B089-B66B2992BED4}" sibTransId="{0B16A930-BA2A-49FD-A10E-309CD12B1E67}"/>
    <dgm:cxn modelId="{1584D5DF-D941-44C5-830C-89A6747D464E}" srcId="{CE10A90C-0DE7-4BA7-8BDF-1262BC37A8B9}" destId="{9DF0E30A-1B06-430D-BACE-A27AB8E089F2}" srcOrd="3" destOrd="0" parTransId="{4F83901C-32EA-4EBD-B1A2-9979BA80D1BD}" sibTransId="{8BFFED41-F9FC-4827-B52C-7E23519C9819}"/>
    <dgm:cxn modelId="{E02964E3-FBA5-4F16-8A46-BA7A07316A77}" srcId="{030EE782-8817-41EF-ADCA-2CA47B8EEC53}" destId="{24031C03-9C18-4B52-B971-98AEFB6B47A6}" srcOrd="2" destOrd="0" parTransId="{21D83509-21BB-4D86-AC74-326C5C96D414}" sibTransId="{072F4F78-94AD-4FEE-8CFC-866F57CA479C}"/>
    <dgm:cxn modelId="{AD771FE8-91DA-4DFA-AD78-4C843EA82031}" srcId="{239CE913-03A6-4D2E-9BA9-9EF1D72E8B58}" destId="{AEDAD5C5-279C-4F50-9CA3-A3932CB018A9}" srcOrd="4" destOrd="0" parTransId="{933CFB2F-93D2-4A5D-A068-37C8CFB461B9}" sibTransId="{2C2A7667-FA39-4CC4-BE8E-EC97A31D58FE}"/>
    <dgm:cxn modelId="{86276DEC-0160-4A29-AFF5-0FA5D6C4C868}" type="presOf" srcId="{6CE0BD45-A340-4D1E-855E-6F4E5CE09038}" destId="{F5F5BFCB-C6EF-406E-B8A9-4E463C174BD1}" srcOrd="0" destOrd="2" presId="urn:microsoft.com/office/officeart/2005/8/layout/hList1"/>
    <dgm:cxn modelId="{8BB2D8ED-C4EF-4BD4-B258-B3D41B96C776}" srcId="{F8BF8E2E-1131-467D-9E79-65FEB0818B51}" destId="{DBF158C5-CEB8-4BD0-995B-741B3C42F2BA}" srcOrd="4" destOrd="0" parTransId="{D26DFBED-F8DB-405C-AFD3-6B6F30934D3D}" sibTransId="{B1FD695C-B176-41D8-91B7-DF85F9C196D5}"/>
    <dgm:cxn modelId="{260AD8F3-CE8D-41CE-A769-EAE4DF46DC2D}" srcId="{DCA88E94-213F-4309-AB71-F4D3439CB4A2}" destId="{BB086196-93F5-4A91-8BB4-861B24AD610C}" srcOrd="0" destOrd="0" parTransId="{01F190FC-3D11-4F84-BCDC-D351F762098E}" sibTransId="{72E4B4C2-AD06-480C-8C59-8117A78B862F}"/>
    <dgm:cxn modelId="{05313EFE-1328-4DE5-947D-558FAF40D730}" type="presOf" srcId="{BB086196-93F5-4A91-8BB4-861B24AD610C}" destId="{BE95AE85-4CDB-460A-B744-AED8A5E7DF4F}" srcOrd="0" destOrd="0" presId="urn:microsoft.com/office/officeart/2005/8/layout/hList1"/>
    <dgm:cxn modelId="{E6DC7515-8063-455E-9411-B7960EB6C7AA}" type="presParOf" srcId="{F322F9C4-1B93-4A64-AC4A-AB85463B55FA}" destId="{AE351854-E6C6-4003-A250-6DC1433FE372}" srcOrd="0" destOrd="0" presId="urn:microsoft.com/office/officeart/2005/8/layout/hList1"/>
    <dgm:cxn modelId="{D3F53833-B576-4898-BD17-F71DADF249BB}" type="presParOf" srcId="{AE351854-E6C6-4003-A250-6DC1433FE372}" destId="{818A3548-9E40-43DF-BE5D-FA4DA3558B58}" srcOrd="0" destOrd="0" presId="urn:microsoft.com/office/officeart/2005/8/layout/hList1"/>
    <dgm:cxn modelId="{F7E45EB1-9476-4DE0-843A-0A32D1CE8E07}" type="presParOf" srcId="{AE351854-E6C6-4003-A250-6DC1433FE372}" destId="{BE95AE85-4CDB-460A-B744-AED8A5E7DF4F}" srcOrd="1" destOrd="0" presId="urn:microsoft.com/office/officeart/2005/8/layout/hList1"/>
    <dgm:cxn modelId="{387B90AE-2D8F-4F96-A4AA-52ADA7837DED}" type="presParOf" srcId="{F322F9C4-1B93-4A64-AC4A-AB85463B55FA}" destId="{047A6815-3E36-46EE-8F6D-B9D60E0C4C53}" srcOrd="1" destOrd="0" presId="urn:microsoft.com/office/officeart/2005/8/layout/hList1"/>
    <dgm:cxn modelId="{C5417AA3-7598-45C1-9CC8-D8A923CE1673}" type="presParOf" srcId="{F322F9C4-1B93-4A64-AC4A-AB85463B55FA}" destId="{3DC5D167-B5D8-4303-A0EE-1D5F9DC79642}" srcOrd="2" destOrd="0" presId="urn:microsoft.com/office/officeart/2005/8/layout/hList1"/>
    <dgm:cxn modelId="{8E79BDA9-448F-499A-87BE-786789AD127F}" type="presParOf" srcId="{3DC5D167-B5D8-4303-A0EE-1D5F9DC79642}" destId="{6BCC3799-F834-4F86-ABC8-27EA064FDD46}" srcOrd="0" destOrd="0" presId="urn:microsoft.com/office/officeart/2005/8/layout/hList1"/>
    <dgm:cxn modelId="{17310B76-513E-4C18-AAB9-3134A476D80A}" type="presParOf" srcId="{3DC5D167-B5D8-4303-A0EE-1D5F9DC79642}" destId="{D87CB875-14C6-48BA-AD33-2B96D257B0D9}" srcOrd="1" destOrd="0" presId="urn:microsoft.com/office/officeart/2005/8/layout/hList1"/>
    <dgm:cxn modelId="{22DB900A-438B-4E08-989D-FE9588D83782}" type="presParOf" srcId="{F322F9C4-1B93-4A64-AC4A-AB85463B55FA}" destId="{6F6E8AB0-1A25-4431-8910-9C5804515654}" srcOrd="3" destOrd="0" presId="urn:microsoft.com/office/officeart/2005/8/layout/hList1"/>
    <dgm:cxn modelId="{F76AAF6B-DF68-47B9-ABF6-FFFD0B605467}" type="presParOf" srcId="{F322F9C4-1B93-4A64-AC4A-AB85463B55FA}" destId="{F7B02E92-3FB6-4605-BC6C-4A3EE1E5E4BE}" srcOrd="4" destOrd="0" presId="urn:microsoft.com/office/officeart/2005/8/layout/hList1"/>
    <dgm:cxn modelId="{6E756F0A-B1FF-433B-983B-6A10D847EDCC}" type="presParOf" srcId="{F7B02E92-3FB6-4605-BC6C-4A3EE1E5E4BE}" destId="{8F0F05CE-489D-47E0-8CB0-19A1ED19B461}" srcOrd="0" destOrd="0" presId="urn:microsoft.com/office/officeart/2005/8/layout/hList1"/>
    <dgm:cxn modelId="{9527ED19-DC15-4C59-A95B-FE4AAE7CE922}" type="presParOf" srcId="{F7B02E92-3FB6-4605-BC6C-4A3EE1E5E4BE}" destId="{C31DB5EE-AA6B-454A-BAF6-AAA74628FF70}" srcOrd="1" destOrd="0" presId="urn:microsoft.com/office/officeart/2005/8/layout/hList1"/>
    <dgm:cxn modelId="{A2DC3300-C0A3-4F5F-8B32-4061AD2E372F}" type="presParOf" srcId="{F322F9C4-1B93-4A64-AC4A-AB85463B55FA}" destId="{C1CEB5AE-AAA5-438A-B82F-E0F3F5A3209E}" srcOrd="5" destOrd="0" presId="urn:microsoft.com/office/officeart/2005/8/layout/hList1"/>
    <dgm:cxn modelId="{1870C9F4-D643-4380-9576-956D23312D22}" type="presParOf" srcId="{F322F9C4-1B93-4A64-AC4A-AB85463B55FA}" destId="{64B776D4-F038-4B2D-BDAE-3715D75DA048}" srcOrd="6" destOrd="0" presId="urn:microsoft.com/office/officeart/2005/8/layout/hList1"/>
    <dgm:cxn modelId="{5AACAA40-C541-4725-90C1-1D7711730B25}" type="presParOf" srcId="{64B776D4-F038-4B2D-BDAE-3715D75DA048}" destId="{8BC717E6-6831-42B4-95E5-FF03A44E344E}" srcOrd="0" destOrd="0" presId="urn:microsoft.com/office/officeart/2005/8/layout/hList1"/>
    <dgm:cxn modelId="{CCA60AFF-2113-4390-86CF-04417FB85EFD}" type="presParOf" srcId="{64B776D4-F038-4B2D-BDAE-3715D75DA048}" destId="{F5F5BFCB-C6EF-406E-B8A9-4E463C174BD1}" srcOrd="1" destOrd="0" presId="urn:microsoft.com/office/officeart/2005/8/layout/hList1"/>
    <dgm:cxn modelId="{3CE6B3FF-DF2E-4816-8243-5721F7EB0198}" type="presParOf" srcId="{F322F9C4-1B93-4A64-AC4A-AB85463B55FA}" destId="{21375488-909E-4985-A37A-008CAD823B95}" srcOrd="7" destOrd="0" presId="urn:microsoft.com/office/officeart/2005/8/layout/hList1"/>
    <dgm:cxn modelId="{F53D00BB-7D3D-47AC-8C42-5314757D31E1}" type="presParOf" srcId="{F322F9C4-1B93-4A64-AC4A-AB85463B55FA}" destId="{F207BE14-57EF-4C29-B6F2-9C150EF2F7F8}" srcOrd="8" destOrd="0" presId="urn:microsoft.com/office/officeart/2005/8/layout/hList1"/>
    <dgm:cxn modelId="{CE29E4F3-D878-46E7-8DCB-10A21161A0F9}" type="presParOf" srcId="{F207BE14-57EF-4C29-B6F2-9C150EF2F7F8}" destId="{8904C172-F890-46A7-AF31-A924FF6CC4C5}" srcOrd="0" destOrd="0" presId="urn:microsoft.com/office/officeart/2005/8/layout/hList1"/>
    <dgm:cxn modelId="{D0947FA8-F75B-46DF-9A3E-286528D6B990}" type="presParOf" srcId="{F207BE14-57EF-4C29-B6F2-9C150EF2F7F8}" destId="{CB0E53F0-DD8C-4B21-A929-E4015915B68F}"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B9F7981-82E9-4B6B-8394-2441D8A177BC}" type="doc">
      <dgm:prSet loTypeId="urn:microsoft.com/office/officeart/2005/8/layout/list1" loCatId="list" qsTypeId="urn:microsoft.com/office/officeart/2005/8/quickstyle/simple1" qsCatId="simple" csTypeId="urn:microsoft.com/office/officeart/2005/8/colors/accent1_4" csCatId="accent1" phldr="1"/>
      <dgm:spPr/>
      <dgm:t>
        <a:bodyPr/>
        <a:lstStyle/>
        <a:p>
          <a:endParaRPr lang="es-ES"/>
        </a:p>
      </dgm:t>
    </dgm:pt>
    <dgm:pt modelId="{539D626E-FA78-4112-9041-A8ECB86576D6}">
      <dgm:prSet phldrT="[Texto]" custT="1"/>
      <dgm:spPr/>
      <dgm:t>
        <a:bodyPr/>
        <a:lstStyle/>
        <a:p>
          <a:r>
            <a:rPr lang="es-ES" sz="2000" dirty="0"/>
            <a:t>Plan de Choque  Retoma</a:t>
          </a:r>
        </a:p>
      </dgm:t>
    </dgm:pt>
    <dgm:pt modelId="{E197F9E1-053E-45D9-BCFB-23460A5E3E77}" type="parTrans" cxnId="{D33F6B46-CF76-47FD-8D5A-58FE2784796C}">
      <dgm:prSet/>
      <dgm:spPr/>
      <dgm:t>
        <a:bodyPr/>
        <a:lstStyle/>
        <a:p>
          <a:endParaRPr lang="es-ES" sz="2400"/>
        </a:p>
      </dgm:t>
    </dgm:pt>
    <dgm:pt modelId="{F3ACD003-55EE-4977-8541-863F7E35DECD}" type="sibTrans" cxnId="{D33F6B46-CF76-47FD-8D5A-58FE2784796C}">
      <dgm:prSet/>
      <dgm:spPr/>
      <dgm:t>
        <a:bodyPr/>
        <a:lstStyle/>
        <a:p>
          <a:endParaRPr lang="es-ES" sz="2400"/>
        </a:p>
      </dgm:t>
    </dgm:pt>
    <dgm:pt modelId="{921DDC8F-458F-4BF2-8D82-F1DF9BEA51CF}">
      <dgm:prSet phldrT="[Texto]" custT="1"/>
      <dgm:spPr/>
      <dgm:t>
        <a:bodyPr/>
        <a:lstStyle/>
        <a:p>
          <a:r>
            <a:rPr lang="es-ES" sz="2000" dirty="0"/>
            <a:t>Plan de Choque Entrega activos de Administración Directa</a:t>
          </a:r>
        </a:p>
      </dgm:t>
    </dgm:pt>
    <dgm:pt modelId="{A08D9691-BF34-4E8A-B1A6-CFC4FCA9A909}" type="parTrans" cxnId="{2F3F3125-F3A8-42BB-BF20-919F5564AA1A}">
      <dgm:prSet/>
      <dgm:spPr/>
      <dgm:t>
        <a:bodyPr/>
        <a:lstStyle/>
        <a:p>
          <a:endParaRPr lang="es-ES" sz="2400"/>
        </a:p>
      </dgm:t>
    </dgm:pt>
    <dgm:pt modelId="{3B24716B-CF57-42FC-BF57-139E7F07A05E}" type="sibTrans" cxnId="{2F3F3125-F3A8-42BB-BF20-919F5564AA1A}">
      <dgm:prSet/>
      <dgm:spPr/>
      <dgm:t>
        <a:bodyPr/>
        <a:lstStyle/>
        <a:p>
          <a:endParaRPr lang="es-ES" sz="2400"/>
        </a:p>
      </dgm:t>
    </dgm:pt>
    <dgm:pt modelId="{3E2FE134-9584-4962-A178-8DA71C63424D}">
      <dgm:prSet phldrT="[Texto]" custT="1"/>
      <dgm:spPr/>
      <dgm:t>
        <a:bodyPr/>
        <a:lstStyle/>
        <a:p>
          <a:r>
            <a:rPr lang="es-ES" sz="2000" dirty="0"/>
            <a:t>Plan de trabajo Recaudo Centralizado</a:t>
          </a:r>
        </a:p>
      </dgm:t>
    </dgm:pt>
    <dgm:pt modelId="{5F8E10D8-87E9-4C47-BF21-E04934B3848D}" type="parTrans" cxnId="{C783A03B-28A1-4571-87A9-240789F9A08D}">
      <dgm:prSet/>
      <dgm:spPr/>
      <dgm:t>
        <a:bodyPr/>
        <a:lstStyle/>
        <a:p>
          <a:endParaRPr lang="es-ES" sz="2400"/>
        </a:p>
      </dgm:t>
    </dgm:pt>
    <dgm:pt modelId="{435010FD-1D2D-41E4-9139-1343C2DA236A}" type="sibTrans" cxnId="{C783A03B-28A1-4571-87A9-240789F9A08D}">
      <dgm:prSet/>
      <dgm:spPr/>
      <dgm:t>
        <a:bodyPr/>
        <a:lstStyle/>
        <a:p>
          <a:endParaRPr lang="es-ES" sz="2400"/>
        </a:p>
      </dgm:t>
    </dgm:pt>
    <dgm:pt modelId="{70F46A71-8818-4014-B924-C3F50135214E}">
      <dgm:prSet custT="1"/>
      <dgm:spPr/>
      <dgm:t>
        <a:bodyPr/>
        <a:lstStyle/>
        <a:p>
          <a:r>
            <a:rPr lang="es-ES" sz="2000" dirty="0"/>
            <a:t>Avance 70%</a:t>
          </a:r>
        </a:p>
      </dgm:t>
    </dgm:pt>
    <dgm:pt modelId="{C10750C5-4C53-4599-9D39-E67071FEE9F6}" type="parTrans" cxnId="{2293D47D-5C58-45EF-A55C-867F3083C77A}">
      <dgm:prSet/>
      <dgm:spPr/>
      <dgm:t>
        <a:bodyPr/>
        <a:lstStyle/>
        <a:p>
          <a:endParaRPr lang="es-ES" sz="2400"/>
        </a:p>
      </dgm:t>
    </dgm:pt>
    <dgm:pt modelId="{001EBDBD-4CFB-4AE1-BEEC-AB68EFA77DBC}" type="sibTrans" cxnId="{2293D47D-5C58-45EF-A55C-867F3083C77A}">
      <dgm:prSet/>
      <dgm:spPr/>
      <dgm:t>
        <a:bodyPr/>
        <a:lstStyle/>
        <a:p>
          <a:endParaRPr lang="es-ES" sz="2400"/>
        </a:p>
      </dgm:t>
    </dgm:pt>
    <dgm:pt modelId="{E3DAC79B-E7FA-4F57-918B-F572676EA200}">
      <dgm:prSet phldrT="[Texto]" custT="1"/>
      <dgm:spPr/>
      <dgm:t>
        <a:bodyPr/>
        <a:lstStyle/>
        <a:p>
          <a:r>
            <a:rPr lang="es-ES" sz="2000" dirty="0"/>
            <a:t>Avance 60%</a:t>
          </a:r>
        </a:p>
      </dgm:t>
    </dgm:pt>
    <dgm:pt modelId="{27ACC760-BDE5-43CD-9DEE-293C45C4B303}" type="parTrans" cxnId="{3D3608C4-95E0-46A0-835A-0C12EA890150}">
      <dgm:prSet/>
      <dgm:spPr/>
      <dgm:t>
        <a:bodyPr/>
        <a:lstStyle/>
        <a:p>
          <a:endParaRPr lang="es-ES" sz="2400"/>
        </a:p>
      </dgm:t>
    </dgm:pt>
    <dgm:pt modelId="{8CA95174-800C-4F18-B375-AC663AC88300}" type="sibTrans" cxnId="{3D3608C4-95E0-46A0-835A-0C12EA890150}">
      <dgm:prSet/>
      <dgm:spPr/>
      <dgm:t>
        <a:bodyPr/>
        <a:lstStyle/>
        <a:p>
          <a:endParaRPr lang="es-ES" sz="2400"/>
        </a:p>
      </dgm:t>
    </dgm:pt>
    <dgm:pt modelId="{CE807602-7219-4E41-BF55-6A967875C4CF}">
      <dgm:prSet phldrT="[Texto]" custT="1"/>
      <dgm:spPr/>
      <dgm:t>
        <a:bodyPr/>
        <a:lstStyle/>
        <a:p>
          <a:r>
            <a:rPr lang="es-ES" sz="2000" dirty="0"/>
            <a:t>Avance 15%</a:t>
          </a:r>
        </a:p>
      </dgm:t>
    </dgm:pt>
    <dgm:pt modelId="{8191410A-B2BE-4CF9-9541-29E2CE1A846A}" type="parTrans" cxnId="{D46A75D3-629A-49BC-B8D9-1BCBCF791EE5}">
      <dgm:prSet/>
      <dgm:spPr/>
      <dgm:t>
        <a:bodyPr/>
        <a:lstStyle/>
        <a:p>
          <a:endParaRPr lang="es-ES" sz="2400"/>
        </a:p>
      </dgm:t>
    </dgm:pt>
    <dgm:pt modelId="{B4E91703-60DD-4E5D-A18B-80A81CA876E3}" type="sibTrans" cxnId="{D46A75D3-629A-49BC-B8D9-1BCBCF791EE5}">
      <dgm:prSet/>
      <dgm:spPr/>
      <dgm:t>
        <a:bodyPr/>
        <a:lstStyle/>
        <a:p>
          <a:endParaRPr lang="es-ES" sz="2400"/>
        </a:p>
      </dgm:t>
    </dgm:pt>
    <dgm:pt modelId="{9E0EFC78-EA65-4F4C-910F-E97F7CE87C27}" type="pres">
      <dgm:prSet presAssocID="{9B9F7981-82E9-4B6B-8394-2441D8A177BC}" presName="linear" presStyleCnt="0">
        <dgm:presLayoutVars>
          <dgm:dir/>
          <dgm:animLvl val="lvl"/>
          <dgm:resizeHandles val="exact"/>
        </dgm:presLayoutVars>
      </dgm:prSet>
      <dgm:spPr/>
    </dgm:pt>
    <dgm:pt modelId="{BD70D82C-727C-423A-80D1-C3BE098BDD8E}" type="pres">
      <dgm:prSet presAssocID="{539D626E-FA78-4112-9041-A8ECB86576D6}" presName="parentLin" presStyleCnt="0"/>
      <dgm:spPr/>
    </dgm:pt>
    <dgm:pt modelId="{E6D81E0E-758C-41FA-BC05-3675A562BADF}" type="pres">
      <dgm:prSet presAssocID="{539D626E-FA78-4112-9041-A8ECB86576D6}" presName="parentLeftMargin" presStyleLbl="node1" presStyleIdx="0" presStyleCnt="3"/>
      <dgm:spPr/>
    </dgm:pt>
    <dgm:pt modelId="{DF551D20-B244-4548-8D2B-026A1211DF8D}" type="pres">
      <dgm:prSet presAssocID="{539D626E-FA78-4112-9041-A8ECB86576D6}" presName="parentText" presStyleLbl="node1" presStyleIdx="0" presStyleCnt="3">
        <dgm:presLayoutVars>
          <dgm:chMax val="0"/>
          <dgm:bulletEnabled val="1"/>
        </dgm:presLayoutVars>
      </dgm:prSet>
      <dgm:spPr/>
    </dgm:pt>
    <dgm:pt modelId="{B51A0ABA-6D83-412C-B5A2-7A547BE53A34}" type="pres">
      <dgm:prSet presAssocID="{539D626E-FA78-4112-9041-A8ECB86576D6}" presName="negativeSpace" presStyleCnt="0"/>
      <dgm:spPr/>
    </dgm:pt>
    <dgm:pt modelId="{5A1C1BE9-0DB7-486C-AF5C-6D76F76477FF}" type="pres">
      <dgm:prSet presAssocID="{539D626E-FA78-4112-9041-A8ECB86576D6}" presName="childText" presStyleLbl="conFgAcc1" presStyleIdx="0" presStyleCnt="3">
        <dgm:presLayoutVars>
          <dgm:bulletEnabled val="1"/>
        </dgm:presLayoutVars>
      </dgm:prSet>
      <dgm:spPr/>
    </dgm:pt>
    <dgm:pt modelId="{57A27C08-01AE-41F3-9700-9D552C53D0F7}" type="pres">
      <dgm:prSet presAssocID="{F3ACD003-55EE-4977-8541-863F7E35DECD}" presName="spaceBetweenRectangles" presStyleCnt="0"/>
      <dgm:spPr/>
    </dgm:pt>
    <dgm:pt modelId="{929BA940-A4A1-43D6-826B-962DACCFD616}" type="pres">
      <dgm:prSet presAssocID="{921DDC8F-458F-4BF2-8D82-F1DF9BEA51CF}" presName="parentLin" presStyleCnt="0"/>
      <dgm:spPr/>
    </dgm:pt>
    <dgm:pt modelId="{6DD1EBEB-FD87-419F-A2F0-52E7CB63DF8F}" type="pres">
      <dgm:prSet presAssocID="{921DDC8F-458F-4BF2-8D82-F1DF9BEA51CF}" presName="parentLeftMargin" presStyleLbl="node1" presStyleIdx="0" presStyleCnt="3"/>
      <dgm:spPr/>
    </dgm:pt>
    <dgm:pt modelId="{3DDACF15-2010-4960-A25D-E39CA360FCA9}" type="pres">
      <dgm:prSet presAssocID="{921DDC8F-458F-4BF2-8D82-F1DF9BEA51CF}" presName="parentText" presStyleLbl="node1" presStyleIdx="1" presStyleCnt="3">
        <dgm:presLayoutVars>
          <dgm:chMax val="0"/>
          <dgm:bulletEnabled val="1"/>
        </dgm:presLayoutVars>
      </dgm:prSet>
      <dgm:spPr/>
    </dgm:pt>
    <dgm:pt modelId="{FB2FE820-B64F-4906-83D6-D470DCC4F504}" type="pres">
      <dgm:prSet presAssocID="{921DDC8F-458F-4BF2-8D82-F1DF9BEA51CF}" presName="negativeSpace" presStyleCnt="0"/>
      <dgm:spPr/>
    </dgm:pt>
    <dgm:pt modelId="{999A2B84-78AC-4151-9F00-4160ADD5110B}" type="pres">
      <dgm:prSet presAssocID="{921DDC8F-458F-4BF2-8D82-F1DF9BEA51CF}" presName="childText" presStyleLbl="conFgAcc1" presStyleIdx="1" presStyleCnt="3">
        <dgm:presLayoutVars>
          <dgm:bulletEnabled val="1"/>
        </dgm:presLayoutVars>
      </dgm:prSet>
      <dgm:spPr/>
    </dgm:pt>
    <dgm:pt modelId="{C3300FD8-9DB4-4A83-9C15-41B4199AA7BC}" type="pres">
      <dgm:prSet presAssocID="{3B24716B-CF57-42FC-BF57-139E7F07A05E}" presName="spaceBetweenRectangles" presStyleCnt="0"/>
      <dgm:spPr/>
    </dgm:pt>
    <dgm:pt modelId="{E3D9EE0D-790B-444F-83BB-21B27843CAEE}" type="pres">
      <dgm:prSet presAssocID="{3E2FE134-9584-4962-A178-8DA71C63424D}" presName="parentLin" presStyleCnt="0"/>
      <dgm:spPr/>
    </dgm:pt>
    <dgm:pt modelId="{1095EE93-2155-471A-BED4-BA1212784B5D}" type="pres">
      <dgm:prSet presAssocID="{3E2FE134-9584-4962-A178-8DA71C63424D}" presName="parentLeftMargin" presStyleLbl="node1" presStyleIdx="1" presStyleCnt="3"/>
      <dgm:spPr/>
    </dgm:pt>
    <dgm:pt modelId="{33D8BC95-5596-4EFE-AE31-07CF67435395}" type="pres">
      <dgm:prSet presAssocID="{3E2FE134-9584-4962-A178-8DA71C63424D}" presName="parentText" presStyleLbl="node1" presStyleIdx="2" presStyleCnt="3">
        <dgm:presLayoutVars>
          <dgm:chMax val="0"/>
          <dgm:bulletEnabled val="1"/>
        </dgm:presLayoutVars>
      </dgm:prSet>
      <dgm:spPr/>
    </dgm:pt>
    <dgm:pt modelId="{1D03FC17-7414-4477-8832-E6C80BC47EEA}" type="pres">
      <dgm:prSet presAssocID="{3E2FE134-9584-4962-A178-8DA71C63424D}" presName="negativeSpace" presStyleCnt="0"/>
      <dgm:spPr/>
    </dgm:pt>
    <dgm:pt modelId="{3ECC0365-416B-4781-A391-36955020BA8A}" type="pres">
      <dgm:prSet presAssocID="{3E2FE134-9584-4962-A178-8DA71C63424D}" presName="childText" presStyleLbl="conFgAcc1" presStyleIdx="2" presStyleCnt="3">
        <dgm:presLayoutVars>
          <dgm:bulletEnabled val="1"/>
        </dgm:presLayoutVars>
      </dgm:prSet>
      <dgm:spPr/>
    </dgm:pt>
  </dgm:ptLst>
  <dgm:cxnLst>
    <dgm:cxn modelId="{2F3F3125-F3A8-42BB-BF20-919F5564AA1A}" srcId="{9B9F7981-82E9-4B6B-8394-2441D8A177BC}" destId="{921DDC8F-458F-4BF2-8D82-F1DF9BEA51CF}" srcOrd="1" destOrd="0" parTransId="{A08D9691-BF34-4E8A-B1A6-CFC4FCA9A909}" sibTransId="{3B24716B-CF57-42FC-BF57-139E7F07A05E}"/>
    <dgm:cxn modelId="{49974E3B-4C34-49BB-88D3-25CBB4600906}" type="presOf" srcId="{70F46A71-8818-4014-B924-C3F50135214E}" destId="{5A1C1BE9-0DB7-486C-AF5C-6D76F76477FF}" srcOrd="0" destOrd="0" presId="urn:microsoft.com/office/officeart/2005/8/layout/list1"/>
    <dgm:cxn modelId="{C783A03B-28A1-4571-87A9-240789F9A08D}" srcId="{9B9F7981-82E9-4B6B-8394-2441D8A177BC}" destId="{3E2FE134-9584-4962-A178-8DA71C63424D}" srcOrd="2" destOrd="0" parTransId="{5F8E10D8-87E9-4C47-BF21-E04934B3848D}" sibTransId="{435010FD-1D2D-41E4-9139-1343C2DA236A}"/>
    <dgm:cxn modelId="{D33F6B46-CF76-47FD-8D5A-58FE2784796C}" srcId="{9B9F7981-82E9-4B6B-8394-2441D8A177BC}" destId="{539D626E-FA78-4112-9041-A8ECB86576D6}" srcOrd="0" destOrd="0" parTransId="{E197F9E1-053E-45D9-BCFB-23460A5E3E77}" sibTransId="{F3ACD003-55EE-4977-8541-863F7E35DECD}"/>
    <dgm:cxn modelId="{A675F646-21A3-4DB3-8025-353CEC531B2F}" type="presOf" srcId="{921DDC8F-458F-4BF2-8D82-F1DF9BEA51CF}" destId="{6DD1EBEB-FD87-419F-A2F0-52E7CB63DF8F}" srcOrd="0" destOrd="0" presId="urn:microsoft.com/office/officeart/2005/8/layout/list1"/>
    <dgm:cxn modelId="{7999C44A-E0F7-4CAA-9D90-C3160C86D14D}" type="presOf" srcId="{3E2FE134-9584-4962-A178-8DA71C63424D}" destId="{33D8BC95-5596-4EFE-AE31-07CF67435395}" srcOrd="1" destOrd="0" presId="urn:microsoft.com/office/officeart/2005/8/layout/list1"/>
    <dgm:cxn modelId="{261FDE6D-CA07-4E93-A831-7F2FF6BC6E18}" type="presOf" srcId="{3E2FE134-9584-4962-A178-8DA71C63424D}" destId="{1095EE93-2155-471A-BED4-BA1212784B5D}" srcOrd="0" destOrd="0" presId="urn:microsoft.com/office/officeart/2005/8/layout/list1"/>
    <dgm:cxn modelId="{2293D47D-5C58-45EF-A55C-867F3083C77A}" srcId="{539D626E-FA78-4112-9041-A8ECB86576D6}" destId="{70F46A71-8818-4014-B924-C3F50135214E}" srcOrd="0" destOrd="0" parTransId="{C10750C5-4C53-4599-9D39-E67071FEE9F6}" sibTransId="{001EBDBD-4CFB-4AE1-BEEC-AB68EFA77DBC}"/>
    <dgm:cxn modelId="{537C4590-6137-4720-8F2A-E9CBB0D30F18}" type="presOf" srcId="{E3DAC79B-E7FA-4F57-918B-F572676EA200}" destId="{999A2B84-78AC-4151-9F00-4160ADD5110B}" srcOrd="0" destOrd="0" presId="urn:microsoft.com/office/officeart/2005/8/layout/list1"/>
    <dgm:cxn modelId="{3949BFA1-6A14-4FE5-A954-41E8CDDBB85F}" type="presOf" srcId="{539D626E-FA78-4112-9041-A8ECB86576D6}" destId="{E6D81E0E-758C-41FA-BC05-3675A562BADF}" srcOrd="0" destOrd="0" presId="urn:microsoft.com/office/officeart/2005/8/layout/list1"/>
    <dgm:cxn modelId="{3D3608C4-95E0-46A0-835A-0C12EA890150}" srcId="{921DDC8F-458F-4BF2-8D82-F1DF9BEA51CF}" destId="{E3DAC79B-E7FA-4F57-918B-F572676EA200}" srcOrd="0" destOrd="0" parTransId="{27ACC760-BDE5-43CD-9DEE-293C45C4B303}" sibTransId="{8CA95174-800C-4F18-B375-AC663AC88300}"/>
    <dgm:cxn modelId="{94EC04C5-FBF1-4CD5-9405-D664ABF049D7}" type="presOf" srcId="{9B9F7981-82E9-4B6B-8394-2441D8A177BC}" destId="{9E0EFC78-EA65-4F4C-910F-E97F7CE87C27}" srcOrd="0" destOrd="0" presId="urn:microsoft.com/office/officeart/2005/8/layout/list1"/>
    <dgm:cxn modelId="{D46A75D3-629A-49BC-B8D9-1BCBCF791EE5}" srcId="{3E2FE134-9584-4962-A178-8DA71C63424D}" destId="{CE807602-7219-4E41-BF55-6A967875C4CF}" srcOrd="0" destOrd="0" parTransId="{8191410A-B2BE-4CF9-9541-29E2CE1A846A}" sibTransId="{B4E91703-60DD-4E5D-A18B-80A81CA876E3}"/>
    <dgm:cxn modelId="{4D5539D9-8531-406B-8DB9-733EB0DF06F7}" type="presOf" srcId="{921DDC8F-458F-4BF2-8D82-F1DF9BEA51CF}" destId="{3DDACF15-2010-4960-A25D-E39CA360FCA9}" srcOrd="1" destOrd="0" presId="urn:microsoft.com/office/officeart/2005/8/layout/list1"/>
    <dgm:cxn modelId="{64C548E1-679B-4DFC-B010-29212B8E4DF4}" type="presOf" srcId="{CE807602-7219-4E41-BF55-6A967875C4CF}" destId="{3ECC0365-416B-4781-A391-36955020BA8A}" srcOrd="0" destOrd="0" presId="urn:microsoft.com/office/officeart/2005/8/layout/list1"/>
    <dgm:cxn modelId="{F542FEF8-B126-4F7C-91C2-FAD7E89FFD6A}" type="presOf" srcId="{539D626E-FA78-4112-9041-A8ECB86576D6}" destId="{DF551D20-B244-4548-8D2B-026A1211DF8D}" srcOrd="1" destOrd="0" presId="urn:microsoft.com/office/officeart/2005/8/layout/list1"/>
    <dgm:cxn modelId="{496A99CE-58C3-446C-BD3B-2BCE0B5C13E5}" type="presParOf" srcId="{9E0EFC78-EA65-4F4C-910F-E97F7CE87C27}" destId="{BD70D82C-727C-423A-80D1-C3BE098BDD8E}" srcOrd="0" destOrd="0" presId="urn:microsoft.com/office/officeart/2005/8/layout/list1"/>
    <dgm:cxn modelId="{E741D5F1-6B49-4562-A77B-E6BCAB0804ED}" type="presParOf" srcId="{BD70D82C-727C-423A-80D1-C3BE098BDD8E}" destId="{E6D81E0E-758C-41FA-BC05-3675A562BADF}" srcOrd="0" destOrd="0" presId="urn:microsoft.com/office/officeart/2005/8/layout/list1"/>
    <dgm:cxn modelId="{536AE24B-D4AD-49E9-8340-5B195BA1D4C0}" type="presParOf" srcId="{BD70D82C-727C-423A-80D1-C3BE098BDD8E}" destId="{DF551D20-B244-4548-8D2B-026A1211DF8D}" srcOrd="1" destOrd="0" presId="urn:microsoft.com/office/officeart/2005/8/layout/list1"/>
    <dgm:cxn modelId="{93A8E41B-8A0E-4981-AD24-9412A0700C40}" type="presParOf" srcId="{9E0EFC78-EA65-4F4C-910F-E97F7CE87C27}" destId="{B51A0ABA-6D83-412C-B5A2-7A547BE53A34}" srcOrd="1" destOrd="0" presId="urn:microsoft.com/office/officeart/2005/8/layout/list1"/>
    <dgm:cxn modelId="{5ADFDD45-913B-4E37-9652-ABB1DBB1F14C}" type="presParOf" srcId="{9E0EFC78-EA65-4F4C-910F-E97F7CE87C27}" destId="{5A1C1BE9-0DB7-486C-AF5C-6D76F76477FF}" srcOrd="2" destOrd="0" presId="urn:microsoft.com/office/officeart/2005/8/layout/list1"/>
    <dgm:cxn modelId="{AA5AC6DF-420E-49B5-AA35-E967F4CF3E21}" type="presParOf" srcId="{9E0EFC78-EA65-4F4C-910F-E97F7CE87C27}" destId="{57A27C08-01AE-41F3-9700-9D552C53D0F7}" srcOrd="3" destOrd="0" presId="urn:microsoft.com/office/officeart/2005/8/layout/list1"/>
    <dgm:cxn modelId="{43CAEF5E-85EE-49AD-89AC-AE240E33A269}" type="presParOf" srcId="{9E0EFC78-EA65-4F4C-910F-E97F7CE87C27}" destId="{929BA940-A4A1-43D6-826B-962DACCFD616}" srcOrd="4" destOrd="0" presId="urn:microsoft.com/office/officeart/2005/8/layout/list1"/>
    <dgm:cxn modelId="{24173763-22A8-465D-B8E7-E8E7C0370C17}" type="presParOf" srcId="{929BA940-A4A1-43D6-826B-962DACCFD616}" destId="{6DD1EBEB-FD87-419F-A2F0-52E7CB63DF8F}" srcOrd="0" destOrd="0" presId="urn:microsoft.com/office/officeart/2005/8/layout/list1"/>
    <dgm:cxn modelId="{C9D99AD7-B63B-4A34-8751-C92C089D8A2B}" type="presParOf" srcId="{929BA940-A4A1-43D6-826B-962DACCFD616}" destId="{3DDACF15-2010-4960-A25D-E39CA360FCA9}" srcOrd="1" destOrd="0" presId="urn:microsoft.com/office/officeart/2005/8/layout/list1"/>
    <dgm:cxn modelId="{BBEBFFE5-1D75-41DA-9C15-90EBF7E50A77}" type="presParOf" srcId="{9E0EFC78-EA65-4F4C-910F-E97F7CE87C27}" destId="{FB2FE820-B64F-4906-83D6-D470DCC4F504}" srcOrd="5" destOrd="0" presId="urn:microsoft.com/office/officeart/2005/8/layout/list1"/>
    <dgm:cxn modelId="{75636456-4EC6-4FC8-9A89-2AD1BC777328}" type="presParOf" srcId="{9E0EFC78-EA65-4F4C-910F-E97F7CE87C27}" destId="{999A2B84-78AC-4151-9F00-4160ADD5110B}" srcOrd="6" destOrd="0" presId="urn:microsoft.com/office/officeart/2005/8/layout/list1"/>
    <dgm:cxn modelId="{022D2299-2C21-4E68-A3A8-25A2B8E65C76}" type="presParOf" srcId="{9E0EFC78-EA65-4F4C-910F-E97F7CE87C27}" destId="{C3300FD8-9DB4-4A83-9C15-41B4199AA7BC}" srcOrd="7" destOrd="0" presId="urn:microsoft.com/office/officeart/2005/8/layout/list1"/>
    <dgm:cxn modelId="{44FE2216-483E-4934-A773-0EADEACE6F6A}" type="presParOf" srcId="{9E0EFC78-EA65-4F4C-910F-E97F7CE87C27}" destId="{E3D9EE0D-790B-444F-83BB-21B27843CAEE}" srcOrd="8" destOrd="0" presId="urn:microsoft.com/office/officeart/2005/8/layout/list1"/>
    <dgm:cxn modelId="{33F02133-D985-4551-A943-078F459DF0A8}" type="presParOf" srcId="{E3D9EE0D-790B-444F-83BB-21B27843CAEE}" destId="{1095EE93-2155-471A-BED4-BA1212784B5D}" srcOrd="0" destOrd="0" presId="urn:microsoft.com/office/officeart/2005/8/layout/list1"/>
    <dgm:cxn modelId="{89815848-A243-446D-BDA6-0FC59FCA04DD}" type="presParOf" srcId="{E3D9EE0D-790B-444F-83BB-21B27843CAEE}" destId="{33D8BC95-5596-4EFE-AE31-07CF67435395}" srcOrd="1" destOrd="0" presId="urn:microsoft.com/office/officeart/2005/8/layout/list1"/>
    <dgm:cxn modelId="{C87727EF-FC14-4768-8DE3-96BD4FA209C1}" type="presParOf" srcId="{9E0EFC78-EA65-4F4C-910F-E97F7CE87C27}" destId="{1D03FC17-7414-4477-8832-E6C80BC47EEA}" srcOrd="9" destOrd="0" presId="urn:microsoft.com/office/officeart/2005/8/layout/list1"/>
    <dgm:cxn modelId="{8090D23E-A754-4226-9CD9-FCDF317D3347}" type="presParOf" srcId="{9E0EFC78-EA65-4F4C-910F-E97F7CE87C27}" destId="{3ECC0365-416B-4781-A391-36955020BA8A}"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CA3203A-6E71-4FB0-8FC0-6BCEC0165BFB}" type="doc">
      <dgm:prSet loTypeId="urn:microsoft.com/office/officeart/2005/8/layout/arrow3" loCatId="relationship" qsTypeId="urn:microsoft.com/office/officeart/2005/8/quickstyle/3d3" qsCatId="3D" csTypeId="urn:microsoft.com/office/officeart/2005/8/colors/accent1_4" csCatId="accent1" phldr="1"/>
      <dgm:spPr/>
      <dgm:t>
        <a:bodyPr/>
        <a:lstStyle/>
        <a:p>
          <a:endParaRPr lang="es-ES"/>
        </a:p>
      </dgm:t>
    </dgm:pt>
    <dgm:pt modelId="{B5C3BE5A-4299-42A2-8F63-7D31A250CD95}">
      <dgm:prSet phldrT="[Texto]" phldr="1"/>
      <dgm:spPr/>
      <dgm:t>
        <a:bodyPr/>
        <a:lstStyle/>
        <a:p>
          <a:endParaRPr lang="es-ES" dirty="0"/>
        </a:p>
      </dgm:t>
    </dgm:pt>
    <dgm:pt modelId="{262F1ED4-E947-46EC-B70A-B9CEA5B7193E}" type="parTrans" cxnId="{AAFA5658-4B21-4F27-A6AB-9A83F94CDDA1}">
      <dgm:prSet/>
      <dgm:spPr/>
      <dgm:t>
        <a:bodyPr/>
        <a:lstStyle/>
        <a:p>
          <a:endParaRPr lang="es-ES"/>
        </a:p>
      </dgm:t>
    </dgm:pt>
    <dgm:pt modelId="{9E6C32D1-8025-4068-BA8D-2BA2E4456AC3}" type="sibTrans" cxnId="{AAFA5658-4B21-4F27-A6AB-9A83F94CDDA1}">
      <dgm:prSet/>
      <dgm:spPr/>
      <dgm:t>
        <a:bodyPr/>
        <a:lstStyle/>
        <a:p>
          <a:endParaRPr lang="es-ES"/>
        </a:p>
      </dgm:t>
    </dgm:pt>
    <dgm:pt modelId="{23FAF6D2-00B8-4355-9C14-C83F12BA6173}">
      <dgm:prSet/>
      <dgm:spPr/>
      <dgm:t>
        <a:bodyPr/>
        <a:lstStyle/>
        <a:p>
          <a:r>
            <a:rPr lang="es-ES" dirty="0"/>
            <a:t>3139 activos (Anual)</a:t>
          </a:r>
        </a:p>
      </dgm:t>
    </dgm:pt>
    <dgm:pt modelId="{0F7849D0-8186-4BDA-9C98-3C40A33E17F8}" type="parTrans" cxnId="{1E61649B-CC7C-4FAA-8484-D2B31E2E418D}">
      <dgm:prSet/>
      <dgm:spPr/>
      <dgm:t>
        <a:bodyPr/>
        <a:lstStyle/>
        <a:p>
          <a:endParaRPr lang="es-ES"/>
        </a:p>
      </dgm:t>
    </dgm:pt>
    <dgm:pt modelId="{CD2FAF06-6A60-4103-ACB7-0CA969BFFD95}" type="sibTrans" cxnId="{1E61649B-CC7C-4FAA-8484-D2B31E2E418D}">
      <dgm:prSet/>
      <dgm:spPr/>
      <dgm:t>
        <a:bodyPr/>
        <a:lstStyle/>
        <a:p>
          <a:endParaRPr lang="es-ES"/>
        </a:p>
      </dgm:t>
    </dgm:pt>
    <dgm:pt modelId="{791BA068-D722-48F2-9FA8-F3488A378613}">
      <dgm:prSet phldrT="[Texto]"/>
      <dgm:spPr/>
      <dgm:t>
        <a:bodyPr/>
        <a:lstStyle/>
        <a:p>
          <a:r>
            <a:rPr lang="es-ES" dirty="0"/>
            <a:t>Ley 1849 de 2017</a:t>
          </a:r>
        </a:p>
      </dgm:t>
    </dgm:pt>
    <dgm:pt modelId="{8519C496-CB21-4262-ADEE-733AC6C02CCE}" type="parTrans" cxnId="{F25A8CA6-68D7-4E80-A832-853EF5258DE5}">
      <dgm:prSet/>
      <dgm:spPr/>
      <dgm:t>
        <a:bodyPr/>
        <a:lstStyle/>
        <a:p>
          <a:endParaRPr lang="es-ES"/>
        </a:p>
      </dgm:t>
    </dgm:pt>
    <dgm:pt modelId="{8A1058EF-AD99-42DD-A544-C535A56496E2}" type="sibTrans" cxnId="{F25A8CA6-68D7-4E80-A832-853EF5258DE5}">
      <dgm:prSet/>
      <dgm:spPr/>
      <dgm:t>
        <a:bodyPr/>
        <a:lstStyle/>
        <a:p>
          <a:endParaRPr lang="es-ES"/>
        </a:p>
      </dgm:t>
    </dgm:pt>
    <dgm:pt modelId="{40DA92AE-A102-4092-8382-FFD73576D677}">
      <dgm:prSet phldrT="[Texto]"/>
      <dgm:spPr/>
      <dgm:t>
        <a:bodyPr/>
        <a:lstStyle/>
        <a:p>
          <a:r>
            <a:rPr lang="es-ES"/>
            <a:t>Enajenación Temprana</a:t>
          </a:r>
          <a:endParaRPr lang="es-ES" dirty="0"/>
        </a:p>
      </dgm:t>
    </dgm:pt>
    <dgm:pt modelId="{29753670-D6AB-48A2-A60F-0EBAE318EA08}" type="parTrans" cxnId="{6210B84A-0801-4978-B8F0-88A8A5738EA8}">
      <dgm:prSet/>
      <dgm:spPr/>
      <dgm:t>
        <a:bodyPr/>
        <a:lstStyle/>
        <a:p>
          <a:endParaRPr lang="es-ES"/>
        </a:p>
      </dgm:t>
    </dgm:pt>
    <dgm:pt modelId="{7DF41CA6-3809-4814-BDA4-9E2C8D515160}" type="sibTrans" cxnId="{6210B84A-0801-4978-B8F0-88A8A5738EA8}">
      <dgm:prSet/>
      <dgm:spPr/>
      <dgm:t>
        <a:bodyPr/>
        <a:lstStyle/>
        <a:p>
          <a:endParaRPr lang="es-ES"/>
        </a:p>
      </dgm:t>
    </dgm:pt>
    <dgm:pt modelId="{4F976840-A120-4E40-8367-197583906AD9}" type="pres">
      <dgm:prSet presAssocID="{5CA3203A-6E71-4FB0-8FC0-6BCEC0165BFB}" presName="compositeShape" presStyleCnt="0">
        <dgm:presLayoutVars>
          <dgm:chMax val="2"/>
          <dgm:dir/>
          <dgm:resizeHandles val="exact"/>
        </dgm:presLayoutVars>
      </dgm:prSet>
      <dgm:spPr/>
    </dgm:pt>
    <dgm:pt modelId="{995BEE1D-CA5C-4B33-9ECA-FBA552EB5EF7}" type="pres">
      <dgm:prSet presAssocID="{5CA3203A-6E71-4FB0-8FC0-6BCEC0165BFB}" presName="divider" presStyleLbl="fgShp" presStyleIdx="0" presStyleCnt="1"/>
      <dgm:spPr/>
    </dgm:pt>
    <dgm:pt modelId="{12867341-038A-4DAB-901E-45CB4F1791A3}" type="pres">
      <dgm:prSet presAssocID="{791BA068-D722-48F2-9FA8-F3488A378613}" presName="downArrow" presStyleLbl="node1" presStyleIdx="0" presStyleCnt="2"/>
      <dgm:spPr/>
    </dgm:pt>
    <dgm:pt modelId="{4AA7D6C2-6E17-4181-AE2F-76A85E55E4DB}" type="pres">
      <dgm:prSet presAssocID="{791BA068-D722-48F2-9FA8-F3488A378613}" presName="downArrowText" presStyleLbl="revTx" presStyleIdx="0" presStyleCnt="2">
        <dgm:presLayoutVars>
          <dgm:bulletEnabled val="1"/>
        </dgm:presLayoutVars>
      </dgm:prSet>
      <dgm:spPr/>
    </dgm:pt>
    <dgm:pt modelId="{FBF9417C-4911-41AE-A608-6BD002FBFDF3}" type="pres">
      <dgm:prSet presAssocID="{40DA92AE-A102-4092-8382-FFD73576D677}" presName="upArrow" presStyleLbl="node1" presStyleIdx="1" presStyleCnt="2"/>
      <dgm:spPr/>
    </dgm:pt>
    <dgm:pt modelId="{9BDC49F5-8FC6-4B03-9C58-2DFEC473FDC0}" type="pres">
      <dgm:prSet presAssocID="{40DA92AE-A102-4092-8382-FFD73576D677}" presName="upArrowText" presStyleLbl="revTx" presStyleIdx="1" presStyleCnt="2">
        <dgm:presLayoutVars>
          <dgm:bulletEnabled val="1"/>
        </dgm:presLayoutVars>
      </dgm:prSet>
      <dgm:spPr/>
    </dgm:pt>
  </dgm:ptLst>
  <dgm:cxnLst>
    <dgm:cxn modelId="{6210B84A-0801-4978-B8F0-88A8A5738EA8}" srcId="{5CA3203A-6E71-4FB0-8FC0-6BCEC0165BFB}" destId="{40DA92AE-A102-4092-8382-FFD73576D677}" srcOrd="1" destOrd="0" parTransId="{29753670-D6AB-48A2-A60F-0EBAE318EA08}" sibTransId="{7DF41CA6-3809-4814-BDA4-9E2C8D515160}"/>
    <dgm:cxn modelId="{AAFA5658-4B21-4F27-A6AB-9A83F94CDDA1}" srcId="{5CA3203A-6E71-4FB0-8FC0-6BCEC0165BFB}" destId="{B5C3BE5A-4299-42A2-8F63-7D31A250CD95}" srcOrd="2" destOrd="0" parTransId="{262F1ED4-E947-46EC-B70A-B9CEA5B7193E}" sibTransId="{9E6C32D1-8025-4068-BA8D-2BA2E4456AC3}"/>
    <dgm:cxn modelId="{F9D60E94-0A07-477D-A187-083EAAA5F53F}" type="presOf" srcId="{23FAF6D2-00B8-4355-9C14-C83F12BA6173}" destId="{9BDC49F5-8FC6-4B03-9C58-2DFEC473FDC0}" srcOrd="0" destOrd="1" presId="urn:microsoft.com/office/officeart/2005/8/layout/arrow3"/>
    <dgm:cxn modelId="{3384C29A-DD39-4494-83F6-578FBD02FCB1}" type="presOf" srcId="{5CA3203A-6E71-4FB0-8FC0-6BCEC0165BFB}" destId="{4F976840-A120-4E40-8367-197583906AD9}" srcOrd="0" destOrd="0" presId="urn:microsoft.com/office/officeart/2005/8/layout/arrow3"/>
    <dgm:cxn modelId="{1E61649B-CC7C-4FAA-8484-D2B31E2E418D}" srcId="{40DA92AE-A102-4092-8382-FFD73576D677}" destId="{23FAF6D2-00B8-4355-9C14-C83F12BA6173}" srcOrd="0" destOrd="0" parTransId="{0F7849D0-8186-4BDA-9C98-3C40A33E17F8}" sibTransId="{CD2FAF06-6A60-4103-ACB7-0CA969BFFD95}"/>
    <dgm:cxn modelId="{F25A8CA6-68D7-4E80-A832-853EF5258DE5}" srcId="{5CA3203A-6E71-4FB0-8FC0-6BCEC0165BFB}" destId="{791BA068-D722-48F2-9FA8-F3488A378613}" srcOrd="0" destOrd="0" parTransId="{8519C496-CB21-4262-ADEE-733AC6C02CCE}" sibTransId="{8A1058EF-AD99-42DD-A544-C535A56496E2}"/>
    <dgm:cxn modelId="{5420B0C1-5E24-4535-8BFB-2D6B02737508}" type="presOf" srcId="{791BA068-D722-48F2-9FA8-F3488A378613}" destId="{4AA7D6C2-6E17-4181-AE2F-76A85E55E4DB}" srcOrd="0" destOrd="0" presId="urn:microsoft.com/office/officeart/2005/8/layout/arrow3"/>
    <dgm:cxn modelId="{D1688FC3-63A1-41F9-911D-EE658780F128}" type="presOf" srcId="{40DA92AE-A102-4092-8382-FFD73576D677}" destId="{9BDC49F5-8FC6-4B03-9C58-2DFEC473FDC0}" srcOrd="0" destOrd="0" presId="urn:microsoft.com/office/officeart/2005/8/layout/arrow3"/>
    <dgm:cxn modelId="{9FAB6058-CA99-43D6-9A61-76300857A78D}" type="presParOf" srcId="{4F976840-A120-4E40-8367-197583906AD9}" destId="{995BEE1D-CA5C-4B33-9ECA-FBA552EB5EF7}" srcOrd="0" destOrd="0" presId="urn:microsoft.com/office/officeart/2005/8/layout/arrow3"/>
    <dgm:cxn modelId="{5A596C46-641F-44C5-83C6-F6E0B15DDB94}" type="presParOf" srcId="{4F976840-A120-4E40-8367-197583906AD9}" destId="{12867341-038A-4DAB-901E-45CB4F1791A3}" srcOrd="1" destOrd="0" presId="urn:microsoft.com/office/officeart/2005/8/layout/arrow3"/>
    <dgm:cxn modelId="{F7C0E309-01EA-48AD-AAC7-4AF7566A9A6B}" type="presParOf" srcId="{4F976840-A120-4E40-8367-197583906AD9}" destId="{4AA7D6C2-6E17-4181-AE2F-76A85E55E4DB}" srcOrd="2" destOrd="0" presId="urn:microsoft.com/office/officeart/2005/8/layout/arrow3"/>
    <dgm:cxn modelId="{2A4790A7-05B2-476D-B444-4BE63CC500D3}" type="presParOf" srcId="{4F976840-A120-4E40-8367-197583906AD9}" destId="{FBF9417C-4911-41AE-A608-6BD002FBFDF3}" srcOrd="3" destOrd="0" presId="urn:microsoft.com/office/officeart/2005/8/layout/arrow3"/>
    <dgm:cxn modelId="{F560D791-B8C6-4716-ADD8-6C2B29267213}" type="presParOf" srcId="{4F976840-A120-4E40-8367-197583906AD9}" destId="{9BDC49F5-8FC6-4B03-9C58-2DFEC473FDC0}" srcOrd="4" destOrd="0" presId="urn:microsoft.com/office/officeart/2005/8/layout/arrow3"/>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CA3203A-6E71-4FB0-8FC0-6BCEC0165BFB}" type="doc">
      <dgm:prSet loTypeId="urn:microsoft.com/office/officeart/2005/8/layout/arrow3" loCatId="relationship" qsTypeId="urn:microsoft.com/office/officeart/2005/8/quickstyle/3d3" qsCatId="3D" csTypeId="urn:microsoft.com/office/officeart/2005/8/colors/accent1_4" csCatId="accent1" phldr="1"/>
      <dgm:spPr/>
      <dgm:t>
        <a:bodyPr/>
        <a:lstStyle/>
        <a:p>
          <a:endParaRPr lang="es-ES"/>
        </a:p>
      </dgm:t>
    </dgm:pt>
    <dgm:pt modelId="{B5C3BE5A-4299-42A2-8F63-7D31A250CD95}">
      <dgm:prSet phldrT="[Texto]" phldr="1"/>
      <dgm:spPr/>
      <dgm:t>
        <a:bodyPr/>
        <a:lstStyle/>
        <a:p>
          <a:endParaRPr lang="es-ES" sz="2400" dirty="0"/>
        </a:p>
      </dgm:t>
    </dgm:pt>
    <dgm:pt modelId="{262F1ED4-E947-46EC-B70A-B9CEA5B7193E}" type="parTrans" cxnId="{AAFA5658-4B21-4F27-A6AB-9A83F94CDDA1}">
      <dgm:prSet/>
      <dgm:spPr/>
      <dgm:t>
        <a:bodyPr/>
        <a:lstStyle/>
        <a:p>
          <a:endParaRPr lang="es-ES" sz="2400"/>
        </a:p>
      </dgm:t>
    </dgm:pt>
    <dgm:pt modelId="{9E6C32D1-8025-4068-BA8D-2BA2E4456AC3}" type="sibTrans" cxnId="{AAFA5658-4B21-4F27-A6AB-9A83F94CDDA1}">
      <dgm:prSet/>
      <dgm:spPr/>
      <dgm:t>
        <a:bodyPr/>
        <a:lstStyle/>
        <a:p>
          <a:endParaRPr lang="es-ES" sz="2400"/>
        </a:p>
      </dgm:t>
    </dgm:pt>
    <dgm:pt modelId="{23FAF6D2-00B8-4355-9C14-C83F12BA6173}">
      <dgm:prSet custT="1"/>
      <dgm:spPr/>
      <dgm:t>
        <a:bodyPr/>
        <a:lstStyle/>
        <a:p>
          <a:r>
            <a:rPr lang="es-ES" sz="1600" dirty="0"/>
            <a:t>126.500 activos</a:t>
          </a:r>
        </a:p>
      </dgm:t>
    </dgm:pt>
    <dgm:pt modelId="{0F7849D0-8186-4BDA-9C98-3C40A33E17F8}" type="parTrans" cxnId="{1E61649B-CC7C-4FAA-8484-D2B31E2E418D}">
      <dgm:prSet/>
      <dgm:spPr/>
      <dgm:t>
        <a:bodyPr/>
        <a:lstStyle/>
        <a:p>
          <a:endParaRPr lang="es-ES" sz="2400"/>
        </a:p>
      </dgm:t>
    </dgm:pt>
    <dgm:pt modelId="{CD2FAF06-6A60-4103-ACB7-0CA969BFFD95}" type="sibTrans" cxnId="{1E61649B-CC7C-4FAA-8484-D2B31E2E418D}">
      <dgm:prSet/>
      <dgm:spPr/>
      <dgm:t>
        <a:bodyPr/>
        <a:lstStyle/>
        <a:p>
          <a:endParaRPr lang="es-ES" sz="2400"/>
        </a:p>
      </dgm:t>
    </dgm:pt>
    <dgm:pt modelId="{791BA068-D722-48F2-9FA8-F3488A378613}">
      <dgm:prSet phldrT="[Texto]" custT="1"/>
      <dgm:spPr/>
      <dgm:t>
        <a:bodyPr/>
        <a:lstStyle/>
        <a:p>
          <a:r>
            <a:rPr lang="es-ES" sz="2000" dirty="0"/>
            <a:t>Decreto 1407 de 2017</a:t>
          </a:r>
        </a:p>
      </dgm:t>
    </dgm:pt>
    <dgm:pt modelId="{8519C496-CB21-4262-ADEE-733AC6C02CCE}" type="parTrans" cxnId="{F25A8CA6-68D7-4E80-A832-853EF5258DE5}">
      <dgm:prSet/>
      <dgm:spPr/>
      <dgm:t>
        <a:bodyPr/>
        <a:lstStyle/>
        <a:p>
          <a:endParaRPr lang="es-ES" sz="2400"/>
        </a:p>
      </dgm:t>
    </dgm:pt>
    <dgm:pt modelId="{8A1058EF-AD99-42DD-A544-C535A56496E2}" type="sibTrans" cxnId="{F25A8CA6-68D7-4E80-A832-853EF5258DE5}">
      <dgm:prSet/>
      <dgm:spPr/>
      <dgm:t>
        <a:bodyPr/>
        <a:lstStyle/>
        <a:p>
          <a:endParaRPr lang="es-ES" sz="2400"/>
        </a:p>
      </dgm:t>
    </dgm:pt>
    <dgm:pt modelId="{40DA92AE-A102-4092-8382-FFD73576D677}">
      <dgm:prSet phldrT="[Texto]" custT="1"/>
      <dgm:spPr/>
      <dgm:t>
        <a:bodyPr/>
        <a:lstStyle/>
        <a:p>
          <a:r>
            <a:rPr lang="es-ES" sz="2000" dirty="0"/>
            <a:t>Proyecto Acuerdo de Paz</a:t>
          </a:r>
        </a:p>
      </dgm:t>
    </dgm:pt>
    <dgm:pt modelId="{29753670-D6AB-48A2-A60F-0EBAE318EA08}" type="parTrans" cxnId="{6210B84A-0801-4978-B8F0-88A8A5738EA8}">
      <dgm:prSet/>
      <dgm:spPr/>
      <dgm:t>
        <a:bodyPr/>
        <a:lstStyle/>
        <a:p>
          <a:endParaRPr lang="es-ES" sz="2400"/>
        </a:p>
      </dgm:t>
    </dgm:pt>
    <dgm:pt modelId="{7DF41CA6-3809-4814-BDA4-9E2C8D515160}" type="sibTrans" cxnId="{6210B84A-0801-4978-B8F0-88A8A5738EA8}">
      <dgm:prSet/>
      <dgm:spPr/>
      <dgm:t>
        <a:bodyPr/>
        <a:lstStyle/>
        <a:p>
          <a:endParaRPr lang="es-ES" sz="2400"/>
        </a:p>
      </dgm:t>
    </dgm:pt>
    <dgm:pt modelId="{4F976840-A120-4E40-8367-197583906AD9}" type="pres">
      <dgm:prSet presAssocID="{5CA3203A-6E71-4FB0-8FC0-6BCEC0165BFB}" presName="compositeShape" presStyleCnt="0">
        <dgm:presLayoutVars>
          <dgm:chMax val="2"/>
          <dgm:dir/>
          <dgm:resizeHandles val="exact"/>
        </dgm:presLayoutVars>
      </dgm:prSet>
      <dgm:spPr/>
    </dgm:pt>
    <dgm:pt modelId="{995BEE1D-CA5C-4B33-9ECA-FBA552EB5EF7}" type="pres">
      <dgm:prSet presAssocID="{5CA3203A-6E71-4FB0-8FC0-6BCEC0165BFB}" presName="divider" presStyleLbl="fgShp" presStyleIdx="0" presStyleCnt="1"/>
      <dgm:spPr/>
    </dgm:pt>
    <dgm:pt modelId="{12867341-038A-4DAB-901E-45CB4F1791A3}" type="pres">
      <dgm:prSet presAssocID="{791BA068-D722-48F2-9FA8-F3488A378613}" presName="downArrow" presStyleLbl="node1" presStyleIdx="0" presStyleCnt="2"/>
      <dgm:spPr/>
    </dgm:pt>
    <dgm:pt modelId="{4AA7D6C2-6E17-4181-AE2F-76A85E55E4DB}" type="pres">
      <dgm:prSet presAssocID="{791BA068-D722-48F2-9FA8-F3488A378613}" presName="downArrowText" presStyleLbl="revTx" presStyleIdx="0" presStyleCnt="2">
        <dgm:presLayoutVars>
          <dgm:bulletEnabled val="1"/>
        </dgm:presLayoutVars>
      </dgm:prSet>
      <dgm:spPr/>
    </dgm:pt>
    <dgm:pt modelId="{FBF9417C-4911-41AE-A608-6BD002FBFDF3}" type="pres">
      <dgm:prSet presAssocID="{40DA92AE-A102-4092-8382-FFD73576D677}" presName="upArrow" presStyleLbl="node1" presStyleIdx="1" presStyleCnt="2"/>
      <dgm:spPr/>
    </dgm:pt>
    <dgm:pt modelId="{9BDC49F5-8FC6-4B03-9C58-2DFEC473FDC0}" type="pres">
      <dgm:prSet presAssocID="{40DA92AE-A102-4092-8382-FFD73576D677}" presName="upArrowText" presStyleLbl="revTx" presStyleIdx="1" presStyleCnt="2" custScaleX="127784">
        <dgm:presLayoutVars>
          <dgm:bulletEnabled val="1"/>
        </dgm:presLayoutVars>
      </dgm:prSet>
      <dgm:spPr/>
    </dgm:pt>
  </dgm:ptLst>
  <dgm:cxnLst>
    <dgm:cxn modelId="{6210B84A-0801-4978-B8F0-88A8A5738EA8}" srcId="{5CA3203A-6E71-4FB0-8FC0-6BCEC0165BFB}" destId="{40DA92AE-A102-4092-8382-FFD73576D677}" srcOrd="1" destOrd="0" parTransId="{29753670-D6AB-48A2-A60F-0EBAE318EA08}" sibTransId="{7DF41CA6-3809-4814-BDA4-9E2C8D515160}"/>
    <dgm:cxn modelId="{AAFA5658-4B21-4F27-A6AB-9A83F94CDDA1}" srcId="{5CA3203A-6E71-4FB0-8FC0-6BCEC0165BFB}" destId="{B5C3BE5A-4299-42A2-8F63-7D31A250CD95}" srcOrd="2" destOrd="0" parTransId="{262F1ED4-E947-46EC-B70A-B9CEA5B7193E}" sibTransId="{9E6C32D1-8025-4068-BA8D-2BA2E4456AC3}"/>
    <dgm:cxn modelId="{F9D60E94-0A07-477D-A187-083EAAA5F53F}" type="presOf" srcId="{23FAF6D2-00B8-4355-9C14-C83F12BA6173}" destId="{9BDC49F5-8FC6-4B03-9C58-2DFEC473FDC0}" srcOrd="0" destOrd="1" presId="urn:microsoft.com/office/officeart/2005/8/layout/arrow3"/>
    <dgm:cxn modelId="{3384C29A-DD39-4494-83F6-578FBD02FCB1}" type="presOf" srcId="{5CA3203A-6E71-4FB0-8FC0-6BCEC0165BFB}" destId="{4F976840-A120-4E40-8367-197583906AD9}" srcOrd="0" destOrd="0" presId="urn:microsoft.com/office/officeart/2005/8/layout/arrow3"/>
    <dgm:cxn modelId="{1E61649B-CC7C-4FAA-8484-D2B31E2E418D}" srcId="{40DA92AE-A102-4092-8382-FFD73576D677}" destId="{23FAF6D2-00B8-4355-9C14-C83F12BA6173}" srcOrd="0" destOrd="0" parTransId="{0F7849D0-8186-4BDA-9C98-3C40A33E17F8}" sibTransId="{CD2FAF06-6A60-4103-ACB7-0CA969BFFD95}"/>
    <dgm:cxn modelId="{F25A8CA6-68D7-4E80-A832-853EF5258DE5}" srcId="{5CA3203A-6E71-4FB0-8FC0-6BCEC0165BFB}" destId="{791BA068-D722-48F2-9FA8-F3488A378613}" srcOrd="0" destOrd="0" parTransId="{8519C496-CB21-4262-ADEE-733AC6C02CCE}" sibTransId="{8A1058EF-AD99-42DD-A544-C535A56496E2}"/>
    <dgm:cxn modelId="{5420B0C1-5E24-4535-8BFB-2D6B02737508}" type="presOf" srcId="{791BA068-D722-48F2-9FA8-F3488A378613}" destId="{4AA7D6C2-6E17-4181-AE2F-76A85E55E4DB}" srcOrd="0" destOrd="0" presId="urn:microsoft.com/office/officeart/2005/8/layout/arrow3"/>
    <dgm:cxn modelId="{D1688FC3-63A1-41F9-911D-EE658780F128}" type="presOf" srcId="{40DA92AE-A102-4092-8382-FFD73576D677}" destId="{9BDC49F5-8FC6-4B03-9C58-2DFEC473FDC0}" srcOrd="0" destOrd="0" presId="urn:microsoft.com/office/officeart/2005/8/layout/arrow3"/>
    <dgm:cxn modelId="{9FAB6058-CA99-43D6-9A61-76300857A78D}" type="presParOf" srcId="{4F976840-A120-4E40-8367-197583906AD9}" destId="{995BEE1D-CA5C-4B33-9ECA-FBA552EB5EF7}" srcOrd="0" destOrd="0" presId="urn:microsoft.com/office/officeart/2005/8/layout/arrow3"/>
    <dgm:cxn modelId="{5A596C46-641F-44C5-83C6-F6E0B15DDB94}" type="presParOf" srcId="{4F976840-A120-4E40-8367-197583906AD9}" destId="{12867341-038A-4DAB-901E-45CB4F1791A3}" srcOrd="1" destOrd="0" presId="urn:microsoft.com/office/officeart/2005/8/layout/arrow3"/>
    <dgm:cxn modelId="{F7C0E309-01EA-48AD-AAC7-4AF7566A9A6B}" type="presParOf" srcId="{4F976840-A120-4E40-8367-197583906AD9}" destId="{4AA7D6C2-6E17-4181-AE2F-76A85E55E4DB}" srcOrd="2" destOrd="0" presId="urn:microsoft.com/office/officeart/2005/8/layout/arrow3"/>
    <dgm:cxn modelId="{2A4790A7-05B2-476D-B444-4BE63CC500D3}" type="presParOf" srcId="{4F976840-A120-4E40-8367-197583906AD9}" destId="{FBF9417C-4911-41AE-A608-6BD002FBFDF3}" srcOrd="3" destOrd="0" presId="urn:microsoft.com/office/officeart/2005/8/layout/arrow3"/>
    <dgm:cxn modelId="{F560D791-B8C6-4716-ADD8-6C2B29267213}" type="presParOf" srcId="{4F976840-A120-4E40-8367-197583906AD9}" destId="{9BDC49F5-8FC6-4B03-9C58-2DFEC473FDC0}" srcOrd="4" destOrd="0" presId="urn:microsoft.com/office/officeart/2005/8/layout/arrow3"/>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6205963-07B1-4D86-B7CA-88BEF1B8B0A0}"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s-ES"/>
        </a:p>
      </dgm:t>
    </dgm:pt>
    <dgm:pt modelId="{BA1DFA3B-D834-442D-B781-45C09F7733DD}">
      <dgm:prSet phldrT="[Texto]"/>
      <dgm:spPr/>
      <dgm:t>
        <a:bodyPr/>
        <a:lstStyle/>
        <a:p>
          <a:r>
            <a:rPr lang="es-CO" b="1" dirty="0"/>
            <a:t>Proceso de Administración del Talento Humano</a:t>
          </a:r>
          <a:endParaRPr lang="es-ES" b="1" dirty="0"/>
        </a:p>
      </dgm:t>
    </dgm:pt>
    <dgm:pt modelId="{0517678C-9E42-4995-873F-4A0823540651}" type="parTrans" cxnId="{05873477-8624-4814-BF7A-226CF8335ADC}">
      <dgm:prSet/>
      <dgm:spPr/>
      <dgm:t>
        <a:bodyPr/>
        <a:lstStyle/>
        <a:p>
          <a:endParaRPr lang="es-ES"/>
        </a:p>
      </dgm:t>
    </dgm:pt>
    <dgm:pt modelId="{C6110ED4-4CBD-46C4-B651-E9A59CA6259F}" type="sibTrans" cxnId="{05873477-8624-4814-BF7A-226CF8335ADC}">
      <dgm:prSet/>
      <dgm:spPr/>
      <dgm:t>
        <a:bodyPr/>
        <a:lstStyle/>
        <a:p>
          <a:endParaRPr lang="es-ES"/>
        </a:p>
      </dgm:t>
    </dgm:pt>
    <dgm:pt modelId="{7DF876CD-987E-43A9-A461-D84AE9A1BE21}">
      <dgm:prSet phldrT="[Texto]"/>
      <dgm:spPr/>
      <dgm:t>
        <a:bodyPr/>
        <a:lstStyle/>
        <a:p>
          <a:pPr algn="l"/>
          <a:r>
            <a:rPr lang="es-CO" b="1" dirty="0"/>
            <a:t>Procedimiento de Selección y Vinculación</a:t>
          </a:r>
          <a:endParaRPr lang="es-ES" b="1" dirty="0"/>
        </a:p>
      </dgm:t>
    </dgm:pt>
    <dgm:pt modelId="{71F80514-93DF-46A8-9057-506AC4D7C0E1}" type="parTrans" cxnId="{FE4645F9-2759-496A-9767-662BC61464ED}">
      <dgm:prSet/>
      <dgm:spPr/>
      <dgm:t>
        <a:bodyPr/>
        <a:lstStyle/>
        <a:p>
          <a:endParaRPr lang="es-ES"/>
        </a:p>
      </dgm:t>
    </dgm:pt>
    <dgm:pt modelId="{CC69A87C-E274-4592-8B52-53BE29783AAE}" type="sibTrans" cxnId="{FE4645F9-2759-496A-9767-662BC61464ED}">
      <dgm:prSet/>
      <dgm:spPr/>
      <dgm:t>
        <a:bodyPr/>
        <a:lstStyle/>
        <a:p>
          <a:endParaRPr lang="es-ES"/>
        </a:p>
      </dgm:t>
    </dgm:pt>
    <dgm:pt modelId="{E790BEE4-8F2C-408E-B127-31C5E99070D6}">
      <dgm:prSet phldrT="[Texto]"/>
      <dgm:spPr/>
      <dgm:t>
        <a:bodyPr/>
        <a:lstStyle/>
        <a:p>
          <a:pPr algn="l"/>
          <a:r>
            <a:rPr lang="es-CO" b="1" dirty="0"/>
            <a:t>Procedimiento </a:t>
          </a:r>
          <a:r>
            <a:rPr lang="es-ES" b="1" dirty="0"/>
            <a:t>Gestión de Nomina y Novedades</a:t>
          </a:r>
        </a:p>
      </dgm:t>
    </dgm:pt>
    <dgm:pt modelId="{CBC7D6C4-5CC9-4426-8C1C-D51C903C7178}" type="parTrans" cxnId="{27B065AD-07C2-4043-AC20-6146D8607F8F}">
      <dgm:prSet/>
      <dgm:spPr/>
      <dgm:t>
        <a:bodyPr/>
        <a:lstStyle/>
        <a:p>
          <a:endParaRPr lang="es-ES"/>
        </a:p>
      </dgm:t>
    </dgm:pt>
    <dgm:pt modelId="{5D139975-96CE-44D8-B937-0223CBE43989}" type="sibTrans" cxnId="{27B065AD-07C2-4043-AC20-6146D8607F8F}">
      <dgm:prSet/>
      <dgm:spPr/>
      <dgm:t>
        <a:bodyPr/>
        <a:lstStyle/>
        <a:p>
          <a:endParaRPr lang="es-ES"/>
        </a:p>
      </dgm:t>
    </dgm:pt>
    <dgm:pt modelId="{A8B5133B-3845-4F76-9FCB-81A54BE1B99E}">
      <dgm:prSet phldrT="[Texto]"/>
      <dgm:spPr/>
      <dgm:t>
        <a:bodyPr/>
        <a:lstStyle/>
        <a:p>
          <a:pPr algn="l"/>
          <a:r>
            <a:rPr lang="es-CO" dirty="0"/>
            <a:t>Ejecución Presupuesto Nómina</a:t>
          </a:r>
          <a:endParaRPr lang="es-ES" dirty="0"/>
        </a:p>
      </dgm:t>
    </dgm:pt>
    <dgm:pt modelId="{081C29FE-262C-49A8-B905-6936043ECEBD}" type="parTrans" cxnId="{326DB2B9-F84C-4D39-BCD6-5C6CE9555156}">
      <dgm:prSet/>
      <dgm:spPr/>
      <dgm:t>
        <a:bodyPr/>
        <a:lstStyle/>
        <a:p>
          <a:endParaRPr lang="es-ES"/>
        </a:p>
      </dgm:t>
    </dgm:pt>
    <dgm:pt modelId="{E2748D46-32F1-4CA9-A26A-2A1ABAF655A7}" type="sibTrans" cxnId="{326DB2B9-F84C-4D39-BCD6-5C6CE9555156}">
      <dgm:prSet/>
      <dgm:spPr/>
      <dgm:t>
        <a:bodyPr/>
        <a:lstStyle/>
        <a:p>
          <a:endParaRPr lang="es-ES"/>
        </a:p>
      </dgm:t>
    </dgm:pt>
    <dgm:pt modelId="{F3FB5C0B-9CAF-4436-B803-5B82ACDD4296}">
      <dgm:prSet phldrT="[Texto]"/>
      <dgm:spPr/>
      <dgm:t>
        <a:bodyPr/>
        <a:lstStyle/>
        <a:p>
          <a:pPr algn="l"/>
          <a:r>
            <a:rPr lang="es-CO" b="1" dirty="0"/>
            <a:t>Procedimiento para autorización de comisiones de servicios o desplazamientos y reconocimiento de viáticos</a:t>
          </a:r>
          <a:endParaRPr lang="es-ES" b="1" dirty="0"/>
        </a:p>
      </dgm:t>
    </dgm:pt>
    <dgm:pt modelId="{E90FB943-1BC6-4BC6-9571-DCEDA210E77F}" type="parTrans" cxnId="{2CA6DA5E-4F68-496D-B97A-DA708356DA2C}">
      <dgm:prSet/>
      <dgm:spPr/>
      <dgm:t>
        <a:bodyPr/>
        <a:lstStyle/>
        <a:p>
          <a:endParaRPr lang="es-ES"/>
        </a:p>
      </dgm:t>
    </dgm:pt>
    <dgm:pt modelId="{12F04709-E961-4843-9676-4791257E8DCF}" type="sibTrans" cxnId="{2CA6DA5E-4F68-496D-B97A-DA708356DA2C}">
      <dgm:prSet/>
      <dgm:spPr/>
      <dgm:t>
        <a:bodyPr/>
        <a:lstStyle/>
        <a:p>
          <a:endParaRPr lang="es-ES"/>
        </a:p>
      </dgm:t>
    </dgm:pt>
    <dgm:pt modelId="{1FC48FC7-56FD-4BE1-866C-B3D62CA41150}">
      <dgm:prSet custT="1"/>
      <dgm:spPr/>
      <dgm:t>
        <a:bodyPr/>
        <a:lstStyle/>
        <a:p>
          <a:r>
            <a:rPr lang="es-CO" sz="1200" b="1" dirty="0"/>
            <a:t>Proceso de Evaluación y Desarrollo</a:t>
          </a:r>
        </a:p>
      </dgm:t>
    </dgm:pt>
    <dgm:pt modelId="{2AFD50F4-1A8E-4BB2-8823-3F24AB6E40CB}" type="parTrans" cxnId="{2DA4DB2D-BB95-4916-8935-9DE848937441}">
      <dgm:prSet/>
      <dgm:spPr/>
      <dgm:t>
        <a:bodyPr/>
        <a:lstStyle/>
        <a:p>
          <a:endParaRPr lang="es-ES"/>
        </a:p>
      </dgm:t>
    </dgm:pt>
    <dgm:pt modelId="{4CE0F9D7-7F9D-4044-9B27-47EE7E2EA11F}" type="sibTrans" cxnId="{2DA4DB2D-BB95-4916-8935-9DE848937441}">
      <dgm:prSet/>
      <dgm:spPr/>
      <dgm:t>
        <a:bodyPr/>
        <a:lstStyle/>
        <a:p>
          <a:endParaRPr lang="es-ES"/>
        </a:p>
      </dgm:t>
    </dgm:pt>
    <dgm:pt modelId="{B8A97EC8-2C45-4BC1-8FE3-B0D4644BD5BF}">
      <dgm:prSet custT="1"/>
      <dgm:spPr/>
      <dgm:t>
        <a:bodyPr/>
        <a:lstStyle/>
        <a:p>
          <a:pPr marL="114300" lvl="2" indent="0" algn="l" defTabSz="400050">
            <a:lnSpc>
              <a:spcPct val="90000"/>
            </a:lnSpc>
            <a:spcBef>
              <a:spcPct val="0"/>
            </a:spcBef>
            <a:spcAft>
              <a:spcPct val="15000"/>
            </a:spcAft>
          </a:pPr>
          <a:r>
            <a:rPr lang="es-CO" sz="900" kern="1200" dirty="0"/>
            <a:t>PEC</a:t>
          </a:r>
        </a:p>
      </dgm:t>
    </dgm:pt>
    <dgm:pt modelId="{A0385C54-33B5-4773-BB36-A6D9308E7697}" type="parTrans" cxnId="{2923CA52-EB09-41CE-9D94-ADFBB89AB465}">
      <dgm:prSet/>
      <dgm:spPr/>
      <dgm:t>
        <a:bodyPr/>
        <a:lstStyle/>
        <a:p>
          <a:endParaRPr lang="es-ES"/>
        </a:p>
      </dgm:t>
    </dgm:pt>
    <dgm:pt modelId="{581E7ECA-5AEE-4B96-875E-5AEC08C569A4}" type="sibTrans" cxnId="{2923CA52-EB09-41CE-9D94-ADFBB89AB465}">
      <dgm:prSet/>
      <dgm:spPr/>
      <dgm:t>
        <a:bodyPr/>
        <a:lstStyle/>
        <a:p>
          <a:endParaRPr lang="es-ES"/>
        </a:p>
      </dgm:t>
    </dgm:pt>
    <dgm:pt modelId="{5113AF52-4DCB-40BA-93A3-F34892BFC6B9}">
      <dgm:prSet custT="1"/>
      <dgm:spPr/>
      <dgm:t>
        <a:bodyPr/>
        <a:lstStyle/>
        <a:p>
          <a:pPr marL="57150" lvl="1" indent="0" algn="l" defTabSz="444500">
            <a:lnSpc>
              <a:spcPct val="90000"/>
            </a:lnSpc>
            <a:spcBef>
              <a:spcPct val="0"/>
            </a:spcBef>
            <a:spcAft>
              <a:spcPct val="15000"/>
            </a:spcAft>
          </a:pPr>
          <a:r>
            <a:rPr lang="es-CO" sz="1000" b="1" kern="1200" dirty="0"/>
            <a:t>Procedimiento Diseño y Ejecución del Plan Empresarial de Capacitación</a:t>
          </a:r>
          <a:endParaRPr lang="es-CO" b="1" kern="1200" dirty="0"/>
        </a:p>
      </dgm:t>
    </dgm:pt>
    <dgm:pt modelId="{10407973-6DF6-4B71-B66B-05CE039CE671}" type="parTrans" cxnId="{37763A33-01F2-4BE5-BE9A-6DF17093A4D6}">
      <dgm:prSet/>
      <dgm:spPr/>
      <dgm:t>
        <a:bodyPr/>
        <a:lstStyle/>
        <a:p>
          <a:endParaRPr lang="es-ES"/>
        </a:p>
      </dgm:t>
    </dgm:pt>
    <dgm:pt modelId="{AC16CB8C-CD54-4BDF-A932-2EF5F7F74392}" type="sibTrans" cxnId="{37763A33-01F2-4BE5-BE9A-6DF17093A4D6}">
      <dgm:prSet/>
      <dgm:spPr/>
      <dgm:t>
        <a:bodyPr/>
        <a:lstStyle/>
        <a:p>
          <a:endParaRPr lang="es-ES"/>
        </a:p>
      </dgm:t>
    </dgm:pt>
    <dgm:pt modelId="{65D7DFD0-3F6E-4952-B9DF-B74F4583C09A}">
      <dgm:prSet custT="1"/>
      <dgm:spPr/>
      <dgm:t>
        <a:bodyPr/>
        <a:lstStyle/>
        <a:p>
          <a:r>
            <a:rPr lang="es-CO" sz="1100" dirty="0"/>
            <a:t>Bienestar Social y salud en el trabajo</a:t>
          </a:r>
        </a:p>
      </dgm:t>
    </dgm:pt>
    <dgm:pt modelId="{9B649115-A5B2-429A-AFE1-F056E311745D}" type="parTrans" cxnId="{9E0F998D-54CC-4D99-B237-F95287105070}">
      <dgm:prSet/>
      <dgm:spPr/>
      <dgm:t>
        <a:bodyPr/>
        <a:lstStyle/>
        <a:p>
          <a:endParaRPr lang="es-ES"/>
        </a:p>
      </dgm:t>
    </dgm:pt>
    <dgm:pt modelId="{32AE8962-5CD0-43D3-A2AB-C6063AF88510}" type="sibTrans" cxnId="{9E0F998D-54CC-4D99-B237-F95287105070}">
      <dgm:prSet/>
      <dgm:spPr/>
      <dgm:t>
        <a:bodyPr/>
        <a:lstStyle/>
        <a:p>
          <a:endParaRPr lang="es-ES"/>
        </a:p>
      </dgm:t>
    </dgm:pt>
    <dgm:pt modelId="{1240C1B7-0A35-4D5E-8BE0-FAC9969EB256}">
      <dgm:prSet custT="1"/>
      <dgm:spPr/>
      <dgm:t>
        <a:bodyPr/>
        <a:lstStyle/>
        <a:p>
          <a:r>
            <a:rPr lang="es-CO" sz="1000" b="1" dirty="0"/>
            <a:t>Procedimiento de Gestión de Bienestar Social Laboral</a:t>
          </a:r>
          <a:endParaRPr lang="es-CO" b="1" dirty="0"/>
        </a:p>
      </dgm:t>
    </dgm:pt>
    <dgm:pt modelId="{746596F6-574D-4056-95F6-43BD95D89EEB}" type="parTrans" cxnId="{EDBE45D1-AE70-4DB8-BB65-8F0DDE5C9D88}">
      <dgm:prSet/>
      <dgm:spPr/>
      <dgm:t>
        <a:bodyPr/>
        <a:lstStyle/>
        <a:p>
          <a:endParaRPr lang="es-ES"/>
        </a:p>
      </dgm:t>
    </dgm:pt>
    <dgm:pt modelId="{954E2684-D358-4265-AE84-FBE4C4F1B839}" type="sibTrans" cxnId="{EDBE45D1-AE70-4DB8-BB65-8F0DDE5C9D88}">
      <dgm:prSet/>
      <dgm:spPr/>
      <dgm:t>
        <a:bodyPr/>
        <a:lstStyle/>
        <a:p>
          <a:endParaRPr lang="es-ES"/>
        </a:p>
      </dgm:t>
    </dgm:pt>
    <dgm:pt modelId="{C04707D8-3907-4D1F-9D44-C70BFED8CA5E}">
      <dgm:prSet custT="1"/>
      <dgm:spPr/>
      <dgm:t>
        <a:bodyPr/>
        <a:lstStyle/>
        <a:p>
          <a:r>
            <a:rPr lang="es-CO" sz="900" dirty="0"/>
            <a:t>Plan de Bienestar Social Laboral </a:t>
          </a:r>
        </a:p>
      </dgm:t>
    </dgm:pt>
    <dgm:pt modelId="{31954026-EDB1-4563-9BCF-5E12006DFE2C}" type="parTrans" cxnId="{A614AD10-5D4E-490B-AB17-B85840A3AA50}">
      <dgm:prSet/>
      <dgm:spPr/>
      <dgm:t>
        <a:bodyPr/>
        <a:lstStyle/>
        <a:p>
          <a:endParaRPr lang="es-ES"/>
        </a:p>
      </dgm:t>
    </dgm:pt>
    <dgm:pt modelId="{32E474C4-69B4-48FE-B367-2F4B6B1CCA7A}" type="sibTrans" cxnId="{A614AD10-5D4E-490B-AB17-B85840A3AA50}">
      <dgm:prSet/>
      <dgm:spPr/>
      <dgm:t>
        <a:bodyPr/>
        <a:lstStyle/>
        <a:p>
          <a:endParaRPr lang="es-ES"/>
        </a:p>
      </dgm:t>
    </dgm:pt>
    <dgm:pt modelId="{B36A193F-FB82-42DA-899A-3690A2FCD518}">
      <dgm:prSet custT="1"/>
      <dgm:spPr/>
      <dgm:t>
        <a:bodyPr/>
        <a:lstStyle/>
        <a:p>
          <a:r>
            <a:rPr lang="es-CO" sz="900" dirty="0"/>
            <a:t> Cronograma de actividades Seguridad y Salud en el Trabajo</a:t>
          </a:r>
        </a:p>
      </dgm:t>
    </dgm:pt>
    <dgm:pt modelId="{645E94CA-5DF6-4CE9-98C8-9BE0DAA709E2}" type="parTrans" cxnId="{515CABB8-5C49-48B7-8E23-F31224FF0F7C}">
      <dgm:prSet/>
      <dgm:spPr/>
      <dgm:t>
        <a:bodyPr/>
        <a:lstStyle/>
        <a:p>
          <a:endParaRPr lang="es-ES"/>
        </a:p>
      </dgm:t>
    </dgm:pt>
    <dgm:pt modelId="{22D48DB0-B5C3-4544-98C1-E0A3A6631371}" type="sibTrans" cxnId="{515CABB8-5C49-48B7-8E23-F31224FF0F7C}">
      <dgm:prSet/>
      <dgm:spPr/>
      <dgm:t>
        <a:bodyPr/>
        <a:lstStyle/>
        <a:p>
          <a:endParaRPr lang="es-ES"/>
        </a:p>
      </dgm:t>
    </dgm:pt>
    <dgm:pt modelId="{3BCE6B72-584E-45A8-B30A-3D31D6ECFFC9}">
      <dgm:prSet custT="1"/>
      <dgm:spPr/>
      <dgm:t>
        <a:bodyPr/>
        <a:lstStyle/>
        <a:p>
          <a:r>
            <a:rPr lang="es-CO" sz="900" dirty="0"/>
            <a:t>Comité de Convivencia Laboral</a:t>
          </a:r>
        </a:p>
      </dgm:t>
    </dgm:pt>
    <dgm:pt modelId="{E8C2BA76-B2BB-4523-B8E9-1A86E973AA0F}" type="parTrans" cxnId="{28177ABD-C493-471C-827D-50E0F082DCDD}">
      <dgm:prSet/>
      <dgm:spPr/>
      <dgm:t>
        <a:bodyPr/>
        <a:lstStyle/>
        <a:p>
          <a:endParaRPr lang="es-ES"/>
        </a:p>
      </dgm:t>
    </dgm:pt>
    <dgm:pt modelId="{3A7A45BA-944A-4F59-A4AB-7CEBAEAB714E}" type="sibTrans" cxnId="{28177ABD-C493-471C-827D-50E0F082DCDD}">
      <dgm:prSet/>
      <dgm:spPr/>
      <dgm:t>
        <a:bodyPr/>
        <a:lstStyle/>
        <a:p>
          <a:endParaRPr lang="es-ES"/>
        </a:p>
      </dgm:t>
    </dgm:pt>
    <dgm:pt modelId="{EFF830B3-E062-4A22-82C5-F03DC4AD37FC}">
      <dgm:prSet phldrT="[Texto]"/>
      <dgm:spPr/>
      <dgm:t>
        <a:bodyPr/>
        <a:lstStyle/>
        <a:p>
          <a:pPr algn="l"/>
          <a:r>
            <a:rPr lang="es-CO" dirty="0"/>
            <a:t>Provisión de la Planta de Personal SAE</a:t>
          </a:r>
          <a:endParaRPr lang="es-ES" b="1" dirty="0"/>
        </a:p>
      </dgm:t>
    </dgm:pt>
    <dgm:pt modelId="{30CCEA22-20F9-4CAC-A989-A268403D1E76}" type="parTrans" cxnId="{0FB05448-415B-4856-B410-9F7100C81B5F}">
      <dgm:prSet/>
      <dgm:spPr/>
      <dgm:t>
        <a:bodyPr/>
        <a:lstStyle/>
        <a:p>
          <a:endParaRPr lang="es-CO"/>
        </a:p>
      </dgm:t>
    </dgm:pt>
    <dgm:pt modelId="{F21ACB0F-157E-4CED-8EB3-4FDAA8A24E7B}" type="sibTrans" cxnId="{0FB05448-415B-4856-B410-9F7100C81B5F}">
      <dgm:prSet/>
      <dgm:spPr/>
      <dgm:t>
        <a:bodyPr/>
        <a:lstStyle/>
        <a:p>
          <a:endParaRPr lang="es-CO"/>
        </a:p>
      </dgm:t>
    </dgm:pt>
    <dgm:pt modelId="{041197FE-C420-4792-8BC9-DBD69BF216C5}">
      <dgm:prSet phldrT="[Texto]"/>
      <dgm:spPr/>
      <dgm:t>
        <a:bodyPr/>
        <a:lstStyle/>
        <a:p>
          <a:pPr algn="l"/>
          <a:r>
            <a:rPr lang="es-ES" dirty="0"/>
            <a:t>Ley de Emprendimiento</a:t>
          </a:r>
          <a:endParaRPr lang="es-ES" b="1" dirty="0"/>
        </a:p>
      </dgm:t>
    </dgm:pt>
    <dgm:pt modelId="{74989A2A-06B0-4F3E-B5D0-B4A44FD85A36}" type="parTrans" cxnId="{372E384F-103B-41A2-88BA-7BDE2971DEF4}">
      <dgm:prSet/>
      <dgm:spPr/>
      <dgm:t>
        <a:bodyPr/>
        <a:lstStyle/>
        <a:p>
          <a:endParaRPr lang="es-CO"/>
        </a:p>
      </dgm:t>
    </dgm:pt>
    <dgm:pt modelId="{EF1BB322-D5A8-43A8-BEF6-E94BDBA3DC3B}" type="sibTrans" cxnId="{372E384F-103B-41A2-88BA-7BDE2971DEF4}">
      <dgm:prSet/>
      <dgm:spPr/>
      <dgm:t>
        <a:bodyPr/>
        <a:lstStyle/>
        <a:p>
          <a:endParaRPr lang="es-CO"/>
        </a:p>
      </dgm:t>
    </dgm:pt>
    <dgm:pt modelId="{136D4F09-1F31-45E8-AF04-72CDCF6D2562}">
      <dgm:prSet phldrT="[Texto]"/>
      <dgm:spPr/>
      <dgm:t>
        <a:bodyPr/>
        <a:lstStyle/>
        <a:p>
          <a:pPr algn="l"/>
          <a:r>
            <a:rPr lang="es-ES" dirty="0"/>
            <a:t>Estado Joven </a:t>
          </a:r>
          <a:endParaRPr lang="es-ES" b="1" dirty="0"/>
        </a:p>
      </dgm:t>
    </dgm:pt>
    <dgm:pt modelId="{8EC57D9B-0A2B-40ED-A5FE-C85C932047BB}" type="parTrans" cxnId="{17D59B72-7483-45DF-9EB1-3C36D07B9986}">
      <dgm:prSet/>
      <dgm:spPr/>
      <dgm:t>
        <a:bodyPr/>
        <a:lstStyle/>
        <a:p>
          <a:endParaRPr lang="es-CO"/>
        </a:p>
      </dgm:t>
    </dgm:pt>
    <dgm:pt modelId="{9A097CC3-24E7-4C99-990E-A9ABCEB8968F}" type="sibTrans" cxnId="{17D59B72-7483-45DF-9EB1-3C36D07B9986}">
      <dgm:prSet/>
      <dgm:spPr/>
      <dgm:t>
        <a:bodyPr/>
        <a:lstStyle/>
        <a:p>
          <a:endParaRPr lang="es-CO"/>
        </a:p>
      </dgm:t>
    </dgm:pt>
    <dgm:pt modelId="{BD95138C-BB95-4031-9A01-CE6884A75949}">
      <dgm:prSet phldrT="[Texto]"/>
      <dgm:spPr/>
      <dgm:t>
        <a:bodyPr/>
        <a:lstStyle/>
        <a:p>
          <a:pPr algn="l"/>
          <a:r>
            <a:rPr lang="es-CO" dirty="0"/>
            <a:t>Trabajadores en misión</a:t>
          </a:r>
          <a:endParaRPr lang="es-ES" b="1" dirty="0"/>
        </a:p>
      </dgm:t>
    </dgm:pt>
    <dgm:pt modelId="{193EDBD8-2B76-453F-898E-703CC8FBDDA1}" type="parTrans" cxnId="{27C1532C-611C-4240-8D17-834A146128A6}">
      <dgm:prSet/>
      <dgm:spPr/>
      <dgm:t>
        <a:bodyPr/>
        <a:lstStyle/>
        <a:p>
          <a:endParaRPr lang="es-CO"/>
        </a:p>
      </dgm:t>
    </dgm:pt>
    <dgm:pt modelId="{6268D3C1-38A1-4E24-8345-6B9E2163B2EC}" type="sibTrans" cxnId="{27C1532C-611C-4240-8D17-834A146128A6}">
      <dgm:prSet/>
      <dgm:spPr/>
      <dgm:t>
        <a:bodyPr/>
        <a:lstStyle/>
        <a:p>
          <a:endParaRPr lang="es-CO"/>
        </a:p>
      </dgm:t>
    </dgm:pt>
    <dgm:pt modelId="{86D8F0AD-EE9F-46EF-9558-5559B2D43CF8}">
      <dgm:prSet phldrT="[Texto]"/>
      <dgm:spPr/>
      <dgm:t>
        <a:bodyPr/>
        <a:lstStyle/>
        <a:p>
          <a:pPr algn="l"/>
          <a:endParaRPr lang="es-ES" b="1" dirty="0"/>
        </a:p>
      </dgm:t>
    </dgm:pt>
    <dgm:pt modelId="{AAEA2DB3-1A30-47FD-A6E8-2D1E53954881}" type="parTrans" cxnId="{A729770A-1887-41F8-8426-E30D8C5CEA1E}">
      <dgm:prSet/>
      <dgm:spPr/>
      <dgm:t>
        <a:bodyPr/>
        <a:lstStyle/>
        <a:p>
          <a:endParaRPr lang="es-CO"/>
        </a:p>
      </dgm:t>
    </dgm:pt>
    <dgm:pt modelId="{D7FB6C40-13E6-47A0-A7FD-E693F0E2B212}" type="sibTrans" cxnId="{A729770A-1887-41F8-8426-E30D8C5CEA1E}">
      <dgm:prSet/>
      <dgm:spPr/>
      <dgm:t>
        <a:bodyPr/>
        <a:lstStyle/>
        <a:p>
          <a:endParaRPr lang="es-CO"/>
        </a:p>
      </dgm:t>
    </dgm:pt>
    <dgm:pt modelId="{C3CEA046-60B2-4D96-B94A-127B302D61EC}">
      <dgm:prSet phldrT="[Texto]"/>
      <dgm:spPr/>
      <dgm:t>
        <a:bodyPr/>
        <a:lstStyle/>
        <a:p>
          <a:pPr algn="l"/>
          <a:endParaRPr lang="es-ES" b="1" dirty="0"/>
        </a:p>
      </dgm:t>
    </dgm:pt>
    <dgm:pt modelId="{28486825-FAF0-418C-B10B-16A691417B4A}" type="parTrans" cxnId="{133C277D-76ED-4F7D-BF55-21A44CB1BE93}">
      <dgm:prSet/>
      <dgm:spPr/>
      <dgm:t>
        <a:bodyPr/>
        <a:lstStyle/>
        <a:p>
          <a:endParaRPr lang="es-CO"/>
        </a:p>
      </dgm:t>
    </dgm:pt>
    <dgm:pt modelId="{BEF32AE4-BC86-4890-9078-788109CF3EF3}" type="sibTrans" cxnId="{133C277D-76ED-4F7D-BF55-21A44CB1BE93}">
      <dgm:prSet/>
      <dgm:spPr/>
      <dgm:t>
        <a:bodyPr/>
        <a:lstStyle/>
        <a:p>
          <a:endParaRPr lang="es-CO"/>
        </a:p>
      </dgm:t>
    </dgm:pt>
    <dgm:pt modelId="{FD2C33F0-1810-4831-B896-2821281C6FE0}">
      <dgm:prSet phldrT="[Texto]"/>
      <dgm:spPr/>
      <dgm:t>
        <a:bodyPr/>
        <a:lstStyle/>
        <a:p>
          <a:pPr algn="l"/>
          <a:r>
            <a:rPr lang="es-CO" dirty="0"/>
            <a:t>Ejecución del Presupuesto de Viáticos y Comisiones </a:t>
          </a:r>
          <a:endParaRPr lang="es-ES" dirty="0"/>
        </a:p>
      </dgm:t>
    </dgm:pt>
    <dgm:pt modelId="{344C4915-7752-441B-8C19-93B45DAB2ACF}" type="parTrans" cxnId="{DFED9481-7379-403A-A040-604884B312AB}">
      <dgm:prSet/>
      <dgm:spPr/>
      <dgm:t>
        <a:bodyPr/>
        <a:lstStyle/>
        <a:p>
          <a:endParaRPr lang="es-CO"/>
        </a:p>
      </dgm:t>
    </dgm:pt>
    <dgm:pt modelId="{4A28BA3F-DB61-4679-8CF5-C4052735E263}" type="sibTrans" cxnId="{DFED9481-7379-403A-A040-604884B312AB}">
      <dgm:prSet/>
      <dgm:spPr/>
      <dgm:t>
        <a:bodyPr/>
        <a:lstStyle/>
        <a:p>
          <a:endParaRPr lang="es-CO"/>
        </a:p>
      </dgm:t>
    </dgm:pt>
    <dgm:pt modelId="{5C20BEF6-E35B-4147-BE4E-346CB3571BDB}">
      <dgm:prSet custT="1"/>
      <dgm:spPr/>
      <dgm:t>
        <a:bodyPr/>
        <a:lstStyle/>
        <a:p>
          <a:pPr marL="114300" lvl="2" indent="0" algn="l" defTabSz="400050">
            <a:lnSpc>
              <a:spcPct val="90000"/>
            </a:lnSpc>
            <a:spcBef>
              <a:spcPct val="0"/>
            </a:spcBef>
            <a:spcAft>
              <a:spcPct val="15000"/>
            </a:spcAft>
          </a:pPr>
          <a:r>
            <a:rPr lang="es-CO" sz="900" kern="1200" dirty="0"/>
            <a:t>Inducción</a:t>
          </a:r>
        </a:p>
      </dgm:t>
    </dgm:pt>
    <dgm:pt modelId="{742EC2B1-8BEB-402B-B46A-BEEBEE9E561A}" type="parTrans" cxnId="{DEB02E4E-FDEA-4805-9F53-844BC3D373EF}">
      <dgm:prSet/>
      <dgm:spPr/>
      <dgm:t>
        <a:bodyPr/>
        <a:lstStyle/>
        <a:p>
          <a:endParaRPr lang="es-CO"/>
        </a:p>
      </dgm:t>
    </dgm:pt>
    <dgm:pt modelId="{FF5DDDBE-8051-42DA-BED6-DEE0B809E43E}" type="sibTrans" cxnId="{DEB02E4E-FDEA-4805-9F53-844BC3D373EF}">
      <dgm:prSet/>
      <dgm:spPr/>
      <dgm:t>
        <a:bodyPr/>
        <a:lstStyle/>
        <a:p>
          <a:endParaRPr lang="es-CO"/>
        </a:p>
      </dgm:t>
    </dgm:pt>
    <dgm:pt modelId="{A03B4108-27B0-401E-B7CA-1EE4C4DE8F89}">
      <dgm:prSet custT="1"/>
      <dgm:spPr/>
      <dgm:t>
        <a:bodyPr/>
        <a:lstStyle/>
        <a:p>
          <a:pPr marL="57150" lvl="1" indent="0" algn="l" defTabSz="444500">
            <a:lnSpc>
              <a:spcPct val="90000"/>
            </a:lnSpc>
            <a:spcBef>
              <a:spcPct val="0"/>
            </a:spcBef>
            <a:spcAft>
              <a:spcPct val="15000"/>
            </a:spcAft>
          </a:pPr>
          <a:r>
            <a:rPr lang="es-CO" sz="1000" b="1" kern="1200" dirty="0">
              <a:solidFill>
                <a:prstClr val="black">
                  <a:hueOff val="0"/>
                  <a:satOff val="0"/>
                  <a:lumOff val="0"/>
                  <a:alphaOff val="0"/>
                </a:prstClr>
              </a:solidFill>
              <a:latin typeface="Calibri" panose="020F0502020204030204"/>
              <a:ea typeface="+mn-ea"/>
              <a:cs typeface="+mn-cs"/>
            </a:rPr>
            <a:t>Procedimiento de Evaluación del Rendimiento</a:t>
          </a:r>
        </a:p>
      </dgm:t>
    </dgm:pt>
    <dgm:pt modelId="{6A75B888-6AE6-4725-A874-4A37BAE10E92}" type="parTrans" cxnId="{BD9A81E7-9871-4353-8A93-F0B0DFDE547C}">
      <dgm:prSet/>
      <dgm:spPr/>
      <dgm:t>
        <a:bodyPr/>
        <a:lstStyle/>
        <a:p>
          <a:endParaRPr lang="es-ES"/>
        </a:p>
      </dgm:t>
    </dgm:pt>
    <dgm:pt modelId="{06E610E3-D6BF-4B62-8CE2-BED1F37F90C2}" type="sibTrans" cxnId="{BD9A81E7-9871-4353-8A93-F0B0DFDE547C}">
      <dgm:prSet/>
      <dgm:spPr/>
      <dgm:t>
        <a:bodyPr/>
        <a:lstStyle/>
        <a:p>
          <a:endParaRPr lang="es-ES"/>
        </a:p>
      </dgm:t>
    </dgm:pt>
    <dgm:pt modelId="{4E77E9E1-23E4-43CF-81FD-651160E428D4}">
      <dgm:prSet custT="1"/>
      <dgm:spPr/>
      <dgm:t>
        <a:bodyPr/>
        <a:lstStyle/>
        <a:p>
          <a:pPr marL="114300" lvl="2" indent="-57150" algn="l" defTabSz="400050">
            <a:lnSpc>
              <a:spcPct val="90000"/>
            </a:lnSpc>
            <a:spcBef>
              <a:spcPct val="0"/>
            </a:spcBef>
            <a:spcAft>
              <a:spcPct val="15000"/>
            </a:spcAft>
            <a:buChar char="•"/>
          </a:pPr>
          <a:r>
            <a:rPr lang="es-CO" sz="900" kern="1200" dirty="0">
              <a:solidFill>
                <a:prstClr val="black">
                  <a:hueOff val="0"/>
                  <a:satOff val="0"/>
                  <a:lumOff val="0"/>
                  <a:alphaOff val="0"/>
                </a:prstClr>
              </a:solidFill>
              <a:latin typeface="Calibri" panose="020F0502020204030204"/>
              <a:ea typeface="+mn-ea"/>
              <a:cs typeface="+mn-cs"/>
            </a:rPr>
            <a:t>Evaluación de Periodo de Prueba</a:t>
          </a:r>
        </a:p>
      </dgm:t>
    </dgm:pt>
    <dgm:pt modelId="{42875884-AD16-4AEA-B90D-113D17B56BD1}" type="parTrans" cxnId="{8DA2DC28-1EDA-4248-A292-EDD201E8D841}">
      <dgm:prSet/>
      <dgm:spPr/>
      <dgm:t>
        <a:bodyPr/>
        <a:lstStyle/>
        <a:p>
          <a:endParaRPr lang="es-ES"/>
        </a:p>
      </dgm:t>
    </dgm:pt>
    <dgm:pt modelId="{17C129F3-1FA3-40E8-85E7-411C05E2B9FE}" type="sibTrans" cxnId="{8DA2DC28-1EDA-4248-A292-EDD201E8D841}">
      <dgm:prSet/>
      <dgm:spPr/>
      <dgm:t>
        <a:bodyPr/>
        <a:lstStyle/>
        <a:p>
          <a:endParaRPr lang="es-ES"/>
        </a:p>
      </dgm:t>
    </dgm:pt>
    <dgm:pt modelId="{C1CB2B4D-335C-4E34-8CCC-C85D20AF1056}">
      <dgm:prSet custT="1"/>
      <dgm:spPr/>
      <dgm:t>
        <a:bodyPr/>
        <a:lstStyle/>
        <a:p>
          <a:pPr marL="114300" lvl="2" indent="-57150" algn="l" defTabSz="400050">
            <a:lnSpc>
              <a:spcPct val="90000"/>
            </a:lnSpc>
            <a:spcBef>
              <a:spcPct val="0"/>
            </a:spcBef>
            <a:spcAft>
              <a:spcPct val="15000"/>
            </a:spcAft>
            <a:buChar char="•"/>
          </a:pPr>
          <a:endParaRPr lang="es-CO" sz="900" kern="1200" dirty="0">
            <a:solidFill>
              <a:prstClr val="black">
                <a:hueOff val="0"/>
                <a:satOff val="0"/>
                <a:lumOff val="0"/>
                <a:alphaOff val="0"/>
              </a:prstClr>
            </a:solidFill>
            <a:latin typeface="Calibri" panose="020F0502020204030204"/>
            <a:ea typeface="+mn-ea"/>
            <a:cs typeface="+mn-cs"/>
          </a:endParaRPr>
        </a:p>
      </dgm:t>
    </dgm:pt>
    <dgm:pt modelId="{4AAE45AD-1CE0-44EE-9808-F8FD9970381E}" type="parTrans" cxnId="{6C005432-5F61-4712-B5AF-8BC1BFC27E2D}">
      <dgm:prSet/>
      <dgm:spPr/>
      <dgm:t>
        <a:bodyPr/>
        <a:lstStyle/>
        <a:p>
          <a:endParaRPr lang="es-ES"/>
        </a:p>
      </dgm:t>
    </dgm:pt>
    <dgm:pt modelId="{4BB1ED65-7845-403B-BED0-FA43F2F21826}" type="sibTrans" cxnId="{6C005432-5F61-4712-B5AF-8BC1BFC27E2D}">
      <dgm:prSet/>
      <dgm:spPr/>
      <dgm:t>
        <a:bodyPr/>
        <a:lstStyle/>
        <a:p>
          <a:endParaRPr lang="es-ES"/>
        </a:p>
      </dgm:t>
    </dgm:pt>
    <dgm:pt modelId="{D5916AE5-D278-4C99-A593-41CA8617C654}" type="pres">
      <dgm:prSet presAssocID="{E6205963-07B1-4D86-B7CA-88BEF1B8B0A0}" presName="linear" presStyleCnt="0">
        <dgm:presLayoutVars>
          <dgm:dir/>
          <dgm:animLvl val="lvl"/>
          <dgm:resizeHandles val="exact"/>
        </dgm:presLayoutVars>
      </dgm:prSet>
      <dgm:spPr/>
    </dgm:pt>
    <dgm:pt modelId="{7FA83954-FAF6-43EE-A9C8-C0109870E877}" type="pres">
      <dgm:prSet presAssocID="{BA1DFA3B-D834-442D-B781-45C09F7733DD}" presName="parentLin" presStyleCnt="0"/>
      <dgm:spPr/>
    </dgm:pt>
    <dgm:pt modelId="{E6796CC0-D5D9-4CFF-865E-B4B8F5AD24F9}" type="pres">
      <dgm:prSet presAssocID="{BA1DFA3B-D834-442D-B781-45C09F7733DD}" presName="parentLeftMargin" presStyleLbl="node1" presStyleIdx="0" presStyleCnt="3"/>
      <dgm:spPr/>
    </dgm:pt>
    <dgm:pt modelId="{B9F1513E-7615-47D8-B0D2-2EAA30F02FC3}" type="pres">
      <dgm:prSet presAssocID="{BA1DFA3B-D834-442D-B781-45C09F7733DD}" presName="parentText" presStyleLbl="node1" presStyleIdx="0" presStyleCnt="3">
        <dgm:presLayoutVars>
          <dgm:chMax val="0"/>
          <dgm:bulletEnabled val="1"/>
        </dgm:presLayoutVars>
      </dgm:prSet>
      <dgm:spPr/>
    </dgm:pt>
    <dgm:pt modelId="{35B16BA7-8A1C-4CF8-B50B-7381CC228E7F}" type="pres">
      <dgm:prSet presAssocID="{BA1DFA3B-D834-442D-B781-45C09F7733DD}" presName="negativeSpace" presStyleCnt="0"/>
      <dgm:spPr/>
    </dgm:pt>
    <dgm:pt modelId="{6725FBF4-ADFE-49F9-A4C1-23120534C787}" type="pres">
      <dgm:prSet presAssocID="{BA1DFA3B-D834-442D-B781-45C09F7733DD}" presName="childText" presStyleLbl="conFgAcc1" presStyleIdx="0" presStyleCnt="3">
        <dgm:presLayoutVars>
          <dgm:bulletEnabled val="1"/>
        </dgm:presLayoutVars>
      </dgm:prSet>
      <dgm:spPr/>
    </dgm:pt>
    <dgm:pt modelId="{C2A63FA1-0DA5-4B04-8002-9FB6DC33A47B}" type="pres">
      <dgm:prSet presAssocID="{C6110ED4-4CBD-46C4-B651-E9A59CA6259F}" presName="spaceBetweenRectangles" presStyleCnt="0"/>
      <dgm:spPr/>
    </dgm:pt>
    <dgm:pt modelId="{25226565-1422-4FE0-9930-8CABA0662921}" type="pres">
      <dgm:prSet presAssocID="{1FC48FC7-56FD-4BE1-866C-B3D62CA41150}" presName="parentLin" presStyleCnt="0"/>
      <dgm:spPr/>
    </dgm:pt>
    <dgm:pt modelId="{EC291114-CF2E-4C3D-A09A-041D26FDD111}" type="pres">
      <dgm:prSet presAssocID="{1FC48FC7-56FD-4BE1-866C-B3D62CA41150}" presName="parentLeftMargin" presStyleLbl="node1" presStyleIdx="0" presStyleCnt="3"/>
      <dgm:spPr/>
    </dgm:pt>
    <dgm:pt modelId="{AB05B4C2-F527-4109-9C1B-C19A3102C461}" type="pres">
      <dgm:prSet presAssocID="{1FC48FC7-56FD-4BE1-866C-B3D62CA41150}" presName="parentText" presStyleLbl="node1" presStyleIdx="1" presStyleCnt="3">
        <dgm:presLayoutVars>
          <dgm:chMax val="0"/>
          <dgm:bulletEnabled val="1"/>
        </dgm:presLayoutVars>
      </dgm:prSet>
      <dgm:spPr/>
    </dgm:pt>
    <dgm:pt modelId="{F8E6F880-4593-4E0B-833F-BCDD4818F83A}" type="pres">
      <dgm:prSet presAssocID="{1FC48FC7-56FD-4BE1-866C-B3D62CA41150}" presName="negativeSpace" presStyleCnt="0"/>
      <dgm:spPr/>
    </dgm:pt>
    <dgm:pt modelId="{3623DA57-7BA2-45AC-98EF-FE4EEFB2C41E}" type="pres">
      <dgm:prSet presAssocID="{1FC48FC7-56FD-4BE1-866C-B3D62CA41150}" presName="childText" presStyleLbl="conFgAcc1" presStyleIdx="1" presStyleCnt="3">
        <dgm:presLayoutVars>
          <dgm:bulletEnabled val="1"/>
        </dgm:presLayoutVars>
      </dgm:prSet>
      <dgm:spPr/>
    </dgm:pt>
    <dgm:pt modelId="{C3A191D8-4D95-4D49-A4BF-6234376F9319}" type="pres">
      <dgm:prSet presAssocID="{4CE0F9D7-7F9D-4044-9B27-47EE7E2EA11F}" presName="spaceBetweenRectangles" presStyleCnt="0"/>
      <dgm:spPr/>
    </dgm:pt>
    <dgm:pt modelId="{0819892A-9D5E-477F-9877-6139F52A0BA7}" type="pres">
      <dgm:prSet presAssocID="{65D7DFD0-3F6E-4952-B9DF-B74F4583C09A}" presName="parentLin" presStyleCnt="0"/>
      <dgm:spPr/>
    </dgm:pt>
    <dgm:pt modelId="{7B661F0D-3B49-415C-ADF3-0D2F473FB7DE}" type="pres">
      <dgm:prSet presAssocID="{65D7DFD0-3F6E-4952-B9DF-B74F4583C09A}" presName="parentLeftMargin" presStyleLbl="node1" presStyleIdx="1" presStyleCnt="3"/>
      <dgm:spPr/>
    </dgm:pt>
    <dgm:pt modelId="{B8A0EC01-42D3-455E-89CF-6D6DBE48A834}" type="pres">
      <dgm:prSet presAssocID="{65D7DFD0-3F6E-4952-B9DF-B74F4583C09A}" presName="parentText" presStyleLbl="node1" presStyleIdx="2" presStyleCnt="3">
        <dgm:presLayoutVars>
          <dgm:chMax val="0"/>
          <dgm:bulletEnabled val="1"/>
        </dgm:presLayoutVars>
      </dgm:prSet>
      <dgm:spPr/>
    </dgm:pt>
    <dgm:pt modelId="{59078CDF-1979-41F8-9DF4-24922EA7B3DC}" type="pres">
      <dgm:prSet presAssocID="{65D7DFD0-3F6E-4952-B9DF-B74F4583C09A}" presName="negativeSpace" presStyleCnt="0"/>
      <dgm:spPr/>
    </dgm:pt>
    <dgm:pt modelId="{BA99DD00-6A36-4362-BA41-B3970F72A8EB}" type="pres">
      <dgm:prSet presAssocID="{65D7DFD0-3F6E-4952-B9DF-B74F4583C09A}" presName="childText" presStyleLbl="conFgAcc1" presStyleIdx="2" presStyleCnt="3">
        <dgm:presLayoutVars>
          <dgm:bulletEnabled val="1"/>
        </dgm:presLayoutVars>
      </dgm:prSet>
      <dgm:spPr/>
    </dgm:pt>
  </dgm:ptLst>
  <dgm:cxnLst>
    <dgm:cxn modelId="{F3388201-8CF1-40CA-8576-967EF3A1B25F}" type="presOf" srcId="{BA1DFA3B-D834-442D-B781-45C09F7733DD}" destId="{B9F1513E-7615-47D8-B0D2-2EAA30F02FC3}" srcOrd="1" destOrd="0" presId="urn:microsoft.com/office/officeart/2005/8/layout/list1"/>
    <dgm:cxn modelId="{12915806-5347-4C79-808A-3E346E48982F}" type="presOf" srcId="{1FC48FC7-56FD-4BE1-866C-B3D62CA41150}" destId="{EC291114-CF2E-4C3D-A09A-041D26FDD111}" srcOrd="0" destOrd="0" presId="urn:microsoft.com/office/officeart/2005/8/layout/list1"/>
    <dgm:cxn modelId="{D362C809-0A25-460C-ACF6-0F0075AE1E4C}" type="presOf" srcId="{E790BEE4-8F2C-408E-B127-31C5E99070D6}" destId="{6725FBF4-ADFE-49F9-A4C1-23120534C787}" srcOrd="0" destOrd="6" presId="urn:microsoft.com/office/officeart/2005/8/layout/list1"/>
    <dgm:cxn modelId="{A729770A-1887-41F8-8426-E30D8C5CEA1E}" srcId="{BA1DFA3B-D834-442D-B781-45C09F7733DD}" destId="{86D8F0AD-EE9F-46EF-9558-5559B2D43CF8}" srcOrd="1" destOrd="0" parTransId="{AAEA2DB3-1A30-47FD-A6E8-2D1E53954881}" sibTransId="{D7FB6C40-13E6-47A0-A7FD-E693F0E2B212}"/>
    <dgm:cxn modelId="{A614AD10-5D4E-490B-AB17-B85840A3AA50}" srcId="{1240C1B7-0A35-4D5E-8BE0-FAC9969EB256}" destId="{C04707D8-3907-4D1F-9D44-C70BFED8CA5E}" srcOrd="0" destOrd="0" parTransId="{31954026-EDB1-4563-9BCF-5E12006DFE2C}" sibTransId="{32E474C4-69B4-48FE-B367-2F4B6B1CCA7A}"/>
    <dgm:cxn modelId="{36287613-89C2-4EC1-B70A-27857CFE2844}" type="presOf" srcId="{B8A97EC8-2C45-4BC1-8FE3-B0D4644BD5BF}" destId="{3623DA57-7BA2-45AC-98EF-FE4EEFB2C41E}" srcOrd="0" destOrd="4" presId="urn:microsoft.com/office/officeart/2005/8/layout/list1"/>
    <dgm:cxn modelId="{08350A26-4FF7-49EA-B8FC-1E9F4B9DB191}" type="presOf" srcId="{C04707D8-3907-4D1F-9D44-C70BFED8CA5E}" destId="{BA99DD00-6A36-4362-BA41-B3970F72A8EB}" srcOrd="0" destOrd="1" presId="urn:microsoft.com/office/officeart/2005/8/layout/list1"/>
    <dgm:cxn modelId="{8DA2DC28-1EDA-4248-A292-EDD201E8D841}" srcId="{A03B4108-27B0-401E-B7CA-1EE4C4DE8F89}" destId="{4E77E9E1-23E4-43CF-81FD-651160E428D4}" srcOrd="0" destOrd="0" parTransId="{42875884-AD16-4AEA-B90D-113D17B56BD1}" sibTransId="{17C129F3-1FA3-40E8-85E7-411C05E2B9FE}"/>
    <dgm:cxn modelId="{89D6C42A-1E5E-4201-94A8-7D0C1365AD5B}" type="presOf" srcId="{EFF830B3-E062-4A22-82C5-F03DC4AD37FC}" destId="{6725FBF4-ADFE-49F9-A4C1-23120534C787}" srcOrd="0" destOrd="1" presId="urn:microsoft.com/office/officeart/2005/8/layout/list1"/>
    <dgm:cxn modelId="{27C1532C-611C-4240-8D17-834A146128A6}" srcId="{7DF876CD-987E-43A9-A461-D84AE9A1BE21}" destId="{BD95138C-BB95-4031-9A01-CE6884A75949}" srcOrd="3" destOrd="0" parTransId="{193EDBD8-2B76-453F-898E-703CC8FBDDA1}" sibTransId="{6268D3C1-38A1-4E24-8345-6B9E2163B2EC}"/>
    <dgm:cxn modelId="{2DA4DB2D-BB95-4916-8935-9DE848937441}" srcId="{E6205963-07B1-4D86-B7CA-88BEF1B8B0A0}" destId="{1FC48FC7-56FD-4BE1-866C-B3D62CA41150}" srcOrd="1" destOrd="0" parTransId="{2AFD50F4-1A8E-4BB2-8823-3F24AB6E40CB}" sibTransId="{4CE0F9D7-7F9D-4044-9B27-47EE7E2EA11F}"/>
    <dgm:cxn modelId="{6C005432-5F61-4712-B5AF-8BC1BFC27E2D}" srcId="{1FC48FC7-56FD-4BE1-866C-B3D62CA41150}" destId="{C1CB2B4D-335C-4E34-8CCC-C85D20AF1056}" srcOrd="1" destOrd="0" parTransId="{4AAE45AD-1CE0-44EE-9808-F8FD9970381E}" sibTransId="{4BB1ED65-7845-403B-BED0-FA43F2F21826}"/>
    <dgm:cxn modelId="{37763A33-01F2-4BE5-BE9A-6DF17093A4D6}" srcId="{1FC48FC7-56FD-4BE1-866C-B3D62CA41150}" destId="{5113AF52-4DCB-40BA-93A3-F34892BFC6B9}" srcOrd="2" destOrd="0" parTransId="{10407973-6DF6-4B71-B66B-05CE039CE671}" sibTransId="{AC16CB8C-CD54-4BDF-A932-2EF5F7F74392}"/>
    <dgm:cxn modelId="{BEF9EF36-9251-4A53-BA7B-EDABB7206131}" type="presOf" srcId="{BD95138C-BB95-4031-9A01-CE6884A75949}" destId="{6725FBF4-ADFE-49F9-A4C1-23120534C787}" srcOrd="0" destOrd="4" presId="urn:microsoft.com/office/officeart/2005/8/layout/list1"/>
    <dgm:cxn modelId="{32A60E38-E419-4A2A-B6AF-0DC4B62AC038}" type="presOf" srcId="{86D8F0AD-EE9F-46EF-9558-5559B2D43CF8}" destId="{6725FBF4-ADFE-49F9-A4C1-23120534C787}" srcOrd="0" destOrd="5" presId="urn:microsoft.com/office/officeart/2005/8/layout/list1"/>
    <dgm:cxn modelId="{2F050C5E-AC09-4757-BF01-8C25A6E55C7E}" type="presOf" srcId="{1FC48FC7-56FD-4BE1-866C-B3D62CA41150}" destId="{AB05B4C2-F527-4109-9C1B-C19A3102C461}" srcOrd="1" destOrd="0" presId="urn:microsoft.com/office/officeart/2005/8/layout/list1"/>
    <dgm:cxn modelId="{2CA6DA5E-4F68-496D-B97A-DA708356DA2C}" srcId="{BA1DFA3B-D834-442D-B781-45C09F7733DD}" destId="{F3FB5C0B-9CAF-4436-B803-5B82ACDD4296}" srcOrd="4" destOrd="0" parTransId="{E90FB943-1BC6-4BC6-9571-DCEDA210E77F}" sibTransId="{12F04709-E961-4843-9676-4791257E8DCF}"/>
    <dgm:cxn modelId="{0FB05448-415B-4856-B410-9F7100C81B5F}" srcId="{7DF876CD-987E-43A9-A461-D84AE9A1BE21}" destId="{EFF830B3-E062-4A22-82C5-F03DC4AD37FC}" srcOrd="0" destOrd="0" parTransId="{30CCEA22-20F9-4CAC-A989-A268403D1E76}" sibTransId="{F21ACB0F-157E-4CED-8EB3-4FDAA8A24E7B}"/>
    <dgm:cxn modelId="{751DAC4D-4D58-415B-8166-1BEB9610E459}" type="presOf" srcId="{65D7DFD0-3F6E-4952-B9DF-B74F4583C09A}" destId="{B8A0EC01-42D3-455E-89CF-6D6DBE48A834}" srcOrd="1" destOrd="0" presId="urn:microsoft.com/office/officeart/2005/8/layout/list1"/>
    <dgm:cxn modelId="{DEB02E4E-FDEA-4805-9F53-844BC3D373EF}" srcId="{5113AF52-4DCB-40BA-93A3-F34892BFC6B9}" destId="{5C20BEF6-E35B-4147-BE4E-346CB3571BDB}" srcOrd="1" destOrd="0" parTransId="{742EC2B1-8BEB-402B-B46A-BEEBEE9E561A}" sibTransId="{FF5DDDBE-8051-42DA-BED6-DEE0B809E43E}"/>
    <dgm:cxn modelId="{372E384F-103B-41A2-88BA-7BDE2971DEF4}" srcId="{7DF876CD-987E-43A9-A461-D84AE9A1BE21}" destId="{041197FE-C420-4792-8BC9-DBD69BF216C5}" srcOrd="1" destOrd="0" parTransId="{74989A2A-06B0-4F3E-B5D0-B4A44FD85A36}" sibTransId="{EF1BB322-D5A8-43A8-BEF6-E94BDBA3DC3B}"/>
    <dgm:cxn modelId="{22545B50-51B1-44B5-919F-8060007133AA}" type="presOf" srcId="{B36A193F-FB82-42DA-899A-3690A2FCD518}" destId="{BA99DD00-6A36-4362-BA41-B3970F72A8EB}" srcOrd="0" destOrd="2" presId="urn:microsoft.com/office/officeart/2005/8/layout/list1"/>
    <dgm:cxn modelId="{17D59B72-7483-45DF-9EB1-3C36D07B9986}" srcId="{7DF876CD-987E-43A9-A461-D84AE9A1BE21}" destId="{136D4F09-1F31-45E8-AF04-72CDCF6D2562}" srcOrd="2" destOrd="0" parTransId="{8EC57D9B-0A2B-40ED-A5FE-C85C932047BB}" sibTransId="{9A097CC3-24E7-4C99-990E-A9ABCEB8968F}"/>
    <dgm:cxn modelId="{2923CA52-EB09-41CE-9D94-ADFBB89AB465}" srcId="{5113AF52-4DCB-40BA-93A3-F34892BFC6B9}" destId="{B8A97EC8-2C45-4BC1-8FE3-B0D4644BD5BF}" srcOrd="0" destOrd="0" parTransId="{A0385C54-33B5-4773-BB36-A6D9308E7697}" sibTransId="{581E7ECA-5AEE-4B96-875E-5AEC08C569A4}"/>
    <dgm:cxn modelId="{05873477-8624-4814-BF7A-226CF8335ADC}" srcId="{E6205963-07B1-4D86-B7CA-88BEF1B8B0A0}" destId="{BA1DFA3B-D834-442D-B781-45C09F7733DD}" srcOrd="0" destOrd="0" parTransId="{0517678C-9E42-4995-873F-4A0823540651}" sibTransId="{C6110ED4-4CBD-46C4-B651-E9A59CA6259F}"/>
    <dgm:cxn modelId="{4E877179-9219-47FF-8928-AE0B4941000C}" type="presOf" srcId="{C3CEA046-60B2-4D96-B94A-127B302D61EC}" destId="{6725FBF4-ADFE-49F9-A4C1-23120534C787}" srcOrd="0" destOrd="8" presId="urn:microsoft.com/office/officeart/2005/8/layout/list1"/>
    <dgm:cxn modelId="{133C277D-76ED-4F7D-BF55-21A44CB1BE93}" srcId="{BA1DFA3B-D834-442D-B781-45C09F7733DD}" destId="{C3CEA046-60B2-4D96-B94A-127B302D61EC}" srcOrd="3" destOrd="0" parTransId="{28486825-FAF0-418C-B10B-16A691417B4A}" sibTransId="{BEF32AE4-BC86-4890-9078-788109CF3EF3}"/>
    <dgm:cxn modelId="{7206F07F-E9EA-4E6C-A0F4-04F99E4AE4E2}" type="presOf" srcId="{C1CB2B4D-335C-4E34-8CCC-C85D20AF1056}" destId="{3623DA57-7BA2-45AC-98EF-FE4EEFB2C41E}" srcOrd="0" destOrd="2" presId="urn:microsoft.com/office/officeart/2005/8/layout/list1"/>
    <dgm:cxn modelId="{DFED9481-7379-403A-A040-604884B312AB}" srcId="{F3FB5C0B-9CAF-4436-B803-5B82ACDD4296}" destId="{FD2C33F0-1810-4831-B896-2821281C6FE0}" srcOrd="0" destOrd="0" parTransId="{344C4915-7752-441B-8C19-93B45DAB2ACF}" sibTransId="{4A28BA3F-DB61-4679-8CF5-C4052735E263}"/>
    <dgm:cxn modelId="{E9640085-31E6-4F53-AB2E-32175622C197}" type="presOf" srcId="{7DF876CD-987E-43A9-A461-D84AE9A1BE21}" destId="{6725FBF4-ADFE-49F9-A4C1-23120534C787}" srcOrd="0" destOrd="0" presId="urn:microsoft.com/office/officeart/2005/8/layout/list1"/>
    <dgm:cxn modelId="{3DC59788-FCE0-4C41-863C-A8BE53029FEE}" type="presOf" srcId="{A8B5133B-3845-4F76-9FCB-81A54BE1B99E}" destId="{6725FBF4-ADFE-49F9-A4C1-23120534C787}" srcOrd="0" destOrd="7" presId="urn:microsoft.com/office/officeart/2005/8/layout/list1"/>
    <dgm:cxn modelId="{B6872389-AC48-4C61-82F6-69E6E15AEA6C}" type="presOf" srcId="{65D7DFD0-3F6E-4952-B9DF-B74F4583C09A}" destId="{7B661F0D-3B49-415C-ADF3-0D2F473FB7DE}" srcOrd="0" destOrd="0" presId="urn:microsoft.com/office/officeart/2005/8/layout/list1"/>
    <dgm:cxn modelId="{9E0F998D-54CC-4D99-B237-F95287105070}" srcId="{E6205963-07B1-4D86-B7CA-88BEF1B8B0A0}" destId="{65D7DFD0-3F6E-4952-B9DF-B74F4583C09A}" srcOrd="2" destOrd="0" parTransId="{9B649115-A5B2-429A-AFE1-F056E311745D}" sibTransId="{32AE8962-5CD0-43D3-A2AB-C6063AF88510}"/>
    <dgm:cxn modelId="{0902E58E-7AF8-49C7-8E18-4788AB598FFA}" type="presOf" srcId="{1240C1B7-0A35-4D5E-8BE0-FAC9969EB256}" destId="{BA99DD00-6A36-4362-BA41-B3970F72A8EB}" srcOrd="0" destOrd="0" presId="urn:microsoft.com/office/officeart/2005/8/layout/list1"/>
    <dgm:cxn modelId="{43AF5193-4356-4039-907F-93DB463E375C}" type="presOf" srcId="{5113AF52-4DCB-40BA-93A3-F34892BFC6B9}" destId="{3623DA57-7BA2-45AC-98EF-FE4EEFB2C41E}" srcOrd="0" destOrd="3" presId="urn:microsoft.com/office/officeart/2005/8/layout/list1"/>
    <dgm:cxn modelId="{27452F9B-CE6E-40F0-BD95-1F4C55DE7AA3}" type="presOf" srcId="{A03B4108-27B0-401E-B7CA-1EE4C4DE8F89}" destId="{3623DA57-7BA2-45AC-98EF-FE4EEFB2C41E}" srcOrd="0" destOrd="0" presId="urn:microsoft.com/office/officeart/2005/8/layout/list1"/>
    <dgm:cxn modelId="{78EA15A0-D3EB-4D8C-A9CC-B82706DD42CB}" type="presOf" srcId="{5C20BEF6-E35B-4147-BE4E-346CB3571BDB}" destId="{3623DA57-7BA2-45AC-98EF-FE4EEFB2C41E}" srcOrd="0" destOrd="5" presId="urn:microsoft.com/office/officeart/2005/8/layout/list1"/>
    <dgm:cxn modelId="{8A4B1DA0-901C-4BE8-A085-FFFCD24A8573}" type="presOf" srcId="{136D4F09-1F31-45E8-AF04-72CDCF6D2562}" destId="{6725FBF4-ADFE-49F9-A4C1-23120534C787}" srcOrd="0" destOrd="3" presId="urn:microsoft.com/office/officeart/2005/8/layout/list1"/>
    <dgm:cxn modelId="{6B8332A2-F3E5-48A6-B3A1-332D823F2A32}" type="presOf" srcId="{041197FE-C420-4792-8BC9-DBD69BF216C5}" destId="{6725FBF4-ADFE-49F9-A4C1-23120534C787}" srcOrd="0" destOrd="2" presId="urn:microsoft.com/office/officeart/2005/8/layout/list1"/>
    <dgm:cxn modelId="{E834D5A8-5933-4DC3-BED5-9A41306805D3}" type="presOf" srcId="{E6205963-07B1-4D86-B7CA-88BEF1B8B0A0}" destId="{D5916AE5-D278-4C99-A593-41CA8617C654}" srcOrd="0" destOrd="0" presId="urn:microsoft.com/office/officeart/2005/8/layout/list1"/>
    <dgm:cxn modelId="{27B065AD-07C2-4043-AC20-6146D8607F8F}" srcId="{BA1DFA3B-D834-442D-B781-45C09F7733DD}" destId="{E790BEE4-8F2C-408E-B127-31C5E99070D6}" srcOrd="2" destOrd="0" parTransId="{CBC7D6C4-5CC9-4426-8C1C-D51C903C7178}" sibTransId="{5D139975-96CE-44D8-B937-0223CBE43989}"/>
    <dgm:cxn modelId="{515CABB8-5C49-48B7-8E23-F31224FF0F7C}" srcId="{1240C1B7-0A35-4D5E-8BE0-FAC9969EB256}" destId="{B36A193F-FB82-42DA-899A-3690A2FCD518}" srcOrd="1" destOrd="0" parTransId="{645E94CA-5DF6-4CE9-98C8-9BE0DAA709E2}" sibTransId="{22D48DB0-B5C3-4544-98C1-E0A3A6631371}"/>
    <dgm:cxn modelId="{326DB2B9-F84C-4D39-BCD6-5C6CE9555156}" srcId="{E790BEE4-8F2C-408E-B127-31C5E99070D6}" destId="{A8B5133B-3845-4F76-9FCB-81A54BE1B99E}" srcOrd="0" destOrd="0" parTransId="{081C29FE-262C-49A8-B905-6936043ECEBD}" sibTransId="{E2748D46-32F1-4CA9-A26A-2A1ABAF655A7}"/>
    <dgm:cxn modelId="{28177ABD-C493-471C-827D-50E0F082DCDD}" srcId="{1240C1B7-0A35-4D5E-8BE0-FAC9969EB256}" destId="{3BCE6B72-584E-45A8-B30A-3D31D6ECFFC9}" srcOrd="2" destOrd="0" parTransId="{E8C2BA76-B2BB-4523-B8E9-1A86E973AA0F}" sibTransId="{3A7A45BA-944A-4F59-A4AB-7CEBAEAB714E}"/>
    <dgm:cxn modelId="{F94290C7-7B40-4FBA-96F2-3DCF41CF936A}" type="presOf" srcId="{3BCE6B72-584E-45A8-B30A-3D31D6ECFFC9}" destId="{BA99DD00-6A36-4362-BA41-B3970F72A8EB}" srcOrd="0" destOrd="3" presId="urn:microsoft.com/office/officeart/2005/8/layout/list1"/>
    <dgm:cxn modelId="{EDBE45D1-AE70-4DB8-BB65-8F0DDE5C9D88}" srcId="{65D7DFD0-3F6E-4952-B9DF-B74F4583C09A}" destId="{1240C1B7-0A35-4D5E-8BE0-FAC9969EB256}" srcOrd="0" destOrd="0" parTransId="{746596F6-574D-4056-95F6-43BD95D89EEB}" sibTransId="{954E2684-D358-4265-AE84-FBE4C4F1B839}"/>
    <dgm:cxn modelId="{CEB13EE7-0595-4D9F-BFC8-C3EB609ABFD1}" type="presOf" srcId="{BA1DFA3B-D834-442D-B781-45C09F7733DD}" destId="{E6796CC0-D5D9-4CFF-865E-B4B8F5AD24F9}" srcOrd="0" destOrd="0" presId="urn:microsoft.com/office/officeart/2005/8/layout/list1"/>
    <dgm:cxn modelId="{BD9A81E7-9871-4353-8A93-F0B0DFDE547C}" srcId="{1FC48FC7-56FD-4BE1-866C-B3D62CA41150}" destId="{A03B4108-27B0-401E-B7CA-1EE4C4DE8F89}" srcOrd="0" destOrd="0" parTransId="{6A75B888-6AE6-4725-A874-4A37BAE10E92}" sibTransId="{06E610E3-D6BF-4B62-8CE2-BED1F37F90C2}"/>
    <dgm:cxn modelId="{FD3E6AEB-41EF-4BB8-8F23-E1B7235E992A}" type="presOf" srcId="{4E77E9E1-23E4-43CF-81FD-651160E428D4}" destId="{3623DA57-7BA2-45AC-98EF-FE4EEFB2C41E}" srcOrd="0" destOrd="1" presId="urn:microsoft.com/office/officeart/2005/8/layout/list1"/>
    <dgm:cxn modelId="{E5AB11ED-E48B-4199-A4B6-36FAA8898D20}" type="presOf" srcId="{FD2C33F0-1810-4831-B896-2821281C6FE0}" destId="{6725FBF4-ADFE-49F9-A4C1-23120534C787}" srcOrd="0" destOrd="10" presId="urn:microsoft.com/office/officeart/2005/8/layout/list1"/>
    <dgm:cxn modelId="{FE4645F9-2759-496A-9767-662BC61464ED}" srcId="{BA1DFA3B-D834-442D-B781-45C09F7733DD}" destId="{7DF876CD-987E-43A9-A461-D84AE9A1BE21}" srcOrd="0" destOrd="0" parTransId="{71F80514-93DF-46A8-9057-506AC4D7C0E1}" sibTransId="{CC69A87C-E274-4592-8B52-53BE29783AAE}"/>
    <dgm:cxn modelId="{E905A4FE-2DB5-4CBC-BB6B-4323EA2941C6}" type="presOf" srcId="{F3FB5C0B-9CAF-4436-B803-5B82ACDD4296}" destId="{6725FBF4-ADFE-49F9-A4C1-23120534C787}" srcOrd="0" destOrd="9" presId="urn:microsoft.com/office/officeart/2005/8/layout/list1"/>
    <dgm:cxn modelId="{9A80E77A-A0D9-43BD-B87F-A72B10EF725E}" type="presParOf" srcId="{D5916AE5-D278-4C99-A593-41CA8617C654}" destId="{7FA83954-FAF6-43EE-A9C8-C0109870E877}" srcOrd="0" destOrd="0" presId="urn:microsoft.com/office/officeart/2005/8/layout/list1"/>
    <dgm:cxn modelId="{B58FA2F7-4E10-4034-9964-6FD577F718D9}" type="presParOf" srcId="{7FA83954-FAF6-43EE-A9C8-C0109870E877}" destId="{E6796CC0-D5D9-4CFF-865E-B4B8F5AD24F9}" srcOrd="0" destOrd="0" presId="urn:microsoft.com/office/officeart/2005/8/layout/list1"/>
    <dgm:cxn modelId="{B943A6EC-CBA0-4D6C-80DF-2B9E234F0AFF}" type="presParOf" srcId="{7FA83954-FAF6-43EE-A9C8-C0109870E877}" destId="{B9F1513E-7615-47D8-B0D2-2EAA30F02FC3}" srcOrd="1" destOrd="0" presId="urn:microsoft.com/office/officeart/2005/8/layout/list1"/>
    <dgm:cxn modelId="{CFF71354-2816-491E-A14E-D905A4EF348F}" type="presParOf" srcId="{D5916AE5-D278-4C99-A593-41CA8617C654}" destId="{35B16BA7-8A1C-4CF8-B50B-7381CC228E7F}" srcOrd="1" destOrd="0" presId="urn:microsoft.com/office/officeart/2005/8/layout/list1"/>
    <dgm:cxn modelId="{EF63E0D1-9088-4D0E-B2D0-325D300537D4}" type="presParOf" srcId="{D5916AE5-D278-4C99-A593-41CA8617C654}" destId="{6725FBF4-ADFE-49F9-A4C1-23120534C787}" srcOrd="2" destOrd="0" presId="urn:microsoft.com/office/officeart/2005/8/layout/list1"/>
    <dgm:cxn modelId="{9594EB51-B9BD-4AD8-8943-C3D282EC71FB}" type="presParOf" srcId="{D5916AE5-D278-4C99-A593-41CA8617C654}" destId="{C2A63FA1-0DA5-4B04-8002-9FB6DC33A47B}" srcOrd="3" destOrd="0" presId="urn:microsoft.com/office/officeart/2005/8/layout/list1"/>
    <dgm:cxn modelId="{3D1CB47F-0020-4EAB-AA85-527EBE0E3870}" type="presParOf" srcId="{D5916AE5-D278-4C99-A593-41CA8617C654}" destId="{25226565-1422-4FE0-9930-8CABA0662921}" srcOrd="4" destOrd="0" presId="urn:microsoft.com/office/officeart/2005/8/layout/list1"/>
    <dgm:cxn modelId="{D99A82E1-8F6F-47BF-B57D-E57B7EFF0672}" type="presParOf" srcId="{25226565-1422-4FE0-9930-8CABA0662921}" destId="{EC291114-CF2E-4C3D-A09A-041D26FDD111}" srcOrd="0" destOrd="0" presId="urn:microsoft.com/office/officeart/2005/8/layout/list1"/>
    <dgm:cxn modelId="{5FD22ECE-B9B0-47CE-9538-EF670FE6DC06}" type="presParOf" srcId="{25226565-1422-4FE0-9930-8CABA0662921}" destId="{AB05B4C2-F527-4109-9C1B-C19A3102C461}" srcOrd="1" destOrd="0" presId="urn:microsoft.com/office/officeart/2005/8/layout/list1"/>
    <dgm:cxn modelId="{4C304B34-AC62-4846-A621-3E8592ABD2D0}" type="presParOf" srcId="{D5916AE5-D278-4C99-A593-41CA8617C654}" destId="{F8E6F880-4593-4E0B-833F-BCDD4818F83A}" srcOrd="5" destOrd="0" presId="urn:microsoft.com/office/officeart/2005/8/layout/list1"/>
    <dgm:cxn modelId="{BD95B424-784C-4F22-90C3-74C37A040C80}" type="presParOf" srcId="{D5916AE5-D278-4C99-A593-41CA8617C654}" destId="{3623DA57-7BA2-45AC-98EF-FE4EEFB2C41E}" srcOrd="6" destOrd="0" presId="urn:microsoft.com/office/officeart/2005/8/layout/list1"/>
    <dgm:cxn modelId="{8B5FA6AE-6C5F-4943-AC51-93C0C47E6325}" type="presParOf" srcId="{D5916AE5-D278-4C99-A593-41CA8617C654}" destId="{C3A191D8-4D95-4D49-A4BF-6234376F9319}" srcOrd="7" destOrd="0" presId="urn:microsoft.com/office/officeart/2005/8/layout/list1"/>
    <dgm:cxn modelId="{0D70D007-2879-4A89-85FC-6A8C1D45201E}" type="presParOf" srcId="{D5916AE5-D278-4C99-A593-41CA8617C654}" destId="{0819892A-9D5E-477F-9877-6139F52A0BA7}" srcOrd="8" destOrd="0" presId="urn:microsoft.com/office/officeart/2005/8/layout/list1"/>
    <dgm:cxn modelId="{77548048-1963-4C85-9B87-A559DC6E2F0C}" type="presParOf" srcId="{0819892A-9D5E-477F-9877-6139F52A0BA7}" destId="{7B661F0D-3B49-415C-ADF3-0D2F473FB7DE}" srcOrd="0" destOrd="0" presId="urn:microsoft.com/office/officeart/2005/8/layout/list1"/>
    <dgm:cxn modelId="{8032D293-88AC-4C8A-BAA5-F1B8EA210B3C}" type="presParOf" srcId="{0819892A-9D5E-477F-9877-6139F52A0BA7}" destId="{B8A0EC01-42D3-455E-89CF-6D6DBE48A834}" srcOrd="1" destOrd="0" presId="urn:microsoft.com/office/officeart/2005/8/layout/list1"/>
    <dgm:cxn modelId="{BBCF08DF-66BE-42C1-908E-E2ADF4CA9B77}" type="presParOf" srcId="{D5916AE5-D278-4C99-A593-41CA8617C654}" destId="{59078CDF-1979-41F8-9DF4-24922EA7B3DC}" srcOrd="9" destOrd="0" presId="urn:microsoft.com/office/officeart/2005/8/layout/list1"/>
    <dgm:cxn modelId="{A5490AEB-0529-4B66-9EAB-8137B68B90E5}" type="presParOf" srcId="{D5916AE5-D278-4C99-A593-41CA8617C654}" destId="{BA99DD00-6A36-4362-BA41-B3970F72A8E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37CD7E5-8B0C-47D0-A412-D6F8463050E4}"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s-ES"/>
        </a:p>
      </dgm:t>
    </dgm:pt>
    <dgm:pt modelId="{66F1D2A6-53B6-4213-8EA1-E67AE1F30EC4}">
      <dgm:prSet phldrT="[Texto]"/>
      <dgm:spPr/>
      <dgm:t>
        <a:bodyPr/>
        <a:lstStyle/>
        <a:p>
          <a:r>
            <a:rPr lang="es-CO" dirty="0"/>
            <a:t>La planta dimensionada de SAE es de 384 cargos</a:t>
          </a:r>
        </a:p>
        <a:p>
          <a:endParaRPr lang="es-CO" dirty="0"/>
        </a:p>
      </dgm:t>
    </dgm:pt>
    <dgm:pt modelId="{2F7D7272-9953-429E-BDD7-5649A091BDA7}" type="parTrans" cxnId="{4FE440D5-3AAA-412E-B256-AF7E3FC48FF4}">
      <dgm:prSet/>
      <dgm:spPr/>
      <dgm:t>
        <a:bodyPr/>
        <a:lstStyle/>
        <a:p>
          <a:endParaRPr lang="es-ES"/>
        </a:p>
      </dgm:t>
    </dgm:pt>
    <dgm:pt modelId="{982BCC04-21B3-4D19-B34A-103F4E42062B}" type="sibTrans" cxnId="{4FE440D5-3AAA-412E-B256-AF7E3FC48FF4}">
      <dgm:prSet/>
      <dgm:spPr/>
      <dgm:t>
        <a:bodyPr/>
        <a:lstStyle/>
        <a:p>
          <a:endParaRPr lang="es-ES"/>
        </a:p>
      </dgm:t>
    </dgm:pt>
    <dgm:pt modelId="{0941CDD5-789B-4A87-9F7E-8D55AB4307E6}">
      <dgm:prSet phldrT="[Texto]"/>
      <dgm:spPr/>
      <dgm:t>
        <a:bodyPr/>
        <a:lstStyle/>
        <a:p>
          <a:r>
            <a:rPr lang="es-CO" dirty="0"/>
            <a:t>Al 31 de diciembre se tenían 25 empleados directos</a:t>
          </a:r>
          <a:endParaRPr lang="es-ES" dirty="0"/>
        </a:p>
      </dgm:t>
    </dgm:pt>
    <dgm:pt modelId="{B430143F-C7AB-4C9A-A04B-0C738034CF62}" type="parTrans" cxnId="{2321AAD4-B23A-4C07-A577-1784ADBAD222}">
      <dgm:prSet/>
      <dgm:spPr/>
      <dgm:t>
        <a:bodyPr/>
        <a:lstStyle/>
        <a:p>
          <a:endParaRPr lang="es-ES"/>
        </a:p>
      </dgm:t>
    </dgm:pt>
    <dgm:pt modelId="{F47024F3-7835-4755-B872-B245DA8187D4}" type="sibTrans" cxnId="{2321AAD4-B23A-4C07-A577-1784ADBAD222}">
      <dgm:prSet/>
      <dgm:spPr/>
      <dgm:t>
        <a:bodyPr/>
        <a:lstStyle/>
        <a:p>
          <a:endParaRPr lang="es-ES"/>
        </a:p>
      </dgm:t>
    </dgm:pt>
    <dgm:pt modelId="{809C60D6-28EA-471A-B677-0F1292F0B037}">
      <dgm:prSet phldrT="[Texto]"/>
      <dgm:spPr/>
      <dgm:t>
        <a:bodyPr/>
        <a:lstStyle/>
        <a:p>
          <a:r>
            <a:rPr lang="es-CO" dirty="0"/>
            <a:t>359 cargos provistos a corte 30 de junio de 2017.</a:t>
          </a:r>
          <a:endParaRPr lang="es-ES" dirty="0"/>
        </a:p>
      </dgm:t>
    </dgm:pt>
    <dgm:pt modelId="{DCDAB7F0-3196-4057-946D-6E8A0EE0418A}" type="parTrans" cxnId="{2547D1AF-291C-4B6A-9A47-EDCBACEBC2EC}">
      <dgm:prSet/>
      <dgm:spPr/>
      <dgm:t>
        <a:bodyPr/>
        <a:lstStyle/>
        <a:p>
          <a:endParaRPr lang="es-ES"/>
        </a:p>
      </dgm:t>
    </dgm:pt>
    <dgm:pt modelId="{2A41D6DE-5635-402D-B17A-521A40C50678}" type="sibTrans" cxnId="{2547D1AF-291C-4B6A-9A47-EDCBACEBC2EC}">
      <dgm:prSet/>
      <dgm:spPr/>
      <dgm:t>
        <a:bodyPr/>
        <a:lstStyle/>
        <a:p>
          <a:endParaRPr lang="es-ES"/>
        </a:p>
      </dgm:t>
    </dgm:pt>
    <dgm:pt modelId="{2B9CA2F4-2EE4-4FCF-BB15-0F46103F564E}">
      <dgm:prSet phldrT="[Texto]"/>
      <dgm:spPr/>
      <dgm:t>
        <a:bodyPr/>
        <a:lstStyle/>
        <a:p>
          <a:r>
            <a:rPr lang="es-CO" dirty="0"/>
            <a:t>18 Jóvenes entre los 18 y 28 años, recién egresados de programas técnicos, tecnológicos o profesionales, sin experiencia profesional (Ley 1780 de 2016 – Emprendimiento Juvenil).</a:t>
          </a:r>
          <a:endParaRPr lang="es-ES" dirty="0"/>
        </a:p>
      </dgm:t>
    </dgm:pt>
    <dgm:pt modelId="{4A32F8F3-516B-41F4-8C13-39D382084566}" type="parTrans" cxnId="{E8A4A052-5546-4D58-AC3F-737CA1A047DB}">
      <dgm:prSet/>
      <dgm:spPr/>
      <dgm:t>
        <a:bodyPr/>
        <a:lstStyle/>
        <a:p>
          <a:endParaRPr lang="es-ES"/>
        </a:p>
      </dgm:t>
    </dgm:pt>
    <dgm:pt modelId="{BDB3981A-888E-43E3-A699-DA3E5B9B290E}" type="sibTrans" cxnId="{E8A4A052-5546-4D58-AC3F-737CA1A047DB}">
      <dgm:prSet/>
      <dgm:spPr/>
      <dgm:t>
        <a:bodyPr/>
        <a:lstStyle/>
        <a:p>
          <a:endParaRPr lang="es-ES"/>
        </a:p>
      </dgm:t>
    </dgm:pt>
    <dgm:pt modelId="{086386AE-C03F-4499-9A52-FE81E4852F7B}">
      <dgm:prSet phldrT="[Texto]"/>
      <dgm:spPr/>
      <dgm:t>
        <a:bodyPr/>
        <a:lstStyle/>
        <a:p>
          <a:r>
            <a:rPr lang="es-CO" dirty="0"/>
            <a:t>En el primer semestre ingresaron 4 estudiantes para practicas académicas y aprendizaje.</a:t>
          </a:r>
          <a:endParaRPr lang="es-ES" dirty="0"/>
        </a:p>
      </dgm:t>
    </dgm:pt>
    <dgm:pt modelId="{82E663D9-C2F2-4134-9D3E-019F638C358D}" type="parTrans" cxnId="{FCF8B5BA-9051-444E-B0EB-8CFFD5644513}">
      <dgm:prSet/>
      <dgm:spPr/>
      <dgm:t>
        <a:bodyPr/>
        <a:lstStyle/>
        <a:p>
          <a:endParaRPr lang="es-ES"/>
        </a:p>
      </dgm:t>
    </dgm:pt>
    <dgm:pt modelId="{5EEB1C19-EBE8-4DF5-962D-DF7FC53BEBBE}" type="sibTrans" cxnId="{FCF8B5BA-9051-444E-B0EB-8CFFD5644513}">
      <dgm:prSet/>
      <dgm:spPr/>
      <dgm:t>
        <a:bodyPr/>
        <a:lstStyle/>
        <a:p>
          <a:endParaRPr lang="es-ES"/>
        </a:p>
      </dgm:t>
    </dgm:pt>
    <dgm:pt modelId="{B9737E17-A338-46F6-8341-2BB3B8B0CB9E}">
      <dgm:prSet phldrT="[Texto]" custT="1"/>
      <dgm:spPr/>
      <dgm:t>
        <a:bodyPr/>
        <a:lstStyle/>
        <a:p>
          <a:r>
            <a:rPr lang="es-CO" sz="900" b="0" dirty="0"/>
            <a:t>Durante el primer semestre se tenia provisto el 93% de la planta de personal</a:t>
          </a:r>
          <a:endParaRPr lang="es-ES" sz="900" b="0" dirty="0"/>
        </a:p>
      </dgm:t>
    </dgm:pt>
    <dgm:pt modelId="{2723C711-29EA-481D-94A0-00DB2DCFC6F6}" type="parTrans" cxnId="{F7DE0C28-4B9C-403B-AEA1-1D02FD2753B1}">
      <dgm:prSet/>
      <dgm:spPr/>
      <dgm:t>
        <a:bodyPr/>
        <a:lstStyle/>
        <a:p>
          <a:endParaRPr lang="es-ES"/>
        </a:p>
      </dgm:t>
    </dgm:pt>
    <dgm:pt modelId="{F7D7FD98-7BC8-42A0-BCA3-B0C2AAFC26CE}" type="sibTrans" cxnId="{F7DE0C28-4B9C-403B-AEA1-1D02FD2753B1}">
      <dgm:prSet/>
      <dgm:spPr/>
      <dgm:t>
        <a:bodyPr/>
        <a:lstStyle/>
        <a:p>
          <a:endParaRPr lang="es-ES"/>
        </a:p>
      </dgm:t>
    </dgm:pt>
    <dgm:pt modelId="{EB3C6B47-4CA6-4926-85E5-762C7DCFE949}">
      <dgm:prSet phldrT="[Texto]"/>
      <dgm:spPr/>
      <dgm:t>
        <a:bodyPr/>
        <a:lstStyle/>
        <a:p>
          <a:r>
            <a:rPr lang="es-ES" dirty="0"/>
            <a:t>12 retiros presentadas en el periodo</a:t>
          </a:r>
        </a:p>
      </dgm:t>
    </dgm:pt>
    <dgm:pt modelId="{97D8A1EC-44A6-4E74-8C60-177F1B8AAE63}" type="parTrans" cxnId="{AD7467E9-9A24-46A0-A116-F826F2D2EB78}">
      <dgm:prSet/>
      <dgm:spPr/>
      <dgm:t>
        <a:bodyPr/>
        <a:lstStyle/>
        <a:p>
          <a:endParaRPr lang="es-CO"/>
        </a:p>
      </dgm:t>
    </dgm:pt>
    <dgm:pt modelId="{C3104E23-A621-44AF-AD64-7CFCC85387AD}" type="sibTrans" cxnId="{AD7467E9-9A24-46A0-A116-F826F2D2EB78}">
      <dgm:prSet/>
      <dgm:spPr/>
      <dgm:t>
        <a:bodyPr/>
        <a:lstStyle/>
        <a:p>
          <a:endParaRPr lang="es-CO"/>
        </a:p>
      </dgm:t>
    </dgm:pt>
    <dgm:pt modelId="{A7707DA4-2B66-4F73-97F9-732AF93EB2D6}" type="pres">
      <dgm:prSet presAssocID="{037CD7E5-8B0C-47D0-A412-D6F8463050E4}" presName="rootnode" presStyleCnt="0">
        <dgm:presLayoutVars>
          <dgm:chMax/>
          <dgm:chPref/>
          <dgm:dir/>
          <dgm:animLvl val="lvl"/>
        </dgm:presLayoutVars>
      </dgm:prSet>
      <dgm:spPr/>
    </dgm:pt>
    <dgm:pt modelId="{8F90D5DE-7322-4BBD-B2BB-03F526E79A4D}" type="pres">
      <dgm:prSet presAssocID="{66F1D2A6-53B6-4213-8EA1-E67AE1F30EC4}" presName="composite" presStyleCnt="0"/>
      <dgm:spPr/>
    </dgm:pt>
    <dgm:pt modelId="{E69EABF3-5B76-46C3-BFED-84067D453B16}" type="pres">
      <dgm:prSet presAssocID="{66F1D2A6-53B6-4213-8EA1-E67AE1F30EC4}" presName="LShape" presStyleLbl="alignNode1" presStyleIdx="0" presStyleCnt="13"/>
      <dgm:spPr/>
    </dgm:pt>
    <dgm:pt modelId="{C7C5B066-0297-4879-BAD5-471F8BCF184C}" type="pres">
      <dgm:prSet presAssocID="{66F1D2A6-53B6-4213-8EA1-E67AE1F30EC4}" presName="ParentText" presStyleLbl="revTx" presStyleIdx="0" presStyleCnt="7">
        <dgm:presLayoutVars>
          <dgm:chMax val="0"/>
          <dgm:chPref val="0"/>
          <dgm:bulletEnabled val="1"/>
        </dgm:presLayoutVars>
      </dgm:prSet>
      <dgm:spPr/>
    </dgm:pt>
    <dgm:pt modelId="{FD9D88AE-3113-489A-A092-1D2CCCB5DFA4}" type="pres">
      <dgm:prSet presAssocID="{66F1D2A6-53B6-4213-8EA1-E67AE1F30EC4}" presName="Triangle" presStyleLbl="alignNode1" presStyleIdx="1" presStyleCnt="13"/>
      <dgm:spPr/>
    </dgm:pt>
    <dgm:pt modelId="{3E310637-DE5C-4B61-BF62-0CFCAC79E389}" type="pres">
      <dgm:prSet presAssocID="{982BCC04-21B3-4D19-B34A-103F4E42062B}" presName="sibTrans" presStyleCnt="0"/>
      <dgm:spPr/>
    </dgm:pt>
    <dgm:pt modelId="{1856D799-B1D1-494C-ABCC-559A7662F84E}" type="pres">
      <dgm:prSet presAssocID="{982BCC04-21B3-4D19-B34A-103F4E42062B}" presName="space" presStyleCnt="0"/>
      <dgm:spPr/>
    </dgm:pt>
    <dgm:pt modelId="{F1C4F5F1-323D-4B7F-B050-95A23E724491}" type="pres">
      <dgm:prSet presAssocID="{0941CDD5-789B-4A87-9F7E-8D55AB4307E6}" presName="composite" presStyleCnt="0"/>
      <dgm:spPr/>
    </dgm:pt>
    <dgm:pt modelId="{9915AA8E-09F5-4BD3-876C-9FFA58D5D218}" type="pres">
      <dgm:prSet presAssocID="{0941CDD5-789B-4A87-9F7E-8D55AB4307E6}" presName="LShape" presStyleLbl="alignNode1" presStyleIdx="2" presStyleCnt="13"/>
      <dgm:spPr/>
    </dgm:pt>
    <dgm:pt modelId="{73744D14-1FF3-479C-8851-C8041A3FF6DA}" type="pres">
      <dgm:prSet presAssocID="{0941CDD5-789B-4A87-9F7E-8D55AB4307E6}" presName="ParentText" presStyleLbl="revTx" presStyleIdx="1" presStyleCnt="7">
        <dgm:presLayoutVars>
          <dgm:chMax val="0"/>
          <dgm:chPref val="0"/>
          <dgm:bulletEnabled val="1"/>
        </dgm:presLayoutVars>
      </dgm:prSet>
      <dgm:spPr/>
    </dgm:pt>
    <dgm:pt modelId="{1A76C8ED-D1C5-4B5A-969F-2963B3618C72}" type="pres">
      <dgm:prSet presAssocID="{0941CDD5-789B-4A87-9F7E-8D55AB4307E6}" presName="Triangle" presStyleLbl="alignNode1" presStyleIdx="3" presStyleCnt="13"/>
      <dgm:spPr/>
    </dgm:pt>
    <dgm:pt modelId="{68375572-24AF-4C21-B35F-563369ABCA64}" type="pres">
      <dgm:prSet presAssocID="{F47024F3-7835-4755-B872-B245DA8187D4}" presName="sibTrans" presStyleCnt="0"/>
      <dgm:spPr/>
    </dgm:pt>
    <dgm:pt modelId="{344D3F08-004E-4827-BA00-DA39E1ABEE4D}" type="pres">
      <dgm:prSet presAssocID="{F47024F3-7835-4755-B872-B245DA8187D4}" presName="space" presStyleCnt="0"/>
      <dgm:spPr/>
    </dgm:pt>
    <dgm:pt modelId="{504C4A3E-C3D3-435E-85D8-D9B034B44F70}" type="pres">
      <dgm:prSet presAssocID="{809C60D6-28EA-471A-B677-0F1292F0B037}" presName="composite" presStyleCnt="0"/>
      <dgm:spPr/>
    </dgm:pt>
    <dgm:pt modelId="{B9200809-5141-4D5F-9469-244046ABE2D4}" type="pres">
      <dgm:prSet presAssocID="{809C60D6-28EA-471A-B677-0F1292F0B037}" presName="LShape" presStyleLbl="alignNode1" presStyleIdx="4" presStyleCnt="13"/>
      <dgm:spPr/>
    </dgm:pt>
    <dgm:pt modelId="{36844168-752A-4C8D-AAB5-BBB2221A8623}" type="pres">
      <dgm:prSet presAssocID="{809C60D6-28EA-471A-B677-0F1292F0B037}" presName="ParentText" presStyleLbl="revTx" presStyleIdx="2" presStyleCnt="7">
        <dgm:presLayoutVars>
          <dgm:chMax val="0"/>
          <dgm:chPref val="0"/>
          <dgm:bulletEnabled val="1"/>
        </dgm:presLayoutVars>
      </dgm:prSet>
      <dgm:spPr/>
    </dgm:pt>
    <dgm:pt modelId="{6CDD5296-66BA-4080-B26F-F053D432787D}" type="pres">
      <dgm:prSet presAssocID="{809C60D6-28EA-471A-B677-0F1292F0B037}" presName="Triangle" presStyleLbl="alignNode1" presStyleIdx="5" presStyleCnt="13"/>
      <dgm:spPr/>
    </dgm:pt>
    <dgm:pt modelId="{85B66229-C5E3-42A6-B13C-35C47E69D3B9}" type="pres">
      <dgm:prSet presAssocID="{2A41D6DE-5635-402D-B17A-521A40C50678}" presName="sibTrans" presStyleCnt="0"/>
      <dgm:spPr/>
    </dgm:pt>
    <dgm:pt modelId="{CF3669A8-F8F2-4351-9FC1-5B99D44604BD}" type="pres">
      <dgm:prSet presAssocID="{2A41D6DE-5635-402D-B17A-521A40C50678}" presName="space" presStyleCnt="0"/>
      <dgm:spPr/>
    </dgm:pt>
    <dgm:pt modelId="{33269459-E563-4371-8492-17922B61316D}" type="pres">
      <dgm:prSet presAssocID="{2B9CA2F4-2EE4-4FCF-BB15-0F46103F564E}" presName="composite" presStyleCnt="0"/>
      <dgm:spPr/>
    </dgm:pt>
    <dgm:pt modelId="{6BF0901B-C2BF-4839-B6B6-792CF3DAF8EB}" type="pres">
      <dgm:prSet presAssocID="{2B9CA2F4-2EE4-4FCF-BB15-0F46103F564E}" presName="LShape" presStyleLbl="alignNode1" presStyleIdx="6" presStyleCnt="13"/>
      <dgm:spPr/>
    </dgm:pt>
    <dgm:pt modelId="{67984467-235B-4369-92A8-BE7B3141F391}" type="pres">
      <dgm:prSet presAssocID="{2B9CA2F4-2EE4-4FCF-BB15-0F46103F564E}" presName="ParentText" presStyleLbl="revTx" presStyleIdx="3" presStyleCnt="7">
        <dgm:presLayoutVars>
          <dgm:chMax val="0"/>
          <dgm:chPref val="0"/>
          <dgm:bulletEnabled val="1"/>
        </dgm:presLayoutVars>
      </dgm:prSet>
      <dgm:spPr/>
    </dgm:pt>
    <dgm:pt modelId="{C16CF49B-2E0E-40C1-97D6-E05F7DD6C3B5}" type="pres">
      <dgm:prSet presAssocID="{2B9CA2F4-2EE4-4FCF-BB15-0F46103F564E}" presName="Triangle" presStyleLbl="alignNode1" presStyleIdx="7" presStyleCnt="13"/>
      <dgm:spPr/>
    </dgm:pt>
    <dgm:pt modelId="{BA38F226-273B-49EB-8E67-A41419505DB7}" type="pres">
      <dgm:prSet presAssocID="{BDB3981A-888E-43E3-A699-DA3E5B9B290E}" presName="sibTrans" presStyleCnt="0"/>
      <dgm:spPr/>
    </dgm:pt>
    <dgm:pt modelId="{046CA432-1899-464A-865C-7C798E184812}" type="pres">
      <dgm:prSet presAssocID="{BDB3981A-888E-43E3-A699-DA3E5B9B290E}" presName="space" presStyleCnt="0"/>
      <dgm:spPr/>
    </dgm:pt>
    <dgm:pt modelId="{3022362E-C30E-49A7-8A05-3958B22B02B7}" type="pres">
      <dgm:prSet presAssocID="{EB3C6B47-4CA6-4926-85E5-762C7DCFE949}" presName="composite" presStyleCnt="0"/>
      <dgm:spPr/>
    </dgm:pt>
    <dgm:pt modelId="{E57342F5-E40A-4B59-A445-1B9853073578}" type="pres">
      <dgm:prSet presAssocID="{EB3C6B47-4CA6-4926-85E5-762C7DCFE949}" presName="LShape" presStyleLbl="alignNode1" presStyleIdx="8" presStyleCnt="13"/>
      <dgm:spPr/>
    </dgm:pt>
    <dgm:pt modelId="{EFAE5A31-2BC5-4611-8222-3A3B58DE7A73}" type="pres">
      <dgm:prSet presAssocID="{EB3C6B47-4CA6-4926-85E5-762C7DCFE949}" presName="ParentText" presStyleLbl="revTx" presStyleIdx="4" presStyleCnt="7">
        <dgm:presLayoutVars>
          <dgm:chMax val="0"/>
          <dgm:chPref val="0"/>
          <dgm:bulletEnabled val="1"/>
        </dgm:presLayoutVars>
      </dgm:prSet>
      <dgm:spPr/>
    </dgm:pt>
    <dgm:pt modelId="{10915A27-AD36-4C3A-9AD0-E749AAF4AC54}" type="pres">
      <dgm:prSet presAssocID="{EB3C6B47-4CA6-4926-85E5-762C7DCFE949}" presName="Triangle" presStyleLbl="alignNode1" presStyleIdx="9" presStyleCnt="13"/>
      <dgm:spPr/>
    </dgm:pt>
    <dgm:pt modelId="{3DF9DAA5-7C0B-4D9F-BE43-7CBD8562E70D}" type="pres">
      <dgm:prSet presAssocID="{C3104E23-A621-44AF-AD64-7CFCC85387AD}" presName="sibTrans" presStyleCnt="0"/>
      <dgm:spPr/>
    </dgm:pt>
    <dgm:pt modelId="{600613C8-67F8-448D-A041-E0FFC9B7491C}" type="pres">
      <dgm:prSet presAssocID="{C3104E23-A621-44AF-AD64-7CFCC85387AD}" presName="space" presStyleCnt="0"/>
      <dgm:spPr/>
    </dgm:pt>
    <dgm:pt modelId="{23DF2A5F-2819-47BF-AF32-DEEBF95684FF}" type="pres">
      <dgm:prSet presAssocID="{086386AE-C03F-4499-9A52-FE81E4852F7B}" presName="composite" presStyleCnt="0"/>
      <dgm:spPr/>
    </dgm:pt>
    <dgm:pt modelId="{65802B73-CBDF-4C92-873F-62C31F605218}" type="pres">
      <dgm:prSet presAssocID="{086386AE-C03F-4499-9A52-FE81E4852F7B}" presName="LShape" presStyleLbl="alignNode1" presStyleIdx="10" presStyleCnt="13"/>
      <dgm:spPr/>
    </dgm:pt>
    <dgm:pt modelId="{C0B1605F-4E98-4EFF-9DF8-A6D82067CEC6}" type="pres">
      <dgm:prSet presAssocID="{086386AE-C03F-4499-9A52-FE81E4852F7B}" presName="ParentText" presStyleLbl="revTx" presStyleIdx="5" presStyleCnt="7">
        <dgm:presLayoutVars>
          <dgm:chMax val="0"/>
          <dgm:chPref val="0"/>
          <dgm:bulletEnabled val="1"/>
        </dgm:presLayoutVars>
      </dgm:prSet>
      <dgm:spPr/>
    </dgm:pt>
    <dgm:pt modelId="{DA840336-860B-4A16-BC93-3C09912177D4}" type="pres">
      <dgm:prSet presAssocID="{086386AE-C03F-4499-9A52-FE81E4852F7B}" presName="Triangle" presStyleLbl="alignNode1" presStyleIdx="11" presStyleCnt="13"/>
      <dgm:spPr/>
    </dgm:pt>
    <dgm:pt modelId="{DC89A349-D967-40E6-8510-B76BED153891}" type="pres">
      <dgm:prSet presAssocID="{5EEB1C19-EBE8-4DF5-962D-DF7FC53BEBBE}" presName="sibTrans" presStyleCnt="0"/>
      <dgm:spPr/>
    </dgm:pt>
    <dgm:pt modelId="{0E93C7FF-AD5F-4776-92A3-89AE53D63283}" type="pres">
      <dgm:prSet presAssocID="{5EEB1C19-EBE8-4DF5-962D-DF7FC53BEBBE}" presName="space" presStyleCnt="0"/>
      <dgm:spPr/>
    </dgm:pt>
    <dgm:pt modelId="{CD01E0E0-F9FC-42B3-9961-1B7F430BEE8D}" type="pres">
      <dgm:prSet presAssocID="{B9737E17-A338-46F6-8341-2BB3B8B0CB9E}" presName="composite" presStyleCnt="0"/>
      <dgm:spPr/>
    </dgm:pt>
    <dgm:pt modelId="{9EF9F36A-81F9-412C-B83A-CE6EF96B60C9}" type="pres">
      <dgm:prSet presAssocID="{B9737E17-A338-46F6-8341-2BB3B8B0CB9E}" presName="LShape" presStyleLbl="alignNode1" presStyleIdx="12" presStyleCnt="13"/>
      <dgm:spPr/>
    </dgm:pt>
    <dgm:pt modelId="{A1C72C9A-9D39-4047-9552-EEE7ECBEAE2A}" type="pres">
      <dgm:prSet presAssocID="{B9737E17-A338-46F6-8341-2BB3B8B0CB9E}" presName="ParentText" presStyleLbl="revTx" presStyleIdx="6" presStyleCnt="7">
        <dgm:presLayoutVars>
          <dgm:chMax val="0"/>
          <dgm:chPref val="0"/>
          <dgm:bulletEnabled val="1"/>
        </dgm:presLayoutVars>
      </dgm:prSet>
      <dgm:spPr/>
    </dgm:pt>
  </dgm:ptLst>
  <dgm:cxnLst>
    <dgm:cxn modelId="{7A565315-B47A-4B3A-9389-F2B1693B5FE5}" type="presOf" srcId="{B9737E17-A338-46F6-8341-2BB3B8B0CB9E}" destId="{A1C72C9A-9D39-4047-9552-EEE7ECBEAE2A}" srcOrd="0" destOrd="0" presId="urn:microsoft.com/office/officeart/2009/3/layout/StepUpProcess"/>
    <dgm:cxn modelId="{F7DE0C28-4B9C-403B-AEA1-1D02FD2753B1}" srcId="{037CD7E5-8B0C-47D0-A412-D6F8463050E4}" destId="{B9737E17-A338-46F6-8341-2BB3B8B0CB9E}" srcOrd="6" destOrd="0" parTransId="{2723C711-29EA-481D-94A0-00DB2DCFC6F6}" sibTransId="{F7D7FD98-7BC8-42A0-BCA3-B0C2AAFC26CE}"/>
    <dgm:cxn modelId="{52144833-33DE-4980-A9AE-16E63661E455}" type="presOf" srcId="{66F1D2A6-53B6-4213-8EA1-E67AE1F30EC4}" destId="{C7C5B066-0297-4879-BAD5-471F8BCF184C}" srcOrd="0" destOrd="0" presId="urn:microsoft.com/office/officeart/2009/3/layout/StepUpProcess"/>
    <dgm:cxn modelId="{3DA81844-064C-4D10-87DA-8EB8B64A6340}" type="presOf" srcId="{086386AE-C03F-4499-9A52-FE81E4852F7B}" destId="{C0B1605F-4E98-4EFF-9DF8-A6D82067CEC6}" srcOrd="0" destOrd="0" presId="urn:microsoft.com/office/officeart/2009/3/layout/StepUpProcess"/>
    <dgm:cxn modelId="{4D82336A-347F-4B51-8819-8978FB22CA82}" type="presOf" srcId="{2B9CA2F4-2EE4-4FCF-BB15-0F46103F564E}" destId="{67984467-235B-4369-92A8-BE7B3141F391}" srcOrd="0" destOrd="0" presId="urn:microsoft.com/office/officeart/2009/3/layout/StepUpProcess"/>
    <dgm:cxn modelId="{E8A4A052-5546-4D58-AC3F-737CA1A047DB}" srcId="{037CD7E5-8B0C-47D0-A412-D6F8463050E4}" destId="{2B9CA2F4-2EE4-4FCF-BB15-0F46103F564E}" srcOrd="3" destOrd="0" parTransId="{4A32F8F3-516B-41F4-8C13-39D382084566}" sibTransId="{BDB3981A-888E-43E3-A699-DA3E5B9B290E}"/>
    <dgm:cxn modelId="{15579E90-F76E-4A2D-A4C4-CC39FA2335D3}" type="presOf" srcId="{037CD7E5-8B0C-47D0-A412-D6F8463050E4}" destId="{A7707DA4-2B66-4F73-97F9-732AF93EB2D6}" srcOrd="0" destOrd="0" presId="urn:microsoft.com/office/officeart/2009/3/layout/StepUpProcess"/>
    <dgm:cxn modelId="{77357D98-F823-42DB-8A35-A5787F9E6096}" type="presOf" srcId="{EB3C6B47-4CA6-4926-85E5-762C7DCFE949}" destId="{EFAE5A31-2BC5-4611-8222-3A3B58DE7A73}" srcOrd="0" destOrd="0" presId="urn:microsoft.com/office/officeart/2009/3/layout/StepUpProcess"/>
    <dgm:cxn modelId="{2547D1AF-291C-4B6A-9A47-EDCBACEBC2EC}" srcId="{037CD7E5-8B0C-47D0-A412-D6F8463050E4}" destId="{809C60D6-28EA-471A-B677-0F1292F0B037}" srcOrd="2" destOrd="0" parTransId="{DCDAB7F0-3196-4057-946D-6E8A0EE0418A}" sibTransId="{2A41D6DE-5635-402D-B17A-521A40C50678}"/>
    <dgm:cxn modelId="{FCF8B5BA-9051-444E-B0EB-8CFFD5644513}" srcId="{037CD7E5-8B0C-47D0-A412-D6F8463050E4}" destId="{086386AE-C03F-4499-9A52-FE81E4852F7B}" srcOrd="5" destOrd="0" parTransId="{82E663D9-C2F2-4134-9D3E-019F638C358D}" sibTransId="{5EEB1C19-EBE8-4DF5-962D-DF7FC53BEBBE}"/>
    <dgm:cxn modelId="{2321AAD4-B23A-4C07-A577-1784ADBAD222}" srcId="{037CD7E5-8B0C-47D0-A412-D6F8463050E4}" destId="{0941CDD5-789B-4A87-9F7E-8D55AB4307E6}" srcOrd="1" destOrd="0" parTransId="{B430143F-C7AB-4C9A-A04B-0C738034CF62}" sibTransId="{F47024F3-7835-4755-B872-B245DA8187D4}"/>
    <dgm:cxn modelId="{4FE440D5-3AAA-412E-B256-AF7E3FC48FF4}" srcId="{037CD7E5-8B0C-47D0-A412-D6F8463050E4}" destId="{66F1D2A6-53B6-4213-8EA1-E67AE1F30EC4}" srcOrd="0" destOrd="0" parTransId="{2F7D7272-9953-429E-BDD7-5649A091BDA7}" sibTransId="{982BCC04-21B3-4D19-B34A-103F4E42062B}"/>
    <dgm:cxn modelId="{D6A7C7E6-E5D6-4757-9BFC-4E41FB6C7E76}" type="presOf" srcId="{0941CDD5-789B-4A87-9F7E-8D55AB4307E6}" destId="{73744D14-1FF3-479C-8851-C8041A3FF6DA}" srcOrd="0" destOrd="0" presId="urn:microsoft.com/office/officeart/2009/3/layout/StepUpProcess"/>
    <dgm:cxn modelId="{AD7467E9-9A24-46A0-A116-F826F2D2EB78}" srcId="{037CD7E5-8B0C-47D0-A412-D6F8463050E4}" destId="{EB3C6B47-4CA6-4926-85E5-762C7DCFE949}" srcOrd="4" destOrd="0" parTransId="{97D8A1EC-44A6-4E74-8C60-177F1B8AAE63}" sibTransId="{C3104E23-A621-44AF-AD64-7CFCC85387AD}"/>
    <dgm:cxn modelId="{9E695CEF-0B70-4680-8228-61399A838172}" type="presOf" srcId="{809C60D6-28EA-471A-B677-0F1292F0B037}" destId="{36844168-752A-4C8D-AAB5-BBB2221A8623}" srcOrd="0" destOrd="0" presId="urn:microsoft.com/office/officeart/2009/3/layout/StepUpProcess"/>
    <dgm:cxn modelId="{7DFF65FA-0CAF-4645-965F-4C60B9EF8199}" type="presParOf" srcId="{A7707DA4-2B66-4F73-97F9-732AF93EB2D6}" destId="{8F90D5DE-7322-4BBD-B2BB-03F526E79A4D}" srcOrd="0" destOrd="0" presId="urn:microsoft.com/office/officeart/2009/3/layout/StepUpProcess"/>
    <dgm:cxn modelId="{0216E0CE-AA63-48C4-BAC2-0120E451D9DB}" type="presParOf" srcId="{8F90D5DE-7322-4BBD-B2BB-03F526E79A4D}" destId="{E69EABF3-5B76-46C3-BFED-84067D453B16}" srcOrd="0" destOrd="0" presId="urn:microsoft.com/office/officeart/2009/3/layout/StepUpProcess"/>
    <dgm:cxn modelId="{5741DE17-9487-4418-8545-EA76304C93AD}" type="presParOf" srcId="{8F90D5DE-7322-4BBD-B2BB-03F526E79A4D}" destId="{C7C5B066-0297-4879-BAD5-471F8BCF184C}" srcOrd="1" destOrd="0" presId="urn:microsoft.com/office/officeart/2009/3/layout/StepUpProcess"/>
    <dgm:cxn modelId="{4FAD847D-4DBB-4061-A6C2-E6AD2DDD1E75}" type="presParOf" srcId="{8F90D5DE-7322-4BBD-B2BB-03F526E79A4D}" destId="{FD9D88AE-3113-489A-A092-1D2CCCB5DFA4}" srcOrd="2" destOrd="0" presId="urn:microsoft.com/office/officeart/2009/3/layout/StepUpProcess"/>
    <dgm:cxn modelId="{D20BEE22-9C50-49CC-9DBC-E57BD101CAA3}" type="presParOf" srcId="{A7707DA4-2B66-4F73-97F9-732AF93EB2D6}" destId="{3E310637-DE5C-4B61-BF62-0CFCAC79E389}" srcOrd="1" destOrd="0" presId="urn:microsoft.com/office/officeart/2009/3/layout/StepUpProcess"/>
    <dgm:cxn modelId="{46431B4F-53A1-4415-9E2A-FF2F6B9A405F}" type="presParOf" srcId="{3E310637-DE5C-4B61-BF62-0CFCAC79E389}" destId="{1856D799-B1D1-494C-ABCC-559A7662F84E}" srcOrd="0" destOrd="0" presId="urn:microsoft.com/office/officeart/2009/3/layout/StepUpProcess"/>
    <dgm:cxn modelId="{35F3FED1-E6C9-4CA9-9293-943A2CF98314}" type="presParOf" srcId="{A7707DA4-2B66-4F73-97F9-732AF93EB2D6}" destId="{F1C4F5F1-323D-4B7F-B050-95A23E724491}" srcOrd="2" destOrd="0" presId="urn:microsoft.com/office/officeart/2009/3/layout/StepUpProcess"/>
    <dgm:cxn modelId="{6A5703F6-F9FF-49F1-B277-9726BE9FC138}" type="presParOf" srcId="{F1C4F5F1-323D-4B7F-B050-95A23E724491}" destId="{9915AA8E-09F5-4BD3-876C-9FFA58D5D218}" srcOrd="0" destOrd="0" presId="urn:microsoft.com/office/officeart/2009/3/layout/StepUpProcess"/>
    <dgm:cxn modelId="{286C2486-E52A-4BF7-9024-2FB41A04987A}" type="presParOf" srcId="{F1C4F5F1-323D-4B7F-B050-95A23E724491}" destId="{73744D14-1FF3-479C-8851-C8041A3FF6DA}" srcOrd="1" destOrd="0" presId="urn:microsoft.com/office/officeart/2009/3/layout/StepUpProcess"/>
    <dgm:cxn modelId="{F16D28F6-AA3A-4255-AC55-4C0B260BE2A8}" type="presParOf" srcId="{F1C4F5F1-323D-4B7F-B050-95A23E724491}" destId="{1A76C8ED-D1C5-4B5A-969F-2963B3618C72}" srcOrd="2" destOrd="0" presId="urn:microsoft.com/office/officeart/2009/3/layout/StepUpProcess"/>
    <dgm:cxn modelId="{E4E39D51-B568-42F5-953F-863454ECBFA3}" type="presParOf" srcId="{A7707DA4-2B66-4F73-97F9-732AF93EB2D6}" destId="{68375572-24AF-4C21-B35F-563369ABCA64}" srcOrd="3" destOrd="0" presId="urn:microsoft.com/office/officeart/2009/3/layout/StepUpProcess"/>
    <dgm:cxn modelId="{45BC2840-8D2D-4E42-97B7-E4A1A7FB8006}" type="presParOf" srcId="{68375572-24AF-4C21-B35F-563369ABCA64}" destId="{344D3F08-004E-4827-BA00-DA39E1ABEE4D}" srcOrd="0" destOrd="0" presId="urn:microsoft.com/office/officeart/2009/3/layout/StepUpProcess"/>
    <dgm:cxn modelId="{4D39A9ED-639F-44D2-8252-C03F168AE9B8}" type="presParOf" srcId="{A7707DA4-2B66-4F73-97F9-732AF93EB2D6}" destId="{504C4A3E-C3D3-435E-85D8-D9B034B44F70}" srcOrd="4" destOrd="0" presId="urn:microsoft.com/office/officeart/2009/3/layout/StepUpProcess"/>
    <dgm:cxn modelId="{0F27C40A-E121-484D-97CD-25463EFB26A2}" type="presParOf" srcId="{504C4A3E-C3D3-435E-85D8-D9B034B44F70}" destId="{B9200809-5141-4D5F-9469-244046ABE2D4}" srcOrd="0" destOrd="0" presId="urn:microsoft.com/office/officeart/2009/3/layout/StepUpProcess"/>
    <dgm:cxn modelId="{DF53FDD3-5581-4E86-8685-DFD4E8B040C7}" type="presParOf" srcId="{504C4A3E-C3D3-435E-85D8-D9B034B44F70}" destId="{36844168-752A-4C8D-AAB5-BBB2221A8623}" srcOrd="1" destOrd="0" presId="urn:microsoft.com/office/officeart/2009/3/layout/StepUpProcess"/>
    <dgm:cxn modelId="{051C2D23-ACB4-4491-A703-84C328E58547}" type="presParOf" srcId="{504C4A3E-C3D3-435E-85D8-D9B034B44F70}" destId="{6CDD5296-66BA-4080-B26F-F053D432787D}" srcOrd="2" destOrd="0" presId="urn:microsoft.com/office/officeart/2009/3/layout/StepUpProcess"/>
    <dgm:cxn modelId="{ED1E1E4A-4ACB-43E6-8BEE-6D669F6FDF9B}" type="presParOf" srcId="{A7707DA4-2B66-4F73-97F9-732AF93EB2D6}" destId="{85B66229-C5E3-42A6-B13C-35C47E69D3B9}" srcOrd="5" destOrd="0" presId="urn:microsoft.com/office/officeart/2009/3/layout/StepUpProcess"/>
    <dgm:cxn modelId="{8A4AE04F-40C9-4F0A-8A62-85F876A74452}" type="presParOf" srcId="{85B66229-C5E3-42A6-B13C-35C47E69D3B9}" destId="{CF3669A8-F8F2-4351-9FC1-5B99D44604BD}" srcOrd="0" destOrd="0" presId="urn:microsoft.com/office/officeart/2009/3/layout/StepUpProcess"/>
    <dgm:cxn modelId="{146FCEE6-F78C-452B-9187-A22E1DA47E43}" type="presParOf" srcId="{A7707DA4-2B66-4F73-97F9-732AF93EB2D6}" destId="{33269459-E563-4371-8492-17922B61316D}" srcOrd="6" destOrd="0" presId="urn:microsoft.com/office/officeart/2009/3/layout/StepUpProcess"/>
    <dgm:cxn modelId="{6A173A49-580D-44C4-AE9A-079CACFDC4D4}" type="presParOf" srcId="{33269459-E563-4371-8492-17922B61316D}" destId="{6BF0901B-C2BF-4839-B6B6-792CF3DAF8EB}" srcOrd="0" destOrd="0" presId="urn:microsoft.com/office/officeart/2009/3/layout/StepUpProcess"/>
    <dgm:cxn modelId="{71335244-6966-446A-B55D-71C6A6EF395C}" type="presParOf" srcId="{33269459-E563-4371-8492-17922B61316D}" destId="{67984467-235B-4369-92A8-BE7B3141F391}" srcOrd="1" destOrd="0" presId="urn:microsoft.com/office/officeart/2009/3/layout/StepUpProcess"/>
    <dgm:cxn modelId="{5F784331-A056-438C-8ACD-119271E9488A}" type="presParOf" srcId="{33269459-E563-4371-8492-17922B61316D}" destId="{C16CF49B-2E0E-40C1-97D6-E05F7DD6C3B5}" srcOrd="2" destOrd="0" presId="urn:microsoft.com/office/officeart/2009/3/layout/StepUpProcess"/>
    <dgm:cxn modelId="{A63FF684-8CD0-4C60-9D35-6709D29D6857}" type="presParOf" srcId="{A7707DA4-2B66-4F73-97F9-732AF93EB2D6}" destId="{BA38F226-273B-49EB-8E67-A41419505DB7}" srcOrd="7" destOrd="0" presId="urn:microsoft.com/office/officeart/2009/3/layout/StepUpProcess"/>
    <dgm:cxn modelId="{501B68B3-3091-4E74-B189-C9662101AD5B}" type="presParOf" srcId="{BA38F226-273B-49EB-8E67-A41419505DB7}" destId="{046CA432-1899-464A-865C-7C798E184812}" srcOrd="0" destOrd="0" presId="urn:microsoft.com/office/officeart/2009/3/layout/StepUpProcess"/>
    <dgm:cxn modelId="{864621AD-B022-41F2-851E-A414B054CEBB}" type="presParOf" srcId="{A7707DA4-2B66-4F73-97F9-732AF93EB2D6}" destId="{3022362E-C30E-49A7-8A05-3958B22B02B7}" srcOrd="8" destOrd="0" presId="urn:microsoft.com/office/officeart/2009/3/layout/StepUpProcess"/>
    <dgm:cxn modelId="{8A340271-6653-46B5-A459-5D93FC729CAA}" type="presParOf" srcId="{3022362E-C30E-49A7-8A05-3958B22B02B7}" destId="{E57342F5-E40A-4B59-A445-1B9853073578}" srcOrd="0" destOrd="0" presId="urn:microsoft.com/office/officeart/2009/3/layout/StepUpProcess"/>
    <dgm:cxn modelId="{4BDD6E58-73FA-494E-807E-8D97047CB6ED}" type="presParOf" srcId="{3022362E-C30E-49A7-8A05-3958B22B02B7}" destId="{EFAE5A31-2BC5-4611-8222-3A3B58DE7A73}" srcOrd="1" destOrd="0" presId="urn:microsoft.com/office/officeart/2009/3/layout/StepUpProcess"/>
    <dgm:cxn modelId="{3B3BF44F-F54A-438A-9888-6665DB13E30F}" type="presParOf" srcId="{3022362E-C30E-49A7-8A05-3958B22B02B7}" destId="{10915A27-AD36-4C3A-9AD0-E749AAF4AC54}" srcOrd="2" destOrd="0" presId="urn:microsoft.com/office/officeart/2009/3/layout/StepUpProcess"/>
    <dgm:cxn modelId="{04606A08-D1D8-43F4-9FCC-B6994E53DCFC}" type="presParOf" srcId="{A7707DA4-2B66-4F73-97F9-732AF93EB2D6}" destId="{3DF9DAA5-7C0B-4D9F-BE43-7CBD8562E70D}" srcOrd="9" destOrd="0" presId="urn:microsoft.com/office/officeart/2009/3/layout/StepUpProcess"/>
    <dgm:cxn modelId="{EEA8FAA9-3436-498F-9CD3-415E91A9A018}" type="presParOf" srcId="{3DF9DAA5-7C0B-4D9F-BE43-7CBD8562E70D}" destId="{600613C8-67F8-448D-A041-E0FFC9B7491C}" srcOrd="0" destOrd="0" presId="urn:microsoft.com/office/officeart/2009/3/layout/StepUpProcess"/>
    <dgm:cxn modelId="{37A5D73C-9677-4BF1-8BF3-C7F2883C248E}" type="presParOf" srcId="{A7707DA4-2B66-4F73-97F9-732AF93EB2D6}" destId="{23DF2A5F-2819-47BF-AF32-DEEBF95684FF}" srcOrd="10" destOrd="0" presId="urn:microsoft.com/office/officeart/2009/3/layout/StepUpProcess"/>
    <dgm:cxn modelId="{74F4E0E1-1D90-4B4B-8AF8-1A656C2E8325}" type="presParOf" srcId="{23DF2A5F-2819-47BF-AF32-DEEBF95684FF}" destId="{65802B73-CBDF-4C92-873F-62C31F605218}" srcOrd="0" destOrd="0" presId="urn:microsoft.com/office/officeart/2009/3/layout/StepUpProcess"/>
    <dgm:cxn modelId="{A71C136F-7C4A-4A28-A092-569BF78982F8}" type="presParOf" srcId="{23DF2A5F-2819-47BF-AF32-DEEBF95684FF}" destId="{C0B1605F-4E98-4EFF-9DF8-A6D82067CEC6}" srcOrd="1" destOrd="0" presId="urn:microsoft.com/office/officeart/2009/3/layout/StepUpProcess"/>
    <dgm:cxn modelId="{DC37A934-6C11-4A1F-83EB-DD5BE0AB87D8}" type="presParOf" srcId="{23DF2A5F-2819-47BF-AF32-DEEBF95684FF}" destId="{DA840336-860B-4A16-BC93-3C09912177D4}" srcOrd="2" destOrd="0" presId="urn:microsoft.com/office/officeart/2009/3/layout/StepUpProcess"/>
    <dgm:cxn modelId="{D25BAE75-86EE-4EDA-A74A-4B697183C018}" type="presParOf" srcId="{A7707DA4-2B66-4F73-97F9-732AF93EB2D6}" destId="{DC89A349-D967-40E6-8510-B76BED153891}" srcOrd="11" destOrd="0" presId="urn:microsoft.com/office/officeart/2009/3/layout/StepUpProcess"/>
    <dgm:cxn modelId="{658E856A-788D-4001-A2B4-3D37D20CFDCB}" type="presParOf" srcId="{DC89A349-D967-40E6-8510-B76BED153891}" destId="{0E93C7FF-AD5F-4776-92A3-89AE53D63283}" srcOrd="0" destOrd="0" presId="urn:microsoft.com/office/officeart/2009/3/layout/StepUpProcess"/>
    <dgm:cxn modelId="{E6D66440-6FBA-4252-8EE1-C990737F663C}" type="presParOf" srcId="{A7707DA4-2B66-4F73-97F9-732AF93EB2D6}" destId="{CD01E0E0-F9FC-42B3-9961-1B7F430BEE8D}" srcOrd="12" destOrd="0" presId="urn:microsoft.com/office/officeart/2009/3/layout/StepUpProcess"/>
    <dgm:cxn modelId="{C15F5715-9080-4B6B-86FB-F4A71513B795}" type="presParOf" srcId="{CD01E0E0-F9FC-42B3-9961-1B7F430BEE8D}" destId="{9EF9F36A-81F9-412C-B83A-CE6EF96B60C9}" srcOrd="0" destOrd="0" presId="urn:microsoft.com/office/officeart/2009/3/layout/StepUpProcess"/>
    <dgm:cxn modelId="{A8ECE9F5-7ED1-4BA1-A274-981374EEC820}" type="presParOf" srcId="{CD01E0E0-F9FC-42B3-9961-1B7F430BEE8D}" destId="{A1C72C9A-9D39-4047-9552-EEE7ECBEAE2A}"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737D5AE-87B6-463C-B9E1-AC0A56CA54A7}" type="doc">
      <dgm:prSet loTypeId="urn:microsoft.com/office/officeart/2005/8/layout/hProcess7" loCatId="list" qsTypeId="urn:microsoft.com/office/officeart/2005/8/quickstyle/simple1" qsCatId="simple" csTypeId="urn:microsoft.com/office/officeart/2005/8/colors/colorful3" csCatId="colorful" phldr="1"/>
      <dgm:spPr/>
      <dgm:t>
        <a:bodyPr/>
        <a:lstStyle/>
        <a:p>
          <a:endParaRPr lang="es-ES"/>
        </a:p>
      </dgm:t>
    </dgm:pt>
    <dgm:pt modelId="{D022BBC7-459A-4882-A508-1E598FF8BA23}">
      <dgm:prSet phldrT="[Texto]"/>
      <dgm:spPr/>
      <dgm:t>
        <a:bodyPr/>
        <a:lstStyle/>
        <a:p>
          <a:r>
            <a:rPr lang="es-CO" dirty="0"/>
            <a:t>PRESUPUESTO  OUTSOURCING Y /O EMPRESA SERVICIOS TEMPORALES</a:t>
          </a:r>
          <a:endParaRPr lang="es-ES" dirty="0"/>
        </a:p>
      </dgm:t>
    </dgm:pt>
    <dgm:pt modelId="{8B1D49DF-C29F-44EE-87E2-E99E76BC8586}" type="parTrans" cxnId="{3E015DE0-FA6E-4C89-8656-528EEA1190BE}">
      <dgm:prSet/>
      <dgm:spPr/>
      <dgm:t>
        <a:bodyPr/>
        <a:lstStyle/>
        <a:p>
          <a:endParaRPr lang="es-ES"/>
        </a:p>
      </dgm:t>
    </dgm:pt>
    <dgm:pt modelId="{0288F6E0-A388-4CB4-AB75-685121686B46}" type="sibTrans" cxnId="{3E015DE0-FA6E-4C89-8656-528EEA1190BE}">
      <dgm:prSet/>
      <dgm:spPr/>
      <dgm:t>
        <a:bodyPr/>
        <a:lstStyle/>
        <a:p>
          <a:endParaRPr lang="es-ES"/>
        </a:p>
      </dgm:t>
    </dgm:pt>
    <dgm:pt modelId="{C8C35A22-EA56-45CF-8C99-F9C64EEA14A8}">
      <dgm:prSet phldrT="[Texto]" custT="1"/>
      <dgm:spPr/>
      <dgm:t>
        <a:bodyPr/>
        <a:lstStyle/>
        <a:p>
          <a:r>
            <a:rPr lang="es-CO" sz="2800" b="1" dirty="0"/>
            <a:t>Presupuesto:</a:t>
          </a:r>
        </a:p>
        <a:p>
          <a:r>
            <a:rPr lang="es-CO" sz="2800" b="1" dirty="0"/>
            <a:t>$ </a:t>
          </a:r>
          <a:r>
            <a:rPr lang="es-ES" sz="2800" b="1" dirty="0"/>
            <a:t>8.737.253.407</a:t>
          </a:r>
        </a:p>
      </dgm:t>
    </dgm:pt>
    <dgm:pt modelId="{273DDB21-4031-4582-AE1B-2C89232305BF}" type="parTrans" cxnId="{2F6BC95D-AE1A-4699-8D2F-08F314D648EF}">
      <dgm:prSet/>
      <dgm:spPr/>
      <dgm:t>
        <a:bodyPr/>
        <a:lstStyle/>
        <a:p>
          <a:endParaRPr lang="es-ES"/>
        </a:p>
      </dgm:t>
    </dgm:pt>
    <dgm:pt modelId="{DC7AEEE2-08AF-4E17-991C-B8723840D14C}" type="sibTrans" cxnId="{2F6BC95D-AE1A-4699-8D2F-08F314D648EF}">
      <dgm:prSet/>
      <dgm:spPr/>
      <dgm:t>
        <a:bodyPr/>
        <a:lstStyle/>
        <a:p>
          <a:endParaRPr lang="es-ES"/>
        </a:p>
      </dgm:t>
    </dgm:pt>
    <dgm:pt modelId="{D7F63C1E-0D61-41C2-9041-46AEF4884DF8}">
      <dgm:prSet phldrT="[Texto]" custT="1"/>
      <dgm:spPr/>
      <dgm:t>
        <a:bodyPr/>
        <a:lstStyle/>
        <a:p>
          <a:r>
            <a:rPr lang="es-ES" sz="2800" b="0" dirty="0"/>
            <a:t>Ejecución: </a:t>
          </a:r>
        </a:p>
        <a:p>
          <a:r>
            <a:rPr lang="es-ES" sz="2800" b="0" dirty="0"/>
            <a:t>$ 3.661.279.905</a:t>
          </a:r>
        </a:p>
      </dgm:t>
    </dgm:pt>
    <dgm:pt modelId="{89CE8C7A-2316-4CE2-86D2-8F08A899CC7C}" type="parTrans" cxnId="{7E59357C-5100-416B-99E5-D1C046E781AD}">
      <dgm:prSet/>
      <dgm:spPr/>
      <dgm:t>
        <a:bodyPr/>
        <a:lstStyle/>
        <a:p>
          <a:endParaRPr lang="es-ES"/>
        </a:p>
      </dgm:t>
    </dgm:pt>
    <dgm:pt modelId="{5B7FBDBA-D286-4F4C-8A8C-9D458B8A2879}" type="sibTrans" cxnId="{7E59357C-5100-416B-99E5-D1C046E781AD}">
      <dgm:prSet/>
      <dgm:spPr/>
      <dgm:t>
        <a:bodyPr/>
        <a:lstStyle/>
        <a:p>
          <a:endParaRPr lang="es-ES"/>
        </a:p>
      </dgm:t>
    </dgm:pt>
    <dgm:pt modelId="{62A31A60-CA87-44EB-8297-CD58CDCA75A9}">
      <dgm:prSet phldrT="[Texto]" custT="1"/>
      <dgm:spPr/>
      <dgm:t>
        <a:bodyPr/>
        <a:lstStyle/>
        <a:p>
          <a:r>
            <a:rPr lang="es-ES" sz="2800" b="0" dirty="0"/>
            <a:t>Saldo: $ </a:t>
          </a:r>
          <a:r>
            <a:rPr lang="es-CO" sz="2800" b="0" i="0" u="none" dirty="0"/>
            <a:t>5.075.973.502</a:t>
          </a:r>
          <a:endParaRPr lang="es-ES" sz="2800" b="0" dirty="0"/>
        </a:p>
      </dgm:t>
    </dgm:pt>
    <dgm:pt modelId="{00A2129A-0246-4F7C-BCB7-0B961D1E8FF5}" type="parTrans" cxnId="{5F914F03-3924-456F-94FD-96E3952CC200}">
      <dgm:prSet/>
      <dgm:spPr/>
      <dgm:t>
        <a:bodyPr/>
        <a:lstStyle/>
        <a:p>
          <a:endParaRPr lang="es-ES"/>
        </a:p>
      </dgm:t>
    </dgm:pt>
    <dgm:pt modelId="{D9442379-5AF3-4617-91B9-974B1C51C840}" type="sibTrans" cxnId="{5F914F03-3924-456F-94FD-96E3952CC200}">
      <dgm:prSet/>
      <dgm:spPr/>
      <dgm:t>
        <a:bodyPr/>
        <a:lstStyle/>
        <a:p>
          <a:endParaRPr lang="es-ES"/>
        </a:p>
      </dgm:t>
    </dgm:pt>
    <dgm:pt modelId="{37272271-F431-4111-AEF0-623FD2CB2437}">
      <dgm:prSet phldrT="[Texto]"/>
      <dgm:spPr/>
      <dgm:t>
        <a:bodyPr/>
        <a:lstStyle/>
        <a:p>
          <a:r>
            <a:rPr lang="es-ES" dirty="0"/>
            <a:t>PRESUPUESTO NOMINA DIRECTA</a:t>
          </a:r>
        </a:p>
      </dgm:t>
    </dgm:pt>
    <dgm:pt modelId="{8365E66E-59B1-4DA2-89E9-EBF38F3060F8}" type="sibTrans" cxnId="{150E2127-D900-4C20-80B8-CDAEAB6390AC}">
      <dgm:prSet/>
      <dgm:spPr/>
      <dgm:t>
        <a:bodyPr/>
        <a:lstStyle/>
        <a:p>
          <a:endParaRPr lang="es-ES"/>
        </a:p>
      </dgm:t>
    </dgm:pt>
    <dgm:pt modelId="{C6496C0B-3B65-4A77-9E2E-2B4BC2D410B0}" type="parTrans" cxnId="{150E2127-D900-4C20-80B8-CDAEAB6390AC}">
      <dgm:prSet/>
      <dgm:spPr/>
      <dgm:t>
        <a:bodyPr/>
        <a:lstStyle/>
        <a:p>
          <a:endParaRPr lang="es-ES"/>
        </a:p>
      </dgm:t>
    </dgm:pt>
    <dgm:pt modelId="{479E0FAA-B09B-4879-8798-998034ED8402}">
      <dgm:prSet phldrT="[Texto]" custT="1"/>
      <dgm:spPr/>
      <dgm:t>
        <a:bodyPr/>
        <a:lstStyle/>
        <a:p>
          <a:r>
            <a:rPr lang="es-ES" sz="2800" b="0" dirty="0"/>
            <a:t>% Ejecución: 42%</a:t>
          </a:r>
        </a:p>
      </dgm:t>
    </dgm:pt>
    <dgm:pt modelId="{BCBF69B9-833E-4AA4-A20A-AF48A221FA73}" type="parTrans" cxnId="{71A8FCFA-B442-43F2-85E3-5B1519725D2A}">
      <dgm:prSet/>
      <dgm:spPr/>
      <dgm:t>
        <a:bodyPr/>
        <a:lstStyle/>
        <a:p>
          <a:endParaRPr lang="es-ES"/>
        </a:p>
      </dgm:t>
    </dgm:pt>
    <dgm:pt modelId="{E2F4AC24-5FE0-475B-9D17-42039BC98BAD}" type="sibTrans" cxnId="{71A8FCFA-B442-43F2-85E3-5B1519725D2A}">
      <dgm:prSet/>
      <dgm:spPr/>
      <dgm:t>
        <a:bodyPr/>
        <a:lstStyle/>
        <a:p>
          <a:endParaRPr lang="es-ES"/>
        </a:p>
      </dgm:t>
    </dgm:pt>
    <dgm:pt modelId="{13A7EED3-38ED-4D10-8D64-B20AD82049E8}">
      <dgm:prSet phldrT="[Texto]" custT="1"/>
      <dgm:spPr/>
      <dgm:t>
        <a:bodyPr/>
        <a:lstStyle/>
        <a:p>
          <a:r>
            <a:rPr lang="es-CO" sz="2800" b="1" dirty="0"/>
            <a:t>Presupuesto: </a:t>
          </a:r>
        </a:p>
        <a:p>
          <a:r>
            <a:rPr lang="es-CO" sz="2800" b="1" dirty="0"/>
            <a:t>$  16.140.293.159</a:t>
          </a:r>
          <a:endParaRPr lang="es-ES" sz="2800" dirty="0"/>
        </a:p>
      </dgm:t>
    </dgm:pt>
    <dgm:pt modelId="{0431E6B2-AA4F-47B1-9264-6D49308C701E}" type="parTrans" cxnId="{3CBADD9B-8B4D-43D8-868D-3B6B3D8F900D}">
      <dgm:prSet/>
      <dgm:spPr/>
      <dgm:t>
        <a:bodyPr/>
        <a:lstStyle/>
        <a:p>
          <a:endParaRPr lang="es-ES"/>
        </a:p>
      </dgm:t>
    </dgm:pt>
    <dgm:pt modelId="{A3127DD9-1F33-42DE-8AB3-7BC81EC4E9C6}" type="sibTrans" cxnId="{3CBADD9B-8B4D-43D8-868D-3B6B3D8F900D}">
      <dgm:prSet/>
      <dgm:spPr/>
      <dgm:t>
        <a:bodyPr/>
        <a:lstStyle/>
        <a:p>
          <a:endParaRPr lang="es-ES"/>
        </a:p>
      </dgm:t>
    </dgm:pt>
    <dgm:pt modelId="{0E6EE7BA-91C3-4BEA-B033-BFA2FA5584D9}">
      <dgm:prSet phldrT="[Texto]" custT="1"/>
      <dgm:spPr/>
      <dgm:t>
        <a:bodyPr/>
        <a:lstStyle/>
        <a:p>
          <a:r>
            <a:rPr lang="es-ES" sz="2800" dirty="0"/>
            <a:t>Ejecución: </a:t>
          </a:r>
        </a:p>
        <a:p>
          <a:r>
            <a:rPr lang="es-ES" sz="2800" b="1" dirty="0"/>
            <a:t>$ </a:t>
          </a:r>
          <a:r>
            <a:rPr lang="es-CO" sz="2800" dirty="0"/>
            <a:t>6.173.349.241</a:t>
          </a:r>
        </a:p>
        <a:p>
          <a:r>
            <a:rPr lang="es-ES" sz="2800" dirty="0"/>
            <a:t>Saldo: $ </a:t>
          </a:r>
          <a:r>
            <a:rPr lang="es-CO" sz="2800" dirty="0"/>
            <a:t>9.966.943.918</a:t>
          </a:r>
          <a:endParaRPr lang="es-ES" sz="2800" dirty="0"/>
        </a:p>
      </dgm:t>
    </dgm:pt>
    <dgm:pt modelId="{45A3CB33-5881-4C7E-971F-05088E06A868}" type="parTrans" cxnId="{0482515B-3E3A-42A7-BEF6-4C7E2E80B886}">
      <dgm:prSet/>
      <dgm:spPr/>
      <dgm:t>
        <a:bodyPr/>
        <a:lstStyle/>
        <a:p>
          <a:endParaRPr lang="es-ES"/>
        </a:p>
      </dgm:t>
    </dgm:pt>
    <dgm:pt modelId="{6A5043B1-5541-49C2-86F2-E190380F90AD}" type="sibTrans" cxnId="{0482515B-3E3A-42A7-BEF6-4C7E2E80B886}">
      <dgm:prSet/>
      <dgm:spPr/>
      <dgm:t>
        <a:bodyPr/>
        <a:lstStyle/>
        <a:p>
          <a:endParaRPr lang="es-ES"/>
        </a:p>
      </dgm:t>
    </dgm:pt>
    <dgm:pt modelId="{03F776F4-E20D-4FA0-BF47-C2774EB67BC8}">
      <dgm:prSet phldrT="[Texto]" custT="1"/>
      <dgm:spPr/>
      <dgm:t>
        <a:bodyPr/>
        <a:lstStyle/>
        <a:p>
          <a:r>
            <a:rPr lang="es-ES" sz="2800" dirty="0"/>
            <a:t>% Ejecución: 38%</a:t>
          </a:r>
          <a:endParaRPr lang="es-ES" sz="3200" dirty="0"/>
        </a:p>
      </dgm:t>
    </dgm:pt>
    <dgm:pt modelId="{C2A1AC2B-05EC-4642-AF0A-6724C4A56AA6}" type="parTrans" cxnId="{C25485FD-E8D4-4512-8FE5-68FF5305CF5A}">
      <dgm:prSet/>
      <dgm:spPr/>
      <dgm:t>
        <a:bodyPr/>
        <a:lstStyle/>
        <a:p>
          <a:endParaRPr lang="es-ES"/>
        </a:p>
      </dgm:t>
    </dgm:pt>
    <dgm:pt modelId="{C6F48AC1-6EB6-4552-BDA8-449107DE6892}" type="sibTrans" cxnId="{C25485FD-E8D4-4512-8FE5-68FF5305CF5A}">
      <dgm:prSet/>
      <dgm:spPr/>
      <dgm:t>
        <a:bodyPr/>
        <a:lstStyle/>
        <a:p>
          <a:endParaRPr lang="es-ES"/>
        </a:p>
      </dgm:t>
    </dgm:pt>
    <dgm:pt modelId="{B662F9A5-46C5-4BC6-AE78-965426BF81C1}" type="pres">
      <dgm:prSet presAssocID="{2737D5AE-87B6-463C-B9E1-AC0A56CA54A7}" presName="Name0" presStyleCnt="0">
        <dgm:presLayoutVars>
          <dgm:dir/>
          <dgm:animLvl val="lvl"/>
          <dgm:resizeHandles val="exact"/>
        </dgm:presLayoutVars>
      </dgm:prSet>
      <dgm:spPr/>
    </dgm:pt>
    <dgm:pt modelId="{B6298369-917B-4552-9371-AD9EB3E175BA}" type="pres">
      <dgm:prSet presAssocID="{D022BBC7-459A-4882-A508-1E598FF8BA23}" presName="compositeNode" presStyleCnt="0">
        <dgm:presLayoutVars>
          <dgm:bulletEnabled val="1"/>
        </dgm:presLayoutVars>
      </dgm:prSet>
      <dgm:spPr/>
    </dgm:pt>
    <dgm:pt modelId="{01D961A7-C65F-43AB-A3EB-1AB7C5AB651B}" type="pres">
      <dgm:prSet presAssocID="{D022BBC7-459A-4882-A508-1E598FF8BA23}" presName="bgRect" presStyleLbl="node1" presStyleIdx="0" presStyleCnt="2"/>
      <dgm:spPr/>
    </dgm:pt>
    <dgm:pt modelId="{EDA49C13-4491-43A7-86A4-38D7D47DBF1B}" type="pres">
      <dgm:prSet presAssocID="{D022BBC7-459A-4882-A508-1E598FF8BA23}" presName="parentNode" presStyleLbl="node1" presStyleIdx="0" presStyleCnt="2">
        <dgm:presLayoutVars>
          <dgm:chMax val="0"/>
          <dgm:bulletEnabled val="1"/>
        </dgm:presLayoutVars>
      </dgm:prSet>
      <dgm:spPr/>
    </dgm:pt>
    <dgm:pt modelId="{665C10BF-8BED-47BF-B149-682B68E25F40}" type="pres">
      <dgm:prSet presAssocID="{D022BBC7-459A-4882-A508-1E598FF8BA23}" presName="childNode" presStyleLbl="node1" presStyleIdx="0" presStyleCnt="2">
        <dgm:presLayoutVars>
          <dgm:bulletEnabled val="1"/>
        </dgm:presLayoutVars>
      </dgm:prSet>
      <dgm:spPr/>
    </dgm:pt>
    <dgm:pt modelId="{DF600A7D-0BC4-41E5-BDB2-5C428787CCA8}" type="pres">
      <dgm:prSet presAssocID="{0288F6E0-A388-4CB4-AB75-685121686B46}" presName="hSp" presStyleCnt="0"/>
      <dgm:spPr/>
    </dgm:pt>
    <dgm:pt modelId="{10F3FD51-92FC-4F95-8C96-3BE024D00A19}" type="pres">
      <dgm:prSet presAssocID="{0288F6E0-A388-4CB4-AB75-685121686B46}" presName="vProcSp" presStyleCnt="0"/>
      <dgm:spPr/>
    </dgm:pt>
    <dgm:pt modelId="{AF269B39-377D-4455-BBF5-E55B1115CBAA}" type="pres">
      <dgm:prSet presAssocID="{0288F6E0-A388-4CB4-AB75-685121686B46}" presName="vSp1" presStyleCnt="0"/>
      <dgm:spPr/>
    </dgm:pt>
    <dgm:pt modelId="{2D3FE93B-F0F5-409A-9CDC-E5CD0B461045}" type="pres">
      <dgm:prSet presAssocID="{0288F6E0-A388-4CB4-AB75-685121686B46}" presName="simulatedConn" presStyleLbl="solidFgAcc1" presStyleIdx="0" presStyleCnt="1"/>
      <dgm:spPr/>
    </dgm:pt>
    <dgm:pt modelId="{1654679E-470C-4FE2-9C07-59A0AC9CEDBD}" type="pres">
      <dgm:prSet presAssocID="{0288F6E0-A388-4CB4-AB75-685121686B46}" presName="vSp2" presStyleCnt="0"/>
      <dgm:spPr/>
    </dgm:pt>
    <dgm:pt modelId="{C5775F5E-5827-4883-8B9D-3CD49F12BF6C}" type="pres">
      <dgm:prSet presAssocID="{0288F6E0-A388-4CB4-AB75-685121686B46}" presName="sibTrans" presStyleCnt="0"/>
      <dgm:spPr/>
    </dgm:pt>
    <dgm:pt modelId="{DEF84D05-5CB2-477B-814C-E1774C8A34F3}" type="pres">
      <dgm:prSet presAssocID="{37272271-F431-4111-AEF0-623FD2CB2437}" presName="compositeNode" presStyleCnt="0">
        <dgm:presLayoutVars>
          <dgm:bulletEnabled val="1"/>
        </dgm:presLayoutVars>
      </dgm:prSet>
      <dgm:spPr/>
    </dgm:pt>
    <dgm:pt modelId="{6274A650-AB70-42EF-A09D-B58A167C1FB0}" type="pres">
      <dgm:prSet presAssocID="{37272271-F431-4111-AEF0-623FD2CB2437}" presName="bgRect" presStyleLbl="node1" presStyleIdx="1" presStyleCnt="2"/>
      <dgm:spPr/>
    </dgm:pt>
    <dgm:pt modelId="{972EEDC3-84FC-4E4F-B16F-84FE15CFD5EA}" type="pres">
      <dgm:prSet presAssocID="{37272271-F431-4111-AEF0-623FD2CB2437}" presName="parentNode" presStyleLbl="node1" presStyleIdx="1" presStyleCnt="2">
        <dgm:presLayoutVars>
          <dgm:chMax val="0"/>
          <dgm:bulletEnabled val="1"/>
        </dgm:presLayoutVars>
      </dgm:prSet>
      <dgm:spPr/>
    </dgm:pt>
    <dgm:pt modelId="{EF0B976B-7DA1-46E3-894B-B8C409FE3094}" type="pres">
      <dgm:prSet presAssocID="{37272271-F431-4111-AEF0-623FD2CB2437}" presName="childNode" presStyleLbl="node1" presStyleIdx="1" presStyleCnt="2">
        <dgm:presLayoutVars>
          <dgm:bulletEnabled val="1"/>
        </dgm:presLayoutVars>
      </dgm:prSet>
      <dgm:spPr/>
    </dgm:pt>
  </dgm:ptLst>
  <dgm:cxnLst>
    <dgm:cxn modelId="{5F914F03-3924-456F-94FD-96E3952CC200}" srcId="{D022BBC7-459A-4882-A508-1E598FF8BA23}" destId="{62A31A60-CA87-44EB-8297-CD58CDCA75A9}" srcOrd="2" destOrd="0" parTransId="{00A2129A-0246-4F7C-BCB7-0B961D1E8FF5}" sibTransId="{D9442379-5AF3-4617-91B9-974B1C51C840}"/>
    <dgm:cxn modelId="{79B0E812-A313-46B7-9174-64E6586FC6C0}" type="presOf" srcId="{37272271-F431-4111-AEF0-623FD2CB2437}" destId="{972EEDC3-84FC-4E4F-B16F-84FE15CFD5EA}" srcOrd="1" destOrd="0" presId="urn:microsoft.com/office/officeart/2005/8/layout/hProcess7"/>
    <dgm:cxn modelId="{C6310727-C6BD-40F1-84B2-B5D8C2342149}" type="presOf" srcId="{03F776F4-E20D-4FA0-BF47-C2774EB67BC8}" destId="{EF0B976B-7DA1-46E3-894B-B8C409FE3094}" srcOrd="0" destOrd="2" presId="urn:microsoft.com/office/officeart/2005/8/layout/hProcess7"/>
    <dgm:cxn modelId="{150E2127-D900-4C20-80B8-CDAEAB6390AC}" srcId="{2737D5AE-87B6-463C-B9E1-AC0A56CA54A7}" destId="{37272271-F431-4111-AEF0-623FD2CB2437}" srcOrd="1" destOrd="0" parTransId="{C6496C0B-3B65-4A77-9E2E-2B4BC2D410B0}" sibTransId="{8365E66E-59B1-4DA2-89E9-EBF38F3060F8}"/>
    <dgm:cxn modelId="{33871C2D-C191-45F6-837C-992EFF01F60D}" type="presOf" srcId="{37272271-F431-4111-AEF0-623FD2CB2437}" destId="{6274A650-AB70-42EF-A09D-B58A167C1FB0}" srcOrd="0" destOrd="0" presId="urn:microsoft.com/office/officeart/2005/8/layout/hProcess7"/>
    <dgm:cxn modelId="{E607253C-82B1-4685-8393-68D6DDD12128}" type="presOf" srcId="{D022BBC7-459A-4882-A508-1E598FF8BA23}" destId="{EDA49C13-4491-43A7-86A4-38D7D47DBF1B}" srcOrd="1" destOrd="0" presId="urn:microsoft.com/office/officeart/2005/8/layout/hProcess7"/>
    <dgm:cxn modelId="{0482515B-3E3A-42A7-BEF6-4C7E2E80B886}" srcId="{37272271-F431-4111-AEF0-623FD2CB2437}" destId="{0E6EE7BA-91C3-4BEA-B033-BFA2FA5584D9}" srcOrd="1" destOrd="0" parTransId="{45A3CB33-5881-4C7E-971F-05088E06A868}" sibTransId="{6A5043B1-5541-49C2-86F2-E190380F90AD}"/>
    <dgm:cxn modelId="{2F6BC95D-AE1A-4699-8D2F-08F314D648EF}" srcId="{D022BBC7-459A-4882-A508-1E598FF8BA23}" destId="{C8C35A22-EA56-45CF-8C99-F9C64EEA14A8}" srcOrd="0" destOrd="0" parTransId="{273DDB21-4031-4582-AE1B-2C89232305BF}" sibTransId="{DC7AEEE2-08AF-4E17-991C-B8723840D14C}"/>
    <dgm:cxn modelId="{AF956667-4D2F-4C30-BEE7-BEC94507B4C8}" type="presOf" srcId="{13A7EED3-38ED-4D10-8D64-B20AD82049E8}" destId="{EF0B976B-7DA1-46E3-894B-B8C409FE3094}" srcOrd="0" destOrd="0" presId="urn:microsoft.com/office/officeart/2005/8/layout/hProcess7"/>
    <dgm:cxn modelId="{7E59357C-5100-416B-99E5-D1C046E781AD}" srcId="{D022BBC7-459A-4882-A508-1E598FF8BA23}" destId="{D7F63C1E-0D61-41C2-9041-46AEF4884DF8}" srcOrd="1" destOrd="0" parTransId="{89CE8C7A-2316-4CE2-86D2-8F08A899CC7C}" sibTransId="{5B7FBDBA-D286-4F4C-8A8C-9D458B8A2879}"/>
    <dgm:cxn modelId="{C49DAD7E-5754-416B-AFD0-7AA05B9E7D5A}" type="presOf" srcId="{62A31A60-CA87-44EB-8297-CD58CDCA75A9}" destId="{665C10BF-8BED-47BF-B149-682B68E25F40}" srcOrd="0" destOrd="2" presId="urn:microsoft.com/office/officeart/2005/8/layout/hProcess7"/>
    <dgm:cxn modelId="{923E309B-A85E-41A2-A684-69E5B346A638}" type="presOf" srcId="{D7F63C1E-0D61-41C2-9041-46AEF4884DF8}" destId="{665C10BF-8BED-47BF-B149-682B68E25F40}" srcOrd="0" destOrd="1" presId="urn:microsoft.com/office/officeart/2005/8/layout/hProcess7"/>
    <dgm:cxn modelId="{3CBADD9B-8B4D-43D8-868D-3B6B3D8F900D}" srcId="{37272271-F431-4111-AEF0-623FD2CB2437}" destId="{13A7EED3-38ED-4D10-8D64-B20AD82049E8}" srcOrd="0" destOrd="0" parTransId="{0431E6B2-AA4F-47B1-9264-6D49308C701E}" sibTransId="{A3127DD9-1F33-42DE-8AB3-7BC81EC4E9C6}"/>
    <dgm:cxn modelId="{ACF1ABBB-5369-48CB-9147-B28173B91731}" type="presOf" srcId="{D022BBC7-459A-4882-A508-1E598FF8BA23}" destId="{01D961A7-C65F-43AB-A3EB-1AB7C5AB651B}" srcOrd="0" destOrd="0" presId="urn:microsoft.com/office/officeart/2005/8/layout/hProcess7"/>
    <dgm:cxn modelId="{68BC78C0-57D4-4CEA-B0B5-485D686C9F84}" type="presOf" srcId="{C8C35A22-EA56-45CF-8C99-F9C64EEA14A8}" destId="{665C10BF-8BED-47BF-B149-682B68E25F40}" srcOrd="0" destOrd="0" presId="urn:microsoft.com/office/officeart/2005/8/layout/hProcess7"/>
    <dgm:cxn modelId="{EFE87EC0-E01E-4D63-95D7-0144F5341659}" type="presOf" srcId="{2737D5AE-87B6-463C-B9E1-AC0A56CA54A7}" destId="{B662F9A5-46C5-4BC6-AE78-965426BF81C1}" srcOrd="0" destOrd="0" presId="urn:microsoft.com/office/officeart/2005/8/layout/hProcess7"/>
    <dgm:cxn modelId="{37BA73D5-AB99-4594-8B4C-E68E61EDDB3C}" type="presOf" srcId="{0E6EE7BA-91C3-4BEA-B033-BFA2FA5584D9}" destId="{EF0B976B-7DA1-46E3-894B-B8C409FE3094}" srcOrd="0" destOrd="1" presId="urn:microsoft.com/office/officeart/2005/8/layout/hProcess7"/>
    <dgm:cxn modelId="{03714EDF-966C-4B25-A325-92E278BBFC98}" type="presOf" srcId="{479E0FAA-B09B-4879-8798-998034ED8402}" destId="{665C10BF-8BED-47BF-B149-682B68E25F40}" srcOrd="0" destOrd="3" presId="urn:microsoft.com/office/officeart/2005/8/layout/hProcess7"/>
    <dgm:cxn modelId="{3E015DE0-FA6E-4C89-8656-528EEA1190BE}" srcId="{2737D5AE-87B6-463C-B9E1-AC0A56CA54A7}" destId="{D022BBC7-459A-4882-A508-1E598FF8BA23}" srcOrd="0" destOrd="0" parTransId="{8B1D49DF-C29F-44EE-87E2-E99E76BC8586}" sibTransId="{0288F6E0-A388-4CB4-AB75-685121686B46}"/>
    <dgm:cxn modelId="{71A8FCFA-B442-43F2-85E3-5B1519725D2A}" srcId="{D022BBC7-459A-4882-A508-1E598FF8BA23}" destId="{479E0FAA-B09B-4879-8798-998034ED8402}" srcOrd="3" destOrd="0" parTransId="{BCBF69B9-833E-4AA4-A20A-AF48A221FA73}" sibTransId="{E2F4AC24-5FE0-475B-9D17-42039BC98BAD}"/>
    <dgm:cxn modelId="{C25485FD-E8D4-4512-8FE5-68FF5305CF5A}" srcId="{37272271-F431-4111-AEF0-623FD2CB2437}" destId="{03F776F4-E20D-4FA0-BF47-C2774EB67BC8}" srcOrd="2" destOrd="0" parTransId="{C2A1AC2B-05EC-4642-AF0A-6724C4A56AA6}" sibTransId="{C6F48AC1-6EB6-4552-BDA8-449107DE6892}"/>
    <dgm:cxn modelId="{EF5A0A1C-26C9-450A-92D9-CC30277B607B}" type="presParOf" srcId="{B662F9A5-46C5-4BC6-AE78-965426BF81C1}" destId="{B6298369-917B-4552-9371-AD9EB3E175BA}" srcOrd="0" destOrd="0" presId="urn:microsoft.com/office/officeart/2005/8/layout/hProcess7"/>
    <dgm:cxn modelId="{7E761C20-09A0-4612-878B-ACD0853E7556}" type="presParOf" srcId="{B6298369-917B-4552-9371-AD9EB3E175BA}" destId="{01D961A7-C65F-43AB-A3EB-1AB7C5AB651B}" srcOrd="0" destOrd="0" presId="urn:microsoft.com/office/officeart/2005/8/layout/hProcess7"/>
    <dgm:cxn modelId="{7295C753-C3AB-448C-B8FC-2149C0D60964}" type="presParOf" srcId="{B6298369-917B-4552-9371-AD9EB3E175BA}" destId="{EDA49C13-4491-43A7-86A4-38D7D47DBF1B}" srcOrd="1" destOrd="0" presId="urn:microsoft.com/office/officeart/2005/8/layout/hProcess7"/>
    <dgm:cxn modelId="{6CF28FEC-4E46-42B4-93A0-45420F9B5CA7}" type="presParOf" srcId="{B6298369-917B-4552-9371-AD9EB3E175BA}" destId="{665C10BF-8BED-47BF-B149-682B68E25F40}" srcOrd="2" destOrd="0" presId="urn:microsoft.com/office/officeart/2005/8/layout/hProcess7"/>
    <dgm:cxn modelId="{6F9598D5-B2A3-4228-9600-5ABF8DAA4483}" type="presParOf" srcId="{B662F9A5-46C5-4BC6-AE78-965426BF81C1}" destId="{DF600A7D-0BC4-41E5-BDB2-5C428787CCA8}" srcOrd="1" destOrd="0" presId="urn:microsoft.com/office/officeart/2005/8/layout/hProcess7"/>
    <dgm:cxn modelId="{A19C6009-81DB-442E-8010-1CB8EB1DF98A}" type="presParOf" srcId="{B662F9A5-46C5-4BC6-AE78-965426BF81C1}" destId="{10F3FD51-92FC-4F95-8C96-3BE024D00A19}" srcOrd="2" destOrd="0" presId="urn:microsoft.com/office/officeart/2005/8/layout/hProcess7"/>
    <dgm:cxn modelId="{662DFC4E-EA70-47A8-B81A-03E6ACC7875A}" type="presParOf" srcId="{10F3FD51-92FC-4F95-8C96-3BE024D00A19}" destId="{AF269B39-377D-4455-BBF5-E55B1115CBAA}" srcOrd="0" destOrd="0" presId="urn:microsoft.com/office/officeart/2005/8/layout/hProcess7"/>
    <dgm:cxn modelId="{F3620915-773A-45B9-9F68-0A7389A54C65}" type="presParOf" srcId="{10F3FD51-92FC-4F95-8C96-3BE024D00A19}" destId="{2D3FE93B-F0F5-409A-9CDC-E5CD0B461045}" srcOrd="1" destOrd="0" presId="urn:microsoft.com/office/officeart/2005/8/layout/hProcess7"/>
    <dgm:cxn modelId="{F9423C2A-E156-4FEB-A880-08E1E1006449}" type="presParOf" srcId="{10F3FD51-92FC-4F95-8C96-3BE024D00A19}" destId="{1654679E-470C-4FE2-9C07-59A0AC9CEDBD}" srcOrd="2" destOrd="0" presId="urn:microsoft.com/office/officeart/2005/8/layout/hProcess7"/>
    <dgm:cxn modelId="{7EC1EE18-FD10-4A8C-9646-A17A7B24DBD3}" type="presParOf" srcId="{B662F9A5-46C5-4BC6-AE78-965426BF81C1}" destId="{C5775F5E-5827-4883-8B9D-3CD49F12BF6C}" srcOrd="3" destOrd="0" presId="urn:microsoft.com/office/officeart/2005/8/layout/hProcess7"/>
    <dgm:cxn modelId="{5A7C4FEF-4638-4B27-97CB-75E5D04FDC21}" type="presParOf" srcId="{B662F9A5-46C5-4BC6-AE78-965426BF81C1}" destId="{DEF84D05-5CB2-477B-814C-E1774C8A34F3}" srcOrd="4" destOrd="0" presId="urn:microsoft.com/office/officeart/2005/8/layout/hProcess7"/>
    <dgm:cxn modelId="{1FFF3CC0-93E4-44ED-9344-6AC1E0015161}" type="presParOf" srcId="{DEF84D05-5CB2-477B-814C-E1774C8A34F3}" destId="{6274A650-AB70-42EF-A09D-B58A167C1FB0}" srcOrd="0" destOrd="0" presId="urn:microsoft.com/office/officeart/2005/8/layout/hProcess7"/>
    <dgm:cxn modelId="{61169206-6E93-460A-930C-48906D492723}" type="presParOf" srcId="{DEF84D05-5CB2-477B-814C-E1774C8A34F3}" destId="{972EEDC3-84FC-4E4F-B16F-84FE15CFD5EA}" srcOrd="1" destOrd="0" presId="urn:microsoft.com/office/officeart/2005/8/layout/hProcess7"/>
    <dgm:cxn modelId="{5D6F1D01-9E6E-4789-BB5C-BA41198E94F3}" type="presParOf" srcId="{DEF84D05-5CB2-477B-814C-E1774C8A34F3}" destId="{EF0B976B-7DA1-46E3-894B-B8C409FE3094}"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138EF43-B877-4E99-BE77-3F1B1728569D}" type="doc">
      <dgm:prSet loTypeId="urn:microsoft.com/office/officeart/2008/layout/VerticalCurvedList" loCatId="list" qsTypeId="urn:microsoft.com/office/officeart/2005/8/quickstyle/simple1" qsCatId="simple" csTypeId="urn:microsoft.com/office/officeart/2005/8/colors/accent1_1" csCatId="accent1" phldr="1"/>
      <dgm:spPr/>
      <dgm:t>
        <a:bodyPr/>
        <a:lstStyle/>
        <a:p>
          <a:endParaRPr lang="es-ES"/>
        </a:p>
      </dgm:t>
    </dgm:pt>
    <dgm:pt modelId="{A4CF0670-6091-4EAC-AF09-102DD24F4014}">
      <dgm:prSet phldrT="[Texto]"/>
      <dgm:spPr/>
      <dgm:t>
        <a:bodyPr/>
        <a:lstStyle/>
        <a:p>
          <a:r>
            <a:rPr lang="es-ES" dirty="0"/>
            <a:t>Evaluación del Periodo de Prueba de </a:t>
          </a:r>
          <a:r>
            <a:rPr lang="es-ES" dirty="0">
              <a:solidFill>
                <a:schemeClr val="tx1"/>
              </a:solidFill>
            </a:rPr>
            <a:t>325</a:t>
          </a:r>
          <a:r>
            <a:rPr lang="es-ES" dirty="0">
              <a:solidFill>
                <a:srgbClr val="FF0000"/>
              </a:solidFill>
            </a:rPr>
            <a:t> </a:t>
          </a:r>
          <a:r>
            <a:rPr lang="es-ES" dirty="0"/>
            <a:t>trabajadores.</a:t>
          </a:r>
        </a:p>
      </dgm:t>
    </dgm:pt>
    <dgm:pt modelId="{7C5C0EC2-08FC-4487-9233-04B49D466248}" type="parTrans" cxnId="{674053A4-A61D-45BF-B1CF-7907B3BF77D6}">
      <dgm:prSet/>
      <dgm:spPr/>
      <dgm:t>
        <a:bodyPr/>
        <a:lstStyle/>
        <a:p>
          <a:endParaRPr lang="es-ES"/>
        </a:p>
      </dgm:t>
    </dgm:pt>
    <dgm:pt modelId="{058ED7ED-842A-466B-944F-0FA08FECD383}" type="sibTrans" cxnId="{674053A4-A61D-45BF-B1CF-7907B3BF77D6}">
      <dgm:prSet/>
      <dgm:spPr/>
      <dgm:t>
        <a:bodyPr/>
        <a:lstStyle/>
        <a:p>
          <a:endParaRPr lang="es-ES"/>
        </a:p>
      </dgm:t>
    </dgm:pt>
    <dgm:pt modelId="{56158FAC-29C5-4D67-AA3F-F7022B9805DD}">
      <dgm:prSet phldrT="[Texto]"/>
      <dgm:spPr/>
      <dgm:t>
        <a:bodyPr/>
        <a:lstStyle/>
        <a:p>
          <a:r>
            <a:rPr lang="es-ES" dirty="0"/>
            <a:t>Cinco (5) personas no superaron el periodo de prueba.</a:t>
          </a:r>
        </a:p>
      </dgm:t>
    </dgm:pt>
    <dgm:pt modelId="{980D07DD-B6E2-4949-8833-F428F0517FBE}" type="parTrans" cxnId="{9DDD5CD0-5E32-4449-A2BF-DFE7AB606B6D}">
      <dgm:prSet/>
      <dgm:spPr/>
      <dgm:t>
        <a:bodyPr/>
        <a:lstStyle/>
        <a:p>
          <a:endParaRPr lang="es-ES"/>
        </a:p>
      </dgm:t>
    </dgm:pt>
    <dgm:pt modelId="{8BCB2541-521F-41B8-A74C-A84D768CA013}" type="sibTrans" cxnId="{9DDD5CD0-5E32-4449-A2BF-DFE7AB606B6D}">
      <dgm:prSet/>
      <dgm:spPr/>
      <dgm:t>
        <a:bodyPr/>
        <a:lstStyle/>
        <a:p>
          <a:endParaRPr lang="es-ES"/>
        </a:p>
      </dgm:t>
    </dgm:pt>
    <dgm:pt modelId="{5C254024-F6E3-4F5C-85B2-EF1E6939D28B}" type="pres">
      <dgm:prSet presAssocID="{1138EF43-B877-4E99-BE77-3F1B1728569D}" presName="Name0" presStyleCnt="0">
        <dgm:presLayoutVars>
          <dgm:chMax val="7"/>
          <dgm:chPref val="7"/>
          <dgm:dir/>
        </dgm:presLayoutVars>
      </dgm:prSet>
      <dgm:spPr/>
    </dgm:pt>
    <dgm:pt modelId="{2F06CFC1-205D-4AF6-8A18-CFA6220897EC}" type="pres">
      <dgm:prSet presAssocID="{1138EF43-B877-4E99-BE77-3F1B1728569D}" presName="Name1" presStyleCnt="0"/>
      <dgm:spPr/>
    </dgm:pt>
    <dgm:pt modelId="{B3FAD76D-6733-412E-8822-42A5A5FDA2D3}" type="pres">
      <dgm:prSet presAssocID="{1138EF43-B877-4E99-BE77-3F1B1728569D}" presName="cycle" presStyleCnt="0"/>
      <dgm:spPr/>
    </dgm:pt>
    <dgm:pt modelId="{6E89441F-F07F-4CF9-B16D-EE747C6E329A}" type="pres">
      <dgm:prSet presAssocID="{1138EF43-B877-4E99-BE77-3F1B1728569D}" presName="srcNode" presStyleLbl="node1" presStyleIdx="0" presStyleCnt="2"/>
      <dgm:spPr/>
    </dgm:pt>
    <dgm:pt modelId="{445A7E09-FE34-4549-A885-80FFE577145F}" type="pres">
      <dgm:prSet presAssocID="{1138EF43-B877-4E99-BE77-3F1B1728569D}" presName="conn" presStyleLbl="parChTrans1D2" presStyleIdx="0" presStyleCnt="1"/>
      <dgm:spPr/>
    </dgm:pt>
    <dgm:pt modelId="{759DE4A2-DAAE-44C1-A853-D9AD0C55B905}" type="pres">
      <dgm:prSet presAssocID="{1138EF43-B877-4E99-BE77-3F1B1728569D}" presName="extraNode" presStyleLbl="node1" presStyleIdx="0" presStyleCnt="2"/>
      <dgm:spPr/>
    </dgm:pt>
    <dgm:pt modelId="{CBA278CF-85E6-4225-8BD9-F5C0164B0393}" type="pres">
      <dgm:prSet presAssocID="{1138EF43-B877-4E99-BE77-3F1B1728569D}" presName="dstNode" presStyleLbl="node1" presStyleIdx="0" presStyleCnt="2"/>
      <dgm:spPr/>
    </dgm:pt>
    <dgm:pt modelId="{E8241937-0504-4C86-85A5-7045609154A7}" type="pres">
      <dgm:prSet presAssocID="{A4CF0670-6091-4EAC-AF09-102DD24F4014}" presName="text_1" presStyleLbl="node1" presStyleIdx="0" presStyleCnt="2">
        <dgm:presLayoutVars>
          <dgm:bulletEnabled val="1"/>
        </dgm:presLayoutVars>
      </dgm:prSet>
      <dgm:spPr/>
    </dgm:pt>
    <dgm:pt modelId="{FBB81F6F-EF01-47DF-82BF-911D99FB7314}" type="pres">
      <dgm:prSet presAssocID="{A4CF0670-6091-4EAC-AF09-102DD24F4014}" presName="accent_1" presStyleCnt="0"/>
      <dgm:spPr/>
    </dgm:pt>
    <dgm:pt modelId="{408669FD-565A-42FE-8838-8BBC1D5774E1}" type="pres">
      <dgm:prSet presAssocID="{A4CF0670-6091-4EAC-AF09-102DD24F4014}" presName="accentRepeatNode" presStyleLbl="solidFgAcc1" presStyleIdx="0" presStyleCnt="2"/>
      <dgm:spPr/>
    </dgm:pt>
    <dgm:pt modelId="{D37A93A6-7EF0-4A28-8EB5-56A92CDFA8B0}" type="pres">
      <dgm:prSet presAssocID="{56158FAC-29C5-4D67-AA3F-F7022B9805DD}" presName="text_2" presStyleLbl="node1" presStyleIdx="1" presStyleCnt="2">
        <dgm:presLayoutVars>
          <dgm:bulletEnabled val="1"/>
        </dgm:presLayoutVars>
      </dgm:prSet>
      <dgm:spPr/>
    </dgm:pt>
    <dgm:pt modelId="{767D819B-A7A9-4B99-9FF6-84519C9FBD48}" type="pres">
      <dgm:prSet presAssocID="{56158FAC-29C5-4D67-AA3F-F7022B9805DD}" presName="accent_2" presStyleCnt="0"/>
      <dgm:spPr/>
    </dgm:pt>
    <dgm:pt modelId="{1F59246B-0E58-410E-870C-51C46AC4B33A}" type="pres">
      <dgm:prSet presAssocID="{56158FAC-29C5-4D67-AA3F-F7022B9805DD}" presName="accentRepeatNode" presStyleLbl="solidFgAcc1" presStyleIdx="1" presStyleCnt="2"/>
      <dgm:spPr/>
    </dgm:pt>
  </dgm:ptLst>
  <dgm:cxnLst>
    <dgm:cxn modelId="{707EE32D-0330-4A67-997A-65E29846BA4B}" type="presOf" srcId="{058ED7ED-842A-466B-944F-0FA08FECD383}" destId="{445A7E09-FE34-4549-A885-80FFE577145F}" srcOrd="0" destOrd="0" presId="urn:microsoft.com/office/officeart/2008/layout/VerticalCurvedList"/>
    <dgm:cxn modelId="{21A9555E-EFAB-4089-9BB4-28117926E5BC}" type="presOf" srcId="{A4CF0670-6091-4EAC-AF09-102DD24F4014}" destId="{E8241937-0504-4C86-85A5-7045609154A7}" srcOrd="0" destOrd="0" presId="urn:microsoft.com/office/officeart/2008/layout/VerticalCurvedList"/>
    <dgm:cxn modelId="{1E48DD9B-95F8-48FE-BD39-7258AB4E14C8}" type="presOf" srcId="{56158FAC-29C5-4D67-AA3F-F7022B9805DD}" destId="{D37A93A6-7EF0-4A28-8EB5-56A92CDFA8B0}" srcOrd="0" destOrd="0" presId="urn:microsoft.com/office/officeart/2008/layout/VerticalCurvedList"/>
    <dgm:cxn modelId="{674053A4-A61D-45BF-B1CF-7907B3BF77D6}" srcId="{1138EF43-B877-4E99-BE77-3F1B1728569D}" destId="{A4CF0670-6091-4EAC-AF09-102DD24F4014}" srcOrd="0" destOrd="0" parTransId="{7C5C0EC2-08FC-4487-9233-04B49D466248}" sibTransId="{058ED7ED-842A-466B-944F-0FA08FECD383}"/>
    <dgm:cxn modelId="{B945E2C2-7496-4FAE-9B12-88412C6A6BE7}" type="presOf" srcId="{1138EF43-B877-4E99-BE77-3F1B1728569D}" destId="{5C254024-F6E3-4F5C-85B2-EF1E6939D28B}" srcOrd="0" destOrd="0" presId="urn:microsoft.com/office/officeart/2008/layout/VerticalCurvedList"/>
    <dgm:cxn modelId="{9DDD5CD0-5E32-4449-A2BF-DFE7AB606B6D}" srcId="{1138EF43-B877-4E99-BE77-3F1B1728569D}" destId="{56158FAC-29C5-4D67-AA3F-F7022B9805DD}" srcOrd="1" destOrd="0" parTransId="{980D07DD-B6E2-4949-8833-F428F0517FBE}" sibTransId="{8BCB2541-521F-41B8-A74C-A84D768CA013}"/>
    <dgm:cxn modelId="{1252F770-F64D-4550-990F-6916A78A22AC}" type="presParOf" srcId="{5C254024-F6E3-4F5C-85B2-EF1E6939D28B}" destId="{2F06CFC1-205D-4AF6-8A18-CFA6220897EC}" srcOrd="0" destOrd="0" presId="urn:microsoft.com/office/officeart/2008/layout/VerticalCurvedList"/>
    <dgm:cxn modelId="{C93EA995-ECF5-46AE-B66F-64B676E06617}" type="presParOf" srcId="{2F06CFC1-205D-4AF6-8A18-CFA6220897EC}" destId="{B3FAD76D-6733-412E-8822-42A5A5FDA2D3}" srcOrd="0" destOrd="0" presId="urn:microsoft.com/office/officeart/2008/layout/VerticalCurvedList"/>
    <dgm:cxn modelId="{30A71EE7-9992-44CD-999F-1E03E8CEBE5B}" type="presParOf" srcId="{B3FAD76D-6733-412E-8822-42A5A5FDA2D3}" destId="{6E89441F-F07F-4CF9-B16D-EE747C6E329A}" srcOrd="0" destOrd="0" presId="urn:microsoft.com/office/officeart/2008/layout/VerticalCurvedList"/>
    <dgm:cxn modelId="{E0584D9B-8198-4989-AAFA-663B9FA6F5E3}" type="presParOf" srcId="{B3FAD76D-6733-412E-8822-42A5A5FDA2D3}" destId="{445A7E09-FE34-4549-A885-80FFE577145F}" srcOrd="1" destOrd="0" presId="urn:microsoft.com/office/officeart/2008/layout/VerticalCurvedList"/>
    <dgm:cxn modelId="{441975DD-4A41-4F7C-B8A6-C764A476A8F5}" type="presParOf" srcId="{B3FAD76D-6733-412E-8822-42A5A5FDA2D3}" destId="{759DE4A2-DAAE-44C1-A853-D9AD0C55B905}" srcOrd="2" destOrd="0" presId="urn:microsoft.com/office/officeart/2008/layout/VerticalCurvedList"/>
    <dgm:cxn modelId="{DF5179F4-0745-4A4F-9A0E-41E7DE66B9F7}" type="presParOf" srcId="{B3FAD76D-6733-412E-8822-42A5A5FDA2D3}" destId="{CBA278CF-85E6-4225-8BD9-F5C0164B0393}" srcOrd="3" destOrd="0" presId="urn:microsoft.com/office/officeart/2008/layout/VerticalCurvedList"/>
    <dgm:cxn modelId="{35AEC7F9-8D73-46E8-BE4E-32D34220249F}" type="presParOf" srcId="{2F06CFC1-205D-4AF6-8A18-CFA6220897EC}" destId="{E8241937-0504-4C86-85A5-7045609154A7}" srcOrd="1" destOrd="0" presId="urn:microsoft.com/office/officeart/2008/layout/VerticalCurvedList"/>
    <dgm:cxn modelId="{571C2A8B-8F2F-486B-B061-C2C5504BF142}" type="presParOf" srcId="{2F06CFC1-205D-4AF6-8A18-CFA6220897EC}" destId="{FBB81F6F-EF01-47DF-82BF-911D99FB7314}" srcOrd="2" destOrd="0" presId="urn:microsoft.com/office/officeart/2008/layout/VerticalCurvedList"/>
    <dgm:cxn modelId="{E753E28B-D3E2-4F8B-8CAB-400525315FC2}" type="presParOf" srcId="{FBB81F6F-EF01-47DF-82BF-911D99FB7314}" destId="{408669FD-565A-42FE-8838-8BBC1D5774E1}" srcOrd="0" destOrd="0" presId="urn:microsoft.com/office/officeart/2008/layout/VerticalCurvedList"/>
    <dgm:cxn modelId="{89E7AAF3-1BED-4818-A6ED-69DFEF2DA0FD}" type="presParOf" srcId="{2F06CFC1-205D-4AF6-8A18-CFA6220897EC}" destId="{D37A93A6-7EF0-4A28-8EB5-56A92CDFA8B0}" srcOrd="3" destOrd="0" presId="urn:microsoft.com/office/officeart/2008/layout/VerticalCurvedList"/>
    <dgm:cxn modelId="{0F5C2354-D9F4-447E-A170-9863A26400C1}" type="presParOf" srcId="{2F06CFC1-205D-4AF6-8A18-CFA6220897EC}" destId="{767D819B-A7A9-4B99-9FF6-84519C9FBD48}" srcOrd="4" destOrd="0" presId="urn:microsoft.com/office/officeart/2008/layout/VerticalCurvedList"/>
    <dgm:cxn modelId="{D99DDF7D-5F87-423B-BF63-8B1A2B05067F}" type="presParOf" srcId="{767D819B-A7A9-4B99-9FF6-84519C9FBD48}" destId="{1F59246B-0E58-410E-870C-51C46AC4B33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2737D5AE-87B6-463C-B9E1-AC0A56CA54A7}" type="doc">
      <dgm:prSet loTypeId="urn:microsoft.com/office/officeart/2005/8/layout/hProcess7" loCatId="list" qsTypeId="urn:microsoft.com/office/officeart/2005/8/quickstyle/simple1" qsCatId="simple" csTypeId="urn:microsoft.com/office/officeart/2005/8/colors/colorful3" csCatId="colorful" phldr="1"/>
      <dgm:spPr/>
      <dgm:t>
        <a:bodyPr/>
        <a:lstStyle/>
        <a:p>
          <a:endParaRPr lang="es-ES"/>
        </a:p>
      </dgm:t>
    </dgm:pt>
    <dgm:pt modelId="{D022BBC7-459A-4882-A508-1E598FF8BA23}">
      <dgm:prSet phldrT="[Texto]"/>
      <dgm:spPr/>
      <dgm:t>
        <a:bodyPr/>
        <a:lstStyle/>
        <a:p>
          <a:r>
            <a:rPr lang="es-CO" dirty="0"/>
            <a:t>Inducción</a:t>
          </a:r>
          <a:endParaRPr lang="es-ES" dirty="0"/>
        </a:p>
      </dgm:t>
    </dgm:pt>
    <dgm:pt modelId="{8B1D49DF-C29F-44EE-87E2-E99E76BC8586}" type="parTrans" cxnId="{3E015DE0-FA6E-4C89-8656-528EEA1190BE}">
      <dgm:prSet/>
      <dgm:spPr/>
      <dgm:t>
        <a:bodyPr/>
        <a:lstStyle/>
        <a:p>
          <a:endParaRPr lang="es-ES"/>
        </a:p>
      </dgm:t>
    </dgm:pt>
    <dgm:pt modelId="{0288F6E0-A388-4CB4-AB75-685121686B46}" type="sibTrans" cxnId="{3E015DE0-FA6E-4C89-8656-528EEA1190BE}">
      <dgm:prSet/>
      <dgm:spPr/>
      <dgm:t>
        <a:bodyPr/>
        <a:lstStyle/>
        <a:p>
          <a:endParaRPr lang="es-ES"/>
        </a:p>
      </dgm:t>
    </dgm:pt>
    <dgm:pt modelId="{C8C35A22-EA56-45CF-8C99-F9C64EEA14A8}">
      <dgm:prSet phldrT="[Texto]" custT="1"/>
      <dgm:spPr/>
      <dgm:t>
        <a:bodyPr/>
        <a:lstStyle/>
        <a:p>
          <a:pPr algn="just"/>
          <a:r>
            <a:rPr lang="es-CO" sz="1800" b="0" dirty="0"/>
            <a:t>C</a:t>
          </a:r>
          <a:r>
            <a:rPr lang="es-CO" sz="1800" dirty="0"/>
            <a:t>on el fin de garantizar la cobertura del proceso de inducción, se realiza la Inducción bajo un modelo de enseñanza - aprendizaje basado en las TIC´S (ambientes virtuales)</a:t>
          </a:r>
        </a:p>
        <a:p>
          <a:pPr algn="just"/>
          <a:r>
            <a:rPr lang="es-CO" sz="1800" b="1" dirty="0"/>
            <a:t>Temas: </a:t>
          </a:r>
          <a:r>
            <a:rPr lang="es-CO" sz="1800" dirty="0"/>
            <a:t>Planeación, Comunicaciones, Atención al Ciudadano, Archivo y Correspondencia, Seguridad de la Información, Aplicativo Zeus, Seguridad y Salud en el Trabajo.</a:t>
          </a:r>
          <a:endParaRPr lang="es-CO" sz="1800" dirty="0">
            <a:solidFill>
              <a:srgbClr val="FF0000"/>
            </a:solidFill>
          </a:endParaRPr>
        </a:p>
        <a:p>
          <a:pPr algn="just"/>
          <a:r>
            <a:rPr lang="es-ES" sz="1800" b="1" dirty="0">
              <a:solidFill>
                <a:schemeClr val="tx1"/>
              </a:solidFill>
            </a:rPr>
            <a:t>317</a:t>
          </a:r>
          <a:r>
            <a:rPr lang="es-ES" sz="1800" dirty="0"/>
            <a:t> actividades de inducción realizadas en el primer semestre a través de la herramienta virtual.</a:t>
          </a:r>
        </a:p>
        <a:p>
          <a:pPr algn="l"/>
          <a:endParaRPr lang="es-ES" sz="1800" dirty="0"/>
        </a:p>
      </dgm:t>
    </dgm:pt>
    <dgm:pt modelId="{273DDB21-4031-4582-AE1B-2C89232305BF}" type="parTrans" cxnId="{2F6BC95D-AE1A-4699-8D2F-08F314D648EF}">
      <dgm:prSet/>
      <dgm:spPr/>
      <dgm:t>
        <a:bodyPr/>
        <a:lstStyle/>
        <a:p>
          <a:endParaRPr lang="es-ES"/>
        </a:p>
      </dgm:t>
    </dgm:pt>
    <dgm:pt modelId="{DC7AEEE2-08AF-4E17-991C-B8723840D14C}" type="sibTrans" cxnId="{2F6BC95D-AE1A-4699-8D2F-08F314D648EF}">
      <dgm:prSet/>
      <dgm:spPr/>
      <dgm:t>
        <a:bodyPr/>
        <a:lstStyle/>
        <a:p>
          <a:endParaRPr lang="es-ES"/>
        </a:p>
      </dgm:t>
    </dgm:pt>
    <dgm:pt modelId="{37272271-F431-4111-AEF0-623FD2CB2437}">
      <dgm:prSet phldrT="[Texto]"/>
      <dgm:spPr/>
      <dgm:t>
        <a:bodyPr/>
        <a:lstStyle/>
        <a:p>
          <a:r>
            <a:rPr lang="es-ES" dirty="0"/>
            <a:t>Plan Empresarial de Capacitación</a:t>
          </a:r>
        </a:p>
      </dgm:t>
    </dgm:pt>
    <dgm:pt modelId="{C6496C0B-3B65-4A77-9E2E-2B4BC2D410B0}" type="parTrans" cxnId="{150E2127-D900-4C20-80B8-CDAEAB6390AC}">
      <dgm:prSet/>
      <dgm:spPr/>
      <dgm:t>
        <a:bodyPr/>
        <a:lstStyle/>
        <a:p>
          <a:endParaRPr lang="es-ES"/>
        </a:p>
      </dgm:t>
    </dgm:pt>
    <dgm:pt modelId="{8365E66E-59B1-4DA2-89E9-EBF38F3060F8}" type="sibTrans" cxnId="{150E2127-D900-4C20-80B8-CDAEAB6390AC}">
      <dgm:prSet/>
      <dgm:spPr/>
      <dgm:t>
        <a:bodyPr/>
        <a:lstStyle/>
        <a:p>
          <a:endParaRPr lang="es-ES"/>
        </a:p>
      </dgm:t>
    </dgm:pt>
    <dgm:pt modelId="{24605250-A78E-4AA4-8F05-ADDD02254F93}">
      <dgm:prSet custT="1"/>
      <dgm:spPr/>
      <dgm:t>
        <a:bodyPr/>
        <a:lstStyle/>
        <a:p>
          <a:pPr algn="just"/>
          <a:endParaRPr lang="es-ES" sz="2000" dirty="0"/>
        </a:p>
        <a:p>
          <a:pPr algn="just"/>
          <a:endParaRPr lang="es-ES" sz="2000" dirty="0"/>
        </a:p>
        <a:p>
          <a:pPr algn="just"/>
          <a:r>
            <a:rPr lang="es-ES" sz="2000" dirty="0"/>
            <a:t>37 eventos de capacitación realizados en el primer semestre</a:t>
          </a:r>
        </a:p>
        <a:p>
          <a:pPr algn="just"/>
          <a:endParaRPr lang="es-ES" sz="2000" dirty="0"/>
        </a:p>
        <a:p>
          <a:pPr algn="just"/>
          <a:r>
            <a:rPr lang="es-ES" sz="2000" dirty="0"/>
            <a:t>421 sillas provistas</a:t>
          </a:r>
        </a:p>
      </dgm:t>
    </dgm:pt>
    <dgm:pt modelId="{194448C6-AADB-4350-902C-6FC4F31A88C5}" type="parTrans" cxnId="{69E8CBF0-EF12-4E61-926A-F907E0B7600B}">
      <dgm:prSet/>
      <dgm:spPr/>
      <dgm:t>
        <a:bodyPr/>
        <a:lstStyle/>
        <a:p>
          <a:endParaRPr lang="es-ES"/>
        </a:p>
      </dgm:t>
    </dgm:pt>
    <dgm:pt modelId="{48DBF12C-6BA6-4278-9EFD-FAFD6A369EB9}" type="sibTrans" cxnId="{69E8CBF0-EF12-4E61-926A-F907E0B7600B}">
      <dgm:prSet/>
      <dgm:spPr/>
      <dgm:t>
        <a:bodyPr/>
        <a:lstStyle/>
        <a:p>
          <a:endParaRPr lang="es-ES"/>
        </a:p>
      </dgm:t>
    </dgm:pt>
    <dgm:pt modelId="{B662F9A5-46C5-4BC6-AE78-965426BF81C1}" type="pres">
      <dgm:prSet presAssocID="{2737D5AE-87B6-463C-B9E1-AC0A56CA54A7}" presName="Name0" presStyleCnt="0">
        <dgm:presLayoutVars>
          <dgm:dir/>
          <dgm:animLvl val="lvl"/>
          <dgm:resizeHandles val="exact"/>
        </dgm:presLayoutVars>
      </dgm:prSet>
      <dgm:spPr/>
    </dgm:pt>
    <dgm:pt modelId="{B6298369-917B-4552-9371-AD9EB3E175BA}" type="pres">
      <dgm:prSet presAssocID="{D022BBC7-459A-4882-A508-1E598FF8BA23}" presName="compositeNode" presStyleCnt="0">
        <dgm:presLayoutVars>
          <dgm:bulletEnabled val="1"/>
        </dgm:presLayoutVars>
      </dgm:prSet>
      <dgm:spPr/>
    </dgm:pt>
    <dgm:pt modelId="{01D961A7-C65F-43AB-A3EB-1AB7C5AB651B}" type="pres">
      <dgm:prSet presAssocID="{D022BBC7-459A-4882-A508-1E598FF8BA23}" presName="bgRect" presStyleLbl="node1" presStyleIdx="0" presStyleCnt="2"/>
      <dgm:spPr/>
    </dgm:pt>
    <dgm:pt modelId="{EDA49C13-4491-43A7-86A4-38D7D47DBF1B}" type="pres">
      <dgm:prSet presAssocID="{D022BBC7-459A-4882-A508-1E598FF8BA23}" presName="parentNode" presStyleLbl="node1" presStyleIdx="0" presStyleCnt="2">
        <dgm:presLayoutVars>
          <dgm:chMax val="0"/>
          <dgm:bulletEnabled val="1"/>
        </dgm:presLayoutVars>
      </dgm:prSet>
      <dgm:spPr/>
    </dgm:pt>
    <dgm:pt modelId="{665C10BF-8BED-47BF-B149-682B68E25F40}" type="pres">
      <dgm:prSet presAssocID="{D022BBC7-459A-4882-A508-1E598FF8BA23}" presName="childNode" presStyleLbl="node1" presStyleIdx="0" presStyleCnt="2">
        <dgm:presLayoutVars>
          <dgm:bulletEnabled val="1"/>
        </dgm:presLayoutVars>
      </dgm:prSet>
      <dgm:spPr/>
    </dgm:pt>
    <dgm:pt modelId="{DF600A7D-0BC4-41E5-BDB2-5C428787CCA8}" type="pres">
      <dgm:prSet presAssocID="{0288F6E0-A388-4CB4-AB75-685121686B46}" presName="hSp" presStyleCnt="0"/>
      <dgm:spPr/>
    </dgm:pt>
    <dgm:pt modelId="{10F3FD51-92FC-4F95-8C96-3BE024D00A19}" type="pres">
      <dgm:prSet presAssocID="{0288F6E0-A388-4CB4-AB75-685121686B46}" presName="vProcSp" presStyleCnt="0"/>
      <dgm:spPr/>
    </dgm:pt>
    <dgm:pt modelId="{AF269B39-377D-4455-BBF5-E55B1115CBAA}" type="pres">
      <dgm:prSet presAssocID="{0288F6E0-A388-4CB4-AB75-685121686B46}" presName="vSp1" presStyleCnt="0"/>
      <dgm:spPr/>
    </dgm:pt>
    <dgm:pt modelId="{2D3FE93B-F0F5-409A-9CDC-E5CD0B461045}" type="pres">
      <dgm:prSet presAssocID="{0288F6E0-A388-4CB4-AB75-685121686B46}" presName="simulatedConn" presStyleLbl="solidFgAcc1" presStyleIdx="0" presStyleCnt="1"/>
      <dgm:spPr/>
    </dgm:pt>
    <dgm:pt modelId="{1654679E-470C-4FE2-9C07-59A0AC9CEDBD}" type="pres">
      <dgm:prSet presAssocID="{0288F6E0-A388-4CB4-AB75-685121686B46}" presName="vSp2" presStyleCnt="0"/>
      <dgm:spPr/>
    </dgm:pt>
    <dgm:pt modelId="{C5775F5E-5827-4883-8B9D-3CD49F12BF6C}" type="pres">
      <dgm:prSet presAssocID="{0288F6E0-A388-4CB4-AB75-685121686B46}" presName="sibTrans" presStyleCnt="0"/>
      <dgm:spPr/>
    </dgm:pt>
    <dgm:pt modelId="{DEF84D05-5CB2-477B-814C-E1774C8A34F3}" type="pres">
      <dgm:prSet presAssocID="{37272271-F431-4111-AEF0-623FD2CB2437}" presName="compositeNode" presStyleCnt="0">
        <dgm:presLayoutVars>
          <dgm:bulletEnabled val="1"/>
        </dgm:presLayoutVars>
      </dgm:prSet>
      <dgm:spPr/>
    </dgm:pt>
    <dgm:pt modelId="{6274A650-AB70-42EF-A09D-B58A167C1FB0}" type="pres">
      <dgm:prSet presAssocID="{37272271-F431-4111-AEF0-623FD2CB2437}" presName="bgRect" presStyleLbl="node1" presStyleIdx="1" presStyleCnt="2"/>
      <dgm:spPr/>
    </dgm:pt>
    <dgm:pt modelId="{972EEDC3-84FC-4E4F-B16F-84FE15CFD5EA}" type="pres">
      <dgm:prSet presAssocID="{37272271-F431-4111-AEF0-623FD2CB2437}" presName="parentNode" presStyleLbl="node1" presStyleIdx="1" presStyleCnt="2">
        <dgm:presLayoutVars>
          <dgm:chMax val="0"/>
          <dgm:bulletEnabled val="1"/>
        </dgm:presLayoutVars>
      </dgm:prSet>
      <dgm:spPr/>
    </dgm:pt>
    <dgm:pt modelId="{E75931D4-8670-4C32-B808-E3F7509086AB}" type="pres">
      <dgm:prSet presAssocID="{37272271-F431-4111-AEF0-623FD2CB2437}" presName="childNode" presStyleLbl="node1" presStyleIdx="1" presStyleCnt="2">
        <dgm:presLayoutVars>
          <dgm:bulletEnabled val="1"/>
        </dgm:presLayoutVars>
      </dgm:prSet>
      <dgm:spPr/>
    </dgm:pt>
  </dgm:ptLst>
  <dgm:cxnLst>
    <dgm:cxn modelId="{79B0E812-A313-46B7-9174-64E6586FC6C0}" type="presOf" srcId="{37272271-F431-4111-AEF0-623FD2CB2437}" destId="{972EEDC3-84FC-4E4F-B16F-84FE15CFD5EA}" srcOrd="1" destOrd="0" presId="urn:microsoft.com/office/officeart/2005/8/layout/hProcess7"/>
    <dgm:cxn modelId="{150E2127-D900-4C20-80B8-CDAEAB6390AC}" srcId="{2737D5AE-87B6-463C-B9E1-AC0A56CA54A7}" destId="{37272271-F431-4111-AEF0-623FD2CB2437}" srcOrd="1" destOrd="0" parTransId="{C6496C0B-3B65-4A77-9E2E-2B4BC2D410B0}" sibTransId="{8365E66E-59B1-4DA2-89E9-EBF38F3060F8}"/>
    <dgm:cxn modelId="{33871C2D-C191-45F6-837C-992EFF01F60D}" type="presOf" srcId="{37272271-F431-4111-AEF0-623FD2CB2437}" destId="{6274A650-AB70-42EF-A09D-B58A167C1FB0}" srcOrd="0" destOrd="0" presId="urn:microsoft.com/office/officeart/2005/8/layout/hProcess7"/>
    <dgm:cxn modelId="{E607253C-82B1-4685-8393-68D6DDD12128}" type="presOf" srcId="{D022BBC7-459A-4882-A508-1E598FF8BA23}" destId="{EDA49C13-4491-43A7-86A4-38D7D47DBF1B}" srcOrd="1" destOrd="0" presId="urn:microsoft.com/office/officeart/2005/8/layout/hProcess7"/>
    <dgm:cxn modelId="{2F6BC95D-AE1A-4699-8D2F-08F314D648EF}" srcId="{D022BBC7-459A-4882-A508-1E598FF8BA23}" destId="{C8C35A22-EA56-45CF-8C99-F9C64EEA14A8}" srcOrd="0" destOrd="0" parTransId="{273DDB21-4031-4582-AE1B-2C89232305BF}" sibTransId="{DC7AEEE2-08AF-4E17-991C-B8723840D14C}"/>
    <dgm:cxn modelId="{ACF1ABBB-5369-48CB-9147-B28173B91731}" type="presOf" srcId="{D022BBC7-459A-4882-A508-1E598FF8BA23}" destId="{01D961A7-C65F-43AB-A3EB-1AB7C5AB651B}" srcOrd="0" destOrd="0" presId="urn:microsoft.com/office/officeart/2005/8/layout/hProcess7"/>
    <dgm:cxn modelId="{68BC78C0-57D4-4CEA-B0B5-485D686C9F84}" type="presOf" srcId="{C8C35A22-EA56-45CF-8C99-F9C64EEA14A8}" destId="{665C10BF-8BED-47BF-B149-682B68E25F40}" srcOrd="0" destOrd="0" presId="urn:microsoft.com/office/officeart/2005/8/layout/hProcess7"/>
    <dgm:cxn modelId="{EFE87EC0-E01E-4D63-95D7-0144F5341659}" type="presOf" srcId="{2737D5AE-87B6-463C-B9E1-AC0A56CA54A7}" destId="{B662F9A5-46C5-4BC6-AE78-965426BF81C1}" srcOrd="0" destOrd="0" presId="urn:microsoft.com/office/officeart/2005/8/layout/hProcess7"/>
    <dgm:cxn modelId="{3E015DE0-FA6E-4C89-8656-528EEA1190BE}" srcId="{2737D5AE-87B6-463C-B9E1-AC0A56CA54A7}" destId="{D022BBC7-459A-4882-A508-1E598FF8BA23}" srcOrd="0" destOrd="0" parTransId="{8B1D49DF-C29F-44EE-87E2-E99E76BC8586}" sibTransId="{0288F6E0-A388-4CB4-AB75-685121686B46}"/>
    <dgm:cxn modelId="{69E8CBF0-EF12-4E61-926A-F907E0B7600B}" srcId="{37272271-F431-4111-AEF0-623FD2CB2437}" destId="{24605250-A78E-4AA4-8F05-ADDD02254F93}" srcOrd="0" destOrd="0" parTransId="{194448C6-AADB-4350-902C-6FC4F31A88C5}" sibTransId="{48DBF12C-6BA6-4278-9EFD-FAFD6A369EB9}"/>
    <dgm:cxn modelId="{C6CAC1F9-9B25-4D8A-827D-50C0173DE45E}" type="presOf" srcId="{24605250-A78E-4AA4-8F05-ADDD02254F93}" destId="{E75931D4-8670-4C32-B808-E3F7509086AB}" srcOrd="0" destOrd="0" presId="urn:microsoft.com/office/officeart/2005/8/layout/hProcess7"/>
    <dgm:cxn modelId="{EF5A0A1C-26C9-450A-92D9-CC30277B607B}" type="presParOf" srcId="{B662F9A5-46C5-4BC6-AE78-965426BF81C1}" destId="{B6298369-917B-4552-9371-AD9EB3E175BA}" srcOrd="0" destOrd="0" presId="urn:microsoft.com/office/officeart/2005/8/layout/hProcess7"/>
    <dgm:cxn modelId="{7E761C20-09A0-4612-878B-ACD0853E7556}" type="presParOf" srcId="{B6298369-917B-4552-9371-AD9EB3E175BA}" destId="{01D961A7-C65F-43AB-A3EB-1AB7C5AB651B}" srcOrd="0" destOrd="0" presId="urn:microsoft.com/office/officeart/2005/8/layout/hProcess7"/>
    <dgm:cxn modelId="{7295C753-C3AB-448C-B8FC-2149C0D60964}" type="presParOf" srcId="{B6298369-917B-4552-9371-AD9EB3E175BA}" destId="{EDA49C13-4491-43A7-86A4-38D7D47DBF1B}" srcOrd="1" destOrd="0" presId="urn:microsoft.com/office/officeart/2005/8/layout/hProcess7"/>
    <dgm:cxn modelId="{6CF28FEC-4E46-42B4-93A0-45420F9B5CA7}" type="presParOf" srcId="{B6298369-917B-4552-9371-AD9EB3E175BA}" destId="{665C10BF-8BED-47BF-B149-682B68E25F40}" srcOrd="2" destOrd="0" presId="urn:microsoft.com/office/officeart/2005/8/layout/hProcess7"/>
    <dgm:cxn modelId="{6F9598D5-B2A3-4228-9600-5ABF8DAA4483}" type="presParOf" srcId="{B662F9A5-46C5-4BC6-AE78-965426BF81C1}" destId="{DF600A7D-0BC4-41E5-BDB2-5C428787CCA8}" srcOrd="1" destOrd="0" presId="urn:microsoft.com/office/officeart/2005/8/layout/hProcess7"/>
    <dgm:cxn modelId="{A19C6009-81DB-442E-8010-1CB8EB1DF98A}" type="presParOf" srcId="{B662F9A5-46C5-4BC6-AE78-965426BF81C1}" destId="{10F3FD51-92FC-4F95-8C96-3BE024D00A19}" srcOrd="2" destOrd="0" presId="urn:microsoft.com/office/officeart/2005/8/layout/hProcess7"/>
    <dgm:cxn modelId="{662DFC4E-EA70-47A8-B81A-03E6ACC7875A}" type="presParOf" srcId="{10F3FD51-92FC-4F95-8C96-3BE024D00A19}" destId="{AF269B39-377D-4455-BBF5-E55B1115CBAA}" srcOrd="0" destOrd="0" presId="urn:microsoft.com/office/officeart/2005/8/layout/hProcess7"/>
    <dgm:cxn modelId="{F3620915-773A-45B9-9F68-0A7389A54C65}" type="presParOf" srcId="{10F3FD51-92FC-4F95-8C96-3BE024D00A19}" destId="{2D3FE93B-F0F5-409A-9CDC-E5CD0B461045}" srcOrd="1" destOrd="0" presId="urn:microsoft.com/office/officeart/2005/8/layout/hProcess7"/>
    <dgm:cxn modelId="{F9423C2A-E156-4FEB-A880-08E1E1006449}" type="presParOf" srcId="{10F3FD51-92FC-4F95-8C96-3BE024D00A19}" destId="{1654679E-470C-4FE2-9C07-59A0AC9CEDBD}" srcOrd="2" destOrd="0" presId="urn:microsoft.com/office/officeart/2005/8/layout/hProcess7"/>
    <dgm:cxn modelId="{7EC1EE18-FD10-4A8C-9646-A17A7B24DBD3}" type="presParOf" srcId="{B662F9A5-46C5-4BC6-AE78-965426BF81C1}" destId="{C5775F5E-5827-4883-8B9D-3CD49F12BF6C}" srcOrd="3" destOrd="0" presId="urn:microsoft.com/office/officeart/2005/8/layout/hProcess7"/>
    <dgm:cxn modelId="{5A7C4FEF-4638-4B27-97CB-75E5D04FDC21}" type="presParOf" srcId="{B662F9A5-46C5-4BC6-AE78-965426BF81C1}" destId="{DEF84D05-5CB2-477B-814C-E1774C8A34F3}" srcOrd="4" destOrd="0" presId="urn:microsoft.com/office/officeart/2005/8/layout/hProcess7"/>
    <dgm:cxn modelId="{1FFF3CC0-93E4-44ED-9344-6AC1E0015161}" type="presParOf" srcId="{DEF84D05-5CB2-477B-814C-E1774C8A34F3}" destId="{6274A650-AB70-42EF-A09D-B58A167C1FB0}" srcOrd="0" destOrd="0" presId="urn:microsoft.com/office/officeart/2005/8/layout/hProcess7"/>
    <dgm:cxn modelId="{61169206-6E93-460A-930C-48906D492723}" type="presParOf" srcId="{DEF84D05-5CB2-477B-814C-E1774C8A34F3}" destId="{972EEDC3-84FC-4E4F-B16F-84FE15CFD5EA}" srcOrd="1" destOrd="0" presId="urn:microsoft.com/office/officeart/2005/8/layout/hProcess7"/>
    <dgm:cxn modelId="{7F5D8E65-AD62-4D5B-8E63-CFB10E8A7C3A}" type="presParOf" srcId="{DEF84D05-5CB2-477B-814C-E1774C8A34F3}" destId="{E75931D4-8670-4C32-B808-E3F7509086AB}"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2737D5AE-87B6-463C-B9E1-AC0A56CA54A7}"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es-ES"/>
        </a:p>
      </dgm:t>
    </dgm:pt>
    <dgm:pt modelId="{6FD5691B-1CD9-4ADD-AD12-6DB4ECE8163F}">
      <dgm:prSet phldrT="[Texto]"/>
      <dgm:spPr/>
      <dgm:t>
        <a:bodyPr/>
        <a:lstStyle/>
        <a:p>
          <a:r>
            <a:rPr lang="es-ES" dirty="0"/>
            <a:t>Bienestar</a:t>
          </a:r>
        </a:p>
      </dgm:t>
    </dgm:pt>
    <dgm:pt modelId="{8E82A5B5-2B99-475A-A1DB-786484E7027A}" type="parTrans" cxnId="{E93B0840-5463-4186-B520-60E6994826E4}">
      <dgm:prSet/>
      <dgm:spPr/>
      <dgm:t>
        <a:bodyPr/>
        <a:lstStyle/>
        <a:p>
          <a:endParaRPr lang="es-ES"/>
        </a:p>
      </dgm:t>
    </dgm:pt>
    <dgm:pt modelId="{19091B91-E414-4ACB-9F0B-7B83031C4EA2}" type="sibTrans" cxnId="{E93B0840-5463-4186-B520-60E6994826E4}">
      <dgm:prSet/>
      <dgm:spPr/>
      <dgm:t>
        <a:bodyPr/>
        <a:lstStyle/>
        <a:p>
          <a:endParaRPr lang="es-ES"/>
        </a:p>
      </dgm:t>
    </dgm:pt>
    <dgm:pt modelId="{235A8891-1907-4ED7-9A47-999069AFAEBD}">
      <dgm:prSet phldrT="[Texto]" custT="1"/>
      <dgm:spPr/>
      <dgm:t>
        <a:bodyPr/>
        <a:lstStyle/>
        <a:p>
          <a:pPr algn="just"/>
          <a:r>
            <a:rPr lang="es-ES" sz="1400" dirty="0"/>
            <a:t>16 actividades, con un cumplimiento del 100% </a:t>
          </a:r>
        </a:p>
        <a:p>
          <a:pPr algn="just"/>
          <a:endParaRPr lang="es-ES" sz="1400" dirty="0"/>
        </a:p>
        <a:p>
          <a:pPr algn="just"/>
          <a:r>
            <a:rPr lang="es-ES" sz="1400" dirty="0"/>
            <a:t>Se realizaron 3 actividades adicionales a las programadas</a:t>
          </a:r>
        </a:p>
      </dgm:t>
    </dgm:pt>
    <dgm:pt modelId="{4C70F16E-661F-4735-BA53-E240AE93506C}" type="parTrans" cxnId="{C7D045A2-751C-4E07-9254-99697FAF523D}">
      <dgm:prSet/>
      <dgm:spPr/>
      <dgm:t>
        <a:bodyPr/>
        <a:lstStyle/>
        <a:p>
          <a:endParaRPr lang="es-ES"/>
        </a:p>
      </dgm:t>
    </dgm:pt>
    <dgm:pt modelId="{E97CBFD6-A903-4747-9B9C-B653A1DF1DC7}" type="sibTrans" cxnId="{C7D045A2-751C-4E07-9254-99697FAF523D}">
      <dgm:prSet/>
      <dgm:spPr/>
      <dgm:t>
        <a:bodyPr/>
        <a:lstStyle/>
        <a:p>
          <a:endParaRPr lang="es-ES"/>
        </a:p>
      </dgm:t>
    </dgm:pt>
    <dgm:pt modelId="{3CB084AA-A43A-408D-ABEA-9B2E3833375D}">
      <dgm:prSet phldrT="[Texto]"/>
      <dgm:spPr/>
      <dgm:t>
        <a:bodyPr/>
        <a:lstStyle/>
        <a:p>
          <a:pPr algn="just"/>
          <a:r>
            <a:rPr lang="es-ES" dirty="0"/>
            <a:t>Seguridad y Salud en el Trabajo</a:t>
          </a:r>
        </a:p>
      </dgm:t>
    </dgm:pt>
    <dgm:pt modelId="{09130B89-CF12-4514-AA9C-65B5128A65BC}" type="parTrans" cxnId="{CB362118-1028-4552-A9A6-8A256F59977A}">
      <dgm:prSet/>
      <dgm:spPr/>
      <dgm:t>
        <a:bodyPr/>
        <a:lstStyle/>
        <a:p>
          <a:endParaRPr lang="es-ES"/>
        </a:p>
      </dgm:t>
    </dgm:pt>
    <dgm:pt modelId="{ADF950EC-C3E6-4852-8AC0-A4D5D6A2A8F7}" type="sibTrans" cxnId="{CB362118-1028-4552-A9A6-8A256F59977A}">
      <dgm:prSet/>
      <dgm:spPr/>
      <dgm:t>
        <a:bodyPr/>
        <a:lstStyle/>
        <a:p>
          <a:endParaRPr lang="es-ES"/>
        </a:p>
      </dgm:t>
    </dgm:pt>
    <dgm:pt modelId="{ED7E161F-028D-4FC0-B80D-82FD33894896}">
      <dgm:prSet phldrT="[Texto]" custT="1"/>
      <dgm:spPr/>
      <dgm:t>
        <a:bodyPr/>
        <a:lstStyle/>
        <a:p>
          <a:pPr algn="just"/>
          <a:endParaRPr lang="es-ES" sz="1600" dirty="0"/>
        </a:p>
        <a:p>
          <a:pPr algn="just"/>
          <a:r>
            <a:rPr lang="es-ES" sz="1600" dirty="0"/>
            <a:t>Ejecución del 93% de actividades programadas, entre las cuales se destacan: Señalización, Descansa pies,  Exámenes médicos, Brigadas de emergencia, Campañas de hábitos saludables , Control de plagas, COPASST, Pausas activas, entre otras.</a:t>
          </a:r>
        </a:p>
      </dgm:t>
    </dgm:pt>
    <dgm:pt modelId="{3BA94CE2-CA62-4D0A-A1D5-C8B83C0BF9E3}" type="parTrans" cxnId="{F718BA6E-996C-4EAE-A4E0-8F3CA1757CC3}">
      <dgm:prSet/>
      <dgm:spPr/>
      <dgm:t>
        <a:bodyPr/>
        <a:lstStyle/>
        <a:p>
          <a:endParaRPr lang="es-ES"/>
        </a:p>
      </dgm:t>
    </dgm:pt>
    <dgm:pt modelId="{A6915509-7678-4838-BF3D-F1627629EABB}" type="sibTrans" cxnId="{F718BA6E-996C-4EAE-A4E0-8F3CA1757CC3}">
      <dgm:prSet/>
      <dgm:spPr/>
      <dgm:t>
        <a:bodyPr/>
        <a:lstStyle/>
        <a:p>
          <a:endParaRPr lang="es-ES"/>
        </a:p>
      </dgm:t>
    </dgm:pt>
    <dgm:pt modelId="{2464A1AE-D359-4FD0-A3D3-40790AC035E9}">
      <dgm:prSet phldrT="[Texto]"/>
      <dgm:spPr/>
      <dgm:t>
        <a:bodyPr/>
        <a:lstStyle/>
        <a:p>
          <a:pPr algn="just"/>
          <a:r>
            <a:rPr lang="es-ES" dirty="0"/>
            <a:t>Comité de Convivencia Laboral</a:t>
          </a:r>
        </a:p>
      </dgm:t>
    </dgm:pt>
    <dgm:pt modelId="{EFC9F467-57AE-43D2-A98B-377CDCF85467}" type="parTrans" cxnId="{BC761F2F-AA9F-4810-A395-B35F1F46181D}">
      <dgm:prSet/>
      <dgm:spPr/>
      <dgm:t>
        <a:bodyPr/>
        <a:lstStyle/>
        <a:p>
          <a:endParaRPr lang="es-ES"/>
        </a:p>
      </dgm:t>
    </dgm:pt>
    <dgm:pt modelId="{26CB293B-98DD-4BE0-91B7-2044263EED87}" type="sibTrans" cxnId="{BC761F2F-AA9F-4810-A395-B35F1F46181D}">
      <dgm:prSet/>
      <dgm:spPr/>
      <dgm:t>
        <a:bodyPr/>
        <a:lstStyle/>
        <a:p>
          <a:endParaRPr lang="es-ES"/>
        </a:p>
      </dgm:t>
    </dgm:pt>
    <dgm:pt modelId="{9AA6A9E1-D3BC-4764-8C8A-4A4C2DFD135C}">
      <dgm:prSet phldrT="[Texto]"/>
      <dgm:spPr/>
      <dgm:t>
        <a:bodyPr/>
        <a:lstStyle/>
        <a:p>
          <a:pPr algn="just"/>
          <a:r>
            <a:rPr lang="es-ES" dirty="0"/>
            <a:t>Recepción de Quejas por presunto Acoso Laboral</a:t>
          </a:r>
        </a:p>
      </dgm:t>
    </dgm:pt>
    <dgm:pt modelId="{603C1C5F-27AE-43F9-8D3C-BF3F9F42092F}" type="parTrans" cxnId="{26FECB62-7A5E-407E-BF8E-DDB34E06EFF8}">
      <dgm:prSet/>
      <dgm:spPr/>
      <dgm:t>
        <a:bodyPr/>
        <a:lstStyle/>
        <a:p>
          <a:endParaRPr lang="es-ES"/>
        </a:p>
      </dgm:t>
    </dgm:pt>
    <dgm:pt modelId="{337D913C-CB52-482A-9011-2D6CD13DD9E0}" type="sibTrans" cxnId="{26FECB62-7A5E-407E-BF8E-DDB34E06EFF8}">
      <dgm:prSet/>
      <dgm:spPr/>
      <dgm:t>
        <a:bodyPr/>
        <a:lstStyle/>
        <a:p>
          <a:endParaRPr lang="es-ES"/>
        </a:p>
      </dgm:t>
    </dgm:pt>
    <dgm:pt modelId="{F21B2C28-6FA3-4023-8398-E5DBE336835B}">
      <dgm:prSet phldrT="[Texto]"/>
      <dgm:spPr/>
      <dgm:t>
        <a:bodyPr/>
        <a:lstStyle/>
        <a:p>
          <a:pPr algn="just"/>
          <a:endParaRPr lang="es-ES" dirty="0"/>
        </a:p>
        <a:p>
          <a:pPr algn="just"/>
          <a:r>
            <a:rPr lang="es-ES" dirty="0"/>
            <a:t>Reuniones Ordinarias y Extraordinarias del Comité</a:t>
          </a:r>
        </a:p>
      </dgm:t>
    </dgm:pt>
    <dgm:pt modelId="{8C5C874E-6C9A-49A3-BC84-EAD5EC704BCF}" type="parTrans" cxnId="{74CD6D26-19A0-4543-ADFC-36A737D4E801}">
      <dgm:prSet/>
      <dgm:spPr/>
      <dgm:t>
        <a:bodyPr/>
        <a:lstStyle/>
        <a:p>
          <a:endParaRPr lang="es-ES"/>
        </a:p>
      </dgm:t>
    </dgm:pt>
    <dgm:pt modelId="{740C0F4D-2C81-4573-BBDA-4428CE45C1D7}" type="sibTrans" cxnId="{74CD6D26-19A0-4543-ADFC-36A737D4E801}">
      <dgm:prSet/>
      <dgm:spPr/>
      <dgm:t>
        <a:bodyPr/>
        <a:lstStyle/>
        <a:p>
          <a:endParaRPr lang="es-ES"/>
        </a:p>
      </dgm:t>
    </dgm:pt>
    <dgm:pt modelId="{69D3C5B9-13F7-4FC7-9F29-C26E71F5E2E5}">
      <dgm:prSet phldrT="[Texto]"/>
      <dgm:spPr/>
      <dgm:t>
        <a:bodyPr/>
        <a:lstStyle/>
        <a:p>
          <a:pPr algn="just"/>
          <a:endParaRPr lang="es-ES" dirty="0"/>
        </a:p>
        <a:p>
          <a:pPr algn="just"/>
          <a:r>
            <a:rPr lang="es-ES" dirty="0"/>
            <a:t>Apertura y notificación de casos</a:t>
          </a:r>
        </a:p>
      </dgm:t>
    </dgm:pt>
    <dgm:pt modelId="{15F453D5-6C0B-42E5-B7C0-AB25DC298024}" type="parTrans" cxnId="{0BE921ED-04B6-4315-B073-D168D5BE5AF0}">
      <dgm:prSet/>
      <dgm:spPr/>
      <dgm:t>
        <a:bodyPr/>
        <a:lstStyle/>
        <a:p>
          <a:endParaRPr lang="es-ES"/>
        </a:p>
      </dgm:t>
    </dgm:pt>
    <dgm:pt modelId="{34029E23-7614-4905-93EF-C1B8449BBFC6}" type="sibTrans" cxnId="{0BE921ED-04B6-4315-B073-D168D5BE5AF0}">
      <dgm:prSet/>
      <dgm:spPr/>
      <dgm:t>
        <a:bodyPr/>
        <a:lstStyle/>
        <a:p>
          <a:endParaRPr lang="es-ES"/>
        </a:p>
      </dgm:t>
    </dgm:pt>
    <dgm:pt modelId="{90704BBC-35C4-4BF3-9BD7-AA6E595A3DFD}">
      <dgm:prSet phldrT="[Texto]"/>
      <dgm:spPr/>
      <dgm:t>
        <a:bodyPr/>
        <a:lstStyle/>
        <a:p>
          <a:pPr algn="just"/>
          <a:endParaRPr lang="es-ES" dirty="0"/>
        </a:p>
        <a:p>
          <a:pPr algn="just"/>
          <a:r>
            <a:rPr lang="es-ES" dirty="0"/>
            <a:t>Divulgación del Reglamento y política del Comité</a:t>
          </a:r>
        </a:p>
      </dgm:t>
    </dgm:pt>
    <dgm:pt modelId="{92C73B34-D083-42A0-86D1-E55919F45C3D}" type="parTrans" cxnId="{C3D956D0-DCBB-4497-93E7-6C1A56B42B31}">
      <dgm:prSet/>
      <dgm:spPr/>
      <dgm:t>
        <a:bodyPr/>
        <a:lstStyle/>
        <a:p>
          <a:endParaRPr lang="es-ES"/>
        </a:p>
      </dgm:t>
    </dgm:pt>
    <dgm:pt modelId="{BDAE3B26-C466-4643-B979-6C36C39166BC}" type="sibTrans" cxnId="{C3D956D0-DCBB-4497-93E7-6C1A56B42B31}">
      <dgm:prSet/>
      <dgm:spPr/>
      <dgm:t>
        <a:bodyPr/>
        <a:lstStyle/>
        <a:p>
          <a:endParaRPr lang="es-ES"/>
        </a:p>
      </dgm:t>
    </dgm:pt>
    <dgm:pt modelId="{03CDCD6D-A25E-4B87-A334-1A6F6209F884}">
      <dgm:prSet phldrT="[Texto]"/>
      <dgm:spPr/>
      <dgm:t>
        <a:bodyPr/>
        <a:lstStyle/>
        <a:p>
          <a:pPr algn="just"/>
          <a:endParaRPr lang="es-ES" dirty="0"/>
        </a:p>
        <a:p>
          <a:pPr algn="just"/>
          <a:r>
            <a:rPr lang="es-ES" dirty="0"/>
            <a:t>Creación del correo electrónico del Comité</a:t>
          </a:r>
        </a:p>
      </dgm:t>
    </dgm:pt>
    <dgm:pt modelId="{187AF813-1CA3-4E65-BBAC-E1E9FB74B349}" type="parTrans" cxnId="{58312A0E-9134-4698-B9E9-C909DE0CBA70}">
      <dgm:prSet/>
      <dgm:spPr/>
      <dgm:t>
        <a:bodyPr/>
        <a:lstStyle/>
        <a:p>
          <a:endParaRPr lang="es-ES"/>
        </a:p>
      </dgm:t>
    </dgm:pt>
    <dgm:pt modelId="{B35372AB-0291-446D-B4BF-9052E3E044B7}" type="sibTrans" cxnId="{58312A0E-9134-4698-B9E9-C909DE0CBA70}">
      <dgm:prSet/>
      <dgm:spPr/>
      <dgm:t>
        <a:bodyPr/>
        <a:lstStyle/>
        <a:p>
          <a:endParaRPr lang="es-ES"/>
        </a:p>
      </dgm:t>
    </dgm:pt>
    <dgm:pt modelId="{9B33A439-7843-4EC0-9648-14B2B0AD5CDC}">
      <dgm:prSet phldrT="[Texto]"/>
      <dgm:spPr/>
      <dgm:t>
        <a:bodyPr/>
        <a:lstStyle/>
        <a:p>
          <a:pPr algn="just"/>
          <a:endParaRPr lang="es-ES" dirty="0"/>
        </a:p>
        <a:p>
          <a:pPr algn="just"/>
          <a:r>
            <a:rPr lang="es-ES" dirty="0"/>
            <a:t>Revisión de casos y conversatorios Laborales</a:t>
          </a:r>
        </a:p>
      </dgm:t>
    </dgm:pt>
    <dgm:pt modelId="{3A6099A0-6AC9-459F-ADEB-6BD2E5AFF719}" type="parTrans" cxnId="{9C95CAF0-BAA5-45FC-B1DE-8F21D392B8DB}">
      <dgm:prSet/>
      <dgm:spPr/>
      <dgm:t>
        <a:bodyPr/>
        <a:lstStyle/>
        <a:p>
          <a:endParaRPr lang="es-ES"/>
        </a:p>
      </dgm:t>
    </dgm:pt>
    <dgm:pt modelId="{101A69F8-5EC8-4252-80F3-1B1505EC19CE}" type="sibTrans" cxnId="{9C95CAF0-BAA5-45FC-B1DE-8F21D392B8DB}">
      <dgm:prSet/>
      <dgm:spPr/>
      <dgm:t>
        <a:bodyPr/>
        <a:lstStyle/>
        <a:p>
          <a:endParaRPr lang="es-ES"/>
        </a:p>
      </dgm:t>
    </dgm:pt>
    <dgm:pt modelId="{7AD8DD94-D970-4332-A065-B4694F813B6B}" type="pres">
      <dgm:prSet presAssocID="{2737D5AE-87B6-463C-B9E1-AC0A56CA54A7}" presName="theList" presStyleCnt="0">
        <dgm:presLayoutVars>
          <dgm:dir/>
          <dgm:animLvl val="lvl"/>
          <dgm:resizeHandles val="exact"/>
        </dgm:presLayoutVars>
      </dgm:prSet>
      <dgm:spPr/>
    </dgm:pt>
    <dgm:pt modelId="{A3CBBCB1-1A58-4228-BCD8-3C8AB0F14AC7}" type="pres">
      <dgm:prSet presAssocID="{6FD5691B-1CD9-4ADD-AD12-6DB4ECE8163F}" presName="compNode" presStyleCnt="0"/>
      <dgm:spPr/>
    </dgm:pt>
    <dgm:pt modelId="{DD3B2454-56F5-45F4-8A54-6AF3BFE03590}" type="pres">
      <dgm:prSet presAssocID="{6FD5691B-1CD9-4ADD-AD12-6DB4ECE8163F}" presName="aNode" presStyleLbl="bgShp" presStyleIdx="0" presStyleCnt="3"/>
      <dgm:spPr/>
    </dgm:pt>
    <dgm:pt modelId="{C4E2A9A6-2823-4BA6-B49A-74F8568EEB81}" type="pres">
      <dgm:prSet presAssocID="{6FD5691B-1CD9-4ADD-AD12-6DB4ECE8163F}" presName="textNode" presStyleLbl="bgShp" presStyleIdx="0" presStyleCnt="3"/>
      <dgm:spPr/>
    </dgm:pt>
    <dgm:pt modelId="{EDF20BA2-5A4D-49E8-AD9A-74A0C63949DD}" type="pres">
      <dgm:prSet presAssocID="{6FD5691B-1CD9-4ADD-AD12-6DB4ECE8163F}" presName="compChildNode" presStyleCnt="0"/>
      <dgm:spPr/>
    </dgm:pt>
    <dgm:pt modelId="{BCA2225C-87A6-46B9-B334-93035DBB4F1E}" type="pres">
      <dgm:prSet presAssocID="{6FD5691B-1CD9-4ADD-AD12-6DB4ECE8163F}" presName="theInnerList" presStyleCnt="0"/>
      <dgm:spPr/>
    </dgm:pt>
    <dgm:pt modelId="{631E6412-0F5D-4E9E-86D2-061EF450E3B7}" type="pres">
      <dgm:prSet presAssocID="{235A8891-1907-4ED7-9A47-999069AFAEBD}" presName="childNode" presStyleLbl="node1" presStyleIdx="0" presStyleCnt="8">
        <dgm:presLayoutVars>
          <dgm:bulletEnabled val="1"/>
        </dgm:presLayoutVars>
      </dgm:prSet>
      <dgm:spPr/>
    </dgm:pt>
    <dgm:pt modelId="{C8083A06-69A0-48A4-BBE8-21DA0A8BBB4B}" type="pres">
      <dgm:prSet presAssocID="{6FD5691B-1CD9-4ADD-AD12-6DB4ECE8163F}" presName="aSpace" presStyleCnt="0"/>
      <dgm:spPr/>
    </dgm:pt>
    <dgm:pt modelId="{3BA8AC3D-F229-4EC3-90BB-C9A4661040F7}" type="pres">
      <dgm:prSet presAssocID="{3CB084AA-A43A-408D-ABEA-9B2E3833375D}" presName="compNode" presStyleCnt="0"/>
      <dgm:spPr/>
    </dgm:pt>
    <dgm:pt modelId="{842EF9C7-4AE9-46AE-BB93-B324342FE7D4}" type="pres">
      <dgm:prSet presAssocID="{3CB084AA-A43A-408D-ABEA-9B2E3833375D}" presName="aNode" presStyleLbl="bgShp" presStyleIdx="1" presStyleCnt="3"/>
      <dgm:spPr/>
    </dgm:pt>
    <dgm:pt modelId="{89380AEC-182F-406D-B865-0C264485832C}" type="pres">
      <dgm:prSet presAssocID="{3CB084AA-A43A-408D-ABEA-9B2E3833375D}" presName="textNode" presStyleLbl="bgShp" presStyleIdx="1" presStyleCnt="3"/>
      <dgm:spPr/>
    </dgm:pt>
    <dgm:pt modelId="{E8844581-B58E-473D-B445-9D0F4EDDB16E}" type="pres">
      <dgm:prSet presAssocID="{3CB084AA-A43A-408D-ABEA-9B2E3833375D}" presName="compChildNode" presStyleCnt="0"/>
      <dgm:spPr/>
    </dgm:pt>
    <dgm:pt modelId="{CCF89C7D-8040-4243-9699-6240FDDB382E}" type="pres">
      <dgm:prSet presAssocID="{3CB084AA-A43A-408D-ABEA-9B2E3833375D}" presName="theInnerList" presStyleCnt="0"/>
      <dgm:spPr/>
    </dgm:pt>
    <dgm:pt modelId="{C93954EB-325D-43D7-82D0-99199871385F}" type="pres">
      <dgm:prSet presAssocID="{ED7E161F-028D-4FC0-B80D-82FD33894896}" presName="childNode" presStyleLbl="node1" presStyleIdx="1" presStyleCnt="8">
        <dgm:presLayoutVars>
          <dgm:bulletEnabled val="1"/>
        </dgm:presLayoutVars>
      </dgm:prSet>
      <dgm:spPr/>
    </dgm:pt>
    <dgm:pt modelId="{5D05513C-C928-4A3B-A35E-BD871DD387EA}" type="pres">
      <dgm:prSet presAssocID="{3CB084AA-A43A-408D-ABEA-9B2E3833375D}" presName="aSpace" presStyleCnt="0"/>
      <dgm:spPr/>
    </dgm:pt>
    <dgm:pt modelId="{E96B8FD7-0112-4FEB-9221-6E5E064023F6}" type="pres">
      <dgm:prSet presAssocID="{2464A1AE-D359-4FD0-A3D3-40790AC035E9}" presName="compNode" presStyleCnt="0"/>
      <dgm:spPr/>
    </dgm:pt>
    <dgm:pt modelId="{06D40267-3B54-4B71-ADFC-1E8BEB927941}" type="pres">
      <dgm:prSet presAssocID="{2464A1AE-D359-4FD0-A3D3-40790AC035E9}" presName="aNode" presStyleLbl="bgShp" presStyleIdx="2" presStyleCnt="3"/>
      <dgm:spPr/>
    </dgm:pt>
    <dgm:pt modelId="{819DB230-6C75-43D9-AED4-F97CC4559643}" type="pres">
      <dgm:prSet presAssocID="{2464A1AE-D359-4FD0-A3D3-40790AC035E9}" presName="textNode" presStyleLbl="bgShp" presStyleIdx="2" presStyleCnt="3"/>
      <dgm:spPr/>
    </dgm:pt>
    <dgm:pt modelId="{E8A55B03-B426-43A4-A4C1-4A22D64104FC}" type="pres">
      <dgm:prSet presAssocID="{2464A1AE-D359-4FD0-A3D3-40790AC035E9}" presName="compChildNode" presStyleCnt="0"/>
      <dgm:spPr/>
    </dgm:pt>
    <dgm:pt modelId="{08B059F7-BB81-410F-AA94-DCCE2A33B773}" type="pres">
      <dgm:prSet presAssocID="{2464A1AE-D359-4FD0-A3D3-40790AC035E9}" presName="theInnerList" presStyleCnt="0"/>
      <dgm:spPr/>
    </dgm:pt>
    <dgm:pt modelId="{A3EDA0BC-742B-4A0D-B159-F14BB212BE59}" type="pres">
      <dgm:prSet presAssocID="{9AA6A9E1-D3BC-4764-8C8A-4A4C2DFD135C}" presName="childNode" presStyleLbl="node1" presStyleIdx="2" presStyleCnt="8">
        <dgm:presLayoutVars>
          <dgm:bulletEnabled val="1"/>
        </dgm:presLayoutVars>
      </dgm:prSet>
      <dgm:spPr/>
    </dgm:pt>
    <dgm:pt modelId="{26EC4DC8-CE25-45B4-B984-EA6A4CF10CDD}" type="pres">
      <dgm:prSet presAssocID="{9AA6A9E1-D3BC-4764-8C8A-4A4C2DFD135C}" presName="aSpace2" presStyleCnt="0"/>
      <dgm:spPr/>
    </dgm:pt>
    <dgm:pt modelId="{F7BDFA60-57E4-45C4-8F7A-8E2B62C93132}" type="pres">
      <dgm:prSet presAssocID="{F21B2C28-6FA3-4023-8398-E5DBE336835B}" presName="childNode" presStyleLbl="node1" presStyleIdx="3" presStyleCnt="8">
        <dgm:presLayoutVars>
          <dgm:bulletEnabled val="1"/>
        </dgm:presLayoutVars>
      </dgm:prSet>
      <dgm:spPr/>
    </dgm:pt>
    <dgm:pt modelId="{9EF168C8-E10D-44E1-B7E7-E9460AFFC275}" type="pres">
      <dgm:prSet presAssocID="{F21B2C28-6FA3-4023-8398-E5DBE336835B}" presName="aSpace2" presStyleCnt="0"/>
      <dgm:spPr/>
    </dgm:pt>
    <dgm:pt modelId="{4321EA15-2773-4F7C-9723-C553FA3AD1F9}" type="pres">
      <dgm:prSet presAssocID="{69D3C5B9-13F7-4FC7-9F29-C26E71F5E2E5}" presName="childNode" presStyleLbl="node1" presStyleIdx="4" presStyleCnt="8">
        <dgm:presLayoutVars>
          <dgm:bulletEnabled val="1"/>
        </dgm:presLayoutVars>
      </dgm:prSet>
      <dgm:spPr/>
    </dgm:pt>
    <dgm:pt modelId="{7A6C43D1-6D59-4601-8087-0081EA66ACE1}" type="pres">
      <dgm:prSet presAssocID="{69D3C5B9-13F7-4FC7-9F29-C26E71F5E2E5}" presName="aSpace2" presStyleCnt="0"/>
      <dgm:spPr/>
    </dgm:pt>
    <dgm:pt modelId="{61F3E526-6085-4B42-9D0A-3E5BD1D0018C}" type="pres">
      <dgm:prSet presAssocID="{90704BBC-35C4-4BF3-9BD7-AA6E595A3DFD}" presName="childNode" presStyleLbl="node1" presStyleIdx="5" presStyleCnt="8">
        <dgm:presLayoutVars>
          <dgm:bulletEnabled val="1"/>
        </dgm:presLayoutVars>
      </dgm:prSet>
      <dgm:spPr/>
    </dgm:pt>
    <dgm:pt modelId="{46949A9D-1B42-49D3-9E8C-93D89A1A9906}" type="pres">
      <dgm:prSet presAssocID="{90704BBC-35C4-4BF3-9BD7-AA6E595A3DFD}" presName="aSpace2" presStyleCnt="0"/>
      <dgm:spPr/>
    </dgm:pt>
    <dgm:pt modelId="{F37C2C85-C875-4462-A284-35506AC40FDA}" type="pres">
      <dgm:prSet presAssocID="{03CDCD6D-A25E-4B87-A334-1A6F6209F884}" presName="childNode" presStyleLbl="node1" presStyleIdx="6" presStyleCnt="8">
        <dgm:presLayoutVars>
          <dgm:bulletEnabled val="1"/>
        </dgm:presLayoutVars>
      </dgm:prSet>
      <dgm:spPr/>
    </dgm:pt>
    <dgm:pt modelId="{847E36D1-8C6B-4E56-A52C-D4030C333C01}" type="pres">
      <dgm:prSet presAssocID="{03CDCD6D-A25E-4B87-A334-1A6F6209F884}" presName="aSpace2" presStyleCnt="0"/>
      <dgm:spPr/>
    </dgm:pt>
    <dgm:pt modelId="{5B748187-A994-4C1C-93DA-5D71C5BF7F9A}" type="pres">
      <dgm:prSet presAssocID="{9B33A439-7843-4EC0-9648-14B2B0AD5CDC}" presName="childNode" presStyleLbl="node1" presStyleIdx="7" presStyleCnt="8">
        <dgm:presLayoutVars>
          <dgm:bulletEnabled val="1"/>
        </dgm:presLayoutVars>
      </dgm:prSet>
      <dgm:spPr/>
    </dgm:pt>
  </dgm:ptLst>
  <dgm:cxnLst>
    <dgm:cxn modelId="{61A97C01-D579-43F3-AD86-623C98CB9B59}" type="presOf" srcId="{9AA6A9E1-D3BC-4764-8C8A-4A4C2DFD135C}" destId="{A3EDA0BC-742B-4A0D-B159-F14BB212BE59}" srcOrd="0" destOrd="0" presId="urn:microsoft.com/office/officeart/2005/8/layout/lProcess2"/>
    <dgm:cxn modelId="{AC5D790A-CD37-459E-8F23-F1662B5EED0E}" type="presOf" srcId="{6FD5691B-1CD9-4ADD-AD12-6DB4ECE8163F}" destId="{C4E2A9A6-2823-4BA6-B49A-74F8568EEB81}" srcOrd="1" destOrd="0" presId="urn:microsoft.com/office/officeart/2005/8/layout/lProcess2"/>
    <dgm:cxn modelId="{58312A0E-9134-4698-B9E9-C909DE0CBA70}" srcId="{2464A1AE-D359-4FD0-A3D3-40790AC035E9}" destId="{03CDCD6D-A25E-4B87-A334-1A6F6209F884}" srcOrd="4" destOrd="0" parTransId="{187AF813-1CA3-4E65-BBAC-E1E9FB74B349}" sibTransId="{B35372AB-0291-446D-B4BF-9052E3E044B7}"/>
    <dgm:cxn modelId="{CB362118-1028-4552-A9A6-8A256F59977A}" srcId="{2737D5AE-87B6-463C-B9E1-AC0A56CA54A7}" destId="{3CB084AA-A43A-408D-ABEA-9B2E3833375D}" srcOrd="1" destOrd="0" parTransId="{09130B89-CF12-4514-AA9C-65B5128A65BC}" sibTransId="{ADF950EC-C3E6-4852-8AC0-A4D5D6A2A8F7}"/>
    <dgm:cxn modelId="{2EE0911B-DAF4-4310-A010-7524FF5F1E9F}" type="presOf" srcId="{9B33A439-7843-4EC0-9648-14B2B0AD5CDC}" destId="{5B748187-A994-4C1C-93DA-5D71C5BF7F9A}" srcOrd="0" destOrd="0" presId="urn:microsoft.com/office/officeart/2005/8/layout/lProcess2"/>
    <dgm:cxn modelId="{6A373225-5CD1-425E-B97F-5A7054F72E72}" type="presOf" srcId="{ED7E161F-028D-4FC0-B80D-82FD33894896}" destId="{C93954EB-325D-43D7-82D0-99199871385F}" srcOrd="0" destOrd="0" presId="urn:microsoft.com/office/officeart/2005/8/layout/lProcess2"/>
    <dgm:cxn modelId="{74CD6D26-19A0-4543-ADFC-36A737D4E801}" srcId="{2464A1AE-D359-4FD0-A3D3-40790AC035E9}" destId="{F21B2C28-6FA3-4023-8398-E5DBE336835B}" srcOrd="1" destOrd="0" parTransId="{8C5C874E-6C9A-49A3-BC84-EAD5EC704BCF}" sibTransId="{740C0F4D-2C81-4573-BBDA-4428CE45C1D7}"/>
    <dgm:cxn modelId="{BC761F2F-AA9F-4810-A395-B35F1F46181D}" srcId="{2737D5AE-87B6-463C-B9E1-AC0A56CA54A7}" destId="{2464A1AE-D359-4FD0-A3D3-40790AC035E9}" srcOrd="2" destOrd="0" parTransId="{EFC9F467-57AE-43D2-A98B-377CDCF85467}" sibTransId="{26CB293B-98DD-4BE0-91B7-2044263EED87}"/>
    <dgm:cxn modelId="{E93B0840-5463-4186-B520-60E6994826E4}" srcId="{2737D5AE-87B6-463C-B9E1-AC0A56CA54A7}" destId="{6FD5691B-1CD9-4ADD-AD12-6DB4ECE8163F}" srcOrd="0" destOrd="0" parTransId="{8E82A5B5-2B99-475A-A1DB-786484E7027A}" sibTransId="{19091B91-E414-4ACB-9F0B-7B83031C4EA2}"/>
    <dgm:cxn modelId="{3902F75C-DB6F-4207-95DE-E23240022997}" type="presOf" srcId="{2464A1AE-D359-4FD0-A3D3-40790AC035E9}" destId="{06D40267-3B54-4B71-ADFC-1E8BEB927941}" srcOrd="0" destOrd="0" presId="urn:microsoft.com/office/officeart/2005/8/layout/lProcess2"/>
    <dgm:cxn modelId="{26FECB62-7A5E-407E-BF8E-DDB34E06EFF8}" srcId="{2464A1AE-D359-4FD0-A3D3-40790AC035E9}" destId="{9AA6A9E1-D3BC-4764-8C8A-4A4C2DFD135C}" srcOrd="0" destOrd="0" parTransId="{603C1C5F-27AE-43F9-8D3C-BF3F9F42092F}" sibTransId="{337D913C-CB52-482A-9011-2D6CD13DD9E0}"/>
    <dgm:cxn modelId="{E2583D46-5ADA-458B-B6BA-18D7788F06AD}" type="presOf" srcId="{03CDCD6D-A25E-4B87-A334-1A6F6209F884}" destId="{F37C2C85-C875-4462-A284-35506AC40FDA}" srcOrd="0" destOrd="0" presId="urn:microsoft.com/office/officeart/2005/8/layout/lProcess2"/>
    <dgm:cxn modelId="{F718BA6E-996C-4EAE-A4E0-8F3CA1757CC3}" srcId="{3CB084AA-A43A-408D-ABEA-9B2E3833375D}" destId="{ED7E161F-028D-4FC0-B80D-82FD33894896}" srcOrd="0" destOrd="0" parTransId="{3BA94CE2-CA62-4D0A-A1D5-C8B83C0BF9E3}" sibTransId="{A6915509-7678-4838-BF3D-F1627629EABB}"/>
    <dgm:cxn modelId="{AE880453-1268-4AB1-B9DD-ECA8B88324F9}" type="presOf" srcId="{6FD5691B-1CD9-4ADD-AD12-6DB4ECE8163F}" destId="{DD3B2454-56F5-45F4-8A54-6AF3BFE03590}" srcOrd="0" destOrd="0" presId="urn:microsoft.com/office/officeart/2005/8/layout/lProcess2"/>
    <dgm:cxn modelId="{D0CA4679-BDCD-4650-9A38-364315488AA2}" type="presOf" srcId="{3CB084AA-A43A-408D-ABEA-9B2E3833375D}" destId="{842EF9C7-4AE9-46AE-BB93-B324342FE7D4}" srcOrd="0" destOrd="0" presId="urn:microsoft.com/office/officeart/2005/8/layout/lProcess2"/>
    <dgm:cxn modelId="{65E15685-B0CC-4922-A836-047381A7E0D0}" type="presOf" srcId="{F21B2C28-6FA3-4023-8398-E5DBE336835B}" destId="{F7BDFA60-57E4-45C4-8F7A-8E2B62C93132}" srcOrd="0" destOrd="0" presId="urn:microsoft.com/office/officeart/2005/8/layout/lProcess2"/>
    <dgm:cxn modelId="{C600959E-B4FB-4F37-B418-9A28503FEE38}" type="presOf" srcId="{235A8891-1907-4ED7-9A47-999069AFAEBD}" destId="{631E6412-0F5D-4E9E-86D2-061EF450E3B7}" srcOrd="0" destOrd="0" presId="urn:microsoft.com/office/officeart/2005/8/layout/lProcess2"/>
    <dgm:cxn modelId="{C7D045A2-751C-4E07-9254-99697FAF523D}" srcId="{6FD5691B-1CD9-4ADD-AD12-6DB4ECE8163F}" destId="{235A8891-1907-4ED7-9A47-999069AFAEBD}" srcOrd="0" destOrd="0" parTransId="{4C70F16E-661F-4735-BA53-E240AE93506C}" sibTransId="{E97CBFD6-A903-4747-9B9C-B653A1DF1DC7}"/>
    <dgm:cxn modelId="{5ED01CA7-D1AB-47FC-97FA-7AE36446B105}" type="presOf" srcId="{90704BBC-35C4-4BF3-9BD7-AA6E595A3DFD}" destId="{61F3E526-6085-4B42-9D0A-3E5BD1D0018C}" srcOrd="0" destOrd="0" presId="urn:microsoft.com/office/officeart/2005/8/layout/lProcess2"/>
    <dgm:cxn modelId="{C3D956D0-DCBB-4497-93E7-6C1A56B42B31}" srcId="{2464A1AE-D359-4FD0-A3D3-40790AC035E9}" destId="{90704BBC-35C4-4BF3-9BD7-AA6E595A3DFD}" srcOrd="3" destOrd="0" parTransId="{92C73B34-D083-42A0-86D1-E55919F45C3D}" sibTransId="{BDAE3B26-C466-4643-B979-6C36C39166BC}"/>
    <dgm:cxn modelId="{5699E8D6-9E98-4066-8F0D-AD2D978D6851}" type="presOf" srcId="{2737D5AE-87B6-463C-B9E1-AC0A56CA54A7}" destId="{7AD8DD94-D970-4332-A065-B4694F813B6B}" srcOrd="0" destOrd="0" presId="urn:microsoft.com/office/officeart/2005/8/layout/lProcess2"/>
    <dgm:cxn modelId="{6437BADE-CAE1-49C7-9472-F6F84C3BC138}" type="presOf" srcId="{69D3C5B9-13F7-4FC7-9F29-C26E71F5E2E5}" destId="{4321EA15-2773-4F7C-9723-C553FA3AD1F9}" srcOrd="0" destOrd="0" presId="urn:microsoft.com/office/officeart/2005/8/layout/lProcess2"/>
    <dgm:cxn modelId="{05DE1DE3-2367-405E-8398-F02B5F7F53DB}" type="presOf" srcId="{2464A1AE-D359-4FD0-A3D3-40790AC035E9}" destId="{819DB230-6C75-43D9-AED4-F97CC4559643}" srcOrd="1" destOrd="0" presId="urn:microsoft.com/office/officeart/2005/8/layout/lProcess2"/>
    <dgm:cxn modelId="{0BE921ED-04B6-4315-B073-D168D5BE5AF0}" srcId="{2464A1AE-D359-4FD0-A3D3-40790AC035E9}" destId="{69D3C5B9-13F7-4FC7-9F29-C26E71F5E2E5}" srcOrd="2" destOrd="0" parTransId="{15F453D5-6C0B-42E5-B7C0-AB25DC298024}" sibTransId="{34029E23-7614-4905-93EF-C1B8449BBFC6}"/>
    <dgm:cxn modelId="{9C95CAF0-BAA5-45FC-B1DE-8F21D392B8DB}" srcId="{2464A1AE-D359-4FD0-A3D3-40790AC035E9}" destId="{9B33A439-7843-4EC0-9648-14B2B0AD5CDC}" srcOrd="5" destOrd="0" parTransId="{3A6099A0-6AC9-459F-ADEB-6BD2E5AFF719}" sibTransId="{101A69F8-5EC8-4252-80F3-1B1505EC19CE}"/>
    <dgm:cxn modelId="{A62AE2FE-3F20-4174-82AE-C6199D7C0247}" type="presOf" srcId="{3CB084AA-A43A-408D-ABEA-9B2E3833375D}" destId="{89380AEC-182F-406D-B865-0C264485832C}" srcOrd="1" destOrd="0" presId="urn:microsoft.com/office/officeart/2005/8/layout/lProcess2"/>
    <dgm:cxn modelId="{13A446BC-2A93-4CED-B2D5-F9823B2FDDF2}" type="presParOf" srcId="{7AD8DD94-D970-4332-A065-B4694F813B6B}" destId="{A3CBBCB1-1A58-4228-BCD8-3C8AB0F14AC7}" srcOrd="0" destOrd="0" presId="urn:microsoft.com/office/officeart/2005/8/layout/lProcess2"/>
    <dgm:cxn modelId="{EE4DAA93-60F1-4EDF-81B4-BC50E950649A}" type="presParOf" srcId="{A3CBBCB1-1A58-4228-BCD8-3C8AB0F14AC7}" destId="{DD3B2454-56F5-45F4-8A54-6AF3BFE03590}" srcOrd="0" destOrd="0" presId="urn:microsoft.com/office/officeart/2005/8/layout/lProcess2"/>
    <dgm:cxn modelId="{1BDE8CA5-EB1F-4A45-951E-D147B91FB617}" type="presParOf" srcId="{A3CBBCB1-1A58-4228-BCD8-3C8AB0F14AC7}" destId="{C4E2A9A6-2823-4BA6-B49A-74F8568EEB81}" srcOrd="1" destOrd="0" presId="urn:microsoft.com/office/officeart/2005/8/layout/lProcess2"/>
    <dgm:cxn modelId="{AA277BF8-3C73-4703-9872-FE28B92AA525}" type="presParOf" srcId="{A3CBBCB1-1A58-4228-BCD8-3C8AB0F14AC7}" destId="{EDF20BA2-5A4D-49E8-AD9A-74A0C63949DD}" srcOrd="2" destOrd="0" presId="urn:microsoft.com/office/officeart/2005/8/layout/lProcess2"/>
    <dgm:cxn modelId="{F87C432C-1EDD-45ED-AA83-BAF3878CF27C}" type="presParOf" srcId="{EDF20BA2-5A4D-49E8-AD9A-74A0C63949DD}" destId="{BCA2225C-87A6-46B9-B334-93035DBB4F1E}" srcOrd="0" destOrd="0" presId="urn:microsoft.com/office/officeart/2005/8/layout/lProcess2"/>
    <dgm:cxn modelId="{71F50117-0E11-414C-B63F-0B5E435ABAE3}" type="presParOf" srcId="{BCA2225C-87A6-46B9-B334-93035DBB4F1E}" destId="{631E6412-0F5D-4E9E-86D2-061EF450E3B7}" srcOrd="0" destOrd="0" presId="urn:microsoft.com/office/officeart/2005/8/layout/lProcess2"/>
    <dgm:cxn modelId="{FF874D9B-684E-400F-9CF9-B3D782DA91C9}" type="presParOf" srcId="{7AD8DD94-D970-4332-A065-B4694F813B6B}" destId="{C8083A06-69A0-48A4-BBE8-21DA0A8BBB4B}" srcOrd="1" destOrd="0" presId="urn:microsoft.com/office/officeart/2005/8/layout/lProcess2"/>
    <dgm:cxn modelId="{42FCFE97-BF0F-47F5-A882-04E24398B053}" type="presParOf" srcId="{7AD8DD94-D970-4332-A065-B4694F813B6B}" destId="{3BA8AC3D-F229-4EC3-90BB-C9A4661040F7}" srcOrd="2" destOrd="0" presId="urn:microsoft.com/office/officeart/2005/8/layout/lProcess2"/>
    <dgm:cxn modelId="{C0E5FE1D-2C42-4F95-B740-A9F4236408E6}" type="presParOf" srcId="{3BA8AC3D-F229-4EC3-90BB-C9A4661040F7}" destId="{842EF9C7-4AE9-46AE-BB93-B324342FE7D4}" srcOrd="0" destOrd="0" presId="urn:microsoft.com/office/officeart/2005/8/layout/lProcess2"/>
    <dgm:cxn modelId="{7A415F2C-3B92-4D01-B44B-DE91A845D2FD}" type="presParOf" srcId="{3BA8AC3D-F229-4EC3-90BB-C9A4661040F7}" destId="{89380AEC-182F-406D-B865-0C264485832C}" srcOrd="1" destOrd="0" presId="urn:microsoft.com/office/officeart/2005/8/layout/lProcess2"/>
    <dgm:cxn modelId="{A6BAEC91-9C38-43FC-B3B8-47480470DAAD}" type="presParOf" srcId="{3BA8AC3D-F229-4EC3-90BB-C9A4661040F7}" destId="{E8844581-B58E-473D-B445-9D0F4EDDB16E}" srcOrd="2" destOrd="0" presId="urn:microsoft.com/office/officeart/2005/8/layout/lProcess2"/>
    <dgm:cxn modelId="{8653348A-5A1E-4B47-9459-3C66BE0E3A67}" type="presParOf" srcId="{E8844581-B58E-473D-B445-9D0F4EDDB16E}" destId="{CCF89C7D-8040-4243-9699-6240FDDB382E}" srcOrd="0" destOrd="0" presId="urn:microsoft.com/office/officeart/2005/8/layout/lProcess2"/>
    <dgm:cxn modelId="{D0970240-C7CB-44BF-989B-777AF10F694B}" type="presParOf" srcId="{CCF89C7D-8040-4243-9699-6240FDDB382E}" destId="{C93954EB-325D-43D7-82D0-99199871385F}" srcOrd="0" destOrd="0" presId="urn:microsoft.com/office/officeart/2005/8/layout/lProcess2"/>
    <dgm:cxn modelId="{893B0EFF-BD2C-4A5F-A91D-3FE1FFE4D8B6}" type="presParOf" srcId="{7AD8DD94-D970-4332-A065-B4694F813B6B}" destId="{5D05513C-C928-4A3B-A35E-BD871DD387EA}" srcOrd="3" destOrd="0" presId="urn:microsoft.com/office/officeart/2005/8/layout/lProcess2"/>
    <dgm:cxn modelId="{B68F2523-C657-4725-B681-7975DF43F076}" type="presParOf" srcId="{7AD8DD94-D970-4332-A065-B4694F813B6B}" destId="{E96B8FD7-0112-4FEB-9221-6E5E064023F6}" srcOrd="4" destOrd="0" presId="urn:microsoft.com/office/officeart/2005/8/layout/lProcess2"/>
    <dgm:cxn modelId="{58DB12C5-CAE9-4ABD-846B-2F5C4944DF61}" type="presParOf" srcId="{E96B8FD7-0112-4FEB-9221-6E5E064023F6}" destId="{06D40267-3B54-4B71-ADFC-1E8BEB927941}" srcOrd="0" destOrd="0" presId="urn:microsoft.com/office/officeart/2005/8/layout/lProcess2"/>
    <dgm:cxn modelId="{A62B7B77-5BF9-4175-AE42-178109D4A6D0}" type="presParOf" srcId="{E96B8FD7-0112-4FEB-9221-6E5E064023F6}" destId="{819DB230-6C75-43D9-AED4-F97CC4559643}" srcOrd="1" destOrd="0" presId="urn:microsoft.com/office/officeart/2005/8/layout/lProcess2"/>
    <dgm:cxn modelId="{997633A9-458B-4716-A3CD-BF83A90B6F70}" type="presParOf" srcId="{E96B8FD7-0112-4FEB-9221-6E5E064023F6}" destId="{E8A55B03-B426-43A4-A4C1-4A22D64104FC}" srcOrd="2" destOrd="0" presId="urn:microsoft.com/office/officeart/2005/8/layout/lProcess2"/>
    <dgm:cxn modelId="{E7E3C5C5-9B6B-4C56-A0C9-4F105540527C}" type="presParOf" srcId="{E8A55B03-B426-43A4-A4C1-4A22D64104FC}" destId="{08B059F7-BB81-410F-AA94-DCCE2A33B773}" srcOrd="0" destOrd="0" presId="urn:microsoft.com/office/officeart/2005/8/layout/lProcess2"/>
    <dgm:cxn modelId="{5078C57E-C58A-4C88-9D1E-B3681410D836}" type="presParOf" srcId="{08B059F7-BB81-410F-AA94-DCCE2A33B773}" destId="{A3EDA0BC-742B-4A0D-B159-F14BB212BE59}" srcOrd="0" destOrd="0" presId="urn:microsoft.com/office/officeart/2005/8/layout/lProcess2"/>
    <dgm:cxn modelId="{4A5ACE31-2B7D-469F-B8D1-4EF352B3F022}" type="presParOf" srcId="{08B059F7-BB81-410F-AA94-DCCE2A33B773}" destId="{26EC4DC8-CE25-45B4-B984-EA6A4CF10CDD}" srcOrd="1" destOrd="0" presId="urn:microsoft.com/office/officeart/2005/8/layout/lProcess2"/>
    <dgm:cxn modelId="{40C55E71-972A-49DB-BEE2-208680352276}" type="presParOf" srcId="{08B059F7-BB81-410F-AA94-DCCE2A33B773}" destId="{F7BDFA60-57E4-45C4-8F7A-8E2B62C93132}" srcOrd="2" destOrd="0" presId="urn:microsoft.com/office/officeart/2005/8/layout/lProcess2"/>
    <dgm:cxn modelId="{019BBE44-6EFD-4E03-B6EE-4FFFCA95A8A9}" type="presParOf" srcId="{08B059F7-BB81-410F-AA94-DCCE2A33B773}" destId="{9EF168C8-E10D-44E1-B7E7-E9460AFFC275}" srcOrd="3" destOrd="0" presId="urn:microsoft.com/office/officeart/2005/8/layout/lProcess2"/>
    <dgm:cxn modelId="{F2908CBA-F1D4-44B9-8EE4-FFE88B072D77}" type="presParOf" srcId="{08B059F7-BB81-410F-AA94-DCCE2A33B773}" destId="{4321EA15-2773-4F7C-9723-C553FA3AD1F9}" srcOrd="4" destOrd="0" presId="urn:microsoft.com/office/officeart/2005/8/layout/lProcess2"/>
    <dgm:cxn modelId="{11A763DE-E6AB-4497-B233-FFB9B90493BE}" type="presParOf" srcId="{08B059F7-BB81-410F-AA94-DCCE2A33B773}" destId="{7A6C43D1-6D59-4601-8087-0081EA66ACE1}" srcOrd="5" destOrd="0" presId="urn:microsoft.com/office/officeart/2005/8/layout/lProcess2"/>
    <dgm:cxn modelId="{6EB5405C-3DB1-4540-942B-F365ACE7A461}" type="presParOf" srcId="{08B059F7-BB81-410F-AA94-DCCE2A33B773}" destId="{61F3E526-6085-4B42-9D0A-3E5BD1D0018C}" srcOrd="6" destOrd="0" presId="urn:microsoft.com/office/officeart/2005/8/layout/lProcess2"/>
    <dgm:cxn modelId="{97CE1178-A822-414D-A006-B8F4950BC4E8}" type="presParOf" srcId="{08B059F7-BB81-410F-AA94-DCCE2A33B773}" destId="{46949A9D-1B42-49D3-9E8C-93D89A1A9906}" srcOrd="7" destOrd="0" presId="urn:microsoft.com/office/officeart/2005/8/layout/lProcess2"/>
    <dgm:cxn modelId="{A16AECE9-3806-4770-8B96-C604253B2B33}" type="presParOf" srcId="{08B059F7-BB81-410F-AA94-DCCE2A33B773}" destId="{F37C2C85-C875-4462-A284-35506AC40FDA}" srcOrd="8" destOrd="0" presId="urn:microsoft.com/office/officeart/2005/8/layout/lProcess2"/>
    <dgm:cxn modelId="{13592A32-BCA1-4650-A3BD-5384287F952D}" type="presParOf" srcId="{08B059F7-BB81-410F-AA94-DCCE2A33B773}" destId="{847E36D1-8C6B-4E56-A52C-D4030C333C01}" srcOrd="9" destOrd="0" presId="urn:microsoft.com/office/officeart/2005/8/layout/lProcess2"/>
    <dgm:cxn modelId="{BFC41E83-DC0A-4342-8C85-9A126720EFA4}" type="presParOf" srcId="{08B059F7-BB81-410F-AA94-DCCE2A33B773}" destId="{5B748187-A994-4C1C-93DA-5D71C5BF7F9A}" srcOrd="1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E6205963-07B1-4D86-B7CA-88BEF1B8B0A0}" type="doc">
      <dgm:prSet loTypeId="urn:microsoft.com/office/officeart/2009/3/layout/PieProcess" loCatId="process" qsTypeId="urn:microsoft.com/office/officeart/2005/8/quickstyle/simple1" qsCatId="simple" csTypeId="urn:microsoft.com/office/officeart/2005/8/colors/colorful4" csCatId="colorful" phldr="1"/>
      <dgm:spPr/>
      <dgm:t>
        <a:bodyPr/>
        <a:lstStyle/>
        <a:p>
          <a:endParaRPr lang="es-ES"/>
        </a:p>
      </dgm:t>
    </dgm:pt>
    <dgm:pt modelId="{BA1DFA3B-D834-442D-B781-45C09F7733DD}">
      <dgm:prSet phldrT="[Texto]" custT="1"/>
      <dgm:spPr/>
      <dgm:t>
        <a:bodyPr/>
        <a:lstStyle/>
        <a:p>
          <a:r>
            <a:rPr lang="es-CO" sz="1800" b="1" dirty="0"/>
            <a:t>Proceso de Administración del Talento Humano</a:t>
          </a:r>
          <a:endParaRPr lang="es-ES" sz="1800" b="1" dirty="0"/>
        </a:p>
      </dgm:t>
    </dgm:pt>
    <dgm:pt modelId="{0517678C-9E42-4995-873F-4A0823540651}" type="parTrans" cxnId="{05873477-8624-4814-BF7A-226CF8335ADC}">
      <dgm:prSet/>
      <dgm:spPr/>
      <dgm:t>
        <a:bodyPr/>
        <a:lstStyle/>
        <a:p>
          <a:endParaRPr lang="es-ES"/>
        </a:p>
      </dgm:t>
    </dgm:pt>
    <dgm:pt modelId="{C6110ED4-4CBD-46C4-B651-E9A59CA6259F}" type="sibTrans" cxnId="{05873477-8624-4814-BF7A-226CF8335ADC}">
      <dgm:prSet/>
      <dgm:spPr/>
      <dgm:t>
        <a:bodyPr/>
        <a:lstStyle/>
        <a:p>
          <a:endParaRPr lang="es-ES"/>
        </a:p>
      </dgm:t>
    </dgm:pt>
    <dgm:pt modelId="{7DF876CD-987E-43A9-A461-D84AE9A1BE21}">
      <dgm:prSet phldrT="[Texto]" custT="1"/>
      <dgm:spPr/>
      <dgm:t>
        <a:bodyPr/>
        <a:lstStyle/>
        <a:p>
          <a:pPr algn="l"/>
          <a:r>
            <a:rPr lang="es-CO" sz="1200" b="1" dirty="0"/>
            <a:t>1. Procedimiento de Selección y Vinculación</a:t>
          </a:r>
          <a:endParaRPr lang="es-ES" sz="1200" b="1" dirty="0"/>
        </a:p>
      </dgm:t>
    </dgm:pt>
    <dgm:pt modelId="{71F80514-93DF-46A8-9057-506AC4D7C0E1}" type="parTrans" cxnId="{FE4645F9-2759-496A-9767-662BC61464ED}">
      <dgm:prSet/>
      <dgm:spPr/>
      <dgm:t>
        <a:bodyPr/>
        <a:lstStyle/>
        <a:p>
          <a:endParaRPr lang="es-ES"/>
        </a:p>
      </dgm:t>
    </dgm:pt>
    <dgm:pt modelId="{CC69A87C-E274-4592-8B52-53BE29783AAE}" type="sibTrans" cxnId="{FE4645F9-2759-496A-9767-662BC61464ED}">
      <dgm:prSet/>
      <dgm:spPr/>
      <dgm:t>
        <a:bodyPr/>
        <a:lstStyle/>
        <a:p>
          <a:endParaRPr lang="es-ES"/>
        </a:p>
      </dgm:t>
    </dgm:pt>
    <dgm:pt modelId="{E790BEE4-8F2C-408E-B127-31C5E99070D6}">
      <dgm:prSet phldrT="[Texto]" custT="1"/>
      <dgm:spPr/>
      <dgm:t>
        <a:bodyPr/>
        <a:lstStyle/>
        <a:p>
          <a:pPr algn="l"/>
          <a:endParaRPr lang="es-ES" sz="1200" b="1" dirty="0"/>
        </a:p>
        <a:p>
          <a:pPr algn="l"/>
          <a:r>
            <a:rPr lang="es-ES" sz="1200" b="1" dirty="0"/>
            <a:t>2. </a:t>
          </a:r>
          <a:r>
            <a:rPr lang="es-CO" sz="1200" b="1" dirty="0"/>
            <a:t>Procedimiento </a:t>
          </a:r>
          <a:r>
            <a:rPr lang="es-ES" sz="1200" b="1" dirty="0"/>
            <a:t>Gestión de Nomina y Novedades</a:t>
          </a:r>
        </a:p>
      </dgm:t>
    </dgm:pt>
    <dgm:pt modelId="{CBC7D6C4-5CC9-4426-8C1C-D51C903C7178}" type="parTrans" cxnId="{27B065AD-07C2-4043-AC20-6146D8607F8F}">
      <dgm:prSet/>
      <dgm:spPr/>
      <dgm:t>
        <a:bodyPr/>
        <a:lstStyle/>
        <a:p>
          <a:endParaRPr lang="es-ES"/>
        </a:p>
      </dgm:t>
    </dgm:pt>
    <dgm:pt modelId="{5D139975-96CE-44D8-B937-0223CBE43989}" type="sibTrans" cxnId="{27B065AD-07C2-4043-AC20-6146D8607F8F}">
      <dgm:prSet/>
      <dgm:spPr/>
      <dgm:t>
        <a:bodyPr/>
        <a:lstStyle/>
        <a:p>
          <a:endParaRPr lang="es-ES"/>
        </a:p>
      </dgm:t>
    </dgm:pt>
    <dgm:pt modelId="{1400DBAB-B0F3-4483-989F-C1056D10400B}">
      <dgm:prSet phldrT="[Texto]" custT="1"/>
      <dgm:spPr/>
      <dgm:t>
        <a:bodyPr/>
        <a:lstStyle/>
        <a:p>
          <a:pPr algn="l"/>
          <a:r>
            <a:rPr lang="es-CO" sz="1050" dirty="0"/>
            <a:t>Proyecto SENA</a:t>
          </a:r>
          <a:endParaRPr lang="es-ES" sz="1050" dirty="0"/>
        </a:p>
      </dgm:t>
    </dgm:pt>
    <dgm:pt modelId="{CE1BF01F-DB34-493E-92B2-CE70AE768BD8}" type="parTrans" cxnId="{9A6EF1D4-958B-4375-BE63-058F346FC6B4}">
      <dgm:prSet/>
      <dgm:spPr/>
      <dgm:t>
        <a:bodyPr/>
        <a:lstStyle/>
        <a:p>
          <a:endParaRPr lang="es-ES"/>
        </a:p>
      </dgm:t>
    </dgm:pt>
    <dgm:pt modelId="{4AF2CAC6-0984-46A2-8B25-092344D2D7EA}" type="sibTrans" cxnId="{9A6EF1D4-958B-4375-BE63-058F346FC6B4}">
      <dgm:prSet/>
      <dgm:spPr/>
      <dgm:t>
        <a:bodyPr/>
        <a:lstStyle/>
        <a:p>
          <a:endParaRPr lang="es-ES"/>
        </a:p>
      </dgm:t>
    </dgm:pt>
    <dgm:pt modelId="{1FC48FC7-56FD-4BE1-866C-B3D62CA41150}">
      <dgm:prSet custT="1"/>
      <dgm:spPr/>
      <dgm:t>
        <a:bodyPr/>
        <a:lstStyle/>
        <a:p>
          <a:r>
            <a:rPr lang="es-CO" sz="1800" b="1" dirty="0"/>
            <a:t>Proceso de Evaluación y Desarrollo</a:t>
          </a:r>
        </a:p>
      </dgm:t>
    </dgm:pt>
    <dgm:pt modelId="{2AFD50F4-1A8E-4BB2-8823-3F24AB6E40CB}" type="parTrans" cxnId="{2DA4DB2D-BB95-4916-8935-9DE848937441}">
      <dgm:prSet/>
      <dgm:spPr/>
      <dgm:t>
        <a:bodyPr/>
        <a:lstStyle/>
        <a:p>
          <a:endParaRPr lang="es-ES"/>
        </a:p>
      </dgm:t>
    </dgm:pt>
    <dgm:pt modelId="{4CE0F9D7-7F9D-4044-9B27-47EE7E2EA11F}" type="sibTrans" cxnId="{2DA4DB2D-BB95-4916-8935-9DE848937441}">
      <dgm:prSet/>
      <dgm:spPr/>
      <dgm:t>
        <a:bodyPr/>
        <a:lstStyle/>
        <a:p>
          <a:endParaRPr lang="es-ES"/>
        </a:p>
      </dgm:t>
    </dgm:pt>
    <dgm:pt modelId="{B8A97EC8-2C45-4BC1-8FE3-B0D4644BD5BF}">
      <dgm:prSet custT="1"/>
      <dgm:spPr/>
      <dgm:t>
        <a:bodyPr/>
        <a:lstStyle/>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Capacitación</a:t>
          </a:r>
        </a:p>
      </dgm:t>
    </dgm:pt>
    <dgm:pt modelId="{A0385C54-33B5-4773-BB36-A6D9308E7697}" type="parTrans" cxnId="{2923CA52-EB09-41CE-9D94-ADFBB89AB465}">
      <dgm:prSet/>
      <dgm:spPr/>
      <dgm:t>
        <a:bodyPr/>
        <a:lstStyle/>
        <a:p>
          <a:endParaRPr lang="es-ES"/>
        </a:p>
      </dgm:t>
    </dgm:pt>
    <dgm:pt modelId="{581E7ECA-5AEE-4B96-875E-5AEC08C569A4}" type="sibTrans" cxnId="{2923CA52-EB09-41CE-9D94-ADFBB89AB465}">
      <dgm:prSet/>
      <dgm:spPr/>
      <dgm:t>
        <a:bodyPr/>
        <a:lstStyle/>
        <a:p>
          <a:endParaRPr lang="es-ES"/>
        </a:p>
      </dgm:t>
    </dgm:pt>
    <dgm:pt modelId="{5113AF52-4DCB-40BA-93A3-F34892BFC6B9}">
      <dgm:prSet custT="1"/>
      <dgm:spPr/>
      <dgm:t>
        <a:bodyPr/>
        <a:lstStyle/>
        <a:p>
          <a:pPr marL="0" lvl="0" algn="l" defTabSz="533400">
            <a:lnSpc>
              <a:spcPct val="90000"/>
            </a:lnSpc>
            <a:spcBef>
              <a:spcPct val="0"/>
            </a:spcBef>
            <a:spcAft>
              <a:spcPct val="35000"/>
            </a:spcAft>
            <a:buNone/>
          </a:pPr>
          <a:r>
            <a:rPr lang="es-CO" sz="1200" b="1" kern="1200" dirty="0">
              <a:solidFill>
                <a:prstClr val="black">
                  <a:hueOff val="0"/>
                  <a:satOff val="0"/>
                  <a:lumOff val="0"/>
                  <a:alphaOff val="0"/>
                </a:prstClr>
              </a:solidFill>
              <a:latin typeface="Calibri" panose="020F0502020204030204"/>
              <a:ea typeface="+mn-ea"/>
              <a:cs typeface="+mn-cs"/>
            </a:rPr>
            <a:t>Procedimiento de Evaluación del Rendimiento</a:t>
          </a:r>
        </a:p>
      </dgm:t>
    </dgm:pt>
    <dgm:pt modelId="{10407973-6DF6-4B71-B66B-05CE039CE671}" type="parTrans" cxnId="{37763A33-01F2-4BE5-BE9A-6DF17093A4D6}">
      <dgm:prSet/>
      <dgm:spPr/>
      <dgm:t>
        <a:bodyPr/>
        <a:lstStyle/>
        <a:p>
          <a:endParaRPr lang="es-ES"/>
        </a:p>
      </dgm:t>
    </dgm:pt>
    <dgm:pt modelId="{AC16CB8C-CD54-4BDF-A932-2EF5F7F74392}" type="sibTrans" cxnId="{37763A33-01F2-4BE5-BE9A-6DF17093A4D6}">
      <dgm:prSet/>
      <dgm:spPr/>
      <dgm:t>
        <a:bodyPr/>
        <a:lstStyle/>
        <a:p>
          <a:endParaRPr lang="es-ES"/>
        </a:p>
      </dgm:t>
    </dgm:pt>
    <dgm:pt modelId="{65D7DFD0-3F6E-4952-B9DF-B74F4583C09A}">
      <dgm:prSet/>
      <dgm:spPr/>
      <dgm:t>
        <a:bodyPr/>
        <a:lstStyle/>
        <a:p>
          <a:r>
            <a:rPr lang="es-CO" dirty="0"/>
            <a:t>Bienestar Social y salud en el trabajo</a:t>
          </a:r>
        </a:p>
      </dgm:t>
    </dgm:pt>
    <dgm:pt modelId="{9B649115-A5B2-429A-AFE1-F056E311745D}" type="parTrans" cxnId="{9E0F998D-54CC-4D99-B237-F95287105070}">
      <dgm:prSet/>
      <dgm:spPr/>
      <dgm:t>
        <a:bodyPr/>
        <a:lstStyle/>
        <a:p>
          <a:endParaRPr lang="es-ES"/>
        </a:p>
      </dgm:t>
    </dgm:pt>
    <dgm:pt modelId="{32AE8962-5CD0-43D3-A2AB-C6063AF88510}" type="sibTrans" cxnId="{9E0F998D-54CC-4D99-B237-F95287105070}">
      <dgm:prSet/>
      <dgm:spPr/>
      <dgm:t>
        <a:bodyPr/>
        <a:lstStyle/>
        <a:p>
          <a:endParaRPr lang="es-ES"/>
        </a:p>
      </dgm:t>
    </dgm:pt>
    <dgm:pt modelId="{1240C1B7-0A35-4D5E-8BE0-FAC9969EB256}">
      <dgm:prSet custT="1"/>
      <dgm:spPr/>
      <dgm:t>
        <a:bodyPr/>
        <a:lstStyle/>
        <a:p>
          <a:pPr marL="0" lvl="0" algn="l" defTabSz="444500">
            <a:lnSpc>
              <a:spcPct val="90000"/>
            </a:lnSpc>
            <a:spcBef>
              <a:spcPct val="0"/>
            </a:spcBef>
            <a:spcAft>
              <a:spcPct val="35000"/>
            </a:spcAft>
            <a:buNone/>
          </a:pPr>
          <a:r>
            <a:rPr lang="es-CO" sz="1000" b="1" kern="1200" dirty="0"/>
            <a:t>Procedimiento de Gestión de Bienestar Social Laboral</a:t>
          </a:r>
          <a:endParaRPr lang="es-CO" b="1" kern="1200" dirty="0"/>
        </a:p>
      </dgm:t>
    </dgm:pt>
    <dgm:pt modelId="{746596F6-574D-4056-95F6-43BD95D89EEB}" type="parTrans" cxnId="{EDBE45D1-AE70-4DB8-BB65-8F0DDE5C9D88}">
      <dgm:prSet/>
      <dgm:spPr/>
      <dgm:t>
        <a:bodyPr/>
        <a:lstStyle/>
        <a:p>
          <a:endParaRPr lang="es-ES"/>
        </a:p>
      </dgm:t>
    </dgm:pt>
    <dgm:pt modelId="{954E2684-D358-4265-AE84-FBE4C4F1B839}" type="sibTrans" cxnId="{EDBE45D1-AE70-4DB8-BB65-8F0DDE5C9D88}">
      <dgm:prSet/>
      <dgm:spPr/>
      <dgm:t>
        <a:bodyPr/>
        <a:lstStyle/>
        <a:p>
          <a:endParaRPr lang="es-ES"/>
        </a:p>
      </dgm:t>
    </dgm:pt>
    <dgm:pt modelId="{C04707D8-3907-4D1F-9D44-C70BFED8CA5E}">
      <dgm:prSet custT="1"/>
      <dgm:spPr/>
      <dgm:t>
        <a:bodyPr/>
        <a:lstStyle/>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Horario Flexible</a:t>
          </a:r>
        </a:p>
      </dgm:t>
    </dgm:pt>
    <dgm:pt modelId="{31954026-EDB1-4563-9BCF-5E12006DFE2C}" type="parTrans" cxnId="{A614AD10-5D4E-490B-AB17-B85840A3AA50}">
      <dgm:prSet/>
      <dgm:spPr/>
      <dgm:t>
        <a:bodyPr/>
        <a:lstStyle/>
        <a:p>
          <a:endParaRPr lang="es-ES"/>
        </a:p>
      </dgm:t>
    </dgm:pt>
    <dgm:pt modelId="{32E474C4-69B4-48FE-B367-2F4B6B1CCA7A}" type="sibTrans" cxnId="{A614AD10-5D4E-490B-AB17-B85840A3AA50}">
      <dgm:prSet/>
      <dgm:spPr/>
      <dgm:t>
        <a:bodyPr/>
        <a:lstStyle/>
        <a:p>
          <a:endParaRPr lang="es-ES"/>
        </a:p>
      </dgm:t>
    </dgm:pt>
    <dgm:pt modelId="{263CCB1C-4EF2-4C32-B2A5-AC02E33371C4}">
      <dgm:prSet custT="1"/>
      <dgm:spPr/>
      <dgm:t>
        <a:bodyPr/>
        <a:lstStyle/>
        <a:p>
          <a:pPr algn="l"/>
          <a:r>
            <a:rPr lang="es-CO" sz="1050" dirty="0"/>
            <a:t>Estado Joven</a:t>
          </a:r>
          <a:endParaRPr lang="es-ES" sz="1050" dirty="0"/>
        </a:p>
      </dgm:t>
    </dgm:pt>
    <dgm:pt modelId="{57AF2ADE-4484-4128-9054-9DED1FF8AE0A}" type="parTrans" cxnId="{51D84727-A705-4BFA-B027-C873335FC884}">
      <dgm:prSet/>
      <dgm:spPr/>
      <dgm:t>
        <a:bodyPr/>
        <a:lstStyle/>
        <a:p>
          <a:endParaRPr lang="es-ES"/>
        </a:p>
      </dgm:t>
    </dgm:pt>
    <dgm:pt modelId="{9A732C2C-4809-4F05-9B26-1845D49738E7}" type="sibTrans" cxnId="{51D84727-A705-4BFA-B027-C873335FC884}">
      <dgm:prSet/>
      <dgm:spPr/>
      <dgm:t>
        <a:bodyPr/>
        <a:lstStyle/>
        <a:p>
          <a:endParaRPr lang="es-ES"/>
        </a:p>
      </dgm:t>
    </dgm:pt>
    <dgm:pt modelId="{32899CF1-8CC2-42ED-BB2F-F9548739B0B8}">
      <dgm:prSet custT="1"/>
      <dgm:spPr/>
      <dgm:t>
        <a:bodyPr/>
        <a:lstStyle/>
        <a:p>
          <a:pPr algn="l"/>
          <a:r>
            <a:rPr lang="es-ES" sz="1050" dirty="0"/>
            <a:t>Contrato Pruebas Psicotécnicas</a:t>
          </a:r>
        </a:p>
      </dgm:t>
    </dgm:pt>
    <dgm:pt modelId="{9120ED90-2DE9-4CD2-A54D-4821A8F856D9}" type="parTrans" cxnId="{1B948FB2-CC20-4690-BB97-CFDB68D71411}">
      <dgm:prSet/>
      <dgm:spPr/>
      <dgm:t>
        <a:bodyPr/>
        <a:lstStyle/>
        <a:p>
          <a:endParaRPr lang="es-ES"/>
        </a:p>
      </dgm:t>
    </dgm:pt>
    <dgm:pt modelId="{857DDB91-E394-4313-9BE4-52B4F3B18BA8}" type="sibTrans" cxnId="{1B948FB2-CC20-4690-BB97-CFDB68D71411}">
      <dgm:prSet/>
      <dgm:spPr/>
      <dgm:t>
        <a:bodyPr/>
        <a:lstStyle/>
        <a:p>
          <a:endParaRPr lang="es-ES"/>
        </a:p>
      </dgm:t>
    </dgm:pt>
    <dgm:pt modelId="{82AA8A55-99D9-402C-B647-BC67B7E47D27}">
      <dgm:prSet custT="1"/>
      <dgm:spPr/>
      <dgm:t>
        <a:bodyPr/>
        <a:lstStyle/>
        <a:p>
          <a:pPr algn="l"/>
          <a:r>
            <a:rPr lang="es-ES" sz="1050" dirty="0"/>
            <a:t>Alineación Descriptivos de Cargos </a:t>
          </a:r>
        </a:p>
      </dgm:t>
    </dgm:pt>
    <dgm:pt modelId="{E50DF6B0-66AD-4F26-B419-672B2ACF65E7}" type="parTrans" cxnId="{5D44FCEF-35D4-44E1-A975-65BD2061BD1A}">
      <dgm:prSet/>
      <dgm:spPr/>
      <dgm:t>
        <a:bodyPr/>
        <a:lstStyle/>
        <a:p>
          <a:endParaRPr lang="es-ES"/>
        </a:p>
      </dgm:t>
    </dgm:pt>
    <dgm:pt modelId="{959AFB76-45D7-4B14-9082-E2D000160FF0}" type="sibTrans" cxnId="{5D44FCEF-35D4-44E1-A975-65BD2061BD1A}">
      <dgm:prSet/>
      <dgm:spPr/>
      <dgm:t>
        <a:bodyPr/>
        <a:lstStyle/>
        <a:p>
          <a:endParaRPr lang="es-ES"/>
        </a:p>
      </dgm:t>
    </dgm:pt>
    <dgm:pt modelId="{0A675F63-55D0-4B14-86B8-BDBE6BDE907B}">
      <dgm:prSet custT="1"/>
      <dgm:spPr/>
      <dgm:t>
        <a:bodyPr/>
        <a:lstStyle/>
        <a:p>
          <a:pPr algn="l"/>
          <a:r>
            <a:rPr lang="es-CO" sz="1050" dirty="0"/>
            <a:t>Convenios Bancos (Libranzas y cuenta de nómina)</a:t>
          </a:r>
          <a:r>
            <a:rPr lang="es-CO" sz="1400" dirty="0"/>
            <a:t> </a:t>
          </a:r>
          <a:endParaRPr lang="es-CO" sz="1050" dirty="0"/>
        </a:p>
      </dgm:t>
    </dgm:pt>
    <dgm:pt modelId="{C7EF4FB7-A79A-4E0D-90A5-D71182750870}" type="parTrans" cxnId="{63FD3E5F-9EC8-44BD-9BFC-C46F090D0864}">
      <dgm:prSet/>
      <dgm:spPr/>
      <dgm:t>
        <a:bodyPr/>
        <a:lstStyle/>
        <a:p>
          <a:endParaRPr lang="es-ES"/>
        </a:p>
      </dgm:t>
    </dgm:pt>
    <dgm:pt modelId="{FCEBE4C5-E39E-4328-ADD1-1E1AE6E52065}" type="sibTrans" cxnId="{63FD3E5F-9EC8-44BD-9BFC-C46F090D0864}">
      <dgm:prSet/>
      <dgm:spPr/>
      <dgm:t>
        <a:bodyPr/>
        <a:lstStyle/>
        <a:p>
          <a:endParaRPr lang="es-ES"/>
        </a:p>
      </dgm:t>
    </dgm:pt>
    <dgm:pt modelId="{6E6F42FA-A8D0-463B-A4DD-E0A3D3493B42}">
      <dgm:prSet custT="1"/>
      <dgm:spPr/>
      <dgm:t>
        <a:bodyPr/>
        <a:lstStyle/>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Inducción y Reinducción</a:t>
          </a:r>
        </a:p>
      </dgm:t>
    </dgm:pt>
    <dgm:pt modelId="{CD7A37B9-69E5-43C8-BDB0-6E87551ACEB2}" type="parTrans" cxnId="{B7EE9E56-A8DA-492A-BE02-957C7F2F1115}">
      <dgm:prSet/>
      <dgm:spPr/>
      <dgm:t>
        <a:bodyPr/>
        <a:lstStyle/>
        <a:p>
          <a:endParaRPr lang="es-ES"/>
        </a:p>
      </dgm:t>
    </dgm:pt>
    <dgm:pt modelId="{2A702015-DE07-475A-94E2-006044506C1D}" type="sibTrans" cxnId="{B7EE9E56-A8DA-492A-BE02-957C7F2F1115}">
      <dgm:prSet/>
      <dgm:spPr/>
      <dgm:t>
        <a:bodyPr/>
        <a:lstStyle/>
        <a:p>
          <a:endParaRPr lang="es-ES"/>
        </a:p>
      </dgm:t>
    </dgm:pt>
    <dgm:pt modelId="{69CBF4E9-FA8E-4D2A-B4B4-856E5006BA46}">
      <dgm:prSet custT="1"/>
      <dgm:spPr/>
      <dgm:t>
        <a:bodyPr/>
        <a:lstStyle/>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Desarrollo de Diplomados</a:t>
          </a:r>
        </a:p>
      </dgm:t>
    </dgm:pt>
    <dgm:pt modelId="{9B78D6D3-814C-40FE-B5CB-2CF574395467}" type="parTrans" cxnId="{7C69BAE3-7143-4CE0-B5FA-96C2378DD442}">
      <dgm:prSet/>
      <dgm:spPr/>
      <dgm:t>
        <a:bodyPr/>
        <a:lstStyle/>
        <a:p>
          <a:endParaRPr lang="es-ES"/>
        </a:p>
      </dgm:t>
    </dgm:pt>
    <dgm:pt modelId="{132FB138-32B8-4FD8-9CFE-58D4198F9055}" type="sibTrans" cxnId="{7C69BAE3-7143-4CE0-B5FA-96C2378DD442}">
      <dgm:prSet/>
      <dgm:spPr/>
      <dgm:t>
        <a:bodyPr/>
        <a:lstStyle/>
        <a:p>
          <a:endParaRPr lang="es-ES"/>
        </a:p>
      </dgm:t>
    </dgm:pt>
    <dgm:pt modelId="{DB04C2EB-3DB5-45EE-B9F5-E23A9CD1522E}">
      <dgm:prSet custT="1"/>
      <dgm:spPr/>
      <dgm:t>
        <a:bodyPr/>
        <a:lstStyle/>
        <a:p>
          <a:pPr marL="57150" lvl="1" indent="0" algn="l" defTabSz="400050">
            <a:lnSpc>
              <a:spcPct val="90000"/>
            </a:lnSpc>
            <a:spcBef>
              <a:spcPct val="0"/>
            </a:spcBef>
            <a:spcAft>
              <a:spcPct val="15000"/>
            </a:spcAft>
          </a:pPr>
          <a:endParaRPr lang="es-CO" sz="900" kern="1200" dirty="0"/>
        </a:p>
      </dgm:t>
    </dgm:pt>
    <dgm:pt modelId="{80762E9F-12C5-4B38-9C4A-C143185EF09B}" type="parTrans" cxnId="{04BE3E21-138A-424D-9CB8-A11FAC4E1D2C}">
      <dgm:prSet/>
      <dgm:spPr/>
      <dgm:t>
        <a:bodyPr/>
        <a:lstStyle/>
        <a:p>
          <a:endParaRPr lang="es-ES"/>
        </a:p>
      </dgm:t>
    </dgm:pt>
    <dgm:pt modelId="{4018F102-081F-4B18-94A4-3D73ED1912C7}" type="sibTrans" cxnId="{04BE3E21-138A-424D-9CB8-A11FAC4E1D2C}">
      <dgm:prSet/>
      <dgm:spPr/>
      <dgm:t>
        <a:bodyPr/>
        <a:lstStyle/>
        <a:p>
          <a:endParaRPr lang="es-ES"/>
        </a:p>
      </dgm:t>
    </dgm:pt>
    <dgm:pt modelId="{6890E82C-2C27-435D-8097-439B862B439B}">
      <dgm:prSet custT="1"/>
      <dgm:spPr/>
      <dgm:t>
        <a:bodyPr/>
        <a:lstStyle/>
        <a:p>
          <a:pPr marL="57150" lvl="1" indent="0" algn="l" defTabSz="400050">
            <a:lnSpc>
              <a:spcPct val="90000"/>
            </a:lnSpc>
            <a:spcBef>
              <a:spcPct val="0"/>
            </a:spcBef>
            <a:spcAft>
              <a:spcPct val="15000"/>
            </a:spcAft>
          </a:pPr>
          <a:endParaRPr lang="es-CO" sz="900" kern="1200" dirty="0"/>
        </a:p>
      </dgm:t>
    </dgm:pt>
    <dgm:pt modelId="{7727E5A4-D4DE-4A43-A51D-325D49F6E68D}" type="parTrans" cxnId="{059B8638-655F-4D5B-B8DC-7C32179F87CF}">
      <dgm:prSet/>
      <dgm:spPr/>
      <dgm:t>
        <a:bodyPr/>
        <a:lstStyle/>
        <a:p>
          <a:endParaRPr lang="es-CO"/>
        </a:p>
      </dgm:t>
    </dgm:pt>
    <dgm:pt modelId="{CB7172EC-9286-458F-8C3F-1515FCED7DE7}" type="sibTrans" cxnId="{059B8638-655F-4D5B-B8DC-7C32179F87CF}">
      <dgm:prSet/>
      <dgm:spPr/>
      <dgm:t>
        <a:bodyPr/>
        <a:lstStyle/>
        <a:p>
          <a:endParaRPr lang="es-CO"/>
        </a:p>
      </dgm:t>
    </dgm:pt>
    <dgm:pt modelId="{EB4433BD-FC67-4646-BF66-9163A0517FFF}">
      <dgm:prSet custT="1"/>
      <dgm:spPr/>
      <dgm:t>
        <a:bodyPr/>
        <a:lstStyle/>
        <a:p>
          <a:pPr marL="57150" lvl="1" indent="-57150" algn="l" defTabSz="466725">
            <a:lnSpc>
              <a:spcPct val="90000"/>
            </a:lnSpc>
            <a:spcBef>
              <a:spcPct val="0"/>
            </a:spcBef>
            <a:spcAft>
              <a:spcPct val="15000"/>
            </a:spcAft>
            <a:buChar char="•"/>
          </a:pPr>
          <a:endParaRPr lang="es-CO" sz="1050" kern="1200" dirty="0">
            <a:solidFill>
              <a:prstClr val="black">
                <a:hueOff val="0"/>
                <a:satOff val="0"/>
                <a:lumOff val="0"/>
                <a:alphaOff val="0"/>
              </a:prstClr>
            </a:solidFill>
            <a:latin typeface="Calibri" panose="020F0502020204030204"/>
            <a:ea typeface="+mn-ea"/>
            <a:cs typeface="+mn-cs"/>
          </a:endParaRPr>
        </a:p>
      </dgm:t>
    </dgm:pt>
    <dgm:pt modelId="{6ADFA018-2285-4461-B28C-1FDB7178A4C1}" type="parTrans" cxnId="{D5A1FD9D-CB27-406A-830A-D82874DC7EF7}">
      <dgm:prSet/>
      <dgm:spPr/>
      <dgm:t>
        <a:bodyPr/>
        <a:lstStyle/>
        <a:p>
          <a:endParaRPr lang="es-CO"/>
        </a:p>
      </dgm:t>
    </dgm:pt>
    <dgm:pt modelId="{C3746E38-5F11-40CF-ADD2-5165D5B89330}" type="sibTrans" cxnId="{D5A1FD9D-CB27-406A-830A-D82874DC7EF7}">
      <dgm:prSet/>
      <dgm:spPr/>
      <dgm:t>
        <a:bodyPr/>
        <a:lstStyle/>
        <a:p>
          <a:endParaRPr lang="es-CO"/>
        </a:p>
      </dgm:t>
    </dgm:pt>
    <dgm:pt modelId="{CAE622EC-F2A7-44BC-9B9C-77EAEF3C93F4}">
      <dgm:prSet custT="1"/>
      <dgm:spPr/>
      <dgm:t>
        <a:bodyPr/>
        <a:lstStyle/>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Medición de la Felicidad Organizacional</a:t>
          </a:r>
          <a:endParaRPr lang="es-ES" sz="1050" kern="1200" dirty="0">
            <a:solidFill>
              <a:prstClr val="black">
                <a:hueOff val="0"/>
                <a:satOff val="0"/>
                <a:lumOff val="0"/>
                <a:alphaOff val="0"/>
              </a:prstClr>
            </a:solidFill>
            <a:latin typeface="Calibri" panose="020F0502020204030204"/>
            <a:ea typeface="+mn-ea"/>
            <a:cs typeface="+mn-cs"/>
          </a:endParaRPr>
        </a:p>
      </dgm:t>
    </dgm:pt>
    <dgm:pt modelId="{8829F2EA-BA9E-49A9-A29C-7D38BF8D5A0C}" type="parTrans" cxnId="{FAE32331-3750-4AF3-9B72-21C68A3F96FB}">
      <dgm:prSet/>
      <dgm:spPr/>
      <dgm:t>
        <a:bodyPr/>
        <a:lstStyle/>
        <a:p>
          <a:endParaRPr lang="es-CO"/>
        </a:p>
      </dgm:t>
    </dgm:pt>
    <dgm:pt modelId="{438EFEEE-DF23-4F5B-8C7F-8B73CDE6EEF4}" type="sibTrans" cxnId="{FAE32331-3750-4AF3-9B72-21C68A3F96FB}">
      <dgm:prSet/>
      <dgm:spPr/>
      <dgm:t>
        <a:bodyPr/>
        <a:lstStyle/>
        <a:p>
          <a:endParaRPr lang="es-CO"/>
        </a:p>
      </dgm:t>
    </dgm:pt>
    <dgm:pt modelId="{CE84A76A-2A18-4589-A77A-3BB0AF4FCD33}">
      <dgm:prSet custT="1"/>
      <dgm:spPr/>
      <dgm:t>
        <a:bodyPr/>
        <a:lstStyle/>
        <a:p>
          <a:pPr marL="57150" lvl="1" indent="-57150" algn="l" defTabSz="466725">
            <a:lnSpc>
              <a:spcPct val="90000"/>
            </a:lnSpc>
            <a:spcBef>
              <a:spcPct val="0"/>
            </a:spcBef>
            <a:spcAft>
              <a:spcPct val="15000"/>
            </a:spcAft>
            <a:buChar char="•"/>
          </a:pPr>
          <a:endParaRPr lang="es-CO" sz="1050" kern="1200" dirty="0">
            <a:solidFill>
              <a:prstClr val="black">
                <a:hueOff val="0"/>
                <a:satOff val="0"/>
                <a:lumOff val="0"/>
                <a:alphaOff val="0"/>
              </a:prstClr>
            </a:solidFill>
            <a:latin typeface="Calibri" panose="020F0502020204030204"/>
            <a:ea typeface="+mn-ea"/>
            <a:cs typeface="+mn-cs"/>
          </a:endParaRPr>
        </a:p>
      </dgm:t>
    </dgm:pt>
    <dgm:pt modelId="{B7EFE214-BB13-4DA3-9BFC-A10C93B46325}" type="parTrans" cxnId="{9EAAF94D-5564-4471-BCE8-E16BE324DB0C}">
      <dgm:prSet/>
      <dgm:spPr/>
      <dgm:t>
        <a:bodyPr/>
        <a:lstStyle/>
        <a:p>
          <a:endParaRPr lang="es-CO"/>
        </a:p>
      </dgm:t>
    </dgm:pt>
    <dgm:pt modelId="{6AF98DAE-3D12-46FE-B9AB-9A29FA13AD62}" type="sibTrans" cxnId="{9EAAF94D-5564-4471-BCE8-E16BE324DB0C}">
      <dgm:prSet/>
      <dgm:spPr/>
      <dgm:t>
        <a:bodyPr/>
        <a:lstStyle/>
        <a:p>
          <a:endParaRPr lang="es-CO"/>
        </a:p>
      </dgm:t>
    </dgm:pt>
    <dgm:pt modelId="{625F2EB8-89FF-4191-B085-9DD1B814ACEF}">
      <dgm:prSet custT="1"/>
      <dgm:spPr/>
      <dgm:t>
        <a:bodyPr/>
        <a:lstStyle/>
        <a:p>
          <a:pPr marL="57150" lvl="1" indent="-57150" algn="l" defTabSz="466725">
            <a:lnSpc>
              <a:spcPct val="90000"/>
            </a:lnSpc>
            <a:spcBef>
              <a:spcPct val="0"/>
            </a:spcBef>
            <a:spcAft>
              <a:spcPct val="15000"/>
            </a:spcAft>
            <a:buChar char="•"/>
          </a:pPr>
          <a:endParaRPr lang="es-CO" sz="1050" kern="1200" dirty="0">
            <a:solidFill>
              <a:prstClr val="black">
                <a:hueOff val="0"/>
                <a:satOff val="0"/>
                <a:lumOff val="0"/>
                <a:alphaOff val="0"/>
              </a:prstClr>
            </a:solidFill>
            <a:latin typeface="Calibri" panose="020F0502020204030204"/>
            <a:ea typeface="+mn-ea"/>
            <a:cs typeface="+mn-cs"/>
          </a:endParaRPr>
        </a:p>
      </dgm:t>
    </dgm:pt>
    <dgm:pt modelId="{430449A4-488E-4BDA-A994-99ABF63F26F3}" type="parTrans" cxnId="{3851F068-311A-4E7B-99FF-A9268D1790B8}">
      <dgm:prSet/>
      <dgm:spPr/>
      <dgm:t>
        <a:bodyPr/>
        <a:lstStyle/>
        <a:p>
          <a:endParaRPr lang="es-ES"/>
        </a:p>
      </dgm:t>
    </dgm:pt>
    <dgm:pt modelId="{15D09063-8851-4980-B19F-189D590FA393}" type="sibTrans" cxnId="{3851F068-311A-4E7B-99FF-A9268D1790B8}">
      <dgm:prSet/>
      <dgm:spPr/>
      <dgm:t>
        <a:bodyPr/>
        <a:lstStyle/>
        <a:p>
          <a:endParaRPr lang="es-ES"/>
        </a:p>
      </dgm:t>
    </dgm:pt>
    <dgm:pt modelId="{730ACF77-548D-4DBC-8AA0-99E350B51158}">
      <dgm:prSet custT="1"/>
      <dgm:spPr/>
      <dgm:t>
        <a:bodyPr/>
        <a:lstStyle/>
        <a:p>
          <a:pPr marL="57150" lvl="1" indent="-57150" algn="l" defTabSz="466725">
            <a:lnSpc>
              <a:spcPct val="90000"/>
            </a:lnSpc>
            <a:spcBef>
              <a:spcPct val="0"/>
            </a:spcBef>
            <a:spcAft>
              <a:spcPct val="15000"/>
            </a:spcAft>
            <a:buChar char="•"/>
          </a:pPr>
          <a:r>
            <a:rPr lang="es-ES" sz="1050" kern="1200" dirty="0">
              <a:solidFill>
                <a:prstClr val="black">
                  <a:hueOff val="0"/>
                  <a:satOff val="0"/>
                  <a:lumOff val="0"/>
                  <a:alphaOff val="0"/>
                </a:prstClr>
              </a:solidFill>
              <a:latin typeface="Calibri" panose="020F0502020204030204"/>
              <a:ea typeface="+mn-ea"/>
              <a:cs typeface="+mn-cs"/>
            </a:rPr>
            <a:t>Hábitos Saludables </a:t>
          </a:r>
        </a:p>
      </dgm:t>
    </dgm:pt>
    <dgm:pt modelId="{4D94E284-E816-49FF-8166-4084282BF618}" type="parTrans" cxnId="{27CD64F2-9C16-40E2-A191-47F4BEF0709B}">
      <dgm:prSet/>
      <dgm:spPr/>
      <dgm:t>
        <a:bodyPr/>
        <a:lstStyle/>
        <a:p>
          <a:endParaRPr lang="es-ES"/>
        </a:p>
      </dgm:t>
    </dgm:pt>
    <dgm:pt modelId="{3F618047-8BD7-4866-96C8-65F378D74DB8}" type="sibTrans" cxnId="{27CD64F2-9C16-40E2-A191-47F4BEF0709B}">
      <dgm:prSet/>
      <dgm:spPr/>
      <dgm:t>
        <a:bodyPr/>
        <a:lstStyle/>
        <a:p>
          <a:endParaRPr lang="es-ES"/>
        </a:p>
      </dgm:t>
    </dgm:pt>
    <dgm:pt modelId="{7E28E506-9B7C-4080-987A-7E55019AC3D9}">
      <dgm:prSet custT="1"/>
      <dgm:spPr/>
      <dgm:t>
        <a:bodyPr/>
        <a:lstStyle/>
        <a:p>
          <a:pPr marL="57150" lvl="1" indent="-57150" algn="l" defTabSz="466725">
            <a:lnSpc>
              <a:spcPct val="90000"/>
            </a:lnSpc>
            <a:spcBef>
              <a:spcPct val="0"/>
            </a:spcBef>
            <a:spcAft>
              <a:spcPct val="15000"/>
            </a:spcAft>
            <a:buChar char="•"/>
          </a:pPr>
          <a:endParaRPr lang="es-ES" sz="1050" kern="1200" dirty="0">
            <a:solidFill>
              <a:prstClr val="black">
                <a:hueOff val="0"/>
                <a:satOff val="0"/>
                <a:lumOff val="0"/>
                <a:alphaOff val="0"/>
              </a:prstClr>
            </a:solidFill>
            <a:latin typeface="Calibri" panose="020F0502020204030204"/>
            <a:ea typeface="+mn-ea"/>
            <a:cs typeface="+mn-cs"/>
          </a:endParaRPr>
        </a:p>
      </dgm:t>
    </dgm:pt>
    <dgm:pt modelId="{BBA57BCA-C5D5-4043-9408-253208A32D0E}" type="parTrans" cxnId="{9B31FDE8-86A2-4C49-9931-F2592F9A2AF5}">
      <dgm:prSet/>
      <dgm:spPr/>
      <dgm:t>
        <a:bodyPr/>
        <a:lstStyle/>
        <a:p>
          <a:endParaRPr lang="es-ES"/>
        </a:p>
      </dgm:t>
    </dgm:pt>
    <dgm:pt modelId="{783EFA2F-6CBD-48C0-9EE4-FAB908BCBA21}" type="sibTrans" cxnId="{9B31FDE8-86A2-4C49-9931-F2592F9A2AF5}">
      <dgm:prSet/>
      <dgm:spPr/>
      <dgm:t>
        <a:bodyPr/>
        <a:lstStyle/>
        <a:p>
          <a:endParaRPr lang="es-ES"/>
        </a:p>
      </dgm:t>
    </dgm:pt>
    <dgm:pt modelId="{19BBCCB9-CC37-4F8E-AC40-8A9D61CB1667}">
      <dgm:prSet custT="1"/>
      <dgm:spPr/>
      <dgm:t>
        <a:bodyPr/>
        <a:lstStyle/>
        <a:p>
          <a:pPr marL="57150" lvl="1" indent="-57150" algn="l" defTabSz="466725">
            <a:lnSpc>
              <a:spcPct val="90000"/>
            </a:lnSpc>
            <a:spcBef>
              <a:spcPct val="0"/>
            </a:spcBef>
            <a:spcAft>
              <a:spcPct val="15000"/>
            </a:spcAft>
            <a:buChar char="•"/>
          </a:pPr>
          <a:r>
            <a:rPr lang="es-ES" sz="1050" kern="1200" dirty="0">
              <a:solidFill>
                <a:prstClr val="black">
                  <a:hueOff val="0"/>
                  <a:satOff val="0"/>
                  <a:lumOff val="0"/>
                  <a:alphaOff val="0"/>
                </a:prstClr>
              </a:solidFill>
              <a:latin typeface="Calibri" panose="020F0502020204030204"/>
              <a:ea typeface="+mn-ea"/>
              <a:cs typeface="+mn-cs"/>
            </a:rPr>
            <a:t>Vacaciones Recreativas</a:t>
          </a:r>
        </a:p>
      </dgm:t>
    </dgm:pt>
    <dgm:pt modelId="{1FDE41F6-C422-4C1C-AA0A-AA4781F573AD}" type="parTrans" cxnId="{76405A04-EE27-4B60-850F-65B74AB89D9E}">
      <dgm:prSet/>
      <dgm:spPr/>
      <dgm:t>
        <a:bodyPr/>
        <a:lstStyle/>
        <a:p>
          <a:endParaRPr lang="es-ES"/>
        </a:p>
      </dgm:t>
    </dgm:pt>
    <dgm:pt modelId="{A815BA7D-7D7F-4C54-823A-CE09D6C5C911}" type="sibTrans" cxnId="{76405A04-EE27-4B60-850F-65B74AB89D9E}">
      <dgm:prSet/>
      <dgm:spPr/>
      <dgm:t>
        <a:bodyPr/>
        <a:lstStyle/>
        <a:p>
          <a:endParaRPr lang="es-ES"/>
        </a:p>
      </dgm:t>
    </dgm:pt>
    <dgm:pt modelId="{8ADFA98D-0345-441B-8C57-56C1DDFE5988}">
      <dgm:prSet custT="1"/>
      <dgm:spPr/>
      <dgm:t>
        <a:bodyPr/>
        <a:lstStyle/>
        <a:p>
          <a:pPr marL="57150" lvl="1" indent="-57150" algn="l" defTabSz="466725">
            <a:lnSpc>
              <a:spcPct val="90000"/>
            </a:lnSpc>
            <a:spcBef>
              <a:spcPct val="0"/>
            </a:spcBef>
            <a:spcAft>
              <a:spcPct val="15000"/>
            </a:spcAft>
            <a:buChar char="•"/>
          </a:pPr>
          <a:endParaRPr lang="es-ES" sz="1050" kern="1200" dirty="0">
            <a:solidFill>
              <a:prstClr val="black">
                <a:hueOff val="0"/>
                <a:satOff val="0"/>
                <a:lumOff val="0"/>
                <a:alphaOff val="0"/>
              </a:prstClr>
            </a:solidFill>
            <a:latin typeface="Calibri" panose="020F0502020204030204"/>
            <a:ea typeface="+mn-ea"/>
            <a:cs typeface="+mn-cs"/>
          </a:endParaRPr>
        </a:p>
      </dgm:t>
    </dgm:pt>
    <dgm:pt modelId="{9A613E3F-43AA-4431-8BCB-28C98D5D8808}" type="parTrans" cxnId="{426BCAF8-9F29-4AED-8692-C1CCC607AA41}">
      <dgm:prSet/>
      <dgm:spPr/>
      <dgm:t>
        <a:bodyPr/>
        <a:lstStyle/>
        <a:p>
          <a:endParaRPr lang="es-ES"/>
        </a:p>
      </dgm:t>
    </dgm:pt>
    <dgm:pt modelId="{D2D286BB-F7D2-4EBC-BF0B-3ECBA24CC17E}" type="sibTrans" cxnId="{426BCAF8-9F29-4AED-8692-C1CCC607AA41}">
      <dgm:prSet/>
      <dgm:spPr/>
      <dgm:t>
        <a:bodyPr/>
        <a:lstStyle/>
        <a:p>
          <a:endParaRPr lang="es-ES"/>
        </a:p>
      </dgm:t>
    </dgm:pt>
    <dgm:pt modelId="{A571537E-FDFF-4298-8B2A-3C121D5468B2}">
      <dgm:prSet custT="1"/>
      <dgm:spPr/>
      <dgm:t>
        <a:bodyPr/>
        <a:lstStyle/>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Planes de Mejoramiento</a:t>
          </a:r>
        </a:p>
      </dgm:t>
    </dgm:pt>
    <dgm:pt modelId="{79672932-7727-4397-821E-A41F912FE107}" type="parTrans" cxnId="{735EC7A0-12FA-43BA-B5B4-88CE87EAF93B}">
      <dgm:prSet/>
      <dgm:spPr/>
      <dgm:t>
        <a:bodyPr/>
        <a:lstStyle/>
        <a:p>
          <a:endParaRPr lang="es-ES"/>
        </a:p>
      </dgm:t>
    </dgm:pt>
    <dgm:pt modelId="{37D9545A-2550-423C-A059-49C05D489E26}" type="sibTrans" cxnId="{735EC7A0-12FA-43BA-B5B4-88CE87EAF93B}">
      <dgm:prSet/>
      <dgm:spPr/>
      <dgm:t>
        <a:bodyPr/>
        <a:lstStyle/>
        <a:p>
          <a:endParaRPr lang="es-ES"/>
        </a:p>
      </dgm:t>
    </dgm:pt>
    <dgm:pt modelId="{E030A133-1AB3-4E31-BC1A-4A4A22B2E38D}">
      <dgm:prSet custT="1"/>
      <dgm:spPr/>
      <dgm:t>
        <a:bodyPr/>
        <a:lstStyle/>
        <a:p>
          <a:pPr marL="57150" lvl="1" indent="-57150" algn="l" defTabSz="466725">
            <a:lnSpc>
              <a:spcPct val="90000"/>
            </a:lnSpc>
            <a:spcBef>
              <a:spcPct val="0"/>
            </a:spcBef>
            <a:spcAft>
              <a:spcPct val="15000"/>
            </a:spcAft>
            <a:buChar char="•"/>
          </a:pPr>
          <a:endParaRPr lang="es-CO" sz="1050" kern="1200" dirty="0">
            <a:solidFill>
              <a:prstClr val="black">
                <a:hueOff val="0"/>
                <a:satOff val="0"/>
                <a:lumOff val="0"/>
                <a:alphaOff val="0"/>
              </a:prstClr>
            </a:solidFill>
            <a:latin typeface="Calibri" panose="020F0502020204030204"/>
            <a:ea typeface="+mn-ea"/>
            <a:cs typeface="+mn-cs"/>
          </a:endParaRPr>
        </a:p>
      </dgm:t>
    </dgm:pt>
    <dgm:pt modelId="{F04C2AAF-E917-4180-B600-8E237D4FFE20}" type="parTrans" cxnId="{D6EE4594-43A8-4292-B754-0A02A7B20626}">
      <dgm:prSet/>
      <dgm:spPr/>
      <dgm:t>
        <a:bodyPr/>
        <a:lstStyle/>
        <a:p>
          <a:endParaRPr lang="es-ES"/>
        </a:p>
      </dgm:t>
    </dgm:pt>
    <dgm:pt modelId="{934D3BE9-FE46-4144-80AB-914B52CF3E8F}" type="sibTrans" cxnId="{D6EE4594-43A8-4292-B754-0A02A7B20626}">
      <dgm:prSet/>
      <dgm:spPr/>
      <dgm:t>
        <a:bodyPr/>
        <a:lstStyle/>
        <a:p>
          <a:endParaRPr lang="es-ES"/>
        </a:p>
      </dgm:t>
    </dgm:pt>
    <dgm:pt modelId="{6018A4EA-461C-42D5-A134-73CFAE526EAB}">
      <dgm:prSet custT="1"/>
      <dgm:spPr/>
      <dgm:t>
        <a:bodyPr/>
        <a:lstStyle/>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Evaluación Anual</a:t>
          </a:r>
        </a:p>
      </dgm:t>
    </dgm:pt>
    <dgm:pt modelId="{D4B2A3E6-D285-4490-9353-70D3A95CFDC1}" type="parTrans" cxnId="{E6537B9E-E5F1-471C-9D6A-99649F7246AE}">
      <dgm:prSet/>
      <dgm:spPr/>
      <dgm:t>
        <a:bodyPr/>
        <a:lstStyle/>
        <a:p>
          <a:endParaRPr lang="es-ES"/>
        </a:p>
      </dgm:t>
    </dgm:pt>
    <dgm:pt modelId="{F7265F2C-B731-4030-8C5B-01E1A8D76CA9}" type="sibTrans" cxnId="{E6537B9E-E5F1-471C-9D6A-99649F7246AE}">
      <dgm:prSet/>
      <dgm:spPr/>
      <dgm:t>
        <a:bodyPr/>
        <a:lstStyle/>
        <a:p>
          <a:endParaRPr lang="es-ES"/>
        </a:p>
      </dgm:t>
    </dgm:pt>
    <dgm:pt modelId="{4E6572C0-7400-43C0-826A-FCAA9C846D17}">
      <dgm:prSet custT="1"/>
      <dgm:spPr/>
      <dgm:t>
        <a:bodyPr/>
        <a:lstStyle/>
        <a:p>
          <a:pPr marL="0" lvl="0" algn="l" defTabSz="533400">
            <a:lnSpc>
              <a:spcPct val="90000"/>
            </a:lnSpc>
            <a:spcBef>
              <a:spcPct val="0"/>
            </a:spcBef>
            <a:spcAft>
              <a:spcPct val="35000"/>
            </a:spcAft>
            <a:buNone/>
          </a:pPr>
          <a:endParaRPr lang="es-CO" sz="1200" b="1" kern="1200" dirty="0"/>
        </a:p>
        <a:p>
          <a:pPr marL="0" lvl="0" algn="l" defTabSz="533400">
            <a:lnSpc>
              <a:spcPct val="90000"/>
            </a:lnSpc>
            <a:spcBef>
              <a:spcPct val="0"/>
            </a:spcBef>
            <a:spcAft>
              <a:spcPct val="35000"/>
            </a:spcAft>
            <a:buNone/>
          </a:pPr>
          <a:r>
            <a:rPr lang="es-CO" sz="1200" b="1" kern="1200" dirty="0"/>
            <a:t>Procedimiento Diseño y Ejecución del Plan Empresarial de Capacitación</a:t>
          </a:r>
          <a:endParaRPr lang="es-CO" sz="2800" b="1" kern="1200" dirty="0"/>
        </a:p>
      </dgm:t>
    </dgm:pt>
    <dgm:pt modelId="{1D088D65-EB6B-4BA5-B177-9C4B24F42129}" type="parTrans" cxnId="{C96F1327-6436-461D-8902-9651BA5DB69C}">
      <dgm:prSet/>
      <dgm:spPr/>
      <dgm:t>
        <a:bodyPr/>
        <a:lstStyle/>
        <a:p>
          <a:endParaRPr lang="es-ES"/>
        </a:p>
      </dgm:t>
    </dgm:pt>
    <dgm:pt modelId="{75CFAA7A-70CB-4AAD-8281-8B1AD18B7A7C}" type="sibTrans" cxnId="{C96F1327-6436-461D-8902-9651BA5DB69C}">
      <dgm:prSet/>
      <dgm:spPr/>
      <dgm:t>
        <a:bodyPr/>
        <a:lstStyle/>
        <a:p>
          <a:endParaRPr lang="es-ES"/>
        </a:p>
      </dgm:t>
    </dgm:pt>
    <dgm:pt modelId="{C3027746-AE6A-46EE-99D7-87F1685506AA}">
      <dgm:prSet custT="1"/>
      <dgm:spPr/>
      <dgm:t>
        <a:bodyPr/>
        <a:lstStyle/>
        <a:p>
          <a:pPr algn="l"/>
          <a:r>
            <a:rPr lang="es-CO" sz="1050" dirty="0"/>
            <a:t>Remuneración Variable </a:t>
          </a:r>
        </a:p>
      </dgm:t>
    </dgm:pt>
    <dgm:pt modelId="{F981603A-346D-4414-BD61-8CCBF9DCDBC5}" type="parTrans" cxnId="{4D9F9C53-0169-4966-9766-9637319CD449}">
      <dgm:prSet/>
      <dgm:spPr/>
      <dgm:t>
        <a:bodyPr/>
        <a:lstStyle/>
        <a:p>
          <a:endParaRPr lang="es-ES"/>
        </a:p>
      </dgm:t>
    </dgm:pt>
    <dgm:pt modelId="{5C354BE6-F5CE-42CD-B9FF-9268513FC8F3}" type="sibTrans" cxnId="{4D9F9C53-0169-4966-9766-9637319CD449}">
      <dgm:prSet/>
      <dgm:spPr/>
      <dgm:t>
        <a:bodyPr/>
        <a:lstStyle/>
        <a:p>
          <a:endParaRPr lang="es-ES"/>
        </a:p>
      </dgm:t>
    </dgm:pt>
    <dgm:pt modelId="{5363EFC3-BBE0-4E7D-8173-6A9CFC427ED2}" type="pres">
      <dgm:prSet presAssocID="{E6205963-07B1-4D86-B7CA-88BEF1B8B0A0}" presName="Name0" presStyleCnt="0">
        <dgm:presLayoutVars>
          <dgm:chMax val="7"/>
          <dgm:chPref val="7"/>
          <dgm:dir/>
          <dgm:animOne val="branch"/>
          <dgm:animLvl val="lvl"/>
        </dgm:presLayoutVars>
      </dgm:prSet>
      <dgm:spPr/>
    </dgm:pt>
    <dgm:pt modelId="{6EE25ACB-C11D-4626-942A-626A1CCCEF9A}" type="pres">
      <dgm:prSet presAssocID="{BA1DFA3B-D834-442D-B781-45C09F7733DD}" presName="ParentComposite" presStyleCnt="0"/>
      <dgm:spPr/>
    </dgm:pt>
    <dgm:pt modelId="{E380722F-94B0-4FF0-AF03-078A21F819A0}" type="pres">
      <dgm:prSet presAssocID="{BA1DFA3B-D834-442D-B781-45C09F7733DD}" presName="Chord" presStyleLbl="bgShp" presStyleIdx="0" presStyleCnt="3"/>
      <dgm:spPr/>
    </dgm:pt>
    <dgm:pt modelId="{BC561C9F-AEF1-4F40-B367-C58C43E70920}" type="pres">
      <dgm:prSet presAssocID="{BA1DFA3B-D834-442D-B781-45C09F7733DD}" presName="Pie" presStyleLbl="alignNode1" presStyleIdx="0" presStyleCnt="3"/>
      <dgm:spPr/>
    </dgm:pt>
    <dgm:pt modelId="{60A0BD81-11A4-4AF9-804C-20E4601BC9D6}" type="pres">
      <dgm:prSet presAssocID="{BA1DFA3B-D834-442D-B781-45C09F7733DD}" presName="Parent" presStyleLbl="revTx" presStyleIdx="0" presStyleCnt="6">
        <dgm:presLayoutVars>
          <dgm:chMax val="1"/>
          <dgm:chPref val="1"/>
          <dgm:bulletEnabled val="1"/>
        </dgm:presLayoutVars>
      </dgm:prSet>
      <dgm:spPr/>
    </dgm:pt>
    <dgm:pt modelId="{4245C380-EB91-4550-B918-B4D7C5FBE82A}" type="pres">
      <dgm:prSet presAssocID="{CC69A87C-E274-4592-8B52-53BE29783AAE}" presName="negSibTrans" presStyleCnt="0"/>
      <dgm:spPr/>
    </dgm:pt>
    <dgm:pt modelId="{7A09CF51-CB78-4DAB-A06D-89E11ACCA92D}" type="pres">
      <dgm:prSet presAssocID="{BA1DFA3B-D834-442D-B781-45C09F7733DD}" presName="composite" presStyleCnt="0"/>
      <dgm:spPr/>
    </dgm:pt>
    <dgm:pt modelId="{6D84C763-686F-4068-9004-60B56D5D1DF6}" type="pres">
      <dgm:prSet presAssocID="{BA1DFA3B-D834-442D-B781-45C09F7733DD}" presName="Child" presStyleLbl="revTx" presStyleIdx="1" presStyleCnt="6">
        <dgm:presLayoutVars>
          <dgm:chMax val="0"/>
          <dgm:chPref val="0"/>
          <dgm:bulletEnabled val="1"/>
        </dgm:presLayoutVars>
      </dgm:prSet>
      <dgm:spPr/>
    </dgm:pt>
    <dgm:pt modelId="{DEA87987-E2B6-45E5-B5B6-AD2C3009AEF9}" type="pres">
      <dgm:prSet presAssocID="{C6110ED4-4CBD-46C4-B651-E9A59CA6259F}" presName="sibTrans" presStyleCnt="0"/>
      <dgm:spPr/>
    </dgm:pt>
    <dgm:pt modelId="{C181630B-1F41-425C-A5DE-793F9587B676}" type="pres">
      <dgm:prSet presAssocID="{1FC48FC7-56FD-4BE1-866C-B3D62CA41150}" presName="ParentComposite" presStyleCnt="0"/>
      <dgm:spPr/>
    </dgm:pt>
    <dgm:pt modelId="{561E8A88-3EE9-4654-8BD8-891309ED4495}" type="pres">
      <dgm:prSet presAssocID="{1FC48FC7-56FD-4BE1-866C-B3D62CA41150}" presName="Chord" presStyleLbl="bgShp" presStyleIdx="1" presStyleCnt="3"/>
      <dgm:spPr/>
    </dgm:pt>
    <dgm:pt modelId="{D76CCA32-81AB-4E16-9C7D-70138064572E}" type="pres">
      <dgm:prSet presAssocID="{1FC48FC7-56FD-4BE1-866C-B3D62CA41150}" presName="Pie" presStyleLbl="alignNode1" presStyleIdx="1" presStyleCnt="3"/>
      <dgm:spPr/>
    </dgm:pt>
    <dgm:pt modelId="{341679A5-8225-47BF-B2E5-7A3574096103}" type="pres">
      <dgm:prSet presAssocID="{1FC48FC7-56FD-4BE1-866C-B3D62CA41150}" presName="Parent" presStyleLbl="revTx" presStyleIdx="2" presStyleCnt="6">
        <dgm:presLayoutVars>
          <dgm:chMax val="1"/>
          <dgm:chPref val="1"/>
          <dgm:bulletEnabled val="1"/>
        </dgm:presLayoutVars>
      </dgm:prSet>
      <dgm:spPr/>
    </dgm:pt>
    <dgm:pt modelId="{2DC3C7DF-F742-4132-8712-8012A0EA05DC}" type="pres">
      <dgm:prSet presAssocID="{AC16CB8C-CD54-4BDF-A932-2EF5F7F74392}" presName="negSibTrans" presStyleCnt="0"/>
      <dgm:spPr/>
    </dgm:pt>
    <dgm:pt modelId="{D60EF46E-387F-4AEE-9397-C352584961B9}" type="pres">
      <dgm:prSet presAssocID="{1FC48FC7-56FD-4BE1-866C-B3D62CA41150}" presName="composite" presStyleCnt="0"/>
      <dgm:spPr/>
    </dgm:pt>
    <dgm:pt modelId="{BE1D83D5-0865-4392-9195-8EEBED03490C}" type="pres">
      <dgm:prSet presAssocID="{1FC48FC7-56FD-4BE1-866C-B3D62CA41150}" presName="Child" presStyleLbl="revTx" presStyleIdx="3" presStyleCnt="6">
        <dgm:presLayoutVars>
          <dgm:chMax val="0"/>
          <dgm:chPref val="0"/>
          <dgm:bulletEnabled val="1"/>
        </dgm:presLayoutVars>
      </dgm:prSet>
      <dgm:spPr/>
    </dgm:pt>
    <dgm:pt modelId="{967227D6-19DE-4069-A525-A7264D8EC4A1}" type="pres">
      <dgm:prSet presAssocID="{4CE0F9D7-7F9D-4044-9B27-47EE7E2EA11F}" presName="sibTrans" presStyleCnt="0"/>
      <dgm:spPr/>
    </dgm:pt>
    <dgm:pt modelId="{32201A91-DDDE-4ACA-AEF9-B0E9BB6E6121}" type="pres">
      <dgm:prSet presAssocID="{65D7DFD0-3F6E-4952-B9DF-B74F4583C09A}" presName="ParentComposite" presStyleCnt="0"/>
      <dgm:spPr/>
    </dgm:pt>
    <dgm:pt modelId="{59C0F907-6541-42C7-9D0F-1F54F72BEF60}" type="pres">
      <dgm:prSet presAssocID="{65D7DFD0-3F6E-4952-B9DF-B74F4583C09A}" presName="Chord" presStyleLbl="bgShp" presStyleIdx="2" presStyleCnt="3"/>
      <dgm:spPr/>
    </dgm:pt>
    <dgm:pt modelId="{78475286-5A8A-4803-88D5-7C8AA9C9DD1B}" type="pres">
      <dgm:prSet presAssocID="{65D7DFD0-3F6E-4952-B9DF-B74F4583C09A}" presName="Pie" presStyleLbl="alignNode1" presStyleIdx="2" presStyleCnt="3"/>
      <dgm:spPr/>
    </dgm:pt>
    <dgm:pt modelId="{659BEFA7-7BBA-42FE-B6B5-FDF63FA7992E}" type="pres">
      <dgm:prSet presAssocID="{65D7DFD0-3F6E-4952-B9DF-B74F4583C09A}" presName="Parent" presStyleLbl="revTx" presStyleIdx="4" presStyleCnt="6">
        <dgm:presLayoutVars>
          <dgm:chMax val="1"/>
          <dgm:chPref val="1"/>
          <dgm:bulletEnabled val="1"/>
        </dgm:presLayoutVars>
      </dgm:prSet>
      <dgm:spPr/>
    </dgm:pt>
    <dgm:pt modelId="{92703365-D78E-4AA9-9414-70C793654417}" type="pres">
      <dgm:prSet presAssocID="{954E2684-D358-4265-AE84-FBE4C4F1B839}" presName="negSibTrans" presStyleCnt="0"/>
      <dgm:spPr/>
    </dgm:pt>
    <dgm:pt modelId="{5EB6644B-C81C-4BF2-AA5A-EB38723587D9}" type="pres">
      <dgm:prSet presAssocID="{65D7DFD0-3F6E-4952-B9DF-B74F4583C09A}" presName="composite" presStyleCnt="0"/>
      <dgm:spPr/>
    </dgm:pt>
    <dgm:pt modelId="{0D4CDAC9-230D-48B6-B7FC-8189BEAFF2A3}" type="pres">
      <dgm:prSet presAssocID="{65D7DFD0-3F6E-4952-B9DF-B74F4583C09A}" presName="Child" presStyleLbl="revTx" presStyleIdx="5" presStyleCnt="6">
        <dgm:presLayoutVars>
          <dgm:chMax val="0"/>
          <dgm:chPref val="0"/>
          <dgm:bulletEnabled val="1"/>
        </dgm:presLayoutVars>
      </dgm:prSet>
      <dgm:spPr/>
    </dgm:pt>
  </dgm:ptLst>
  <dgm:cxnLst>
    <dgm:cxn modelId="{38236100-B548-4F83-99E9-9B68C5DCB9AB}" type="presOf" srcId="{263CCB1C-4EF2-4C32-B2A5-AC02E33371C4}" destId="{6D84C763-686F-4068-9004-60B56D5D1DF6}" srcOrd="0" destOrd="2" presId="urn:microsoft.com/office/officeart/2009/3/layout/PieProcess"/>
    <dgm:cxn modelId="{D4E6D000-1567-4ADD-93DA-02EABFA6C0C4}" type="presOf" srcId="{69CBF4E9-FA8E-4D2A-B4B4-856E5006BA46}" destId="{BE1D83D5-0865-4392-9195-8EEBED03490C}" srcOrd="0" destOrd="10" presId="urn:microsoft.com/office/officeart/2009/3/layout/PieProcess"/>
    <dgm:cxn modelId="{C112C302-C739-4548-9A5E-AC5BCFAABB8B}" type="presOf" srcId="{65D7DFD0-3F6E-4952-B9DF-B74F4583C09A}" destId="{659BEFA7-7BBA-42FE-B6B5-FDF63FA7992E}" srcOrd="0" destOrd="0" presId="urn:microsoft.com/office/officeart/2009/3/layout/PieProcess"/>
    <dgm:cxn modelId="{76405A04-EE27-4B60-850F-65B74AB89D9E}" srcId="{1240C1B7-0A35-4D5E-8BE0-FAC9969EB256}" destId="{19BBCCB9-CC37-4F8E-AC40-8A9D61CB1667}" srcOrd="7" destOrd="0" parTransId="{1FDE41F6-C422-4C1C-AA0A-AA4781F573AD}" sibTransId="{A815BA7D-7D7F-4C54-823A-CE09D6C5C911}"/>
    <dgm:cxn modelId="{A614AD10-5D4E-490B-AB17-B85840A3AA50}" srcId="{1240C1B7-0A35-4D5E-8BE0-FAC9969EB256}" destId="{C04707D8-3907-4D1F-9D44-C70BFED8CA5E}" srcOrd="1" destOrd="0" parTransId="{31954026-EDB1-4563-9BCF-5E12006DFE2C}" sibTransId="{32E474C4-69B4-48FE-B367-2F4B6B1CCA7A}"/>
    <dgm:cxn modelId="{A4849615-2D3A-4215-9BDA-C93622B6FF1E}" type="presOf" srcId="{0A675F63-55D0-4B14-86B8-BDBE6BDE907B}" destId="{6D84C763-686F-4068-9004-60B56D5D1DF6}" srcOrd="0" destOrd="7" presId="urn:microsoft.com/office/officeart/2009/3/layout/PieProcess"/>
    <dgm:cxn modelId="{561E1D1D-7C37-4BCB-A55E-6865391E5058}" type="presOf" srcId="{32899CF1-8CC2-42ED-BB2F-F9548739B0B8}" destId="{6D84C763-686F-4068-9004-60B56D5D1DF6}" srcOrd="0" destOrd="3" presId="urn:microsoft.com/office/officeart/2009/3/layout/PieProcess"/>
    <dgm:cxn modelId="{C673861D-70A1-4C2B-9335-38DDBCC966BC}" type="presOf" srcId="{5113AF52-4DCB-40BA-93A3-F34892BFC6B9}" destId="{BE1D83D5-0865-4392-9195-8EEBED03490C}" srcOrd="0" destOrd="0" presId="urn:microsoft.com/office/officeart/2009/3/layout/PieProcess"/>
    <dgm:cxn modelId="{04BE3E21-138A-424D-9CB8-A11FAC4E1D2C}" srcId="{4E6572C0-7400-43C0-826A-FCAA9C846D17}" destId="{DB04C2EB-3DB5-45EE-B9F5-E23A9CD1522E}" srcOrd="0" destOrd="0" parTransId="{80762E9F-12C5-4B38-9C4A-C143185EF09B}" sibTransId="{4018F102-081F-4B18-94A4-3D73ED1912C7}"/>
    <dgm:cxn modelId="{C96F1327-6436-461D-8902-9651BA5DB69C}" srcId="{1FC48FC7-56FD-4BE1-866C-B3D62CA41150}" destId="{4E6572C0-7400-43C0-826A-FCAA9C846D17}" srcOrd="2" destOrd="0" parTransId="{1D088D65-EB6B-4BA5-B177-9C4B24F42129}" sibTransId="{75CFAA7A-70CB-4AAD-8281-8B1AD18B7A7C}"/>
    <dgm:cxn modelId="{51D84727-A705-4BFA-B027-C873335FC884}" srcId="{7DF876CD-987E-43A9-A461-D84AE9A1BE21}" destId="{263CCB1C-4EF2-4C32-B2A5-AC02E33371C4}" srcOrd="1" destOrd="0" parTransId="{57AF2ADE-4484-4128-9054-9DED1FF8AE0A}" sibTransId="{9A732C2C-4809-4F05-9B26-1845D49738E7}"/>
    <dgm:cxn modelId="{2DA4DB2D-BB95-4916-8935-9DE848937441}" srcId="{E6205963-07B1-4D86-B7CA-88BEF1B8B0A0}" destId="{1FC48FC7-56FD-4BE1-866C-B3D62CA41150}" srcOrd="1" destOrd="0" parTransId="{2AFD50F4-1A8E-4BB2-8823-3F24AB6E40CB}" sibTransId="{4CE0F9D7-7F9D-4044-9B27-47EE7E2EA11F}"/>
    <dgm:cxn modelId="{DF46EA2F-2E77-435C-BE57-FD723FDFD699}" type="presOf" srcId="{E030A133-1AB3-4E31-BC1A-4A4A22B2E38D}" destId="{BE1D83D5-0865-4392-9195-8EEBED03490C}" srcOrd="0" destOrd="2" presId="urn:microsoft.com/office/officeart/2009/3/layout/PieProcess"/>
    <dgm:cxn modelId="{FAE32331-3750-4AF3-9B72-21C68A3F96FB}" srcId="{1240C1B7-0A35-4D5E-8BE0-FAC9969EB256}" destId="{CAE622EC-F2A7-44BC-9B9C-77EAEF3C93F4}" srcOrd="3" destOrd="0" parTransId="{8829F2EA-BA9E-49A9-A29C-7D38BF8D5A0C}" sibTransId="{438EFEEE-DF23-4F5B-8C7F-8B73CDE6EEF4}"/>
    <dgm:cxn modelId="{37763A33-01F2-4BE5-BE9A-6DF17093A4D6}" srcId="{1FC48FC7-56FD-4BE1-866C-B3D62CA41150}" destId="{5113AF52-4DCB-40BA-93A3-F34892BFC6B9}" srcOrd="0" destOrd="0" parTransId="{10407973-6DF6-4B71-B66B-05CE039CE671}" sibTransId="{AC16CB8C-CD54-4BDF-A932-2EF5F7F74392}"/>
    <dgm:cxn modelId="{059B8638-655F-4D5B-B8DC-7C32179F87CF}" srcId="{1240C1B7-0A35-4D5E-8BE0-FAC9969EB256}" destId="{6890E82C-2C27-435D-8097-439B862B439B}" srcOrd="0" destOrd="0" parTransId="{7727E5A4-D4DE-4A43-A51D-325D49F6E68D}" sibTransId="{CB7172EC-9286-458F-8C3F-1515FCED7DE7}"/>
    <dgm:cxn modelId="{B505395F-3D50-4345-BE1C-ACF044A4FA8E}" type="presOf" srcId="{7DF876CD-987E-43A9-A461-D84AE9A1BE21}" destId="{6D84C763-686F-4068-9004-60B56D5D1DF6}" srcOrd="0" destOrd="0" presId="urn:microsoft.com/office/officeart/2009/3/layout/PieProcess"/>
    <dgm:cxn modelId="{63FD3E5F-9EC8-44BD-9BFC-C46F090D0864}" srcId="{E790BEE4-8F2C-408E-B127-31C5E99070D6}" destId="{0A675F63-55D0-4B14-86B8-BDBE6BDE907B}" srcOrd="1" destOrd="0" parTransId="{C7EF4FB7-A79A-4E0D-90A5-D71182750870}" sibTransId="{FCEBE4C5-E39E-4328-ADD1-1E1AE6E52065}"/>
    <dgm:cxn modelId="{7722555F-1577-451B-833F-FA48B5AABCB1}" type="presOf" srcId="{1400DBAB-B0F3-4483-989F-C1056D10400B}" destId="{6D84C763-686F-4068-9004-60B56D5D1DF6}" srcOrd="0" destOrd="1" presId="urn:microsoft.com/office/officeart/2009/3/layout/PieProcess"/>
    <dgm:cxn modelId="{CD9BD264-7E98-4468-AE43-61A2FA505D3C}" type="presOf" srcId="{BA1DFA3B-D834-442D-B781-45C09F7733DD}" destId="{60A0BD81-11A4-4AF9-804C-20E4601BC9D6}" srcOrd="0" destOrd="0" presId="urn:microsoft.com/office/officeart/2009/3/layout/PieProcess"/>
    <dgm:cxn modelId="{79648645-ADDD-4B01-8E7E-CED078DEFE3B}" type="presOf" srcId="{6018A4EA-461C-42D5-A134-73CFAE526EAB}" destId="{BE1D83D5-0865-4392-9195-8EEBED03490C}" srcOrd="0" destOrd="3" presId="urn:microsoft.com/office/officeart/2009/3/layout/PieProcess"/>
    <dgm:cxn modelId="{3851F068-311A-4E7B-99FF-A9268D1790B8}" srcId="{CE84A76A-2A18-4589-A77A-3BB0AF4FCD33}" destId="{625F2EB8-89FF-4191-B085-9DD1B814ACEF}" srcOrd="1" destOrd="0" parTransId="{430449A4-488E-4BDA-A994-99ABF63F26F3}" sibTransId="{15D09063-8851-4980-B19F-189D590FA393}"/>
    <dgm:cxn modelId="{EECDC14D-B0A8-45CA-9900-3BF607D2F599}" type="presOf" srcId="{6890E82C-2C27-435D-8097-439B862B439B}" destId="{0D4CDAC9-230D-48B6-B7FC-8189BEAFF2A3}" srcOrd="0" destOrd="1" presId="urn:microsoft.com/office/officeart/2009/3/layout/PieProcess"/>
    <dgm:cxn modelId="{9EAAF94D-5564-4471-BCE8-E16BE324DB0C}" srcId="{1FC48FC7-56FD-4BE1-866C-B3D62CA41150}" destId="{CE84A76A-2A18-4589-A77A-3BB0AF4FCD33}" srcOrd="3" destOrd="0" parTransId="{B7EFE214-BB13-4DA3-9BFC-A10C93B46325}" sibTransId="{6AF98DAE-3D12-46FE-B9AB-9A29FA13AD62}"/>
    <dgm:cxn modelId="{84F5186E-1273-462A-92E5-E0F5BC2843DB}" type="presOf" srcId="{7E28E506-9B7C-4080-987A-7E55019AC3D9}" destId="{0D4CDAC9-230D-48B6-B7FC-8189BEAFF2A3}" srcOrd="0" destOrd="5" presId="urn:microsoft.com/office/officeart/2009/3/layout/PieProcess"/>
    <dgm:cxn modelId="{04C72170-9B36-4696-B2A3-948D9799DF65}" type="presOf" srcId="{CAE622EC-F2A7-44BC-9B9C-77EAEF3C93F4}" destId="{0D4CDAC9-230D-48B6-B7FC-8189BEAFF2A3}" srcOrd="0" destOrd="4" presId="urn:microsoft.com/office/officeart/2009/3/layout/PieProcess"/>
    <dgm:cxn modelId="{2923CA52-EB09-41CE-9D94-ADFBB89AB465}" srcId="{4E6572C0-7400-43C0-826A-FCAA9C846D17}" destId="{B8A97EC8-2C45-4BC1-8FE3-B0D4644BD5BF}" srcOrd="1" destOrd="0" parTransId="{A0385C54-33B5-4773-BB36-A6D9308E7697}" sibTransId="{581E7ECA-5AEE-4B96-875E-5AEC08C569A4}"/>
    <dgm:cxn modelId="{4D9F9C53-0169-4966-9766-9637319CD449}" srcId="{E790BEE4-8F2C-408E-B127-31C5E99070D6}" destId="{C3027746-AE6A-46EE-99D7-87F1685506AA}" srcOrd="0" destOrd="0" parTransId="{F981603A-346D-4414-BD61-8CCBF9DCDBC5}" sibTransId="{5C354BE6-F5CE-42CD-B9FF-9268513FC8F3}"/>
    <dgm:cxn modelId="{E0766456-8132-4EF5-9810-FB6DA5BE65AD}" type="presOf" srcId="{C3027746-AE6A-46EE-99D7-87F1685506AA}" destId="{6D84C763-686F-4068-9004-60B56D5D1DF6}" srcOrd="0" destOrd="6" presId="urn:microsoft.com/office/officeart/2009/3/layout/PieProcess"/>
    <dgm:cxn modelId="{B7EE9E56-A8DA-492A-BE02-957C7F2F1115}" srcId="{CE84A76A-2A18-4589-A77A-3BB0AF4FCD33}" destId="{6E6F42FA-A8D0-463B-A4DD-E0A3D3493B42}" srcOrd="0" destOrd="0" parTransId="{CD7A37B9-69E5-43C8-BDB0-6E87551ACEB2}" sibTransId="{2A702015-DE07-475A-94E2-006044506C1D}"/>
    <dgm:cxn modelId="{05873477-8624-4814-BF7A-226CF8335ADC}" srcId="{E6205963-07B1-4D86-B7CA-88BEF1B8B0A0}" destId="{BA1DFA3B-D834-442D-B781-45C09F7733DD}" srcOrd="0" destOrd="0" parTransId="{0517678C-9E42-4995-873F-4A0823540651}" sibTransId="{C6110ED4-4CBD-46C4-B651-E9A59CA6259F}"/>
    <dgm:cxn modelId="{6328227F-4F57-4360-9454-79ACC590329E}" type="presOf" srcId="{A571537E-FDFF-4298-8B2A-3C121D5468B2}" destId="{BE1D83D5-0865-4392-9195-8EEBED03490C}" srcOrd="0" destOrd="1" presId="urn:microsoft.com/office/officeart/2009/3/layout/PieProcess"/>
    <dgm:cxn modelId="{9E0F998D-54CC-4D99-B237-F95287105070}" srcId="{E6205963-07B1-4D86-B7CA-88BEF1B8B0A0}" destId="{65D7DFD0-3F6E-4952-B9DF-B74F4583C09A}" srcOrd="2" destOrd="0" parTransId="{9B649115-A5B2-429A-AFE1-F056E311745D}" sibTransId="{32AE8962-5CD0-43D3-A2AB-C6063AF88510}"/>
    <dgm:cxn modelId="{F5A68E8E-C2E6-421D-AC47-D8FCE90769F7}" type="presOf" srcId="{E6205963-07B1-4D86-B7CA-88BEF1B8B0A0}" destId="{5363EFC3-BBE0-4E7D-8173-6A9CFC427ED2}" srcOrd="0" destOrd="0" presId="urn:microsoft.com/office/officeart/2009/3/layout/PieProcess"/>
    <dgm:cxn modelId="{D6EE4594-43A8-4292-B754-0A02A7B20626}" srcId="{1FC48FC7-56FD-4BE1-866C-B3D62CA41150}" destId="{E030A133-1AB3-4E31-BC1A-4A4A22B2E38D}" srcOrd="1" destOrd="0" parTransId="{F04C2AAF-E917-4180-B600-8E237D4FFE20}" sibTransId="{934D3BE9-FE46-4144-80AB-914B52CF3E8F}"/>
    <dgm:cxn modelId="{D5A1FD9D-CB27-406A-830A-D82874DC7EF7}" srcId="{1240C1B7-0A35-4D5E-8BE0-FAC9969EB256}" destId="{EB4433BD-FC67-4646-BF66-9163A0517FFF}" srcOrd="2" destOrd="0" parTransId="{6ADFA018-2285-4461-B28C-1FDB7178A4C1}" sibTransId="{C3746E38-5F11-40CF-ADD2-5165D5B89330}"/>
    <dgm:cxn modelId="{E6537B9E-E5F1-471C-9D6A-99649F7246AE}" srcId="{E030A133-1AB3-4E31-BC1A-4A4A22B2E38D}" destId="{6018A4EA-461C-42D5-A134-73CFAE526EAB}" srcOrd="0" destOrd="0" parTransId="{D4B2A3E6-D285-4490-9353-70D3A95CFDC1}" sibTransId="{F7265F2C-B731-4030-8C5B-01E1A8D76CA9}"/>
    <dgm:cxn modelId="{735EC7A0-12FA-43BA-B5B4-88CE87EAF93B}" srcId="{5113AF52-4DCB-40BA-93A3-F34892BFC6B9}" destId="{A571537E-FDFF-4298-8B2A-3C121D5468B2}" srcOrd="0" destOrd="0" parTransId="{79672932-7727-4397-821E-A41F912FE107}" sibTransId="{37D9545A-2550-423C-A059-49C05D489E26}"/>
    <dgm:cxn modelId="{27B065AD-07C2-4043-AC20-6146D8607F8F}" srcId="{BA1DFA3B-D834-442D-B781-45C09F7733DD}" destId="{E790BEE4-8F2C-408E-B127-31C5E99070D6}" srcOrd="1" destOrd="0" parTransId="{CBC7D6C4-5CC9-4426-8C1C-D51C903C7178}" sibTransId="{5D139975-96CE-44D8-B937-0223CBE43989}"/>
    <dgm:cxn modelId="{1B948FB2-CC20-4690-BB97-CFDB68D71411}" srcId="{7DF876CD-987E-43A9-A461-D84AE9A1BE21}" destId="{32899CF1-8CC2-42ED-BB2F-F9548739B0B8}" srcOrd="2" destOrd="0" parTransId="{9120ED90-2DE9-4CD2-A54D-4821A8F856D9}" sibTransId="{857DDB91-E394-4313-9BE4-52B4F3B18BA8}"/>
    <dgm:cxn modelId="{370F25B5-5254-43A1-BDF6-E7FBF8E73AC9}" type="presOf" srcId="{19BBCCB9-CC37-4F8E-AC40-8A9D61CB1667}" destId="{0D4CDAC9-230D-48B6-B7FC-8189BEAFF2A3}" srcOrd="0" destOrd="8" presId="urn:microsoft.com/office/officeart/2009/3/layout/PieProcess"/>
    <dgm:cxn modelId="{24B235C1-1E4C-4651-ABD9-1CACA51B7FC9}" type="presOf" srcId="{CE84A76A-2A18-4589-A77A-3BB0AF4FCD33}" destId="{BE1D83D5-0865-4392-9195-8EEBED03490C}" srcOrd="0" destOrd="7" presId="urn:microsoft.com/office/officeart/2009/3/layout/PieProcess"/>
    <dgm:cxn modelId="{5143F8C7-587B-430D-93EE-2C905000BF71}" type="presOf" srcId="{EB4433BD-FC67-4646-BF66-9163A0517FFF}" destId="{0D4CDAC9-230D-48B6-B7FC-8189BEAFF2A3}" srcOrd="0" destOrd="3" presId="urn:microsoft.com/office/officeart/2009/3/layout/PieProcess"/>
    <dgm:cxn modelId="{7A7B52C8-BBEF-4A60-A03B-7465CBD582C5}" type="presOf" srcId="{C04707D8-3907-4D1F-9D44-C70BFED8CA5E}" destId="{0D4CDAC9-230D-48B6-B7FC-8189BEAFF2A3}" srcOrd="0" destOrd="2" presId="urn:microsoft.com/office/officeart/2009/3/layout/PieProcess"/>
    <dgm:cxn modelId="{DDFAC7CA-BFC5-45CD-9EB3-36A7100486B0}" type="presOf" srcId="{1FC48FC7-56FD-4BE1-866C-B3D62CA41150}" destId="{341679A5-8225-47BF-B2E5-7A3574096103}" srcOrd="0" destOrd="0" presId="urn:microsoft.com/office/officeart/2009/3/layout/PieProcess"/>
    <dgm:cxn modelId="{A95E5BCD-D435-4652-8663-B285F44E92B4}" type="presOf" srcId="{E790BEE4-8F2C-408E-B127-31C5E99070D6}" destId="{6D84C763-686F-4068-9004-60B56D5D1DF6}" srcOrd="0" destOrd="5" presId="urn:microsoft.com/office/officeart/2009/3/layout/PieProcess"/>
    <dgm:cxn modelId="{EDBE45D1-AE70-4DB8-BB65-8F0DDE5C9D88}" srcId="{65D7DFD0-3F6E-4952-B9DF-B74F4583C09A}" destId="{1240C1B7-0A35-4D5E-8BE0-FAC9969EB256}" srcOrd="0" destOrd="0" parTransId="{746596F6-574D-4056-95F6-43BD95D89EEB}" sibTransId="{954E2684-D358-4265-AE84-FBE4C4F1B839}"/>
    <dgm:cxn modelId="{BF2A4FD1-652A-499B-BFBF-7D575EB53BE5}" type="presOf" srcId="{B8A97EC8-2C45-4BC1-8FE3-B0D4644BD5BF}" destId="{BE1D83D5-0865-4392-9195-8EEBED03490C}" srcOrd="0" destOrd="6" presId="urn:microsoft.com/office/officeart/2009/3/layout/PieProcess"/>
    <dgm:cxn modelId="{D21E32D3-09EA-4D1E-8038-A7A603DAB83A}" type="presOf" srcId="{625F2EB8-89FF-4191-B085-9DD1B814ACEF}" destId="{BE1D83D5-0865-4392-9195-8EEBED03490C}" srcOrd="0" destOrd="9" presId="urn:microsoft.com/office/officeart/2009/3/layout/PieProcess"/>
    <dgm:cxn modelId="{3B4B00D4-A553-4596-BDA8-71747560FE9F}" type="presOf" srcId="{730ACF77-548D-4DBC-8AA0-99E350B51158}" destId="{0D4CDAC9-230D-48B6-B7FC-8189BEAFF2A3}" srcOrd="0" destOrd="6" presId="urn:microsoft.com/office/officeart/2009/3/layout/PieProcess"/>
    <dgm:cxn modelId="{9A6EF1D4-958B-4375-BE63-058F346FC6B4}" srcId="{7DF876CD-987E-43A9-A461-D84AE9A1BE21}" destId="{1400DBAB-B0F3-4483-989F-C1056D10400B}" srcOrd="0" destOrd="0" parTransId="{CE1BF01F-DB34-493E-92B2-CE70AE768BD8}" sibTransId="{4AF2CAC6-0984-46A2-8B25-092344D2D7EA}"/>
    <dgm:cxn modelId="{E21733D5-4C1B-49E0-A53F-26FDF36E178F}" type="presOf" srcId="{82AA8A55-99D9-402C-B647-BC67B7E47D27}" destId="{6D84C763-686F-4068-9004-60B56D5D1DF6}" srcOrd="0" destOrd="4" presId="urn:microsoft.com/office/officeart/2009/3/layout/PieProcess"/>
    <dgm:cxn modelId="{16C434D6-A20F-4709-9456-79A05CF7831E}" type="presOf" srcId="{8ADFA98D-0345-441B-8C57-56C1DDFE5988}" destId="{0D4CDAC9-230D-48B6-B7FC-8189BEAFF2A3}" srcOrd="0" destOrd="7" presId="urn:microsoft.com/office/officeart/2009/3/layout/PieProcess"/>
    <dgm:cxn modelId="{D17FCFDD-8D33-412D-B318-B510749872A1}" type="presOf" srcId="{4E6572C0-7400-43C0-826A-FCAA9C846D17}" destId="{BE1D83D5-0865-4392-9195-8EEBED03490C}" srcOrd="0" destOrd="4" presId="urn:microsoft.com/office/officeart/2009/3/layout/PieProcess"/>
    <dgm:cxn modelId="{7C69BAE3-7143-4CE0-B5FA-96C2378DD442}" srcId="{CE84A76A-2A18-4589-A77A-3BB0AF4FCD33}" destId="{69CBF4E9-FA8E-4D2A-B4B4-856E5006BA46}" srcOrd="2" destOrd="0" parTransId="{9B78D6D3-814C-40FE-B5CB-2CF574395467}" sibTransId="{132FB138-32B8-4FD8-9CFE-58D4198F9055}"/>
    <dgm:cxn modelId="{9B31FDE8-86A2-4C49-9931-F2592F9A2AF5}" srcId="{1240C1B7-0A35-4D5E-8BE0-FAC9969EB256}" destId="{7E28E506-9B7C-4080-987A-7E55019AC3D9}" srcOrd="4" destOrd="0" parTransId="{BBA57BCA-C5D5-4043-9408-253208A32D0E}" sibTransId="{783EFA2F-6CBD-48C0-9EE4-FAB908BCBA21}"/>
    <dgm:cxn modelId="{D6768CEA-C900-459C-B742-4BDAE9042E9E}" type="presOf" srcId="{6E6F42FA-A8D0-463B-A4DD-E0A3D3493B42}" destId="{BE1D83D5-0865-4392-9195-8EEBED03490C}" srcOrd="0" destOrd="8" presId="urn:microsoft.com/office/officeart/2009/3/layout/PieProcess"/>
    <dgm:cxn modelId="{5D44FCEF-35D4-44E1-A975-65BD2061BD1A}" srcId="{7DF876CD-987E-43A9-A461-D84AE9A1BE21}" destId="{82AA8A55-99D9-402C-B647-BC67B7E47D27}" srcOrd="3" destOrd="0" parTransId="{E50DF6B0-66AD-4F26-B419-672B2ACF65E7}" sibTransId="{959AFB76-45D7-4B14-9082-E2D000160FF0}"/>
    <dgm:cxn modelId="{27CD64F2-9C16-40E2-A191-47F4BEF0709B}" srcId="{1240C1B7-0A35-4D5E-8BE0-FAC9969EB256}" destId="{730ACF77-548D-4DBC-8AA0-99E350B51158}" srcOrd="5" destOrd="0" parTransId="{4D94E284-E816-49FF-8166-4084282BF618}" sibTransId="{3F618047-8BD7-4866-96C8-65F378D74DB8}"/>
    <dgm:cxn modelId="{590B78F8-37C3-4BDA-815E-E84FF9A18092}" type="presOf" srcId="{1240C1B7-0A35-4D5E-8BE0-FAC9969EB256}" destId="{0D4CDAC9-230D-48B6-B7FC-8189BEAFF2A3}" srcOrd="0" destOrd="0" presId="urn:microsoft.com/office/officeart/2009/3/layout/PieProcess"/>
    <dgm:cxn modelId="{426BCAF8-9F29-4AED-8692-C1CCC607AA41}" srcId="{1240C1B7-0A35-4D5E-8BE0-FAC9969EB256}" destId="{8ADFA98D-0345-441B-8C57-56C1DDFE5988}" srcOrd="6" destOrd="0" parTransId="{9A613E3F-43AA-4431-8BCB-28C98D5D8808}" sibTransId="{D2D286BB-F7D2-4EBC-BF0B-3ECBA24CC17E}"/>
    <dgm:cxn modelId="{FE4645F9-2759-496A-9767-662BC61464ED}" srcId="{BA1DFA3B-D834-442D-B781-45C09F7733DD}" destId="{7DF876CD-987E-43A9-A461-D84AE9A1BE21}" srcOrd="0" destOrd="0" parTransId="{71F80514-93DF-46A8-9057-506AC4D7C0E1}" sibTransId="{CC69A87C-E274-4592-8B52-53BE29783AAE}"/>
    <dgm:cxn modelId="{A412C2FC-FBF9-4B1B-A298-2A2AB14B659B}" type="presOf" srcId="{DB04C2EB-3DB5-45EE-B9F5-E23A9CD1522E}" destId="{BE1D83D5-0865-4392-9195-8EEBED03490C}" srcOrd="0" destOrd="5" presId="urn:microsoft.com/office/officeart/2009/3/layout/PieProcess"/>
    <dgm:cxn modelId="{902F8203-A6A9-4E0F-B8EC-9E4D544C5569}" type="presParOf" srcId="{5363EFC3-BBE0-4E7D-8173-6A9CFC427ED2}" destId="{6EE25ACB-C11D-4626-942A-626A1CCCEF9A}" srcOrd="0" destOrd="0" presId="urn:microsoft.com/office/officeart/2009/3/layout/PieProcess"/>
    <dgm:cxn modelId="{4B887BF6-0FEC-417B-8818-BFAC66CDC780}" type="presParOf" srcId="{6EE25ACB-C11D-4626-942A-626A1CCCEF9A}" destId="{E380722F-94B0-4FF0-AF03-078A21F819A0}" srcOrd="0" destOrd="0" presId="urn:microsoft.com/office/officeart/2009/3/layout/PieProcess"/>
    <dgm:cxn modelId="{F7D71461-C542-40C8-860B-1AB0A06099AD}" type="presParOf" srcId="{6EE25ACB-C11D-4626-942A-626A1CCCEF9A}" destId="{BC561C9F-AEF1-4F40-B367-C58C43E70920}" srcOrd="1" destOrd="0" presId="urn:microsoft.com/office/officeart/2009/3/layout/PieProcess"/>
    <dgm:cxn modelId="{ADDE9180-6CC9-4260-A54A-0318DB3AFBA9}" type="presParOf" srcId="{6EE25ACB-C11D-4626-942A-626A1CCCEF9A}" destId="{60A0BD81-11A4-4AF9-804C-20E4601BC9D6}" srcOrd="2" destOrd="0" presId="urn:microsoft.com/office/officeart/2009/3/layout/PieProcess"/>
    <dgm:cxn modelId="{B848D59B-AA8D-4BA2-9A56-529498CE02F3}" type="presParOf" srcId="{5363EFC3-BBE0-4E7D-8173-6A9CFC427ED2}" destId="{4245C380-EB91-4550-B918-B4D7C5FBE82A}" srcOrd="1" destOrd="0" presId="urn:microsoft.com/office/officeart/2009/3/layout/PieProcess"/>
    <dgm:cxn modelId="{30C73824-FA98-46D3-AE87-24A00083F398}" type="presParOf" srcId="{5363EFC3-BBE0-4E7D-8173-6A9CFC427ED2}" destId="{7A09CF51-CB78-4DAB-A06D-89E11ACCA92D}" srcOrd="2" destOrd="0" presId="urn:microsoft.com/office/officeart/2009/3/layout/PieProcess"/>
    <dgm:cxn modelId="{F757883E-81B6-4CA2-B465-4EE0D8CE4CB0}" type="presParOf" srcId="{7A09CF51-CB78-4DAB-A06D-89E11ACCA92D}" destId="{6D84C763-686F-4068-9004-60B56D5D1DF6}" srcOrd="0" destOrd="0" presId="urn:microsoft.com/office/officeart/2009/3/layout/PieProcess"/>
    <dgm:cxn modelId="{4566F8FD-C8B5-456F-AB3A-7E473D87EED6}" type="presParOf" srcId="{5363EFC3-BBE0-4E7D-8173-6A9CFC427ED2}" destId="{DEA87987-E2B6-45E5-B5B6-AD2C3009AEF9}" srcOrd="3" destOrd="0" presId="urn:microsoft.com/office/officeart/2009/3/layout/PieProcess"/>
    <dgm:cxn modelId="{AE0A9890-FE20-4665-99C5-426AEB17669D}" type="presParOf" srcId="{5363EFC3-BBE0-4E7D-8173-6A9CFC427ED2}" destId="{C181630B-1F41-425C-A5DE-793F9587B676}" srcOrd="4" destOrd="0" presId="urn:microsoft.com/office/officeart/2009/3/layout/PieProcess"/>
    <dgm:cxn modelId="{96CD8735-9EA5-4DC3-9CBB-802326DA13F5}" type="presParOf" srcId="{C181630B-1F41-425C-A5DE-793F9587B676}" destId="{561E8A88-3EE9-4654-8BD8-891309ED4495}" srcOrd="0" destOrd="0" presId="urn:microsoft.com/office/officeart/2009/3/layout/PieProcess"/>
    <dgm:cxn modelId="{146A53F0-AB76-4AE0-B909-7659E9C70097}" type="presParOf" srcId="{C181630B-1F41-425C-A5DE-793F9587B676}" destId="{D76CCA32-81AB-4E16-9C7D-70138064572E}" srcOrd="1" destOrd="0" presId="urn:microsoft.com/office/officeart/2009/3/layout/PieProcess"/>
    <dgm:cxn modelId="{9C1985E2-1597-462E-B607-60DA66E2EBFB}" type="presParOf" srcId="{C181630B-1F41-425C-A5DE-793F9587B676}" destId="{341679A5-8225-47BF-B2E5-7A3574096103}" srcOrd="2" destOrd="0" presId="urn:microsoft.com/office/officeart/2009/3/layout/PieProcess"/>
    <dgm:cxn modelId="{BC15A0B0-4D48-4523-9C82-7B782E60D222}" type="presParOf" srcId="{5363EFC3-BBE0-4E7D-8173-6A9CFC427ED2}" destId="{2DC3C7DF-F742-4132-8712-8012A0EA05DC}" srcOrd="5" destOrd="0" presId="urn:microsoft.com/office/officeart/2009/3/layout/PieProcess"/>
    <dgm:cxn modelId="{F967F6E2-0675-478A-8688-595F9833222C}" type="presParOf" srcId="{5363EFC3-BBE0-4E7D-8173-6A9CFC427ED2}" destId="{D60EF46E-387F-4AEE-9397-C352584961B9}" srcOrd="6" destOrd="0" presId="urn:microsoft.com/office/officeart/2009/3/layout/PieProcess"/>
    <dgm:cxn modelId="{C540AFD0-4E99-43F4-B597-54ECFE8C7D0C}" type="presParOf" srcId="{D60EF46E-387F-4AEE-9397-C352584961B9}" destId="{BE1D83D5-0865-4392-9195-8EEBED03490C}" srcOrd="0" destOrd="0" presId="urn:microsoft.com/office/officeart/2009/3/layout/PieProcess"/>
    <dgm:cxn modelId="{3DA4D08A-DE03-4DA0-8156-1F0F341A189A}" type="presParOf" srcId="{5363EFC3-BBE0-4E7D-8173-6A9CFC427ED2}" destId="{967227D6-19DE-4069-A525-A7264D8EC4A1}" srcOrd="7" destOrd="0" presId="urn:microsoft.com/office/officeart/2009/3/layout/PieProcess"/>
    <dgm:cxn modelId="{D758F591-BC6B-4484-91AE-B48238B1FDE1}" type="presParOf" srcId="{5363EFC3-BBE0-4E7D-8173-6A9CFC427ED2}" destId="{32201A91-DDDE-4ACA-AEF9-B0E9BB6E6121}" srcOrd="8" destOrd="0" presId="urn:microsoft.com/office/officeart/2009/3/layout/PieProcess"/>
    <dgm:cxn modelId="{A90C83F6-F624-40C5-8D94-C699B22626EC}" type="presParOf" srcId="{32201A91-DDDE-4ACA-AEF9-B0E9BB6E6121}" destId="{59C0F907-6541-42C7-9D0F-1F54F72BEF60}" srcOrd="0" destOrd="0" presId="urn:microsoft.com/office/officeart/2009/3/layout/PieProcess"/>
    <dgm:cxn modelId="{13EB9213-2AD6-4C7E-B98C-803D1089F091}" type="presParOf" srcId="{32201A91-DDDE-4ACA-AEF9-B0E9BB6E6121}" destId="{78475286-5A8A-4803-88D5-7C8AA9C9DD1B}" srcOrd="1" destOrd="0" presId="urn:microsoft.com/office/officeart/2009/3/layout/PieProcess"/>
    <dgm:cxn modelId="{DCE7A57A-5E45-4158-BDCF-BEC64225F7C9}" type="presParOf" srcId="{32201A91-DDDE-4ACA-AEF9-B0E9BB6E6121}" destId="{659BEFA7-7BBA-42FE-B6B5-FDF63FA7992E}" srcOrd="2" destOrd="0" presId="urn:microsoft.com/office/officeart/2009/3/layout/PieProcess"/>
    <dgm:cxn modelId="{4CF98675-141B-4AD7-8268-71140F3C70CA}" type="presParOf" srcId="{5363EFC3-BBE0-4E7D-8173-6A9CFC427ED2}" destId="{92703365-D78E-4AA9-9414-70C793654417}" srcOrd="9" destOrd="0" presId="urn:microsoft.com/office/officeart/2009/3/layout/PieProcess"/>
    <dgm:cxn modelId="{B0CB8EB8-5B24-4A40-BD23-D05DDEB4BE89}" type="presParOf" srcId="{5363EFC3-BBE0-4E7D-8173-6A9CFC427ED2}" destId="{5EB6644B-C81C-4BF2-AA5A-EB38723587D9}" srcOrd="10" destOrd="0" presId="urn:microsoft.com/office/officeart/2009/3/layout/PieProcess"/>
    <dgm:cxn modelId="{0EE18165-973A-4031-A46A-8A9061430D53}" type="presParOf" srcId="{5EB6644B-C81C-4BF2-AA5A-EB38723587D9}" destId="{0D4CDAC9-230D-48B6-B7FC-8189BEAFF2A3}" srcOrd="0" destOrd="0" presId="urn:microsoft.com/office/officeart/2009/3/layout/Pi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F03744C7-4944-4A20-B72E-47507822482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0460A52C-49B6-41FB-8910-4D98EC2342D2}">
      <dgm:prSet phldrT="[Texto]"/>
      <dgm:spPr/>
      <dgm:t>
        <a:bodyPr/>
        <a:lstStyle/>
        <a:p>
          <a:r>
            <a:rPr lang="es-CO" b="1" dirty="0"/>
            <a:t>CUOTA SENA</a:t>
          </a:r>
          <a:endParaRPr lang="es-ES" dirty="0"/>
        </a:p>
      </dgm:t>
    </dgm:pt>
    <dgm:pt modelId="{174BB7DC-0C48-4DCB-AC4F-511AA2A86F20}" type="parTrans" cxnId="{39A6BA63-CB3F-4F7D-AA7D-B99C541B0367}">
      <dgm:prSet/>
      <dgm:spPr/>
      <dgm:t>
        <a:bodyPr/>
        <a:lstStyle/>
        <a:p>
          <a:endParaRPr lang="es-ES"/>
        </a:p>
      </dgm:t>
    </dgm:pt>
    <dgm:pt modelId="{C6D6C345-B474-4BFC-8BD4-300C3B415BBC}" type="sibTrans" cxnId="{39A6BA63-CB3F-4F7D-AA7D-B99C541B0367}">
      <dgm:prSet/>
      <dgm:spPr/>
      <dgm:t>
        <a:bodyPr/>
        <a:lstStyle/>
        <a:p>
          <a:endParaRPr lang="es-ES"/>
        </a:p>
      </dgm:t>
    </dgm:pt>
    <dgm:pt modelId="{81731235-AAF2-41D4-AE9E-4E5B197335DC}">
      <dgm:prSet phldrT="[Texto]"/>
      <dgm:spPr/>
      <dgm:t>
        <a:bodyPr/>
        <a:lstStyle/>
        <a:p>
          <a:pPr algn="just"/>
          <a:r>
            <a:rPr lang="es-CO" dirty="0"/>
            <a:t>El pasado 6 de julio de 2017 se radicó en la Oficina Regional Distrito Capital del SENA, la variación del personal en la planta vinculada a SAE durante el primer semestre de 2017 dando cumplimiento al Decreto 620 de 2005. </a:t>
          </a:r>
          <a:endParaRPr lang="es-ES" dirty="0"/>
        </a:p>
      </dgm:t>
    </dgm:pt>
    <dgm:pt modelId="{4AA13FDD-C612-4ADE-BCF6-83C6A8A26EA1}" type="parTrans" cxnId="{65B973F3-EFC6-40E9-BAA8-07C686F63999}">
      <dgm:prSet/>
      <dgm:spPr/>
      <dgm:t>
        <a:bodyPr/>
        <a:lstStyle/>
        <a:p>
          <a:endParaRPr lang="es-ES"/>
        </a:p>
      </dgm:t>
    </dgm:pt>
    <dgm:pt modelId="{1D6E4097-D06B-42AE-A833-328B04E936DC}" type="sibTrans" cxnId="{65B973F3-EFC6-40E9-BAA8-07C686F63999}">
      <dgm:prSet/>
      <dgm:spPr/>
      <dgm:t>
        <a:bodyPr/>
        <a:lstStyle/>
        <a:p>
          <a:endParaRPr lang="es-ES"/>
        </a:p>
      </dgm:t>
    </dgm:pt>
    <dgm:pt modelId="{2E194C5D-B6BD-4612-954C-07D460221DA0}">
      <dgm:prSet phldrT="[Texto]"/>
      <dgm:spPr/>
      <dgm:t>
        <a:bodyPr/>
        <a:lstStyle/>
        <a:p>
          <a:r>
            <a:rPr lang="es-CO" b="1" dirty="0"/>
            <a:t>PROGRAMA FORMACION APRENDICES GESTION DOCUMENTAL</a:t>
          </a:r>
          <a:endParaRPr lang="es-ES" dirty="0"/>
        </a:p>
      </dgm:t>
    </dgm:pt>
    <dgm:pt modelId="{25703121-8DF1-45A9-AD75-FD1F315BF3BB}" type="parTrans" cxnId="{AD857D26-B648-42B8-816A-5001981F086D}">
      <dgm:prSet/>
      <dgm:spPr/>
      <dgm:t>
        <a:bodyPr/>
        <a:lstStyle/>
        <a:p>
          <a:endParaRPr lang="es-ES"/>
        </a:p>
      </dgm:t>
    </dgm:pt>
    <dgm:pt modelId="{B1DB1484-48C6-4E93-9F70-F901DD44495C}" type="sibTrans" cxnId="{AD857D26-B648-42B8-816A-5001981F086D}">
      <dgm:prSet/>
      <dgm:spPr/>
      <dgm:t>
        <a:bodyPr/>
        <a:lstStyle/>
        <a:p>
          <a:endParaRPr lang="es-ES"/>
        </a:p>
      </dgm:t>
    </dgm:pt>
    <dgm:pt modelId="{DF77E78C-2B70-4DA3-83AE-D3A125909A68}">
      <dgm:prSet phldrT="[Texto]"/>
      <dgm:spPr/>
      <dgm:t>
        <a:bodyPr/>
        <a:lstStyle/>
        <a:p>
          <a:pPr algn="just"/>
          <a:r>
            <a:rPr lang="es-CO" dirty="0"/>
            <a:t>El SENA esta en proceso de viabilidad y aprobación del proyecto de formación dual en gestión documental. </a:t>
          </a:r>
          <a:endParaRPr lang="es-ES" dirty="0"/>
        </a:p>
      </dgm:t>
    </dgm:pt>
    <dgm:pt modelId="{D8451A7E-F595-45A0-A7CB-C4BD25202DDE}" type="parTrans" cxnId="{F49E89D9-31A8-421C-A9DE-933CB157DBB9}">
      <dgm:prSet/>
      <dgm:spPr/>
      <dgm:t>
        <a:bodyPr/>
        <a:lstStyle/>
        <a:p>
          <a:endParaRPr lang="es-ES"/>
        </a:p>
      </dgm:t>
    </dgm:pt>
    <dgm:pt modelId="{CEF41402-E130-4A7D-8DC3-258FF3E68074}" type="sibTrans" cxnId="{F49E89D9-31A8-421C-A9DE-933CB157DBB9}">
      <dgm:prSet/>
      <dgm:spPr/>
      <dgm:t>
        <a:bodyPr/>
        <a:lstStyle/>
        <a:p>
          <a:endParaRPr lang="es-ES"/>
        </a:p>
      </dgm:t>
    </dgm:pt>
    <dgm:pt modelId="{D700FC98-19AD-4882-A60C-6FCB97A992A0}">
      <dgm:prSet phldrT="[Texto]"/>
      <dgm:spPr/>
      <dgm:t>
        <a:bodyPr/>
        <a:lstStyle/>
        <a:p>
          <a:r>
            <a:rPr lang="es-CO" b="1" dirty="0"/>
            <a:t>BUSQUEDA APRENDICES</a:t>
          </a:r>
          <a:endParaRPr lang="es-ES" dirty="0"/>
        </a:p>
      </dgm:t>
    </dgm:pt>
    <dgm:pt modelId="{9B5DA02D-86D6-4425-932A-BEEB8C79CD71}" type="parTrans" cxnId="{F5349C2E-B9D8-4784-8494-A5AF66AEDE3E}">
      <dgm:prSet/>
      <dgm:spPr/>
      <dgm:t>
        <a:bodyPr/>
        <a:lstStyle/>
        <a:p>
          <a:endParaRPr lang="es-ES"/>
        </a:p>
      </dgm:t>
    </dgm:pt>
    <dgm:pt modelId="{F4EEE727-1131-4343-9D98-F90840920F41}" type="sibTrans" cxnId="{F5349C2E-B9D8-4784-8494-A5AF66AEDE3E}">
      <dgm:prSet/>
      <dgm:spPr/>
      <dgm:t>
        <a:bodyPr/>
        <a:lstStyle/>
        <a:p>
          <a:endParaRPr lang="es-ES"/>
        </a:p>
      </dgm:t>
    </dgm:pt>
    <dgm:pt modelId="{5BF4FB1D-6DAE-43FD-B2E5-B1D4920E6CFF}">
      <dgm:prSet phldrT="[Texto]"/>
      <dgm:spPr/>
      <dgm:t>
        <a:bodyPr/>
        <a:lstStyle/>
        <a:p>
          <a:pPr algn="just"/>
          <a:r>
            <a:rPr lang="es-CO" dirty="0"/>
            <a:t>A través del portal del SENA se público la búsqueda de aprendices en Proceso de Gestión Documental y Administrativo.</a:t>
          </a:r>
          <a:endParaRPr lang="es-ES" dirty="0"/>
        </a:p>
      </dgm:t>
    </dgm:pt>
    <dgm:pt modelId="{20337878-012E-48B6-B4FB-2A4202A2BF6E}" type="parTrans" cxnId="{0E46FFA9-E953-476F-A9CF-AA7B2524DBF4}">
      <dgm:prSet/>
      <dgm:spPr/>
      <dgm:t>
        <a:bodyPr/>
        <a:lstStyle/>
        <a:p>
          <a:endParaRPr lang="es-ES"/>
        </a:p>
      </dgm:t>
    </dgm:pt>
    <dgm:pt modelId="{2A61ACE2-92E9-4AD2-8E29-FC2DE8155B35}" type="sibTrans" cxnId="{0E46FFA9-E953-476F-A9CF-AA7B2524DBF4}">
      <dgm:prSet/>
      <dgm:spPr/>
      <dgm:t>
        <a:bodyPr/>
        <a:lstStyle/>
        <a:p>
          <a:endParaRPr lang="es-ES"/>
        </a:p>
      </dgm:t>
    </dgm:pt>
    <dgm:pt modelId="{3A6DC90F-6E13-4CC5-BA13-F9CC972E936C}">
      <dgm:prSet/>
      <dgm:spPr/>
      <dgm:t>
        <a:bodyPr/>
        <a:lstStyle/>
        <a:p>
          <a:pPr algn="l"/>
          <a:endParaRPr lang="es-CO" dirty="0"/>
        </a:p>
      </dgm:t>
    </dgm:pt>
    <dgm:pt modelId="{AFDBD436-06D1-47F3-B020-65523408301B}" type="parTrans" cxnId="{4429C5B3-E748-43A1-A870-D90807B93164}">
      <dgm:prSet/>
      <dgm:spPr/>
      <dgm:t>
        <a:bodyPr/>
        <a:lstStyle/>
        <a:p>
          <a:endParaRPr lang="es-ES"/>
        </a:p>
      </dgm:t>
    </dgm:pt>
    <dgm:pt modelId="{7D9418E3-6F94-4020-B950-4FBDE5981523}" type="sibTrans" cxnId="{4429C5B3-E748-43A1-A870-D90807B93164}">
      <dgm:prSet/>
      <dgm:spPr/>
      <dgm:t>
        <a:bodyPr/>
        <a:lstStyle/>
        <a:p>
          <a:endParaRPr lang="es-ES"/>
        </a:p>
      </dgm:t>
    </dgm:pt>
    <dgm:pt modelId="{437AF335-451A-4EC5-98FA-766A7CDE43CE}">
      <dgm:prSet/>
      <dgm:spPr/>
      <dgm:t>
        <a:bodyPr/>
        <a:lstStyle/>
        <a:p>
          <a:pPr algn="just"/>
          <a:r>
            <a:rPr lang="es-CO" dirty="0"/>
            <a:t>Para el mes de Agosto se espera llegue la notificación por parte del SENA del incremento de la cuota de aprendices a vincular.</a:t>
          </a:r>
        </a:p>
      </dgm:t>
    </dgm:pt>
    <dgm:pt modelId="{1121F9AE-B691-4881-A498-BAF7E53956A1}" type="parTrans" cxnId="{FF164FC0-E48C-4F3C-AE38-F20E7217CE25}">
      <dgm:prSet/>
      <dgm:spPr/>
      <dgm:t>
        <a:bodyPr/>
        <a:lstStyle/>
        <a:p>
          <a:endParaRPr lang="es-ES"/>
        </a:p>
      </dgm:t>
    </dgm:pt>
    <dgm:pt modelId="{9257B676-A564-4D8A-AA45-E776D898A415}" type="sibTrans" cxnId="{FF164FC0-E48C-4F3C-AE38-F20E7217CE25}">
      <dgm:prSet/>
      <dgm:spPr/>
      <dgm:t>
        <a:bodyPr/>
        <a:lstStyle/>
        <a:p>
          <a:endParaRPr lang="es-ES"/>
        </a:p>
      </dgm:t>
    </dgm:pt>
    <dgm:pt modelId="{E9886927-D6A4-4B3C-AFB3-1816A2717065}">
      <dgm:prSet phldrT="[Texto]"/>
      <dgm:spPr/>
      <dgm:t>
        <a:bodyPr/>
        <a:lstStyle/>
        <a:p>
          <a:pPr algn="just"/>
          <a:r>
            <a:rPr lang="es-CO" dirty="0"/>
            <a:t>De ser aprobado el proyecto se daría inicio en primer bimestre 2018.</a:t>
          </a:r>
          <a:endParaRPr lang="es-ES" dirty="0"/>
        </a:p>
      </dgm:t>
    </dgm:pt>
    <dgm:pt modelId="{3870F201-5F05-4232-AA2B-CF3121ED2074}" type="parTrans" cxnId="{41182978-2754-429A-AFE6-1B18F206A30C}">
      <dgm:prSet/>
      <dgm:spPr/>
      <dgm:t>
        <a:bodyPr/>
        <a:lstStyle/>
        <a:p>
          <a:endParaRPr lang="es-ES"/>
        </a:p>
      </dgm:t>
    </dgm:pt>
    <dgm:pt modelId="{52CF5B45-ED45-43BB-94D1-CEC9E6DBE19C}" type="sibTrans" cxnId="{41182978-2754-429A-AFE6-1B18F206A30C}">
      <dgm:prSet/>
      <dgm:spPr/>
      <dgm:t>
        <a:bodyPr/>
        <a:lstStyle/>
        <a:p>
          <a:endParaRPr lang="es-ES"/>
        </a:p>
      </dgm:t>
    </dgm:pt>
    <dgm:pt modelId="{1DA1BC60-A9CA-4641-AE8F-7A727237931D}">
      <dgm:prSet phldrT="[Texto]"/>
      <dgm:spPr/>
      <dgm:t>
        <a:bodyPr/>
        <a:lstStyle/>
        <a:p>
          <a:pPr algn="just"/>
          <a:endParaRPr lang="es-ES" dirty="0"/>
        </a:p>
      </dgm:t>
    </dgm:pt>
    <dgm:pt modelId="{C965A409-DE51-46E5-83F3-DE537DBB20A1}" type="parTrans" cxnId="{FB3FE8DD-2422-4EBB-9D48-3C10BC0FCBD5}">
      <dgm:prSet/>
      <dgm:spPr/>
      <dgm:t>
        <a:bodyPr/>
        <a:lstStyle/>
        <a:p>
          <a:endParaRPr lang="es-ES"/>
        </a:p>
      </dgm:t>
    </dgm:pt>
    <dgm:pt modelId="{BE7CFD91-E78E-4134-B6DF-5EB1BB65DC9D}" type="sibTrans" cxnId="{FB3FE8DD-2422-4EBB-9D48-3C10BC0FCBD5}">
      <dgm:prSet/>
      <dgm:spPr/>
      <dgm:t>
        <a:bodyPr/>
        <a:lstStyle/>
        <a:p>
          <a:endParaRPr lang="es-ES"/>
        </a:p>
      </dgm:t>
    </dgm:pt>
    <dgm:pt modelId="{8F2B5133-04E2-4BFF-8AE9-EB2FA0351BAA}">
      <dgm:prSet phldrT="[Texto]"/>
      <dgm:spPr/>
      <dgm:t>
        <a:bodyPr/>
        <a:lstStyle/>
        <a:p>
          <a:pPr algn="just"/>
          <a:r>
            <a:rPr lang="es-CO" dirty="0"/>
            <a:t>De igual manera se inicio contactos con diferentes institutos educativos convenio SENA para la búsqueda de aprendices para vincular en el mes de Agosto.</a:t>
          </a:r>
          <a:endParaRPr lang="es-ES" dirty="0"/>
        </a:p>
      </dgm:t>
    </dgm:pt>
    <dgm:pt modelId="{31025B83-F4AA-42B2-8D4C-E879D6FD401B}" type="parTrans" cxnId="{3D97FCFE-0A75-45E6-8744-E84E0E567E3C}">
      <dgm:prSet/>
      <dgm:spPr/>
      <dgm:t>
        <a:bodyPr/>
        <a:lstStyle/>
        <a:p>
          <a:endParaRPr lang="es-ES"/>
        </a:p>
      </dgm:t>
    </dgm:pt>
    <dgm:pt modelId="{4514549F-AEB0-483D-8122-B5420B2F8F12}" type="sibTrans" cxnId="{3D97FCFE-0A75-45E6-8744-E84E0E567E3C}">
      <dgm:prSet/>
      <dgm:spPr/>
      <dgm:t>
        <a:bodyPr/>
        <a:lstStyle/>
        <a:p>
          <a:endParaRPr lang="es-ES"/>
        </a:p>
      </dgm:t>
    </dgm:pt>
    <dgm:pt modelId="{2AC25F15-A344-46B8-A7C1-5BD183885C53}">
      <dgm:prSet phldrT="[Texto]"/>
      <dgm:spPr/>
      <dgm:t>
        <a:bodyPr/>
        <a:lstStyle/>
        <a:p>
          <a:pPr algn="just"/>
          <a:endParaRPr lang="es-ES" dirty="0"/>
        </a:p>
      </dgm:t>
    </dgm:pt>
    <dgm:pt modelId="{B24CE01D-1F3C-478B-B225-5566F2751B67}" type="parTrans" cxnId="{72C62F75-7EB9-4288-8CD5-0ECE082A8CD3}">
      <dgm:prSet/>
      <dgm:spPr/>
      <dgm:t>
        <a:bodyPr/>
        <a:lstStyle/>
        <a:p>
          <a:endParaRPr lang="es-ES"/>
        </a:p>
      </dgm:t>
    </dgm:pt>
    <dgm:pt modelId="{B4F34E1F-0097-49FA-BF4F-BBF0B9D8884E}" type="sibTrans" cxnId="{72C62F75-7EB9-4288-8CD5-0ECE082A8CD3}">
      <dgm:prSet/>
      <dgm:spPr/>
      <dgm:t>
        <a:bodyPr/>
        <a:lstStyle/>
        <a:p>
          <a:endParaRPr lang="es-ES"/>
        </a:p>
      </dgm:t>
    </dgm:pt>
    <dgm:pt modelId="{C9BFB2D3-EE3E-45EE-A410-A1E891D4DBE5}">
      <dgm:prSet phldrT="[Texto]"/>
      <dgm:spPr/>
      <dgm:t>
        <a:bodyPr/>
        <a:lstStyle/>
        <a:p>
          <a:pPr algn="just"/>
          <a:r>
            <a:rPr lang="es-ES" dirty="0"/>
            <a:t>Inclusión de personas con discapacidad en el proyecto de aprendices SENA</a:t>
          </a:r>
        </a:p>
      </dgm:t>
    </dgm:pt>
    <dgm:pt modelId="{48671C12-7F74-4C95-98DC-C1B651EABC02}" type="parTrans" cxnId="{6527B8E9-0086-4DDD-A458-B6B887DEC05F}">
      <dgm:prSet/>
      <dgm:spPr/>
      <dgm:t>
        <a:bodyPr/>
        <a:lstStyle/>
        <a:p>
          <a:endParaRPr lang="es-ES"/>
        </a:p>
      </dgm:t>
    </dgm:pt>
    <dgm:pt modelId="{FD7B7480-B1AE-48A7-986F-C1E38EDDFD73}" type="sibTrans" cxnId="{6527B8E9-0086-4DDD-A458-B6B887DEC05F}">
      <dgm:prSet/>
      <dgm:spPr/>
      <dgm:t>
        <a:bodyPr/>
        <a:lstStyle/>
        <a:p>
          <a:endParaRPr lang="es-ES"/>
        </a:p>
      </dgm:t>
    </dgm:pt>
    <dgm:pt modelId="{09BD368E-80E7-4C7D-9D98-B1A54A1AF8B8}">
      <dgm:prSet phldrT="[Texto]"/>
      <dgm:spPr/>
      <dgm:t>
        <a:bodyPr/>
        <a:lstStyle/>
        <a:p>
          <a:pPr algn="just"/>
          <a:endParaRPr lang="es-ES" dirty="0"/>
        </a:p>
      </dgm:t>
    </dgm:pt>
    <dgm:pt modelId="{B952F7C1-6BB1-4AC6-907C-6761F1757BF4}" type="parTrans" cxnId="{FD1ED7CD-499E-47A6-B3C2-18CBD54CB9A9}">
      <dgm:prSet/>
      <dgm:spPr/>
      <dgm:t>
        <a:bodyPr/>
        <a:lstStyle/>
        <a:p>
          <a:endParaRPr lang="es-ES"/>
        </a:p>
      </dgm:t>
    </dgm:pt>
    <dgm:pt modelId="{FA81AD5D-6857-4F20-96DE-C2333A20DFE8}" type="sibTrans" cxnId="{FD1ED7CD-499E-47A6-B3C2-18CBD54CB9A9}">
      <dgm:prSet/>
      <dgm:spPr/>
      <dgm:t>
        <a:bodyPr/>
        <a:lstStyle/>
        <a:p>
          <a:endParaRPr lang="es-ES"/>
        </a:p>
      </dgm:t>
    </dgm:pt>
    <dgm:pt modelId="{149C7214-F4B1-4F7A-BE4F-40C5EFD07EE0}" type="pres">
      <dgm:prSet presAssocID="{F03744C7-4944-4A20-B72E-475078224829}" presName="Name0" presStyleCnt="0">
        <dgm:presLayoutVars>
          <dgm:dir/>
          <dgm:animLvl val="lvl"/>
          <dgm:resizeHandles val="exact"/>
        </dgm:presLayoutVars>
      </dgm:prSet>
      <dgm:spPr/>
    </dgm:pt>
    <dgm:pt modelId="{536CC9F2-729D-4F31-9AD0-99F3B50C4DD7}" type="pres">
      <dgm:prSet presAssocID="{0460A52C-49B6-41FB-8910-4D98EC2342D2}" presName="composite" presStyleCnt="0"/>
      <dgm:spPr/>
    </dgm:pt>
    <dgm:pt modelId="{84E005DA-DCCC-4550-B129-1A621E9A890A}" type="pres">
      <dgm:prSet presAssocID="{0460A52C-49B6-41FB-8910-4D98EC2342D2}" presName="parTx" presStyleLbl="alignNode1" presStyleIdx="0" presStyleCnt="3">
        <dgm:presLayoutVars>
          <dgm:chMax val="0"/>
          <dgm:chPref val="0"/>
          <dgm:bulletEnabled val="1"/>
        </dgm:presLayoutVars>
      </dgm:prSet>
      <dgm:spPr/>
    </dgm:pt>
    <dgm:pt modelId="{FCF74B0D-8F3D-44FD-B540-144C0111581F}" type="pres">
      <dgm:prSet presAssocID="{0460A52C-49B6-41FB-8910-4D98EC2342D2}" presName="desTx" presStyleLbl="alignAccFollowNode1" presStyleIdx="0" presStyleCnt="3">
        <dgm:presLayoutVars>
          <dgm:bulletEnabled val="1"/>
        </dgm:presLayoutVars>
      </dgm:prSet>
      <dgm:spPr/>
    </dgm:pt>
    <dgm:pt modelId="{4267DE2F-D8C4-45CA-9B2A-1895CB0399E2}" type="pres">
      <dgm:prSet presAssocID="{C6D6C345-B474-4BFC-8BD4-300C3B415BBC}" presName="space" presStyleCnt="0"/>
      <dgm:spPr/>
    </dgm:pt>
    <dgm:pt modelId="{3D04F61C-1782-42C9-9DB0-363D7987EADC}" type="pres">
      <dgm:prSet presAssocID="{2E194C5D-B6BD-4612-954C-07D460221DA0}" presName="composite" presStyleCnt="0"/>
      <dgm:spPr/>
    </dgm:pt>
    <dgm:pt modelId="{4EB39831-FA85-4144-9E00-0E75C9B0A1E1}" type="pres">
      <dgm:prSet presAssocID="{2E194C5D-B6BD-4612-954C-07D460221DA0}" presName="parTx" presStyleLbl="alignNode1" presStyleIdx="1" presStyleCnt="3">
        <dgm:presLayoutVars>
          <dgm:chMax val="0"/>
          <dgm:chPref val="0"/>
          <dgm:bulletEnabled val="1"/>
        </dgm:presLayoutVars>
      </dgm:prSet>
      <dgm:spPr/>
    </dgm:pt>
    <dgm:pt modelId="{2B77D77D-9337-4D8D-AC62-535625226802}" type="pres">
      <dgm:prSet presAssocID="{2E194C5D-B6BD-4612-954C-07D460221DA0}" presName="desTx" presStyleLbl="alignAccFollowNode1" presStyleIdx="1" presStyleCnt="3">
        <dgm:presLayoutVars>
          <dgm:bulletEnabled val="1"/>
        </dgm:presLayoutVars>
      </dgm:prSet>
      <dgm:spPr/>
    </dgm:pt>
    <dgm:pt modelId="{836DFAA1-C1BB-4CF6-9A01-0DED324AF7C3}" type="pres">
      <dgm:prSet presAssocID="{B1DB1484-48C6-4E93-9F70-F901DD44495C}" presName="space" presStyleCnt="0"/>
      <dgm:spPr/>
    </dgm:pt>
    <dgm:pt modelId="{8345A971-40CC-4B22-8BF0-21C9DEF2FA05}" type="pres">
      <dgm:prSet presAssocID="{D700FC98-19AD-4882-A60C-6FCB97A992A0}" presName="composite" presStyleCnt="0"/>
      <dgm:spPr/>
    </dgm:pt>
    <dgm:pt modelId="{E5AEF07D-EC9B-4F92-9DDE-F437E19F4836}" type="pres">
      <dgm:prSet presAssocID="{D700FC98-19AD-4882-A60C-6FCB97A992A0}" presName="parTx" presStyleLbl="alignNode1" presStyleIdx="2" presStyleCnt="3">
        <dgm:presLayoutVars>
          <dgm:chMax val="0"/>
          <dgm:chPref val="0"/>
          <dgm:bulletEnabled val="1"/>
        </dgm:presLayoutVars>
      </dgm:prSet>
      <dgm:spPr/>
    </dgm:pt>
    <dgm:pt modelId="{2FACFC37-C391-4FA6-B17A-C6BBD2FA1E64}" type="pres">
      <dgm:prSet presAssocID="{D700FC98-19AD-4882-A60C-6FCB97A992A0}" presName="desTx" presStyleLbl="alignAccFollowNode1" presStyleIdx="2" presStyleCnt="3">
        <dgm:presLayoutVars>
          <dgm:bulletEnabled val="1"/>
        </dgm:presLayoutVars>
      </dgm:prSet>
      <dgm:spPr/>
    </dgm:pt>
  </dgm:ptLst>
  <dgm:cxnLst>
    <dgm:cxn modelId="{79A96E04-CAFA-4056-88D0-0C4EC437A767}" type="presOf" srcId="{DF77E78C-2B70-4DA3-83AE-D3A125909A68}" destId="{2B77D77D-9337-4D8D-AC62-535625226802}" srcOrd="0" destOrd="0" presId="urn:microsoft.com/office/officeart/2005/8/layout/hList1"/>
    <dgm:cxn modelId="{284F8107-6571-4D74-944F-FBB14FAB4F36}" type="presOf" srcId="{1DA1BC60-A9CA-4641-AE8F-7A727237931D}" destId="{2B77D77D-9337-4D8D-AC62-535625226802}" srcOrd="0" destOrd="1" presId="urn:microsoft.com/office/officeart/2005/8/layout/hList1"/>
    <dgm:cxn modelId="{D381520C-A3FD-48DC-8B26-59A9BF53901F}" type="presOf" srcId="{F03744C7-4944-4A20-B72E-475078224829}" destId="{149C7214-F4B1-4F7A-BE4F-40C5EFD07EE0}" srcOrd="0" destOrd="0" presId="urn:microsoft.com/office/officeart/2005/8/layout/hList1"/>
    <dgm:cxn modelId="{F89E4C13-2D38-443D-B953-5CC8B6D9C71C}" type="presOf" srcId="{E9886927-D6A4-4B3C-AFB3-1816A2717065}" destId="{2B77D77D-9337-4D8D-AC62-535625226802}" srcOrd="0" destOrd="2" presId="urn:microsoft.com/office/officeart/2005/8/layout/hList1"/>
    <dgm:cxn modelId="{2EA8C315-55BE-47E2-A565-1BDF1F58E142}" type="presOf" srcId="{2E194C5D-B6BD-4612-954C-07D460221DA0}" destId="{4EB39831-FA85-4144-9E00-0E75C9B0A1E1}" srcOrd="0" destOrd="0" presId="urn:microsoft.com/office/officeart/2005/8/layout/hList1"/>
    <dgm:cxn modelId="{AD857D26-B648-42B8-816A-5001981F086D}" srcId="{F03744C7-4944-4A20-B72E-475078224829}" destId="{2E194C5D-B6BD-4612-954C-07D460221DA0}" srcOrd="1" destOrd="0" parTransId="{25703121-8DF1-45A9-AD75-FD1F315BF3BB}" sibTransId="{B1DB1484-48C6-4E93-9F70-F901DD44495C}"/>
    <dgm:cxn modelId="{E1F0182D-4E90-4E52-A717-D0E1CA6322B6}" type="presOf" srcId="{8F2B5133-04E2-4BFF-8AE9-EB2FA0351BAA}" destId="{2FACFC37-C391-4FA6-B17A-C6BBD2FA1E64}" srcOrd="0" destOrd="2" presId="urn:microsoft.com/office/officeart/2005/8/layout/hList1"/>
    <dgm:cxn modelId="{F5349C2E-B9D8-4784-8494-A5AF66AEDE3E}" srcId="{F03744C7-4944-4A20-B72E-475078224829}" destId="{D700FC98-19AD-4882-A60C-6FCB97A992A0}" srcOrd="2" destOrd="0" parTransId="{9B5DA02D-86D6-4425-932A-BEEB8C79CD71}" sibTransId="{F4EEE727-1131-4343-9D98-F90840920F41}"/>
    <dgm:cxn modelId="{39A6BA63-CB3F-4F7D-AA7D-B99C541B0367}" srcId="{F03744C7-4944-4A20-B72E-475078224829}" destId="{0460A52C-49B6-41FB-8910-4D98EC2342D2}" srcOrd="0" destOrd="0" parTransId="{174BB7DC-0C48-4DCB-AC4F-511AA2A86F20}" sibTransId="{C6D6C345-B474-4BFC-8BD4-300C3B415BBC}"/>
    <dgm:cxn modelId="{AB913244-EE51-4A17-9405-1C62984DBFD0}" type="presOf" srcId="{5BF4FB1D-6DAE-43FD-B2E5-B1D4920E6CFF}" destId="{2FACFC37-C391-4FA6-B17A-C6BBD2FA1E64}" srcOrd="0" destOrd="0" presId="urn:microsoft.com/office/officeart/2005/8/layout/hList1"/>
    <dgm:cxn modelId="{E86F0C65-66FD-4604-ADEC-1E36B3948E72}" type="presOf" srcId="{0460A52C-49B6-41FB-8910-4D98EC2342D2}" destId="{84E005DA-DCCC-4550-B129-1A621E9A890A}" srcOrd="0" destOrd="0" presId="urn:microsoft.com/office/officeart/2005/8/layout/hList1"/>
    <dgm:cxn modelId="{72C62F75-7EB9-4288-8CD5-0ECE082A8CD3}" srcId="{D700FC98-19AD-4882-A60C-6FCB97A992A0}" destId="{2AC25F15-A344-46B8-A7C1-5BD183885C53}" srcOrd="1" destOrd="0" parTransId="{B24CE01D-1F3C-478B-B225-5566F2751B67}" sibTransId="{B4F34E1F-0097-49FA-BF4F-BBF0B9D8884E}"/>
    <dgm:cxn modelId="{41182978-2754-429A-AFE6-1B18F206A30C}" srcId="{2E194C5D-B6BD-4612-954C-07D460221DA0}" destId="{E9886927-D6A4-4B3C-AFB3-1816A2717065}" srcOrd="2" destOrd="0" parTransId="{3870F201-5F05-4232-AA2B-CF3121ED2074}" sibTransId="{52CF5B45-ED45-43BB-94D1-CEC9E6DBE19C}"/>
    <dgm:cxn modelId="{B888C085-04D0-47AB-A486-8D8D424556AC}" type="presOf" srcId="{3A6DC90F-6E13-4CC5-BA13-F9CC972E936C}" destId="{FCF74B0D-8F3D-44FD-B540-144C0111581F}" srcOrd="0" destOrd="1" presId="urn:microsoft.com/office/officeart/2005/8/layout/hList1"/>
    <dgm:cxn modelId="{0E46FFA9-E953-476F-A9CF-AA7B2524DBF4}" srcId="{D700FC98-19AD-4882-A60C-6FCB97A992A0}" destId="{5BF4FB1D-6DAE-43FD-B2E5-B1D4920E6CFF}" srcOrd="0" destOrd="0" parTransId="{20337878-012E-48B6-B4FB-2A4202A2BF6E}" sibTransId="{2A61ACE2-92E9-4AD2-8E29-FC2DE8155B35}"/>
    <dgm:cxn modelId="{AAAD11AC-01E2-443D-9B1A-6A6478D78547}" type="presOf" srcId="{D700FC98-19AD-4882-A60C-6FCB97A992A0}" destId="{E5AEF07D-EC9B-4F92-9DDE-F437E19F4836}" srcOrd="0" destOrd="0" presId="urn:microsoft.com/office/officeart/2005/8/layout/hList1"/>
    <dgm:cxn modelId="{4429C5B3-E748-43A1-A870-D90807B93164}" srcId="{0460A52C-49B6-41FB-8910-4D98EC2342D2}" destId="{3A6DC90F-6E13-4CC5-BA13-F9CC972E936C}" srcOrd="1" destOrd="0" parTransId="{AFDBD436-06D1-47F3-B020-65523408301B}" sibTransId="{7D9418E3-6F94-4020-B950-4FBDE5981523}"/>
    <dgm:cxn modelId="{BEB123BA-0080-46CB-BF78-1ACDC73043CB}" type="presOf" srcId="{437AF335-451A-4EC5-98FA-766A7CDE43CE}" destId="{FCF74B0D-8F3D-44FD-B540-144C0111581F}" srcOrd="0" destOrd="2" presId="urn:microsoft.com/office/officeart/2005/8/layout/hList1"/>
    <dgm:cxn modelId="{FF164FC0-E48C-4F3C-AE38-F20E7217CE25}" srcId="{0460A52C-49B6-41FB-8910-4D98EC2342D2}" destId="{437AF335-451A-4EC5-98FA-766A7CDE43CE}" srcOrd="2" destOrd="0" parTransId="{1121F9AE-B691-4881-A498-BAF7E53956A1}" sibTransId="{9257B676-A564-4D8A-AA45-E776D898A415}"/>
    <dgm:cxn modelId="{CB16B8C4-3827-4641-AC56-1F1A8BB7F7CA}" type="presOf" srcId="{C9BFB2D3-EE3E-45EE-A410-A1E891D4DBE5}" destId="{2FACFC37-C391-4FA6-B17A-C6BBD2FA1E64}" srcOrd="0" destOrd="4" presId="urn:microsoft.com/office/officeart/2005/8/layout/hList1"/>
    <dgm:cxn modelId="{FD1ED7CD-499E-47A6-B3C2-18CBD54CB9A9}" srcId="{D700FC98-19AD-4882-A60C-6FCB97A992A0}" destId="{09BD368E-80E7-4C7D-9D98-B1A54A1AF8B8}" srcOrd="3" destOrd="0" parTransId="{B952F7C1-6BB1-4AC6-907C-6761F1757BF4}" sibTransId="{FA81AD5D-6857-4F20-96DE-C2333A20DFE8}"/>
    <dgm:cxn modelId="{F49E89D9-31A8-421C-A9DE-933CB157DBB9}" srcId="{2E194C5D-B6BD-4612-954C-07D460221DA0}" destId="{DF77E78C-2B70-4DA3-83AE-D3A125909A68}" srcOrd="0" destOrd="0" parTransId="{D8451A7E-F595-45A0-A7CB-C4BD25202DDE}" sibTransId="{CEF41402-E130-4A7D-8DC3-258FF3E68074}"/>
    <dgm:cxn modelId="{FB3FE8DD-2422-4EBB-9D48-3C10BC0FCBD5}" srcId="{2E194C5D-B6BD-4612-954C-07D460221DA0}" destId="{1DA1BC60-A9CA-4641-AE8F-7A727237931D}" srcOrd="1" destOrd="0" parTransId="{C965A409-DE51-46E5-83F3-DE537DBB20A1}" sibTransId="{BE7CFD91-E78E-4134-B6DF-5EB1BB65DC9D}"/>
    <dgm:cxn modelId="{6527B8E9-0086-4DDD-A458-B6B887DEC05F}" srcId="{D700FC98-19AD-4882-A60C-6FCB97A992A0}" destId="{C9BFB2D3-EE3E-45EE-A410-A1E891D4DBE5}" srcOrd="4" destOrd="0" parTransId="{48671C12-7F74-4C95-98DC-C1B651EABC02}" sibTransId="{FD7B7480-B1AE-48A7-986F-C1E38EDDFD73}"/>
    <dgm:cxn modelId="{1FF19FEC-290B-41CE-B6B9-8A8FF5A000AE}" type="presOf" srcId="{09BD368E-80E7-4C7D-9D98-B1A54A1AF8B8}" destId="{2FACFC37-C391-4FA6-B17A-C6BBD2FA1E64}" srcOrd="0" destOrd="3" presId="urn:microsoft.com/office/officeart/2005/8/layout/hList1"/>
    <dgm:cxn modelId="{259129F2-DF3D-4378-91B3-FC0443412F21}" type="presOf" srcId="{2AC25F15-A344-46B8-A7C1-5BD183885C53}" destId="{2FACFC37-C391-4FA6-B17A-C6BBD2FA1E64}" srcOrd="0" destOrd="1" presId="urn:microsoft.com/office/officeart/2005/8/layout/hList1"/>
    <dgm:cxn modelId="{65B973F3-EFC6-40E9-BAA8-07C686F63999}" srcId="{0460A52C-49B6-41FB-8910-4D98EC2342D2}" destId="{81731235-AAF2-41D4-AE9E-4E5B197335DC}" srcOrd="0" destOrd="0" parTransId="{4AA13FDD-C612-4ADE-BCF6-83C6A8A26EA1}" sibTransId="{1D6E4097-D06B-42AE-A833-328B04E936DC}"/>
    <dgm:cxn modelId="{B1A056F8-43CB-4593-A22C-D2F941735376}" type="presOf" srcId="{81731235-AAF2-41D4-AE9E-4E5B197335DC}" destId="{FCF74B0D-8F3D-44FD-B540-144C0111581F}" srcOrd="0" destOrd="0" presId="urn:microsoft.com/office/officeart/2005/8/layout/hList1"/>
    <dgm:cxn modelId="{3D97FCFE-0A75-45E6-8744-E84E0E567E3C}" srcId="{D700FC98-19AD-4882-A60C-6FCB97A992A0}" destId="{8F2B5133-04E2-4BFF-8AE9-EB2FA0351BAA}" srcOrd="2" destOrd="0" parTransId="{31025B83-F4AA-42B2-8D4C-E879D6FD401B}" sibTransId="{4514549F-AEB0-483D-8122-B5420B2F8F12}"/>
    <dgm:cxn modelId="{6D8D7D5D-61CB-44F3-9C60-CEAD57EBCA95}" type="presParOf" srcId="{149C7214-F4B1-4F7A-BE4F-40C5EFD07EE0}" destId="{536CC9F2-729D-4F31-9AD0-99F3B50C4DD7}" srcOrd="0" destOrd="0" presId="urn:microsoft.com/office/officeart/2005/8/layout/hList1"/>
    <dgm:cxn modelId="{F83191F1-4861-4A6D-B614-566EC074E8F6}" type="presParOf" srcId="{536CC9F2-729D-4F31-9AD0-99F3B50C4DD7}" destId="{84E005DA-DCCC-4550-B129-1A621E9A890A}" srcOrd="0" destOrd="0" presId="urn:microsoft.com/office/officeart/2005/8/layout/hList1"/>
    <dgm:cxn modelId="{96C4387C-38AA-48E1-BC22-22C8EEEEC0E5}" type="presParOf" srcId="{536CC9F2-729D-4F31-9AD0-99F3B50C4DD7}" destId="{FCF74B0D-8F3D-44FD-B540-144C0111581F}" srcOrd="1" destOrd="0" presId="urn:microsoft.com/office/officeart/2005/8/layout/hList1"/>
    <dgm:cxn modelId="{FCCE5C6F-6752-42F2-AA2B-8CE44347C02B}" type="presParOf" srcId="{149C7214-F4B1-4F7A-BE4F-40C5EFD07EE0}" destId="{4267DE2F-D8C4-45CA-9B2A-1895CB0399E2}" srcOrd="1" destOrd="0" presId="urn:microsoft.com/office/officeart/2005/8/layout/hList1"/>
    <dgm:cxn modelId="{0021D3F2-D387-4B01-A28C-B0FC4CB5EBD8}" type="presParOf" srcId="{149C7214-F4B1-4F7A-BE4F-40C5EFD07EE0}" destId="{3D04F61C-1782-42C9-9DB0-363D7987EADC}" srcOrd="2" destOrd="0" presId="urn:microsoft.com/office/officeart/2005/8/layout/hList1"/>
    <dgm:cxn modelId="{0FE1819D-C068-43E6-A55E-AEAA21E2AE97}" type="presParOf" srcId="{3D04F61C-1782-42C9-9DB0-363D7987EADC}" destId="{4EB39831-FA85-4144-9E00-0E75C9B0A1E1}" srcOrd="0" destOrd="0" presId="urn:microsoft.com/office/officeart/2005/8/layout/hList1"/>
    <dgm:cxn modelId="{D0B8623F-65AD-453E-85D0-4986EF793775}" type="presParOf" srcId="{3D04F61C-1782-42C9-9DB0-363D7987EADC}" destId="{2B77D77D-9337-4D8D-AC62-535625226802}" srcOrd="1" destOrd="0" presId="urn:microsoft.com/office/officeart/2005/8/layout/hList1"/>
    <dgm:cxn modelId="{62655707-B4FB-4A87-9F46-5DE68F9E4496}" type="presParOf" srcId="{149C7214-F4B1-4F7A-BE4F-40C5EFD07EE0}" destId="{836DFAA1-C1BB-4CF6-9A01-0DED324AF7C3}" srcOrd="3" destOrd="0" presId="urn:microsoft.com/office/officeart/2005/8/layout/hList1"/>
    <dgm:cxn modelId="{AEF97292-6B62-4898-BBAE-E0B50497372F}" type="presParOf" srcId="{149C7214-F4B1-4F7A-BE4F-40C5EFD07EE0}" destId="{8345A971-40CC-4B22-8BF0-21C9DEF2FA05}" srcOrd="4" destOrd="0" presId="urn:microsoft.com/office/officeart/2005/8/layout/hList1"/>
    <dgm:cxn modelId="{A3C0AAD2-CD3F-4ADF-9199-C822A1960B1F}" type="presParOf" srcId="{8345A971-40CC-4B22-8BF0-21C9DEF2FA05}" destId="{E5AEF07D-EC9B-4F92-9DDE-F437E19F4836}" srcOrd="0" destOrd="0" presId="urn:microsoft.com/office/officeart/2005/8/layout/hList1"/>
    <dgm:cxn modelId="{A8A010B4-20F8-498F-B232-012731453B98}" type="presParOf" srcId="{8345A971-40CC-4B22-8BF0-21C9DEF2FA05}" destId="{2FACFC37-C391-4FA6-B17A-C6BBD2FA1E6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F03744C7-4944-4A20-B72E-475078224829}" type="doc">
      <dgm:prSet loTypeId="urn:microsoft.com/office/officeart/2005/8/layout/hList6" loCatId="list" qsTypeId="urn:microsoft.com/office/officeart/2005/8/quickstyle/simple1" qsCatId="simple" csTypeId="urn:microsoft.com/office/officeart/2005/8/colors/colorful1" csCatId="colorful" phldr="1"/>
      <dgm:spPr/>
      <dgm:t>
        <a:bodyPr/>
        <a:lstStyle/>
        <a:p>
          <a:endParaRPr lang="es-ES"/>
        </a:p>
      </dgm:t>
    </dgm:pt>
    <dgm:pt modelId="{0460A52C-49B6-41FB-8910-4D98EC2342D2}">
      <dgm:prSet phldrT="[Texto]" custT="1"/>
      <dgm:spPr/>
      <dgm:t>
        <a:bodyPr/>
        <a:lstStyle/>
        <a:p>
          <a:r>
            <a:rPr lang="es-CO" sz="1600" b="1" dirty="0">
              <a:solidFill>
                <a:schemeClr val="tx1"/>
              </a:solidFill>
            </a:rPr>
            <a:t>REQUISITOS</a:t>
          </a:r>
          <a:endParaRPr lang="es-ES" sz="1600" dirty="0">
            <a:solidFill>
              <a:schemeClr val="tx1"/>
            </a:solidFill>
          </a:endParaRPr>
        </a:p>
      </dgm:t>
    </dgm:pt>
    <dgm:pt modelId="{174BB7DC-0C48-4DCB-AC4F-511AA2A86F20}" type="parTrans" cxnId="{39A6BA63-CB3F-4F7D-AA7D-B99C541B0367}">
      <dgm:prSet/>
      <dgm:spPr/>
      <dgm:t>
        <a:bodyPr/>
        <a:lstStyle/>
        <a:p>
          <a:endParaRPr lang="es-ES" sz="2400"/>
        </a:p>
      </dgm:t>
    </dgm:pt>
    <dgm:pt modelId="{C6D6C345-B474-4BFC-8BD4-300C3B415BBC}" type="sibTrans" cxnId="{39A6BA63-CB3F-4F7D-AA7D-B99C541B0367}">
      <dgm:prSet/>
      <dgm:spPr/>
      <dgm:t>
        <a:bodyPr/>
        <a:lstStyle/>
        <a:p>
          <a:endParaRPr lang="es-ES" sz="2400"/>
        </a:p>
      </dgm:t>
    </dgm:pt>
    <dgm:pt modelId="{81731235-AAF2-41D4-AE9E-4E5B197335DC}">
      <dgm:prSet phldrT="[Texto]" custT="1"/>
      <dgm:spPr/>
      <dgm:t>
        <a:bodyPr/>
        <a:lstStyle/>
        <a:p>
          <a:pPr algn="just"/>
          <a:r>
            <a:rPr lang="es-CO" sz="1050" b="0" dirty="0">
              <a:solidFill>
                <a:schemeClr val="tx1"/>
              </a:solidFill>
            </a:rPr>
            <a:t>Tener entre 18 y 28 años de edad.</a:t>
          </a:r>
          <a:endParaRPr lang="es-ES" sz="1050" b="0" dirty="0">
            <a:solidFill>
              <a:schemeClr val="tx1"/>
            </a:solidFill>
          </a:endParaRPr>
        </a:p>
      </dgm:t>
    </dgm:pt>
    <dgm:pt modelId="{4AA13FDD-C612-4ADE-BCF6-83C6A8A26EA1}" type="parTrans" cxnId="{65B973F3-EFC6-40E9-BAA8-07C686F63999}">
      <dgm:prSet/>
      <dgm:spPr/>
      <dgm:t>
        <a:bodyPr/>
        <a:lstStyle/>
        <a:p>
          <a:endParaRPr lang="es-ES" sz="2400"/>
        </a:p>
      </dgm:t>
    </dgm:pt>
    <dgm:pt modelId="{1D6E4097-D06B-42AE-A833-328B04E936DC}" type="sibTrans" cxnId="{65B973F3-EFC6-40E9-BAA8-07C686F63999}">
      <dgm:prSet/>
      <dgm:spPr/>
      <dgm:t>
        <a:bodyPr/>
        <a:lstStyle/>
        <a:p>
          <a:endParaRPr lang="es-ES" sz="2400"/>
        </a:p>
      </dgm:t>
    </dgm:pt>
    <dgm:pt modelId="{2E194C5D-B6BD-4612-954C-07D460221DA0}">
      <dgm:prSet phldrT="[Texto]" custT="1"/>
      <dgm:spPr/>
      <dgm:t>
        <a:bodyPr/>
        <a:lstStyle/>
        <a:p>
          <a:r>
            <a:rPr lang="es-CO" sz="1600" b="1" dirty="0">
              <a:solidFill>
                <a:schemeClr val="tx1"/>
              </a:solidFill>
            </a:rPr>
            <a:t>REGISTRO</a:t>
          </a:r>
          <a:endParaRPr lang="es-ES" sz="1600" dirty="0">
            <a:solidFill>
              <a:schemeClr val="tx1"/>
            </a:solidFill>
          </a:endParaRPr>
        </a:p>
      </dgm:t>
    </dgm:pt>
    <dgm:pt modelId="{25703121-8DF1-45A9-AD75-FD1F315BF3BB}" type="parTrans" cxnId="{AD857D26-B648-42B8-816A-5001981F086D}">
      <dgm:prSet/>
      <dgm:spPr/>
      <dgm:t>
        <a:bodyPr/>
        <a:lstStyle/>
        <a:p>
          <a:endParaRPr lang="es-ES" sz="2400"/>
        </a:p>
      </dgm:t>
    </dgm:pt>
    <dgm:pt modelId="{B1DB1484-48C6-4E93-9F70-F901DD44495C}" type="sibTrans" cxnId="{AD857D26-B648-42B8-816A-5001981F086D}">
      <dgm:prSet/>
      <dgm:spPr/>
      <dgm:t>
        <a:bodyPr/>
        <a:lstStyle/>
        <a:p>
          <a:endParaRPr lang="es-ES" sz="2400"/>
        </a:p>
      </dgm:t>
    </dgm:pt>
    <dgm:pt modelId="{DF77E78C-2B70-4DA3-83AE-D3A125909A68}">
      <dgm:prSet phldrT="[Texto]" custT="1"/>
      <dgm:spPr/>
      <dgm:t>
        <a:bodyPr/>
        <a:lstStyle/>
        <a:p>
          <a:pPr algn="just"/>
          <a:r>
            <a:rPr lang="es-CO" sz="1050" b="1" dirty="0">
              <a:solidFill>
                <a:schemeClr val="tx1"/>
              </a:solidFill>
            </a:rPr>
            <a:t>Registrar hoja de vida </a:t>
          </a:r>
          <a:r>
            <a:rPr lang="es-CO" sz="1050" dirty="0">
              <a:solidFill>
                <a:schemeClr val="tx1"/>
              </a:solidFill>
            </a:rPr>
            <a:t>en el Sistema de Información del Servicio Público de Empleo a través del siguiente enlace: </a:t>
          </a:r>
          <a:r>
            <a:rPr lang="es-CO" sz="1050" dirty="0">
              <a:solidFill>
                <a:schemeClr val="tx1"/>
              </a:solidFill>
              <a:hlinkClick xmlns:r="http://schemas.openxmlformats.org/officeDocument/2006/relationships" r:id="rId1"/>
            </a:rPr>
            <a:t>http://personas.serviciodeempleo.gov.co/login.aspx</a:t>
          </a:r>
          <a:endParaRPr lang="es-ES" sz="1050" dirty="0">
            <a:solidFill>
              <a:schemeClr val="tx1"/>
            </a:solidFill>
          </a:endParaRPr>
        </a:p>
      </dgm:t>
    </dgm:pt>
    <dgm:pt modelId="{D8451A7E-F595-45A0-A7CB-C4BD25202DDE}" type="parTrans" cxnId="{F49E89D9-31A8-421C-A9DE-933CB157DBB9}">
      <dgm:prSet/>
      <dgm:spPr/>
      <dgm:t>
        <a:bodyPr/>
        <a:lstStyle/>
        <a:p>
          <a:endParaRPr lang="es-ES" sz="2400"/>
        </a:p>
      </dgm:t>
    </dgm:pt>
    <dgm:pt modelId="{CEF41402-E130-4A7D-8DC3-258FF3E68074}" type="sibTrans" cxnId="{F49E89D9-31A8-421C-A9DE-933CB157DBB9}">
      <dgm:prSet/>
      <dgm:spPr/>
      <dgm:t>
        <a:bodyPr/>
        <a:lstStyle/>
        <a:p>
          <a:endParaRPr lang="es-ES" sz="2400"/>
        </a:p>
      </dgm:t>
    </dgm:pt>
    <dgm:pt modelId="{D700FC98-19AD-4882-A60C-6FCB97A992A0}">
      <dgm:prSet phldrT="[Texto]" custT="1"/>
      <dgm:spPr/>
      <dgm:t>
        <a:bodyPr/>
        <a:lstStyle/>
        <a:p>
          <a:r>
            <a:rPr lang="es-CO" sz="1600" b="1" dirty="0">
              <a:solidFill>
                <a:schemeClr val="tx1"/>
              </a:solidFill>
            </a:rPr>
            <a:t>INSCRIPCIÓN Y SELECCIÓN</a:t>
          </a:r>
          <a:endParaRPr lang="es-ES" sz="1600" dirty="0">
            <a:solidFill>
              <a:schemeClr val="tx1"/>
            </a:solidFill>
          </a:endParaRPr>
        </a:p>
      </dgm:t>
    </dgm:pt>
    <dgm:pt modelId="{9B5DA02D-86D6-4425-932A-BEEB8C79CD71}" type="parTrans" cxnId="{F5349C2E-B9D8-4784-8494-A5AF66AEDE3E}">
      <dgm:prSet/>
      <dgm:spPr/>
      <dgm:t>
        <a:bodyPr/>
        <a:lstStyle/>
        <a:p>
          <a:endParaRPr lang="es-ES" sz="2400"/>
        </a:p>
      </dgm:t>
    </dgm:pt>
    <dgm:pt modelId="{F4EEE727-1131-4343-9D98-F90840920F41}" type="sibTrans" cxnId="{F5349C2E-B9D8-4784-8494-A5AF66AEDE3E}">
      <dgm:prSet/>
      <dgm:spPr/>
      <dgm:t>
        <a:bodyPr/>
        <a:lstStyle/>
        <a:p>
          <a:endParaRPr lang="es-ES" sz="2400"/>
        </a:p>
      </dgm:t>
    </dgm:pt>
    <dgm:pt modelId="{56752F8E-EA48-44D3-930C-37E8D0F6FEC0}">
      <dgm:prSet custT="1"/>
      <dgm:spPr/>
      <dgm:t>
        <a:bodyPr/>
        <a:lstStyle/>
        <a:p>
          <a:pPr algn="just"/>
          <a:r>
            <a:rPr lang="es-CO" sz="1050" b="0" dirty="0">
              <a:solidFill>
                <a:schemeClr val="tx1"/>
              </a:solidFill>
            </a:rPr>
            <a:t>Ser estudiante activo de un programa de formación complementaria de Escuelas Normales Superiores, o de educación superior de pregrado en los niveles técnico profesional, tecnológico o universitario.</a:t>
          </a:r>
        </a:p>
      </dgm:t>
    </dgm:pt>
    <dgm:pt modelId="{CA81F1B7-9BC9-4F9B-88CE-E2140DD3C1BF}" type="parTrans" cxnId="{D80E9A78-1F0D-4DE6-B2DC-BC96660AC28B}">
      <dgm:prSet/>
      <dgm:spPr/>
      <dgm:t>
        <a:bodyPr/>
        <a:lstStyle/>
        <a:p>
          <a:endParaRPr lang="es-ES" sz="2400"/>
        </a:p>
      </dgm:t>
    </dgm:pt>
    <dgm:pt modelId="{DBE2817B-822D-4FBE-9DC1-C947D99A9FFE}" type="sibTrans" cxnId="{D80E9A78-1F0D-4DE6-B2DC-BC96660AC28B}">
      <dgm:prSet/>
      <dgm:spPr/>
      <dgm:t>
        <a:bodyPr/>
        <a:lstStyle/>
        <a:p>
          <a:endParaRPr lang="es-ES" sz="2400"/>
        </a:p>
      </dgm:t>
    </dgm:pt>
    <dgm:pt modelId="{776323B3-4055-4D97-A253-5896287E1FB2}">
      <dgm:prSet custT="1"/>
      <dgm:spPr/>
      <dgm:t>
        <a:bodyPr/>
        <a:lstStyle/>
        <a:p>
          <a:pPr algn="just"/>
          <a:r>
            <a:rPr lang="es-CO" sz="1050" b="0" dirty="0">
              <a:solidFill>
                <a:schemeClr val="tx1"/>
              </a:solidFill>
            </a:rPr>
            <a:t>Tener como requisito para optar a la titulación de su programa de formación el desarrollo de una etapa práctica.</a:t>
          </a:r>
        </a:p>
      </dgm:t>
    </dgm:pt>
    <dgm:pt modelId="{8624B6C1-6865-4236-BCAA-6C15FCBD27E7}" type="parTrans" cxnId="{81B80C86-90CF-470B-A54F-F4D0F7185DFF}">
      <dgm:prSet/>
      <dgm:spPr/>
      <dgm:t>
        <a:bodyPr/>
        <a:lstStyle/>
        <a:p>
          <a:endParaRPr lang="es-ES" sz="2400"/>
        </a:p>
      </dgm:t>
    </dgm:pt>
    <dgm:pt modelId="{4F44D8FA-3445-4DCA-9351-4F9BDBC63C7D}" type="sibTrans" cxnId="{81B80C86-90CF-470B-A54F-F4D0F7185DFF}">
      <dgm:prSet/>
      <dgm:spPr/>
      <dgm:t>
        <a:bodyPr/>
        <a:lstStyle/>
        <a:p>
          <a:endParaRPr lang="es-ES" sz="2400"/>
        </a:p>
      </dgm:t>
    </dgm:pt>
    <dgm:pt modelId="{18C36C58-9F23-4906-90BA-63CD07523D0A}">
      <dgm:prSet phldrT="[Texto]" custT="1"/>
      <dgm:spPr/>
      <dgm:t>
        <a:bodyPr/>
        <a:lstStyle/>
        <a:p>
          <a:pPr algn="just"/>
          <a:r>
            <a:rPr lang="es-CO" sz="1050" b="1" dirty="0">
              <a:solidFill>
                <a:schemeClr val="tx1"/>
              </a:solidFill>
            </a:rPr>
            <a:t>Identificar la(s) plaza(s) de práctica </a:t>
          </a:r>
          <a:r>
            <a:rPr lang="es-CO" sz="1050" dirty="0">
              <a:solidFill>
                <a:schemeClr val="tx1"/>
              </a:solidFill>
            </a:rPr>
            <a:t>de su preferencia, que esté(n) relacionada(s) con su programa académico y nivel de formación.</a:t>
          </a:r>
          <a:endParaRPr lang="es-ES" sz="1050" dirty="0">
            <a:solidFill>
              <a:schemeClr val="tx1"/>
            </a:solidFill>
          </a:endParaRPr>
        </a:p>
      </dgm:t>
    </dgm:pt>
    <dgm:pt modelId="{14ABD32C-C57A-470F-8865-CBF72DF0432D}" type="parTrans" cxnId="{34EFCB20-D6AB-4577-A17B-64849FFDF5E6}">
      <dgm:prSet/>
      <dgm:spPr/>
      <dgm:t>
        <a:bodyPr/>
        <a:lstStyle/>
        <a:p>
          <a:endParaRPr lang="es-ES" sz="2400"/>
        </a:p>
      </dgm:t>
    </dgm:pt>
    <dgm:pt modelId="{6DDC024D-6276-44F0-B80E-EBA11BCCCFBB}" type="sibTrans" cxnId="{34EFCB20-D6AB-4577-A17B-64849FFDF5E6}">
      <dgm:prSet/>
      <dgm:spPr/>
      <dgm:t>
        <a:bodyPr/>
        <a:lstStyle/>
        <a:p>
          <a:endParaRPr lang="es-ES" sz="2400"/>
        </a:p>
      </dgm:t>
    </dgm:pt>
    <dgm:pt modelId="{20AFDF12-CFCF-4D40-B315-7CF0111EA463}">
      <dgm:prSet phldrT="[Texto]" custT="1"/>
      <dgm:spPr/>
      <dgm:t>
        <a:bodyPr/>
        <a:lstStyle/>
        <a:p>
          <a:pPr algn="just"/>
          <a:endParaRPr lang="es-ES" sz="1050" dirty="0">
            <a:solidFill>
              <a:schemeClr val="tx1"/>
            </a:solidFill>
          </a:endParaRPr>
        </a:p>
      </dgm:t>
    </dgm:pt>
    <dgm:pt modelId="{AC29EDBB-1DF6-4EB6-BC46-DB75B1042BE0}" type="parTrans" cxnId="{CECA1437-FAA2-4BFC-B237-E260DD828E42}">
      <dgm:prSet/>
      <dgm:spPr/>
      <dgm:t>
        <a:bodyPr/>
        <a:lstStyle/>
        <a:p>
          <a:endParaRPr lang="es-ES" sz="2400"/>
        </a:p>
      </dgm:t>
    </dgm:pt>
    <dgm:pt modelId="{034B67EA-0544-4391-9E5B-AA37D877A421}" type="sibTrans" cxnId="{CECA1437-FAA2-4BFC-B237-E260DD828E42}">
      <dgm:prSet/>
      <dgm:spPr/>
      <dgm:t>
        <a:bodyPr/>
        <a:lstStyle/>
        <a:p>
          <a:endParaRPr lang="es-ES" sz="2400"/>
        </a:p>
      </dgm:t>
    </dgm:pt>
    <dgm:pt modelId="{0EA7B234-664F-4272-B0ED-44779CCE965D}">
      <dgm:prSet phldrT="[Texto]" custT="1"/>
      <dgm:spPr/>
      <dgm:t>
        <a:bodyPr/>
        <a:lstStyle/>
        <a:p>
          <a:pPr algn="just"/>
          <a:r>
            <a:rPr lang="es-CO" sz="1050" dirty="0">
              <a:solidFill>
                <a:schemeClr val="tx1"/>
              </a:solidFill>
            </a:rPr>
            <a:t>Las CCF registraron a todos los estudiantes que cumplieron los requisitos y </a:t>
          </a:r>
          <a:r>
            <a:rPr lang="es-CO" sz="1050" b="1" dirty="0">
              <a:solidFill>
                <a:schemeClr val="tx1"/>
              </a:solidFill>
            </a:rPr>
            <a:t>se presenten dentro del cronograma establecido </a:t>
          </a:r>
          <a:r>
            <a:rPr lang="es-CO" sz="1050" dirty="0">
              <a:solidFill>
                <a:schemeClr val="tx1"/>
              </a:solidFill>
            </a:rPr>
            <a:t>en  la convocatoria.</a:t>
          </a:r>
          <a:endParaRPr lang="es-ES" sz="1050" dirty="0">
            <a:solidFill>
              <a:schemeClr val="tx1"/>
            </a:solidFill>
          </a:endParaRPr>
        </a:p>
      </dgm:t>
    </dgm:pt>
    <dgm:pt modelId="{E875D1CD-A046-4A63-892C-927C5EAC361D}" type="parTrans" cxnId="{17375CA5-17F0-4A84-85EE-ECB194B1860F}">
      <dgm:prSet/>
      <dgm:spPr/>
      <dgm:t>
        <a:bodyPr/>
        <a:lstStyle/>
        <a:p>
          <a:endParaRPr lang="es-ES" sz="2400"/>
        </a:p>
      </dgm:t>
    </dgm:pt>
    <dgm:pt modelId="{4A68F8B5-E843-4CEE-BCF9-C5566F09530F}" type="sibTrans" cxnId="{17375CA5-17F0-4A84-85EE-ECB194B1860F}">
      <dgm:prSet/>
      <dgm:spPr/>
      <dgm:t>
        <a:bodyPr/>
        <a:lstStyle/>
        <a:p>
          <a:endParaRPr lang="es-ES" sz="2400"/>
        </a:p>
      </dgm:t>
    </dgm:pt>
    <dgm:pt modelId="{206F2C37-2AFF-4724-91A6-A254E7FE5693}">
      <dgm:prSet phldrT="[Texto]" custT="1"/>
      <dgm:spPr/>
      <dgm:t>
        <a:bodyPr/>
        <a:lstStyle/>
        <a:p>
          <a:pPr algn="just"/>
          <a:endParaRPr lang="es-ES" sz="1050" dirty="0">
            <a:solidFill>
              <a:schemeClr val="tx1"/>
            </a:solidFill>
          </a:endParaRPr>
        </a:p>
      </dgm:t>
    </dgm:pt>
    <dgm:pt modelId="{CC826158-1589-4D1F-BB92-A1AAFF71237B}" type="parTrans" cxnId="{282A5730-CBBF-4FA2-8BF2-664C719E40E1}">
      <dgm:prSet/>
      <dgm:spPr/>
      <dgm:t>
        <a:bodyPr/>
        <a:lstStyle/>
        <a:p>
          <a:endParaRPr lang="es-ES" sz="2400"/>
        </a:p>
      </dgm:t>
    </dgm:pt>
    <dgm:pt modelId="{438811A2-617F-4CFF-9EA5-C77821DCABB6}" type="sibTrans" cxnId="{282A5730-CBBF-4FA2-8BF2-664C719E40E1}">
      <dgm:prSet/>
      <dgm:spPr/>
      <dgm:t>
        <a:bodyPr/>
        <a:lstStyle/>
        <a:p>
          <a:endParaRPr lang="es-ES" sz="2400"/>
        </a:p>
      </dgm:t>
    </dgm:pt>
    <dgm:pt modelId="{D4A928C1-C7C2-4B0D-ABE5-19110913CE44}">
      <dgm:prSet phldrT="[Texto]" custT="1"/>
      <dgm:spPr/>
      <dgm:t>
        <a:bodyPr/>
        <a:lstStyle/>
        <a:p>
          <a:pPr algn="just"/>
          <a:r>
            <a:rPr lang="es-ES" sz="1050" b="0" dirty="0">
              <a:solidFill>
                <a:schemeClr val="tx1"/>
              </a:solidFill>
            </a:rPr>
            <a:t>SAE selecciono </a:t>
          </a:r>
          <a:r>
            <a:rPr lang="es-CO" sz="1050" b="0" dirty="0">
              <a:solidFill>
                <a:schemeClr val="tx1"/>
              </a:solidFill>
            </a:rPr>
            <a:t>los estudiantes y notificó a la CCF.</a:t>
          </a:r>
          <a:endParaRPr lang="es-ES" sz="1050" b="0" dirty="0">
            <a:solidFill>
              <a:schemeClr val="tx1"/>
            </a:solidFill>
          </a:endParaRPr>
        </a:p>
      </dgm:t>
    </dgm:pt>
    <dgm:pt modelId="{C384CEFC-F5A3-487C-9F79-79EFE1DBF649}" type="parTrans" cxnId="{ACF457A4-CE0F-4D8B-8128-0CFB7A2C6EB4}">
      <dgm:prSet/>
      <dgm:spPr/>
      <dgm:t>
        <a:bodyPr/>
        <a:lstStyle/>
        <a:p>
          <a:endParaRPr lang="es-ES" sz="2400"/>
        </a:p>
      </dgm:t>
    </dgm:pt>
    <dgm:pt modelId="{D99AC47D-72E8-4F97-A889-4598A9B8DD87}" type="sibTrans" cxnId="{ACF457A4-CE0F-4D8B-8128-0CFB7A2C6EB4}">
      <dgm:prSet/>
      <dgm:spPr/>
      <dgm:t>
        <a:bodyPr/>
        <a:lstStyle/>
        <a:p>
          <a:endParaRPr lang="es-ES" sz="2400"/>
        </a:p>
      </dgm:t>
    </dgm:pt>
    <dgm:pt modelId="{7627E2C1-6A80-40DF-B3F1-EF482FE9BE57}">
      <dgm:prSet phldrT="[Texto]" custT="1"/>
      <dgm:spPr/>
      <dgm:t>
        <a:bodyPr/>
        <a:lstStyle/>
        <a:p>
          <a:pPr algn="just"/>
          <a:r>
            <a:rPr lang="es-CO" sz="1050" dirty="0">
              <a:solidFill>
                <a:schemeClr val="tx1"/>
              </a:solidFill>
            </a:rPr>
            <a:t>A partir del mes de agosto ingresan 12 estudiantes a realizar sus practicas laborales en las diferentes Regionales</a:t>
          </a:r>
          <a:endParaRPr lang="es-ES" sz="1050" dirty="0">
            <a:solidFill>
              <a:schemeClr val="tx1"/>
            </a:solidFill>
          </a:endParaRPr>
        </a:p>
      </dgm:t>
    </dgm:pt>
    <dgm:pt modelId="{91E52F4C-4C66-4AB1-9983-89F2E670DFD7}" type="parTrans" cxnId="{E5310AF8-2952-444A-8F7E-7CB46F316B78}">
      <dgm:prSet/>
      <dgm:spPr/>
      <dgm:t>
        <a:bodyPr/>
        <a:lstStyle/>
        <a:p>
          <a:endParaRPr lang="es-ES" sz="2400"/>
        </a:p>
      </dgm:t>
    </dgm:pt>
    <dgm:pt modelId="{49C325F9-D93E-42EA-B599-2249B0AC1710}" type="sibTrans" cxnId="{E5310AF8-2952-444A-8F7E-7CB46F316B78}">
      <dgm:prSet/>
      <dgm:spPr/>
      <dgm:t>
        <a:bodyPr/>
        <a:lstStyle/>
        <a:p>
          <a:endParaRPr lang="es-ES" sz="2400"/>
        </a:p>
      </dgm:t>
    </dgm:pt>
    <dgm:pt modelId="{BC2264EF-CDE2-48F5-930B-77B665CD1A53}">
      <dgm:prSet phldrT="[Texto]" custT="1"/>
      <dgm:spPr/>
      <dgm:t>
        <a:bodyPr/>
        <a:lstStyle/>
        <a:p>
          <a:pPr algn="just"/>
          <a:endParaRPr lang="es-ES" sz="1050" dirty="0">
            <a:solidFill>
              <a:schemeClr val="tx1"/>
            </a:solidFill>
          </a:endParaRPr>
        </a:p>
      </dgm:t>
    </dgm:pt>
    <dgm:pt modelId="{5A997475-91DD-4BFC-B6FF-76C29C795863}" type="parTrans" cxnId="{A7FC651D-2B32-42FE-8E5C-9848595A39B4}">
      <dgm:prSet/>
      <dgm:spPr/>
      <dgm:t>
        <a:bodyPr/>
        <a:lstStyle/>
        <a:p>
          <a:endParaRPr lang="es-ES"/>
        </a:p>
      </dgm:t>
    </dgm:pt>
    <dgm:pt modelId="{3E95DCA0-E6D7-4A6F-B5E7-09393C1526C0}" type="sibTrans" cxnId="{A7FC651D-2B32-42FE-8E5C-9848595A39B4}">
      <dgm:prSet/>
      <dgm:spPr/>
      <dgm:t>
        <a:bodyPr/>
        <a:lstStyle/>
        <a:p>
          <a:endParaRPr lang="es-ES"/>
        </a:p>
      </dgm:t>
    </dgm:pt>
    <dgm:pt modelId="{A37F6DF6-7105-4B86-BAA5-7BE94E8508EE}">
      <dgm:prSet custT="1"/>
      <dgm:spPr/>
      <dgm:t>
        <a:bodyPr/>
        <a:lstStyle/>
        <a:p>
          <a:pPr algn="just"/>
          <a:r>
            <a:rPr lang="es-CO" sz="1050" dirty="0">
              <a:solidFill>
                <a:schemeClr val="tx1"/>
              </a:solidFill>
            </a:rPr>
            <a:t>Regional Occidente: Judicatura(2) y Arquitecto (2)</a:t>
          </a:r>
        </a:p>
      </dgm:t>
    </dgm:pt>
    <dgm:pt modelId="{E58D2A41-1775-4831-B0A1-1391A992C0E8}" type="parTrans" cxnId="{20588DF8-5817-400B-B433-CE4CA604DF3F}">
      <dgm:prSet/>
      <dgm:spPr/>
      <dgm:t>
        <a:bodyPr/>
        <a:lstStyle/>
        <a:p>
          <a:endParaRPr lang="es-ES"/>
        </a:p>
      </dgm:t>
    </dgm:pt>
    <dgm:pt modelId="{ADF361AC-706E-4C40-894C-623CC8ADF7D9}" type="sibTrans" cxnId="{20588DF8-5817-400B-B433-CE4CA604DF3F}">
      <dgm:prSet/>
      <dgm:spPr/>
      <dgm:t>
        <a:bodyPr/>
        <a:lstStyle/>
        <a:p>
          <a:endParaRPr lang="es-ES"/>
        </a:p>
      </dgm:t>
    </dgm:pt>
    <dgm:pt modelId="{6E5B7993-4B8A-478C-AA78-AA5091E9A087}">
      <dgm:prSet custT="1"/>
      <dgm:spPr/>
      <dgm:t>
        <a:bodyPr/>
        <a:lstStyle/>
        <a:p>
          <a:pPr algn="just"/>
          <a:r>
            <a:rPr lang="es-CO" sz="1050" dirty="0">
              <a:solidFill>
                <a:schemeClr val="tx1"/>
              </a:solidFill>
            </a:rPr>
            <a:t>Regional Norte: Arquitecto (2).</a:t>
          </a:r>
        </a:p>
      </dgm:t>
    </dgm:pt>
    <dgm:pt modelId="{B518C5EA-9194-4F18-8A45-25668B3B3E16}" type="parTrans" cxnId="{CACE9572-8FA9-4093-A221-04DDD63DEF0E}">
      <dgm:prSet/>
      <dgm:spPr/>
      <dgm:t>
        <a:bodyPr/>
        <a:lstStyle/>
        <a:p>
          <a:endParaRPr lang="es-ES"/>
        </a:p>
      </dgm:t>
    </dgm:pt>
    <dgm:pt modelId="{76E84635-2406-4C86-A6A7-57D0757B6B07}" type="sibTrans" cxnId="{CACE9572-8FA9-4093-A221-04DDD63DEF0E}">
      <dgm:prSet/>
      <dgm:spPr/>
      <dgm:t>
        <a:bodyPr/>
        <a:lstStyle/>
        <a:p>
          <a:endParaRPr lang="es-ES"/>
        </a:p>
      </dgm:t>
    </dgm:pt>
    <dgm:pt modelId="{B44EB870-A477-44BF-A615-8ED4DCB2D817}">
      <dgm:prSet phldrT="[Texto]" custT="1"/>
      <dgm:spPr/>
      <dgm:t>
        <a:bodyPr/>
        <a:lstStyle/>
        <a:p>
          <a:pPr algn="just"/>
          <a:r>
            <a:rPr lang="es-CO" sz="1600" b="1" dirty="0">
              <a:solidFill>
                <a:schemeClr val="tx1"/>
              </a:solidFill>
            </a:rPr>
            <a:t>DISTRIBUCIÓN</a:t>
          </a:r>
        </a:p>
        <a:p>
          <a:pPr algn="just"/>
          <a:endParaRPr lang="es-ES" sz="1050" dirty="0">
            <a:solidFill>
              <a:schemeClr val="tx1"/>
            </a:solidFill>
          </a:endParaRPr>
        </a:p>
      </dgm:t>
    </dgm:pt>
    <dgm:pt modelId="{B4A76B4A-3073-4387-92A9-063F33541C11}" type="parTrans" cxnId="{A8829BD6-3075-4B33-ADB5-71410F055FFA}">
      <dgm:prSet/>
      <dgm:spPr/>
      <dgm:t>
        <a:bodyPr/>
        <a:lstStyle/>
        <a:p>
          <a:endParaRPr lang="es-ES"/>
        </a:p>
      </dgm:t>
    </dgm:pt>
    <dgm:pt modelId="{074B7009-7B7A-4A8D-9704-3CC93AA0B3B0}" type="sibTrans" cxnId="{A8829BD6-3075-4B33-ADB5-71410F055FFA}">
      <dgm:prSet/>
      <dgm:spPr/>
      <dgm:t>
        <a:bodyPr/>
        <a:lstStyle/>
        <a:p>
          <a:endParaRPr lang="es-ES"/>
        </a:p>
      </dgm:t>
    </dgm:pt>
    <dgm:pt modelId="{84C98553-593A-4DCA-A699-74ED294E4510}">
      <dgm:prSet phldrT="[Texto]" custT="1"/>
      <dgm:spPr/>
      <dgm:t>
        <a:bodyPr/>
        <a:lstStyle/>
        <a:p>
          <a:pPr algn="just"/>
          <a:r>
            <a:rPr lang="es-CO" sz="1050" dirty="0">
              <a:solidFill>
                <a:schemeClr val="tx1"/>
              </a:solidFill>
            </a:rPr>
            <a:t>Bogotá – Nivel Central: Ingeniero Catastral (1), Contador (1) y Administrador de empresas (1).</a:t>
          </a:r>
          <a:endParaRPr lang="es-ES" sz="1050" dirty="0">
            <a:solidFill>
              <a:schemeClr val="tx1"/>
            </a:solidFill>
          </a:endParaRPr>
        </a:p>
      </dgm:t>
    </dgm:pt>
    <dgm:pt modelId="{C1F79884-3935-46B0-B39F-F3A17B890726}" type="parTrans" cxnId="{C8E1777D-6C80-4F0A-BD33-67E1CB6C0973}">
      <dgm:prSet/>
      <dgm:spPr/>
      <dgm:t>
        <a:bodyPr/>
        <a:lstStyle/>
        <a:p>
          <a:endParaRPr lang="es-ES"/>
        </a:p>
      </dgm:t>
    </dgm:pt>
    <dgm:pt modelId="{FE454581-E1E1-43DF-B588-23E6099EEF84}" type="sibTrans" cxnId="{C8E1777D-6C80-4F0A-BD33-67E1CB6C0973}">
      <dgm:prSet/>
      <dgm:spPr/>
      <dgm:t>
        <a:bodyPr/>
        <a:lstStyle/>
        <a:p>
          <a:endParaRPr lang="es-ES"/>
        </a:p>
      </dgm:t>
    </dgm:pt>
    <dgm:pt modelId="{79AFD7D9-36AC-4344-8671-7CBFA3446C99}">
      <dgm:prSet phldrT="[Texto]" custT="1"/>
      <dgm:spPr/>
      <dgm:t>
        <a:bodyPr/>
        <a:lstStyle/>
        <a:p>
          <a:pPr algn="just"/>
          <a:r>
            <a:rPr lang="es-CO" sz="1050" dirty="0">
              <a:solidFill>
                <a:schemeClr val="tx1"/>
              </a:solidFill>
            </a:rPr>
            <a:t>Regional Sur Occidente: Judicatura (3)</a:t>
          </a:r>
          <a:endParaRPr lang="es-ES" sz="1050" dirty="0">
            <a:solidFill>
              <a:schemeClr val="tx1"/>
            </a:solidFill>
          </a:endParaRPr>
        </a:p>
      </dgm:t>
    </dgm:pt>
    <dgm:pt modelId="{681C2CDA-1DA9-415E-917B-8E1E7BB74585}" type="parTrans" cxnId="{EF632FAF-B1FB-4434-8D2E-915F16D1D5E8}">
      <dgm:prSet/>
      <dgm:spPr/>
      <dgm:t>
        <a:bodyPr/>
        <a:lstStyle/>
        <a:p>
          <a:endParaRPr lang="es-ES"/>
        </a:p>
      </dgm:t>
    </dgm:pt>
    <dgm:pt modelId="{8CF98FD9-2912-432C-B7B0-5DA32FA8803D}" type="sibTrans" cxnId="{EF632FAF-B1FB-4434-8D2E-915F16D1D5E8}">
      <dgm:prSet/>
      <dgm:spPr/>
      <dgm:t>
        <a:bodyPr/>
        <a:lstStyle/>
        <a:p>
          <a:endParaRPr lang="es-ES"/>
        </a:p>
      </dgm:t>
    </dgm:pt>
    <dgm:pt modelId="{3CFF06F0-FF29-41CC-BB10-0685418DE22E}">
      <dgm:prSet phldrT="[Texto]" custT="1"/>
      <dgm:spPr/>
      <dgm:t>
        <a:bodyPr/>
        <a:lstStyle/>
        <a:p>
          <a:pPr algn="just"/>
          <a:endParaRPr lang="es-ES" sz="1050" dirty="0">
            <a:solidFill>
              <a:schemeClr val="tx1"/>
            </a:solidFill>
          </a:endParaRPr>
        </a:p>
      </dgm:t>
    </dgm:pt>
    <dgm:pt modelId="{B7D0124B-0ADF-48E8-9529-87D234EE2238}" type="parTrans" cxnId="{378105C1-2AE0-40C8-978C-9152D565D1C8}">
      <dgm:prSet/>
      <dgm:spPr/>
      <dgm:t>
        <a:bodyPr/>
        <a:lstStyle/>
        <a:p>
          <a:endParaRPr lang="es-ES"/>
        </a:p>
      </dgm:t>
    </dgm:pt>
    <dgm:pt modelId="{8093F06B-2BF8-4A38-86DA-28785E1CEEBC}" type="sibTrans" cxnId="{378105C1-2AE0-40C8-978C-9152D565D1C8}">
      <dgm:prSet/>
      <dgm:spPr/>
      <dgm:t>
        <a:bodyPr/>
        <a:lstStyle/>
        <a:p>
          <a:endParaRPr lang="es-ES"/>
        </a:p>
      </dgm:t>
    </dgm:pt>
    <dgm:pt modelId="{E9CA080B-28CF-4719-96B6-656A1B749F10}">
      <dgm:prSet custT="1"/>
      <dgm:spPr/>
      <dgm:t>
        <a:bodyPr/>
        <a:lstStyle/>
        <a:p>
          <a:pPr algn="just"/>
          <a:endParaRPr lang="es-CO" sz="1050" dirty="0">
            <a:solidFill>
              <a:schemeClr val="tx1"/>
            </a:solidFill>
          </a:endParaRPr>
        </a:p>
      </dgm:t>
    </dgm:pt>
    <dgm:pt modelId="{A31F7D85-C89A-4C3E-9C38-634D3C3AE734}" type="parTrans" cxnId="{F281FD2F-1F82-48B5-971B-B8B733DF3116}">
      <dgm:prSet/>
      <dgm:spPr/>
      <dgm:t>
        <a:bodyPr/>
        <a:lstStyle/>
        <a:p>
          <a:endParaRPr lang="es-ES"/>
        </a:p>
      </dgm:t>
    </dgm:pt>
    <dgm:pt modelId="{88A0715F-8688-4779-B69B-BA567511DE8F}" type="sibTrans" cxnId="{F281FD2F-1F82-48B5-971B-B8B733DF3116}">
      <dgm:prSet/>
      <dgm:spPr/>
      <dgm:t>
        <a:bodyPr/>
        <a:lstStyle/>
        <a:p>
          <a:endParaRPr lang="es-ES"/>
        </a:p>
      </dgm:t>
    </dgm:pt>
    <dgm:pt modelId="{76A6D682-CB28-4F47-A944-1A3D44FE7966}">
      <dgm:prSet custT="1"/>
      <dgm:spPr/>
      <dgm:t>
        <a:bodyPr/>
        <a:lstStyle/>
        <a:p>
          <a:pPr algn="just"/>
          <a:endParaRPr lang="es-CO" sz="1050" dirty="0">
            <a:solidFill>
              <a:schemeClr val="tx1"/>
            </a:solidFill>
          </a:endParaRPr>
        </a:p>
      </dgm:t>
    </dgm:pt>
    <dgm:pt modelId="{33837D5F-3D09-44F5-B281-9D2201A57259}" type="parTrans" cxnId="{C883A6B1-EFC4-439D-81FB-A0AD1CEDCC76}">
      <dgm:prSet/>
      <dgm:spPr/>
      <dgm:t>
        <a:bodyPr/>
        <a:lstStyle/>
        <a:p>
          <a:endParaRPr lang="es-ES"/>
        </a:p>
      </dgm:t>
    </dgm:pt>
    <dgm:pt modelId="{0416990B-FE26-43B6-93A8-E7BF628C6762}" type="sibTrans" cxnId="{C883A6B1-EFC4-439D-81FB-A0AD1CEDCC76}">
      <dgm:prSet/>
      <dgm:spPr/>
      <dgm:t>
        <a:bodyPr/>
        <a:lstStyle/>
        <a:p>
          <a:endParaRPr lang="es-ES"/>
        </a:p>
      </dgm:t>
    </dgm:pt>
    <dgm:pt modelId="{50216C48-C13C-46D1-824A-A15A8FADFDF0}" type="pres">
      <dgm:prSet presAssocID="{F03744C7-4944-4A20-B72E-475078224829}" presName="Name0" presStyleCnt="0">
        <dgm:presLayoutVars>
          <dgm:dir/>
          <dgm:resizeHandles val="exact"/>
        </dgm:presLayoutVars>
      </dgm:prSet>
      <dgm:spPr/>
    </dgm:pt>
    <dgm:pt modelId="{4CCC1BFB-6998-4C40-8C24-D39BFC7A4C48}" type="pres">
      <dgm:prSet presAssocID="{0460A52C-49B6-41FB-8910-4D98EC2342D2}" presName="node" presStyleLbl="node1" presStyleIdx="0" presStyleCnt="4">
        <dgm:presLayoutVars>
          <dgm:bulletEnabled val="1"/>
        </dgm:presLayoutVars>
      </dgm:prSet>
      <dgm:spPr/>
    </dgm:pt>
    <dgm:pt modelId="{EA453E9F-9320-49E4-92DA-090512E4B2AF}" type="pres">
      <dgm:prSet presAssocID="{C6D6C345-B474-4BFC-8BD4-300C3B415BBC}" presName="sibTrans" presStyleCnt="0"/>
      <dgm:spPr/>
    </dgm:pt>
    <dgm:pt modelId="{7585CBA4-651A-4DDF-ABF6-D2722627CB54}" type="pres">
      <dgm:prSet presAssocID="{2E194C5D-B6BD-4612-954C-07D460221DA0}" presName="node" presStyleLbl="node1" presStyleIdx="1" presStyleCnt="4">
        <dgm:presLayoutVars>
          <dgm:bulletEnabled val="1"/>
        </dgm:presLayoutVars>
      </dgm:prSet>
      <dgm:spPr/>
    </dgm:pt>
    <dgm:pt modelId="{F1851FC3-65BE-4B3D-8F18-A1CBA5A89CC1}" type="pres">
      <dgm:prSet presAssocID="{B1DB1484-48C6-4E93-9F70-F901DD44495C}" presName="sibTrans" presStyleCnt="0"/>
      <dgm:spPr/>
    </dgm:pt>
    <dgm:pt modelId="{363BBC90-7377-45AC-9078-7C93209E398A}" type="pres">
      <dgm:prSet presAssocID="{D700FC98-19AD-4882-A60C-6FCB97A992A0}" presName="node" presStyleLbl="node1" presStyleIdx="2" presStyleCnt="4">
        <dgm:presLayoutVars>
          <dgm:bulletEnabled val="1"/>
        </dgm:presLayoutVars>
      </dgm:prSet>
      <dgm:spPr/>
    </dgm:pt>
    <dgm:pt modelId="{C7A57AD5-3755-42E9-9F3C-85ED1831477D}" type="pres">
      <dgm:prSet presAssocID="{F4EEE727-1131-4343-9D98-F90840920F41}" presName="sibTrans" presStyleCnt="0"/>
      <dgm:spPr/>
    </dgm:pt>
    <dgm:pt modelId="{7BCD6F83-A5E6-4F37-AE4E-C8680A5EF7A9}" type="pres">
      <dgm:prSet presAssocID="{B44EB870-A477-44BF-A615-8ED4DCB2D817}" presName="node" presStyleLbl="node1" presStyleIdx="3" presStyleCnt="4" custLinFactNeighborX="1359" custLinFactNeighborY="-224">
        <dgm:presLayoutVars>
          <dgm:bulletEnabled val="1"/>
        </dgm:presLayoutVars>
      </dgm:prSet>
      <dgm:spPr/>
    </dgm:pt>
  </dgm:ptLst>
  <dgm:cxnLst>
    <dgm:cxn modelId="{98B14000-A3A5-4207-A003-1ABADF0CB3CA}" type="presOf" srcId="{3CFF06F0-FF29-41CC-BB10-0685418DE22E}" destId="{7BCD6F83-A5E6-4F37-AE4E-C8680A5EF7A9}" srcOrd="0" destOrd="2" presId="urn:microsoft.com/office/officeart/2005/8/layout/hList6"/>
    <dgm:cxn modelId="{FAB3DE07-75D5-42EF-980C-382F12307CFF}" type="presOf" srcId="{0EA7B234-664F-4272-B0ED-44779CCE965D}" destId="{7585CBA4-651A-4DDF-ABF6-D2722627CB54}" srcOrd="0" destOrd="5" presId="urn:microsoft.com/office/officeart/2005/8/layout/hList6"/>
    <dgm:cxn modelId="{3B9A4C08-9A5D-49A6-BCAF-75906770BA70}" type="presOf" srcId="{79AFD7D9-36AC-4344-8671-7CBFA3446C99}" destId="{7BCD6F83-A5E6-4F37-AE4E-C8680A5EF7A9}" srcOrd="0" destOrd="3" presId="urn:microsoft.com/office/officeart/2005/8/layout/hList6"/>
    <dgm:cxn modelId="{466AFD0A-02DE-401B-885F-0C55CB302C73}" type="presOf" srcId="{2E194C5D-B6BD-4612-954C-07D460221DA0}" destId="{7585CBA4-651A-4DDF-ABF6-D2722627CB54}" srcOrd="0" destOrd="0" presId="urn:microsoft.com/office/officeart/2005/8/layout/hList6"/>
    <dgm:cxn modelId="{A7FC651D-2B32-42FE-8E5C-9848595A39B4}" srcId="{D700FC98-19AD-4882-A60C-6FCB97A992A0}" destId="{BC2264EF-CDE2-48F5-930B-77B665CD1A53}" srcOrd="1" destOrd="0" parTransId="{5A997475-91DD-4BFC-B6FF-76C29C795863}" sibTransId="{3E95DCA0-E6D7-4A6F-B5E7-09393C1526C0}"/>
    <dgm:cxn modelId="{34EFCB20-D6AB-4577-A17B-64849FFDF5E6}" srcId="{2E194C5D-B6BD-4612-954C-07D460221DA0}" destId="{18C36C58-9F23-4906-90BA-63CD07523D0A}" srcOrd="2" destOrd="0" parTransId="{14ABD32C-C57A-470F-8865-CBF72DF0432D}" sibTransId="{6DDC024D-6276-44F0-B80E-EBA11BCCCFBB}"/>
    <dgm:cxn modelId="{63D2E025-01E0-4B89-8C91-E386EDC3B027}" type="presOf" srcId="{81731235-AAF2-41D4-AE9E-4E5B197335DC}" destId="{4CCC1BFB-6998-4C40-8C24-D39BFC7A4C48}" srcOrd="0" destOrd="1" presId="urn:microsoft.com/office/officeart/2005/8/layout/hList6"/>
    <dgm:cxn modelId="{AD857D26-B648-42B8-816A-5001981F086D}" srcId="{F03744C7-4944-4A20-B72E-475078224829}" destId="{2E194C5D-B6BD-4612-954C-07D460221DA0}" srcOrd="1" destOrd="0" parTransId="{25703121-8DF1-45A9-AD75-FD1F315BF3BB}" sibTransId="{B1DB1484-48C6-4E93-9F70-F901DD44495C}"/>
    <dgm:cxn modelId="{F710352C-483A-4D35-80F5-CC9D1F44A70C}" type="presOf" srcId="{84C98553-593A-4DCA-A699-74ED294E4510}" destId="{7BCD6F83-A5E6-4F37-AE4E-C8680A5EF7A9}" srcOrd="0" destOrd="1" presId="urn:microsoft.com/office/officeart/2005/8/layout/hList6"/>
    <dgm:cxn modelId="{6465392D-516E-44DC-A0B0-E3463FC5D0FC}" type="presOf" srcId="{D4A928C1-C7C2-4B0D-ABE5-19110913CE44}" destId="{363BBC90-7377-45AC-9078-7C93209E398A}" srcOrd="0" destOrd="1" presId="urn:microsoft.com/office/officeart/2005/8/layout/hList6"/>
    <dgm:cxn modelId="{F5349C2E-B9D8-4784-8494-A5AF66AEDE3E}" srcId="{F03744C7-4944-4A20-B72E-475078224829}" destId="{D700FC98-19AD-4882-A60C-6FCB97A992A0}" srcOrd="2" destOrd="0" parTransId="{9B5DA02D-86D6-4425-932A-BEEB8C79CD71}" sibTransId="{F4EEE727-1131-4343-9D98-F90840920F41}"/>
    <dgm:cxn modelId="{F281FD2F-1F82-48B5-971B-B8B733DF3116}" srcId="{B44EB870-A477-44BF-A615-8ED4DCB2D817}" destId="{E9CA080B-28CF-4719-96B6-656A1B749F10}" srcOrd="3" destOrd="0" parTransId="{A31F7D85-C89A-4C3E-9C38-634D3C3AE734}" sibTransId="{88A0715F-8688-4779-B69B-BA567511DE8F}"/>
    <dgm:cxn modelId="{282A5730-CBBF-4FA2-8BF2-664C719E40E1}" srcId="{2E194C5D-B6BD-4612-954C-07D460221DA0}" destId="{206F2C37-2AFF-4724-91A6-A254E7FE5693}" srcOrd="3" destOrd="0" parTransId="{CC826158-1589-4D1F-BB92-A1AAFF71237B}" sibTransId="{438811A2-617F-4CFF-9EA5-C77821DCABB6}"/>
    <dgm:cxn modelId="{CECA1437-FAA2-4BFC-B237-E260DD828E42}" srcId="{2E194C5D-B6BD-4612-954C-07D460221DA0}" destId="{20AFDF12-CFCF-4D40-B315-7CF0111EA463}" srcOrd="1" destOrd="0" parTransId="{AC29EDBB-1DF6-4EB6-BC46-DB75B1042BE0}" sibTransId="{034B67EA-0544-4391-9E5B-AA37D877A421}"/>
    <dgm:cxn modelId="{39A6BA63-CB3F-4F7D-AA7D-B99C541B0367}" srcId="{F03744C7-4944-4A20-B72E-475078224829}" destId="{0460A52C-49B6-41FB-8910-4D98EC2342D2}" srcOrd="0" destOrd="0" parTransId="{174BB7DC-0C48-4DCB-AC4F-511AA2A86F20}" sibTransId="{C6D6C345-B474-4BFC-8BD4-300C3B415BBC}"/>
    <dgm:cxn modelId="{FDF71E65-8132-4F99-90EA-5CFAD4CC5135}" type="presOf" srcId="{18C36C58-9F23-4906-90BA-63CD07523D0A}" destId="{7585CBA4-651A-4DDF-ABF6-D2722627CB54}" srcOrd="0" destOrd="3" presId="urn:microsoft.com/office/officeart/2005/8/layout/hList6"/>
    <dgm:cxn modelId="{08DB3D45-0ED1-4FF1-9B97-6D9B1E027C17}" type="presOf" srcId="{776323B3-4055-4D97-A253-5896287E1FB2}" destId="{4CCC1BFB-6998-4C40-8C24-D39BFC7A4C48}" srcOrd="0" destOrd="3" presId="urn:microsoft.com/office/officeart/2005/8/layout/hList6"/>
    <dgm:cxn modelId="{AF4AD968-8D39-4FD1-AA54-9BFF7B8DE65C}" type="presOf" srcId="{A37F6DF6-7105-4B86-BAA5-7BE94E8508EE}" destId="{7BCD6F83-A5E6-4F37-AE4E-C8680A5EF7A9}" srcOrd="0" destOrd="5" presId="urn:microsoft.com/office/officeart/2005/8/layout/hList6"/>
    <dgm:cxn modelId="{50048C49-9694-464C-8DDE-5ADF077B112C}" type="presOf" srcId="{E9CA080B-28CF-4719-96B6-656A1B749F10}" destId="{7BCD6F83-A5E6-4F37-AE4E-C8680A5EF7A9}" srcOrd="0" destOrd="4" presId="urn:microsoft.com/office/officeart/2005/8/layout/hList6"/>
    <dgm:cxn modelId="{CACE9572-8FA9-4093-A221-04DDD63DEF0E}" srcId="{B44EB870-A477-44BF-A615-8ED4DCB2D817}" destId="{6E5B7993-4B8A-478C-AA78-AA5091E9A087}" srcOrd="6" destOrd="0" parTransId="{B518C5EA-9194-4F18-8A45-25668B3B3E16}" sibTransId="{76E84635-2406-4C86-A6A7-57D0757B6B07}"/>
    <dgm:cxn modelId="{A0236C56-8743-497A-86A3-5B54851459C4}" type="presOf" srcId="{76A6D682-CB28-4F47-A944-1A3D44FE7966}" destId="{7BCD6F83-A5E6-4F37-AE4E-C8680A5EF7A9}" srcOrd="0" destOrd="6" presId="urn:microsoft.com/office/officeart/2005/8/layout/hList6"/>
    <dgm:cxn modelId="{601C0877-8625-4C73-8B80-FB5FBBBF5573}" type="presOf" srcId="{6E5B7993-4B8A-478C-AA78-AA5091E9A087}" destId="{7BCD6F83-A5E6-4F37-AE4E-C8680A5EF7A9}" srcOrd="0" destOrd="7" presId="urn:microsoft.com/office/officeart/2005/8/layout/hList6"/>
    <dgm:cxn modelId="{D80E9A78-1F0D-4DE6-B2DC-BC96660AC28B}" srcId="{0460A52C-49B6-41FB-8910-4D98EC2342D2}" destId="{56752F8E-EA48-44D3-930C-37E8D0F6FEC0}" srcOrd="1" destOrd="0" parTransId="{CA81F1B7-9BC9-4F9B-88CE-E2140DD3C1BF}" sibTransId="{DBE2817B-822D-4FBE-9DC1-C947D99A9FFE}"/>
    <dgm:cxn modelId="{C9C6B87A-7E96-4014-A552-2F3ABD7DBBC9}" type="presOf" srcId="{F03744C7-4944-4A20-B72E-475078224829}" destId="{50216C48-C13C-46D1-824A-A15A8FADFDF0}" srcOrd="0" destOrd="0" presId="urn:microsoft.com/office/officeart/2005/8/layout/hList6"/>
    <dgm:cxn modelId="{C8E1777D-6C80-4F0A-BD33-67E1CB6C0973}" srcId="{B44EB870-A477-44BF-A615-8ED4DCB2D817}" destId="{84C98553-593A-4DCA-A699-74ED294E4510}" srcOrd="0" destOrd="0" parTransId="{C1F79884-3935-46B0-B39F-F3A17B890726}" sibTransId="{FE454581-E1E1-43DF-B588-23E6099EEF84}"/>
    <dgm:cxn modelId="{FE588B85-86B2-4CFA-BD85-5379081C15E9}" type="presOf" srcId="{20AFDF12-CFCF-4D40-B315-7CF0111EA463}" destId="{7585CBA4-651A-4DDF-ABF6-D2722627CB54}" srcOrd="0" destOrd="2" presId="urn:microsoft.com/office/officeart/2005/8/layout/hList6"/>
    <dgm:cxn modelId="{81B80C86-90CF-470B-A54F-F4D0F7185DFF}" srcId="{0460A52C-49B6-41FB-8910-4D98EC2342D2}" destId="{776323B3-4055-4D97-A253-5896287E1FB2}" srcOrd="2" destOrd="0" parTransId="{8624B6C1-6865-4236-BCAA-6C15FCBD27E7}" sibTransId="{4F44D8FA-3445-4DCA-9351-4F9BDBC63C7D}"/>
    <dgm:cxn modelId="{84C02B94-4836-47DD-B0D5-903BB6810240}" type="presOf" srcId="{206F2C37-2AFF-4724-91A6-A254E7FE5693}" destId="{7585CBA4-651A-4DDF-ABF6-D2722627CB54}" srcOrd="0" destOrd="4" presId="urn:microsoft.com/office/officeart/2005/8/layout/hList6"/>
    <dgm:cxn modelId="{49A411A3-C508-4A6C-815C-8847DFE41598}" type="presOf" srcId="{56752F8E-EA48-44D3-930C-37E8D0F6FEC0}" destId="{4CCC1BFB-6998-4C40-8C24-D39BFC7A4C48}" srcOrd="0" destOrd="2" presId="urn:microsoft.com/office/officeart/2005/8/layout/hList6"/>
    <dgm:cxn modelId="{ACF457A4-CE0F-4D8B-8128-0CFB7A2C6EB4}" srcId="{D700FC98-19AD-4882-A60C-6FCB97A992A0}" destId="{D4A928C1-C7C2-4B0D-ABE5-19110913CE44}" srcOrd="0" destOrd="0" parTransId="{C384CEFC-F5A3-487C-9F79-79EFE1DBF649}" sibTransId="{D99AC47D-72E8-4F97-A889-4598A9B8DD87}"/>
    <dgm:cxn modelId="{054BCCA4-E936-46DC-87EE-1E97B5B9C9D1}" type="presOf" srcId="{B44EB870-A477-44BF-A615-8ED4DCB2D817}" destId="{7BCD6F83-A5E6-4F37-AE4E-C8680A5EF7A9}" srcOrd="0" destOrd="0" presId="urn:microsoft.com/office/officeart/2005/8/layout/hList6"/>
    <dgm:cxn modelId="{17375CA5-17F0-4A84-85EE-ECB194B1860F}" srcId="{2E194C5D-B6BD-4612-954C-07D460221DA0}" destId="{0EA7B234-664F-4272-B0ED-44779CCE965D}" srcOrd="4" destOrd="0" parTransId="{E875D1CD-A046-4A63-892C-927C5EAC361D}" sibTransId="{4A68F8B5-E843-4CEE-BCF9-C5566F09530F}"/>
    <dgm:cxn modelId="{3E085EA5-ABCD-4F10-9C8B-F57D6C0E6468}" type="presOf" srcId="{D700FC98-19AD-4882-A60C-6FCB97A992A0}" destId="{363BBC90-7377-45AC-9078-7C93209E398A}" srcOrd="0" destOrd="0" presId="urn:microsoft.com/office/officeart/2005/8/layout/hList6"/>
    <dgm:cxn modelId="{EF632FAF-B1FB-4434-8D2E-915F16D1D5E8}" srcId="{B44EB870-A477-44BF-A615-8ED4DCB2D817}" destId="{79AFD7D9-36AC-4344-8671-7CBFA3446C99}" srcOrd="2" destOrd="0" parTransId="{681C2CDA-1DA9-415E-917B-8E1E7BB74585}" sibTransId="{8CF98FD9-2912-432C-B7B0-5DA32FA8803D}"/>
    <dgm:cxn modelId="{C883A6B1-EFC4-439D-81FB-A0AD1CEDCC76}" srcId="{B44EB870-A477-44BF-A615-8ED4DCB2D817}" destId="{76A6D682-CB28-4F47-A944-1A3D44FE7966}" srcOrd="5" destOrd="0" parTransId="{33837D5F-3D09-44F5-B281-9D2201A57259}" sibTransId="{0416990B-FE26-43B6-93A8-E7BF628C6762}"/>
    <dgm:cxn modelId="{378105C1-2AE0-40C8-978C-9152D565D1C8}" srcId="{B44EB870-A477-44BF-A615-8ED4DCB2D817}" destId="{3CFF06F0-FF29-41CC-BB10-0685418DE22E}" srcOrd="1" destOrd="0" parTransId="{B7D0124B-0ADF-48E8-9529-87D234EE2238}" sibTransId="{8093F06B-2BF8-4A38-86DA-28785E1CEEBC}"/>
    <dgm:cxn modelId="{AFEB70D3-9446-4832-A72D-F50CA171E046}" type="presOf" srcId="{DF77E78C-2B70-4DA3-83AE-D3A125909A68}" destId="{7585CBA4-651A-4DDF-ABF6-D2722627CB54}" srcOrd="0" destOrd="1" presId="urn:microsoft.com/office/officeart/2005/8/layout/hList6"/>
    <dgm:cxn modelId="{A8829BD6-3075-4B33-ADB5-71410F055FFA}" srcId="{F03744C7-4944-4A20-B72E-475078224829}" destId="{B44EB870-A477-44BF-A615-8ED4DCB2D817}" srcOrd="3" destOrd="0" parTransId="{B4A76B4A-3073-4387-92A9-063F33541C11}" sibTransId="{074B7009-7B7A-4A8D-9704-3CC93AA0B3B0}"/>
    <dgm:cxn modelId="{F49E89D9-31A8-421C-A9DE-933CB157DBB9}" srcId="{2E194C5D-B6BD-4612-954C-07D460221DA0}" destId="{DF77E78C-2B70-4DA3-83AE-D3A125909A68}" srcOrd="0" destOrd="0" parTransId="{D8451A7E-F595-45A0-A7CB-C4BD25202DDE}" sibTransId="{CEF41402-E130-4A7D-8DC3-258FF3E68074}"/>
    <dgm:cxn modelId="{49999CE1-D9FB-4B99-9EC6-07BC0F90AF7B}" type="presOf" srcId="{BC2264EF-CDE2-48F5-930B-77B665CD1A53}" destId="{363BBC90-7377-45AC-9078-7C93209E398A}" srcOrd="0" destOrd="2" presId="urn:microsoft.com/office/officeart/2005/8/layout/hList6"/>
    <dgm:cxn modelId="{7258A8E2-7F27-47D5-9D83-2F799C0D9086}" type="presOf" srcId="{0460A52C-49B6-41FB-8910-4D98EC2342D2}" destId="{4CCC1BFB-6998-4C40-8C24-D39BFC7A4C48}" srcOrd="0" destOrd="0" presId="urn:microsoft.com/office/officeart/2005/8/layout/hList6"/>
    <dgm:cxn modelId="{F49766F3-2724-49EE-88D7-220213EDA99B}" type="presOf" srcId="{7627E2C1-6A80-40DF-B3F1-EF482FE9BE57}" destId="{363BBC90-7377-45AC-9078-7C93209E398A}" srcOrd="0" destOrd="3" presId="urn:microsoft.com/office/officeart/2005/8/layout/hList6"/>
    <dgm:cxn modelId="{65B973F3-EFC6-40E9-BAA8-07C686F63999}" srcId="{0460A52C-49B6-41FB-8910-4D98EC2342D2}" destId="{81731235-AAF2-41D4-AE9E-4E5B197335DC}" srcOrd="0" destOrd="0" parTransId="{4AA13FDD-C612-4ADE-BCF6-83C6A8A26EA1}" sibTransId="{1D6E4097-D06B-42AE-A833-328B04E936DC}"/>
    <dgm:cxn modelId="{E5310AF8-2952-444A-8F7E-7CB46F316B78}" srcId="{D700FC98-19AD-4882-A60C-6FCB97A992A0}" destId="{7627E2C1-6A80-40DF-B3F1-EF482FE9BE57}" srcOrd="2" destOrd="0" parTransId="{91E52F4C-4C66-4AB1-9983-89F2E670DFD7}" sibTransId="{49C325F9-D93E-42EA-B599-2249B0AC1710}"/>
    <dgm:cxn modelId="{20588DF8-5817-400B-B433-CE4CA604DF3F}" srcId="{B44EB870-A477-44BF-A615-8ED4DCB2D817}" destId="{A37F6DF6-7105-4B86-BAA5-7BE94E8508EE}" srcOrd="4" destOrd="0" parTransId="{E58D2A41-1775-4831-B0A1-1391A992C0E8}" sibTransId="{ADF361AC-706E-4C40-894C-623CC8ADF7D9}"/>
    <dgm:cxn modelId="{01217756-AFA1-4AE5-BCB6-D63AA1DFF313}" type="presParOf" srcId="{50216C48-C13C-46D1-824A-A15A8FADFDF0}" destId="{4CCC1BFB-6998-4C40-8C24-D39BFC7A4C48}" srcOrd="0" destOrd="0" presId="urn:microsoft.com/office/officeart/2005/8/layout/hList6"/>
    <dgm:cxn modelId="{EA02154B-C97E-46ED-96FC-C5C2F833C7C4}" type="presParOf" srcId="{50216C48-C13C-46D1-824A-A15A8FADFDF0}" destId="{EA453E9F-9320-49E4-92DA-090512E4B2AF}" srcOrd="1" destOrd="0" presId="urn:microsoft.com/office/officeart/2005/8/layout/hList6"/>
    <dgm:cxn modelId="{DC31DDDC-7457-4378-956C-0A493BCF5D9F}" type="presParOf" srcId="{50216C48-C13C-46D1-824A-A15A8FADFDF0}" destId="{7585CBA4-651A-4DDF-ABF6-D2722627CB54}" srcOrd="2" destOrd="0" presId="urn:microsoft.com/office/officeart/2005/8/layout/hList6"/>
    <dgm:cxn modelId="{C6831660-55F2-4E1B-98D2-60DB76383DB9}" type="presParOf" srcId="{50216C48-C13C-46D1-824A-A15A8FADFDF0}" destId="{F1851FC3-65BE-4B3D-8F18-A1CBA5A89CC1}" srcOrd="3" destOrd="0" presId="urn:microsoft.com/office/officeart/2005/8/layout/hList6"/>
    <dgm:cxn modelId="{60368F98-524E-4438-9B33-4E77861B5DDA}" type="presParOf" srcId="{50216C48-C13C-46D1-824A-A15A8FADFDF0}" destId="{363BBC90-7377-45AC-9078-7C93209E398A}" srcOrd="4" destOrd="0" presId="urn:microsoft.com/office/officeart/2005/8/layout/hList6"/>
    <dgm:cxn modelId="{5FD550FE-B7FB-4A8C-B178-99E4A2C5C1BA}" type="presParOf" srcId="{50216C48-C13C-46D1-824A-A15A8FADFDF0}" destId="{C7A57AD5-3755-42E9-9F3C-85ED1831477D}" srcOrd="5" destOrd="0" presId="urn:microsoft.com/office/officeart/2005/8/layout/hList6"/>
    <dgm:cxn modelId="{302EDCDA-B704-4F6A-BAC7-44AA1476BACD}" type="presParOf" srcId="{50216C48-C13C-46D1-824A-A15A8FADFDF0}" destId="{7BCD6F83-A5E6-4F37-AE4E-C8680A5EF7A9}" srcOrd="6"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2737D5AE-87B6-463C-B9E1-AC0A56CA54A7}"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s-ES"/>
        </a:p>
      </dgm:t>
    </dgm:pt>
    <dgm:pt modelId="{37272271-F431-4111-AEF0-623FD2CB2437}">
      <dgm:prSet phldrT="[Texto]"/>
      <dgm:spPr/>
      <dgm:t>
        <a:bodyPr/>
        <a:lstStyle/>
        <a:p>
          <a:r>
            <a:rPr lang="es-CO" b="0" dirty="0"/>
            <a:t>HORAS EXTRAS CONDUCTORES</a:t>
          </a:r>
          <a:endParaRPr lang="es-ES" dirty="0"/>
        </a:p>
      </dgm:t>
    </dgm:pt>
    <dgm:pt modelId="{C6496C0B-3B65-4A77-9E2E-2B4BC2D410B0}" type="parTrans" cxnId="{150E2127-D900-4C20-80B8-CDAEAB6390AC}">
      <dgm:prSet/>
      <dgm:spPr/>
      <dgm:t>
        <a:bodyPr/>
        <a:lstStyle/>
        <a:p>
          <a:endParaRPr lang="es-ES"/>
        </a:p>
      </dgm:t>
    </dgm:pt>
    <dgm:pt modelId="{8365E66E-59B1-4DA2-89E9-EBF38F3060F8}" type="sibTrans" cxnId="{150E2127-D900-4C20-80B8-CDAEAB6390AC}">
      <dgm:prSet/>
      <dgm:spPr/>
      <dgm:t>
        <a:bodyPr/>
        <a:lstStyle/>
        <a:p>
          <a:endParaRPr lang="es-ES"/>
        </a:p>
      </dgm:t>
    </dgm:pt>
    <dgm:pt modelId="{633C43DF-4DA1-4197-A51E-B258B57B0CA0}">
      <dgm:prSet/>
      <dgm:spPr/>
      <dgm:t>
        <a:bodyPr/>
        <a:lstStyle/>
        <a:p>
          <a:r>
            <a:rPr lang="es-CO" b="0" dirty="0"/>
            <a:t>Proyecto de turnos de trabajo para los conductores</a:t>
          </a:r>
        </a:p>
      </dgm:t>
    </dgm:pt>
    <dgm:pt modelId="{DF34A0EA-DEA2-4E99-B1BF-D2AF763DAF5D}" type="parTrans" cxnId="{36C1700A-1556-4CF2-BEF5-C7870A8DA150}">
      <dgm:prSet/>
      <dgm:spPr/>
      <dgm:t>
        <a:bodyPr/>
        <a:lstStyle/>
        <a:p>
          <a:endParaRPr lang="es-ES"/>
        </a:p>
      </dgm:t>
    </dgm:pt>
    <dgm:pt modelId="{F53A7579-067C-4803-A63E-0B332D9B6A41}" type="sibTrans" cxnId="{36C1700A-1556-4CF2-BEF5-C7870A8DA150}">
      <dgm:prSet/>
      <dgm:spPr/>
      <dgm:t>
        <a:bodyPr/>
        <a:lstStyle/>
        <a:p>
          <a:endParaRPr lang="es-ES"/>
        </a:p>
      </dgm:t>
    </dgm:pt>
    <dgm:pt modelId="{2803CD68-C5D9-452A-8C82-93C26E27EC5E}">
      <dgm:prSet/>
      <dgm:spPr/>
      <dgm:t>
        <a:bodyPr/>
        <a:lstStyle/>
        <a:p>
          <a:r>
            <a:rPr lang="es-CO" b="0" dirty="0"/>
            <a:t>Contratar un (1) conductor adicional para Bogotá</a:t>
          </a:r>
          <a:endParaRPr lang="es-ES" b="0" dirty="0"/>
        </a:p>
      </dgm:t>
    </dgm:pt>
    <dgm:pt modelId="{C29BED56-08A9-4407-96F3-31B3BF307F87}" type="parTrans" cxnId="{02589DD0-55B9-48E5-9156-BC70BBA6DE96}">
      <dgm:prSet/>
      <dgm:spPr/>
      <dgm:t>
        <a:bodyPr/>
        <a:lstStyle/>
        <a:p>
          <a:endParaRPr lang="es-ES"/>
        </a:p>
      </dgm:t>
    </dgm:pt>
    <dgm:pt modelId="{0032F957-1FA9-4CD2-8A41-E9FB9C923B35}" type="sibTrans" cxnId="{02589DD0-55B9-48E5-9156-BC70BBA6DE96}">
      <dgm:prSet/>
      <dgm:spPr/>
      <dgm:t>
        <a:bodyPr/>
        <a:lstStyle/>
        <a:p>
          <a:endParaRPr lang="es-ES"/>
        </a:p>
      </dgm:t>
    </dgm:pt>
    <dgm:pt modelId="{D2C0D5E1-B33C-48C0-AED7-CF195159A2B4}">
      <dgm:prSet phldrT="[Texto]"/>
      <dgm:spPr/>
      <dgm:t>
        <a:bodyPr/>
        <a:lstStyle/>
        <a:p>
          <a:r>
            <a:rPr lang="es-CO" b="0" dirty="0"/>
            <a:t>Instructivo de horas extras.</a:t>
          </a:r>
          <a:endParaRPr lang="es-ES" dirty="0"/>
        </a:p>
      </dgm:t>
    </dgm:pt>
    <dgm:pt modelId="{D4DFB1C5-1720-472A-B322-C0EFEB0DC5E0}" type="parTrans" cxnId="{CD17DAEF-745E-4FCF-91ED-ED529793FD09}">
      <dgm:prSet/>
      <dgm:spPr/>
      <dgm:t>
        <a:bodyPr/>
        <a:lstStyle/>
        <a:p>
          <a:endParaRPr lang="es-ES"/>
        </a:p>
      </dgm:t>
    </dgm:pt>
    <dgm:pt modelId="{36B0CD8A-0B4D-4469-8F54-B0FB82B203E2}" type="sibTrans" cxnId="{CD17DAEF-745E-4FCF-91ED-ED529793FD09}">
      <dgm:prSet/>
      <dgm:spPr/>
      <dgm:t>
        <a:bodyPr/>
        <a:lstStyle/>
        <a:p>
          <a:endParaRPr lang="es-ES"/>
        </a:p>
      </dgm:t>
    </dgm:pt>
    <dgm:pt modelId="{A9F7EF12-8AF4-4FF9-8A80-BCF1FC5BB1D9}">
      <dgm:prSet/>
      <dgm:spPr/>
      <dgm:t>
        <a:bodyPr/>
        <a:lstStyle/>
        <a:p>
          <a:r>
            <a:rPr lang="es-CO" b="0" dirty="0"/>
            <a:t>Solicitud Autorización Ministerio de Trabajo</a:t>
          </a:r>
        </a:p>
      </dgm:t>
    </dgm:pt>
    <dgm:pt modelId="{444C8DA2-048F-47F2-9F5D-D91AEEFC0D07}" type="parTrans" cxnId="{B75E58FB-2C5E-4C72-AD09-BECA9E95956B}">
      <dgm:prSet/>
      <dgm:spPr/>
      <dgm:t>
        <a:bodyPr/>
        <a:lstStyle/>
        <a:p>
          <a:endParaRPr lang="es-ES"/>
        </a:p>
      </dgm:t>
    </dgm:pt>
    <dgm:pt modelId="{A097BBC3-BD9D-4B05-9384-BD5F4004D802}" type="sibTrans" cxnId="{B75E58FB-2C5E-4C72-AD09-BECA9E95956B}">
      <dgm:prSet/>
      <dgm:spPr/>
      <dgm:t>
        <a:bodyPr/>
        <a:lstStyle/>
        <a:p>
          <a:endParaRPr lang="es-ES"/>
        </a:p>
      </dgm:t>
    </dgm:pt>
    <dgm:pt modelId="{CB5B171E-9ABE-45B9-9848-24E5F9B1FE55}">
      <dgm:prSet/>
      <dgm:spPr/>
      <dgm:t>
        <a:bodyPr/>
        <a:lstStyle/>
        <a:p>
          <a:r>
            <a:rPr lang="es-CO" b="0" dirty="0"/>
            <a:t>Remuneración Variable</a:t>
          </a:r>
          <a:endParaRPr lang="es-ES" b="0" dirty="0"/>
        </a:p>
      </dgm:t>
    </dgm:pt>
    <dgm:pt modelId="{FD6E69BC-7C50-4747-8234-AC561B39CDEE}" type="parTrans" cxnId="{BA643E93-20AE-4A34-ABA6-A031BD64AE1B}">
      <dgm:prSet/>
      <dgm:spPr/>
      <dgm:t>
        <a:bodyPr/>
        <a:lstStyle/>
        <a:p>
          <a:endParaRPr lang="es-ES"/>
        </a:p>
      </dgm:t>
    </dgm:pt>
    <dgm:pt modelId="{22C05240-D4CD-4183-ABDF-771E7B3A45F5}" type="sibTrans" cxnId="{BA643E93-20AE-4A34-ABA6-A031BD64AE1B}">
      <dgm:prSet/>
      <dgm:spPr/>
      <dgm:t>
        <a:bodyPr/>
        <a:lstStyle/>
        <a:p>
          <a:endParaRPr lang="es-ES"/>
        </a:p>
      </dgm:t>
    </dgm:pt>
    <dgm:pt modelId="{83D145F2-E11B-4ABF-8EAD-1F636B83F090}">
      <dgm:prSet/>
      <dgm:spPr/>
      <dgm:t>
        <a:bodyPr/>
        <a:lstStyle/>
        <a:p>
          <a:r>
            <a:rPr lang="es-CO" b="0" dirty="0"/>
            <a:t>Convenios Bancos (Libranzas y cuenta de nómina) </a:t>
          </a:r>
          <a:endParaRPr lang="es-ES" b="0" dirty="0"/>
        </a:p>
      </dgm:t>
    </dgm:pt>
    <dgm:pt modelId="{7902FE01-BBF2-4AB2-A0EA-48557BCF9F10}" type="parTrans" cxnId="{B99642FD-1570-4805-9F15-6F6D6D44A6E7}">
      <dgm:prSet/>
      <dgm:spPr/>
      <dgm:t>
        <a:bodyPr/>
        <a:lstStyle/>
        <a:p>
          <a:endParaRPr lang="es-ES"/>
        </a:p>
      </dgm:t>
    </dgm:pt>
    <dgm:pt modelId="{709C5FED-DF7F-4B0B-9965-914024D82EF1}" type="sibTrans" cxnId="{B99642FD-1570-4805-9F15-6F6D6D44A6E7}">
      <dgm:prSet/>
      <dgm:spPr/>
      <dgm:t>
        <a:bodyPr/>
        <a:lstStyle/>
        <a:p>
          <a:endParaRPr lang="es-ES"/>
        </a:p>
      </dgm:t>
    </dgm:pt>
    <dgm:pt modelId="{5A389593-FF97-4645-9C2B-B6C12B121192}">
      <dgm:prSet/>
      <dgm:spPr/>
      <dgm:t>
        <a:bodyPr/>
        <a:lstStyle/>
        <a:p>
          <a:r>
            <a:rPr lang="es-ES" b="0" dirty="0"/>
            <a:t>Banco Bogotá</a:t>
          </a:r>
        </a:p>
      </dgm:t>
    </dgm:pt>
    <dgm:pt modelId="{6425CC0B-05C7-4299-A209-B7CA43FF6A54}" type="parTrans" cxnId="{8D252F86-EB62-4A1D-9A36-87204F8FA565}">
      <dgm:prSet/>
      <dgm:spPr/>
      <dgm:t>
        <a:bodyPr/>
        <a:lstStyle/>
        <a:p>
          <a:endParaRPr lang="es-ES"/>
        </a:p>
      </dgm:t>
    </dgm:pt>
    <dgm:pt modelId="{E910BC8C-6647-49DD-A9C2-B133CB6D1EB5}" type="sibTrans" cxnId="{8D252F86-EB62-4A1D-9A36-87204F8FA565}">
      <dgm:prSet/>
      <dgm:spPr/>
      <dgm:t>
        <a:bodyPr/>
        <a:lstStyle/>
        <a:p>
          <a:endParaRPr lang="es-ES"/>
        </a:p>
      </dgm:t>
    </dgm:pt>
    <dgm:pt modelId="{79D9FBE4-F650-44FB-B2BC-E098A3C3451F}">
      <dgm:prSet/>
      <dgm:spPr/>
      <dgm:t>
        <a:bodyPr/>
        <a:lstStyle/>
        <a:p>
          <a:r>
            <a:rPr lang="es-ES" b="0" dirty="0"/>
            <a:t>BBVA</a:t>
          </a:r>
        </a:p>
      </dgm:t>
    </dgm:pt>
    <dgm:pt modelId="{0070CB86-2C27-4C24-BD1A-A6FBCE88C931}" type="parTrans" cxnId="{D5D398F1-3B05-47AE-B5E8-26C0BA777F13}">
      <dgm:prSet/>
      <dgm:spPr/>
      <dgm:t>
        <a:bodyPr/>
        <a:lstStyle/>
        <a:p>
          <a:endParaRPr lang="es-ES"/>
        </a:p>
      </dgm:t>
    </dgm:pt>
    <dgm:pt modelId="{D42ABA4B-9B85-4807-AD0E-D71DA8DB5FF6}" type="sibTrans" cxnId="{D5D398F1-3B05-47AE-B5E8-26C0BA777F13}">
      <dgm:prSet/>
      <dgm:spPr/>
      <dgm:t>
        <a:bodyPr/>
        <a:lstStyle/>
        <a:p>
          <a:endParaRPr lang="es-ES"/>
        </a:p>
      </dgm:t>
    </dgm:pt>
    <dgm:pt modelId="{D581008B-2871-48D0-A413-DC39776E8C6E}">
      <dgm:prSet/>
      <dgm:spPr/>
      <dgm:t>
        <a:bodyPr/>
        <a:lstStyle/>
        <a:p>
          <a:r>
            <a:rPr lang="es-ES" b="0" dirty="0"/>
            <a:t>Bancolombia</a:t>
          </a:r>
        </a:p>
      </dgm:t>
    </dgm:pt>
    <dgm:pt modelId="{DCEDA0B7-DA3B-49BC-9191-E60464BEB457}" type="parTrans" cxnId="{2AB85856-C292-43A9-AB89-3E5484BD2B9E}">
      <dgm:prSet/>
      <dgm:spPr/>
      <dgm:t>
        <a:bodyPr/>
        <a:lstStyle/>
        <a:p>
          <a:endParaRPr lang="es-ES"/>
        </a:p>
      </dgm:t>
    </dgm:pt>
    <dgm:pt modelId="{BEEE9F37-DE2A-47B4-9B7C-12C8F5E8B695}" type="sibTrans" cxnId="{2AB85856-C292-43A9-AB89-3E5484BD2B9E}">
      <dgm:prSet/>
      <dgm:spPr/>
      <dgm:t>
        <a:bodyPr/>
        <a:lstStyle/>
        <a:p>
          <a:endParaRPr lang="es-ES"/>
        </a:p>
      </dgm:t>
    </dgm:pt>
    <dgm:pt modelId="{68C782BC-C33E-4928-A1E2-0210755D1894}">
      <dgm:prSet/>
      <dgm:spPr/>
      <dgm:t>
        <a:bodyPr/>
        <a:lstStyle/>
        <a:p>
          <a:r>
            <a:rPr lang="es-ES" b="0" dirty="0"/>
            <a:t>Colpatria</a:t>
          </a:r>
        </a:p>
      </dgm:t>
    </dgm:pt>
    <dgm:pt modelId="{24A5E850-B6B1-41D0-8522-93BD4B31C484}" type="parTrans" cxnId="{650F623C-F2BA-40E2-9E9E-5A9F99EBC8AB}">
      <dgm:prSet/>
      <dgm:spPr/>
      <dgm:t>
        <a:bodyPr/>
        <a:lstStyle/>
        <a:p>
          <a:endParaRPr lang="es-ES"/>
        </a:p>
      </dgm:t>
    </dgm:pt>
    <dgm:pt modelId="{CE73ADD2-72BB-4D48-9DC9-3F140A4FDB3D}" type="sibTrans" cxnId="{650F623C-F2BA-40E2-9E9E-5A9F99EBC8AB}">
      <dgm:prSet/>
      <dgm:spPr/>
      <dgm:t>
        <a:bodyPr/>
        <a:lstStyle/>
        <a:p>
          <a:endParaRPr lang="es-ES"/>
        </a:p>
      </dgm:t>
    </dgm:pt>
    <dgm:pt modelId="{4444A538-A111-4029-A7A3-609B5F20F83D}">
      <dgm:prSet/>
      <dgm:spPr/>
      <dgm:t>
        <a:bodyPr/>
        <a:lstStyle/>
        <a:p>
          <a:r>
            <a:rPr lang="es-ES" b="0" dirty="0"/>
            <a:t>Davivienda</a:t>
          </a:r>
        </a:p>
      </dgm:t>
    </dgm:pt>
    <dgm:pt modelId="{F98528D6-50A7-4376-8645-8010ECFDC048}" type="parTrans" cxnId="{FB893143-AF66-4B48-90BE-B1F8D31C6A62}">
      <dgm:prSet/>
      <dgm:spPr/>
      <dgm:t>
        <a:bodyPr/>
        <a:lstStyle/>
        <a:p>
          <a:endParaRPr lang="es-ES"/>
        </a:p>
      </dgm:t>
    </dgm:pt>
    <dgm:pt modelId="{2608C237-5846-474A-8E42-1BCF704CD5A2}" type="sibTrans" cxnId="{FB893143-AF66-4B48-90BE-B1F8D31C6A62}">
      <dgm:prSet/>
      <dgm:spPr/>
      <dgm:t>
        <a:bodyPr/>
        <a:lstStyle/>
        <a:p>
          <a:endParaRPr lang="es-ES"/>
        </a:p>
      </dgm:t>
    </dgm:pt>
    <dgm:pt modelId="{A688941A-1671-4F6C-99A2-7D94D36B36F8}">
      <dgm:prSet/>
      <dgm:spPr/>
      <dgm:t>
        <a:bodyPr/>
        <a:lstStyle/>
        <a:p>
          <a:r>
            <a:rPr lang="es-ES" b="0" dirty="0"/>
            <a:t>Análisis del mercado y estudios previos</a:t>
          </a:r>
        </a:p>
      </dgm:t>
    </dgm:pt>
    <dgm:pt modelId="{9F31AEFA-86C8-4D28-ADB0-31F51628C058}" type="parTrans" cxnId="{2E692E03-1E83-495D-9D94-470BAB39D35A}">
      <dgm:prSet/>
      <dgm:spPr/>
      <dgm:t>
        <a:bodyPr/>
        <a:lstStyle/>
        <a:p>
          <a:endParaRPr lang="es-CO"/>
        </a:p>
      </dgm:t>
    </dgm:pt>
    <dgm:pt modelId="{11DC7854-B7D5-43DB-B459-143E2F13759E}" type="sibTrans" cxnId="{2E692E03-1E83-495D-9D94-470BAB39D35A}">
      <dgm:prSet/>
      <dgm:spPr/>
      <dgm:t>
        <a:bodyPr/>
        <a:lstStyle/>
        <a:p>
          <a:endParaRPr lang="es-CO"/>
        </a:p>
      </dgm:t>
    </dgm:pt>
    <dgm:pt modelId="{2956D58D-967E-4BA6-A215-49EAEF282B18}" type="pres">
      <dgm:prSet presAssocID="{2737D5AE-87B6-463C-B9E1-AC0A56CA54A7}" presName="linear" presStyleCnt="0">
        <dgm:presLayoutVars>
          <dgm:dir/>
          <dgm:animLvl val="lvl"/>
          <dgm:resizeHandles val="exact"/>
        </dgm:presLayoutVars>
      </dgm:prSet>
      <dgm:spPr/>
    </dgm:pt>
    <dgm:pt modelId="{D3BC985F-A659-40F7-922B-D2F90FBA5931}" type="pres">
      <dgm:prSet presAssocID="{37272271-F431-4111-AEF0-623FD2CB2437}" presName="parentLin" presStyleCnt="0"/>
      <dgm:spPr/>
    </dgm:pt>
    <dgm:pt modelId="{B6141B18-9C06-4E18-A92F-1BFB6F8B5E3C}" type="pres">
      <dgm:prSet presAssocID="{37272271-F431-4111-AEF0-623FD2CB2437}" presName="parentLeftMargin" presStyleLbl="node1" presStyleIdx="0" presStyleCnt="3"/>
      <dgm:spPr/>
    </dgm:pt>
    <dgm:pt modelId="{FD5E5722-B976-4A2B-B939-B53A6AD3CB5A}" type="pres">
      <dgm:prSet presAssocID="{37272271-F431-4111-AEF0-623FD2CB2437}" presName="parentText" presStyleLbl="node1" presStyleIdx="0" presStyleCnt="3">
        <dgm:presLayoutVars>
          <dgm:chMax val="0"/>
          <dgm:bulletEnabled val="1"/>
        </dgm:presLayoutVars>
      </dgm:prSet>
      <dgm:spPr/>
    </dgm:pt>
    <dgm:pt modelId="{8D1A6394-3D65-4ADE-A7B0-2166B1A05D35}" type="pres">
      <dgm:prSet presAssocID="{37272271-F431-4111-AEF0-623FD2CB2437}" presName="negativeSpace" presStyleCnt="0"/>
      <dgm:spPr/>
    </dgm:pt>
    <dgm:pt modelId="{C25E10B9-DD43-4F56-AFAF-8FEF8D15D162}" type="pres">
      <dgm:prSet presAssocID="{37272271-F431-4111-AEF0-623FD2CB2437}" presName="childText" presStyleLbl="conFgAcc1" presStyleIdx="0" presStyleCnt="3">
        <dgm:presLayoutVars>
          <dgm:bulletEnabled val="1"/>
        </dgm:presLayoutVars>
      </dgm:prSet>
      <dgm:spPr/>
    </dgm:pt>
    <dgm:pt modelId="{0B05849D-57B9-4076-BCE9-89ABD35EEF42}" type="pres">
      <dgm:prSet presAssocID="{8365E66E-59B1-4DA2-89E9-EBF38F3060F8}" presName="spaceBetweenRectangles" presStyleCnt="0"/>
      <dgm:spPr/>
    </dgm:pt>
    <dgm:pt modelId="{A38806EB-337C-4324-8055-DB399E4DF1FA}" type="pres">
      <dgm:prSet presAssocID="{CB5B171E-9ABE-45B9-9848-24E5F9B1FE55}" presName="parentLin" presStyleCnt="0"/>
      <dgm:spPr/>
    </dgm:pt>
    <dgm:pt modelId="{0251CAE8-6BC0-461D-B70D-E7E397FF2BB2}" type="pres">
      <dgm:prSet presAssocID="{CB5B171E-9ABE-45B9-9848-24E5F9B1FE55}" presName="parentLeftMargin" presStyleLbl="node1" presStyleIdx="0" presStyleCnt="3"/>
      <dgm:spPr/>
    </dgm:pt>
    <dgm:pt modelId="{95428EE6-9A52-413F-A08D-3CC4CBDA8B97}" type="pres">
      <dgm:prSet presAssocID="{CB5B171E-9ABE-45B9-9848-24E5F9B1FE55}" presName="parentText" presStyleLbl="node1" presStyleIdx="1" presStyleCnt="3">
        <dgm:presLayoutVars>
          <dgm:chMax val="0"/>
          <dgm:bulletEnabled val="1"/>
        </dgm:presLayoutVars>
      </dgm:prSet>
      <dgm:spPr/>
    </dgm:pt>
    <dgm:pt modelId="{87E04D57-B054-48E3-BE26-2D779382C834}" type="pres">
      <dgm:prSet presAssocID="{CB5B171E-9ABE-45B9-9848-24E5F9B1FE55}" presName="negativeSpace" presStyleCnt="0"/>
      <dgm:spPr/>
    </dgm:pt>
    <dgm:pt modelId="{74D84473-F7FC-4C21-A8A0-9E48D654AA66}" type="pres">
      <dgm:prSet presAssocID="{CB5B171E-9ABE-45B9-9848-24E5F9B1FE55}" presName="childText" presStyleLbl="conFgAcc1" presStyleIdx="1" presStyleCnt="3">
        <dgm:presLayoutVars>
          <dgm:bulletEnabled val="1"/>
        </dgm:presLayoutVars>
      </dgm:prSet>
      <dgm:spPr/>
    </dgm:pt>
    <dgm:pt modelId="{6EFF2B37-F11B-469F-8160-7189D02ACF60}" type="pres">
      <dgm:prSet presAssocID="{22C05240-D4CD-4183-ABDF-771E7B3A45F5}" presName="spaceBetweenRectangles" presStyleCnt="0"/>
      <dgm:spPr/>
    </dgm:pt>
    <dgm:pt modelId="{EB2928F0-2E28-42A8-9703-E3D5160C0A9C}" type="pres">
      <dgm:prSet presAssocID="{83D145F2-E11B-4ABF-8EAD-1F636B83F090}" presName="parentLin" presStyleCnt="0"/>
      <dgm:spPr/>
    </dgm:pt>
    <dgm:pt modelId="{8A676CB6-4BB4-4CEF-BA19-17CEC16EB895}" type="pres">
      <dgm:prSet presAssocID="{83D145F2-E11B-4ABF-8EAD-1F636B83F090}" presName="parentLeftMargin" presStyleLbl="node1" presStyleIdx="1" presStyleCnt="3"/>
      <dgm:spPr/>
    </dgm:pt>
    <dgm:pt modelId="{A3267745-70AA-4DC6-A39F-949D92C20F61}" type="pres">
      <dgm:prSet presAssocID="{83D145F2-E11B-4ABF-8EAD-1F636B83F090}" presName="parentText" presStyleLbl="node1" presStyleIdx="2" presStyleCnt="3">
        <dgm:presLayoutVars>
          <dgm:chMax val="0"/>
          <dgm:bulletEnabled val="1"/>
        </dgm:presLayoutVars>
      </dgm:prSet>
      <dgm:spPr/>
    </dgm:pt>
    <dgm:pt modelId="{2BC593BF-5631-4D37-A2B2-3AEE3EF2BEA0}" type="pres">
      <dgm:prSet presAssocID="{83D145F2-E11B-4ABF-8EAD-1F636B83F090}" presName="negativeSpace" presStyleCnt="0"/>
      <dgm:spPr/>
    </dgm:pt>
    <dgm:pt modelId="{24E0BA88-4892-4973-A2D1-918FCCE9E2EC}" type="pres">
      <dgm:prSet presAssocID="{83D145F2-E11B-4ABF-8EAD-1F636B83F090}" presName="childText" presStyleLbl="conFgAcc1" presStyleIdx="2" presStyleCnt="3">
        <dgm:presLayoutVars>
          <dgm:bulletEnabled val="1"/>
        </dgm:presLayoutVars>
      </dgm:prSet>
      <dgm:spPr/>
    </dgm:pt>
  </dgm:ptLst>
  <dgm:cxnLst>
    <dgm:cxn modelId="{27897E01-D854-498D-B2FF-1CB8224CFAA3}" type="presOf" srcId="{D581008B-2871-48D0-A413-DC39776E8C6E}" destId="{24E0BA88-4892-4973-A2D1-918FCCE9E2EC}" srcOrd="0" destOrd="2" presId="urn:microsoft.com/office/officeart/2005/8/layout/list1"/>
    <dgm:cxn modelId="{5D347002-ECD4-461C-919B-EAC5BC4E734B}" type="presOf" srcId="{2803CD68-C5D9-452A-8C82-93C26E27EC5E}" destId="{C25E10B9-DD43-4F56-AFAF-8FEF8D15D162}" srcOrd="0" destOrd="3" presId="urn:microsoft.com/office/officeart/2005/8/layout/list1"/>
    <dgm:cxn modelId="{2E692E03-1E83-495D-9D94-470BAB39D35A}" srcId="{CB5B171E-9ABE-45B9-9848-24E5F9B1FE55}" destId="{A688941A-1671-4F6C-99A2-7D94D36B36F8}" srcOrd="0" destOrd="0" parTransId="{9F31AEFA-86C8-4D28-ADB0-31F51628C058}" sibTransId="{11DC7854-B7D5-43DB-B459-143E2F13759E}"/>
    <dgm:cxn modelId="{16EB7103-041D-42A8-B074-5ED8CA16DC4C}" type="presOf" srcId="{CB5B171E-9ABE-45B9-9848-24E5F9B1FE55}" destId="{95428EE6-9A52-413F-A08D-3CC4CBDA8B97}" srcOrd="1" destOrd="0" presId="urn:microsoft.com/office/officeart/2005/8/layout/list1"/>
    <dgm:cxn modelId="{484F8108-24FE-42FE-86F0-1D9336009DA5}" type="presOf" srcId="{A9F7EF12-8AF4-4FF9-8A80-BCF1FC5BB1D9}" destId="{C25E10B9-DD43-4F56-AFAF-8FEF8D15D162}" srcOrd="0" destOrd="2" presId="urn:microsoft.com/office/officeart/2005/8/layout/list1"/>
    <dgm:cxn modelId="{36C1700A-1556-4CF2-BEF5-C7870A8DA150}" srcId="{37272271-F431-4111-AEF0-623FD2CB2437}" destId="{633C43DF-4DA1-4197-A51E-B258B57B0CA0}" srcOrd="1" destOrd="0" parTransId="{DF34A0EA-DEA2-4E99-B1BF-D2AF763DAF5D}" sibTransId="{F53A7579-067C-4803-A63E-0B332D9B6A41}"/>
    <dgm:cxn modelId="{E2AC6415-8619-44EF-8FE1-3E4047566E2C}" type="presOf" srcId="{79D9FBE4-F650-44FB-B2BC-E098A3C3451F}" destId="{24E0BA88-4892-4973-A2D1-918FCCE9E2EC}" srcOrd="0" destOrd="1" presId="urn:microsoft.com/office/officeart/2005/8/layout/list1"/>
    <dgm:cxn modelId="{29E5531C-67F9-4756-A913-4FF19F50B44D}" type="presOf" srcId="{2737D5AE-87B6-463C-B9E1-AC0A56CA54A7}" destId="{2956D58D-967E-4BA6-A215-49EAEF282B18}" srcOrd="0" destOrd="0" presId="urn:microsoft.com/office/officeart/2005/8/layout/list1"/>
    <dgm:cxn modelId="{99D79522-2989-4456-9FB0-CA7696966CE3}" type="presOf" srcId="{68C782BC-C33E-4928-A1E2-0210755D1894}" destId="{24E0BA88-4892-4973-A2D1-918FCCE9E2EC}" srcOrd="0" destOrd="3" presId="urn:microsoft.com/office/officeart/2005/8/layout/list1"/>
    <dgm:cxn modelId="{150E2127-D900-4C20-80B8-CDAEAB6390AC}" srcId="{2737D5AE-87B6-463C-B9E1-AC0A56CA54A7}" destId="{37272271-F431-4111-AEF0-623FD2CB2437}" srcOrd="0" destOrd="0" parTransId="{C6496C0B-3B65-4A77-9E2E-2B4BC2D410B0}" sibTransId="{8365E66E-59B1-4DA2-89E9-EBF38F3060F8}"/>
    <dgm:cxn modelId="{8AD8F02F-9303-4452-A399-5F19CEC402CA}" type="presOf" srcId="{D2C0D5E1-B33C-48C0-AED7-CF195159A2B4}" destId="{C25E10B9-DD43-4F56-AFAF-8FEF8D15D162}" srcOrd="0" destOrd="0" presId="urn:microsoft.com/office/officeart/2005/8/layout/list1"/>
    <dgm:cxn modelId="{358A3736-DBB3-427F-8B63-451E43DAC6A8}" type="presOf" srcId="{A688941A-1671-4F6C-99A2-7D94D36B36F8}" destId="{74D84473-F7FC-4C21-A8A0-9E48D654AA66}" srcOrd="0" destOrd="0" presId="urn:microsoft.com/office/officeart/2005/8/layout/list1"/>
    <dgm:cxn modelId="{650F623C-F2BA-40E2-9E9E-5A9F99EBC8AB}" srcId="{83D145F2-E11B-4ABF-8EAD-1F636B83F090}" destId="{68C782BC-C33E-4928-A1E2-0210755D1894}" srcOrd="3" destOrd="0" parTransId="{24A5E850-B6B1-41D0-8522-93BD4B31C484}" sibTransId="{CE73ADD2-72BB-4D48-9DC9-3F140A4FDB3D}"/>
    <dgm:cxn modelId="{CC214942-D582-47D7-9815-0ABC1AE4DC3E}" type="presOf" srcId="{4444A538-A111-4029-A7A3-609B5F20F83D}" destId="{24E0BA88-4892-4973-A2D1-918FCCE9E2EC}" srcOrd="0" destOrd="4" presId="urn:microsoft.com/office/officeart/2005/8/layout/list1"/>
    <dgm:cxn modelId="{FB893143-AF66-4B48-90BE-B1F8D31C6A62}" srcId="{83D145F2-E11B-4ABF-8EAD-1F636B83F090}" destId="{4444A538-A111-4029-A7A3-609B5F20F83D}" srcOrd="4" destOrd="0" parTransId="{F98528D6-50A7-4376-8645-8010ECFDC048}" sibTransId="{2608C237-5846-474A-8E42-1BCF704CD5A2}"/>
    <dgm:cxn modelId="{ECFACA46-D6D4-4229-8623-F01BEF01AC21}" type="presOf" srcId="{83D145F2-E11B-4ABF-8EAD-1F636B83F090}" destId="{8A676CB6-4BB4-4CEF-BA19-17CEC16EB895}" srcOrd="0" destOrd="0" presId="urn:microsoft.com/office/officeart/2005/8/layout/list1"/>
    <dgm:cxn modelId="{4C746772-D262-4811-A9E0-ED0391107258}" type="presOf" srcId="{37272271-F431-4111-AEF0-623FD2CB2437}" destId="{FD5E5722-B976-4A2B-B939-B53A6AD3CB5A}" srcOrd="1" destOrd="0" presId="urn:microsoft.com/office/officeart/2005/8/layout/list1"/>
    <dgm:cxn modelId="{2AB85856-C292-43A9-AB89-3E5484BD2B9E}" srcId="{83D145F2-E11B-4ABF-8EAD-1F636B83F090}" destId="{D581008B-2871-48D0-A413-DC39776E8C6E}" srcOrd="2" destOrd="0" parTransId="{DCEDA0B7-DA3B-49BC-9191-E60464BEB457}" sibTransId="{BEEE9F37-DE2A-47B4-9B7C-12C8F5E8B695}"/>
    <dgm:cxn modelId="{1860B179-8675-4012-A753-70CFC7DFEC41}" type="presOf" srcId="{5A389593-FF97-4645-9C2B-B6C12B121192}" destId="{24E0BA88-4892-4973-A2D1-918FCCE9E2EC}" srcOrd="0" destOrd="0" presId="urn:microsoft.com/office/officeart/2005/8/layout/list1"/>
    <dgm:cxn modelId="{8D252F86-EB62-4A1D-9A36-87204F8FA565}" srcId="{83D145F2-E11B-4ABF-8EAD-1F636B83F090}" destId="{5A389593-FF97-4645-9C2B-B6C12B121192}" srcOrd="0" destOrd="0" parTransId="{6425CC0B-05C7-4299-A209-B7CA43FF6A54}" sibTransId="{E910BC8C-6647-49DD-A9C2-B133CB6D1EB5}"/>
    <dgm:cxn modelId="{E8E06A8C-4B62-434B-9D89-113C7C0A07D3}" type="presOf" srcId="{37272271-F431-4111-AEF0-623FD2CB2437}" destId="{B6141B18-9C06-4E18-A92F-1BFB6F8B5E3C}" srcOrd="0" destOrd="0" presId="urn:microsoft.com/office/officeart/2005/8/layout/list1"/>
    <dgm:cxn modelId="{BA643E93-20AE-4A34-ABA6-A031BD64AE1B}" srcId="{2737D5AE-87B6-463C-B9E1-AC0A56CA54A7}" destId="{CB5B171E-9ABE-45B9-9848-24E5F9B1FE55}" srcOrd="1" destOrd="0" parTransId="{FD6E69BC-7C50-4747-8234-AC561B39CDEE}" sibTransId="{22C05240-D4CD-4183-ABDF-771E7B3A45F5}"/>
    <dgm:cxn modelId="{F116B1AF-0DC1-40B5-9896-0FB195262016}" type="presOf" srcId="{633C43DF-4DA1-4197-A51E-B258B57B0CA0}" destId="{C25E10B9-DD43-4F56-AFAF-8FEF8D15D162}" srcOrd="0" destOrd="1" presId="urn:microsoft.com/office/officeart/2005/8/layout/list1"/>
    <dgm:cxn modelId="{1FB290B8-87FB-4346-8D4D-8D47C9A0B14A}" type="presOf" srcId="{CB5B171E-9ABE-45B9-9848-24E5F9B1FE55}" destId="{0251CAE8-6BC0-461D-B70D-E7E397FF2BB2}" srcOrd="0" destOrd="0" presId="urn:microsoft.com/office/officeart/2005/8/layout/list1"/>
    <dgm:cxn modelId="{02589DD0-55B9-48E5-9156-BC70BBA6DE96}" srcId="{37272271-F431-4111-AEF0-623FD2CB2437}" destId="{2803CD68-C5D9-452A-8C82-93C26E27EC5E}" srcOrd="3" destOrd="0" parTransId="{C29BED56-08A9-4407-96F3-31B3BF307F87}" sibTransId="{0032F957-1FA9-4CD2-8A41-E9FB9C923B35}"/>
    <dgm:cxn modelId="{F3B68FDB-C88F-4A14-8AE7-EE1555AAEE78}" type="presOf" srcId="{83D145F2-E11B-4ABF-8EAD-1F636B83F090}" destId="{A3267745-70AA-4DC6-A39F-949D92C20F61}" srcOrd="1" destOrd="0" presId="urn:microsoft.com/office/officeart/2005/8/layout/list1"/>
    <dgm:cxn modelId="{CD17DAEF-745E-4FCF-91ED-ED529793FD09}" srcId="{37272271-F431-4111-AEF0-623FD2CB2437}" destId="{D2C0D5E1-B33C-48C0-AED7-CF195159A2B4}" srcOrd="0" destOrd="0" parTransId="{D4DFB1C5-1720-472A-B322-C0EFEB0DC5E0}" sibTransId="{36B0CD8A-0B4D-4469-8F54-B0FB82B203E2}"/>
    <dgm:cxn modelId="{D5D398F1-3B05-47AE-B5E8-26C0BA777F13}" srcId="{83D145F2-E11B-4ABF-8EAD-1F636B83F090}" destId="{79D9FBE4-F650-44FB-B2BC-E098A3C3451F}" srcOrd="1" destOrd="0" parTransId="{0070CB86-2C27-4C24-BD1A-A6FBCE88C931}" sibTransId="{D42ABA4B-9B85-4807-AD0E-D71DA8DB5FF6}"/>
    <dgm:cxn modelId="{B75E58FB-2C5E-4C72-AD09-BECA9E95956B}" srcId="{37272271-F431-4111-AEF0-623FD2CB2437}" destId="{A9F7EF12-8AF4-4FF9-8A80-BCF1FC5BB1D9}" srcOrd="2" destOrd="0" parTransId="{444C8DA2-048F-47F2-9F5D-D91AEEFC0D07}" sibTransId="{A097BBC3-BD9D-4B05-9384-BD5F4004D802}"/>
    <dgm:cxn modelId="{B99642FD-1570-4805-9F15-6F6D6D44A6E7}" srcId="{2737D5AE-87B6-463C-B9E1-AC0A56CA54A7}" destId="{83D145F2-E11B-4ABF-8EAD-1F636B83F090}" srcOrd="2" destOrd="0" parTransId="{7902FE01-BBF2-4AB2-A0EA-48557BCF9F10}" sibTransId="{709C5FED-DF7F-4B0B-9965-914024D82EF1}"/>
    <dgm:cxn modelId="{F26BED83-5750-4741-B4BE-A62AD4ED8F81}" type="presParOf" srcId="{2956D58D-967E-4BA6-A215-49EAEF282B18}" destId="{D3BC985F-A659-40F7-922B-D2F90FBA5931}" srcOrd="0" destOrd="0" presId="urn:microsoft.com/office/officeart/2005/8/layout/list1"/>
    <dgm:cxn modelId="{EC50A3F5-2EED-40BE-AD0B-698AF4DE8C68}" type="presParOf" srcId="{D3BC985F-A659-40F7-922B-D2F90FBA5931}" destId="{B6141B18-9C06-4E18-A92F-1BFB6F8B5E3C}" srcOrd="0" destOrd="0" presId="urn:microsoft.com/office/officeart/2005/8/layout/list1"/>
    <dgm:cxn modelId="{93565D84-B8A0-4E60-A7FC-F9E5BC6B1DFC}" type="presParOf" srcId="{D3BC985F-A659-40F7-922B-D2F90FBA5931}" destId="{FD5E5722-B976-4A2B-B939-B53A6AD3CB5A}" srcOrd="1" destOrd="0" presId="urn:microsoft.com/office/officeart/2005/8/layout/list1"/>
    <dgm:cxn modelId="{8E2C0B88-C315-473D-84D9-F7AB75FE32AF}" type="presParOf" srcId="{2956D58D-967E-4BA6-A215-49EAEF282B18}" destId="{8D1A6394-3D65-4ADE-A7B0-2166B1A05D35}" srcOrd="1" destOrd="0" presId="urn:microsoft.com/office/officeart/2005/8/layout/list1"/>
    <dgm:cxn modelId="{547D4CA1-39B4-466B-B4DE-50365B8568B9}" type="presParOf" srcId="{2956D58D-967E-4BA6-A215-49EAEF282B18}" destId="{C25E10B9-DD43-4F56-AFAF-8FEF8D15D162}" srcOrd="2" destOrd="0" presId="urn:microsoft.com/office/officeart/2005/8/layout/list1"/>
    <dgm:cxn modelId="{8368F2D9-CE53-4901-8F1E-CDEA79523F5F}" type="presParOf" srcId="{2956D58D-967E-4BA6-A215-49EAEF282B18}" destId="{0B05849D-57B9-4076-BCE9-89ABD35EEF42}" srcOrd="3" destOrd="0" presId="urn:microsoft.com/office/officeart/2005/8/layout/list1"/>
    <dgm:cxn modelId="{13CA97C3-C69E-4CD6-B7A1-0BFCA6B29F96}" type="presParOf" srcId="{2956D58D-967E-4BA6-A215-49EAEF282B18}" destId="{A38806EB-337C-4324-8055-DB399E4DF1FA}" srcOrd="4" destOrd="0" presId="urn:microsoft.com/office/officeart/2005/8/layout/list1"/>
    <dgm:cxn modelId="{8C121CFB-2E52-486D-8EED-919EB694BC2B}" type="presParOf" srcId="{A38806EB-337C-4324-8055-DB399E4DF1FA}" destId="{0251CAE8-6BC0-461D-B70D-E7E397FF2BB2}" srcOrd="0" destOrd="0" presId="urn:microsoft.com/office/officeart/2005/8/layout/list1"/>
    <dgm:cxn modelId="{8260B758-FEAB-4690-BC31-375C3CD44527}" type="presParOf" srcId="{A38806EB-337C-4324-8055-DB399E4DF1FA}" destId="{95428EE6-9A52-413F-A08D-3CC4CBDA8B97}" srcOrd="1" destOrd="0" presId="urn:microsoft.com/office/officeart/2005/8/layout/list1"/>
    <dgm:cxn modelId="{5B5B2536-4634-46A1-A124-A920AEF4CA68}" type="presParOf" srcId="{2956D58D-967E-4BA6-A215-49EAEF282B18}" destId="{87E04D57-B054-48E3-BE26-2D779382C834}" srcOrd="5" destOrd="0" presId="urn:microsoft.com/office/officeart/2005/8/layout/list1"/>
    <dgm:cxn modelId="{9EFA8CB5-5D6D-4A5C-AD83-9961084120C4}" type="presParOf" srcId="{2956D58D-967E-4BA6-A215-49EAEF282B18}" destId="{74D84473-F7FC-4C21-A8A0-9E48D654AA66}" srcOrd="6" destOrd="0" presId="urn:microsoft.com/office/officeart/2005/8/layout/list1"/>
    <dgm:cxn modelId="{925A6F8A-FF0C-4FF2-BA86-B63B10AB269E}" type="presParOf" srcId="{2956D58D-967E-4BA6-A215-49EAEF282B18}" destId="{6EFF2B37-F11B-469F-8160-7189D02ACF60}" srcOrd="7" destOrd="0" presId="urn:microsoft.com/office/officeart/2005/8/layout/list1"/>
    <dgm:cxn modelId="{129E5C0B-D102-4B1C-ACB4-65EAEB51C803}" type="presParOf" srcId="{2956D58D-967E-4BA6-A215-49EAEF282B18}" destId="{EB2928F0-2E28-42A8-9703-E3D5160C0A9C}" srcOrd="8" destOrd="0" presId="urn:microsoft.com/office/officeart/2005/8/layout/list1"/>
    <dgm:cxn modelId="{CC1DEFC0-1362-44EB-8241-A048BE335B05}" type="presParOf" srcId="{EB2928F0-2E28-42A8-9703-E3D5160C0A9C}" destId="{8A676CB6-4BB4-4CEF-BA19-17CEC16EB895}" srcOrd="0" destOrd="0" presId="urn:microsoft.com/office/officeart/2005/8/layout/list1"/>
    <dgm:cxn modelId="{0016B81E-C913-4701-B89E-0065CB48EC3A}" type="presParOf" srcId="{EB2928F0-2E28-42A8-9703-E3D5160C0A9C}" destId="{A3267745-70AA-4DC6-A39F-949D92C20F61}" srcOrd="1" destOrd="0" presId="urn:microsoft.com/office/officeart/2005/8/layout/list1"/>
    <dgm:cxn modelId="{606FD48C-9799-4597-BCD8-63A04E0CF978}" type="presParOf" srcId="{2956D58D-967E-4BA6-A215-49EAEF282B18}" destId="{2BC593BF-5631-4D37-A2B2-3AEE3EF2BEA0}" srcOrd="9" destOrd="0" presId="urn:microsoft.com/office/officeart/2005/8/layout/list1"/>
    <dgm:cxn modelId="{37740FFA-A944-4E98-8096-BE6ECEDC1B33}" type="presParOf" srcId="{2956D58D-967E-4BA6-A215-49EAEF282B18}" destId="{24E0BA88-4892-4973-A2D1-918FCCE9E2E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2737D5AE-87B6-463C-B9E1-AC0A56CA54A7}" type="doc">
      <dgm:prSet loTypeId="urn:microsoft.com/office/officeart/2008/layout/LinedList" loCatId="list" qsTypeId="urn:microsoft.com/office/officeart/2005/8/quickstyle/simple1" qsCatId="simple" csTypeId="urn:microsoft.com/office/officeart/2005/8/colors/colorful3" csCatId="colorful" phldr="1"/>
      <dgm:spPr/>
      <dgm:t>
        <a:bodyPr/>
        <a:lstStyle/>
        <a:p>
          <a:endParaRPr lang="es-ES"/>
        </a:p>
      </dgm:t>
    </dgm:pt>
    <dgm:pt modelId="{37272271-F431-4111-AEF0-623FD2CB2437}">
      <dgm:prSet phldrT="[Texto]"/>
      <dgm:spPr/>
      <dgm:t>
        <a:bodyPr/>
        <a:lstStyle/>
        <a:p>
          <a:r>
            <a:rPr lang="es-ES" dirty="0"/>
            <a:t>Plan Empresarial de Capacitación</a:t>
          </a:r>
        </a:p>
      </dgm:t>
    </dgm:pt>
    <dgm:pt modelId="{C6496C0B-3B65-4A77-9E2E-2B4BC2D410B0}" type="parTrans" cxnId="{150E2127-D900-4C20-80B8-CDAEAB6390AC}">
      <dgm:prSet/>
      <dgm:spPr/>
      <dgm:t>
        <a:bodyPr/>
        <a:lstStyle/>
        <a:p>
          <a:endParaRPr lang="es-ES"/>
        </a:p>
      </dgm:t>
    </dgm:pt>
    <dgm:pt modelId="{8365E66E-59B1-4DA2-89E9-EBF38F3060F8}" type="sibTrans" cxnId="{150E2127-D900-4C20-80B8-CDAEAB6390AC}">
      <dgm:prSet/>
      <dgm:spPr/>
      <dgm:t>
        <a:bodyPr/>
        <a:lstStyle/>
        <a:p>
          <a:endParaRPr lang="es-ES"/>
        </a:p>
      </dgm:t>
    </dgm:pt>
    <dgm:pt modelId="{24605250-A78E-4AA4-8F05-ADDD02254F93}">
      <dgm:prSet custT="1"/>
      <dgm:spPr/>
      <dgm:t>
        <a:bodyPr/>
        <a:lstStyle/>
        <a:p>
          <a:pPr algn="just"/>
          <a:r>
            <a:rPr lang="es-CO" sz="1600" b="1" dirty="0">
              <a:solidFill>
                <a:schemeClr val="accent2">
                  <a:lumMod val="50000"/>
                </a:schemeClr>
              </a:solidFill>
            </a:rPr>
            <a:t>Realización de los Diplomados:</a:t>
          </a:r>
        </a:p>
        <a:p>
          <a:pPr algn="just"/>
          <a:endParaRPr lang="es-CO" sz="1400" dirty="0"/>
        </a:p>
        <a:p>
          <a:pPr algn="just"/>
          <a:r>
            <a:rPr lang="es-CO" sz="1400" dirty="0"/>
            <a:t>1. Gerencia Pública</a:t>
          </a:r>
        </a:p>
        <a:p>
          <a:pPr algn="just"/>
          <a:endParaRPr lang="es-CO" sz="1400" dirty="0"/>
        </a:p>
        <a:p>
          <a:pPr algn="just"/>
          <a:r>
            <a:rPr lang="es-CO" sz="1400" dirty="0"/>
            <a:t>2. Sistema de Gestión de Calidad</a:t>
          </a:r>
        </a:p>
        <a:p>
          <a:pPr algn="just"/>
          <a:endParaRPr lang="es-CO" sz="1400" dirty="0"/>
        </a:p>
        <a:p>
          <a:pPr algn="just"/>
          <a:r>
            <a:rPr lang="es-CO" sz="1400" dirty="0"/>
            <a:t>3. Seguridad y Salud en el Trabajo</a:t>
          </a:r>
        </a:p>
        <a:p>
          <a:pPr algn="just"/>
          <a:endParaRPr lang="es-ES" sz="1400" dirty="0"/>
        </a:p>
        <a:p>
          <a:pPr algn="just"/>
          <a:r>
            <a:rPr lang="es-ES" sz="1400" dirty="0"/>
            <a:t>4. Avalúos </a:t>
          </a:r>
        </a:p>
        <a:p>
          <a:pPr algn="just"/>
          <a:endParaRPr lang="es-ES" sz="1400" dirty="0"/>
        </a:p>
        <a:p>
          <a:pPr algn="just"/>
          <a:r>
            <a:rPr lang="es-ES" sz="1400" dirty="0"/>
            <a:t>5. Redacción / Argumentación Jurídica</a:t>
          </a:r>
        </a:p>
        <a:p>
          <a:pPr algn="just"/>
          <a:endParaRPr lang="es-ES" sz="1400" dirty="0"/>
        </a:p>
        <a:p>
          <a:pPr algn="just"/>
          <a:r>
            <a:rPr lang="es-ES" sz="1400" dirty="0"/>
            <a:t>6. Formación de Formadores </a:t>
          </a:r>
        </a:p>
        <a:p>
          <a:pPr algn="just"/>
          <a:endParaRPr lang="es-ES" sz="1400" dirty="0"/>
        </a:p>
      </dgm:t>
    </dgm:pt>
    <dgm:pt modelId="{194448C6-AADB-4350-902C-6FC4F31A88C5}" type="parTrans" cxnId="{69E8CBF0-EF12-4E61-926A-F907E0B7600B}">
      <dgm:prSet/>
      <dgm:spPr/>
      <dgm:t>
        <a:bodyPr/>
        <a:lstStyle/>
        <a:p>
          <a:endParaRPr lang="es-ES"/>
        </a:p>
      </dgm:t>
    </dgm:pt>
    <dgm:pt modelId="{48DBF12C-6BA6-4278-9EFD-FAFD6A369EB9}" type="sibTrans" cxnId="{69E8CBF0-EF12-4E61-926A-F907E0B7600B}">
      <dgm:prSet/>
      <dgm:spPr/>
      <dgm:t>
        <a:bodyPr/>
        <a:lstStyle/>
        <a:p>
          <a:endParaRPr lang="es-ES"/>
        </a:p>
      </dgm:t>
    </dgm:pt>
    <dgm:pt modelId="{6C5EB82B-0E50-4A42-AB65-57375034287F}" type="pres">
      <dgm:prSet presAssocID="{2737D5AE-87B6-463C-B9E1-AC0A56CA54A7}" presName="vert0" presStyleCnt="0">
        <dgm:presLayoutVars>
          <dgm:dir/>
          <dgm:animOne val="branch"/>
          <dgm:animLvl val="lvl"/>
        </dgm:presLayoutVars>
      </dgm:prSet>
      <dgm:spPr/>
    </dgm:pt>
    <dgm:pt modelId="{FB5550DE-C464-49EE-8515-3AD5EDF6E68F}" type="pres">
      <dgm:prSet presAssocID="{37272271-F431-4111-AEF0-623FD2CB2437}" presName="thickLine" presStyleLbl="alignNode1" presStyleIdx="0" presStyleCnt="1"/>
      <dgm:spPr/>
    </dgm:pt>
    <dgm:pt modelId="{A3A00673-2C7C-475D-A7D9-B4BE286A1E9A}" type="pres">
      <dgm:prSet presAssocID="{37272271-F431-4111-AEF0-623FD2CB2437}" presName="horz1" presStyleCnt="0"/>
      <dgm:spPr/>
    </dgm:pt>
    <dgm:pt modelId="{6575E009-E45A-41A6-8D25-DE7A9BFB71F4}" type="pres">
      <dgm:prSet presAssocID="{37272271-F431-4111-AEF0-623FD2CB2437}" presName="tx1" presStyleLbl="revTx" presStyleIdx="0" presStyleCnt="2"/>
      <dgm:spPr/>
    </dgm:pt>
    <dgm:pt modelId="{C3ABCF66-07FC-49D7-9E12-62F42BC4635A}" type="pres">
      <dgm:prSet presAssocID="{37272271-F431-4111-AEF0-623FD2CB2437}" presName="vert1" presStyleCnt="0"/>
      <dgm:spPr/>
    </dgm:pt>
    <dgm:pt modelId="{04778DA7-1804-4D9B-BD5A-199771F6BC4C}" type="pres">
      <dgm:prSet presAssocID="{24605250-A78E-4AA4-8F05-ADDD02254F93}" presName="vertSpace2a" presStyleCnt="0"/>
      <dgm:spPr/>
    </dgm:pt>
    <dgm:pt modelId="{FF94A7B1-93B6-4968-BC30-DAB2864C037E}" type="pres">
      <dgm:prSet presAssocID="{24605250-A78E-4AA4-8F05-ADDD02254F93}" presName="horz2" presStyleCnt="0"/>
      <dgm:spPr/>
    </dgm:pt>
    <dgm:pt modelId="{31240319-D0B4-442A-A091-E88DAB6B2512}" type="pres">
      <dgm:prSet presAssocID="{24605250-A78E-4AA4-8F05-ADDD02254F93}" presName="horzSpace2" presStyleCnt="0"/>
      <dgm:spPr/>
    </dgm:pt>
    <dgm:pt modelId="{2E88EB5C-1481-462E-B711-D94513C6EFB5}" type="pres">
      <dgm:prSet presAssocID="{24605250-A78E-4AA4-8F05-ADDD02254F93}" presName="tx2" presStyleLbl="revTx" presStyleIdx="1" presStyleCnt="2"/>
      <dgm:spPr/>
    </dgm:pt>
    <dgm:pt modelId="{6E528992-654C-4CD1-9B12-4ECF567BBEF9}" type="pres">
      <dgm:prSet presAssocID="{24605250-A78E-4AA4-8F05-ADDD02254F93}" presName="vert2" presStyleCnt="0"/>
      <dgm:spPr/>
    </dgm:pt>
    <dgm:pt modelId="{265293A7-4640-47BF-91B5-BAB8FE53539F}" type="pres">
      <dgm:prSet presAssocID="{24605250-A78E-4AA4-8F05-ADDD02254F93}" presName="thinLine2b" presStyleLbl="callout" presStyleIdx="0" presStyleCnt="1"/>
      <dgm:spPr/>
    </dgm:pt>
    <dgm:pt modelId="{517BAD52-63C8-44F2-B535-63391B0BB9B3}" type="pres">
      <dgm:prSet presAssocID="{24605250-A78E-4AA4-8F05-ADDD02254F93}" presName="vertSpace2b" presStyleCnt="0"/>
      <dgm:spPr/>
    </dgm:pt>
  </dgm:ptLst>
  <dgm:cxnLst>
    <dgm:cxn modelId="{BE0E1915-9225-4E96-A60A-84AC9991818E}" type="presOf" srcId="{2737D5AE-87B6-463C-B9E1-AC0A56CA54A7}" destId="{6C5EB82B-0E50-4A42-AB65-57375034287F}" srcOrd="0" destOrd="0" presId="urn:microsoft.com/office/officeart/2008/layout/LinedList"/>
    <dgm:cxn modelId="{150E2127-D900-4C20-80B8-CDAEAB6390AC}" srcId="{2737D5AE-87B6-463C-B9E1-AC0A56CA54A7}" destId="{37272271-F431-4111-AEF0-623FD2CB2437}" srcOrd="0" destOrd="0" parTransId="{C6496C0B-3B65-4A77-9E2E-2B4BC2D410B0}" sibTransId="{8365E66E-59B1-4DA2-89E9-EBF38F3060F8}"/>
    <dgm:cxn modelId="{F4D78DD9-36B5-4344-9AA2-E04B6D31111C}" type="presOf" srcId="{24605250-A78E-4AA4-8F05-ADDD02254F93}" destId="{2E88EB5C-1481-462E-B711-D94513C6EFB5}" srcOrd="0" destOrd="0" presId="urn:microsoft.com/office/officeart/2008/layout/LinedList"/>
    <dgm:cxn modelId="{A5F835DF-EE82-4716-BD77-613794967A1D}" type="presOf" srcId="{37272271-F431-4111-AEF0-623FD2CB2437}" destId="{6575E009-E45A-41A6-8D25-DE7A9BFB71F4}" srcOrd="0" destOrd="0" presId="urn:microsoft.com/office/officeart/2008/layout/LinedList"/>
    <dgm:cxn modelId="{69E8CBF0-EF12-4E61-926A-F907E0B7600B}" srcId="{37272271-F431-4111-AEF0-623FD2CB2437}" destId="{24605250-A78E-4AA4-8F05-ADDD02254F93}" srcOrd="0" destOrd="0" parTransId="{194448C6-AADB-4350-902C-6FC4F31A88C5}" sibTransId="{48DBF12C-6BA6-4278-9EFD-FAFD6A369EB9}"/>
    <dgm:cxn modelId="{99EE77EB-3A94-4855-9BD0-D6199944531E}" type="presParOf" srcId="{6C5EB82B-0E50-4A42-AB65-57375034287F}" destId="{FB5550DE-C464-49EE-8515-3AD5EDF6E68F}" srcOrd="0" destOrd="0" presId="urn:microsoft.com/office/officeart/2008/layout/LinedList"/>
    <dgm:cxn modelId="{8C073283-9947-4400-A35E-5756CC71BE6C}" type="presParOf" srcId="{6C5EB82B-0E50-4A42-AB65-57375034287F}" destId="{A3A00673-2C7C-475D-A7D9-B4BE286A1E9A}" srcOrd="1" destOrd="0" presId="urn:microsoft.com/office/officeart/2008/layout/LinedList"/>
    <dgm:cxn modelId="{DF185428-857A-40F2-A9D5-AFD2D0790619}" type="presParOf" srcId="{A3A00673-2C7C-475D-A7D9-B4BE286A1E9A}" destId="{6575E009-E45A-41A6-8D25-DE7A9BFB71F4}" srcOrd="0" destOrd="0" presId="urn:microsoft.com/office/officeart/2008/layout/LinedList"/>
    <dgm:cxn modelId="{FC81AB6B-DCC0-4284-BA14-5590849EF1EA}" type="presParOf" srcId="{A3A00673-2C7C-475D-A7D9-B4BE286A1E9A}" destId="{C3ABCF66-07FC-49D7-9E12-62F42BC4635A}" srcOrd="1" destOrd="0" presId="urn:microsoft.com/office/officeart/2008/layout/LinedList"/>
    <dgm:cxn modelId="{461E236F-56C3-4FD4-93FB-35A3FC66313C}" type="presParOf" srcId="{C3ABCF66-07FC-49D7-9E12-62F42BC4635A}" destId="{04778DA7-1804-4D9B-BD5A-199771F6BC4C}" srcOrd="0" destOrd="0" presId="urn:microsoft.com/office/officeart/2008/layout/LinedList"/>
    <dgm:cxn modelId="{3D44CB0D-D17B-4CF5-85AA-DF484803CE34}" type="presParOf" srcId="{C3ABCF66-07FC-49D7-9E12-62F42BC4635A}" destId="{FF94A7B1-93B6-4968-BC30-DAB2864C037E}" srcOrd="1" destOrd="0" presId="urn:microsoft.com/office/officeart/2008/layout/LinedList"/>
    <dgm:cxn modelId="{968BCAFF-23FA-4288-83A7-8FB0CAC02178}" type="presParOf" srcId="{FF94A7B1-93B6-4968-BC30-DAB2864C037E}" destId="{31240319-D0B4-442A-A091-E88DAB6B2512}" srcOrd="0" destOrd="0" presId="urn:microsoft.com/office/officeart/2008/layout/LinedList"/>
    <dgm:cxn modelId="{27241C93-331B-47F4-AD7F-8596635E76D5}" type="presParOf" srcId="{FF94A7B1-93B6-4968-BC30-DAB2864C037E}" destId="{2E88EB5C-1481-462E-B711-D94513C6EFB5}" srcOrd="1" destOrd="0" presId="urn:microsoft.com/office/officeart/2008/layout/LinedList"/>
    <dgm:cxn modelId="{4467F150-71D6-4F94-9A8D-E0DB6C60C0DE}" type="presParOf" srcId="{FF94A7B1-93B6-4968-BC30-DAB2864C037E}" destId="{6E528992-654C-4CD1-9B12-4ECF567BBEF9}" srcOrd="2" destOrd="0" presId="urn:microsoft.com/office/officeart/2008/layout/LinedList"/>
    <dgm:cxn modelId="{5545225D-9642-4DBB-80FD-9A5CF1F9E7E4}" type="presParOf" srcId="{C3ABCF66-07FC-49D7-9E12-62F42BC4635A}" destId="{265293A7-4640-47BF-91B5-BAB8FE53539F}" srcOrd="2" destOrd="0" presId="urn:microsoft.com/office/officeart/2008/layout/LinedList"/>
    <dgm:cxn modelId="{FA5A9CC5-7EAD-488E-8AF0-06F87C9E6C8D}" type="presParOf" srcId="{C3ABCF66-07FC-49D7-9E12-62F42BC4635A}" destId="{517BAD52-63C8-44F2-B535-63391B0BB9B3}"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2737D5AE-87B6-463C-B9E1-AC0A56CA54A7}" type="doc">
      <dgm:prSet loTypeId="urn:microsoft.com/office/officeart/2005/8/layout/chevron2" loCatId="list" qsTypeId="urn:microsoft.com/office/officeart/2005/8/quickstyle/simple1" qsCatId="simple" csTypeId="urn:microsoft.com/office/officeart/2005/8/colors/accent1_4" csCatId="accent1" phldr="1"/>
      <dgm:spPr/>
      <dgm:t>
        <a:bodyPr/>
        <a:lstStyle/>
        <a:p>
          <a:endParaRPr lang="es-ES"/>
        </a:p>
      </dgm:t>
    </dgm:pt>
    <dgm:pt modelId="{83FCAD46-00EB-4478-8CC4-4246158A6FA3}">
      <dgm:prSet/>
      <dgm:spPr/>
      <dgm:t>
        <a:bodyPr/>
        <a:lstStyle/>
        <a:p>
          <a:pPr algn="ctr"/>
          <a:r>
            <a:rPr lang="es-CO" dirty="0"/>
            <a:t>CLIMA LABORAL</a:t>
          </a:r>
        </a:p>
      </dgm:t>
    </dgm:pt>
    <dgm:pt modelId="{03E0DB3F-D8B9-4B5A-A6C0-94B497CB750F}" type="parTrans" cxnId="{7462FD2D-C567-40A6-8794-FFDD7ED9E66C}">
      <dgm:prSet/>
      <dgm:spPr/>
      <dgm:t>
        <a:bodyPr/>
        <a:lstStyle/>
        <a:p>
          <a:endParaRPr lang="es-ES"/>
        </a:p>
      </dgm:t>
    </dgm:pt>
    <dgm:pt modelId="{613D29A8-6A09-4034-98CC-EBE5E48F2E7B}" type="sibTrans" cxnId="{7462FD2D-C567-40A6-8794-FFDD7ED9E66C}">
      <dgm:prSet/>
      <dgm:spPr/>
      <dgm:t>
        <a:bodyPr/>
        <a:lstStyle/>
        <a:p>
          <a:endParaRPr lang="es-ES"/>
        </a:p>
      </dgm:t>
    </dgm:pt>
    <dgm:pt modelId="{9E33A6C0-1954-4B0C-9620-023C61BB380E}">
      <dgm:prSet/>
      <dgm:spPr/>
      <dgm:t>
        <a:bodyPr/>
        <a:lstStyle/>
        <a:p>
          <a:pPr algn="ctr"/>
          <a:r>
            <a:rPr lang="es-CO" dirty="0"/>
            <a:t>BIENESTAR</a:t>
          </a:r>
        </a:p>
      </dgm:t>
    </dgm:pt>
    <dgm:pt modelId="{92794976-BE5F-4C30-B7B8-EBBE2BBD7C4B}" type="parTrans" cxnId="{E340D52A-C92F-4D69-973E-422AFDB04568}">
      <dgm:prSet/>
      <dgm:spPr/>
      <dgm:t>
        <a:bodyPr/>
        <a:lstStyle/>
        <a:p>
          <a:endParaRPr lang="es-ES"/>
        </a:p>
      </dgm:t>
    </dgm:pt>
    <dgm:pt modelId="{F0EEB2D1-483D-46A8-941E-C8FC36A48D8D}" type="sibTrans" cxnId="{E340D52A-C92F-4D69-973E-422AFDB04568}">
      <dgm:prSet/>
      <dgm:spPr/>
      <dgm:t>
        <a:bodyPr/>
        <a:lstStyle/>
        <a:p>
          <a:endParaRPr lang="es-ES"/>
        </a:p>
      </dgm:t>
    </dgm:pt>
    <dgm:pt modelId="{94E89930-127D-4E2D-BAD6-D6899372FABF}">
      <dgm:prSet phldrT="[Texto]" custT="1"/>
      <dgm:spPr/>
      <dgm:t>
        <a:bodyPr/>
        <a:lstStyle/>
        <a:p>
          <a:r>
            <a:rPr lang="es-ES" sz="1800" dirty="0"/>
            <a:t>Aprobación del Proyecto de Acto Administrativo</a:t>
          </a:r>
        </a:p>
      </dgm:t>
    </dgm:pt>
    <dgm:pt modelId="{BAB761F4-8763-4ED3-B1EC-F1C463C29892}" type="parTrans" cxnId="{F262C6E2-3AEB-40B8-BB43-3A7EE8D99F66}">
      <dgm:prSet/>
      <dgm:spPr/>
      <dgm:t>
        <a:bodyPr/>
        <a:lstStyle/>
        <a:p>
          <a:endParaRPr lang="es-ES"/>
        </a:p>
      </dgm:t>
    </dgm:pt>
    <dgm:pt modelId="{5C4DC1E3-3851-4370-8BF9-7393DBC470BE}" type="sibTrans" cxnId="{F262C6E2-3AEB-40B8-BB43-3A7EE8D99F66}">
      <dgm:prSet/>
      <dgm:spPr/>
      <dgm:t>
        <a:bodyPr/>
        <a:lstStyle/>
        <a:p>
          <a:endParaRPr lang="es-ES"/>
        </a:p>
      </dgm:t>
    </dgm:pt>
    <dgm:pt modelId="{75F89F23-0384-4AD0-853B-FCB84BD7489A}">
      <dgm:prSet phldrT="[Texto]"/>
      <dgm:spPr/>
      <dgm:t>
        <a:bodyPr/>
        <a:lstStyle/>
        <a:p>
          <a:r>
            <a:rPr lang="es-CO" dirty="0"/>
            <a:t>HORARIO FLEXIBLE</a:t>
          </a:r>
          <a:endParaRPr lang="es-ES" dirty="0"/>
        </a:p>
      </dgm:t>
    </dgm:pt>
    <dgm:pt modelId="{606FCD4E-EB5D-48DE-8101-96E893D5D10E}" type="sibTrans" cxnId="{4E929BFE-6169-4878-A759-09492CBF0925}">
      <dgm:prSet/>
      <dgm:spPr/>
      <dgm:t>
        <a:bodyPr/>
        <a:lstStyle/>
        <a:p>
          <a:endParaRPr lang="es-ES"/>
        </a:p>
      </dgm:t>
    </dgm:pt>
    <dgm:pt modelId="{3CF0B0A8-59FD-4CCF-892D-5713F0425D17}" type="parTrans" cxnId="{4E929BFE-6169-4878-A759-09492CBF0925}">
      <dgm:prSet/>
      <dgm:spPr/>
      <dgm:t>
        <a:bodyPr/>
        <a:lstStyle/>
        <a:p>
          <a:endParaRPr lang="es-ES"/>
        </a:p>
      </dgm:t>
    </dgm:pt>
    <dgm:pt modelId="{B6B7A2D1-83FE-485A-8C90-E2AF6D87C0FD}">
      <dgm:prSet custT="1"/>
      <dgm:spPr/>
      <dgm:t>
        <a:bodyPr/>
        <a:lstStyle/>
        <a:p>
          <a:r>
            <a:rPr lang="es-CO" sz="1800" dirty="0"/>
            <a:t>Desarrollo del Proyecto de Medición de la Felicidad Organizacional </a:t>
          </a:r>
          <a:endParaRPr lang="es-ES" sz="1800" dirty="0"/>
        </a:p>
      </dgm:t>
    </dgm:pt>
    <dgm:pt modelId="{71072E6F-42EB-4942-8687-B38015813C94}" type="parTrans" cxnId="{81FF5245-CB40-4F53-8350-9CAD7AC028D9}">
      <dgm:prSet/>
      <dgm:spPr/>
      <dgm:t>
        <a:bodyPr/>
        <a:lstStyle/>
        <a:p>
          <a:endParaRPr lang="es-ES"/>
        </a:p>
      </dgm:t>
    </dgm:pt>
    <dgm:pt modelId="{20F39849-1C31-473A-8CFA-D09A5AC5C5DA}" type="sibTrans" cxnId="{81FF5245-CB40-4F53-8350-9CAD7AC028D9}">
      <dgm:prSet/>
      <dgm:spPr/>
      <dgm:t>
        <a:bodyPr/>
        <a:lstStyle/>
        <a:p>
          <a:endParaRPr lang="es-ES"/>
        </a:p>
      </dgm:t>
    </dgm:pt>
    <dgm:pt modelId="{EB9EE7C4-73E9-4A52-97C5-08FA110B3525}">
      <dgm:prSet custT="1"/>
      <dgm:spPr/>
      <dgm:t>
        <a:bodyPr/>
        <a:lstStyle/>
        <a:p>
          <a:r>
            <a:rPr lang="es-CO" sz="1800" dirty="0"/>
            <a:t>Toma de las Regionales</a:t>
          </a:r>
          <a:endParaRPr lang="es-ES" sz="1800" dirty="0"/>
        </a:p>
      </dgm:t>
    </dgm:pt>
    <dgm:pt modelId="{0D3F93F1-5DCF-4EDF-81D4-9C1C83B44B94}" type="parTrans" cxnId="{04CAE368-3AE2-45A8-B25F-E7B0628E9238}">
      <dgm:prSet/>
      <dgm:spPr/>
      <dgm:t>
        <a:bodyPr/>
        <a:lstStyle/>
        <a:p>
          <a:endParaRPr lang="es-ES"/>
        </a:p>
      </dgm:t>
    </dgm:pt>
    <dgm:pt modelId="{72990D35-DFEA-4A39-BC3F-D9D889589EA5}" type="sibTrans" cxnId="{04CAE368-3AE2-45A8-B25F-E7B0628E9238}">
      <dgm:prSet/>
      <dgm:spPr/>
      <dgm:t>
        <a:bodyPr/>
        <a:lstStyle/>
        <a:p>
          <a:endParaRPr lang="es-ES"/>
        </a:p>
      </dgm:t>
    </dgm:pt>
    <dgm:pt modelId="{868D65AB-3CE0-43EB-BE9D-144179A99C3B}">
      <dgm:prSet custT="1"/>
      <dgm:spPr/>
      <dgm:t>
        <a:bodyPr/>
        <a:lstStyle/>
        <a:p>
          <a:r>
            <a:rPr lang="es-CO" sz="1800" dirty="0"/>
            <a:t>Actividades programadas para el segundo semestre</a:t>
          </a:r>
          <a:endParaRPr lang="es-ES" sz="1800" dirty="0"/>
        </a:p>
      </dgm:t>
    </dgm:pt>
    <dgm:pt modelId="{EAD5DA6C-6EF4-453F-A752-8608579F74E5}" type="parTrans" cxnId="{6F3BEC31-0B12-4A5C-AD42-C719F9B6EFED}">
      <dgm:prSet/>
      <dgm:spPr/>
      <dgm:t>
        <a:bodyPr/>
        <a:lstStyle/>
        <a:p>
          <a:endParaRPr lang="es-ES"/>
        </a:p>
      </dgm:t>
    </dgm:pt>
    <dgm:pt modelId="{7DBC4179-2627-4A0A-9098-9F0FB04BA97A}" type="sibTrans" cxnId="{6F3BEC31-0B12-4A5C-AD42-C719F9B6EFED}">
      <dgm:prSet/>
      <dgm:spPr/>
      <dgm:t>
        <a:bodyPr/>
        <a:lstStyle/>
        <a:p>
          <a:endParaRPr lang="es-ES"/>
        </a:p>
      </dgm:t>
    </dgm:pt>
    <dgm:pt modelId="{B923627C-25BB-4382-84E6-E27A37452EAC}">
      <dgm:prSet custT="1"/>
      <dgm:spPr/>
      <dgm:t>
        <a:bodyPr/>
        <a:lstStyle/>
        <a:p>
          <a:r>
            <a:rPr lang="es-ES" sz="1800" dirty="0"/>
            <a:t>Hábitos Saludables (Capacitar a quien prepare los alimentos en casa)</a:t>
          </a:r>
        </a:p>
      </dgm:t>
    </dgm:pt>
    <dgm:pt modelId="{CB94DAA1-9A86-4B29-8832-EC320A963492}" type="parTrans" cxnId="{196DF7CF-6D36-43DD-9D54-84AA6A67C99B}">
      <dgm:prSet/>
      <dgm:spPr/>
    </dgm:pt>
    <dgm:pt modelId="{7AA235A4-C283-442E-82B6-F5BA43D2C8F8}" type="sibTrans" cxnId="{196DF7CF-6D36-43DD-9D54-84AA6A67C99B}">
      <dgm:prSet/>
      <dgm:spPr/>
    </dgm:pt>
    <dgm:pt modelId="{4083C47D-055F-42CA-BE9D-3E79B90D2416}" type="pres">
      <dgm:prSet presAssocID="{2737D5AE-87B6-463C-B9E1-AC0A56CA54A7}" presName="linearFlow" presStyleCnt="0">
        <dgm:presLayoutVars>
          <dgm:dir/>
          <dgm:animLvl val="lvl"/>
          <dgm:resizeHandles val="exact"/>
        </dgm:presLayoutVars>
      </dgm:prSet>
      <dgm:spPr/>
    </dgm:pt>
    <dgm:pt modelId="{B902D838-79FA-4C91-9EDA-C4377D7ABD9F}" type="pres">
      <dgm:prSet presAssocID="{75F89F23-0384-4AD0-853B-FCB84BD7489A}" presName="composite" presStyleCnt="0"/>
      <dgm:spPr/>
    </dgm:pt>
    <dgm:pt modelId="{33E0BDCC-4C66-41C4-929C-2633236F566C}" type="pres">
      <dgm:prSet presAssocID="{75F89F23-0384-4AD0-853B-FCB84BD7489A}" presName="parentText" presStyleLbl="alignNode1" presStyleIdx="0" presStyleCnt="3">
        <dgm:presLayoutVars>
          <dgm:chMax val="1"/>
          <dgm:bulletEnabled val="1"/>
        </dgm:presLayoutVars>
      </dgm:prSet>
      <dgm:spPr/>
    </dgm:pt>
    <dgm:pt modelId="{5149A996-2114-453E-88B6-6F6B2CAC8372}" type="pres">
      <dgm:prSet presAssocID="{75F89F23-0384-4AD0-853B-FCB84BD7489A}" presName="descendantText" presStyleLbl="alignAcc1" presStyleIdx="0" presStyleCnt="3">
        <dgm:presLayoutVars>
          <dgm:bulletEnabled val="1"/>
        </dgm:presLayoutVars>
      </dgm:prSet>
      <dgm:spPr/>
    </dgm:pt>
    <dgm:pt modelId="{976A2478-83E1-4E07-8C29-9BA11CCF551F}" type="pres">
      <dgm:prSet presAssocID="{606FCD4E-EB5D-48DE-8101-96E893D5D10E}" presName="sp" presStyleCnt="0"/>
      <dgm:spPr/>
    </dgm:pt>
    <dgm:pt modelId="{164B4624-91E6-42DE-8DA4-FE09A2D7D02E}" type="pres">
      <dgm:prSet presAssocID="{83FCAD46-00EB-4478-8CC4-4246158A6FA3}" presName="composite" presStyleCnt="0"/>
      <dgm:spPr/>
    </dgm:pt>
    <dgm:pt modelId="{A443111F-4AD3-420B-84CE-D490643DDC34}" type="pres">
      <dgm:prSet presAssocID="{83FCAD46-00EB-4478-8CC4-4246158A6FA3}" presName="parentText" presStyleLbl="alignNode1" presStyleIdx="1" presStyleCnt="3">
        <dgm:presLayoutVars>
          <dgm:chMax val="1"/>
          <dgm:bulletEnabled val="1"/>
        </dgm:presLayoutVars>
      </dgm:prSet>
      <dgm:spPr/>
    </dgm:pt>
    <dgm:pt modelId="{9644D532-E780-4544-9819-E79FAAF21F8A}" type="pres">
      <dgm:prSet presAssocID="{83FCAD46-00EB-4478-8CC4-4246158A6FA3}" presName="descendantText" presStyleLbl="alignAcc1" presStyleIdx="1" presStyleCnt="3">
        <dgm:presLayoutVars>
          <dgm:bulletEnabled val="1"/>
        </dgm:presLayoutVars>
      </dgm:prSet>
      <dgm:spPr/>
    </dgm:pt>
    <dgm:pt modelId="{BB494490-9AD0-42DD-B1F7-96D7099182D5}" type="pres">
      <dgm:prSet presAssocID="{613D29A8-6A09-4034-98CC-EBE5E48F2E7B}" presName="sp" presStyleCnt="0"/>
      <dgm:spPr/>
    </dgm:pt>
    <dgm:pt modelId="{B75B9C73-56E1-4C9A-8981-7B3D9D63B33C}" type="pres">
      <dgm:prSet presAssocID="{9E33A6C0-1954-4B0C-9620-023C61BB380E}" presName="composite" presStyleCnt="0"/>
      <dgm:spPr/>
    </dgm:pt>
    <dgm:pt modelId="{4561A21C-B461-42D6-A1E2-32D12CF71BB0}" type="pres">
      <dgm:prSet presAssocID="{9E33A6C0-1954-4B0C-9620-023C61BB380E}" presName="parentText" presStyleLbl="alignNode1" presStyleIdx="2" presStyleCnt="3">
        <dgm:presLayoutVars>
          <dgm:chMax val="1"/>
          <dgm:bulletEnabled val="1"/>
        </dgm:presLayoutVars>
      </dgm:prSet>
      <dgm:spPr/>
    </dgm:pt>
    <dgm:pt modelId="{8CA9B1E7-0962-4084-9C4F-2024BA8DB4A5}" type="pres">
      <dgm:prSet presAssocID="{9E33A6C0-1954-4B0C-9620-023C61BB380E}" presName="descendantText" presStyleLbl="alignAcc1" presStyleIdx="2" presStyleCnt="3">
        <dgm:presLayoutVars>
          <dgm:bulletEnabled val="1"/>
        </dgm:presLayoutVars>
      </dgm:prSet>
      <dgm:spPr/>
    </dgm:pt>
  </dgm:ptLst>
  <dgm:cxnLst>
    <dgm:cxn modelId="{E340D52A-C92F-4D69-973E-422AFDB04568}" srcId="{2737D5AE-87B6-463C-B9E1-AC0A56CA54A7}" destId="{9E33A6C0-1954-4B0C-9620-023C61BB380E}" srcOrd="2" destOrd="0" parTransId="{92794976-BE5F-4C30-B7B8-EBBE2BBD7C4B}" sibTransId="{F0EEB2D1-483D-46A8-941E-C8FC36A48D8D}"/>
    <dgm:cxn modelId="{7462FD2D-C567-40A6-8794-FFDD7ED9E66C}" srcId="{2737D5AE-87B6-463C-B9E1-AC0A56CA54A7}" destId="{83FCAD46-00EB-4478-8CC4-4246158A6FA3}" srcOrd="1" destOrd="0" parTransId="{03E0DB3F-D8B9-4B5A-A6C0-94B497CB750F}" sibTransId="{613D29A8-6A09-4034-98CC-EBE5E48F2E7B}"/>
    <dgm:cxn modelId="{6F3BEC31-0B12-4A5C-AD42-C719F9B6EFED}" srcId="{9E33A6C0-1954-4B0C-9620-023C61BB380E}" destId="{868D65AB-3CE0-43EB-BE9D-144179A99C3B}" srcOrd="0" destOrd="0" parTransId="{EAD5DA6C-6EF4-453F-A752-8608579F74E5}" sibTransId="{7DBC4179-2627-4A0A-9098-9F0FB04BA97A}"/>
    <dgm:cxn modelId="{81FF5245-CB40-4F53-8350-9CAD7AC028D9}" srcId="{83FCAD46-00EB-4478-8CC4-4246158A6FA3}" destId="{B6B7A2D1-83FE-485A-8C90-E2AF6D87C0FD}" srcOrd="1" destOrd="0" parTransId="{71072E6F-42EB-4942-8687-B38015813C94}" sibTransId="{20F39849-1C31-473A-8CFA-D09A5AC5C5DA}"/>
    <dgm:cxn modelId="{04CAE368-3AE2-45A8-B25F-E7B0628E9238}" srcId="{83FCAD46-00EB-4478-8CC4-4246158A6FA3}" destId="{EB9EE7C4-73E9-4A52-97C5-08FA110B3525}" srcOrd="0" destOrd="0" parTransId="{0D3F93F1-5DCF-4EDF-81D4-9C1C83B44B94}" sibTransId="{72990D35-DFEA-4A39-BC3F-D9D889589EA5}"/>
    <dgm:cxn modelId="{0CA94852-1024-447E-BE73-9170A4443BE5}" type="presOf" srcId="{9E33A6C0-1954-4B0C-9620-023C61BB380E}" destId="{4561A21C-B461-42D6-A1E2-32D12CF71BB0}" srcOrd="0" destOrd="0" presId="urn:microsoft.com/office/officeart/2005/8/layout/chevron2"/>
    <dgm:cxn modelId="{0FD70189-E0BB-430A-A4CB-57F747ABA4F7}" type="presOf" srcId="{B923627C-25BB-4382-84E6-E27A37452EAC}" destId="{8CA9B1E7-0962-4084-9C4F-2024BA8DB4A5}" srcOrd="0" destOrd="1" presId="urn:microsoft.com/office/officeart/2005/8/layout/chevron2"/>
    <dgm:cxn modelId="{0B645492-6791-4CE8-ADDB-B8D4F3489599}" type="presOf" srcId="{EB9EE7C4-73E9-4A52-97C5-08FA110B3525}" destId="{9644D532-E780-4544-9819-E79FAAF21F8A}" srcOrd="0" destOrd="0" presId="urn:microsoft.com/office/officeart/2005/8/layout/chevron2"/>
    <dgm:cxn modelId="{5D8292A4-D991-42C9-AEB8-8EDC07CEED1B}" type="presOf" srcId="{83FCAD46-00EB-4478-8CC4-4246158A6FA3}" destId="{A443111F-4AD3-420B-84CE-D490643DDC34}" srcOrd="0" destOrd="0" presId="urn:microsoft.com/office/officeart/2005/8/layout/chevron2"/>
    <dgm:cxn modelId="{EE9AE2A8-73E6-4184-8D7A-658911DB3BCC}" type="presOf" srcId="{75F89F23-0384-4AD0-853B-FCB84BD7489A}" destId="{33E0BDCC-4C66-41C4-929C-2633236F566C}" srcOrd="0" destOrd="0" presId="urn:microsoft.com/office/officeart/2005/8/layout/chevron2"/>
    <dgm:cxn modelId="{54B89ABF-2CC6-4737-89CB-E107D2900661}" type="presOf" srcId="{868D65AB-3CE0-43EB-BE9D-144179A99C3B}" destId="{8CA9B1E7-0962-4084-9C4F-2024BA8DB4A5}" srcOrd="0" destOrd="0" presId="urn:microsoft.com/office/officeart/2005/8/layout/chevron2"/>
    <dgm:cxn modelId="{196DF7CF-6D36-43DD-9D54-84AA6A67C99B}" srcId="{9E33A6C0-1954-4B0C-9620-023C61BB380E}" destId="{B923627C-25BB-4382-84E6-E27A37452EAC}" srcOrd="1" destOrd="0" parTransId="{CB94DAA1-9A86-4B29-8832-EC320A963492}" sibTransId="{7AA235A4-C283-442E-82B6-F5BA43D2C8F8}"/>
    <dgm:cxn modelId="{5DEEC8D3-A122-455A-A0CF-D99307C3EA7D}" type="presOf" srcId="{94E89930-127D-4E2D-BAD6-D6899372FABF}" destId="{5149A996-2114-453E-88B6-6F6B2CAC8372}" srcOrd="0" destOrd="0" presId="urn:microsoft.com/office/officeart/2005/8/layout/chevron2"/>
    <dgm:cxn modelId="{F262C6E2-3AEB-40B8-BB43-3A7EE8D99F66}" srcId="{75F89F23-0384-4AD0-853B-FCB84BD7489A}" destId="{94E89930-127D-4E2D-BAD6-D6899372FABF}" srcOrd="0" destOrd="0" parTransId="{BAB761F4-8763-4ED3-B1EC-F1C463C29892}" sibTransId="{5C4DC1E3-3851-4370-8BF9-7393DBC470BE}"/>
    <dgm:cxn modelId="{032F07E6-917A-43EE-957E-72D9DD15B34D}" type="presOf" srcId="{2737D5AE-87B6-463C-B9E1-AC0A56CA54A7}" destId="{4083C47D-055F-42CA-BE9D-3E79B90D2416}" srcOrd="0" destOrd="0" presId="urn:microsoft.com/office/officeart/2005/8/layout/chevron2"/>
    <dgm:cxn modelId="{5DAE17E9-4DA1-4326-BF4B-19C54B820CA1}" type="presOf" srcId="{B6B7A2D1-83FE-485A-8C90-E2AF6D87C0FD}" destId="{9644D532-E780-4544-9819-E79FAAF21F8A}" srcOrd="0" destOrd="1" presId="urn:microsoft.com/office/officeart/2005/8/layout/chevron2"/>
    <dgm:cxn modelId="{4E929BFE-6169-4878-A759-09492CBF0925}" srcId="{2737D5AE-87B6-463C-B9E1-AC0A56CA54A7}" destId="{75F89F23-0384-4AD0-853B-FCB84BD7489A}" srcOrd="0" destOrd="0" parTransId="{3CF0B0A8-59FD-4CCF-892D-5713F0425D17}" sibTransId="{606FCD4E-EB5D-48DE-8101-96E893D5D10E}"/>
    <dgm:cxn modelId="{EA44AC89-C1CF-4009-B494-BB32A36892C8}" type="presParOf" srcId="{4083C47D-055F-42CA-BE9D-3E79B90D2416}" destId="{B902D838-79FA-4C91-9EDA-C4377D7ABD9F}" srcOrd="0" destOrd="0" presId="urn:microsoft.com/office/officeart/2005/8/layout/chevron2"/>
    <dgm:cxn modelId="{4FCB6E6E-DCAB-44DD-AF31-D4B8C3120936}" type="presParOf" srcId="{B902D838-79FA-4C91-9EDA-C4377D7ABD9F}" destId="{33E0BDCC-4C66-41C4-929C-2633236F566C}" srcOrd="0" destOrd="0" presId="urn:microsoft.com/office/officeart/2005/8/layout/chevron2"/>
    <dgm:cxn modelId="{DD4BC0D5-2168-40FA-B265-9720A4AB0934}" type="presParOf" srcId="{B902D838-79FA-4C91-9EDA-C4377D7ABD9F}" destId="{5149A996-2114-453E-88B6-6F6B2CAC8372}" srcOrd="1" destOrd="0" presId="urn:microsoft.com/office/officeart/2005/8/layout/chevron2"/>
    <dgm:cxn modelId="{348DB0F6-97E8-470D-8D1A-2BEA6A9B2FAD}" type="presParOf" srcId="{4083C47D-055F-42CA-BE9D-3E79B90D2416}" destId="{976A2478-83E1-4E07-8C29-9BA11CCF551F}" srcOrd="1" destOrd="0" presId="urn:microsoft.com/office/officeart/2005/8/layout/chevron2"/>
    <dgm:cxn modelId="{482F3236-50D3-4249-B934-C84387CA1E53}" type="presParOf" srcId="{4083C47D-055F-42CA-BE9D-3E79B90D2416}" destId="{164B4624-91E6-42DE-8DA4-FE09A2D7D02E}" srcOrd="2" destOrd="0" presId="urn:microsoft.com/office/officeart/2005/8/layout/chevron2"/>
    <dgm:cxn modelId="{9D054CA2-6D5C-4D2F-8A2C-56DF572563BC}" type="presParOf" srcId="{164B4624-91E6-42DE-8DA4-FE09A2D7D02E}" destId="{A443111F-4AD3-420B-84CE-D490643DDC34}" srcOrd="0" destOrd="0" presId="urn:microsoft.com/office/officeart/2005/8/layout/chevron2"/>
    <dgm:cxn modelId="{8A5109F3-AC9E-48F6-BDA0-E0A068EF61E8}" type="presParOf" srcId="{164B4624-91E6-42DE-8DA4-FE09A2D7D02E}" destId="{9644D532-E780-4544-9819-E79FAAF21F8A}" srcOrd="1" destOrd="0" presId="urn:microsoft.com/office/officeart/2005/8/layout/chevron2"/>
    <dgm:cxn modelId="{BE356522-7972-44FD-8B1F-C8FA2464F36D}" type="presParOf" srcId="{4083C47D-055F-42CA-BE9D-3E79B90D2416}" destId="{BB494490-9AD0-42DD-B1F7-96D7099182D5}" srcOrd="3" destOrd="0" presId="urn:microsoft.com/office/officeart/2005/8/layout/chevron2"/>
    <dgm:cxn modelId="{B68A14CA-9CD5-4AFE-8CD5-2080BE1D0356}" type="presParOf" srcId="{4083C47D-055F-42CA-BE9D-3E79B90D2416}" destId="{B75B9C73-56E1-4C9A-8981-7B3D9D63B33C}" srcOrd="4" destOrd="0" presId="urn:microsoft.com/office/officeart/2005/8/layout/chevron2"/>
    <dgm:cxn modelId="{8751A8BA-60ED-40E2-86ED-3902B7429EED}" type="presParOf" srcId="{B75B9C73-56E1-4C9A-8981-7B3D9D63B33C}" destId="{4561A21C-B461-42D6-A1E2-32D12CF71BB0}" srcOrd="0" destOrd="0" presId="urn:microsoft.com/office/officeart/2005/8/layout/chevron2"/>
    <dgm:cxn modelId="{681EA722-4EA5-4B8C-9A39-A51B0E545F98}" type="presParOf" srcId="{B75B9C73-56E1-4C9A-8981-7B3D9D63B33C}" destId="{8CA9B1E7-0962-4084-9C4F-2024BA8DB4A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1D35A9-0AC2-44BC-993D-CFBCE6E858A9}">
      <dsp:nvSpPr>
        <dsp:cNvPr id="0" name=""/>
        <dsp:cNvSpPr/>
      </dsp:nvSpPr>
      <dsp:spPr>
        <a:xfrm>
          <a:off x="0" y="295258"/>
          <a:ext cx="7992863" cy="10174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0335" tIns="354076" rIns="620335" bIns="92456" numCol="1" spcCol="1270" anchor="t" anchorCtr="0">
          <a:noAutofit/>
        </a:bodyPr>
        <a:lstStyle/>
        <a:p>
          <a:pPr marL="114300" lvl="1" indent="-114300" algn="just" defTabSz="577850">
            <a:lnSpc>
              <a:spcPct val="90000"/>
            </a:lnSpc>
            <a:spcBef>
              <a:spcPct val="0"/>
            </a:spcBef>
            <a:spcAft>
              <a:spcPct val="15000"/>
            </a:spcAft>
            <a:buChar char="•"/>
          </a:pPr>
          <a:r>
            <a:rPr lang="es-CO" sz="1300" b="0" kern="1200" dirty="0">
              <a:effectLst/>
            </a:rPr>
            <a:t>Contratar una (1) Empresa de Servicios Temporales – EST – que preste el servicio especializado de administración de personal en misión, requeridos por la SAE SAS, de conformidad con los términos de la invitación y la propuesta presentada. </a:t>
          </a:r>
          <a:endParaRPr lang="es-ES" sz="1300" kern="1200" dirty="0"/>
        </a:p>
      </dsp:txBody>
      <dsp:txXfrm>
        <a:off x="0" y="295258"/>
        <a:ext cx="7992863" cy="1017450"/>
      </dsp:txXfrm>
    </dsp:sp>
    <dsp:sp modelId="{3A1A9AEF-835F-4DD8-BC5D-7B0C9391F93A}">
      <dsp:nvSpPr>
        <dsp:cNvPr id="0" name=""/>
        <dsp:cNvSpPr/>
      </dsp:nvSpPr>
      <dsp:spPr>
        <a:xfrm>
          <a:off x="399643" y="44338"/>
          <a:ext cx="5595004"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478" tIns="0" rIns="211478" bIns="0" numCol="1" spcCol="1270" anchor="ctr" anchorCtr="0">
          <a:noAutofit/>
        </a:bodyPr>
        <a:lstStyle/>
        <a:p>
          <a:pPr marL="0" lvl="0" indent="0" algn="l" defTabSz="755650">
            <a:lnSpc>
              <a:spcPct val="90000"/>
            </a:lnSpc>
            <a:spcBef>
              <a:spcPct val="0"/>
            </a:spcBef>
            <a:spcAft>
              <a:spcPct val="35000"/>
            </a:spcAft>
            <a:buNone/>
          </a:pPr>
          <a:r>
            <a:rPr lang="es-CO" sz="1700" b="1" kern="1200" dirty="0">
              <a:effectLst/>
            </a:rPr>
            <a:t>OBJETO</a:t>
          </a:r>
          <a:endParaRPr lang="es-ES" sz="1700" b="1" kern="1200" dirty="0"/>
        </a:p>
      </dsp:txBody>
      <dsp:txXfrm>
        <a:off x="424141" y="68836"/>
        <a:ext cx="5546008" cy="452844"/>
      </dsp:txXfrm>
    </dsp:sp>
    <dsp:sp modelId="{B39EF566-E0E6-40C6-AB23-3E191B9359B6}">
      <dsp:nvSpPr>
        <dsp:cNvPr id="0" name=""/>
        <dsp:cNvSpPr/>
      </dsp:nvSpPr>
      <dsp:spPr>
        <a:xfrm>
          <a:off x="0" y="1655428"/>
          <a:ext cx="7992863" cy="12048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0335" tIns="354076" rIns="620335" bIns="92456" numCol="1" spcCol="1270" anchor="t" anchorCtr="0">
          <a:noAutofit/>
        </a:bodyPr>
        <a:lstStyle/>
        <a:p>
          <a:pPr marL="114300" lvl="1" indent="-114300" algn="just" defTabSz="577850">
            <a:lnSpc>
              <a:spcPct val="90000"/>
            </a:lnSpc>
            <a:spcBef>
              <a:spcPct val="0"/>
            </a:spcBef>
            <a:spcAft>
              <a:spcPct val="15000"/>
            </a:spcAft>
            <a:buChar char="•"/>
          </a:pPr>
          <a:r>
            <a:rPr lang="es-ES" sz="1300" b="0" kern="1200" dirty="0">
              <a:solidFill>
                <a:prstClr val="black">
                  <a:hueOff val="0"/>
                  <a:satOff val="0"/>
                  <a:lumOff val="0"/>
                  <a:alphaOff val="0"/>
                </a:prstClr>
              </a:solidFill>
              <a:effectLst/>
              <a:latin typeface="Calibri"/>
              <a:ea typeface="+mn-ea"/>
              <a:cs typeface="+mn-cs"/>
            </a:rPr>
            <a:t>CUATRO MIL OCHOCIENTOS NOVENTA Y DOS MILLONES DE PESOS </a:t>
          </a:r>
          <a:r>
            <a:rPr lang="es-ES" sz="1300" b="0" kern="1200">
              <a:solidFill>
                <a:prstClr val="black">
                  <a:hueOff val="0"/>
                  <a:satOff val="0"/>
                  <a:lumOff val="0"/>
                  <a:alphaOff val="0"/>
                </a:prstClr>
              </a:solidFill>
              <a:effectLst/>
              <a:latin typeface="Calibri"/>
              <a:ea typeface="+mn-ea"/>
              <a:cs typeface="+mn-cs"/>
            </a:rPr>
            <a:t>MCTE ( $ 4.892.000.000</a:t>
          </a:r>
          <a:r>
            <a:rPr lang="es-CO" sz="1300" b="0" kern="1200" dirty="0">
              <a:solidFill>
                <a:prstClr val="black">
                  <a:hueOff val="0"/>
                  <a:satOff val="0"/>
                  <a:lumOff val="0"/>
                  <a:alphaOff val="0"/>
                </a:prstClr>
              </a:solidFill>
              <a:effectLst/>
              <a:latin typeface="Calibri"/>
              <a:ea typeface="+mn-ea"/>
              <a:cs typeface="+mn-cs"/>
            </a:rPr>
            <a:t>)</a:t>
          </a:r>
          <a:endParaRPr lang="es-ES" sz="1300" b="0" kern="1200" dirty="0">
            <a:solidFill>
              <a:prstClr val="black">
                <a:hueOff val="0"/>
                <a:satOff val="0"/>
                <a:lumOff val="0"/>
                <a:alphaOff val="0"/>
              </a:prstClr>
            </a:solidFill>
            <a:effectLst/>
            <a:latin typeface="Calibri"/>
            <a:ea typeface="+mn-ea"/>
            <a:cs typeface="+mn-cs"/>
          </a:endParaRPr>
        </a:p>
        <a:p>
          <a:pPr marL="114300" lvl="1" indent="-114300" algn="just" defTabSz="577850">
            <a:lnSpc>
              <a:spcPct val="90000"/>
            </a:lnSpc>
            <a:spcBef>
              <a:spcPct val="0"/>
            </a:spcBef>
            <a:spcAft>
              <a:spcPct val="15000"/>
            </a:spcAft>
            <a:buChar char="•"/>
          </a:pPr>
          <a:r>
            <a:rPr lang="es-ES" sz="1300" b="0" kern="1200" dirty="0">
              <a:solidFill>
                <a:prstClr val="black">
                  <a:hueOff val="0"/>
                  <a:satOff val="0"/>
                  <a:lumOff val="0"/>
                  <a:alphaOff val="0"/>
                </a:prstClr>
              </a:solidFill>
              <a:effectLst/>
              <a:latin typeface="Calibri"/>
              <a:ea typeface="+mn-ea"/>
              <a:cs typeface="+mn-cs"/>
            </a:rPr>
            <a:t> Este valor corresponde a $ 2.940.000.000, para re</a:t>
          </a:r>
          <a:r>
            <a:rPr lang="es-CO" sz="1300" b="0" kern="1200" dirty="0">
              <a:solidFill>
                <a:prstClr val="black">
                  <a:hueOff val="0"/>
                  <a:satOff val="0"/>
                  <a:lumOff val="0"/>
                  <a:alphaOff val="0"/>
                </a:prstClr>
              </a:solidFill>
              <a:effectLst/>
              <a:latin typeface="Calibri"/>
              <a:ea typeface="+mn-ea"/>
              <a:cs typeface="+mn-cs"/>
            </a:rPr>
            <a:t>emplazar personal en vacaciones, en uso de licencia, en incapacidad por enfermedad o maternidad y atender incrementos en la prestación del servicio </a:t>
          </a:r>
          <a:r>
            <a:rPr lang="es-ES" sz="1300" b="0" kern="1200" dirty="0">
              <a:solidFill>
                <a:prstClr val="black">
                  <a:hueOff val="0"/>
                  <a:satOff val="0"/>
                  <a:lumOff val="0"/>
                  <a:alphaOff val="0"/>
                </a:prstClr>
              </a:solidFill>
              <a:effectLst/>
              <a:latin typeface="Calibri"/>
              <a:ea typeface="+mn-ea"/>
              <a:cs typeface="+mn-cs"/>
            </a:rPr>
            <a:t>y $ 1.952.000.000 para atender la demanda del proyecto FARC.</a:t>
          </a:r>
        </a:p>
      </dsp:txBody>
      <dsp:txXfrm>
        <a:off x="0" y="1655428"/>
        <a:ext cx="7992863" cy="1204875"/>
      </dsp:txXfrm>
    </dsp:sp>
    <dsp:sp modelId="{9CD159FC-A0B0-406F-BE9F-7E0EDD981A68}">
      <dsp:nvSpPr>
        <dsp:cNvPr id="0" name=""/>
        <dsp:cNvSpPr/>
      </dsp:nvSpPr>
      <dsp:spPr>
        <a:xfrm>
          <a:off x="399643" y="1404508"/>
          <a:ext cx="5595004"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478" tIns="0" rIns="211478" bIns="0" numCol="1" spcCol="1270" anchor="ctr" anchorCtr="0">
          <a:noAutofit/>
        </a:bodyPr>
        <a:lstStyle/>
        <a:p>
          <a:pPr marL="0" lvl="0" indent="0" algn="just" defTabSz="755650">
            <a:lnSpc>
              <a:spcPct val="90000"/>
            </a:lnSpc>
            <a:spcBef>
              <a:spcPct val="0"/>
            </a:spcBef>
            <a:spcAft>
              <a:spcPct val="35000"/>
            </a:spcAft>
            <a:buNone/>
          </a:pPr>
          <a:r>
            <a:rPr lang="es-CO" sz="1700" kern="1200" dirty="0">
              <a:effectLst/>
            </a:rPr>
            <a:t>VALOR DEL CONTRATO</a:t>
          </a:r>
          <a:endParaRPr lang="es-ES" sz="1700" kern="1200" dirty="0"/>
        </a:p>
      </dsp:txBody>
      <dsp:txXfrm>
        <a:off x="424141" y="1429006"/>
        <a:ext cx="5546008" cy="452844"/>
      </dsp:txXfrm>
    </dsp:sp>
    <dsp:sp modelId="{CF584F40-A8A8-4F3B-8807-76C9E92B9F52}">
      <dsp:nvSpPr>
        <dsp:cNvPr id="0" name=""/>
        <dsp:cNvSpPr/>
      </dsp:nvSpPr>
      <dsp:spPr>
        <a:xfrm>
          <a:off x="0" y="3203023"/>
          <a:ext cx="7992863" cy="81663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0335" tIns="354076" rIns="620335" bIns="92456" numCol="1" spcCol="1270" anchor="t" anchorCtr="0">
          <a:noAutofit/>
        </a:bodyPr>
        <a:lstStyle/>
        <a:p>
          <a:pPr marL="114300" lvl="1" indent="-114300" algn="just" defTabSz="577850">
            <a:lnSpc>
              <a:spcPct val="90000"/>
            </a:lnSpc>
            <a:spcBef>
              <a:spcPct val="0"/>
            </a:spcBef>
            <a:spcAft>
              <a:spcPct val="15000"/>
            </a:spcAft>
            <a:buChar char="•"/>
          </a:pPr>
          <a:r>
            <a:rPr lang="es-CO" sz="1300" b="0" kern="1200" dirty="0">
              <a:solidFill>
                <a:prstClr val="black">
                  <a:hueOff val="0"/>
                  <a:satOff val="0"/>
                  <a:lumOff val="0"/>
                  <a:alphaOff val="0"/>
                </a:prstClr>
              </a:solidFill>
              <a:effectLst/>
              <a:latin typeface="Calibri"/>
              <a:ea typeface="+mn-ea"/>
              <a:cs typeface="+mn-cs"/>
            </a:rPr>
            <a:t>La ejecución del contrato será hasta el 31 de diciembre de 2018, contando a partir de la suscripción del acta de inicio, previa legalización del contrato. </a:t>
          </a:r>
          <a:endParaRPr lang="es-ES" sz="1300" b="0" kern="1200" dirty="0">
            <a:solidFill>
              <a:prstClr val="black">
                <a:hueOff val="0"/>
                <a:satOff val="0"/>
                <a:lumOff val="0"/>
                <a:alphaOff val="0"/>
              </a:prstClr>
            </a:solidFill>
            <a:effectLst/>
            <a:latin typeface="Calibri"/>
            <a:ea typeface="+mn-ea"/>
            <a:cs typeface="+mn-cs"/>
          </a:endParaRPr>
        </a:p>
      </dsp:txBody>
      <dsp:txXfrm>
        <a:off x="0" y="3203023"/>
        <a:ext cx="7992863" cy="816637"/>
      </dsp:txXfrm>
    </dsp:sp>
    <dsp:sp modelId="{0F66E3AE-1DCB-4A4E-97DC-62B479D577C5}">
      <dsp:nvSpPr>
        <dsp:cNvPr id="0" name=""/>
        <dsp:cNvSpPr/>
      </dsp:nvSpPr>
      <dsp:spPr>
        <a:xfrm>
          <a:off x="399643" y="2952103"/>
          <a:ext cx="5595004"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478" tIns="0" rIns="211478" bIns="0" numCol="1" spcCol="1270" anchor="ctr" anchorCtr="0">
          <a:noAutofit/>
        </a:bodyPr>
        <a:lstStyle/>
        <a:p>
          <a:pPr marL="0" lvl="0" indent="0" algn="l" defTabSz="755650">
            <a:lnSpc>
              <a:spcPct val="90000"/>
            </a:lnSpc>
            <a:spcBef>
              <a:spcPct val="0"/>
            </a:spcBef>
            <a:spcAft>
              <a:spcPct val="35000"/>
            </a:spcAft>
            <a:buNone/>
          </a:pPr>
          <a:r>
            <a:rPr lang="es-CO" sz="1700" kern="1200" dirty="0">
              <a:effectLst/>
            </a:rPr>
            <a:t>PLAZO DE EJECUCIÓN Y VIGENCIA DEL CONTRATO</a:t>
          </a:r>
          <a:endParaRPr lang="es-ES" sz="1700" kern="1200" dirty="0"/>
        </a:p>
      </dsp:txBody>
      <dsp:txXfrm>
        <a:off x="424141" y="2976601"/>
        <a:ext cx="5546008"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F5CB9-6375-45A2-925F-BEF70E3D59D2}">
      <dsp:nvSpPr>
        <dsp:cNvPr id="0" name=""/>
        <dsp:cNvSpPr/>
      </dsp:nvSpPr>
      <dsp:spPr>
        <a:xfrm>
          <a:off x="458500" y="0"/>
          <a:ext cx="5196341" cy="4020617"/>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9CE77D-65E1-4BE3-97E3-021B747CAF56}">
      <dsp:nvSpPr>
        <dsp:cNvPr id="0" name=""/>
        <dsp:cNvSpPr/>
      </dsp:nvSpPr>
      <dsp:spPr>
        <a:xfrm>
          <a:off x="3059" y="1206185"/>
          <a:ext cx="1471620" cy="160824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ES" sz="1300" kern="1200" dirty="0"/>
            <a:t>Definición de la Operación</a:t>
          </a:r>
        </a:p>
        <a:p>
          <a:pPr marL="57150" lvl="1" indent="-57150" algn="l" defTabSz="444500">
            <a:lnSpc>
              <a:spcPct val="90000"/>
            </a:lnSpc>
            <a:spcBef>
              <a:spcPct val="0"/>
            </a:spcBef>
            <a:spcAft>
              <a:spcPct val="15000"/>
            </a:spcAft>
            <a:buChar char="•"/>
          </a:pPr>
          <a:r>
            <a:rPr lang="es-ES" sz="1000" kern="1200"/>
            <a:t>Presentación del Procedimiento</a:t>
          </a:r>
          <a:endParaRPr lang="es-ES" sz="1000" kern="1200" dirty="0"/>
        </a:p>
      </dsp:txBody>
      <dsp:txXfrm>
        <a:off x="74898" y="1278024"/>
        <a:ext cx="1327942" cy="1464568"/>
      </dsp:txXfrm>
    </dsp:sp>
    <dsp:sp modelId="{2579E7A6-CE08-4750-9700-1DF73505DE53}">
      <dsp:nvSpPr>
        <dsp:cNvPr id="0" name=""/>
        <dsp:cNvSpPr/>
      </dsp:nvSpPr>
      <dsp:spPr>
        <a:xfrm>
          <a:off x="1548260" y="1206185"/>
          <a:ext cx="1471620" cy="160824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ES" sz="1300" kern="1200"/>
            <a:t>Contextualización de las Zonas</a:t>
          </a:r>
          <a:endParaRPr lang="es-ES" sz="1300" kern="1200" dirty="0"/>
        </a:p>
        <a:p>
          <a:pPr marL="57150" lvl="1" indent="-57150" algn="l" defTabSz="444500">
            <a:lnSpc>
              <a:spcPct val="90000"/>
            </a:lnSpc>
            <a:spcBef>
              <a:spcPct val="0"/>
            </a:spcBef>
            <a:spcAft>
              <a:spcPct val="15000"/>
            </a:spcAft>
            <a:buChar char="•"/>
          </a:pPr>
          <a:r>
            <a:rPr lang="es-ES" sz="1000" kern="1200"/>
            <a:t>Cuestionario de preguntas</a:t>
          </a:r>
          <a:endParaRPr lang="es-ES" sz="1000" kern="1200" dirty="0"/>
        </a:p>
      </dsp:txBody>
      <dsp:txXfrm>
        <a:off x="1620099" y="1278024"/>
        <a:ext cx="1327942" cy="1464568"/>
      </dsp:txXfrm>
    </dsp:sp>
    <dsp:sp modelId="{41263D04-B12E-4084-8347-E193F0C65DD9}">
      <dsp:nvSpPr>
        <dsp:cNvPr id="0" name=""/>
        <dsp:cNvSpPr/>
      </dsp:nvSpPr>
      <dsp:spPr>
        <a:xfrm>
          <a:off x="3093462" y="1206185"/>
          <a:ext cx="1471620" cy="160824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ES" sz="1300" kern="1200"/>
            <a:t>Identificación de información remitida</a:t>
          </a:r>
          <a:endParaRPr lang="es-ES" sz="1300" kern="1200" dirty="0"/>
        </a:p>
        <a:p>
          <a:pPr marL="57150" lvl="1" indent="-57150" algn="l" defTabSz="444500">
            <a:lnSpc>
              <a:spcPct val="90000"/>
            </a:lnSpc>
            <a:spcBef>
              <a:spcPct val="0"/>
            </a:spcBef>
            <a:spcAft>
              <a:spcPct val="15000"/>
            </a:spcAft>
            <a:buChar char="•"/>
          </a:pPr>
          <a:r>
            <a:rPr lang="es-ES" sz="1000" kern="1200" dirty="0"/>
            <a:t>Verificación de la información de cada uno de los activos</a:t>
          </a:r>
        </a:p>
      </dsp:txBody>
      <dsp:txXfrm>
        <a:off x="3165301" y="1278024"/>
        <a:ext cx="1327942" cy="1464568"/>
      </dsp:txXfrm>
    </dsp:sp>
    <dsp:sp modelId="{F799F960-19F6-43E2-A203-4C9ED304C462}">
      <dsp:nvSpPr>
        <dsp:cNvPr id="0" name=""/>
        <dsp:cNvSpPr/>
      </dsp:nvSpPr>
      <dsp:spPr>
        <a:xfrm>
          <a:off x="4638663" y="1206185"/>
          <a:ext cx="1471620" cy="160824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kern="1200" dirty="0"/>
            <a:t>Elaboración del plan de trabajo</a:t>
          </a:r>
        </a:p>
      </dsp:txBody>
      <dsp:txXfrm>
        <a:off x="4710502" y="1278024"/>
        <a:ext cx="1327942" cy="1464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E6ACF8-500C-4507-8C0B-5E5F8FDEAFC6}">
      <dsp:nvSpPr>
        <dsp:cNvPr id="0" name=""/>
        <dsp:cNvSpPr/>
      </dsp:nvSpPr>
      <dsp:spPr>
        <a:xfrm>
          <a:off x="0" y="254055"/>
          <a:ext cx="8119565" cy="69693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0168" tIns="312420" rIns="630168"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18 de Septiembre de 2017</a:t>
          </a:r>
        </a:p>
      </dsp:txBody>
      <dsp:txXfrm>
        <a:off x="0" y="254055"/>
        <a:ext cx="8119565" cy="696937"/>
      </dsp:txXfrm>
    </dsp:sp>
    <dsp:sp modelId="{FDE06A21-E4B3-4760-9E04-1611D82AA7DB}">
      <dsp:nvSpPr>
        <dsp:cNvPr id="0" name=""/>
        <dsp:cNvSpPr/>
      </dsp:nvSpPr>
      <dsp:spPr>
        <a:xfrm>
          <a:off x="405978" y="32655"/>
          <a:ext cx="5683695"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830" tIns="0" rIns="214830" bIns="0" numCol="1" spcCol="1270" anchor="ctr" anchorCtr="0">
          <a:noAutofit/>
        </a:bodyPr>
        <a:lstStyle/>
        <a:p>
          <a:pPr marL="0" lvl="0" indent="0" algn="l" defTabSz="800100">
            <a:lnSpc>
              <a:spcPct val="90000"/>
            </a:lnSpc>
            <a:spcBef>
              <a:spcPct val="0"/>
            </a:spcBef>
            <a:spcAft>
              <a:spcPct val="35000"/>
            </a:spcAft>
            <a:buNone/>
          </a:pPr>
          <a:r>
            <a:rPr lang="es-ES" sz="1800" kern="1200" dirty="0"/>
            <a:t>Remisión de información a ANT, URT y FV</a:t>
          </a:r>
        </a:p>
      </dsp:txBody>
      <dsp:txXfrm>
        <a:off x="427594" y="54271"/>
        <a:ext cx="5640463" cy="399568"/>
      </dsp:txXfrm>
    </dsp:sp>
    <dsp:sp modelId="{9C181913-4621-4960-B8DD-CBB8FBF58B9B}">
      <dsp:nvSpPr>
        <dsp:cNvPr id="0" name=""/>
        <dsp:cNvSpPr/>
      </dsp:nvSpPr>
      <dsp:spPr>
        <a:xfrm>
          <a:off x="0" y="1240598"/>
          <a:ext cx="8119565" cy="69693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0168" tIns="312420" rIns="630168"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18 de Septiembre de 2017</a:t>
          </a:r>
        </a:p>
      </dsp:txBody>
      <dsp:txXfrm>
        <a:off x="0" y="1240598"/>
        <a:ext cx="8119565" cy="696937"/>
      </dsp:txXfrm>
    </dsp:sp>
    <dsp:sp modelId="{353B7DB3-D2B4-4AB2-8205-302986A4A7E7}">
      <dsp:nvSpPr>
        <dsp:cNvPr id="0" name=""/>
        <dsp:cNvSpPr/>
      </dsp:nvSpPr>
      <dsp:spPr>
        <a:xfrm>
          <a:off x="405978" y="1031993"/>
          <a:ext cx="5683695"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830" tIns="0" rIns="214830" bIns="0" numCol="1" spcCol="1270" anchor="ctr" anchorCtr="0">
          <a:noAutofit/>
        </a:bodyPr>
        <a:lstStyle/>
        <a:p>
          <a:pPr marL="0" lvl="0" indent="0" algn="l" defTabSz="800100">
            <a:lnSpc>
              <a:spcPct val="90000"/>
            </a:lnSpc>
            <a:spcBef>
              <a:spcPct val="0"/>
            </a:spcBef>
            <a:spcAft>
              <a:spcPct val="35000"/>
            </a:spcAft>
            <a:buNone/>
          </a:pPr>
          <a:r>
            <a:rPr lang="es-ES" sz="1800" kern="1200" dirty="0"/>
            <a:t>Citación de Subcomisión Operativa </a:t>
          </a:r>
        </a:p>
      </dsp:txBody>
      <dsp:txXfrm>
        <a:off x="427594" y="1053609"/>
        <a:ext cx="5640463" cy="399568"/>
      </dsp:txXfrm>
    </dsp:sp>
    <dsp:sp modelId="{555C1244-A0AE-473C-BB1C-87938ED23F2B}">
      <dsp:nvSpPr>
        <dsp:cNvPr id="0" name=""/>
        <dsp:cNvSpPr/>
      </dsp:nvSpPr>
      <dsp:spPr>
        <a:xfrm>
          <a:off x="0" y="2252731"/>
          <a:ext cx="8119565" cy="69693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0168" tIns="312420" rIns="630168"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20 de Septiembre de 2017</a:t>
          </a:r>
        </a:p>
      </dsp:txBody>
      <dsp:txXfrm>
        <a:off x="0" y="2252731"/>
        <a:ext cx="8119565" cy="696937"/>
      </dsp:txXfrm>
    </dsp:sp>
    <dsp:sp modelId="{21801844-728C-4808-89AD-580F06C48071}">
      <dsp:nvSpPr>
        <dsp:cNvPr id="0" name=""/>
        <dsp:cNvSpPr/>
      </dsp:nvSpPr>
      <dsp:spPr>
        <a:xfrm>
          <a:off x="405978" y="2031331"/>
          <a:ext cx="5683695"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830" tIns="0" rIns="214830" bIns="0" numCol="1" spcCol="1270" anchor="ctr" anchorCtr="0">
          <a:noAutofit/>
        </a:bodyPr>
        <a:lstStyle/>
        <a:p>
          <a:pPr marL="0" lvl="0" indent="0" algn="l" defTabSz="800100">
            <a:lnSpc>
              <a:spcPct val="90000"/>
            </a:lnSpc>
            <a:spcBef>
              <a:spcPct val="0"/>
            </a:spcBef>
            <a:spcAft>
              <a:spcPct val="35000"/>
            </a:spcAft>
            <a:buNone/>
          </a:pPr>
          <a:r>
            <a:rPr lang="es-ES" sz="1800" kern="1200" dirty="0"/>
            <a:t>Solicitud de Acompañamiento a la ONU</a:t>
          </a:r>
        </a:p>
      </dsp:txBody>
      <dsp:txXfrm>
        <a:off x="427594" y="2052947"/>
        <a:ext cx="5640463" cy="399568"/>
      </dsp:txXfrm>
    </dsp:sp>
    <dsp:sp modelId="{F33AA1A7-474E-4F5D-881B-6548B9E212BA}">
      <dsp:nvSpPr>
        <dsp:cNvPr id="0" name=""/>
        <dsp:cNvSpPr/>
      </dsp:nvSpPr>
      <dsp:spPr>
        <a:xfrm>
          <a:off x="0" y="3252068"/>
          <a:ext cx="8119565" cy="69693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0168" tIns="312420" rIns="630168"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20 de Septiembre de 2017</a:t>
          </a:r>
        </a:p>
      </dsp:txBody>
      <dsp:txXfrm>
        <a:off x="0" y="3252068"/>
        <a:ext cx="8119565" cy="696937"/>
      </dsp:txXfrm>
    </dsp:sp>
    <dsp:sp modelId="{4F370B07-451B-4A58-BEA2-226F302E3FA6}">
      <dsp:nvSpPr>
        <dsp:cNvPr id="0" name=""/>
        <dsp:cNvSpPr/>
      </dsp:nvSpPr>
      <dsp:spPr>
        <a:xfrm>
          <a:off x="405978" y="3030668"/>
          <a:ext cx="5683695"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830" tIns="0" rIns="214830" bIns="0" numCol="1" spcCol="1270" anchor="ctr" anchorCtr="0">
          <a:noAutofit/>
        </a:bodyPr>
        <a:lstStyle/>
        <a:p>
          <a:pPr marL="0" lvl="0" indent="0" algn="l" defTabSz="800100">
            <a:lnSpc>
              <a:spcPct val="90000"/>
            </a:lnSpc>
            <a:spcBef>
              <a:spcPct val="0"/>
            </a:spcBef>
            <a:spcAft>
              <a:spcPct val="35000"/>
            </a:spcAft>
            <a:buNone/>
          </a:pPr>
          <a:r>
            <a:rPr lang="es-ES" sz="1800" kern="1200" dirty="0"/>
            <a:t>Solicitud de apoyo y acompañamiento - Comando Conjunto de las FFMM </a:t>
          </a:r>
        </a:p>
      </dsp:txBody>
      <dsp:txXfrm>
        <a:off x="427594" y="3052284"/>
        <a:ext cx="5640463" cy="399568"/>
      </dsp:txXfrm>
    </dsp:sp>
    <dsp:sp modelId="{2855216D-BEF2-4ECA-8AED-52ECD28959F0}">
      <dsp:nvSpPr>
        <dsp:cNvPr id="0" name=""/>
        <dsp:cNvSpPr/>
      </dsp:nvSpPr>
      <dsp:spPr>
        <a:xfrm>
          <a:off x="0" y="4251406"/>
          <a:ext cx="8119565" cy="37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7F8F4C-500E-44F4-862B-8AE3C3FC568A}">
      <dsp:nvSpPr>
        <dsp:cNvPr id="0" name=""/>
        <dsp:cNvSpPr/>
      </dsp:nvSpPr>
      <dsp:spPr>
        <a:xfrm>
          <a:off x="405978" y="4030006"/>
          <a:ext cx="5683695"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830" tIns="0" rIns="214830" bIns="0" numCol="1" spcCol="1270" anchor="ctr" anchorCtr="0">
          <a:noAutofit/>
        </a:bodyPr>
        <a:lstStyle/>
        <a:p>
          <a:pPr marL="0" lvl="0" indent="0" algn="l" defTabSz="800100">
            <a:lnSpc>
              <a:spcPct val="90000"/>
            </a:lnSpc>
            <a:spcBef>
              <a:spcPct val="0"/>
            </a:spcBef>
            <a:spcAft>
              <a:spcPct val="35000"/>
            </a:spcAft>
            <a:buNone/>
          </a:pPr>
          <a:r>
            <a:rPr lang="es-ES" sz="1800" kern="1200" dirty="0"/>
            <a:t>Se inicio la contratación del transporte y custodia de Dinero y Oro</a:t>
          </a:r>
        </a:p>
      </dsp:txBody>
      <dsp:txXfrm>
        <a:off x="427594" y="4051622"/>
        <a:ext cx="5640463" cy="3995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5673FB-D95C-42F3-BBAE-C07273563776}">
      <dsp:nvSpPr>
        <dsp:cNvPr id="0" name=""/>
        <dsp:cNvSpPr/>
      </dsp:nvSpPr>
      <dsp:spPr>
        <a:xfrm>
          <a:off x="0" y="461326"/>
          <a:ext cx="7886700" cy="9213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541528" rIns="612096"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Comando Conjunto de las FFMM </a:t>
          </a:r>
        </a:p>
      </dsp:txBody>
      <dsp:txXfrm>
        <a:off x="0" y="461326"/>
        <a:ext cx="7886700" cy="921375"/>
      </dsp:txXfrm>
    </dsp:sp>
    <dsp:sp modelId="{532A5093-620F-40BC-8B0D-E794355B03C9}">
      <dsp:nvSpPr>
        <dsp:cNvPr id="0" name=""/>
        <dsp:cNvSpPr/>
      </dsp:nvSpPr>
      <dsp:spPr>
        <a:xfrm>
          <a:off x="394335" y="77566"/>
          <a:ext cx="552069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800100">
            <a:lnSpc>
              <a:spcPct val="90000"/>
            </a:lnSpc>
            <a:spcBef>
              <a:spcPct val="0"/>
            </a:spcBef>
            <a:spcAft>
              <a:spcPct val="35000"/>
            </a:spcAft>
            <a:buNone/>
          </a:pPr>
          <a:r>
            <a:rPr lang="es-ES" sz="1800" b="1" kern="1200" dirty="0"/>
            <a:t>Coordinación actividades de recepción 22 de Septiembre </a:t>
          </a:r>
        </a:p>
      </dsp:txBody>
      <dsp:txXfrm>
        <a:off x="431802" y="115033"/>
        <a:ext cx="5445756" cy="692586"/>
      </dsp:txXfrm>
    </dsp:sp>
    <dsp:sp modelId="{0101360C-0A97-4C6D-9BED-EDD183928FEA}">
      <dsp:nvSpPr>
        <dsp:cNvPr id="0" name=""/>
        <dsp:cNvSpPr/>
      </dsp:nvSpPr>
      <dsp:spPr>
        <a:xfrm>
          <a:off x="0" y="1906861"/>
          <a:ext cx="7886700" cy="9213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541528" rIns="612096"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Bloque Efraín Guzmán - </a:t>
          </a:r>
          <a:r>
            <a:rPr lang="es-ES" sz="1800" kern="1200" dirty="0" err="1"/>
            <a:t>Dabeiba</a:t>
          </a:r>
          <a:endParaRPr lang="es-ES" sz="1800" kern="1200" dirty="0"/>
        </a:p>
      </dsp:txBody>
      <dsp:txXfrm>
        <a:off x="0" y="1906861"/>
        <a:ext cx="7886700" cy="921375"/>
      </dsp:txXfrm>
    </dsp:sp>
    <dsp:sp modelId="{1C0D701C-73BC-400D-91C5-959DEC99AFAE}">
      <dsp:nvSpPr>
        <dsp:cNvPr id="0" name=""/>
        <dsp:cNvSpPr/>
      </dsp:nvSpPr>
      <dsp:spPr>
        <a:xfrm>
          <a:off x="394335" y="1523101"/>
          <a:ext cx="552069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800100">
            <a:lnSpc>
              <a:spcPct val="90000"/>
            </a:lnSpc>
            <a:spcBef>
              <a:spcPct val="0"/>
            </a:spcBef>
            <a:spcAft>
              <a:spcPct val="35000"/>
            </a:spcAft>
            <a:buNone/>
          </a:pPr>
          <a:r>
            <a:rPr lang="es-ES" sz="1800" b="1" kern="1200" dirty="0"/>
            <a:t>Recepción de Dinero y Oro 22 de Septiembre</a:t>
          </a:r>
          <a:r>
            <a:rPr lang="es-ES" sz="1800" kern="1200" dirty="0"/>
            <a:t> </a:t>
          </a:r>
        </a:p>
      </dsp:txBody>
      <dsp:txXfrm>
        <a:off x="431802" y="1560568"/>
        <a:ext cx="5445756" cy="692586"/>
      </dsp:txXfrm>
    </dsp:sp>
    <dsp:sp modelId="{894E8C96-4B59-4C35-8FE2-E496FF4BC2FB}">
      <dsp:nvSpPr>
        <dsp:cNvPr id="0" name=""/>
        <dsp:cNvSpPr/>
      </dsp:nvSpPr>
      <dsp:spPr>
        <a:xfrm>
          <a:off x="0" y="3352396"/>
          <a:ext cx="7886700" cy="9213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541528" rIns="612096"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Comando Conjunto de las FFMM </a:t>
          </a:r>
        </a:p>
      </dsp:txBody>
      <dsp:txXfrm>
        <a:off x="0" y="3352396"/>
        <a:ext cx="7886700" cy="921375"/>
      </dsp:txXfrm>
    </dsp:sp>
    <dsp:sp modelId="{7F693E72-CFC2-47BE-AA3C-F1DD3F73E8AF}">
      <dsp:nvSpPr>
        <dsp:cNvPr id="0" name=""/>
        <dsp:cNvSpPr/>
      </dsp:nvSpPr>
      <dsp:spPr>
        <a:xfrm>
          <a:off x="394335" y="2968636"/>
          <a:ext cx="552069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800100">
            <a:lnSpc>
              <a:spcPct val="90000"/>
            </a:lnSpc>
            <a:spcBef>
              <a:spcPct val="0"/>
            </a:spcBef>
            <a:spcAft>
              <a:spcPct val="35000"/>
            </a:spcAft>
            <a:buNone/>
          </a:pPr>
          <a:r>
            <a:rPr lang="es-ES" sz="1800" b="1" kern="1200" dirty="0"/>
            <a:t>Coordinación actividades inicio de recepción 2 de Octubre  (25 de Septiembre)</a:t>
          </a:r>
        </a:p>
      </dsp:txBody>
      <dsp:txXfrm>
        <a:off x="431802" y="3006103"/>
        <a:ext cx="5445756" cy="6925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E3EBF-648B-49D8-B87A-5E4CFA54E049}">
      <dsp:nvSpPr>
        <dsp:cNvPr id="0" name=""/>
        <dsp:cNvSpPr/>
      </dsp:nvSpPr>
      <dsp:spPr>
        <a:xfrm>
          <a:off x="0" y="0"/>
          <a:ext cx="4057218" cy="4057218"/>
        </a:xfrm>
        <a:prstGeom prst="pie">
          <a:avLst>
            <a:gd name="adj1" fmla="val 5400000"/>
            <a:gd name="adj2" fmla="val 16200000"/>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F0D08C-39C9-40BE-8F2D-27C1B0FED960}">
      <dsp:nvSpPr>
        <dsp:cNvPr id="0" name=""/>
        <dsp:cNvSpPr/>
      </dsp:nvSpPr>
      <dsp:spPr>
        <a:xfrm>
          <a:off x="2028609" y="0"/>
          <a:ext cx="5752449" cy="4057218"/>
        </a:xfrm>
        <a:prstGeom prst="rect">
          <a:avLst/>
        </a:prstGeom>
        <a:solidFill>
          <a:schemeClr val="lt1">
            <a:alpha val="90000"/>
            <a:hueOff val="0"/>
            <a:satOff val="0"/>
            <a:lumOff val="0"/>
            <a:alphaOff val="0"/>
          </a:schemeClr>
        </a:solidFill>
        <a:ln w="12700" cap="flat" cmpd="sng" algn="ctr">
          <a:solidFill>
            <a:schemeClr val="accent3">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Remisión de  la información complementaria por parte de exintegrantes de las FARC.</a:t>
          </a:r>
        </a:p>
      </dsp:txBody>
      <dsp:txXfrm>
        <a:off x="2028609" y="0"/>
        <a:ext cx="5752449" cy="1217168"/>
      </dsp:txXfrm>
    </dsp:sp>
    <dsp:sp modelId="{16E8708F-3533-41CD-A08C-4D6FE88005F5}">
      <dsp:nvSpPr>
        <dsp:cNvPr id="0" name=""/>
        <dsp:cNvSpPr/>
      </dsp:nvSpPr>
      <dsp:spPr>
        <a:xfrm>
          <a:off x="710014" y="1217168"/>
          <a:ext cx="2637189" cy="2637189"/>
        </a:xfrm>
        <a:prstGeom prst="pie">
          <a:avLst>
            <a:gd name="adj1" fmla="val 5400000"/>
            <a:gd name="adj2" fmla="val 16200000"/>
          </a:avLst>
        </a:prstGeom>
        <a:solidFill>
          <a:schemeClr val="accent3">
            <a:shade val="50000"/>
            <a:hueOff val="0"/>
            <a:satOff val="0"/>
            <a:lumOff val="239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CA3758-EA4E-43B7-8D4A-B9CD10D7784B}">
      <dsp:nvSpPr>
        <dsp:cNvPr id="0" name=""/>
        <dsp:cNvSpPr/>
      </dsp:nvSpPr>
      <dsp:spPr>
        <a:xfrm>
          <a:off x="2028609" y="1242643"/>
          <a:ext cx="5752449" cy="2637189"/>
        </a:xfrm>
        <a:prstGeom prst="rect">
          <a:avLst/>
        </a:prstGeom>
        <a:solidFill>
          <a:schemeClr val="lt1">
            <a:alpha val="90000"/>
            <a:hueOff val="0"/>
            <a:satOff val="0"/>
            <a:lumOff val="0"/>
            <a:alphaOff val="0"/>
          </a:schemeClr>
        </a:solidFill>
        <a:ln w="12700" cap="flat" cmpd="sng" algn="ctr">
          <a:solidFill>
            <a:schemeClr val="accent3">
              <a:shade val="50000"/>
              <a:hueOff val="0"/>
              <a:satOff val="0"/>
              <a:lumOff val="2397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Mesas de Trabajo a nivel regional, con desplazamiento a Zona y desplazamiento de Exintegrantes a puntos de encuentro. </a:t>
          </a:r>
        </a:p>
      </dsp:txBody>
      <dsp:txXfrm>
        <a:off x="2028609" y="1242643"/>
        <a:ext cx="5752449" cy="1217163"/>
      </dsp:txXfrm>
    </dsp:sp>
    <dsp:sp modelId="{C831E255-FA7F-4243-838F-8F3650D83B65}">
      <dsp:nvSpPr>
        <dsp:cNvPr id="0" name=""/>
        <dsp:cNvSpPr/>
      </dsp:nvSpPr>
      <dsp:spPr>
        <a:xfrm>
          <a:off x="1420026" y="2434332"/>
          <a:ext cx="1217164" cy="1217164"/>
        </a:xfrm>
        <a:prstGeom prst="pie">
          <a:avLst>
            <a:gd name="adj1" fmla="val 5400000"/>
            <a:gd name="adj2" fmla="val 16200000"/>
          </a:avLst>
        </a:prstGeom>
        <a:solidFill>
          <a:schemeClr val="accent3">
            <a:shade val="50000"/>
            <a:hueOff val="0"/>
            <a:satOff val="0"/>
            <a:lumOff val="239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422F9E-EC2D-42EB-9E50-11CA0609CBDB}">
      <dsp:nvSpPr>
        <dsp:cNvPr id="0" name=""/>
        <dsp:cNvSpPr/>
      </dsp:nvSpPr>
      <dsp:spPr>
        <a:xfrm>
          <a:off x="2028609" y="2434332"/>
          <a:ext cx="5752449" cy="1217164"/>
        </a:xfrm>
        <a:prstGeom prst="rect">
          <a:avLst/>
        </a:prstGeom>
        <a:solidFill>
          <a:schemeClr val="lt1">
            <a:alpha val="90000"/>
            <a:hueOff val="0"/>
            <a:satOff val="0"/>
            <a:lumOff val="0"/>
            <a:alphaOff val="0"/>
          </a:schemeClr>
        </a:solidFill>
        <a:ln w="12700" cap="flat" cmpd="sng" algn="ctr">
          <a:solidFill>
            <a:schemeClr val="accent3">
              <a:shade val="50000"/>
              <a:hueOff val="0"/>
              <a:satOff val="0"/>
              <a:lumOff val="2397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Apertura de nuevas mesas de trabajo en Bogotá.</a:t>
          </a:r>
        </a:p>
      </dsp:txBody>
      <dsp:txXfrm>
        <a:off x="2028609" y="2434332"/>
        <a:ext cx="5752449" cy="12171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03508-7AA3-484B-949D-285B9ED7ACF4}">
      <dsp:nvSpPr>
        <dsp:cNvPr id="0" name=""/>
        <dsp:cNvSpPr/>
      </dsp:nvSpPr>
      <dsp:spPr>
        <a:xfrm>
          <a:off x="0" y="531"/>
          <a:ext cx="7886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595B71-FC3D-4684-8BB2-D37BC68925F8}">
      <dsp:nvSpPr>
        <dsp:cNvPr id="0" name=""/>
        <dsp:cNvSpPr/>
      </dsp:nvSpPr>
      <dsp:spPr>
        <a:xfrm>
          <a:off x="0" y="531"/>
          <a:ext cx="157734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just" defTabSz="577850">
            <a:lnSpc>
              <a:spcPct val="90000"/>
            </a:lnSpc>
            <a:spcBef>
              <a:spcPct val="0"/>
            </a:spcBef>
            <a:spcAft>
              <a:spcPct val="35000"/>
            </a:spcAft>
            <a:buNone/>
          </a:pPr>
          <a:r>
            <a:rPr lang="es-ES" sz="1300" b="1" kern="1200" dirty="0"/>
            <a:t>Inconvenientes en Comisión:</a:t>
          </a:r>
          <a:endParaRPr lang="es-CO" sz="1300" b="1" kern="1200" dirty="0"/>
        </a:p>
      </dsp:txBody>
      <dsp:txXfrm>
        <a:off x="0" y="531"/>
        <a:ext cx="1577340" cy="870055"/>
      </dsp:txXfrm>
    </dsp:sp>
    <dsp:sp modelId="{21F5EC94-DAF3-49F6-9089-96FF6C12A2CE}">
      <dsp:nvSpPr>
        <dsp:cNvPr id="0" name=""/>
        <dsp:cNvSpPr/>
      </dsp:nvSpPr>
      <dsp:spPr>
        <a:xfrm>
          <a:off x="1695640" y="40040"/>
          <a:ext cx="6191059" cy="79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ES" sz="1200" kern="1200" dirty="0"/>
            <a:t>Logística de la Comisión</a:t>
          </a:r>
        </a:p>
        <a:p>
          <a:pPr marL="0" lvl="0" indent="0" algn="just" defTabSz="533400">
            <a:lnSpc>
              <a:spcPct val="90000"/>
            </a:lnSpc>
            <a:spcBef>
              <a:spcPct val="0"/>
            </a:spcBef>
            <a:spcAft>
              <a:spcPct val="35000"/>
            </a:spcAft>
            <a:buNone/>
          </a:pPr>
          <a:r>
            <a:rPr lang="es-ES" sz="1200" kern="1200" dirty="0"/>
            <a:t>Desplazamientos, alimentación y canales de comunicación.</a:t>
          </a:r>
          <a:endParaRPr lang="es-CO" sz="1200" kern="1200" dirty="0"/>
        </a:p>
      </dsp:txBody>
      <dsp:txXfrm>
        <a:off x="1695640" y="40040"/>
        <a:ext cx="6191059" cy="790186"/>
      </dsp:txXfrm>
    </dsp:sp>
    <dsp:sp modelId="{96460E78-55AD-4B18-83D5-E71340C14CBC}">
      <dsp:nvSpPr>
        <dsp:cNvPr id="0" name=""/>
        <dsp:cNvSpPr/>
      </dsp:nvSpPr>
      <dsp:spPr>
        <a:xfrm>
          <a:off x="1577340" y="830227"/>
          <a:ext cx="6309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DD38C1-4E79-477D-955B-BD2CC7EEFC74}">
      <dsp:nvSpPr>
        <dsp:cNvPr id="0" name=""/>
        <dsp:cNvSpPr/>
      </dsp:nvSpPr>
      <dsp:spPr>
        <a:xfrm>
          <a:off x="0" y="870586"/>
          <a:ext cx="7886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C9BB69-33D6-4661-8955-34C32394A2CC}">
      <dsp:nvSpPr>
        <dsp:cNvPr id="0" name=""/>
        <dsp:cNvSpPr/>
      </dsp:nvSpPr>
      <dsp:spPr>
        <a:xfrm>
          <a:off x="0" y="870586"/>
          <a:ext cx="157734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just" defTabSz="577850">
            <a:lnSpc>
              <a:spcPct val="90000"/>
            </a:lnSpc>
            <a:spcBef>
              <a:spcPct val="0"/>
            </a:spcBef>
            <a:spcAft>
              <a:spcPct val="35000"/>
            </a:spcAft>
            <a:buNone/>
          </a:pPr>
          <a:r>
            <a:rPr lang="es-CO" sz="1300" b="1" kern="1200" dirty="0"/>
            <a:t>Inversiones relacionadas</a:t>
          </a:r>
          <a:endParaRPr lang="es-CO" sz="1300" kern="1200" dirty="0"/>
        </a:p>
      </dsp:txBody>
      <dsp:txXfrm>
        <a:off x="0" y="870586"/>
        <a:ext cx="1577340" cy="870055"/>
      </dsp:txXfrm>
    </dsp:sp>
    <dsp:sp modelId="{BDB57FEB-0907-463B-96B3-9CA31078D25C}">
      <dsp:nvSpPr>
        <dsp:cNvPr id="0" name=""/>
        <dsp:cNvSpPr/>
      </dsp:nvSpPr>
      <dsp:spPr>
        <a:xfrm>
          <a:off x="1695640" y="910095"/>
          <a:ext cx="6191059" cy="79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CO" sz="1200" kern="1200" dirty="0"/>
            <a:t>Inversiones reportadas fueron realizadas como consecuencia de emergencias invernales o necesidades de la población con aportes realizados por el grupo, por lo que deben tenerse en cuenta en la recepción material.</a:t>
          </a:r>
        </a:p>
      </dsp:txBody>
      <dsp:txXfrm>
        <a:off x="1695640" y="910095"/>
        <a:ext cx="6191059" cy="790186"/>
      </dsp:txXfrm>
    </dsp:sp>
    <dsp:sp modelId="{3759F33A-33FC-423E-B3E4-EF5E0F2FD117}">
      <dsp:nvSpPr>
        <dsp:cNvPr id="0" name=""/>
        <dsp:cNvSpPr/>
      </dsp:nvSpPr>
      <dsp:spPr>
        <a:xfrm>
          <a:off x="1577340" y="1700282"/>
          <a:ext cx="6309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6E9E43-4AE1-410E-9E32-3C03C79BCA12}">
      <dsp:nvSpPr>
        <dsp:cNvPr id="0" name=""/>
        <dsp:cNvSpPr/>
      </dsp:nvSpPr>
      <dsp:spPr>
        <a:xfrm>
          <a:off x="0" y="1740641"/>
          <a:ext cx="7886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E5FB77-A165-48F4-818B-909A1C917E8C}">
      <dsp:nvSpPr>
        <dsp:cNvPr id="0" name=""/>
        <dsp:cNvSpPr/>
      </dsp:nvSpPr>
      <dsp:spPr>
        <a:xfrm>
          <a:off x="0" y="1740641"/>
          <a:ext cx="157734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just" defTabSz="577850">
            <a:lnSpc>
              <a:spcPct val="90000"/>
            </a:lnSpc>
            <a:spcBef>
              <a:spcPct val="0"/>
            </a:spcBef>
            <a:spcAft>
              <a:spcPct val="35000"/>
            </a:spcAft>
            <a:buNone/>
          </a:pPr>
          <a:r>
            <a:rPr lang="es-CO" sz="1300" b="1" kern="1200" dirty="0"/>
            <a:t>Documentos que acrediten la propiedad de los bienes</a:t>
          </a:r>
          <a:endParaRPr lang="es-CO" sz="1300" kern="1200" dirty="0"/>
        </a:p>
      </dsp:txBody>
      <dsp:txXfrm>
        <a:off x="0" y="1740641"/>
        <a:ext cx="1577340" cy="870055"/>
      </dsp:txXfrm>
    </dsp:sp>
    <dsp:sp modelId="{A669F636-EE03-4119-8845-A5FD4BAC404E}">
      <dsp:nvSpPr>
        <dsp:cNvPr id="0" name=""/>
        <dsp:cNvSpPr/>
      </dsp:nvSpPr>
      <dsp:spPr>
        <a:xfrm>
          <a:off x="1695640" y="1780150"/>
          <a:ext cx="6191059" cy="79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CO" sz="1200" kern="1200" dirty="0"/>
            <a:t>Se manifestó tener documentos que acreditan la propiedad de los inmuebles y que los mismos pueden ser entregados en el momento de la recepción. No obstante, en los demás casos se debe determinar el procedimiento respecto de los bienes que no tienen documentos que acrediten su propiedad.</a:t>
          </a:r>
        </a:p>
      </dsp:txBody>
      <dsp:txXfrm>
        <a:off x="1695640" y="1780150"/>
        <a:ext cx="6191059" cy="790186"/>
      </dsp:txXfrm>
    </dsp:sp>
    <dsp:sp modelId="{FD19C7C0-3E51-4220-BD26-20E07CC8E48F}">
      <dsp:nvSpPr>
        <dsp:cNvPr id="0" name=""/>
        <dsp:cNvSpPr/>
      </dsp:nvSpPr>
      <dsp:spPr>
        <a:xfrm>
          <a:off x="1577340" y="2570337"/>
          <a:ext cx="6309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B75510-9D34-4BBD-B8EE-DC965DDC1777}">
      <dsp:nvSpPr>
        <dsp:cNvPr id="0" name=""/>
        <dsp:cNvSpPr/>
      </dsp:nvSpPr>
      <dsp:spPr>
        <a:xfrm>
          <a:off x="0" y="2610696"/>
          <a:ext cx="7886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062A84-4B0D-4F58-BB90-08199F5D7D6D}">
      <dsp:nvSpPr>
        <dsp:cNvPr id="0" name=""/>
        <dsp:cNvSpPr/>
      </dsp:nvSpPr>
      <dsp:spPr>
        <a:xfrm>
          <a:off x="0" y="2610696"/>
          <a:ext cx="157734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just" defTabSz="577850">
            <a:lnSpc>
              <a:spcPct val="90000"/>
            </a:lnSpc>
            <a:spcBef>
              <a:spcPct val="0"/>
            </a:spcBef>
            <a:spcAft>
              <a:spcPct val="35000"/>
            </a:spcAft>
            <a:buNone/>
          </a:pPr>
          <a:r>
            <a:rPr lang="es-CO" sz="1300" b="1" kern="1200" dirty="0"/>
            <a:t>Traslado semovientes</a:t>
          </a:r>
          <a:endParaRPr lang="es-CO" sz="1300" kern="1200" dirty="0"/>
        </a:p>
      </dsp:txBody>
      <dsp:txXfrm>
        <a:off x="0" y="2610696"/>
        <a:ext cx="1577340" cy="870055"/>
      </dsp:txXfrm>
    </dsp:sp>
    <dsp:sp modelId="{AFCF276F-0B28-411D-AA31-E1457D7C57DF}">
      <dsp:nvSpPr>
        <dsp:cNvPr id="0" name=""/>
        <dsp:cNvSpPr/>
      </dsp:nvSpPr>
      <dsp:spPr>
        <a:xfrm>
          <a:off x="1695640" y="2650205"/>
          <a:ext cx="6191059" cy="79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CO" sz="1200" kern="1200" dirty="0"/>
            <a:t>Para agilizar y minimizar los riesgos de seguridad, se sugiere realizar agrupación de los semovientes en puntos de encuentro. Dicho traslado se sugiere sea realizado por parte de personal de la Zona, coordinado con Exintegrantes de las FARC. </a:t>
          </a:r>
        </a:p>
      </dsp:txBody>
      <dsp:txXfrm>
        <a:off x="1695640" y="2650205"/>
        <a:ext cx="6191059" cy="790186"/>
      </dsp:txXfrm>
    </dsp:sp>
    <dsp:sp modelId="{7B96525E-5F35-459C-B143-A8C8773BA0CE}">
      <dsp:nvSpPr>
        <dsp:cNvPr id="0" name=""/>
        <dsp:cNvSpPr/>
      </dsp:nvSpPr>
      <dsp:spPr>
        <a:xfrm>
          <a:off x="1577340" y="3440392"/>
          <a:ext cx="6309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043837-2CEF-4BD5-B1DB-FB0EABDFB09D}">
      <dsp:nvSpPr>
        <dsp:cNvPr id="0" name=""/>
        <dsp:cNvSpPr/>
      </dsp:nvSpPr>
      <dsp:spPr>
        <a:xfrm>
          <a:off x="0" y="3480751"/>
          <a:ext cx="7886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C323F4-9E94-44F8-A753-26AB167145C4}">
      <dsp:nvSpPr>
        <dsp:cNvPr id="0" name=""/>
        <dsp:cNvSpPr/>
      </dsp:nvSpPr>
      <dsp:spPr>
        <a:xfrm>
          <a:off x="0" y="3480751"/>
          <a:ext cx="157734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just" defTabSz="577850">
            <a:lnSpc>
              <a:spcPct val="90000"/>
            </a:lnSpc>
            <a:spcBef>
              <a:spcPct val="0"/>
            </a:spcBef>
            <a:spcAft>
              <a:spcPct val="35000"/>
            </a:spcAft>
            <a:buNone/>
          </a:pPr>
          <a:r>
            <a:rPr lang="es-ES" sz="1300" b="1" kern="1200" dirty="0"/>
            <a:t>Subcomisión Operativa - Coordinación de Comisiones</a:t>
          </a:r>
          <a:endParaRPr lang="es-CO" sz="1300" b="1" kern="1200" dirty="0"/>
        </a:p>
      </dsp:txBody>
      <dsp:txXfrm>
        <a:off x="0" y="3480751"/>
        <a:ext cx="1577340" cy="870055"/>
      </dsp:txXfrm>
    </dsp:sp>
    <dsp:sp modelId="{81A706C2-0197-4FCA-BB29-A12227EA2764}">
      <dsp:nvSpPr>
        <dsp:cNvPr id="0" name=""/>
        <dsp:cNvSpPr/>
      </dsp:nvSpPr>
      <dsp:spPr>
        <a:xfrm>
          <a:off x="1695640" y="3520261"/>
          <a:ext cx="6191059" cy="790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ES" sz="1200" kern="1200" dirty="0"/>
            <a:t>Las comisiones deberán ser coordinadas con Carlos Arboleda ART y Coronel Gonzalez</a:t>
          </a:r>
          <a:endParaRPr lang="es-CO" sz="1200" kern="1200" dirty="0"/>
        </a:p>
      </dsp:txBody>
      <dsp:txXfrm>
        <a:off x="1695640" y="3520261"/>
        <a:ext cx="6191059" cy="790186"/>
      </dsp:txXfrm>
    </dsp:sp>
    <dsp:sp modelId="{DD7C23A0-16D6-4986-A0F2-B0228F37362B}">
      <dsp:nvSpPr>
        <dsp:cNvPr id="0" name=""/>
        <dsp:cNvSpPr/>
      </dsp:nvSpPr>
      <dsp:spPr>
        <a:xfrm>
          <a:off x="1577340" y="4310447"/>
          <a:ext cx="6309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8AD988-8B19-417B-AFC8-F5566E24B371}">
      <dsp:nvSpPr>
        <dsp:cNvPr id="0" name=""/>
        <dsp:cNvSpPr/>
      </dsp:nvSpPr>
      <dsp:spPr>
        <a:xfrm>
          <a:off x="0" y="0"/>
          <a:ext cx="7886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DF214C-842D-4992-81C3-37A266E353BB}">
      <dsp:nvSpPr>
        <dsp:cNvPr id="0" name=""/>
        <dsp:cNvSpPr/>
      </dsp:nvSpPr>
      <dsp:spPr>
        <a:xfrm>
          <a:off x="0" y="0"/>
          <a:ext cx="157734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just" defTabSz="755650">
            <a:lnSpc>
              <a:spcPct val="90000"/>
            </a:lnSpc>
            <a:spcBef>
              <a:spcPct val="0"/>
            </a:spcBef>
            <a:spcAft>
              <a:spcPct val="35000"/>
            </a:spcAft>
            <a:buFont typeface="+mj-lt"/>
            <a:buNone/>
          </a:pPr>
          <a:r>
            <a:rPr lang="es-CO" sz="1700" b="1" kern="1200"/>
            <a:t>Bienes no relacionados en el inventario</a:t>
          </a:r>
          <a:endParaRPr lang="es-ES" sz="1700" kern="1200"/>
        </a:p>
      </dsp:txBody>
      <dsp:txXfrm>
        <a:off x="0" y="0"/>
        <a:ext cx="1577340" cy="1087834"/>
      </dsp:txXfrm>
    </dsp:sp>
    <dsp:sp modelId="{BD83BADA-058C-4EA0-822A-447005BAB0A3}">
      <dsp:nvSpPr>
        <dsp:cNvPr id="0" name=""/>
        <dsp:cNvSpPr/>
      </dsp:nvSpPr>
      <dsp:spPr>
        <a:xfrm>
          <a:off x="1695640" y="49398"/>
          <a:ext cx="6191059" cy="987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just" defTabSz="666750">
            <a:lnSpc>
              <a:spcPct val="90000"/>
            </a:lnSpc>
            <a:spcBef>
              <a:spcPct val="0"/>
            </a:spcBef>
            <a:spcAft>
              <a:spcPct val="35000"/>
            </a:spcAft>
            <a:buNone/>
          </a:pPr>
          <a:r>
            <a:rPr lang="es-CO" sz="1500" kern="1200" dirty="0"/>
            <a:t>Se reportaron activos adicionales a los contenidos en el inventario entregado. Se debe determinar el tratamiento de los mismos y revisar si fueron reportados en el resumen del inventario.</a:t>
          </a:r>
        </a:p>
      </dsp:txBody>
      <dsp:txXfrm>
        <a:off x="1695640" y="49398"/>
        <a:ext cx="6191059" cy="987974"/>
      </dsp:txXfrm>
    </dsp:sp>
    <dsp:sp modelId="{5994B274-5D38-443C-8A32-AE0297921154}">
      <dsp:nvSpPr>
        <dsp:cNvPr id="0" name=""/>
        <dsp:cNvSpPr/>
      </dsp:nvSpPr>
      <dsp:spPr>
        <a:xfrm>
          <a:off x="1577340" y="1037373"/>
          <a:ext cx="6309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07F40E-13BF-459D-B763-0E43CF08D5C1}">
      <dsp:nvSpPr>
        <dsp:cNvPr id="0" name=""/>
        <dsp:cNvSpPr/>
      </dsp:nvSpPr>
      <dsp:spPr>
        <a:xfrm>
          <a:off x="0" y="1087834"/>
          <a:ext cx="7886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4D2D82-E887-45AD-BA22-459C670C49D2}">
      <dsp:nvSpPr>
        <dsp:cNvPr id="0" name=""/>
        <dsp:cNvSpPr/>
      </dsp:nvSpPr>
      <dsp:spPr>
        <a:xfrm>
          <a:off x="0" y="1087834"/>
          <a:ext cx="157734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just" defTabSz="755650">
            <a:lnSpc>
              <a:spcPct val="90000"/>
            </a:lnSpc>
            <a:spcBef>
              <a:spcPct val="0"/>
            </a:spcBef>
            <a:spcAft>
              <a:spcPct val="35000"/>
            </a:spcAft>
            <a:buFont typeface="Symbol" panose="05050102010706020507" pitchFamily="18" charset="2"/>
            <a:buNone/>
          </a:pPr>
          <a:r>
            <a:rPr lang="es-CO" sz="1700" b="1" kern="1200" dirty="0"/>
            <a:t>Bienes con presencia de disidencia</a:t>
          </a:r>
          <a:endParaRPr lang="es-CO" sz="1700" kern="1200" dirty="0"/>
        </a:p>
      </dsp:txBody>
      <dsp:txXfrm>
        <a:off x="0" y="1087834"/>
        <a:ext cx="1577340" cy="1087834"/>
      </dsp:txXfrm>
    </dsp:sp>
    <dsp:sp modelId="{BF35B201-1658-4AEE-B521-1741A8BBDFA5}">
      <dsp:nvSpPr>
        <dsp:cNvPr id="0" name=""/>
        <dsp:cNvSpPr/>
      </dsp:nvSpPr>
      <dsp:spPr>
        <a:xfrm>
          <a:off x="1695640" y="1137233"/>
          <a:ext cx="6191059" cy="987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just" defTabSz="666750">
            <a:lnSpc>
              <a:spcPct val="90000"/>
            </a:lnSpc>
            <a:spcBef>
              <a:spcPct val="0"/>
            </a:spcBef>
            <a:spcAft>
              <a:spcPct val="35000"/>
            </a:spcAft>
            <a:buNone/>
          </a:pPr>
          <a:r>
            <a:rPr lang="es-CO" sz="1500" kern="1200" dirty="0"/>
            <a:t>Algunos activos se encuentran ocupados por disidencia o por integrantes de otros grupos al margen de la ley, situación que impediría su entrega material</a:t>
          </a:r>
        </a:p>
      </dsp:txBody>
      <dsp:txXfrm>
        <a:off x="1695640" y="1137233"/>
        <a:ext cx="6191059" cy="987974"/>
      </dsp:txXfrm>
    </dsp:sp>
    <dsp:sp modelId="{208DAF72-43AD-422E-9B20-F017AD73C8EE}">
      <dsp:nvSpPr>
        <dsp:cNvPr id="0" name=""/>
        <dsp:cNvSpPr/>
      </dsp:nvSpPr>
      <dsp:spPr>
        <a:xfrm>
          <a:off x="1577340" y="2125207"/>
          <a:ext cx="6309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015710-5A3D-412B-B125-CDBC6C4926D4}">
      <dsp:nvSpPr>
        <dsp:cNvPr id="0" name=""/>
        <dsp:cNvSpPr/>
      </dsp:nvSpPr>
      <dsp:spPr>
        <a:xfrm>
          <a:off x="0" y="2175669"/>
          <a:ext cx="7886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1882C8-AD12-4F2F-86E6-9FA62BAE6B5B}">
      <dsp:nvSpPr>
        <dsp:cNvPr id="0" name=""/>
        <dsp:cNvSpPr/>
      </dsp:nvSpPr>
      <dsp:spPr>
        <a:xfrm>
          <a:off x="0" y="2175669"/>
          <a:ext cx="157734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just" defTabSz="755650">
            <a:lnSpc>
              <a:spcPct val="90000"/>
            </a:lnSpc>
            <a:spcBef>
              <a:spcPct val="0"/>
            </a:spcBef>
            <a:spcAft>
              <a:spcPct val="35000"/>
            </a:spcAft>
            <a:buNone/>
          </a:pPr>
          <a:r>
            <a:rPr lang="es-CO" sz="1700" b="1" kern="1200" dirty="0"/>
            <a:t>Bienes que se encuentran en otros procesos (Destinaciones)</a:t>
          </a:r>
          <a:endParaRPr lang="es-CO" sz="1700" kern="1200" dirty="0"/>
        </a:p>
      </dsp:txBody>
      <dsp:txXfrm>
        <a:off x="0" y="2175669"/>
        <a:ext cx="1577340" cy="1087834"/>
      </dsp:txXfrm>
    </dsp:sp>
    <dsp:sp modelId="{B226534B-D752-4FBF-AD91-1FF7F3AE40E7}">
      <dsp:nvSpPr>
        <dsp:cNvPr id="0" name=""/>
        <dsp:cNvSpPr/>
      </dsp:nvSpPr>
      <dsp:spPr>
        <a:xfrm>
          <a:off x="1695640" y="2225067"/>
          <a:ext cx="6191059" cy="987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just" defTabSz="666750">
            <a:lnSpc>
              <a:spcPct val="90000"/>
            </a:lnSpc>
            <a:spcBef>
              <a:spcPct val="0"/>
            </a:spcBef>
            <a:spcAft>
              <a:spcPct val="35000"/>
            </a:spcAft>
            <a:buNone/>
          </a:pPr>
          <a:r>
            <a:rPr lang="es-CO" sz="1500" kern="1200" dirty="0"/>
            <a:t>Existen bienes que pueden estar incursos en otros procesos (Extinción de Dominio – Procesos de Justicia y Paz, etc.). </a:t>
          </a:r>
        </a:p>
        <a:p>
          <a:pPr marL="0" lvl="0" indent="0" algn="just" defTabSz="666750">
            <a:lnSpc>
              <a:spcPct val="90000"/>
            </a:lnSpc>
            <a:spcBef>
              <a:spcPct val="0"/>
            </a:spcBef>
            <a:spcAft>
              <a:spcPct val="35000"/>
            </a:spcAft>
            <a:buNone/>
          </a:pPr>
          <a:r>
            <a:rPr lang="es-CO" sz="1500" kern="1200" dirty="0"/>
            <a:t>Determinar modo de recepción de los mismos y su destinación.</a:t>
          </a:r>
        </a:p>
      </dsp:txBody>
      <dsp:txXfrm>
        <a:off x="1695640" y="2225067"/>
        <a:ext cx="6191059" cy="987974"/>
      </dsp:txXfrm>
    </dsp:sp>
    <dsp:sp modelId="{054A411D-315D-4C83-8397-1C14AB1B02CF}">
      <dsp:nvSpPr>
        <dsp:cNvPr id="0" name=""/>
        <dsp:cNvSpPr/>
      </dsp:nvSpPr>
      <dsp:spPr>
        <a:xfrm>
          <a:off x="1577340" y="3213042"/>
          <a:ext cx="6309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6732EF-32FC-42D2-AE35-0BB1CBAD9B36}">
      <dsp:nvSpPr>
        <dsp:cNvPr id="0" name=""/>
        <dsp:cNvSpPr/>
      </dsp:nvSpPr>
      <dsp:spPr>
        <a:xfrm>
          <a:off x="0" y="3263503"/>
          <a:ext cx="7886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9415A7-71CE-4F6E-B3DE-8C9995509F34}">
      <dsp:nvSpPr>
        <dsp:cNvPr id="0" name=""/>
        <dsp:cNvSpPr/>
      </dsp:nvSpPr>
      <dsp:spPr>
        <a:xfrm>
          <a:off x="0" y="3263503"/>
          <a:ext cx="157734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just" defTabSz="755650">
            <a:lnSpc>
              <a:spcPct val="90000"/>
            </a:lnSpc>
            <a:spcBef>
              <a:spcPct val="0"/>
            </a:spcBef>
            <a:spcAft>
              <a:spcPct val="35000"/>
            </a:spcAft>
            <a:buFont typeface="Symbol" panose="05050102010706020507" pitchFamily="18" charset="2"/>
            <a:buNone/>
          </a:pPr>
          <a:r>
            <a:rPr lang="es-CO" sz="1700" b="1" kern="1200" dirty="0"/>
            <a:t>Bienes con proyectos productivos en curso</a:t>
          </a:r>
          <a:endParaRPr lang="es-CO" sz="1700" kern="1200" dirty="0"/>
        </a:p>
      </dsp:txBody>
      <dsp:txXfrm>
        <a:off x="0" y="3263503"/>
        <a:ext cx="1577340" cy="1087834"/>
      </dsp:txXfrm>
    </dsp:sp>
    <dsp:sp modelId="{8328E342-6766-4E1E-AA59-0B54D2B3A964}">
      <dsp:nvSpPr>
        <dsp:cNvPr id="0" name=""/>
        <dsp:cNvSpPr/>
      </dsp:nvSpPr>
      <dsp:spPr>
        <a:xfrm>
          <a:off x="1695640" y="3312902"/>
          <a:ext cx="6191059" cy="987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just" defTabSz="666750">
            <a:lnSpc>
              <a:spcPct val="90000"/>
            </a:lnSpc>
            <a:spcBef>
              <a:spcPct val="0"/>
            </a:spcBef>
            <a:spcAft>
              <a:spcPct val="35000"/>
            </a:spcAft>
            <a:buNone/>
          </a:pPr>
          <a:r>
            <a:rPr lang="es-CO" sz="1500" kern="1200" dirty="0"/>
            <a:t>Manifiestan los exintegrantes de las FARC que en algunos de los activos a  entregar se encuentran en custodia de campesino quienes actualmente desarrollan proyectos productivos en los o con los mismos que no pueden ser finalizados inmediatamente.</a:t>
          </a:r>
        </a:p>
      </dsp:txBody>
      <dsp:txXfrm>
        <a:off x="1695640" y="3312902"/>
        <a:ext cx="6191059" cy="987974"/>
      </dsp:txXfrm>
    </dsp:sp>
    <dsp:sp modelId="{DD433364-C66B-43EE-BFB5-2C4514698871}">
      <dsp:nvSpPr>
        <dsp:cNvPr id="0" name=""/>
        <dsp:cNvSpPr/>
      </dsp:nvSpPr>
      <dsp:spPr>
        <a:xfrm>
          <a:off x="1577340" y="4300876"/>
          <a:ext cx="6309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81D17-2940-4A4A-A78A-77C59DF4DC0F}">
      <dsp:nvSpPr>
        <dsp:cNvPr id="0" name=""/>
        <dsp:cNvSpPr/>
      </dsp:nvSpPr>
      <dsp:spPr>
        <a:xfrm>
          <a:off x="0" y="1876770"/>
          <a:ext cx="1779176" cy="14674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Presentación propuesta económica y documentación</a:t>
          </a:r>
        </a:p>
      </dsp:txBody>
      <dsp:txXfrm>
        <a:off x="33770" y="1910540"/>
        <a:ext cx="1711636" cy="1085455"/>
      </dsp:txXfrm>
    </dsp:sp>
    <dsp:sp modelId="{73D78FE7-3C07-4621-893B-72B5C3F7ED7C}">
      <dsp:nvSpPr>
        <dsp:cNvPr id="0" name=""/>
        <dsp:cNvSpPr/>
      </dsp:nvSpPr>
      <dsp:spPr>
        <a:xfrm>
          <a:off x="1200163" y="2432689"/>
          <a:ext cx="1970208" cy="1970208"/>
        </a:xfrm>
        <a:prstGeom prst="leftCircularArrow">
          <a:avLst>
            <a:gd name="adj1" fmla="val 2191"/>
            <a:gd name="adj2" fmla="val 263662"/>
            <a:gd name="adj3" fmla="val 3274379"/>
            <a:gd name="adj4" fmla="val 10259695"/>
            <a:gd name="adj5" fmla="val 2556"/>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E60C2C-9A51-44FC-AADB-5826E41CC13D}">
      <dsp:nvSpPr>
        <dsp:cNvPr id="0" name=""/>
        <dsp:cNvSpPr/>
      </dsp:nvSpPr>
      <dsp:spPr>
        <a:xfrm>
          <a:off x="371470" y="2987534"/>
          <a:ext cx="1774052" cy="62890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0" kern="1200" dirty="0"/>
            <a:t>10 Agosto 2017</a:t>
          </a:r>
        </a:p>
      </dsp:txBody>
      <dsp:txXfrm>
        <a:off x="389890" y="3005954"/>
        <a:ext cx="1737212" cy="592066"/>
      </dsp:txXfrm>
    </dsp:sp>
    <dsp:sp modelId="{9B14BEAB-594F-4C22-8998-34691429B36A}">
      <dsp:nvSpPr>
        <dsp:cNvPr id="0" name=""/>
        <dsp:cNvSpPr/>
      </dsp:nvSpPr>
      <dsp:spPr>
        <a:xfrm>
          <a:off x="2282075" y="2408353"/>
          <a:ext cx="1779176" cy="14674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Recepción de ofertas</a:t>
          </a:r>
        </a:p>
      </dsp:txBody>
      <dsp:txXfrm>
        <a:off x="2315845" y="2756576"/>
        <a:ext cx="1711636" cy="1085455"/>
      </dsp:txXfrm>
    </dsp:sp>
    <dsp:sp modelId="{13EC8479-813C-435D-8EB6-F694E9F0429A}">
      <dsp:nvSpPr>
        <dsp:cNvPr id="0" name=""/>
        <dsp:cNvSpPr/>
      </dsp:nvSpPr>
      <dsp:spPr>
        <a:xfrm>
          <a:off x="3391407" y="1278192"/>
          <a:ext cx="2121178" cy="2121178"/>
        </a:xfrm>
        <a:prstGeom prst="circularArrow">
          <a:avLst>
            <a:gd name="adj1" fmla="val 2035"/>
            <a:gd name="adj2" fmla="val 244022"/>
            <a:gd name="adj3" fmla="val 18643613"/>
            <a:gd name="adj4" fmla="val 11638657"/>
            <a:gd name="adj5" fmla="val 2374"/>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0BC676-B5C7-464F-B0A9-C312D318CE23}">
      <dsp:nvSpPr>
        <dsp:cNvPr id="0" name=""/>
        <dsp:cNvSpPr/>
      </dsp:nvSpPr>
      <dsp:spPr>
        <a:xfrm>
          <a:off x="2677448" y="2093900"/>
          <a:ext cx="1581490" cy="628906"/>
        </a:xfrm>
        <a:prstGeom prst="roundRect">
          <a:avLst>
            <a:gd name="adj" fmla="val 10000"/>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22 Agosto 2017</a:t>
          </a:r>
        </a:p>
      </dsp:txBody>
      <dsp:txXfrm>
        <a:off x="2695868" y="2112320"/>
        <a:ext cx="1544650" cy="592066"/>
      </dsp:txXfrm>
    </dsp:sp>
    <dsp:sp modelId="{3860CAB2-DF08-4F25-BCF4-834CF96E77B1}">
      <dsp:nvSpPr>
        <dsp:cNvPr id="0" name=""/>
        <dsp:cNvSpPr/>
      </dsp:nvSpPr>
      <dsp:spPr>
        <a:xfrm>
          <a:off x="4464507" y="1933780"/>
          <a:ext cx="1779176" cy="14674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Evaluación Jurídica, financiera y técnica</a:t>
          </a:r>
        </a:p>
        <a:p>
          <a:pPr marL="114300" lvl="1" indent="-114300" algn="l" defTabSz="666750">
            <a:lnSpc>
              <a:spcPct val="90000"/>
            </a:lnSpc>
            <a:spcBef>
              <a:spcPct val="0"/>
            </a:spcBef>
            <a:spcAft>
              <a:spcPct val="15000"/>
            </a:spcAft>
            <a:buChar char="•"/>
          </a:pPr>
          <a:r>
            <a:rPr lang="es-ES" sz="1500" kern="1200" dirty="0"/>
            <a:t>Publicación Evaluación</a:t>
          </a:r>
        </a:p>
      </dsp:txBody>
      <dsp:txXfrm>
        <a:off x="4498277" y="1967550"/>
        <a:ext cx="1711636" cy="1085455"/>
      </dsp:txXfrm>
    </dsp:sp>
    <dsp:sp modelId="{2DCBF5E2-9F66-4D6A-99AA-5A0E98D6BE68}">
      <dsp:nvSpPr>
        <dsp:cNvPr id="0" name=""/>
        <dsp:cNvSpPr/>
      </dsp:nvSpPr>
      <dsp:spPr>
        <a:xfrm>
          <a:off x="5594832" y="2586650"/>
          <a:ext cx="1864438" cy="1864438"/>
        </a:xfrm>
        <a:prstGeom prst="leftCircularArrow">
          <a:avLst>
            <a:gd name="adj1" fmla="val 2315"/>
            <a:gd name="adj2" fmla="val 279418"/>
            <a:gd name="adj3" fmla="val 2991049"/>
            <a:gd name="adj4" fmla="val 9960610"/>
            <a:gd name="adj5" fmla="val 2701"/>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AAA90A-3409-4FB6-B9F4-9D30853E1AE7}">
      <dsp:nvSpPr>
        <dsp:cNvPr id="0" name=""/>
        <dsp:cNvSpPr/>
      </dsp:nvSpPr>
      <dsp:spPr>
        <a:xfrm>
          <a:off x="4877118" y="3147182"/>
          <a:ext cx="1581490" cy="628906"/>
        </a:xfrm>
        <a:prstGeom prst="roundRect">
          <a:avLst>
            <a:gd name="adj" fmla="val 10000"/>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29 Agosto 2017</a:t>
          </a:r>
        </a:p>
      </dsp:txBody>
      <dsp:txXfrm>
        <a:off x="4895538" y="3165602"/>
        <a:ext cx="1544650" cy="592066"/>
      </dsp:txXfrm>
    </dsp:sp>
    <dsp:sp modelId="{380176DE-38B8-4259-9932-AC2C503E4AE7}">
      <dsp:nvSpPr>
        <dsp:cNvPr id="0" name=""/>
        <dsp:cNvSpPr/>
      </dsp:nvSpPr>
      <dsp:spPr>
        <a:xfrm>
          <a:off x="6646939" y="2408353"/>
          <a:ext cx="1779176" cy="14674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Apertura de ofertas económicas de los proponentes habilitados</a:t>
          </a:r>
        </a:p>
      </dsp:txBody>
      <dsp:txXfrm>
        <a:off x="6680709" y="2756576"/>
        <a:ext cx="1711636" cy="1085455"/>
      </dsp:txXfrm>
    </dsp:sp>
    <dsp:sp modelId="{09581504-5040-4C49-9832-E99255B9C8AC}">
      <dsp:nvSpPr>
        <dsp:cNvPr id="0" name=""/>
        <dsp:cNvSpPr/>
      </dsp:nvSpPr>
      <dsp:spPr>
        <a:xfrm>
          <a:off x="7042312" y="2093900"/>
          <a:ext cx="1581490" cy="628906"/>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31 Agosto 2017</a:t>
          </a:r>
        </a:p>
      </dsp:txBody>
      <dsp:txXfrm>
        <a:off x="7060732" y="2112320"/>
        <a:ext cx="1544650" cy="5920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81D17-2940-4A4A-A78A-77C59DF4DC0F}">
      <dsp:nvSpPr>
        <dsp:cNvPr id="0" name=""/>
        <dsp:cNvSpPr/>
      </dsp:nvSpPr>
      <dsp:spPr>
        <a:xfrm>
          <a:off x="1685" y="1448951"/>
          <a:ext cx="2380742" cy="1963614"/>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es-ES" sz="1900" kern="1200" dirty="0"/>
            <a:t>Publicación Invitación para contratar</a:t>
          </a:r>
        </a:p>
      </dsp:txBody>
      <dsp:txXfrm>
        <a:off x="46873" y="1494139"/>
        <a:ext cx="2290366" cy="1452464"/>
      </dsp:txXfrm>
    </dsp:sp>
    <dsp:sp modelId="{73D78FE7-3C07-4621-893B-72B5C3F7ED7C}">
      <dsp:nvSpPr>
        <dsp:cNvPr id="0" name=""/>
        <dsp:cNvSpPr/>
      </dsp:nvSpPr>
      <dsp:spPr>
        <a:xfrm>
          <a:off x="1775536" y="1976197"/>
          <a:ext cx="2465410" cy="2772242"/>
        </a:xfrm>
        <a:prstGeom prst="leftCircularArrow">
          <a:avLst>
            <a:gd name="adj1" fmla="val 2084"/>
            <a:gd name="adj2" fmla="val 250122"/>
            <a:gd name="adj3" fmla="val 3667599"/>
            <a:gd name="adj4" fmla="val 10666455"/>
            <a:gd name="adj5" fmla="val 2431"/>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E60C2C-9A51-44FC-AADB-5826E41CC13D}">
      <dsp:nvSpPr>
        <dsp:cNvPr id="0" name=""/>
        <dsp:cNvSpPr/>
      </dsp:nvSpPr>
      <dsp:spPr>
        <a:xfrm>
          <a:off x="498755" y="2759738"/>
          <a:ext cx="2373885" cy="72683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0" kern="1200" dirty="0"/>
            <a:t>13 Septiembre 2017</a:t>
          </a:r>
        </a:p>
      </dsp:txBody>
      <dsp:txXfrm>
        <a:off x="520043" y="2781026"/>
        <a:ext cx="2331309" cy="684261"/>
      </dsp:txXfrm>
    </dsp:sp>
    <dsp:sp modelId="{9B14BEAB-594F-4C22-8998-34691429B36A}">
      <dsp:nvSpPr>
        <dsp:cNvPr id="0" name=""/>
        <dsp:cNvSpPr/>
      </dsp:nvSpPr>
      <dsp:spPr>
        <a:xfrm>
          <a:off x="3055365" y="2160270"/>
          <a:ext cx="2380742" cy="1963614"/>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es-ES" sz="1900" kern="1200" dirty="0"/>
            <a:t>Recepción de ofertas</a:t>
          </a:r>
        </a:p>
      </dsp:txBody>
      <dsp:txXfrm>
        <a:off x="3100553" y="2626233"/>
        <a:ext cx="2290366" cy="1452464"/>
      </dsp:txXfrm>
    </dsp:sp>
    <dsp:sp modelId="{13EC8479-813C-435D-8EB6-F694E9F0429A}">
      <dsp:nvSpPr>
        <dsp:cNvPr id="0" name=""/>
        <dsp:cNvSpPr/>
      </dsp:nvSpPr>
      <dsp:spPr>
        <a:xfrm>
          <a:off x="4539778" y="1089594"/>
          <a:ext cx="2838380" cy="1955161"/>
        </a:xfrm>
        <a:prstGeom prst="circularArrow">
          <a:avLst>
            <a:gd name="adj1" fmla="val 2035"/>
            <a:gd name="adj2" fmla="val 244022"/>
            <a:gd name="adj3" fmla="val 18643613"/>
            <a:gd name="adj4" fmla="val 11638657"/>
            <a:gd name="adj5" fmla="val 2374"/>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0BC676-B5C7-464F-B0A9-C312D318CE23}">
      <dsp:nvSpPr>
        <dsp:cNvPr id="0" name=""/>
        <dsp:cNvSpPr/>
      </dsp:nvSpPr>
      <dsp:spPr>
        <a:xfrm>
          <a:off x="3584419" y="1739496"/>
          <a:ext cx="2116215" cy="841549"/>
        </a:xfrm>
        <a:prstGeom prst="roundRect">
          <a:avLst>
            <a:gd name="adj" fmla="val 10000"/>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s-ES" sz="2200" kern="1200" dirty="0"/>
            <a:t>20 Septiembre 2017</a:t>
          </a:r>
        </a:p>
      </dsp:txBody>
      <dsp:txXfrm>
        <a:off x="3609067" y="1764144"/>
        <a:ext cx="2066919" cy="792253"/>
      </dsp:txXfrm>
    </dsp:sp>
    <dsp:sp modelId="{3860CAB2-DF08-4F25-BCF4-834CF96E77B1}">
      <dsp:nvSpPr>
        <dsp:cNvPr id="0" name=""/>
        <dsp:cNvSpPr/>
      </dsp:nvSpPr>
      <dsp:spPr>
        <a:xfrm>
          <a:off x="5975709" y="1525237"/>
          <a:ext cx="2380742" cy="1963614"/>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es-ES" sz="1900" kern="1200" dirty="0"/>
            <a:t>Evaluación Jurídica, financiera y técnica</a:t>
          </a:r>
        </a:p>
        <a:p>
          <a:pPr marL="171450" lvl="1" indent="-171450" algn="l" defTabSz="844550">
            <a:lnSpc>
              <a:spcPct val="90000"/>
            </a:lnSpc>
            <a:spcBef>
              <a:spcPct val="0"/>
            </a:spcBef>
            <a:spcAft>
              <a:spcPct val="15000"/>
            </a:spcAft>
            <a:buChar char="•"/>
          </a:pPr>
          <a:r>
            <a:rPr lang="es-ES" sz="1900" kern="1200" dirty="0"/>
            <a:t>Publicación Evaluación</a:t>
          </a:r>
        </a:p>
      </dsp:txBody>
      <dsp:txXfrm>
        <a:off x="6020897" y="1570425"/>
        <a:ext cx="2290366" cy="1452464"/>
      </dsp:txXfrm>
    </dsp:sp>
    <dsp:sp modelId="{41AAA90A-3409-4FB6-B9F4-9D30853E1AE7}">
      <dsp:nvSpPr>
        <dsp:cNvPr id="0" name=""/>
        <dsp:cNvSpPr/>
      </dsp:nvSpPr>
      <dsp:spPr>
        <a:xfrm>
          <a:off x="6510949" y="3148908"/>
          <a:ext cx="2116215" cy="841549"/>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s-ES" sz="2200" kern="1200" dirty="0"/>
            <a:t>21-28 Septiembre 2017</a:t>
          </a:r>
        </a:p>
      </dsp:txBody>
      <dsp:txXfrm>
        <a:off x="6535597" y="3173556"/>
        <a:ext cx="2066919" cy="7922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81D17-2940-4A4A-A78A-77C59DF4DC0F}">
      <dsp:nvSpPr>
        <dsp:cNvPr id="0" name=""/>
        <dsp:cNvSpPr/>
      </dsp:nvSpPr>
      <dsp:spPr>
        <a:xfrm>
          <a:off x="0" y="377286"/>
          <a:ext cx="1953337" cy="1611094"/>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s-ES" sz="1600" kern="1200" dirty="0"/>
            <a:t>Asignación presupuestal para enajenación temprana</a:t>
          </a:r>
        </a:p>
      </dsp:txBody>
      <dsp:txXfrm>
        <a:off x="37076" y="414362"/>
        <a:ext cx="1879185" cy="1191708"/>
      </dsp:txXfrm>
    </dsp:sp>
    <dsp:sp modelId="{73D78FE7-3C07-4621-893B-72B5C3F7ED7C}">
      <dsp:nvSpPr>
        <dsp:cNvPr id="0" name=""/>
        <dsp:cNvSpPr/>
      </dsp:nvSpPr>
      <dsp:spPr>
        <a:xfrm>
          <a:off x="1286162" y="863010"/>
          <a:ext cx="2338293" cy="2338293"/>
        </a:xfrm>
        <a:prstGeom prst="leftCircularArrow">
          <a:avLst>
            <a:gd name="adj1" fmla="val 3052"/>
            <a:gd name="adj2" fmla="val 374625"/>
            <a:gd name="adj3" fmla="val 3312707"/>
            <a:gd name="adj4" fmla="val 10187061"/>
            <a:gd name="adj5" fmla="val 356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E60C2C-9A51-44FC-AADB-5826E41CC13D}">
      <dsp:nvSpPr>
        <dsp:cNvPr id="0" name=""/>
        <dsp:cNvSpPr/>
      </dsp:nvSpPr>
      <dsp:spPr>
        <a:xfrm>
          <a:off x="406916" y="1596781"/>
          <a:ext cx="1947711" cy="69046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b="0" kern="1200" dirty="0"/>
            <a:t>Por definir CNE</a:t>
          </a:r>
        </a:p>
      </dsp:txBody>
      <dsp:txXfrm>
        <a:off x="427139" y="1617004"/>
        <a:ext cx="1907265" cy="650023"/>
      </dsp:txXfrm>
    </dsp:sp>
    <dsp:sp modelId="{9B14BEAB-594F-4C22-8998-34691429B36A}">
      <dsp:nvSpPr>
        <dsp:cNvPr id="0" name=""/>
        <dsp:cNvSpPr/>
      </dsp:nvSpPr>
      <dsp:spPr>
        <a:xfrm>
          <a:off x="2618639" y="960905"/>
          <a:ext cx="1953337" cy="1611094"/>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s-ES" sz="1600" kern="1200" dirty="0"/>
            <a:t>Inscripción en el registro de avaluadores con certificación de la ANA</a:t>
          </a:r>
        </a:p>
      </dsp:txBody>
      <dsp:txXfrm>
        <a:off x="2655715" y="1343216"/>
        <a:ext cx="1879185" cy="1191708"/>
      </dsp:txXfrm>
    </dsp:sp>
    <dsp:sp modelId="{13EC8479-813C-435D-8EB6-F694E9F0429A}">
      <dsp:nvSpPr>
        <dsp:cNvPr id="0" name=""/>
        <dsp:cNvSpPr/>
      </dsp:nvSpPr>
      <dsp:spPr>
        <a:xfrm rot="1288963">
          <a:off x="3492923" y="-344657"/>
          <a:ext cx="2507356" cy="2507356"/>
        </a:xfrm>
        <a:prstGeom prst="circularArrow">
          <a:avLst>
            <a:gd name="adj1" fmla="val 2846"/>
            <a:gd name="adj2" fmla="val 347682"/>
            <a:gd name="adj3" fmla="val 18591556"/>
            <a:gd name="adj4" fmla="val 11690260"/>
            <a:gd name="adj5" fmla="val 332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0BC676-B5C7-464F-B0A9-C312D318CE23}">
      <dsp:nvSpPr>
        <dsp:cNvPr id="0" name=""/>
        <dsp:cNvSpPr/>
      </dsp:nvSpPr>
      <dsp:spPr>
        <a:xfrm>
          <a:off x="3052713" y="615670"/>
          <a:ext cx="1736299" cy="690469"/>
        </a:xfrm>
        <a:prstGeom prst="roundRect">
          <a:avLst>
            <a:gd name="adj" fmla="val 10000"/>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kern="1200" dirty="0"/>
            <a:t>En proceso ante el ANA</a:t>
          </a:r>
        </a:p>
      </dsp:txBody>
      <dsp:txXfrm>
        <a:off x="3072936" y="635893"/>
        <a:ext cx="1695853" cy="650023"/>
      </dsp:txXfrm>
    </dsp:sp>
    <dsp:sp modelId="{3860CAB2-DF08-4F25-BCF4-834CF96E77B1}">
      <dsp:nvSpPr>
        <dsp:cNvPr id="0" name=""/>
        <dsp:cNvSpPr/>
      </dsp:nvSpPr>
      <dsp:spPr>
        <a:xfrm>
          <a:off x="5128796" y="439877"/>
          <a:ext cx="1953337" cy="1611094"/>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s-ES" sz="1600" kern="1200" dirty="0"/>
            <a:t>Contratación</a:t>
          </a:r>
        </a:p>
      </dsp:txBody>
      <dsp:txXfrm>
        <a:off x="5165872" y="476953"/>
        <a:ext cx="1879185" cy="1191708"/>
      </dsp:txXfrm>
    </dsp:sp>
    <dsp:sp modelId="{41AAA90A-3409-4FB6-B9F4-9D30853E1AE7}">
      <dsp:nvSpPr>
        <dsp:cNvPr id="0" name=""/>
        <dsp:cNvSpPr/>
      </dsp:nvSpPr>
      <dsp:spPr>
        <a:xfrm>
          <a:off x="5565647" y="1793289"/>
          <a:ext cx="1736299" cy="690469"/>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kern="1200" dirty="0"/>
            <a:t>Por definir</a:t>
          </a:r>
        </a:p>
      </dsp:txBody>
      <dsp:txXfrm>
        <a:off x="5585870" y="1813512"/>
        <a:ext cx="1695853" cy="65002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81D17-2940-4A4A-A78A-77C59DF4DC0F}">
      <dsp:nvSpPr>
        <dsp:cNvPr id="0" name=""/>
        <dsp:cNvSpPr/>
      </dsp:nvSpPr>
      <dsp:spPr>
        <a:xfrm>
          <a:off x="3467"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Presentación  propuesta económica y documentación</a:t>
          </a:r>
        </a:p>
      </dsp:txBody>
      <dsp:txXfrm>
        <a:off x="37618" y="2434235"/>
        <a:ext cx="1730926" cy="1097688"/>
      </dsp:txXfrm>
    </dsp:sp>
    <dsp:sp modelId="{73D78FE7-3C07-4621-893B-72B5C3F7ED7C}">
      <dsp:nvSpPr>
        <dsp:cNvPr id="0" name=""/>
        <dsp:cNvSpPr/>
      </dsp:nvSpPr>
      <dsp:spPr>
        <a:xfrm>
          <a:off x="1041859" y="2851475"/>
          <a:ext cx="1839511" cy="1839511"/>
        </a:xfrm>
        <a:prstGeom prst="leftCircularArrow">
          <a:avLst>
            <a:gd name="adj1" fmla="val 2373"/>
            <a:gd name="adj2" fmla="val 286779"/>
            <a:gd name="adj3" fmla="val 2062289"/>
            <a:gd name="adj4" fmla="val 9024489"/>
            <a:gd name="adj5" fmla="val 27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E60C2C-9A51-44FC-AADB-5826E41CC13D}">
      <dsp:nvSpPr>
        <dsp:cNvPr id="0" name=""/>
        <dsp:cNvSpPr/>
      </dsp:nvSpPr>
      <dsp:spPr>
        <a:xfrm>
          <a:off x="403295" y="3566074"/>
          <a:ext cx="1599314" cy="63599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0" kern="1200" dirty="0"/>
            <a:t>10 Octubre 2017</a:t>
          </a:r>
        </a:p>
      </dsp:txBody>
      <dsp:txXfrm>
        <a:off x="421923" y="3584702"/>
        <a:ext cx="1562058" cy="598738"/>
      </dsp:txXfrm>
    </dsp:sp>
    <dsp:sp modelId="{9B14BEAB-594F-4C22-8998-34691429B36A}">
      <dsp:nvSpPr>
        <dsp:cNvPr id="0" name=""/>
        <dsp:cNvSpPr/>
      </dsp:nvSpPr>
      <dsp:spPr>
        <a:xfrm>
          <a:off x="2210496"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CO" sz="1500" kern="1200" dirty="0"/>
            <a:t>Formulación de observaciones y aclaraciones</a:t>
          </a:r>
          <a:endParaRPr lang="es-ES" sz="1500" kern="1200" dirty="0"/>
        </a:p>
      </dsp:txBody>
      <dsp:txXfrm>
        <a:off x="2244647" y="2752232"/>
        <a:ext cx="1730926" cy="1097688"/>
      </dsp:txXfrm>
    </dsp:sp>
    <dsp:sp modelId="{13EC8479-813C-435D-8EB6-F694E9F0429A}">
      <dsp:nvSpPr>
        <dsp:cNvPr id="0" name=""/>
        <dsp:cNvSpPr/>
      </dsp:nvSpPr>
      <dsp:spPr>
        <a:xfrm>
          <a:off x="3233895" y="1534982"/>
          <a:ext cx="2069413" cy="2069413"/>
        </a:xfrm>
        <a:prstGeom prst="circularArrow">
          <a:avLst>
            <a:gd name="adj1" fmla="val 2110"/>
            <a:gd name="adj2" fmla="val 253377"/>
            <a:gd name="adj3" fmla="val 19571112"/>
            <a:gd name="adj4" fmla="val 12575511"/>
            <a:gd name="adj5" fmla="val 2461"/>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0BC676-B5C7-464F-B0A9-C312D318CE23}">
      <dsp:nvSpPr>
        <dsp:cNvPr id="0" name=""/>
        <dsp:cNvSpPr/>
      </dsp:nvSpPr>
      <dsp:spPr>
        <a:xfrm>
          <a:off x="2610324" y="2082086"/>
          <a:ext cx="1599314" cy="635994"/>
        </a:xfrm>
        <a:prstGeom prst="roundRect">
          <a:avLst>
            <a:gd name="adj" fmla="val 10000"/>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13 Octubre 2017</a:t>
          </a:r>
        </a:p>
      </dsp:txBody>
      <dsp:txXfrm>
        <a:off x="2628952" y="2100714"/>
        <a:ext cx="1562058" cy="598738"/>
      </dsp:txXfrm>
    </dsp:sp>
    <dsp:sp modelId="{3860CAB2-DF08-4F25-BCF4-834CF96E77B1}">
      <dsp:nvSpPr>
        <dsp:cNvPr id="0" name=""/>
        <dsp:cNvSpPr/>
      </dsp:nvSpPr>
      <dsp:spPr>
        <a:xfrm>
          <a:off x="4417525"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endParaRPr lang="es-ES" sz="1500" kern="1200" dirty="0"/>
        </a:p>
        <a:p>
          <a:pPr marL="114300" lvl="1" indent="-114300" algn="l" defTabSz="666750">
            <a:lnSpc>
              <a:spcPct val="90000"/>
            </a:lnSpc>
            <a:spcBef>
              <a:spcPct val="0"/>
            </a:spcBef>
            <a:spcAft>
              <a:spcPct val="15000"/>
            </a:spcAft>
            <a:buChar char="•"/>
          </a:pPr>
          <a:r>
            <a:rPr lang="es-ES" sz="1500" kern="1200"/>
            <a:t>Recepción de ofertas</a:t>
          </a:r>
          <a:endParaRPr lang="es-ES" sz="1500" kern="1200" dirty="0"/>
        </a:p>
      </dsp:txBody>
      <dsp:txXfrm>
        <a:off x="4451676" y="2434235"/>
        <a:ext cx="1730926" cy="1097688"/>
      </dsp:txXfrm>
    </dsp:sp>
    <dsp:sp modelId="{2DCBF5E2-9F66-4D6A-99AA-5A0E98D6BE68}">
      <dsp:nvSpPr>
        <dsp:cNvPr id="0" name=""/>
        <dsp:cNvSpPr/>
      </dsp:nvSpPr>
      <dsp:spPr>
        <a:xfrm>
          <a:off x="5455917" y="2851475"/>
          <a:ext cx="1839511" cy="1839511"/>
        </a:xfrm>
        <a:prstGeom prst="leftCircularArrow">
          <a:avLst>
            <a:gd name="adj1" fmla="val 2373"/>
            <a:gd name="adj2" fmla="val 286779"/>
            <a:gd name="adj3" fmla="val 2062289"/>
            <a:gd name="adj4" fmla="val 9024489"/>
            <a:gd name="adj5" fmla="val 2769"/>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AAA90A-3409-4FB6-B9F4-9D30853E1AE7}">
      <dsp:nvSpPr>
        <dsp:cNvPr id="0" name=""/>
        <dsp:cNvSpPr/>
      </dsp:nvSpPr>
      <dsp:spPr>
        <a:xfrm>
          <a:off x="4817354" y="3566074"/>
          <a:ext cx="1599314" cy="635994"/>
        </a:xfrm>
        <a:prstGeom prst="roundRect">
          <a:avLst>
            <a:gd name="adj" fmla="val 10000"/>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23 Octubre 2017</a:t>
          </a:r>
        </a:p>
      </dsp:txBody>
      <dsp:txXfrm>
        <a:off x="4835982" y="3584702"/>
        <a:ext cx="1562058" cy="598738"/>
      </dsp:txXfrm>
    </dsp:sp>
    <dsp:sp modelId="{380176DE-38B8-4259-9932-AC2C503E4AE7}">
      <dsp:nvSpPr>
        <dsp:cNvPr id="0" name=""/>
        <dsp:cNvSpPr/>
      </dsp:nvSpPr>
      <dsp:spPr>
        <a:xfrm>
          <a:off x="6624554"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Evaluación Jurídica, financiera y técnica</a:t>
          </a:r>
        </a:p>
        <a:p>
          <a:pPr marL="114300" lvl="1" indent="-114300" algn="l" defTabSz="666750">
            <a:lnSpc>
              <a:spcPct val="90000"/>
            </a:lnSpc>
            <a:spcBef>
              <a:spcPct val="0"/>
            </a:spcBef>
            <a:spcAft>
              <a:spcPct val="15000"/>
            </a:spcAft>
            <a:buChar char="•"/>
          </a:pPr>
          <a:r>
            <a:rPr lang="es-ES" sz="1500" kern="1200" dirty="0"/>
            <a:t>Publicación Evaluación</a:t>
          </a:r>
        </a:p>
      </dsp:txBody>
      <dsp:txXfrm>
        <a:off x="6658705" y="2752232"/>
        <a:ext cx="1730926" cy="1097688"/>
      </dsp:txXfrm>
    </dsp:sp>
    <dsp:sp modelId="{09581504-5040-4C49-9832-E99255B9C8AC}">
      <dsp:nvSpPr>
        <dsp:cNvPr id="0" name=""/>
        <dsp:cNvSpPr/>
      </dsp:nvSpPr>
      <dsp:spPr>
        <a:xfrm>
          <a:off x="7024383" y="2082086"/>
          <a:ext cx="1599314" cy="635994"/>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30 Octubre 2017</a:t>
          </a:r>
        </a:p>
      </dsp:txBody>
      <dsp:txXfrm>
        <a:off x="7043011" y="2100714"/>
        <a:ext cx="1562058" cy="59873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81D17-2940-4A4A-A78A-77C59DF4DC0F}">
      <dsp:nvSpPr>
        <dsp:cNvPr id="0" name=""/>
        <dsp:cNvSpPr/>
      </dsp:nvSpPr>
      <dsp:spPr>
        <a:xfrm>
          <a:off x="3467"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Presentación  propuesta económica y documentación</a:t>
          </a:r>
        </a:p>
      </dsp:txBody>
      <dsp:txXfrm>
        <a:off x="37618" y="2434235"/>
        <a:ext cx="1730926" cy="1097688"/>
      </dsp:txXfrm>
    </dsp:sp>
    <dsp:sp modelId="{73D78FE7-3C07-4621-893B-72B5C3F7ED7C}">
      <dsp:nvSpPr>
        <dsp:cNvPr id="0" name=""/>
        <dsp:cNvSpPr/>
      </dsp:nvSpPr>
      <dsp:spPr>
        <a:xfrm>
          <a:off x="1041859" y="2851475"/>
          <a:ext cx="1839511" cy="1839511"/>
        </a:xfrm>
        <a:prstGeom prst="leftCircularArrow">
          <a:avLst>
            <a:gd name="adj1" fmla="val 2373"/>
            <a:gd name="adj2" fmla="val 286779"/>
            <a:gd name="adj3" fmla="val 2062289"/>
            <a:gd name="adj4" fmla="val 9024489"/>
            <a:gd name="adj5" fmla="val 27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E60C2C-9A51-44FC-AADB-5826E41CC13D}">
      <dsp:nvSpPr>
        <dsp:cNvPr id="0" name=""/>
        <dsp:cNvSpPr/>
      </dsp:nvSpPr>
      <dsp:spPr>
        <a:xfrm>
          <a:off x="403295" y="3566074"/>
          <a:ext cx="1599314" cy="63599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0" kern="1200" dirty="0"/>
            <a:t>1 Septiembre 2017</a:t>
          </a:r>
        </a:p>
      </dsp:txBody>
      <dsp:txXfrm>
        <a:off x="421923" y="3584702"/>
        <a:ext cx="1562058" cy="598738"/>
      </dsp:txXfrm>
    </dsp:sp>
    <dsp:sp modelId="{9B14BEAB-594F-4C22-8998-34691429B36A}">
      <dsp:nvSpPr>
        <dsp:cNvPr id="0" name=""/>
        <dsp:cNvSpPr/>
      </dsp:nvSpPr>
      <dsp:spPr>
        <a:xfrm>
          <a:off x="2210496"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CO" sz="1500" kern="1200" dirty="0"/>
            <a:t>Formulación de observaciones y aclaraciones</a:t>
          </a:r>
          <a:endParaRPr lang="es-ES" sz="1500" kern="1200" dirty="0"/>
        </a:p>
      </dsp:txBody>
      <dsp:txXfrm>
        <a:off x="2244647" y="2752232"/>
        <a:ext cx="1730926" cy="1097688"/>
      </dsp:txXfrm>
    </dsp:sp>
    <dsp:sp modelId="{13EC8479-813C-435D-8EB6-F694E9F0429A}">
      <dsp:nvSpPr>
        <dsp:cNvPr id="0" name=""/>
        <dsp:cNvSpPr/>
      </dsp:nvSpPr>
      <dsp:spPr>
        <a:xfrm>
          <a:off x="3233895" y="1534982"/>
          <a:ext cx="2069413" cy="2069413"/>
        </a:xfrm>
        <a:prstGeom prst="circularArrow">
          <a:avLst>
            <a:gd name="adj1" fmla="val 2110"/>
            <a:gd name="adj2" fmla="val 253377"/>
            <a:gd name="adj3" fmla="val 19571112"/>
            <a:gd name="adj4" fmla="val 12575511"/>
            <a:gd name="adj5" fmla="val 2461"/>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0BC676-B5C7-464F-B0A9-C312D318CE23}">
      <dsp:nvSpPr>
        <dsp:cNvPr id="0" name=""/>
        <dsp:cNvSpPr/>
      </dsp:nvSpPr>
      <dsp:spPr>
        <a:xfrm>
          <a:off x="2610324" y="2082086"/>
          <a:ext cx="1599314" cy="635994"/>
        </a:xfrm>
        <a:prstGeom prst="roundRect">
          <a:avLst>
            <a:gd name="adj" fmla="val 10000"/>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11 Septiembre 2017</a:t>
          </a:r>
        </a:p>
      </dsp:txBody>
      <dsp:txXfrm>
        <a:off x="2628952" y="2100714"/>
        <a:ext cx="1562058" cy="598738"/>
      </dsp:txXfrm>
    </dsp:sp>
    <dsp:sp modelId="{3860CAB2-DF08-4F25-BCF4-834CF96E77B1}">
      <dsp:nvSpPr>
        <dsp:cNvPr id="0" name=""/>
        <dsp:cNvSpPr/>
      </dsp:nvSpPr>
      <dsp:spPr>
        <a:xfrm>
          <a:off x="4417525"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endParaRPr lang="es-ES" sz="1500" kern="1200" dirty="0"/>
        </a:p>
        <a:p>
          <a:pPr marL="114300" lvl="1" indent="-114300" algn="l" defTabSz="666750">
            <a:lnSpc>
              <a:spcPct val="90000"/>
            </a:lnSpc>
            <a:spcBef>
              <a:spcPct val="0"/>
            </a:spcBef>
            <a:spcAft>
              <a:spcPct val="15000"/>
            </a:spcAft>
            <a:buChar char="•"/>
          </a:pPr>
          <a:r>
            <a:rPr lang="es-ES" sz="1500" kern="1200"/>
            <a:t>Recepción de ofertas</a:t>
          </a:r>
          <a:endParaRPr lang="es-ES" sz="1500" kern="1200" dirty="0"/>
        </a:p>
      </dsp:txBody>
      <dsp:txXfrm>
        <a:off x="4451676" y="2434235"/>
        <a:ext cx="1730926" cy="1097688"/>
      </dsp:txXfrm>
    </dsp:sp>
    <dsp:sp modelId="{2DCBF5E2-9F66-4D6A-99AA-5A0E98D6BE68}">
      <dsp:nvSpPr>
        <dsp:cNvPr id="0" name=""/>
        <dsp:cNvSpPr/>
      </dsp:nvSpPr>
      <dsp:spPr>
        <a:xfrm>
          <a:off x="5455917" y="2851475"/>
          <a:ext cx="1839511" cy="1839511"/>
        </a:xfrm>
        <a:prstGeom prst="leftCircularArrow">
          <a:avLst>
            <a:gd name="adj1" fmla="val 2373"/>
            <a:gd name="adj2" fmla="val 286779"/>
            <a:gd name="adj3" fmla="val 2062289"/>
            <a:gd name="adj4" fmla="val 9024489"/>
            <a:gd name="adj5" fmla="val 2769"/>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AAA90A-3409-4FB6-B9F4-9D30853E1AE7}">
      <dsp:nvSpPr>
        <dsp:cNvPr id="0" name=""/>
        <dsp:cNvSpPr/>
      </dsp:nvSpPr>
      <dsp:spPr>
        <a:xfrm>
          <a:off x="4817354" y="3566074"/>
          <a:ext cx="1599314" cy="635994"/>
        </a:xfrm>
        <a:prstGeom prst="roundRect">
          <a:avLst>
            <a:gd name="adj" fmla="val 10000"/>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22 Septiembre 2017</a:t>
          </a:r>
        </a:p>
      </dsp:txBody>
      <dsp:txXfrm>
        <a:off x="4835982" y="3584702"/>
        <a:ext cx="1562058" cy="598738"/>
      </dsp:txXfrm>
    </dsp:sp>
    <dsp:sp modelId="{380176DE-38B8-4259-9932-AC2C503E4AE7}">
      <dsp:nvSpPr>
        <dsp:cNvPr id="0" name=""/>
        <dsp:cNvSpPr/>
      </dsp:nvSpPr>
      <dsp:spPr>
        <a:xfrm>
          <a:off x="6624554"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Evaluación Jurídica, financiera y técnica</a:t>
          </a:r>
        </a:p>
        <a:p>
          <a:pPr marL="114300" lvl="1" indent="-114300" algn="l" defTabSz="666750">
            <a:lnSpc>
              <a:spcPct val="90000"/>
            </a:lnSpc>
            <a:spcBef>
              <a:spcPct val="0"/>
            </a:spcBef>
            <a:spcAft>
              <a:spcPct val="15000"/>
            </a:spcAft>
            <a:buChar char="•"/>
          </a:pPr>
          <a:r>
            <a:rPr lang="es-ES" sz="1500" kern="1200" dirty="0"/>
            <a:t>Publicación Evaluación</a:t>
          </a:r>
        </a:p>
      </dsp:txBody>
      <dsp:txXfrm>
        <a:off x="6658705" y="2752232"/>
        <a:ext cx="1730926" cy="1097688"/>
      </dsp:txXfrm>
    </dsp:sp>
    <dsp:sp modelId="{09581504-5040-4C49-9832-E99255B9C8AC}">
      <dsp:nvSpPr>
        <dsp:cNvPr id="0" name=""/>
        <dsp:cNvSpPr/>
      </dsp:nvSpPr>
      <dsp:spPr>
        <a:xfrm>
          <a:off x="7024383" y="2082086"/>
          <a:ext cx="1599314" cy="635994"/>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29 Septiembre 2017</a:t>
          </a:r>
        </a:p>
      </dsp:txBody>
      <dsp:txXfrm>
        <a:off x="7043011" y="2100714"/>
        <a:ext cx="1562058" cy="59873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81D17-2940-4A4A-A78A-77C59DF4DC0F}">
      <dsp:nvSpPr>
        <dsp:cNvPr id="0" name=""/>
        <dsp:cNvSpPr/>
      </dsp:nvSpPr>
      <dsp:spPr>
        <a:xfrm>
          <a:off x="3467"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Presentación  propuesta económica y documentación</a:t>
          </a:r>
        </a:p>
      </dsp:txBody>
      <dsp:txXfrm>
        <a:off x="37618" y="2434235"/>
        <a:ext cx="1730926" cy="1097688"/>
      </dsp:txXfrm>
    </dsp:sp>
    <dsp:sp modelId="{73D78FE7-3C07-4621-893B-72B5C3F7ED7C}">
      <dsp:nvSpPr>
        <dsp:cNvPr id="0" name=""/>
        <dsp:cNvSpPr/>
      </dsp:nvSpPr>
      <dsp:spPr>
        <a:xfrm>
          <a:off x="1041859" y="2851475"/>
          <a:ext cx="1839511" cy="1839511"/>
        </a:xfrm>
        <a:prstGeom prst="leftCircularArrow">
          <a:avLst>
            <a:gd name="adj1" fmla="val 2373"/>
            <a:gd name="adj2" fmla="val 286779"/>
            <a:gd name="adj3" fmla="val 2062289"/>
            <a:gd name="adj4" fmla="val 9024489"/>
            <a:gd name="adj5" fmla="val 27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E60C2C-9A51-44FC-AADB-5826E41CC13D}">
      <dsp:nvSpPr>
        <dsp:cNvPr id="0" name=""/>
        <dsp:cNvSpPr/>
      </dsp:nvSpPr>
      <dsp:spPr>
        <a:xfrm>
          <a:off x="403295" y="3566074"/>
          <a:ext cx="1599314" cy="63599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ES" sz="2000" b="0" kern="1200" dirty="0"/>
            <a:t>10 Octubre 2017</a:t>
          </a:r>
        </a:p>
      </dsp:txBody>
      <dsp:txXfrm>
        <a:off x="421923" y="3584702"/>
        <a:ext cx="1562058" cy="598738"/>
      </dsp:txXfrm>
    </dsp:sp>
    <dsp:sp modelId="{9B14BEAB-594F-4C22-8998-34691429B36A}">
      <dsp:nvSpPr>
        <dsp:cNvPr id="0" name=""/>
        <dsp:cNvSpPr/>
      </dsp:nvSpPr>
      <dsp:spPr>
        <a:xfrm>
          <a:off x="2210496"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CO" sz="1500" kern="1200" dirty="0"/>
            <a:t>Formulación de observaciones y aclaraciones</a:t>
          </a:r>
          <a:endParaRPr lang="es-ES" sz="1500" kern="1200" dirty="0"/>
        </a:p>
      </dsp:txBody>
      <dsp:txXfrm>
        <a:off x="2244647" y="2752232"/>
        <a:ext cx="1730926" cy="1097688"/>
      </dsp:txXfrm>
    </dsp:sp>
    <dsp:sp modelId="{13EC8479-813C-435D-8EB6-F694E9F0429A}">
      <dsp:nvSpPr>
        <dsp:cNvPr id="0" name=""/>
        <dsp:cNvSpPr/>
      </dsp:nvSpPr>
      <dsp:spPr>
        <a:xfrm>
          <a:off x="3233895" y="1534982"/>
          <a:ext cx="2069413" cy="2069413"/>
        </a:xfrm>
        <a:prstGeom prst="circularArrow">
          <a:avLst>
            <a:gd name="adj1" fmla="val 2110"/>
            <a:gd name="adj2" fmla="val 253377"/>
            <a:gd name="adj3" fmla="val 19571112"/>
            <a:gd name="adj4" fmla="val 12575511"/>
            <a:gd name="adj5" fmla="val 2461"/>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0BC676-B5C7-464F-B0A9-C312D318CE23}">
      <dsp:nvSpPr>
        <dsp:cNvPr id="0" name=""/>
        <dsp:cNvSpPr/>
      </dsp:nvSpPr>
      <dsp:spPr>
        <a:xfrm>
          <a:off x="2610324" y="2082086"/>
          <a:ext cx="1599314" cy="635994"/>
        </a:xfrm>
        <a:prstGeom prst="roundRect">
          <a:avLst>
            <a:gd name="adj" fmla="val 10000"/>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13 Octubre 2017</a:t>
          </a:r>
        </a:p>
      </dsp:txBody>
      <dsp:txXfrm>
        <a:off x="2628952" y="2100714"/>
        <a:ext cx="1562058" cy="598738"/>
      </dsp:txXfrm>
    </dsp:sp>
    <dsp:sp modelId="{3860CAB2-DF08-4F25-BCF4-834CF96E77B1}">
      <dsp:nvSpPr>
        <dsp:cNvPr id="0" name=""/>
        <dsp:cNvSpPr/>
      </dsp:nvSpPr>
      <dsp:spPr>
        <a:xfrm>
          <a:off x="4417525"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endParaRPr lang="es-ES" sz="1500" kern="1200" dirty="0"/>
        </a:p>
        <a:p>
          <a:pPr marL="114300" lvl="1" indent="-114300" algn="l" defTabSz="666750">
            <a:lnSpc>
              <a:spcPct val="90000"/>
            </a:lnSpc>
            <a:spcBef>
              <a:spcPct val="0"/>
            </a:spcBef>
            <a:spcAft>
              <a:spcPct val="15000"/>
            </a:spcAft>
            <a:buChar char="•"/>
          </a:pPr>
          <a:r>
            <a:rPr lang="es-ES" sz="1500" kern="1200"/>
            <a:t>Recepción de ofertas</a:t>
          </a:r>
          <a:endParaRPr lang="es-ES" sz="1500" kern="1200" dirty="0"/>
        </a:p>
      </dsp:txBody>
      <dsp:txXfrm>
        <a:off x="4451676" y="2434235"/>
        <a:ext cx="1730926" cy="1097688"/>
      </dsp:txXfrm>
    </dsp:sp>
    <dsp:sp modelId="{2DCBF5E2-9F66-4D6A-99AA-5A0E98D6BE68}">
      <dsp:nvSpPr>
        <dsp:cNvPr id="0" name=""/>
        <dsp:cNvSpPr/>
      </dsp:nvSpPr>
      <dsp:spPr>
        <a:xfrm>
          <a:off x="5455917" y="2851475"/>
          <a:ext cx="1839511" cy="1839511"/>
        </a:xfrm>
        <a:prstGeom prst="leftCircularArrow">
          <a:avLst>
            <a:gd name="adj1" fmla="val 2373"/>
            <a:gd name="adj2" fmla="val 286779"/>
            <a:gd name="adj3" fmla="val 2062289"/>
            <a:gd name="adj4" fmla="val 9024489"/>
            <a:gd name="adj5" fmla="val 2769"/>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AAA90A-3409-4FB6-B9F4-9D30853E1AE7}">
      <dsp:nvSpPr>
        <dsp:cNvPr id="0" name=""/>
        <dsp:cNvSpPr/>
      </dsp:nvSpPr>
      <dsp:spPr>
        <a:xfrm>
          <a:off x="4817354" y="3566074"/>
          <a:ext cx="1599314" cy="635994"/>
        </a:xfrm>
        <a:prstGeom prst="roundRect">
          <a:avLst>
            <a:gd name="adj" fmla="val 10000"/>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23 Octubre 2017</a:t>
          </a:r>
        </a:p>
      </dsp:txBody>
      <dsp:txXfrm>
        <a:off x="4835982" y="3584702"/>
        <a:ext cx="1562058" cy="598738"/>
      </dsp:txXfrm>
    </dsp:sp>
    <dsp:sp modelId="{380176DE-38B8-4259-9932-AC2C503E4AE7}">
      <dsp:nvSpPr>
        <dsp:cNvPr id="0" name=""/>
        <dsp:cNvSpPr/>
      </dsp:nvSpPr>
      <dsp:spPr>
        <a:xfrm>
          <a:off x="6624554" y="2400084"/>
          <a:ext cx="1799228" cy="148398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Evaluación Jurídica, financiera y técnica</a:t>
          </a:r>
        </a:p>
        <a:p>
          <a:pPr marL="114300" lvl="1" indent="-114300" algn="l" defTabSz="666750">
            <a:lnSpc>
              <a:spcPct val="90000"/>
            </a:lnSpc>
            <a:spcBef>
              <a:spcPct val="0"/>
            </a:spcBef>
            <a:spcAft>
              <a:spcPct val="15000"/>
            </a:spcAft>
            <a:buChar char="•"/>
          </a:pPr>
          <a:r>
            <a:rPr lang="es-ES" sz="1500" kern="1200" dirty="0"/>
            <a:t>Publicación Evaluación</a:t>
          </a:r>
        </a:p>
      </dsp:txBody>
      <dsp:txXfrm>
        <a:off x="6658705" y="2752232"/>
        <a:ext cx="1730926" cy="1097688"/>
      </dsp:txXfrm>
    </dsp:sp>
    <dsp:sp modelId="{09581504-5040-4C49-9832-E99255B9C8AC}">
      <dsp:nvSpPr>
        <dsp:cNvPr id="0" name=""/>
        <dsp:cNvSpPr/>
      </dsp:nvSpPr>
      <dsp:spPr>
        <a:xfrm>
          <a:off x="7024383" y="2082086"/>
          <a:ext cx="1599314" cy="635994"/>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30 Octubre 2017</a:t>
          </a:r>
        </a:p>
      </dsp:txBody>
      <dsp:txXfrm>
        <a:off x="7043011" y="2100714"/>
        <a:ext cx="1562058" cy="59873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E791E-D906-455B-A125-ECD7764F8059}">
      <dsp:nvSpPr>
        <dsp:cNvPr id="0" name=""/>
        <dsp:cNvSpPr/>
      </dsp:nvSpPr>
      <dsp:spPr>
        <a:xfrm>
          <a:off x="564719" y="0"/>
          <a:ext cx="1108482" cy="1108482"/>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F068A8-44D8-444C-90CB-9BD56BD187D8}">
      <dsp:nvSpPr>
        <dsp:cNvPr id="0" name=""/>
        <dsp:cNvSpPr/>
      </dsp:nvSpPr>
      <dsp:spPr>
        <a:xfrm>
          <a:off x="675567" y="110848"/>
          <a:ext cx="886785" cy="886785"/>
        </a:xfrm>
        <a:prstGeom prst="pie">
          <a:avLst>
            <a:gd name="adj1" fmla="val 10800000"/>
            <a:gd name="adj2" fmla="val 162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2798DB-BA43-4F0E-84EF-60D8F5A9500E}">
      <dsp:nvSpPr>
        <dsp:cNvPr id="0" name=""/>
        <dsp:cNvSpPr/>
      </dsp:nvSpPr>
      <dsp:spPr>
        <a:xfrm rot="16200000">
          <a:off x="-710034" y="2494084"/>
          <a:ext cx="3214597" cy="665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1022350">
            <a:lnSpc>
              <a:spcPct val="90000"/>
            </a:lnSpc>
            <a:spcBef>
              <a:spcPct val="0"/>
            </a:spcBef>
            <a:spcAft>
              <a:spcPct val="35000"/>
            </a:spcAft>
            <a:buNone/>
          </a:pPr>
          <a:r>
            <a:rPr lang="es-ES" sz="2300" kern="1200" dirty="0"/>
            <a:t>1. ENAJENACIÓN TEMPRANA</a:t>
          </a:r>
        </a:p>
      </dsp:txBody>
      <dsp:txXfrm>
        <a:off x="-710034" y="2494084"/>
        <a:ext cx="3214597" cy="665089"/>
      </dsp:txXfrm>
    </dsp:sp>
    <dsp:sp modelId="{3EDE5B47-DA26-44AE-9808-903F78653B4E}">
      <dsp:nvSpPr>
        <dsp:cNvPr id="0" name=""/>
        <dsp:cNvSpPr/>
      </dsp:nvSpPr>
      <dsp:spPr>
        <a:xfrm>
          <a:off x="1340656" y="0"/>
          <a:ext cx="2216964" cy="44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just" defTabSz="711200">
            <a:lnSpc>
              <a:spcPct val="90000"/>
            </a:lnSpc>
            <a:spcBef>
              <a:spcPct val="0"/>
            </a:spcBef>
            <a:spcAft>
              <a:spcPct val="35000"/>
            </a:spcAft>
            <a:buNone/>
          </a:pPr>
          <a:r>
            <a:rPr lang="es-CO" sz="1600" kern="1200" dirty="0">
              <a:solidFill>
                <a:schemeClr val="accent1">
                  <a:lumMod val="50000"/>
                </a:schemeClr>
              </a:solidFill>
              <a:latin typeface="Lato"/>
            </a:rPr>
            <a:t>Ley 1849 de 2017 del 19 de julio de 2017 </a:t>
          </a:r>
          <a:r>
            <a:rPr lang="es-CO" sz="1400" i="1" kern="1200" dirty="0">
              <a:latin typeface="Lato"/>
            </a:rPr>
            <a:t>“Por medio de la cual se modifica y adiciona la ley 1708 de 2014 Código Extinción de Dominio”</a:t>
          </a:r>
          <a:endParaRPr lang="es-ES" sz="1600" i="1" kern="1200" dirty="0"/>
        </a:p>
      </dsp:txBody>
      <dsp:txXfrm>
        <a:off x="1340656" y="0"/>
        <a:ext cx="2216964" cy="4433928"/>
      </dsp:txXfrm>
    </dsp:sp>
    <dsp:sp modelId="{3CCBDA4D-7BD7-437B-8C8C-9F4B2A1E2CC6}">
      <dsp:nvSpPr>
        <dsp:cNvPr id="0" name=""/>
        <dsp:cNvSpPr/>
      </dsp:nvSpPr>
      <dsp:spPr>
        <a:xfrm>
          <a:off x="3873441" y="0"/>
          <a:ext cx="1108482" cy="1108482"/>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86FA7D-329B-48CD-A157-ABA0636E740D}">
      <dsp:nvSpPr>
        <dsp:cNvPr id="0" name=""/>
        <dsp:cNvSpPr/>
      </dsp:nvSpPr>
      <dsp:spPr>
        <a:xfrm>
          <a:off x="3984289" y="110848"/>
          <a:ext cx="886785" cy="886785"/>
        </a:xfrm>
        <a:prstGeom prst="pie">
          <a:avLst>
            <a:gd name="adj1" fmla="val 5400000"/>
            <a:gd name="adj2" fmla="val 162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211604-A3DC-469B-BD21-5B1B26CADBE8}">
      <dsp:nvSpPr>
        <dsp:cNvPr id="0" name=""/>
        <dsp:cNvSpPr/>
      </dsp:nvSpPr>
      <dsp:spPr>
        <a:xfrm rot="16200000">
          <a:off x="2598686" y="2494084"/>
          <a:ext cx="3214597" cy="665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1022350">
            <a:lnSpc>
              <a:spcPct val="90000"/>
            </a:lnSpc>
            <a:spcBef>
              <a:spcPct val="0"/>
            </a:spcBef>
            <a:spcAft>
              <a:spcPct val="35000"/>
            </a:spcAft>
            <a:buNone/>
          </a:pPr>
          <a:r>
            <a:rPr lang="es-ES" sz="2300" kern="1200" dirty="0"/>
            <a:t>2. FARC EP</a:t>
          </a:r>
        </a:p>
      </dsp:txBody>
      <dsp:txXfrm>
        <a:off x="2598686" y="2494084"/>
        <a:ext cx="3214597" cy="665089"/>
      </dsp:txXfrm>
    </dsp:sp>
    <dsp:sp modelId="{6E7EECF5-4CEE-4658-B6DE-AF78F9BA2D4E}">
      <dsp:nvSpPr>
        <dsp:cNvPr id="0" name=""/>
        <dsp:cNvSpPr/>
      </dsp:nvSpPr>
      <dsp:spPr>
        <a:xfrm>
          <a:off x="4649378" y="0"/>
          <a:ext cx="2216964" cy="44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just" defTabSz="711200">
            <a:lnSpc>
              <a:spcPct val="90000"/>
            </a:lnSpc>
            <a:spcBef>
              <a:spcPct val="0"/>
            </a:spcBef>
            <a:spcAft>
              <a:spcPct val="35000"/>
            </a:spcAft>
            <a:buNone/>
          </a:pPr>
          <a:r>
            <a:rPr lang="es-CO" sz="1600" kern="1200" dirty="0">
              <a:solidFill>
                <a:schemeClr val="accent1">
                  <a:lumMod val="50000"/>
                </a:schemeClr>
              </a:solidFill>
              <a:latin typeface="Lato"/>
              <a:ea typeface="+mn-ea"/>
              <a:cs typeface="+mn-cs"/>
            </a:rPr>
            <a:t>Decreto Ley 903 del 29 de mayo de 2017 </a:t>
          </a:r>
          <a:r>
            <a:rPr lang="es-CO" sz="1400" i="1" kern="1200" dirty="0">
              <a:solidFill>
                <a:prstClr val="black">
                  <a:hueOff val="0"/>
                  <a:satOff val="0"/>
                  <a:lumOff val="0"/>
                  <a:alphaOff val="0"/>
                </a:prstClr>
              </a:solidFill>
              <a:latin typeface="Lato"/>
              <a:ea typeface="+mn-ea"/>
              <a:cs typeface="+mn-cs"/>
            </a:rPr>
            <a:t>“Por medio del cual se dictan disposiciones sobre la realización de un inventario de los bienes y activos de las FARC EP”.</a:t>
          </a:r>
          <a:endParaRPr lang="es-ES" sz="1400" i="1" kern="1200" dirty="0">
            <a:solidFill>
              <a:prstClr val="black">
                <a:hueOff val="0"/>
                <a:satOff val="0"/>
                <a:lumOff val="0"/>
                <a:alphaOff val="0"/>
              </a:prstClr>
            </a:solidFill>
            <a:latin typeface="Lato"/>
            <a:ea typeface="+mn-ea"/>
            <a:cs typeface="+mn-cs"/>
          </a:endParaRPr>
        </a:p>
        <a:p>
          <a:pPr marL="0" lvl="0" indent="0" algn="just" defTabSz="711200">
            <a:lnSpc>
              <a:spcPct val="90000"/>
            </a:lnSpc>
            <a:spcBef>
              <a:spcPct val="0"/>
            </a:spcBef>
            <a:spcAft>
              <a:spcPct val="35000"/>
            </a:spcAft>
            <a:buNone/>
          </a:pPr>
          <a:endParaRPr lang="es-ES" sz="1600" i="1" kern="1200" dirty="0">
            <a:solidFill>
              <a:prstClr val="black">
                <a:hueOff val="0"/>
                <a:satOff val="0"/>
                <a:lumOff val="0"/>
                <a:alphaOff val="0"/>
              </a:prstClr>
            </a:solidFill>
            <a:latin typeface="Lato"/>
            <a:ea typeface="+mn-ea"/>
            <a:cs typeface="+mn-cs"/>
          </a:endParaRPr>
        </a:p>
        <a:p>
          <a:pPr marL="0" lvl="0" indent="0" algn="just" defTabSz="533400">
            <a:lnSpc>
              <a:spcPct val="90000"/>
            </a:lnSpc>
            <a:spcBef>
              <a:spcPct val="0"/>
            </a:spcBef>
            <a:spcAft>
              <a:spcPct val="35000"/>
            </a:spcAft>
            <a:buNone/>
          </a:pPr>
          <a:r>
            <a:rPr lang="es-CO" sz="1200" i="1" kern="1200" dirty="0">
              <a:solidFill>
                <a:prstClr val="black">
                  <a:hueOff val="0"/>
                  <a:satOff val="0"/>
                  <a:lumOff val="0"/>
                  <a:alphaOff val="0"/>
                </a:prstClr>
              </a:solidFill>
              <a:latin typeface="Lato"/>
              <a:ea typeface="+mn-ea"/>
              <a:cs typeface="+mn-cs"/>
            </a:rPr>
            <a:t> </a:t>
          </a:r>
          <a:r>
            <a:rPr lang="es-CO" sz="1600" i="1" kern="1200" dirty="0">
              <a:solidFill>
                <a:schemeClr val="accent1">
                  <a:lumMod val="50000"/>
                </a:schemeClr>
              </a:solidFill>
              <a:latin typeface="Lato"/>
              <a:ea typeface="+mn-ea"/>
              <a:cs typeface="+mn-cs"/>
            </a:rPr>
            <a:t>Decreto 1407 del 24 de agosto de 2017 </a:t>
          </a:r>
          <a:r>
            <a:rPr lang="es-CO" sz="1400" i="1" kern="1200" dirty="0">
              <a:solidFill>
                <a:prstClr val="black">
                  <a:hueOff val="0"/>
                  <a:satOff val="0"/>
                  <a:lumOff val="0"/>
                  <a:alphaOff val="0"/>
                </a:prstClr>
              </a:solidFill>
              <a:latin typeface="Lato"/>
              <a:ea typeface="+mn-ea"/>
              <a:cs typeface="+mn-cs"/>
            </a:rPr>
            <a:t>“Por medio del cual se designa el administrador del patrimonio autónomo previsto en el decreto ley 903 del 29 de mayo de 2017 y se crea la comisión transitoria de verificación de los bienes y apoyo al administrador del patrimonio autónomo”.</a:t>
          </a:r>
          <a:endParaRPr lang="es-ES" sz="1600" i="1" kern="1200" dirty="0">
            <a:solidFill>
              <a:prstClr val="black">
                <a:hueOff val="0"/>
                <a:satOff val="0"/>
                <a:lumOff val="0"/>
                <a:alphaOff val="0"/>
              </a:prstClr>
            </a:solidFill>
            <a:latin typeface="Lato"/>
            <a:ea typeface="+mn-ea"/>
            <a:cs typeface="+mn-cs"/>
          </a:endParaRPr>
        </a:p>
      </dsp:txBody>
      <dsp:txXfrm>
        <a:off x="4649378" y="0"/>
        <a:ext cx="2216964" cy="443392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2689F0-BF96-4F59-81AA-E229D4AD1B41}">
      <dsp:nvSpPr>
        <dsp:cNvPr id="0" name=""/>
        <dsp:cNvSpPr/>
      </dsp:nvSpPr>
      <dsp:spPr>
        <a:xfrm>
          <a:off x="1303160" y="0"/>
          <a:ext cx="1801849" cy="1001027"/>
        </a:xfrm>
        <a:prstGeom prst="roundRect">
          <a:avLst>
            <a:gd name="adj" fmla="val 10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383 Funcionarios</a:t>
          </a:r>
        </a:p>
      </dsp:txBody>
      <dsp:txXfrm>
        <a:off x="1332479" y="29319"/>
        <a:ext cx="1743211" cy="942389"/>
      </dsp:txXfrm>
    </dsp:sp>
    <dsp:sp modelId="{E3DA8280-C8CB-4218-A766-9A0C2E0CA97B}">
      <dsp:nvSpPr>
        <dsp:cNvPr id="0" name=""/>
        <dsp:cNvSpPr/>
      </dsp:nvSpPr>
      <dsp:spPr>
        <a:xfrm>
          <a:off x="3697727" y="0"/>
          <a:ext cx="2218058" cy="1001027"/>
        </a:xfrm>
        <a:prstGeom prst="roundRect">
          <a:avLst>
            <a:gd name="adj" fmla="val 10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144 Funcionarios (50 ET + 94 Paz)</a:t>
          </a:r>
        </a:p>
      </dsp:txBody>
      <dsp:txXfrm>
        <a:off x="3727046" y="29319"/>
        <a:ext cx="2159420" cy="942389"/>
      </dsp:txXfrm>
    </dsp:sp>
    <dsp:sp modelId="{1BCD3589-39BE-4FD8-BC06-E1D1A4488295}">
      <dsp:nvSpPr>
        <dsp:cNvPr id="0" name=""/>
        <dsp:cNvSpPr/>
      </dsp:nvSpPr>
      <dsp:spPr>
        <a:xfrm>
          <a:off x="3234087" y="4254366"/>
          <a:ext cx="750770" cy="750770"/>
        </a:xfrm>
        <a:prstGeom prst="triangle">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8F31C5-1973-4A5C-86F6-0671F6E072D3}">
      <dsp:nvSpPr>
        <dsp:cNvPr id="0" name=""/>
        <dsp:cNvSpPr/>
      </dsp:nvSpPr>
      <dsp:spPr>
        <a:xfrm rot="240000">
          <a:off x="1356473" y="3932652"/>
          <a:ext cx="4505999" cy="315090"/>
        </a:xfrm>
        <a:prstGeom prst="rect">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8B5637-B710-414B-8334-40866535CEE2}">
      <dsp:nvSpPr>
        <dsp:cNvPr id="0" name=""/>
        <dsp:cNvSpPr/>
      </dsp:nvSpPr>
      <dsp:spPr>
        <a:xfrm rot="240000">
          <a:off x="4033479" y="2665760"/>
          <a:ext cx="1854760" cy="1315301"/>
        </a:xfrm>
        <a:prstGeom prst="round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3.139 (Anual) Enajenación Temprana</a:t>
          </a:r>
        </a:p>
      </dsp:txBody>
      <dsp:txXfrm>
        <a:off x="4097687" y="2729968"/>
        <a:ext cx="1726344" cy="1186885"/>
      </dsp:txXfrm>
    </dsp:sp>
    <dsp:sp modelId="{86B1C9E4-B34F-4804-A18A-620B6C14A957}">
      <dsp:nvSpPr>
        <dsp:cNvPr id="0" name=""/>
        <dsp:cNvSpPr/>
      </dsp:nvSpPr>
      <dsp:spPr>
        <a:xfrm rot="240000">
          <a:off x="4133582" y="1304362"/>
          <a:ext cx="1854760" cy="1315301"/>
        </a:xfrm>
        <a:prstGeom prst="roundRect">
          <a:avLst/>
        </a:prstGeom>
        <a:solidFill>
          <a:schemeClr val="accent1">
            <a:shade val="50000"/>
            <a:hueOff val="222839"/>
            <a:satOff val="5970"/>
            <a:lumOff val="263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126.500 Paz</a:t>
          </a:r>
        </a:p>
      </dsp:txBody>
      <dsp:txXfrm>
        <a:off x="4197790" y="1368570"/>
        <a:ext cx="1726344" cy="1186885"/>
      </dsp:txXfrm>
    </dsp:sp>
    <dsp:sp modelId="{18ECD2AF-CAAD-4E9C-B4E0-832248FD523C}">
      <dsp:nvSpPr>
        <dsp:cNvPr id="0" name=""/>
        <dsp:cNvSpPr/>
      </dsp:nvSpPr>
      <dsp:spPr>
        <a:xfrm rot="240000">
          <a:off x="1455834" y="2485575"/>
          <a:ext cx="1854760" cy="1315301"/>
        </a:xfrm>
        <a:prstGeom prst="roundRect">
          <a:avLst/>
        </a:prstGeom>
        <a:solidFill>
          <a:schemeClr val="accent1">
            <a:shade val="50000"/>
            <a:hueOff val="222839"/>
            <a:satOff val="5970"/>
            <a:lumOff val="263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90.000 Activos</a:t>
          </a:r>
        </a:p>
      </dsp:txBody>
      <dsp:txXfrm>
        <a:off x="1520042" y="2549783"/>
        <a:ext cx="1726344" cy="118688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999D4B-BDED-4CA4-AAAB-C91B021EFE64}">
      <dsp:nvSpPr>
        <dsp:cNvPr id="0" name=""/>
        <dsp:cNvSpPr/>
      </dsp:nvSpPr>
      <dsp:spPr>
        <a:xfrm>
          <a:off x="995" y="0"/>
          <a:ext cx="2587649" cy="4935461"/>
        </a:xfrm>
        <a:prstGeom prst="roundRect">
          <a:avLst>
            <a:gd name="adj" fmla="val 10000"/>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i="1" kern="1200" dirty="0">
              <a:solidFill>
                <a:schemeClr val="tx1"/>
              </a:solidFill>
            </a:rPr>
            <a:t>Contratación Estatal</a:t>
          </a:r>
        </a:p>
      </dsp:txBody>
      <dsp:txXfrm>
        <a:off x="995" y="0"/>
        <a:ext cx="2587649" cy="1480638"/>
      </dsp:txXfrm>
    </dsp:sp>
    <dsp:sp modelId="{EE203FBF-51B6-49C1-B528-8BBE2FB60788}">
      <dsp:nvSpPr>
        <dsp:cNvPr id="0" name=""/>
        <dsp:cNvSpPr/>
      </dsp:nvSpPr>
      <dsp:spPr>
        <a:xfrm>
          <a:off x="259760" y="1482084"/>
          <a:ext cx="2070119" cy="1488108"/>
        </a:xfrm>
        <a:prstGeom prst="roundRect">
          <a:avLst>
            <a:gd name="adj" fmla="val 10000"/>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err="1">
              <a:solidFill>
                <a:schemeClr val="tx1"/>
              </a:solidFill>
            </a:rPr>
            <a:t>Outsourcing</a:t>
          </a:r>
          <a:endParaRPr lang="es-ES" sz="1800" kern="1200" dirty="0">
            <a:solidFill>
              <a:schemeClr val="tx1"/>
            </a:solidFill>
          </a:endParaRPr>
        </a:p>
      </dsp:txBody>
      <dsp:txXfrm>
        <a:off x="303345" y="1525669"/>
        <a:ext cx="1982949" cy="1400938"/>
      </dsp:txXfrm>
    </dsp:sp>
    <dsp:sp modelId="{B16094DF-739D-4774-AE28-CA60D57A780F}">
      <dsp:nvSpPr>
        <dsp:cNvPr id="0" name=""/>
        <dsp:cNvSpPr/>
      </dsp:nvSpPr>
      <dsp:spPr>
        <a:xfrm>
          <a:off x="259760" y="3199133"/>
          <a:ext cx="2070119" cy="1488108"/>
        </a:xfrm>
        <a:prstGeom prst="roundRect">
          <a:avLst>
            <a:gd name="adj" fmla="val 10000"/>
          </a:avLst>
        </a:prstGeom>
        <a:solidFill>
          <a:schemeClr val="accent1">
            <a:shade val="50000"/>
            <a:hueOff val="74280"/>
            <a:satOff val="1990"/>
            <a:lumOff val="87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Contratos de prestación de servicios</a:t>
          </a:r>
        </a:p>
      </dsp:txBody>
      <dsp:txXfrm>
        <a:off x="303345" y="3242718"/>
        <a:ext cx="1982949" cy="1400938"/>
      </dsp:txXfrm>
    </dsp:sp>
    <dsp:sp modelId="{34CDA21D-257F-4705-B7CA-2D69000D28C2}">
      <dsp:nvSpPr>
        <dsp:cNvPr id="0" name=""/>
        <dsp:cNvSpPr/>
      </dsp:nvSpPr>
      <dsp:spPr>
        <a:xfrm>
          <a:off x="2782717" y="0"/>
          <a:ext cx="2587649" cy="4935461"/>
        </a:xfrm>
        <a:prstGeom prst="roundRect">
          <a:avLst>
            <a:gd name="adj" fmla="val 10000"/>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i="1" kern="1200" dirty="0">
              <a:solidFill>
                <a:schemeClr val="tx1"/>
              </a:solidFill>
            </a:rPr>
            <a:t>Vinculación laboral- Código Sustantivo del Trabajo (Art. 45 CST Duración)</a:t>
          </a:r>
        </a:p>
      </dsp:txBody>
      <dsp:txXfrm>
        <a:off x="2782717" y="0"/>
        <a:ext cx="2587649" cy="1480638"/>
      </dsp:txXfrm>
    </dsp:sp>
    <dsp:sp modelId="{B87AD8E8-CDB1-4EA7-9E60-271510BF53CC}">
      <dsp:nvSpPr>
        <dsp:cNvPr id="0" name=""/>
        <dsp:cNvSpPr/>
      </dsp:nvSpPr>
      <dsp:spPr>
        <a:xfrm>
          <a:off x="3041482" y="1481572"/>
          <a:ext cx="2070119" cy="570963"/>
        </a:xfrm>
        <a:prstGeom prst="roundRect">
          <a:avLst>
            <a:gd name="adj" fmla="val 10000"/>
          </a:avLst>
        </a:prstGeom>
        <a:solidFill>
          <a:schemeClr val="accent1">
            <a:shade val="50000"/>
            <a:hueOff val="148559"/>
            <a:satOff val="3980"/>
            <a:lumOff val="175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s-ES" sz="1400" kern="1200">
              <a:solidFill>
                <a:schemeClr val="tx1"/>
              </a:solidFill>
            </a:rPr>
            <a:t>Contratos a término fijo</a:t>
          </a:r>
          <a:endParaRPr lang="es-ES" sz="1400" kern="1200" dirty="0">
            <a:solidFill>
              <a:schemeClr val="tx1"/>
            </a:solidFill>
          </a:endParaRPr>
        </a:p>
      </dsp:txBody>
      <dsp:txXfrm>
        <a:off x="3058205" y="1498295"/>
        <a:ext cx="2036673" cy="537517"/>
      </dsp:txXfrm>
    </dsp:sp>
    <dsp:sp modelId="{B5F4D70C-0CF4-4A73-8955-FAE7601C0210}">
      <dsp:nvSpPr>
        <dsp:cNvPr id="0" name=""/>
        <dsp:cNvSpPr/>
      </dsp:nvSpPr>
      <dsp:spPr>
        <a:xfrm>
          <a:off x="3041482" y="2140376"/>
          <a:ext cx="2070119" cy="570963"/>
        </a:xfrm>
        <a:prstGeom prst="roundRect">
          <a:avLst>
            <a:gd name="adj" fmla="val 10000"/>
          </a:avLst>
        </a:prstGeom>
        <a:solidFill>
          <a:schemeClr val="accent1">
            <a:shade val="50000"/>
            <a:hueOff val="222839"/>
            <a:satOff val="5970"/>
            <a:lumOff val="263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chemeClr val="tx1"/>
              </a:solidFill>
            </a:rPr>
            <a:t>Contratos por obra o labor</a:t>
          </a:r>
        </a:p>
      </dsp:txBody>
      <dsp:txXfrm>
        <a:off x="3058205" y="2157099"/>
        <a:ext cx="2036673" cy="537517"/>
      </dsp:txXfrm>
    </dsp:sp>
    <dsp:sp modelId="{06003C12-9077-4FA0-83CA-40BA0CA2FDF8}">
      <dsp:nvSpPr>
        <dsp:cNvPr id="0" name=""/>
        <dsp:cNvSpPr/>
      </dsp:nvSpPr>
      <dsp:spPr>
        <a:xfrm>
          <a:off x="3041482" y="2799181"/>
          <a:ext cx="2070119" cy="570963"/>
        </a:xfrm>
        <a:prstGeom prst="roundRect">
          <a:avLst>
            <a:gd name="adj" fmla="val 10000"/>
          </a:avLst>
        </a:prstGeom>
        <a:solidFill>
          <a:schemeClr val="accent1">
            <a:shade val="50000"/>
            <a:hueOff val="297118"/>
            <a:satOff val="7960"/>
            <a:lumOff val="350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chemeClr val="tx1"/>
              </a:solidFill>
            </a:rPr>
            <a:t>Por tiempo indefinido</a:t>
          </a:r>
        </a:p>
      </dsp:txBody>
      <dsp:txXfrm>
        <a:off x="3058205" y="2815904"/>
        <a:ext cx="2036673" cy="537517"/>
      </dsp:txXfrm>
    </dsp:sp>
    <dsp:sp modelId="{E450AAB2-87FF-4F60-A2A1-A5A15284CAD9}">
      <dsp:nvSpPr>
        <dsp:cNvPr id="0" name=""/>
        <dsp:cNvSpPr/>
      </dsp:nvSpPr>
      <dsp:spPr>
        <a:xfrm>
          <a:off x="3041482" y="3457985"/>
          <a:ext cx="2070119" cy="570963"/>
        </a:xfrm>
        <a:prstGeom prst="roundRect">
          <a:avLst>
            <a:gd name="adj" fmla="val 10000"/>
          </a:avLst>
        </a:prstGeom>
        <a:solidFill>
          <a:schemeClr val="accent1">
            <a:shade val="50000"/>
            <a:hueOff val="297118"/>
            <a:satOff val="7960"/>
            <a:lumOff val="350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s-ES" sz="1200" kern="1200" dirty="0">
              <a:solidFill>
                <a:schemeClr val="tx1"/>
              </a:solidFill>
            </a:rPr>
            <a:t>Ocasional, Accidental o transitorio (Articulo 6 de CST)</a:t>
          </a:r>
        </a:p>
      </dsp:txBody>
      <dsp:txXfrm>
        <a:off x="3058205" y="3474708"/>
        <a:ext cx="2036673" cy="537517"/>
      </dsp:txXfrm>
    </dsp:sp>
    <dsp:sp modelId="{5C72B185-F6F0-4F0F-8A1C-C8F68A8C19FE}">
      <dsp:nvSpPr>
        <dsp:cNvPr id="0" name=""/>
        <dsp:cNvSpPr/>
      </dsp:nvSpPr>
      <dsp:spPr>
        <a:xfrm>
          <a:off x="3041482" y="4116790"/>
          <a:ext cx="2070119" cy="570963"/>
        </a:xfrm>
        <a:prstGeom prst="roundRect">
          <a:avLst>
            <a:gd name="adj" fmla="val 10000"/>
          </a:avLst>
        </a:prstGeom>
        <a:solidFill>
          <a:schemeClr val="accent1">
            <a:shade val="50000"/>
            <a:hueOff val="222839"/>
            <a:satOff val="5970"/>
            <a:lumOff val="263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s-ES" sz="1200" kern="1200">
              <a:solidFill>
                <a:schemeClr val="tx1"/>
              </a:solidFill>
            </a:rPr>
            <a:t>Empresa de Servicios Temporales (Ley 50 de 1990)</a:t>
          </a:r>
          <a:endParaRPr lang="es-ES" sz="1200" kern="1200" dirty="0">
            <a:solidFill>
              <a:schemeClr val="tx1"/>
            </a:solidFill>
          </a:endParaRPr>
        </a:p>
      </dsp:txBody>
      <dsp:txXfrm>
        <a:off x="3058205" y="4133513"/>
        <a:ext cx="2036673" cy="537517"/>
      </dsp:txXfrm>
    </dsp:sp>
    <dsp:sp modelId="{802CBD9C-1710-4C60-B2A1-C92FCBB20FC1}">
      <dsp:nvSpPr>
        <dsp:cNvPr id="0" name=""/>
        <dsp:cNvSpPr/>
      </dsp:nvSpPr>
      <dsp:spPr>
        <a:xfrm>
          <a:off x="5564440" y="0"/>
          <a:ext cx="2587649" cy="4935461"/>
        </a:xfrm>
        <a:prstGeom prst="roundRect">
          <a:avLst>
            <a:gd name="adj" fmla="val 10000"/>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i="1" kern="1200" dirty="0">
              <a:solidFill>
                <a:schemeClr val="tx1"/>
              </a:solidFill>
            </a:rPr>
            <a:t>Vinculación  del derecho laboral administrativo</a:t>
          </a:r>
        </a:p>
      </dsp:txBody>
      <dsp:txXfrm>
        <a:off x="5564440" y="0"/>
        <a:ext cx="2587649" cy="1480638"/>
      </dsp:txXfrm>
    </dsp:sp>
    <dsp:sp modelId="{D5616183-68B0-453B-8571-964DE80E9BBC}">
      <dsp:nvSpPr>
        <dsp:cNvPr id="0" name=""/>
        <dsp:cNvSpPr/>
      </dsp:nvSpPr>
      <dsp:spPr>
        <a:xfrm>
          <a:off x="5823205" y="1482084"/>
          <a:ext cx="2070119" cy="1488108"/>
        </a:xfrm>
        <a:prstGeom prst="roundRect">
          <a:avLst>
            <a:gd name="adj" fmla="val 10000"/>
          </a:avLst>
        </a:prstGeom>
        <a:solidFill>
          <a:schemeClr val="accent1">
            <a:shade val="50000"/>
            <a:hueOff val="148559"/>
            <a:satOff val="3980"/>
            <a:lumOff val="175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Supernumerarios</a:t>
          </a:r>
        </a:p>
      </dsp:txBody>
      <dsp:txXfrm>
        <a:off x="5866790" y="1525669"/>
        <a:ext cx="1982949" cy="1400938"/>
      </dsp:txXfrm>
    </dsp:sp>
    <dsp:sp modelId="{3D920203-8189-459A-A37B-C1FAB5C905C7}">
      <dsp:nvSpPr>
        <dsp:cNvPr id="0" name=""/>
        <dsp:cNvSpPr/>
      </dsp:nvSpPr>
      <dsp:spPr>
        <a:xfrm>
          <a:off x="5823205" y="3199133"/>
          <a:ext cx="2070119" cy="1488108"/>
        </a:xfrm>
        <a:prstGeom prst="roundRect">
          <a:avLst>
            <a:gd name="adj" fmla="val 10000"/>
          </a:avLst>
        </a:prstGeom>
        <a:solidFill>
          <a:schemeClr val="accent1">
            <a:shade val="50000"/>
            <a:hueOff val="74280"/>
            <a:satOff val="1990"/>
            <a:lumOff val="87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Planta Temporal</a:t>
          </a:r>
        </a:p>
      </dsp:txBody>
      <dsp:txXfrm>
        <a:off x="5866790" y="3242718"/>
        <a:ext cx="1982949" cy="140093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8A3548-9E40-43DF-BE5D-FA4DA3558B58}">
      <dsp:nvSpPr>
        <dsp:cNvPr id="0" name=""/>
        <dsp:cNvSpPr/>
      </dsp:nvSpPr>
      <dsp:spPr>
        <a:xfrm>
          <a:off x="4132" y="89544"/>
          <a:ext cx="1584295" cy="63371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CO" sz="1600" b="1" kern="1200" dirty="0">
              <a:solidFill>
                <a:srgbClr val="333333"/>
              </a:solidFill>
              <a:latin typeface="Arial Narrow" panose="020B0606020202030204" pitchFamily="34" charset="0"/>
              <a:ea typeface="Times New Roman" panose="02020603050405020304" pitchFamily="18" charset="0"/>
            </a:rPr>
            <a:t>Definición </a:t>
          </a:r>
          <a:endParaRPr lang="es-ES" sz="1600" kern="1200" dirty="0"/>
        </a:p>
      </dsp:txBody>
      <dsp:txXfrm>
        <a:off x="4132" y="89544"/>
        <a:ext cx="1584295" cy="633718"/>
      </dsp:txXfrm>
    </dsp:sp>
    <dsp:sp modelId="{BE95AE85-4CDB-460A-B744-AED8A5E7DF4F}">
      <dsp:nvSpPr>
        <dsp:cNvPr id="0" name=""/>
        <dsp:cNvSpPr/>
      </dsp:nvSpPr>
      <dsp:spPr>
        <a:xfrm>
          <a:off x="4132" y="723263"/>
          <a:ext cx="1584295" cy="33900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just" defTabSz="444500">
            <a:lnSpc>
              <a:spcPct val="90000"/>
            </a:lnSpc>
            <a:spcBef>
              <a:spcPct val="0"/>
            </a:spcBef>
            <a:spcAft>
              <a:spcPct val="15000"/>
            </a:spcAft>
            <a:buFont typeface="Arial" panose="020B0604020202020204" pitchFamily="34" charset="0"/>
            <a:buChar char="•"/>
          </a:pPr>
          <a:r>
            <a:rPr lang="es-CO" sz="1000" kern="1200" dirty="0">
              <a:latin typeface="Arial Narrow" panose="020B0606020202030204" pitchFamily="34" charset="0"/>
            </a:rPr>
            <a:t>Es aquella que contrata la prestación de servicios con terceros beneficiarios  para colaborar temporalmente en el desarrollo de sus actividades mediante la labor desempeñada  por personas naturales contratadas directamente  por la EST, la cual tiene respecto de estos el carácter de empleador.</a:t>
          </a:r>
          <a:endParaRPr lang="es-ES" sz="1000" kern="1200" dirty="0"/>
        </a:p>
      </dsp:txBody>
      <dsp:txXfrm>
        <a:off x="4132" y="723263"/>
        <a:ext cx="1584295" cy="3390074"/>
      </dsp:txXfrm>
    </dsp:sp>
    <dsp:sp modelId="{6BCC3799-F834-4F86-ABC8-27EA064FDD46}">
      <dsp:nvSpPr>
        <dsp:cNvPr id="0" name=""/>
        <dsp:cNvSpPr/>
      </dsp:nvSpPr>
      <dsp:spPr>
        <a:xfrm>
          <a:off x="1810229" y="89544"/>
          <a:ext cx="1584295" cy="63371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CO" sz="1600" b="1" kern="1200" dirty="0">
              <a:solidFill>
                <a:srgbClr val="333333"/>
              </a:solidFill>
              <a:latin typeface="Arial Narrow" panose="020B0606020202030204" pitchFamily="34" charset="0"/>
              <a:ea typeface="Times New Roman" panose="02020603050405020304" pitchFamily="18" charset="0"/>
            </a:rPr>
            <a:t>Marco Legal</a:t>
          </a:r>
          <a:endParaRPr lang="es-ES" sz="1600" kern="1200" dirty="0"/>
        </a:p>
      </dsp:txBody>
      <dsp:txXfrm>
        <a:off x="1810229" y="89544"/>
        <a:ext cx="1584295" cy="633718"/>
      </dsp:txXfrm>
    </dsp:sp>
    <dsp:sp modelId="{D87CB875-14C6-48BA-AD33-2B96D257B0D9}">
      <dsp:nvSpPr>
        <dsp:cNvPr id="0" name=""/>
        <dsp:cNvSpPr/>
      </dsp:nvSpPr>
      <dsp:spPr>
        <a:xfrm>
          <a:off x="1810229" y="723263"/>
          <a:ext cx="1584295" cy="33900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just" defTabSz="444500">
            <a:lnSpc>
              <a:spcPct val="90000"/>
            </a:lnSpc>
            <a:spcBef>
              <a:spcPct val="0"/>
            </a:spcBef>
            <a:spcAft>
              <a:spcPct val="15000"/>
            </a:spcAft>
            <a:buFont typeface="Arial" panose="020B0604020202020204" pitchFamily="34" charset="0"/>
            <a:buChar char="•"/>
          </a:pPr>
          <a:r>
            <a:rPr lang="es-CO" sz="1000" kern="1200" dirty="0">
              <a:solidFill>
                <a:prstClr val="black">
                  <a:hueOff val="0"/>
                  <a:satOff val="0"/>
                  <a:lumOff val="0"/>
                  <a:alphaOff val="0"/>
                </a:prstClr>
              </a:solidFill>
              <a:latin typeface="Arial Narrow" panose="020B0606020202030204" pitchFamily="34" charset="0"/>
              <a:ea typeface="+mn-ea"/>
              <a:cs typeface="+mn-cs"/>
            </a:rPr>
            <a:t>Articulo 71 al 94  de la Ley 50 de 1990.</a:t>
          </a:r>
          <a:endParaRPr lang="es-ES" sz="1000" kern="1200" dirty="0">
            <a:solidFill>
              <a:prstClr val="black">
                <a:hueOff val="0"/>
                <a:satOff val="0"/>
                <a:lumOff val="0"/>
                <a:alphaOff val="0"/>
              </a:prstClr>
            </a:solidFill>
            <a:latin typeface="Arial Narrow" panose="020B0606020202030204" pitchFamily="34" charset="0"/>
            <a:ea typeface="+mn-ea"/>
            <a:cs typeface="+mn-cs"/>
          </a:endParaRPr>
        </a:p>
        <a:p>
          <a:pPr marL="57150" lvl="1" indent="-57150" algn="just" defTabSz="444500">
            <a:lnSpc>
              <a:spcPct val="90000"/>
            </a:lnSpc>
            <a:spcBef>
              <a:spcPct val="0"/>
            </a:spcBef>
            <a:spcAft>
              <a:spcPct val="15000"/>
            </a:spcAft>
            <a:buFont typeface="Arial" panose="020B0604020202020204" pitchFamily="34" charset="0"/>
            <a:buNone/>
          </a:pPr>
          <a:endParaRPr lang="es-ES" sz="1000" kern="1200" dirty="0">
            <a:solidFill>
              <a:prstClr val="black">
                <a:hueOff val="0"/>
                <a:satOff val="0"/>
                <a:lumOff val="0"/>
                <a:alphaOff val="0"/>
              </a:prstClr>
            </a:solidFill>
            <a:latin typeface="Arial Narrow" panose="020B0606020202030204" pitchFamily="34" charset="0"/>
            <a:ea typeface="+mn-ea"/>
            <a:cs typeface="+mn-cs"/>
          </a:endParaRPr>
        </a:p>
        <a:p>
          <a:pPr marL="57150" lvl="1" indent="-57150" algn="just" defTabSz="444500">
            <a:lnSpc>
              <a:spcPct val="90000"/>
            </a:lnSpc>
            <a:spcBef>
              <a:spcPct val="0"/>
            </a:spcBef>
            <a:spcAft>
              <a:spcPct val="15000"/>
            </a:spcAft>
            <a:buFont typeface="Arial" panose="020B0604020202020204" pitchFamily="34" charset="0"/>
            <a:buChar char="•"/>
          </a:pPr>
          <a:r>
            <a:rPr lang="es-ES" sz="1000" kern="1200" dirty="0">
              <a:solidFill>
                <a:prstClr val="black">
                  <a:hueOff val="0"/>
                  <a:satOff val="0"/>
                  <a:lumOff val="0"/>
                  <a:alphaOff val="0"/>
                </a:prstClr>
              </a:solidFill>
              <a:latin typeface="Arial Narrow" panose="020B0606020202030204" pitchFamily="34" charset="0"/>
              <a:ea typeface="+mn-ea"/>
              <a:cs typeface="+mn-cs"/>
            </a:rPr>
            <a:t>Decreto 4369 de 2006</a:t>
          </a:r>
        </a:p>
      </dsp:txBody>
      <dsp:txXfrm>
        <a:off x="1810229" y="723263"/>
        <a:ext cx="1584295" cy="3390074"/>
      </dsp:txXfrm>
    </dsp:sp>
    <dsp:sp modelId="{8F0F05CE-489D-47E0-8CB0-19A1ED19B461}">
      <dsp:nvSpPr>
        <dsp:cNvPr id="0" name=""/>
        <dsp:cNvSpPr/>
      </dsp:nvSpPr>
      <dsp:spPr>
        <a:xfrm>
          <a:off x="3616326" y="89544"/>
          <a:ext cx="1584295" cy="63371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CO" sz="1600" b="1" kern="1200" dirty="0">
              <a:solidFill>
                <a:srgbClr val="333333"/>
              </a:solidFill>
              <a:latin typeface="Arial Narrow" panose="020B0606020202030204" pitchFamily="34" charset="0"/>
              <a:ea typeface="Times New Roman" panose="02020603050405020304" pitchFamily="18" charset="0"/>
            </a:rPr>
            <a:t>Beneficios</a:t>
          </a:r>
          <a:endParaRPr lang="es-ES" sz="1600" kern="1200" dirty="0"/>
        </a:p>
      </dsp:txBody>
      <dsp:txXfrm>
        <a:off x="3616326" y="89544"/>
        <a:ext cx="1584295" cy="633718"/>
      </dsp:txXfrm>
    </dsp:sp>
    <dsp:sp modelId="{C31DB5EE-AA6B-454A-BAF6-AAA74628FF70}">
      <dsp:nvSpPr>
        <dsp:cNvPr id="0" name=""/>
        <dsp:cNvSpPr/>
      </dsp:nvSpPr>
      <dsp:spPr>
        <a:xfrm>
          <a:off x="3616326" y="723263"/>
          <a:ext cx="1584295" cy="33900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just" defTabSz="444500">
            <a:lnSpc>
              <a:spcPct val="90000"/>
            </a:lnSpc>
            <a:spcBef>
              <a:spcPct val="0"/>
            </a:spcBef>
            <a:spcAft>
              <a:spcPct val="15000"/>
            </a:spcAft>
            <a:buFont typeface="Arial" panose="020B0604020202020204" pitchFamily="34" charset="0"/>
            <a:buChar char="•"/>
          </a:pPr>
          <a:r>
            <a:rPr lang="es-CO" sz="1000" kern="1200" dirty="0">
              <a:solidFill>
                <a:prstClr val="black">
                  <a:hueOff val="0"/>
                  <a:satOff val="0"/>
                  <a:lumOff val="0"/>
                  <a:alphaOff val="0"/>
                </a:prstClr>
              </a:solidFill>
              <a:latin typeface="Arial Narrow" panose="020B0606020202030204" pitchFamily="34" charset="0"/>
              <a:ea typeface="+mn-ea"/>
              <a:cs typeface="+mn-cs"/>
            </a:rPr>
            <a:t>Está sometido al régimen laboral ordinario y a lo dispuesto para las EST. Son iguales a los empleados de planta del usuario en cuanto a salarios y beneficios. </a:t>
          </a:r>
          <a:endParaRPr lang="es-ES" sz="1000" kern="1200" dirty="0">
            <a:solidFill>
              <a:prstClr val="black">
                <a:hueOff val="0"/>
                <a:satOff val="0"/>
                <a:lumOff val="0"/>
                <a:alphaOff val="0"/>
              </a:prstClr>
            </a:solidFill>
            <a:latin typeface="Arial Narrow" panose="020B0606020202030204" pitchFamily="34" charset="0"/>
            <a:ea typeface="+mn-ea"/>
            <a:cs typeface="+mn-cs"/>
          </a:endParaRPr>
        </a:p>
        <a:p>
          <a:pPr marL="57150" lvl="1" indent="-57150" algn="just" defTabSz="444500">
            <a:lnSpc>
              <a:spcPct val="90000"/>
            </a:lnSpc>
            <a:spcBef>
              <a:spcPct val="0"/>
            </a:spcBef>
            <a:spcAft>
              <a:spcPct val="15000"/>
            </a:spcAft>
            <a:buChar char="•"/>
          </a:pPr>
          <a:r>
            <a:rPr lang="es-CO" sz="1000" kern="1200" dirty="0">
              <a:solidFill>
                <a:prstClr val="black">
                  <a:hueOff val="0"/>
                  <a:satOff val="0"/>
                  <a:lumOff val="0"/>
                  <a:alphaOff val="0"/>
                </a:prstClr>
              </a:solidFill>
              <a:latin typeface="Arial Narrow" panose="020B0606020202030204" pitchFamily="34" charset="0"/>
              <a:ea typeface="+mn-ea"/>
              <a:cs typeface="+mn-cs"/>
            </a:rPr>
            <a:t>El servicio temporal es un mecanismo de contratación óptimo en tiempos de crecimiento económico y aceleración.</a:t>
          </a:r>
          <a:endParaRPr lang="es-ES" sz="1000" kern="1200" dirty="0">
            <a:solidFill>
              <a:prstClr val="black">
                <a:hueOff val="0"/>
                <a:satOff val="0"/>
                <a:lumOff val="0"/>
                <a:alphaOff val="0"/>
              </a:prstClr>
            </a:solidFill>
            <a:latin typeface="Arial Narrow" panose="020B0606020202030204" pitchFamily="34" charset="0"/>
            <a:ea typeface="+mn-ea"/>
            <a:cs typeface="+mn-cs"/>
          </a:endParaRPr>
        </a:p>
        <a:p>
          <a:pPr marL="57150" lvl="1" indent="-57150" algn="just" defTabSz="444500">
            <a:lnSpc>
              <a:spcPct val="90000"/>
            </a:lnSpc>
            <a:spcBef>
              <a:spcPct val="0"/>
            </a:spcBef>
            <a:spcAft>
              <a:spcPct val="15000"/>
            </a:spcAft>
            <a:buChar char="•"/>
          </a:pPr>
          <a:r>
            <a:rPr lang="es-CO" sz="1000" kern="1200" dirty="0">
              <a:solidFill>
                <a:prstClr val="black">
                  <a:hueOff val="0"/>
                  <a:satOff val="0"/>
                  <a:lumOff val="0"/>
                  <a:alphaOff val="0"/>
                </a:prstClr>
              </a:solidFill>
              <a:latin typeface="Arial Narrow" panose="020B0606020202030204" pitchFamily="34" charset="0"/>
              <a:ea typeface="+mn-ea"/>
              <a:cs typeface="+mn-cs"/>
            </a:rPr>
            <a:t>EST logran rapidez y profesionalismo en el reclutamiento y selección del trabajador o de grupos de empleados. </a:t>
          </a:r>
          <a:endParaRPr lang="es-ES" sz="1000" kern="1200" dirty="0">
            <a:solidFill>
              <a:prstClr val="black">
                <a:hueOff val="0"/>
                <a:satOff val="0"/>
                <a:lumOff val="0"/>
                <a:alphaOff val="0"/>
              </a:prstClr>
            </a:solidFill>
            <a:latin typeface="Arial Narrow" panose="020B0606020202030204" pitchFamily="34" charset="0"/>
            <a:ea typeface="+mn-ea"/>
            <a:cs typeface="+mn-cs"/>
          </a:endParaRPr>
        </a:p>
        <a:p>
          <a:pPr marL="57150" lvl="1" indent="-57150" algn="just" defTabSz="444500">
            <a:lnSpc>
              <a:spcPct val="90000"/>
            </a:lnSpc>
            <a:spcBef>
              <a:spcPct val="0"/>
            </a:spcBef>
            <a:spcAft>
              <a:spcPct val="15000"/>
            </a:spcAft>
            <a:buChar char="•"/>
          </a:pPr>
          <a:r>
            <a:rPr lang="es-CO" sz="1000" kern="1200" dirty="0">
              <a:solidFill>
                <a:prstClr val="black">
                  <a:hueOff val="0"/>
                  <a:satOff val="0"/>
                  <a:lumOff val="0"/>
                  <a:alphaOff val="0"/>
                </a:prstClr>
              </a:solidFill>
              <a:latin typeface="Arial Narrow" panose="020B0606020202030204" pitchFamily="34" charset="0"/>
              <a:ea typeface="+mn-ea"/>
              <a:cs typeface="+mn-cs"/>
            </a:rPr>
            <a:t>Muchas compañías utilizan las empresas de trabajo temporal para conocer el desempeño del personal, para luego de un período corto incorporarlos dentro de su planta permanente. </a:t>
          </a:r>
        </a:p>
        <a:p>
          <a:pPr marL="57150" lvl="1" indent="-57150" algn="l" defTabSz="444500">
            <a:lnSpc>
              <a:spcPct val="90000"/>
            </a:lnSpc>
            <a:spcBef>
              <a:spcPct val="0"/>
            </a:spcBef>
            <a:spcAft>
              <a:spcPct val="15000"/>
            </a:spcAft>
            <a:buChar char="•"/>
          </a:pPr>
          <a:r>
            <a:rPr lang="es-CO" sz="1000" kern="1200" dirty="0">
              <a:solidFill>
                <a:prstClr val="black">
                  <a:hueOff val="0"/>
                  <a:satOff val="0"/>
                  <a:lumOff val="0"/>
                  <a:alphaOff val="0"/>
                </a:prstClr>
              </a:solidFill>
              <a:latin typeface="Arial Narrow" panose="020B0606020202030204" pitchFamily="34" charset="0"/>
              <a:ea typeface="+mn-ea"/>
              <a:cs typeface="+mn-cs"/>
            </a:rPr>
            <a:t>El empleador es la EST.</a:t>
          </a:r>
        </a:p>
      </dsp:txBody>
      <dsp:txXfrm>
        <a:off x="3616326" y="723263"/>
        <a:ext cx="1584295" cy="3390074"/>
      </dsp:txXfrm>
    </dsp:sp>
    <dsp:sp modelId="{8BC717E6-6831-42B4-95E5-FF03A44E344E}">
      <dsp:nvSpPr>
        <dsp:cNvPr id="0" name=""/>
        <dsp:cNvSpPr/>
      </dsp:nvSpPr>
      <dsp:spPr>
        <a:xfrm>
          <a:off x="5422423" y="89544"/>
          <a:ext cx="1584295" cy="633718"/>
        </a:xfrm>
        <a:prstGeom prst="rect">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32512" rIns="56896" bIns="32512" numCol="1" spcCol="1270" anchor="ctr" anchorCtr="0">
          <a:noAutofit/>
        </a:bodyPr>
        <a:lstStyle/>
        <a:p>
          <a:pPr marL="0" lvl="0" indent="0" algn="ctr" defTabSz="355600">
            <a:lnSpc>
              <a:spcPct val="90000"/>
            </a:lnSpc>
            <a:spcBef>
              <a:spcPct val="0"/>
            </a:spcBef>
            <a:spcAft>
              <a:spcPct val="35000"/>
            </a:spcAft>
            <a:buNone/>
          </a:pPr>
          <a:r>
            <a:rPr lang="es-CO" sz="1600" b="1" kern="1200" dirty="0">
              <a:solidFill>
                <a:srgbClr val="333333"/>
              </a:solidFill>
              <a:latin typeface="Arial Narrow" panose="020B0606020202030204" pitchFamily="34" charset="0"/>
              <a:ea typeface="Times New Roman" panose="02020603050405020304" pitchFamily="18" charset="0"/>
              <a:cs typeface="+mn-cs"/>
            </a:rPr>
            <a:t>Aplicabilidad</a:t>
          </a:r>
        </a:p>
      </dsp:txBody>
      <dsp:txXfrm>
        <a:off x="5422423" y="89544"/>
        <a:ext cx="1584295" cy="633718"/>
      </dsp:txXfrm>
    </dsp:sp>
    <dsp:sp modelId="{F5F5BFCB-C6EF-406E-B8A9-4E463C174BD1}">
      <dsp:nvSpPr>
        <dsp:cNvPr id="0" name=""/>
        <dsp:cNvSpPr/>
      </dsp:nvSpPr>
      <dsp:spPr>
        <a:xfrm>
          <a:off x="5422423" y="723263"/>
          <a:ext cx="1584295" cy="33900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just" defTabSz="444500">
            <a:lnSpc>
              <a:spcPct val="90000"/>
            </a:lnSpc>
            <a:spcBef>
              <a:spcPct val="0"/>
            </a:spcBef>
            <a:spcAft>
              <a:spcPct val="15000"/>
            </a:spcAft>
            <a:buFont typeface="Arial" panose="020B0604020202020204" pitchFamily="34" charset="0"/>
            <a:buChar char="•"/>
          </a:pPr>
          <a:r>
            <a:rPr lang="es-CO" sz="1000" kern="1200" dirty="0">
              <a:latin typeface="Arial Narrow" panose="020B0606020202030204" pitchFamily="34" charset="0"/>
            </a:rPr>
            <a:t>Labores ocasionales, accidentales o transitorias a que se refiere el artículo 6° del Código Sustantivo del Trabajo.</a:t>
          </a:r>
        </a:p>
        <a:p>
          <a:pPr marL="57150" lvl="1" indent="-57150" algn="just" defTabSz="444500">
            <a:lnSpc>
              <a:spcPct val="90000"/>
            </a:lnSpc>
            <a:spcBef>
              <a:spcPct val="0"/>
            </a:spcBef>
            <a:spcAft>
              <a:spcPct val="15000"/>
            </a:spcAft>
            <a:buFont typeface="Arial" panose="020B0604020202020204" pitchFamily="34" charset="0"/>
            <a:buNone/>
          </a:pPr>
          <a:endParaRPr lang="es-CO" sz="1000" kern="1200" dirty="0">
            <a:latin typeface="Arial Narrow" panose="020B0606020202030204" pitchFamily="34" charset="0"/>
          </a:endParaRPr>
        </a:p>
        <a:p>
          <a:pPr marL="57150" lvl="1" indent="-57150" algn="just" defTabSz="444500">
            <a:lnSpc>
              <a:spcPct val="90000"/>
            </a:lnSpc>
            <a:spcBef>
              <a:spcPct val="0"/>
            </a:spcBef>
            <a:spcAft>
              <a:spcPct val="15000"/>
            </a:spcAft>
            <a:buChar char="•"/>
          </a:pPr>
          <a:r>
            <a:rPr lang="es-CO" sz="1000" kern="1200" dirty="0">
              <a:latin typeface="Arial Narrow" panose="020B0606020202030204" pitchFamily="34" charset="0"/>
            </a:rPr>
            <a:t>Reemplazar personal en vacaciones, en uso de licencia, en incapacidad por enfermedad o maternidad.</a:t>
          </a:r>
        </a:p>
        <a:p>
          <a:pPr marL="57150" lvl="1" indent="-57150" algn="just" defTabSz="444500">
            <a:lnSpc>
              <a:spcPct val="90000"/>
            </a:lnSpc>
            <a:spcBef>
              <a:spcPct val="0"/>
            </a:spcBef>
            <a:spcAft>
              <a:spcPct val="15000"/>
            </a:spcAft>
            <a:buChar char="•"/>
          </a:pPr>
          <a:endParaRPr lang="es-CO" sz="1000" kern="1200" dirty="0">
            <a:latin typeface="Arial Narrow" panose="020B0606020202030204" pitchFamily="34" charset="0"/>
          </a:endParaRPr>
        </a:p>
        <a:p>
          <a:pPr marL="57150" lvl="1" indent="-57150" algn="just" defTabSz="444500">
            <a:lnSpc>
              <a:spcPct val="90000"/>
            </a:lnSpc>
            <a:spcBef>
              <a:spcPct val="0"/>
            </a:spcBef>
            <a:spcAft>
              <a:spcPct val="15000"/>
            </a:spcAft>
            <a:buChar char="•"/>
          </a:pPr>
          <a:r>
            <a:rPr lang="es-CO" sz="1000" b="1" kern="1200" dirty="0">
              <a:latin typeface="Arial Narrow" panose="020B0606020202030204" pitchFamily="34" charset="0"/>
            </a:rPr>
            <a:t>Para atender incrementos</a:t>
          </a:r>
          <a:r>
            <a:rPr lang="es-CO" sz="1000" kern="1200" dirty="0">
              <a:latin typeface="Arial Narrow" panose="020B0606020202030204" pitchFamily="34" charset="0"/>
            </a:rPr>
            <a:t> en la producción, el transporte, las ventas de productos o mercancías, los períodos estacionales de cosechas y </a:t>
          </a:r>
          <a:r>
            <a:rPr lang="es-CO" sz="1000" b="1" kern="1200" dirty="0">
              <a:latin typeface="Arial Narrow" panose="020B0606020202030204" pitchFamily="34" charset="0"/>
            </a:rPr>
            <a:t>en la prestación de servicios</a:t>
          </a:r>
          <a:r>
            <a:rPr lang="es-CO" sz="1000" kern="1200" dirty="0">
              <a:latin typeface="Arial Narrow" panose="020B0606020202030204" pitchFamily="34" charset="0"/>
            </a:rPr>
            <a:t>, por un término de seis (6) meses prorrogables hasta por seis (6) meses más.</a:t>
          </a:r>
          <a:endParaRPr lang="es-CO" sz="1000" b="1" kern="1200" dirty="0">
            <a:latin typeface="Arial Narrow" panose="020B0606020202030204" pitchFamily="34" charset="0"/>
          </a:endParaRPr>
        </a:p>
      </dsp:txBody>
      <dsp:txXfrm>
        <a:off x="5422423" y="723263"/>
        <a:ext cx="1584295" cy="3390074"/>
      </dsp:txXfrm>
    </dsp:sp>
    <dsp:sp modelId="{8904C172-F890-46A7-AF31-A924FF6CC4C5}">
      <dsp:nvSpPr>
        <dsp:cNvPr id="0" name=""/>
        <dsp:cNvSpPr/>
      </dsp:nvSpPr>
      <dsp:spPr>
        <a:xfrm>
          <a:off x="7228520" y="89544"/>
          <a:ext cx="1584295" cy="633718"/>
        </a:xfrm>
        <a:prstGeom prst="rect">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32512" rIns="56896" bIns="32512" numCol="1" spcCol="1270" anchor="ctr" anchorCtr="0">
          <a:noAutofit/>
        </a:bodyPr>
        <a:lstStyle/>
        <a:p>
          <a:pPr marL="0" lvl="0" indent="0" algn="ctr" defTabSz="355600">
            <a:lnSpc>
              <a:spcPct val="90000"/>
            </a:lnSpc>
            <a:spcBef>
              <a:spcPct val="0"/>
            </a:spcBef>
            <a:spcAft>
              <a:spcPct val="35000"/>
            </a:spcAft>
            <a:buNone/>
          </a:pPr>
          <a:r>
            <a:rPr lang="es-CO" sz="1600" b="1" kern="1200" dirty="0">
              <a:solidFill>
                <a:srgbClr val="333333"/>
              </a:solidFill>
              <a:latin typeface="Arial Narrow" panose="020B0606020202030204" pitchFamily="34" charset="0"/>
              <a:ea typeface="Times New Roman" panose="02020603050405020304" pitchFamily="18" charset="0"/>
              <a:cs typeface="+mn-cs"/>
            </a:rPr>
            <a:t>Desventajas</a:t>
          </a:r>
        </a:p>
      </dsp:txBody>
      <dsp:txXfrm>
        <a:off x="7228520" y="89544"/>
        <a:ext cx="1584295" cy="633718"/>
      </dsp:txXfrm>
    </dsp:sp>
    <dsp:sp modelId="{CB0E53F0-DD8C-4B21-A929-E4015915B68F}">
      <dsp:nvSpPr>
        <dsp:cNvPr id="0" name=""/>
        <dsp:cNvSpPr/>
      </dsp:nvSpPr>
      <dsp:spPr>
        <a:xfrm>
          <a:off x="7228520" y="723263"/>
          <a:ext cx="1584295" cy="33900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just" defTabSz="444500">
            <a:lnSpc>
              <a:spcPct val="90000"/>
            </a:lnSpc>
            <a:spcBef>
              <a:spcPct val="0"/>
            </a:spcBef>
            <a:spcAft>
              <a:spcPct val="15000"/>
            </a:spcAft>
            <a:buFont typeface="Arial" panose="020B0604020202020204" pitchFamily="34" charset="0"/>
            <a:buChar char="•"/>
          </a:pPr>
          <a:r>
            <a:rPr lang="es-ES" sz="1000" kern="1200" dirty="0">
              <a:solidFill>
                <a:prstClr val="black">
                  <a:hueOff val="0"/>
                  <a:satOff val="0"/>
                  <a:lumOff val="0"/>
                  <a:alphaOff val="0"/>
                </a:prstClr>
              </a:solidFill>
              <a:latin typeface="Arial Narrow" panose="020B0606020202030204" pitchFamily="34" charset="0"/>
              <a:ea typeface="+mn-ea"/>
              <a:cs typeface="+mn-cs"/>
            </a:rPr>
            <a:t>Costos asociados a la Administración (AIU) e impuestos.</a:t>
          </a:r>
        </a:p>
        <a:p>
          <a:pPr marL="57150" lvl="1" indent="-57150" algn="just" defTabSz="444500">
            <a:lnSpc>
              <a:spcPct val="90000"/>
            </a:lnSpc>
            <a:spcBef>
              <a:spcPct val="0"/>
            </a:spcBef>
            <a:spcAft>
              <a:spcPct val="15000"/>
            </a:spcAft>
            <a:buFont typeface="Arial" panose="020B0604020202020204" pitchFamily="34" charset="0"/>
            <a:buNone/>
          </a:pPr>
          <a:endParaRPr lang="es-ES" sz="1000" kern="1200" dirty="0">
            <a:solidFill>
              <a:prstClr val="black">
                <a:hueOff val="0"/>
                <a:satOff val="0"/>
                <a:lumOff val="0"/>
                <a:alphaOff val="0"/>
              </a:prstClr>
            </a:solidFill>
            <a:latin typeface="Arial Narrow" panose="020B0606020202030204" pitchFamily="34" charset="0"/>
            <a:ea typeface="+mn-ea"/>
            <a:cs typeface="+mn-cs"/>
          </a:endParaRPr>
        </a:p>
        <a:p>
          <a:pPr marL="57150" lvl="1" indent="-57150" algn="just" defTabSz="444500">
            <a:lnSpc>
              <a:spcPct val="90000"/>
            </a:lnSpc>
            <a:spcBef>
              <a:spcPct val="0"/>
            </a:spcBef>
            <a:spcAft>
              <a:spcPct val="15000"/>
            </a:spcAft>
            <a:buFont typeface="Arial" panose="020B0604020202020204" pitchFamily="34" charset="0"/>
            <a:buChar char="•"/>
          </a:pPr>
          <a:r>
            <a:rPr lang="es-ES" sz="1000" kern="1200" dirty="0">
              <a:solidFill>
                <a:prstClr val="black">
                  <a:hueOff val="0"/>
                  <a:satOff val="0"/>
                  <a:lumOff val="0"/>
                  <a:alphaOff val="0"/>
                </a:prstClr>
              </a:solidFill>
              <a:latin typeface="Arial Narrow" panose="020B0606020202030204" pitchFamily="34" charset="0"/>
              <a:ea typeface="+mn-ea"/>
              <a:cs typeface="+mn-cs"/>
            </a:rPr>
            <a:t>Responsabilidad solidaria con el contratante.</a:t>
          </a:r>
        </a:p>
        <a:p>
          <a:pPr marL="57150" lvl="1" indent="-57150" algn="just" defTabSz="444500">
            <a:lnSpc>
              <a:spcPct val="90000"/>
            </a:lnSpc>
            <a:spcBef>
              <a:spcPct val="0"/>
            </a:spcBef>
            <a:spcAft>
              <a:spcPct val="15000"/>
            </a:spcAft>
            <a:buFont typeface="Arial" panose="020B0604020202020204" pitchFamily="34" charset="0"/>
            <a:buNone/>
          </a:pPr>
          <a:endParaRPr lang="es-ES" sz="1000" kern="1200" dirty="0">
            <a:solidFill>
              <a:prstClr val="black">
                <a:hueOff val="0"/>
                <a:satOff val="0"/>
                <a:lumOff val="0"/>
                <a:alphaOff val="0"/>
              </a:prstClr>
            </a:solidFill>
            <a:latin typeface="Arial Narrow" panose="020B0606020202030204" pitchFamily="34" charset="0"/>
            <a:ea typeface="+mn-ea"/>
            <a:cs typeface="+mn-cs"/>
          </a:endParaRPr>
        </a:p>
        <a:p>
          <a:pPr marL="57150" lvl="1" indent="-57150" algn="just" defTabSz="444500">
            <a:lnSpc>
              <a:spcPct val="90000"/>
            </a:lnSpc>
            <a:spcBef>
              <a:spcPct val="0"/>
            </a:spcBef>
            <a:spcAft>
              <a:spcPct val="15000"/>
            </a:spcAft>
            <a:buFont typeface="Arial" panose="020B0604020202020204" pitchFamily="34" charset="0"/>
            <a:buChar char="•"/>
          </a:pPr>
          <a:r>
            <a:rPr lang="es-ES" sz="1000" kern="1200" dirty="0">
              <a:solidFill>
                <a:prstClr val="black">
                  <a:hueOff val="0"/>
                  <a:satOff val="0"/>
                  <a:lumOff val="0"/>
                  <a:alphaOff val="0"/>
                </a:prstClr>
              </a:solidFill>
              <a:latin typeface="Arial Narrow" panose="020B0606020202030204" pitchFamily="34" charset="0"/>
              <a:ea typeface="+mn-ea"/>
              <a:cs typeface="+mn-cs"/>
            </a:rPr>
            <a:t>Término máximo de doce (12) meses</a:t>
          </a:r>
        </a:p>
      </dsp:txBody>
      <dsp:txXfrm>
        <a:off x="7228520" y="723263"/>
        <a:ext cx="1584295" cy="339007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C1BE9-0DB7-486C-AF5C-6D76F76477FF}">
      <dsp:nvSpPr>
        <dsp:cNvPr id="0" name=""/>
        <dsp:cNvSpPr/>
      </dsp:nvSpPr>
      <dsp:spPr>
        <a:xfrm>
          <a:off x="0" y="458564"/>
          <a:ext cx="8064974" cy="1014300"/>
        </a:xfrm>
        <a:prstGeom prst="rect">
          <a:avLst/>
        </a:prstGeom>
        <a:solidFill>
          <a:schemeClr val="lt1">
            <a:alpha val="90000"/>
            <a:hueOff val="0"/>
            <a:satOff val="0"/>
            <a:lumOff val="0"/>
            <a:alphaOff val="0"/>
          </a:schemeClr>
        </a:solidFill>
        <a:ln w="1270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5932" tIns="583184" rIns="625932"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Avance 70%</a:t>
          </a:r>
        </a:p>
      </dsp:txBody>
      <dsp:txXfrm>
        <a:off x="0" y="458564"/>
        <a:ext cx="8064974" cy="1014300"/>
      </dsp:txXfrm>
    </dsp:sp>
    <dsp:sp modelId="{DF551D20-B244-4548-8D2B-026A1211DF8D}">
      <dsp:nvSpPr>
        <dsp:cNvPr id="0" name=""/>
        <dsp:cNvSpPr/>
      </dsp:nvSpPr>
      <dsp:spPr>
        <a:xfrm>
          <a:off x="403248" y="45284"/>
          <a:ext cx="5645481" cy="826560"/>
        </a:xfrm>
        <a:prstGeom prst="round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86" tIns="0" rIns="213386" bIns="0" numCol="1" spcCol="1270" anchor="ctr" anchorCtr="0">
          <a:noAutofit/>
        </a:bodyPr>
        <a:lstStyle/>
        <a:p>
          <a:pPr marL="0" lvl="0" indent="0" algn="l" defTabSz="889000">
            <a:lnSpc>
              <a:spcPct val="90000"/>
            </a:lnSpc>
            <a:spcBef>
              <a:spcPct val="0"/>
            </a:spcBef>
            <a:spcAft>
              <a:spcPct val="35000"/>
            </a:spcAft>
            <a:buNone/>
          </a:pPr>
          <a:r>
            <a:rPr lang="es-ES" sz="2000" kern="1200" dirty="0"/>
            <a:t>Plan de Choque  Retoma</a:t>
          </a:r>
        </a:p>
      </dsp:txBody>
      <dsp:txXfrm>
        <a:off x="443597" y="85633"/>
        <a:ext cx="5564783" cy="745862"/>
      </dsp:txXfrm>
    </dsp:sp>
    <dsp:sp modelId="{999A2B84-78AC-4151-9F00-4160ADD5110B}">
      <dsp:nvSpPr>
        <dsp:cNvPr id="0" name=""/>
        <dsp:cNvSpPr/>
      </dsp:nvSpPr>
      <dsp:spPr>
        <a:xfrm>
          <a:off x="0" y="2037344"/>
          <a:ext cx="8064974" cy="1014300"/>
        </a:xfrm>
        <a:prstGeom prst="rect">
          <a:avLst/>
        </a:prstGeom>
        <a:solidFill>
          <a:schemeClr val="lt1">
            <a:alpha val="90000"/>
            <a:hueOff val="0"/>
            <a:satOff val="0"/>
            <a:lumOff val="0"/>
            <a:alphaOff val="0"/>
          </a:schemeClr>
        </a:solidFill>
        <a:ln w="12700" cap="flat" cmpd="sng" algn="ctr">
          <a:solidFill>
            <a:schemeClr val="accent1">
              <a:shade val="50000"/>
              <a:hueOff val="222839"/>
              <a:satOff val="5970"/>
              <a:lumOff val="263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5932" tIns="583184" rIns="625932"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Avance 60%</a:t>
          </a:r>
        </a:p>
      </dsp:txBody>
      <dsp:txXfrm>
        <a:off x="0" y="2037344"/>
        <a:ext cx="8064974" cy="1014300"/>
      </dsp:txXfrm>
    </dsp:sp>
    <dsp:sp modelId="{3DDACF15-2010-4960-A25D-E39CA360FCA9}">
      <dsp:nvSpPr>
        <dsp:cNvPr id="0" name=""/>
        <dsp:cNvSpPr/>
      </dsp:nvSpPr>
      <dsp:spPr>
        <a:xfrm>
          <a:off x="403248" y="1624064"/>
          <a:ext cx="5645481" cy="826560"/>
        </a:xfrm>
        <a:prstGeom prst="roundRect">
          <a:avLst/>
        </a:prstGeom>
        <a:solidFill>
          <a:schemeClr val="accent1">
            <a:shade val="50000"/>
            <a:hueOff val="222839"/>
            <a:satOff val="5970"/>
            <a:lumOff val="263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86" tIns="0" rIns="213386" bIns="0" numCol="1" spcCol="1270" anchor="ctr" anchorCtr="0">
          <a:noAutofit/>
        </a:bodyPr>
        <a:lstStyle/>
        <a:p>
          <a:pPr marL="0" lvl="0" indent="0" algn="l" defTabSz="889000">
            <a:lnSpc>
              <a:spcPct val="90000"/>
            </a:lnSpc>
            <a:spcBef>
              <a:spcPct val="0"/>
            </a:spcBef>
            <a:spcAft>
              <a:spcPct val="35000"/>
            </a:spcAft>
            <a:buNone/>
          </a:pPr>
          <a:r>
            <a:rPr lang="es-ES" sz="2000" kern="1200" dirty="0"/>
            <a:t>Plan de Choque Entrega activos de Administración Directa</a:t>
          </a:r>
        </a:p>
      </dsp:txBody>
      <dsp:txXfrm>
        <a:off x="443597" y="1664413"/>
        <a:ext cx="5564783" cy="745862"/>
      </dsp:txXfrm>
    </dsp:sp>
    <dsp:sp modelId="{3ECC0365-416B-4781-A391-36955020BA8A}">
      <dsp:nvSpPr>
        <dsp:cNvPr id="0" name=""/>
        <dsp:cNvSpPr/>
      </dsp:nvSpPr>
      <dsp:spPr>
        <a:xfrm>
          <a:off x="0" y="3616124"/>
          <a:ext cx="8064974" cy="1014300"/>
        </a:xfrm>
        <a:prstGeom prst="rect">
          <a:avLst/>
        </a:prstGeom>
        <a:solidFill>
          <a:schemeClr val="lt1">
            <a:alpha val="90000"/>
            <a:hueOff val="0"/>
            <a:satOff val="0"/>
            <a:lumOff val="0"/>
            <a:alphaOff val="0"/>
          </a:schemeClr>
        </a:solidFill>
        <a:ln w="12700" cap="flat" cmpd="sng" algn="ctr">
          <a:solidFill>
            <a:schemeClr val="accent1">
              <a:shade val="50000"/>
              <a:hueOff val="222839"/>
              <a:satOff val="5970"/>
              <a:lumOff val="263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5932" tIns="583184" rIns="625932"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Avance 15%</a:t>
          </a:r>
        </a:p>
      </dsp:txBody>
      <dsp:txXfrm>
        <a:off x="0" y="3616124"/>
        <a:ext cx="8064974" cy="1014300"/>
      </dsp:txXfrm>
    </dsp:sp>
    <dsp:sp modelId="{33D8BC95-5596-4EFE-AE31-07CF67435395}">
      <dsp:nvSpPr>
        <dsp:cNvPr id="0" name=""/>
        <dsp:cNvSpPr/>
      </dsp:nvSpPr>
      <dsp:spPr>
        <a:xfrm>
          <a:off x="403248" y="3202844"/>
          <a:ext cx="5645481" cy="826560"/>
        </a:xfrm>
        <a:prstGeom prst="roundRect">
          <a:avLst/>
        </a:prstGeom>
        <a:solidFill>
          <a:schemeClr val="accent1">
            <a:shade val="50000"/>
            <a:hueOff val="222839"/>
            <a:satOff val="5970"/>
            <a:lumOff val="263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86" tIns="0" rIns="213386" bIns="0" numCol="1" spcCol="1270" anchor="ctr" anchorCtr="0">
          <a:noAutofit/>
        </a:bodyPr>
        <a:lstStyle/>
        <a:p>
          <a:pPr marL="0" lvl="0" indent="0" algn="l" defTabSz="889000">
            <a:lnSpc>
              <a:spcPct val="90000"/>
            </a:lnSpc>
            <a:spcBef>
              <a:spcPct val="0"/>
            </a:spcBef>
            <a:spcAft>
              <a:spcPct val="35000"/>
            </a:spcAft>
            <a:buNone/>
          </a:pPr>
          <a:r>
            <a:rPr lang="es-ES" sz="2000" kern="1200" dirty="0"/>
            <a:t>Plan de trabajo Recaudo Centralizado</a:t>
          </a:r>
        </a:p>
      </dsp:txBody>
      <dsp:txXfrm>
        <a:off x="443597" y="3243193"/>
        <a:ext cx="5564783" cy="74586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BEE1D-CA5C-4B33-9ECA-FBA552EB5EF7}">
      <dsp:nvSpPr>
        <dsp:cNvPr id="0" name=""/>
        <dsp:cNvSpPr/>
      </dsp:nvSpPr>
      <dsp:spPr>
        <a:xfrm rot="21300000">
          <a:off x="16565" y="1480403"/>
          <a:ext cx="5365090" cy="614383"/>
        </a:xfrm>
        <a:prstGeom prst="mathMinus">
          <a:avLst/>
        </a:prstGeom>
        <a:solidFill>
          <a:schemeClr val="accent1">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12867341-038A-4DAB-901E-45CB4F1791A3}">
      <dsp:nvSpPr>
        <dsp:cNvPr id="0" name=""/>
        <dsp:cNvSpPr/>
      </dsp:nvSpPr>
      <dsp:spPr>
        <a:xfrm>
          <a:off x="647786" y="178759"/>
          <a:ext cx="1619466" cy="1430076"/>
        </a:xfrm>
        <a:prstGeom prst="downArrow">
          <a:avLst/>
        </a:prstGeom>
        <a:solidFill>
          <a:schemeClr val="accent1">
            <a:shade val="5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AA7D6C2-6E17-4181-AE2F-76A85E55E4DB}">
      <dsp:nvSpPr>
        <dsp:cNvPr id="0" name=""/>
        <dsp:cNvSpPr/>
      </dsp:nvSpPr>
      <dsp:spPr>
        <a:xfrm>
          <a:off x="2861057" y="0"/>
          <a:ext cx="1727431" cy="150158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s-ES" sz="2100" kern="1200" dirty="0"/>
            <a:t>Ley 1849 de 2017</a:t>
          </a:r>
        </a:p>
      </dsp:txBody>
      <dsp:txXfrm>
        <a:off x="2861057" y="0"/>
        <a:ext cx="1727431" cy="1501580"/>
      </dsp:txXfrm>
    </dsp:sp>
    <dsp:sp modelId="{FBF9417C-4911-41AE-A608-6BD002FBFDF3}">
      <dsp:nvSpPr>
        <dsp:cNvPr id="0" name=""/>
        <dsp:cNvSpPr/>
      </dsp:nvSpPr>
      <dsp:spPr>
        <a:xfrm>
          <a:off x="3130968" y="1966355"/>
          <a:ext cx="1619466" cy="1430076"/>
        </a:xfrm>
        <a:prstGeom prst="upArrow">
          <a:avLst/>
        </a:prstGeom>
        <a:solidFill>
          <a:schemeClr val="accent1">
            <a:shade val="50000"/>
            <a:hueOff val="334258"/>
            <a:satOff val="8955"/>
            <a:lumOff val="3945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BDC49F5-8FC6-4B03-9C58-2DFEC473FDC0}">
      <dsp:nvSpPr>
        <dsp:cNvPr id="0" name=""/>
        <dsp:cNvSpPr/>
      </dsp:nvSpPr>
      <dsp:spPr>
        <a:xfrm>
          <a:off x="809733" y="2073610"/>
          <a:ext cx="1727431" cy="150158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l" defTabSz="933450">
            <a:lnSpc>
              <a:spcPct val="90000"/>
            </a:lnSpc>
            <a:spcBef>
              <a:spcPct val="0"/>
            </a:spcBef>
            <a:spcAft>
              <a:spcPct val="35000"/>
            </a:spcAft>
            <a:buNone/>
          </a:pPr>
          <a:r>
            <a:rPr lang="es-ES" sz="2100" kern="1200"/>
            <a:t>Enajenación Temprana</a:t>
          </a:r>
          <a:endParaRPr lang="es-ES" sz="2100" kern="1200" dirty="0"/>
        </a:p>
        <a:p>
          <a:pPr marL="171450" lvl="1" indent="-171450" algn="l" defTabSz="711200">
            <a:lnSpc>
              <a:spcPct val="90000"/>
            </a:lnSpc>
            <a:spcBef>
              <a:spcPct val="0"/>
            </a:spcBef>
            <a:spcAft>
              <a:spcPct val="15000"/>
            </a:spcAft>
            <a:buChar char="•"/>
          </a:pPr>
          <a:r>
            <a:rPr lang="es-ES" sz="1600" kern="1200" dirty="0"/>
            <a:t>3139 activos (Anual)</a:t>
          </a:r>
        </a:p>
      </dsp:txBody>
      <dsp:txXfrm>
        <a:off x="809733" y="2073610"/>
        <a:ext cx="1727431" cy="150158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BEE1D-CA5C-4B33-9ECA-FBA552EB5EF7}">
      <dsp:nvSpPr>
        <dsp:cNvPr id="0" name=""/>
        <dsp:cNvSpPr/>
      </dsp:nvSpPr>
      <dsp:spPr>
        <a:xfrm rot="21300000">
          <a:off x="13328" y="1166079"/>
          <a:ext cx="4316787" cy="494337"/>
        </a:xfrm>
        <a:prstGeom prst="mathMinus">
          <a:avLst/>
        </a:prstGeom>
        <a:solidFill>
          <a:schemeClr val="accent1">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12867341-038A-4DAB-901E-45CB4F1791A3}">
      <dsp:nvSpPr>
        <dsp:cNvPr id="0" name=""/>
        <dsp:cNvSpPr/>
      </dsp:nvSpPr>
      <dsp:spPr>
        <a:xfrm>
          <a:off x="521213" y="141324"/>
          <a:ext cx="1303033" cy="1130598"/>
        </a:xfrm>
        <a:prstGeom prst="downArrow">
          <a:avLst/>
        </a:prstGeom>
        <a:solidFill>
          <a:schemeClr val="accent1">
            <a:shade val="5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AA7D6C2-6E17-4181-AE2F-76A85E55E4DB}">
      <dsp:nvSpPr>
        <dsp:cNvPr id="0" name=""/>
        <dsp:cNvSpPr/>
      </dsp:nvSpPr>
      <dsp:spPr>
        <a:xfrm>
          <a:off x="2302025" y="0"/>
          <a:ext cx="1389902" cy="1187128"/>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dirty="0"/>
            <a:t>Decreto 1407 de 2017</a:t>
          </a:r>
        </a:p>
      </dsp:txBody>
      <dsp:txXfrm>
        <a:off x="2302025" y="0"/>
        <a:ext cx="1389902" cy="1187128"/>
      </dsp:txXfrm>
    </dsp:sp>
    <dsp:sp modelId="{FBF9417C-4911-41AE-A608-6BD002FBFDF3}">
      <dsp:nvSpPr>
        <dsp:cNvPr id="0" name=""/>
        <dsp:cNvSpPr/>
      </dsp:nvSpPr>
      <dsp:spPr>
        <a:xfrm>
          <a:off x="2519198" y="1554572"/>
          <a:ext cx="1303033" cy="1130598"/>
        </a:xfrm>
        <a:prstGeom prst="upArrow">
          <a:avLst/>
        </a:prstGeom>
        <a:solidFill>
          <a:schemeClr val="accent1">
            <a:shade val="50000"/>
            <a:hueOff val="334258"/>
            <a:satOff val="8955"/>
            <a:lumOff val="3945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BDC49F5-8FC6-4B03-9C58-2DFEC473FDC0}">
      <dsp:nvSpPr>
        <dsp:cNvPr id="0" name=""/>
        <dsp:cNvSpPr/>
      </dsp:nvSpPr>
      <dsp:spPr>
        <a:xfrm>
          <a:off x="458431" y="1639367"/>
          <a:ext cx="1776072" cy="1187128"/>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s-ES" sz="2000" kern="1200" dirty="0"/>
            <a:t>Proyecto Acuerdo de Paz</a:t>
          </a:r>
        </a:p>
        <a:p>
          <a:pPr marL="171450" lvl="1" indent="-171450" algn="l" defTabSz="711200">
            <a:lnSpc>
              <a:spcPct val="90000"/>
            </a:lnSpc>
            <a:spcBef>
              <a:spcPct val="0"/>
            </a:spcBef>
            <a:spcAft>
              <a:spcPct val="15000"/>
            </a:spcAft>
            <a:buChar char="•"/>
          </a:pPr>
          <a:r>
            <a:rPr lang="es-ES" sz="1600" kern="1200" dirty="0"/>
            <a:t>126.500 activos</a:t>
          </a:r>
        </a:p>
      </dsp:txBody>
      <dsp:txXfrm>
        <a:off x="458431" y="1639367"/>
        <a:ext cx="1776072" cy="118712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25FBF4-ADFE-49F9-A4C1-23120534C787}">
      <dsp:nvSpPr>
        <dsp:cNvPr id="0" name=""/>
        <dsp:cNvSpPr/>
      </dsp:nvSpPr>
      <dsp:spPr>
        <a:xfrm>
          <a:off x="0" y="259163"/>
          <a:ext cx="8922930" cy="24948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2519" tIns="249936" rIns="692519" bIns="85344" numCol="1" spcCol="1270" anchor="t" anchorCtr="0">
          <a:noAutofit/>
        </a:bodyPr>
        <a:lstStyle/>
        <a:p>
          <a:pPr marL="114300" lvl="1" indent="-114300" algn="l" defTabSz="533400">
            <a:lnSpc>
              <a:spcPct val="90000"/>
            </a:lnSpc>
            <a:spcBef>
              <a:spcPct val="0"/>
            </a:spcBef>
            <a:spcAft>
              <a:spcPct val="15000"/>
            </a:spcAft>
            <a:buChar char="•"/>
          </a:pPr>
          <a:r>
            <a:rPr lang="es-CO" sz="1200" b="1" kern="1200" dirty="0"/>
            <a:t>Procedimiento de Selección y Vinculación</a:t>
          </a:r>
          <a:endParaRPr lang="es-ES" sz="1200" b="1" kern="1200" dirty="0"/>
        </a:p>
        <a:p>
          <a:pPr marL="228600" lvl="2" indent="-114300" algn="l" defTabSz="533400">
            <a:lnSpc>
              <a:spcPct val="90000"/>
            </a:lnSpc>
            <a:spcBef>
              <a:spcPct val="0"/>
            </a:spcBef>
            <a:spcAft>
              <a:spcPct val="15000"/>
            </a:spcAft>
            <a:buChar char="•"/>
          </a:pPr>
          <a:r>
            <a:rPr lang="es-CO" sz="1200" kern="1200" dirty="0"/>
            <a:t>Provisión de la Planta de Personal SAE</a:t>
          </a:r>
          <a:endParaRPr lang="es-ES" sz="1200" b="1" kern="1200" dirty="0"/>
        </a:p>
        <a:p>
          <a:pPr marL="228600" lvl="2" indent="-114300" algn="l" defTabSz="533400">
            <a:lnSpc>
              <a:spcPct val="90000"/>
            </a:lnSpc>
            <a:spcBef>
              <a:spcPct val="0"/>
            </a:spcBef>
            <a:spcAft>
              <a:spcPct val="15000"/>
            </a:spcAft>
            <a:buChar char="•"/>
          </a:pPr>
          <a:r>
            <a:rPr lang="es-ES" sz="1200" kern="1200" dirty="0"/>
            <a:t>Ley de Emprendimiento</a:t>
          </a:r>
          <a:endParaRPr lang="es-ES" sz="1200" b="1" kern="1200" dirty="0"/>
        </a:p>
        <a:p>
          <a:pPr marL="228600" lvl="2" indent="-114300" algn="l" defTabSz="533400">
            <a:lnSpc>
              <a:spcPct val="90000"/>
            </a:lnSpc>
            <a:spcBef>
              <a:spcPct val="0"/>
            </a:spcBef>
            <a:spcAft>
              <a:spcPct val="15000"/>
            </a:spcAft>
            <a:buChar char="•"/>
          </a:pPr>
          <a:r>
            <a:rPr lang="es-ES" sz="1200" kern="1200" dirty="0"/>
            <a:t>Estado Joven </a:t>
          </a:r>
          <a:endParaRPr lang="es-ES" sz="1200" b="1" kern="1200" dirty="0"/>
        </a:p>
        <a:p>
          <a:pPr marL="228600" lvl="2" indent="-114300" algn="l" defTabSz="533400">
            <a:lnSpc>
              <a:spcPct val="90000"/>
            </a:lnSpc>
            <a:spcBef>
              <a:spcPct val="0"/>
            </a:spcBef>
            <a:spcAft>
              <a:spcPct val="15000"/>
            </a:spcAft>
            <a:buChar char="•"/>
          </a:pPr>
          <a:r>
            <a:rPr lang="es-CO" sz="1200" kern="1200" dirty="0"/>
            <a:t>Trabajadores en misión</a:t>
          </a:r>
          <a:endParaRPr lang="es-ES" sz="1200" b="1" kern="1200" dirty="0"/>
        </a:p>
        <a:p>
          <a:pPr marL="114300" lvl="1" indent="-114300" algn="l" defTabSz="533400">
            <a:lnSpc>
              <a:spcPct val="90000"/>
            </a:lnSpc>
            <a:spcBef>
              <a:spcPct val="0"/>
            </a:spcBef>
            <a:spcAft>
              <a:spcPct val="15000"/>
            </a:spcAft>
            <a:buChar char="•"/>
          </a:pPr>
          <a:endParaRPr lang="es-ES" sz="1200" b="1" kern="1200" dirty="0"/>
        </a:p>
        <a:p>
          <a:pPr marL="114300" lvl="1" indent="-114300" algn="l" defTabSz="533400">
            <a:lnSpc>
              <a:spcPct val="90000"/>
            </a:lnSpc>
            <a:spcBef>
              <a:spcPct val="0"/>
            </a:spcBef>
            <a:spcAft>
              <a:spcPct val="15000"/>
            </a:spcAft>
            <a:buChar char="•"/>
          </a:pPr>
          <a:r>
            <a:rPr lang="es-CO" sz="1200" b="1" kern="1200" dirty="0"/>
            <a:t>Procedimiento </a:t>
          </a:r>
          <a:r>
            <a:rPr lang="es-ES" sz="1200" b="1" kern="1200" dirty="0"/>
            <a:t>Gestión de Nomina y Novedades</a:t>
          </a:r>
        </a:p>
        <a:p>
          <a:pPr marL="228600" lvl="2" indent="-114300" algn="l" defTabSz="533400">
            <a:lnSpc>
              <a:spcPct val="90000"/>
            </a:lnSpc>
            <a:spcBef>
              <a:spcPct val="0"/>
            </a:spcBef>
            <a:spcAft>
              <a:spcPct val="15000"/>
            </a:spcAft>
            <a:buChar char="•"/>
          </a:pPr>
          <a:r>
            <a:rPr lang="es-CO" sz="1200" kern="1200" dirty="0"/>
            <a:t>Ejecución Presupuesto Nómina</a:t>
          </a:r>
          <a:endParaRPr lang="es-ES" sz="1200" kern="1200" dirty="0"/>
        </a:p>
        <a:p>
          <a:pPr marL="114300" lvl="1" indent="-114300" algn="l" defTabSz="533400">
            <a:lnSpc>
              <a:spcPct val="90000"/>
            </a:lnSpc>
            <a:spcBef>
              <a:spcPct val="0"/>
            </a:spcBef>
            <a:spcAft>
              <a:spcPct val="15000"/>
            </a:spcAft>
            <a:buChar char="•"/>
          </a:pPr>
          <a:endParaRPr lang="es-ES" sz="1200" b="1" kern="1200" dirty="0"/>
        </a:p>
        <a:p>
          <a:pPr marL="114300" lvl="1" indent="-114300" algn="l" defTabSz="533400">
            <a:lnSpc>
              <a:spcPct val="90000"/>
            </a:lnSpc>
            <a:spcBef>
              <a:spcPct val="0"/>
            </a:spcBef>
            <a:spcAft>
              <a:spcPct val="15000"/>
            </a:spcAft>
            <a:buChar char="•"/>
          </a:pPr>
          <a:r>
            <a:rPr lang="es-CO" sz="1200" b="1" kern="1200" dirty="0"/>
            <a:t>Procedimiento para autorización de comisiones de servicios o desplazamientos y reconocimiento de viáticos</a:t>
          </a:r>
          <a:endParaRPr lang="es-ES" sz="1200" b="1" kern="1200" dirty="0"/>
        </a:p>
        <a:p>
          <a:pPr marL="228600" lvl="2" indent="-114300" algn="l" defTabSz="533400">
            <a:lnSpc>
              <a:spcPct val="90000"/>
            </a:lnSpc>
            <a:spcBef>
              <a:spcPct val="0"/>
            </a:spcBef>
            <a:spcAft>
              <a:spcPct val="15000"/>
            </a:spcAft>
            <a:buChar char="•"/>
          </a:pPr>
          <a:r>
            <a:rPr lang="es-CO" sz="1200" kern="1200" dirty="0"/>
            <a:t>Ejecución del Presupuesto de Viáticos y Comisiones </a:t>
          </a:r>
          <a:endParaRPr lang="es-ES" sz="1200" kern="1200" dirty="0"/>
        </a:p>
      </dsp:txBody>
      <dsp:txXfrm>
        <a:off x="0" y="259163"/>
        <a:ext cx="8922930" cy="2494800"/>
      </dsp:txXfrm>
    </dsp:sp>
    <dsp:sp modelId="{B9F1513E-7615-47D8-B0D2-2EAA30F02FC3}">
      <dsp:nvSpPr>
        <dsp:cNvPr id="0" name=""/>
        <dsp:cNvSpPr/>
      </dsp:nvSpPr>
      <dsp:spPr>
        <a:xfrm>
          <a:off x="446146" y="82043"/>
          <a:ext cx="6246051" cy="3542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086" tIns="0" rIns="236086" bIns="0" numCol="1" spcCol="1270" anchor="ctr" anchorCtr="0">
          <a:noAutofit/>
        </a:bodyPr>
        <a:lstStyle/>
        <a:p>
          <a:pPr marL="0" lvl="0" indent="0" algn="l" defTabSz="533400">
            <a:lnSpc>
              <a:spcPct val="90000"/>
            </a:lnSpc>
            <a:spcBef>
              <a:spcPct val="0"/>
            </a:spcBef>
            <a:spcAft>
              <a:spcPct val="35000"/>
            </a:spcAft>
            <a:buNone/>
          </a:pPr>
          <a:r>
            <a:rPr lang="es-CO" sz="1200" b="1" kern="1200" dirty="0"/>
            <a:t>Proceso de Administración del Talento Humano</a:t>
          </a:r>
          <a:endParaRPr lang="es-ES" sz="1200" b="1" kern="1200" dirty="0"/>
        </a:p>
      </dsp:txBody>
      <dsp:txXfrm>
        <a:off x="463439" y="99336"/>
        <a:ext cx="6211465" cy="319654"/>
      </dsp:txXfrm>
    </dsp:sp>
    <dsp:sp modelId="{3623DA57-7BA2-45AC-98EF-FE4EEFB2C41E}">
      <dsp:nvSpPr>
        <dsp:cNvPr id="0" name=""/>
        <dsp:cNvSpPr/>
      </dsp:nvSpPr>
      <dsp:spPr>
        <a:xfrm>
          <a:off x="0" y="2995884"/>
          <a:ext cx="8922930" cy="1247400"/>
        </a:xfrm>
        <a:prstGeom prst="rect">
          <a:avLst/>
        </a:prstGeom>
        <a:solidFill>
          <a:schemeClr val="lt1">
            <a:alpha val="90000"/>
            <a:hueOff val="0"/>
            <a:satOff val="0"/>
            <a:lumOff val="0"/>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2519" tIns="249936" rIns="692519" bIns="71120" numCol="1" spcCol="1270" anchor="t" anchorCtr="0">
          <a:noAutofit/>
        </a:bodyPr>
        <a:lstStyle/>
        <a:p>
          <a:pPr marL="57150" lvl="1" indent="0" algn="l" defTabSz="444500">
            <a:lnSpc>
              <a:spcPct val="90000"/>
            </a:lnSpc>
            <a:spcBef>
              <a:spcPct val="0"/>
            </a:spcBef>
            <a:spcAft>
              <a:spcPct val="15000"/>
            </a:spcAft>
            <a:buChar char="•"/>
          </a:pPr>
          <a:r>
            <a:rPr lang="es-CO" sz="1000" b="1" kern="1200" dirty="0">
              <a:solidFill>
                <a:prstClr val="black">
                  <a:hueOff val="0"/>
                  <a:satOff val="0"/>
                  <a:lumOff val="0"/>
                  <a:alphaOff val="0"/>
                </a:prstClr>
              </a:solidFill>
              <a:latin typeface="Calibri" panose="020F0502020204030204"/>
              <a:ea typeface="+mn-ea"/>
              <a:cs typeface="+mn-cs"/>
            </a:rPr>
            <a:t>Procedimiento de Evaluación del Rendimiento</a:t>
          </a:r>
        </a:p>
        <a:p>
          <a:pPr marL="114300" lvl="2" indent="-57150" algn="l" defTabSz="400050">
            <a:lnSpc>
              <a:spcPct val="90000"/>
            </a:lnSpc>
            <a:spcBef>
              <a:spcPct val="0"/>
            </a:spcBef>
            <a:spcAft>
              <a:spcPct val="15000"/>
            </a:spcAft>
            <a:buChar char="•"/>
          </a:pPr>
          <a:r>
            <a:rPr lang="es-CO" sz="900" kern="1200" dirty="0">
              <a:solidFill>
                <a:prstClr val="black">
                  <a:hueOff val="0"/>
                  <a:satOff val="0"/>
                  <a:lumOff val="0"/>
                  <a:alphaOff val="0"/>
                </a:prstClr>
              </a:solidFill>
              <a:latin typeface="Calibri" panose="020F0502020204030204"/>
              <a:ea typeface="+mn-ea"/>
              <a:cs typeface="+mn-cs"/>
            </a:rPr>
            <a:t>Evaluación de Periodo de Prueba</a:t>
          </a:r>
        </a:p>
        <a:p>
          <a:pPr marL="114300" lvl="2" indent="-57150" algn="l" defTabSz="400050">
            <a:lnSpc>
              <a:spcPct val="90000"/>
            </a:lnSpc>
            <a:spcBef>
              <a:spcPct val="0"/>
            </a:spcBef>
            <a:spcAft>
              <a:spcPct val="15000"/>
            </a:spcAft>
            <a:buChar char="•"/>
          </a:pPr>
          <a:endParaRPr lang="es-CO" sz="900" kern="1200" dirty="0">
            <a:solidFill>
              <a:prstClr val="black">
                <a:hueOff val="0"/>
                <a:satOff val="0"/>
                <a:lumOff val="0"/>
                <a:alphaOff val="0"/>
              </a:prstClr>
            </a:solidFill>
            <a:latin typeface="Calibri" panose="020F0502020204030204"/>
            <a:ea typeface="+mn-ea"/>
            <a:cs typeface="+mn-cs"/>
          </a:endParaRPr>
        </a:p>
        <a:p>
          <a:pPr marL="57150" lvl="1" indent="0" algn="l" defTabSz="444500">
            <a:lnSpc>
              <a:spcPct val="90000"/>
            </a:lnSpc>
            <a:spcBef>
              <a:spcPct val="0"/>
            </a:spcBef>
            <a:spcAft>
              <a:spcPct val="15000"/>
            </a:spcAft>
            <a:buChar char="•"/>
          </a:pPr>
          <a:r>
            <a:rPr lang="es-CO" sz="1000" b="1" kern="1200" dirty="0"/>
            <a:t>Procedimiento Diseño y Ejecución del Plan Empresarial de Capacitación</a:t>
          </a:r>
          <a:endParaRPr lang="es-CO" b="1" kern="1200" dirty="0"/>
        </a:p>
        <a:p>
          <a:pPr marL="114300" lvl="2" indent="0" algn="l" defTabSz="400050">
            <a:lnSpc>
              <a:spcPct val="90000"/>
            </a:lnSpc>
            <a:spcBef>
              <a:spcPct val="0"/>
            </a:spcBef>
            <a:spcAft>
              <a:spcPct val="15000"/>
            </a:spcAft>
            <a:buChar char="•"/>
          </a:pPr>
          <a:r>
            <a:rPr lang="es-CO" sz="900" kern="1200" dirty="0"/>
            <a:t>PEC</a:t>
          </a:r>
        </a:p>
        <a:p>
          <a:pPr marL="114300" lvl="2" indent="0" algn="l" defTabSz="400050">
            <a:lnSpc>
              <a:spcPct val="90000"/>
            </a:lnSpc>
            <a:spcBef>
              <a:spcPct val="0"/>
            </a:spcBef>
            <a:spcAft>
              <a:spcPct val="15000"/>
            </a:spcAft>
            <a:buChar char="•"/>
          </a:pPr>
          <a:r>
            <a:rPr lang="es-CO" sz="900" kern="1200" dirty="0"/>
            <a:t>Inducción</a:t>
          </a:r>
        </a:p>
      </dsp:txBody>
      <dsp:txXfrm>
        <a:off x="0" y="2995884"/>
        <a:ext cx="8922930" cy="1247400"/>
      </dsp:txXfrm>
    </dsp:sp>
    <dsp:sp modelId="{AB05B4C2-F527-4109-9C1B-C19A3102C461}">
      <dsp:nvSpPr>
        <dsp:cNvPr id="0" name=""/>
        <dsp:cNvSpPr/>
      </dsp:nvSpPr>
      <dsp:spPr>
        <a:xfrm>
          <a:off x="446146" y="2818764"/>
          <a:ext cx="6246051" cy="354240"/>
        </a:xfrm>
        <a:prstGeom prst="roundRect">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086" tIns="0" rIns="236086" bIns="0" numCol="1" spcCol="1270" anchor="ctr" anchorCtr="0">
          <a:noAutofit/>
        </a:bodyPr>
        <a:lstStyle/>
        <a:p>
          <a:pPr marL="0" lvl="0" indent="0" algn="l" defTabSz="533400">
            <a:lnSpc>
              <a:spcPct val="90000"/>
            </a:lnSpc>
            <a:spcBef>
              <a:spcPct val="0"/>
            </a:spcBef>
            <a:spcAft>
              <a:spcPct val="35000"/>
            </a:spcAft>
            <a:buNone/>
          </a:pPr>
          <a:r>
            <a:rPr lang="es-CO" sz="1200" b="1" kern="1200" dirty="0"/>
            <a:t>Proceso de Evaluación y Desarrollo</a:t>
          </a:r>
        </a:p>
      </dsp:txBody>
      <dsp:txXfrm>
        <a:off x="463439" y="2836057"/>
        <a:ext cx="6211465" cy="319654"/>
      </dsp:txXfrm>
    </dsp:sp>
    <dsp:sp modelId="{BA99DD00-6A36-4362-BA41-B3970F72A8EB}">
      <dsp:nvSpPr>
        <dsp:cNvPr id="0" name=""/>
        <dsp:cNvSpPr/>
      </dsp:nvSpPr>
      <dsp:spPr>
        <a:xfrm>
          <a:off x="0" y="4485204"/>
          <a:ext cx="8922930" cy="907200"/>
        </a:xfrm>
        <a:prstGeom prst="rect">
          <a:avLst/>
        </a:prstGeom>
        <a:solidFill>
          <a:schemeClr val="lt1">
            <a:alpha val="90000"/>
            <a:hueOff val="0"/>
            <a:satOff val="0"/>
            <a:lumOff val="0"/>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2519" tIns="249936" rIns="692519" bIns="71120" numCol="1" spcCol="1270" anchor="t" anchorCtr="0">
          <a:noAutofit/>
        </a:bodyPr>
        <a:lstStyle/>
        <a:p>
          <a:pPr marL="57150" lvl="1" indent="-57150" algn="l" defTabSz="444500">
            <a:lnSpc>
              <a:spcPct val="90000"/>
            </a:lnSpc>
            <a:spcBef>
              <a:spcPct val="0"/>
            </a:spcBef>
            <a:spcAft>
              <a:spcPct val="15000"/>
            </a:spcAft>
            <a:buChar char="•"/>
          </a:pPr>
          <a:r>
            <a:rPr lang="es-CO" sz="1000" b="1" kern="1200" dirty="0"/>
            <a:t>Procedimiento de Gestión de Bienestar Social Laboral</a:t>
          </a:r>
          <a:endParaRPr lang="es-CO" b="1" kern="1200" dirty="0"/>
        </a:p>
        <a:p>
          <a:pPr marL="114300" lvl="2" indent="-57150" algn="l" defTabSz="400050">
            <a:lnSpc>
              <a:spcPct val="90000"/>
            </a:lnSpc>
            <a:spcBef>
              <a:spcPct val="0"/>
            </a:spcBef>
            <a:spcAft>
              <a:spcPct val="15000"/>
            </a:spcAft>
            <a:buChar char="•"/>
          </a:pPr>
          <a:r>
            <a:rPr lang="es-CO" sz="900" kern="1200" dirty="0"/>
            <a:t>Plan de Bienestar Social Laboral </a:t>
          </a:r>
        </a:p>
        <a:p>
          <a:pPr marL="114300" lvl="2" indent="-57150" algn="l" defTabSz="400050">
            <a:lnSpc>
              <a:spcPct val="90000"/>
            </a:lnSpc>
            <a:spcBef>
              <a:spcPct val="0"/>
            </a:spcBef>
            <a:spcAft>
              <a:spcPct val="15000"/>
            </a:spcAft>
            <a:buChar char="•"/>
          </a:pPr>
          <a:r>
            <a:rPr lang="es-CO" sz="900" kern="1200" dirty="0"/>
            <a:t> Cronograma de actividades Seguridad y Salud en el Trabajo</a:t>
          </a:r>
        </a:p>
        <a:p>
          <a:pPr marL="114300" lvl="2" indent="-57150" algn="l" defTabSz="400050">
            <a:lnSpc>
              <a:spcPct val="90000"/>
            </a:lnSpc>
            <a:spcBef>
              <a:spcPct val="0"/>
            </a:spcBef>
            <a:spcAft>
              <a:spcPct val="15000"/>
            </a:spcAft>
            <a:buChar char="•"/>
          </a:pPr>
          <a:r>
            <a:rPr lang="es-CO" sz="900" kern="1200" dirty="0"/>
            <a:t>Comité de Convivencia Laboral</a:t>
          </a:r>
        </a:p>
      </dsp:txBody>
      <dsp:txXfrm>
        <a:off x="0" y="4485204"/>
        <a:ext cx="8922930" cy="907200"/>
      </dsp:txXfrm>
    </dsp:sp>
    <dsp:sp modelId="{B8A0EC01-42D3-455E-89CF-6D6DBE48A834}">
      <dsp:nvSpPr>
        <dsp:cNvPr id="0" name=""/>
        <dsp:cNvSpPr/>
      </dsp:nvSpPr>
      <dsp:spPr>
        <a:xfrm>
          <a:off x="446146" y="4308084"/>
          <a:ext cx="6246051" cy="354240"/>
        </a:xfrm>
        <a:prstGeom prst="roundRect">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086" tIns="0" rIns="236086" bIns="0" numCol="1" spcCol="1270" anchor="ctr" anchorCtr="0">
          <a:noAutofit/>
        </a:bodyPr>
        <a:lstStyle/>
        <a:p>
          <a:pPr marL="0" lvl="0" indent="0" algn="l" defTabSz="488950">
            <a:lnSpc>
              <a:spcPct val="90000"/>
            </a:lnSpc>
            <a:spcBef>
              <a:spcPct val="0"/>
            </a:spcBef>
            <a:spcAft>
              <a:spcPct val="35000"/>
            </a:spcAft>
            <a:buNone/>
          </a:pPr>
          <a:r>
            <a:rPr lang="es-CO" sz="1100" kern="1200" dirty="0"/>
            <a:t>Bienestar Social y salud en el trabajo</a:t>
          </a:r>
        </a:p>
      </dsp:txBody>
      <dsp:txXfrm>
        <a:off x="463439" y="4325377"/>
        <a:ext cx="6211465" cy="31965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EABF3-5B76-46C3-BFED-84067D453B16}">
      <dsp:nvSpPr>
        <dsp:cNvPr id="0" name=""/>
        <dsp:cNvSpPr/>
      </dsp:nvSpPr>
      <dsp:spPr>
        <a:xfrm rot="5400000">
          <a:off x="268203" y="3101680"/>
          <a:ext cx="791772" cy="131749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C5B066-0297-4879-BAD5-471F8BCF184C}">
      <dsp:nvSpPr>
        <dsp:cNvPr id="0" name=""/>
        <dsp:cNvSpPr/>
      </dsp:nvSpPr>
      <dsp:spPr>
        <a:xfrm>
          <a:off x="136036" y="3495326"/>
          <a:ext cx="1189438" cy="1042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355600">
            <a:lnSpc>
              <a:spcPct val="90000"/>
            </a:lnSpc>
            <a:spcBef>
              <a:spcPct val="0"/>
            </a:spcBef>
            <a:spcAft>
              <a:spcPct val="35000"/>
            </a:spcAft>
            <a:buNone/>
          </a:pPr>
          <a:r>
            <a:rPr lang="es-CO" sz="800" kern="1200" dirty="0"/>
            <a:t>La planta dimensionada de SAE es de 384 cargos</a:t>
          </a:r>
        </a:p>
        <a:p>
          <a:pPr marL="0" lvl="0" indent="0" algn="l" defTabSz="355600">
            <a:lnSpc>
              <a:spcPct val="90000"/>
            </a:lnSpc>
            <a:spcBef>
              <a:spcPct val="0"/>
            </a:spcBef>
            <a:spcAft>
              <a:spcPct val="35000"/>
            </a:spcAft>
            <a:buNone/>
          </a:pPr>
          <a:endParaRPr lang="es-CO" sz="800" kern="1200" dirty="0"/>
        </a:p>
      </dsp:txBody>
      <dsp:txXfrm>
        <a:off x="136036" y="3495326"/>
        <a:ext cx="1189438" cy="1042612"/>
      </dsp:txXfrm>
    </dsp:sp>
    <dsp:sp modelId="{FD9D88AE-3113-489A-A092-1D2CCCB5DFA4}">
      <dsp:nvSpPr>
        <dsp:cNvPr id="0" name=""/>
        <dsp:cNvSpPr/>
      </dsp:nvSpPr>
      <dsp:spPr>
        <a:xfrm>
          <a:off x="1101052" y="3004685"/>
          <a:ext cx="224422" cy="224422"/>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15AA8E-09F5-4BD3-876C-9FFA58D5D218}">
      <dsp:nvSpPr>
        <dsp:cNvPr id="0" name=""/>
        <dsp:cNvSpPr/>
      </dsp:nvSpPr>
      <dsp:spPr>
        <a:xfrm rot="5400000">
          <a:off x="1724308" y="2741365"/>
          <a:ext cx="791772" cy="131749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744D14-1FF3-479C-8851-C8041A3FF6DA}">
      <dsp:nvSpPr>
        <dsp:cNvPr id="0" name=""/>
        <dsp:cNvSpPr/>
      </dsp:nvSpPr>
      <dsp:spPr>
        <a:xfrm>
          <a:off x="1592141" y="3135011"/>
          <a:ext cx="1189438" cy="1042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355600">
            <a:lnSpc>
              <a:spcPct val="90000"/>
            </a:lnSpc>
            <a:spcBef>
              <a:spcPct val="0"/>
            </a:spcBef>
            <a:spcAft>
              <a:spcPct val="35000"/>
            </a:spcAft>
            <a:buNone/>
          </a:pPr>
          <a:r>
            <a:rPr lang="es-CO" sz="800" kern="1200" dirty="0"/>
            <a:t>Al 31 de diciembre se tenían 25 empleados directos</a:t>
          </a:r>
          <a:endParaRPr lang="es-ES" sz="800" kern="1200" dirty="0"/>
        </a:p>
      </dsp:txBody>
      <dsp:txXfrm>
        <a:off x="1592141" y="3135011"/>
        <a:ext cx="1189438" cy="1042612"/>
      </dsp:txXfrm>
    </dsp:sp>
    <dsp:sp modelId="{1A76C8ED-D1C5-4B5A-969F-2963B3618C72}">
      <dsp:nvSpPr>
        <dsp:cNvPr id="0" name=""/>
        <dsp:cNvSpPr/>
      </dsp:nvSpPr>
      <dsp:spPr>
        <a:xfrm>
          <a:off x="2557157" y="2644370"/>
          <a:ext cx="224422" cy="224422"/>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200809-5141-4D5F-9469-244046ABE2D4}">
      <dsp:nvSpPr>
        <dsp:cNvPr id="0" name=""/>
        <dsp:cNvSpPr/>
      </dsp:nvSpPr>
      <dsp:spPr>
        <a:xfrm rot="5400000">
          <a:off x="3180412" y="2381051"/>
          <a:ext cx="791772" cy="131749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844168-752A-4C8D-AAB5-BBB2221A8623}">
      <dsp:nvSpPr>
        <dsp:cNvPr id="0" name=""/>
        <dsp:cNvSpPr/>
      </dsp:nvSpPr>
      <dsp:spPr>
        <a:xfrm>
          <a:off x="3048246" y="2774697"/>
          <a:ext cx="1189438" cy="1042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355600">
            <a:lnSpc>
              <a:spcPct val="90000"/>
            </a:lnSpc>
            <a:spcBef>
              <a:spcPct val="0"/>
            </a:spcBef>
            <a:spcAft>
              <a:spcPct val="35000"/>
            </a:spcAft>
            <a:buNone/>
          </a:pPr>
          <a:r>
            <a:rPr lang="es-CO" sz="800" kern="1200" dirty="0"/>
            <a:t>359 cargos provistos a corte 30 de junio de 2017.</a:t>
          </a:r>
          <a:endParaRPr lang="es-ES" sz="800" kern="1200" dirty="0"/>
        </a:p>
      </dsp:txBody>
      <dsp:txXfrm>
        <a:off x="3048246" y="2774697"/>
        <a:ext cx="1189438" cy="1042612"/>
      </dsp:txXfrm>
    </dsp:sp>
    <dsp:sp modelId="{6CDD5296-66BA-4080-B26F-F053D432787D}">
      <dsp:nvSpPr>
        <dsp:cNvPr id="0" name=""/>
        <dsp:cNvSpPr/>
      </dsp:nvSpPr>
      <dsp:spPr>
        <a:xfrm>
          <a:off x="4013262" y="2284056"/>
          <a:ext cx="224422" cy="224422"/>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F0901B-C2BF-4839-B6B6-792CF3DAF8EB}">
      <dsp:nvSpPr>
        <dsp:cNvPr id="0" name=""/>
        <dsp:cNvSpPr/>
      </dsp:nvSpPr>
      <dsp:spPr>
        <a:xfrm rot="5400000">
          <a:off x="4636517" y="2020736"/>
          <a:ext cx="791772" cy="131749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984467-235B-4369-92A8-BE7B3141F391}">
      <dsp:nvSpPr>
        <dsp:cNvPr id="0" name=""/>
        <dsp:cNvSpPr/>
      </dsp:nvSpPr>
      <dsp:spPr>
        <a:xfrm>
          <a:off x="4504351" y="2414382"/>
          <a:ext cx="1189438" cy="1042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355600">
            <a:lnSpc>
              <a:spcPct val="90000"/>
            </a:lnSpc>
            <a:spcBef>
              <a:spcPct val="0"/>
            </a:spcBef>
            <a:spcAft>
              <a:spcPct val="35000"/>
            </a:spcAft>
            <a:buNone/>
          </a:pPr>
          <a:r>
            <a:rPr lang="es-CO" sz="800" kern="1200" dirty="0"/>
            <a:t>18 Jóvenes entre los 18 y 28 años, recién egresados de programas técnicos, tecnológicos o profesionales, sin experiencia profesional (Ley 1780 de 2016 – Emprendimiento Juvenil).</a:t>
          </a:r>
          <a:endParaRPr lang="es-ES" sz="800" kern="1200" dirty="0"/>
        </a:p>
      </dsp:txBody>
      <dsp:txXfrm>
        <a:off x="4504351" y="2414382"/>
        <a:ext cx="1189438" cy="1042612"/>
      </dsp:txXfrm>
    </dsp:sp>
    <dsp:sp modelId="{C16CF49B-2E0E-40C1-97D6-E05F7DD6C3B5}">
      <dsp:nvSpPr>
        <dsp:cNvPr id="0" name=""/>
        <dsp:cNvSpPr/>
      </dsp:nvSpPr>
      <dsp:spPr>
        <a:xfrm>
          <a:off x="5469367" y="1923741"/>
          <a:ext cx="224422" cy="224422"/>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7342F5-E40A-4B59-A445-1B9853073578}">
      <dsp:nvSpPr>
        <dsp:cNvPr id="0" name=""/>
        <dsp:cNvSpPr/>
      </dsp:nvSpPr>
      <dsp:spPr>
        <a:xfrm rot="5400000">
          <a:off x="6092622" y="1660421"/>
          <a:ext cx="791772" cy="131749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AE5A31-2BC5-4611-8222-3A3B58DE7A73}">
      <dsp:nvSpPr>
        <dsp:cNvPr id="0" name=""/>
        <dsp:cNvSpPr/>
      </dsp:nvSpPr>
      <dsp:spPr>
        <a:xfrm>
          <a:off x="5960456" y="2054067"/>
          <a:ext cx="1189438" cy="1042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355600">
            <a:lnSpc>
              <a:spcPct val="90000"/>
            </a:lnSpc>
            <a:spcBef>
              <a:spcPct val="0"/>
            </a:spcBef>
            <a:spcAft>
              <a:spcPct val="35000"/>
            </a:spcAft>
            <a:buNone/>
          </a:pPr>
          <a:r>
            <a:rPr lang="es-ES" sz="800" kern="1200" dirty="0"/>
            <a:t>12 retiros presentadas en el periodo</a:t>
          </a:r>
        </a:p>
      </dsp:txBody>
      <dsp:txXfrm>
        <a:off x="5960456" y="2054067"/>
        <a:ext cx="1189438" cy="1042612"/>
      </dsp:txXfrm>
    </dsp:sp>
    <dsp:sp modelId="{10915A27-AD36-4C3A-9AD0-E749AAF4AC54}">
      <dsp:nvSpPr>
        <dsp:cNvPr id="0" name=""/>
        <dsp:cNvSpPr/>
      </dsp:nvSpPr>
      <dsp:spPr>
        <a:xfrm>
          <a:off x="6925472" y="1563426"/>
          <a:ext cx="224422" cy="224422"/>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802B73-CBDF-4C92-873F-62C31F605218}">
      <dsp:nvSpPr>
        <dsp:cNvPr id="0" name=""/>
        <dsp:cNvSpPr/>
      </dsp:nvSpPr>
      <dsp:spPr>
        <a:xfrm rot="5400000">
          <a:off x="7548727" y="1300107"/>
          <a:ext cx="791772" cy="131749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B1605F-4E98-4EFF-9DF8-A6D82067CEC6}">
      <dsp:nvSpPr>
        <dsp:cNvPr id="0" name=""/>
        <dsp:cNvSpPr/>
      </dsp:nvSpPr>
      <dsp:spPr>
        <a:xfrm>
          <a:off x="7416561" y="1693753"/>
          <a:ext cx="1189438" cy="1042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355600">
            <a:lnSpc>
              <a:spcPct val="90000"/>
            </a:lnSpc>
            <a:spcBef>
              <a:spcPct val="0"/>
            </a:spcBef>
            <a:spcAft>
              <a:spcPct val="35000"/>
            </a:spcAft>
            <a:buNone/>
          </a:pPr>
          <a:r>
            <a:rPr lang="es-CO" sz="800" kern="1200" dirty="0"/>
            <a:t>En el primer semestre ingresaron 4 estudiantes para practicas académicas y aprendizaje.</a:t>
          </a:r>
          <a:endParaRPr lang="es-ES" sz="800" kern="1200" dirty="0"/>
        </a:p>
      </dsp:txBody>
      <dsp:txXfrm>
        <a:off x="7416561" y="1693753"/>
        <a:ext cx="1189438" cy="1042612"/>
      </dsp:txXfrm>
    </dsp:sp>
    <dsp:sp modelId="{DA840336-860B-4A16-BC93-3C09912177D4}">
      <dsp:nvSpPr>
        <dsp:cNvPr id="0" name=""/>
        <dsp:cNvSpPr/>
      </dsp:nvSpPr>
      <dsp:spPr>
        <a:xfrm>
          <a:off x="8381577" y="1203112"/>
          <a:ext cx="224422" cy="224422"/>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F36A-81F9-412C-B83A-CE6EF96B60C9}">
      <dsp:nvSpPr>
        <dsp:cNvPr id="0" name=""/>
        <dsp:cNvSpPr/>
      </dsp:nvSpPr>
      <dsp:spPr>
        <a:xfrm rot="5400000">
          <a:off x="9004832" y="939792"/>
          <a:ext cx="791772" cy="131749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C72C9A-9D39-4047-9552-EEE7ECBEAE2A}">
      <dsp:nvSpPr>
        <dsp:cNvPr id="0" name=""/>
        <dsp:cNvSpPr/>
      </dsp:nvSpPr>
      <dsp:spPr>
        <a:xfrm>
          <a:off x="8872665" y="1333438"/>
          <a:ext cx="1189438" cy="1042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s-CO" sz="900" b="0" kern="1200" dirty="0"/>
            <a:t>Durante el primer semestre se tenia provisto el 93% de la planta de personal</a:t>
          </a:r>
          <a:endParaRPr lang="es-ES" sz="900" b="0" kern="1200" dirty="0"/>
        </a:p>
      </dsp:txBody>
      <dsp:txXfrm>
        <a:off x="8872665" y="1333438"/>
        <a:ext cx="1189438" cy="104261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D961A7-C65F-43AB-A3EB-1AB7C5AB651B}">
      <dsp:nvSpPr>
        <dsp:cNvPr id="0" name=""/>
        <dsp:cNvSpPr/>
      </dsp:nvSpPr>
      <dsp:spPr>
        <a:xfrm>
          <a:off x="2039" y="0"/>
          <a:ext cx="5193532" cy="3325929"/>
        </a:xfrm>
        <a:prstGeom prst="roundRect">
          <a:avLst>
            <a:gd name="adj" fmla="val 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8293" rIns="75565" bIns="0" numCol="1" spcCol="1270" anchor="t" anchorCtr="0">
          <a:noAutofit/>
        </a:bodyPr>
        <a:lstStyle/>
        <a:p>
          <a:pPr marL="0" lvl="0" indent="0" algn="r" defTabSz="755650">
            <a:lnSpc>
              <a:spcPct val="90000"/>
            </a:lnSpc>
            <a:spcBef>
              <a:spcPct val="0"/>
            </a:spcBef>
            <a:spcAft>
              <a:spcPct val="35000"/>
            </a:spcAft>
            <a:buNone/>
          </a:pPr>
          <a:r>
            <a:rPr lang="es-CO" sz="1700" kern="1200" dirty="0"/>
            <a:t>PRESUPUESTO  OUTSOURCING Y /O EMPRESA SERVICIOS TEMPORALES</a:t>
          </a:r>
          <a:endParaRPr lang="es-ES" sz="1700" kern="1200" dirty="0"/>
        </a:p>
      </dsp:txBody>
      <dsp:txXfrm rot="16200000">
        <a:off x="-842238" y="844277"/>
        <a:ext cx="2727261" cy="1038706"/>
      </dsp:txXfrm>
    </dsp:sp>
    <dsp:sp modelId="{665C10BF-8BED-47BF-B149-682B68E25F40}">
      <dsp:nvSpPr>
        <dsp:cNvPr id="0" name=""/>
        <dsp:cNvSpPr/>
      </dsp:nvSpPr>
      <dsp:spPr>
        <a:xfrm>
          <a:off x="1040745" y="0"/>
          <a:ext cx="3869182" cy="332592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marL="0" lvl="0" indent="0" algn="l" defTabSz="1244600">
            <a:lnSpc>
              <a:spcPct val="90000"/>
            </a:lnSpc>
            <a:spcBef>
              <a:spcPct val="0"/>
            </a:spcBef>
            <a:spcAft>
              <a:spcPct val="35000"/>
            </a:spcAft>
            <a:buNone/>
          </a:pPr>
          <a:r>
            <a:rPr lang="es-CO" sz="2800" b="1" kern="1200" dirty="0"/>
            <a:t>Presupuesto:</a:t>
          </a:r>
        </a:p>
        <a:p>
          <a:pPr marL="0" lvl="0" indent="0" algn="l" defTabSz="1244600">
            <a:lnSpc>
              <a:spcPct val="90000"/>
            </a:lnSpc>
            <a:spcBef>
              <a:spcPct val="0"/>
            </a:spcBef>
            <a:spcAft>
              <a:spcPct val="35000"/>
            </a:spcAft>
            <a:buNone/>
          </a:pPr>
          <a:r>
            <a:rPr lang="es-CO" sz="2800" b="1" kern="1200" dirty="0"/>
            <a:t>$ </a:t>
          </a:r>
          <a:r>
            <a:rPr lang="es-ES" sz="2800" b="1" kern="1200" dirty="0"/>
            <a:t>8.737.253.407</a:t>
          </a:r>
        </a:p>
        <a:p>
          <a:pPr marL="0" lvl="0" indent="0" algn="l" defTabSz="1244600">
            <a:lnSpc>
              <a:spcPct val="90000"/>
            </a:lnSpc>
            <a:spcBef>
              <a:spcPct val="0"/>
            </a:spcBef>
            <a:spcAft>
              <a:spcPct val="35000"/>
            </a:spcAft>
            <a:buNone/>
          </a:pPr>
          <a:r>
            <a:rPr lang="es-ES" sz="2800" b="0" kern="1200" dirty="0"/>
            <a:t>Ejecución: </a:t>
          </a:r>
        </a:p>
        <a:p>
          <a:pPr marL="0" lvl="0" indent="0" algn="l" defTabSz="1244600">
            <a:lnSpc>
              <a:spcPct val="90000"/>
            </a:lnSpc>
            <a:spcBef>
              <a:spcPct val="0"/>
            </a:spcBef>
            <a:spcAft>
              <a:spcPct val="35000"/>
            </a:spcAft>
            <a:buNone/>
          </a:pPr>
          <a:r>
            <a:rPr lang="es-ES" sz="2800" b="0" kern="1200" dirty="0"/>
            <a:t>$ 3.661.279.905</a:t>
          </a:r>
        </a:p>
        <a:p>
          <a:pPr marL="0" lvl="0" indent="0" algn="l" defTabSz="1244600">
            <a:lnSpc>
              <a:spcPct val="90000"/>
            </a:lnSpc>
            <a:spcBef>
              <a:spcPct val="0"/>
            </a:spcBef>
            <a:spcAft>
              <a:spcPct val="35000"/>
            </a:spcAft>
            <a:buNone/>
          </a:pPr>
          <a:r>
            <a:rPr lang="es-ES" sz="2800" b="0" kern="1200" dirty="0"/>
            <a:t>Saldo: $ </a:t>
          </a:r>
          <a:r>
            <a:rPr lang="es-CO" sz="2800" b="0" i="0" u="none" kern="1200" dirty="0"/>
            <a:t>5.075.973.502</a:t>
          </a:r>
          <a:endParaRPr lang="es-ES" sz="2800" b="0" kern="1200" dirty="0"/>
        </a:p>
        <a:p>
          <a:pPr marL="0" lvl="0" indent="0" algn="l" defTabSz="1244600">
            <a:lnSpc>
              <a:spcPct val="90000"/>
            </a:lnSpc>
            <a:spcBef>
              <a:spcPct val="0"/>
            </a:spcBef>
            <a:spcAft>
              <a:spcPct val="35000"/>
            </a:spcAft>
            <a:buNone/>
          </a:pPr>
          <a:r>
            <a:rPr lang="es-ES" sz="2800" b="0" kern="1200" dirty="0"/>
            <a:t>% Ejecución: 42%</a:t>
          </a:r>
        </a:p>
      </dsp:txBody>
      <dsp:txXfrm>
        <a:off x="1040745" y="0"/>
        <a:ext cx="3869182" cy="3325929"/>
      </dsp:txXfrm>
    </dsp:sp>
    <dsp:sp modelId="{6274A650-AB70-42EF-A09D-B58A167C1FB0}">
      <dsp:nvSpPr>
        <dsp:cNvPr id="0" name=""/>
        <dsp:cNvSpPr/>
      </dsp:nvSpPr>
      <dsp:spPr>
        <a:xfrm>
          <a:off x="5377345" y="0"/>
          <a:ext cx="5193532" cy="3325929"/>
        </a:xfrm>
        <a:prstGeom prst="roundRect">
          <a:avLst>
            <a:gd name="adj" fmla="val 5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8293" rIns="75565" bIns="0" numCol="1" spcCol="1270" anchor="t" anchorCtr="0">
          <a:noAutofit/>
        </a:bodyPr>
        <a:lstStyle/>
        <a:p>
          <a:pPr marL="0" lvl="0" indent="0" algn="r" defTabSz="755650">
            <a:lnSpc>
              <a:spcPct val="90000"/>
            </a:lnSpc>
            <a:spcBef>
              <a:spcPct val="0"/>
            </a:spcBef>
            <a:spcAft>
              <a:spcPct val="35000"/>
            </a:spcAft>
            <a:buNone/>
          </a:pPr>
          <a:r>
            <a:rPr lang="es-ES" sz="1700" kern="1200" dirty="0"/>
            <a:t>PRESUPUESTO NOMINA DIRECTA</a:t>
          </a:r>
        </a:p>
      </dsp:txBody>
      <dsp:txXfrm rot="16200000">
        <a:off x="4533068" y="844277"/>
        <a:ext cx="2727261" cy="1038706"/>
      </dsp:txXfrm>
    </dsp:sp>
    <dsp:sp modelId="{2D3FE93B-F0F5-409A-9CDC-E5CD0B461045}">
      <dsp:nvSpPr>
        <dsp:cNvPr id="0" name=""/>
        <dsp:cNvSpPr/>
      </dsp:nvSpPr>
      <dsp:spPr>
        <a:xfrm rot="5400000">
          <a:off x="5158995" y="2460862"/>
          <a:ext cx="488636" cy="779029"/>
        </a:xfrm>
        <a:prstGeom prst="flowChartExtra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0B976B-7DA1-46E3-894B-B8C409FE3094}">
      <dsp:nvSpPr>
        <dsp:cNvPr id="0" name=""/>
        <dsp:cNvSpPr/>
      </dsp:nvSpPr>
      <dsp:spPr>
        <a:xfrm>
          <a:off x="6416052" y="0"/>
          <a:ext cx="3869182" cy="332592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marL="0" lvl="0" indent="0" algn="l" defTabSz="1244600">
            <a:lnSpc>
              <a:spcPct val="90000"/>
            </a:lnSpc>
            <a:spcBef>
              <a:spcPct val="0"/>
            </a:spcBef>
            <a:spcAft>
              <a:spcPct val="35000"/>
            </a:spcAft>
            <a:buNone/>
          </a:pPr>
          <a:r>
            <a:rPr lang="es-CO" sz="2800" b="1" kern="1200" dirty="0"/>
            <a:t>Presupuesto: </a:t>
          </a:r>
        </a:p>
        <a:p>
          <a:pPr marL="0" lvl="0" indent="0" algn="l" defTabSz="1244600">
            <a:lnSpc>
              <a:spcPct val="90000"/>
            </a:lnSpc>
            <a:spcBef>
              <a:spcPct val="0"/>
            </a:spcBef>
            <a:spcAft>
              <a:spcPct val="35000"/>
            </a:spcAft>
            <a:buNone/>
          </a:pPr>
          <a:r>
            <a:rPr lang="es-CO" sz="2800" b="1" kern="1200" dirty="0"/>
            <a:t>$  16.140.293.159</a:t>
          </a:r>
          <a:endParaRPr lang="es-ES" sz="2800" kern="1200" dirty="0"/>
        </a:p>
        <a:p>
          <a:pPr marL="0" lvl="0" indent="0" algn="l" defTabSz="1244600">
            <a:lnSpc>
              <a:spcPct val="90000"/>
            </a:lnSpc>
            <a:spcBef>
              <a:spcPct val="0"/>
            </a:spcBef>
            <a:spcAft>
              <a:spcPct val="35000"/>
            </a:spcAft>
            <a:buNone/>
          </a:pPr>
          <a:r>
            <a:rPr lang="es-ES" sz="2800" kern="1200" dirty="0"/>
            <a:t>Ejecución: </a:t>
          </a:r>
        </a:p>
        <a:p>
          <a:pPr marL="0" lvl="0" indent="0" algn="l" defTabSz="1244600">
            <a:lnSpc>
              <a:spcPct val="90000"/>
            </a:lnSpc>
            <a:spcBef>
              <a:spcPct val="0"/>
            </a:spcBef>
            <a:spcAft>
              <a:spcPct val="35000"/>
            </a:spcAft>
            <a:buNone/>
          </a:pPr>
          <a:r>
            <a:rPr lang="es-ES" sz="2800" b="1" kern="1200" dirty="0"/>
            <a:t>$ </a:t>
          </a:r>
          <a:r>
            <a:rPr lang="es-CO" sz="2800" kern="1200" dirty="0"/>
            <a:t>6.173.349.241</a:t>
          </a:r>
        </a:p>
        <a:p>
          <a:pPr marL="0" lvl="0" indent="0" algn="l" defTabSz="1244600">
            <a:lnSpc>
              <a:spcPct val="90000"/>
            </a:lnSpc>
            <a:spcBef>
              <a:spcPct val="0"/>
            </a:spcBef>
            <a:spcAft>
              <a:spcPct val="35000"/>
            </a:spcAft>
            <a:buNone/>
          </a:pPr>
          <a:r>
            <a:rPr lang="es-ES" sz="2800" kern="1200" dirty="0"/>
            <a:t>Saldo: $ </a:t>
          </a:r>
          <a:r>
            <a:rPr lang="es-CO" sz="2800" kern="1200" dirty="0"/>
            <a:t>9.966.943.918</a:t>
          </a:r>
          <a:endParaRPr lang="es-ES" sz="2800" kern="1200" dirty="0"/>
        </a:p>
        <a:p>
          <a:pPr marL="0" lvl="0" indent="0" algn="l" defTabSz="1244600">
            <a:lnSpc>
              <a:spcPct val="90000"/>
            </a:lnSpc>
            <a:spcBef>
              <a:spcPct val="0"/>
            </a:spcBef>
            <a:spcAft>
              <a:spcPct val="35000"/>
            </a:spcAft>
            <a:buNone/>
          </a:pPr>
          <a:r>
            <a:rPr lang="es-ES" sz="2800" kern="1200" dirty="0"/>
            <a:t>% Ejecución: 38%</a:t>
          </a:r>
          <a:endParaRPr lang="es-ES" sz="3200" kern="1200" dirty="0"/>
        </a:p>
      </dsp:txBody>
      <dsp:txXfrm>
        <a:off x="6416052" y="0"/>
        <a:ext cx="3869182" cy="332592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A7E09-FE34-4549-A885-80FFE577145F}">
      <dsp:nvSpPr>
        <dsp:cNvPr id="0" name=""/>
        <dsp:cNvSpPr/>
      </dsp:nvSpPr>
      <dsp:spPr>
        <a:xfrm>
          <a:off x="-4194706" y="-648262"/>
          <a:ext cx="5034098" cy="5034098"/>
        </a:xfrm>
        <a:prstGeom prst="blockArc">
          <a:avLst>
            <a:gd name="adj1" fmla="val 18900000"/>
            <a:gd name="adj2" fmla="val 2700000"/>
            <a:gd name="adj3" fmla="val 42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241937-0504-4C86-85A5-7045609154A7}">
      <dsp:nvSpPr>
        <dsp:cNvPr id="0" name=""/>
        <dsp:cNvSpPr/>
      </dsp:nvSpPr>
      <dsp:spPr>
        <a:xfrm>
          <a:off x="687059" y="533949"/>
          <a:ext cx="7421224" cy="106774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7526" tIns="81280" rIns="81280" bIns="81280" numCol="1" spcCol="1270" anchor="ctr" anchorCtr="0">
          <a:noAutofit/>
        </a:bodyPr>
        <a:lstStyle/>
        <a:p>
          <a:pPr marL="0" lvl="0" indent="0" algn="l" defTabSz="1422400">
            <a:lnSpc>
              <a:spcPct val="90000"/>
            </a:lnSpc>
            <a:spcBef>
              <a:spcPct val="0"/>
            </a:spcBef>
            <a:spcAft>
              <a:spcPct val="35000"/>
            </a:spcAft>
            <a:buNone/>
          </a:pPr>
          <a:r>
            <a:rPr lang="es-ES" sz="3200" kern="1200" dirty="0"/>
            <a:t>Evaluación del Periodo de Prueba de </a:t>
          </a:r>
          <a:r>
            <a:rPr lang="es-ES" sz="3200" kern="1200" dirty="0">
              <a:solidFill>
                <a:schemeClr val="tx1"/>
              </a:solidFill>
            </a:rPr>
            <a:t>325</a:t>
          </a:r>
          <a:r>
            <a:rPr lang="es-ES" sz="3200" kern="1200" dirty="0">
              <a:solidFill>
                <a:srgbClr val="FF0000"/>
              </a:solidFill>
            </a:rPr>
            <a:t> </a:t>
          </a:r>
          <a:r>
            <a:rPr lang="es-ES" sz="3200" kern="1200" dirty="0"/>
            <a:t>trabajadores.</a:t>
          </a:r>
        </a:p>
      </dsp:txBody>
      <dsp:txXfrm>
        <a:off x="687059" y="533949"/>
        <a:ext cx="7421224" cy="1067749"/>
      </dsp:txXfrm>
    </dsp:sp>
    <dsp:sp modelId="{408669FD-565A-42FE-8838-8BBC1D5774E1}">
      <dsp:nvSpPr>
        <dsp:cNvPr id="0" name=""/>
        <dsp:cNvSpPr/>
      </dsp:nvSpPr>
      <dsp:spPr>
        <a:xfrm>
          <a:off x="19715" y="400480"/>
          <a:ext cx="1334687" cy="133468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7A93A6-7EF0-4A28-8EB5-56A92CDFA8B0}">
      <dsp:nvSpPr>
        <dsp:cNvPr id="0" name=""/>
        <dsp:cNvSpPr/>
      </dsp:nvSpPr>
      <dsp:spPr>
        <a:xfrm>
          <a:off x="687059" y="2135873"/>
          <a:ext cx="7421224" cy="106774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7526" tIns="81280" rIns="81280" bIns="81280" numCol="1" spcCol="1270" anchor="ctr" anchorCtr="0">
          <a:noAutofit/>
        </a:bodyPr>
        <a:lstStyle/>
        <a:p>
          <a:pPr marL="0" lvl="0" indent="0" algn="l" defTabSz="1422400">
            <a:lnSpc>
              <a:spcPct val="90000"/>
            </a:lnSpc>
            <a:spcBef>
              <a:spcPct val="0"/>
            </a:spcBef>
            <a:spcAft>
              <a:spcPct val="35000"/>
            </a:spcAft>
            <a:buNone/>
          </a:pPr>
          <a:r>
            <a:rPr lang="es-ES" sz="3200" kern="1200" dirty="0"/>
            <a:t>Cinco (5) personas no superaron el periodo de prueba.</a:t>
          </a:r>
        </a:p>
      </dsp:txBody>
      <dsp:txXfrm>
        <a:off x="687059" y="2135873"/>
        <a:ext cx="7421224" cy="1067749"/>
      </dsp:txXfrm>
    </dsp:sp>
    <dsp:sp modelId="{1F59246B-0E58-410E-870C-51C46AC4B33A}">
      <dsp:nvSpPr>
        <dsp:cNvPr id="0" name=""/>
        <dsp:cNvSpPr/>
      </dsp:nvSpPr>
      <dsp:spPr>
        <a:xfrm>
          <a:off x="19715" y="2002404"/>
          <a:ext cx="1334687" cy="133468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D961A7-C65F-43AB-A3EB-1AB7C5AB651B}">
      <dsp:nvSpPr>
        <dsp:cNvPr id="0" name=""/>
        <dsp:cNvSpPr/>
      </dsp:nvSpPr>
      <dsp:spPr>
        <a:xfrm>
          <a:off x="2039" y="0"/>
          <a:ext cx="5193532" cy="3711822"/>
        </a:xfrm>
        <a:prstGeom prst="roundRect">
          <a:avLst>
            <a:gd name="adj" fmla="val 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3157" rIns="146685" bIns="0" numCol="1" spcCol="1270" anchor="t" anchorCtr="0">
          <a:noAutofit/>
        </a:bodyPr>
        <a:lstStyle/>
        <a:p>
          <a:pPr marL="0" lvl="0" indent="0" algn="r" defTabSz="1466850">
            <a:lnSpc>
              <a:spcPct val="90000"/>
            </a:lnSpc>
            <a:spcBef>
              <a:spcPct val="0"/>
            </a:spcBef>
            <a:spcAft>
              <a:spcPct val="35000"/>
            </a:spcAft>
            <a:buNone/>
          </a:pPr>
          <a:r>
            <a:rPr lang="es-CO" sz="3300" kern="1200" dirty="0"/>
            <a:t>Inducción</a:t>
          </a:r>
          <a:endParaRPr lang="es-ES" sz="3300" kern="1200" dirty="0"/>
        </a:p>
      </dsp:txBody>
      <dsp:txXfrm rot="16200000">
        <a:off x="-1000454" y="1002493"/>
        <a:ext cx="3043694" cy="1038706"/>
      </dsp:txXfrm>
    </dsp:sp>
    <dsp:sp modelId="{665C10BF-8BED-47BF-B149-682B68E25F40}">
      <dsp:nvSpPr>
        <dsp:cNvPr id="0" name=""/>
        <dsp:cNvSpPr/>
      </dsp:nvSpPr>
      <dsp:spPr>
        <a:xfrm>
          <a:off x="1040745" y="0"/>
          <a:ext cx="3869182" cy="371182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1722" rIns="0" bIns="0" numCol="1" spcCol="1270" anchor="t" anchorCtr="0">
          <a:noAutofit/>
        </a:bodyPr>
        <a:lstStyle/>
        <a:p>
          <a:pPr marL="0" lvl="0" indent="0" algn="just" defTabSz="800100">
            <a:lnSpc>
              <a:spcPct val="90000"/>
            </a:lnSpc>
            <a:spcBef>
              <a:spcPct val="0"/>
            </a:spcBef>
            <a:spcAft>
              <a:spcPct val="35000"/>
            </a:spcAft>
            <a:buNone/>
          </a:pPr>
          <a:r>
            <a:rPr lang="es-CO" sz="1800" b="0" kern="1200" dirty="0"/>
            <a:t>C</a:t>
          </a:r>
          <a:r>
            <a:rPr lang="es-CO" sz="1800" kern="1200" dirty="0"/>
            <a:t>on el fin de garantizar la cobertura del proceso de inducción, se realiza la Inducción bajo un modelo de enseñanza - aprendizaje basado en las TIC´S (ambientes virtuales)</a:t>
          </a:r>
        </a:p>
        <a:p>
          <a:pPr marL="0" lvl="0" indent="0" algn="just" defTabSz="800100">
            <a:lnSpc>
              <a:spcPct val="90000"/>
            </a:lnSpc>
            <a:spcBef>
              <a:spcPct val="0"/>
            </a:spcBef>
            <a:spcAft>
              <a:spcPct val="35000"/>
            </a:spcAft>
            <a:buNone/>
          </a:pPr>
          <a:r>
            <a:rPr lang="es-CO" sz="1800" b="1" kern="1200" dirty="0"/>
            <a:t>Temas: </a:t>
          </a:r>
          <a:r>
            <a:rPr lang="es-CO" sz="1800" kern="1200" dirty="0"/>
            <a:t>Planeación, Comunicaciones, Atención al Ciudadano, Archivo y Correspondencia, Seguridad de la Información, Aplicativo Zeus, Seguridad y Salud en el Trabajo.</a:t>
          </a:r>
          <a:endParaRPr lang="es-CO" sz="1800" kern="1200" dirty="0">
            <a:solidFill>
              <a:srgbClr val="FF0000"/>
            </a:solidFill>
          </a:endParaRPr>
        </a:p>
        <a:p>
          <a:pPr marL="0" lvl="0" indent="0" algn="just" defTabSz="800100">
            <a:lnSpc>
              <a:spcPct val="90000"/>
            </a:lnSpc>
            <a:spcBef>
              <a:spcPct val="0"/>
            </a:spcBef>
            <a:spcAft>
              <a:spcPct val="35000"/>
            </a:spcAft>
            <a:buNone/>
          </a:pPr>
          <a:r>
            <a:rPr lang="es-ES" sz="1800" b="1" kern="1200" dirty="0">
              <a:solidFill>
                <a:schemeClr val="tx1"/>
              </a:solidFill>
            </a:rPr>
            <a:t>317</a:t>
          </a:r>
          <a:r>
            <a:rPr lang="es-ES" sz="1800" kern="1200" dirty="0"/>
            <a:t> actividades de inducción realizadas en el primer semestre a través de la herramienta virtual.</a:t>
          </a:r>
        </a:p>
        <a:p>
          <a:pPr marL="0" lvl="0" indent="0" algn="l" defTabSz="800100">
            <a:lnSpc>
              <a:spcPct val="90000"/>
            </a:lnSpc>
            <a:spcBef>
              <a:spcPct val="0"/>
            </a:spcBef>
            <a:spcAft>
              <a:spcPct val="35000"/>
            </a:spcAft>
            <a:buNone/>
          </a:pPr>
          <a:endParaRPr lang="es-ES" sz="1800" kern="1200" dirty="0"/>
        </a:p>
      </dsp:txBody>
      <dsp:txXfrm>
        <a:off x="1040745" y="0"/>
        <a:ext cx="3869182" cy="3711822"/>
      </dsp:txXfrm>
    </dsp:sp>
    <dsp:sp modelId="{6274A650-AB70-42EF-A09D-B58A167C1FB0}">
      <dsp:nvSpPr>
        <dsp:cNvPr id="0" name=""/>
        <dsp:cNvSpPr/>
      </dsp:nvSpPr>
      <dsp:spPr>
        <a:xfrm>
          <a:off x="5377345" y="0"/>
          <a:ext cx="5193532" cy="3711822"/>
        </a:xfrm>
        <a:prstGeom prst="roundRect">
          <a:avLst>
            <a:gd name="adj" fmla="val 5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3157" rIns="146685" bIns="0" numCol="1" spcCol="1270" anchor="t" anchorCtr="0">
          <a:noAutofit/>
        </a:bodyPr>
        <a:lstStyle/>
        <a:p>
          <a:pPr marL="0" lvl="0" indent="0" algn="r" defTabSz="1466850">
            <a:lnSpc>
              <a:spcPct val="90000"/>
            </a:lnSpc>
            <a:spcBef>
              <a:spcPct val="0"/>
            </a:spcBef>
            <a:spcAft>
              <a:spcPct val="35000"/>
            </a:spcAft>
            <a:buNone/>
          </a:pPr>
          <a:r>
            <a:rPr lang="es-ES" sz="3300" kern="1200" dirty="0"/>
            <a:t>Plan Empresarial de Capacitación</a:t>
          </a:r>
        </a:p>
      </dsp:txBody>
      <dsp:txXfrm rot="16200000">
        <a:off x="4374852" y="1002493"/>
        <a:ext cx="3043694" cy="1038706"/>
      </dsp:txXfrm>
    </dsp:sp>
    <dsp:sp modelId="{2D3FE93B-F0F5-409A-9CDC-E5CD0B461045}">
      <dsp:nvSpPr>
        <dsp:cNvPr id="0" name=""/>
        <dsp:cNvSpPr/>
      </dsp:nvSpPr>
      <dsp:spPr>
        <a:xfrm rot="5400000">
          <a:off x="5130730" y="2790620"/>
          <a:ext cx="545166" cy="779029"/>
        </a:xfrm>
        <a:prstGeom prst="flowChartExtra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5931D4-8670-4C32-B808-E3F7509086AB}">
      <dsp:nvSpPr>
        <dsp:cNvPr id="0" name=""/>
        <dsp:cNvSpPr/>
      </dsp:nvSpPr>
      <dsp:spPr>
        <a:xfrm>
          <a:off x="6416052" y="0"/>
          <a:ext cx="3869182" cy="371182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marL="0" lvl="0" indent="0" algn="just" defTabSz="889000">
            <a:lnSpc>
              <a:spcPct val="90000"/>
            </a:lnSpc>
            <a:spcBef>
              <a:spcPct val="0"/>
            </a:spcBef>
            <a:spcAft>
              <a:spcPct val="35000"/>
            </a:spcAft>
            <a:buNone/>
          </a:pPr>
          <a:endParaRPr lang="es-ES" sz="2000" kern="1200" dirty="0"/>
        </a:p>
        <a:p>
          <a:pPr marL="0" lvl="0" indent="0" algn="just" defTabSz="889000">
            <a:lnSpc>
              <a:spcPct val="90000"/>
            </a:lnSpc>
            <a:spcBef>
              <a:spcPct val="0"/>
            </a:spcBef>
            <a:spcAft>
              <a:spcPct val="35000"/>
            </a:spcAft>
            <a:buNone/>
          </a:pPr>
          <a:endParaRPr lang="es-ES" sz="2000" kern="1200" dirty="0"/>
        </a:p>
        <a:p>
          <a:pPr marL="0" lvl="0" indent="0" algn="just" defTabSz="889000">
            <a:lnSpc>
              <a:spcPct val="90000"/>
            </a:lnSpc>
            <a:spcBef>
              <a:spcPct val="0"/>
            </a:spcBef>
            <a:spcAft>
              <a:spcPct val="35000"/>
            </a:spcAft>
            <a:buNone/>
          </a:pPr>
          <a:r>
            <a:rPr lang="es-ES" sz="2000" kern="1200" dirty="0"/>
            <a:t>37 eventos de capacitación realizados en el primer semestre</a:t>
          </a:r>
        </a:p>
        <a:p>
          <a:pPr marL="0" lvl="0" indent="0" algn="just" defTabSz="889000">
            <a:lnSpc>
              <a:spcPct val="90000"/>
            </a:lnSpc>
            <a:spcBef>
              <a:spcPct val="0"/>
            </a:spcBef>
            <a:spcAft>
              <a:spcPct val="35000"/>
            </a:spcAft>
            <a:buNone/>
          </a:pPr>
          <a:endParaRPr lang="es-ES" sz="2000" kern="1200" dirty="0"/>
        </a:p>
        <a:p>
          <a:pPr marL="0" lvl="0" indent="0" algn="just" defTabSz="889000">
            <a:lnSpc>
              <a:spcPct val="90000"/>
            </a:lnSpc>
            <a:spcBef>
              <a:spcPct val="0"/>
            </a:spcBef>
            <a:spcAft>
              <a:spcPct val="35000"/>
            </a:spcAft>
            <a:buNone/>
          </a:pPr>
          <a:r>
            <a:rPr lang="es-ES" sz="2000" kern="1200" dirty="0"/>
            <a:t>421 sillas provistas</a:t>
          </a:r>
        </a:p>
      </dsp:txBody>
      <dsp:txXfrm>
        <a:off x="6416052" y="0"/>
        <a:ext cx="3869182" cy="371182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B2454-56F5-45F4-8A54-6AF3BFE03590}">
      <dsp:nvSpPr>
        <dsp:cNvPr id="0" name=""/>
        <dsp:cNvSpPr/>
      </dsp:nvSpPr>
      <dsp:spPr>
        <a:xfrm>
          <a:off x="1290" y="0"/>
          <a:ext cx="3355662" cy="371182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ES" sz="3000" kern="1200" dirty="0"/>
            <a:t>Bienestar</a:t>
          </a:r>
        </a:p>
      </dsp:txBody>
      <dsp:txXfrm>
        <a:off x="1290" y="0"/>
        <a:ext cx="3355662" cy="1113546"/>
      </dsp:txXfrm>
    </dsp:sp>
    <dsp:sp modelId="{631E6412-0F5D-4E9E-86D2-061EF450E3B7}">
      <dsp:nvSpPr>
        <dsp:cNvPr id="0" name=""/>
        <dsp:cNvSpPr/>
      </dsp:nvSpPr>
      <dsp:spPr>
        <a:xfrm>
          <a:off x="336856" y="1113546"/>
          <a:ext cx="2684529" cy="241268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es-ES" sz="1400" kern="1200" dirty="0"/>
            <a:t>16 actividades, con un cumplimiento del 100% </a:t>
          </a:r>
        </a:p>
        <a:p>
          <a:pPr marL="0" lvl="0" indent="0" algn="just" defTabSz="622300">
            <a:lnSpc>
              <a:spcPct val="90000"/>
            </a:lnSpc>
            <a:spcBef>
              <a:spcPct val="0"/>
            </a:spcBef>
            <a:spcAft>
              <a:spcPct val="35000"/>
            </a:spcAft>
            <a:buNone/>
          </a:pPr>
          <a:endParaRPr lang="es-ES" sz="1400" kern="1200" dirty="0"/>
        </a:p>
        <a:p>
          <a:pPr marL="0" lvl="0" indent="0" algn="just" defTabSz="622300">
            <a:lnSpc>
              <a:spcPct val="90000"/>
            </a:lnSpc>
            <a:spcBef>
              <a:spcPct val="0"/>
            </a:spcBef>
            <a:spcAft>
              <a:spcPct val="35000"/>
            </a:spcAft>
            <a:buNone/>
          </a:pPr>
          <a:r>
            <a:rPr lang="es-ES" sz="1400" kern="1200" dirty="0"/>
            <a:t>Se realizaron 3 actividades adicionales a las programadas</a:t>
          </a:r>
        </a:p>
      </dsp:txBody>
      <dsp:txXfrm>
        <a:off x="407521" y="1184211"/>
        <a:ext cx="2543199" cy="2271354"/>
      </dsp:txXfrm>
    </dsp:sp>
    <dsp:sp modelId="{842EF9C7-4AE9-46AE-BB93-B324342FE7D4}">
      <dsp:nvSpPr>
        <dsp:cNvPr id="0" name=""/>
        <dsp:cNvSpPr/>
      </dsp:nvSpPr>
      <dsp:spPr>
        <a:xfrm>
          <a:off x="3608627" y="0"/>
          <a:ext cx="3355662" cy="371182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just" defTabSz="1333500">
            <a:lnSpc>
              <a:spcPct val="90000"/>
            </a:lnSpc>
            <a:spcBef>
              <a:spcPct val="0"/>
            </a:spcBef>
            <a:spcAft>
              <a:spcPct val="35000"/>
            </a:spcAft>
            <a:buNone/>
          </a:pPr>
          <a:r>
            <a:rPr lang="es-ES" sz="3000" kern="1200" dirty="0"/>
            <a:t>Seguridad y Salud en el Trabajo</a:t>
          </a:r>
        </a:p>
      </dsp:txBody>
      <dsp:txXfrm>
        <a:off x="3608627" y="0"/>
        <a:ext cx="3355662" cy="1113546"/>
      </dsp:txXfrm>
    </dsp:sp>
    <dsp:sp modelId="{C93954EB-325D-43D7-82D0-99199871385F}">
      <dsp:nvSpPr>
        <dsp:cNvPr id="0" name=""/>
        <dsp:cNvSpPr/>
      </dsp:nvSpPr>
      <dsp:spPr>
        <a:xfrm>
          <a:off x="3944194" y="1113546"/>
          <a:ext cx="2684529" cy="2412684"/>
        </a:xfrm>
        <a:prstGeom prst="roundRect">
          <a:avLst>
            <a:gd name="adj" fmla="val 10000"/>
          </a:avLst>
        </a:prstGeom>
        <a:solidFill>
          <a:schemeClr val="accent3">
            <a:hueOff val="387228"/>
            <a:satOff val="14286"/>
            <a:lumOff val="-21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just" defTabSz="711200">
            <a:lnSpc>
              <a:spcPct val="90000"/>
            </a:lnSpc>
            <a:spcBef>
              <a:spcPct val="0"/>
            </a:spcBef>
            <a:spcAft>
              <a:spcPct val="35000"/>
            </a:spcAft>
            <a:buNone/>
          </a:pPr>
          <a:endParaRPr lang="es-ES" sz="1600" kern="1200" dirty="0"/>
        </a:p>
        <a:p>
          <a:pPr marL="0" lvl="0" indent="0" algn="just" defTabSz="711200">
            <a:lnSpc>
              <a:spcPct val="90000"/>
            </a:lnSpc>
            <a:spcBef>
              <a:spcPct val="0"/>
            </a:spcBef>
            <a:spcAft>
              <a:spcPct val="35000"/>
            </a:spcAft>
            <a:buNone/>
          </a:pPr>
          <a:r>
            <a:rPr lang="es-ES" sz="1600" kern="1200" dirty="0"/>
            <a:t>Ejecución del 93% de actividades programadas, entre las cuales se destacan: Señalización, Descansa pies,  Exámenes médicos, Brigadas de emergencia, Campañas de hábitos saludables , Control de plagas, COPASST, Pausas activas, entre otras.</a:t>
          </a:r>
        </a:p>
      </dsp:txBody>
      <dsp:txXfrm>
        <a:off x="4014859" y="1184211"/>
        <a:ext cx="2543199" cy="2271354"/>
      </dsp:txXfrm>
    </dsp:sp>
    <dsp:sp modelId="{06D40267-3B54-4B71-ADFC-1E8BEB927941}">
      <dsp:nvSpPr>
        <dsp:cNvPr id="0" name=""/>
        <dsp:cNvSpPr/>
      </dsp:nvSpPr>
      <dsp:spPr>
        <a:xfrm>
          <a:off x="7215964" y="0"/>
          <a:ext cx="3355662" cy="371182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just" defTabSz="1333500">
            <a:lnSpc>
              <a:spcPct val="90000"/>
            </a:lnSpc>
            <a:spcBef>
              <a:spcPct val="0"/>
            </a:spcBef>
            <a:spcAft>
              <a:spcPct val="35000"/>
            </a:spcAft>
            <a:buNone/>
          </a:pPr>
          <a:r>
            <a:rPr lang="es-ES" sz="3000" kern="1200" dirty="0"/>
            <a:t>Comité de Convivencia Laboral</a:t>
          </a:r>
        </a:p>
      </dsp:txBody>
      <dsp:txXfrm>
        <a:off x="7215964" y="0"/>
        <a:ext cx="3355662" cy="1113546"/>
      </dsp:txXfrm>
    </dsp:sp>
    <dsp:sp modelId="{A3EDA0BC-742B-4A0D-B159-F14BB212BE59}">
      <dsp:nvSpPr>
        <dsp:cNvPr id="0" name=""/>
        <dsp:cNvSpPr/>
      </dsp:nvSpPr>
      <dsp:spPr>
        <a:xfrm>
          <a:off x="7551531" y="1113727"/>
          <a:ext cx="2684529" cy="356365"/>
        </a:xfrm>
        <a:prstGeom prst="roundRect">
          <a:avLst>
            <a:gd name="adj" fmla="val 10000"/>
          </a:avLst>
        </a:prstGeom>
        <a:solidFill>
          <a:schemeClr val="accent3">
            <a:hueOff val="774457"/>
            <a:satOff val="28571"/>
            <a:lumOff val="-42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just" defTabSz="400050">
            <a:lnSpc>
              <a:spcPct val="90000"/>
            </a:lnSpc>
            <a:spcBef>
              <a:spcPct val="0"/>
            </a:spcBef>
            <a:spcAft>
              <a:spcPct val="35000"/>
            </a:spcAft>
            <a:buNone/>
          </a:pPr>
          <a:r>
            <a:rPr lang="es-ES" sz="900" kern="1200" dirty="0"/>
            <a:t>Recepción de Quejas por presunto Acoso Laboral</a:t>
          </a:r>
        </a:p>
      </dsp:txBody>
      <dsp:txXfrm>
        <a:off x="7561969" y="1124165"/>
        <a:ext cx="2663653" cy="335489"/>
      </dsp:txXfrm>
    </dsp:sp>
    <dsp:sp modelId="{F7BDFA60-57E4-45C4-8F7A-8E2B62C93132}">
      <dsp:nvSpPr>
        <dsp:cNvPr id="0" name=""/>
        <dsp:cNvSpPr/>
      </dsp:nvSpPr>
      <dsp:spPr>
        <a:xfrm>
          <a:off x="7551531" y="1524919"/>
          <a:ext cx="2684529" cy="356365"/>
        </a:xfrm>
        <a:prstGeom prst="roundRect">
          <a:avLst>
            <a:gd name="adj" fmla="val 10000"/>
          </a:avLst>
        </a:prstGeom>
        <a:solidFill>
          <a:schemeClr val="accent3">
            <a:hueOff val="1161685"/>
            <a:satOff val="42857"/>
            <a:lumOff val="-63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just" defTabSz="400050">
            <a:lnSpc>
              <a:spcPct val="90000"/>
            </a:lnSpc>
            <a:spcBef>
              <a:spcPct val="0"/>
            </a:spcBef>
            <a:spcAft>
              <a:spcPct val="35000"/>
            </a:spcAft>
            <a:buNone/>
          </a:pPr>
          <a:endParaRPr lang="es-ES" sz="900" kern="1200" dirty="0"/>
        </a:p>
        <a:p>
          <a:pPr marL="0" lvl="0" indent="0" algn="just" defTabSz="400050">
            <a:lnSpc>
              <a:spcPct val="90000"/>
            </a:lnSpc>
            <a:spcBef>
              <a:spcPct val="0"/>
            </a:spcBef>
            <a:spcAft>
              <a:spcPct val="35000"/>
            </a:spcAft>
            <a:buNone/>
          </a:pPr>
          <a:r>
            <a:rPr lang="es-ES" sz="900" kern="1200" dirty="0"/>
            <a:t>Reuniones Ordinarias y Extraordinarias del Comité</a:t>
          </a:r>
        </a:p>
      </dsp:txBody>
      <dsp:txXfrm>
        <a:off x="7561969" y="1535357"/>
        <a:ext cx="2663653" cy="335489"/>
      </dsp:txXfrm>
    </dsp:sp>
    <dsp:sp modelId="{4321EA15-2773-4F7C-9723-C553FA3AD1F9}">
      <dsp:nvSpPr>
        <dsp:cNvPr id="0" name=""/>
        <dsp:cNvSpPr/>
      </dsp:nvSpPr>
      <dsp:spPr>
        <a:xfrm>
          <a:off x="7551531" y="1936110"/>
          <a:ext cx="2684529" cy="356365"/>
        </a:xfrm>
        <a:prstGeom prst="roundRect">
          <a:avLst>
            <a:gd name="adj" fmla="val 10000"/>
          </a:avLst>
        </a:prstGeom>
        <a:solidFill>
          <a:schemeClr val="accent3">
            <a:hueOff val="1548914"/>
            <a:satOff val="57143"/>
            <a:lumOff val="-84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just" defTabSz="400050">
            <a:lnSpc>
              <a:spcPct val="90000"/>
            </a:lnSpc>
            <a:spcBef>
              <a:spcPct val="0"/>
            </a:spcBef>
            <a:spcAft>
              <a:spcPct val="35000"/>
            </a:spcAft>
            <a:buNone/>
          </a:pPr>
          <a:endParaRPr lang="es-ES" sz="900" kern="1200" dirty="0"/>
        </a:p>
        <a:p>
          <a:pPr marL="0" lvl="0" indent="0" algn="just" defTabSz="400050">
            <a:lnSpc>
              <a:spcPct val="90000"/>
            </a:lnSpc>
            <a:spcBef>
              <a:spcPct val="0"/>
            </a:spcBef>
            <a:spcAft>
              <a:spcPct val="35000"/>
            </a:spcAft>
            <a:buNone/>
          </a:pPr>
          <a:r>
            <a:rPr lang="es-ES" sz="900" kern="1200" dirty="0"/>
            <a:t>Apertura y notificación de casos</a:t>
          </a:r>
        </a:p>
      </dsp:txBody>
      <dsp:txXfrm>
        <a:off x="7561969" y="1946548"/>
        <a:ext cx="2663653" cy="335489"/>
      </dsp:txXfrm>
    </dsp:sp>
    <dsp:sp modelId="{61F3E526-6085-4B42-9D0A-3E5BD1D0018C}">
      <dsp:nvSpPr>
        <dsp:cNvPr id="0" name=""/>
        <dsp:cNvSpPr/>
      </dsp:nvSpPr>
      <dsp:spPr>
        <a:xfrm>
          <a:off x="7551531" y="2347301"/>
          <a:ext cx="2684529" cy="356365"/>
        </a:xfrm>
        <a:prstGeom prst="roundRect">
          <a:avLst>
            <a:gd name="adj" fmla="val 10000"/>
          </a:avLst>
        </a:prstGeom>
        <a:solidFill>
          <a:schemeClr val="accent3">
            <a:hueOff val="1936142"/>
            <a:satOff val="71429"/>
            <a:lumOff val="-105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just" defTabSz="400050">
            <a:lnSpc>
              <a:spcPct val="90000"/>
            </a:lnSpc>
            <a:spcBef>
              <a:spcPct val="0"/>
            </a:spcBef>
            <a:spcAft>
              <a:spcPct val="35000"/>
            </a:spcAft>
            <a:buNone/>
          </a:pPr>
          <a:endParaRPr lang="es-ES" sz="900" kern="1200" dirty="0"/>
        </a:p>
        <a:p>
          <a:pPr marL="0" lvl="0" indent="0" algn="just" defTabSz="400050">
            <a:lnSpc>
              <a:spcPct val="90000"/>
            </a:lnSpc>
            <a:spcBef>
              <a:spcPct val="0"/>
            </a:spcBef>
            <a:spcAft>
              <a:spcPct val="35000"/>
            </a:spcAft>
            <a:buNone/>
          </a:pPr>
          <a:r>
            <a:rPr lang="es-ES" sz="900" kern="1200" dirty="0"/>
            <a:t>Divulgación del Reglamento y política del Comité</a:t>
          </a:r>
        </a:p>
      </dsp:txBody>
      <dsp:txXfrm>
        <a:off x="7561969" y="2357739"/>
        <a:ext cx="2663653" cy="335489"/>
      </dsp:txXfrm>
    </dsp:sp>
    <dsp:sp modelId="{F37C2C85-C875-4462-A284-35506AC40FDA}">
      <dsp:nvSpPr>
        <dsp:cNvPr id="0" name=""/>
        <dsp:cNvSpPr/>
      </dsp:nvSpPr>
      <dsp:spPr>
        <a:xfrm>
          <a:off x="7551531" y="2758492"/>
          <a:ext cx="2684529" cy="356365"/>
        </a:xfrm>
        <a:prstGeom prst="roundRect">
          <a:avLst>
            <a:gd name="adj" fmla="val 10000"/>
          </a:avLst>
        </a:prstGeom>
        <a:solidFill>
          <a:schemeClr val="accent3">
            <a:hueOff val="2323371"/>
            <a:satOff val="85714"/>
            <a:lumOff val="-126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just" defTabSz="400050">
            <a:lnSpc>
              <a:spcPct val="90000"/>
            </a:lnSpc>
            <a:spcBef>
              <a:spcPct val="0"/>
            </a:spcBef>
            <a:spcAft>
              <a:spcPct val="35000"/>
            </a:spcAft>
            <a:buNone/>
          </a:pPr>
          <a:endParaRPr lang="es-ES" sz="900" kern="1200" dirty="0"/>
        </a:p>
        <a:p>
          <a:pPr marL="0" lvl="0" indent="0" algn="just" defTabSz="400050">
            <a:lnSpc>
              <a:spcPct val="90000"/>
            </a:lnSpc>
            <a:spcBef>
              <a:spcPct val="0"/>
            </a:spcBef>
            <a:spcAft>
              <a:spcPct val="35000"/>
            </a:spcAft>
            <a:buNone/>
          </a:pPr>
          <a:r>
            <a:rPr lang="es-ES" sz="900" kern="1200" dirty="0"/>
            <a:t>Creación del correo electrónico del Comité</a:t>
          </a:r>
        </a:p>
      </dsp:txBody>
      <dsp:txXfrm>
        <a:off x="7561969" y="2768930"/>
        <a:ext cx="2663653" cy="335489"/>
      </dsp:txXfrm>
    </dsp:sp>
    <dsp:sp modelId="{5B748187-A994-4C1C-93DA-5D71C5BF7F9A}">
      <dsp:nvSpPr>
        <dsp:cNvPr id="0" name=""/>
        <dsp:cNvSpPr/>
      </dsp:nvSpPr>
      <dsp:spPr>
        <a:xfrm>
          <a:off x="7551531" y="3169683"/>
          <a:ext cx="2684529" cy="356365"/>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just" defTabSz="400050">
            <a:lnSpc>
              <a:spcPct val="90000"/>
            </a:lnSpc>
            <a:spcBef>
              <a:spcPct val="0"/>
            </a:spcBef>
            <a:spcAft>
              <a:spcPct val="35000"/>
            </a:spcAft>
            <a:buNone/>
          </a:pPr>
          <a:endParaRPr lang="es-ES" sz="900" kern="1200" dirty="0"/>
        </a:p>
        <a:p>
          <a:pPr marL="0" lvl="0" indent="0" algn="just" defTabSz="400050">
            <a:lnSpc>
              <a:spcPct val="90000"/>
            </a:lnSpc>
            <a:spcBef>
              <a:spcPct val="0"/>
            </a:spcBef>
            <a:spcAft>
              <a:spcPct val="35000"/>
            </a:spcAft>
            <a:buNone/>
          </a:pPr>
          <a:r>
            <a:rPr lang="es-ES" sz="900" kern="1200" dirty="0"/>
            <a:t>Revisión de casos y conversatorios Laborales</a:t>
          </a:r>
        </a:p>
      </dsp:txBody>
      <dsp:txXfrm>
        <a:off x="7561969" y="3180121"/>
        <a:ext cx="2663653" cy="335489"/>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0722F-94B0-4FF0-AF03-078A21F819A0}">
      <dsp:nvSpPr>
        <dsp:cNvPr id="0" name=""/>
        <dsp:cNvSpPr/>
      </dsp:nvSpPr>
      <dsp:spPr>
        <a:xfrm>
          <a:off x="154705" y="0"/>
          <a:ext cx="1143158" cy="1143158"/>
        </a:xfrm>
        <a:prstGeom prst="chord">
          <a:avLst>
            <a:gd name="adj1" fmla="val 4800000"/>
            <a:gd name="adj2" fmla="val 1680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561C9F-AEF1-4F40-B367-C58C43E70920}">
      <dsp:nvSpPr>
        <dsp:cNvPr id="0" name=""/>
        <dsp:cNvSpPr/>
      </dsp:nvSpPr>
      <dsp:spPr>
        <a:xfrm>
          <a:off x="269020" y="114315"/>
          <a:ext cx="914527" cy="914527"/>
        </a:xfrm>
        <a:prstGeom prst="pie">
          <a:avLst>
            <a:gd name="adj1" fmla="val 12600000"/>
            <a:gd name="adj2" fmla="val 162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A0BD81-11A4-4AF9-804C-20E4601BC9D6}">
      <dsp:nvSpPr>
        <dsp:cNvPr id="0" name=""/>
        <dsp:cNvSpPr/>
      </dsp:nvSpPr>
      <dsp:spPr>
        <a:xfrm rot="16200000">
          <a:off x="-1159927" y="2572107"/>
          <a:ext cx="3315160" cy="68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800100">
            <a:lnSpc>
              <a:spcPct val="90000"/>
            </a:lnSpc>
            <a:spcBef>
              <a:spcPct val="0"/>
            </a:spcBef>
            <a:spcAft>
              <a:spcPct val="35000"/>
            </a:spcAft>
            <a:buNone/>
          </a:pPr>
          <a:r>
            <a:rPr lang="es-CO" sz="1800" b="1" kern="1200" dirty="0"/>
            <a:t>Proceso de Administración del Talento Humano</a:t>
          </a:r>
          <a:endParaRPr lang="es-ES" sz="1800" b="1" kern="1200" dirty="0"/>
        </a:p>
      </dsp:txBody>
      <dsp:txXfrm>
        <a:off x="-1159927" y="2572107"/>
        <a:ext cx="3315160" cy="685895"/>
      </dsp:txXfrm>
    </dsp:sp>
    <dsp:sp modelId="{6D84C763-686F-4068-9004-60B56D5D1DF6}">
      <dsp:nvSpPr>
        <dsp:cNvPr id="0" name=""/>
        <dsp:cNvSpPr/>
      </dsp:nvSpPr>
      <dsp:spPr>
        <a:xfrm>
          <a:off x="954916" y="0"/>
          <a:ext cx="2286317" cy="45726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s-CO" sz="1200" b="1" kern="1200" dirty="0"/>
            <a:t>1. Procedimiento de Selección y Vinculación</a:t>
          </a:r>
          <a:endParaRPr lang="es-ES" sz="1200" b="1" kern="1200" dirty="0"/>
        </a:p>
        <a:p>
          <a:pPr marL="57150" lvl="1" indent="-57150" algn="l" defTabSz="466725">
            <a:lnSpc>
              <a:spcPct val="90000"/>
            </a:lnSpc>
            <a:spcBef>
              <a:spcPct val="0"/>
            </a:spcBef>
            <a:spcAft>
              <a:spcPct val="15000"/>
            </a:spcAft>
            <a:buChar char="•"/>
          </a:pPr>
          <a:r>
            <a:rPr lang="es-CO" sz="1050" kern="1200" dirty="0"/>
            <a:t>Proyecto SENA</a:t>
          </a:r>
          <a:endParaRPr lang="es-ES" sz="1050" kern="1200" dirty="0"/>
        </a:p>
        <a:p>
          <a:pPr marL="57150" lvl="1" indent="-57150" algn="l" defTabSz="466725">
            <a:lnSpc>
              <a:spcPct val="90000"/>
            </a:lnSpc>
            <a:spcBef>
              <a:spcPct val="0"/>
            </a:spcBef>
            <a:spcAft>
              <a:spcPct val="15000"/>
            </a:spcAft>
            <a:buChar char="•"/>
          </a:pPr>
          <a:r>
            <a:rPr lang="es-CO" sz="1050" kern="1200" dirty="0"/>
            <a:t>Estado Joven</a:t>
          </a:r>
          <a:endParaRPr lang="es-ES" sz="1050" kern="1200" dirty="0"/>
        </a:p>
        <a:p>
          <a:pPr marL="57150" lvl="1" indent="-57150" algn="l" defTabSz="466725">
            <a:lnSpc>
              <a:spcPct val="90000"/>
            </a:lnSpc>
            <a:spcBef>
              <a:spcPct val="0"/>
            </a:spcBef>
            <a:spcAft>
              <a:spcPct val="15000"/>
            </a:spcAft>
            <a:buChar char="•"/>
          </a:pPr>
          <a:r>
            <a:rPr lang="es-ES" sz="1050" kern="1200" dirty="0"/>
            <a:t>Contrato Pruebas Psicotécnicas</a:t>
          </a:r>
        </a:p>
        <a:p>
          <a:pPr marL="57150" lvl="1" indent="-57150" algn="l" defTabSz="466725">
            <a:lnSpc>
              <a:spcPct val="90000"/>
            </a:lnSpc>
            <a:spcBef>
              <a:spcPct val="0"/>
            </a:spcBef>
            <a:spcAft>
              <a:spcPct val="15000"/>
            </a:spcAft>
            <a:buChar char="•"/>
          </a:pPr>
          <a:r>
            <a:rPr lang="es-ES" sz="1050" kern="1200" dirty="0"/>
            <a:t>Alineación Descriptivos de Cargos </a:t>
          </a:r>
        </a:p>
        <a:p>
          <a:pPr marL="0" lvl="0" indent="0" algn="l" defTabSz="533400">
            <a:lnSpc>
              <a:spcPct val="90000"/>
            </a:lnSpc>
            <a:spcBef>
              <a:spcPct val="0"/>
            </a:spcBef>
            <a:spcAft>
              <a:spcPct val="35000"/>
            </a:spcAft>
            <a:buNone/>
          </a:pPr>
          <a:endParaRPr lang="es-ES" sz="1200" b="1" kern="1200" dirty="0"/>
        </a:p>
        <a:p>
          <a:pPr marL="0" lvl="0" indent="0" algn="l" defTabSz="533400">
            <a:lnSpc>
              <a:spcPct val="90000"/>
            </a:lnSpc>
            <a:spcBef>
              <a:spcPct val="0"/>
            </a:spcBef>
            <a:spcAft>
              <a:spcPct val="35000"/>
            </a:spcAft>
            <a:buNone/>
          </a:pPr>
          <a:r>
            <a:rPr lang="es-ES" sz="1200" b="1" kern="1200" dirty="0"/>
            <a:t>2. </a:t>
          </a:r>
          <a:r>
            <a:rPr lang="es-CO" sz="1200" b="1" kern="1200" dirty="0"/>
            <a:t>Procedimiento </a:t>
          </a:r>
          <a:r>
            <a:rPr lang="es-ES" sz="1200" b="1" kern="1200" dirty="0"/>
            <a:t>Gestión de Nomina y Novedades</a:t>
          </a:r>
        </a:p>
        <a:p>
          <a:pPr marL="57150" lvl="1" indent="-57150" algn="l" defTabSz="466725">
            <a:lnSpc>
              <a:spcPct val="90000"/>
            </a:lnSpc>
            <a:spcBef>
              <a:spcPct val="0"/>
            </a:spcBef>
            <a:spcAft>
              <a:spcPct val="15000"/>
            </a:spcAft>
            <a:buChar char="•"/>
          </a:pPr>
          <a:r>
            <a:rPr lang="es-CO" sz="1050" kern="1200" dirty="0"/>
            <a:t>Remuneración Variable </a:t>
          </a:r>
        </a:p>
        <a:p>
          <a:pPr marL="57150" lvl="1" indent="-57150" algn="l" defTabSz="466725">
            <a:lnSpc>
              <a:spcPct val="90000"/>
            </a:lnSpc>
            <a:spcBef>
              <a:spcPct val="0"/>
            </a:spcBef>
            <a:spcAft>
              <a:spcPct val="15000"/>
            </a:spcAft>
            <a:buChar char="•"/>
          </a:pPr>
          <a:r>
            <a:rPr lang="es-CO" sz="1050" kern="1200" dirty="0"/>
            <a:t>Convenios Bancos (Libranzas y cuenta de nómina)</a:t>
          </a:r>
          <a:r>
            <a:rPr lang="es-CO" sz="1400" kern="1200" dirty="0"/>
            <a:t> </a:t>
          </a:r>
          <a:endParaRPr lang="es-CO" sz="1050" kern="1200" dirty="0"/>
        </a:p>
      </dsp:txBody>
      <dsp:txXfrm>
        <a:off x="954916" y="0"/>
        <a:ext cx="2286317" cy="4572635"/>
      </dsp:txXfrm>
    </dsp:sp>
    <dsp:sp modelId="{561E8A88-3EE9-4654-8BD8-891309ED4495}">
      <dsp:nvSpPr>
        <dsp:cNvPr id="0" name=""/>
        <dsp:cNvSpPr/>
      </dsp:nvSpPr>
      <dsp:spPr>
        <a:xfrm>
          <a:off x="3685695" y="0"/>
          <a:ext cx="1143158" cy="1143158"/>
        </a:xfrm>
        <a:prstGeom prst="chord">
          <a:avLst>
            <a:gd name="adj1" fmla="val 4800000"/>
            <a:gd name="adj2" fmla="val 1680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6CCA32-81AB-4E16-9C7D-70138064572E}">
      <dsp:nvSpPr>
        <dsp:cNvPr id="0" name=""/>
        <dsp:cNvSpPr/>
      </dsp:nvSpPr>
      <dsp:spPr>
        <a:xfrm>
          <a:off x="3800011" y="114315"/>
          <a:ext cx="914527" cy="914527"/>
        </a:xfrm>
        <a:prstGeom prst="pie">
          <a:avLst>
            <a:gd name="adj1" fmla="val 9000000"/>
            <a:gd name="adj2" fmla="val 16200000"/>
          </a:avLst>
        </a:prstGeom>
        <a:solidFill>
          <a:schemeClr val="accent4">
            <a:hueOff val="5197846"/>
            <a:satOff val="-23984"/>
            <a:lumOff val="883"/>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1679A5-8225-47BF-B2E5-7A3574096103}">
      <dsp:nvSpPr>
        <dsp:cNvPr id="0" name=""/>
        <dsp:cNvSpPr/>
      </dsp:nvSpPr>
      <dsp:spPr>
        <a:xfrm rot="16200000">
          <a:off x="2371062" y="2572107"/>
          <a:ext cx="3315160" cy="68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800100">
            <a:lnSpc>
              <a:spcPct val="90000"/>
            </a:lnSpc>
            <a:spcBef>
              <a:spcPct val="0"/>
            </a:spcBef>
            <a:spcAft>
              <a:spcPct val="35000"/>
            </a:spcAft>
            <a:buNone/>
          </a:pPr>
          <a:r>
            <a:rPr lang="es-CO" sz="1800" b="1" kern="1200" dirty="0"/>
            <a:t>Proceso de Evaluación y Desarrollo</a:t>
          </a:r>
        </a:p>
      </dsp:txBody>
      <dsp:txXfrm>
        <a:off x="2371062" y="2572107"/>
        <a:ext cx="3315160" cy="685895"/>
      </dsp:txXfrm>
    </dsp:sp>
    <dsp:sp modelId="{BE1D83D5-0865-4392-9195-8EEBED03490C}">
      <dsp:nvSpPr>
        <dsp:cNvPr id="0" name=""/>
        <dsp:cNvSpPr/>
      </dsp:nvSpPr>
      <dsp:spPr>
        <a:xfrm>
          <a:off x="4485906" y="0"/>
          <a:ext cx="2286317" cy="45726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s-CO" sz="1200" b="1" kern="1200" dirty="0">
              <a:solidFill>
                <a:prstClr val="black">
                  <a:hueOff val="0"/>
                  <a:satOff val="0"/>
                  <a:lumOff val="0"/>
                  <a:alphaOff val="0"/>
                </a:prstClr>
              </a:solidFill>
              <a:latin typeface="Calibri" panose="020F0502020204030204"/>
              <a:ea typeface="+mn-ea"/>
              <a:cs typeface="+mn-cs"/>
            </a:rPr>
            <a:t>Procedimiento de Evaluación del Rendimiento</a:t>
          </a:r>
        </a:p>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Planes de Mejoramiento</a:t>
          </a:r>
        </a:p>
        <a:p>
          <a:pPr marL="57150" lvl="1" indent="-57150" algn="l" defTabSz="466725">
            <a:lnSpc>
              <a:spcPct val="90000"/>
            </a:lnSpc>
            <a:spcBef>
              <a:spcPct val="0"/>
            </a:spcBef>
            <a:spcAft>
              <a:spcPct val="15000"/>
            </a:spcAft>
            <a:buNone/>
          </a:pPr>
          <a:endParaRPr lang="es-CO" sz="1050" kern="1200" dirty="0">
            <a:solidFill>
              <a:prstClr val="black">
                <a:hueOff val="0"/>
                <a:satOff val="0"/>
                <a:lumOff val="0"/>
                <a:alphaOff val="0"/>
              </a:prstClr>
            </a:solidFill>
            <a:latin typeface="Calibri" panose="020F0502020204030204"/>
            <a:ea typeface="+mn-ea"/>
            <a:cs typeface="+mn-cs"/>
          </a:endParaRPr>
        </a:p>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Evaluación Anual</a:t>
          </a:r>
        </a:p>
        <a:p>
          <a:pPr marL="0" lvl="0" indent="0" algn="l" defTabSz="533400">
            <a:lnSpc>
              <a:spcPct val="90000"/>
            </a:lnSpc>
            <a:spcBef>
              <a:spcPct val="0"/>
            </a:spcBef>
            <a:spcAft>
              <a:spcPct val="35000"/>
            </a:spcAft>
            <a:buNone/>
          </a:pPr>
          <a:endParaRPr lang="es-CO" sz="1200" b="1" kern="1200" dirty="0"/>
        </a:p>
        <a:p>
          <a:pPr marL="0" lvl="0" indent="0" algn="l" defTabSz="533400">
            <a:lnSpc>
              <a:spcPct val="90000"/>
            </a:lnSpc>
            <a:spcBef>
              <a:spcPct val="0"/>
            </a:spcBef>
            <a:spcAft>
              <a:spcPct val="35000"/>
            </a:spcAft>
            <a:buNone/>
          </a:pPr>
          <a:r>
            <a:rPr lang="es-CO" sz="1200" b="1" kern="1200" dirty="0"/>
            <a:t>Procedimiento Diseño y Ejecución del Plan Empresarial de Capacitación</a:t>
          </a:r>
          <a:endParaRPr lang="es-CO" sz="2800" b="1" kern="1200" dirty="0"/>
        </a:p>
        <a:p>
          <a:pPr marL="57150" lvl="1" indent="0" algn="l" defTabSz="400050">
            <a:lnSpc>
              <a:spcPct val="90000"/>
            </a:lnSpc>
            <a:spcBef>
              <a:spcPct val="0"/>
            </a:spcBef>
            <a:spcAft>
              <a:spcPct val="15000"/>
            </a:spcAft>
            <a:buChar char="•"/>
          </a:pPr>
          <a:endParaRPr lang="es-CO" sz="900" kern="1200" dirty="0"/>
        </a:p>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Capacitación</a:t>
          </a:r>
        </a:p>
        <a:p>
          <a:pPr marL="57150" lvl="1" indent="-57150" algn="l" defTabSz="466725">
            <a:lnSpc>
              <a:spcPct val="90000"/>
            </a:lnSpc>
            <a:spcBef>
              <a:spcPct val="0"/>
            </a:spcBef>
            <a:spcAft>
              <a:spcPct val="15000"/>
            </a:spcAft>
            <a:buNone/>
          </a:pPr>
          <a:endParaRPr lang="es-CO" sz="1050" kern="1200" dirty="0">
            <a:solidFill>
              <a:prstClr val="black">
                <a:hueOff val="0"/>
                <a:satOff val="0"/>
                <a:lumOff val="0"/>
                <a:alphaOff val="0"/>
              </a:prstClr>
            </a:solidFill>
            <a:latin typeface="Calibri" panose="020F0502020204030204"/>
            <a:ea typeface="+mn-ea"/>
            <a:cs typeface="+mn-cs"/>
          </a:endParaRPr>
        </a:p>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Inducción y Reinducción</a:t>
          </a:r>
        </a:p>
        <a:p>
          <a:pPr marL="57150" lvl="1" indent="-57150" algn="l" defTabSz="466725">
            <a:lnSpc>
              <a:spcPct val="90000"/>
            </a:lnSpc>
            <a:spcBef>
              <a:spcPct val="0"/>
            </a:spcBef>
            <a:spcAft>
              <a:spcPct val="15000"/>
            </a:spcAft>
            <a:buChar char="•"/>
          </a:pPr>
          <a:endParaRPr lang="es-CO" sz="1050" kern="1200" dirty="0">
            <a:solidFill>
              <a:prstClr val="black">
                <a:hueOff val="0"/>
                <a:satOff val="0"/>
                <a:lumOff val="0"/>
                <a:alphaOff val="0"/>
              </a:prstClr>
            </a:solidFill>
            <a:latin typeface="Calibri" panose="020F0502020204030204"/>
            <a:ea typeface="+mn-ea"/>
            <a:cs typeface="+mn-cs"/>
          </a:endParaRPr>
        </a:p>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Desarrollo de Diplomados</a:t>
          </a:r>
        </a:p>
      </dsp:txBody>
      <dsp:txXfrm>
        <a:off x="4485906" y="0"/>
        <a:ext cx="2286317" cy="4572635"/>
      </dsp:txXfrm>
    </dsp:sp>
    <dsp:sp modelId="{59C0F907-6541-42C7-9D0F-1F54F72BEF60}">
      <dsp:nvSpPr>
        <dsp:cNvPr id="0" name=""/>
        <dsp:cNvSpPr/>
      </dsp:nvSpPr>
      <dsp:spPr>
        <a:xfrm>
          <a:off x="7216685" y="0"/>
          <a:ext cx="1143158" cy="1143158"/>
        </a:xfrm>
        <a:prstGeom prst="chord">
          <a:avLst>
            <a:gd name="adj1" fmla="val 4800000"/>
            <a:gd name="adj2" fmla="val 1680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475286-5A8A-4803-88D5-7C8AA9C9DD1B}">
      <dsp:nvSpPr>
        <dsp:cNvPr id="0" name=""/>
        <dsp:cNvSpPr/>
      </dsp:nvSpPr>
      <dsp:spPr>
        <a:xfrm>
          <a:off x="7331001" y="114315"/>
          <a:ext cx="914527" cy="914527"/>
        </a:xfrm>
        <a:prstGeom prst="pie">
          <a:avLst>
            <a:gd name="adj1" fmla="val 5400000"/>
            <a:gd name="adj2" fmla="val 16200000"/>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BEFA7-7BBA-42FE-B6B5-FDF63FA7992E}">
      <dsp:nvSpPr>
        <dsp:cNvPr id="0" name=""/>
        <dsp:cNvSpPr/>
      </dsp:nvSpPr>
      <dsp:spPr>
        <a:xfrm rot="16200000">
          <a:off x="5902052" y="2572107"/>
          <a:ext cx="3315160" cy="68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1066800">
            <a:lnSpc>
              <a:spcPct val="90000"/>
            </a:lnSpc>
            <a:spcBef>
              <a:spcPct val="0"/>
            </a:spcBef>
            <a:spcAft>
              <a:spcPct val="35000"/>
            </a:spcAft>
            <a:buNone/>
          </a:pPr>
          <a:r>
            <a:rPr lang="es-CO" sz="2400" kern="1200" dirty="0"/>
            <a:t>Bienestar Social y salud en el trabajo</a:t>
          </a:r>
        </a:p>
      </dsp:txBody>
      <dsp:txXfrm>
        <a:off x="5902052" y="2572107"/>
        <a:ext cx="3315160" cy="685895"/>
      </dsp:txXfrm>
    </dsp:sp>
    <dsp:sp modelId="{0D4CDAC9-230D-48B6-B7FC-8189BEAFF2A3}">
      <dsp:nvSpPr>
        <dsp:cNvPr id="0" name=""/>
        <dsp:cNvSpPr/>
      </dsp:nvSpPr>
      <dsp:spPr>
        <a:xfrm>
          <a:off x="8016896" y="0"/>
          <a:ext cx="2286317" cy="45726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44500">
            <a:lnSpc>
              <a:spcPct val="90000"/>
            </a:lnSpc>
            <a:spcBef>
              <a:spcPct val="0"/>
            </a:spcBef>
            <a:spcAft>
              <a:spcPct val="35000"/>
            </a:spcAft>
            <a:buNone/>
          </a:pPr>
          <a:r>
            <a:rPr lang="es-CO" sz="1000" b="1" kern="1200" dirty="0"/>
            <a:t>Procedimiento de Gestión de Bienestar Social Laboral</a:t>
          </a:r>
          <a:endParaRPr lang="es-CO" b="1" kern="1200" dirty="0"/>
        </a:p>
        <a:p>
          <a:pPr marL="57150" lvl="1" indent="0" algn="l" defTabSz="400050">
            <a:lnSpc>
              <a:spcPct val="90000"/>
            </a:lnSpc>
            <a:spcBef>
              <a:spcPct val="0"/>
            </a:spcBef>
            <a:spcAft>
              <a:spcPct val="15000"/>
            </a:spcAft>
            <a:buChar char="•"/>
          </a:pPr>
          <a:endParaRPr lang="es-CO" sz="900" kern="1200" dirty="0"/>
        </a:p>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Horario Flexible</a:t>
          </a:r>
        </a:p>
        <a:p>
          <a:pPr marL="57150" lvl="1" indent="-57150" algn="l" defTabSz="466725">
            <a:lnSpc>
              <a:spcPct val="90000"/>
            </a:lnSpc>
            <a:spcBef>
              <a:spcPct val="0"/>
            </a:spcBef>
            <a:spcAft>
              <a:spcPct val="15000"/>
            </a:spcAft>
            <a:buChar char="•"/>
          </a:pPr>
          <a:endParaRPr lang="es-CO" sz="1050" kern="1200" dirty="0">
            <a:solidFill>
              <a:prstClr val="black">
                <a:hueOff val="0"/>
                <a:satOff val="0"/>
                <a:lumOff val="0"/>
                <a:alphaOff val="0"/>
              </a:prstClr>
            </a:solidFill>
            <a:latin typeface="Calibri" panose="020F0502020204030204"/>
            <a:ea typeface="+mn-ea"/>
            <a:cs typeface="+mn-cs"/>
          </a:endParaRPr>
        </a:p>
        <a:p>
          <a:pPr marL="57150" lvl="1" indent="-57150" algn="l" defTabSz="466725">
            <a:lnSpc>
              <a:spcPct val="90000"/>
            </a:lnSpc>
            <a:spcBef>
              <a:spcPct val="0"/>
            </a:spcBef>
            <a:spcAft>
              <a:spcPct val="15000"/>
            </a:spcAft>
            <a:buChar char="•"/>
          </a:pPr>
          <a:r>
            <a:rPr lang="es-CO" sz="1050" kern="1200" dirty="0">
              <a:solidFill>
                <a:prstClr val="black">
                  <a:hueOff val="0"/>
                  <a:satOff val="0"/>
                  <a:lumOff val="0"/>
                  <a:alphaOff val="0"/>
                </a:prstClr>
              </a:solidFill>
              <a:latin typeface="Calibri" panose="020F0502020204030204"/>
              <a:ea typeface="+mn-ea"/>
              <a:cs typeface="+mn-cs"/>
            </a:rPr>
            <a:t>Medición de la Felicidad Organizacional</a:t>
          </a:r>
          <a:endParaRPr lang="es-ES" sz="1050" kern="1200" dirty="0">
            <a:solidFill>
              <a:prstClr val="black">
                <a:hueOff val="0"/>
                <a:satOff val="0"/>
                <a:lumOff val="0"/>
                <a:alphaOff val="0"/>
              </a:prstClr>
            </a:solidFill>
            <a:latin typeface="Calibri" panose="020F0502020204030204"/>
            <a:ea typeface="+mn-ea"/>
            <a:cs typeface="+mn-cs"/>
          </a:endParaRPr>
        </a:p>
        <a:p>
          <a:pPr marL="57150" lvl="1" indent="-57150" algn="l" defTabSz="466725">
            <a:lnSpc>
              <a:spcPct val="90000"/>
            </a:lnSpc>
            <a:spcBef>
              <a:spcPct val="0"/>
            </a:spcBef>
            <a:spcAft>
              <a:spcPct val="15000"/>
            </a:spcAft>
            <a:buChar char="•"/>
          </a:pPr>
          <a:endParaRPr lang="es-ES" sz="1050" kern="1200" dirty="0">
            <a:solidFill>
              <a:prstClr val="black">
                <a:hueOff val="0"/>
                <a:satOff val="0"/>
                <a:lumOff val="0"/>
                <a:alphaOff val="0"/>
              </a:prstClr>
            </a:solidFill>
            <a:latin typeface="Calibri" panose="020F0502020204030204"/>
            <a:ea typeface="+mn-ea"/>
            <a:cs typeface="+mn-cs"/>
          </a:endParaRPr>
        </a:p>
        <a:p>
          <a:pPr marL="57150" lvl="1" indent="-57150" algn="l" defTabSz="466725">
            <a:lnSpc>
              <a:spcPct val="90000"/>
            </a:lnSpc>
            <a:spcBef>
              <a:spcPct val="0"/>
            </a:spcBef>
            <a:spcAft>
              <a:spcPct val="15000"/>
            </a:spcAft>
            <a:buChar char="•"/>
          </a:pPr>
          <a:r>
            <a:rPr lang="es-ES" sz="1050" kern="1200" dirty="0">
              <a:solidFill>
                <a:prstClr val="black">
                  <a:hueOff val="0"/>
                  <a:satOff val="0"/>
                  <a:lumOff val="0"/>
                  <a:alphaOff val="0"/>
                </a:prstClr>
              </a:solidFill>
              <a:latin typeface="Calibri" panose="020F0502020204030204"/>
              <a:ea typeface="+mn-ea"/>
              <a:cs typeface="+mn-cs"/>
            </a:rPr>
            <a:t>Hábitos Saludables </a:t>
          </a:r>
        </a:p>
        <a:p>
          <a:pPr marL="57150" lvl="1" indent="-57150" algn="l" defTabSz="466725">
            <a:lnSpc>
              <a:spcPct val="90000"/>
            </a:lnSpc>
            <a:spcBef>
              <a:spcPct val="0"/>
            </a:spcBef>
            <a:spcAft>
              <a:spcPct val="15000"/>
            </a:spcAft>
            <a:buChar char="•"/>
          </a:pPr>
          <a:endParaRPr lang="es-ES" sz="1050" kern="1200" dirty="0">
            <a:solidFill>
              <a:prstClr val="black">
                <a:hueOff val="0"/>
                <a:satOff val="0"/>
                <a:lumOff val="0"/>
                <a:alphaOff val="0"/>
              </a:prstClr>
            </a:solidFill>
            <a:latin typeface="Calibri" panose="020F0502020204030204"/>
            <a:ea typeface="+mn-ea"/>
            <a:cs typeface="+mn-cs"/>
          </a:endParaRPr>
        </a:p>
        <a:p>
          <a:pPr marL="57150" lvl="1" indent="-57150" algn="l" defTabSz="466725">
            <a:lnSpc>
              <a:spcPct val="90000"/>
            </a:lnSpc>
            <a:spcBef>
              <a:spcPct val="0"/>
            </a:spcBef>
            <a:spcAft>
              <a:spcPct val="15000"/>
            </a:spcAft>
            <a:buChar char="•"/>
          </a:pPr>
          <a:r>
            <a:rPr lang="es-ES" sz="1050" kern="1200" dirty="0">
              <a:solidFill>
                <a:prstClr val="black">
                  <a:hueOff val="0"/>
                  <a:satOff val="0"/>
                  <a:lumOff val="0"/>
                  <a:alphaOff val="0"/>
                </a:prstClr>
              </a:solidFill>
              <a:latin typeface="Calibri" panose="020F0502020204030204"/>
              <a:ea typeface="+mn-ea"/>
              <a:cs typeface="+mn-cs"/>
            </a:rPr>
            <a:t>Vacaciones Recreativas</a:t>
          </a:r>
        </a:p>
      </dsp:txBody>
      <dsp:txXfrm>
        <a:off x="8016896" y="0"/>
        <a:ext cx="2286317" cy="4572635"/>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005DA-DCCC-4550-B129-1A621E9A890A}">
      <dsp:nvSpPr>
        <dsp:cNvPr id="0" name=""/>
        <dsp:cNvSpPr/>
      </dsp:nvSpPr>
      <dsp:spPr>
        <a:xfrm>
          <a:off x="2845" y="188988"/>
          <a:ext cx="2774418" cy="4893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s-CO" sz="1300" b="1" kern="1200" dirty="0"/>
            <a:t>CUOTA SENA</a:t>
          </a:r>
          <a:endParaRPr lang="es-ES" sz="1300" kern="1200" dirty="0"/>
        </a:p>
      </dsp:txBody>
      <dsp:txXfrm>
        <a:off x="2845" y="188988"/>
        <a:ext cx="2774418" cy="489301"/>
      </dsp:txXfrm>
    </dsp:sp>
    <dsp:sp modelId="{FCF74B0D-8F3D-44FD-B540-144C0111581F}">
      <dsp:nvSpPr>
        <dsp:cNvPr id="0" name=""/>
        <dsp:cNvSpPr/>
      </dsp:nvSpPr>
      <dsp:spPr>
        <a:xfrm>
          <a:off x="2845" y="678289"/>
          <a:ext cx="2774418" cy="288156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just" defTabSz="577850">
            <a:lnSpc>
              <a:spcPct val="90000"/>
            </a:lnSpc>
            <a:spcBef>
              <a:spcPct val="0"/>
            </a:spcBef>
            <a:spcAft>
              <a:spcPct val="15000"/>
            </a:spcAft>
            <a:buChar char="•"/>
          </a:pPr>
          <a:r>
            <a:rPr lang="es-CO" sz="1300" kern="1200" dirty="0"/>
            <a:t>El pasado 6 de julio de 2017 se radicó en la Oficina Regional Distrito Capital del SENA, la variación del personal en la planta vinculada a SAE durante el primer semestre de 2017 dando cumplimiento al Decreto 620 de 2005. </a:t>
          </a:r>
          <a:endParaRPr lang="es-ES" sz="1300" kern="1200" dirty="0"/>
        </a:p>
        <a:p>
          <a:pPr marL="114300" lvl="1" indent="-114300" algn="l" defTabSz="577850">
            <a:lnSpc>
              <a:spcPct val="90000"/>
            </a:lnSpc>
            <a:spcBef>
              <a:spcPct val="0"/>
            </a:spcBef>
            <a:spcAft>
              <a:spcPct val="15000"/>
            </a:spcAft>
            <a:buChar char="•"/>
          </a:pPr>
          <a:endParaRPr lang="es-CO" sz="1300" kern="1200" dirty="0"/>
        </a:p>
        <a:p>
          <a:pPr marL="114300" lvl="1" indent="-114300" algn="just" defTabSz="577850">
            <a:lnSpc>
              <a:spcPct val="90000"/>
            </a:lnSpc>
            <a:spcBef>
              <a:spcPct val="0"/>
            </a:spcBef>
            <a:spcAft>
              <a:spcPct val="15000"/>
            </a:spcAft>
            <a:buChar char="•"/>
          </a:pPr>
          <a:r>
            <a:rPr lang="es-CO" sz="1300" kern="1200" dirty="0"/>
            <a:t>Para el mes de Agosto se espera llegue la notificación por parte del SENA del incremento de la cuota de aprendices a vincular.</a:t>
          </a:r>
        </a:p>
      </dsp:txBody>
      <dsp:txXfrm>
        <a:off x="2845" y="678289"/>
        <a:ext cx="2774418" cy="2881563"/>
      </dsp:txXfrm>
    </dsp:sp>
    <dsp:sp modelId="{4EB39831-FA85-4144-9E00-0E75C9B0A1E1}">
      <dsp:nvSpPr>
        <dsp:cNvPr id="0" name=""/>
        <dsp:cNvSpPr/>
      </dsp:nvSpPr>
      <dsp:spPr>
        <a:xfrm>
          <a:off x="3165682" y="188988"/>
          <a:ext cx="2774418" cy="4893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s-CO" sz="1300" b="1" kern="1200" dirty="0"/>
            <a:t>PROGRAMA FORMACION APRENDICES GESTION DOCUMENTAL</a:t>
          </a:r>
          <a:endParaRPr lang="es-ES" sz="1300" kern="1200" dirty="0"/>
        </a:p>
      </dsp:txBody>
      <dsp:txXfrm>
        <a:off x="3165682" y="188988"/>
        <a:ext cx="2774418" cy="489301"/>
      </dsp:txXfrm>
    </dsp:sp>
    <dsp:sp modelId="{2B77D77D-9337-4D8D-AC62-535625226802}">
      <dsp:nvSpPr>
        <dsp:cNvPr id="0" name=""/>
        <dsp:cNvSpPr/>
      </dsp:nvSpPr>
      <dsp:spPr>
        <a:xfrm>
          <a:off x="3165682" y="678289"/>
          <a:ext cx="2774418" cy="288156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just" defTabSz="577850">
            <a:lnSpc>
              <a:spcPct val="90000"/>
            </a:lnSpc>
            <a:spcBef>
              <a:spcPct val="0"/>
            </a:spcBef>
            <a:spcAft>
              <a:spcPct val="15000"/>
            </a:spcAft>
            <a:buChar char="•"/>
          </a:pPr>
          <a:r>
            <a:rPr lang="es-CO" sz="1300" kern="1200" dirty="0"/>
            <a:t>El SENA esta en proceso de viabilidad y aprobación del proyecto de formación dual en gestión documental. </a:t>
          </a:r>
          <a:endParaRPr lang="es-ES" sz="1300" kern="1200" dirty="0"/>
        </a:p>
        <a:p>
          <a:pPr marL="114300" lvl="1" indent="-114300" algn="just" defTabSz="577850">
            <a:lnSpc>
              <a:spcPct val="90000"/>
            </a:lnSpc>
            <a:spcBef>
              <a:spcPct val="0"/>
            </a:spcBef>
            <a:spcAft>
              <a:spcPct val="15000"/>
            </a:spcAft>
            <a:buChar char="•"/>
          </a:pPr>
          <a:endParaRPr lang="es-ES" sz="1300" kern="1200" dirty="0"/>
        </a:p>
        <a:p>
          <a:pPr marL="114300" lvl="1" indent="-114300" algn="just" defTabSz="577850">
            <a:lnSpc>
              <a:spcPct val="90000"/>
            </a:lnSpc>
            <a:spcBef>
              <a:spcPct val="0"/>
            </a:spcBef>
            <a:spcAft>
              <a:spcPct val="15000"/>
            </a:spcAft>
            <a:buChar char="•"/>
          </a:pPr>
          <a:r>
            <a:rPr lang="es-CO" sz="1300" kern="1200" dirty="0"/>
            <a:t>De ser aprobado el proyecto se daría inicio en primer bimestre 2018.</a:t>
          </a:r>
          <a:endParaRPr lang="es-ES" sz="1300" kern="1200" dirty="0"/>
        </a:p>
      </dsp:txBody>
      <dsp:txXfrm>
        <a:off x="3165682" y="678289"/>
        <a:ext cx="2774418" cy="2881563"/>
      </dsp:txXfrm>
    </dsp:sp>
    <dsp:sp modelId="{E5AEF07D-EC9B-4F92-9DDE-F437E19F4836}">
      <dsp:nvSpPr>
        <dsp:cNvPr id="0" name=""/>
        <dsp:cNvSpPr/>
      </dsp:nvSpPr>
      <dsp:spPr>
        <a:xfrm>
          <a:off x="6328519" y="188988"/>
          <a:ext cx="2774418" cy="4893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s-CO" sz="1300" b="1" kern="1200" dirty="0"/>
            <a:t>BUSQUEDA APRENDICES</a:t>
          </a:r>
          <a:endParaRPr lang="es-ES" sz="1300" kern="1200" dirty="0"/>
        </a:p>
      </dsp:txBody>
      <dsp:txXfrm>
        <a:off x="6328519" y="188988"/>
        <a:ext cx="2774418" cy="489301"/>
      </dsp:txXfrm>
    </dsp:sp>
    <dsp:sp modelId="{2FACFC37-C391-4FA6-B17A-C6BBD2FA1E64}">
      <dsp:nvSpPr>
        <dsp:cNvPr id="0" name=""/>
        <dsp:cNvSpPr/>
      </dsp:nvSpPr>
      <dsp:spPr>
        <a:xfrm>
          <a:off x="6328519" y="678289"/>
          <a:ext cx="2774418" cy="288156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just" defTabSz="577850">
            <a:lnSpc>
              <a:spcPct val="90000"/>
            </a:lnSpc>
            <a:spcBef>
              <a:spcPct val="0"/>
            </a:spcBef>
            <a:spcAft>
              <a:spcPct val="15000"/>
            </a:spcAft>
            <a:buChar char="•"/>
          </a:pPr>
          <a:r>
            <a:rPr lang="es-CO" sz="1300" kern="1200" dirty="0"/>
            <a:t>A través del portal del SENA se público la búsqueda de aprendices en Proceso de Gestión Documental y Administrativo.</a:t>
          </a:r>
          <a:endParaRPr lang="es-ES" sz="1300" kern="1200" dirty="0"/>
        </a:p>
        <a:p>
          <a:pPr marL="114300" lvl="1" indent="-114300" algn="just" defTabSz="577850">
            <a:lnSpc>
              <a:spcPct val="90000"/>
            </a:lnSpc>
            <a:spcBef>
              <a:spcPct val="0"/>
            </a:spcBef>
            <a:spcAft>
              <a:spcPct val="15000"/>
            </a:spcAft>
            <a:buChar char="•"/>
          </a:pPr>
          <a:endParaRPr lang="es-ES" sz="1300" kern="1200" dirty="0"/>
        </a:p>
        <a:p>
          <a:pPr marL="114300" lvl="1" indent="-114300" algn="just" defTabSz="577850">
            <a:lnSpc>
              <a:spcPct val="90000"/>
            </a:lnSpc>
            <a:spcBef>
              <a:spcPct val="0"/>
            </a:spcBef>
            <a:spcAft>
              <a:spcPct val="15000"/>
            </a:spcAft>
            <a:buChar char="•"/>
          </a:pPr>
          <a:r>
            <a:rPr lang="es-CO" sz="1300" kern="1200" dirty="0"/>
            <a:t>De igual manera se inicio contactos con diferentes institutos educativos convenio SENA para la búsqueda de aprendices para vincular en el mes de Agosto.</a:t>
          </a:r>
          <a:endParaRPr lang="es-ES" sz="1300" kern="1200" dirty="0"/>
        </a:p>
        <a:p>
          <a:pPr marL="114300" lvl="1" indent="-114300" algn="just" defTabSz="577850">
            <a:lnSpc>
              <a:spcPct val="90000"/>
            </a:lnSpc>
            <a:spcBef>
              <a:spcPct val="0"/>
            </a:spcBef>
            <a:spcAft>
              <a:spcPct val="15000"/>
            </a:spcAft>
            <a:buChar char="•"/>
          </a:pPr>
          <a:endParaRPr lang="es-ES" sz="1300" kern="1200" dirty="0"/>
        </a:p>
        <a:p>
          <a:pPr marL="114300" lvl="1" indent="-114300" algn="just" defTabSz="577850">
            <a:lnSpc>
              <a:spcPct val="90000"/>
            </a:lnSpc>
            <a:spcBef>
              <a:spcPct val="0"/>
            </a:spcBef>
            <a:spcAft>
              <a:spcPct val="15000"/>
            </a:spcAft>
            <a:buChar char="•"/>
          </a:pPr>
          <a:r>
            <a:rPr lang="es-ES" sz="1300" kern="1200" dirty="0"/>
            <a:t>Inclusión de personas con discapacidad en el proyecto de aprendices SENA</a:t>
          </a:r>
        </a:p>
      </dsp:txBody>
      <dsp:txXfrm>
        <a:off x="6328519" y="678289"/>
        <a:ext cx="2774418" cy="2881563"/>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CC1BFB-6998-4C40-8C24-D39BFC7A4C48}">
      <dsp:nvSpPr>
        <dsp:cNvPr id="0" name=""/>
        <dsp:cNvSpPr/>
      </dsp:nvSpPr>
      <dsp:spPr>
        <a:xfrm rot="16200000">
          <a:off x="-632566" y="635092"/>
          <a:ext cx="3748842" cy="2478657"/>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t" anchorCtr="0">
          <a:noAutofit/>
        </a:bodyPr>
        <a:lstStyle/>
        <a:p>
          <a:pPr marL="0" lvl="0" indent="0" algn="l" defTabSz="711200">
            <a:lnSpc>
              <a:spcPct val="90000"/>
            </a:lnSpc>
            <a:spcBef>
              <a:spcPct val="0"/>
            </a:spcBef>
            <a:spcAft>
              <a:spcPct val="35000"/>
            </a:spcAft>
            <a:buNone/>
          </a:pPr>
          <a:r>
            <a:rPr lang="es-CO" sz="1600" b="1" kern="1200" dirty="0">
              <a:solidFill>
                <a:schemeClr val="tx1"/>
              </a:solidFill>
            </a:rPr>
            <a:t>REQUISITOS</a:t>
          </a:r>
          <a:endParaRPr lang="es-ES" sz="1600" kern="1200" dirty="0">
            <a:solidFill>
              <a:schemeClr val="tx1"/>
            </a:solidFill>
          </a:endParaRPr>
        </a:p>
        <a:p>
          <a:pPr marL="57150" lvl="1" indent="-57150" algn="just" defTabSz="466725">
            <a:lnSpc>
              <a:spcPct val="90000"/>
            </a:lnSpc>
            <a:spcBef>
              <a:spcPct val="0"/>
            </a:spcBef>
            <a:spcAft>
              <a:spcPct val="15000"/>
            </a:spcAft>
            <a:buChar char="•"/>
          </a:pPr>
          <a:r>
            <a:rPr lang="es-CO" sz="1050" b="0" kern="1200" dirty="0">
              <a:solidFill>
                <a:schemeClr val="tx1"/>
              </a:solidFill>
            </a:rPr>
            <a:t>Tener entre 18 y 28 años de edad.</a:t>
          </a:r>
          <a:endParaRPr lang="es-ES" sz="1050" b="0" kern="1200" dirty="0">
            <a:solidFill>
              <a:schemeClr val="tx1"/>
            </a:solidFill>
          </a:endParaRPr>
        </a:p>
        <a:p>
          <a:pPr marL="57150" lvl="1" indent="-57150" algn="just" defTabSz="466725">
            <a:lnSpc>
              <a:spcPct val="90000"/>
            </a:lnSpc>
            <a:spcBef>
              <a:spcPct val="0"/>
            </a:spcBef>
            <a:spcAft>
              <a:spcPct val="15000"/>
            </a:spcAft>
            <a:buChar char="•"/>
          </a:pPr>
          <a:r>
            <a:rPr lang="es-CO" sz="1050" b="0" kern="1200" dirty="0">
              <a:solidFill>
                <a:schemeClr val="tx1"/>
              </a:solidFill>
            </a:rPr>
            <a:t>Ser estudiante activo de un programa de formación complementaria de Escuelas Normales Superiores, o de educación superior de pregrado en los niveles técnico profesional, tecnológico o universitario.</a:t>
          </a:r>
        </a:p>
        <a:p>
          <a:pPr marL="57150" lvl="1" indent="-57150" algn="just" defTabSz="466725">
            <a:lnSpc>
              <a:spcPct val="90000"/>
            </a:lnSpc>
            <a:spcBef>
              <a:spcPct val="0"/>
            </a:spcBef>
            <a:spcAft>
              <a:spcPct val="15000"/>
            </a:spcAft>
            <a:buChar char="•"/>
          </a:pPr>
          <a:r>
            <a:rPr lang="es-CO" sz="1050" b="0" kern="1200" dirty="0">
              <a:solidFill>
                <a:schemeClr val="tx1"/>
              </a:solidFill>
            </a:rPr>
            <a:t>Tener como requisito para optar a la titulación de su programa de formación el desarrollo de una etapa práctica.</a:t>
          </a:r>
        </a:p>
      </dsp:txBody>
      <dsp:txXfrm rot="5400000">
        <a:off x="2527" y="749767"/>
        <a:ext cx="2478657" cy="2249306"/>
      </dsp:txXfrm>
    </dsp:sp>
    <dsp:sp modelId="{7585CBA4-651A-4DDF-ABF6-D2722627CB54}">
      <dsp:nvSpPr>
        <dsp:cNvPr id="0" name=""/>
        <dsp:cNvSpPr/>
      </dsp:nvSpPr>
      <dsp:spPr>
        <a:xfrm rot="16200000">
          <a:off x="2031991" y="635092"/>
          <a:ext cx="3748842" cy="2478657"/>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t" anchorCtr="0">
          <a:noAutofit/>
        </a:bodyPr>
        <a:lstStyle/>
        <a:p>
          <a:pPr marL="0" lvl="0" indent="0" algn="l" defTabSz="711200">
            <a:lnSpc>
              <a:spcPct val="90000"/>
            </a:lnSpc>
            <a:spcBef>
              <a:spcPct val="0"/>
            </a:spcBef>
            <a:spcAft>
              <a:spcPct val="35000"/>
            </a:spcAft>
            <a:buNone/>
          </a:pPr>
          <a:r>
            <a:rPr lang="es-CO" sz="1600" b="1" kern="1200" dirty="0">
              <a:solidFill>
                <a:schemeClr val="tx1"/>
              </a:solidFill>
            </a:rPr>
            <a:t>REGISTRO</a:t>
          </a:r>
          <a:endParaRPr lang="es-ES" sz="1600" kern="1200" dirty="0">
            <a:solidFill>
              <a:schemeClr val="tx1"/>
            </a:solidFill>
          </a:endParaRPr>
        </a:p>
        <a:p>
          <a:pPr marL="57150" lvl="1" indent="-57150" algn="just" defTabSz="466725">
            <a:lnSpc>
              <a:spcPct val="90000"/>
            </a:lnSpc>
            <a:spcBef>
              <a:spcPct val="0"/>
            </a:spcBef>
            <a:spcAft>
              <a:spcPct val="15000"/>
            </a:spcAft>
            <a:buChar char="•"/>
          </a:pPr>
          <a:r>
            <a:rPr lang="es-CO" sz="1050" b="1" kern="1200" dirty="0">
              <a:solidFill>
                <a:schemeClr val="tx1"/>
              </a:solidFill>
            </a:rPr>
            <a:t>Registrar hoja de vida </a:t>
          </a:r>
          <a:r>
            <a:rPr lang="es-CO" sz="1050" kern="1200" dirty="0">
              <a:solidFill>
                <a:schemeClr val="tx1"/>
              </a:solidFill>
            </a:rPr>
            <a:t>en el Sistema de Información del Servicio Público de Empleo a través del siguiente enlace: </a:t>
          </a:r>
          <a:r>
            <a:rPr lang="es-CO" sz="1050" kern="1200" dirty="0">
              <a:solidFill>
                <a:schemeClr val="tx1"/>
              </a:solidFill>
              <a:hlinkClick xmlns:r="http://schemas.openxmlformats.org/officeDocument/2006/relationships" r:id="rId1"/>
            </a:rPr>
            <a:t>http://personas.serviciodeempleo.gov.co/login.aspx</a:t>
          </a:r>
          <a:endParaRPr lang="es-ES" sz="1050" kern="1200" dirty="0">
            <a:solidFill>
              <a:schemeClr val="tx1"/>
            </a:solidFill>
          </a:endParaRPr>
        </a:p>
        <a:p>
          <a:pPr marL="57150" lvl="1" indent="-57150" algn="just" defTabSz="466725">
            <a:lnSpc>
              <a:spcPct val="90000"/>
            </a:lnSpc>
            <a:spcBef>
              <a:spcPct val="0"/>
            </a:spcBef>
            <a:spcAft>
              <a:spcPct val="15000"/>
            </a:spcAft>
            <a:buChar char="•"/>
          </a:pPr>
          <a:endParaRPr lang="es-ES" sz="1050" kern="1200" dirty="0">
            <a:solidFill>
              <a:schemeClr val="tx1"/>
            </a:solidFill>
          </a:endParaRPr>
        </a:p>
        <a:p>
          <a:pPr marL="57150" lvl="1" indent="-57150" algn="just" defTabSz="466725">
            <a:lnSpc>
              <a:spcPct val="90000"/>
            </a:lnSpc>
            <a:spcBef>
              <a:spcPct val="0"/>
            </a:spcBef>
            <a:spcAft>
              <a:spcPct val="15000"/>
            </a:spcAft>
            <a:buChar char="•"/>
          </a:pPr>
          <a:r>
            <a:rPr lang="es-CO" sz="1050" b="1" kern="1200" dirty="0">
              <a:solidFill>
                <a:schemeClr val="tx1"/>
              </a:solidFill>
            </a:rPr>
            <a:t>Identificar la(s) plaza(s) de práctica </a:t>
          </a:r>
          <a:r>
            <a:rPr lang="es-CO" sz="1050" kern="1200" dirty="0">
              <a:solidFill>
                <a:schemeClr val="tx1"/>
              </a:solidFill>
            </a:rPr>
            <a:t>de su preferencia, que esté(n) relacionada(s) con su programa académico y nivel de formación.</a:t>
          </a:r>
          <a:endParaRPr lang="es-ES" sz="1050" kern="1200" dirty="0">
            <a:solidFill>
              <a:schemeClr val="tx1"/>
            </a:solidFill>
          </a:endParaRPr>
        </a:p>
        <a:p>
          <a:pPr marL="57150" lvl="1" indent="-57150" algn="just" defTabSz="466725">
            <a:lnSpc>
              <a:spcPct val="90000"/>
            </a:lnSpc>
            <a:spcBef>
              <a:spcPct val="0"/>
            </a:spcBef>
            <a:spcAft>
              <a:spcPct val="15000"/>
            </a:spcAft>
            <a:buChar char="•"/>
          </a:pPr>
          <a:endParaRPr lang="es-ES" sz="1050" kern="1200" dirty="0">
            <a:solidFill>
              <a:schemeClr val="tx1"/>
            </a:solidFill>
          </a:endParaRPr>
        </a:p>
        <a:p>
          <a:pPr marL="57150" lvl="1" indent="-57150" algn="just" defTabSz="466725">
            <a:lnSpc>
              <a:spcPct val="90000"/>
            </a:lnSpc>
            <a:spcBef>
              <a:spcPct val="0"/>
            </a:spcBef>
            <a:spcAft>
              <a:spcPct val="15000"/>
            </a:spcAft>
            <a:buChar char="•"/>
          </a:pPr>
          <a:r>
            <a:rPr lang="es-CO" sz="1050" kern="1200" dirty="0">
              <a:solidFill>
                <a:schemeClr val="tx1"/>
              </a:solidFill>
            </a:rPr>
            <a:t>Las CCF registraron a todos los estudiantes que cumplieron los requisitos y </a:t>
          </a:r>
          <a:r>
            <a:rPr lang="es-CO" sz="1050" b="1" kern="1200" dirty="0">
              <a:solidFill>
                <a:schemeClr val="tx1"/>
              </a:solidFill>
            </a:rPr>
            <a:t>se presenten dentro del cronograma establecido </a:t>
          </a:r>
          <a:r>
            <a:rPr lang="es-CO" sz="1050" kern="1200" dirty="0">
              <a:solidFill>
                <a:schemeClr val="tx1"/>
              </a:solidFill>
            </a:rPr>
            <a:t>en  la convocatoria.</a:t>
          </a:r>
          <a:endParaRPr lang="es-ES" sz="1050" kern="1200" dirty="0">
            <a:solidFill>
              <a:schemeClr val="tx1"/>
            </a:solidFill>
          </a:endParaRPr>
        </a:p>
      </dsp:txBody>
      <dsp:txXfrm rot="5400000">
        <a:off x="2667084" y="749767"/>
        <a:ext cx="2478657" cy="2249306"/>
      </dsp:txXfrm>
    </dsp:sp>
    <dsp:sp modelId="{363BBC90-7377-45AC-9078-7C93209E398A}">
      <dsp:nvSpPr>
        <dsp:cNvPr id="0" name=""/>
        <dsp:cNvSpPr/>
      </dsp:nvSpPr>
      <dsp:spPr>
        <a:xfrm rot="16200000">
          <a:off x="4696548" y="635092"/>
          <a:ext cx="3748842" cy="2478657"/>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t" anchorCtr="0">
          <a:noAutofit/>
        </a:bodyPr>
        <a:lstStyle/>
        <a:p>
          <a:pPr marL="0" lvl="0" indent="0" algn="l" defTabSz="711200">
            <a:lnSpc>
              <a:spcPct val="90000"/>
            </a:lnSpc>
            <a:spcBef>
              <a:spcPct val="0"/>
            </a:spcBef>
            <a:spcAft>
              <a:spcPct val="35000"/>
            </a:spcAft>
            <a:buNone/>
          </a:pPr>
          <a:r>
            <a:rPr lang="es-CO" sz="1600" b="1" kern="1200" dirty="0">
              <a:solidFill>
                <a:schemeClr val="tx1"/>
              </a:solidFill>
            </a:rPr>
            <a:t>INSCRIPCIÓN Y SELECCIÓN</a:t>
          </a:r>
          <a:endParaRPr lang="es-ES" sz="1600" kern="1200" dirty="0">
            <a:solidFill>
              <a:schemeClr val="tx1"/>
            </a:solidFill>
          </a:endParaRPr>
        </a:p>
        <a:p>
          <a:pPr marL="57150" lvl="1" indent="-57150" algn="just" defTabSz="466725">
            <a:lnSpc>
              <a:spcPct val="90000"/>
            </a:lnSpc>
            <a:spcBef>
              <a:spcPct val="0"/>
            </a:spcBef>
            <a:spcAft>
              <a:spcPct val="15000"/>
            </a:spcAft>
            <a:buChar char="•"/>
          </a:pPr>
          <a:r>
            <a:rPr lang="es-ES" sz="1050" b="0" kern="1200" dirty="0">
              <a:solidFill>
                <a:schemeClr val="tx1"/>
              </a:solidFill>
            </a:rPr>
            <a:t>SAE selecciono </a:t>
          </a:r>
          <a:r>
            <a:rPr lang="es-CO" sz="1050" b="0" kern="1200" dirty="0">
              <a:solidFill>
                <a:schemeClr val="tx1"/>
              </a:solidFill>
            </a:rPr>
            <a:t>los estudiantes y notificó a la CCF.</a:t>
          </a:r>
          <a:endParaRPr lang="es-ES" sz="1050" b="0" kern="1200" dirty="0">
            <a:solidFill>
              <a:schemeClr val="tx1"/>
            </a:solidFill>
          </a:endParaRPr>
        </a:p>
        <a:p>
          <a:pPr marL="57150" lvl="1" indent="-57150" algn="just" defTabSz="466725">
            <a:lnSpc>
              <a:spcPct val="90000"/>
            </a:lnSpc>
            <a:spcBef>
              <a:spcPct val="0"/>
            </a:spcBef>
            <a:spcAft>
              <a:spcPct val="15000"/>
            </a:spcAft>
            <a:buChar char="•"/>
          </a:pPr>
          <a:endParaRPr lang="es-ES" sz="1050" kern="1200" dirty="0">
            <a:solidFill>
              <a:schemeClr val="tx1"/>
            </a:solidFill>
          </a:endParaRPr>
        </a:p>
        <a:p>
          <a:pPr marL="57150" lvl="1" indent="-57150" algn="just" defTabSz="466725">
            <a:lnSpc>
              <a:spcPct val="90000"/>
            </a:lnSpc>
            <a:spcBef>
              <a:spcPct val="0"/>
            </a:spcBef>
            <a:spcAft>
              <a:spcPct val="15000"/>
            </a:spcAft>
            <a:buChar char="•"/>
          </a:pPr>
          <a:r>
            <a:rPr lang="es-CO" sz="1050" kern="1200" dirty="0">
              <a:solidFill>
                <a:schemeClr val="tx1"/>
              </a:solidFill>
            </a:rPr>
            <a:t>A partir del mes de agosto ingresan 12 estudiantes a realizar sus practicas laborales en las diferentes Regionales</a:t>
          </a:r>
          <a:endParaRPr lang="es-ES" sz="1050" kern="1200" dirty="0">
            <a:solidFill>
              <a:schemeClr val="tx1"/>
            </a:solidFill>
          </a:endParaRPr>
        </a:p>
      </dsp:txBody>
      <dsp:txXfrm rot="5400000">
        <a:off x="5331641" y="749767"/>
        <a:ext cx="2478657" cy="2249306"/>
      </dsp:txXfrm>
    </dsp:sp>
    <dsp:sp modelId="{7BCD6F83-A5E6-4F37-AE4E-C8680A5EF7A9}">
      <dsp:nvSpPr>
        <dsp:cNvPr id="0" name=""/>
        <dsp:cNvSpPr/>
      </dsp:nvSpPr>
      <dsp:spPr>
        <a:xfrm rot="16200000">
          <a:off x="7363632" y="635092"/>
          <a:ext cx="3748842" cy="2478657"/>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t" anchorCtr="0">
          <a:noAutofit/>
        </a:bodyPr>
        <a:lstStyle/>
        <a:p>
          <a:pPr marL="0" lvl="0" indent="0" algn="just" defTabSz="711200">
            <a:lnSpc>
              <a:spcPct val="90000"/>
            </a:lnSpc>
            <a:spcBef>
              <a:spcPct val="0"/>
            </a:spcBef>
            <a:spcAft>
              <a:spcPct val="35000"/>
            </a:spcAft>
            <a:buNone/>
          </a:pPr>
          <a:r>
            <a:rPr lang="es-CO" sz="1600" b="1" kern="1200" dirty="0">
              <a:solidFill>
                <a:schemeClr val="tx1"/>
              </a:solidFill>
            </a:rPr>
            <a:t>DISTRIBUCIÓN</a:t>
          </a:r>
        </a:p>
        <a:p>
          <a:pPr marL="0" lvl="0" indent="0" algn="just" defTabSz="711200">
            <a:lnSpc>
              <a:spcPct val="90000"/>
            </a:lnSpc>
            <a:spcBef>
              <a:spcPct val="0"/>
            </a:spcBef>
            <a:spcAft>
              <a:spcPct val="35000"/>
            </a:spcAft>
            <a:buNone/>
          </a:pPr>
          <a:endParaRPr lang="es-ES" sz="1050" kern="1200" dirty="0">
            <a:solidFill>
              <a:schemeClr val="tx1"/>
            </a:solidFill>
          </a:endParaRPr>
        </a:p>
        <a:p>
          <a:pPr marL="57150" lvl="1" indent="-57150" algn="just" defTabSz="466725">
            <a:lnSpc>
              <a:spcPct val="90000"/>
            </a:lnSpc>
            <a:spcBef>
              <a:spcPct val="0"/>
            </a:spcBef>
            <a:spcAft>
              <a:spcPct val="15000"/>
            </a:spcAft>
            <a:buChar char="•"/>
          </a:pPr>
          <a:r>
            <a:rPr lang="es-CO" sz="1050" kern="1200" dirty="0">
              <a:solidFill>
                <a:schemeClr val="tx1"/>
              </a:solidFill>
            </a:rPr>
            <a:t>Bogotá – Nivel Central: Ingeniero Catastral (1), Contador (1) y Administrador de empresas (1).</a:t>
          </a:r>
          <a:endParaRPr lang="es-ES" sz="1050" kern="1200" dirty="0">
            <a:solidFill>
              <a:schemeClr val="tx1"/>
            </a:solidFill>
          </a:endParaRPr>
        </a:p>
        <a:p>
          <a:pPr marL="57150" lvl="1" indent="-57150" algn="just" defTabSz="466725">
            <a:lnSpc>
              <a:spcPct val="90000"/>
            </a:lnSpc>
            <a:spcBef>
              <a:spcPct val="0"/>
            </a:spcBef>
            <a:spcAft>
              <a:spcPct val="15000"/>
            </a:spcAft>
            <a:buChar char="•"/>
          </a:pPr>
          <a:endParaRPr lang="es-ES" sz="1050" kern="1200" dirty="0">
            <a:solidFill>
              <a:schemeClr val="tx1"/>
            </a:solidFill>
          </a:endParaRPr>
        </a:p>
        <a:p>
          <a:pPr marL="57150" lvl="1" indent="-57150" algn="just" defTabSz="466725">
            <a:lnSpc>
              <a:spcPct val="90000"/>
            </a:lnSpc>
            <a:spcBef>
              <a:spcPct val="0"/>
            </a:spcBef>
            <a:spcAft>
              <a:spcPct val="15000"/>
            </a:spcAft>
            <a:buChar char="•"/>
          </a:pPr>
          <a:r>
            <a:rPr lang="es-CO" sz="1050" kern="1200" dirty="0">
              <a:solidFill>
                <a:schemeClr val="tx1"/>
              </a:solidFill>
            </a:rPr>
            <a:t>Regional Sur Occidente: Judicatura (3)</a:t>
          </a:r>
          <a:endParaRPr lang="es-ES" sz="1050" kern="1200" dirty="0">
            <a:solidFill>
              <a:schemeClr val="tx1"/>
            </a:solidFill>
          </a:endParaRPr>
        </a:p>
        <a:p>
          <a:pPr marL="57150" lvl="1" indent="-57150" algn="just" defTabSz="466725">
            <a:lnSpc>
              <a:spcPct val="90000"/>
            </a:lnSpc>
            <a:spcBef>
              <a:spcPct val="0"/>
            </a:spcBef>
            <a:spcAft>
              <a:spcPct val="15000"/>
            </a:spcAft>
            <a:buChar char="•"/>
          </a:pPr>
          <a:endParaRPr lang="es-CO" sz="1050" kern="1200" dirty="0">
            <a:solidFill>
              <a:schemeClr val="tx1"/>
            </a:solidFill>
          </a:endParaRPr>
        </a:p>
        <a:p>
          <a:pPr marL="57150" lvl="1" indent="-57150" algn="just" defTabSz="466725">
            <a:lnSpc>
              <a:spcPct val="90000"/>
            </a:lnSpc>
            <a:spcBef>
              <a:spcPct val="0"/>
            </a:spcBef>
            <a:spcAft>
              <a:spcPct val="15000"/>
            </a:spcAft>
            <a:buChar char="•"/>
          </a:pPr>
          <a:r>
            <a:rPr lang="es-CO" sz="1050" kern="1200" dirty="0">
              <a:solidFill>
                <a:schemeClr val="tx1"/>
              </a:solidFill>
            </a:rPr>
            <a:t>Regional Occidente: Judicatura(2) y Arquitecto (2)</a:t>
          </a:r>
        </a:p>
        <a:p>
          <a:pPr marL="57150" lvl="1" indent="-57150" algn="just" defTabSz="466725">
            <a:lnSpc>
              <a:spcPct val="90000"/>
            </a:lnSpc>
            <a:spcBef>
              <a:spcPct val="0"/>
            </a:spcBef>
            <a:spcAft>
              <a:spcPct val="15000"/>
            </a:spcAft>
            <a:buChar char="•"/>
          </a:pPr>
          <a:endParaRPr lang="es-CO" sz="1050" kern="1200" dirty="0">
            <a:solidFill>
              <a:schemeClr val="tx1"/>
            </a:solidFill>
          </a:endParaRPr>
        </a:p>
        <a:p>
          <a:pPr marL="57150" lvl="1" indent="-57150" algn="just" defTabSz="466725">
            <a:lnSpc>
              <a:spcPct val="90000"/>
            </a:lnSpc>
            <a:spcBef>
              <a:spcPct val="0"/>
            </a:spcBef>
            <a:spcAft>
              <a:spcPct val="15000"/>
            </a:spcAft>
            <a:buChar char="•"/>
          </a:pPr>
          <a:r>
            <a:rPr lang="es-CO" sz="1050" kern="1200" dirty="0">
              <a:solidFill>
                <a:schemeClr val="tx1"/>
              </a:solidFill>
            </a:rPr>
            <a:t>Regional Norte: Arquitecto (2).</a:t>
          </a:r>
        </a:p>
      </dsp:txBody>
      <dsp:txXfrm rot="5400000">
        <a:off x="7998725" y="749767"/>
        <a:ext cx="2478657" cy="2249306"/>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E10B9-DD43-4F56-AFAF-8FEF8D15D162}">
      <dsp:nvSpPr>
        <dsp:cNvPr id="0" name=""/>
        <dsp:cNvSpPr/>
      </dsp:nvSpPr>
      <dsp:spPr>
        <a:xfrm>
          <a:off x="0" y="277821"/>
          <a:ext cx="10572918" cy="12789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0576" tIns="291592" rIns="820576" bIns="99568" numCol="1" spcCol="1270" anchor="t" anchorCtr="0">
          <a:noAutofit/>
        </a:bodyPr>
        <a:lstStyle/>
        <a:p>
          <a:pPr marL="114300" lvl="1" indent="-114300" algn="l" defTabSz="622300">
            <a:lnSpc>
              <a:spcPct val="90000"/>
            </a:lnSpc>
            <a:spcBef>
              <a:spcPct val="0"/>
            </a:spcBef>
            <a:spcAft>
              <a:spcPct val="15000"/>
            </a:spcAft>
            <a:buChar char="•"/>
          </a:pPr>
          <a:r>
            <a:rPr lang="es-CO" sz="1400" b="0" kern="1200" dirty="0"/>
            <a:t>Instructivo de horas extras.</a:t>
          </a:r>
          <a:endParaRPr lang="es-ES" sz="1400" kern="1200" dirty="0"/>
        </a:p>
        <a:p>
          <a:pPr marL="114300" lvl="1" indent="-114300" algn="l" defTabSz="622300">
            <a:lnSpc>
              <a:spcPct val="90000"/>
            </a:lnSpc>
            <a:spcBef>
              <a:spcPct val="0"/>
            </a:spcBef>
            <a:spcAft>
              <a:spcPct val="15000"/>
            </a:spcAft>
            <a:buChar char="•"/>
          </a:pPr>
          <a:r>
            <a:rPr lang="es-CO" sz="1400" b="0" kern="1200" dirty="0"/>
            <a:t>Proyecto de turnos de trabajo para los conductores</a:t>
          </a:r>
        </a:p>
        <a:p>
          <a:pPr marL="114300" lvl="1" indent="-114300" algn="l" defTabSz="622300">
            <a:lnSpc>
              <a:spcPct val="90000"/>
            </a:lnSpc>
            <a:spcBef>
              <a:spcPct val="0"/>
            </a:spcBef>
            <a:spcAft>
              <a:spcPct val="15000"/>
            </a:spcAft>
            <a:buChar char="•"/>
          </a:pPr>
          <a:r>
            <a:rPr lang="es-CO" sz="1400" b="0" kern="1200" dirty="0"/>
            <a:t>Solicitud Autorización Ministerio de Trabajo</a:t>
          </a:r>
        </a:p>
        <a:p>
          <a:pPr marL="114300" lvl="1" indent="-114300" algn="l" defTabSz="622300">
            <a:lnSpc>
              <a:spcPct val="90000"/>
            </a:lnSpc>
            <a:spcBef>
              <a:spcPct val="0"/>
            </a:spcBef>
            <a:spcAft>
              <a:spcPct val="15000"/>
            </a:spcAft>
            <a:buChar char="•"/>
          </a:pPr>
          <a:r>
            <a:rPr lang="es-CO" sz="1400" b="0" kern="1200" dirty="0"/>
            <a:t>Contratar un (1) conductor adicional para Bogotá</a:t>
          </a:r>
          <a:endParaRPr lang="es-ES" sz="1400" b="0" kern="1200" dirty="0"/>
        </a:p>
      </dsp:txBody>
      <dsp:txXfrm>
        <a:off x="0" y="277821"/>
        <a:ext cx="10572918" cy="1278900"/>
      </dsp:txXfrm>
    </dsp:sp>
    <dsp:sp modelId="{FD5E5722-B976-4A2B-B939-B53A6AD3CB5A}">
      <dsp:nvSpPr>
        <dsp:cNvPr id="0" name=""/>
        <dsp:cNvSpPr/>
      </dsp:nvSpPr>
      <dsp:spPr>
        <a:xfrm>
          <a:off x="528645" y="71181"/>
          <a:ext cx="7401042" cy="4132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742" tIns="0" rIns="279742" bIns="0" numCol="1" spcCol="1270" anchor="ctr" anchorCtr="0">
          <a:noAutofit/>
        </a:bodyPr>
        <a:lstStyle/>
        <a:p>
          <a:pPr marL="0" lvl="0" indent="0" algn="l" defTabSz="622300">
            <a:lnSpc>
              <a:spcPct val="90000"/>
            </a:lnSpc>
            <a:spcBef>
              <a:spcPct val="0"/>
            </a:spcBef>
            <a:spcAft>
              <a:spcPct val="35000"/>
            </a:spcAft>
            <a:buNone/>
          </a:pPr>
          <a:r>
            <a:rPr lang="es-CO" sz="1400" b="0" kern="1200" dirty="0"/>
            <a:t>HORAS EXTRAS CONDUCTORES</a:t>
          </a:r>
          <a:endParaRPr lang="es-ES" sz="1400" kern="1200" dirty="0"/>
        </a:p>
      </dsp:txBody>
      <dsp:txXfrm>
        <a:off x="548820" y="91356"/>
        <a:ext cx="7360692" cy="372930"/>
      </dsp:txXfrm>
    </dsp:sp>
    <dsp:sp modelId="{74D84473-F7FC-4C21-A8A0-9E48D654AA66}">
      <dsp:nvSpPr>
        <dsp:cNvPr id="0" name=""/>
        <dsp:cNvSpPr/>
      </dsp:nvSpPr>
      <dsp:spPr>
        <a:xfrm>
          <a:off x="0" y="1838962"/>
          <a:ext cx="10572918" cy="595350"/>
        </a:xfrm>
        <a:prstGeom prst="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0576" tIns="291592" rIns="820576" bIns="99568" numCol="1" spcCol="1270" anchor="t" anchorCtr="0">
          <a:noAutofit/>
        </a:bodyPr>
        <a:lstStyle/>
        <a:p>
          <a:pPr marL="114300" lvl="1" indent="-114300" algn="l" defTabSz="622300">
            <a:lnSpc>
              <a:spcPct val="90000"/>
            </a:lnSpc>
            <a:spcBef>
              <a:spcPct val="0"/>
            </a:spcBef>
            <a:spcAft>
              <a:spcPct val="15000"/>
            </a:spcAft>
            <a:buChar char="•"/>
          </a:pPr>
          <a:r>
            <a:rPr lang="es-ES" sz="1400" b="0" kern="1200" dirty="0"/>
            <a:t>Análisis del mercado y estudios previos</a:t>
          </a:r>
        </a:p>
      </dsp:txBody>
      <dsp:txXfrm>
        <a:off x="0" y="1838962"/>
        <a:ext cx="10572918" cy="595350"/>
      </dsp:txXfrm>
    </dsp:sp>
    <dsp:sp modelId="{95428EE6-9A52-413F-A08D-3CC4CBDA8B97}">
      <dsp:nvSpPr>
        <dsp:cNvPr id="0" name=""/>
        <dsp:cNvSpPr/>
      </dsp:nvSpPr>
      <dsp:spPr>
        <a:xfrm>
          <a:off x="528645" y="1632321"/>
          <a:ext cx="7401042" cy="413280"/>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742" tIns="0" rIns="279742" bIns="0" numCol="1" spcCol="1270" anchor="ctr" anchorCtr="0">
          <a:noAutofit/>
        </a:bodyPr>
        <a:lstStyle/>
        <a:p>
          <a:pPr marL="0" lvl="0" indent="0" algn="l" defTabSz="622300">
            <a:lnSpc>
              <a:spcPct val="90000"/>
            </a:lnSpc>
            <a:spcBef>
              <a:spcPct val="0"/>
            </a:spcBef>
            <a:spcAft>
              <a:spcPct val="35000"/>
            </a:spcAft>
            <a:buNone/>
          </a:pPr>
          <a:r>
            <a:rPr lang="es-CO" sz="1400" b="0" kern="1200" dirty="0"/>
            <a:t>Remuneración Variable</a:t>
          </a:r>
          <a:endParaRPr lang="es-ES" sz="1400" b="0" kern="1200" dirty="0"/>
        </a:p>
      </dsp:txBody>
      <dsp:txXfrm>
        <a:off x="548820" y="1652496"/>
        <a:ext cx="7360692" cy="372930"/>
      </dsp:txXfrm>
    </dsp:sp>
    <dsp:sp modelId="{24E0BA88-4892-4973-A2D1-918FCCE9E2EC}">
      <dsp:nvSpPr>
        <dsp:cNvPr id="0" name=""/>
        <dsp:cNvSpPr/>
      </dsp:nvSpPr>
      <dsp:spPr>
        <a:xfrm>
          <a:off x="0" y="2716552"/>
          <a:ext cx="10572918" cy="1499400"/>
        </a:xfrm>
        <a:prstGeom prst="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0576" tIns="291592" rIns="820576" bIns="99568" numCol="1" spcCol="1270" anchor="t" anchorCtr="0">
          <a:noAutofit/>
        </a:bodyPr>
        <a:lstStyle/>
        <a:p>
          <a:pPr marL="114300" lvl="1" indent="-114300" algn="l" defTabSz="622300">
            <a:lnSpc>
              <a:spcPct val="90000"/>
            </a:lnSpc>
            <a:spcBef>
              <a:spcPct val="0"/>
            </a:spcBef>
            <a:spcAft>
              <a:spcPct val="15000"/>
            </a:spcAft>
            <a:buChar char="•"/>
          </a:pPr>
          <a:r>
            <a:rPr lang="es-ES" sz="1400" b="0" kern="1200" dirty="0"/>
            <a:t>Banco Bogotá</a:t>
          </a:r>
        </a:p>
        <a:p>
          <a:pPr marL="114300" lvl="1" indent="-114300" algn="l" defTabSz="622300">
            <a:lnSpc>
              <a:spcPct val="90000"/>
            </a:lnSpc>
            <a:spcBef>
              <a:spcPct val="0"/>
            </a:spcBef>
            <a:spcAft>
              <a:spcPct val="15000"/>
            </a:spcAft>
            <a:buChar char="•"/>
          </a:pPr>
          <a:r>
            <a:rPr lang="es-ES" sz="1400" b="0" kern="1200" dirty="0"/>
            <a:t>BBVA</a:t>
          </a:r>
        </a:p>
        <a:p>
          <a:pPr marL="114300" lvl="1" indent="-114300" algn="l" defTabSz="622300">
            <a:lnSpc>
              <a:spcPct val="90000"/>
            </a:lnSpc>
            <a:spcBef>
              <a:spcPct val="0"/>
            </a:spcBef>
            <a:spcAft>
              <a:spcPct val="15000"/>
            </a:spcAft>
            <a:buChar char="•"/>
          </a:pPr>
          <a:r>
            <a:rPr lang="es-ES" sz="1400" b="0" kern="1200" dirty="0"/>
            <a:t>Bancolombia</a:t>
          </a:r>
        </a:p>
        <a:p>
          <a:pPr marL="114300" lvl="1" indent="-114300" algn="l" defTabSz="622300">
            <a:lnSpc>
              <a:spcPct val="90000"/>
            </a:lnSpc>
            <a:spcBef>
              <a:spcPct val="0"/>
            </a:spcBef>
            <a:spcAft>
              <a:spcPct val="15000"/>
            </a:spcAft>
            <a:buChar char="•"/>
          </a:pPr>
          <a:r>
            <a:rPr lang="es-ES" sz="1400" b="0" kern="1200" dirty="0"/>
            <a:t>Colpatria</a:t>
          </a:r>
        </a:p>
        <a:p>
          <a:pPr marL="114300" lvl="1" indent="-114300" algn="l" defTabSz="622300">
            <a:lnSpc>
              <a:spcPct val="90000"/>
            </a:lnSpc>
            <a:spcBef>
              <a:spcPct val="0"/>
            </a:spcBef>
            <a:spcAft>
              <a:spcPct val="15000"/>
            </a:spcAft>
            <a:buChar char="•"/>
          </a:pPr>
          <a:r>
            <a:rPr lang="es-ES" sz="1400" b="0" kern="1200" dirty="0"/>
            <a:t>Davivienda</a:t>
          </a:r>
        </a:p>
      </dsp:txBody>
      <dsp:txXfrm>
        <a:off x="0" y="2716552"/>
        <a:ext cx="10572918" cy="1499400"/>
      </dsp:txXfrm>
    </dsp:sp>
    <dsp:sp modelId="{A3267745-70AA-4DC6-A39F-949D92C20F61}">
      <dsp:nvSpPr>
        <dsp:cNvPr id="0" name=""/>
        <dsp:cNvSpPr/>
      </dsp:nvSpPr>
      <dsp:spPr>
        <a:xfrm>
          <a:off x="528645" y="2509912"/>
          <a:ext cx="7401042" cy="413280"/>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742" tIns="0" rIns="279742" bIns="0" numCol="1" spcCol="1270" anchor="ctr" anchorCtr="0">
          <a:noAutofit/>
        </a:bodyPr>
        <a:lstStyle/>
        <a:p>
          <a:pPr marL="0" lvl="0" indent="0" algn="l" defTabSz="622300">
            <a:lnSpc>
              <a:spcPct val="90000"/>
            </a:lnSpc>
            <a:spcBef>
              <a:spcPct val="0"/>
            </a:spcBef>
            <a:spcAft>
              <a:spcPct val="35000"/>
            </a:spcAft>
            <a:buNone/>
          </a:pPr>
          <a:r>
            <a:rPr lang="es-CO" sz="1400" b="0" kern="1200" dirty="0"/>
            <a:t>Convenios Bancos (Libranzas y cuenta de nómina) </a:t>
          </a:r>
          <a:endParaRPr lang="es-ES" sz="1400" b="0" kern="1200" dirty="0"/>
        </a:p>
      </dsp:txBody>
      <dsp:txXfrm>
        <a:off x="548820" y="2530087"/>
        <a:ext cx="7360692" cy="372930"/>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550DE-C464-49EE-8515-3AD5EDF6E68F}">
      <dsp:nvSpPr>
        <dsp:cNvPr id="0" name=""/>
        <dsp:cNvSpPr/>
      </dsp:nvSpPr>
      <dsp:spPr>
        <a:xfrm>
          <a:off x="0" y="1812"/>
          <a:ext cx="10572918"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75E009-E45A-41A6-8D25-DE7A9BFB71F4}">
      <dsp:nvSpPr>
        <dsp:cNvPr id="0" name=""/>
        <dsp:cNvSpPr/>
      </dsp:nvSpPr>
      <dsp:spPr>
        <a:xfrm>
          <a:off x="0" y="1812"/>
          <a:ext cx="2114583" cy="3708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ES" sz="2800" kern="1200" dirty="0"/>
            <a:t>Plan Empresarial de Capacitación</a:t>
          </a:r>
        </a:p>
      </dsp:txBody>
      <dsp:txXfrm>
        <a:off x="0" y="1812"/>
        <a:ext cx="2114583" cy="3708197"/>
      </dsp:txXfrm>
    </dsp:sp>
    <dsp:sp modelId="{2E88EB5C-1481-462E-B711-D94513C6EFB5}">
      <dsp:nvSpPr>
        <dsp:cNvPr id="0" name=""/>
        <dsp:cNvSpPr/>
      </dsp:nvSpPr>
      <dsp:spPr>
        <a:xfrm>
          <a:off x="2273177" y="170202"/>
          <a:ext cx="8299740" cy="3367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just" defTabSz="711200">
            <a:lnSpc>
              <a:spcPct val="90000"/>
            </a:lnSpc>
            <a:spcBef>
              <a:spcPct val="0"/>
            </a:spcBef>
            <a:spcAft>
              <a:spcPct val="35000"/>
            </a:spcAft>
            <a:buNone/>
          </a:pPr>
          <a:r>
            <a:rPr lang="es-CO" sz="1600" b="1" kern="1200" dirty="0">
              <a:solidFill>
                <a:schemeClr val="accent2">
                  <a:lumMod val="50000"/>
                </a:schemeClr>
              </a:solidFill>
            </a:rPr>
            <a:t>Realización de los Diplomados:</a:t>
          </a:r>
        </a:p>
        <a:p>
          <a:pPr marL="0" lvl="0" indent="0" algn="just" defTabSz="711200">
            <a:lnSpc>
              <a:spcPct val="90000"/>
            </a:lnSpc>
            <a:spcBef>
              <a:spcPct val="0"/>
            </a:spcBef>
            <a:spcAft>
              <a:spcPct val="35000"/>
            </a:spcAft>
            <a:buNone/>
          </a:pPr>
          <a:endParaRPr lang="es-CO" sz="1400" kern="1200" dirty="0"/>
        </a:p>
        <a:p>
          <a:pPr marL="0" lvl="0" indent="0" algn="just" defTabSz="711200">
            <a:lnSpc>
              <a:spcPct val="90000"/>
            </a:lnSpc>
            <a:spcBef>
              <a:spcPct val="0"/>
            </a:spcBef>
            <a:spcAft>
              <a:spcPct val="35000"/>
            </a:spcAft>
            <a:buNone/>
          </a:pPr>
          <a:r>
            <a:rPr lang="es-CO" sz="1400" kern="1200" dirty="0"/>
            <a:t>1. Gerencia Pública</a:t>
          </a:r>
        </a:p>
        <a:p>
          <a:pPr marL="0" lvl="0" indent="0" algn="just" defTabSz="711200">
            <a:lnSpc>
              <a:spcPct val="90000"/>
            </a:lnSpc>
            <a:spcBef>
              <a:spcPct val="0"/>
            </a:spcBef>
            <a:spcAft>
              <a:spcPct val="35000"/>
            </a:spcAft>
            <a:buNone/>
          </a:pPr>
          <a:endParaRPr lang="es-CO" sz="1400" kern="1200" dirty="0"/>
        </a:p>
        <a:p>
          <a:pPr marL="0" lvl="0" indent="0" algn="just" defTabSz="711200">
            <a:lnSpc>
              <a:spcPct val="90000"/>
            </a:lnSpc>
            <a:spcBef>
              <a:spcPct val="0"/>
            </a:spcBef>
            <a:spcAft>
              <a:spcPct val="35000"/>
            </a:spcAft>
            <a:buNone/>
          </a:pPr>
          <a:r>
            <a:rPr lang="es-CO" sz="1400" kern="1200" dirty="0"/>
            <a:t>2. Sistema de Gestión de Calidad</a:t>
          </a:r>
        </a:p>
        <a:p>
          <a:pPr marL="0" lvl="0" indent="0" algn="just" defTabSz="711200">
            <a:lnSpc>
              <a:spcPct val="90000"/>
            </a:lnSpc>
            <a:spcBef>
              <a:spcPct val="0"/>
            </a:spcBef>
            <a:spcAft>
              <a:spcPct val="35000"/>
            </a:spcAft>
            <a:buNone/>
          </a:pPr>
          <a:endParaRPr lang="es-CO" sz="1400" kern="1200" dirty="0"/>
        </a:p>
        <a:p>
          <a:pPr marL="0" lvl="0" indent="0" algn="just" defTabSz="711200">
            <a:lnSpc>
              <a:spcPct val="90000"/>
            </a:lnSpc>
            <a:spcBef>
              <a:spcPct val="0"/>
            </a:spcBef>
            <a:spcAft>
              <a:spcPct val="35000"/>
            </a:spcAft>
            <a:buNone/>
          </a:pPr>
          <a:r>
            <a:rPr lang="es-CO" sz="1400" kern="1200" dirty="0"/>
            <a:t>3. Seguridad y Salud en el Trabajo</a:t>
          </a:r>
        </a:p>
        <a:p>
          <a:pPr marL="0" lvl="0" indent="0" algn="just" defTabSz="711200">
            <a:lnSpc>
              <a:spcPct val="90000"/>
            </a:lnSpc>
            <a:spcBef>
              <a:spcPct val="0"/>
            </a:spcBef>
            <a:spcAft>
              <a:spcPct val="35000"/>
            </a:spcAft>
            <a:buNone/>
          </a:pPr>
          <a:endParaRPr lang="es-ES" sz="1400" kern="1200" dirty="0"/>
        </a:p>
        <a:p>
          <a:pPr marL="0" lvl="0" indent="0" algn="just" defTabSz="711200">
            <a:lnSpc>
              <a:spcPct val="90000"/>
            </a:lnSpc>
            <a:spcBef>
              <a:spcPct val="0"/>
            </a:spcBef>
            <a:spcAft>
              <a:spcPct val="35000"/>
            </a:spcAft>
            <a:buNone/>
          </a:pPr>
          <a:r>
            <a:rPr lang="es-ES" sz="1400" kern="1200" dirty="0"/>
            <a:t>4. Avalúos </a:t>
          </a:r>
        </a:p>
        <a:p>
          <a:pPr marL="0" lvl="0" indent="0" algn="just" defTabSz="711200">
            <a:lnSpc>
              <a:spcPct val="90000"/>
            </a:lnSpc>
            <a:spcBef>
              <a:spcPct val="0"/>
            </a:spcBef>
            <a:spcAft>
              <a:spcPct val="35000"/>
            </a:spcAft>
            <a:buNone/>
          </a:pPr>
          <a:endParaRPr lang="es-ES" sz="1400" kern="1200" dirty="0"/>
        </a:p>
        <a:p>
          <a:pPr marL="0" lvl="0" indent="0" algn="just" defTabSz="711200">
            <a:lnSpc>
              <a:spcPct val="90000"/>
            </a:lnSpc>
            <a:spcBef>
              <a:spcPct val="0"/>
            </a:spcBef>
            <a:spcAft>
              <a:spcPct val="35000"/>
            </a:spcAft>
            <a:buNone/>
          </a:pPr>
          <a:r>
            <a:rPr lang="es-ES" sz="1400" kern="1200" dirty="0"/>
            <a:t>5. Redacción / Argumentación Jurídica</a:t>
          </a:r>
        </a:p>
        <a:p>
          <a:pPr marL="0" lvl="0" indent="0" algn="just" defTabSz="711200">
            <a:lnSpc>
              <a:spcPct val="90000"/>
            </a:lnSpc>
            <a:spcBef>
              <a:spcPct val="0"/>
            </a:spcBef>
            <a:spcAft>
              <a:spcPct val="35000"/>
            </a:spcAft>
            <a:buNone/>
          </a:pPr>
          <a:endParaRPr lang="es-ES" sz="1400" kern="1200" dirty="0"/>
        </a:p>
        <a:p>
          <a:pPr marL="0" lvl="0" indent="0" algn="just" defTabSz="711200">
            <a:lnSpc>
              <a:spcPct val="90000"/>
            </a:lnSpc>
            <a:spcBef>
              <a:spcPct val="0"/>
            </a:spcBef>
            <a:spcAft>
              <a:spcPct val="35000"/>
            </a:spcAft>
            <a:buNone/>
          </a:pPr>
          <a:r>
            <a:rPr lang="es-ES" sz="1400" kern="1200" dirty="0"/>
            <a:t>6. Formación de Formadores </a:t>
          </a:r>
        </a:p>
        <a:p>
          <a:pPr marL="0" lvl="0" indent="0" algn="just" defTabSz="711200">
            <a:lnSpc>
              <a:spcPct val="90000"/>
            </a:lnSpc>
            <a:spcBef>
              <a:spcPct val="0"/>
            </a:spcBef>
            <a:spcAft>
              <a:spcPct val="35000"/>
            </a:spcAft>
            <a:buNone/>
          </a:pPr>
          <a:endParaRPr lang="es-ES" sz="1400" kern="1200" dirty="0"/>
        </a:p>
      </dsp:txBody>
      <dsp:txXfrm>
        <a:off x="2273177" y="170202"/>
        <a:ext cx="8299740" cy="3367796"/>
      </dsp:txXfrm>
    </dsp:sp>
    <dsp:sp modelId="{265293A7-4640-47BF-91B5-BAB8FE53539F}">
      <dsp:nvSpPr>
        <dsp:cNvPr id="0" name=""/>
        <dsp:cNvSpPr/>
      </dsp:nvSpPr>
      <dsp:spPr>
        <a:xfrm>
          <a:off x="2114583" y="3537998"/>
          <a:ext cx="8458334"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E0BDCC-4C66-41C4-929C-2633236F566C}">
      <dsp:nvSpPr>
        <dsp:cNvPr id="0" name=""/>
        <dsp:cNvSpPr/>
      </dsp:nvSpPr>
      <dsp:spPr>
        <a:xfrm rot="5400000">
          <a:off x="-205255" y="206088"/>
          <a:ext cx="1368371" cy="957860"/>
        </a:xfrm>
        <a:prstGeom prst="chevron">
          <a:avLst/>
        </a:prstGeom>
        <a:solidFill>
          <a:schemeClr val="accent1">
            <a:shade val="50000"/>
            <a:hueOff val="0"/>
            <a:satOff val="0"/>
            <a:lumOff val="0"/>
            <a:alphaOff val="0"/>
          </a:schemeClr>
        </a:solidFill>
        <a:ln w="1270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kern="1200" dirty="0"/>
            <a:t>HORARIO FLEXIBLE</a:t>
          </a:r>
          <a:endParaRPr lang="es-ES" sz="1400" kern="1200" dirty="0"/>
        </a:p>
      </dsp:txBody>
      <dsp:txXfrm rot="-5400000">
        <a:off x="1" y="479762"/>
        <a:ext cx="957860" cy="410511"/>
      </dsp:txXfrm>
    </dsp:sp>
    <dsp:sp modelId="{5149A996-2114-453E-88B6-6F6B2CAC8372}">
      <dsp:nvSpPr>
        <dsp:cNvPr id="0" name=""/>
        <dsp:cNvSpPr/>
      </dsp:nvSpPr>
      <dsp:spPr>
        <a:xfrm rot="5400000">
          <a:off x="4192349" y="-3233656"/>
          <a:ext cx="889441" cy="7358419"/>
        </a:xfrm>
        <a:prstGeom prst="round2SameRect">
          <a:avLst/>
        </a:prstGeom>
        <a:solidFill>
          <a:schemeClr val="lt1">
            <a:alpha val="90000"/>
            <a:hueOff val="0"/>
            <a:satOff val="0"/>
            <a:lumOff val="0"/>
            <a:alphaOff val="0"/>
          </a:schemeClr>
        </a:solidFill>
        <a:ln w="1270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a:t>Aprobación del Proyecto de Acto Administrativo</a:t>
          </a:r>
        </a:p>
      </dsp:txBody>
      <dsp:txXfrm rot="-5400000">
        <a:off x="957861" y="44251"/>
        <a:ext cx="7315000" cy="802603"/>
      </dsp:txXfrm>
    </dsp:sp>
    <dsp:sp modelId="{A443111F-4AD3-420B-84CE-D490643DDC34}">
      <dsp:nvSpPr>
        <dsp:cNvPr id="0" name=""/>
        <dsp:cNvSpPr/>
      </dsp:nvSpPr>
      <dsp:spPr>
        <a:xfrm rot="5400000">
          <a:off x="-205255" y="1376980"/>
          <a:ext cx="1368371" cy="957860"/>
        </a:xfrm>
        <a:prstGeom prst="chevron">
          <a:avLst/>
        </a:prstGeom>
        <a:solidFill>
          <a:schemeClr val="accent1">
            <a:shade val="50000"/>
            <a:hueOff val="222839"/>
            <a:satOff val="5970"/>
            <a:lumOff val="26302"/>
            <a:alphaOff val="0"/>
          </a:schemeClr>
        </a:solidFill>
        <a:ln w="12700" cap="flat" cmpd="sng" algn="ctr">
          <a:solidFill>
            <a:schemeClr val="accent1">
              <a:shade val="50000"/>
              <a:hueOff val="222839"/>
              <a:satOff val="5970"/>
              <a:lumOff val="263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kern="1200" dirty="0"/>
            <a:t>CLIMA LABORAL</a:t>
          </a:r>
        </a:p>
      </dsp:txBody>
      <dsp:txXfrm rot="-5400000">
        <a:off x="1" y="1650654"/>
        <a:ext cx="957860" cy="410511"/>
      </dsp:txXfrm>
    </dsp:sp>
    <dsp:sp modelId="{9644D532-E780-4544-9819-E79FAAF21F8A}">
      <dsp:nvSpPr>
        <dsp:cNvPr id="0" name=""/>
        <dsp:cNvSpPr/>
      </dsp:nvSpPr>
      <dsp:spPr>
        <a:xfrm rot="5400000">
          <a:off x="4192349" y="-2062763"/>
          <a:ext cx="889441" cy="7358419"/>
        </a:xfrm>
        <a:prstGeom prst="round2SameRect">
          <a:avLst/>
        </a:prstGeom>
        <a:solidFill>
          <a:schemeClr val="lt1">
            <a:alpha val="90000"/>
            <a:hueOff val="0"/>
            <a:satOff val="0"/>
            <a:lumOff val="0"/>
            <a:alphaOff val="0"/>
          </a:schemeClr>
        </a:solidFill>
        <a:ln w="12700" cap="flat" cmpd="sng" algn="ctr">
          <a:solidFill>
            <a:schemeClr val="accent1">
              <a:shade val="50000"/>
              <a:hueOff val="222839"/>
              <a:satOff val="5970"/>
              <a:lumOff val="263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CO" sz="1800" kern="1200" dirty="0"/>
            <a:t>Toma de las Regionales</a:t>
          </a:r>
          <a:endParaRPr lang="es-ES" sz="1800" kern="1200" dirty="0"/>
        </a:p>
        <a:p>
          <a:pPr marL="171450" lvl="1" indent="-171450" algn="l" defTabSz="800100">
            <a:lnSpc>
              <a:spcPct val="90000"/>
            </a:lnSpc>
            <a:spcBef>
              <a:spcPct val="0"/>
            </a:spcBef>
            <a:spcAft>
              <a:spcPct val="15000"/>
            </a:spcAft>
            <a:buChar char="•"/>
          </a:pPr>
          <a:r>
            <a:rPr lang="es-CO" sz="1800" kern="1200" dirty="0"/>
            <a:t>Desarrollo del Proyecto de Medición de la Felicidad Organizacional </a:t>
          </a:r>
          <a:endParaRPr lang="es-ES" sz="1800" kern="1200" dirty="0"/>
        </a:p>
      </dsp:txBody>
      <dsp:txXfrm rot="-5400000">
        <a:off x="957861" y="1215144"/>
        <a:ext cx="7315000" cy="802603"/>
      </dsp:txXfrm>
    </dsp:sp>
    <dsp:sp modelId="{4561A21C-B461-42D6-A1E2-32D12CF71BB0}">
      <dsp:nvSpPr>
        <dsp:cNvPr id="0" name=""/>
        <dsp:cNvSpPr/>
      </dsp:nvSpPr>
      <dsp:spPr>
        <a:xfrm rot="5400000">
          <a:off x="-205255" y="2547873"/>
          <a:ext cx="1368371" cy="957860"/>
        </a:xfrm>
        <a:prstGeom prst="chevron">
          <a:avLst/>
        </a:prstGeom>
        <a:solidFill>
          <a:schemeClr val="accent1">
            <a:shade val="50000"/>
            <a:hueOff val="222839"/>
            <a:satOff val="5970"/>
            <a:lumOff val="26302"/>
            <a:alphaOff val="0"/>
          </a:schemeClr>
        </a:solidFill>
        <a:ln w="12700" cap="flat" cmpd="sng" algn="ctr">
          <a:solidFill>
            <a:schemeClr val="accent1">
              <a:shade val="50000"/>
              <a:hueOff val="222839"/>
              <a:satOff val="5970"/>
              <a:lumOff val="263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kern="1200" dirty="0"/>
            <a:t>BIENESTAR</a:t>
          </a:r>
        </a:p>
      </dsp:txBody>
      <dsp:txXfrm rot="-5400000">
        <a:off x="1" y="2821547"/>
        <a:ext cx="957860" cy="410511"/>
      </dsp:txXfrm>
    </dsp:sp>
    <dsp:sp modelId="{8CA9B1E7-0962-4084-9C4F-2024BA8DB4A5}">
      <dsp:nvSpPr>
        <dsp:cNvPr id="0" name=""/>
        <dsp:cNvSpPr/>
      </dsp:nvSpPr>
      <dsp:spPr>
        <a:xfrm rot="5400000">
          <a:off x="4192349" y="-891871"/>
          <a:ext cx="889441" cy="7358419"/>
        </a:xfrm>
        <a:prstGeom prst="round2SameRect">
          <a:avLst/>
        </a:prstGeom>
        <a:solidFill>
          <a:schemeClr val="lt1">
            <a:alpha val="90000"/>
            <a:hueOff val="0"/>
            <a:satOff val="0"/>
            <a:lumOff val="0"/>
            <a:alphaOff val="0"/>
          </a:schemeClr>
        </a:solidFill>
        <a:ln w="12700" cap="flat" cmpd="sng" algn="ctr">
          <a:solidFill>
            <a:schemeClr val="accent1">
              <a:shade val="50000"/>
              <a:hueOff val="222839"/>
              <a:satOff val="5970"/>
              <a:lumOff val="263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CO" sz="1800" kern="1200" dirty="0"/>
            <a:t>Actividades programadas para el segundo semestre</a:t>
          </a:r>
          <a:endParaRPr lang="es-ES" sz="1800" kern="1200" dirty="0"/>
        </a:p>
        <a:p>
          <a:pPr marL="171450" lvl="1" indent="-171450" algn="l" defTabSz="800100">
            <a:lnSpc>
              <a:spcPct val="90000"/>
            </a:lnSpc>
            <a:spcBef>
              <a:spcPct val="0"/>
            </a:spcBef>
            <a:spcAft>
              <a:spcPct val="15000"/>
            </a:spcAft>
            <a:buChar char="•"/>
          </a:pPr>
          <a:r>
            <a:rPr lang="es-ES" sz="1800" kern="1200" dirty="0"/>
            <a:t>Hábitos Saludables (Capacitar a quien prepare los alimentos en casa)</a:t>
          </a:r>
        </a:p>
      </dsp:txBody>
      <dsp:txXfrm rot="-5400000">
        <a:off x="957861" y="2386036"/>
        <a:ext cx="7315000" cy="80260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1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5.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image" Target="../media/image5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17/01/2018</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17/01/2018</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17550" y="1162050"/>
            <a:ext cx="5575300" cy="3136900"/>
          </a:xfrm>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2468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410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3A14857-F1F4-4EF8-854D-DBEB08F08DF7}" type="slidenum">
              <a:rPr lang="es-ES" altLang="es-CO" smtClean="0"/>
              <a:pPr fontAlgn="base">
                <a:spcBef>
                  <a:spcPct val="0"/>
                </a:spcBef>
                <a:spcAft>
                  <a:spcPct val="0"/>
                </a:spcAft>
              </a:pPr>
              <a:t>28</a:t>
            </a:fld>
            <a:endParaRPr lang="es-ES" altLang="es-CO"/>
          </a:p>
        </p:txBody>
      </p:sp>
    </p:spTree>
    <p:extLst>
      <p:ext uri="{BB962C8B-B14F-4D97-AF65-F5344CB8AC3E}">
        <p14:creationId xmlns:p14="http://schemas.microsoft.com/office/powerpoint/2010/main" val="618500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717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49BF9A9-2F7D-4504-9BF6-3883C4DDB51F}" type="slidenum">
              <a:rPr lang="es-ES" altLang="es-CO" smtClean="0"/>
              <a:pPr fontAlgn="base">
                <a:spcBef>
                  <a:spcPct val="0"/>
                </a:spcBef>
                <a:spcAft>
                  <a:spcPct val="0"/>
                </a:spcAft>
              </a:pPr>
              <a:t>30</a:t>
            </a:fld>
            <a:endParaRPr lang="es-ES" altLang="es-CO"/>
          </a:p>
        </p:txBody>
      </p:sp>
    </p:spTree>
    <p:extLst>
      <p:ext uri="{BB962C8B-B14F-4D97-AF65-F5344CB8AC3E}">
        <p14:creationId xmlns:p14="http://schemas.microsoft.com/office/powerpoint/2010/main" val="1825205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a:t>i</a:t>
            </a:r>
          </a:p>
        </p:txBody>
      </p:sp>
      <p:sp>
        <p:nvSpPr>
          <p:cNvPr id="4" name="3 Marcador de número de diapositiva"/>
          <p:cNvSpPr>
            <a:spLocks noGrp="1"/>
          </p:cNvSpPr>
          <p:nvPr>
            <p:ph type="sldNum" sz="quarter" idx="10"/>
          </p:nvPr>
        </p:nvSpPr>
        <p:spPr/>
        <p:txBody>
          <a:bodyPr/>
          <a:lstStyle/>
          <a:p>
            <a:fld id="{0449077E-931C-4B2E-AEF4-0F247A23B22B}" type="slidenum">
              <a:rPr lang="es-CO" smtClean="0"/>
              <a:t>38</a:t>
            </a:fld>
            <a:endParaRPr lang="es-CO"/>
          </a:p>
        </p:txBody>
      </p:sp>
    </p:spTree>
    <p:extLst>
      <p:ext uri="{BB962C8B-B14F-4D97-AF65-F5344CB8AC3E}">
        <p14:creationId xmlns:p14="http://schemas.microsoft.com/office/powerpoint/2010/main" val="3374285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79</a:t>
            </a:fld>
            <a:endParaRPr lang="es-CO"/>
          </a:p>
        </p:txBody>
      </p:sp>
    </p:spTree>
    <p:extLst>
      <p:ext uri="{BB962C8B-B14F-4D97-AF65-F5344CB8AC3E}">
        <p14:creationId xmlns:p14="http://schemas.microsoft.com/office/powerpoint/2010/main" val="3437776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80</a:t>
            </a:fld>
            <a:endParaRPr lang="es-CO"/>
          </a:p>
        </p:txBody>
      </p:sp>
    </p:spTree>
    <p:extLst>
      <p:ext uri="{BB962C8B-B14F-4D97-AF65-F5344CB8AC3E}">
        <p14:creationId xmlns:p14="http://schemas.microsoft.com/office/powerpoint/2010/main" val="3757639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81</a:t>
            </a:fld>
            <a:endParaRPr lang="es-CO"/>
          </a:p>
        </p:txBody>
      </p:sp>
    </p:spTree>
    <p:extLst>
      <p:ext uri="{BB962C8B-B14F-4D97-AF65-F5344CB8AC3E}">
        <p14:creationId xmlns:p14="http://schemas.microsoft.com/office/powerpoint/2010/main" val="494824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82</a:t>
            </a:fld>
            <a:endParaRPr lang="es-CO"/>
          </a:p>
        </p:txBody>
      </p:sp>
    </p:spTree>
    <p:extLst>
      <p:ext uri="{BB962C8B-B14F-4D97-AF65-F5344CB8AC3E}">
        <p14:creationId xmlns:p14="http://schemas.microsoft.com/office/powerpoint/2010/main" val="763369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116</a:t>
            </a:fld>
            <a:endParaRPr lang="es-ES"/>
          </a:p>
        </p:txBody>
      </p:sp>
    </p:spTree>
    <p:extLst>
      <p:ext uri="{BB962C8B-B14F-4D97-AF65-F5344CB8AC3E}">
        <p14:creationId xmlns:p14="http://schemas.microsoft.com/office/powerpoint/2010/main" val="597873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117</a:t>
            </a:fld>
            <a:endParaRPr lang="es-ES"/>
          </a:p>
        </p:txBody>
      </p:sp>
    </p:spTree>
    <p:extLst>
      <p:ext uri="{BB962C8B-B14F-4D97-AF65-F5344CB8AC3E}">
        <p14:creationId xmlns:p14="http://schemas.microsoft.com/office/powerpoint/2010/main" val="4204286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118</a:t>
            </a:fld>
            <a:endParaRPr lang="es-ES"/>
          </a:p>
        </p:txBody>
      </p:sp>
    </p:spTree>
    <p:extLst>
      <p:ext uri="{BB962C8B-B14F-4D97-AF65-F5344CB8AC3E}">
        <p14:creationId xmlns:p14="http://schemas.microsoft.com/office/powerpoint/2010/main" val="268962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119</a:t>
            </a:fld>
            <a:endParaRPr lang="es-ES"/>
          </a:p>
        </p:txBody>
      </p:sp>
    </p:spTree>
    <p:extLst>
      <p:ext uri="{BB962C8B-B14F-4D97-AF65-F5344CB8AC3E}">
        <p14:creationId xmlns:p14="http://schemas.microsoft.com/office/powerpoint/2010/main" val="1546461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120</a:t>
            </a:fld>
            <a:endParaRPr lang="es-ES"/>
          </a:p>
        </p:txBody>
      </p:sp>
    </p:spTree>
    <p:extLst>
      <p:ext uri="{BB962C8B-B14F-4D97-AF65-F5344CB8AC3E}">
        <p14:creationId xmlns:p14="http://schemas.microsoft.com/office/powerpoint/2010/main" val="3033737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121</a:t>
            </a:fld>
            <a:endParaRPr lang="es-ES"/>
          </a:p>
        </p:txBody>
      </p:sp>
    </p:spTree>
    <p:extLst>
      <p:ext uri="{BB962C8B-B14F-4D97-AF65-F5344CB8AC3E}">
        <p14:creationId xmlns:p14="http://schemas.microsoft.com/office/powerpoint/2010/main" val="1106122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122</a:t>
            </a:fld>
            <a:endParaRPr lang="es-ES"/>
          </a:p>
        </p:txBody>
      </p:sp>
    </p:spTree>
    <p:extLst>
      <p:ext uri="{BB962C8B-B14F-4D97-AF65-F5344CB8AC3E}">
        <p14:creationId xmlns:p14="http://schemas.microsoft.com/office/powerpoint/2010/main" val="365898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123</a:t>
            </a:fld>
            <a:endParaRPr lang="es-ES"/>
          </a:p>
        </p:txBody>
      </p:sp>
    </p:spTree>
    <p:extLst>
      <p:ext uri="{BB962C8B-B14F-4D97-AF65-F5344CB8AC3E}">
        <p14:creationId xmlns:p14="http://schemas.microsoft.com/office/powerpoint/2010/main" val="3819403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124</a:t>
            </a:fld>
            <a:endParaRPr lang="es-ES"/>
          </a:p>
        </p:txBody>
      </p:sp>
    </p:spTree>
    <p:extLst>
      <p:ext uri="{BB962C8B-B14F-4D97-AF65-F5344CB8AC3E}">
        <p14:creationId xmlns:p14="http://schemas.microsoft.com/office/powerpoint/2010/main" val="1077114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125</a:t>
            </a:fld>
            <a:endParaRPr lang="es-ES"/>
          </a:p>
        </p:txBody>
      </p:sp>
    </p:spTree>
    <p:extLst>
      <p:ext uri="{BB962C8B-B14F-4D97-AF65-F5344CB8AC3E}">
        <p14:creationId xmlns:p14="http://schemas.microsoft.com/office/powerpoint/2010/main" val="12364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126</a:t>
            </a:fld>
            <a:endParaRPr lang="es-ES"/>
          </a:p>
        </p:txBody>
      </p:sp>
    </p:spTree>
    <p:extLst>
      <p:ext uri="{BB962C8B-B14F-4D97-AF65-F5344CB8AC3E}">
        <p14:creationId xmlns:p14="http://schemas.microsoft.com/office/powerpoint/2010/main" val="28056044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127</a:t>
            </a:fld>
            <a:endParaRPr lang="es-ES"/>
          </a:p>
        </p:txBody>
      </p:sp>
    </p:spTree>
    <p:extLst>
      <p:ext uri="{BB962C8B-B14F-4D97-AF65-F5344CB8AC3E}">
        <p14:creationId xmlns:p14="http://schemas.microsoft.com/office/powerpoint/2010/main" val="27347419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128</a:t>
            </a:fld>
            <a:endParaRPr lang="es-ES"/>
          </a:p>
        </p:txBody>
      </p:sp>
    </p:spTree>
    <p:extLst>
      <p:ext uri="{BB962C8B-B14F-4D97-AF65-F5344CB8AC3E}">
        <p14:creationId xmlns:p14="http://schemas.microsoft.com/office/powerpoint/2010/main" val="2781840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129</a:t>
            </a:fld>
            <a:endParaRPr lang="es-ES"/>
          </a:p>
        </p:txBody>
      </p:sp>
    </p:spTree>
    <p:extLst>
      <p:ext uri="{BB962C8B-B14F-4D97-AF65-F5344CB8AC3E}">
        <p14:creationId xmlns:p14="http://schemas.microsoft.com/office/powerpoint/2010/main" val="978504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130</a:t>
            </a:fld>
            <a:endParaRPr lang="es-ES"/>
          </a:p>
        </p:txBody>
      </p:sp>
    </p:spTree>
    <p:extLst>
      <p:ext uri="{BB962C8B-B14F-4D97-AF65-F5344CB8AC3E}">
        <p14:creationId xmlns:p14="http://schemas.microsoft.com/office/powerpoint/2010/main" val="25743592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05F17BCA-7E2C-42B9-8167-D87D566D7053}" type="slidenum">
              <a:rPr lang="es-CO" smtClean="0"/>
              <a:t>132</a:t>
            </a:fld>
            <a:endParaRPr lang="es-CO"/>
          </a:p>
        </p:txBody>
      </p:sp>
    </p:spTree>
    <p:extLst>
      <p:ext uri="{BB962C8B-B14F-4D97-AF65-F5344CB8AC3E}">
        <p14:creationId xmlns:p14="http://schemas.microsoft.com/office/powerpoint/2010/main" val="2949950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BCCBE1-1A8E-40A0-B01F-E1CF34DE3444}"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133</a:t>
            </a:fld>
            <a:endPar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54791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BCCBE1-1A8E-40A0-B01F-E1CF34DE3444}"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134</a:t>
            </a:fld>
            <a:endPar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654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BCCBE1-1A8E-40A0-B01F-E1CF34DE3444}"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135</a:t>
            </a:fld>
            <a:endPar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96352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BCCBE1-1A8E-40A0-B01F-E1CF34DE3444}"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1814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BCCBE1-1A8E-40A0-B01F-E1CF34DE3444}"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137</a:t>
            </a:fld>
            <a:endPar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0260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17/01/2018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17/01/2018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17/01/2018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p:cNvSpPr>
            <a:spLocks noGrp="1"/>
          </p:cNvSpPr>
          <p:nvPr>
            <p:ph type="dt" sz="half" idx="10"/>
          </p:nvPr>
        </p:nvSpPr>
        <p:spPr/>
        <p:txBody>
          <a:bodyPr/>
          <a:lstStyle/>
          <a:p>
            <a:fld id="{5C4C59E6-92BD-49F4-83CA-CBBC7B60739C}" type="datetimeFigureOut">
              <a:rPr lang="es-CO" smtClean="0"/>
              <a:t>17/01/2018</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38904725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5C4C59E6-92BD-49F4-83CA-CBBC7B60739C}" type="datetimeFigureOut">
              <a:rPr lang="es-CO" smtClean="0"/>
              <a:t>17/01/2018</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36069147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5C4C59E6-92BD-49F4-83CA-CBBC7B60739C}" type="datetimeFigureOut">
              <a:rPr lang="es-CO" smtClean="0"/>
              <a:t>17/01/2018</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36339733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5C4C59E6-92BD-49F4-83CA-CBBC7B60739C}" type="datetimeFigureOut">
              <a:rPr lang="es-CO" smtClean="0"/>
              <a:t>17/01/2018</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14067922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5C4C59E6-92BD-49F4-83CA-CBBC7B60739C}" type="datetimeFigureOut">
              <a:rPr lang="es-CO" smtClean="0"/>
              <a:t>17/01/2018</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26391608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5C4C59E6-92BD-49F4-83CA-CBBC7B60739C}" type="datetimeFigureOut">
              <a:rPr lang="es-CO" smtClean="0"/>
              <a:t>17/01/2018</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39556653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C4C59E6-92BD-49F4-83CA-CBBC7B60739C}" type="datetimeFigureOut">
              <a:rPr lang="es-CO" smtClean="0"/>
              <a:t>17/01/2018</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17731738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5C4C59E6-92BD-49F4-83CA-CBBC7B60739C}" type="datetimeFigureOut">
              <a:rPr lang="es-CO" smtClean="0"/>
              <a:t>17/01/2018</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23383508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5C4C59E6-92BD-49F4-83CA-CBBC7B60739C}" type="datetimeFigureOut">
              <a:rPr lang="es-CO" smtClean="0"/>
              <a:t>17/01/2018</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5035401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5C4C59E6-92BD-49F4-83CA-CBBC7B60739C}" type="datetimeFigureOut">
              <a:rPr lang="es-CO" smtClean="0"/>
              <a:t>17/01/2018</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40877208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5C4C59E6-92BD-49F4-83CA-CBBC7B60739C}" type="datetimeFigureOut">
              <a:rPr lang="es-CO" smtClean="0"/>
              <a:t>17/01/2018</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B390CB8-60E6-40D3-99D8-975A1C353538}" type="slidenum">
              <a:rPr lang="es-CO" smtClean="0"/>
              <a:t>‹Nº›</a:t>
            </a:fld>
            <a:endParaRPr lang="es-CO"/>
          </a:p>
        </p:txBody>
      </p:sp>
    </p:spTree>
    <p:extLst>
      <p:ext uri="{BB962C8B-B14F-4D97-AF65-F5344CB8AC3E}">
        <p14:creationId xmlns:p14="http://schemas.microsoft.com/office/powerpoint/2010/main" val="29336502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EBD62DF2-989F-4AAF-815F-3E50CAE2459B}" type="datetimeFigureOut">
              <a:rPr lang="es-ES" smtClean="0"/>
              <a:t>17/01/2018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12737252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838200" y="1323833"/>
            <a:ext cx="10515600" cy="366856"/>
          </a:xfrm>
        </p:spPr>
        <p:txBody>
          <a:bodyPr/>
          <a:lstStyle/>
          <a:p>
            <a:r>
              <a:rPr lang="es-ES" dirty="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D62DF2-989F-4AAF-815F-3E50CAE2459B}" type="datetimeFigureOut">
              <a:rPr lang="es-ES" smtClean="0"/>
              <a:t>17/01/2018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385458-F404-4162-91B2-928EAE9BFBEA}" type="slidenum">
              <a:rPr lang="es-ES" smtClean="0"/>
              <a:t>‹Nº›</a:t>
            </a:fld>
            <a:endParaRPr lang="es-ES"/>
          </a:p>
        </p:txBody>
      </p:sp>
      <p:sp>
        <p:nvSpPr>
          <p:cNvPr id="7" name="Rectángulo 6"/>
          <p:cNvSpPr/>
          <p:nvPr userDrawn="1"/>
        </p:nvSpPr>
        <p:spPr>
          <a:xfrm>
            <a:off x="0" y="6309320"/>
            <a:ext cx="12192000" cy="5486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800"/>
          </a:p>
        </p:txBody>
      </p:sp>
      <p:grpSp>
        <p:nvGrpSpPr>
          <p:cNvPr id="10" name="Grupo 9"/>
          <p:cNvGrpSpPr/>
          <p:nvPr userDrawn="1"/>
        </p:nvGrpSpPr>
        <p:grpSpPr>
          <a:xfrm>
            <a:off x="0" y="-45809"/>
            <a:ext cx="12192000" cy="896124"/>
            <a:chOff x="31656" y="-5092"/>
            <a:chExt cx="9144000" cy="896124"/>
          </a:xfrm>
        </p:grpSpPr>
        <p:sp>
          <p:nvSpPr>
            <p:cNvPr id="11" name="Rectángulo 10"/>
            <p:cNvSpPr/>
            <p:nvPr/>
          </p:nvSpPr>
          <p:spPr>
            <a:xfrm>
              <a:off x="31656" y="-5092"/>
              <a:ext cx="9144000" cy="89612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50" dirty="0"/>
                <a:t> </a:t>
              </a:r>
              <a:r>
                <a:rPr lang="es-ES" sz="2400" dirty="0"/>
                <a:t> </a:t>
              </a:r>
            </a:p>
          </p:txBody>
        </p:sp>
        <p:pic>
          <p:nvPicPr>
            <p:cNvPr id="12" name="Imagen 11"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317" y="166124"/>
              <a:ext cx="1062315" cy="616273"/>
            </a:xfrm>
            <a:prstGeom prst="rect">
              <a:avLst/>
            </a:prstGeom>
          </p:spPr>
        </p:pic>
      </p:grpSp>
    </p:spTree>
    <p:extLst>
      <p:ext uri="{BB962C8B-B14F-4D97-AF65-F5344CB8AC3E}">
        <p14:creationId xmlns:p14="http://schemas.microsoft.com/office/powerpoint/2010/main" val="37654376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EBD62DF2-989F-4AAF-815F-3E50CAE2459B}" type="datetimeFigureOut">
              <a:rPr lang="es-ES" smtClean="0"/>
              <a:t>17/01/2018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5802031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BD62DF2-989F-4AAF-815F-3E50CAE2459B}" type="datetimeFigureOut">
              <a:rPr lang="es-ES" smtClean="0"/>
              <a:t>17/01/2018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15573203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39789"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72201"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BD62DF2-989F-4AAF-815F-3E50CAE2459B}" type="datetimeFigureOut">
              <a:rPr lang="es-ES" smtClean="0"/>
              <a:t>17/01/2018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23133246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BD62DF2-989F-4AAF-815F-3E50CAE2459B}" type="datetimeFigureOut">
              <a:rPr lang="es-ES" smtClean="0"/>
              <a:t>17/01/2018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39570123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62DF2-989F-4AAF-815F-3E50CAE2459B}" type="datetimeFigureOut">
              <a:rPr lang="es-ES" smtClean="0"/>
              <a:t>17/01/2018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26954434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EBD62DF2-989F-4AAF-815F-3E50CAE2459B}" type="datetimeFigureOut">
              <a:rPr lang="es-ES" smtClean="0"/>
              <a:t>17/01/2018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40353365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EBD62DF2-989F-4AAF-815F-3E50CAE2459B}" type="datetimeFigureOut">
              <a:rPr lang="es-ES" smtClean="0"/>
              <a:t>17/01/2018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28055297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D62DF2-989F-4AAF-815F-3E50CAE2459B}" type="datetimeFigureOut">
              <a:rPr lang="es-ES" smtClean="0"/>
              <a:t>17/01/2018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27702135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BD62DF2-989F-4AAF-815F-3E50CAE2459B}" type="datetimeFigureOut">
              <a:rPr lang="es-ES" smtClean="0"/>
              <a:t>17/01/2018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385458-F404-4162-91B2-928EAE9BFBEA}" type="slidenum">
              <a:rPr lang="es-ES" smtClean="0"/>
              <a:t>‹Nº›</a:t>
            </a:fld>
            <a:endParaRPr lang="es-ES"/>
          </a:p>
        </p:txBody>
      </p:sp>
    </p:spTree>
    <p:extLst>
      <p:ext uri="{BB962C8B-B14F-4D97-AF65-F5344CB8AC3E}">
        <p14:creationId xmlns:p14="http://schemas.microsoft.com/office/powerpoint/2010/main" val="11869877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B51DF4A6-9E6D-4144-92CA-F7C2ED8370AB}" type="slidenum">
              <a:rPr lang="es-CO" smtClean="0"/>
              <a:t>‹Nº›</a:t>
            </a:fld>
            <a:endParaRPr lang="es-CO" dirty="0"/>
          </a:p>
        </p:txBody>
      </p:sp>
      <p:sp>
        <p:nvSpPr>
          <p:cNvPr id="8" name="Text Placeholder 2"/>
          <p:cNvSpPr>
            <a:spLocks noGrp="1"/>
          </p:cNvSpPr>
          <p:nvPr>
            <p:ph idx="13"/>
          </p:nvPr>
        </p:nvSpPr>
        <p:spPr>
          <a:xfrm>
            <a:off x="628651"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9" name="Rectángulo 8"/>
          <p:cNvSpPr/>
          <p:nvPr userDrawn="1"/>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pic>
        <p:nvPicPr>
          <p:cNvPr id="10" name="Imagen 9" descr="Fondos oscuros-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1" y="132977"/>
            <a:ext cx="2652499" cy="1067549"/>
          </a:xfrm>
          <a:prstGeom prst="rect">
            <a:avLst/>
          </a:prstGeom>
        </p:spPr>
      </p:pic>
      <p:sp>
        <p:nvSpPr>
          <p:cNvPr id="11" name="Rectángulo 10"/>
          <p:cNvSpPr/>
          <p:nvPr userDrawn="1"/>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2" name="CuadroTexto 11"/>
          <p:cNvSpPr txBox="1"/>
          <p:nvPr userDrawn="1"/>
        </p:nvSpPr>
        <p:spPr>
          <a:xfrm>
            <a:off x="8816223" y="6520418"/>
            <a:ext cx="3365500" cy="253916"/>
          </a:xfrm>
          <a:prstGeom prst="rect">
            <a:avLst/>
          </a:prstGeom>
          <a:noFill/>
        </p:spPr>
        <p:txBody>
          <a:bodyPr wrap="square" rtlCol="0">
            <a:spAutoFit/>
          </a:bodyPr>
          <a:lstStyle/>
          <a:p>
            <a:pPr algn="r"/>
            <a:r>
              <a:rPr lang="es-ES" sz="1050" dirty="0">
                <a:solidFill>
                  <a:srgbClr val="A9A8A9"/>
                </a:solidFill>
                <a:latin typeface="Lato Regular"/>
                <a:cs typeface="Lato Regular"/>
              </a:rPr>
              <a:t>Oficina Asesora</a:t>
            </a:r>
            <a:r>
              <a:rPr lang="es-ES" sz="1050" baseline="0" dirty="0">
                <a:solidFill>
                  <a:srgbClr val="A9A8A9"/>
                </a:solidFill>
                <a:latin typeface="Lato Regular"/>
                <a:cs typeface="Lato Regular"/>
              </a:rPr>
              <a:t> de Planeación</a:t>
            </a:r>
            <a:endParaRPr lang="es-ES" sz="1050" dirty="0">
              <a:solidFill>
                <a:srgbClr val="A9A8A9"/>
              </a:solidFill>
              <a:latin typeface="Lato Regular"/>
              <a:cs typeface="Lato Regular"/>
            </a:endParaRPr>
          </a:p>
        </p:txBody>
      </p:sp>
    </p:spTree>
    <p:extLst>
      <p:ext uri="{BB962C8B-B14F-4D97-AF65-F5344CB8AC3E}">
        <p14:creationId xmlns:p14="http://schemas.microsoft.com/office/powerpoint/2010/main" val="3273851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440719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695953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41786886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25620169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39789"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72201"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8" name="Footer Placeholder 7"/>
          <p:cNvSpPr>
            <a:spLocks noGrp="1"/>
          </p:cNvSpPr>
          <p:nvPr>
            <p:ph type="ftr" sz="quarter" idx="11"/>
          </p:nvPr>
        </p:nvSpPr>
        <p:spPr/>
        <p:txBody>
          <a:bodyPr/>
          <a:lstStyle/>
          <a:p>
            <a:endParaRPr lang="es-CO" dirty="0"/>
          </a:p>
        </p:txBody>
      </p:sp>
      <p:sp>
        <p:nvSpPr>
          <p:cNvPr id="9" name="Slide Number Placeholder 8"/>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33360887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4" name="Footer Placeholder 3"/>
          <p:cNvSpPr>
            <a:spLocks noGrp="1"/>
          </p:cNvSpPr>
          <p:nvPr>
            <p:ph type="ftr" sz="quarter" idx="11"/>
          </p:nvPr>
        </p:nvSpPr>
        <p:spPr/>
        <p:txBody>
          <a:bodyPr/>
          <a:lstStyle/>
          <a:p>
            <a:endParaRPr lang="es-CO" dirty="0"/>
          </a:p>
        </p:txBody>
      </p:sp>
      <p:sp>
        <p:nvSpPr>
          <p:cNvPr id="5" name="Slide Number Placeholder 4"/>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18765732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3" name="Footer Placeholder 2"/>
          <p:cNvSpPr>
            <a:spLocks noGrp="1"/>
          </p:cNvSpPr>
          <p:nvPr>
            <p:ph type="ftr" sz="quarter" idx="11"/>
          </p:nvPr>
        </p:nvSpPr>
        <p:spPr/>
        <p:txBody>
          <a:bodyPr/>
          <a:lstStyle/>
          <a:p>
            <a:endParaRPr lang="es-CO" dirty="0"/>
          </a:p>
        </p:txBody>
      </p:sp>
      <p:sp>
        <p:nvSpPr>
          <p:cNvPr id="4" name="Slide Number Placeholder 3"/>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4213596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26561222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814727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30436181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B51DF4A6-9E6D-4144-92CA-F7C2ED8370AB}" type="slidenum">
              <a:rPr lang="es-CO" smtClean="0"/>
              <a:t>‹Nº›</a:t>
            </a:fld>
            <a:endParaRPr lang="es-CO" dirty="0"/>
          </a:p>
        </p:txBody>
      </p:sp>
    </p:spTree>
    <p:extLst>
      <p:ext uri="{BB962C8B-B14F-4D97-AF65-F5344CB8AC3E}">
        <p14:creationId xmlns:p14="http://schemas.microsoft.com/office/powerpoint/2010/main" val="16829946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BA02E423-2816-4E9C-A4FD-69518EF47D5A}" type="datetimeFigureOut">
              <a:rPr lang="es-CO" smtClean="0"/>
              <a:t>17/01/2018</a:t>
            </a:fld>
            <a:endParaRPr lang="es-CO" dirty="0"/>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B51DF4A6-9E6D-4144-92CA-F7C2ED8370AB}" type="slidenum">
              <a:rPr lang="es-CO" smtClean="0"/>
              <a:t>‹Nº›</a:t>
            </a:fld>
            <a:endParaRPr lang="es-CO" dirty="0"/>
          </a:p>
        </p:txBody>
      </p:sp>
      <p:sp>
        <p:nvSpPr>
          <p:cNvPr id="8" name="Text Placeholder 2"/>
          <p:cNvSpPr>
            <a:spLocks noGrp="1"/>
          </p:cNvSpPr>
          <p:nvPr>
            <p:ph idx="13"/>
          </p:nvPr>
        </p:nvSpPr>
        <p:spPr>
          <a:xfrm>
            <a:off x="628651"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9" name="Rectángulo 8"/>
          <p:cNvSpPr/>
          <p:nvPr userDrawn="1"/>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pic>
        <p:nvPicPr>
          <p:cNvPr id="10" name="Imagen 9" descr="Fondos oscuros-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1" y="132977"/>
            <a:ext cx="2652499" cy="1067549"/>
          </a:xfrm>
          <a:prstGeom prst="rect">
            <a:avLst/>
          </a:prstGeom>
        </p:spPr>
      </p:pic>
      <p:sp>
        <p:nvSpPr>
          <p:cNvPr id="11" name="Rectángulo 10"/>
          <p:cNvSpPr/>
          <p:nvPr userDrawn="1"/>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2" name="CuadroTexto 11"/>
          <p:cNvSpPr txBox="1"/>
          <p:nvPr userDrawn="1"/>
        </p:nvSpPr>
        <p:spPr>
          <a:xfrm>
            <a:off x="8816223" y="6520418"/>
            <a:ext cx="3365500" cy="253916"/>
          </a:xfrm>
          <a:prstGeom prst="rect">
            <a:avLst/>
          </a:prstGeom>
          <a:noFill/>
        </p:spPr>
        <p:txBody>
          <a:bodyPr wrap="square" rtlCol="0">
            <a:spAutoFit/>
          </a:bodyPr>
          <a:lstStyle/>
          <a:p>
            <a:pPr algn="r"/>
            <a:r>
              <a:rPr lang="es-ES" sz="1050" dirty="0">
                <a:solidFill>
                  <a:srgbClr val="A9A8A9"/>
                </a:solidFill>
                <a:latin typeface="Lato Regular"/>
                <a:cs typeface="Lato Regular"/>
              </a:rPr>
              <a:t>Oficina Asesora</a:t>
            </a:r>
            <a:r>
              <a:rPr lang="es-ES" sz="1050" baseline="0" dirty="0">
                <a:solidFill>
                  <a:srgbClr val="A9A8A9"/>
                </a:solidFill>
                <a:latin typeface="Lato Regular"/>
                <a:cs typeface="Lato Regular"/>
              </a:rPr>
              <a:t> de Planeación</a:t>
            </a:r>
            <a:endParaRPr lang="es-ES" sz="1050" dirty="0">
              <a:solidFill>
                <a:srgbClr val="A9A8A9"/>
              </a:solidFill>
              <a:latin typeface="Lato Regular"/>
              <a:cs typeface="Lato Regular"/>
            </a:endParaRPr>
          </a:p>
        </p:txBody>
      </p:sp>
    </p:spTree>
    <p:extLst>
      <p:ext uri="{BB962C8B-B14F-4D97-AF65-F5344CB8AC3E}">
        <p14:creationId xmlns:p14="http://schemas.microsoft.com/office/powerpoint/2010/main" val="2088797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17/01/2018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4C59E6-92BD-49F4-83CA-CBBC7B60739C}" type="datetimeFigureOut">
              <a:rPr lang="es-CO" smtClean="0"/>
              <a:t>17/01/2018</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390CB8-60E6-40D3-99D8-975A1C353538}" type="slidenum">
              <a:rPr lang="es-CO" smtClean="0"/>
              <a:t>‹Nº›</a:t>
            </a:fld>
            <a:endParaRPr lang="es-CO"/>
          </a:p>
        </p:txBody>
      </p:sp>
    </p:spTree>
    <p:extLst>
      <p:ext uri="{BB962C8B-B14F-4D97-AF65-F5344CB8AC3E}">
        <p14:creationId xmlns:p14="http://schemas.microsoft.com/office/powerpoint/2010/main" val="4157388843"/>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62DF2-989F-4AAF-815F-3E50CAE2459B}" type="datetimeFigureOut">
              <a:rPr lang="es-ES" smtClean="0"/>
              <a:t>17/01/2018</a:t>
            </a:fld>
            <a:endParaRPr lang="es-E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85458-F404-4162-91B2-928EAE9BFBEA}" type="slidenum">
              <a:rPr lang="es-ES" smtClean="0"/>
              <a:t>‹Nº›</a:t>
            </a:fld>
            <a:endParaRPr lang="es-ES"/>
          </a:p>
        </p:txBody>
      </p:sp>
    </p:spTree>
    <p:extLst>
      <p:ext uri="{BB962C8B-B14F-4D97-AF65-F5344CB8AC3E}">
        <p14:creationId xmlns:p14="http://schemas.microsoft.com/office/powerpoint/2010/main" val="174755233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02E423-2816-4E9C-A4FD-69518EF47D5A}" type="datetimeFigureOut">
              <a:rPr lang="es-CO" smtClean="0"/>
              <a:t>17/01/2018</a:t>
            </a:fld>
            <a:endParaRPr lang="es-CO"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1DF4A6-9E6D-4144-92CA-F7C2ED8370AB}" type="slidenum">
              <a:rPr lang="es-CO" smtClean="0"/>
              <a:t>‹Nº›</a:t>
            </a:fld>
            <a:endParaRPr lang="es-CO" dirty="0"/>
          </a:p>
        </p:txBody>
      </p:sp>
    </p:spTree>
    <p:extLst>
      <p:ext uri="{BB962C8B-B14F-4D97-AF65-F5344CB8AC3E}">
        <p14:creationId xmlns:p14="http://schemas.microsoft.com/office/powerpoint/2010/main" val="235399264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36.xml"/><Relationship Id="rId1" Type="http://schemas.openxmlformats.org/officeDocument/2006/relationships/tags" Target="../tags/tag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emf"/><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3.jpeg"/><Relationship Id="rId1" Type="http://schemas.openxmlformats.org/officeDocument/2006/relationships/slideLayout" Target="../slideLayouts/slideLayout37.xml"/><Relationship Id="rId5" Type="http://schemas.openxmlformats.org/officeDocument/2006/relationships/image" Target="../media/image9.png"/><Relationship Id="rId4" Type="http://schemas.openxmlformats.org/officeDocument/2006/relationships/image" Target="../media/image16.emf"/></Relationships>
</file>

<file path=ppt/slides/_rels/slide22.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jpeg"/><Relationship Id="rId7" Type="http://schemas.openxmlformats.org/officeDocument/2006/relationships/slide" Target="slide37.xml"/><Relationship Id="rId2" Type="http://schemas.openxmlformats.org/officeDocument/2006/relationships/image" Target="../media/image17.emf"/><Relationship Id="rId1" Type="http://schemas.openxmlformats.org/officeDocument/2006/relationships/slideLayout" Target="../slideLayouts/slideLayout37.xml"/><Relationship Id="rId6" Type="http://schemas.openxmlformats.org/officeDocument/2006/relationships/slide" Target="slide35.xml"/><Relationship Id="rId5" Type="http://schemas.openxmlformats.org/officeDocument/2006/relationships/slide" Target="slide23.xml"/><Relationship Id="rId4" Type="http://schemas.openxmlformats.org/officeDocument/2006/relationships/slide" Target="slide22.xml"/><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9.emf"/><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3.jpeg"/><Relationship Id="rId1" Type="http://schemas.openxmlformats.org/officeDocument/2006/relationships/slideLayout" Target="../slideLayouts/slideLayout37.xml"/><Relationship Id="rId5" Type="http://schemas.openxmlformats.org/officeDocument/2006/relationships/image" Target="../media/image9.png"/><Relationship Id="rId4" Type="http://schemas.openxmlformats.org/officeDocument/2006/relationships/image" Target="../media/image21.emf"/></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2.emf"/><Relationship Id="rId7" Type="http://schemas.openxmlformats.org/officeDocument/2006/relationships/image" Target="../media/image23.emf"/><Relationship Id="rId2" Type="http://schemas.openxmlformats.org/officeDocument/2006/relationships/image" Target="../media/image13.jpeg"/><Relationship Id="rId1" Type="http://schemas.openxmlformats.org/officeDocument/2006/relationships/slideLayout" Target="../slideLayouts/slideLayout37.xml"/><Relationship Id="rId6" Type="http://schemas.openxmlformats.org/officeDocument/2006/relationships/slide" Target="slide34.xml"/><Relationship Id="rId5" Type="http://schemas.openxmlformats.org/officeDocument/2006/relationships/slide" Target="slide33.xml"/><Relationship Id="rId4" Type="http://schemas.openxmlformats.org/officeDocument/2006/relationships/slide" Target="slide2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37.xml"/><Relationship Id="rId5" Type="http://schemas.openxmlformats.org/officeDocument/2006/relationships/image" Target="../media/image26.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3.jpeg"/><Relationship Id="rId1" Type="http://schemas.openxmlformats.org/officeDocument/2006/relationships/slideLayout" Target="../slideLayouts/slideLayout37.xml"/><Relationship Id="rId5" Type="http://schemas.openxmlformats.org/officeDocument/2006/relationships/image" Target="../media/image9.png"/><Relationship Id="rId4" Type="http://schemas.openxmlformats.org/officeDocument/2006/relationships/image" Target="../media/image28.emf"/></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9.emf"/><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37.xml"/><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emf"/><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3.emf"/><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13.jpeg"/><Relationship Id="rId1" Type="http://schemas.openxmlformats.org/officeDocument/2006/relationships/slideLayout" Target="../slideLayouts/slideLayout37.xml"/><Relationship Id="rId5" Type="http://schemas.openxmlformats.org/officeDocument/2006/relationships/image" Target="../media/image9.png"/><Relationship Id="rId4" Type="http://schemas.openxmlformats.org/officeDocument/2006/relationships/image" Target="../media/image35.emf"/></Relationships>
</file>

<file path=ppt/slides/_rels/slide3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36.xml"/><Relationship Id="rId1" Type="http://schemas.openxmlformats.org/officeDocument/2006/relationships/tags" Target="../tags/tag3.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9.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8.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8.png"/><Relationship Id="rId1" Type="http://schemas.openxmlformats.org/officeDocument/2006/relationships/slideLayout" Target="../slideLayouts/slideLayout4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7.xml"/></Relationships>
</file>

<file path=ppt/slides/_rels/slide50.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7.xml"/></Relationships>
</file>

<file path=ppt/slides/_rels/slide52.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7.xml"/></Relationships>
</file>

<file path=ppt/slides/_rels/slide54.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7.xml"/></Relationships>
</file>

<file path=ppt/slides/_rels/slide56.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8.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7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47.xml"/><Relationship Id="rId5" Type="http://schemas.openxmlformats.org/officeDocument/2006/relationships/image" Target="../media/image9.png"/><Relationship Id="rId4" Type="http://schemas.openxmlformats.org/officeDocument/2006/relationships/image" Target="../media/image49.JPG"/></Relationships>
</file>

<file path=ppt/slides/_rels/slide7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5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7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58.xml"/></Relationships>
</file>

<file path=ppt/slides/_rels/slide7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7.xml"/><Relationship Id="rId1" Type="http://schemas.openxmlformats.org/officeDocument/2006/relationships/tags" Target="../tags/tag4.xml"/><Relationship Id="rId4" Type="http://schemas.openxmlformats.org/officeDocument/2006/relationships/image" Target="../media/image9.png"/></Relationships>
</file>

<file path=ppt/slides/_rels/slide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3.jpeg"/><Relationship Id="rId1" Type="http://schemas.openxmlformats.org/officeDocument/2006/relationships/slideLayout" Target="../slideLayouts/slideLayout47.xml"/></Relationships>
</file>

<file path=ppt/slides/_rels/slide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3.jpeg"/><Relationship Id="rId1" Type="http://schemas.openxmlformats.org/officeDocument/2006/relationships/slideLayout" Target="../slideLayouts/slideLayout47.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7.xml"/><Relationship Id="rId1" Type="http://schemas.openxmlformats.org/officeDocument/2006/relationships/vmlDrawing" Target="../drawings/vmlDrawing1.vml"/><Relationship Id="rId6" Type="http://schemas.openxmlformats.org/officeDocument/2006/relationships/image" Target="../media/image54.emf"/><Relationship Id="rId5" Type="http://schemas.openxmlformats.org/officeDocument/2006/relationships/oleObject" Target="../embeddings/oleObject1.bin"/><Relationship Id="rId4" Type="http://schemas.openxmlformats.org/officeDocument/2006/relationships/image" Target="../media/image9.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7.xml"/><Relationship Id="rId1" Type="http://schemas.openxmlformats.org/officeDocument/2006/relationships/vmlDrawing" Target="../drawings/vmlDrawing2.vml"/><Relationship Id="rId6" Type="http://schemas.openxmlformats.org/officeDocument/2006/relationships/image" Target="../media/image55.emf"/><Relationship Id="rId5" Type="http://schemas.openxmlformats.org/officeDocument/2006/relationships/oleObject" Target="../embeddings/oleObject2.bin"/><Relationship Id="rId4" Type="http://schemas.openxmlformats.org/officeDocument/2006/relationships/image" Target="../media/image9.png"/></Relationships>
</file>

<file path=ppt/slides/_rels/slide81.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notesSlide" Target="../notesSlides/notesSlide7.xml"/><Relationship Id="rId7" Type="http://schemas.openxmlformats.org/officeDocument/2006/relationships/oleObject" Target="../embeddings/oleObject4.bin"/><Relationship Id="rId2" Type="http://schemas.openxmlformats.org/officeDocument/2006/relationships/slideLayout" Target="../slideLayouts/slideLayout47.xml"/><Relationship Id="rId1" Type="http://schemas.openxmlformats.org/officeDocument/2006/relationships/vmlDrawing" Target="../drawings/vmlDrawing3.vml"/><Relationship Id="rId6" Type="http://schemas.openxmlformats.org/officeDocument/2006/relationships/image" Target="../media/image56.emf"/><Relationship Id="rId5" Type="http://schemas.openxmlformats.org/officeDocument/2006/relationships/oleObject" Target="../embeddings/oleObject3.bin"/><Relationship Id="rId4" Type="http://schemas.openxmlformats.org/officeDocument/2006/relationships/image" Target="../media/image9.pn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7.xml"/><Relationship Id="rId1" Type="http://schemas.openxmlformats.org/officeDocument/2006/relationships/vmlDrawing" Target="../drawings/vmlDrawing4.vml"/><Relationship Id="rId6" Type="http://schemas.openxmlformats.org/officeDocument/2006/relationships/image" Target="../media/image58.emf"/><Relationship Id="rId5" Type="http://schemas.openxmlformats.org/officeDocument/2006/relationships/oleObject" Target="../embeddings/oleObject5.bin"/><Relationship Id="rId4" Type="http://schemas.openxmlformats.org/officeDocument/2006/relationships/image" Target="../media/image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58.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58.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8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8.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58.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58.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58.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9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9.png"/></Relationships>
</file>

<file path=ppt/slides/_rels/slide92.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slide" Target="slide94.xml"/><Relationship Id="rId7" Type="http://schemas.openxmlformats.org/officeDocument/2006/relationships/diagramQuickStyle" Target="../diagrams/quickStyle14.xml"/><Relationship Id="rId2" Type="http://schemas.openxmlformats.org/officeDocument/2006/relationships/image" Target="../media/image64.gif"/><Relationship Id="rId1" Type="http://schemas.openxmlformats.org/officeDocument/2006/relationships/slideLayout" Target="../slideLayouts/slideLayout70.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65.png"/><Relationship Id="rId9" Type="http://schemas.microsoft.com/office/2007/relationships/diagramDrawing" Target="../diagrams/drawing14.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0.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94.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image" Target="../media/image64.gif"/><Relationship Id="rId1" Type="http://schemas.openxmlformats.org/officeDocument/2006/relationships/slideLayout" Target="../slideLayouts/slideLayout70.xml"/><Relationship Id="rId5" Type="http://schemas.openxmlformats.org/officeDocument/2006/relationships/image" Target="../media/image65.png"/><Relationship Id="rId4" Type="http://schemas.openxmlformats.org/officeDocument/2006/relationships/slide" Target="slide94.xml"/></Relationships>
</file>

<file path=ppt/slides/_rels/slide95.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image" Target="../media/image64.gif"/><Relationship Id="rId1" Type="http://schemas.openxmlformats.org/officeDocument/2006/relationships/slideLayout" Target="../slideLayouts/slideLayout70.xml"/><Relationship Id="rId5" Type="http://schemas.openxmlformats.org/officeDocument/2006/relationships/image" Target="../media/image65.png"/><Relationship Id="rId4" Type="http://schemas.openxmlformats.org/officeDocument/2006/relationships/slide" Target="slide9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99.xml.rels><?xml version="1.0" encoding="UTF-8" standalone="yes"?>
<Relationships xmlns="http://schemas.openxmlformats.org/package/2006/relationships"><Relationship Id="rId8" Type="http://schemas.openxmlformats.org/officeDocument/2006/relationships/diagramQuickStyle" Target="../diagrams/quickStyle16.xml"/><Relationship Id="rId3" Type="http://schemas.openxmlformats.org/officeDocument/2006/relationships/image" Target="../media/image66.gif"/><Relationship Id="rId7" Type="http://schemas.openxmlformats.org/officeDocument/2006/relationships/diagramLayout" Target="../diagrams/layout16.xml"/><Relationship Id="rId2" Type="http://schemas.openxmlformats.org/officeDocument/2006/relationships/image" Target="../media/image64.gif"/><Relationship Id="rId1" Type="http://schemas.openxmlformats.org/officeDocument/2006/relationships/slideLayout" Target="../slideLayouts/slideLayout70.xml"/><Relationship Id="rId6" Type="http://schemas.openxmlformats.org/officeDocument/2006/relationships/diagramData" Target="../diagrams/data16.xml"/><Relationship Id="rId5" Type="http://schemas.openxmlformats.org/officeDocument/2006/relationships/image" Target="../media/image65.png"/><Relationship Id="rId10" Type="http://schemas.microsoft.com/office/2007/relationships/diagramDrawing" Target="../diagrams/drawing16.xml"/><Relationship Id="rId4" Type="http://schemas.openxmlformats.org/officeDocument/2006/relationships/slide" Target="slide94.xml"/><Relationship Id="rId9" Type="http://schemas.openxmlformats.org/officeDocument/2006/relationships/diagramColors" Target="../diagrams/colors16.xml"/></Relationships>
</file>

<file path=ppt/slides/_rels/slide100.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image" Target="../media/image67.jpg"/><Relationship Id="rId1" Type="http://schemas.openxmlformats.org/officeDocument/2006/relationships/slideLayout" Target="../slideLayouts/slideLayout70.xml"/><Relationship Id="rId6" Type="http://schemas.openxmlformats.org/officeDocument/2006/relationships/image" Target="../media/image65.png"/><Relationship Id="rId5" Type="http://schemas.openxmlformats.org/officeDocument/2006/relationships/slide" Target="slide94.xml"/><Relationship Id="rId4" Type="http://schemas.openxmlformats.org/officeDocument/2006/relationships/image" Target="../media/image66.gif"/></Relationships>
</file>

<file path=ppt/slides/_rels/slide101.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image" Target="../media/image68.jpg"/><Relationship Id="rId1" Type="http://schemas.openxmlformats.org/officeDocument/2006/relationships/slideLayout" Target="../slideLayouts/slideLayout70.xml"/><Relationship Id="rId6" Type="http://schemas.openxmlformats.org/officeDocument/2006/relationships/image" Target="../media/image65.png"/><Relationship Id="rId5" Type="http://schemas.openxmlformats.org/officeDocument/2006/relationships/slide" Target="slide94.xml"/><Relationship Id="rId4" Type="http://schemas.openxmlformats.org/officeDocument/2006/relationships/image" Target="../media/image66.gif"/></Relationships>
</file>

<file path=ppt/slides/_rels/slide102.xml.rels><?xml version="1.0" encoding="UTF-8" standalone="yes"?>
<Relationships xmlns="http://schemas.openxmlformats.org/package/2006/relationships"><Relationship Id="rId8" Type="http://schemas.openxmlformats.org/officeDocument/2006/relationships/diagramQuickStyle" Target="../diagrams/quickStyle17.xml"/><Relationship Id="rId3" Type="http://schemas.openxmlformats.org/officeDocument/2006/relationships/image" Target="../media/image66.gif"/><Relationship Id="rId7" Type="http://schemas.openxmlformats.org/officeDocument/2006/relationships/diagramLayout" Target="../diagrams/layout17.xml"/><Relationship Id="rId2" Type="http://schemas.openxmlformats.org/officeDocument/2006/relationships/image" Target="../media/image64.gif"/><Relationship Id="rId1" Type="http://schemas.openxmlformats.org/officeDocument/2006/relationships/slideLayout" Target="../slideLayouts/slideLayout70.xml"/><Relationship Id="rId6" Type="http://schemas.openxmlformats.org/officeDocument/2006/relationships/diagramData" Target="../diagrams/data17.xml"/><Relationship Id="rId11" Type="http://schemas.openxmlformats.org/officeDocument/2006/relationships/image" Target="../media/image69.jpg"/><Relationship Id="rId5" Type="http://schemas.openxmlformats.org/officeDocument/2006/relationships/image" Target="../media/image65.png"/><Relationship Id="rId10" Type="http://schemas.microsoft.com/office/2007/relationships/diagramDrawing" Target="../diagrams/drawing17.xml"/><Relationship Id="rId4" Type="http://schemas.openxmlformats.org/officeDocument/2006/relationships/slide" Target="slide94.xml"/><Relationship Id="rId9" Type="http://schemas.openxmlformats.org/officeDocument/2006/relationships/diagramColors" Target="../diagrams/colors17.xml"/></Relationships>
</file>

<file path=ppt/slides/_rels/slide103.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image" Target="../media/image70.png"/><Relationship Id="rId1" Type="http://schemas.openxmlformats.org/officeDocument/2006/relationships/slideLayout" Target="../slideLayouts/slideLayout70.xml"/><Relationship Id="rId6" Type="http://schemas.openxmlformats.org/officeDocument/2006/relationships/image" Target="../media/image65.png"/><Relationship Id="rId5" Type="http://schemas.openxmlformats.org/officeDocument/2006/relationships/slide" Target="slide94.xml"/><Relationship Id="rId4" Type="http://schemas.openxmlformats.org/officeDocument/2006/relationships/image" Target="../media/image66.gif"/></Relationships>
</file>

<file path=ppt/slides/_rels/slide104.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image" Target="../media/image71.jpg"/><Relationship Id="rId1" Type="http://schemas.openxmlformats.org/officeDocument/2006/relationships/slideLayout" Target="../slideLayouts/slideLayout70.xml"/><Relationship Id="rId6" Type="http://schemas.openxmlformats.org/officeDocument/2006/relationships/image" Target="../media/image65.png"/><Relationship Id="rId5" Type="http://schemas.openxmlformats.org/officeDocument/2006/relationships/slide" Target="slide94.xml"/><Relationship Id="rId4" Type="http://schemas.openxmlformats.org/officeDocument/2006/relationships/image" Target="../media/image66.gif"/></Relationships>
</file>

<file path=ppt/slides/_rels/slide105.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image" Target="../media/image72.jpg"/><Relationship Id="rId1" Type="http://schemas.openxmlformats.org/officeDocument/2006/relationships/slideLayout" Target="../slideLayouts/slideLayout70.xml"/><Relationship Id="rId6" Type="http://schemas.openxmlformats.org/officeDocument/2006/relationships/image" Target="../media/image65.png"/><Relationship Id="rId5" Type="http://schemas.openxmlformats.org/officeDocument/2006/relationships/slide" Target="slide94.xml"/><Relationship Id="rId4" Type="http://schemas.openxmlformats.org/officeDocument/2006/relationships/image" Target="../media/image66.gif"/></Relationships>
</file>

<file path=ppt/slides/_rels/slide106.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image" Target="../media/image73.png"/><Relationship Id="rId1" Type="http://schemas.openxmlformats.org/officeDocument/2006/relationships/slideLayout" Target="../slideLayouts/slideLayout70.xml"/><Relationship Id="rId6" Type="http://schemas.openxmlformats.org/officeDocument/2006/relationships/image" Target="../media/image65.png"/><Relationship Id="rId5" Type="http://schemas.openxmlformats.org/officeDocument/2006/relationships/slide" Target="slide94.xml"/><Relationship Id="rId4" Type="http://schemas.openxmlformats.org/officeDocument/2006/relationships/image" Target="../media/image66.gi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0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60.xml"/></Relationships>
</file>

<file path=ppt/slides/_rels/slide10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0.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0.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12.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74.png"/><Relationship Id="rId7" Type="http://schemas.openxmlformats.org/officeDocument/2006/relationships/diagramColors" Target="../diagrams/colors19.xml"/><Relationship Id="rId2" Type="http://schemas.openxmlformats.org/officeDocument/2006/relationships/image" Target="../media/image36.png"/><Relationship Id="rId1" Type="http://schemas.openxmlformats.org/officeDocument/2006/relationships/slideLayout" Target="../slideLayouts/slideLayout60.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14.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74.png"/><Relationship Id="rId7" Type="http://schemas.openxmlformats.org/officeDocument/2006/relationships/diagramColors" Target="../diagrams/colors20.xml"/><Relationship Id="rId2" Type="http://schemas.openxmlformats.org/officeDocument/2006/relationships/image" Target="../media/image36.png"/><Relationship Id="rId1" Type="http://schemas.openxmlformats.org/officeDocument/2006/relationships/slideLayout" Target="../slideLayouts/slideLayout60.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1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59.xml"/><Relationship Id="rId1" Type="http://schemas.openxmlformats.org/officeDocument/2006/relationships/tags" Target="../tags/tag6.xml"/><Relationship Id="rId4" Type="http://schemas.openxmlformats.org/officeDocument/2006/relationships/image" Target="../media/image9.png"/></Relationships>
</file>

<file path=ppt/slides/_rels/slide1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9.xml"/><Relationship Id="rId1" Type="http://schemas.openxmlformats.org/officeDocument/2006/relationships/slideLayout" Target="../slideLayouts/slideLayout60.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117.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chart" Target="../charts/chart5.xml"/><Relationship Id="rId7" Type="http://schemas.openxmlformats.org/officeDocument/2006/relationships/diagramColors" Target="../diagrams/colors22.xml"/><Relationship Id="rId2" Type="http://schemas.openxmlformats.org/officeDocument/2006/relationships/notesSlide" Target="../notesSlides/notesSlide10.xml"/><Relationship Id="rId1" Type="http://schemas.openxmlformats.org/officeDocument/2006/relationships/slideLayout" Target="../slideLayouts/slideLayout60.xml"/><Relationship Id="rId6" Type="http://schemas.openxmlformats.org/officeDocument/2006/relationships/diagramQuickStyle" Target="../diagrams/quickStyle22.xml"/><Relationship Id="rId5" Type="http://schemas.openxmlformats.org/officeDocument/2006/relationships/diagramLayout" Target="../diagrams/layout22.xml"/><Relationship Id="rId4" Type="http://schemas.openxmlformats.org/officeDocument/2006/relationships/diagramData" Target="../diagrams/data22.xml"/><Relationship Id="rId9" Type="http://schemas.openxmlformats.org/officeDocument/2006/relationships/image" Target="../media/image9.png"/></Relationships>
</file>

<file path=ppt/slides/_rels/slide1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1.xml"/><Relationship Id="rId1" Type="http://schemas.openxmlformats.org/officeDocument/2006/relationships/slideLayout" Target="../slideLayouts/slideLayout60.xml"/><Relationship Id="rId4" Type="http://schemas.openxmlformats.org/officeDocument/2006/relationships/image" Target="../media/image9.png"/></Relationships>
</file>

<file path=ppt/slides/_rels/slide1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12.xml"/><Relationship Id="rId1" Type="http://schemas.openxmlformats.org/officeDocument/2006/relationships/slideLayout" Target="../slideLayouts/slideLayout60.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1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60.xml"/><Relationship Id="rId4" Type="http://schemas.openxmlformats.org/officeDocument/2006/relationships/image" Target="../media/image9.png"/></Relationships>
</file>

<file path=ppt/slides/_rels/slide12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14.xml"/><Relationship Id="rId1" Type="http://schemas.openxmlformats.org/officeDocument/2006/relationships/slideLayout" Target="../slideLayouts/slideLayout60.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12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15.xml"/><Relationship Id="rId1" Type="http://schemas.openxmlformats.org/officeDocument/2006/relationships/slideLayout" Target="../slideLayouts/slideLayout60.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12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16.xml"/><Relationship Id="rId1" Type="http://schemas.openxmlformats.org/officeDocument/2006/relationships/slideLayout" Target="../slideLayouts/slideLayout60.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12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17.xml"/><Relationship Id="rId1" Type="http://schemas.openxmlformats.org/officeDocument/2006/relationships/slideLayout" Target="../slideLayouts/slideLayout60.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12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18.xml"/><Relationship Id="rId1" Type="http://schemas.openxmlformats.org/officeDocument/2006/relationships/slideLayout" Target="../slideLayouts/slideLayout60.xml"/><Relationship Id="rId6" Type="http://schemas.openxmlformats.org/officeDocument/2006/relationships/diagramColors" Target="../diagrams/colors28.xml"/><Relationship Id="rId5" Type="http://schemas.openxmlformats.org/officeDocument/2006/relationships/diagramQuickStyle" Target="../diagrams/quickStyle28.xml"/><Relationship Id="rId10" Type="http://schemas.openxmlformats.org/officeDocument/2006/relationships/image" Target="../media/image9.png"/><Relationship Id="rId4" Type="http://schemas.openxmlformats.org/officeDocument/2006/relationships/diagramLayout" Target="../diagrams/layout28.xml"/><Relationship Id="rId9" Type="http://schemas.openxmlformats.org/officeDocument/2006/relationships/image" Target="../media/image79.png"/></Relationships>
</file>

<file path=ppt/slides/_rels/slide126.xml.rels><?xml version="1.0" encoding="UTF-8" standalone="yes"?>
<Relationships xmlns="http://schemas.openxmlformats.org/package/2006/relationships"><Relationship Id="rId8" Type="http://schemas.microsoft.com/office/2007/relationships/diagramDrawing" Target="../diagrams/drawing29.xml"/><Relationship Id="rId3" Type="http://schemas.openxmlformats.org/officeDocument/2006/relationships/image" Target="../media/image80.png"/><Relationship Id="rId7" Type="http://schemas.openxmlformats.org/officeDocument/2006/relationships/diagramColors" Target="../diagrams/colors29.xml"/><Relationship Id="rId2" Type="http://schemas.openxmlformats.org/officeDocument/2006/relationships/notesSlide" Target="../notesSlides/notesSlide19.xml"/><Relationship Id="rId1" Type="http://schemas.openxmlformats.org/officeDocument/2006/relationships/slideLayout" Target="../slideLayouts/slideLayout60.xml"/><Relationship Id="rId6" Type="http://schemas.openxmlformats.org/officeDocument/2006/relationships/diagramQuickStyle" Target="../diagrams/quickStyle29.xml"/><Relationship Id="rId5" Type="http://schemas.openxmlformats.org/officeDocument/2006/relationships/diagramLayout" Target="../diagrams/layout29.xml"/><Relationship Id="rId4" Type="http://schemas.openxmlformats.org/officeDocument/2006/relationships/diagramData" Target="../diagrams/data29.xml"/><Relationship Id="rId9" Type="http://schemas.openxmlformats.org/officeDocument/2006/relationships/image" Target="../media/image9.png"/></Relationships>
</file>

<file path=ppt/slides/_rels/slide1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20.xml"/><Relationship Id="rId1" Type="http://schemas.openxmlformats.org/officeDocument/2006/relationships/slideLayout" Target="../slideLayouts/slideLayout60.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128.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3" Type="http://schemas.openxmlformats.org/officeDocument/2006/relationships/diagramData" Target="../diagrams/data31.xml"/><Relationship Id="rId7" Type="http://schemas.microsoft.com/office/2007/relationships/diagramDrawing" Target="../diagrams/drawing31.xml"/><Relationship Id="rId12" Type="http://schemas.openxmlformats.org/officeDocument/2006/relationships/image" Target="../media/image85.jpeg"/><Relationship Id="rId2" Type="http://schemas.openxmlformats.org/officeDocument/2006/relationships/notesSlide" Target="../notesSlides/notesSlide21.xml"/><Relationship Id="rId1" Type="http://schemas.openxmlformats.org/officeDocument/2006/relationships/slideLayout" Target="../slideLayouts/slideLayout60.xml"/><Relationship Id="rId6" Type="http://schemas.openxmlformats.org/officeDocument/2006/relationships/diagramColors" Target="../diagrams/colors31.xml"/><Relationship Id="rId11" Type="http://schemas.openxmlformats.org/officeDocument/2006/relationships/image" Target="../media/image84.jpeg"/><Relationship Id="rId5" Type="http://schemas.openxmlformats.org/officeDocument/2006/relationships/diagramQuickStyle" Target="../diagrams/quickStyle31.xml"/><Relationship Id="rId10" Type="http://schemas.openxmlformats.org/officeDocument/2006/relationships/image" Target="../media/image83.png"/><Relationship Id="rId4" Type="http://schemas.openxmlformats.org/officeDocument/2006/relationships/diagramLayout" Target="../diagrams/layout31.xml"/><Relationship Id="rId9" Type="http://schemas.openxmlformats.org/officeDocument/2006/relationships/image" Target="../media/image82.jpeg"/><Relationship Id="rId14" Type="http://schemas.openxmlformats.org/officeDocument/2006/relationships/image" Target="../media/image9.png"/></Relationships>
</file>

<file path=ppt/slides/_rels/slide1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22.xml"/><Relationship Id="rId1" Type="http://schemas.openxmlformats.org/officeDocument/2006/relationships/slideLayout" Target="../slideLayouts/slideLayout60.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13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3.xml"/><Relationship Id="rId1" Type="http://schemas.openxmlformats.org/officeDocument/2006/relationships/slideLayout" Target="../slideLayouts/slideLayout60.xml"/><Relationship Id="rId5" Type="http://schemas.openxmlformats.org/officeDocument/2006/relationships/image" Target="../media/image9.png"/><Relationship Id="rId4" Type="http://schemas.openxmlformats.org/officeDocument/2006/relationships/image" Target="../media/image88.png"/></Relationships>
</file>

<file path=ppt/slides/_rels/slide1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59.xml"/><Relationship Id="rId1" Type="http://schemas.openxmlformats.org/officeDocument/2006/relationships/tags" Target="../tags/tag7.xml"/><Relationship Id="rId4" Type="http://schemas.openxmlformats.org/officeDocument/2006/relationships/image" Target="../media/image9.png"/></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9.xml"/></Relationships>
</file>

<file path=ppt/slides/_rels/slide13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90.emf"/></Relationships>
</file>

<file path=ppt/slides/_rels/slide13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13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13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_rels/slide13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
        <p:nvSpPr>
          <p:cNvPr id="5" name="CuadroTexto 4"/>
          <p:cNvSpPr txBox="1"/>
          <p:nvPr/>
        </p:nvSpPr>
        <p:spPr>
          <a:xfrm>
            <a:off x="2667003" y="4978485"/>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DIRECTIVA 141</a:t>
            </a:r>
          </a:p>
        </p:txBody>
      </p:sp>
      <p:sp>
        <p:nvSpPr>
          <p:cNvPr id="7" name="CuadroTexto 5"/>
          <p:cNvSpPr txBox="1"/>
          <p:nvPr/>
        </p:nvSpPr>
        <p:spPr>
          <a:xfrm>
            <a:off x="3163505"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Septiembre 27 de 2017</a:t>
            </a:r>
          </a:p>
        </p:txBody>
      </p:sp>
    </p:spTree>
    <p:extLst>
      <p:ext uri="{BB962C8B-B14F-4D97-AF65-F5344CB8AC3E}">
        <p14:creationId xmlns:p14="http://schemas.microsoft.com/office/powerpoint/2010/main" val="175283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077399" y="2082091"/>
            <a:ext cx="10074510" cy="791852"/>
            <a:chOff x="1571658" y="2591903"/>
            <a:chExt cx="5143482" cy="60730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190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572336" y="1326192"/>
            <a:ext cx="8241426"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solidFill>
                  <a:schemeClr val="bg1"/>
                </a:solidFill>
              </a:rPr>
              <a:t>Informe contratos suscritos por SAE desde 2016 al 31 de agosto de 2017</a:t>
            </a:r>
          </a:p>
          <a:p>
            <a:pPr marL="457200" indent="-457200">
              <a:buAutoNum type="arabicPeriod"/>
            </a:pPr>
            <a:r>
              <a:rPr lang="es-CO" sz="2400" dirty="0"/>
              <a:t>Comité Financiero.</a:t>
            </a:r>
          </a:p>
          <a:p>
            <a:pPr marL="457200" indent="-457200">
              <a:buAutoNum type="arabicPeriod"/>
            </a:pPr>
            <a:r>
              <a:rPr lang="es-CO" sz="2400" dirty="0"/>
              <a:t>Avance actividades implementación Decreto 1407 de 2017.</a:t>
            </a:r>
          </a:p>
          <a:p>
            <a:pPr marL="457200" indent="-457200">
              <a:buAutoNum type="arabicPeriod"/>
            </a:pPr>
            <a:r>
              <a:rPr lang="es-CO" sz="2400" dirty="0"/>
              <a:t>Avance actividades implementación de la Ley 1849 de 2017.</a:t>
            </a:r>
          </a:p>
          <a:p>
            <a:pPr marL="457200" indent="-457200" algn="just">
              <a:buAutoNum type="arabicPeriod"/>
            </a:pPr>
            <a:r>
              <a:rPr lang="es-CO" sz="2400" dirty="0"/>
              <a:t>Propuesta ajuste organizacional de SAE para asumir responsabilidades del Decreto Ley 903 de 2017 y el Decreto Reglamentario 1407 de 2017.</a:t>
            </a:r>
          </a:p>
          <a:p>
            <a:pPr marL="457200" indent="-457200">
              <a:buFontTx/>
              <a:buAutoNum type="arabicPeriod"/>
            </a:pPr>
            <a:r>
              <a:rPr lang="es-CO" sz="2400" dirty="0"/>
              <a:t>Informe de Gestión Talento Humano.</a:t>
            </a:r>
          </a:p>
          <a:p>
            <a:pPr marL="457200" indent="-457200">
              <a:buFontTx/>
              <a:buAutoNum type="arabicPeriod"/>
            </a:pPr>
            <a:r>
              <a:rPr lang="es-CO" sz="2400" dirty="0"/>
              <a:t>Informe Comercial.</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00531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0"/>
            <a:ext cx="12191999" cy="126808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s-ES" dirty="0"/>
              <a:t>			       		</a:t>
            </a:r>
            <a:endParaRPr lang="es-CO" sz="2800" b="1" dirty="0">
              <a:effectLst>
                <a:outerShdw blurRad="38100" dist="38100" dir="2700000" algn="tl">
                  <a:srgbClr val="000000">
                    <a:alpha val="43137"/>
                  </a:srgbClr>
                </a:outerShdw>
              </a:effectLst>
              <a:latin typeface="Footlight MT Light" panose="0204060206030A020304" pitchFamily="18" charset="0"/>
            </a:endParaRP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031" y="41915"/>
            <a:ext cx="2222501" cy="1184251"/>
          </a:xfrm>
          <a:prstGeom prst="rect">
            <a:avLst/>
          </a:prstGeom>
        </p:spPr>
      </p:pic>
      <p:sp>
        <p:nvSpPr>
          <p:cNvPr id="4" name="Forma libre 3"/>
          <p:cNvSpPr/>
          <p:nvPr/>
        </p:nvSpPr>
        <p:spPr>
          <a:xfrm>
            <a:off x="611472" y="2408612"/>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a:ln w="19050">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Light" panose="020F0302020204030204" pitchFamily="34" charset="0"/>
                <a:ea typeface="+mn-ea"/>
                <a:cs typeface="+mn-cs"/>
              </a:rPr>
              <a:t>Orden de Servicio </a:t>
            </a:r>
          </a:p>
        </p:txBody>
      </p:sp>
      <p:sp>
        <p:nvSpPr>
          <p:cNvPr id="13" name="Forma libre 12"/>
          <p:cNvSpPr/>
          <p:nvPr/>
        </p:nvSpPr>
        <p:spPr>
          <a:xfrm>
            <a:off x="611472" y="3412901"/>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a:ln w="19050">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Light" panose="020F0302020204030204" pitchFamily="34" charset="0"/>
                <a:ea typeface="+mn-ea"/>
                <a:cs typeface="+mn-cs"/>
              </a:rPr>
              <a:t>Contratación Abreviada</a:t>
            </a:r>
          </a:p>
        </p:txBody>
      </p:sp>
      <p:sp>
        <p:nvSpPr>
          <p:cNvPr id="14" name="Forma libre 13"/>
          <p:cNvSpPr/>
          <p:nvPr/>
        </p:nvSpPr>
        <p:spPr>
          <a:xfrm>
            <a:off x="611472" y="4410081"/>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a:ln w="19050">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Light" panose="020F0302020204030204" pitchFamily="34" charset="0"/>
                <a:ea typeface="+mn-ea"/>
                <a:cs typeface="+mn-cs"/>
              </a:rPr>
              <a:t>Concurso Directo</a:t>
            </a:r>
          </a:p>
        </p:txBody>
      </p:sp>
      <p:sp>
        <p:nvSpPr>
          <p:cNvPr id="15" name="Forma libre 14"/>
          <p:cNvSpPr/>
          <p:nvPr/>
        </p:nvSpPr>
        <p:spPr>
          <a:xfrm>
            <a:off x="611473" y="5401849"/>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a:ln w="19050">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Light" panose="020F0302020204030204" pitchFamily="34" charset="0"/>
                <a:ea typeface="+mn-ea"/>
                <a:cs typeface="+mn-cs"/>
              </a:rPr>
              <a:t>Concurso Público</a:t>
            </a:r>
          </a:p>
        </p:txBody>
      </p:sp>
      <p:sp>
        <p:nvSpPr>
          <p:cNvPr id="17" name="Forma libre 16"/>
          <p:cNvSpPr/>
          <p:nvPr/>
        </p:nvSpPr>
        <p:spPr>
          <a:xfrm>
            <a:off x="1038478" y="1600105"/>
            <a:ext cx="1829804" cy="569856"/>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ln w="38100">
            <a:solidFill>
              <a:srgbClr val="000099"/>
            </a:solidFill>
          </a:ln>
        </p:spPr>
        <p:style>
          <a:lnRef idx="2">
            <a:schemeClr val="accent5"/>
          </a:lnRef>
          <a:fillRef idx="1">
            <a:schemeClr val="lt1"/>
          </a:fillRef>
          <a:effectRef idx="0">
            <a:schemeClr val="accent5"/>
          </a:effectRef>
          <a:fontRef idx="minor">
            <a:schemeClr val="dk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18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FORMAS DE CONTRATACION</a:t>
            </a:r>
          </a:p>
        </p:txBody>
      </p:sp>
      <p:sp>
        <p:nvSpPr>
          <p:cNvPr id="18" name="Forma libre 17"/>
          <p:cNvSpPr/>
          <p:nvPr/>
        </p:nvSpPr>
        <p:spPr>
          <a:xfrm>
            <a:off x="3862208" y="1687812"/>
            <a:ext cx="1829804" cy="424877"/>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ln w="38100">
            <a:solidFill>
              <a:srgbClr val="000099"/>
            </a:solidFill>
          </a:ln>
        </p:spPr>
        <p:style>
          <a:lnRef idx="2">
            <a:schemeClr val="accent5"/>
          </a:lnRef>
          <a:fillRef idx="1">
            <a:schemeClr val="lt1"/>
          </a:fillRef>
          <a:effectRef idx="0">
            <a:schemeClr val="accent5"/>
          </a:effectRef>
          <a:fontRef idx="minor">
            <a:schemeClr val="dk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Cuantía 2017</a:t>
            </a:r>
          </a:p>
        </p:txBody>
      </p:sp>
      <p:sp>
        <p:nvSpPr>
          <p:cNvPr id="19" name="Forma libre 18"/>
          <p:cNvSpPr/>
          <p:nvPr/>
        </p:nvSpPr>
        <p:spPr>
          <a:xfrm>
            <a:off x="6651432" y="1687813"/>
            <a:ext cx="1814424" cy="424877"/>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ln w="38100">
            <a:solidFill>
              <a:srgbClr val="000099"/>
            </a:solidFill>
          </a:ln>
        </p:spPr>
        <p:style>
          <a:lnRef idx="2">
            <a:schemeClr val="accent5"/>
          </a:lnRef>
          <a:fillRef idx="1">
            <a:schemeClr val="lt1"/>
          </a:fillRef>
          <a:effectRef idx="0">
            <a:schemeClr val="accent5"/>
          </a:effectRef>
          <a:fontRef idx="minor">
            <a:schemeClr val="dk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Valor en Pesos</a:t>
            </a:r>
          </a:p>
        </p:txBody>
      </p:sp>
      <p:sp>
        <p:nvSpPr>
          <p:cNvPr id="20" name="Forma libre 19"/>
          <p:cNvSpPr/>
          <p:nvPr/>
        </p:nvSpPr>
        <p:spPr>
          <a:xfrm>
            <a:off x="9448296" y="1727220"/>
            <a:ext cx="1814424" cy="424877"/>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ln w="38100">
            <a:solidFill>
              <a:srgbClr val="000099"/>
            </a:solidFill>
          </a:ln>
        </p:spPr>
        <p:style>
          <a:lnRef idx="2">
            <a:schemeClr val="accent5"/>
          </a:lnRef>
          <a:fillRef idx="1">
            <a:schemeClr val="lt1"/>
          </a:fillRef>
          <a:effectRef idx="0">
            <a:schemeClr val="accent5"/>
          </a:effectRef>
          <a:fontRef idx="minor">
            <a:schemeClr val="dk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Aprobación</a:t>
            </a:r>
          </a:p>
        </p:txBody>
      </p:sp>
      <p:sp>
        <p:nvSpPr>
          <p:cNvPr id="21" name="Forma libre 20"/>
          <p:cNvSpPr/>
          <p:nvPr/>
        </p:nvSpPr>
        <p:spPr>
          <a:xfrm>
            <a:off x="3412182" y="2417332"/>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De 1 a 50 SMMLV</a:t>
            </a:r>
          </a:p>
        </p:txBody>
      </p:sp>
      <p:sp>
        <p:nvSpPr>
          <p:cNvPr id="22" name="Forma libre 21"/>
          <p:cNvSpPr/>
          <p:nvPr/>
        </p:nvSpPr>
        <p:spPr>
          <a:xfrm>
            <a:off x="3412182" y="3412901"/>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&gt;50 a 30 SMMLV</a:t>
            </a:r>
          </a:p>
        </p:txBody>
      </p:sp>
      <p:sp>
        <p:nvSpPr>
          <p:cNvPr id="23" name="Forma libre 22"/>
          <p:cNvSpPr/>
          <p:nvPr/>
        </p:nvSpPr>
        <p:spPr>
          <a:xfrm>
            <a:off x="3412182" y="4408470"/>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&gt;300 a 1600 SMMLV</a:t>
            </a:r>
          </a:p>
        </p:txBody>
      </p:sp>
      <p:sp>
        <p:nvSpPr>
          <p:cNvPr id="24" name="Forma libre 23"/>
          <p:cNvSpPr/>
          <p:nvPr/>
        </p:nvSpPr>
        <p:spPr>
          <a:xfrm>
            <a:off x="3412182" y="5404039"/>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&gt;1600 SMMLV</a:t>
            </a:r>
          </a:p>
        </p:txBody>
      </p:sp>
      <p:sp>
        <p:nvSpPr>
          <p:cNvPr id="25" name="Forma libre 24"/>
          <p:cNvSpPr/>
          <p:nvPr/>
        </p:nvSpPr>
        <p:spPr>
          <a:xfrm>
            <a:off x="6212892" y="2408612"/>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$36.885.850</a:t>
            </a:r>
          </a:p>
        </p:txBody>
      </p:sp>
      <p:sp>
        <p:nvSpPr>
          <p:cNvPr id="26" name="Forma libre 25"/>
          <p:cNvSpPr/>
          <p:nvPr/>
        </p:nvSpPr>
        <p:spPr>
          <a:xfrm>
            <a:off x="6212892" y="3398159"/>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$221.315.100</a:t>
            </a:r>
          </a:p>
        </p:txBody>
      </p:sp>
      <p:sp>
        <p:nvSpPr>
          <p:cNvPr id="27" name="Forma libre 26"/>
          <p:cNvSpPr/>
          <p:nvPr/>
        </p:nvSpPr>
        <p:spPr>
          <a:xfrm>
            <a:off x="6212892" y="4387706"/>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$1.180.347.200</a:t>
            </a:r>
          </a:p>
        </p:txBody>
      </p:sp>
      <p:sp>
        <p:nvSpPr>
          <p:cNvPr id="28" name="Forma libre 27"/>
          <p:cNvSpPr/>
          <p:nvPr/>
        </p:nvSpPr>
        <p:spPr>
          <a:xfrm>
            <a:off x="6212891" y="5377253"/>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$1.180.347.201</a:t>
            </a:r>
          </a:p>
        </p:txBody>
      </p:sp>
      <p:sp>
        <p:nvSpPr>
          <p:cNvPr id="29" name="Forma libre 28"/>
          <p:cNvSpPr/>
          <p:nvPr/>
        </p:nvSpPr>
        <p:spPr>
          <a:xfrm>
            <a:off x="9013600" y="2409462"/>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La línea debe estar en el plan Anual de adquisiciones </a:t>
            </a:r>
          </a:p>
        </p:txBody>
      </p:sp>
      <p:sp>
        <p:nvSpPr>
          <p:cNvPr id="30" name="Forma libre 29"/>
          <p:cNvSpPr/>
          <p:nvPr/>
        </p:nvSpPr>
        <p:spPr>
          <a:xfrm>
            <a:off x="9013600" y="3398159"/>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La línea debe estar en el plan Anual de adquisiciones </a:t>
            </a:r>
          </a:p>
        </p:txBody>
      </p:sp>
      <p:sp>
        <p:nvSpPr>
          <p:cNvPr id="31" name="Forma libre 30"/>
          <p:cNvSpPr/>
          <p:nvPr/>
        </p:nvSpPr>
        <p:spPr>
          <a:xfrm>
            <a:off x="9013600" y="4375273"/>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1600" b="0" i="0" u="none" strike="noStrike" kern="1200" cap="none" spc="0" normalizeH="0" baseline="0" noProof="0" dirty="0">
                <a:ln>
                  <a:noFill/>
                </a:ln>
                <a:solidFill>
                  <a:srgbClr val="000099"/>
                </a:solidFill>
                <a:effectLst/>
                <a:uLnTx/>
                <a:uFillTx/>
                <a:latin typeface="Calibri" panose="020F0502020204030204"/>
                <a:ea typeface="+mn-ea"/>
                <a:cs typeface="+mn-cs"/>
              </a:rPr>
              <a:t>Se somete a </a:t>
            </a:r>
            <a:r>
              <a:rPr kumimoji="0" lang="es-CO" sz="16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rPr>
              <a:t>Comité de Contratos documentos del proceso </a:t>
            </a:r>
            <a:r>
              <a:rPr kumimoji="0" lang="es-CO" sz="1600" b="0" i="0" u="none" strike="noStrike" kern="1200" cap="none" spc="0" normalizeH="0" baseline="0" noProof="0" dirty="0">
                <a:ln>
                  <a:noFill/>
                </a:ln>
                <a:solidFill>
                  <a:srgbClr val="000099"/>
                </a:solidFill>
                <a:effectLst/>
                <a:uLnTx/>
                <a:uFillTx/>
                <a:latin typeface="Calibri" panose="020F0502020204030204"/>
                <a:ea typeface="+mn-ea"/>
                <a:cs typeface="+mn-cs"/>
              </a:rPr>
              <a:t>a partir de 500 SMMLV ($368.858.500)</a:t>
            </a:r>
            <a:endParaRPr kumimoji="0" lang="es-CO" sz="16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32" name="Forma libre 31"/>
          <p:cNvSpPr/>
          <p:nvPr/>
        </p:nvSpPr>
        <p:spPr>
          <a:xfrm>
            <a:off x="9013600" y="5370842"/>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CO" sz="2000" b="0" i="0" u="none" strike="noStrike" kern="1200" cap="none" spc="0" normalizeH="0" baseline="0" noProof="0" dirty="0">
                <a:ln>
                  <a:noFill/>
                </a:ln>
                <a:solidFill>
                  <a:srgbClr val="000099"/>
                </a:solidFill>
                <a:effectLst/>
                <a:uLnTx/>
                <a:uFillTx/>
                <a:latin typeface="Calibri" panose="020F0502020204030204"/>
                <a:ea typeface="+mn-ea"/>
                <a:cs typeface="+mn-cs"/>
              </a:rPr>
              <a:t>Junta Directiva</a:t>
            </a:r>
          </a:p>
        </p:txBody>
      </p:sp>
      <p:sp>
        <p:nvSpPr>
          <p:cNvPr id="33" name="Título 4"/>
          <p:cNvSpPr txBox="1">
            <a:spLocks/>
          </p:cNvSpPr>
          <p:nvPr/>
        </p:nvSpPr>
        <p:spPr>
          <a:xfrm>
            <a:off x="0" y="1"/>
            <a:ext cx="1219200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r" defTabSz="914400" rtl="0" eaLnBrk="1" fontAlgn="auto" latinLnBrk="0" hangingPunct="1">
              <a:lnSpc>
                <a:spcPct val="90000"/>
              </a:lnSpc>
              <a:spcBef>
                <a:spcPct val="0"/>
              </a:spcBef>
              <a:spcAft>
                <a:spcPts val="0"/>
              </a:spcAft>
              <a:buClrTx/>
              <a:buSzTx/>
              <a:buFontTx/>
              <a:buNone/>
              <a:tabLst/>
              <a:defRPr/>
            </a:pPr>
            <a:r>
              <a:rPr kumimoji="0" lang="es-CO" sz="4000" b="1" i="0"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s-CO" sz="2800" b="1" i="0" u="none" strike="noStrike" kern="1200" cap="none" spc="0" normalizeH="0" baseline="0" noProof="0">
                <a:ln>
                  <a:noFill/>
                </a:ln>
                <a:solidFill>
                  <a:prstClr val="white"/>
                </a:solidFill>
                <a:effectLst/>
                <a:uLnTx/>
                <a:uFillTx/>
                <a:latin typeface="Calibri" panose="020F0502020204030204"/>
                <a:ea typeface="+mn-ea"/>
                <a:cs typeface="+mn-cs"/>
              </a:rPr>
              <a:t>FORMAS DE CONTRATACIÓN </a:t>
            </a:r>
            <a:endParaRPr kumimoji="0" lang="es-CO"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4" name="Imagen 33"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spTree>
    <p:extLst>
      <p:ext uri="{BB962C8B-B14F-4D97-AF65-F5344CB8AC3E}">
        <p14:creationId xmlns:p14="http://schemas.microsoft.com/office/powerpoint/2010/main" val="53308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296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a:t>
            </a:r>
            <a:r>
              <a:rPr lang="es-CO" sz="2800" b="1" kern="1200" dirty="0">
                <a:solidFill>
                  <a:schemeClr val="bg1"/>
                </a:solidFill>
              </a:rPr>
              <a:t>FORMAS DE CONTRATACIÓN </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grpSp>
        <p:nvGrpSpPr>
          <p:cNvPr id="7" name="Grupo 6"/>
          <p:cNvGrpSpPr/>
          <p:nvPr/>
        </p:nvGrpSpPr>
        <p:grpSpPr>
          <a:xfrm>
            <a:off x="538140" y="1423730"/>
            <a:ext cx="4195167" cy="1768045"/>
            <a:chOff x="153985" y="1677839"/>
            <a:chExt cx="2717123" cy="1109749"/>
          </a:xfrm>
        </p:grpSpPr>
        <p:sp>
          <p:nvSpPr>
            <p:cNvPr id="2" name="Llamada de flecha a la derecha 1"/>
            <p:cNvSpPr/>
            <p:nvPr/>
          </p:nvSpPr>
          <p:spPr>
            <a:xfrm rot="5400000">
              <a:off x="919258" y="1185589"/>
              <a:ext cx="1109749" cy="2094250"/>
            </a:xfrm>
            <a:prstGeom prst="rightArrowCallout">
              <a:avLst/>
            </a:prstGeom>
            <a:solidFill>
              <a:schemeClr val="accent1">
                <a:lumMod val="40000"/>
                <a:lumOff val="60000"/>
              </a:schemeClr>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uadroTexto 2"/>
            <p:cNvSpPr txBox="1"/>
            <p:nvPr/>
          </p:nvSpPr>
          <p:spPr>
            <a:xfrm>
              <a:off x="153985" y="1685751"/>
              <a:ext cx="2717123" cy="9272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rPr>
                <a:t>Orden de Servicio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 name="CuadroTexto 3"/>
          <p:cNvSpPr txBox="1"/>
          <p:nvPr/>
        </p:nvSpPr>
        <p:spPr>
          <a:xfrm>
            <a:off x="959680" y="3478915"/>
            <a:ext cx="3233467" cy="2862322"/>
          </a:xfrm>
          <a:prstGeom prst="rect">
            <a:avLst/>
          </a:prstGeom>
          <a:noFill/>
          <a:ln w="19050">
            <a:solidFill>
              <a:srgbClr val="000099"/>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1" i="0" u="sng"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Proceso </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Línea de contratación en el Plan Anual de Adquisiciones o  creación de línea en Comité de Contratos.</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Estudios Previos (Estudio de Mercado)</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Elaboración del Contrato.</a:t>
            </a:r>
            <a:endPar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Tx/>
              <a:buChar char="-"/>
              <a:tabLst/>
              <a:defRPr/>
            </a:pPr>
            <a:endPar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grpSp>
        <p:nvGrpSpPr>
          <p:cNvPr id="12" name="Grupo 11"/>
          <p:cNvGrpSpPr/>
          <p:nvPr/>
        </p:nvGrpSpPr>
        <p:grpSpPr>
          <a:xfrm>
            <a:off x="4193147" y="1008059"/>
            <a:ext cx="4195167" cy="2106329"/>
            <a:chOff x="153985" y="1422610"/>
            <a:chExt cx="2717123" cy="1364978"/>
          </a:xfrm>
        </p:grpSpPr>
        <p:sp>
          <p:nvSpPr>
            <p:cNvPr id="13" name="Llamada de flecha a la derecha 12"/>
            <p:cNvSpPr/>
            <p:nvPr/>
          </p:nvSpPr>
          <p:spPr>
            <a:xfrm rot="5400000">
              <a:off x="919258" y="1185589"/>
              <a:ext cx="1109749" cy="2094250"/>
            </a:xfrm>
            <a:prstGeom prst="rightArrowCallout">
              <a:avLst/>
            </a:prstGeom>
            <a:solidFill>
              <a:schemeClr val="accent1">
                <a:lumMod val="40000"/>
                <a:lumOff val="60000"/>
              </a:schemeClr>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CuadroTexto 13"/>
            <p:cNvSpPr txBox="1"/>
            <p:nvPr/>
          </p:nvSpPr>
          <p:spPr>
            <a:xfrm>
              <a:off x="153985" y="1422610"/>
              <a:ext cx="2717123" cy="95736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rPr>
                <a:t>Contratación Abreviada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5" name="Grupo 14"/>
          <p:cNvGrpSpPr/>
          <p:nvPr/>
        </p:nvGrpSpPr>
        <p:grpSpPr>
          <a:xfrm>
            <a:off x="7848154" y="1024261"/>
            <a:ext cx="4195167" cy="2167512"/>
            <a:chOff x="153985" y="1443108"/>
            <a:chExt cx="2717123" cy="1344480"/>
          </a:xfrm>
        </p:grpSpPr>
        <p:sp>
          <p:nvSpPr>
            <p:cNvPr id="16" name="Llamada de flecha a la derecha 15"/>
            <p:cNvSpPr/>
            <p:nvPr/>
          </p:nvSpPr>
          <p:spPr>
            <a:xfrm rot="5400000">
              <a:off x="919258" y="1185589"/>
              <a:ext cx="1109749" cy="2094250"/>
            </a:xfrm>
            <a:prstGeom prst="rightArrowCallout">
              <a:avLst/>
            </a:prstGeom>
            <a:solidFill>
              <a:schemeClr val="accent1">
                <a:lumMod val="40000"/>
                <a:lumOff val="60000"/>
              </a:schemeClr>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CuadroTexto 16"/>
            <p:cNvSpPr txBox="1"/>
            <p:nvPr/>
          </p:nvSpPr>
          <p:spPr>
            <a:xfrm>
              <a:off x="153985" y="1443108"/>
              <a:ext cx="2717123" cy="916368"/>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rPr>
                <a:t>Concurso Directo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8" name="CuadroTexto 17"/>
          <p:cNvSpPr txBox="1"/>
          <p:nvPr/>
        </p:nvSpPr>
        <p:spPr>
          <a:xfrm>
            <a:off x="4614686" y="3360471"/>
            <a:ext cx="3233467" cy="2585323"/>
          </a:xfrm>
          <a:prstGeom prst="rect">
            <a:avLst/>
          </a:prstGeom>
          <a:noFill/>
          <a:ln w="19050">
            <a:solidFill>
              <a:srgbClr val="000099"/>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1" i="0" u="sng"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Proceso </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Línea de contratación en el Plan Anual de Adquisiciones o  creación de línea en Comité de Contratos.</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Estudios Previos (Estudio de Mercado) – Términos Referencia.</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Inicio Proceso de Invitación.</a:t>
            </a:r>
            <a:endPar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19" name="CuadroTexto 18"/>
          <p:cNvSpPr txBox="1"/>
          <p:nvPr/>
        </p:nvSpPr>
        <p:spPr>
          <a:xfrm>
            <a:off x="8329003" y="3360471"/>
            <a:ext cx="3233467" cy="3416320"/>
          </a:xfrm>
          <a:prstGeom prst="rect">
            <a:avLst/>
          </a:prstGeom>
          <a:noFill/>
          <a:ln w="19050">
            <a:solidFill>
              <a:srgbClr val="000099"/>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1" i="0" u="sng"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Proceso </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Línea de contratación en el Plan Anual de Adquisiciones o creación de línea en Comité de Contratos.</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Estudios Previos- (Estudio de Mercado) Pliego de Condiciones</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Aprobación Comité de Contratos a partir de 500 SMMLV-Aprobación de la Junta Directiva a partir de 1000 SMMLV</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Inicio proceso.</a:t>
            </a:r>
            <a:endPar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8998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296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ct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FORMAS DE CONTRATACIÓN </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pic>
        <p:nvPicPr>
          <p:cNvPr id="1026" name="Picture 2" descr="Resultado de imagen para IMAGENES PLANEACIÓN"/>
          <p:cNvPicPr>
            <a:picLocks noChangeAspect="1" noChangeArrowheads="1"/>
          </p:cNvPicPr>
          <p:nvPr/>
        </p:nvPicPr>
        <p:blipFill rotWithShape="1">
          <a:blip r:embed="rId3">
            <a:extLst>
              <a:ext uri="{28A0092B-C50C-407E-A947-70E740481C1C}">
                <a14:useLocalDpi xmlns:a14="http://schemas.microsoft.com/office/drawing/2010/main" val="0"/>
              </a:ext>
            </a:extLst>
          </a:blip>
          <a:srcRect t="4981" r="3094" b="3716"/>
          <a:stretch/>
        </p:blipFill>
        <p:spPr bwMode="auto">
          <a:xfrm>
            <a:off x="9549676" y="4220802"/>
            <a:ext cx="2004568" cy="141467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upo 6"/>
          <p:cNvGrpSpPr/>
          <p:nvPr/>
        </p:nvGrpSpPr>
        <p:grpSpPr>
          <a:xfrm>
            <a:off x="538140" y="1423730"/>
            <a:ext cx="4195167" cy="1768045"/>
            <a:chOff x="153985" y="1677839"/>
            <a:chExt cx="2717123" cy="1109749"/>
          </a:xfrm>
        </p:grpSpPr>
        <p:sp>
          <p:nvSpPr>
            <p:cNvPr id="2" name="Llamada de flecha a la derecha 1"/>
            <p:cNvSpPr/>
            <p:nvPr/>
          </p:nvSpPr>
          <p:spPr>
            <a:xfrm rot="5400000">
              <a:off x="919258" y="1185589"/>
              <a:ext cx="1109749" cy="2094250"/>
            </a:xfrm>
            <a:prstGeom prst="rightArrowCallout">
              <a:avLst/>
            </a:prstGeom>
            <a:solidFill>
              <a:schemeClr val="accent1">
                <a:lumMod val="40000"/>
                <a:lumOff val="60000"/>
              </a:schemeClr>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uadroTexto 2"/>
            <p:cNvSpPr txBox="1"/>
            <p:nvPr/>
          </p:nvSpPr>
          <p:spPr>
            <a:xfrm>
              <a:off x="153985" y="1685751"/>
              <a:ext cx="2717123" cy="6954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rPr>
                <a:t>Concurso Público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 name="CuadroTexto 3"/>
          <p:cNvSpPr txBox="1"/>
          <p:nvPr/>
        </p:nvSpPr>
        <p:spPr>
          <a:xfrm>
            <a:off x="1018989" y="3319507"/>
            <a:ext cx="3233467" cy="3139321"/>
          </a:xfrm>
          <a:prstGeom prst="rect">
            <a:avLst/>
          </a:prstGeom>
          <a:noFill/>
          <a:ln w="19050">
            <a:solidFill>
              <a:srgbClr val="000099"/>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1" i="0" u="sng"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Área usuaria </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Línea de contratación en el Plan Anual de Adquisiciones o creación de línea en Comité de Contratos.</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Estudios Previos- (Estudio de Mercado) Pliego de Condiciones</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Aprobación Comité de Contratos</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Aprobación de la Junta Directiva a partir de 1000 SMMLV</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Inicio proceso</a:t>
            </a:r>
            <a:endPar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grpSp>
        <p:nvGrpSpPr>
          <p:cNvPr id="12" name="Grupo 11"/>
          <p:cNvGrpSpPr/>
          <p:nvPr/>
        </p:nvGrpSpPr>
        <p:grpSpPr>
          <a:xfrm>
            <a:off x="4759823" y="1085448"/>
            <a:ext cx="4195167" cy="2106329"/>
            <a:chOff x="153985" y="1422610"/>
            <a:chExt cx="2717123" cy="1364978"/>
          </a:xfrm>
        </p:grpSpPr>
        <p:sp>
          <p:nvSpPr>
            <p:cNvPr id="13" name="Llamada de flecha a la derecha 12"/>
            <p:cNvSpPr/>
            <p:nvPr/>
          </p:nvSpPr>
          <p:spPr>
            <a:xfrm rot="5400000">
              <a:off x="919258" y="1185589"/>
              <a:ext cx="1109749" cy="2094250"/>
            </a:xfrm>
            <a:prstGeom prst="rightArrowCallout">
              <a:avLst/>
            </a:prstGeom>
            <a:solidFill>
              <a:schemeClr val="accent1">
                <a:lumMod val="40000"/>
                <a:lumOff val="60000"/>
              </a:schemeClr>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CuadroTexto 13"/>
            <p:cNvSpPr txBox="1"/>
            <p:nvPr/>
          </p:nvSpPr>
          <p:spPr>
            <a:xfrm>
              <a:off x="153985" y="1422610"/>
              <a:ext cx="2717123" cy="95736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mn-ea"/>
                  <a:cs typeface="+mn-cs"/>
                </a:rPr>
                <a:t>Contratación Directa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8" name="CuadroTexto 17"/>
          <p:cNvSpPr txBox="1"/>
          <p:nvPr/>
        </p:nvSpPr>
        <p:spPr>
          <a:xfrm>
            <a:off x="5254678" y="3375074"/>
            <a:ext cx="3233467" cy="2585323"/>
          </a:xfrm>
          <a:prstGeom prst="rect">
            <a:avLst/>
          </a:prstGeom>
          <a:noFill/>
          <a:ln w="19050">
            <a:solidFill>
              <a:srgbClr val="000099"/>
            </a:solidFill>
          </a:ln>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Línea de contratación en el Plan Anual de Adquisiciones o creación de línea en Comité de Contratos.</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Estudios Previos- (Estudio de Mercado)</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rPr>
              <a:t>Elaboración contrato</a:t>
            </a:r>
            <a:endPar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Tx/>
              <a:buChar char="-"/>
              <a:tabLst/>
              <a:defRPr/>
            </a:pPr>
            <a:endPar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Tx/>
              <a:buChar char="-"/>
              <a:tabLst/>
              <a:defRPr/>
            </a:pPr>
            <a:endParaRPr kumimoji="0" lang="es-CO" sz="18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15" name="Título 4"/>
          <p:cNvSpPr txBox="1">
            <a:spLocks/>
          </p:cNvSpPr>
          <p:nvPr/>
        </p:nvSpPr>
        <p:spPr>
          <a:xfrm>
            <a:off x="0" y="13159"/>
            <a:ext cx="1219200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r" defTabSz="914400" rtl="0" eaLnBrk="1" fontAlgn="auto" latinLnBrk="0" hangingPunct="1">
              <a:lnSpc>
                <a:spcPct val="90000"/>
              </a:lnSpc>
              <a:spcBef>
                <a:spcPct val="0"/>
              </a:spcBef>
              <a:spcAft>
                <a:spcPts val="0"/>
              </a:spcAft>
              <a:buClrTx/>
              <a:buSzTx/>
              <a:buFontTx/>
              <a:buNone/>
              <a:tabLst/>
              <a:defRPr/>
            </a:pPr>
            <a:r>
              <a:rPr kumimoji="0" lang="es-CO" sz="40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s-CO" sz="2800" b="1" i="0" u="none" strike="noStrike" kern="1200" cap="none" spc="0" normalizeH="0" baseline="0" noProof="0" dirty="0">
                <a:ln>
                  <a:noFill/>
                </a:ln>
                <a:solidFill>
                  <a:prstClr val="white"/>
                </a:solidFill>
                <a:effectLst/>
                <a:uLnTx/>
                <a:uFillTx/>
                <a:latin typeface="Calibri" panose="020F0502020204030204"/>
                <a:ea typeface="+mn-ea"/>
                <a:cs typeface="+mn-cs"/>
              </a:rPr>
              <a:t>FORMAS DE CONTRATACIÓN </a:t>
            </a:r>
          </a:p>
        </p:txBody>
      </p:sp>
      <p:pic>
        <p:nvPicPr>
          <p:cNvPr id="16" name="Imagen 1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66766"/>
            <a:ext cx="1855667" cy="988785"/>
          </a:xfrm>
          <a:prstGeom prst="rect">
            <a:avLst/>
          </a:prstGeom>
        </p:spPr>
      </p:pic>
    </p:spTree>
    <p:extLst>
      <p:ext uri="{BB962C8B-B14F-4D97-AF65-F5344CB8AC3E}">
        <p14:creationId xmlns:p14="http://schemas.microsoft.com/office/powerpoint/2010/main" val="857945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21"/>
          <p:cNvSpPr/>
          <p:nvPr/>
        </p:nvSpPr>
        <p:spPr>
          <a:xfrm>
            <a:off x="3148714" y="1544127"/>
            <a:ext cx="8818034" cy="3355677"/>
          </a:xfrm>
          <a:prstGeom prst="rect">
            <a:avLst/>
          </a:prstGeom>
          <a:solidFill>
            <a:schemeClr val="bg1"/>
          </a:solidFill>
          <a:ln w="19050">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ítulo 4"/>
          <p:cNvSpPr>
            <a:spLocks noGrp="1"/>
          </p:cNvSpPr>
          <p:nvPr>
            <p:ph type="title"/>
          </p:nvPr>
        </p:nvSpPr>
        <p:spPr>
          <a:xfrm>
            <a:off x="0" y="1"/>
            <a:ext cx="12192000" cy="1296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a:t>
            </a:r>
            <a:r>
              <a:rPr lang="es-CO" sz="2800" b="1" kern="1200" dirty="0">
                <a:solidFill>
                  <a:schemeClr val="bg1"/>
                </a:solidFill>
              </a:rPr>
              <a:t>CAUSALES CONTRATACIÓN DIRECTA</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sp>
        <p:nvSpPr>
          <p:cNvPr id="8" name="Rectángulo 7"/>
          <p:cNvSpPr/>
          <p:nvPr/>
        </p:nvSpPr>
        <p:spPr>
          <a:xfrm>
            <a:off x="256955" y="1544128"/>
            <a:ext cx="2915728" cy="3355676"/>
          </a:xfrm>
          <a:prstGeom prst="rect">
            <a:avLst/>
          </a:prstGeom>
          <a:solidFill>
            <a:schemeClr val="accent1">
              <a:lumMod val="40000"/>
              <a:lumOff val="60000"/>
            </a:schemeClr>
          </a:solidFill>
          <a:ln w="19050">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9" name="CuadroTexto 8"/>
          <p:cNvSpPr txBox="1"/>
          <p:nvPr/>
        </p:nvSpPr>
        <p:spPr>
          <a:xfrm>
            <a:off x="417036" y="2806466"/>
            <a:ext cx="2498692" cy="83099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pitchFamily="34" charset="0"/>
                <a:ea typeface="+mn-ea"/>
                <a:cs typeface="+mn-cs"/>
              </a:rPr>
              <a:t>Contratación Directa</a:t>
            </a:r>
            <a:endParaRPr kumimoji="0" lang="es-CO" sz="24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pitchFamily="34" charset="0"/>
              <a:ea typeface="+mn-ea"/>
              <a:cs typeface="+mn-cs"/>
            </a:endParaRPr>
          </a:p>
        </p:txBody>
      </p:sp>
      <p:sp>
        <p:nvSpPr>
          <p:cNvPr id="20" name="CuadroTexto 19"/>
          <p:cNvSpPr txBox="1"/>
          <p:nvPr/>
        </p:nvSpPr>
        <p:spPr>
          <a:xfrm>
            <a:off x="3157340" y="1563588"/>
            <a:ext cx="8748000" cy="33239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1.Contratación sin surtir proceso público contractual (Directa)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2. Contratos o Convenios Interadministrativos.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3. Solo determinada persona está en condiciones de ejecutar.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4. Intuito </a:t>
            </a:r>
            <a:r>
              <a:rPr kumimoji="0" lang="es-ES" sz="1600" b="0" i="0" u="none" strike="noStrike" kern="1200" cap="none" spc="0" normalizeH="0" baseline="0" noProof="0" dirty="0" err="1">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personae</a:t>
            </a: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Especiales y personales condiciones.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5. Contratos Urgentes.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6 Declaratoria de desierto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7 Contratos accesorios o complementarios a uno principal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8 Designación legal, por asamblea o los Estatutos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9. Prestación de servicios de apoyo a la gestión o necesarios para el cumplimiento objeto social.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10 Contratos de Arrendamiento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11 Cuando se sustente por el Presidente la inconveniencia de aplicar alguno de los procedimientos.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12. Contratistas de lista de proveedores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3" name="Imagen 22"/>
          <p:cNvPicPr>
            <a:picLocks noChangeAspect="1"/>
          </p:cNvPicPr>
          <p:nvPr/>
        </p:nvPicPr>
        <p:blipFill>
          <a:blip r:embed="rId3"/>
          <a:stretch>
            <a:fillRect/>
          </a:stretch>
        </p:blipFill>
        <p:spPr>
          <a:xfrm>
            <a:off x="4552311" y="5225568"/>
            <a:ext cx="2552540" cy="119049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23276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296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r" rtl="0">
              <a:spcBef>
                <a:spcPct val="0"/>
              </a:spcBef>
            </a:pPr>
            <a:r>
              <a:rPr lang="es-CO" sz="2800" b="1" kern="1200" dirty="0">
                <a:solidFill>
                  <a:schemeClr val="bg1"/>
                </a:solidFill>
              </a:rPr>
              <a:t>    TOTAL DE CONTRATOS 2016 Y TIPOLOGÍA     </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9" y="94885"/>
            <a:ext cx="1855667" cy="988785"/>
          </a:xfrm>
          <a:prstGeom prst="rect">
            <a:avLst/>
          </a:prstGeom>
        </p:spPr>
      </p:pic>
      <p:graphicFrame>
        <p:nvGraphicFramePr>
          <p:cNvPr id="7" name="Gráfico 6">
            <a:extLst>
              <a:ext uri="{FF2B5EF4-FFF2-40B4-BE49-F238E27FC236}">
                <a16:creationId xmlns:a16="http://schemas.microsoft.com/office/drawing/2014/main" id="{FFEFA8AE-54A3-4694-87B3-DD071A569112}"/>
              </a:ext>
            </a:extLst>
          </p:cNvPr>
          <p:cNvGraphicFramePr>
            <a:graphicFrameLocks/>
          </p:cNvGraphicFramePr>
          <p:nvPr>
            <p:extLst/>
          </p:nvPr>
        </p:nvGraphicFramePr>
        <p:xfrm>
          <a:off x="2036190" y="1519237"/>
          <a:ext cx="9964132" cy="5079526"/>
        </p:xfrm>
        <a:graphic>
          <a:graphicData uri="http://schemas.openxmlformats.org/drawingml/2006/chart">
            <c:chart xmlns:c="http://schemas.openxmlformats.org/drawingml/2006/chart" xmlns:r="http://schemas.openxmlformats.org/officeDocument/2006/relationships" r:id="rId3"/>
          </a:graphicData>
        </a:graphic>
      </p:graphicFrame>
      <p:sp>
        <p:nvSpPr>
          <p:cNvPr id="8" name="Título 4"/>
          <p:cNvSpPr txBox="1">
            <a:spLocks/>
          </p:cNvSpPr>
          <p:nvPr/>
        </p:nvSpPr>
        <p:spPr>
          <a:xfrm>
            <a:off x="76985" y="1886932"/>
            <a:ext cx="203619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ctr" defTabSz="914400" rtl="0" eaLnBrk="1" fontAlgn="auto" latinLnBrk="0" hangingPunct="1">
              <a:lnSpc>
                <a:spcPct val="100000"/>
              </a:lnSpc>
              <a:spcBef>
                <a:spcPct val="0"/>
              </a:spcBef>
              <a:spcAft>
                <a:spcPts val="0"/>
              </a:spcAft>
              <a:buClrTx/>
              <a:buSzTx/>
              <a:buFontTx/>
              <a:buNone/>
              <a:tabLst/>
              <a:defRPr/>
            </a:pPr>
            <a:r>
              <a:rPr kumimoji="0" lang="es-CO" sz="2400" b="1" i="0" u="none" strike="noStrike" kern="1200" cap="none" spc="0" normalizeH="0" baseline="0" noProof="0" dirty="0">
                <a:ln>
                  <a:noFill/>
                </a:ln>
                <a:solidFill>
                  <a:prstClr val="white"/>
                </a:solidFill>
                <a:effectLst/>
                <a:uLnTx/>
                <a:uFillTx/>
                <a:latin typeface="Calibri" panose="020F0502020204030204"/>
                <a:ea typeface="+mn-ea"/>
                <a:cs typeface="+mn-cs"/>
              </a:rPr>
              <a:t>CONTRATOS SUSCRITOS 2016 </a:t>
            </a:r>
          </a:p>
        </p:txBody>
      </p:sp>
      <p:sp>
        <p:nvSpPr>
          <p:cNvPr id="9" name="Título 4"/>
          <p:cNvSpPr txBox="1">
            <a:spLocks/>
          </p:cNvSpPr>
          <p:nvPr/>
        </p:nvSpPr>
        <p:spPr>
          <a:xfrm>
            <a:off x="96712" y="3722776"/>
            <a:ext cx="203619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ctr" defTabSz="914400" rtl="0" eaLnBrk="1" fontAlgn="auto" latinLnBrk="0" hangingPunct="1">
              <a:lnSpc>
                <a:spcPct val="100000"/>
              </a:lnSpc>
              <a:spcBef>
                <a:spcPct val="0"/>
              </a:spcBef>
              <a:spcAft>
                <a:spcPts val="0"/>
              </a:spcAft>
              <a:buClrTx/>
              <a:buSzTx/>
              <a:buFontTx/>
              <a:buNone/>
              <a:tabLst/>
              <a:defRPr/>
            </a:pPr>
            <a:r>
              <a:rPr kumimoji="0" lang="es-CO" sz="3600" b="1" i="0" u="none" strike="noStrike" kern="1200" cap="none" spc="0" normalizeH="0" baseline="0" noProof="0" dirty="0">
                <a:ln>
                  <a:noFill/>
                </a:ln>
                <a:solidFill>
                  <a:prstClr val="white"/>
                </a:solidFill>
                <a:effectLst/>
                <a:uLnTx/>
                <a:uFillTx/>
                <a:latin typeface="Calibri" panose="020F0502020204030204"/>
                <a:ea typeface="+mn-ea"/>
                <a:cs typeface="+mn-cs"/>
              </a:rPr>
              <a:t>87</a:t>
            </a:r>
          </a:p>
        </p:txBody>
      </p:sp>
      <p:sp>
        <p:nvSpPr>
          <p:cNvPr id="2" name="Flecha: hacia abajo 1"/>
          <p:cNvSpPr/>
          <p:nvPr/>
        </p:nvSpPr>
        <p:spPr>
          <a:xfrm>
            <a:off x="820132" y="3182932"/>
            <a:ext cx="659876" cy="5398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7322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296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a:t>
            </a:r>
            <a:r>
              <a:rPr lang="es-CO" sz="2800" b="1" kern="1200" dirty="0">
                <a:solidFill>
                  <a:schemeClr val="bg1"/>
                </a:solidFill>
              </a:rPr>
              <a:t>MODALIDAD DE CONTRATACIÓN</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719" y="153608"/>
            <a:ext cx="1855667" cy="988785"/>
          </a:xfrm>
          <a:prstGeom prst="rect">
            <a:avLst/>
          </a:prstGeom>
        </p:spPr>
      </p:pic>
      <p:graphicFrame>
        <p:nvGraphicFramePr>
          <p:cNvPr id="7" name="Gráfico 6">
            <a:extLst>
              <a:ext uri="{FF2B5EF4-FFF2-40B4-BE49-F238E27FC236}">
                <a16:creationId xmlns:a16="http://schemas.microsoft.com/office/drawing/2014/main" id="{76EE1496-B717-43D0-9B1D-6DC84B4E6BC5}"/>
              </a:ext>
            </a:extLst>
          </p:cNvPr>
          <p:cNvGraphicFramePr>
            <a:graphicFrameLocks/>
          </p:cNvGraphicFramePr>
          <p:nvPr/>
        </p:nvGraphicFramePr>
        <p:xfrm>
          <a:off x="2305050" y="1538287"/>
          <a:ext cx="9186224" cy="4476014"/>
        </p:xfrm>
        <a:graphic>
          <a:graphicData uri="http://schemas.openxmlformats.org/drawingml/2006/chart">
            <c:chart xmlns:c="http://schemas.openxmlformats.org/drawingml/2006/chart" xmlns:r="http://schemas.openxmlformats.org/officeDocument/2006/relationships" r:id="rId3"/>
          </a:graphicData>
        </a:graphic>
      </p:graphicFrame>
      <p:sp>
        <p:nvSpPr>
          <p:cNvPr id="9" name="Título 4"/>
          <p:cNvSpPr txBox="1">
            <a:spLocks/>
          </p:cNvSpPr>
          <p:nvPr/>
        </p:nvSpPr>
        <p:spPr>
          <a:xfrm>
            <a:off x="76985" y="1886932"/>
            <a:ext cx="203619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ctr" defTabSz="914400" rtl="0" eaLnBrk="1" fontAlgn="auto" latinLnBrk="0" hangingPunct="1">
              <a:lnSpc>
                <a:spcPct val="100000"/>
              </a:lnSpc>
              <a:spcBef>
                <a:spcPct val="0"/>
              </a:spcBef>
              <a:spcAft>
                <a:spcPts val="0"/>
              </a:spcAft>
              <a:buClrTx/>
              <a:buSzTx/>
              <a:buFontTx/>
              <a:buNone/>
              <a:tabLst/>
              <a:defRPr/>
            </a:pPr>
            <a:r>
              <a:rPr kumimoji="0" lang="es-CO" sz="2400" b="1" i="0" u="none" strike="noStrike" kern="1200" cap="none" spc="0" normalizeH="0" baseline="0" noProof="0" dirty="0">
                <a:ln>
                  <a:noFill/>
                </a:ln>
                <a:solidFill>
                  <a:prstClr val="white"/>
                </a:solidFill>
                <a:effectLst/>
                <a:uLnTx/>
                <a:uFillTx/>
                <a:latin typeface="Calibri" panose="020F0502020204030204"/>
                <a:ea typeface="+mn-ea"/>
                <a:cs typeface="+mn-cs"/>
              </a:rPr>
              <a:t>CONTRATOS SUSCRITOS 2016 </a:t>
            </a:r>
          </a:p>
        </p:txBody>
      </p:sp>
      <p:sp>
        <p:nvSpPr>
          <p:cNvPr id="10" name="Título 4"/>
          <p:cNvSpPr txBox="1">
            <a:spLocks/>
          </p:cNvSpPr>
          <p:nvPr/>
        </p:nvSpPr>
        <p:spPr>
          <a:xfrm>
            <a:off x="96712" y="3722776"/>
            <a:ext cx="203619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ctr" defTabSz="914400" rtl="0" eaLnBrk="1" fontAlgn="auto" latinLnBrk="0" hangingPunct="1">
              <a:lnSpc>
                <a:spcPct val="100000"/>
              </a:lnSpc>
              <a:spcBef>
                <a:spcPct val="0"/>
              </a:spcBef>
              <a:spcAft>
                <a:spcPts val="0"/>
              </a:spcAft>
              <a:buClrTx/>
              <a:buSzTx/>
              <a:buFontTx/>
              <a:buNone/>
              <a:tabLst/>
              <a:defRPr/>
            </a:pPr>
            <a:r>
              <a:rPr kumimoji="0" lang="es-CO" sz="3600" b="1" i="0" u="none" strike="noStrike" kern="1200" cap="none" spc="0" normalizeH="0" baseline="0" noProof="0" dirty="0">
                <a:ln>
                  <a:noFill/>
                </a:ln>
                <a:solidFill>
                  <a:prstClr val="white"/>
                </a:solidFill>
                <a:effectLst/>
                <a:uLnTx/>
                <a:uFillTx/>
                <a:latin typeface="Calibri" panose="020F0502020204030204"/>
                <a:ea typeface="+mn-ea"/>
                <a:cs typeface="+mn-cs"/>
              </a:rPr>
              <a:t>87</a:t>
            </a:r>
          </a:p>
        </p:txBody>
      </p:sp>
      <p:sp>
        <p:nvSpPr>
          <p:cNvPr id="11" name="Flecha: hacia abajo 10"/>
          <p:cNvSpPr/>
          <p:nvPr/>
        </p:nvSpPr>
        <p:spPr>
          <a:xfrm>
            <a:off x="820132" y="3182932"/>
            <a:ext cx="659876" cy="5398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4690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296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a:t>
            </a:r>
            <a:r>
              <a:rPr lang="es-CO" sz="2800" b="1" kern="1200" dirty="0">
                <a:solidFill>
                  <a:schemeClr val="bg1"/>
                </a:solidFill>
              </a:rPr>
              <a:t>CONTRATOS 2016</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graphicFrame>
        <p:nvGraphicFramePr>
          <p:cNvPr id="8" name="Tabla 7">
            <a:extLst>
              <a:ext uri="{FF2B5EF4-FFF2-40B4-BE49-F238E27FC236}">
                <a16:creationId xmlns:a16="http://schemas.microsoft.com/office/drawing/2014/main" id="{82A94BDD-758F-48D1-8EB9-C37E5C14BC16}"/>
              </a:ext>
            </a:extLst>
          </p:cNvPr>
          <p:cNvGraphicFramePr>
            <a:graphicFrameLocks noGrp="1"/>
          </p:cNvGraphicFramePr>
          <p:nvPr>
            <p:extLst/>
          </p:nvPr>
        </p:nvGraphicFramePr>
        <p:xfrm>
          <a:off x="226435" y="1480227"/>
          <a:ext cx="5361566" cy="4921728"/>
        </p:xfrm>
        <a:graphic>
          <a:graphicData uri="http://schemas.openxmlformats.org/drawingml/2006/table">
            <a:tbl>
              <a:tblPr>
                <a:tableStyleId>{5C22544A-7EE6-4342-B048-85BDC9FD1C3A}</a:tableStyleId>
              </a:tblPr>
              <a:tblGrid>
                <a:gridCol w="886829">
                  <a:extLst>
                    <a:ext uri="{9D8B030D-6E8A-4147-A177-3AD203B41FA5}">
                      <a16:colId xmlns:a16="http://schemas.microsoft.com/office/drawing/2014/main" val="899318551"/>
                    </a:ext>
                  </a:extLst>
                </a:gridCol>
                <a:gridCol w="1686223">
                  <a:extLst>
                    <a:ext uri="{9D8B030D-6E8A-4147-A177-3AD203B41FA5}">
                      <a16:colId xmlns:a16="http://schemas.microsoft.com/office/drawing/2014/main" val="3206385455"/>
                    </a:ext>
                  </a:extLst>
                </a:gridCol>
                <a:gridCol w="1414554">
                  <a:extLst>
                    <a:ext uri="{9D8B030D-6E8A-4147-A177-3AD203B41FA5}">
                      <a16:colId xmlns:a16="http://schemas.microsoft.com/office/drawing/2014/main" val="2533080122"/>
                    </a:ext>
                  </a:extLst>
                </a:gridCol>
                <a:gridCol w="1373960">
                  <a:extLst>
                    <a:ext uri="{9D8B030D-6E8A-4147-A177-3AD203B41FA5}">
                      <a16:colId xmlns:a16="http://schemas.microsoft.com/office/drawing/2014/main" val="3655744115"/>
                    </a:ext>
                  </a:extLst>
                </a:gridCol>
              </a:tblGrid>
              <a:tr h="755475">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extLst>
                  <a:ext uri="{0D108BD9-81ED-4DB2-BD59-A6C34878D82A}">
                    <a16:rowId xmlns:a16="http://schemas.microsoft.com/office/drawing/2014/main" val="2880440301"/>
                  </a:ext>
                </a:extLst>
              </a:tr>
              <a:tr h="325350">
                <a:tc>
                  <a:txBody>
                    <a:bodyPr/>
                    <a:lstStyle/>
                    <a:p>
                      <a:pPr algn="ctr" fontAlgn="ctr"/>
                      <a:r>
                        <a:rPr lang="es-CO" sz="1000" u="none" strike="noStrike" dirty="0">
                          <a:effectLst/>
                        </a:rPr>
                        <a:t>001</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a:effectLst/>
                        </a:rPr>
                        <a:t>17,156,239.00</a:t>
                      </a:r>
                      <a:endParaRPr lang="es-CO" sz="1000" b="0" i="0" u="none" strike="noStrike">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dirty="0">
                          <a:effectLst/>
                        </a:rPr>
                        <a:t>ORDEN SERVICIO</a:t>
                      </a:r>
                      <a:endParaRPr lang="es-CO" sz="1000" b="0" i="0" u="none" strike="noStrike" dirty="0">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2931050857"/>
                  </a:ext>
                </a:extLst>
              </a:tr>
              <a:tr h="354096">
                <a:tc>
                  <a:txBody>
                    <a:bodyPr/>
                    <a:lstStyle/>
                    <a:p>
                      <a:pPr algn="ctr" fontAlgn="ctr"/>
                      <a:r>
                        <a:rPr lang="es-CO" sz="1000" u="none" strike="noStrike" dirty="0">
                          <a:effectLst/>
                        </a:rPr>
                        <a:t>002</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a:effectLst/>
                        </a:rPr>
                        <a:t>15,000,000.00</a:t>
                      </a:r>
                      <a:endParaRPr lang="es-CO" sz="1000" b="0" i="0" u="none" strike="noStrike">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2293633404"/>
                  </a:ext>
                </a:extLst>
              </a:tr>
              <a:tr h="387423">
                <a:tc>
                  <a:txBody>
                    <a:bodyPr/>
                    <a:lstStyle/>
                    <a:p>
                      <a:pPr algn="ctr" fontAlgn="ctr"/>
                      <a:r>
                        <a:rPr lang="es-CO" sz="1000" u="none" strike="noStrike" dirty="0">
                          <a:effectLst/>
                        </a:rPr>
                        <a:t>003</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CONVENIO INTERADMINISTRATIVO</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a:effectLst/>
                        </a:rPr>
                        <a:t>0.00</a:t>
                      </a:r>
                      <a:endParaRPr lang="es-CO" sz="1000" b="0" i="0" u="none" strike="noStrike">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a:effectLst/>
                        </a:rPr>
                        <a:t>CONTRATACION DIRECTA </a:t>
                      </a:r>
                      <a:endParaRPr lang="es-CO" sz="1000" b="0" i="0" u="none" strike="noStrike">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381435988"/>
                  </a:ext>
                </a:extLst>
              </a:tr>
              <a:tr h="387423">
                <a:tc>
                  <a:txBody>
                    <a:bodyPr/>
                    <a:lstStyle/>
                    <a:p>
                      <a:pPr algn="ctr" fontAlgn="ctr"/>
                      <a:r>
                        <a:rPr lang="es-CO" sz="1000" u="none" strike="noStrike" dirty="0">
                          <a:effectLst/>
                        </a:rPr>
                        <a:t>004</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a:effectLst/>
                        </a:rPr>
                        <a:t>722,585,520.00</a:t>
                      </a:r>
                      <a:endParaRPr lang="es-CO" sz="1000" b="0" i="0" u="none" strike="noStrike">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1661488401"/>
                  </a:ext>
                </a:extLst>
              </a:tr>
              <a:tr h="387423">
                <a:tc>
                  <a:txBody>
                    <a:bodyPr/>
                    <a:lstStyle/>
                    <a:p>
                      <a:pPr algn="ctr" fontAlgn="ctr"/>
                      <a:r>
                        <a:rPr lang="es-CO" sz="1000" u="none" strike="noStrike" dirty="0">
                          <a:effectLst/>
                        </a:rPr>
                        <a:t>005</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5,048,363,913.00</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1609428803"/>
                  </a:ext>
                </a:extLst>
              </a:tr>
              <a:tr h="387423">
                <a:tc>
                  <a:txBody>
                    <a:bodyPr/>
                    <a:lstStyle/>
                    <a:p>
                      <a:pPr algn="ctr" fontAlgn="ctr"/>
                      <a:r>
                        <a:rPr lang="es-CO" sz="1000" u="none" strike="noStrike" dirty="0">
                          <a:effectLst/>
                        </a:rPr>
                        <a:t>006</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CONTRATO INTERADMINISTRATIVO</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198,300,000.00</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a:effectLst/>
                        </a:rPr>
                        <a:t>CONTRATACION DIRECTA </a:t>
                      </a:r>
                      <a:endParaRPr lang="es-CO" sz="1000" b="0" i="0" u="none" strike="noStrike">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3345579106"/>
                  </a:ext>
                </a:extLst>
              </a:tr>
              <a:tr h="387423">
                <a:tc>
                  <a:txBody>
                    <a:bodyPr/>
                    <a:lstStyle/>
                    <a:p>
                      <a:pPr algn="ctr" fontAlgn="ctr"/>
                      <a:r>
                        <a:rPr lang="es-CO" sz="1000" u="none" strike="noStrike" dirty="0">
                          <a:effectLst/>
                        </a:rPr>
                        <a:t>007</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61,284,000.00</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1317621565"/>
                  </a:ext>
                </a:extLst>
              </a:tr>
              <a:tr h="387423">
                <a:tc>
                  <a:txBody>
                    <a:bodyPr/>
                    <a:lstStyle/>
                    <a:p>
                      <a:pPr algn="ctr" fontAlgn="ctr"/>
                      <a:r>
                        <a:rPr lang="es-CO" sz="1000" u="none" strike="noStrike" dirty="0">
                          <a:effectLst/>
                        </a:rPr>
                        <a:t>008</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72,110,000.00</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3011732362"/>
                  </a:ext>
                </a:extLst>
              </a:tr>
              <a:tr h="387423">
                <a:tc>
                  <a:txBody>
                    <a:bodyPr/>
                    <a:lstStyle/>
                    <a:p>
                      <a:pPr algn="ctr" fontAlgn="ctr"/>
                      <a:r>
                        <a:rPr lang="es-CO" sz="1000" u="none" strike="noStrike" dirty="0">
                          <a:effectLst/>
                        </a:rPr>
                        <a:t>008ª</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CONVENIO DE APOYO (PRACTICAS)</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0.00</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dirty="0">
                          <a:effectLst/>
                        </a:rPr>
                        <a:t>CONTRATACION DIRECTA</a:t>
                      </a:r>
                      <a:endParaRPr lang="es-CO" sz="1000" b="0" i="0" u="none" strike="noStrike" dirty="0">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2272570375"/>
                  </a:ext>
                </a:extLst>
              </a:tr>
              <a:tr h="387423">
                <a:tc>
                  <a:txBody>
                    <a:bodyPr/>
                    <a:lstStyle/>
                    <a:p>
                      <a:pPr algn="ctr" fontAlgn="ctr"/>
                      <a:r>
                        <a:rPr lang="es-CO" sz="1000" u="none" strike="noStrike" dirty="0">
                          <a:effectLst/>
                        </a:rPr>
                        <a:t>009</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34,528,800.00</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dirty="0">
                          <a:effectLst/>
                        </a:rPr>
                        <a:t>CONTRATACION DIRECTA</a:t>
                      </a:r>
                      <a:endParaRPr lang="es-CO" sz="1000" b="0" i="0" u="none" strike="noStrike" dirty="0">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1775990308"/>
                  </a:ext>
                </a:extLst>
              </a:tr>
              <a:tr h="387423">
                <a:tc>
                  <a:txBody>
                    <a:bodyPr/>
                    <a:lstStyle/>
                    <a:p>
                      <a:pPr algn="ctr" fontAlgn="ctr"/>
                      <a:r>
                        <a:rPr lang="es-CO" sz="1000" u="none" strike="noStrike" dirty="0">
                          <a:effectLst/>
                        </a:rPr>
                        <a:t>010</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7798" marR="7798" marT="7798" marB="0" anchor="ctr"/>
                </a:tc>
                <a:tc>
                  <a:txBody>
                    <a:bodyPr/>
                    <a:lstStyle/>
                    <a:p>
                      <a:pPr algn="ctr" fontAlgn="ctr"/>
                      <a:r>
                        <a:rPr lang="es-CO" sz="1000" u="none" strike="noStrike" dirty="0">
                          <a:effectLst/>
                        </a:rPr>
                        <a:t>34,528,800.00</a:t>
                      </a:r>
                      <a:endParaRPr lang="es-CO" sz="1000" b="0" i="0" u="none" strike="noStrike" dirty="0">
                        <a:solidFill>
                          <a:srgbClr val="000000"/>
                        </a:solidFill>
                        <a:effectLst/>
                        <a:latin typeface="Calibri" panose="020F0502020204030204" pitchFamily="34" charset="0"/>
                      </a:endParaRPr>
                    </a:p>
                  </a:txBody>
                  <a:tcPr marL="7798" marR="7798" marT="7798" marB="0" anchor="ctr"/>
                </a:tc>
                <a:tc>
                  <a:txBody>
                    <a:bodyPr/>
                    <a:lstStyle/>
                    <a:p>
                      <a:pPr algn="ctr" fontAlgn="b"/>
                      <a:r>
                        <a:rPr lang="es-CO" sz="1000" u="none" strike="noStrike" dirty="0">
                          <a:effectLst/>
                        </a:rPr>
                        <a:t>CONTRATACION DIRECTA</a:t>
                      </a:r>
                      <a:endParaRPr lang="es-CO" sz="1000" b="0" i="0" u="none" strike="noStrike" dirty="0">
                        <a:solidFill>
                          <a:srgbClr val="000000"/>
                        </a:solidFill>
                        <a:effectLst/>
                        <a:latin typeface="Calibri" panose="020F0502020204030204" pitchFamily="34" charset="0"/>
                      </a:endParaRPr>
                    </a:p>
                  </a:txBody>
                  <a:tcPr marL="7798" marR="7798" marT="7798" marB="0" anchor="b"/>
                </a:tc>
                <a:extLst>
                  <a:ext uri="{0D108BD9-81ED-4DB2-BD59-A6C34878D82A}">
                    <a16:rowId xmlns:a16="http://schemas.microsoft.com/office/drawing/2014/main" val="1044456054"/>
                  </a:ext>
                </a:extLst>
              </a:tr>
            </a:tbl>
          </a:graphicData>
        </a:graphic>
      </p:graphicFrame>
      <p:graphicFrame>
        <p:nvGraphicFramePr>
          <p:cNvPr id="10" name="Tabla 9">
            <a:extLst>
              <a:ext uri="{FF2B5EF4-FFF2-40B4-BE49-F238E27FC236}">
                <a16:creationId xmlns:a16="http://schemas.microsoft.com/office/drawing/2014/main" id="{B43500B8-30CA-44E4-A370-77468B3CBA2D}"/>
              </a:ext>
            </a:extLst>
          </p:cNvPr>
          <p:cNvGraphicFramePr>
            <a:graphicFrameLocks noGrp="1"/>
          </p:cNvGraphicFramePr>
          <p:nvPr>
            <p:extLst/>
          </p:nvPr>
        </p:nvGraphicFramePr>
        <p:xfrm>
          <a:off x="6095999" y="1480227"/>
          <a:ext cx="5448299" cy="660083"/>
        </p:xfrm>
        <a:graphic>
          <a:graphicData uri="http://schemas.openxmlformats.org/drawingml/2006/table">
            <a:tbl>
              <a:tblPr>
                <a:tableStyleId>{5C22544A-7EE6-4342-B048-85BDC9FD1C3A}</a:tableStyleId>
              </a:tblPr>
              <a:tblGrid>
                <a:gridCol w="901175">
                  <a:extLst>
                    <a:ext uri="{9D8B030D-6E8A-4147-A177-3AD203B41FA5}">
                      <a16:colId xmlns:a16="http://schemas.microsoft.com/office/drawing/2014/main" val="2534735044"/>
                    </a:ext>
                  </a:extLst>
                </a:gridCol>
                <a:gridCol w="1713501">
                  <a:extLst>
                    <a:ext uri="{9D8B030D-6E8A-4147-A177-3AD203B41FA5}">
                      <a16:colId xmlns:a16="http://schemas.microsoft.com/office/drawing/2014/main" val="2624654979"/>
                    </a:ext>
                  </a:extLst>
                </a:gridCol>
                <a:gridCol w="1437437">
                  <a:extLst>
                    <a:ext uri="{9D8B030D-6E8A-4147-A177-3AD203B41FA5}">
                      <a16:colId xmlns:a16="http://schemas.microsoft.com/office/drawing/2014/main" val="3647814310"/>
                    </a:ext>
                  </a:extLst>
                </a:gridCol>
                <a:gridCol w="1396186">
                  <a:extLst>
                    <a:ext uri="{9D8B030D-6E8A-4147-A177-3AD203B41FA5}">
                      <a16:colId xmlns:a16="http://schemas.microsoft.com/office/drawing/2014/main" val="106890868"/>
                    </a:ext>
                  </a:extLst>
                </a:gridCol>
              </a:tblGrid>
              <a:tr h="660083">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extLst>
                  <a:ext uri="{0D108BD9-81ED-4DB2-BD59-A6C34878D82A}">
                    <a16:rowId xmlns:a16="http://schemas.microsoft.com/office/drawing/2014/main" val="1209836978"/>
                  </a:ext>
                </a:extLst>
              </a:tr>
            </a:tbl>
          </a:graphicData>
        </a:graphic>
      </p:graphicFrame>
      <p:graphicFrame>
        <p:nvGraphicFramePr>
          <p:cNvPr id="11" name="Tabla 10">
            <a:extLst>
              <a:ext uri="{FF2B5EF4-FFF2-40B4-BE49-F238E27FC236}">
                <a16:creationId xmlns:a16="http://schemas.microsoft.com/office/drawing/2014/main" id="{2C17A1A0-763B-4585-B5F6-CC11A882A8D8}"/>
              </a:ext>
            </a:extLst>
          </p:cNvPr>
          <p:cNvGraphicFramePr>
            <a:graphicFrameLocks noGrp="1"/>
          </p:cNvGraphicFramePr>
          <p:nvPr>
            <p:extLst/>
          </p:nvPr>
        </p:nvGraphicFramePr>
        <p:xfrm>
          <a:off x="6096000" y="2137065"/>
          <a:ext cx="5448299" cy="4264887"/>
        </p:xfrm>
        <a:graphic>
          <a:graphicData uri="http://schemas.openxmlformats.org/drawingml/2006/table">
            <a:tbl>
              <a:tblPr>
                <a:tableStyleId>{5C22544A-7EE6-4342-B048-85BDC9FD1C3A}</a:tableStyleId>
              </a:tblPr>
              <a:tblGrid>
                <a:gridCol w="901175">
                  <a:extLst>
                    <a:ext uri="{9D8B030D-6E8A-4147-A177-3AD203B41FA5}">
                      <a16:colId xmlns:a16="http://schemas.microsoft.com/office/drawing/2014/main" val="1930859830"/>
                    </a:ext>
                  </a:extLst>
                </a:gridCol>
                <a:gridCol w="1713501">
                  <a:extLst>
                    <a:ext uri="{9D8B030D-6E8A-4147-A177-3AD203B41FA5}">
                      <a16:colId xmlns:a16="http://schemas.microsoft.com/office/drawing/2014/main" val="3044255710"/>
                    </a:ext>
                  </a:extLst>
                </a:gridCol>
                <a:gridCol w="1437437">
                  <a:extLst>
                    <a:ext uri="{9D8B030D-6E8A-4147-A177-3AD203B41FA5}">
                      <a16:colId xmlns:a16="http://schemas.microsoft.com/office/drawing/2014/main" val="2069976170"/>
                    </a:ext>
                  </a:extLst>
                </a:gridCol>
                <a:gridCol w="1396186">
                  <a:extLst>
                    <a:ext uri="{9D8B030D-6E8A-4147-A177-3AD203B41FA5}">
                      <a16:colId xmlns:a16="http://schemas.microsoft.com/office/drawing/2014/main" val="2714835193"/>
                    </a:ext>
                  </a:extLst>
                </a:gridCol>
              </a:tblGrid>
              <a:tr h="387717">
                <a:tc>
                  <a:txBody>
                    <a:bodyPr/>
                    <a:lstStyle/>
                    <a:p>
                      <a:pPr algn="ctr" fontAlgn="ctr"/>
                      <a:r>
                        <a:rPr lang="es-CO" sz="1100" u="none" strike="noStrike">
                          <a:effectLst/>
                        </a:rPr>
                        <a:t>011</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59,862,000.00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04973931"/>
                  </a:ext>
                </a:extLst>
              </a:tr>
              <a:tr h="387717">
                <a:tc>
                  <a:txBody>
                    <a:bodyPr/>
                    <a:lstStyle/>
                    <a:p>
                      <a:pPr algn="ctr" fontAlgn="ctr"/>
                      <a:r>
                        <a:rPr lang="es-CO" sz="1100" u="none" strike="noStrike">
                          <a:effectLst/>
                        </a:rPr>
                        <a:t>012</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58,440,000.00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2502000"/>
                  </a:ext>
                </a:extLst>
              </a:tr>
              <a:tr h="387717">
                <a:tc>
                  <a:txBody>
                    <a:bodyPr/>
                    <a:lstStyle/>
                    <a:p>
                      <a:pPr algn="ctr" fontAlgn="ctr"/>
                      <a:r>
                        <a:rPr lang="es-CO" sz="1100" u="none" strike="noStrike">
                          <a:effectLst/>
                        </a:rPr>
                        <a:t>013</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7,110,000.00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50831504"/>
                  </a:ext>
                </a:extLst>
              </a:tr>
              <a:tr h="387717">
                <a:tc>
                  <a:txBody>
                    <a:bodyPr/>
                    <a:lstStyle/>
                    <a:p>
                      <a:pPr algn="ctr" fontAlgn="ctr"/>
                      <a:r>
                        <a:rPr lang="es-CO" sz="1100" u="none" strike="noStrike">
                          <a:effectLst/>
                        </a:rPr>
                        <a:t>014</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2,844,000.00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82115476"/>
                  </a:ext>
                </a:extLst>
              </a:tr>
              <a:tr h="387717">
                <a:tc>
                  <a:txBody>
                    <a:bodyPr/>
                    <a:lstStyle/>
                    <a:p>
                      <a:pPr algn="ctr" fontAlgn="ctr"/>
                      <a:r>
                        <a:rPr lang="es-CO" sz="1100" u="none" strike="noStrike">
                          <a:effectLst/>
                        </a:rPr>
                        <a:t>015</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2,811,478,060.00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36720539"/>
                  </a:ext>
                </a:extLst>
              </a:tr>
              <a:tr h="387717">
                <a:tc>
                  <a:txBody>
                    <a:bodyPr/>
                    <a:lstStyle/>
                    <a:p>
                      <a:pPr algn="ctr" fontAlgn="ctr"/>
                      <a:r>
                        <a:rPr lang="es-CO" sz="1100" u="none" strike="noStrike">
                          <a:effectLst/>
                        </a:rPr>
                        <a:t>016</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34,528,800.00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56931558"/>
                  </a:ext>
                </a:extLst>
              </a:tr>
              <a:tr h="387717">
                <a:tc>
                  <a:txBody>
                    <a:bodyPr/>
                    <a:lstStyle/>
                    <a:p>
                      <a:pPr algn="ctr" fontAlgn="ctr"/>
                      <a:r>
                        <a:rPr lang="es-CO" sz="1100" u="none" strike="noStrike">
                          <a:effectLst/>
                        </a:rPr>
                        <a:t>017</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49,774,344.00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28044797"/>
                  </a:ext>
                </a:extLst>
              </a:tr>
              <a:tr h="387717">
                <a:tc>
                  <a:txBody>
                    <a:bodyPr/>
                    <a:lstStyle/>
                    <a:p>
                      <a:pPr algn="ctr" fontAlgn="ctr"/>
                      <a:r>
                        <a:rPr lang="es-CO" sz="1100" u="none" strike="noStrike">
                          <a:effectLst/>
                        </a:rPr>
                        <a:t>018</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61,284,000.00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08224227"/>
                  </a:ext>
                </a:extLst>
              </a:tr>
              <a:tr h="387717">
                <a:tc>
                  <a:txBody>
                    <a:bodyPr/>
                    <a:lstStyle/>
                    <a:p>
                      <a:pPr algn="ctr" fontAlgn="ctr"/>
                      <a:r>
                        <a:rPr lang="es-CO" sz="1100" u="none" strike="noStrike">
                          <a:effectLst/>
                        </a:rPr>
                        <a:t>019</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11,275,200.00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9276181"/>
                  </a:ext>
                </a:extLst>
              </a:tr>
              <a:tr h="387717">
                <a:tc>
                  <a:txBody>
                    <a:bodyPr/>
                    <a:lstStyle/>
                    <a:p>
                      <a:pPr algn="ctr" fontAlgn="ctr"/>
                      <a:r>
                        <a:rPr lang="es-CO" sz="1100" u="none" strike="noStrike">
                          <a:effectLst/>
                        </a:rPr>
                        <a:t>021</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17,064,000.00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93636986"/>
                  </a:ext>
                </a:extLst>
              </a:tr>
              <a:tr h="387717">
                <a:tc>
                  <a:txBody>
                    <a:bodyPr/>
                    <a:lstStyle/>
                    <a:p>
                      <a:pPr algn="ctr" fontAlgn="ctr"/>
                      <a:r>
                        <a:rPr lang="es-CO" sz="1100" u="none" strike="noStrike">
                          <a:effectLst/>
                        </a:rPr>
                        <a:t>022</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29,954,000.00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CONTRATACION DIRECTA</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83747448"/>
                  </a:ext>
                </a:extLst>
              </a:tr>
            </a:tbl>
          </a:graphicData>
        </a:graphic>
      </p:graphicFrame>
    </p:spTree>
    <p:extLst>
      <p:ext uri="{BB962C8B-B14F-4D97-AF65-F5344CB8AC3E}">
        <p14:creationId xmlns:p14="http://schemas.microsoft.com/office/powerpoint/2010/main" val="1945440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14239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ct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CONTRATOS 2016</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graphicFrame>
        <p:nvGraphicFramePr>
          <p:cNvPr id="7" name="Tabla 6">
            <a:extLst>
              <a:ext uri="{FF2B5EF4-FFF2-40B4-BE49-F238E27FC236}">
                <a16:creationId xmlns:a16="http://schemas.microsoft.com/office/drawing/2014/main" id="{DA1EA1BF-5A8A-4424-BCEB-C1DF34CB06DA}"/>
              </a:ext>
            </a:extLst>
          </p:cNvPr>
          <p:cNvGraphicFramePr>
            <a:graphicFrameLocks noGrp="1"/>
          </p:cNvGraphicFramePr>
          <p:nvPr>
            <p:extLst/>
          </p:nvPr>
        </p:nvGraphicFramePr>
        <p:xfrm>
          <a:off x="573813" y="1282440"/>
          <a:ext cx="5355935" cy="660083"/>
        </p:xfrm>
        <a:graphic>
          <a:graphicData uri="http://schemas.openxmlformats.org/drawingml/2006/table">
            <a:tbl>
              <a:tblPr>
                <a:tableStyleId>{5C22544A-7EE6-4342-B048-85BDC9FD1C3A}</a:tableStyleId>
              </a:tblPr>
              <a:tblGrid>
                <a:gridCol w="898120">
                  <a:extLst>
                    <a:ext uri="{9D8B030D-6E8A-4147-A177-3AD203B41FA5}">
                      <a16:colId xmlns:a16="http://schemas.microsoft.com/office/drawing/2014/main" val="2378654876"/>
                    </a:ext>
                  </a:extLst>
                </a:gridCol>
                <a:gridCol w="1677667">
                  <a:extLst>
                    <a:ext uri="{9D8B030D-6E8A-4147-A177-3AD203B41FA5}">
                      <a16:colId xmlns:a16="http://schemas.microsoft.com/office/drawing/2014/main" val="2642454181"/>
                    </a:ext>
                  </a:extLst>
                </a:gridCol>
                <a:gridCol w="1403927">
                  <a:extLst>
                    <a:ext uri="{9D8B030D-6E8A-4147-A177-3AD203B41FA5}">
                      <a16:colId xmlns:a16="http://schemas.microsoft.com/office/drawing/2014/main" val="1647869620"/>
                    </a:ext>
                  </a:extLst>
                </a:gridCol>
                <a:gridCol w="1376221">
                  <a:extLst>
                    <a:ext uri="{9D8B030D-6E8A-4147-A177-3AD203B41FA5}">
                      <a16:colId xmlns:a16="http://schemas.microsoft.com/office/drawing/2014/main" val="2471712559"/>
                    </a:ext>
                  </a:extLst>
                </a:gridCol>
              </a:tblGrid>
              <a:tr h="660083">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extLst>
                  <a:ext uri="{0D108BD9-81ED-4DB2-BD59-A6C34878D82A}">
                    <a16:rowId xmlns:a16="http://schemas.microsoft.com/office/drawing/2014/main" val="1362021820"/>
                  </a:ext>
                </a:extLst>
              </a:tr>
            </a:tbl>
          </a:graphicData>
        </a:graphic>
      </p:graphicFrame>
      <p:graphicFrame>
        <p:nvGraphicFramePr>
          <p:cNvPr id="8" name="Tabla 7">
            <a:extLst>
              <a:ext uri="{FF2B5EF4-FFF2-40B4-BE49-F238E27FC236}">
                <a16:creationId xmlns:a16="http://schemas.microsoft.com/office/drawing/2014/main" id="{E5076B60-2899-4D5F-8755-6ABC51426884}"/>
              </a:ext>
            </a:extLst>
          </p:cNvPr>
          <p:cNvGraphicFramePr>
            <a:graphicFrameLocks noGrp="1"/>
          </p:cNvGraphicFramePr>
          <p:nvPr>
            <p:extLst/>
          </p:nvPr>
        </p:nvGraphicFramePr>
        <p:xfrm>
          <a:off x="6289964" y="1291676"/>
          <a:ext cx="5396202" cy="660083"/>
        </p:xfrm>
        <a:graphic>
          <a:graphicData uri="http://schemas.openxmlformats.org/drawingml/2006/table">
            <a:tbl>
              <a:tblPr>
                <a:tableStyleId>{5C22544A-7EE6-4342-B048-85BDC9FD1C3A}</a:tableStyleId>
              </a:tblPr>
              <a:tblGrid>
                <a:gridCol w="886691">
                  <a:extLst>
                    <a:ext uri="{9D8B030D-6E8A-4147-A177-3AD203B41FA5}">
                      <a16:colId xmlns:a16="http://schemas.microsoft.com/office/drawing/2014/main" val="2378654876"/>
                    </a:ext>
                  </a:extLst>
                </a:gridCol>
                <a:gridCol w="1720997">
                  <a:extLst>
                    <a:ext uri="{9D8B030D-6E8A-4147-A177-3AD203B41FA5}">
                      <a16:colId xmlns:a16="http://schemas.microsoft.com/office/drawing/2014/main" val="2642454181"/>
                    </a:ext>
                  </a:extLst>
                </a:gridCol>
                <a:gridCol w="1428603">
                  <a:extLst>
                    <a:ext uri="{9D8B030D-6E8A-4147-A177-3AD203B41FA5}">
                      <a16:colId xmlns:a16="http://schemas.microsoft.com/office/drawing/2014/main" val="1647869620"/>
                    </a:ext>
                  </a:extLst>
                </a:gridCol>
                <a:gridCol w="1359911">
                  <a:extLst>
                    <a:ext uri="{9D8B030D-6E8A-4147-A177-3AD203B41FA5}">
                      <a16:colId xmlns:a16="http://schemas.microsoft.com/office/drawing/2014/main" val="2471712559"/>
                    </a:ext>
                  </a:extLst>
                </a:gridCol>
              </a:tblGrid>
              <a:tr h="660083">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extLst>
                  <a:ext uri="{0D108BD9-81ED-4DB2-BD59-A6C34878D82A}">
                    <a16:rowId xmlns:a16="http://schemas.microsoft.com/office/drawing/2014/main" val="1362021820"/>
                  </a:ext>
                </a:extLst>
              </a:tr>
            </a:tbl>
          </a:graphicData>
        </a:graphic>
      </p:graphicFrame>
      <p:graphicFrame>
        <p:nvGraphicFramePr>
          <p:cNvPr id="10" name="Tabla 9">
            <a:extLst>
              <a:ext uri="{FF2B5EF4-FFF2-40B4-BE49-F238E27FC236}">
                <a16:creationId xmlns:a16="http://schemas.microsoft.com/office/drawing/2014/main" id="{9823E93A-E92A-44FB-A424-8AD408BF7ED9}"/>
              </a:ext>
            </a:extLst>
          </p:cNvPr>
          <p:cNvGraphicFramePr>
            <a:graphicFrameLocks noGrp="1"/>
          </p:cNvGraphicFramePr>
          <p:nvPr>
            <p:extLst/>
          </p:nvPr>
        </p:nvGraphicFramePr>
        <p:xfrm>
          <a:off x="573813" y="1939643"/>
          <a:ext cx="5355935" cy="4257962"/>
        </p:xfrm>
        <a:graphic>
          <a:graphicData uri="http://schemas.openxmlformats.org/drawingml/2006/table">
            <a:tbl>
              <a:tblPr>
                <a:tableStyleId>{5C22544A-7EE6-4342-B048-85BDC9FD1C3A}</a:tableStyleId>
              </a:tblPr>
              <a:tblGrid>
                <a:gridCol w="885898">
                  <a:extLst>
                    <a:ext uri="{9D8B030D-6E8A-4147-A177-3AD203B41FA5}">
                      <a16:colId xmlns:a16="http://schemas.microsoft.com/office/drawing/2014/main" val="2745802787"/>
                    </a:ext>
                  </a:extLst>
                </a:gridCol>
                <a:gridCol w="1684452">
                  <a:extLst>
                    <a:ext uri="{9D8B030D-6E8A-4147-A177-3AD203B41FA5}">
                      <a16:colId xmlns:a16="http://schemas.microsoft.com/office/drawing/2014/main" val="706145266"/>
                    </a:ext>
                  </a:extLst>
                </a:gridCol>
                <a:gridCol w="1413068">
                  <a:extLst>
                    <a:ext uri="{9D8B030D-6E8A-4147-A177-3AD203B41FA5}">
                      <a16:colId xmlns:a16="http://schemas.microsoft.com/office/drawing/2014/main" val="2699026614"/>
                    </a:ext>
                  </a:extLst>
                </a:gridCol>
                <a:gridCol w="1372517">
                  <a:extLst>
                    <a:ext uri="{9D8B030D-6E8A-4147-A177-3AD203B41FA5}">
                      <a16:colId xmlns:a16="http://schemas.microsoft.com/office/drawing/2014/main" val="462390765"/>
                    </a:ext>
                  </a:extLst>
                </a:gridCol>
              </a:tblGrid>
              <a:tr h="500937">
                <a:tc>
                  <a:txBody>
                    <a:bodyPr/>
                    <a:lstStyle/>
                    <a:p>
                      <a:pPr algn="ctr" fontAlgn="ctr"/>
                      <a:r>
                        <a:rPr lang="es-CO" sz="1000" u="none" strike="noStrike" dirty="0">
                          <a:effectLst/>
                        </a:rPr>
                        <a:t>023</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SUMINISTRO</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91,505,235.00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ABREVIADA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86792103"/>
                  </a:ext>
                </a:extLst>
              </a:tr>
              <a:tr h="500937">
                <a:tc>
                  <a:txBody>
                    <a:bodyPr/>
                    <a:lstStyle/>
                    <a:p>
                      <a:pPr algn="ctr" fontAlgn="ctr"/>
                      <a:r>
                        <a:rPr lang="es-CO" sz="1000" u="none" strike="noStrike" dirty="0">
                          <a:effectLst/>
                        </a:rPr>
                        <a:t>024</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SUMINISTRO</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8,500,000.00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CONTRATACION DIRECTA</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62967125"/>
                  </a:ext>
                </a:extLst>
              </a:tr>
              <a:tr h="250468">
                <a:tc>
                  <a:txBody>
                    <a:bodyPr/>
                    <a:lstStyle/>
                    <a:p>
                      <a:pPr algn="ctr" fontAlgn="ctr"/>
                      <a:r>
                        <a:rPr lang="es-CO" sz="1000" u="none" strike="noStrike">
                          <a:effectLst/>
                        </a:rPr>
                        <a:t>025</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134,500,000.00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51022240"/>
                  </a:ext>
                </a:extLst>
              </a:tr>
              <a:tr h="250468">
                <a:tc>
                  <a:txBody>
                    <a:bodyPr/>
                    <a:lstStyle/>
                    <a:p>
                      <a:pPr algn="ctr" fontAlgn="ctr"/>
                      <a:r>
                        <a:rPr lang="es-CO" sz="1000" u="none" strike="noStrike">
                          <a:effectLst/>
                        </a:rPr>
                        <a:t>026</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SUMINISTRO</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74,270,000.00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82593404"/>
                  </a:ext>
                </a:extLst>
              </a:tr>
              <a:tr h="250468">
                <a:tc>
                  <a:txBody>
                    <a:bodyPr/>
                    <a:lstStyle/>
                    <a:p>
                      <a:pPr algn="ctr" fontAlgn="ctr"/>
                      <a:r>
                        <a:rPr lang="es-CO" sz="1000" u="none" strike="noStrike">
                          <a:effectLst/>
                        </a:rPr>
                        <a:t>027</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SUMINISTRO</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43,300,000.00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86080181"/>
                  </a:ext>
                </a:extLst>
              </a:tr>
              <a:tr h="500937">
                <a:tc>
                  <a:txBody>
                    <a:bodyPr/>
                    <a:lstStyle/>
                    <a:p>
                      <a:pPr algn="ctr" fontAlgn="ctr"/>
                      <a:r>
                        <a:rPr lang="es-CO" sz="1000" u="none" strike="noStrike">
                          <a:effectLst/>
                        </a:rPr>
                        <a:t>028</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64,128,000.00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34447220"/>
                  </a:ext>
                </a:extLst>
              </a:tr>
              <a:tr h="250468">
                <a:tc>
                  <a:txBody>
                    <a:bodyPr/>
                    <a:lstStyle/>
                    <a:p>
                      <a:pPr algn="ctr" fontAlgn="ctr"/>
                      <a:r>
                        <a:rPr lang="es-CO" sz="1000" u="none" strike="noStrike">
                          <a:effectLst/>
                        </a:rPr>
                        <a:t>029</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19,116,058.00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83547486"/>
                  </a:ext>
                </a:extLst>
              </a:tr>
              <a:tr h="500937">
                <a:tc>
                  <a:txBody>
                    <a:bodyPr/>
                    <a:lstStyle/>
                    <a:p>
                      <a:pPr algn="ctr" fontAlgn="ctr"/>
                      <a:r>
                        <a:rPr lang="es-CO" sz="1000" u="none" strike="noStrike">
                          <a:effectLst/>
                        </a:rPr>
                        <a:t>030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90,480,000.00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ABREVIADA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91371039"/>
                  </a:ext>
                </a:extLst>
              </a:tr>
              <a:tr h="500937">
                <a:tc>
                  <a:txBody>
                    <a:bodyPr/>
                    <a:lstStyle/>
                    <a:p>
                      <a:pPr algn="ctr" fontAlgn="ctr"/>
                      <a:r>
                        <a:rPr lang="es-CO" sz="1000" u="none" strike="noStrike">
                          <a:effectLst/>
                        </a:rPr>
                        <a:t>031</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CONVENIO INTERADMINISTRATIVO</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0370947"/>
                  </a:ext>
                </a:extLst>
              </a:tr>
              <a:tr h="500937">
                <a:tc>
                  <a:txBody>
                    <a:bodyPr/>
                    <a:lstStyle/>
                    <a:p>
                      <a:pPr algn="ctr" fontAlgn="ctr"/>
                      <a:r>
                        <a:rPr lang="es-CO" sz="1000" u="none" strike="noStrike">
                          <a:effectLst/>
                        </a:rPr>
                        <a:t>031A</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SUSCRIPCION</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86,146,240.00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CONTRATACION DIRECTA</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63926943"/>
                  </a:ext>
                </a:extLst>
              </a:tr>
              <a:tr h="250468">
                <a:tc>
                  <a:txBody>
                    <a:bodyPr/>
                    <a:lstStyle/>
                    <a:p>
                      <a:pPr algn="ctr" fontAlgn="ctr"/>
                      <a:r>
                        <a:rPr lang="es-CO" sz="1000" u="none" strike="noStrike">
                          <a:effectLst/>
                        </a:rPr>
                        <a:t>032</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COMPRAVENTA </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11,000,000.00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ORDEN SERVICIO</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09091001"/>
                  </a:ext>
                </a:extLst>
              </a:tr>
            </a:tbl>
          </a:graphicData>
        </a:graphic>
      </p:graphicFrame>
      <p:graphicFrame>
        <p:nvGraphicFramePr>
          <p:cNvPr id="11" name="Tabla 10">
            <a:extLst>
              <a:ext uri="{FF2B5EF4-FFF2-40B4-BE49-F238E27FC236}">
                <a16:creationId xmlns:a16="http://schemas.microsoft.com/office/drawing/2014/main" id="{7F1638A7-3186-438E-9DDE-A3229BBFDE2D}"/>
              </a:ext>
            </a:extLst>
          </p:cNvPr>
          <p:cNvGraphicFramePr>
            <a:graphicFrameLocks noGrp="1"/>
          </p:cNvGraphicFramePr>
          <p:nvPr>
            <p:extLst/>
          </p:nvPr>
        </p:nvGraphicFramePr>
        <p:xfrm>
          <a:off x="6281233" y="1951759"/>
          <a:ext cx="5448299" cy="4223270"/>
        </p:xfrm>
        <a:graphic>
          <a:graphicData uri="http://schemas.openxmlformats.org/drawingml/2006/table">
            <a:tbl>
              <a:tblPr>
                <a:tableStyleId>{5C22544A-7EE6-4342-B048-85BDC9FD1C3A}</a:tableStyleId>
              </a:tblPr>
              <a:tblGrid>
                <a:gridCol w="901175">
                  <a:extLst>
                    <a:ext uri="{9D8B030D-6E8A-4147-A177-3AD203B41FA5}">
                      <a16:colId xmlns:a16="http://schemas.microsoft.com/office/drawing/2014/main" val="3022736617"/>
                    </a:ext>
                  </a:extLst>
                </a:gridCol>
                <a:gridCol w="1713501">
                  <a:extLst>
                    <a:ext uri="{9D8B030D-6E8A-4147-A177-3AD203B41FA5}">
                      <a16:colId xmlns:a16="http://schemas.microsoft.com/office/drawing/2014/main" val="2421297719"/>
                    </a:ext>
                  </a:extLst>
                </a:gridCol>
                <a:gridCol w="1437437">
                  <a:extLst>
                    <a:ext uri="{9D8B030D-6E8A-4147-A177-3AD203B41FA5}">
                      <a16:colId xmlns:a16="http://schemas.microsoft.com/office/drawing/2014/main" val="741971003"/>
                    </a:ext>
                  </a:extLst>
                </a:gridCol>
                <a:gridCol w="1396186">
                  <a:extLst>
                    <a:ext uri="{9D8B030D-6E8A-4147-A177-3AD203B41FA5}">
                      <a16:colId xmlns:a16="http://schemas.microsoft.com/office/drawing/2014/main" val="1367471998"/>
                    </a:ext>
                  </a:extLst>
                </a:gridCol>
              </a:tblGrid>
              <a:tr h="499511">
                <a:tc>
                  <a:txBody>
                    <a:bodyPr/>
                    <a:lstStyle/>
                    <a:p>
                      <a:pPr algn="ctr" fontAlgn="ctr"/>
                      <a:r>
                        <a:rPr lang="es-CO" sz="1000" u="none" strike="noStrike" dirty="0">
                          <a:effectLst/>
                        </a:rPr>
                        <a:t>033</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ROM</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69,042,000.00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48100764"/>
                  </a:ext>
                </a:extLst>
              </a:tr>
              <a:tr h="300319">
                <a:tc>
                  <a:txBody>
                    <a:bodyPr/>
                    <a:lstStyle/>
                    <a:p>
                      <a:pPr algn="ctr" fontAlgn="ctr"/>
                      <a:r>
                        <a:rPr lang="es-CO" sz="1000" u="none" strike="noStrike" dirty="0">
                          <a:effectLst/>
                        </a:rPr>
                        <a:t>034</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10,000,000.00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48295243"/>
                  </a:ext>
                </a:extLst>
              </a:tr>
              <a:tr h="249756">
                <a:tc>
                  <a:txBody>
                    <a:bodyPr/>
                    <a:lstStyle/>
                    <a:p>
                      <a:pPr algn="ctr" fontAlgn="ctr"/>
                      <a:r>
                        <a:rPr lang="es-CO" sz="1000" u="none" strike="noStrike" dirty="0">
                          <a:effectLst/>
                        </a:rPr>
                        <a:t>035</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16,170,284.00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46375542"/>
                  </a:ext>
                </a:extLst>
              </a:tr>
              <a:tr h="396196">
                <a:tc>
                  <a:txBody>
                    <a:bodyPr/>
                    <a:lstStyle/>
                    <a:p>
                      <a:pPr algn="ctr" fontAlgn="ctr"/>
                      <a:r>
                        <a:rPr lang="es-CO" sz="1000" u="none" strike="noStrike" dirty="0">
                          <a:effectLst/>
                        </a:rPr>
                        <a:t>037</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57,874,720.00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ABREVIADA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21588916"/>
                  </a:ext>
                </a:extLst>
              </a:tr>
              <a:tr h="310393">
                <a:tc>
                  <a:txBody>
                    <a:bodyPr/>
                    <a:lstStyle/>
                    <a:p>
                      <a:pPr algn="ctr" fontAlgn="ctr"/>
                      <a:r>
                        <a:rPr lang="es-CO" sz="1000" u="none" strike="noStrike">
                          <a:effectLst/>
                        </a:rPr>
                        <a:t>038</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5,909,736.00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61837904"/>
                  </a:ext>
                </a:extLst>
              </a:tr>
              <a:tr h="310393">
                <a:tc>
                  <a:txBody>
                    <a:bodyPr/>
                    <a:lstStyle/>
                    <a:p>
                      <a:pPr algn="ctr" fontAlgn="ctr"/>
                      <a:r>
                        <a:rPr lang="es-CO" sz="1000" u="none" strike="noStrike">
                          <a:effectLst/>
                        </a:rPr>
                        <a:t>039</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69,180,000.00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08498012"/>
                  </a:ext>
                </a:extLst>
              </a:tr>
              <a:tr h="268447">
                <a:tc>
                  <a:txBody>
                    <a:bodyPr/>
                    <a:lstStyle/>
                    <a:p>
                      <a:pPr algn="ctr" fontAlgn="ctr"/>
                      <a:r>
                        <a:rPr lang="es-CO" sz="1000" u="none" strike="noStrike">
                          <a:effectLst/>
                        </a:rPr>
                        <a:t>040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30,000,000.00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41522537"/>
                  </a:ext>
                </a:extLst>
              </a:tr>
              <a:tr h="419450">
                <a:tc>
                  <a:txBody>
                    <a:bodyPr/>
                    <a:lstStyle/>
                    <a:p>
                      <a:pPr algn="ctr" fontAlgn="ctr"/>
                      <a:r>
                        <a:rPr lang="es-CO" sz="1000" u="none" strike="noStrike">
                          <a:effectLst/>
                        </a:rPr>
                        <a:t>041</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CONVENIO INTERADMINISTRATIVO</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 </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37705927"/>
                  </a:ext>
                </a:extLst>
              </a:tr>
              <a:tr h="469783">
                <a:tc>
                  <a:txBody>
                    <a:bodyPr/>
                    <a:lstStyle/>
                    <a:p>
                      <a:pPr algn="ctr" fontAlgn="ctr"/>
                      <a:r>
                        <a:rPr lang="es-CO" sz="1000" u="none" strike="noStrike">
                          <a:effectLst/>
                        </a:rPr>
                        <a:t>042</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CONVENIO INTERADMINISTRATIVO</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 </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76137392"/>
                  </a:ext>
                </a:extLst>
              </a:tr>
              <a:tr h="499511">
                <a:tc>
                  <a:txBody>
                    <a:bodyPr/>
                    <a:lstStyle/>
                    <a:p>
                      <a:pPr algn="ctr" fontAlgn="ctr"/>
                      <a:r>
                        <a:rPr lang="es-CO" sz="1000" u="none" strike="noStrike">
                          <a:effectLst/>
                        </a:rPr>
                        <a:t>043</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18,114,714.00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74371436"/>
                  </a:ext>
                </a:extLst>
              </a:tr>
              <a:tr h="499511">
                <a:tc>
                  <a:txBody>
                    <a:bodyPr/>
                    <a:lstStyle/>
                    <a:p>
                      <a:pPr algn="ctr" fontAlgn="ctr"/>
                      <a:r>
                        <a:rPr lang="es-CO" sz="1000" u="none" strike="noStrike">
                          <a:effectLst/>
                        </a:rPr>
                        <a:t>044</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110,000,000.00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CONTRATACION DIRECTA</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84629242"/>
                  </a:ext>
                </a:extLst>
              </a:tr>
            </a:tbl>
          </a:graphicData>
        </a:graphic>
      </p:graphicFrame>
      <p:sp>
        <p:nvSpPr>
          <p:cNvPr id="9" name="Título 4"/>
          <p:cNvSpPr txBox="1">
            <a:spLocks/>
          </p:cNvSpPr>
          <p:nvPr/>
        </p:nvSpPr>
        <p:spPr>
          <a:xfrm>
            <a:off x="0" y="-4324"/>
            <a:ext cx="1219200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r" defTabSz="914400" rtl="0" eaLnBrk="1" fontAlgn="auto" latinLnBrk="0" hangingPunct="1">
              <a:lnSpc>
                <a:spcPct val="90000"/>
              </a:lnSpc>
              <a:spcBef>
                <a:spcPct val="0"/>
              </a:spcBef>
              <a:spcAft>
                <a:spcPts val="0"/>
              </a:spcAft>
              <a:buClrTx/>
              <a:buSzTx/>
              <a:buFontTx/>
              <a:buNone/>
              <a:tabLst/>
              <a:defRPr/>
            </a:pPr>
            <a:r>
              <a:rPr kumimoji="0" lang="es-CO" sz="4000" b="1" i="0"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s-CO" sz="2800" b="1" i="0" u="none" strike="noStrike" kern="1200" cap="none" spc="0" normalizeH="0" baseline="0" noProof="0">
                <a:ln>
                  <a:noFill/>
                </a:ln>
                <a:solidFill>
                  <a:prstClr val="white"/>
                </a:solidFill>
                <a:effectLst/>
                <a:uLnTx/>
                <a:uFillTx/>
                <a:latin typeface="Calibri" panose="020F0502020204030204"/>
                <a:ea typeface="+mn-ea"/>
                <a:cs typeface="+mn-cs"/>
              </a:rPr>
              <a:t>CONTRATOS 2016</a:t>
            </a:r>
            <a:endParaRPr kumimoji="0" lang="es-CO"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Imagen 11"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49283"/>
            <a:ext cx="1855667" cy="988785"/>
          </a:xfrm>
          <a:prstGeom prst="rect">
            <a:avLst/>
          </a:prstGeom>
        </p:spPr>
      </p:pic>
    </p:spTree>
    <p:extLst>
      <p:ext uri="{BB962C8B-B14F-4D97-AF65-F5344CB8AC3E}">
        <p14:creationId xmlns:p14="http://schemas.microsoft.com/office/powerpoint/2010/main" val="2582341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14239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ct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CONTRATOS 2016</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graphicFrame>
        <p:nvGraphicFramePr>
          <p:cNvPr id="3" name="Tabla 2">
            <a:extLst>
              <a:ext uri="{FF2B5EF4-FFF2-40B4-BE49-F238E27FC236}">
                <a16:creationId xmlns:a16="http://schemas.microsoft.com/office/drawing/2014/main" id="{7BD0F0C3-D6CF-4971-A9AC-02157F85A446}"/>
              </a:ext>
            </a:extLst>
          </p:cNvPr>
          <p:cNvGraphicFramePr>
            <a:graphicFrameLocks noGrp="1"/>
          </p:cNvGraphicFramePr>
          <p:nvPr>
            <p:extLst/>
          </p:nvPr>
        </p:nvGraphicFramePr>
        <p:xfrm>
          <a:off x="573232" y="1296000"/>
          <a:ext cx="5355935" cy="660083"/>
        </p:xfrm>
        <a:graphic>
          <a:graphicData uri="http://schemas.openxmlformats.org/drawingml/2006/table">
            <a:tbl>
              <a:tblPr>
                <a:tableStyleId>{5C22544A-7EE6-4342-B048-85BDC9FD1C3A}</a:tableStyleId>
              </a:tblPr>
              <a:tblGrid>
                <a:gridCol w="898120">
                  <a:extLst>
                    <a:ext uri="{9D8B030D-6E8A-4147-A177-3AD203B41FA5}">
                      <a16:colId xmlns:a16="http://schemas.microsoft.com/office/drawing/2014/main" val="636239730"/>
                    </a:ext>
                  </a:extLst>
                </a:gridCol>
                <a:gridCol w="1669012">
                  <a:extLst>
                    <a:ext uri="{9D8B030D-6E8A-4147-A177-3AD203B41FA5}">
                      <a16:colId xmlns:a16="http://schemas.microsoft.com/office/drawing/2014/main" val="2633755736"/>
                    </a:ext>
                  </a:extLst>
                </a:gridCol>
                <a:gridCol w="1366981">
                  <a:extLst>
                    <a:ext uri="{9D8B030D-6E8A-4147-A177-3AD203B41FA5}">
                      <a16:colId xmlns:a16="http://schemas.microsoft.com/office/drawing/2014/main" val="865988930"/>
                    </a:ext>
                  </a:extLst>
                </a:gridCol>
                <a:gridCol w="1421822">
                  <a:extLst>
                    <a:ext uri="{9D8B030D-6E8A-4147-A177-3AD203B41FA5}">
                      <a16:colId xmlns:a16="http://schemas.microsoft.com/office/drawing/2014/main" val="1142408912"/>
                    </a:ext>
                  </a:extLst>
                </a:gridCol>
              </a:tblGrid>
              <a:tr h="660083">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extLst>
                  <a:ext uri="{0D108BD9-81ED-4DB2-BD59-A6C34878D82A}">
                    <a16:rowId xmlns:a16="http://schemas.microsoft.com/office/drawing/2014/main" val="308121396"/>
                  </a:ext>
                </a:extLst>
              </a:tr>
            </a:tbl>
          </a:graphicData>
        </a:graphic>
      </p:graphicFrame>
      <p:graphicFrame>
        <p:nvGraphicFramePr>
          <p:cNvPr id="4" name="Tabla 3">
            <a:extLst>
              <a:ext uri="{FF2B5EF4-FFF2-40B4-BE49-F238E27FC236}">
                <a16:creationId xmlns:a16="http://schemas.microsoft.com/office/drawing/2014/main" id="{6B20670D-CB54-4F85-A877-CED9C0CFDEB2}"/>
              </a:ext>
            </a:extLst>
          </p:cNvPr>
          <p:cNvGraphicFramePr>
            <a:graphicFrameLocks noGrp="1"/>
          </p:cNvGraphicFramePr>
          <p:nvPr>
            <p:extLst/>
          </p:nvPr>
        </p:nvGraphicFramePr>
        <p:xfrm>
          <a:off x="6232237" y="1295999"/>
          <a:ext cx="5355935" cy="660083"/>
        </p:xfrm>
        <a:graphic>
          <a:graphicData uri="http://schemas.openxmlformats.org/drawingml/2006/table">
            <a:tbl>
              <a:tblPr>
                <a:tableStyleId>{5C22544A-7EE6-4342-B048-85BDC9FD1C3A}</a:tableStyleId>
              </a:tblPr>
              <a:tblGrid>
                <a:gridCol w="898120">
                  <a:extLst>
                    <a:ext uri="{9D8B030D-6E8A-4147-A177-3AD203B41FA5}">
                      <a16:colId xmlns:a16="http://schemas.microsoft.com/office/drawing/2014/main" val="636239730"/>
                    </a:ext>
                  </a:extLst>
                </a:gridCol>
                <a:gridCol w="1625716">
                  <a:extLst>
                    <a:ext uri="{9D8B030D-6E8A-4147-A177-3AD203B41FA5}">
                      <a16:colId xmlns:a16="http://schemas.microsoft.com/office/drawing/2014/main" val="2633755736"/>
                    </a:ext>
                  </a:extLst>
                </a:gridCol>
                <a:gridCol w="1422400">
                  <a:extLst>
                    <a:ext uri="{9D8B030D-6E8A-4147-A177-3AD203B41FA5}">
                      <a16:colId xmlns:a16="http://schemas.microsoft.com/office/drawing/2014/main" val="865988930"/>
                    </a:ext>
                  </a:extLst>
                </a:gridCol>
                <a:gridCol w="1409699">
                  <a:extLst>
                    <a:ext uri="{9D8B030D-6E8A-4147-A177-3AD203B41FA5}">
                      <a16:colId xmlns:a16="http://schemas.microsoft.com/office/drawing/2014/main" val="1142408912"/>
                    </a:ext>
                  </a:extLst>
                </a:gridCol>
              </a:tblGrid>
              <a:tr h="660083">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extLst>
                  <a:ext uri="{0D108BD9-81ED-4DB2-BD59-A6C34878D82A}">
                    <a16:rowId xmlns:a16="http://schemas.microsoft.com/office/drawing/2014/main" val="308121396"/>
                  </a:ext>
                </a:extLst>
              </a:tr>
            </a:tbl>
          </a:graphicData>
        </a:graphic>
      </p:graphicFrame>
      <p:graphicFrame>
        <p:nvGraphicFramePr>
          <p:cNvPr id="8" name="Tabla 7">
            <a:extLst>
              <a:ext uri="{FF2B5EF4-FFF2-40B4-BE49-F238E27FC236}">
                <a16:creationId xmlns:a16="http://schemas.microsoft.com/office/drawing/2014/main" id="{6FD47EA5-48A5-48D6-A820-1E591E29B461}"/>
              </a:ext>
            </a:extLst>
          </p:cNvPr>
          <p:cNvGraphicFramePr>
            <a:graphicFrameLocks noGrp="1"/>
          </p:cNvGraphicFramePr>
          <p:nvPr>
            <p:extLst/>
          </p:nvPr>
        </p:nvGraphicFramePr>
        <p:xfrm>
          <a:off x="573232" y="1952678"/>
          <a:ext cx="5355935" cy="4401937"/>
        </p:xfrm>
        <a:graphic>
          <a:graphicData uri="http://schemas.openxmlformats.org/drawingml/2006/table">
            <a:tbl>
              <a:tblPr>
                <a:tableStyleId>{5C22544A-7EE6-4342-B048-85BDC9FD1C3A}</a:tableStyleId>
              </a:tblPr>
              <a:tblGrid>
                <a:gridCol w="885898">
                  <a:extLst>
                    <a:ext uri="{9D8B030D-6E8A-4147-A177-3AD203B41FA5}">
                      <a16:colId xmlns:a16="http://schemas.microsoft.com/office/drawing/2014/main" val="366171740"/>
                    </a:ext>
                  </a:extLst>
                </a:gridCol>
                <a:gridCol w="1684452">
                  <a:extLst>
                    <a:ext uri="{9D8B030D-6E8A-4147-A177-3AD203B41FA5}">
                      <a16:colId xmlns:a16="http://schemas.microsoft.com/office/drawing/2014/main" val="657741017"/>
                    </a:ext>
                  </a:extLst>
                </a:gridCol>
                <a:gridCol w="1413068">
                  <a:extLst>
                    <a:ext uri="{9D8B030D-6E8A-4147-A177-3AD203B41FA5}">
                      <a16:colId xmlns:a16="http://schemas.microsoft.com/office/drawing/2014/main" val="1692631415"/>
                    </a:ext>
                  </a:extLst>
                </a:gridCol>
                <a:gridCol w="1372517">
                  <a:extLst>
                    <a:ext uri="{9D8B030D-6E8A-4147-A177-3AD203B41FA5}">
                      <a16:colId xmlns:a16="http://schemas.microsoft.com/office/drawing/2014/main" val="1637852089"/>
                    </a:ext>
                  </a:extLst>
                </a:gridCol>
              </a:tblGrid>
              <a:tr h="366828">
                <a:tc>
                  <a:txBody>
                    <a:bodyPr/>
                    <a:lstStyle/>
                    <a:p>
                      <a:pPr algn="ctr" fontAlgn="ctr"/>
                      <a:r>
                        <a:rPr lang="es-CO" sz="1000" u="none" strike="noStrike" dirty="0">
                          <a:effectLst/>
                        </a:rPr>
                        <a:t>045</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32,932,864.00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02941616"/>
                  </a:ext>
                </a:extLst>
              </a:tr>
              <a:tr h="366828">
                <a:tc>
                  <a:txBody>
                    <a:bodyPr/>
                    <a:lstStyle/>
                    <a:p>
                      <a:pPr algn="ctr" fontAlgn="ctr"/>
                      <a:r>
                        <a:rPr lang="es-CO" sz="1000" u="none" strike="noStrike" dirty="0">
                          <a:effectLst/>
                        </a:rPr>
                        <a:t>046</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2,973,870.00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90975403"/>
                  </a:ext>
                </a:extLst>
              </a:tr>
              <a:tr h="366828">
                <a:tc>
                  <a:txBody>
                    <a:bodyPr/>
                    <a:lstStyle/>
                    <a:p>
                      <a:pPr algn="ctr" fontAlgn="ctr"/>
                      <a:r>
                        <a:rPr lang="es-CO" sz="1000" u="none" strike="noStrike">
                          <a:effectLst/>
                        </a:rPr>
                        <a:t>047</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SUSCRIPCION</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10,931,800.00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37909042"/>
                  </a:ext>
                </a:extLst>
              </a:tr>
              <a:tr h="366828">
                <a:tc>
                  <a:txBody>
                    <a:bodyPr/>
                    <a:lstStyle/>
                    <a:p>
                      <a:pPr algn="ctr" fontAlgn="ctr"/>
                      <a:r>
                        <a:rPr lang="es-CO" sz="1000" u="none" strike="noStrike">
                          <a:effectLst/>
                        </a:rPr>
                        <a:t>048</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8,000,000.00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99252677"/>
                  </a:ext>
                </a:extLst>
              </a:tr>
              <a:tr h="366828">
                <a:tc>
                  <a:txBody>
                    <a:bodyPr/>
                    <a:lstStyle/>
                    <a:p>
                      <a:pPr algn="ctr" fontAlgn="ctr"/>
                      <a:r>
                        <a:rPr lang="es-CO" sz="1000" u="none" strike="noStrike">
                          <a:effectLst/>
                        </a:rPr>
                        <a:t>049</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17,400,000.00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14902189"/>
                  </a:ext>
                </a:extLst>
              </a:tr>
              <a:tr h="366828">
                <a:tc>
                  <a:txBody>
                    <a:bodyPr/>
                    <a:lstStyle/>
                    <a:p>
                      <a:pPr algn="ctr" fontAlgn="ctr"/>
                      <a:r>
                        <a:rPr lang="es-CO" sz="1000" u="none" strike="noStrike">
                          <a:effectLst/>
                        </a:rPr>
                        <a:t>050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5,600,000.00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6007070"/>
                  </a:ext>
                </a:extLst>
              </a:tr>
              <a:tr h="366828">
                <a:tc>
                  <a:txBody>
                    <a:bodyPr/>
                    <a:lstStyle/>
                    <a:p>
                      <a:pPr algn="ctr" fontAlgn="ctr"/>
                      <a:r>
                        <a:rPr lang="es-CO" sz="1000" u="none" strike="noStrike">
                          <a:effectLst/>
                        </a:rPr>
                        <a:t>051</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352,299,308.00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CONCURSO DIRECTO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02188344"/>
                  </a:ext>
                </a:extLst>
              </a:tr>
              <a:tr h="366828">
                <a:tc>
                  <a:txBody>
                    <a:bodyPr/>
                    <a:lstStyle/>
                    <a:p>
                      <a:pPr algn="ctr" fontAlgn="ctr"/>
                      <a:r>
                        <a:rPr lang="es-CO" sz="1000" u="none" strike="noStrike">
                          <a:effectLst/>
                        </a:rPr>
                        <a:t>052</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73,536,120.00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51783326"/>
                  </a:ext>
                </a:extLst>
              </a:tr>
              <a:tr h="366828">
                <a:tc>
                  <a:txBody>
                    <a:bodyPr/>
                    <a:lstStyle/>
                    <a:p>
                      <a:pPr algn="ctr" fontAlgn="ctr"/>
                      <a:r>
                        <a:rPr lang="es-CO" sz="1000" u="none" strike="noStrike">
                          <a:effectLst/>
                        </a:rPr>
                        <a:t>053</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24,000,000.00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00822317"/>
                  </a:ext>
                </a:extLst>
              </a:tr>
              <a:tr h="733657">
                <a:tc>
                  <a:txBody>
                    <a:bodyPr/>
                    <a:lstStyle/>
                    <a:p>
                      <a:pPr algn="ctr" fontAlgn="ctr"/>
                      <a:r>
                        <a:rPr lang="es-CO" sz="1000" u="none" strike="noStrike">
                          <a:effectLst/>
                        </a:rPr>
                        <a:t>054</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41,340,000.00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CONTRATACION ABREVIADA</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53237597"/>
                  </a:ext>
                </a:extLst>
              </a:tr>
              <a:tr h="366828">
                <a:tc>
                  <a:txBody>
                    <a:bodyPr/>
                    <a:lstStyle/>
                    <a:p>
                      <a:pPr algn="ctr" fontAlgn="ctr"/>
                      <a:r>
                        <a:rPr lang="es-CO" sz="1000" u="none" strike="noStrike">
                          <a:effectLst/>
                        </a:rPr>
                        <a:t>055</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73,536,120.00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ORDEN SERVICIO</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30886499"/>
                  </a:ext>
                </a:extLst>
              </a:tr>
            </a:tbl>
          </a:graphicData>
        </a:graphic>
      </p:graphicFrame>
      <p:graphicFrame>
        <p:nvGraphicFramePr>
          <p:cNvPr id="9" name="Tabla 8">
            <a:extLst>
              <a:ext uri="{FF2B5EF4-FFF2-40B4-BE49-F238E27FC236}">
                <a16:creationId xmlns:a16="http://schemas.microsoft.com/office/drawing/2014/main" id="{77DFA19E-E124-40AF-8671-15873BC55A7C}"/>
              </a:ext>
            </a:extLst>
          </p:cNvPr>
          <p:cNvGraphicFramePr>
            <a:graphicFrameLocks noGrp="1"/>
          </p:cNvGraphicFramePr>
          <p:nvPr>
            <p:extLst/>
          </p:nvPr>
        </p:nvGraphicFramePr>
        <p:xfrm>
          <a:off x="6232237" y="1956958"/>
          <a:ext cx="5355935" cy="4388423"/>
        </p:xfrm>
        <a:graphic>
          <a:graphicData uri="http://schemas.openxmlformats.org/drawingml/2006/table">
            <a:tbl>
              <a:tblPr>
                <a:tableStyleId>{5C22544A-7EE6-4342-B048-85BDC9FD1C3A}</a:tableStyleId>
              </a:tblPr>
              <a:tblGrid>
                <a:gridCol w="885898">
                  <a:extLst>
                    <a:ext uri="{9D8B030D-6E8A-4147-A177-3AD203B41FA5}">
                      <a16:colId xmlns:a16="http://schemas.microsoft.com/office/drawing/2014/main" val="1955193130"/>
                    </a:ext>
                  </a:extLst>
                </a:gridCol>
                <a:gridCol w="1649631">
                  <a:extLst>
                    <a:ext uri="{9D8B030D-6E8A-4147-A177-3AD203B41FA5}">
                      <a16:colId xmlns:a16="http://schemas.microsoft.com/office/drawing/2014/main" val="2349655431"/>
                    </a:ext>
                  </a:extLst>
                </a:gridCol>
                <a:gridCol w="1398286">
                  <a:extLst>
                    <a:ext uri="{9D8B030D-6E8A-4147-A177-3AD203B41FA5}">
                      <a16:colId xmlns:a16="http://schemas.microsoft.com/office/drawing/2014/main" val="1533527970"/>
                    </a:ext>
                  </a:extLst>
                </a:gridCol>
                <a:gridCol w="1422120">
                  <a:extLst>
                    <a:ext uri="{9D8B030D-6E8A-4147-A177-3AD203B41FA5}">
                      <a16:colId xmlns:a16="http://schemas.microsoft.com/office/drawing/2014/main" val="307013198"/>
                    </a:ext>
                  </a:extLst>
                </a:gridCol>
              </a:tblGrid>
              <a:tr h="313459">
                <a:tc>
                  <a:txBody>
                    <a:bodyPr/>
                    <a:lstStyle/>
                    <a:p>
                      <a:pPr algn="ctr" fontAlgn="ctr"/>
                      <a:r>
                        <a:rPr lang="es-CO" sz="1000" u="none" strike="noStrike" dirty="0">
                          <a:effectLst/>
                        </a:rPr>
                        <a:t>056</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28,774,000.00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8586863"/>
                  </a:ext>
                </a:extLst>
              </a:tr>
              <a:tr h="313459">
                <a:tc>
                  <a:txBody>
                    <a:bodyPr/>
                    <a:lstStyle/>
                    <a:p>
                      <a:pPr algn="ctr" fontAlgn="ctr"/>
                      <a:r>
                        <a:rPr lang="es-CO" sz="1000" u="none" strike="noStrike" dirty="0">
                          <a:effectLst/>
                        </a:rPr>
                        <a:t>057</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2,500,000.00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88403118"/>
                  </a:ext>
                </a:extLst>
              </a:tr>
              <a:tr h="626917">
                <a:tc>
                  <a:txBody>
                    <a:bodyPr/>
                    <a:lstStyle/>
                    <a:p>
                      <a:pPr algn="ctr" fontAlgn="ctr"/>
                      <a:r>
                        <a:rPr lang="es-CO" sz="1000" u="none" strike="noStrike" dirty="0">
                          <a:effectLst/>
                        </a:rPr>
                        <a:t>058</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62,783,028.00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ABREVIADA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44907698"/>
                  </a:ext>
                </a:extLst>
              </a:tr>
              <a:tr h="626917">
                <a:tc>
                  <a:txBody>
                    <a:bodyPr/>
                    <a:lstStyle/>
                    <a:p>
                      <a:pPr algn="ctr" fontAlgn="ctr"/>
                      <a:r>
                        <a:rPr lang="es-CO" sz="1000" u="none" strike="noStrike" dirty="0">
                          <a:effectLst/>
                        </a:rPr>
                        <a:t>059</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ROM</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29,671,104.00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79718230"/>
                  </a:ext>
                </a:extLst>
              </a:tr>
              <a:tr h="313459">
                <a:tc>
                  <a:txBody>
                    <a:bodyPr/>
                    <a:lstStyle/>
                    <a:p>
                      <a:pPr algn="ctr" fontAlgn="ctr"/>
                      <a:r>
                        <a:rPr lang="es-CO" sz="1000" u="none" strike="noStrike">
                          <a:effectLst/>
                        </a:rPr>
                        <a:t>060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8,438,000.00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54145989"/>
                  </a:ext>
                </a:extLst>
              </a:tr>
              <a:tr h="313459">
                <a:tc>
                  <a:txBody>
                    <a:bodyPr/>
                    <a:lstStyle/>
                    <a:p>
                      <a:pPr algn="ctr" fontAlgn="ctr"/>
                      <a:r>
                        <a:rPr lang="es-CO" sz="1000" u="none" strike="noStrike">
                          <a:effectLst/>
                        </a:rPr>
                        <a:t>061</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ROM</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279,636,865.00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CONCURSO DIRECTO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03467359"/>
                  </a:ext>
                </a:extLst>
              </a:tr>
              <a:tr h="313459">
                <a:tc>
                  <a:txBody>
                    <a:bodyPr/>
                    <a:lstStyle/>
                    <a:p>
                      <a:pPr algn="ctr" fontAlgn="ctr"/>
                      <a:r>
                        <a:rPr lang="es-CO" sz="1000" u="none" strike="noStrike">
                          <a:effectLst/>
                        </a:rPr>
                        <a:t>062</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23,438,909.00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98006351"/>
                  </a:ext>
                </a:extLst>
              </a:tr>
              <a:tr h="313459">
                <a:tc>
                  <a:txBody>
                    <a:bodyPr/>
                    <a:lstStyle/>
                    <a:p>
                      <a:pPr algn="ctr" fontAlgn="ctr"/>
                      <a:r>
                        <a:rPr lang="es-CO" sz="1000" u="none" strike="noStrike">
                          <a:effectLst/>
                        </a:rPr>
                        <a:t>063</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OBRA</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799,669,674.00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CONCURSO DIRECTO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6433314"/>
                  </a:ext>
                </a:extLst>
              </a:tr>
              <a:tr h="313459">
                <a:tc>
                  <a:txBody>
                    <a:bodyPr/>
                    <a:lstStyle/>
                    <a:p>
                      <a:pPr algn="ctr" fontAlgn="ctr"/>
                      <a:r>
                        <a:rPr lang="es-CO" sz="1000" u="none" strike="noStrike">
                          <a:effectLst/>
                        </a:rPr>
                        <a:t>064</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8,705,520.00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34040429"/>
                  </a:ext>
                </a:extLst>
              </a:tr>
              <a:tr h="626917">
                <a:tc>
                  <a:txBody>
                    <a:bodyPr/>
                    <a:lstStyle/>
                    <a:p>
                      <a:pPr algn="ctr" fontAlgn="ctr"/>
                      <a:r>
                        <a:rPr lang="es-CO" sz="1000" u="none" strike="noStrike">
                          <a:effectLst/>
                        </a:rPr>
                        <a:t>065</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ARRENDAMIENTO</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324,527,417.00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93135630"/>
                  </a:ext>
                </a:extLst>
              </a:tr>
              <a:tr h="313459">
                <a:tc>
                  <a:txBody>
                    <a:bodyPr/>
                    <a:lstStyle/>
                    <a:p>
                      <a:pPr algn="ctr" fontAlgn="ctr"/>
                      <a:r>
                        <a:rPr lang="es-CO" sz="1000" u="none" strike="noStrike">
                          <a:effectLst/>
                        </a:rPr>
                        <a:t>066</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ROM</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1,870,000,000.00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CONCURSO PUBLICO</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88044311"/>
                  </a:ext>
                </a:extLst>
              </a:tr>
            </a:tbl>
          </a:graphicData>
        </a:graphic>
      </p:graphicFrame>
      <p:sp>
        <p:nvSpPr>
          <p:cNvPr id="10" name="Título 4"/>
          <p:cNvSpPr txBox="1">
            <a:spLocks/>
          </p:cNvSpPr>
          <p:nvPr/>
        </p:nvSpPr>
        <p:spPr>
          <a:xfrm>
            <a:off x="0" y="-76804"/>
            <a:ext cx="1219200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r" defTabSz="914400" rtl="0" eaLnBrk="1" fontAlgn="auto" latinLnBrk="0" hangingPunct="1">
              <a:lnSpc>
                <a:spcPct val="90000"/>
              </a:lnSpc>
              <a:spcBef>
                <a:spcPct val="0"/>
              </a:spcBef>
              <a:spcAft>
                <a:spcPts val="0"/>
              </a:spcAft>
              <a:buClrTx/>
              <a:buSzTx/>
              <a:buFontTx/>
              <a:buNone/>
              <a:tabLst/>
              <a:defRPr/>
            </a:pPr>
            <a:r>
              <a:rPr kumimoji="0" lang="es-CO" sz="4000" b="1" i="0"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s-CO" sz="2800" b="1" i="0" u="none" strike="noStrike" kern="1200" cap="none" spc="0" normalizeH="0" baseline="0" noProof="0">
                <a:ln>
                  <a:noFill/>
                </a:ln>
                <a:solidFill>
                  <a:prstClr val="white"/>
                </a:solidFill>
                <a:effectLst/>
                <a:uLnTx/>
                <a:uFillTx/>
                <a:latin typeface="Calibri" panose="020F0502020204030204"/>
                <a:ea typeface="+mn-ea"/>
                <a:cs typeface="+mn-cs"/>
              </a:rPr>
              <a:t>CONTRATOS 2016</a:t>
            </a:r>
            <a:endParaRPr kumimoji="0" lang="es-CO"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Imagen 10"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76803"/>
            <a:ext cx="1855667" cy="988785"/>
          </a:xfrm>
          <a:prstGeom prst="rect">
            <a:avLst/>
          </a:prstGeom>
        </p:spPr>
      </p:pic>
    </p:spTree>
    <p:extLst>
      <p:ext uri="{BB962C8B-B14F-4D97-AF65-F5344CB8AC3E}">
        <p14:creationId xmlns:p14="http://schemas.microsoft.com/office/powerpoint/2010/main" val="1632418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14239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ct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CONTRATOS 2016</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graphicFrame>
        <p:nvGraphicFramePr>
          <p:cNvPr id="2" name="Tabla 1">
            <a:extLst>
              <a:ext uri="{FF2B5EF4-FFF2-40B4-BE49-F238E27FC236}">
                <a16:creationId xmlns:a16="http://schemas.microsoft.com/office/drawing/2014/main" id="{63D519AC-7232-422A-862A-3EFF5A3C91D0}"/>
              </a:ext>
            </a:extLst>
          </p:cNvPr>
          <p:cNvGraphicFramePr>
            <a:graphicFrameLocks noGrp="1"/>
          </p:cNvGraphicFramePr>
          <p:nvPr>
            <p:extLst/>
          </p:nvPr>
        </p:nvGraphicFramePr>
        <p:xfrm>
          <a:off x="551873" y="1974033"/>
          <a:ext cx="5355935" cy="4537603"/>
        </p:xfrm>
        <a:graphic>
          <a:graphicData uri="http://schemas.openxmlformats.org/drawingml/2006/table">
            <a:tbl>
              <a:tblPr>
                <a:tableStyleId>{5C22544A-7EE6-4342-B048-85BDC9FD1C3A}</a:tableStyleId>
              </a:tblPr>
              <a:tblGrid>
                <a:gridCol w="885898">
                  <a:extLst>
                    <a:ext uri="{9D8B030D-6E8A-4147-A177-3AD203B41FA5}">
                      <a16:colId xmlns:a16="http://schemas.microsoft.com/office/drawing/2014/main" val="4001146316"/>
                    </a:ext>
                  </a:extLst>
                </a:gridCol>
                <a:gridCol w="1684452">
                  <a:extLst>
                    <a:ext uri="{9D8B030D-6E8A-4147-A177-3AD203B41FA5}">
                      <a16:colId xmlns:a16="http://schemas.microsoft.com/office/drawing/2014/main" val="3367474605"/>
                    </a:ext>
                  </a:extLst>
                </a:gridCol>
                <a:gridCol w="1357413">
                  <a:extLst>
                    <a:ext uri="{9D8B030D-6E8A-4147-A177-3AD203B41FA5}">
                      <a16:colId xmlns:a16="http://schemas.microsoft.com/office/drawing/2014/main" val="3172852937"/>
                    </a:ext>
                  </a:extLst>
                </a:gridCol>
                <a:gridCol w="1428172">
                  <a:extLst>
                    <a:ext uri="{9D8B030D-6E8A-4147-A177-3AD203B41FA5}">
                      <a16:colId xmlns:a16="http://schemas.microsoft.com/office/drawing/2014/main" val="248250700"/>
                    </a:ext>
                  </a:extLst>
                </a:gridCol>
              </a:tblGrid>
              <a:tr h="501864">
                <a:tc>
                  <a:txBody>
                    <a:bodyPr/>
                    <a:lstStyle/>
                    <a:p>
                      <a:pPr algn="ctr" fontAlgn="ctr"/>
                      <a:r>
                        <a:rPr lang="es-CO" sz="1000" u="none" strike="noStrike" dirty="0">
                          <a:effectLst/>
                        </a:rPr>
                        <a:t>067</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50,000,000.00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26765903"/>
                  </a:ext>
                </a:extLst>
              </a:tr>
              <a:tr h="501864">
                <a:tc>
                  <a:txBody>
                    <a:bodyPr/>
                    <a:lstStyle/>
                    <a:p>
                      <a:pPr algn="ctr" fontAlgn="ctr"/>
                      <a:r>
                        <a:rPr lang="es-CO" sz="1000" u="none" strike="noStrike">
                          <a:effectLst/>
                        </a:rPr>
                        <a:t>068</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172,840,000.00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89290616"/>
                  </a:ext>
                </a:extLst>
              </a:tr>
              <a:tr h="437065">
                <a:tc>
                  <a:txBody>
                    <a:bodyPr/>
                    <a:lstStyle/>
                    <a:p>
                      <a:pPr algn="ctr" fontAlgn="ctr"/>
                      <a:r>
                        <a:rPr lang="es-CO" sz="1000" u="none" strike="noStrike">
                          <a:effectLst/>
                        </a:rPr>
                        <a:t>069</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701,588,524.00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85867872"/>
                  </a:ext>
                </a:extLst>
              </a:tr>
              <a:tr h="412269">
                <a:tc>
                  <a:txBody>
                    <a:bodyPr/>
                    <a:lstStyle/>
                    <a:p>
                      <a:pPr algn="ctr" fontAlgn="ctr"/>
                      <a:r>
                        <a:rPr lang="es-CO" sz="1000" u="none" strike="noStrike">
                          <a:effectLst/>
                        </a:rPr>
                        <a:t>071</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120,504,064.00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14332745"/>
                  </a:ext>
                </a:extLst>
              </a:tr>
              <a:tr h="501864">
                <a:tc>
                  <a:txBody>
                    <a:bodyPr/>
                    <a:lstStyle/>
                    <a:p>
                      <a:pPr algn="ctr" fontAlgn="ctr"/>
                      <a:r>
                        <a:rPr lang="es-CO" sz="1000" u="none" strike="noStrike">
                          <a:effectLst/>
                        </a:rPr>
                        <a:t>072</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51,300,000.00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65296357"/>
                  </a:ext>
                </a:extLst>
              </a:tr>
              <a:tr h="447313">
                <a:tc>
                  <a:txBody>
                    <a:bodyPr/>
                    <a:lstStyle/>
                    <a:p>
                      <a:pPr algn="ctr" fontAlgn="ctr"/>
                      <a:r>
                        <a:rPr lang="es-CO" sz="1000" u="none" strike="noStrike">
                          <a:effectLst/>
                        </a:rPr>
                        <a:t>073</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92,800,000.00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0408416"/>
                  </a:ext>
                </a:extLst>
              </a:tr>
              <a:tr h="441032">
                <a:tc>
                  <a:txBody>
                    <a:bodyPr/>
                    <a:lstStyle/>
                    <a:p>
                      <a:pPr algn="ctr" fontAlgn="ctr"/>
                      <a:r>
                        <a:rPr lang="es-CO" sz="1000" u="none" strike="noStrike">
                          <a:effectLst/>
                        </a:rPr>
                        <a:t>074</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34,800,000.00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4656912"/>
                  </a:ext>
                </a:extLst>
              </a:tr>
              <a:tr h="401358">
                <a:tc>
                  <a:txBody>
                    <a:bodyPr/>
                    <a:lstStyle/>
                    <a:p>
                      <a:pPr algn="ctr" fontAlgn="ctr"/>
                      <a:r>
                        <a:rPr lang="es-CO" sz="1000" u="none" strike="noStrike">
                          <a:effectLst/>
                        </a:rPr>
                        <a:t>075</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COMPRAVENTA </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1,905,000.00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CONTRATACION DIRECTA</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23096180"/>
                  </a:ext>
                </a:extLst>
              </a:tr>
              <a:tr h="250932">
                <a:tc>
                  <a:txBody>
                    <a:bodyPr/>
                    <a:lstStyle/>
                    <a:p>
                      <a:pPr algn="ctr" fontAlgn="ctr"/>
                      <a:r>
                        <a:rPr lang="es-CO" sz="1000" u="none" strike="noStrike">
                          <a:effectLst/>
                        </a:rPr>
                        <a:t>076</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3,500,000.00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ORDEN SERVICIO</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48046704"/>
                  </a:ext>
                </a:extLst>
              </a:tr>
              <a:tr h="325650">
                <a:tc>
                  <a:txBody>
                    <a:bodyPr/>
                    <a:lstStyle/>
                    <a:p>
                      <a:pPr algn="ctr" fontAlgn="ctr"/>
                      <a:r>
                        <a:rPr lang="es-CO" sz="1000" u="none" strike="noStrike">
                          <a:effectLst/>
                        </a:rPr>
                        <a:t>077</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23,000,000.00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ORDEN SERVICIO</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30393083"/>
                  </a:ext>
                </a:extLst>
              </a:tr>
              <a:tr h="316392">
                <a:tc>
                  <a:txBody>
                    <a:bodyPr/>
                    <a:lstStyle/>
                    <a:p>
                      <a:pPr algn="ctr" fontAlgn="ctr"/>
                      <a:r>
                        <a:rPr lang="es-CO" sz="1000" u="none" strike="noStrike">
                          <a:effectLst/>
                        </a:rPr>
                        <a:t>078</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SUSCRIPCION</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30,000,000.00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ORDEN SERVICIO</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51669811"/>
                  </a:ext>
                </a:extLst>
              </a:tr>
            </a:tbl>
          </a:graphicData>
        </a:graphic>
      </p:graphicFrame>
      <p:graphicFrame>
        <p:nvGraphicFramePr>
          <p:cNvPr id="3" name="Tabla 2">
            <a:extLst>
              <a:ext uri="{FF2B5EF4-FFF2-40B4-BE49-F238E27FC236}">
                <a16:creationId xmlns:a16="http://schemas.microsoft.com/office/drawing/2014/main" id="{4C76F6C9-DCAB-4547-942F-E867B885A643}"/>
              </a:ext>
            </a:extLst>
          </p:cNvPr>
          <p:cNvGraphicFramePr>
            <a:graphicFrameLocks noGrp="1"/>
          </p:cNvGraphicFramePr>
          <p:nvPr>
            <p:extLst/>
          </p:nvPr>
        </p:nvGraphicFramePr>
        <p:xfrm>
          <a:off x="551873" y="1311297"/>
          <a:ext cx="5355935" cy="660083"/>
        </p:xfrm>
        <a:graphic>
          <a:graphicData uri="http://schemas.openxmlformats.org/drawingml/2006/table">
            <a:tbl>
              <a:tblPr>
                <a:tableStyleId>{5C22544A-7EE6-4342-B048-85BDC9FD1C3A}</a:tableStyleId>
              </a:tblPr>
              <a:tblGrid>
                <a:gridCol w="898120">
                  <a:extLst>
                    <a:ext uri="{9D8B030D-6E8A-4147-A177-3AD203B41FA5}">
                      <a16:colId xmlns:a16="http://schemas.microsoft.com/office/drawing/2014/main" val="3313678781"/>
                    </a:ext>
                  </a:extLst>
                </a:gridCol>
                <a:gridCol w="1669012">
                  <a:extLst>
                    <a:ext uri="{9D8B030D-6E8A-4147-A177-3AD203B41FA5}">
                      <a16:colId xmlns:a16="http://schemas.microsoft.com/office/drawing/2014/main" val="2359977697"/>
                    </a:ext>
                  </a:extLst>
                </a:gridCol>
                <a:gridCol w="1366981">
                  <a:extLst>
                    <a:ext uri="{9D8B030D-6E8A-4147-A177-3AD203B41FA5}">
                      <a16:colId xmlns:a16="http://schemas.microsoft.com/office/drawing/2014/main" val="2444164626"/>
                    </a:ext>
                  </a:extLst>
                </a:gridCol>
                <a:gridCol w="1421822">
                  <a:extLst>
                    <a:ext uri="{9D8B030D-6E8A-4147-A177-3AD203B41FA5}">
                      <a16:colId xmlns:a16="http://schemas.microsoft.com/office/drawing/2014/main" val="1905524255"/>
                    </a:ext>
                  </a:extLst>
                </a:gridCol>
              </a:tblGrid>
              <a:tr h="660083">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extLst>
                  <a:ext uri="{0D108BD9-81ED-4DB2-BD59-A6C34878D82A}">
                    <a16:rowId xmlns:a16="http://schemas.microsoft.com/office/drawing/2014/main" val="1137588819"/>
                  </a:ext>
                </a:extLst>
              </a:tr>
            </a:tbl>
          </a:graphicData>
        </a:graphic>
      </p:graphicFrame>
      <p:graphicFrame>
        <p:nvGraphicFramePr>
          <p:cNvPr id="4" name="Tabla 3">
            <a:extLst>
              <a:ext uri="{FF2B5EF4-FFF2-40B4-BE49-F238E27FC236}">
                <a16:creationId xmlns:a16="http://schemas.microsoft.com/office/drawing/2014/main" id="{BD8A691E-7368-4AD9-802C-F3456C510FB5}"/>
              </a:ext>
            </a:extLst>
          </p:cNvPr>
          <p:cNvGraphicFramePr>
            <a:graphicFrameLocks noGrp="1"/>
          </p:cNvGraphicFramePr>
          <p:nvPr>
            <p:extLst/>
          </p:nvPr>
        </p:nvGraphicFramePr>
        <p:xfrm>
          <a:off x="6613236" y="1311296"/>
          <a:ext cx="5353626" cy="660083"/>
        </p:xfrm>
        <a:graphic>
          <a:graphicData uri="http://schemas.openxmlformats.org/drawingml/2006/table">
            <a:tbl>
              <a:tblPr>
                <a:tableStyleId>{5C22544A-7EE6-4342-B048-85BDC9FD1C3A}</a:tableStyleId>
              </a:tblPr>
              <a:tblGrid>
                <a:gridCol w="895811">
                  <a:extLst>
                    <a:ext uri="{9D8B030D-6E8A-4147-A177-3AD203B41FA5}">
                      <a16:colId xmlns:a16="http://schemas.microsoft.com/office/drawing/2014/main" val="3313678781"/>
                    </a:ext>
                  </a:extLst>
                </a:gridCol>
                <a:gridCol w="1669012">
                  <a:extLst>
                    <a:ext uri="{9D8B030D-6E8A-4147-A177-3AD203B41FA5}">
                      <a16:colId xmlns:a16="http://schemas.microsoft.com/office/drawing/2014/main" val="2359977697"/>
                    </a:ext>
                  </a:extLst>
                </a:gridCol>
                <a:gridCol w="1305214">
                  <a:extLst>
                    <a:ext uri="{9D8B030D-6E8A-4147-A177-3AD203B41FA5}">
                      <a16:colId xmlns:a16="http://schemas.microsoft.com/office/drawing/2014/main" val="2444164626"/>
                    </a:ext>
                  </a:extLst>
                </a:gridCol>
                <a:gridCol w="1483589">
                  <a:extLst>
                    <a:ext uri="{9D8B030D-6E8A-4147-A177-3AD203B41FA5}">
                      <a16:colId xmlns:a16="http://schemas.microsoft.com/office/drawing/2014/main" val="1905524255"/>
                    </a:ext>
                  </a:extLst>
                </a:gridCol>
              </a:tblGrid>
              <a:tr h="660083">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chemeClr val="accent4">
                        <a:lumMod val="60000"/>
                        <a:lumOff val="40000"/>
                      </a:schemeClr>
                    </a:solidFill>
                  </a:tcPr>
                </a:tc>
                <a:extLst>
                  <a:ext uri="{0D108BD9-81ED-4DB2-BD59-A6C34878D82A}">
                    <a16:rowId xmlns:a16="http://schemas.microsoft.com/office/drawing/2014/main" val="1137588819"/>
                  </a:ext>
                </a:extLst>
              </a:tr>
            </a:tbl>
          </a:graphicData>
        </a:graphic>
      </p:graphicFrame>
      <p:graphicFrame>
        <p:nvGraphicFramePr>
          <p:cNvPr id="7" name="Tabla 6">
            <a:extLst>
              <a:ext uri="{FF2B5EF4-FFF2-40B4-BE49-F238E27FC236}">
                <a16:creationId xmlns:a16="http://schemas.microsoft.com/office/drawing/2014/main" id="{A1DF256B-4223-4032-921D-824196E503A1}"/>
              </a:ext>
            </a:extLst>
          </p:cNvPr>
          <p:cNvGraphicFramePr>
            <a:graphicFrameLocks noGrp="1"/>
          </p:cNvGraphicFramePr>
          <p:nvPr>
            <p:extLst/>
          </p:nvPr>
        </p:nvGraphicFramePr>
        <p:xfrm>
          <a:off x="6613236" y="1971380"/>
          <a:ext cx="5355935" cy="3561203"/>
        </p:xfrm>
        <a:graphic>
          <a:graphicData uri="http://schemas.openxmlformats.org/drawingml/2006/table">
            <a:tbl>
              <a:tblPr>
                <a:tableStyleId>{5C22544A-7EE6-4342-B048-85BDC9FD1C3A}</a:tableStyleId>
              </a:tblPr>
              <a:tblGrid>
                <a:gridCol w="885898">
                  <a:extLst>
                    <a:ext uri="{9D8B030D-6E8A-4147-A177-3AD203B41FA5}">
                      <a16:colId xmlns:a16="http://schemas.microsoft.com/office/drawing/2014/main" val="125200490"/>
                    </a:ext>
                  </a:extLst>
                </a:gridCol>
                <a:gridCol w="1684452">
                  <a:extLst>
                    <a:ext uri="{9D8B030D-6E8A-4147-A177-3AD203B41FA5}">
                      <a16:colId xmlns:a16="http://schemas.microsoft.com/office/drawing/2014/main" val="3652956440"/>
                    </a:ext>
                  </a:extLst>
                </a:gridCol>
                <a:gridCol w="1318159">
                  <a:extLst>
                    <a:ext uri="{9D8B030D-6E8A-4147-A177-3AD203B41FA5}">
                      <a16:colId xmlns:a16="http://schemas.microsoft.com/office/drawing/2014/main" val="3636217508"/>
                    </a:ext>
                  </a:extLst>
                </a:gridCol>
                <a:gridCol w="1467426">
                  <a:extLst>
                    <a:ext uri="{9D8B030D-6E8A-4147-A177-3AD203B41FA5}">
                      <a16:colId xmlns:a16="http://schemas.microsoft.com/office/drawing/2014/main" val="3180308282"/>
                    </a:ext>
                  </a:extLst>
                </a:gridCol>
              </a:tblGrid>
              <a:tr h="436470">
                <a:tc>
                  <a:txBody>
                    <a:bodyPr/>
                    <a:lstStyle/>
                    <a:p>
                      <a:pPr algn="ctr" fontAlgn="ctr"/>
                      <a:r>
                        <a:rPr lang="es-CO" sz="1000" u="none" strike="noStrike" dirty="0">
                          <a:effectLst/>
                        </a:rPr>
                        <a:t>079</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50,500,000.00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41629176"/>
                  </a:ext>
                </a:extLst>
              </a:tr>
              <a:tr h="436470">
                <a:tc>
                  <a:txBody>
                    <a:bodyPr/>
                    <a:lstStyle/>
                    <a:p>
                      <a:pPr algn="ctr" fontAlgn="ctr"/>
                      <a:r>
                        <a:rPr lang="es-CO" sz="1000" u="none" strike="noStrike" dirty="0">
                          <a:effectLst/>
                        </a:rPr>
                        <a:t>080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50,000,000.00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26887247"/>
                  </a:ext>
                </a:extLst>
              </a:tr>
              <a:tr h="218235">
                <a:tc>
                  <a:txBody>
                    <a:bodyPr/>
                    <a:lstStyle/>
                    <a:p>
                      <a:pPr algn="ctr" fontAlgn="ctr"/>
                      <a:r>
                        <a:rPr lang="es-CO" sz="1000" u="none" strike="noStrike">
                          <a:effectLst/>
                        </a:rPr>
                        <a:t>081</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11,830,840.00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38872611"/>
                  </a:ext>
                </a:extLst>
              </a:tr>
              <a:tr h="436470">
                <a:tc>
                  <a:txBody>
                    <a:bodyPr/>
                    <a:lstStyle/>
                    <a:p>
                      <a:pPr algn="ctr" fontAlgn="ctr"/>
                      <a:r>
                        <a:rPr lang="es-CO" sz="1000" u="none" strike="noStrike">
                          <a:effectLst/>
                        </a:rPr>
                        <a:t>082</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CONVENIO DE APOYO (PRACTICAS)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CONTRATACION DIRECTA</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69185589"/>
                  </a:ext>
                </a:extLst>
              </a:tr>
              <a:tr h="295223">
                <a:tc>
                  <a:txBody>
                    <a:bodyPr/>
                    <a:lstStyle/>
                    <a:p>
                      <a:pPr algn="ctr" fontAlgn="ctr"/>
                      <a:r>
                        <a:rPr lang="es-CO" sz="1000" u="none" strike="noStrike">
                          <a:effectLst/>
                        </a:rPr>
                        <a:t>083</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39,000,000.00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04164035"/>
                  </a:ext>
                </a:extLst>
              </a:tr>
              <a:tr h="296270">
                <a:tc>
                  <a:txBody>
                    <a:bodyPr/>
                    <a:lstStyle/>
                    <a:p>
                      <a:pPr algn="ctr" fontAlgn="ctr"/>
                      <a:r>
                        <a:rPr lang="es-CO" sz="1000" u="none" strike="noStrike">
                          <a:effectLst/>
                        </a:rPr>
                        <a:t>084</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39,000,000.00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15058500"/>
                  </a:ext>
                </a:extLst>
              </a:tr>
              <a:tr h="285689">
                <a:tc>
                  <a:txBody>
                    <a:bodyPr/>
                    <a:lstStyle/>
                    <a:p>
                      <a:pPr algn="ctr" fontAlgn="ctr"/>
                      <a:r>
                        <a:rPr lang="es-CO" sz="1000" u="none" strike="noStrike">
                          <a:effectLst/>
                        </a:rPr>
                        <a:t>085</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39,000,000.00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79957431"/>
                  </a:ext>
                </a:extLst>
              </a:tr>
              <a:tr h="370337">
                <a:tc>
                  <a:txBody>
                    <a:bodyPr/>
                    <a:lstStyle/>
                    <a:p>
                      <a:pPr algn="ctr" fontAlgn="ctr"/>
                      <a:r>
                        <a:rPr lang="es-CO" sz="1000" u="none" strike="noStrike">
                          <a:effectLst/>
                        </a:rPr>
                        <a:t>086</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17,000,000.00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9453155"/>
                  </a:ext>
                </a:extLst>
              </a:tr>
              <a:tr h="402081">
                <a:tc>
                  <a:txBody>
                    <a:bodyPr/>
                    <a:lstStyle/>
                    <a:p>
                      <a:pPr algn="ctr" fontAlgn="ctr"/>
                      <a:r>
                        <a:rPr lang="es-CO" sz="1000" u="none" strike="noStrike">
                          <a:effectLst/>
                        </a:rPr>
                        <a:t>087</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COMPRAVENTA </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a:effectLst/>
                        </a:rPr>
                        <a:t>8,370,000.00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a:effectLst/>
                        </a:rPr>
                        <a:t>ORDEN SERVICIO</a:t>
                      </a:r>
                      <a:endParaRPr lang="es-CO"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57214855"/>
                  </a:ext>
                </a:extLst>
              </a:tr>
              <a:tr h="383958">
                <a:tc>
                  <a:txBody>
                    <a:bodyPr/>
                    <a:lstStyle/>
                    <a:p>
                      <a:pPr algn="ctr" fontAlgn="ctr"/>
                      <a:r>
                        <a:rPr lang="es-CO" sz="1000" u="none" strike="noStrike">
                          <a:effectLst/>
                        </a:rPr>
                        <a:t>088</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000" u="none" strike="noStrike" dirty="0">
                          <a:effectLst/>
                        </a:rPr>
                        <a:t>34,000,000.00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000" u="none" strike="noStrike" dirty="0">
                          <a:effectLst/>
                        </a:rPr>
                        <a:t>ORDEN SERVICIO</a:t>
                      </a:r>
                      <a:endParaRPr lang="es-CO"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96007427"/>
                  </a:ext>
                </a:extLst>
              </a:tr>
            </a:tbl>
          </a:graphicData>
        </a:graphic>
      </p:graphicFrame>
      <p:sp>
        <p:nvSpPr>
          <p:cNvPr id="8" name="Título 4"/>
          <p:cNvSpPr txBox="1">
            <a:spLocks/>
          </p:cNvSpPr>
          <p:nvPr/>
        </p:nvSpPr>
        <p:spPr>
          <a:xfrm>
            <a:off x="0" y="-76804"/>
            <a:ext cx="1219200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r" defTabSz="914400" rtl="0" eaLnBrk="1" fontAlgn="auto" latinLnBrk="0" hangingPunct="1">
              <a:lnSpc>
                <a:spcPct val="90000"/>
              </a:lnSpc>
              <a:spcBef>
                <a:spcPct val="0"/>
              </a:spcBef>
              <a:spcAft>
                <a:spcPts val="0"/>
              </a:spcAft>
              <a:buClrTx/>
              <a:buSzTx/>
              <a:buFontTx/>
              <a:buNone/>
              <a:tabLst/>
              <a:defRPr/>
            </a:pPr>
            <a:r>
              <a:rPr kumimoji="0" lang="es-CO" sz="4000" b="1" i="0"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s-CO" sz="2800" b="1" i="0" u="none" strike="noStrike" kern="1200" cap="none" spc="0" normalizeH="0" baseline="0" noProof="0">
                <a:ln>
                  <a:noFill/>
                </a:ln>
                <a:solidFill>
                  <a:prstClr val="white"/>
                </a:solidFill>
                <a:effectLst/>
                <a:uLnTx/>
                <a:uFillTx/>
                <a:latin typeface="Calibri" panose="020F0502020204030204"/>
                <a:ea typeface="+mn-ea"/>
                <a:cs typeface="+mn-cs"/>
              </a:rPr>
              <a:t>CONTRATOS 2016</a:t>
            </a:r>
            <a:endParaRPr kumimoji="0" lang="es-CO"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76803"/>
            <a:ext cx="1855667" cy="988785"/>
          </a:xfrm>
          <a:prstGeom prst="rect">
            <a:avLst/>
          </a:prstGeom>
        </p:spPr>
      </p:pic>
    </p:spTree>
    <p:extLst>
      <p:ext uri="{BB962C8B-B14F-4D97-AF65-F5344CB8AC3E}">
        <p14:creationId xmlns:p14="http://schemas.microsoft.com/office/powerpoint/2010/main" val="4028640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296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ct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TIPOS DE CONTRATOS</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graphicFrame>
        <p:nvGraphicFramePr>
          <p:cNvPr id="4" name="Gráfico 3">
            <a:extLst>
              <a:ext uri="{FF2B5EF4-FFF2-40B4-BE49-F238E27FC236}">
                <a16:creationId xmlns:a16="http://schemas.microsoft.com/office/drawing/2014/main" id="{D87B3C23-CBA6-4E5F-8DEE-6D60A6532CA4}"/>
              </a:ext>
            </a:extLst>
          </p:cNvPr>
          <p:cNvGraphicFramePr>
            <a:graphicFrameLocks/>
          </p:cNvGraphicFramePr>
          <p:nvPr>
            <p:extLst/>
          </p:nvPr>
        </p:nvGraphicFramePr>
        <p:xfrm>
          <a:off x="1998482" y="1574343"/>
          <a:ext cx="9269882" cy="5118688"/>
        </p:xfrm>
        <a:graphic>
          <a:graphicData uri="http://schemas.openxmlformats.org/drawingml/2006/chart">
            <c:chart xmlns:c="http://schemas.openxmlformats.org/drawingml/2006/chart" xmlns:r="http://schemas.openxmlformats.org/officeDocument/2006/relationships" r:id="rId3"/>
          </a:graphicData>
        </a:graphic>
      </p:graphicFrame>
      <p:sp>
        <p:nvSpPr>
          <p:cNvPr id="7" name="Título 4"/>
          <p:cNvSpPr txBox="1">
            <a:spLocks/>
          </p:cNvSpPr>
          <p:nvPr/>
        </p:nvSpPr>
        <p:spPr>
          <a:xfrm>
            <a:off x="76985" y="1886932"/>
            <a:ext cx="203619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ctr" defTabSz="914400" rtl="0" eaLnBrk="1" fontAlgn="auto" latinLnBrk="0" hangingPunct="1">
              <a:lnSpc>
                <a:spcPct val="100000"/>
              </a:lnSpc>
              <a:spcBef>
                <a:spcPct val="0"/>
              </a:spcBef>
              <a:spcAft>
                <a:spcPts val="0"/>
              </a:spcAft>
              <a:buClrTx/>
              <a:buSzTx/>
              <a:buFontTx/>
              <a:buNone/>
              <a:tabLst/>
              <a:defRPr/>
            </a:pPr>
            <a:r>
              <a:rPr kumimoji="0" lang="es-CO" sz="2400" b="1" i="0" u="none" strike="noStrike" kern="1200" cap="none" spc="0" normalizeH="0" baseline="0" noProof="0" dirty="0">
                <a:ln>
                  <a:noFill/>
                </a:ln>
                <a:solidFill>
                  <a:prstClr val="white"/>
                </a:solidFill>
                <a:effectLst/>
                <a:uLnTx/>
                <a:uFillTx/>
                <a:latin typeface="Calibri" panose="020F0502020204030204"/>
                <a:ea typeface="+mn-ea"/>
                <a:cs typeface="+mn-cs"/>
              </a:rPr>
              <a:t>CONTRATOS SUSCRITOS 2017</a:t>
            </a:r>
          </a:p>
        </p:txBody>
      </p:sp>
      <p:sp>
        <p:nvSpPr>
          <p:cNvPr id="8" name="Título 4"/>
          <p:cNvSpPr txBox="1">
            <a:spLocks/>
          </p:cNvSpPr>
          <p:nvPr/>
        </p:nvSpPr>
        <p:spPr>
          <a:xfrm>
            <a:off x="96712" y="3722776"/>
            <a:ext cx="203619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ctr" defTabSz="914400" rtl="0" eaLnBrk="1" fontAlgn="auto" latinLnBrk="0" hangingPunct="1">
              <a:lnSpc>
                <a:spcPct val="100000"/>
              </a:lnSpc>
              <a:spcBef>
                <a:spcPct val="0"/>
              </a:spcBef>
              <a:spcAft>
                <a:spcPts val="0"/>
              </a:spcAft>
              <a:buClrTx/>
              <a:buSzTx/>
              <a:buFontTx/>
              <a:buNone/>
              <a:tabLst/>
              <a:defRPr/>
            </a:pPr>
            <a:r>
              <a:rPr kumimoji="0" lang="es-CO" sz="3600" b="1" i="0" u="none" strike="noStrike" kern="1200" cap="none" spc="0" normalizeH="0" baseline="0" noProof="0" dirty="0">
                <a:ln>
                  <a:noFill/>
                </a:ln>
                <a:solidFill>
                  <a:prstClr val="white"/>
                </a:solidFill>
                <a:effectLst/>
                <a:uLnTx/>
                <a:uFillTx/>
                <a:latin typeface="Calibri" panose="020F0502020204030204"/>
                <a:ea typeface="+mn-ea"/>
                <a:cs typeface="+mn-cs"/>
              </a:rPr>
              <a:t>36</a:t>
            </a:r>
          </a:p>
        </p:txBody>
      </p:sp>
      <p:sp>
        <p:nvSpPr>
          <p:cNvPr id="9" name="Flecha: hacia abajo 8"/>
          <p:cNvSpPr/>
          <p:nvPr/>
        </p:nvSpPr>
        <p:spPr>
          <a:xfrm>
            <a:off x="820132" y="3182932"/>
            <a:ext cx="659876" cy="5398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ítulo 4"/>
          <p:cNvSpPr txBox="1">
            <a:spLocks/>
          </p:cNvSpPr>
          <p:nvPr/>
        </p:nvSpPr>
        <p:spPr>
          <a:xfrm>
            <a:off x="0" y="1"/>
            <a:ext cx="1219200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r" defTabSz="914400" rtl="0" eaLnBrk="1" fontAlgn="auto" latinLnBrk="0" hangingPunct="1">
              <a:lnSpc>
                <a:spcPct val="100000"/>
              </a:lnSpc>
              <a:spcBef>
                <a:spcPct val="0"/>
              </a:spcBef>
              <a:spcAft>
                <a:spcPts val="0"/>
              </a:spcAft>
              <a:buClrTx/>
              <a:buSzTx/>
              <a:buFontTx/>
              <a:buNone/>
              <a:tabLst/>
              <a:defRPr/>
            </a:pPr>
            <a:r>
              <a:rPr kumimoji="0" lang="es-CO" sz="2800" b="1" i="0" u="none" strike="noStrike" kern="1200" cap="none" spc="0" normalizeH="0" baseline="0" noProof="0" dirty="0">
                <a:ln>
                  <a:noFill/>
                </a:ln>
                <a:solidFill>
                  <a:prstClr val="white"/>
                </a:solidFill>
                <a:effectLst/>
                <a:uLnTx/>
                <a:uFillTx/>
                <a:latin typeface="Calibri" panose="020F0502020204030204"/>
                <a:ea typeface="+mn-ea"/>
                <a:cs typeface="+mn-cs"/>
              </a:rPr>
              <a:t>    TOTAL DE CONTRATOS 2017 Y TIPOLOGÍA     </a:t>
            </a:r>
          </a:p>
        </p:txBody>
      </p:sp>
      <p:pic>
        <p:nvPicPr>
          <p:cNvPr id="11" name="Imagen 10"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9" y="94885"/>
            <a:ext cx="1855667" cy="988785"/>
          </a:xfrm>
          <a:prstGeom prst="rect">
            <a:avLst/>
          </a:prstGeom>
        </p:spPr>
      </p:pic>
    </p:spTree>
    <p:extLst>
      <p:ext uri="{BB962C8B-B14F-4D97-AF65-F5344CB8AC3E}">
        <p14:creationId xmlns:p14="http://schemas.microsoft.com/office/powerpoint/2010/main" val="2445103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296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ct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MODALIDAD DE CONTRATACION</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sp>
        <p:nvSpPr>
          <p:cNvPr id="7" name="Título 4"/>
          <p:cNvSpPr txBox="1">
            <a:spLocks/>
          </p:cNvSpPr>
          <p:nvPr/>
        </p:nvSpPr>
        <p:spPr>
          <a:xfrm>
            <a:off x="86412" y="1886932"/>
            <a:ext cx="203619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ctr" defTabSz="914400" rtl="0" eaLnBrk="1" fontAlgn="auto" latinLnBrk="0" hangingPunct="1">
              <a:lnSpc>
                <a:spcPct val="100000"/>
              </a:lnSpc>
              <a:spcBef>
                <a:spcPct val="0"/>
              </a:spcBef>
              <a:spcAft>
                <a:spcPts val="0"/>
              </a:spcAft>
              <a:buClrTx/>
              <a:buSzTx/>
              <a:buFontTx/>
              <a:buNone/>
              <a:tabLst/>
              <a:defRPr/>
            </a:pPr>
            <a:r>
              <a:rPr kumimoji="0" lang="es-CO" sz="2400" b="1" i="0" u="none" strike="noStrike" kern="1200" cap="none" spc="0" normalizeH="0" baseline="0" noProof="0" dirty="0">
                <a:ln>
                  <a:noFill/>
                </a:ln>
                <a:solidFill>
                  <a:prstClr val="white"/>
                </a:solidFill>
                <a:effectLst/>
                <a:uLnTx/>
                <a:uFillTx/>
                <a:latin typeface="Calibri" panose="020F0502020204030204"/>
                <a:ea typeface="+mn-ea"/>
                <a:cs typeface="+mn-cs"/>
              </a:rPr>
              <a:t>CONTRATOS SUSCRITOS 2017</a:t>
            </a:r>
          </a:p>
        </p:txBody>
      </p:sp>
      <p:sp>
        <p:nvSpPr>
          <p:cNvPr id="9" name="Título 4"/>
          <p:cNvSpPr txBox="1">
            <a:spLocks/>
          </p:cNvSpPr>
          <p:nvPr/>
        </p:nvSpPr>
        <p:spPr>
          <a:xfrm>
            <a:off x="106139" y="3722776"/>
            <a:ext cx="203619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ctr" defTabSz="914400" rtl="0" eaLnBrk="1" fontAlgn="auto" latinLnBrk="0" hangingPunct="1">
              <a:lnSpc>
                <a:spcPct val="100000"/>
              </a:lnSpc>
              <a:spcBef>
                <a:spcPct val="0"/>
              </a:spcBef>
              <a:spcAft>
                <a:spcPts val="0"/>
              </a:spcAft>
              <a:buClrTx/>
              <a:buSzTx/>
              <a:buFontTx/>
              <a:buNone/>
              <a:tabLst/>
              <a:defRPr/>
            </a:pPr>
            <a:r>
              <a:rPr kumimoji="0" lang="es-CO" sz="3600" b="1" i="0" u="none" strike="noStrike" kern="1200" cap="none" spc="0" normalizeH="0" baseline="0" noProof="0" dirty="0">
                <a:ln>
                  <a:noFill/>
                </a:ln>
                <a:solidFill>
                  <a:prstClr val="white"/>
                </a:solidFill>
                <a:effectLst/>
                <a:uLnTx/>
                <a:uFillTx/>
                <a:latin typeface="Calibri" panose="020F0502020204030204"/>
                <a:ea typeface="+mn-ea"/>
                <a:cs typeface="+mn-cs"/>
              </a:rPr>
              <a:t>36</a:t>
            </a:r>
          </a:p>
        </p:txBody>
      </p:sp>
      <p:sp>
        <p:nvSpPr>
          <p:cNvPr id="10" name="Flecha: hacia abajo 9"/>
          <p:cNvSpPr/>
          <p:nvPr/>
        </p:nvSpPr>
        <p:spPr>
          <a:xfrm>
            <a:off x="829559" y="3182932"/>
            <a:ext cx="659876" cy="5398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1" name="Gráfico 10">
            <a:extLst>
              <a:ext uri="{FF2B5EF4-FFF2-40B4-BE49-F238E27FC236}">
                <a16:creationId xmlns:a16="http://schemas.microsoft.com/office/drawing/2014/main" id="{1655DB1A-EE68-4BC1-9BE1-63F307BB5748}"/>
              </a:ext>
            </a:extLst>
          </p:cNvPr>
          <p:cNvGraphicFramePr>
            <a:graphicFrameLocks/>
          </p:cNvGraphicFramePr>
          <p:nvPr/>
        </p:nvGraphicFramePr>
        <p:xfrm>
          <a:off x="2305049" y="1538287"/>
          <a:ext cx="9289919" cy="4655123"/>
        </p:xfrm>
        <a:graphic>
          <a:graphicData uri="http://schemas.openxmlformats.org/drawingml/2006/chart">
            <c:chart xmlns:c="http://schemas.openxmlformats.org/drawingml/2006/chart" xmlns:r="http://schemas.openxmlformats.org/officeDocument/2006/relationships" r:id="rId3"/>
          </a:graphicData>
        </a:graphic>
      </p:graphicFrame>
      <p:sp>
        <p:nvSpPr>
          <p:cNvPr id="12" name="Título 4"/>
          <p:cNvSpPr txBox="1">
            <a:spLocks/>
          </p:cNvSpPr>
          <p:nvPr/>
        </p:nvSpPr>
        <p:spPr>
          <a:xfrm>
            <a:off x="0" y="1"/>
            <a:ext cx="1219200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r" defTabSz="914400" rtl="0" eaLnBrk="1" fontAlgn="auto" latinLnBrk="0" hangingPunct="1">
              <a:lnSpc>
                <a:spcPct val="90000"/>
              </a:lnSpc>
              <a:spcBef>
                <a:spcPct val="0"/>
              </a:spcBef>
              <a:spcAft>
                <a:spcPts val="0"/>
              </a:spcAft>
              <a:buClrTx/>
              <a:buSzTx/>
              <a:buFontTx/>
              <a:buNone/>
              <a:tabLst/>
              <a:defRPr/>
            </a:pPr>
            <a:r>
              <a:rPr kumimoji="0" lang="es-CO" sz="4000" b="1" i="0"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s-CO" sz="2800" b="1" i="0" u="none" strike="noStrike" kern="1200" cap="none" spc="0" normalizeH="0" baseline="0" noProof="0">
                <a:ln>
                  <a:noFill/>
                </a:ln>
                <a:solidFill>
                  <a:prstClr val="white"/>
                </a:solidFill>
                <a:effectLst/>
                <a:uLnTx/>
                <a:uFillTx/>
                <a:latin typeface="Calibri" panose="020F0502020204030204"/>
                <a:ea typeface="+mn-ea"/>
                <a:cs typeface="+mn-cs"/>
              </a:rPr>
              <a:t>MODALIDAD DE CONTRATACIÓN</a:t>
            </a:r>
            <a:endParaRPr kumimoji="0" lang="es-CO"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Imagen 12"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719" y="153608"/>
            <a:ext cx="1855667" cy="988785"/>
          </a:xfrm>
          <a:prstGeom prst="rect">
            <a:avLst/>
          </a:prstGeom>
        </p:spPr>
      </p:pic>
    </p:spTree>
    <p:extLst>
      <p:ext uri="{BB962C8B-B14F-4D97-AF65-F5344CB8AC3E}">
        <p14:creationId xmlns:p14="http://schemas.microsoft.com/office/powerpoint/2010/main" val="3272257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14239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ct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CONTRATOS 2017</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graphicFrame>
        <p:nvGraphicFramePr>
          <p:cNvPr id="2" name="Tabla 1">
            <a:extLst>
              <a:ext uri="{FF2B5EF4-FFF2-40B4-BE49-F238E27FC236}">
                <a16:creationId xmlns:a16="http://schemas.microsoft.com/office/drawing/2014/main" id="{9D5566C3-704B-43E6-9564-1A35FC1AC3C7}"/>
              </a:ext>
            </a:extLst>
          </p:cNvPr>
          <p:cNvGraphicFramePr>
            <a:graphicFrameLocks noGrp="1"/>
          </p:cNvGraphicFramePr>
          <p:nvPr>
            <p:extLst/>
          </p:nvPr>
        </p:nvGraphicFramePr>
        <p:xfrm>
          <a:off x="670419" y="1702964"/>
          <a:ext cx="5227041" cy="4610856"/>
        </p:xfrm>
        <a:graphic>
          <a:graphicData uri="http://schemas.openxmlformats.org/drawingml/2006/table">
            <a:tbl>
              <a:tblPr>
                <a:tableStyleId>{5C22544A-7EE6-4342-B048-85BDC9FD1C3A}</a:tableStyleId>
              </a:tblPr>
              <a:tblGrid>
                <a:gridCol w="889386">
                  <a:extLst>
                    <a:ext uri="{9D8B030D-6E8A-4147-A177-3AD203B41FA5}">
                      <a16:colId xmlns:a16="http://schemas.microsoft.com/office/drawing/2014/main" val="2736289267"/>
                    </a:ext>
                  </a:extLst>
                </a:gridCol>
                <a:gridCol w="1383589">
                  <a:extLst>
                    <a:ext uri="{9D8B030D-6E8A-4147-A177-3AD203B41FA5}">
                      <a16:colId xmlns:a16="http://schemas.microsoft.com/office/drawing/2014/main" val="1170820716"/>
                    </a:ext>
                  </a:extLst>
                </a:gridCol>
                <a:gridCol w="1440300">
                  <a:extLst>
                    <a:ext uri="{9D8B030D-6E8A-4147-A177-3AD203B41FA5}">
                      <a16:colId xmlns:a16="http://schemas.microsoft.com/office/drawing/2014/main" val="3104530918"/>
                    </a:ext>
                  </a:extLst>
                </a:gridCol>
                <a:gridCol w="1513766">
                  <a:extLst>
                    <a:ext uri="{9D8B030D-6E8A-4147-A177-3AD203B41FA5}">
                      <a16:colId xmlns:a16="http://schemas.microsoft.com/office/drawing/2014/main" val="51258256"/>
                    </a:ext>
                  </a:extLst>
                </a:gridCol>
              </a:tblGrid>
              <a:tr h="434700">
                <a:tc>
                  <a:txBody>
                    <a:bodyPr/>
                    <a:lstStyle/>
                    <a:p>
                      <a:pPr algn="ctr" fontAlgn="ctr"/>
                      <a:r>
                        <a:rPr lang="es-CO" sz="1000" u="none" strike="noStrike" dirty="0">
                          <a:effectLst/>
                        </a:rPr>
                        <a:t>2017-001</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73,536,120.00</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CONTRATACION DIRECTA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669718963"/>
                  </a:ext>
                </a:extLst>
              </a:tr>
              <a:tr h="458513">
                <a:tc>
                  <a:txBody>
                    <a:bodyPr/>
                    <a:lstStyle/>
                    <a:p>
                      <a:pPr algn="ctr" fontAlgn="ctr"/>
                      <a:r>
                        <a:rPr lang="es-CO" sz="1000" u="none" strike="noStrike" dirty="0">
                          <a:effectLst/>
                        </a:rPr>
                        <a:t>2017-001</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CONVENIO INTERADMINISTRATIVO</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SIN CUANTIA</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CONTRACION DIRECTA</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2552673644"/>
                  </a:ext>
                </a:extLst>
              </a:tr>
              <a:tr h="297116">
                <a:tc>
                  <a:txBody>
                    <a:bodyPr/>
                    <a:lstStyle/>
                    <a:p>
                      <a:pPr algn="ctr" fontAlgn="ctr"/>
                      <a:r>
                        <a:rPr lang="es-CO" sz="1000" u="none" strike="noStrike" dirty="0">
                          <a:effectLst/>
                        </a:rPr>
                        <a:t>2017-002</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SUMINISTROS</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74,000,000.00</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ORDEN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3839155262"/>
                  </a:ext>
                </a:extLst>
              </a:tr>
              <a:tr h="434700">
                <a:tc>
                  <a:txBody>
                    <a:bodyPr/>
                    <a:lstStyle/>
                    <a:p>
                      <a:pPr algn="ctr" fontAlgn="ctr"/>
                      <a:r>
                        <a:rPr lang="es-CO" sz="1000" u="none" strike="noStrike" dirty="0">
                          <a:effectLst/>
                        </a:rPr>
                        <a:t>2017-002</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CONVENIO INTERADMINISTRATIVO</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SIN CUANTIA </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CONTRATACION DIRECTA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1380047175"/>
                  </a:ext>
                </a:extLst>
              </a:tr>
              <a:tr h="304453">
                <a:tc>
                  <a:txBody>
                    <a:bodyPr/>
                    <a:lstStyle/>
                    <a:p>
                      <a:pPr algn="ctr" fontAlgn="ctr"/>
                      <a:r>
                        <a:rPr lang="es-CO" sz="1000" u="none" strike="noStrike" dirty="0">
                          <a:effectLst/>
                        </a:rPr>
                        <a:t>2017-003</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COMPRAVENTA</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34,000,000.00</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ORDEN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1495180970"/>
                  </a:ext>
                </a:extLst>
              </a:tr>
              <a:tr h="434700">
                <a:tc>
                  <a:txBody>
                    <a:bodyPr/>
                    <a:lstStyle/>
                    <a:p>
                      <a:pPr algn="ctr" fontAlgn="ctr"/>
                      <a:r>
                        <a:rPr lang="es-CO" sz="1000" u="none" strike="noStrike" dirty="0">
                          <a:effectLst/>
                        </a:rPr>
                        <a:t>2017-004</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24,141,788.00</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CONTRATACION DIRECTA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1047403742"/>
                  </a:ext>
                </a:extLst>
              </a:tr>
              <a:tr h="434700">
                <a:tc>
                  <a:txBody>
                    <a:bodyPr/>
                    <a:lstStyle/>
                    <a:p>
                      <a:pPr algn="ctr" fontAlgn="ctr"/>
                      <a:r>
                        <a:rPr lang="es-CO" sz="1000" u="none" strike="noStrike" dirty="0">
                          <a:effectLst/>
                        </a:rPr>
                        <a:t>2017-006</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13,687,975.00</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ORDEN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4234892047"/>
                  </a:ext>
                </a:extLst>
              </a:tr>
              <a:tr h="326461">
                <a:tc>
                  <a:txBody>
                    <a:bodyPr/>
                    <a:lstStyle/>
                    <a:p>
                      <a:pPr algn="ctr" fontAlgn="ctr"/>
                      <a:r>
                        <a:rPr lang="es-CO" sz="1000" u="none" strike="noStrike" dirty="0">
                          <a:effectLst/>
                        </a:rPr>
                        <a:t>2017-006A</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COMPRAVENTA</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81,550,700.00</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CONTRATACION DIRECTA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3557910352"/>
                  </a:ext>
                </a:extLst>
              </a:tr>
              <a:tr h="304453">
                <a:tc>
                  <a:txBody>
                    <a:bodyPr/>
                    <a:lstStyle/>
                    <a:p>
                      <a:pPr algn="ctr" fontAlgn="ctr"/>
                      <a:r>
                        <a:rPr lang="es-CO" sz="1000" u="none" strike="noStrike" dirty="0">
                          <a:effectLst/>
                        </a:rPr>
                        <a:t>2017-007</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SUMINISTROS</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36,000,000.00</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ORDEN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3856916518"/>
                  </a:ext>
                </a:extLst>
              </a:tr>
              <a:tr h="434700">
                <a:tc>
                  <a:txBody>
                    <a:bodyPr/>
                    <a:lstStyle/>
                    <a:p>
                      <a:pPr algn="ctr" fontAlgn="ctr"/>
                      <a:r>
                        <a:rPr lang="es-CO" sz="1000" u="none" strike="noStrike" dirty="0">
                          <a:effectLst/>
                        </a:rPr>
                        <a:t>2017-008</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78,000,000.00</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CONTRATACION DIRECTA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3391315319"/>
                  </a:ext>
                </a:extLst>
              </a:tr>
              <a:tr h="344053">
                <a:tc>
                  <a:txBody>
                    <a:bodyPr/>
                    <a:lstStyle/>
                    <a:p>
                      <a:pPr algn="ctr" fontAlgn="ctr"/>
                      <a:r>
                        <a:rPr lang="es-CO" sz="1000" u="none" strike="noStrike" dirty="0">
                          <a:effectLst/>
                        </a:rPr>
                        <a:t>2017-009</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COMPRAVENTA </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19,901,560.00</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ORDEN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3157823036"/>
                  </a:ext>
                </a:extLst>
              </a:tr>
              <a:tr h="402307">
                <a:tc>
                  <a:txBody>
                    <a:bodyPr/>
                    <a:lstStyle/>
                    <a:p>
                      <a:pPr algn="ctr" fontAlgn="ctr"/>
                      <a:r>
                        <a:rPr lang="es-CO" sz="1000" u="none" strike="noStrike" dirty="0">
                          <a:effectLst/>
                        </a:rPr>
                        <a:t>2017-010</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a:effectLst/>
                        </a:rPr>
                        <a:t>COMODATO PRECARIO</a:t>
                      </a:r>
                      <a:endParaRPr lang="es-CO" sz="1000" b="0" i="0" u="none" strike="noStrike">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SIN CUATÍA</a:t>
                      </a:r>
                      <a:endParaRPr lang="es-CO" sz="1000" b="0" i="0" u="none" strike="noStrike" dirty="0">
                        <a:solidFill>
                          <a:srgbClr val="000000"/>
                        </a:solidFill>
                        <a:effectLst/>
                        <a:latin typeface="Calibri" panose="020F0502020204030204" pitchFamily="34" charset="0"/>
                      </a:endParaRPr>
                    </a:p>
                  </a:txBody>
                  <a:tcPr marL="2482" marR="2482" marT="2482" marB="0" anchor="ctr"/>
                </a:tc>
                <a:tc>
                  <a:txBody>
                    <a:bodyPr/>
                    <a:lstStyle/>
                    <a:p>
                      <a:pPr algn="ctr" fontAlgn="ctr"/>
                      <a:r>
                        <a:rPr lang="es-CO" sz="1000" u="none" strike="noStrike" dirty="0">
                          <a:effectLst/>
                        </a:rPr>
                        <a:t>CONTRATACION DIRECTA </a:t>
                      </a:r>
                      <a:endParaRPr lang="es-CO" sz="1000" b="0" i="0" u="none" strike="noStrike" dirty="0">
                        <a:solidFill>
                          <a:srgbClr val="000000"/>
                        </a:solidFill>
                        <a:effectLst/>
                        <a:latin typeface="Calibri" panose="020F0502020204030204" pitchFamily="34" charset="0"/>
                      </a:endParaRPr>
                    </a:p>
                  </a:txBody>
                  <a:tcPr marL="2482" marR="2482" marT="2482" marB="0" anchor="ctr"/>
                </a:tc>
                <a:extLst>
                  <a:ext uri="{0D108BD9-81ED-4DB2-BD59-A6C34878D82A}">
                    <a16:rowId xmlns:a16="http://schemas.microsoft.com/office/drawing/2014/main" val="240353817"/>
                  </a:ext>
                </a:extLst>
              </a:tr>
            </a:tbl>
          </a:graphicData>
        </a:graphic>
      </p:graphicFrame>
      <p:graphicFrame>
        <p:nvGraphicFramePr>
          <p:cNvPr id="3" name="Tabla 2">
            <a:extLst>
              <a:ext uri="{FF2B5EF4-FFF2-40B4-BE49-F238E27FC236}">
                <a16:creationId xmlns:a16="http://schemas.microsoft.com/office/drawing/2014/main" id="{C7A46C3B-F5BD-4D54-A306-A825BE285E0E}"/>
              </a:ext>
            </a:extLst>
          </p:cNvPr>
          <p:cNvGraphicFramePr>
            <a:graphicFrameLocks noGrp="1"/>
          </p:cNvGraphicFramePr>
          <p:nvPr>
            <p:extLst/>
          </p:nvPr>
        </p:nvGraphicFramePr>
        <p:xfrm>
          <a:off x="670420" y="1240069"/>
          <a:ext cx="5227041" cy="457299"/>
        </p:xfrm>
        <a:graphic>
          <a:graphicData uri="http://schemas.openxmlformats.org/drawingml/2006/table">
            <a:tbl>
              <a:tblPr>
                <a:tableStyleId>{5C22544A-7EE6-4342-B048-85BDC9FD1C3A}</a:tableStyleId>
              </a:tblPr>
              <a:tblGrid>
                <a:gridCol w="876506">
                  <a:extLst>
                    <a:ext uri="{9D8B030D-6E8A-4147-A177-3AD203B41FA5}">
                      <a16:colId xmlns:a16="http://schemas.microsoft.com/office/drawing/2014/main" val="1773978927"/>
                    </a:ext>
                  </a:extLst>
                </a:gridCol>
                <a:gridCol w="1389221">
                  <a:extLst>
                    <a:ext uri="{9D8B030D-6E8A-4147-A177-3AD203B41FA5}">
                      <a16:colId xmlns:a16="http://schemas.microsoft.com/office/drawing/2014/main" val="849727307"/>
                    </a:ext>
                  </a:extLst>
                </a:gridCol>
                <a:gridCol w="1451295">
                  <a:extLst>
                    <a:ext uri="{9D8B030D-6E8A-4147-A177-3AD203B41FA5}">
                      <a16:colId xmlns:a16="http://schemas.microsoft.com/office/drawing/2014/main" val="265840378"/>
                    </a:ext>
                  </a:extLst>
                </a:gridCol>
                <a:gridCol w="1510019">
                  <a:extLst>
                    <a:ext uri="{9D8B030D-6E8A-4147-A177-3AD203B41FA5}">
                      <a16:colId xmlns:a16="http://schemas.microsoft.com/office/drawing/2014/main" val="205503047"/>
                    </a:ext>
                  </a:extLst>
                </a:gridCol>
              </a:tblGrid>
              <a:tr h="457299">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extLst>
                  <a:ext uri="{0D108BD9-81ED-4DB2-BD59-A6C34878D82A}">
                    <a16:rowId xmlns:a16="http://schemas.microsoft.com/office/drawing/2014/main" val="4178395907"/>
                  </a:ext>
                </a:extLst>
              </a:tr>
            </a:tbl>
          </a:graphicData>
        </a:graphic>
      </p:graphicFrame>
      <p:graphicFrame>
        <p:nvGraphicFramePr>
          <p:cNvPr id="4" name="Tabla 3">
            <a:extLst>
              <a:ext uri="{FF2B5EF4-FFF2-40B4-BE49-F238E27FC236}">
                <a16:creationId xmlns:a16="http://schemas.microsoft.com/office/drawing/2014/main" id="{A2E185B5-301C-4F05-A9F8-8DB2543C93E5}"/>
              </a:ext>
            </a:extLst>
          </p:cNvPr>
          <p:cNvGraphicFramePr>
            <a:graphicFrameLocks noGrp="1"/>
          </p:cNvGraphicFramePr>
          <p:nvPr>
            <p:extLst/>
          </p:nvPr>
        </p:nvGraphicFramePr>
        <p:xfrm>
          <a:off x="6484690" y="1214902"/>
          <a:ext cx="5092118" cy="457299"/>
        </p:xfrm>
        <a:graphic>
          <a:graphicData uri="http://schemas.openxmlformats.org/drawingml/2006/table">
            <a:tbl>
              <a:tblPr>
                <a:tableStyleId>{5C22544A-7EE6-4342-B048-85BDC9FD1C3A}</a:tableStyleId>
              </a:tblPr>
              <a:tblGrid>
                <a:gridCol w="947956">
                  <a:extLst>
                    <a:ext uri="{9D8B030D-6E8A-4147-A177-3AD203B41FA5}">
                      <a16:colId xmlns:a16="http://schemas.microsoft.com/office/drawing/2014/main" val="2659145532"/>
                    </a:ext>
                  </a:extLst>
                </a:gridCol>
                <a:gridCol w="1308683">
                  <a:extLst>
                    <a:ext uri="{9D8B030D-6E8A-4147-A177-3AD203B41FA5}">
                      <a16:colId xmlns:a16="http://schemas.microsoft.com/office/drawing/2014/main" val="536333368"/>
                    </a:ext>
                  </a:extLst>
                </a:gridCol>
                <a:gridCol w="1350627">
                  <a:extLst>
                    <a:ext uri="{9D8B030D-6E8A-4147-A177-3AD203B41FA5}">
                      <a16:colId xmlns:a16="http://schemas.microsoft.com/office/drawing/2014/main" val="2780679877"/>
                    </a:ext>
                  </a:extLst>
                </a:gridCol>
                <a:gridCol w="1484852">
                  <a:extLst>
                    <a:ext uri="{9D8B030D-6E8A-4147-A177-3AD203B41FA5}">
                      <a16:colId xmlns:a16="http://schemas.microsoft.com/office/drawing/2014/main" val="683086323"/>
                    </a:ext>
                  </a:extLst>
                </a:gridCol>
              </a:tblGrid>
              <a:tr h="457299">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extLst>
                  <a:ext uri="{0D108BD9-81ED-4DB2-BD59-A6C34878D82A}">
                    <a16:rowId xmlns:a16="http://schemas.microsoft.com/office/drawing/2014/main" val="2221596777"/>
                  </a:ext>
                </a:extLst>
              </a:tr>
            </a:tbl>
          </a:graphicData>
        </a:graphic>
      </p:graphicFrame>
      <p:graphicFrame>
        <p:nvGraphicFramePr>
          <p:cNvPr id="12" name="Tabla 11">
            <a:extLst>
              <a:ext uri="{FF2B5EF4-FFF2-40B4-BE49-F238E27FC236}">
                <a16:creationId xmlns:a16="http://schemas.microsoft.com/office/drawing/2014/main" id="{A9AA9ED2-C7A8-49E4-B50A-4B98AF978405}"/>
              </a:ext>
            </a:extLst>
          </p:cNvPr>
          <p:cNvGraphicFramePr>
            <a:graphicFrameLocks noGrp="1"/>
          </p:cNvGraphicFramePr>
          <p:nvPr>
            <p:extLst/>
          </p:nvPr>
        </p:nvGraphicFramePr>
        <p:xfrm>
          <a:off x="6483991" y="1694576"/>
          <a:ext cx="5084428" cy="4619245"/>
        </p:xfrm>
        <a:graphic>
          <a:graphicData uri="http://schemas.openxmlformats.org/drawingml/2006/table">
            <a:tbl>
              <a:tblPr>
                <a:tableStyleId>{5C22544A-7EE6-4342-B048-85BDC9FD1C3A}</a:tableStyleId>
              </a:tblPr>
              <a:tblGrid>
                <a:gridCol w="949786">
                  <a:extLst>
                    <a:ext uri="{9D8B030D-6E8A-4147-A177-3AD203B41FA5}">
                      <a16:colId xmlns:a16="http://schemas.microsoft.com/office/drawing/2014/main" val="1842146085"/>
                    </a:ext>
                  </a:extLst>
                </a:gridCol>
                <a:gridCol w="1304756">
                  <a:extLst>
                    <a:ext uri="{9D8B030D-6E8A-4147-A177-3AD203B41FA5}">
                      <a16:colId xmlns:a16="http://schemas.microsoft.com/office/drawing/2014/main" val="3857437650"/>
                    </a:ext>
                  </a:extLst>
                </a:gridCol>
                <a:gridCol w="1353423">
                  <a:extLst>
                    <a:ext uri="{9D8B030D-6E8A-4147-A177-3AD203B41FA5}">
                      <a16:colId xmlns:a16="http://schemas.microsoft.com/office/drawing/2014/main" val="1058238400"/>
                    </a:ext>
                  </a:extLst>
                </a:gridCol>
                <a:gridCol w="1476463">
                  <a:extLst>
                    <a:ext uri="{9D8B030D-6E8A-4147-A177-3AD203B41FA5}">
                      <a16:colId xmlns:a16="http://schemas.microsoft.com/office/drawing/2014/main" val="111401677"/>
                    </a:ext>
                  </a:extLst>
                </a:gridCol>
              </a:tblGrid>
              <a:tr h="377505">
                <a:tc>
                  <a:txBody>
                    <a:bodyPr/>
                    <a:lstStyle/>
                    <a:p>
                      <a:pPr algn="ctr" fontAlgn="ctr"/>
                      <a:r>
                        <a:rPr lang="es-CO" sz="1000" u="none" strike="noStrike">
                          <a:effectLst/>
                        </a:rPr>
                        <a:t>2017-011</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55,000,000.00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CONTRATACION DIRECTA </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2626341858"/>
                  </a:ext>
                </a:extLst>
              </a:tr>
              <a:tr h="343948">
                <a:tc>
                  <a:txBody>
                    <a:bodyPr/>
                    <a:lstStyle/>
                    <a:p>
                      <a:pPr algn="ctr" fontAlgn="ctr"/>
                      <a:r>
                        <a:rPr lang="es-CO" sz="1000" u="none" strike="noStrike">
                          <a:effectLst/>
                        </a:rPr>
                        <a:t>2017-012</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100,000,000.00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CONTRATACION ABREVIADA</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1487993528"/>
                  </a:ext>
                </a:extLst>
              </a:tr>
              <a:tr h="335560">
                <a:tc>
                  <a:txBody>
                    <a:bodyPr/>
                    <a:lstStyle/>
                    <a:p>
                      <a:pPr algn="ctr" fontAlgn="ctr"/>
                      <a:r>
                        <a:rPr lang="es-CO" sz="1000" u="none" strike="noStrike">
                          <a:effectLst/>
                        </a:rPr>
                        <a:t>2017-013</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COMPRAVENTA</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44,125,200.00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CONTRATACION ABREVIADA</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1306477221"/>
                  </a:ext>
                </a:extLst>
              </a:tr>
              <a:tr h="353577">
                <a:tc>
                  <a:txBody>
                    <a:bodyPr/>
                    <a:lstStyle/>
                    <a:p>
                      <a:pPr algn="ctr" fontAlgn="ctr"/>
                      <a:r>
                        <a:rPr lang="es-CO" sz="1000" u="none" strike="noStrike">
                          <a:effectLst/>
                        </a:rPr>
                        <a:t>2017-014</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COMPRAVENTA</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29,446,550.00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1983577600"/>
                  </a:ext>
                </a:extLst>
              </a:tr>
              <a:tr h="386412">
                <a:tc>
                  <a:txBody>
                    <a:bodyPr/>
                    <a:lstStyle/>
                    <a:p>
                      <a:pPr algn="ctr" fontAlgn="ctr"/>
                      <a:r>
                        <a:rPr lang="es-CO" sz="1000" u="none" strike="noStrike">
                          <a:effectLst/>
                        </a:rPr>
                        <a:t>2017-015</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588,745,759.00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CONCURSO DIRECTO</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2673452308"/>
                  </a:ext>
                </a:extLst>
              </a:tr>
              <a:tr h="392525">
                <a:tc>
                  <a:txBody>
                    <a:bodyPr/>
                    <a:lstStyle/>
                    <a:p>
                      <a:pPr algn="ctr" fontAlgn="ctr"/>
                      <a:r>
                        <a:rPr lang="es-CO" sz="1000" u="none" strike="noStrike">
                          <a:effectLst/>
                        </a:rPr>
                        <a:t>2017-016</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30,000,000.00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1189881395"/>
                  </a:ext>
                </a:extLst>
              </a:tr>
              <a:tr h="369115">
                <a:tc>
                  <a:txBody>
                    <a:bodyPr/>
                    <a:lstStyle/>
                    <a:p>
                      <a:pPr algn="ctr" fontAlgn="ctr"/>
                      <a:r>
                        <a:rPr lang="es-CO" sz="1000" u="none" strike="noStrike">
                          <a:effectLst/>
                        </a:rPr>
                        <a:t>2017-017</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220,000,000.00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CONTRATACION ABREVIADA</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322414443"/>
                  </a:ext>
                </a:extLst>
              </a:tr>
              <a:tr h="352338">
                <a:tc>
                  <a:txBody>
                    <a:bodyPr/>
                    <a:lstStyle/>
                    <a:p>
                      <a:pPr algn="ctr" fontAlgn="ctr"/>
                      <a:r>
                        <a:rPr lang="es-CO" sz="1000" u="none" strike="noStrike" dirty="0">
                          <a:effectLst/>
                        </a:rPr>
                        <a:t>2017-018</a:t>
                      </a:r>
                      <a:endParaRPr lang="es-CO" sz="1000" b="0" i="0" u="none" strike="noStrike" dirty="0">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dirty="0">
                          <a:effectLst/>
                        </a:rPr>
                        <a:t>COMPRAVENTA</a:t>
                      </a:r>
                      <a:endParaRPr lang="es-CO" sz="1000" b="0" i="0" u="none" strike="noStrike" dirty="0">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9,400,000.00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2950797069"/>
                  </a:ext>
                </a:extLst>
              </a:tr>
              <a:tr h="407974">
                <a:tc>
                  <a:txBody>
                    <a:bodyPr/>
                    <a:lstStyle/>
                    <a:p>
                      <a:pPr algn="ctr" fontAlgn="ctr"/>
                      <a:r>
                        <a:rPr lang="es-CO" sz="1000" u="none" strike="noStrike" dirty="0">
                          <a:effectLst/>
                        </a:rPr>
                        <a:t>2017-019</a:t>
                      </a:r>
                      <a:endParaRPr lang="es-CO" sz="1000" b="0" i="0" u="none" strike="noStrike" dirty="0">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50,913,121.00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CONTRATACION DIRECTA </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2232540614"/>
                  </a:ext>
                </a:extLst>
              </a:tr>
              <a:tr h="397369">
                <a:tc>
                  <a:txBody>
                    <a:bodyPr/>
                    <a:lstStyle/>
                    <a:p>
                      <a:pPr algn="ctr" fontAlgn="ctr"/>
                      <a:r>
                        <a:rPr lang="es-CO" sz="1000" u="none" strike="noStrike">
                          <a:effectLst/>
                        </a:rPr>
                        <a:t>2017-020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23,420,000.00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161730281"/>
                  </a:ext>
                </a:extLst>
              </a:tr>
              <a:tr h="424303">
                <a:tc>
                  <a:txBody>
                    <a:bodyPr/>
                    <a:lstStyle/>
                    <a:p>
                      <a:pPr algn="ctr" fontAlgn="ctr"/>
                      <a:r>
                        <a:rPr lang="es-CO" sz="1000" u="none" strike="noStrike">
                          <a:effectLst/>
                        </a:rPr>
                        <a:t>2017-021</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20,000,000.00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2127927261"/>
                  </a:ext>
                </a:extLst>
              </a:tr>
              <a:tr h="478619">
                <a:tc>
                  <a:txBody>
                    <a:bodyPr/>
                    <a:lstStyle/>
                    <a:p>
                      <a:pPr algn="ctr" fontAlgn="ctr"/>
                      <a:r>
                        <a:rPr lang="es-CO" sz="1000" u="none" strike="noStrike">
                          <a:effectLst/>
                        </a:rPr>
                        <a:t>2017-022</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dirty="0">
                          <a:effectLst/>
                        </a:rPr>
                        <a:t>PRESTACIÓN DE SERVICIOS</a:t>
                      </a:r>
                      <a:endParaRPr lang="es-CO" sz="1000" b="0" i="0" u="none" strike="noStrike" dirty="0">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a:effectLst/>
                        </a:rPr>
                        <a:t>1,936,690,392.00</a:t>
                      </a:r>
                      <a:endParaRPr lang="es-CO" sz="1000" b="0" i="0" u="none" strike="noStrike">
                        <a:solidFill>
                          <a:srgbClr val="000000"/>
                        </a:solidFill>
                        <a:effectLst/>
                        <a:latin typeface="Calibri" panose="020F0502020204030204" pitchFamily="34" charset="0"/>
                      </a:endParaRPr>
                    </a:p>
                  </a:txBody>
                  <a:tcPr marL="3352" marR="3352" marT="3352" marB="0" anchor="ctr"/>
                </a:tc>
                <a:tc>
                  <a:txBody>
                    <a:bodyPr/>
                    <a:lstStyle/>
                    <a:p>
                      <a:pPr algn="ctr" fontAlgn="ctr"/>
                      <a:r>
                        <a:rPr lang="es-CO" sz="1000" u="none" strike="noStrike" dirty="0">
                          <a:effectLst/>
                        </a:rPr>
                        <a:t>CONCURSO PUBLICO </a:t>
                      </a:r>
                      <a:endParaRPr lang="es-CO" sz="1000" b="0" i="0" u="none" strike="noStrike" dirty="0">
                        <a:solidFill>
                          <a:srgbClr val="000000"/>
                        </a:solidFill>
                        <a:effectLst/>
                        <a:latin typeface="Calibri" panose="020F0502020204030204" pitchFamily="34" charset="0"/>
                      </a:endParaRPr>
                    </a:p>
                  </a:txBody>
                  <a:tcPr marL="3352" marR="3352" marT="3352" marB="0" anchor="ctr"/>
                </a:tc>
                <a:extLst>
                  <a:ext uri="{0D108BD9-81ED-4DB2-BD59-A6C34878D82A}">
                    <a16:rowId xmlns:a16="http://schemas.microsoft.com/office/drawing/2014/main" val="2397214728"/>
                  </a:ext>
                </a:extLst>
              </a:tr>
            </a:tbl>
          </a:graphicData>
        </a:graphic>
      </p:graphicFrame>
      <p:sp>
        <p:nvSpPr>
          <p:cNvPr id="8" name="Título 4"/>
          <p:cNvSpPr txBox="1">
            <a:spLocks/>
          </p:cNvSpPr>
          <p:nvPr/>
        </p:nvSpPr>
        <p:spPr>
          <a:xfrm>
            <a:off x="0" y="-76804"/>
            <a:ext cx="1219200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r" defTabSz="914400" rtl="0" eaLnBrk="1" fontAlgn="auto" latinLnBrk="0" hangingPunct="1">
              <a:lnSpc>
                <a:spcPct val="90000"/>
              </a:lnSpc>
              <a:spcBef>
                <a:spcPct val="0"/>
              </a:spcBef>
              <a:spcAft>
                <a:spcPts val="0"/>
              </a:spcAft>
              <a:buClrTx/>
              <a:buSzTx/>
              <a:buFontTx/>
              <a:buNone/>
              <a:tabLst/>
              <a:defRPr/>
            </a:pPr>
            <a:r>
              <a:rPr kumimoji="0" lang="es-CO" sz="40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s-CO" sz="2800" b="1" i="0" u="none" strike="noStrike" kern="1200" cap="none" spc="0" normalizeH="0" baseline="0" noProof="0" dirty="0">
                <a:ln>
                  <a:noFill/>
                </a:ln>
                <a:solidFill>
                  <a:prstClr val="white"/>
                </a:solidFill>
                <a:effectLst/>
                <a:uLnTx/>
                <a:uFillTx/>
                <a:latin typeface="Calibri" panose="020F0502020204030204"/>
                <a:ea typeface="+mn-ea"/>
                <a:cs typeface="+mn-cs"/>
              </a:rPr>
              <a:t>CONTRATOS 2017</a:t>
            </a:r>
          </a:p>
        </p:txBody>
      </p:sp>
      <p:pic>
        <p:nvPicPr>
          <p:cNvPr id="9"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76803"/>
            <a:ext cx="1855667" cy="988785"/>
          </a:xfrm>
          <a:prstGeom prst="rect">
            <a:avLst/>
          </a:prstGeom>
        </p:spPr>
      </p:pic>
    </p:spTree>
    <p:extLst>
      <p:ext uri="{BB962C8B-B14F-4D97-AF65-F5344CB8AC3E}">
        <p14:creationId xmlns:p14="http://schemas.microsoft.com/office/powerpoint/2010/main" val="3732819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0" y="1"/>
            <a:ext cx="12192000" cy="1296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lvl="1" algn="ctr" rtl="0">
              <a:lnSpc>
                <a:spcPct val="90000"/>
              </a:lnSpc>
              <a:spcBef>
                <a:spcPct val="0"/>
              </a:spcBef>
            </a:pPr>
            <a:r>
              <a:rPr lang="es-CO" sz="4000" b="1" kern="1200" spc="300" dirty="0">
                <a:effectLst>
                  <a:outerShdw blurRad="38100" dist="38100" dir="2700000" algn="tl">
                    <a:srgbClr val="000000">
                      <a:alpha val="43137"/>
                    </a:srgbClr>
                  </a:outerShdw>
                </a:effectLst>
                <a:latin typeface="Footlight MT Light" panose="0204060206030A020304" pitchFamily="18" charset="0"/>
              </a:rPr>
              <a:t>             MODALIDAD DE CONTRATACION</a:t>
            </a:r>
          </a:p>
        </p:txBody>
      </p:sp>
      <p:pic>
        <p:nvPicPr>
          <p:cNvPr id="6" name="Imagen 5"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153608"/>
            <a:ext cx="1855667" cy="988785"/>
          </a:xfrm>
          <a:prstGeom prst="rect">
            <a:avLst/>
          </a:prstGeom>
        </p:spPr>
      </p:pic>
      <p:graphicFrame>
        <p:nvGraphicFramePr>
          <p:cNvPr id="3" name="Tabla 2">
            <a:extLst>
              <a:ext uri="{FF2B5EF4-FFF2-40B4-BE49-F238E27FC236}">
                <a16:creationId xmlns:a16="http://schemas.microsoft.com/office/drawing/2014/main" id="{593B48FC-F507-45B1-B068-6983E4EB4A24}"/>
              </a:ext>
            </a:extLst>
          </p:cNvPr>
          <p:cNvGraphicFramePr>
            <a:graphicFrameLocks noGrp="1"/>
          </p:cNvGraphicFramePr>
          <p:nvPr>
            <p:extLst/>
          </p:nvPr>
        </p:nvGraphicFramePr>
        <p:xfrm>
          <a:off x="3103228" y="1456509"/>
          <a:ext cx="5453543" cy="457299"/>
        </p:xfrm>
        <a:graphic>
          <a:graphicData uri="http://schemas.openxmlformats.org/drawingml/2006/table">
            <a:tbl>
              <a:tblPr>
                <a:tableStyleId>{5C22544A-7EE6-4342-B048-85BDC9FD1C3A}</a:tableStyleId>
              </a:tblPr>
              <a:tblGrid>
                <a:gridCol w="1000111">
                  <a:extLst>
                    <a:ext uri="{9D8B030D-6E8A-4147-A177-3AD203B41FA5}">
                      <a16:colId xmlns:a16="http://schemas.microsoft.com/office/drawing/2014/main" val="1292301993"/>
                    </a:ext>
                  </a:extLst>
                </a:gridCol>
                <a:gridCol w="1375241">
                  <a:extLst>
                    <a:ext uri="{9D8B030D-6E8A-4147-A177-3AD203B41FA5}">
                      <a16:colId xmlns:a16="http://schemas.microsoft.com/office/drawing/2014/main" val="2571099053"/>
                    </a:ext>
                  </a:extLst>
                </a:gridCol>
                <a:gridCol w="1383614">
                  <a:extLst>
                    <a:ext uri="{9D8B030D-6E8A-4147-A177-3AD203B41FA5}">
                      <a16:colId xmlns:a16="http://schemas.microsoft.com/office/drawing/2014/main" val="2629019186"/>
                    </a:ext>
                  </a:extLst>
                </a:gridCol>
                <a:gridCol w="1694577">
                  <a:extLst>
                    <a:ext uri="{9D8B030D-6E8A-4147-A177-3AD203B41FA5}">
                      <a16:colId xmlns:a16="http://schemas.microsoft.com/office/drawing/2014/main" val="3370753135"/>
                    </a:ext>
                  </a:extLst>
                </a:gridCol>
              </a:tblGrid>
              <a:tr h="457299">
                <a:tc>
                  <a:txBody>
                    <a:bodyPr/>
                    <a:lstStyle/>
                    <a:p>
                      <a:pPr algn="ctr" fontAlgn="ctr"/>
                      <a:r>
                        <a:rPr lang="es-CO" sz="1000" b="1" u="none" strike="noStrike" dirty="0">
                          <a:effectLst/>
                        </a:rPr>
                        <a:t>No.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tc>
                  <a:txBody>
                    <a:bodyPr/>
                    <a:lstStyle/>
                    <a:p>
                      <a:pPr algn="ctr" fontAlgn="ctr"/>
                      <a:r>
                        <a:rPr lang="es-CO" sz="1000" b="1" u="none" strike="noStrike" dirty="0">
                          <a:effectLst/>
                        </a:rPr>
                        <a:t>TIPO DE CONTRATO</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tc>
                  <a:txBody>
                    <a:bodyPr/>
                    <a:lstStyle/>
                    <a:p>
                      <a:pPr algn="ctr" fontAlgn="ctr"/>
                      <a:r>
                        <a:rPr lang="es-CO" sz="1000" b="1" u="none" strike="noStrike" dirty="0">
                          <a:effectLst/>
                        </a:rPr>
                        <a:t>VALOR</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tc>
                  <a:txBody>
                    <a:bodyPr/>
                    <a:lstStyle/>
                    <a:p>
                      <a:pPr algn="ctr" fontAlgn="ctr"/>
                      <a:r>
                        <a:rPr lang="es-CO" sz="1000" b="1" u="none" strike="noStrike" dirty="0">
                          <a:effectLst/>
                        </a:rPr>
                        <a:t>MODALIDAD CONTRATACION </a:t>
                      </a:r>
                      <a:endParaRPr lang="es-CO" sz="1000" b="1" i="0" u="none" strike="noStrike" dirty="0">
                        <a:solidFill>
                          <a:srgbClr val="FFFFFF"/>
                        </a:solidFill>
                        <a:effectLst/>
                        <a:latin typeface="Calibri" panose="020F0502020204030204" pitchFamily="34" charset="0"/>
                      </a:endParaRPr>
                    </a:p>
                  </a:txBody>
                  <a:tcPr marL="7798" marR="7798" marT="7798" marB="0" anchor="ctr">
                    <a:solidFill>
                      <a:srgbClr val="92D050"/>
                    </a:solidFill>
                  </a:tcPr>
                </a:tc>
                <a:extLst>
                  <a:ext uri="{0D108BD9-81ED-4DB2-BD59-A6C34878D82A}">
                    <a16:rowId xmlns:a16="http://schemas.microsoft.com/office/drawing/2014/main" val="946485199"/>
                  </a:ext>
                </a:extLst>
              </a:tr>
            </a:tbl>
          </a:graphicData>
        </a:graphic>
      </p:graphicFrame>
      <p:graphicFrame>
        <p:nvGraphicFramePr>
          <p:cNvPr id="4" name="Tabla 3">
            <a:extLst>
              <a:ext uri="{FF2B5EF4-FFF2-40B4-BE49-F238E27FC236}">
                <a16:creationId xmlns:a16="http://schemas.microsoft.com/office/drawing/2014/main" id="{C8AE85AA-0C2B-439F-8C8F-31B4A9B2740B}"/>
              </a:ext>
            </a:extLst>
          </p:cNvPr>
          <p:cNvGraphicFramePr>
            <a:graphicFrameLocks noGrp="1"/>
          </p:cNvGraphicFramePr>
          <p:nvPr>
            <p:extLst/>
          </p:nvPr>
        </p:nvGraphicFramePr>
        <p:xfrm>
          <a:off x="3103228" y="1906537"/>
          <a:ext cx="5436765" cy="4595082"/>
        </p:xfrm>
        <a:graphic>
          <a:graphicData uri="http://schemas.openxmlformats.org/drawingml/2006/table">
            <a:tbl>
              <a:tblPr>
                <a:tableStyleId>{5C22544A-7EE6-4342-B048-85BDC9FD1C3A}</a:tableStyleId>
              </a:tblPr>
              <a:tblGrid>
                <a:gridCol w="980078">
                  <a:extLst>
                    <a:ext uri="{9D8B030D-6E8A-4147-A177-3AD203B41FA5}">
                      <a16:colId xmlns:a16="http://schemas.microsoft.com/office/drawing/2014/main" val="1526685687"/>
                    </a:ext>
                  </a:extLst>
                </a:gridCol>
                <a:gridCol w="1346369">
                  <a:extLst>
                    <a:ext uri="{9D8B030D-6E8A-4147-A177-3AD203B41FA5}">
                      <a16:colId xmlns:a16="http://schemas.microsoft.com/office/drawing/2014/main" val="1606797057"/>
                    </a:ext>
                  </a:extLst>
                </a:gridCol>
                <a:gridCol w="1438768">
                  <a:extLst>
                    <a:ext uri="{9D8B030D-6E8A-4147-A177-3AD203B41FA5}">
                      <a16:colId xmlns:a16="http://schemas.microsoft.com/office/drawing/2014/main" val="1103346333"/>
                    </a:ext>
                  </a:extLst>
                </a:gridCol>
                <a:gridCol w="1671550">
                  <a:extLst>
                    <a:ext uri="{9D8B030D-6E8A-4147-A177-3AD203B41FA5}">
                      <a16:colId xmlns:a16="http://schemas.microsoft.com/office/drawing/2014/main" val="596759487"/>
                    </a:ext>
                  </a:extLst>
                </a:gridCol>
              </a:tblGrid>
              <a:tr h="350102">
                <a:tc>
                  <a:txBody>
                    <a:bodyPr/>
                    <a:lstStyle/>
                    <a:p>
                      <a:pPr algn="ctr" fontAlgn="ctr"/>
                      <a:r>
                        <a:rPr lang="es-CO" sz="1000" u="none" strike="noStrike">
                          <a:effectLst/>
                        </a:rPr>
                        <a:t>2017-023</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COMPRAVENTA</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2,750,000.00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1737123721"/>
                  </a:ext>
                </a:extLst>
              </a:tr>
              <a:tr h="236261">
                <a:tc>
                  <a:txBody>
                    <a:bodyPr/>
                    <a:lstStyle/>
                    <a:p>
                      <a:pPr algn="ctr" fontAlgn="ctr"/>
                      <a:r>
                        <a:rPr lang="es-CO" sz="1000" u="none" strike="noStrike">
                          <a:effectLst/>
                        </a:rPr>
                        <a:t>2017-024</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CONTRATO INTERADMINISTRATIVO</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130,000,000.00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CONTRATACION DIRECTA </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2162761226"/>
                  </a:ext>
                </a:extLst>
              </a:tr>
              <a:tr h="315014">
                <a:tc>
                  <a:txBody>
                    <a:bodyPr/>
                    <a:lstStyle/>
                    <a:p>
                      <a:pPr algn="ctr" fontAlgn="ctr"/>
                      <a:r>
                        <a:rPr lang="es-CO" sz="1000" u="none" strike="noStrike">
                          <a:effectLst/>
                        </a:rPr>
                        <a:t>2017-025</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COMPRAVENTA </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17,000,000.00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1210773784"/>
                  </a:ext>
                </a:extLst>
              </a:tr>
              <a:tr h="371640">
                <a:tc>
                  <a:txBody>
                    <a:bodyPr/>
                    <a:lstStyle/>
                    <a:p>
                      <a:pPr algn="ctr" fontAlgn="ctr"/>
                      <a:r>
                        <a:rPr lang="es-CO" sz="1000" u="none" strike="noStrike">
                          <a:effectLst/>
                        </a:rPr>
                        <a:t>2017-026</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11,852,400.00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2635445067"/>
                  </a:ext>
                </a:extLst>
              </a:tr>
              <a:tr h="367789">
                <a:tc>
                  <a:txBody>
                    <a:bodyPr/>
                    <a:lstStyle/>
                    <a:p>
                      <a:pPr algn="ctr" fontAlgn="ctr"/>
                      <a:r>
                        <a:rPr lang="es-CO" sz="1000" u="none" strike="noStrike">
                          <a:effectLst/>
                        </a:rPr>
                        <a:t>2017-027</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20,000,000.00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3518905308"/>
                  </a:ext>
                </a:extLst>
              </a:tr>
              <a:tr h="421891">
                <a:tc>
                  <a:txBody>
                    <a:bodyPr/>
                    <a:lstStyle/>
                    <a:p>
                      <a:pPr algn="ctr" fontAlgn="ctr"/>
                      <a:r>
                        <a:rPr lang="es-CO" sz="1000" u="none" strike="noStrike">
                          <a:effectLst/>
                        </a:rPr>
                        <a:t>2017-028</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17,850,000.00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4100152566"/>
                  </a:ext>
                </a:extLst>
              </a:tr>
              <a:tr h="315014">
                <a:tc>
                  <a:txBody>
                    <a:bodyPr/>
                    <a:lstStyle/>
                    <a:p>
                      <a:pPr algn="ctr" fontAlgn="ctr"/>
                      <a:r>
                        <a:rPr lang="es-CO" sz="1000" u="none" strike="noStrike">
                          <a:effectLst/>
                        </a:rPr>
                        <a:t>2017-029</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79,000,000.00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CONTRATACION DIRECTA </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3030475329"/>
                  </a:ext>
                </a:extLst>
              </a:tr>
              <a:tr h="472522">
                <a:tc>
                  <a:txBody>
                    <a:bodyPr/>
                    <a:lstStyle/>
                    <a:p>
                      <a:pPr algn="ctr" fontAlgn="ctr"/>
                      <a:r>
                        <a:rPr lang="es-CO" sz="1000" u="none" strike="noStrike">
                          <a:effectLst/>
                        </a:rPr>
                        <a:t>2017-030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350,000,000.00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CONCURSO DIRECTO</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2079722012"/>
                  </a:ext>
                </a:extLst>
              </a:tr>
              <a:tr h="411792">
                <a:tc>
                  <a:txBody>
                    <a:bodyPr/>
                    <a:lstStyle/>
                    <a:p>
                      <a:pPr algn="ctr" fontAlgn="ctr"/>
                      <a:r>
                        <a:rPr lang="es-CO" sz="1000" u="none" strike="noStrike">
                          <a:effectLst/>
                        </a:rPr>
                        <a:t>2017-031</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ROM</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31,356,408.00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CONTRATACION DIRECTA </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262934469"/>
                  </a:ext>
                </a:extLst>
              </a:tr>
              <a:tr h="394283">
                <a:tc>
                  <a:txBody>
                    <a:bodyPr/>
                    <a:lstStyle/>
                    <a:p>
                      <a:pPr algn="ctr" fontAlgn="ctr"/>
                      <a:r>
                        <a:rPr lang="es-CO" sz="1000" u="none" strike="noStrike">
                          <a:effectLst/>
                        </a:rPr>
                        <a:t>2017-032</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32,725,000.00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ORDEN </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1172984689"/>
                  </a:ext>
                </a:extLst>
              </a:tr>
              <a:tr h="472522">
                <a:tc>
                  <a:txBody>
                    <a:bodyPr/>
                    <a:lstStyle/>
                    <a:p>
                      <a:pPr algn="ctr" fontAlgn="ctr"/>
                      <a:r>
                        <a:rPr lang="es-CO" sz="1000" u="none" strike="noStrike">
                          <a:effectLst/>
                        </a:rPr>
                        <a:t>2017-033</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PRESTACIÓN DE SERVICIOS</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100,000,000.00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CONTRATACION DIRECTA </a:t>
                      </a:r>
                      <a:endParaRPr lang="es-CO" sz="1000" b="0" i="0" u="none" strike="noStrike">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2581542592"/>
                  </a:ext>
                </a:extLst>
              </a:tr>
              <a:tr h="393768">
                <a:tc>
                  <a:txBody>
                    <a:bodyPr/>
                    <a:lstStyle/>
                    <a:p>
                      <a:pPr algn="ctr" fontAlgn="ctr"/>
                      <a:r>
                        <a:rPr lang="es-CO" sz="1000" u="none" strike="noStrike">
                          <a:effectLst/>
                        </a:rPr>
                        <a:t>2017-034</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COMPRAVENTA </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a:effectLst/>
                        </a:rPr>
                        <a:t>42,371,581.00</a:t>
                      </a:r>
                      <a:endParaRPr lang="es-CO" sz="1000" b="0" i="0" u="none" strike="noStrike">
                        <a:solidFill>
                          <a:srgbClr val="000000"/>
                        </a:solidFill>
                        <a:effectLst/>
                        <a:latin typeface="Calibri" panose="020F0502020204030204" pitchFamily="34" charset="0"/>
                      </a:endParaRPr>
                    </a:p>
                  </a:txBody>
                  <a:tcPr marL="3945" marR="3945" marT="3945" marB="0" anchor="ctr"/>
                </a:tc>
                <a:tc>
                  <a:txBody>
                    <a:bodyPr/>
                    <a:lstStyle/>
                    <a:p>
                      <a:pPr algn="ctr" fontAlgn="ctr"/>
                      <a:r>
                        <a:rPr lang="es-CO" sz="1000" u="none" strike="noStrike" dirty="0">
                          <a:effectLst/>
                        </a:rPr>
                        <a:t>CONTRATACION DIRECTA </a:t>
                      </a:r>
                      <a:endParaRPr lang="es-CO" sz="1000" b="0" i="0" u="none" strike="noStrike" dirty="0">
                        <a:solidFill>
                          <a:srgbClr val="000000"/>
                        </a:solidFill>
                        <a:effectLst/>
                        <a:latin typeface="Calibri" panose="020F0502020204030204" pitchFamily="34" charset="0"/>
                      </a:endParaRPr>
                    </a:p>
                  </a:txBody>
                  <a:tcPr marL="3945" marR="3945" marT="3945" marB="0" anchor="ctr"/>
                </a:tc>
                <a:extLst>
                  <a:ext uri="{0D108BD9-81ED-4DB2-BD59-A6C34878D82A}">
                    <a16:rowId xmlns:a16="http://schemas.microsoft.com/office/drawing/2014/main" val="1433568136"/>
                  </a:ext>
                </a:extLst>
              </a:tr>
            </a:tbl>
          </a:graphicData>
        </a:graphic>
      </p:graphicFrame>
      <p:sp>
        <p:nvSpPr>
          <p:cNvPr id="7" name="Título 4"/>
          <p:cNvSpPr txBox="1">
            <a:spLocks/>
          </p:cNvSpPr>
          <p:nvPr/>
        </p:nvSpPr>
        <p:spPr>
          <a:xfrm>
            <a:off x="0" y="-76804"/>
            <a:ext cx="12192000" cy="1296000"/>
          </a:xfrm>
          <a:prstGeom prst="rect">
            <a:avLst/>
          </a:prstGeom>
          <a:solidFill>
            <a:srgbClr val="000A8B"/>
          </a:solidFill>
          <a:ln w="6350" cap="flat" cmpd="sng" algn="ctr">
            <a:noFill/>
            <a:prstDash val="solid"/>
            <a:miter lim="800000"/>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1" indent="0" algn="r" defTabSz="914400" rtl="0" eaLnBrk="1" fontAlgn="auto" latinLnBrk="0" hangingPunct="1">
              <a:lnSpc>
                <a:spcPct val="90000"/>
              </a:lnSpc>
              <a:spcBef>
                <a:spcPct val="0"/>
              </a:spcBef>
              <a:spcAft>
                <a:spcPts val="0"/>
              </a:spcAft>
              <a:buClrTx/>
              <a:buSzTx/>
              <a:buFontTx/>
              <a:buNone/>
              <a:tabLst/>
              <a:defRPr/>
            </a:pPr>
            <a:r>
              <a:rPr kumimoji="0" lang="es-CO" sz="40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Footlight MT Light" panose="0204060206030A020304" pitchFamily="18" charset="0"/>
                <a:ea typeface="+mn-ea"/>
                <a:cs typeface="+mn-cs"/>
              </a:rPr>
              <a:t>     </a:t>
            </a:r>
            <a:r>
              <a:rPr kumimoji="0" lang="es-CO" sz="2800" b="1" i="0" u="none" strike="noStrike" kern="1200" cap="none" spc="0" normalizeH="0" baseline="0" noProof="0" dirty="0">
                <a:ln>
                  <a:noFill/>
                </a:ln>
                <a:solidFill>
                  <a:prstClr val="white"/>
                </a:solidFill>
                <a:effectLst/>
                <a:uLnTx/>
                <a:uFillTx/>
                <a:latin typeface="Calibri" panose="020F0502020204030204"/>
                <a:ea typeface="+mn-ea"/>
                <a:cs typeface="+mn-cs"/>
              </a:rPr>
              <a:t>CONTRATOS 2017</a:t>
            </a:r>
          </a:p>
        </p:txBody>
      </p:sp>
      <p:pic>
        <p:nvPicPr>
          <p:cNvPr id="8" name="Imagen 7"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56" y="76803"/>
            <a:ext cx="1855667" cy="988785"/>
          </a:xfrm>
          <a:prstGeom prst="rect">
            <a:avLst/>
          </a:prstGeom>
        </p:spPr>
      </p:pic>
    </p:spTree>
    <p:extLst>
      <p:ext uri="{BB962C8B-B14F-4D97-AF65-F5344CB8AC3E}">
        <p14:creationId xmlns:p14="http://schemas.microsoft.com/office/powerpoint/2010/main" val="4101706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077399" y="2864516"/>
            <a:ext cx="10074510" cy="397158"/>
            <a:chOff x="1571658" y="2591903"/>
            <a:chExt cx="5143482" cy="60730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190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572336" y="1326192"/>
            <a:ext cx="8241426"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contratos suscritos por SAE desde 2016 al 31 de agosto de 2017</a:t>
            </a:r>
          </a:p>
          <a:p>
            <a:pPr marL="457200" indent="-457200">
              <a:buAutoNum type="arabicPeriod"/>
            </a:pPr>
            <a:r>
              <a:rPr lang="es-CO" sz="2400" dirty="0">
                <a:solidFill>
                  <a:schemeClr val="bg1"/>
                </a:solidFill>
              </a:rPr>
              <a:t>Comité Financiero.</a:t>
            </a:r>
          </a:p>
          <a:p>
            <a:pPr marL="457200" indent="-457200">
              <a:buAutoNum type="arabicPeriod"/>
            </a:pPr>
            <a:r>
              <a:rPr lang="es-CO" sz="2400" dirty="0"/>
              <a:t>Avance actividades implementación Decreto 1407 de 2017.</a:t>
            </a:r>
          </a:p>
          <a:p>
            <a:pPr marL="457200" indent="-457200">
              <a:buAutoNum type="arabicPeriod"/>
            </a:pPr>
            <a:r>
              <a:rPr lang="es-CO" sz="2400" dirty="0"/>
              <a:t>Avance actividades implementación de la Ley 1849 de 2017.</a:t>
            </a:r>
          </a:p>
          <a:p>
            <a:pPr marL="457200" indent="-457200" algn="just">
              <a:buAutoNum type="arabicPeriod"/>
            </a:pPr>
            <a:r>
              <a:rPr lang="es-CO" sz="2400" dirty="0"/>
              <a:t>Propuesta ajuste organizacional de SAE para asumir responsabilidades del Decreto Ley 903 de 2017 y el Decreto Reglamentario 1407 de 2017.</a:t>
            </a:r>
          </a:p>
          <a:p>
            <a:pPr marL="457200" indent="-457200">
              <a:buFontTx/>
              <a:buAutoNum type="arabicPeriod"/>
            </a:pPr>
            <a:r>
              <a:rPr lang="es-CO" sz="2400" dirty="0"/>
              <a:t>Informe de Gestión Talento Humano.</a:t>
            </a:r>
          </a:p>
          <a:p>
            <a:pPr marL="457200" indent="-457200">
              <a:buFontTx/>
              <a:buAutoNum type="arabicPeriod"/>
            </a:pPr>
            <a:r>
              <a:rPr lang="es-CO" sz="2400" dirty="0"/>
              <a:t>Informe Comercial.</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17</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258522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15B2B85-C11A-46BE-910A-7C2CECB29AE5}" type="slidenum">
              <a:rPr lang="es-ES" smtClean="0"/>
              <a:t>18</a:t>
            </a:fld>
            <a:endParaRPr lang="es-ES"/>
          </a:p>
        </p:txBody>
      </p:sp>
      <p:sp>
        <p:nvSpPr>
          <p:cNvPr id="3" name="CuadroTexto 2"/>
          <p:cNvSpPr txBox="1"/>
          <p:nvPr/>
        </p:nvSpPr>
        <p:spPr>
          <a:xfrm>
            <a:off x="3811687" y="1181720"/>
            <a:ext cx="5156220" cy="420564"/>
          </a:xfrm>
          <a:prstGeom prst="rect">
            <a:avLst/>
          </a:prstGeom>
          <a:noFill/>
        </p:spPr>
        <p:txBody>
          <a:bodyPr wrap="none" rtlCol="0">
            <a:spAutoFit/>
          </a:bodyPr>
          <a:lstStyle/>
          <a:p>
            <a:r>
              <a:rPr lang="es-CO" sz="2133" b="1" dirty="0"/>
              <a:t>Agenda Comité Financiero Septiembre 2017</a:t>
            </a:r>
          </a:p>
        </p:txBody>
      </p:sp>
      <p:sp>
        <p:nvSpPr>
          <p:cNvPr id="6" name="CuadroTexto 5"/>
          <p:cNvSpPr txBox="1"/>
          <p:nvPr/>
        </p:nvSpPr>
        <p:spPr>
          <a:xfrm>
            <a:off x="2585288" y="1871340"/>
            <a:ext cx="7231421" cy="2061718"/>
          </a:xfrm>
          <a:prstGeom prst="rect">
            <a:avLst/>
          </a:prstGeom>
          <a:noFill/>
        </p:spPr>
        <p:txBody>
          <a:bodyPr wrap="square" rtlCol="0">
            <a:spAutoFit/>
          </a:bodyPr>
          <a:lstStyle/>
          <a:p>
            <a:endParaRPr lang="es-CO" sz="2133" dirty="0"/>
          </a:p>
          <a:p>
            <a:pPr marL="476549" indent="-476549" algn="just">
              <a:buFont typeface="+mj-lt"/>
              <a:buAutoNum type="arabicPeriod"/>
            </a:pPr>
            <a:r>
              <a:rPr lang="es-CO" sz="2133" dirty="0"/>
              <a:t>Modificación Presupuesto SAE Vigencias 2017 y 2018</a:t>
            </a:r>
          </a:p>
          <a:p>
            <a:pPr marL="476549" indent="-476549" algn="just">
              <a:buFont typeface="+mj-lt"/>
              <a:buAutoNum type="arabicPeriod"/>
            </a:pPr>
            <a:r>
              <a:rPr lang="es-CO" sz="2133" dirty="0"/>
              <a:t>Presentación Estados Financieros SAE a Agosto de 2017</a:t>
            </a:r>
          </a:p>
          <a:p>
            <a:pPr marL="476549" indent="-476549" algn="just">
              <a:buFont typeface="+mj-lt"/>
              <a:buAutoNum type="arabicPeriod"/>
            </a:pPr>
            <a:r>
              <a:rPr lang="es-CO" sz="2133" dirty="0"/>
              <a:t>Portafolio a Agosto de 2017</a:t>
            </a:r>
          </a:p>
          <a:p>
            <a:endParaRPr lang="es-CO" sz="2133" dirty="0"/>
          </a:p>
          <a:p>
            <a:endParaRPr lang="es-CO" sz="2133" dirty="0"/>
          </a:p>
        </p:txBody>
      </p:sp>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9" name="Imagen 8"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8" name="Rectángulo 7"/>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5901179" y="246800"/>
            <a:ext cx="5638450" cy="523220"/>
          </a:xfrm>
          <a:prstGeom prst="rect">
            <a:avLst/>
          </a:prstGeom>
          <a:noFill/>
        </p:spPr>
        <p:txBody>
          <a:bodyPr wrap="square" rtlCol="0">
            <a:spAutoFit/>
          </a:bodyPr>
          <a:lstStyle/>
          <a:p>
            <a:pPr algn="r"/>
            <a:r>
              <a:rPr lang="es-ES" sz="2800" b="1" dirty="0">
                <a:solidFill>
                  <a:schemeClr val="bg1"/>
                </a:solidFill>
              </a:rPr>
              <a:t>AGENDA COMITÉ FINANCIERO</a:t>
            </a:r>
            <a:endParaRPr lang="es-ES" sz="2800" dirty="0">
              <a:solidFill>
                <a:schemeClr val="bg1"/>
              </a:solidFill>
            </a:endParaRPr>
          </a:p>
        </p:txBody>
      </p:sp>
      <p:sp>
        <p:nvSpPr>
          <p:cNvPr id="12" name="Rectángulo 11"/>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2222145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CuadroTexto 5"/>
          <p:cNvSpPr txBox="1"/>
          <p:nvPr/>
        </p:nvSpPr>
        <p:spPr>
          <a:xfrm>
            <a:off x="3009900" y="2868441"/>
            <a:ext cx="6172200" cy="1499449"/>
          </a:xfrm>
          <a:prstGeom prst="rect">
            <a:avLst/>
          </a:prstGeom>
          <a:noFill/>
        </p:spPr>
        <p:txBody>
          <a:bodyPr wrap="square" rtlCol="0">
            <a:spAutoFit/>
          </a:bodyPr>
          <a:lstStyle/>
          <a:p>
            <a:pPr algn="ctr"/>
            <a:r>
              <a:rPr lang="es-ES" sz="3048" dirty="0">
                <a:solidFill>
                  <a:schemeClr val="accent5">
                    <a:lumMod val="50000"/>
                  </a:schemeClr>
                </a:solidFill>
              </a:rPr>
              <a:t>DETALLE MODIFICACION DE GASTO PRESUPUESTO SAE 2017</a:t>
            </a:r>
          </a:p>
          <a:p>
            <a:pPr algn="ctr"/>
            <a:endParaRPr lang="es-ES" sz="3048" dirty="0">
              <a:solidFill>
                <a:schemeClr val="accent5">
                  <a:lumMod val="50000"/>
                </a:schemeClr>
              </a:solidFill>
            </a:endParaRPr>
          </a:p>
        </p:txBody>
      </p:sp>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5" name="Rectángulo 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5901179" y="246800"/>
            <a:ext cx="5638450" cy="954107"/>
          </a:xfrm>
          <a:prstGeom prst="rect">
            <a:avLst/>
          </a:prstGeom>
          <a:noFill/>
        </p:spPr>
        <p:txBody>
          <a:bodyPr wrap="square" rtlCol="0">
            <a:spAutoFit/>
          </a:bodyPr>
          <a:lstStyle/>
          <a:p>
            <a:pPr algn="r"/>
            <a:r>
              <a:rPr lang="es-ES" sz="2800" b="1" dirty="0">
                <a:solidFill>
                  <a:schemeClr val="bg1"/>
                </a:solidFill>
              </a:rPr>
              <a:t>MODIFICACIÓN PRESUPUESTAL SAE 2017</a:t>
            </a:r>
            <a:endParaRPr lang="es-ES" sz="2800" dirty="0">
              <a:solidFill>
                <a:schemeClr val="bg1"/>
              </a:solidFill>
            </a:endParaRPr>
          </a:p>
        </p:txBody>
      </p:sp>
    </p:spTree>
    <p:extLst>
      <p:ext uri="{BB962C8B-B14F-4D97-AF65-F5344CB8AC3E}">
        <p14:creationId xmlns:p14="http://schemas.microsoft.com/office/powerpoint/2010/main" val="985744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ECD6752-8DE0-4470-88C4-86354499BC3D}"/>
              </a:ext>
            </a:extLst>
          </p:cNvPr>
          <p:cNvPicPr>
            <a:picLocks noChangeAspect="1"/>
          </p:cNvPicPr>
          <p:nvPr/>
        </p:nvPicPr>
        <p:blipFill>
          <a:blip r:embed="rId2"/>
          <a:stretch>
            <a:fillRect/>
          </a:stretch>
        </p:blipFill>
        <p:spPr>
          <a:xfrm>
            <a:off x="4150082" y="351713"/>
            <a:ext cx="4233572" cy="6188788"/>
          </a:xfrm>
          <a:prstGeom prst="rect">
            <a:avLst/>
          </a:prstGeom>
        </p:spPr>
      </p:pic>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7" name="Título 1"/>
          <p:cNvSpPr txBox="1">
            <a:spLocks/>
          </p:cNvSpPr>
          <p:nvPr/>
        </p:nvSpPr>
        <p:spPr>
          <a:xfrm>
            <a:off x="3144617" y="-125909"/>
            <a:ext cx="7002132"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371" b="1" dirty="0">
                <a:solidFill>
                  <a:srgbClr val="0070C0"/>
                </a:solidFill>
                <a:latin typeface="Lato Regular"/>
              </a:rPr>
              <a:t>COMPARATIVO APROBADO VS MODIFICADO VIGENCIA 2017</a:t>
            </a:r>
            <a:endParaRPr lang="es-CO" sz="1371"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sp>
        <p:nvSpPr>
          <p:cNvPr id="6" name="Rectángulo 5"/>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6549928"/>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2140425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Título 1"/>
          <p:cNvSpPr txBox="1">
            <a:spLocks/>
          </p:cNvSpPr>
          <p:nvPr/>
        </p:nvSpPr>
        <p:spPr>
          <a:xfrm>
            <a:off x="3548744" y="216113"/>
            <a:ext cx="6475208"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829" b="1" dirty="0">
                <a:solidFill>
                  <a:srgbClr val="0070C0"/>
                </a:solidFill>
                <a:latin typeface="Lato Regular"/>
                <a:ea typeface="+mn-ea"/>
              </a:rPr>
              <a:t>PRESUPUESTO VIGENTE DE GASTOS SAE 2017</a:t>
            </a:r>
            <a:endParaRPr lang="es-CO" sz="1524"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pic>
        <p:nvPicPr>
          <p:cNvPr id="2" name="Imagen 1"/>
          <p:cNvPicPr>
            <a:picLocks noChangeAspect="1"/>
          </p:cNvPicPr>
          <p:nvPr/>
        </p:nvPicPr>
        <p:blipFill>
          <a:blip r:embed="rId3"/>
          <a:stretch>
            <a:fillRect/>
          </a:stretch>
        </p:blipFill>
        <p:spPr>
          <a:xfrm>
            <a:off x="564518" y="2133159"/>
            <a:ext cx="4954397" cy="2457336"/>
          </a:xfrm>
          <a:prstGeom prst="rect">
            <a:avLst/>
          </a:prstGeom>
        </p:spPr>
      </p:pic>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8" name="Imagen 7">
            <a:extLst>
              <a:ext uri="{FF2B5EF4-FFF2-40B4-BE49-F238E27FC236}">
                <a16:creationId xmlns:a16="http://schemas.microsoft.com/office/drawing/2014/main" id="{3C5AEA78-F47D-4A7A-A21D-2DA2EB3A7673}"/>
              </a:ext>
            </a:extLst>
          </p:cNvPr>
          <p:cNvPicPr>
            <a:picLocks noChangeAspect="1"/>
          </p:cNvPicPr>
          <p:nvPr/>
        </p:nvPicPr>
        <p:blipFill>
          <a:blip r:embed="rId4"/>
          <a:stretch>
            <a:fillRect/>
          </a:stretch>
        </p:blipFill>
        <p:spPr>
          <a:xfrm>
            <a:off x="5986020" y="1996226"/>
            <a:ext cx="5222449" cy="3886100"/>
          </a:xfrm>
          <a:prstGeom prst="rect">
            <a:avLst/>
          </a:prstGeom>
        </p:spPr>
      </p:pic>
      <p:sp>
        <p:nvSpPr>
          <p:cNvPr id="9" name="Rectángulo 8"/>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5901179" y="246800"/>
            <a:ext cx="5638450" cy="523220"/>
          </a:xfrm>
          <a:prstGeom prst="rect">
            <a:avLst/>
          </a:prstGeom>
          <a:noFill/>
        </p:spPr>
        <p:txBody>
          <a:bodyPr wrap="square" rtlCol="0">
            <a:spAutoFit/>
          </a:bodyPr>
          <a:lstStyle/>
          <a:p>
            <a:pPr algn="r"/>
            <a:r>
              <a:rPr lang="es-ES" sz="2800" b="1" dirty="0">
                <a:solidFill>
                  <a:schemeClr val="bg1"/>
                </a:solidFill>
              </a:rPr>
              <a:t>PRESUPUESTO VIGENTE SAE 2017</a:t>
            </a:r>
            <a:endParaRPr lang="es-ES" sz="2800" dirty="0">
              <a:solidFill>
                <a:schemeClr val="bg1"/>
              </a:solidFill>
            </a:endParaRPr>
          </a:p>
        </p:txBody>
      </p:sp>
    </p:spTree>
    <p:extLst>
      <p:ext uri="{BB962C8B-B14F-4D97-AF65-F5344CB8AC3E}">
        <p14:creationId xmlns:p14="http://schemas.microsoft.com/office/powerpoint/2010/main" val="3389610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7BE21217-F32F-486C-97A3-381CBDE83352}"/>
              </a:ext>
            </a:extLst>
          </p:cNvPr>
          <p:cNvPicPr>
            <a:picLocks noChangeAspect="1"/>
          </p:cNvPicPr>
          <p:nvPr/>
        </p:nvPicPr>
        <p:blipFill>
          <a:blip r:embed="rId2"/>
          <a:stretch>
            <a:fillRect/>
          </a:stretch>
        </p:blipFill>
        <p:spPr>
          <a:xfrm>
            <a:off x="1909629" y="1129735"/>
            <a:ext cx="8449442" cy="2252374"/>
          </a:xfrm>
          <a:prstGeom prst="rect">
            <a:avLst/>
          </a:prstGeom>
        </p:spPr>
      </p:pic>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Título 1"/>
          <p:cNvSpPr txBox="1">
            <a:spLocks/>
          </p:cNvSpPr>
          <p:nvPr/>
        </p:nvSpPr>
        <p:spPr>
          <a:xfrm>
            <a:off x="6727167" y="4184248"/>
            <a:ext cx="6587648"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CO" sz="1067" b="1" dirty="0">
              <a:solidFill>
                <a:srgbClr val="0070C0"/>
              </a:solidFill>
              <a:latin typeface="Lato Regular"/>
              <a:ea typeface="+mn-ea"/>
              <a:cs typeface="Lato Regular"/>
            </a:endParaRPr>
          </a:p>
        </p:txBody>
      </p:sp>
      <p:sp>
        <p:nvSpPr>
          <p:cNvPr id="8" name="Flecha: a la derecha 7">
            <a:hlinkClick r:id="rId4" action="ppaction://hlinksldjump"/>
            <a:extLst>
              <a:ext uri="{FF2B5EF4-FFF2-40B4-BE49-F238E27FC236}">
                <a16:creationId xmlns:a16="http://schemas.microsoft.com/office/drawing/2014/main" id="{44651DEE-6079-4E0A-90F6-321BB8F60B08}"/>
              </a:ext>
            </a:extLst>
          </p:cNvPr>
          <p:cNvSpPr/>
          <p:nvPr/>
        </p:nvSpPr>
        <p:spPr>
          <a:xfrm>
            <a:off x="3839030" y="2317511"/>
            <a:ext cx="167557" cy="141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9" name="Flecha: a la derecha 8">
            <a:hlinkClick r:id="rId5" action="ppaction://hlinksldjump"/>
            <a:extLst>
              <a:ext uri="{FF2B5EF4-FFF2-40B4-BE49-F238E27FC236}">
                <a16:creationId xmlns:a16="http://schemas.microsoft.com/office/drawing/2014/main" id="{E97E5361-571A-4F96-BEA7-2BDB6DA65F21}"/>
              </a:ext>
            </a:extLst>
          </p:cNvPr>
          <p:cNvSpPr/>
          <p:nvPr/>
        </p:nvSpPr>
        <p:spPr>
          <a:xfrm>
            <a:off x="3839030" y="2569121"/>
            <a:ext cx="167557" cy="141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0" name="Flecha: a la derecha 9">
            <a:hlinkClick r:id="rId6" action="ppaction://hlinksldjump"/>
            <a:extLst>
              <a:ext uri="{FF2B5EF4-FFF2-40B4-BE49-F238E27FC236}">
                <a16:creationId xmlns:a16="http://schemas.microsoft.com/office/drawing/2014/main" id="{77E831F5-E23D-45DD-9ED6-50F352E33466}"/>
              </a:ext>
            </a:extLst>
          </p:cNvPr>
          <p:cNvSpPr/>
          <p:nvPr/>
        </p:nvSpPr>
        <p:spPr>
          <a:xfrm>
            <a:off x="8614781" y="5377423"/>
            <a:ext cx="573221" cy="360939"/>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O" sz="686" dirty="0"/>
              <a:t>E.T SAE</a:t>
            </a:r>
            <a:endParaRPr lang="es-CO" sz="610" dirty="0"/>
          </a:p>
        </p:txBody>
      </p:sp>
      <p:sp>
        <p:nvSpPr>
          <p:cNvPr id="11" name="Flecha: a la derecha 10">
            <a:hlinkClick r:id="rId7" action="ppaction://hlinksldjump"/>
            <a:extLst>
              <a:ext uri="{FF2B5EF4-FFF2-40B4-BE49-F238E27FC236}">
                <a16:creationId xmlns:a16="http://schemas.microsoft.com/office/drawing/2014/main" id="{80200284-A933-48C7-91EA-20E97B856B23}"/>
              </a:ext>
            </a:extLst>
          </p:cNvPr>
          <p:cNvSpPr/>
          <p:nvPr/>
        </p:nvSpPr>
        <p:spPr>
          <a:xfrm>
            <a:off x="8614782" y="5861331"/>
            <a:ext cx="573221" cy="360939"/>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O" sz="610" dirty="0"/>
              <a:t>Decreto 1407</a:t>
            </a:r>
          </a:p>
        </p:txBody>
      </p:sp>
      <p:sp>
        <p:nvSpPr>
          <p:cNvPr id="12" name="Rectángulo 11"/>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13" name="Imagen 12">
            <a:extLst>
              <a:ext uri="{FF2B5EF4-FFF2-40B4-BE49-F238E27FC236}">
                <a16:creationId xmlns:a16="http://schemas.microsoft.com/office/drawing/2014/main" id="{D38DD468-E6C5-4F6C-A77F-967195F2726C}"/>
              </a:ext>
            </a:extLst>
          </p:cNvPr>
          <p:cNvPicPr>
            <a:picLocks noChangeAspect="1"/>
          </p:cNvPicPr>
          <p:nvPr/>
        </p:nvPicPr>
        <p:blipFill>
          <a:blip r:embed="rId8"/>
          <a:stretch>
            <a:fillRect/>
          </a:stretch>
        </p:blipFill>
        <p:spPr>
          <a:xfrm>
            <a:off x="4570981" y="3617162"/>
            <a:ext cx="3363243" cy="2688285"/>
          </a:xfrm>
          <a:prstGeom prst="rect">
            <a:avLst/>
          </a:prstGeom>
        </p:spPr>
      </p:pic>
      <p:sp>
        <p:nvSpPr>
          <p:cNvPr id="15" name="Rectángulo 1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6" name="Rectángulo 15"/>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8" name="CuadroTexto 17"/>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 PRESUPUESTO DE GASTOS SAE CON MODIFICACIÓN 2017</a:t>
            </a:r>
          </a:p>
        </p:txBody>
      </p:sp>
    </p:spTree>
    <p:extLst>
      <p:ext uri="{BB962C8B-B14F-4D97-AF65-F5344CB8AC3E}">
        <p14:creationId xmlns:p14="http://schemas.microsoft.com/office/powerpoint/2010/main" val="1872065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CuadroTexto 5"/>
          <p:cNvSpPr txBox="1"/>
          <p:nvPr/>
        </p:nvSpPr>
        <p:spPr>
          <a:xfrm>
            <a:off x="3009900" y="2868441"/>
            <a:ext cx="6172200" cy="1499449"/>
          </a:xfrm>
          <a:prstGeom prst="rect">
            <a:avLst/>
          </a:prstGeom>
          <a:noFill/>
        </p:spPr>
        <p:txBody>
          <a:bodyPr wrap="square" rtlCol="0">
            <a:spAutoFit/>
          </a:bodyPr>
          <a:lstStyle/>
          <a:p>
            <a:pPr algn="ctr"/>
            <a:r>
              <a:rPr lang="es-ES" sz="3048" dirty="0">
                <a:solidFill>
                  <a:schemeClr val="accent5">
                    <a:lumMod val="50000"/>
                  </a:schemeClr>
                </a:solidFill>
              </a:rPr>
              <a:t>DETALLE MODIFICACIÓN PRESUPUESTO SAE 2018</a:t>
            </a:r>
          </a:p>
          <a:p>
            <a:pPr algn="ctr"/>
            <a:endParaRPr lang="es-ES" sz="3048" dirty="0">
              <a:solidFill>
                <a:schemeClr val="accent5">
                  <a:lumMod val="50000"/>
                </a:schemeClr>
              </a:solidFill>
            </a:endParaRPr>
          </a:p>
        </p:txBody>
      </p:sp>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5" name="Rectángulo 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MODIFICACIÓN PRESUPUESTAL SAE 2018</a:t>
            </a:r>
          </a:p>
        </p:txBody>
      </p:sp>
    </p:spTree>
    <p:extLst>
      <p:ext uri="{BB962C8B-B14F-4D97-AF65-F5344CB8AC3E}">
        <p14:creationId xmlns:p14="http://schemas.microsoft.com/office/powerpoint/2010/main" val="3970555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5CD01BF-B332-4A42-89A7-CD5721F7E5F1}"/>
              </a:ext>
            </a:extLst>
          </p:cNvPr>
          <p:cNvPicPr>
            <a:picLocks noChangeAspect="1"/>
          </p:cNvPicPr>
          <p:nvPr/>
        </p:nvPicPr>
        <p:blipFill>
          <a:blip r:embed="rId2"/>
          <a:stretch>
            <a:fillRect/>
          </a:stretch>
        </p:blipFill>
        <p:spPr>
          <a:xfrm>
            <a:off x="4117453" y="385011"/>
            <a:ext cx="4227792" cy="6068894"/>
          </a:xfrm>
          <a:prstGeom prst="rect">
            <a:avLst/>
          </a:prstGeom>
        </p:spPr>
      </p:pic>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7" name="Título 1"/>
          <p:cNvSpPr txBox="1">
            <a:spLocks/>
          </p:cNvSpPr>
          <p:nvPr/>
        </p:nvSpPr>
        <p:spPr>
          <a:xfrm>
            <a:off x="3144617" y="1"/>
            <a:ext cx="7002132" cy="53800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371" b="1" dirty="0">
                <a:solidFill>
                  <a:srgbClr val="0070C0"/>
                </a:solidFill>
                <a:latin typeface="Lato Regular"/>
              </a:rPr>
              <a:t>COMPARATIVO APROBADO VS MODIFICADO VIGENCIA 2017</a:t>
            </a:r>
            <a:endParaRPr lang="es-CO" sz="1371"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sp>
        <p:nvSpPr>
          <p:cNvPr id="6" name="Rectángulo 5"/>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619193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Título 1"/>
          <p:cNvSpPr txBox="1">
            <a:spLocks/>
          </p:cNvSpPr>
          <p:nvPr/>
        </p:nvSpPr>
        <p:spPr>
          <a:xfrm>
            <a:off x="3548744" y="216113"/>
            <a:ext cx="6475208"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829" b="1" dirty="0">
                <a:solidFill>
                  <a:srgbClr val="0070C0"/>
                </a:solidFill>
                <a:latin typeface="Lato Regular"/>
                <a:ea typeface="+mn-ea"/>
              </a:rPr>
              <a:t>PRESUPUESTO VIGENTE DE GASTOS SAE 2018</a:t>
            </a:r>
            <a:endParaRPr lang="es-CO" sz="1524"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pic>
        <p:nvPicPr>
          <p:cNvPr id="7" name="Imagen 6"/>
          <p:cNvPicPr>
            <a:picLocks noChangeAspect="1"/>
          </p:cNvPicPr>
          <p:nvPr/>
        </p:nvPicPr>
        <p:blipFill>
          <a:blip r:embed="rId3"/>
          <a:stretch>
            <a:fillRect/>
          </a:stretch>
        </p:blipFill>
        <p:spPr>
          <a:xfrm>
            <a:off x="742398" y="2108597"/>
            <a:ext cx="4523221" cy="2280853"/>
          </a:xfrm>
          <a:prstGeom prst="rect">
            <a:avLst/>
          </a:prstGeom>
        </p:spPr>
      </p:pic>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10" name="Imagen 9">
            <a:extLst>
              <a:ext uri="{FF2B5EF4-FFF2-40B4-BE49-F238E27FC236}">
                <a16:creationId xmlns:a16="http://schemas.microsoft.com/office/drawing/2014/main" id="{C80E42F3-6369-4284-9997-1ABC137671C4}"/>
              </a:ext>
            </a:extLst>
          </p:cNvPr>
          <p:cNvPicPr>
            <a:picLocks noChangeAspect="1"/>
          </p:cNvPicPr>
          <p:nvPr/>
        </p:nvPicPr>
        <p:blipFill>
          <a:blip r:embed="rId4"/>
          <a:stretch>
            <a:fillRect/>
          </a:stretch>
        </p:blipFill>
        <p:spPr>
          <a:xfrm>
            <a:off x="5656082" y="1871069"/>
            <a:ext cx="5467547" cy="3935842"/>
          </a:xfrm>
          <a:prstGeom prst="rect">
            <a:avLst/>
          </a:prstGeom>
        </p:spPr>
      </p:pic>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p:cNvSpPr txBox="1"/>
          <p:nvPr/>
        </p:nvSpPr>
        <p:spPr>
          <a:xfrm>
            <a:off x="5901179" y="246800"/>
            <a:ext cx="5638450" cy="523220"/>
          </a:xfrm>
          <a:prstGeom prst="rect">
            <a:avLst/>
          </a:prstGeom>
          <a:noFill/>
        </p:spPr>
        <p:txBody>
          <a:bodyPr wrap="square" rtlCol="0">
            <a:spAutoFit/>
          </a:bodyPr>
          <a:lstStyle/>
          <a:p>
            <a:pPr algn="r"/>
            <a:r>
              <a:rPr lang="es-ES" sz="2800" b="1" dirty="0">
                <a:solidFill>
                  <a:schemeClr val="bg1"/>
                </a:solidFill>
              </a:rPr>
              <a:t>PRESUPUESTO VIGENTE SAE 2018</a:t>
            </a:r>
            <a:endParaRPr lang="es-ES" sz="2800" dirty="0">
              <a:solidFill>
                <a:schemeClr val="bg1"/>
              </a:solidFill>
            </a:endParaRPr>
          </a:p>
        </p:txBody>
      </p:sp>
    </p:spTree>
    <p:extLst>
      <p:ext uri="{BB962C8B-B14F-4D97-AF65-F5344CB8AC3E}">
        <p14:creationId xmlns:p14="http://schemas.microsoft.com/office/powerpoint/2010/main" val="1037199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Título 1"/>
          <p:cNvSpPr txBox="1">
            <a:spLocks/>
          </p:cNvSpPr>
          <p:nvPr/>
        </p:nvSpPr>
        <p:spPr>
          <a:xfrm>
            <a:off x="3286384" y="251323"/>
            <a:ext cx="6587648"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657" dirty="0"/>
              <a:t> </a:t>
            </a:r>
            <a:r>
              <a:rPr lang="es-CO" sz="1829" b="1" dirty="0">
                <a:solidFill>
                  <a:srgbClr val="0070C0"/>
                </a:solidFill>
                <a:latin typeface="Lato Regular"/>
                <a:ea typeface="+mn-ea"/>
              </a:rPr>
              <a:t>PRESUPUESTO DE GASTOS SAE CON MODIFICACIÓN 2018</a:t>
            </a:r>
            <a:endParaRPr lang="es-CO" sz="1829"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pic>
        <p:nvPicPr>
          <p:cNvPr id="9" name="Imagen 8"/>
          <p:cNvPicPr>
            <a:picLocks noChangeAspect="1"/>
          </p:cNvPicPr>
          <p:nvPr/>
        </p:nvPicPr>
        <p:blipFill>
          <a:blip r:embed="rId3"/>
          <a:stretch>
            <a:fillRect/>
          </a:stretch>
        </p:blipFill>
        <p:spPr>
          <a:xfrm>
            <a:off x="2337458" y="1097493"/>
            <a:ext cx="7670849" cy="2103829"/>
          </a:xfrm>
          <a:prstGeom prst="rect">
            <a:avLst/>
          </a:prstGeom>
        </p:spPr>
      </p:pic>
      <p:sp>
        <p:nvSpPr>
          <p:cNvPr id="7" name="Flecha: a la derecha 6">
            <a:hlinkClick r:id="" action="ppaction://noaction"/>
            <a:extLst>
              <a:ext uri="{FF2B5EF4-FFF2-40B4-BE49-F238E27FC236}">
                <a16:creationId xmlns:a16="http://schemas.microsoft.com/office/drawing/2014/main" id="{7E7B7F60-04F6-4B95-BECA-F4A6AC3C45E1}"/>
              </a:ext>
            </a:extLst>
          </p:cNvPr>
          <p:cNvSpPr/>
          <p:nvPr/>
        </p:nvSpPr>
        <p:spPr>
          <a:xfrm>
            <a:off x="8781596" y="5644819"/>
            <a:ext cx="573221" cy="360939"/>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O" sz="610" dirty="0"/>
              <a:t>Decreto 1407</a:t>
            </a:r>
          </a:p>
        </p:txBody>
      </p:sp>
      <p:sp>
        <p:nvSpPr>
          <p:cNvPr id="8" name="Flecha: a la derecha 7">
            <a:hlinkClick r:id="rId4" action="ppaction://hlinksldjump"/>
            <a:extLst>
              <a:ext uri="{FF2B5EF4-FFF2-40B4-BE49-F238E27FC236}">
                <a16:creationId xmlns:a16="http://schemas.microsoft.com/office/drawing/2014/main" id="{16A08AF9-22F5-4266-A79B-82ED3297E1A4}"/>
              </a:ext>
            </a:extLst>
          </p:cNvPr>
          <p:cNvSpPr/>
          <p:nvPr/>
        </p:nvSpPr>
        <p:spPr>
          <a:xfrm>
            <a:off x="8781595" y="5224846"/>
            <a:ext cx="573221" cy="360939"/>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O" sz="610" dirty="0"/>
              <a:t>E.T SAE</a:t>
            </a:r>
          </a:p>
        </p:txBody>
      </p:sp>
      <p:sp>
        <p:nvSpPr>
          <p:cNvPr id="11" name="Flecha: a la derecha 10">
            <a:hlinkClick r:id="rId5" action="ppaction://hlinksldjump"/>
            <a:extLst>
              <a:ext uri="{FF2B5EF4-FFF2-40B4-BE49-F238E27FC236}">
                <a16:creationId xmlns:a16="http://schemas.microsoft.com/office/drawing/2014/main" id="{F63458CB-782C-41C8-9BBD-CA4475AB0FEC}"/>
              </a:ext>
            </a:extLst>
          </p:cNvPr>
          <p:cNvSpPr/>
          <p:nvPr/>
        </p:nvSpPr>
        <p:spPr>
          <a:xfrm>
            <a:off x="4154526" y="2149406"/>
            <a:ext cx="194014" cy="1763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2" name="Flecha: a la derecha 11">
            <a:hlinkClick r:id="rId6" action="ppaction://hlinksldjump"/>
            <a:extLst>
              <a:ext uri="{FF2B5EF4-FFF2-40B4-BE49-F238E27FC236}">
                <a16:creationId xmlns:a16="http://schemas.microsoft.com/office/drawing/2014/main" id="{05139B8D-5671-4654-928B-CF8F450AC78A}"/>
              </a:ext>
            </a:extLst>
          </p:cNvPr>
          <p:cNvSpPr/>
          <p:nvPr/>
        </p:nvSpPr>
        <p:spPr>
          <a:xfrm>
            <a:off x="4149606" y="2419852"/>
            <a:ext cx="194014" cy="1763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3" name="Rectángulo 12"/>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14" name="Imagen 13">
            <a:extLst>
              <a:ext uri="{FF2B5EF4-FFF2-40B4-BE49-F238E27FC236}">
                <a16:creationId xmlns:a16="http://schemas.microsoft.com/office/drawing/2014/main" id="{E4F8056A-FE69-47F2-B30B-703379765FE7}"/>
              </a:ext>
            </a:extLst>
          </p:cNvPr>
          <p:cNvPicPr>
            <a:picLocks noChangeAspect="1"/>
          </p:cNvPicPr>
          <p:nvPr/>
        </p:nvPicPr>
        <p:blipFill>
          <a:blip r:embed="rId7"/>
          <a:stretch>
            <a:fillRect/>
          </a:stretch>
        </p:blipFill>
        <p:spPr>
          <a:xfrm>
            <a:off x="4297140" y="3347157"/>
            <a:ext cx="3597720" cy="3047510"/>
          </a:xfrm>
          <a:prstGeom prst="rect">
            <a:avLst/>
          </a:prstGeom>
        </p:spPr>
      </p:pic>
      <p:sp>
        <p:nvSpPr>
          <p:cNvPr id="15" name="Rectángulo 1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6" name="Rectángulo 15"/>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8" name="CuadroTexto 17"/>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 PRESUPUESTO DE GASTOS SAE CON MODIFICACIÓN 2018</a:t>
            </a:r>
          </a:p>
        </p:txBody>
      </p:sp>
    </p:spTree>
    <p:extLst>
      <p:ext uri="{BB962C8B-B14F-4D97-AF65-F5344CB8AC3E}">
        <p14:creationId xmlns:p14="http://schemas.microsoft.com/office/powerpoint/2010/main" val="1403511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CuadroTexto 5"/>
          <p:cNvSpPr txBox="1"/>
          <p:nvPr/>
        </p:nvSpPr>
        <p:spPr>
          <a:xfrm>
            <a:off x="2911378" y="2669730"/>
            <a:ext cx="6172200" cy="1030410"/>
          </a:xfrm>
          <a:prstGeom prst="rect">
            <a:avLst/>
          </a:prstGeom>
          <a:noFill/>
        </p:spPr>
        <p:txBody>
          <a:bodyPr wrap="square" rtlCol="0">
            <a:spAutoFit/>
          </a:bodyPr>
          <a:lstStyle/>
          <a:p>
            <a:pPr algn="ctr"/>
            <a:r>
              <a:rPr lang="es-ES" sz="3048" dirty="0">
                <a:solidFill>
                  <a:schemeClr val="accent5">
                    <a:lumMod val="50000"/>
                  </a:schemeClr>
                </a:solidFill>
              </a:rPr>
              <a:t>ESTADOS FINANCIEROS SAE A AGOSTO DE 2017</a:t>
            </a:r>
          </a:p>
        </p:txBody>
      </p:sp>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5" name="Rectángulo 4"/>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5901179" y="246800"/>
            <a:ext cx="5638450" cy="1384995"/>
          </a:xfrm>
          <a:prstGeom prst="rect">
            <a:avLst/>
          </a:prstGeom>
          <a:noFill/>
        </p:spPr>
        <p:txBody>
          <a:bodyPr wrap="square" rtlCol="0">
            <a:spAutoFit/>
          </a:bodyPr>
          <a:lstStyle/>
          <a:p>
            <a:pPr algn="r"/>
            <a:r>
              <a:rPr lang="es-CO" sz="2800" b="1" dirty="0">
                <a:solidFill>
                  <a:schemeClr val="bg1"/>
                </a:solidFill>
              </a:rPr>
              <a:t> ESTADOS FINANCIEROS SAE A AGOSTO DE 2017</a:t>
            </a:r>
          </a:p>
          <a:p>
            <a:pPr algn="r"/>
            <a:endParaRPr lang="es-CO" sz="2800" b="1" dirty="0">
              <a:solidFill>
                <a:schemeClr val="bg1"/>
              </a:solidFill>
            </a:endParaRPr>
          </a:p>
        </p:txBody>
      </p:sp>
    </p:spTree>
    <p:extLst>
      <p:ext uri="{BB962C8B-B14F-4D97-AF65-F5344CB8AC3E}">
        <p14:creationId xmlns:p14="http://schemas.microsoft.com/office/powerpoint/2010/main" val="34732139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nvPr>
        </p:nvGraphicFramePr>
        <p:xfrm>
          <a:off x="2367038" y="1148742"/>
          <a:ext cx="7672008" cy="5131716"/>
        </p:xfrm>
        <a:graphic>
          <a:graphicData uri="http://schemas.openxmlformats.org/drawingml/2006/table">
            <a:tbl>
              <a:tblPr/>
              <a:tblGrid>
                <a:gridCol w="2900724">
                  <a:extLst>
                    <a:ext uri="{9D8B030D-6E8A-4147-A177-3AD203B41FA5}">
                      <a16:colId xmlns:a16="http://schemas.microsoft.com/office/drawing/2014/main" val="247272050"/>
                    </a:ext>
                  </a:extLst>
                </a:gridCol>
                <a:gridCol w="881061">
                  <a:extLst>
                    <a:ext uri="{9D8B030D-6E8A-4147-A177-3AD203B41FA5}">
                      <a16:colId xmlns:a16="http://schemas.microsoft.com/office/drawing/2014/main" val="1357849360"/>
                    </a:ext>
                  </a:extLst>
                </a:gridCol>
                <a:gridCol w="67774">
                  <a:extLst>
                    <a:ext uri="{9D8B030D-6E8A-4147-A177-3AD203B41FA5}">
                      <a16:colId xmlns:a16="http://schemas.microsoft.com/office/drawing/2014/main" val="929123271"/>
                    </a:ext>
                  </a:extLst>
                </a:gridCol>
                <a:gridCol w="881061">
                  <a:extLst>
                    <a:ext uri="{9D8B030D-6E8A-4147-A177-3AD203B41FA5}">
                      <a16:colId xmlns:a16="http://schemas.microsoft.com/office/drawing/2014/main" val="4262477553"/>
                    </a:ext>
                  </a:extLst>
                </a:gridCol>
                <a:gridCol w="54219">
                  <a:extLst>
                    <a:ext uri="{9D8B030D-6E8A-4147-A177-3AD203B41FA5}">
                      <a16:colId xmlns:a16="http://schemas.microsoft.com/office/drawing/2014/main" val="1137632720"/>
                    </a:ext>
                  </a:extLst>
                </a:gridCol>
                <a:gridCol w="881061">
                  <a:extLst>
                    <a:ext uri="{9D8B030D-6E8A-4147-A177-3AD203B41FA5}">
                      <a16:colId xmlns:a16="http://schemas.microsoft.com/office/drawing/2014/main" val="1028479303"/>
                    </a:ext>
                  </a:extLst>
                </a:gridCol>
                <a:gridCol w="121993">
                  <a:extLst>
                    <a:ext uri="{9D8B030D-6E8A-4147-A177-3AD203B41FA5}">
                      <a16:colId xmlns:a16="http://schemas.microsoft.com/office/drawing/2014/main" val="339645472"/>
                    </a:ext>
                  </a:extLst>
                </a:gridCol>
                <a:gridCol w="881061">
                  <a:extLst>
                    <a:ext uri="{9D8B030D-6E8A-4147-A177-3AD203B41FA5}">
                      <a16:colId xmlns:a16="http://schemas.microsoft.com/office/drawing/2014/main" val="2890639988"/>
                    </a:ext>
                  </a:extLst>
                </a:gridCol>
                <a:gridCol w="121993">
                  <a:extLst>
                    <a:ext uri="{9D8B030D-6E8A-4147-A177-3AD203B41FA5}">
                      <a16:colId xmlns:a16="http://schemas.microsoft.com/office/drawing/2014/main" val="2550261858"/>
                    </a:ext>
                  </a:extLst>
                </a:gridCol>
                <a:gridCol w="881061">
                  <a:extLst>
                    <a:ext uri="{9D8B030D-6E8A-4147-A177-3AD203B41FA5}">
                      <a16:colId xmlns:a16="http://schemas.microsoft.com/office/drawing/2014/main" val="2244884315"/>
                    </a:ext>
                  </a:extLst>
                </a:gridCol>
              </a:tblGrid>
              <a:tr h="637928">
                <a:tc>
                  <a:txBody>
                    <a:bodyPr/>
                    <a:lstStyle/>
                    <a:p>
                      <a:pPr algn="ctr" fontAlgn="ctr"/>
                      <a:r>
                        <a:rPr lang="es-CO" sz="1400" b="1" i="0" u="none" strike="noStrike" dirty="0">
                          <a:solidFill>
                            <a:srgbClr val="000000"/>
                          </a:solidFill>
                          <a:effectLst/>
                          <a:latin typeface="Arial Narrow" panose="020B0606020202030204" pitchFamily="34" charset="0"/>
                        </a:rPr>
                        <a:t>ACTIVO</a:t>
                      </a:r>
                    </a:p>
                  </a:txBody>
                  <a:tcPr marL="5806" marR="5806" marT="5806"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Al 31 Agosto 2017</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400" b="1" i="0" u="none" strike="noStrike">
                          <a:effectLst/>
                          <a:latin typeface="Arial Narrow" panose="020B0606020202030204" pitchFamily="34" charset="0"/>
                        </a:rPr>
                        <a:t> </a:t>
                      </a:r>
                    </a:p>
                  </a:txBody>
                  <a:tcPr marL="5806" marR="5806" marT="5806" marB="0" anchor="ctr">
                    <a:lnL>
                      <a:noFill/>
                    </a:lnL>
                    <a:lnR>
                      <a:noFill/>
                    </a:lnR>
                    <a:lnT>
                      <a:noFill/>
                    </a:lnT>
                    <a:lnB>
                      <a:noFill/>
                    </a:lnB>
                    <a:solidFill>
                      <a:srgbClr val="FFFFFF"/>
                    </a:solidFill>
                  </a:tcPr>
                </a:tc>
                <a:tc>
                  <a:txBody>
                    <a:bodyPr/>
                    <a:lstStyle/>
                    <a:p>
                      <a:pPr algn="ctr" fontAlgn="ctr"/>
                      <a:r>
                        <a:rPr lang="es-CO" sz="1400" b="0" i="0" u="none" strike="noStrike">
                          <a:effectLst/>
                          <a:latin typeface="Arial Narrow" panose="020B0606020202030204" pitchFamily="34" charset="0"/>
                        </a:rPr>
                        <a:t>Al 31 Agosto 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Al 31 Diciembre 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Variación % Agosto</a:t>
                      </a:r>
                      <a:br>
                        <a:rPr lang="es-CO" sz="1400" b="0" i="0" u="none" strike="noStrike">
                          <a:effectLst/>
                          <a:latin typeface="Arial Narrow" panose="020B0606020202030204" pitchFamily="34" charset="0"/>
                        </a:rPr>
                      </a:br>
                      <a:r>
                        <a:rPr lang="es-CO" sz="1400" b="0" i="0" u="none" strike="noStrike">
                          <a:effectLst/>
                          <a:latin typeface="Arial Narrow" panose="020B0606020202030204" pitchFamily="34" charset="0"/>
                        </a:rPr>
                        <a:t>2017-2016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Variación % Agosto -Dic</a:t>
                      </a:r>
                      <a:br>
                        <a:rPr lang="es-CO" sz="1400" b="0" i="0" u="none" strike="noStrike">
                          <a:effectLst/>
                          <a:latin typeface="Arial Narrow" panose="020B0606020202030204" pitchFamily="34" charset="0"/>
                        </a:rPr>
                      </a:br>
                      <a:r>
                        <a:rPr lang="es-CO" sz="1400" b="0" i="0" u="none" strike="noStrike">
                          <a:effectLst/>
                          <a:latin typeface="Arial Narrow" panose="020B0606020202030204" pitchFamily="34" charset="0"/>
                        </a:rPr>
                        <a:t>2017-2016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1892902"/>
                  </a:ext>
                </a:extLst>
              </a:tr>
              <a:tr h="225729">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96211085"/>
                  </a:ext>
                </a:extLst>
              </a:tr>
              <a:tr h="235543">
                <a:tc>
                  <a:txBody>
                    <a:bodyPr/>
                    <a:lstStyle/>
                    <a:p>
                      <a:pPr algn="l" fontAlgn="ctr"/>
                      <a:r>
                        <a:rPr lang="es-CO" sz="1400" b="1" i="0" u="none" strike="noStrike">
                          <a:solidFill>
                            <a:srgbClr val="000000"/>
                          </a:solidFill>
                          <a:effectLst/>
                          <a:latin typeface="Arial Narrow" panose="020B0606020202030204" pitchFamily="34" charset="0"/>
                        </a:rPr>
                        <a:t>ACTIVO CORRIENTE</a:t>
                      </a:r>
                    </a:p>
                  </a:txBody>
                  <a:tcPr marL="5806" marR="5806" marT="5806" marB="0" anchor="ctr">
                    <a:lnL>
                      <a:noFill/>
                    </a:lnL>
                    <a:lnR>
                      <a:noFill/>
                    </a:lnR>
                    <a:lnT>
                      <a:noFill/>
                    </a:lnT>
                    <a:lnB>
                      <a:noFill/>
                    </a:lnB>
                  </a:tcPr>
                </a:tc>
                <a:tc>
                  <a:txBody>
                    <a:bodyPr/>
                    <a:lstStyle/>
                    <a:p>
                      <a:pPr algn="r"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extLst>
                  <a:ext uri="{0D108BD9-81ED-4DB2-BD59-A6C34878D82A}">
                    <a16:rowId xmlns:a16="http://schemas.microsoft.com/office/drawing/2014/main" val="196153001"/>
                  </a:ext>
                </a:extLst>
              </a:tr>
              <a:tr h="333686">
                <a:tc>
                  <a:txBody>
                    <a:bodyPr/>
                    <a:lstStyle/>
                    <a:p>
                      <a:pPr algn="l" fontAlgn="ctr"/>
                      <a:r>
                        <a:rPr lang="es-CO" sz="1400" b="0" i="0" u="none" strike="noStrike">
                          <a:solidFill>
                            <a:srgbClr val="000000"/>
                          </a:solidFill>
                          <a:effectLst/>
                          <a:latin typeface="Arial Narrow" panose="020B0606020202030204" pitchFamily="34" charset="0"/>
                        </a:rPr>
                        <a:t>Efectivo en Bancos</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578</a:t>
                      </a:r>
                    </a:p>
                  </a:txBody>
                  <a:tcPr marL="5806" marR="5806" marT="5806" marB="0" anchor="ctr">
                    <a:lnL>
                      <a:noFill/>
                    </a:lnL>
                    <a:lnR>
                      <a:noFill/>
                    </a:lnR>
                    <a:lnT>
                      <a:noFill/>
                    </a:lnT>
                    <a:lnB>
                      <a:noFill/>
                    </a:lnB>
                  </a:tcPr>
                </a:tc>
                <a:tc>
                  <a:txBody>
                    <a:bodyPr/>
                    <a:lstStyle/>
                    <a:p>
                      <a:pPr algn="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3,334</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545</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-83</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6</a:t>
                      </a:r>
                    </a:p>
                  </a:txBody>
                  <a:tcPr marL="5806" marR="5806" marT="5806" marB="0" anchor="ctr">
                    <a:lnL>
                      <a:noFill/>
                    </a:lnL>
                    <a:lnR>
                      <a:noFill/>
                    </a:lnR>
                    <a:lnT>
                      <a:noFill/>
                    </a:lnT>
                    <a:lnB>
                      <a:noFill/>
                    </a:lnB>
                  </a:tcPr>
                </a:tc>
                <a:extLst>
                  <a:ext uri="{0D108BD9-81ED-4DB2-BD59-A6C34878D82A}">
                    <a16:rowId xmlns:a16="http://schemas.microsoft.com/office/drawing/2014/main" val="2132565696"/>
                  </a:ext>
                </a:extLst>
              </a:tr>
              <a:tr h="333686">
                <a:tc>
                  <a:txBody>
                    <a:bodyPr/>
                    <a:lstStyle/>
                    <a:p>
                      <a:pPr algn="l" fontAlgn="ctr"/>
                      <a:r>
                        <a:rPr lang="es-CO" sz="1400" b="0" i="0" u="none" strike="noStrike">
                          <a:solidFill>
                            <a:srgbClr val="000000"/>
                          </a:solidFill>
                          <a:effectLst/>
                          <a:latin typeface="Arial Narrow" panose="020B0606020202030204" pitchFamily="34" charset="0"/>
                        </a:rPr>
                        <a:t>Inversiones de administración de líquidez</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8,035</a:t>
                      </a:r>
                    </a:p>
                  </a:txBody>
                  <a:tcPr marL="5806" marR="5806" marT="5806" marB="0" anchor="ctr">
                    <a:lnL>
                      <a:noFill/>
                    </a:lnL>
                    <a:lnR>
                      <a:noFill/>
                    </a:lnR>
                    <a:lnT>
                      <a:noFill/>
                    </a:lnT>
                    <a:lnB>
                      <a:noFill/>
                    </a:lnB>
                  </a:tcPr>
                </a:tc>
                <a:tc>
                  <a:txBody>
                    <a:bodyPr/>
                    <a:lstStyle/>
                    <a:p>
                      <a:pPr algn="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8,059</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8,149</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0</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a:t>
                      </a:r>
                    </a:p>
                  </a:txBody>
                  <a:tcPr marL="5806" marR="5806" marT="5806" marB="0" anchor="ctr">
                    <a:lnL>
                      <a:noFill/>
                    </a:lnL>
                    <a:lnR>
                      <a:noFill/>
                    </a:lnR>
                    <a:lnT>
                      <a:noFill/>
                    </a:lnT>
                    <a:lnB>
                      <a:noFill/>
                    </a:lnB>
                  </a:tcPr>
                </a:tc>
                <a:extLst>
                  <a:ext uri="{0D108BD9-81ED-4DB2-BD59-A6C34878D82A}">
                    <a16:rowId xmlns:a16="http://schemas.microsoft.com/office/drawing/2014/main" val="3998265411"/>
                  </a:ext>
                </a:extLst>
              </a:tr>
              <a:tr h="333686">
                <a:tc>
                  <a:txBody>
                    <a:bodyPr/>
                    <a:lstStyle/>
                    <a:p>
                      <a:pPr algn="l" fontAlgn="ctr"/>
                      <a:r>
                        <a:rPr lang="es-CO" sz="1400" b="0" i="0" u="none" strike="noStrike">
                          <a:solidFill>
                            <a:srgbClr val="000000"/>
                          </a:solidFill>
                          <a:effectLst/>
                          <a:latin typeface="Arial Narrow" panose="020B0606020202030204" pitchFamily="34" charset="0"/>
                        </a:rPr>
                        <a:t>Cuentas por Cobrar Corto Plazo</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2,443</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2,653</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3,045</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-8</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-20</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2908422"/>
                  </a:ext>
                </a:extLst>
              </a:tr>
              <a:tr h="235543">
                <a:tc>
                  <a:txBody>
                    <a:bodyPr/>
                    <a:lstStyle/>
                    <a:p>
                      <a:pPr algn="l" fontAlgn="ctr"/>
                      <a:r>
                        <a:rPr lang="es-CO" sz="1400" b="1" i="0" u="none" strike="noStrike">
                          <a:solidFill>
                            <a:srgbClr val="000000"/>
                          </a:solidFill>
                          <a:effectLst/>
                          <a:latin typeface="Arial Narrow" panose="020B0606020202030204" pitchFamily="34" charset="0"/>
                        </a:rPr>
                        <a:t>TOTAL ACTIVO CORRIENTE</a:t>
                      </a: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11,056</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14,046</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11,739</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-21</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-6</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3581133"/>
                  </a:ext>
                </a:extLst>
              </a:tr>
              <a:tr h="235543">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dirty="0">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81810849"/>
                  </a:ext>
                </a:extLst>
              </a:tr>
              <a:tr h="225729">
                <a:tc>
                  <a:txBody>
                    <a:bodyPr/>
                    <a:lstStyle/>
                    <a:p>
                      <a:pPr algn="l" fontAlgn="ctr"/>
                      <a:r>
                        <a:rPr lang="es-CO" sz="1400" b="1" i="0" u="none" strike="noStrike">
                          <a:solidFill>
                            <a:srgbClr val="000000"/>
                          </a:solidFill>
                          <a:effectLst/>
                          <a:latin typeface="Arial Narrow" panose="020B0606020202030204" pitchFamily="34" charset="0"/>
                        </a:rPr>
                        <a:t>ACTIVO NO CORRIENTE</a:t>
                      </a: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extLst>
                  <a:ext uri="{0D108BD9-81ED-4DB2-BD59-A6C34878D82A}">
                    <a16:rowId xmlns:a16="http://schemas.microsoft.com/office/drawing/2014/main" val="3720876658"/>
                  </a:ext>
                </a:extLst>
              </a:tr>
              <a:tr h="235543">
                <a:tc>
                  <a:txBody>
                    <a:bodyPr/>
                    <a:lstStyle/>
                    <a:p>
                      <a:pPr algn="l" fontAlgn="ctr"/>
                      <a:r>
                        <a:rPr lang="es-CO" sz="1400" b="0" i="0" u="none" strike="noStrike">
                          <a:solidFill>
                            <a:srgbClr val="000000"/>
                          </a:solidFill>
                          <a:effectLst/>
                          <a:latin typeface="Arial Narrow" panose="020B0606020202030204" pitchFamily="34" charset="0"/>
                        </a:rPr>
                        <a:t>Cuentas por Cobrar Largo Plazo</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941</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7,286</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8,537</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-87</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-89</a:t>
                      </a:r>
                    </a:p>
                  </a:txBody>
                  <a:tcPr marL="5806" marR="5806" marT="5806" marB="0" anchor="ctr">
                    <a:lnL>
                      <a:noFill/>
                    </a:lnL>
                    <a:lnR>
                      <a:noFill/>
                    </a:lnR>
                    <a:lnT>
                      <a:noFill/>
                    </a:lnT>
                    <a:lnB>
                      <a:noFill/>
                    </a:lnB>
                  </a:tcPr>
                </a:tc>
                <a:extLst>
                  <a:ext uri="{0D108BD9-81ED-4DB2-BD59-A6C34878D82A}">
                    <a16:rowId xmlns:a16="http://schemas.microsoft.com/office/drawing/2014/main" val="467494213"/>
                  </a:ext>
                </a:extLst>
              </a:tr>
              <a:tr h="235543">
                <a:tc>
                  <a:txBody>
                    <a:bodyPr/>
                    <a:lstStyle/>
                    <a:p>
                      <a:pPr algn="l" fontAlgn="ctr"/>
                      <a:r>
                        <a:rPr lang="es-CO" sz="1400" b="0" i="0" u="none" strike="noStrike" dirty="0">
                          <a:solidFill>
                            <a:srgbClr val="000000"/>
                          </a:solidFill>
                          <a:effectLst/>
                          <a:latin typeface="Arial Narrow" panose="020B0606020202030204" pitchFamily="34" charset="0"/>
                        </a:rPr>
                        <a:t>Deterioro</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-598</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-598</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-598</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0</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dirty="0">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0</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924191"/>
                  </a:ext>
                </a:extLst>
              </a:tr>
              <a:tr h="235543">
                <a:tc>
                  <a:txBody>
                    <a:bodyPr/>
                    <a:lstStyle/>
                    <a:p>
                      <a:pPr algn="l" fontAlgn="ctr"/>
                      <a:r>
                        <a:rPr lang="es-CO" sz="1400" b="0" i="0" u="none" strike="noStrike">
                          <a:solidFill>
                            <a:srgbClr val="000000"/>
                          </a:solidFill>
                          <a:effectLst/>
                          <a:latin typeface="Arial Narrow" panose="020B0606020202030204" pitchFamily="34" charset="0"/>
                        </a:rPr>
                        <a:t>Total Cuenta por Cobrar Largo Plazo</a:t>
                      </a: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343</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6,688</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7,939</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-95</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dirty="0">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-96</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7418704"/>
                  </a:ext>
                </a:extLst>
              </a:tr>
              <a:tr h="235543">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3199380"/>
                  </a:ext>
                </a:extLst>
              </a:tr>
              <a:tr h="235543">
                <a:tc>
                  <a:txBody>
                    <a:bodyPr/>
                    <a:lstStyle/>
                    <a:p>
                      <a:pPr algn="l" fontAlgn="ctr"/>
                      <a:r>
                        <a:rPr lang="es-CO" sz="1400" b="0" i="0" u="none" strike="noStrike">
                          <a:solidFill>
                            <a:srgbClr val="000000"/>
                          </a:solidFill>
                          <a:effectLst/>
                          <a:latin typeface="Arial Narrow" panose="020B0606020202030204" pitchFamily="34" charset="0"/>
                        </a:rPr>
                        <a:t>Propiedades, Planta y equipo</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403</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489</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461</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-18</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-13</a:t>
                      </a:r>
                    </a:p>
                  </a:txBody>
                  <a:tcPr marL="5806" marR="5806" marT="5806" marB="0" anchor="ctr">
                    <a:lnL>
                      <a:noFill/>
                    </a:lnL>
                    <a:lnR>
                      <a:noFill/>
                    </a:lnR>
                    <a:lnT>
                      <a:noFill/>
                    </a:lnT>
                    <a:lnB>
                      <a:noFill/>
                    </a:lnB>
                  </a:tcPr>
                </a:tc>
                <a:extLst>
                  <a:ext uri="{0D108BD9-81ED-4DB2-BD59-A6C34878D82A}">
                    <a16:rowId xmlns:a16="http://schemas.microsoft.com/office/drawing/2014/main" val="3351912246"/>
                  </a:ext>
                </a:extLst>
              </a:tr>
              <a:tr h="423850">
                <a:tc>
                  <a:txBody>
                    <a:bodyPr/>
                    <a:lstStyle/>
                    <a:p>
                      <a:pPr algn="l" fontAlgn="ctr"/>
                      <a:r>
                        <a:rPr lang="es-CO" sz="1400" b="0" i="0" u="none" strike="noStrike">
                          <a:solidFill>
                            <a:srgbClr val="000000"/>
                          </a:solidFill>
                          <a:effectLst/>
                          <a:latin typeface="Arial Narrow" panose="020B0606020202030204" pitchFamily="34" charset="0"/>
                        </a:rPr>
                        <a:t>Otros Activos ( anticipos Impuestos / Diferidos)</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10,210</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389</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250</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2,525</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3,984</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7908310"/>
                  </a:ext>
                </a:extLst>
              </a:tr>
              <a:tr h="235543">
                <a:tc>
                  <a:txBody>
                    <a:bodyPr/>
                    <a:lstStyle/>
                    <a:p>
                      <a:pPr algn="l" fontAlgn="ctr"/>
                      <a:r>
                        <a:rPr lang="es-CO" sz="1400" b="1" i="0" u="none" strike="noStrike">
                          <a:solidFill>
                            <a:srgbClr val="000000"/>
                          </a:solidFill>
                          <a:effectLst/>
                          <a:latin typeface="Arial Narrow" panose="020B0606020202030204" pitchFamily="34" charset="0"/>
                        </a:rPr>
                        <a:t>TOTAL ACTIVO NO CORRIENTE</a:t>
                      </a: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10,956</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878</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711</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1,148</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dirty="0">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1,441</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2106655"/>
                  </a:ext>
                </a:extLst>
              </a:tr>
              <a:tr h="235543">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dirty="0">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5837809"/>
                  </a:ext>
                </a:extLst>
              </a:tr>
              <a:tr h="245358">
                <a:tc>
                  <a:txBody>
                    <a:bodyPr/>
                    <a:lstStyle/>
                    <a:p>
                      <a:pPr algn="l" fontAlgn="ctr"/>
                      <a:r>
                        <a:rPr lang="es-CO" sz="1400" b="1" i="0" u="none" strike="noStrike">
                          <a:solidFill>
                            <a:srgbClr val="000000"/>
                          </a:solidFill>
                          <a:effectLst/>
                          <a:latin typeface="Arial Narrow" panose="020B0606020202030204" pitchFamily="34" charset="0"/>
                        </a:rPr>
                        <a:t>TOTAL ACTIVO</a:t>
                      </a: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22,012</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21,612</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20,389</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8</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783685754"/>
                  </a:ext>
                </a:extLst>
              </a:tr>
            </a:tbl>
          </a:graphicData>
        </a:graphic>
      </p:graphicFrame>
      <p:pic>
        <p:nvPicPr>
          <p:cNvPr id="3300" name="Imagen 3" descr="Logo SA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60677" y="49591"/>
            <a:ext cx="2111829" cy="98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p:txBody>
          <a:bodyPr/>
          <a:lstStyle/>
          <a:p>
            <a:pPr>
              <a:defRPr/>
            </a:pPr>
            <a:fld id="{24A966AA-6F91-445D-9928-CD2F1603CA71}" type="slidenum">
              <a:rPr lang="es-ES"/>
              <a:pPr>
                <a:defRPr/>
              </a:pPr>
              <a:t>28</a:t>
            </a:fld>
            <a:endParaRPr lang="es-ES"/>
          </a:p>
        </p:txBody>
      </p:sp>
      <p:sp>
        <p:nvSpPr>
          <p:cNvPr id="9" name="Título 1"/>
          <p:cNvSpPr txBox="1">
            <a:spLocks/>
          </p:cNvSpPr>
          <p:nvPr/>
        </p:nvSpPr>
        <p:spPr>
          <a:xfrm>
            <a:off x="3851124" y="61687"/>
            <a:ext cx="6322181" cy="986971"/>
          </a:xfrm>
          <a:prstGeom prst="rect">
            <a:avLst/>
          </a:prstGeom>
        </p:spPr>
        <p:txBody>
          <a:bodyPr lIns="52251" tIns="26126" rIns="52251" bIns="26126"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514" b="1" dirty="0"/>
              <a:t> </a:t>
            </a:r>
            <a:r>
              <a:rPr lang="es-CO" sz="1143" b="1" dirty="0">
                <a:solidFill>
                  <a:srgbClr val="0070C0"/>
                </a:solidFill>
                <a:latin typeface="Lato Regular"/>
                <a:ea typeface="+mn-ea"/>
                <a:cs typeface="Lato Regular"/>
              </a:rPr>
              <a:t>ESTADO DE SITUACION FINANCIERA INDIVIDUAL</a:t>
            </a:r>
          </a:p>
          <a:p>
            <a:pPr algn="ctr">
              <a:defRPr/>
            </a:pPr>
            <a:r>
              <a:rPr lang="es-CO" sz="801" b="1" dirty="0">
                <a:solidFill>
                  <a:srgbClr val="0070C0"/>
                </a:solidFill>
                <a:latin typeface="Lato Regular"/>
                <a:ea typeface="+mn-ea"/>
                <a:cs typeface="Lato Regular"/>
              </a:rPr>
              <a:t>PERIODOS TERMINADOS EL 31 DE AGOSTO DE 2017 Y  31 DE AGOSTO 2016</a:t>
            </a:r>
          </a:p>
          <a:p>
            <a:pPr algn="ctr">
              <a:defRPr/>
            </a:pPr>
            <a:r>
              <a:rPr lang="es-CO" sz="801" b="1" dirty="0">
                <a:solidFill>
                  <a:srgbClr val="0070C0"/>
                </a:solidFill>
                <a:latin typeface="Lato Regular"/>
                <a:cs typeface="Lato Regular"/>
              </a:rPr>
              <a:t>(cifras expresadas en millones de pesos colombianos)</a:t>
            </a:r>
          </a:p>
          <a:p>
            <a:pPr algn="ctr">
              <a:defRPr/>
            </a:pPr>
            <a:endParaRPr lang="es-CO" sz="801" b="1" dirty="0">
              <a:solidFill>
                <a:srgbClr val="0070C0"/>
              </a:solidFill>
              <a:latin typeface="Lato Regular"/>
              <a:ea typeface="+mn-ea"/>
              <a:cs typeface="Lato Regular"/>
            </a:endParaRPr>
          </a:p>
        </p:txBody>
      </p:sp>
      <p:sp>
        <p:nvSpPr>
          <p:cNvPr id="13" name="Botón de acción: ir hacia delante o siguiente 12">
            <a:hlinkClick r:id="" action="ppaction://noaction" highlightClick="1"/>
          </p:cNvPr>
          <p:cNvSpPr/>
          <p:nvPr/>
        </p:nvSpPr>
        <p:spPr>
          <a:xfrm>
            <a:off x="3777344" y="2523067"/>
            <a:ext cx="302381" cy="11611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7" name="Botón de acción: ir hacia delante o siguiente 16">
            <a:hlinkClick r:id="" action="ppaction://noaction" highlightClick="1"/>
          </p:cNvPr>
          <p:cNvSpPr/>
          <p:nvPr/>
        </p:nvSpPr>
        <p:spPr>
          <a:xfrm>
            <a:off x="5154990" y="2836334"/>
            <a:ext cx="301172" cy="11611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8" name="Botón de acción: ir hacia delante o siguiente 17">
            <a:hlinkClick r:id="" action="ppaction://noaction" highlightClick="1"/>
          </p:cNvPr>
          <p:cNvSpPr/>
          <p:nvPr/>
        </p:nvSpPr>
        <p:spPr>
          <a:xfrm>
            <a:off x="4556277" y="5104191"/>
            <a:ext cx="302381" cy="12216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9" name="Botón de acción: ir hacia delante o siguiente 18">
            <a:hlinkClick r:id="" action="ppaction://noaction" highlightClick="1"/>
          </p:cNvPr>
          <p:cNvSpPr/>
          <p:nvPr/>
        </p:nvSpPr>
        <p:spPr>
          <a:xfrm>
            <a:off x="4561115" y="5498496"/>
            <a:ext cx="151190" cy="12095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dirty="0"/>
          </a:p>
        </p:txBody>
      </p:sp>
      <p:pic>
        <p:nvPicPr>
          <p:cNvPr id="3308" name="Imagen 14">
            <a:hlinkClick r:id="" action="ppaction://noaction"/>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56277" y="3199191"/>
            <a:ext cx="307219" cy="119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9" name="Imagen 7">
            <a:hlinkClick r:id="" action="ppaction://noaction"/>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63496" y="4620382"/>
            <a:ext cx="306009" cy="11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ángulo 14"/>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4" name="Rectángulo 13"/>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4576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p:cNvGraphicFramePr>
            <a:graphicFrameLocks noGrp="1"/>
          </p:cNvGraphicFramePr>
          <p:nvPr>
            <p:extLst/>
          </p:nvPr>
        </p:nvGraphicFramePr>
        <p:xfrm>
          <a:off x="2269067" y="1079501"/>
          <a:ext cx="7769980" cy="5344970"/>
        </p:xfrm>
        <a:graphic>
          <a:graphicData uri="http://schemas.openxmlformats.org/drawingml/2006/table">
            <a:tbl>
              <a:tblPr/>
              <a:tblGrid>
                <a:gridCol w="2937767">
                  <a:extLst>
                    <a:ext uri="{9D8B030D-6E8A-4147-A177-3AD203B41FA5}">
                      <a16:colId xmlns:a16="http://schemas.microsoft.com/office/drawing/2014/main" val="2548341393"/>
                    </a:ext>
                  </a:extLst>
                </a:gridCol>
                <a:gridCol w="892312">
                  <a:extLst>
                    <a:ext uri="{9D8B030D-6E8A-4147-A177-3AD203B41FA5}">
                      <a16:colId xmlns:a16="http://schemas.microsoft.com/office/drawing/2014/main" val="1528998847"/>
                    </a:ext>
                  </a:extLst>
                </a:gridCol>
                <a:gridCol w="68639">
                  <a:extLst>
                    <a:ext uri="{9D8B030D-6E8A-4147-A177-3AD203B41FA5}">
                      <a16:colId xmlns:a16="http://schemas.microsoft.com/office/drawing/2014/main" val="599013495"/>
                    </a:ext>
                  </a:extLst>
                </a:gridCol>
                <a:gridCol w="892312">
                  <a:extLst>
                    <a:ext uri="{9D8B030D-6E8A-4147-A177-3AD203B41FA5}">
                      <a16:colId xmlns:a16="http://schemas.microsoft.com/office/drawing/2014/main" val="4283027136"/>
                    </a:ext>
                  </a:extLst>
                </a:gridCol>
                <a:gridCol w="54911">
                  <a:extLst>
                    <a:ext uri="{9D8B030D-6E8A-4147-A177-3AD203B41FA5}">
                      <a16:colId xmlns:a16="http://schemas.microsoft.com/office/drawing/2014/main" val="1766870272"/>
                    </a:ext>
                  </a:extLst>
                </a:gridCol>
                <a:gridCol w="785601">
                  <a:extLst>
                    <a:ext uri="{9D8B030D-6E8A-4147-A177-3AD203B41FA5}">
                      <a16:colId xmlns:a16="http://schemas.microsoft.com/office/drawing/2014/main" val="3289627922"/>
                    </a:ext>
                  </a:extLst>
                </a:gridCol>
                <a:gridCol w="230263">
                  <a:extLst>
                    <a:ext uri="{9D8B030D-6E8A-4147-A177-3AD203B41FA5}">
                      <a16:colId xmlns:a16="http://schemas.microsoft.com/office/drawing/2014/main" val="1337434272"/>
                    </a:ext>
                  </a:extLst>
                </a:gridCol>
                <a:gridCol w="892312">
                  <a:extLst>
                    <a:ext uri="{9D8B030D-6E8A-4147-A177-3AD203B41FA5}">
                      <a16:colId xmlns:a16="http://schemas.microsoft.com/office/drawing/2014/main" val="2171145619"/>
                    </a:ext>
                  </a:extLst>
                </a:gridCol>
                <a:gridCol w="123551">
                  <a:extLst>
                    <a:ext uri="{9D8B030D-6E8A-4147-A177-3AD203B41FA5}">
                      <a16:colId xmlns:a16="http://schemas.microsoft.com/office/drawing/2014/main" val="1146497306"/>
                    </a:ext>
                  </a:extLst>
                </a:gridCol>
                <a:gridCol w="892312">
                  <a:extLst>
                    <a:ext uri="{9D8B030D-6E8A-4147-A177-3AD203B41FA5}">
                      <a16:colId xmlns:a16="http://schemas.microsoft.com/office/drawing/2014/main" val="3881807011"/>
                    </a:ext>
                  </a:extLst>
                </a:gridCol>
              </a:tblGrid>
              <a:tr h="632891">
                <a:tc>
                  <a:txBody>
                    <a:bodyPr/>
                    <a:lstStyle/>
                    <a:p>
                      <a:pPr algn="ctr" fontAlgn="ctr"/>
                      <a:r>
                        <a:rPr lang="es-CO" sz="1400" b="1" i="0" u="none" strike="noStrike" dirty="0">
                          <a:solidFill>
                            <a:srgbClr val="000000"/>
                          </a:solidFill>
                          <a:effectLst/>
                          <a:latin typeface="Arial Narrow" panose="020B0606020202030204" pitchFamily="34" charset="0"/>
                        </a:rPr>
                        <a:t>PASIVO</a:t>
                      </a:r>
                    </a:p>
                  </a:txBody>
                  <a:tcPr marL="5806" marR="5806" marT="5806" marB="0" anchor="ctr">
                    <a:lnL>
                      <a:noFill/>
                    </a:lnL>
                    <a:lnR>
                      <a:noFill/>
                    </a:lnR>
                    <a:lnT>
                      <a:noFill/>
                    </a:lnT>
                    <a:lnB>
                      <a:noFill/>
                    </a:lnB>
                  </a:tcPr>
                </a:tc>
                <a:tc>
                  <a:txBody>
                    <a:bodyPr/>
                    <a:lstStyle/>
                    <a:p>
                      <a:pPr algn="ctr" fontAlgn="ctr"/>
                      <a:r>
                        <a:rPr lang="es-CO" sz="1400" b="0" i="0" u="none" strike="noStrike" dirty="0">
                          <a:effectLst/>
                          <a:latin typeface="Arial Narrow" panose="020B0606020202030204" pitchFamily="34" charset="0"/>
                        </a:rPr>
                        <a:t>Al 31 Agosto 2017</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400" b="1" i="0" u="none" strike="noStrike">
                          <a:effectLst/>
                          <a:latin typeface="Arial Narrow" panose="020B0606020202030204" pitchFamily="34" charset="0"/>
                        </a:rPr>
                        <a:t> </a:t>
                      </a:r>
                    </a:p>
                  </a:txBody>
                  <a:tcPr marL="5806" marR="5806" marT="5806" marB="0" anchor="ctr">
                    <a:lnL>
                      <a:noFill/>
                    </a:lnL>
                    <a:lnR>
                      <a:noFill/>
                    </a:lnR>
                    <a:lnT>
                      <a:noFill/>
                    </a:lnT>
                    <a:lnB>
                      <a:noFill/>
                    </a:lnB>
                    <a:solidFill>
                      <a:srgbClr val="FFFFFF"/>
                    </a:solidFill>
                  </a:tcPr>
                </a:tc>
                <a:tc>
                  <a:txBody>
                    <a:bodyPr/>
                    <a:lstStyle/>
                    <a:p>
                      <a:pPr algn="ctr" fontAlgn="ctr"/>
                      <a:r>
                        <a:rPr lang="es-CO" sz="1400" b="0" i="0" u="none" strike="noStrike">
                          <a:effectLst/>
                          <a:latin typeface="Arial Narrow" panose="020B0606020202030204" pitchFamily="34" charset="0"/>
                        </a:rPr>
                        <a:t>Al 31 Agosto 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r>
                        <a:rPr lang="es-CO" sz="1400" b="0" i="0" u="none" strike="noStrike" dirty="0">
                          <a:effectLst/>
                          <a:latin typeface="Arial Narrow" panose="020B0606020202030204" pitchFamily="34" charset="0"/>
                        </a:rPr>
                        <a:t>Al 31 Diciembre</a:t>
                      </a:r>
                      <a:r>
                        <a:rPr lang="es-CO" sz="1400" b="0" i="0" u="none" strike="noStrike" baseline="0" dirty="0">
                          <a:effectLst/>
                          <a:latin typeface="Arial Narrow" panose="020B0606020202030204" pitchFamily="34" charset="0"/>
                        </a:rPr>
                        <a:t> </a:t>
                      </a:r>
                      <a:r>
                        <a:rPr lang="es-CO" sz="1400" b="0" i="0" u="none" strike="noStrike" dirty="0">
                          <a:effectLst/>
                          <a:latin typeface="Arial Narrow" panose="020B0606020202030204" pitchFamily="34" charset="0"/>
                        </a:rPr>
                        <a:t>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dirty="0">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Variación % Agosto</a:t>
                      </a:r>
                      <a:br>
                        <a:rPr lang="es-CO" sz="1400" b="0" i="0" u="none" strike="noStrike">
                          <a:effectLst/>
                          <a:latin typeface="Arial Narrow" panose="020B0606020202030204" pitchFamily="34" charset="0"/>
                        </a:rPr>
                      </a:br>
                      <a:r>
                        <a:rPr lang="es-CO" sz="1400" b="0" i="0" u="none" strike="noStrike">
                          <a:effectLst/>
                          <a:latin typeface="Arial Narrow" panose="020B0606020202030204" pitchFamily="34" charset="0"/>
                        </a:rPr>
                        <a:t>2017-2016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Variación % Agosto -Dic</a:t>
                      </a:r>
                      <a:br>
                        <a:rPr lang="es-CO" sz="1400" b="0" i="0" u="none" strike="noStrike">
                          <a:effectLst/>
                          <a:latin typeface="Arial Narrow" panose="020B0606020202030204" pitchFamily="34" charset="0"/>
                        </a:rPr>
                      </a:br>
                      <a:r>
                        <a:rPr lang="es-CO" sz="1400" b="0" i="0" u="none" strike="noStrike">
                          <a:effectLst/>
                          <a:latin typeface="Arial Narrow" panose="020B0606020202030204" pitchFamily="34" charset="0"/>
                        </a:rPr>
                        <a:t>2017-2016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163272"/>
                  </a:ext>
                </a:extLst>
              </a:tr>
              <a:tr h="273030">
                <a:tc>
                  <a:txBody>
                    <a:bodyPr/>
                    <a:lstStyle/>
                    <a:p>
                      <a:pPr algn="l" fontAlgn="ctr"/>
                      <a:r>
                        <a:rPr lang="es-CO" sz="1400" b="1" i="0" u="none" strike="noStrike" dirty="0">
                          <a:solidFill>
                            <a:srgbClr val="000000"/>
                          </a:solidFill>
                          <a:effectLst/>
                          <a:latin typeface="Arial Narrow" panose="020B0606020202030204" pitchFamily="34" charset="0"/>
                        </a:rPr>
                        <a:t>PASIVO CORRIENTE</a:t>
                      </a: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31051481"/>
                  </a:ext>
                </a:extLst>
              </a:tr>
              <a:tr h="273030">
                <a:tc>
                  <a:txBody>
                    <a:bodyPr/>
                    <a:lstStyle/>
                    <a:p>
                      <a:pPr algn="l" fontAlgn="ctr"/>
                      <a:r>
                        <a:rPr lang="es-CO" sz="1400" b="0" i="0" u="none" strike="noStrike" dirty="0">
                          <a:solidFill>
                            <a:srgbClr val="000000"/>
                          </a:solidFill>
                          <a:effectLst/>
                          <a:latin typeface="Arial Narrow" panose="020B0606020202030204" pitchFamily="34" charset="0"/>
                        </a:rPr>
                        <a:t>Cuentas por Pagar</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1,833</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1,203</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1,131</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52</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62</a:t>
                      </a:r>
                    </a:p>
                  </a:txBody>
                  <a:tcPr marL="5806" marR="5806" marT="5806" marB="0" anchor="ctr">
                    <a:lnL>
                      <a:noFill/>
                    </a:lnL>
                    <a:lnR>
                      <a:noFill/>
                    </a:lnR>
                    <a:lnT>
                      <a:noFill/>
                    </a:lnT>
                    <a:lnB>
                      <a:noFill/>
                    </a:lnB>
                  </a:tcPr>
                </a:tc>
                <a:extLst>
                  <a:ext uri="{0D108BD9-81ED-4DB2-BD59-A6C34878D82A}">
                    <a16:rowId xmlns:a16="http://schemas.microsoft.com/office/drawing/2014/main" val="2470469412"/>
                  </a:ext>
                </a:extLst>
              </a:tr>
              <a:tr h="273030">
                <a:tc>
                  <a:txBody>
                    <a:bodyPr/>
                    <a:lstStyle/>
                    <a:p>
                      <a:pPr algn="l" fontAlgn="ctr"/>
                      <a:r>
                        <a:rPr lang="es-CO" sz="1400" b="0" i="0" u="none" strike="noStrike">
                          <a:solidFill>
                            <a:srgbClr val="000000"/>
                          </a:solidFill>
                          <a:effectLst/>
                          <a:latin typeface="Arial Narrow" panose="020B0606020202030204" pitchFamily="34" charset="0"/>
                        </a:rPr>
                        <a:t>Beneficios a los empleados Corto Plazo</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1,276</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418</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466</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205</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174</a:t>
                      </a:r>
                    </a:p>
                  </a:txBody>
                  <a:tcPr marL="5806" marR="5806" marT="5806" marB="0" anchor="ctr">
                    <a:lnL>
                      <a:noFill/>
                    </a:lnL>
                    <a:lnR>
                      <a:noFill/>
                    </a:lnR>
                    <a:lnT>
                      <a:noFill/>
                    </a:lnT>
                    <a:lnB>
                      <a:noFill/>
                    </a:lnB>
                  </a:tcPr>
                </a:tc>
                <a:extLst>
                  <a:ext uri="{0D108BD9-81ED-4DB2-BD59-A6C34878D82A}">
                    <a16:rowId xmlns:a16="http://schemas.microsoft.com/office/drawing/2014/main" val="3922417645"/>
                  </a:ext>
                </a:extLst>
              </a:tr>
              <a:tr h="273030">
                <a:tc>
                  <a:txBody>
                    <a:bodyPr/>
                    <a:lstStyle/>
                    <a:p>
                      <a:pPr algn="l" fontAlgn="ctr"/>
                      <a:r>
                        <a:rPr lang="es-CO" sz="1400" b="0" i="0" u="none" strike="noStrike">
                          <a:solidFill>
                            <a:srgbClr val="000000"/>
                          </a:solidFill>
                          <a:effectLst/>
                          <a:latin typeface="Arial Narrow" panose="020B0606020202030204" pitchFamily="34" charset="0"/>
                        </a:rPr>
                        <a:t>Provisiones</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165</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1,568</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188</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-89</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-12</a:t>
                      </a:r>
                    </a:p>
                  </a:txBody>
                  <a:tcPr marL="5806" marR="5806" marT="5806" marB="0" anchor="ctr">
                    <a:lnL>
                      <a:noFill/>
                    </a:lnL>
                    <a:lnR>
                      <a:noFill/>
                    </a:lnR>
                    <a:lnT>
                      <a:noFill/>
                    </a:lnT>
                    <a:lnB>
                      <a:noFill/>
                    </a:lnB>
                  </a:tcPr>
                </a:tc>
                <a:extLst>
                  <a:ext uri="{0D108BD9-81ED-4DB2-BD59-A6C34878D82A}">
                    <a16:rowId xmlns:a16="http://schemas.microsoft.com/office/drawing/2014/main" val="2178860466"/>
                  </a:ext>
                </a:extLst>
              </a:tr>
              <a:tr h="273030">
                <a:tc>
                  <a:txBody>
                    <a:bodyPr/>
                    <a:lstStyle/>
                    <a:p>
                      <a:pPr algn="l" fontAlgn="ctr"/>
                      <a:r>
                        <a:rPr lang="es-CO" sz="1400" b="0" i="0" u="none" strike="noStrike">
                          <a:solidFill>
                            <a:srgbClr val="000000"/>
                          </a:solidFill>
                          <a:effectLst/>
                          <a:latin typeface="Arial Narrow" panose="020B0606020202030204" pitchFamily="34" charset="0"/>
                        </a:rPr>
                        <a:t>Otros pasivos</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537</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385</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250</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39</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115</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5291174"/>
                  </a:ext>
                </a:extLst>
              </a:tr>
              <a:tr h="273030">
                <a:tc>
                  <a:txBody>
                    <a:bodyPr/>
                    <a:lstStyle/>
                    <a:p>
                      <a:pPr algn="l" fontAlgn="ctr"/>
                      <a:r>
                        <a:rPr lang="es-CO" sz="1400" b="1" i="0" u="none" strike="noStrike" dirty="0">
                          <a:solidFill>
                            <a:srgbClr val="000000"/>
                          </a:solidFill>
                          <a:effectLst/>
                          <a:latin typeface="Arial Narrow" panose="020B0606020202030204" pitchFamily="34" charset="0"/>
                        </a:rPr>
                        <a:t>TOTAL PASIVO CORRIENTE</a:t>
                      </a: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3,811</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3,574</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2,035</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7</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87</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4355995"/>
                  </a:ext>
                </a:extLst>
              </a:tr>
              <a:tr h="214834">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0" i="0" u="none" strike="noStrike" dirty="0">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7602245"/>
                  </a:ext>
                </a:extLst>
              </a:tr>
              <a:tr h="214834">
                <a:tc>
                  <a:txBody>
                    <a:bodyPr/>
                    <a:lstStyle/>
                    <a:p>
                      <a:pPr algn="l" fontAlgn="ctr"/>
                      <a:r>
                        <a:rPr lang="es-CO" sz="1400" b="1" i="0" u="none" strike="noStrike">
                          <a:solidFill>
                            <a:srgbClr val="000000"/>
                          </a:solidFill>
                          <a:effectLst/>
                          <a:latin typeface="Arial Narrow" panose="020B0606020202030204" pitchFamily="34" charset="0"/>
                        </a:rPr>
                        <a:t>TOTAL PASIVO</a:t>
                      </a: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3,811</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3,574</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2,035</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7</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87</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40725432"/>
                  </a:ext>
                </a:extLst>
              </a:tr>
              <a:tr h="214834">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dirty="0">
                        <a:effectLst/>
                        <a:latin typeface="Arial Narrow" panose="020B0606020202030204" pitchFamily="34" charset="0"/>
                      </a:endParaRPr>
                    </a:p>
                  </a:txBody>
                  <a:tcPr marL="5806" marR="5806" marT="5806"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18334789"/>
                  </a:ext>
                </a:extLst>
              </a:tr>
              <a:tr h="273030">
                <a:tc>
                  <a:txBody>
                    <a:bodyPr/>
                    <a:lstStyle/>
                    <a:p>
                      <a:pPr algn="ctr" fontAlgn="ctr"/>
                      <a:r>
                        <a:rPr lang="es-CO" sz="1400" b="1" i="0" u="none" strike="noStrike">
                          <a:solidFill>
                            <a:srgbClr val="000000"/>
                          </a:solidFill>
                          <a:effectLst/>
                          <a:latin typeface="Arial Narrow" panose="020B0606020202030204" pitchFamily="34" charset="0"/>
                        </a:rPr>
                        <a:t>PATRIMONIO</a:t>
                      </a: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r>
                        <a:rPr lang="es-CO" sz="1400" b="0" i="0" u="none" strike="noStrike" dirty="0">
                          <a:effectLst/>
                          <a:latin typeface="Arial Narrow" panose="020B0606020202030204" pitchFamily="34" charset="0"/>
                        </a:rPr>
                        <a:t> </a:t>
                      </a:r>
                    </a:p>
                  </a:txBody>
                  <a:tcPr marL="5806" marR="5806" marT="5806" marB="0" anchor="ctr">
                    <a:lnL>
                      <a:noFill/>
                    </a:lnL>
                    <a:lnR>
                      <a:noFill/>
                    </a:lnR>
                    <a:lnT>
                      <a:noFill/>
                    </a:lnT>
                    <a:lnB>
                      <a:noFill/>
                    </a:lnB>
                  </a:tcPr>
                </a:tc>
                <a:extLst>
                  <a:ext uri="{0D108BD9-81ED-4DB2-BD59-A6C34878D82A}">
                    <a16:rowId xmlns:a16="http://schemas.microsoft.com/office/drawing/2014/main" val="1186813115"/>
                  </a:ext>
                </a:extLst>
              </a:tr>
              <a:tr h="273030">
                <a:tc>
                  <a:txBody>
                    <a:bodyPr/>
                    <a:lstStyle/>
                    <a:p>
                      <a:pPr algn="l" fontAlgn="ctr"/>
                      <a:r>
                        <a:rPr lang="es-CO" sz="1400" b="0" i="0" u="none" strike="noStrike">
                          <a:solidFill>
                            <a:srgbClr val="000000"/>
                          </a:solidFill>
                          <a:effectLst/>
                          <a:latin typeface="Arial Narrow" panose="020B0606020202030204" pitchFamily="34" charset="0"/>
                        </a:rPr>
                        <a:t>Capital Suscrito y Pagado</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17,430</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17,430</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17,430</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0</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0</a:t>
                      </a:r>
                    </a:p>
                  </a:txBody>
                  <a:tcPr marL="5806" marR="5806" marT="5806" marB="0" anchor="ctr">
                    <a:lnL>
                      <a:noFill/>
                    </a:lnL>
                    <a:lnR>
                      <a:noFill/>
                    </a:lnR>
                    <a:lnT>
                      <a:noFill/>
                    </a:lnT>
                    <a:lnB>
                      <a:noFill/>
                    </a:lnB>
                  </a:tcPr>
                </a:tc>
                <a:extLst>
                  <a:ext uri="{0D108BD9-81ED-4DB2-BD59-A6C34878D82A}">
                    <a16:rowId xmlns:a16="http://schemas.microsoft.com/office/drawing/2014/main" val="1558309355"/>
                  </a:ext>
                </a:extLst>
              </a:tr>
              <a:tr h="273030">
                <a:tc>
                  <a:txBody>
                    <a:bodyPr/>
                    <a:lstStyle/>
                    <a:p>
                      <a:pPr algn="l" fontAlgn="ctr"/>
                      <a:r>
                        <a:rPr lang="es-CO" sz="1400" b="0" i="0" u="none" strike="noStrike">
                          <a:solidFill>
                            <a:srgbClr val="000000"/>
                          </a:solidFill>
                          <a:effectLst/>
                          <a:latin typeface="Arial Narrow" panose="020B0606020202030204" pitchFamily="34" charset="0"/>
                        </a:rPr>
                        <a:t>Reservas</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499</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437</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437</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14</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14</a:t>
                      </a:r>
                    </a:p>
                  </a:txBody>
                  <a:tcPr marL="5806" marR="5806" marT="5806" marB="0" anchor="ctr">
                    <a:lnL>
                      <a:noFill/>
                    </a:lnL>
                    <a:lnR>
                      <a:noFill/>
                    </a:lnR>
                    <a:lnT>
                      <a:noFill/>
                    </a:lnT>
                    <a:lnB>
                      <a:noFill/>
                    </a:lnB>
                  </a:tcPr>
                </a:tc>
                <a:extLst>
                  <a:ext uri="{0D108BD9-81ED-4DB2-BD59-A6C34878D82A}">
                    <a16:rowId xmlns:a16="http://schemas.microsoft.com/office/drawing/2014/main" val="2211465520"/>
                  </a:ext>
                </a:extLst>
              </a:tr>
              <a:tr h="273030">
                <a:tc>
                  <a:txBody>
                    <a:bodyPr/>
                    <a:lstStyle/>
                    <a:p>
                      <a:pPr algn="l" fontAlgn="ctr"/>
                      <a:r>
                        <a:rPr lang="es-CO" sz="1400" b="0" i="0" u="none" strike="noStrike">
                          <a:solidFill>
                            <a:srgbClr val="000000"/>
                          </a:solidFill>
                          <a:effectLst/>
                          <a:latin typeface="Arial Narrow" panose="020B0606020202030204" pitchFamily="34" charset="0"/>
                        </a:rPr>
                        <a:t>Resultados de ejercicios Anteriores</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0</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14</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14</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-100</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-100</a:t>
                      </a:r>
                    </a:p>
                  </a:txBody>
                  <a:tcPr marL="5806" marR="5806" marT="5806" marB="0" anchor="ctr">
                    <a:lnL>
                      <a:noFill/>
                    </a:lnL>
                    <a:lnR>
                      <a:noFill/>
                    </a:lnR>
                    <a:lnT>
                      <a:noFill/>
                    </a:lnT>
                    <a:lnB>
                      <a:noFill/>
                    </a:lnB>
                  </a:tcPr>
                </a:tc>
                <a:extLst>
                  <a:ext uri="{0D108BD9-81ED-4DB2-BD59-A6C34878D82A}">
                    <a16:rowId xmlns:a16="http://schemas.microsoft.com/office/drawing/2014/main" val="2018636441"/>
                  </a:ext>
                </a:extLst>
              </a:tr>
              <a:tr h="273030">
                <a:tc>
                  <a:txBody>
                    <a:bodyPr/>
                    <a:lstStyle/>
                    <a:p>
                      <a:pPr algn="l" fontAlgn="ctr"/>
                      <a:r>
                        <a:rPr lang="es-CO" sz="1400" b="0" i="0" u="none" strike="noStrike">
                          <a:solidFill>
                            <a:srgbClr val="000000"/>
                          </a:solidFill>
                          <a:effectLst/>
                          <a:latin typeface="Arial Narrow" panose="020B0606020202030204" pitchFamily="34" charset="0"/>
                        </a:rPr>
                        <a:t>Resultado del ejercicio</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398</a:t>
                      </a:r>
                    </a:p>
                  </a:txBody>
                  <a:tcPr marL="5806" marR="5806" marT="5806"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283</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598</a:t>
                      </a:r>
                    </a:p>
                  </a:txBody>
                  <a:tcPr marL="5806" marR="5806" marT="5806"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40</a:t>
                      </a:r>
                    </a:p>
                  </a:txBody>
                  <a:tcPr marL="5806" marR="5806" marT="5806"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-34</a:t>
                      </a:r>
                    </a:p>
                  </a:txBody>
                  <a:tcPr marL="5806" marR="5806" marT="5806" marB="0" anchor="ctr">
                    <a:lnL>
                      <a:noFill/>
                    </a:lnL>
                    <a:lnR>
                      <a:noFill/>
                    </a:lnR>
                    <a:lnT>
                      <a:noFill/>
                    </a:lnT>
                    <a:lnB>
                      <a:noFill/>
                    </a:lnB>
                  </a:tcPr>
                </a:tc>
                <a:extLst>
                  <a:ext uri="{0D108BD9-81ED-4DB2-BD59-A6C34878D82A}">
                    <a16:rowId xmlns:a16="http://schemas.microsoft.com/office/drawing/2014/main" val="3904413591"/>
                  </a:ext>
                </a:extLst>
              </a:tr>
              <a:tr h="273030">
                <a:tc>
                  <a:txBody>
                    <a:bodyPr/>
                    <a:lstStyle/>
                    <a:p>
                      <a:pPr algn="l" fontAlgn="ctr"/>
                      <a:r>
                        <a:rPr lang="es-CO" sz="1400" b="0" i="0" u="none" strike="noStrike">
                          <a:solidFill>
                            <a:srgbClr val="000000"/>
                          </a:solidFill>
                          <a:effectLst/>
                          <a:latin typeface="Arial Narrow" panose="020B0606020202030204" pitchFamily="34" charset="0"/>
                        </a:rPr>
                        <a:t>Impactos por Transición</a:t>
                      </a: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( 126)</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( 126)</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( 126)</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 0 </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 0 </a:t>
                      </a:r>
                    </a:p>
                  </a:txBody>
                  <a:tcPr marL="5806" marR="5806" marT="580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078534"/>
                  </a:ext>
                </a:extLst>
              </a:tr>
              <a:tr h="273030">
                <a:tc>
                  <a:txBody>
                    <a:bodyPr/>
                    <a:lstStyle/>
                    <a:p>
                      <a:pPr algn="l" fontAlgn="ctr"/>
                      <a:r>
                        <a:rPr lang="es-CO" sz="1400" b="1" i="0" u="none" strike="noStrike">
                          <a:solidFill>
                            <a:srgbClr val="000000"/>
                          </a:solidFill>
                          <a:effectLst/>
                          <a:latin typeface="Arial Narrow" panose="020B0606020202030204" pitchFamily="34" charset="0"/>
                        </a:rPr>
                        <a:t>TOTAL PATRIMONIO</a:t>
                      </a: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18,201</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18,038</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18,353</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-1</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5853277"/>
                  </a:ext>
                </a:extLst>
              </a:tr>
              <a:tr h="214834">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4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r>
                        <a:rPr lang="es-CO" sz="1400" b="0" i="0" u="none" strike="noStrike" dirty="0">
                          <a:effectLst/>
                          <a:latin typeface="Arial Narrow" panose="020B0606020202030204" pitchFamily="34" charset="0"/>
                        </a:rPr>
                        <a:t> </a:t>
                      </a:r>
                    </a:p>
                  </a:txBody>
                  <a:tcPr marL="5806" marR="5806" marT="58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0832835"/>
                  </a:ext>
                </a:extLst>
              </a:tr>
              <a:tr h="273030">
                <a:tc>
                  <a:txBody>
                    <a:bodyPr/>
                    <a:lstStyle/>
                    <a:p>
                      <a:pPr algn="l" fontAlgn="ctr"/>
                      <a:r>
                        <a:rPr lang="es-CO" sz="1400" b="1" i="0" u="none" strike="noStrike">
                          <a:solidFill>
                            <a:srgbClr val="000000"/>
                          </a:solidFill>
                          <a:effectLst/>
                          <a:latin typeface="Arial Narrow" panose="020B0606020202030204" pitchFamily="34" charset="0"/>
                        </a:rPr>
                        <a:t>TOTAL PASIVO Y PATRIMONIO</a:t>
                      </a: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22,012</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21,612</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20,389</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1" i="0" u="none" strike="noStrike">
                        <a:solidFill>
                          <a:srgbClr val="000000"/>
                        </a:solidFill>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8</a:t>
                      </a:r>
                    </a:p>
                  </a:txBody>
                  <a:tcPr marL="5806" marR="5806" marT="5806"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513305671"/>
                  </a:ext>
                </a:extLst>
              </a:tr>
            </a:tbl>
          </a:graphicData>
        </a:graphic>
      </p:graphicFrame>
      <p:pic>
        <p:nvPicPr>
          <p:cNvPr id="5358" name="Imagen 3" descr="Logo SAE-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06639" y="135467"/>
            <a:ext cx="1124857" cy="9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412239" y="5925458"/>
            <a:ext cx="2057400" cy="365276"/>
          </a:xfrm>
        </p:spPr>
        <p:txBody>
          <a:bodyPr/>
          <a:lstStyle/>
          <a:p>
            <a:pPr>
              <a:defRPr/>
            </a:pPr>
            <a:fld id="{FFDAB8F1-E49A-4119-83DF-5E4EAE4741FF}" type="slidenum">
              <a:rPr lang="es-ES"/>
              <a:pPr>
                <a:defRPr/>
              </a:pPr>
              <a:t>29</a:t>
            </a:fld>
            <a:endParaRPr lang="es-ES" dirty="0"/>
          </a:p>
        </p:txBody>
      </p:sp>
      <p:sp>
        <p:nvSpPr>
          <p:cNvPr id="9" name="Título 1"/>
          <p:cNvSpPr txBox="1">
            <a:spLocks/>
          </p:cNvSpPr>
          <p:nvPr/>
        </p:nvSpPr>
        <p:spPr>
          <a:xfrm>
            <a:off x="3757991" y="135467"/>
            <a:ext cx="5716210" cy="694267"/>
          </a:xfrm>
          <a:prstGeom prst="rect">
            <a:avLst/>
          </a:prstGeom>
        </p:spPr>
        <p:txBody>
          <a:bodyPr lIns="52251" tIns="26126" rIns="52251" bIns="26126"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514" b="1" dirty="0"/>
              <a:t> </a:t>
            </a:r>
            <a:r>
              <a:rPr lang="es-CO" sz="1143" b="1" dirty="0">
                <a:solidFill>
                  <a:srgbClr val="0070C0"/>
                </a:solidFill>
                <a:latin typeface="Lato Regular"/>
                <a:ea typeface="+mn-ea"/>
                <a:cs typeface="Lato Regular"/>
              </a:rPr>
              <a:t>ESTADO DE SITUACION FINANCIERA INDIVIDUAL</a:t>
            </a:r>
          </a:p>
          <a:p>
            <a:pPr algn="ctr">
              <a:defRPr/>
            </a:pPr>
            <a:r>
              <a:rPr lang="es-CO" sz="801" b="1" dirty="0">
                <a:solidFill>
                  <a:srgbClr val="0070C0"/>
                </a:solidFill>
                <a:latin typeface="Lato Regular"/>
                <a:ea typeface="+mn-ea"/>
                <a:cs typeface="Lato Regular"/>
              </a:rPr>
              <a:t>PERIODOS TERMINADOS EL 31 DE AGOSTO DE 2017 Y  31 DE AGOSTO 2016</a:t>
            </a:r>
          </a:p>
          <a:p>
            <a:pPr algn="ctr">
              <a:defRPr/>
            </a:pPr>
            <a:r>
              <a:rPr lang="es-CO" sz="801" b="1" dirty="0">
                <a:solidFill>
                  <a:srgbClr val="0070C0"/>
                </a:solidFill>
                <a:latin typeface="Lato Regular"/>
                <a:ea typeface="+mn-ea"/>
                <a:cs typeface="Lato Regular"/>
              </a:rPr>
              <a:t>(cifra en millones de pesos colombianos)</a:t>
            </a:r>
          </a:p>
          <a:p>
            <a:pPr>
              <a:defRPr/>
            </a:pPr>
            <a:endParaRPr lang="es-CO" sz="801" b="1" dirty="0">
              <a:solidFill>
                <a:srgbClr val="0070C0"/>
              </a:solidFill>
              <a:latin typeface="Lato Regular"/>
              <a:ea typeface="+mn-ea"/>
              <a:cs typeface="Lato Regular"/>
            </a:endParaRPr>
          </a:p>
        </p:txBody>
      </p:sp>
      <p:sp>
        <p:nvSpPr>
          <p:cNvPr id="14" name="Botón de acción: ir hacia delante o siguiente 13">
            <a:hlinkClick r:id="" action="ppaction://noaction" highlightClick="1"/>
          </p:cNvPr>
          <p:cNvSpPr/>
          <p:nvPr/>
        </p:nvSpPr>
        <p:spPr>
          <a:xfrm>
            <a:off x="3756781" y="2180773"/>
            <a:ext cx="301172" cy="123371"/>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5" name="Botón de acción: ir hacia delante o siguiente 14">
            <a:hlinkClick r:id="" action="ppaction://noaction" highlightClick="1"/>
          </p:cNvPr>
          <p:cNvSpPr/>
          <p:nvPr/>
        </p:nvSpPr>
        <p:spPr>
          <a:xfrm>
            <a:off x="5050971" y="2429935"/>
            <a:ext cx="301172" cy="123371"/>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6" name="Botón de acción: ir hacia delante o siguiente 15">
            <a:hlinkClick r:id="" action="ppaction://noaction" highlightClick="1"/>
          </p:cNvPr>
          <p:cNvSpPr/>
          <p:nvPr/>
        </p:nvSpPr>
        <p:spPr>
          <a:xfrm>
            <a:off x="3756781" y="2705706"/>
            <a:ext cx="301172" cy="123371"/>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7" name="Botón de acción: ir hacia delante o siguiente 16">
            <a:hlinkClick r:id="" action="ppaction://noaction" highlightClick="1"/>
          </p:cNvPr>
          <p:cNvSpPr/>
          <p:nvPr/>
        </p:nvSpPr>
        <p:spPr>
          <a:xfrm>
            <a:off x="3755572" y="2975430"/>
            <a:ext cx="301171" cy="123371"/>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dirty="0"/>
          </a:p>
        </p:txBody>
      </p:sp>
      <p:sp>
        <p:nvSpPr>
          <p:cNvPr id="12" name="Rectángulo 11"/>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4065339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nvGraphicFramePr>
        <p:xfrm>
          <a:off x="2336801" y="1037772"/>
          <a:ext cx="7528075" cy="4939695"/>
        </p:xfrm>
        <a:graphic>
          <a:graphicData uri="http://schemas.openxmlformats.org/drawingml/2006/table">
            <a:tbl>
              <a:tblPr/>
              <a:tblGrid>
                <a:gridCol w="3201877">
                  <a:extLst>
                    <a:ext uri="{9D8B030D-6E8A-4147-A177-3AD203B41FA5}">
                      <a16:colId xmlns:a16="http://schemas.microsoft.com/office/drawing/2014/main" val="252581260"/>
                    </a:ext>
                  </a:extLst>
                </a:gridCol>
                <a:gridCol w="916568">
                  <a:extLst>
                    <a:ext uri="{9D8B030D-6E8A-4147-A177-3AD203B41FA5}">
                      <a16:colId xmlns:a16="http://schemas.microsoft.com/office/drawing/2014/main" val="1788959085"/>
                    </a:ext>
                  </a:extLst>
                </a:gridCol>
                <a:gridCol w="61104">
                  <a:extLst>
                    <a:ext uri="{9D8B030D-6E8A-4147-A177-3AD203B41FA5}">
                      <a16:colId xmlns:a16="http://schemas.microsoft.com/office/drawing/2014/main" val="1266875554"/>
                    </a:ext>
                  </a:extLst>
                </a:gridCol>
                <a:gridCol w="879905">
                  <a:extLst>
                    <a:ext uri="{9D8B030D-6E8A-4147-A177-3AD203B41FA5}">
                      <a16:colId xmlns:a16="http://schemas.microsoft.com/office/drawing/2014/main" val="245372902"/>
                    </a:ext>
                  </a:extLst>
                </a:gridCol>
                <a:gridCol w="158872">
                  <a:extLst>
                    <a:ext uri="{9D8B030D-6E8A-4147-A177-3AD203B41FA5}">
                      <a16:colId xmlns:a16="http://schemas.microsoft.com/office/drawing/2014/main" val="91648113"/>
                    </a:ext>
                  </a:extLst>
                </a:gridCol>
                <a:gridCol w="635486">
                  <a:extLst>
                    <a:ext uri="{9D8B030D-6E8A-4147-A177-3AD203B41FA5}">
                      <a16:colId xmlns:a16="http://schemas.microsoft.com/office/drawing/2014/main" val="3373530153"/>
                    </a:ext>
                  </a:extLst>
                </a:gridCol>
                <a:gridCol w="109988">
                  <a:extLst>
                    <a:ext uri="{9D8B030D-6E8A-4147-A177-3AD203B41FA5}">
                      <a16:colId xmlns:a16="http://schemas.microsoft.com/office/drawing/2014/main" val="3713462298"/>
                    </a:ext>
                  </a:extLst>
                </a:gridCol>
                <a:gridCol w="708812">
                  <a:extLst>
                    <a:ext uri="{9D8B030D-6E8A-4147-A177-3AD203B41FA5}">
                      <a16:colId xmlns:a16="http://schemas.microsoft.com/office/drawing/2014/main" val="1957712396"/>
                    </a:ext>
                  </a:extLst>
                </a:gridCol>
                <a:gridCol w="109988">
                  <a:extLst>
                    <a:ext uri="{9D8B030D-6E8A-4147-A177-3AD203B41FA5}">
                      <a16:colId xmlns:a16="http://schemas.microsoft.com/office/drawing/2014/main" val="2366684208"/>
                    </a:ext>
                  </a:extLst>
                </a:gridCol>
                <a:gridCol w="745475">
                  <a:extLst>
                    <a:ext uri="{9D8B030D-6E8A-4147-A177-3AD203B41FA5}">
                      <a16:colId xmlns:a16="http://schemas.microsoft.com/office/drawing/2014/main" val="1886249119"/>
                    </a:ext>
                  </a:extLst>
                </a:gridCol>
              </a:tblGrid>
              <a:tr h="563196">
                <a:tc>
                  <a:txBody>
                    <a:bodyPr/>
                    <a:lstStyle/>
                    <a:p>
                      <a:pPr algn="l" fontAlgn="b"/>
                      <a:endParaRPr lang="es-CO" sz="1200" b="0" i="0" u="none" strike="noStrike" dirty="0">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ago-17</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ago-16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Diciembre 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Agosto</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5806" marR="5806" marT="5806"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Agosto - Dic</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5806" marR="5806" marT="5806"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0128388"/>
                  </a:ext>
                </a:extLst>
              </a:tr>
              <a:tr h="269345">
                <a:tc>
                  <a:txBody>
                    <a:bodyPr/>
                    <a:lstStyle/>
                    <a:p>
                      <a:pPr algn="l" fontAlgn="b"/>
                      <a:r>
                        <a:rPr lang="es-CO" sz="1200" b="0" i="0" u="none" strike="noStrike" dirty="0">
                          <a:solidFill>
                            <a:srgbClr val="000000"/>
                          </a:solidFill>
                          <a:effectLst/>
                          <a:latin typeface="Arial Narrow" panose="020B0606020202030204" pitchFamily="34" charset="0"/>
                        </a:rPr>
                        <a:t>INGRESOS POR PRESTACION DE SERVICIOS</a:t>
                      </a: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19,700</a:t>
                      </a:r>
                    </a:p>
                  </a:txBody>
                  <a:tcPr marL="5806" marR="5806" marT="58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19,248</a:t>
                      </a:r>
                    </a:p>
                  </a:txBody>
                  <a:tcPr marL="5806" marR="5806" marT="58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29,891</a:t>
                      </a:r>
                    </a:p>
                  </a:txBody>
                  <a:tcPr marL="5806" marR="5806" marT="58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a:t>
                      </a:r>
                    </a:p>
                  </a:txBody>
                  <a:tcPr marL="5806" marR="5806" marT="58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-34</a:t>
                      </a:r>
                    </a:p>
                  </a:txBody>
                  <a:tcPr marL="5806" marR="5806" marT="5806"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06997660"/>
                  </a:ext>
                </a:extLst>
              </a:tr>
              <a:tr h="269345">
                <a:tc>
                  <a:txBody>
                    <a:bodyPr/>
                    <a:lstStyle/>
                    <a:p>
                      <a:pPr algn="l" fontAlgn="b"/>
                      <a:r>
                        <a:rPr lang="es-CO" sz="1200" b="0" i="0" u="none" strike="noStrike" dirty="0">
                          <a:solidFill>
                            <a:srgbClr val="000000"/>
                          </a:solidFill>
                          <a:effectLst/>
                          <a:latin typeface="Arial Narrow" panose="020B0606020202030204" pitchFamily="34" charset="0"/>
                        </a:rPr>
                        <a:t>FINANCIEROS</a:t>
                      </a: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381</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315</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534</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21</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-29</a:t>
                      </a:r>
                    </a:p>
                  </a:txBody>
                  <a:tcPr marL="5806" marR="5806" marT="5806" marB="0" anchor="b">
                    <a:lnL>
                      <a:noFill/>
                    </a:lnL>
                    <a:lnR>
                      <a:noFill/>
                    </a:lnR>
                    <a:lnT>
                      <a:noFill/>
                    </a:lnT>
                    <a:lnB>
                      <a:noFill/>
                    </a:lnB>
                  </a:tcPr>
                </a:tc>
                <a:extLst>
                  <a:ext uri="{0D108BD9-81ED-4DB2-BD59-A6C34878D82A}">
                    <a16:rowId xmlns:a16="http://schemas.microsoft.com/office/drawing/2014/main" val="850849868"/>
                  </a:ext>
                </a:extLst>
              </a:tr>
              <a:tr h="269345">
                <a:tc>
                  <a:txBody>
                    <a:bodyPr/>
                    <a:lstStyle/>
                    <a:p>
                      <a:pPr algn="l" fontAlgn="b"/>
                      <a:r>
                        <a:rPr lang="es-CO" sz="1200" b="0" i="0" u="none" strike="noStrike">
                          <a:solidFill>
                            <a:srgbClr val="000000"/>
                          </a:solidFill>
                          <a:effectLst/>
                          <a:latin typeface="Arial Narrow" panose="020B0606020202030204" pitchFamily="34" charset="0"/>
                        </a:rPr>
                        <a:t>INGRESOS DIVERSOS</a:t>
                      </a: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31</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136</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3,861</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Arial Narrow" panose="020B0606020202030204" pitchFamily="34" charset="0"/>
                        </a:rPr>
                        <a:t>-77</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2034801"/>
                  </a:ext>
                </a:extLst>
              </a:tr>
              <a:tr h="269345">
                <a:tc>
                  <a:txBody>
                    <a:bodyPr/>
                    <a:lstStyle/>
                    <a:p>
                      <a:pPr algn="l" fontAlgn="b"/>
                      <a:r>
                        <a:rPr lang="es-CO" sz="1200" b="1" i="0" u="none" strike="noStrike">
                          <a:solidFill>
                            <a:srgbClr val="000000"/>
                          </a:solidFill>
                          <a:effectLst/>
                          <a:latin typeface="Arial Narrow" panose="020B0606020202030204" pitchFamily="34" charset="0"/>
                        </a:rPr>
                        <a:t>TOTAL INGRESOS OPERACIONALES</a:t>
                      </a: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20,112</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19,564</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30,560</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3</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Arial Narrow" panose="020B0606020202030204" pitchFamily="34" charset="0"/>
                        </a:rPr>
                        <a:t>-34</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757315670"/>
                  </a:ext>
                </a:extLst>
              </a:tr>
              <a:tr h="201004">
                <a:tc>
                  <a:txBody>
                    <a:bodyPr/>
                    <a:lstStyle/>
                    <a:p>
                      <a:pPr algn="l" fontAlgn="b"/>
                      <a:r>
                        <a:rPr lang="es-CO" sz="1200" b="0" i="0" u="none" strike="noStrike">
                          <a:solidFill>
                            <a:srgbClr val="000000"/>
                          </a:solidFill>
                          <a:effectLst/>
                          <a:latin typeface="Arial Narrow" panose="020B0606020202030204" pitchFamily="34" charset="0"/>
                        </a:rPr>
                        <a:t>GASTOS DE ADMINISTRACIÓN DE OPERACIÓN</a:t>
                      </a:r>
                    </a:p>
                  </a:txBody>
                  <a:tcPr marL="5806" marR="5806" marT="5806"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58229440"/>
                  </a:ext>
                </a:extLst>
              </a:tr>
              <a:tr h="269345">
                <a:tc>
                  <a:txBody>
                    <a:bodyPr/>
                    <a:lstStyle/>
                    <a:p>
                      <a:pPr algn="l" fontAlgn="b"/>
                      <a:r>
                        <a:rPr lang="es-CO" sz="1200" b="0" i="0" u="none" strike="noStrike" dirty="0">
                          <a:solidFill>
                            <a:srgbClr val="000000"/>
                          </a:solidFill>
                          <a:effectLst/>
                          <a:latin typeface="Arial Narrow" panose="020B0606020202030204" pitchFamily="34" charset="0"/>
                        </a:rPr>
                        <a:t>GASTOS DE PERSONAL</a:t>
                      </a:r>
                    </a:p>
                  </a:txBody>
                  <a:tcPr marL="8708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9,988</a:t>
                      </a:r>
                    </a:p>
                  </a:txBody>
                  <a:tcPr marL="5806" marR="5806" marT="5806"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3,228</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5,109</a:t>
                      </a:r>
                    </a:p>
                  </a:txBody>
                  <a:tcPr marL="5806" marR="5806" marT="5806"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209</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95</a:t>
                      </a:r>
                    </a:p>
                  </a:txBody>
                  <a:tcPr marL="5806" marR="5806" marT="5806" marB="0" anchor="b">
                    <a:lnL>
                      <a:noFill/>
                    </a:lnL>
                    <a:lnR>
                      <a:noFill/>
                    </a:lnR>
                    <a:lnT>
                      <a:noFill/>
                    </a:lnT>
                    <a:lnB>
                      <a:noFill/>
                    </a:lnB>
                  </a:tcPr>
                </a:tc>
                <a:extLst>
                  <a:ext uri="{0D108BD9-81ED-4DB2-BD59-A6C34878D82A}">
                    <a16:rowId xmlns:a16="http://schemas.microsoft.com/office/drawing/2014/main" val="107949201"/>
                  </a:ext>
                </a:extLst>
              </a:tr>
              <a:tr h="269345">
                <a:tc>
                  <a:txBody>
                    <a:bodyPr/>
                    <a:lstStyle/>
                    <a:p>
                      <a:pPr algn="l" fontAlgn="b"/>
                      <a:r>
                        <a:rPr lang="es-CO" sz="1200" b="0" i="0" u="none" strike="noStrike">
                          <a:solidFill>
                            <a:srgbClr val="000000"/>
                          </a:solidFill>
                          <a:effectLst/>
                          <a:latin typeface="Arial Narrow" panose="020B0606020202030204" pitchFamily="34" charset="0"/>
                        </a:rPr>
                        <a:t>GASTOS GENERALES</a:t>
                      </a:r>
                    </a:p>
                  </a:txBody>
                  <a:tcPr marL="8708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4,554</a:t>
                      </a:r>
                    </a:p>
                  </a:txBody>
                  <a:tcPr marL="5806" marR="5806" marT="5806"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4,269</a:t>
                      </a:r>
                    </a:p>
                  </a:txBody>
                  <a:tcPr marL="5806" marR="5806" marT="5806"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6,914</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-34</a:t>
                      </a:r>
                    </a:p>
                  </a:txBody>
                  <a:tcPr marL="5806" marR="5806" marT="5806" marB="0" anchor="b">
                    <a:lnL>
                      <a:noFill/>
                    </a:lnL>
                    <a:lnR>
                      <a:noFill/>
                    </a:lnR>
                    <a:lnT>
                      <a:noFill/>
                    </a:lnT>
                    <a:lnB>
                      <a:noFill/>
                    </a:lnB>
                  </a:tcPr>
                </a:tc>
                <a:extLst>
                  <a:ext uri="{0D108BD9-81ED-4DB2-BD59-A6C34878D82A}">
                    <a16:rowId xmlns:a16="http://schemas.microsoft.com/office/drawing/2014/main" val="2493946198"/>
                  </a:ext>
                </a:extLst>
              </a:tr>
              <a:tr h="269345">
                <a:tc>
                  <a:txBody>
                    <a:bodyPr/>
                    <a:lstStyle/>
                    <a:p>
                      <a:pPr algn="l" fontAlgn="b"/>
                      <a:r>
                        <a:rPr lang="es-CO" sz="1200" b="0" i="0" u="none" strike="noStrike">
                          <a:solidFill>
                            <a:srgbClr val="000000"/>
                          </a:solidFill>
                          <a:effectLst/>
                          <a:latin typeface="Arial Narrow" panose="020B0606020202030204" pitchFamily="34" charset="0"/>
                        </a:rPr>
                        <a:t>IMPUESTOS, CONTRIBUCIONES Y TASAS</a:t>
                      </a:r>
                    </a:p>
                  </a:txBody>
                  <a:tcPr marL="8708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176</a:t>
                      </a:r>
                    </a:p>
                  </a:txBody>
                  <a:tcPr marL="5806" marR="5806" marT="5806"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283</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377</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-38</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-53</a:t>
                      </a:r>
                    </a:p>
                  </a:txBody>
                  <a:tcPr marL="5806" marR="5806" marT="5806" marB="0" anchor="b">
                    <a:lnL>
                      <a:noFill/>
                    </a:lnL>
                    <a:lnR>
                      <a:noFill/>
                    </a:lnR>
                    <a:lnT>
                      <a:noFill/>
                    </a:lnT>
                    <a:lnB>
                      <a:noFill/>
                    </a:lnB>
                  </a:tcPr>
                </a:tc>
                <a:extLst>
                  <a:ext uri="{0D108BD9-81ED-4DB2-BD59-A6C34878D82A}">
                    <a16:rowId xmlns:a16="http://schemas.microsoft.com/office/drawing/2014/main" val="1480741627"/>
                  </a:ext>
                </a:extLst>
              </a:tr>
              <a:tr h="269345">
                <a:tc>
                  <a:txBody>
                    <a:bodyPr/>
                    <a:lstStyle/>
                    <a:p>
                      <a:pPr algn="l" fontAlgn="b"/>
                      <a:r>
                        <a:rPr lang="es-CO" sz="1200" b="0" i="0" u="none" strike="noStrike">
                          <a:solidFill>
                            <a:srgbClr val="000000"/>
                          </a:solidFill>
                          <a:effectLst/>
                          <a:latin typeface="Arial Narrow" panose="020B0606020202030204" pitchFamily="34" charset="0"/>
                        </a:rPr>
                        <a:t>GASTOS DE VENTA GENERALES</a:t>
                      </a:r>
                    </a:p>
                  </a:txBody>
                  <a:tcPr marL="8708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3,570</a:t>
                      </a:r>
                    </a:p>
                  </a:txBody>
                  <a:tcPr marL="5806" marR="5806" marT="5806"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9,321</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14,056</a:t>
                      </a:r>
                    </a:p>
                  </a:txBody>
                  <a:tcPr marL="5806" marR="5806" marT="5806"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-62</a:t>
                      </a:r>
                    </a:p>
                  </a:txBody>
                  <a:tcPr marL="5806" marR="5806" marT="5806"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-75</a:t>
                      </a:r>
                    </a:p>
                  </a:txBody>
                  <a:tcPr marL="5806" marR="5806" marT="5806" marB="0" anchor="b">
                    <a:lnL>
                      <a:noFill/>
                    </a:lnL>
                    <a:lnR>
                      <a:noFill/>
                    </a:lnR>
                    <a:lnT>
                      <a:noFill/>
                    </a:lnT>
                    <a:lnB>
                      <a:noFill/>
                    </a:lnB>
                  </a:tcPr>
                </a:tc>
                <a:extLst>
                  <a:ext uri="{0D108BD9-81ED-4DB2-BD59-A6C34878D82A}">
                    <a16:rowId xmlns:a16="http://schemas.microsoft.com/office/drawing/2014/main" val="779665898"/>
                  </a:ext>
                </a:extLst>
              </a:tr>
              <a:tr h="269345">
                <a:tc>
                  <a:txBody>
                    <a:bodyPr/>
                    <a:lstStyle/>
                    <a:p>
                      <a:pPr algn="l" fontAlgn="b"/>
                      <a:r>
                        <a:rPr lang="es-CO" sz="1200" b="0" i="0" u="none" strike="noStrike">
                          <a:solidFill>
                            <a:srgbClr val="000000"/>
                          </a:solidFill>
                          <a:effectLst/>
                          <a:latin typeface="Arial Narrow" panose="020B0606020202030204" pitchFamily="34" charset="0"/>
                        </a:rPr>
                        <a:t>DETERIORO, DEPRECIACION, AMORT,</a:t>
                      </a:r>
                    </a:p>
                  </a:txBody>
                  <a:tcPr marL="8708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82</a:t>
                      </a:r>
                    </a:p>
                  </a:txBody>
                  <a:tcPr marL="5806" marR="5806" marT="5806"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79</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103</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-21</a:t>
                      </a:r>
                    </a:p>
                  </a:txBody>
                  <a:tcPr marL="5806" marR="5806" marT="5806" marB="0" anchor="b">
                    <a:lnL>
                      <a:noFill/>
                    </a:lnL>
                    <a:lnR>
                      <a:noFill/>
                    </a:lnR>
                    <a:lnT>
                      <a:noFill/>
                    </a:lnT>
                    <a:lnB>
                      <a:noFill/>
                    </a:lnB>
                  </a:tcPr>
                </a:tc>
                <a:extLst>
                  <a:ext uri="{0D108BD9-81ED-4DB2-BD59-A6C34878D82A}">
                    <a16:rowId xmlns:a16="http://schemas.microsoft.com/office/drawing/2014/main" val="3421149538"/>
                  </a:ext>
                </a:extLst>
              </a:tr>
              <a:tr h="269345">
                <a:tc>
                  <a:txBody>
                    <a:bodyPr/>
                    <a:lstStyle/>
                    <a:p>
                      <a:pPr algn="l" fontAlgn="b"/>
                      <a:r>
                        <a:rPr lang="es-CO" sz="1200" b="0" i="0" u="none" strike="noStrike" dirty="0">
                          <a:solidFill>
                            <a:srgbClr val="000000"/>
                          </a:solidFill>
                          <a:effectLst/>
                          <a:latin typeface="Arial Narrow" panose="020B0606020202030204" pitchFamily="34" charset="0"/>
                        </a:rPr>
                        <a:t>OTROS GASTOS OPERACIONALES</a:t>
                      </a:r>
                    </a:p>
                  </a:txBody>
                  <a:tcPr marL="8708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1,216</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1,973</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3,211</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-38</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dirty="0">
                          <a:solidFill>
                            <a:srgbClr val="000000"/>
                          </a:solidFill>
                          <a:effectLst/>
                          <a:latin typeface="Arial Narrow" panose="020B0606020202030204" pitchFamily="34" charset="0"/>
                        </a:rPr>
                        <a:t>-62</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5769065"/>
                  </a:ext>
                </a:extLst>
              </a:tr>
              <a:tr h="269345">
                <a:tc>
                  <a:txBody>
                    <a:bodyPr/>
                    <a:lstStyle/>
                    <a:p>
                      <a:pPr algn="l" fontAlgn="b"/>
                      <a:r>
                        <a:rPr lang="es-CO" sz="1200" b="1" i="0" u="none" strike="noStrike" dirty="0">
                          <a:solidFill>
                            <a:srgbClr val="000000"/>
                          </a:solidFill>
                          <a:effectLst/>
                          <a:latin typeface="Arial Narrow" panose="020B0606020202030204" pitchFamily="34" charset="0"/>
                        </a:rPr>
                        <a:t>TOTAL GASTOS DE ADMINISTRACION</a:t>
                      </a: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19,587</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19,154</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29,771</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2</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Arial Narrow" panose="020B0606020202030204" pitchFamily="34" charset="0"/>
                        </a:rPr>
                        <a:t>-34</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378473412"/>
                  </a:ext>
                </a:extLst>
              </a:tr>
              <a:tr h="191603">
                <a:tc>
                  <a:txBody>
                    <a:bodyPr/>
                    <a:lstStyle/>
                    <a:p>
                      <a:pPr algn="l" fontAlgn="b"/>
                      <a:endParaRPr lang="es-CO" sz="1200" b="1"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l" fontAlgn="b"/>
                      <a:endParaRPr lang="es-CO" sz="1200" b="0" i="0" u="none" strike="noStrike" dirty="0">
                        <a:effectLst/>
                        <a:latin typeface="Lucida Bright" panose="02040602050505020304" pitchFamily="18"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a:noFill/>
                    </a:lnT>
                    <a:lnB>
                      <a:noFill/>
                    </a:lnB>
                  </a:tcPr>
                </a:tc>
                <a:tc>
                  <a:txBody>
                    <a:bodyPr/>
                    <a:lstStyle/>
                    <a:p>
                      <a:pPr algn="l" fontAlgn="b"/>
                      <a:endParaRPr lang="es-CO" sz="1200" b="0" i="0" u="none" strike="noStrike" dirty="0">
                        <a:effectLst/>
                        <a:latin typeface="Lucida Bright" panose="02040602050505020304" pitchFamily="18"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effectLst/>
                        <a:latin typeface="Lucida Bright" panose="02040602050505020304" pitchFamily="18" charset="0"/>
                      </a:endParaRPr>
                    </a:p>
                  </a:txBody>
                  <a:tcPr marL="5806" marR="5806" marT="5806"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34909664"/>
                  </a:ext>
                </a:extLst>
              </a:tr>
              <a:tr h="269345">
                <a:tc>
                  <a:txBody>
                    <a:bodyPr/>
                    <a:lstStyle/>
                    <a:p>
                      <a:pPr algn="l" fontAlgn="b"/>
                      <a:r>
                        <a:rPr lang="es-CO" sz="1200" b="1" i="0" u="none" strike="noStrike">
                          <a:solidFill>
                            <a:srgbClr val="000000"/>
                          </a:solidFill>
                          <a:effectLst/>
                          <a:latin typeface="Arial Narrow" panose="020B0606020202030204" pitchFamily="34" charset="0"/>
                        </a:rPr>
                        <a:t>RESULTADO DEL PERIODO ANTES DE IMPUESTOS</a:t>
                      </a: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525</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411</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789</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28</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-34</a:t>
                      </a:r>
                    </a:p>
                  </a:txBody>
                  <a:tcPr marL="5806" marR="5806" marT="5806" marB="0" anchor="b">
                    <a:lnL>
                      <a:noFill/>
                    </a:lnL>
                    <a:lnR>
                      <a:noFill/>
                    </a:lnR>
                    <a:lnT>
                      <a:noFill/>
                    </a:lnT>
                    <a:lnB>
                      <a:noFill/>
                    </a:lnB>
                  </a:tcPr>
                </a:tc>
                <a:extLst>
                  <a:ext uri="{0D108BD9-81ED-4DB2-BD59-A6C34878D82A}">
                    <a16:rowId xmlns:a16="http://schemas.microsoft.com/office/drawing/2014/main" val="4159291117"/>
                  </a:ext>
                </a:extLst>
              </a:tr>
              <a:tr h="249243">
                <a:tc>
                  <a:txBody>
                    <a:bodyPr/>
                    <a:lstStyle/>
                    <a:p>
                      <a:pPr algn="l" fontAlgn="b"/>
                      <a:r>
                        <a:rPr lang="es-CO" sz="1200" b="0" i="0" u="none" strike="noStrike">
                          <a:solidFill>
                            <a:srgbClr val="000000"/>
                          </a:solidFill>
                          <a:effectLst/>
                          <a:latin typeface="Arial Narrow" panose="020B0606020202030204" pitchFamily="34" charset="0"/>
                        </a:rPr>
                        <a:t>IMPUESTO SOBRE LA RENTA Y COMPLEM.</a:t>
                      </a:r>
                    </a:p>
                  </a:txBody>
                  <a:tcPr marL="8708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127</a:t>
                      </a:r>
                    </a:p>
                  </a:txBody>
                  <a:tcPr marL="5806" marR="5806" marT="5806"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93</a:t>
                      </a:r>
                    </a:p>
                  </a:txBody>
                  <a:tcPr marL="5806" marR="5806" marT="5806"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140</a:t>
                      </a:r>
                    </a:p>
                  </a:txBody>
                  <a:tcPr marL="5806" marR="5806" marT="5806"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36</a:t>
                      </a:r>
                    </a:p>
                  </a:txBody>
                  <a:tcPr marL="5806" marR="5806" marT="5806"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-9</a:t>
                      </a:r>
                    </a:p>
                  </a:txBody>
                  <a:tcPr marL="5806" marR="5806" marT="5806" marB="0" anchor="b">
                    <a:lnL>
                      <a:noFill/>
                    </a:lnL>
                    <a:lnR>
                      <a:noFill/>
                    </a:lnR>
                    <a:lnT>
                      <a:noFill/>
                    </a:lnT>
                    <a:lnB>
                      <a:noFill/>
                    </a:lnB>
                  </a:tcPr>
                </a:tc>
                <a:extLst>
                  <a:ext uri="{0D108BD9-81ED-4DB2-BD59-A6C34878D82A}">
                    <a16:rowId xmlns:a16="http://schemas.microsoft.com/office/drawing/2014/main" val="2023471945"/>
                  </a:ext>
                </a:extLst>
              </a:tr>
              <a:tr h="233164">
                <a:tc>
                  <a:txBody>
                    <a:bodyPr/>
                    <a:lstStyle/>
                    <a:p>
                      <a:pPr algn="l" fontAlgn="b"/>
                      <a:r>
                        <a:rPr lang="es-CO" sz="1200" b="0" i="0" u="none" strike="noStrike" dirty="0">
                          <a:solidFill>
                            <a:srgbClr val="000000"/>
                          </a:solidFill>
                          <a:effectLst/>
                          <a:latin typeface="Arial Narrow" panose="020B0606020202030204" pitchFamily="34" charset="0"/>
                        </a:rPr>
                        <a:t>IMPUESTO SOBRE LA RENTA  EQUIDAD CREE</a:t>
                      </a:r>
                    </a:p>
                  </a:txBody>
                  <a:tcPr marL="8708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0</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34</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50</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5806" marR="5806" marT="5806"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-100</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dirty="0">
                          <a:solidFill>
                            <a:srgbClr val="000000"/>
                          </a:solidFill>
                          <a:effectLst/>
                          <a:latin typeface="Arial Narrow" panose="020B0606020202030204" pitchFamily="34" charset="0"/>
                        </a:rPr>
                        <a:t>-100</a:t>
                      </a:r>
                    </a:p>
                  </a:txBody>
                  <a:tcPr marL="5806" marR="5806" marT="580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2172226"/>
                  </a:ext>
                </a:extLst>
              </a:tr>
              <a:tr h="269345">
                <a:tc>
                  <a:txBody>
                    <a:bodyPr/>
                    <a:lstStyle/>
                    <a:p>
                      <a:pPr algn="l" fontAlgn="b"/>
                      <a:r>
                        <a:rPr lang="es-CO" sz="1200" b="1" i="0" u="none" strike="noStrike" dirty="0">
                          <a:solidFill>
                            <a:srgbClr val="000000"/>
                          </a:solidFill>
                          <a:effectLst/>
                          <a:latin typeface="Arial Narrow" panose="020B0606020202030204" pitchFamily="34" charset="0"/>
                        </a:rPr>
                        <a:t>RESULTADO DEL PERIODO</a:t>
                      </a: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398</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283</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598</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806" marR="5806" marT="5806"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40</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dirty="0">
                          <a:solidFill>
                            <a:srgbClr val="000000"/>
                          </a:solidFill>
                          <a:effectLst/>
                          <a:latin typeface="Arial Narrow" panose="020B0606020202030204" pitchFamily="34" charset="0"/>
                        </a:rPr>
                        <a:t> </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Arial Narrow" panose="020B0606020202030204" pitchFamily="34" charset="0"/>
                        </a:rPr>
                        <a:t>-34</a:t>
                      </a:r>
                    </a:p>
                  </a:txBody>
                  <a:tcPr marL="5806" marR="5806" marT="5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751265235"/>
                  </a:ext>
                </a:extLst>
              </a:tr>
            </a:tbl>
          </a:graphicData>
        </a:graphic>
      </p:graphicFrame>
      <p:pic>
        <p:nvPicPr>
          <p:cNvPr id="6356" name="Imagen 3" descr="Logo SA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28020" y="128210"/>
            <a:ext cx="1124857" cy="9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p:cNvSpPr>
            <a:spLocks noGrp="1"/>
          </p:cNvSpPr>
          <p:nvPr>
            <p:ph type="sldNum" sz="quarter" idx="12"/>
          </p:nvPr>
        </p:nvSpPr>
        <p:spPr>
          <a:xfrm>
            <a:off x="8377162" y="5909734"/>
            <a:ext cx="2057400" cy="364067"/>
          </a:xfrm>
        </p:spPr>
        <p:txBody>
          <a:bodyPr/>
          <a:lstStyle/>
          <a:p>
            <a:pPr>
              <a:defRPr/>
            </a:pPr>
            <a:fld id="{C8D51E11-DAC4-4B0F-9FE3-F6D1013909FB}" type="slidenum">
              <a:rPr lang="es-ES"/>
              <a:pPr>
                <a:defRPr/>
              </a:pPr>
              <a:t>30</a:t>
            </a:fld>
            <a:endParaRPr lang="es-ES" dirty="0"/>
          </a:p>
        </p:txBody>
      </p:sp>
      <p:sp>
        <p:nvSpPr>
          <p:cNvPr id="9" name="Título 1"/>
          <p:cNvSpPr txBox="1">
            <a:spLocks/>
          </p:cNvSpPr>
          <p:nvPr/>
        </p:nvSpPr>
        <p:spPr>
          <a:xfrm>
            <a:off x="3832981" y="260048"/>
            <a:ext cx="4982028" cy="498324"/>
          </a:xfrm>
          <a:prstGeom prst="rect">
            <a:avLst/>
          </a:prstGeom>
        </p:spPr>
        <p:txBody>
          <a:bodyPr lIns="52251" tIns="26126" rIns="52251" bIns="26126"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514" b="1" dirty="0"/>
              <a:t> </a:t>
            </a:r>
            <a:r>
              <a:rPr lang="es-CO" sz="1143" b="1" dirty="0">
                <a:solidFill>
                  <a:srgbClr val="0070C0"/>
                </a:solidFill>
                <a:latin typeface="Lato Regular"/>
                <a:ea typeface="+mn-ea"/>
                <a:cs typeface="Lato Regular"/>
              </a:rPr>
              <a:t>ESTADO DE RESULTADO INTEGRAL INDIVIDUAL</a:t>
            </a:r>
          </a:p>
          <a:p>
            <a:pPr algn="ctr">
              <a:defRPr/>
            </a:pPr>
            <a:r>
              <a:rPr lang="es-CO" sz="801" b="1" dirty="0">
                <a:solidFill>
                  <a:srgbClr val="0070C0"/>
                </a:solidFill>
                <a:latin typeface="Lato Regular"/>
                <a:ea typeface="+mn-ea"/>
                <a:cs typeface="Lato Regular"/>
              </a:rPr>
              <a:t>PERIODOS TERMINADOS EL 31 DE AGOSTO DE 2017 Y  31 DE AGOSTO 2016</a:t>
            </a:r>
          </a:p>
          <a:p>
            <a:pPr algn="ctr">
              <a:defRPr/>
            </a:pPr>
            <a:r>
              <a:rPr lang="es-CO" sz="762" b="1" dirty="0">
                <a:solidFill>
                  <a:srgbClr val="0070C0"/>
                </a:solidFill>
                <a:latin typeface="Lato Regular"/>
                <a:ea typeface="+mn-ea"/>
                <a:cs typeface="Lato Regular"/>
              </a:rPr>
              <a:t>(cifras expresadas en millones de pesos colombianos</a:t>
            </a:r>
            <a:r>
              <a:rPr lang="es-CO" sz="801" b="1" dirty="0">
                <a:solidFill>
                  <a:srgbClr val="0070C0"/>
                </a:solidFill>
                <a:latin typeface="Lato Regular"/>
                <a:ea typeface="+mn-ea"/>
                <a:cs typeface="Lato Regular"/>
              </a:rPr>
              <a:t>)</a:t>
            </a:r>
          </a:p>
          <a:p>
            <a:pPr>
              <a:defRPr/>
            </a:pPr>
            <a:endParaRPr lang="es-CO" sz="801" b="1" dirty="0">
              <a:solidFill>
                <a:srgbClr val="0070C0"/>
              </a:solidFill>
              <a:latin typeface="Lato Regular"/>
              <a:ea typeface="+mn-ea"/>
              <a:cs typeface="Lato Regular"/>
            </a:endParaRPr>
          </a:p>
        </p:txBody>
      </p:sp>
      <p:sp>
        <p:nvSpPr>
          <p:cNvPr id="10" name="Botón de acción: ir hacia delante o siguiente 9">
            <a:hlinkClick r:id="" action="ppaction://noaction" highlightClick="1"/>
          </p:cNvPr>
          <p:cNvSpPr/>
          <p:nvPr/>
        </p:nvSpPr>
        <p:spPr>
          <a:xfrm>
            <a:off x="4861077" y="2980267"/>
            <a:ext cx="321733" cy="12579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2" name="Botón de acción: ir hacia delante o siguiente 11">
            <a:hlinkClick r:id="" action="ppaction://noaction" highlightClick="1"/>
          </p:cNvPr>
          <p:cNvSpPr/>
          <p:nvPr/>
        </p:nvSpPr>
        <p:spPr>
          <a:xfrm>
            <a:off x="4919134" y="4391782"/>
            <a:ext cx="338667" cy="12579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3" name="Botón de acción: ir hacia delante o siguiente 12">
            <a:hlinkClick r:id="" action="ppaction://noaction" highlightClick="1"/>
          </p:cNvPr>
          <p:cNvSpPr/>
          <p:nvPr/>
        </p:nvSpPr>
        <p:spPr>
          <a:xfrm>
            <a:off x="4870753" y="3201611"/>
            <a:ext cx="302381" cy="14151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4" name="Botón de acción: ir hacia delante o siguiente 13">
            <a:hlinkClick r:id="" action="ppaction://noaction" highlightClick="1"/>
          </p:cNvPr>
          <p:cNvSpPr/>
          <p:nvPr/>
        </p:nvSpPr>
        <p:spPr>
          <a:xfrm>
            <a:off x="4943324" y="3824515"/>
            <a:ext cx="285448" cy="13425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6" name="Botón de acción: ir hacia delante o siguiente 15">
            <a:hlinkClick r:id="" action="ppaction://noaction" highlightClick="1"/>
          </p:cNvPr>
          <p:cNvSpPr/>
          <p:nvPr/>
        </p:nvSpPr>
        <p:spPr>
          <a:xfrm>
            <a:off x="4994124" y="4064001"/>
            <a:ext cx="188686" cy="174171"/>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5" name="Botón de acción: ir hacia delante o siguiente 13">
            <a:hlinkClick r:id="" action="ppaction://noaction" highlightClick="1"/>
          </p:cNvPr>
          <p:cNvSpPr/>
          <p:nvPr/>
        </p:nvSpPr>
        <p:spPr>
          <a:xfrm>
            <a:off x="4934857" y="3533020"/>
            <a:ext cx="293915" cy="14635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71"/>
          </a:p>
        </p:txBody>
      </p:sp>
      <p:sp>
        <p:nvSpPr>
          <p:cNvPr id="17" name="Rectángulo 1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8" name="Rectángulo 1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229550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229842" y="2745658"/>
            <a:ext cx="5554980" cy="936538"/>
          </a:xfrm>
          <a:prstGeom prst="rect">
            <a:avLst/>
          </a:prstGeom>
          <a:noFill/>
        </p:spPr>
        <p:txBody>
          <a:bodyPr wrap="square" rtlCol="0">
            <a:spAutoFit/>
          </a:bodyPr>
          <a:lstStyle/>
          <a:p>
            <a:pPr algn="ctr"/>
            <a:r>
              <a:rPr lang="es-ES" sz="2743" dirty="0">
                <a:solidFill>
                  <a:schemeClr val="accent5">
                    <a:lumMod val="50000"/>
                  </a:schemeClr>
                </a:solidFill>
              </a:rPr>
              <a:t> PORTAFOLIO</a:t>
            </a:r>
          </a:p>
          <a:p>
            <a:pPr algn="ctr"/>
            <a:r>
              <a:rPr lang="es-ES" sz="2743" dirty="0">
                <a:solidFill>
                  <a:schemeClr val="accent5">
                    <a:lumMod val="50000"/>
                  </a:schemeClr>
                </a:solidFill>
              </a:rPr>
              <a:t>AGOSTO DE 2017</a:t>
            </a:r>
          </a:p>
        </p:txBody>
      </p:sp>
      <p:sp>
        <p:nvSpPr>
          <p:cNvPr id="8" name="Marcador de número de diapositiva 1"/>
          <p:cNvSpPr>
            <a:spLocks noGrp="1"/>
          </p:cNvSpPr>
          <p:nvPr>
            <p:ph type="sldNum" sz="quarter" idx="12"/>
          </p:nvPr>
        </p:nvSpPr>
        <p:spPr>
          <a:xfrm>
            <a:off x="8359140" y="6285088"/>
            <a:ext cx="1851660" cy="328749"/>
          </a:xfrm>
        </p:spPr>
        <p:txBody>
          <a:bodyPr/>
          <a:lstStyle/>
          <a:p>
            <a:pPr>
              <a:defRPr/>
            </a:pPr>
            <a:fld id="{74D04036-CCBD-4B3D-A872-961CAE546D64}" type="slidenum">
              <a:rPr lang="es-ES"/>
              <a:pPr>
                <a:defRPr/>
              </a:pPr>
              <a:t>31</a:t>
            </a:fld>
            <a:endParaRPr lang="es-ES"/>
          </a:p>
        </p:txBody>
      </p:sp>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 PORTAFOLIO AGOSTO DE 2017</a:t>
            </a:r>
          </a:p>
        </p:txBody>
      </p:sp>
    </p:spTree>
    <p:extLst>
      <p:ext uri="{BB962C8B-B14F-4D97-AF65-F5344CB8AC3E}">
        <p14:creationId xmlns:p14="http://schemas.microsoft.com/office/powerpoint/2010/main" val="102282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7" name="CuadroTexto 6"/>
          <p:cNvSpPr txBox="1"/>
          <p:nvPr/>
        </p:nvSpPr>
        <p:spPr>
          <a:xfrm>
            <a:off x="4193785" y="311617"/>
            <a:ext cx="5724690" cy="420564"/>
          </a:xfrm>
          <a:prstGeom prst="rect">
            <a:avLst/>
          </a:prstGeom>
          <a:noFill/>
        </p:spPr>
        <p:txBody>
          <a:bodyPr wrap="square" rtlCol="0">
            <a:spAutoFit/>
          </a:bodyPr>
          <a:lstStyle/>
          <a:p>
            <a:pPr algn="r"/>
            <a:r>
              <a:rPr lang="es-ES" sz="2133" b="1" dirty="0">
                <a:solidFill>
                  <a:srgbClr val="0070C0"/>
                </a:solidFill>
                <a:latin typeface="Calibri" panose="020F0502020204030204" pitchFamily="34" charset="0"/>
                <a:cs typeface="Lato Regular"/>
              </a:rPr>
              <a:t>PORTAFOLIO FRISCO</a:t>
            </a:r>
          </a:p>
        </p:txBody>
      </p:sp>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5" name="Imagen 4"/>
          <p:cNvPicPr>
            <a:picLocks noChangeAspect="1"/>
          </p:cNvPicPr>
          <p:nvPr/>
        </p:nvPicPr>
        <p:blipFill>
          <a:blip r:embed="rId3"/>
          <a:stretch>
            <a:fillRect/>
          </a:stretch>
        </p:blipFill>
        <p:spPr>
          <a:xfrm>
            <a:off x="549652" y="1923068"/>
            <a:ext cx="5455222" cy="3582185"/>
          </a:xfrm>
          <a:prstGeom prst="rect">
            <a:avLst/>
          </a:prstGeom>
        </p:spPr>
      </p:pic>
      <p:pic>
        <p:nvPicPr>
          <p:cNvPr id="6" name="Imagen 5"/>
          <p:cNvPicPr>
            <a:picLocks noChangeAspect="1"/>
          </p:cNvPicPr>
          <p:nvPr/>
        </p:nvPicPr>
        <p:blipFill>
          <a:blip r:embed="rId4"/>
          <a:stretch>
            <a:fillRect/>
          </a:stretch>
        </p:blipFill>
        <p:spPr>
          <a:xfrm>
            <a:off x="6136848" y="1837274"/>
            <a:ext cx="5656083" cy="3903650"/>
          </a:xfrm>
          <a:prstGeom prst="rect">
            <a:avLst/>
          </a:prstGeom>
        </p:spPr>
      </p:pic>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PORTAFOLIO FRISCO</a:t>
            </a:r>
          </a:p>
        </p:txBody>
      </p:sp>
    </p:spTree>
    <p:extLst>
      <p:ext uri="{BB962C8B-B14F-4D97-AF65-F5344CB8AC3E}">
        <p14:creationId xmlns:p14="http://schemas.microsoft.com/office/powerpoint/2010/main" val="36899460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4384007" y="623357"/>
            <a:ext cx="5152221" cy="387798"/>
          </a:xfrm>
          <a:prstGeom prst="rect">
            <a:avLst/>
          </a:prstGeom>
          <a:noFill/>
        </p:spPr>
        <p:txBody>
          <a:bodyPr wrap="square" rtlCol="0">
            <a:spAutoFit/>
          </a:bodyPr>
          <a:lstStyle/>
          <a:p>
            <a:pPr algn="r"/>
            <a:r>
              <a:rPr lang="es-ES" sz="1920" b="1" dirty="0">
                <a:solidFill>
                  <a:srgbClr val="0070C0"/>
                </a:solidFill>
                <a:cs typeface="Lato Regular"/>
              </a:rPr>
              <a:t>PORTAFOLIO FRISCO AGOSTO 2017 </a:t>
            </a:r>
          </a:p>
        </p:txBody>
      </p:sp>
      <p:sp>
        <p:nvSpPr>
          <p:cNvPr id="10" name="Marcador de número de diapositiva 1"/>
          <p:cNvSpPr>
            <a:spLocks noGrp="1"/>
          </p:cNvSpPr>
          <p:nvPr>
            <p:ph type="sldNum" sz="quarter" idx="12"/>
          </p:nvPr>
        </p:nvSpPr>
        <p:spPr>
          <a:xfrm>
            <a:off x="8246788" y="6211753"/>
            <a:ext cx="1851660" cy="328749"/>
          </a:xfrm>
        </p:spPr>
        <p:txBody>
          <a:bodyPr/>
          <a:lstStyle/>
          <a:p>
            <a:pPr>
              <a:defRPr/>
            </a:pPr>
            <a:fld id="{74D04036-CCBD-4B3D-A872-961CAE546D64}" type="slidenum">
              <a:rPr lang="es-ES"/>
              <a:pPr>
                <a:defRPr/>
              </a:pPr>
              <a:t>33</a:t>
            </a:fld>
            <a:endParaRPr lang="es-ES"/>
          </a:p>
        </p:txBody>
      </p:sp>
      <p:sp>
        <p:nvSpPr>
          <p:cNvPr id="8" name="Rectángulo 7"/>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6" name="Imagen 5"/>
          <p:cNvPicPr>
            <a:picLocks noChangeAspect="1"/>
          </p:cNvPicPr>
          <p:nvPr/>
        </p:nvPicPr>
        <p:blipFill>
          <a:blip r:embed="rId2"/>
          <a:stretch>
            <a:fillRect/>
          </a:stretch>
        </p:blipFill>
        <p:spPr>
          <a:xfrm>
            <a:off x="1670670" y="1604211"/>
            <a:ext cx="8864410" cy="3877606"/>
          </a:xfrm>
          <a:prstGeom prst="rect">
            <a:avLst/>
          </a:prstGeom>
        </p:spPr>
      </p:pic>
      <p:sp>
        <p:nvSpPr>
          <p:cNvPr id="9" name="Rectángulo 8"/>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PORTAFOLIO FRISCO AGOSTO DE 2017</a:t>
            </a:r>
          </a:p>
        </p:txBody>
      </p:sp>
    </p:spTree>
    <p:extLst>
      <p:ext uri="{BB962C8B-B14F-4D97-AF65-F5344CB8AC3E}">
        <p14:creationId xmlns:p14="http://schemas.microsoft.com/office/powerpoint/2010/main" val="40164960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4384007" y="623357"/>
            <a:ext cx="5152221" cy="387798"/>
          </a:xfrm>
          <a:prstGeom prst="rect">
            <a:avLst/>
          </a:prstGeom>
          <a:noFill/>
        </p:spPr>
        <p:txBody>
          <a:bodyPr wrap="square" rtlCol="0">
            <a:spAutoFit/>
          </a:bodyPr>
          <a:lstStyle/>
          <a:p>
            <a:pPr algn="r"/>
            <a:r>
              <a:rPr lang="es-ES" sz="1920" b="1" dirty="0">
                <a:solidFill>
                  <a:srgbClr val="0070C0"/>
                </a:solidFill>
                <a:cs typeface="Lato Regular"/>
              </a:rPr>
              <a:t>PORTAFOLIO FRISCO AGOSTO 2017 </a:t>
            </a:r>
          </a:p>
        </p:txBody>
      </p:sp>
      <p:sp>
        <p:nvSpPr>
          <p:cNvPr id="10" name="Marcador de número de diapositiva 1"/>
          <p:cNvSpPr>
            <a:spLocks noGrp="1"/>
          </p:cNvSpPr>
          <p:nvPr>
            <p:ph type="sldNum" sz="quarter" idx="12"/>
          </p:nvPr>
        </p:nvSpPr>
        <p:spPr>
          <a:xfrm>
            <a:off x="8246788" y="6211753"/>
            <a:ext cx="1851660" cy="328749"/>
          </a:xfrm>
        </p:spPr>
        <p:txBody>
          <a:bodyPr/>
          <a:lstStyle/>
          <a:p>
            <a:pPr>
              <a:defRPr/>
            </a:pPr>
            <a:fld id="{74D04036-CCBD-4B3D-A872-961CAE546D64}" type="slidenum">
              <a:rPr lang="es-ES"/>
              <a:pPr>
                <a:defRPr/>
              </a:pPr>
              <a:t>34</a:t>
            </a:fld>
            <a:endParaRPr lang="es-ES"/>
          </a:p>
        </p:txBody>
      </p:sp>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2" name="Imagen 1"/>
          <p:cNvPicPr>
            <a:picLocks noChangeAspect="1"/>
          </p:cNvPicPr>
          <p:nvPr/>
        </p:nvPicPr>
        <p:blipFill>
          <a:blip r:embed="rId2"/>
          <a:stretch>
            <a:fillRect/>
          </a:stretch>
        </p:blipFill>
        <p:spPr>
          <a:xfrm>
            <a:off x="2070378" y="1434647"/>
            <a:ext cx="7904572" cy="2423061"/>
          </a:xfrm>
          <a:prstGeom prst="rect">
            <a:avLst/>
          </a:prstGeom>
        </p:spPr>
      </p:pic>
      <p:pic>
        <p:nvPicPr>
          <p:cNvPr id="5" name="Imagen 4"/>
          <p:cNvPicPr>
            <a:picLocks noChangeAspect="1"/>
          </p:cNvPicPr>
          <p:nvPr/>
        </p:nvPicPr>
        <p:blipFill>
          <a:blip r:embed="rId3"/>
          <a:stretch>
            <a:fillRect/>
          </a:stretch>
        </p:blipFill>
        <p:spPr>
          <a:xfrm>
            <a:off x="1725672" y="4225176"/>
            <a:ext cx="8772740" cy="1448551"/>
          </a:xfrm>
          <a:prstGeom prst="rect">
            <a:avLst/>
          </a:prstGeom>
        </p:spPr>
      </p:pic>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PORTAFOLIO FRISCO AGOSTO DE 2017</a:t>
            </a:r>
          </a:p>
        </p:txBody>
      </p:sp>
    </p:spTree>
    <p:extLst>
      <p:ext uri="{BB962C8B-B14F-4D97-AF65-F5344CB8AC3E}">
        <p14:creationId xmlns:p14="http://schemas.microsoft.com/office/powerpoint/2010/main" val="2210690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384007" y="623357"/>
            <a:ext cx="5152221" cy="387798"/>
          </a:xfrm>
          <a:prstGeom prst="rect">
            <a:avLst/>
          </a:prstGeom>
          <a:noFill/>
        </p:spPr>
        <p:txBody>
          <a:bodyPr wrap="square" rtlCol="0">
            <a:spAutoFit/>
          </a:bodyPr>
          <a:lstStyle/>
          <a:p>
            <a:pPr algn="r"/>
            <a:r>
              <a:rPr lang="es-ES" sz="1920" b="1" dirty="0">
                <a:solidFill>
                  <a:srgbClr val="0070C0"/>
                </a:solidFill>
                <a:cs typeface="Lato Regular"/>
              </a:rPr>
              <a:t>PORTAFOLIO FRISCO AGOSTO 2017 </a:t>
            </a:r>
          </a:p>
        </p:txBody>
      </p:sp>
      <p:sp>
        <p:nvSpPr>
          <p:cNvPr id="8" name="Marcador de número de diapositiva 1"/>
          <p:cNvSpPr>
            <a:spLocks noGrp="1"/>
          </p:cNvSpPr>
          <p:nvPr>
            <p:ph type="sldNum" sz="quarter" idx="12"/>
          </p:nvPr>
        </p:nvSpPr>
        <p:spPr>
          <a:xfrm>
            <a:off x="8246788" y="6211753"/>
            <a:ext cx="1851660" cy="328749"/>
          </a:xfrm>
        </p:spPr>
        <p:txBody>
          <a:bodyPr/>
          <a:lstStyle/>
          <a:p>
            <a:pPr>
              <a:defRPr/>
            </a:pPr>
            <a:fld id="{74D04036-CCBD-4B3D-A872-961CAE546D64}" type="slidenum">
              <a:rPr lang="es-ES"/>
              <a:pPr>
                <a:defRPr/>
              </a:pPr>
              <a:t>35</a:t>
            </a:fld>
            <a:endParaRPr lang="es-ES"/>
          </a:p>
        </p:txBody>
      </p:sp>
      <p:graphicFrame>
        <p:nvGraphicFramePr>
          <p:cNvPr id="2" name="Tabla 1"/>
          <p:cNvGraphicFramePr>
            <a:graphicFrameLocks noGrp="1"/>
          </p:cNvGraphicFramePr>
          <p:nvPr>
            <p:extLst/>
          </p:nvPr>
        </p:nvGraphicFramePr>
        <p:xfrm>
          <a:off x="2913656" y="1825166"/>
          <a:ext cx="6364687" cy="4351880"/>
        </p:xfrm>
        <a:graphic>
          <a:graphicData uri="http://schemas.openxmlformats.org/drawingml/2006/table">
            <a:tbl>
              <a:tblPr/>
              <a:tblGrid>
                <a:gridCol w="686949">
                  <a:extLst>
                    <a:ext uri="{9D8B030D-6E8A-4147-A177-3AD203B41FA5}">
                      <a16:colId xmlns:a16="http://schemas.microsoft.com/office/drawing/2014/main" val="3004930933"/>
                    </a:ext>
                  </a:extLst>
                </a:gridCol>
                <a:gridCol w="686949">
                  <a:extLst>
                    <a:ext uri="{9D8B030D-6E8A-4147-A177-3AD203B41FA5}">
                      <a16:colId xmlns:a16="http://schemas.microsoft.com/office/drawing/2014/main" val="2289845668"/>
                    </a:ext>
                  </a:extLst>
                </a:gridCol>
                <a:gridCol w="686949">
                  <a:extLst>
                    <a:ext uri="{9D8B030D-6E8A-4147-A177-3AD203B41FA5}">
                      <a16:colId xmlns:a16="http://schemas.microsoft.com/office/drawing/2014/main" val="804512854"/>
                    </a:ext>
                  </a:extLst>
                </a:gridCol>
                <a:gridCol w="686949">
                  <a:extLst>
                    <a:ext uri="{9D8B030D-6E8A-4147-A177-3AD203B41FA5}">
                      <a16:colId xmlns:a16="http://schemas.microsoft.com/office/drawing/2014/main" val="3173331123"/>
                    </a:ext>
                  </a:extLst>
                </a:gridCol>
                <a:gridCol w="686949">
                  <a:extLst>
                    <a:ext uri="{9D8B030D-6E8A-4147-A177-3AD203B41FA5}">
                      <a16:colId xmlns:a16="http://schemas.microsoft.com/office/drawing/2014/main" val="1041929959"/>
                    </a:ext>
                  </a:extLst>
                </a:gridCol>
                <a:gridCol w="686949">
                  <a:extLst>
                    <a:ext uri="{9D8B030D-6E8A-4147-A177-3AD203B41FA5}">
                      <a16:colId xmlns:a16="http://schemas.microsoft.com/office/drawing/2014/main" val="1534126199"/>
                    </a:ext>
                  </a:extLst>
                </a:gridCol>
                <a:gridCol w="686949">
                  <a:extLst>
                    <a:ext uri="{9D8B030D-6E8A-4147-A177-3AD203B41FA5}">
                      <a16:colId xmlns:a16="http://schemas.microsoft.com/office/drawing/2014/main" val="3994367691"/>
                    </a:ext>
                  </a:extLst>
                </a:gridCol>
                <a:gridCol w="686949">
                  <a:extLst>
                    <a:ext uri="{9D8B030D-6E8A-4147-A177-3AD203B41FA5}">
                      <a16:colId xmlns:a16="http://schemas.microsoft.com/office/drawing/2014/main" val="2725441195"/>
                    </a:ext>
                  </a:extLst>
                </a:gridCol>
                <a:gridCol w="686949">
                  <a:extLst>
                    <a:ext uri="{9D8B030D-6E8A-4147-A177-3AD203B41FA5}">
                      <a16:colId xmlns:a16="http://schemas.microsoft.com/office/drawing/2014/main" val="2246796387"/>
                    </a:ext>
                  </a:extLst>
                </a:gridCol>
                <a:gridCol w="182146">
                  <a:extLst>
                    <a:ext uri="{9D8B030D-6E8A-4147-A177-3AD203B41FA5}">
                      <a16:colId xmlns:a16="http://schemas.microsoft.com/office/drawing/2014/main" val="3228187170"/>
                    </a:ext>
                  </a:extLst>
                </a:gridCol>
              </a:tblGrid>
              <a:tr h="104112">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668650908"/>
                  </a:ext>
                </a:extLst>
              </a:tr>
              <a:tr h="104112">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317170093"/>
                  </a:ext>
                </a:extLst>
              </a:tr>
              <a:tr h="104112">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16524770"/>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3065657802"/>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924033695"/>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2981134803"/>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4210003151"/>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936527006"/>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1772575832"/>
                  </a:ext>
                </a:extLst>
              </a:tr>
              <a:tr h="104112">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dirty="0">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694277883"/>
                  </a:ext>
                </a:extLst>
              </a:tr>
              <a:tr h="104112">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1758244564"/>
                  </a:ext>
                </a:extLst>
              </a:tr>
              <a:tr h="104112">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1413211794"/>
                  </a:ext>
                </a:extLst>
              </a:tr>
              <a:tr h="104112">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3984105049"/>
                  </a:ext>
                </a:extLst>
              </a:tr>
              <a:tr h="104112">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1902721776"/>
                  </a:ext>
                </a:extLst>
              </a:tr>
              <a:tr h="176990">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654619067"/>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2633987232"/>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3359413301"/>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3257485026"/>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2634480410"/>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239383533"/>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4048377229"/>
                  </a:ext>
                </a:extLst>
              </a:tr>
              <a:tr h="104112">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CO" sz="6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val="2608064716"/>
                  </a:ext>
                </a:extLst>
              </a:tr>
              <a:tr h="104112">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l" fontAlgn="b"/>
                      <a:r>
                        <a:rPr lang="es-CO" sz="500" b="0" i="0" u="none" strike="noStrike">
                          <a:solidFill>
                            <a:srgbClr val="FFFFFF"/>
                          </a:solidFill>
                          <a:effectLst/>
                          <a:latin typeface="Arial Narrow" panose="020B0606020202030204" pitchFamily="34" charset="0"/>
                        </a:rPr>
                        <a:t> </a:t>
                      </a:r>
                      <a:endParaRPr lang="es-CO" sz="6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871656306"/>
                  </a:ext>
                </a:extLst>
              </a:tr>
              <a:tr h="104112">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500" b="0" i="0" u="none" strike="noStrike">
                          <a:solidFill>
                            <a:srgbClr val="FFFFFF"/>
                          </a:solidFill>
                          <a:effectLst/>
                          <a:latin typeface="Arial Narrow" panose="020B0606020202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399963458"/>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853645528"/>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665926081"/>
                  </a:ext>
                </a:extLst>
              </a:tr>
              <a:tr h="265485">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011803022"/>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493455593"/>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092875669"/>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4101610839"/>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33838701"/>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075461598"/>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967197339"/>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786525548"/>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852424236"/>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53578728"/>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242961521"/>
                  </a:ext>
                </a:extLst>
              </a:tr>
              <a:tr h="104112">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783630124"/>
                  </a:ext>
                </a:extLst>
              </a:tr>
              <a:tr h="161373">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6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583485611"/>
                  </a:ext>
                </a:extLst>
              </a:tr>
            </a:tbl>
          </a:graphicData>
        </a:graphic>
      </p:graphicFrame>
      <p:pic>
        <p:nvPicPr>
          <p:cNvPr id="5" name="Imagen 4"/>
          <p:cNvPicPr>
            <a:picLocks noChangeAspect="1"/>
          </p:cNvPicPr>
          <p:nvPr/>
        </p:nvPicPr>
        <p:blipFill>
          <a:blip r:embed="rId2"/>
          <a:stretch>
            <a:fillRect/>
          </a:stretch>
        </p:blipFill>
        <p:spPr>
          <a:xfrm>
            <a:off x="2580878" y="1469352"/>
            <a:ext cx="7169690" cy="4774363"/>
          </a:xfrm>
          <a:prstGeom prst="rect">
            <a:avLst/>
          </a:prstGeom>
        </p:spPr>
      </p:pic>
      <p:sp>
        <p:nvSpPr>
          <p:cNvPr id="9" name="Rectángulo 8"/>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PORTAFOLIO FRISCO AGOSTO DE 2017</a:t>
            </a:r>
          </a:p>
        </p:txBody>
      </p:sp>
    </p:spTree>
    <p:extLst>
      <p:ext uri="{BB962C8B-B14F-4D97-AF65-F5344CB8AC3E}">
        <p14:creationId xmlns:p14="http://schemas.microsoft.com/office/powerpoint/2010/main" val="3031930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a:xfrm>
            <a:off x="8279202" y="6175377"/>
            <a:ext cx="1851660" cy="365125"/>
          </a:xfrm>
        </p:spPr>
        <p:txBody>
          <a:bodyPr/>
          <a:lstStyle/>
          <a:p>
            <a:fld id="{015B2B85-C11A-46BE-910A-7C2CECB29AE5}" type="slidenum">
              <a:rPr lang="es-ES" smtClean="0"/>
              <a:t>36</a:t>
            </a:fld>
            <a:endParaRPr lang="es-ES" dirty="0"/>
          </a:p>
        </p:txBody>
      </p:sp>
      <p:sp>
        <p:nvSpPr>
          <p:cNvPr id="11" name="Rectángulo 10"/>
          <p:cNvSpPr/>
          <p:nvPr/>
        </p:nvSpPr>
        <p:spPr>
          <a:xfrm>
            <a:off x="4732936" y="630340"/>
            <a:ext cx="3703320" cy="387798"/>
          </a:xfrm>
          <a:prstGeom prst="rect">
            <a:avLst/>
          </a:prstGeom>
          <a:noFill/>
        </p:spPr>
        <p:txBody>
          <a:bodyPr wrap="square" rtlCol="0">
            <a:spAutoFit/>
          </a:bodyPr>
          <a:lstStyle/>
          <a:p>
            <a:pPr algn="r"/>
            <a:r>
              <a:rPr lang="es-CO" sz="1920" b="1" dirty="0">
                <a:solidFill>
                  <a:srgbClr val="0070C0"/>
                </a:solidFill>
                <a:cs typeface="Lato Regular"/>
              </a:rPr>
              <a:t>RENDIMIENTOS VIGENCIA 2017</a:t>
            </a:r>
          </a:p>
        </p:txBody>
      </p:sp>
      <p:pic>
        <p:nvPicPr>
          <p:cNvPr id="12" name="Imagen 11"/>
          <p:cNvPicPr>
            <a:picLocks noChangeAspect="1"/>
          </p:cNvPicPr>
          <p:nvPr/>
        </p:nvPicPr>
        <p:blipFill>
          <a:blip r:embed="rId2"/>
          <a:stretch>
            <a:fillRect/>
          </a:stretch>
        </p:blipFill>
        <p:spPr>
          <a:xfrm>
            <a:off x="2941285" y="1292537"/>
            <a:ext cx="6695436" cy="5103714"/>
          </a:xfrm>
          <a:prstGeom prst="rect">
            <a:avLst/>
          </a:prstGeom>
        </p:spPr>
      </p:pic>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RENDIEMIENTOS VIGENCIA 2017</a:t>
            </a:r>
          </a:p>
        </p:txBody>
      </p:sp>
    </p:spTree>
    <p:extLst>
      <p:ext uri="{BB962C8B-B14F-4D97-AF65-F5344CB8AC3E}">
        <p14:creationId xmlns:p14="http://schemas.microsoft.com/office/powerpoint/2010/main" val="3028696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6" name="CuadroTexto 5"/>
          <p:cNvSpPr txBox="1"/>
          <p:nvPr/>
        </p:nvSpPr>
        <p:spPr>
          <a:xfrm>
            <a:off x="4193785" y="311617"/>
            <a:ext cx="5724690" cy="420564"/>
          </a:xfrm>
          <a:prstGeom prst="rect">
            <a:avLst/>
          </a:prstGeom>
          <a:noFill/>
        </p:spPr>
        <p:txBody>
          <a:bodyPr wrap="square" rtlCol="0">
            <a:spAutoFit/>
          </a:bodyPr>
          <a:lstStyle/>
          <a:p>
            <a:pPr algn="r"/>
            <a:r>
              <a:rPr lang="es-ES" sz="2133" b="1" dirty="0">
                <a:solidFill>
                  <a:srgbClr val="0070C0"/>
                </a:solidFill>
                <a:latin typeface="Calibri" panose="020F0502020204030204" pitchFamily="34" charset="0"/>
                <a:cs typeface="Lato Regular"/>
              </a:rPr>
              <a:t>PORTAFOLIO SAE</a:t>
            </a:r>
          </a:p>
        </p:txBody>
      </p:sp>
      <p:sp>
        <p:nvSpPr>
          <p:cNvPr id="7" name="Rectángulo 6"/>
          <p:cNvSpPr/>
          <p:nvPr/>
        </p:nvSpPr>
        <p:spPr>
          <a:xfrm>
            <a:off x="1524000" y="6540501"/>
            <a:ext cx="9144000" cy="317500"/>
          </a:xfrm>
          <a:prstGeom prst="rect">
            <a:avLst/>
          </a:prstGeom>
          <a:solidFill>
            <a:srgbClr val="4472C4">
              <a:lumMod val="75000"/>
            </a:srgbClr>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pic>
        <p:nvPicPr>
          <p:cNvPr id="3" name="Imagen 2"/>
          <p:cNvPicPr>
            <a:picLocks noChangeAspect="1"/>
          </p:cNvPicPr>
          <p:nvPr/>
        </p:nvPicPr>
        <p:blipFill>
          <a:blip r:embed="rId3"/>
          <a:stretch>
            <a:fillRect/>
          </a:stretch>
        </p:blipFill>
        <p:spPr>
          <a:xfrm>
            <a:off x="4377334" y="1439627"/>
            <a:ext cx="3369275" cy="1667958"/>
          </a:xfrm>
          <a:prstGeom prst="rect">
            <a:avLst/>
          </a:prstGeom>
        </p:spPr>
      </p:pic>
      <p:pic>
        <p:nvPicPr>
          <p:cNvPr id="5" name="Imagen 4"/>
          <p:cNvPicPr>
            <a:picLocks noChangeAspect="1"/>
          </p:cNvPicPr>
          <p:nvPr/>
        </p:nvPicPr>
        <p:blipFill>
          <a:blip r:embed="rId4"/>
          <a:stretch>
            <a:fillRect/>
          </a:stretch>
        </p:blipFill>
        <p:spPr>
          <a:xfrm>
            <a:off x="1981201" y="3864449"/>
            <a:ext cx="8187064" cy="1104021"/>
          </a:xfrm>
          <a:prstGeom prst="rect">
            <a:avLst/>
          </a:prstGeom>
        </p:spPr>
      </p:pic>
      <p:sp>
        <p:nvSpPr>
          <p:cNvPr id="8" name="Rectángulo 7"/>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2" name="Rectángulo 11"/>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PORTAFOLIO SAE</a:t>
            </a:r>
          </a:p>
        </p:txBody>
      </p:sp>
    </p:spTree>
    <p:extLst>
      <p:ext uri="{BB962C8B-B14F-4D97-AF65-F5344CB8AC3E}">
        <p14:creationId xmlns:p14="http://schemas.microsoft.com/office/powerpoint/2010/main" val="335473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608" y="76771"/>
            <a:ext cx="2222501" cy="1067549"/>
          </a:xfrm>
          <a:prstGeom prst="rect">
            <a:avLst/>
          </a:prstGeom>
        </p:spPr>
      </p:pic>
      <p:sp>
        <p:nvSpPr>
          <p:cNvPr id="16" name="2 Marcador de contenido"/>
          <p:cNvSpPr txBox="1">
            <a:spLocks/>
          </p:cNvSpPr>
          <p:nvPr/>
        </p:nvSpPr>
        <p:spPr>
          <a:xfrm>
            <a:off x="1823971" y="1370284"/>
            <a:ext cx="5444331" cy="301763"/>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s-CO" sz="2800" dirty="0"/>
          </a:p>
        </p:txBody>
      </p:sp>
      <p:sp>
        <p:nvSpPr>
          <p:cNvPr id="11" name="Rectángulo 10"/>
          <p:cNvSpPr/>
          <p:nvPr/>
        </p:nvSpPr>
        <p:spPr>
          <a:xfrm>
            <a:off x="1823970" y="1502536"/>
            <a:ext cx="4572000" cy="369332"/>
          </a:xfrm>
          <a:prstGeom prst="rect">
            <a:avLst/>
          </a:prstGeom>
        </p:spPr>
        <p:txBody>
          <a:bodyPr>
            <a:spAutoFit/>
          </a:bodyPr>
          <a:lstStyle/>
          <a:p>
            <a:r>
              <a:rPr lang="es-CO" b="1" dirty="0">
                <a:solidFill>
                  <a:srgbClr val="C61720"/>
                </a:solidFill>
                <a:latin typeface="Raleway"/>
              </a:rPr>
              <a:t>Solicitud a la Junta Directiva</a:t>
            </a:r>
          </a:p>
        </p:txBody>
      </p:sp>
      <p:graphicFrame>
        <p:nvGraphicFramePr>
          <p:cNvPr id="3" name="Diagrama 2"/>
          <p:cNvGraphicFramePr/>
          <p:nvPr>
            <p:extLst/>
          </p:nvPr>
        </p:nvGraphicFramePr>
        <p:xfrm>
          <a:off x="2310013" y="1896075"/>
          <a:ext cx="7992863"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CuadroTexto 11"/>
          <p:cNvSpPr txBox="1"/>
          <p:nvPr/>
        </p:nvSpPr>
        <p:spPr>
          <a:xfrm>
            <a:off x="4546136" y="143921"/>
            <a:ext cx="6681777" cy="954107"/>
          </a:xfrm>
          <a:prstGeom prst="rect">
            <a:avLst/>
          </a:prstGeom>
          <a:noFill/>
        </p:spPr>
        <p:txBody>
          <a:bodyPr wrap="square" rtlCol="0">
            <a:spAutoFit/>
          </a:bodyPr>
          <a:lstStyle/>
          <a:p>
            <a:pPr algn="r"/>
            <a:r>
              <a:rPr lang="es-CO" sz="2800" b="1" dirty="0">
                <a:solidFill>
                  <a:schemeClr val="bg1"/>
                </a:solidFill>
                <a:ea typeface="ＭＳ Ｐゴシック" pitchFamily="34" charset="-128"/>
                <a:cs typeface="Arial" charset="0"/>
              </a:rPr>
              <a:t>CONTRATO </a:t>
            </a:r>
          </a:p>
          <a:p>
            <a:pPr algn="r"/>
            <a:r>
              <a:rPr lang="es-CO" sz="2800" b="1" dirty="0">
                <a:solidFill>
                  <a:schemeClr val="bg1"/>
                </a:solidFill>
                <a:ea typeface="ＭＳ Ｐゴシック" pitchFamily="34" charset="-128"/>
                <a:cs typeface="Arial" charset="0"/>
              </a:rPr>
              <a:t>EMPRESA DE SERVICIOS TEMPORALES - EST</a:t>
            </a:r>
            <a:endParaRPr lang="es-ES" sz="2800" dirty="0">
              <a:solidFill>
                <a:schemeClr val="bg1"/>
              </a:solidFill>
              <a:cs typeface="Lato Regular"/>
            </a:endParaRPr>
          </a:p>
        </p:txBody>
      </p:sp>
      <p:sp>
        <p:nvSpPr>
          <p:cNvPr id="4" name="CuadroTexto 3"/>
          <p:cNvSpPr txBox="1"/>
          <p:nvPr/>
        </p:nvSpPr>
        <p:spPr>
          <a:xfrm>
            <a:off x="5946469" y="1166389"/>
            <a:ext cx="4577060" cy="830997"/>
          </a:xfrm>
          <a:prstGeom prst="rect">
            <a:avLst/>
          </a:prstGeom>
          <a:noFill/>
        </p:spPr>
        <p:txBody>
          <a:bodyPr wrap="square" rtlCol="0">
            <a:spAutoFit/>
          </a:bodyPr>
          <a:lstStyle/>
          <a:p>
            <a:pPr algn="ctr"/>
            <a:r>
              <a:rPr lang="es-CO" sz="2400" b="1" dirty="0">
                <a:solidFill>
                  <a:schemeClr val="tx2">
                    <a:lumMod val="50000"/>
                  </a:schemeClr>
                </a:solidFill>
              </a:rPr>
              <a:t>Autorización para realizar Concurso Público</a:t>
            </a:r>
          </a:p>
        </p:txBody>
      </p:sp>
      <p:sp>
        <p:nvSpPr>
          <p:cNvPr id="13" name="CuadroTexto 12"/>
          <p:cNvSpPr txBox="1"/>
          <p:nvPr/>
        </p:nvSpPr>
        <p:spPr>
          <a:xfrm>
            <a:off x="3917659" y="6520419"/>
            <a:ext cx="6385216" cy="307777"/>
          </a:xfrm>
          <a:prstGeom prst="rect">
            <a:avLst/>
          </a:prstGeom>
          <a:noFill/>
        </p:spPr>
        <p:txBody>
          <a:bodyPr wrap="square" rtlCol="0">
            <a:spAutoFit/>
          </a:bodyPr>
          <a:lstStyle/>
          <a:p>
            <a:pPr algn="r"/>
            <a:r>
              <a:rPr lang="es-ES" sz="1400" dirty="0">
                <a:solidFill>
                  <a:prstClr val="white"/>
                </a:solidFill>
              </a:rPr>
              <a:t>Vicepresidencia Administrativa y Financiera - Gerencia de Talento Humano </a:t>
            </a:r>
          </a:p>
        </p:txBody>
      </p:sp>
    </p:spTree>
    <p:extLst>
      <p:ext uri="{BB962C8B-B14F-4D97-AF65-F5344CB8AC3E}">
        <p14:creationId xmlns:p14="http://schemas.microsoft.com/office/powerpoint/2010/main" val="1031796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199947" y="3245534"/>
            <a:ext cx="10074510" cy="397158"/>
            <a:chOff x="1571658" y="2591903"/>
            <a:chExt cx="5143482" cy="60730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190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572336" y="1326192"/>
            <a:ext cx="8241426"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contratos suscritos por SAE desde 2016 al 31 de agosto de 2017</a:t>
            </a:r>
          </a:p>
          <a:p>
            <a:pPr marL="457200" indent="-457200">
              <a:buAutoNum type="arabicPeriod"/>
            </a:pPr>
            <a:r>
              <a:rPr lang="es-CO" sz="2400" dirty="0"/>
              <a:t>Comité Financiero.</a:t>
            </a:r>
          </a:p>
          <a:p>
            <a:pPr marL="457200" indent="-457200">
              <a:buAutoNum type="arabicPeriod"/>
            </a:pPr>
            <a:r>
              <a:rPr lang="es-CO" sz="2400" dirty="0">
                <a:solidFill>
                  <a:schemeClr val="bg1"/>
                </a:solidFill>
              </a:rPr>
              <a:t>Avance actividades implementación Decreto 1407 de 2017.</a:t>
            </a:r>
          </a:p>
          <a:p>
            <a:pPr marL="457200" indent="-457200">
              <a:buAutoNum type="arabicPeriod"/>
            </a:pPr>
            <a:r>
              <a:rPr lang="es-CO" sz="2400" dirty="0"/>
              <a:t>Avance actividades implementación de la Ley 1849 de 2017.</a:t>
            </a:r>
          </a:p>
          <a:p>
            <a:pPr marL="457200" indent="-457200" algn="just">
              <a:buAutoNum type="arabicPeriod"/>
            </a:pPr>
            <a:r>
              <a:rPr lang="es-CO" sz="2400" dirty="0"/>
              <a:t>Propuesta ajuste organizacional de SAE para asumir responsabilidades del Decreto Ley 903 de 2017 y el Decreto Reglamentario 1407 de 2017.</a:t>
            </a:r>
          </a:p>
          <a:p>
            <a:pPr marL="457200" indent="-457200">
              <a:buFontTx/>
              <a:buAutoNum type="arabicPeriod"/>
            </a:pPr>
            <a:r>
              <a:rPr lang="es-CO" sz="2400" dirty="0"/>
              <a:t>Informe de Gestión Talento Humano.</a:t>
            </a:r>
          </a:p>
          <a:p>
            <a:pPr marL="457200" indent="-457200">
              <a:buFontTx/>
              <a:buAutoNum type="arabicPeriod"/>
            </a:pPr>
            <a:r>
              <a:rPr lang="es-CO" sz="2400" dirty="0"/>
              <a:t>Informe Comercial.</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39</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131027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icarus.com.co/static/img/clients/sa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5261" y="141589"/>
            <a:ext cx="1489487" cy="544105"/>
          </a:xfrm>
          <a:prstGeom prst="rect">
            <a:avLst/>
          </a:prstGeom>
          <a:ln>
            <a:solidFill>
              <a:schemeClr val="tx1"/>
            </a:solidFill>
            <a:tailEnd type="triangle"/>
          </a:ln>
          <a:extLst>
            <a:ext uri="{909E8E84-426E-40DD-AFC4-6F175D3DCCD1}">
              <a14:hiddenFill xmlns:a14="http://schemas.microsoft.com/office/drawing/2010/main">
                <a:solidFill>
                  <a:srgbClr val="FFFFFF"/>
                </a:solidFill>
              </a14:hiddenFill>
            </a:ext>
          </a:extLst>
        </p:spPr>
      </p:pic>
      <p:sp>
        <p:nvSpPr>
          <p:cNvPr id="52" name="CuadroTexto 51"/>
          <p:cNvSpPr txBox="1"/>
          <p:nvPr/>
        </p:nvSpPr>
        <p:spPr>
          <a:xfrm>
            <a:off x="1740863" y="84343"/>
            <a:ext cx="7167838" cy="646331"/>
          </a:xfrm>
          <a:prstGeom prst="rect">
            <a:avLst/>
          </a:prstGeom>
          <a:noFill/>
          <a:ln>
            <a:noFill/>
          </a:ln>
        </p:spPr>
        <p:txBody>
          <a:bodyPr wrap="square" rtlCol="0">
            <a:spAutoFit/>
          </a:bodyPr>
          <a:lstStyle/>
          <a:p>
            <a:r>
              <a:rPr lang="es-CO" b="1" dirty="0">
                <a:solidFill>
                  <a:prstClr val="black"/>
                </a:solidFill>
                <a:latin typeface="Calibri" panose="020F0502020204030204"/>
              </a:rPr>
              <a:t>ARQUITECTURA PROYECTO POST CONFLICTO – INTERACCIÓN CON ACTORES DEL MACROPROCESO</a:t>
            </a:r>
          </a:p>
        </p:txBody>
      </p:sp>
      <p:sp>
        <p:nvSpPr>
          <p:cNvPr id="128" name="CuadroTexto 127"/>
          <p:cNvSpPr txBox="1"/>
          <p:nvPr/>
        </p:nvSpPr>
        <p:spPr>
          <a:xfrm rot="10800000" flipV="1">
            <a:off x="3338684" y="5215352"/>
            <a:ext cx="1564089" cy="246221"/>
          </a:xfrm>
          <a:prstGeom prst="rect">
            <a:avLst/>
          </a:prstGeom>
          <a:noFill/>
          <a:ln>
            <a:solidFill>
              <a:schemeClr val="tx1"/>
            </a:solidFill>
          </a:ln>
        </p:spPr>
        <p:txBody>
          <a:bodyPr wrap="square" rtlCol="0">
            <a:spAutoFit/>
          </a:bodyPr>
          <a:lstStyle/>
          <a:p>
            <a:r>
              <a:rPr lang="es-ES" sz="1000" b="1" dirty="0">
                <a:solidFill>
                  <a:prstClr val="black"/>
                </a:solidFill>
                <a:latin typeface="Calibri" panose="020F0502020204030204"/>
              </a:rPr>
              <a:t>Infraestructura Vial</a:t>
            </a:r>
            <a:endParaRPr lang="es-CO" sz="1000" b="1" dirty="0">
              <a:solidFill>
                <a:prstClr val="black"/>
              </a:solidFill>
              <a:latin typeface="Calibri" panose="020F0502020204030204"/>
            </a:endParaRPr>
          </a:p>
        </p:txBody>
      </p:sp>
      <p:sp>
        <p:nvSpPr>
          <p:cNvPr id="2" name="Rectángulo 1"/>
          <p:cNvSpPr/>
          <p:nvPr/>
        </p:nvSpPr>
        <p:spPr>
          <a:xfrm>
            <a:off x="1612348" y="1258519"/>
            <a:ext cx="1054515" cy="813243"/>
          </a:xfrm>
          <a:prstGeom prst="rect">
            <a:avLst/>
          </a:prstGeom>
          <a:solidFill>
            <a:srgbClr val="C66156"/>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prstClr val="white"/>
                </a:solidFill>
                <a:latin typeface="Calibri" panose="020F0502020204030204"/>
              </a:rPr>
              <a:t>Comisión Transitoria de Verificación y Apoyo / Consejo Fiduciario</a:t>
            </a:r>
          </a:p>
        </p:txBody>
      </p:sp>
      <p:sp>
        <p:nvSpPr>
          <p:cNvPr id="6" name="Rectángulo 5"/>
          <p:cNvSpPr/>
          <p:nvPr/>
        </p:nvSpPr>
        <p:spPr>
          <a:xfrm>
            <a:off x="1603871" y="2131745"/>
            <a:ext cx="1061608" cy="2707014"/>
          </a:xfrm>
          <a:prstGeom prst="rect">
            <a:avLst/>
          </a:prstGeom>
          <a:solidFill>
            <a:srgbClr val="2F5597"/>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dirty="0">
                <a:solidFill>
                  <a:prstClr val="white"/>
                </a:solidFill>
                <a:latin typeface="Calibri" panose="020F0502020204030204"/>
              </a:rPr>
              <a:t> SAE</a:t>
            </a:r>
          </a:p>
        </p:txBody>
      </p:sp>
      <p:sp>
        <p:nvSpPr>
          <p:cNvPr id="181" name="Rectángulo 180"/>
          <p:cNvSpPr/>
          <p:nvPr/>
        </p:nvSpPr>
        <p:spPr>
          <a:xfrm>
            <a:off x="1612403" y="726219"/>
            <a:ext cx="1054404" cy="465273"/>
          </a:xfrm>
          <a:prstGeom prst="rect">
            <a:avLst/>
          </a:prstGeom>
          <a:solidFill>
            <a:srgbClr val="FFC000"/>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000" b="1" dirty="0">
                <a:solidFill>
                  <a:srgbClr val="FF0000"/>
                </a:solidFill>
                <a:latin typeface="Calibri" panose="020F0502020204030204"/>
              </a:rPr>
              <a:t>Exintegrantes FARC-EP</a:t>
            </a:r>
          </a:p>
        </p:txBody>
      </p:sp>
      <p:grpSp>
        <p:nvGrpSpPr>
          <p:cNvPr id="65" name="Grupo 64"/>
          <p:cNvGrpSpPr/>
          <p:nvPr/>
        </p:nvGrpSpPr>
        <p:grpSpPr>
          <a:xfrm>
            <a:off x="2253262" y="1249583"/>
            <a:ext cx="8414739" cy="3689212"/>
            <a:chOff x="1016545" y="729229"/>
            <a:chExt cx="11579410" cy="3956998"/>
          </a:xfrm>
        </p:grpSpPr>
        <p:cxnSp>
          <p:nvCxnSpPr>
            <p:cNvPr id="59" name="Conector recto 58"/>
            <p:cNvCxnSpPr/>
            <p:nvPr/>
          </p:nvCxnSpPr>
          <p:spPr>
            <a:xfrm>
              <a:off x="1016545" y="729229"/>
              <a:ext cx="11579410" cy="4728"/>
            </a:xfrm>
            <a:prstGeom prst="line">
              <a:avLst/>
            </a:prstGeom>
            <a:ln w="19050">
              <a:solidFill>
                <a:srgbClr val="C66156"/>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9984079" y="1670143"/>
              <a:ext cx="0" cy="3016084"/>
            </a:xfrm>
            <a:prstGeom prst="line">
              <a:avLst/>
            </a:prstGeom>
            <a:ln w="19050">
              <a:solidFill>
                <a:srgbClr val="C66156"/>
              </a:solidFill>
              <a:prstDash val="dashDot"/>
            </a:ln>
          </p:spPr>
          <p:style>
            <a:lnRef idx="1">
              <a:schemeClr val="accent1"/>
            </a:lnRef>
            <a:fillRef idx="0">
              <a:schemeClr val="accent1"/>
            </a:fillRef>
            <a:effectRef idx="0">
              <a:schemeClr val="accent1"/>
            </a:effectRef>
            <a:fontRef idx="minor">
              <a:schemeClr val="tx1"/>
            </a:fontRef>
          </p:style>
        </p:cxnSp>
      </p:grpSp>
      <p:sp>
        <p:nvSpPr>
          <p:cNvPr id="8" name="Rectángulo 7"/>
          <p:cNvSpPr/>
          <p:nvPr/>
        </p:nvSpPr>
        <p:spPr>
          <a:xfrm>
            <a:off x="1609551" y="5480819"/>
            <a:ext cx="1076015" cy="216657"/>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000" b="1" dirty="0">
                <a:solidFill>
                  <a:prstClr val="white"/>
                </a:solidFill>
                <a:latin typeface="Calibri" panose="020F0502020204030204"/>
              </a:rPr>
              <a:t>URT – URV –ANT </a:t>
            </a:r>
            <a:endParaRPr lang="es-CO" sz="1000" b="1" dirty="0">
              <a:solidFill>
                <a:prstClr val="white"/>
              </a:solidFill>
              <a:latin typeface="Calibri" panose="020F0502020204030204"/>
            </a:endParaRPr>
          </a:p>
        </p:txBody>
      </p:sp>
      <p:sp>
        <p:nvSpPr>
          <p:cNvPr id="23" name="Rectángulo 22"/>
          <p:cNvSpPr/>
          <p:nvPr/>
        </p:nvSpPr>
        <p:spPr>
          <a:xfrm>
            <a:off x="2860308" y="2666794"/>
            <a:ext cx="2042464" cy="229500"/>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CO" sz="1100" b="1" i="1" dirty="0">
                <a:solidFill>
                  <a:prstClr val="white"/>
                </a:solidFill>
                <a:latin typeface="Calibri" panose="020F0502020204030204"/>
              </a:rPr>
              <a:t>	     Registro</a:t>
            </a:r>
          </a:p>
        </p:txBody>
      </p:sp>
      <p:sp>
        <p:nvSpPr>
          <p:cNvPr id="26" name="Rectángulo 25"/>
          <p:cNvSpPr/>
          <p:nvPr/>
        </p:nvSpPr>
        <p:spPr>
          <a:xfrm>
            <a:off x="2752301" y="1412746"/>
            <a:ext cx="7691108" cy="349118"/>
          </a:xfrm>
          <a:prstGeom prst="rect">
            <a:avLst/>
          </a:prstGeom>
          <a:solidFill>
            <a:srgbClr val="C66156"/>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dirty="0">
                <a:solidFill>
                  <a:prstClr val="white"/>
                </a:solidFill>
                <a:latin typeface="Calibri" panose="020F0502020204030204"/>
              </a:rPr>
              <a:t>Apoyo técnico, administrativo y financiero</a:t>
            </a:r>
          </a:p>
        </p:txBody>
      </p:sp>
      <p:sp>
        <p:nvSpPr>
          <p:cNvPr id="41" name="Rectángulo 40"/>
          <p:cNvSpPr/>
          <p:nvPr/>
        </p:nvSpPr>
        <p:spPr>
          <a:xfrm>
            <a:off x="2752300" y="2249219"/>
            <a:ext cx="2150473" cy="326414"/>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dirty="0">
                <a:solidFill>
                  <a:prstClr val="white"/>
                </a:solidFill>
                <a:latin typeface="Calibri" panose="020F0502020204030204"/>
              </a:rPr>
              <a:t> RECEPCIÓN Y REGISTRO </a:t>
            </a:r>
          </a:p>
        </p:txBody>
      </p:sp>
      <p:sp>
        <p:nvSpPr>
          <p:cNvPr id="42" name="Rectángulo 41"/>
          <p:cNvSpPr/>
          <p:nvPr/>
        </p:nvSpPr>
        <p:spPr>
          <a:xfrm>
            <a:off x="5053028" y="2205796"/>
            <a:ext cx="1786787" cy="566490"/>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dirty="0">
                <a:solidFill>
                  <a:prstClr val="white"/>
                </a:solidFill>
                <a:latin typeface="Calibri" panose="020F0502020204030204"/>
              </a:rPr>
              <a:t>DP. DIAGNÓSTICO Y ALISTAMIENTO DE ACTIVOS </a:t>
            </a:r>
          </a:p>
        </p:txBody>
      </p:sp>
      <p:sp>
        <p:nvSpPr>
          <p:cNvPr id="43" name="Rectángulo 42"/>
          <p:cNvSpPr/>
          <p:nvPr/>
        </p:nvSpPr>
        <p:spPr>
          <a:xfrm>
            <a:off x="6965044" y="2205797"/>
            <a:ext cx="1673917" cy="572716"/>
          </a:xfrm>
          <a:prstGeom prst="rect">
            <a:avLst/>
          </a:prstGeom>
          <a:solidFill>
            <a:srgbClr val="D4B452"/>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dirty="0">
                <a:solidFill>
                  <a:prstClr val="white"/>
                </a:solidFill>
                <a:latin typeface="Calibri" panose="020F0502020204030204"/>
              </a:rPr>
              <a:t>DT. DISPOSICIÓN TEMPORAL DE ACTIVOS </a:t>
            </a:r>
          </a:p>
        </p:txBody>
      </p:sp>
      <p:sp>
        <p:nvSpPr>
          <p:cNvPr id="44" name="Rectángulo 43"/>
          <p:cNvSpPr/>
          <p:nvPr/>
        </p:nvSpPr>
        <p:spPr>
          <a:xfrm>
            <a:off x="8855168" y="2155790"/>
            <a:ext cx="1748639" cy="583440"/>
          </a:xfrm>
          <a:prstGeom prst="rect">
            <a:avLst/>
          </a:prstGeom>
          <a:solidFill>
            <a:srgbClr val="75ADBD"/>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dirty="0">
                <a:solidFill>
                  <a:prstClr val="white"/>
                </a:solidFill>
                <a:latin typeface="Calibri" panose="020F0502020204030204"/>
              </a:rPr>
              <a:t>DF. DISPOSICIÓN FINAL DE ACTIVOS </a:t>
            </a:r>
          </a:p>
        </p:txBody>
      </p:sp>
      <p:sp>
        <p:nvSpPr>
          <p:cNvPr id="76" name="Rectángulo 75"/>
          <p:cNvSpPr/>
          <p:nvPr/>
        </p:nvSpPr>
        <p:spPr>
          <a:xfrm>
            <a:off x="5180116" y="2935868"/>
            <a:ext cx="1532511" cy="513197"/>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solidFill>
                  <a:prstClr val="white"/>
                </a:solidFill>
                <a:latin typeface="Calibri" panose="020F0502020204030204"/>
              </a:rPr>
              <a:t>Alistamiento  y  </a:t>
            </a:r>
            <a:r>
              <a:rPr lang="es-ES" sz="1100" b="1" i="1" dirty="0">
                <a:solidFill>
                  <a:prstClr val="black"/>
                </a:solidFill>
                <a:latin typeface="Calibri" panose="020F0502020204030204"/>
              </a:rPr>
              <a:t>Saneamiento Jurídico</a:t>
            </a:r>
            <a:endParaRPr lang="es-CO" sz="1100" b="1" i="1" dirty="0">
              <a:solidFill>
                <a:prstClr val="black"/>
              </a:solidFill>
              <a:latin typeface="Calibri" panose="020F0502020204030204"/>
            </a:endParaRPr>
          </a:p>
        </p:txBody>
      </p:sp>
      <p:sp>
        <p:nvSpPr>
          <p:cNvPr id="180" name="Rectángulo 179"/>
          <p:cNvSpPr/>
          <p:nvPr/>
        </p:nvSpPr>
        <p:spPr>
          <a:xfrm>
            <a:off x="2752299" y="737459"/>
            <a:ext cx="7691110" cy="417662"/>
          </a:xfrm>
          <a:prstGeom prst="rect">
            <a:avLst/>
          </a:prstGeom>
          <a:solidFill>
            <a:srgbClr val="FFC000"/>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200" b="1" i="1" dirty="0">
                <a:solidFill>
                  <a:prstClr val="white"/>
                </a:solidFill>
                <a:latin typeface="Calibri" panose="020F0502020204030204"/>
              </a:rPr>
              <a:t>Listado bienes para Entrega Material</a:t>
            </a:r>
          </a:p>
        </p:txBody>
      </p:sp>
      <p:sp>
        <p:nvSpPr>
          <p:cNvPr id="78" name="Rectángulo 77"/>
          <p:cNvSpPr/>
          <p:nvPr/>
        </p:nvSpPr>
        <p:spPr>
          <a:xfrm>
            <a:off x="5180026" y="3583610"/>
            <a:ext cx="1532689" cy="484535"/>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solidFill>
                  <a:prstClr val="white"/>
                </a:solidFill>
                <a:latin typeface="Calibri" panose="020F0502020204030204"/>
              </a:rPr>
              <a:t>Alistamiento  y  Saneamiento</a:t>
            </a:r>
            <a:r>
              <a:rPr lang="es-ES" sz="1100" b="1" dirty="0">
                <a:solidFill>
                  <a:prstClr val="white"/>
                </a:solidFill>
                <a:latin typeface="Calibri" panose="020F0502020204030204"/>
              </a:rPr>
              <a:t> Administrativo</a:t>
            </a:r>
            <a:endParaRPr lang="es-ES" sz="1100" b="1" i="1" dirty="0">
              <a:solidFill>
                <a:prstClr val="white"/>
              </a:solidFill>
              <a:latin typeface="Calibri" panose="020F0502020204030204"/>
            </a:endParaRPr>
          </a:p>
        </p:txBody>
      </p:sp>
      <p:sp>
        <p:nvSpPr>
          <p:cNvPr id="83" name="Rectángulo 82"/>
          <p:cNvSpPr/>
          <p:nvPr/>
        </p:nvSpPr>
        <p:spPr>
          <a:xfrm>
            <a:off x="5175728" y="4225306"/>
            <a:ext cx="1536899" cy="314324"/>
          </a:xfrm>
          <a:prstGeom prst="rect">
            <a:avLst/>
          </a:prstGeom>
          <a:solidFill>
            <a:srgbClr val="A6C16F"/>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solidFill>
                  <a:prstClr val="white"/>
                </a:solidFill>
                <a:latin typeface="Calibri" panose="020F0502020204030204"/>
              </a:rPr>
              <a:t>Alistamiento  y  Saneamiento</a:t>
            </a:r>
            <a:r>
              <a:rPr lang="es-ES" sz="1100" b="1" dirty="0">
                <a:solidFill>
                  <a:prstClr val="white"/>
                </a:solidFill>
                <a:latin typeface="Calibri" panose="020F0502020204030204"/>
              </a:rPr>
              <a:t> </a:t>
            </a:r>
            <a:r>
              <a:rPr lang="es-CO" sz="1100" b="1" i="1" dirty="0">
                <a:solidFill>
                  <a:prstClr val="white"/>
                </a:solidFill>
                <a:latin typeface="Calibri" panose="020F0502020204030204"/>
              </a:rPr>
              <a:t>Técnico</a:t>
            </a:r>
          </a:p>
        </p:txBody>
      </p:sp>
      <p:sp>
        <p:nvSpPr>
          <p:cNvPr id="85" name="Rectángulo 84"/>
          <p:cNvSpPr/>
          <p:nvPr/>
        </p:nvSpPr>
        <p:spPr>
          <a:xfrm>
            <a:off x="7303560" y="3032891"/>
            <a:ext cx="1286647" cy="701683"/>
          </a:xfrm>
          <a:prstGeom prst="rect">
            <a:avLst/>
          </a:prstGeom>
          <a:solidFill>
            <a:srgbClr val="D4B452"/>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solidFill>
                  <a:prstClr val="white"/>
                </a:solidFill>
                <a:latin typeface="Calibri" panose="020F0502020204030204"/>
              </a:rPr>
              <a:t>ACTIVOS NO PRODUCTIVOS</a:t>
            </a:r>
          </a:p>
          <a:p>
            <a:pPr marL="171446" indent="-171446">
              <a:buFont typeface="Arial" panose="020B0604020202020204" pitchFamily="34" charset="0"/>
              <a:buChar char="•"/>
            </a:pPr>
            <a:r>
              <a:rPr lang="es-ES" sz="1100" b="1" i="1" dirty="0">
                <a:solidFill>
                  <a:prstClr val="white"/>
                </a:solidFill>
                <a:latin typeface="Calibri" panose="020F0502020204030204"/>
              </a:rPr>
              <a:t>Custodia</a:t>
            </a:r>
            <a:endParaRPr lang="es-CO" sz="1100" b="1" i="1" dirty="0">
              <a:solidFill>
                <a:prstClr val="white"/>
              </a:solidFill>
              <a:latin typeface="Calibri" panose="020F0502020204030204"/>
            </a:endParaRPr>
          </a:p>
        </p:txBody>
      </p:sp>
      <p:sp>
        <p:nvSpPr>
          <p:cNvPr id="86" name="Rectángulo 85"/>
          <p:cNvSpPr/>
          <p:nvPr/>
        </p:nvSpPr>
        <p:spPr>
          <a:xfrm>
            <a:off x="7303559" y="4096585"/>
            <a:ext cx="1292414" cy="701683"/>
          </a:xfrm>
          <a:prstGeom prst="rect">
            <a:avLst/>
          </a:prstGeom>
          <a:solidFill>
            <a:srgbClr val="D4B452"/>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solidFill>
                  <a:prstClr val="white"/>
                </a:solidFill>
                <a:latin typeface="Calibri" panose="020F0502020204030204"/>
              </a:rPr>
              <a:t>ACTIVOS PRODUCTIVOS</a:t>
            </a:r>
            <a:endParaRPr lang="es-CO" sz="1100" b="1" i="1" dirty="0">
              <a:solidFill>
                <a:prstClr val="white"/>
              </a:solidFill>
              <a:latin typeface="Calibri" panose="020F0502020204030204"/>
            </a:endParaRPr>
          </a:p>
          <a:p>
            <a:pPr marL="171446" indent="-171446">
              <a:buFont typeface="Arial" panose="020B0604020202020204" pitchFamily="34" charset="0"/>
              <a:buChar char="•"/>
            </a:pPr>
            <a:r>
              <a:rPr lang="es-CO" sz="1100" b="1" i="1" dirty="0">
                <a:solidFill>
                  <a:prstClr val="white"/>
                </a:solidFill>
                <a:latin typeface="Calibri" panose="020F0502020204030204"/>
              </a:rPr>
              <a:t>Administración Directa.</a:t>
            </a:r>
          </a:p>
        </p:txBody>
      </p:sp>
      <p:sp>
        <p:nvSpPr>
          <p:cNvPr id="89" name="Rectángulo 88"/>
          <p:cNvSpPr/>
          <p:nvPr/>
        </p:nvSpPr>
        <p:spPr>
          <a:xfrm>
            <a:off x="8882724" y="2809045"/>
            <a:ext cx="1721083" cy="1174403"/>
          </a:xfrm>
          <a:prstGeom prst="rect">
            <a:avLst/>
          </a:prstGeom>
          <a:solidFill>
            <a:srgbClr val="75ADBD"/>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marL="171446" indent="-171446">
              <a:buFont typeface="Arial" panose="020B0604020202020204" pitchFamily="34" charset="0"/>
              <a:buChar char="•"/>
            </a:pPr>
            <a:r>
              <a:rPr lang="es-CO" sz="1100" b="1" dirty="0">
                <a:solidFill>
                  <a:prstClr val="white"/>
                </a:solidFill>
                <a:latin typeface="Calibri" panose="020F0502020204030204"/>
              </a:rPr>
              <a:t>Chatarrización, destrucción</a:t>
            </a:r>
          </a:p>
          <a:p>
            <a:pPr marL="171446" indent="-171446">
              <a:buFont typeface="Arial" panose="020B0604020202020204" pitchFamily="34" charset="0"/>
              <a:buChar char="•"/>
            </a:pPr>
            <a:r>
              <a:rPr lang="es-CO" sz="1100" b="1" dirty="0">
                <a:solidFill>
                  <a:prstClr val="white"/>
                </a:solidFill>
                <a:latin typeface="Calibri" panose="020F0502020204030204"/>
              </a:rPr>
              <a:t>Comercialización Muebles, Inmuebles y Sociedades</a:t>
            </a:r>
          </a:p>
          <a:p>
            <a:pPr marL="171446" indent="-171446">
              <a:buFont typeface="Arial" panose="020B0604020202020204" pitchFamily="34" charset="0"/>
              <a:buChar char="•"/>
            </a:pPr>
            <a:r>
              <a:rPr lang="es-CO" sz="1100" b="1" dirty="0">
                <a:solidFill>
                  <a:prstClr val="white"/>
                </a:solidFill>
                <a:latin typeface="Calibri" panose="020F0502020204030204"/>
              </a:rPr>
              <a:t>Monetización de divisas </a:t>
            </a:r>
          </a:p>
        </p:txBody>
      </p:sp>
      <p:cxnSp>
        <p:nvCxnSpPr>
          <p:cNvPr id="91" name="Conector recto 90"/>
          <p:cNvCxnSpPr/>
          <p:nvPr/>
        </p:nvCxnSpPr>
        <p:spPr>
          <a:xfrm>
            <a:off x="1562196" y="4902802"/>
            <a:ext cx="9041610" cy="53561"/>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3" name="Conector recto 92"/>
          <p:cNvCxnSpPr/>
          <p:nvPr/>
        </p:nvCxnSpPr>
        <p:spPr>
          <a:xfrm>
            <a:off x="2236402" y="2118478"/>
            <a:ext cx="8334092" cy="8345"/>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82" name="Rectángulo 281"/>
          <p:cNvSpPr/>
          <p:nvPr/>
        </p:nvSpPr>
        <p:spPr>
          <a:xfrm>
            <a:off x="1600538" y="6009205"/>
            <a:ext cx="1131198" cy="347623"/>
          </a:xfrm>
          <a:prstGeom prst="rect">
            <a:avLst/>
          </a:prstGeom>
          <a:solidFill>
            <a:srgbClr val="2F5597"/>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200" b="1" dirty="0">
                <a:solidFill>
                  <a:prstClr val="white"/>
                </a:solidFill>
                <a:latin typeface="Calibri" panose="020F0502020204030204"/>
              </a:rPr>
              <a:t>Patrimonio Autónomo</a:t>
            </a:r>
            <a:endParaRPr lang="es-CO" sz="1200" b="1" dirty="0">
              <a:solidFill>
                <a:prstClr val="white"/>
              </a:solidFill>
              <a:latin typeface="Calibri" panose="020F0502020204030204"/>
            </a:endParaRPr>
          </a:p>
        </p:txBody>
      </p:sp>
      <p:cxnSp>
        <p:nvCxnSpPr>
          <p:cNvPr id="50" name="Conector recto 49"/>
          <p:cNvCxnSpPr/>
          <p:nvPr/>
        </p:nvCxnSpPr>
        <p:spPr>
          <a:xfrm>
            <a:off x="10143153" y="2248102"/>
            <a:ext cx="131474" cy="0"/>
          </a:xfrm>
          <a:prstGeom prst="line">
            <a:avLst/>
          </a:prstGeom>
          <a:ln>
            <a:solidFill>
              <a:srgbClr val="C66156"/>
            </a:solidFill>
          </a:ln>
        </p:spPr>
        <p:style>
          <a:lnRef idx="1">
            <a:schemeClr val="accent1"/>
          </a:lnRef>
          <a:fillRef idx="0">
            <a:schemeClr val="accent1"/>
          </a:fillRef>
          <a:effectRef idx="0">
            <a:schemeClr val="accent1"/>
          </a:effectRef>
          <a:fontRef idx="minor">
            <a:schemeClr val="tx1"/>
          </a:fontRef>
        </p:style>
      </p:cxnSp>
      <p:sp>
        <p:nvSpPr>
          <p:cNvPr id="141" name="Rectángulo 140"/>
          <p:cNvSpPr/>
          <p:nvPr/>
        </p:nvSpPr>
        <p:spPr>
          <a:xfrm>
            <a:off x="3319063" y="6471022"/>
            <a:ext cx="3679534" cy="266122"/>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s-CO" sz="1051" dirty="0">
                <a:solidFill>
                  <a:prstClr val="black"/>
                </a:solidFill>
                <a:latin typeface="Calibri" panose="020F0502020204030204"/>
              </a:rPr>
              <a:t>Reparación Victimas</a:t>
            </a:r>
          </a:p>
        </p:txBody>
      </p:sp>
      <p:sp>
        <p:nvSpPr>
          <p:cNvPr id="155" name="Rectángulo 154"/>
          <p:cNvSpPr/>
          <p:nvPr/>
        </p:nvSpPr>
        <p:spPr>
          <a:xfrm>
            <a:off x="2852702" y="2987118"/>
            <a:ext cx="2050071" cy="207367"/>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i="1" dirty="0">
                <a:solidFill>
                  <a:prstClr val="white"/>
                </a:solidFill>
                <a:latin typeface="Calibri" panose="020F0502020204030204"/>
              </a:rPr>
              <a:t>Coordinación de actividades</a:t>
            </a:r>
            <a:endParaRPr lang="es-CO" sz="1100" b="1" i="1" dirty="0">
              <a:solidFill>
                <a:prstClr val="white"/>
              </a:solidFill>
              <a:latin typeface="Calibri" panose="020F0502020204030204"/>
            </a:endParaRPr>
          </a:p>
        </p:txBody>
      </p:sp>
      <p:sp>
        <p:nvSpPr>
          <p:cNvPr id="156" name="Rectángulo 155"/>
          <p:cNvSpPr/>
          <p:nvPr/>
        </p:nvSpPr>
        <p:spPr>
          <a:xfrm>
            <a:off x="3222607" y="3676857"/>
            <a:ext cx="1644189" cy="287705"/>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CO" sz="900" b="1" i="1" dirty="0">
                <a:solidFill>
                  <a:prstClr val="white"/>
                </a:solidFill>
                <a:latin typeface="Calibri" panose="020F0502020204030204"/>
              </a:rPr>
              <a:t>Gestión de Recursos para la recepción</a:t>
            </a:r>
          </a:p>
        </p:txBody>
      </p:sp>
      <p:sp>
        <p:nvSpPr>
          <p:cNvPr id="157" name="Rectángulo 156"/>
          <p:cNvSpPr/>
          <p:nvPr/>
        </p:nvSpPr>
        <p:spPr>
          <a:xfrm>
            <a:off x="2822365" y="4058337"/>
            <a:ext cx="2032217" cy="193509"/>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i="1" dirty="0">
                <a:solidFill>
                  <a:prstClr val="white"/>
                </a:solidFill>
                <a:latin typeface="Calibri" panose="020F0502020204030204"/>
              </a:rPr>
              <a:t>Recepción</a:t>
            </a:r>
          </a:p>
        </p:txBody>
      </p:sp>
      <p:sp>
        <p:nvSpPr>
          <p:cNvPr id="173" name="Rectángulo 172"/>
          <p:cNvSpPr/>
          <p:nvPr/>
        </p:nvSpPr>
        <p:spPr>
          <a:xfrm>
            <a:off x="3224681" y="3261728"/>
            <a:ext cx="1646017" cy="292235"/>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CO" sz="900" b="1" i="1" dirty="0">
                <a:solidFill>
                  <a:prstClr val="white"/>
                </a:solidFill>
                <a:latin typeface="Calibri" panose="020F0502020204030204"/>
              </a:rPr>
              <a:t>Identificación de necesidades para la recepción</a:t>
            </a:r>
          </a:p>
        </p:txBody>
      </p:sp>
      <p:sp>
        <p:nvSpPr>
          <p:cNvPr id="174" name="Rectángulo 173"/>
          <p:cNvSpPr/>
          <p:nvPr/>
        </p:nvSpPr>
        <p:spPr>
          <a:xfrm>
            <a:off x="2820779" y="4400753"/>
            <a:ext cx="1927057" cy="314895"/>
          </a:xfrm>
          <a:prstGeom prst="rect">
            <a:avLst/>
          </a:prstGeom>
          <a:solidFill>
            <a:srgbClr val="4BACC6"/>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1100" b="1" i="1" dirty="0">
                <a:solidFill>
                  <a:prstClr val="white"/>
                </a:solidFill>
                <a:latin typeface="Calibri" panose="020F0502020204030204"/>
              </a:rPr>
              <a:t>Ingreso de Activos al inventario</a:t>
            </a:r>
          </a:p>
        </p:txBody>
      </p:sp>
      <p:cxnSp>
        <p:nvCxnSpPr>
          <p:cNvPr id="219" name="Conector angular 312"/>
          <p:cNvCxnSpPr>
            <a:stCxn id="76" idx="3"/>
            <a:endCxn id="224" idx="2"/>
          </p:cNvCxnSpPr>
          <p:nvPr/>
        </p:nvCxnSpPr>
        <p:spPr>
          <a:xfrm>
            <a:off x="6712627" y="3192467"/>
            <a:ext cx="284105" cy="72494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4" name="Elipse 223"/>
          <p:cNvSpPr/>
          <p:nvPr/>
        </p:nvSpPr>
        <p:spPr>
          <a:xfrm>
            <a:off x="6996732" y="3838086"/>
            <a:ext cx="132265" cy="158651"/>
          </a:xfrm>
          <a:prstGeom prst="ellipse">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800" b="1" dirty="0">
              <a:solidFill>
                <a:prstClr val="white"/>
              </a:solidFill>
              <a:latin typeface="Calibri" panose="020F0502020204030204"/>
            </a:endParaRPr>
          </a:p>
        </p:txBody>
      </p:sp>
      <p:cxnSp>
        <p:nvCxnSpPr>
          <p:cNvPr id="225" name="Conector angular 314"/>
          <p:cNvCxnSpPr>
            <a:stCxn id="78" idx="3"/>
            <a:endCxn id="224" idx="2"/>
          </p:cNvCxnSpPr>
          <p:nvPr/>
        </p:nvCxnSpPr>
        <p:spPr>
          <a:xfrm>
            <a:off x="6712715" y="3825877"/>
            <a:ext cx="284017" cy="91534"/>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3" name="Conector angular 312"/>
          <p:cNvCxnSpPr>
            <a:stCxn id="83" idx="3"/>
            <a:endCxn id="224" idx="2"/>
          </p:cNvCxnSpPr>
          <p:nvPr/>
        </p:nvCxnSpPr>
        <p:spPr>
          <a:xfrm flipV="1">
            <a:off x="6712627" y="3917412"/>
            <a:ext cx="284105" cy="46505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6" name="Conector angular 312"/>
          <p:cNvCxnSpPr>
            <a:stCxn id="224" idx="6"/>
            <a:endCxn id="85" idx="1"/>
          </p:cNvCxnSpPr>
          <p:nvPr/>
        </p:nvCxnSpPr>
        <p:spPr>
          <a:xfrm flipV="1">
            <a:off x="7128997" y="3383733"/>
            <a:ext cx="174563" cy="533679"/>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2" name="Conector angular 312"/>
          <p:cNvCxnSpPr>
            <a:stCxn id="224" idx="6"/>
            <a:endCxn id="86" idx="1"/>
          </p:cNvCxnSpPr>
          <p:nvPr/>
        </p:nvCxnSpPr>
        <p:spPr>
          <a:xfrm>
            <a:off x="7128997" y="3917411"/>
            <a:ext cx="174563" cy="53001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9" name="Conector recto 278"/>
          <p:cNvCxnSpPr/>
          <p:nvPr/>
        </p:nvCxnSpPr>
        <p:spPr>
          <a:xfrm>
            <a:off x="2295228" y="702098"/>
            <a:ext cx="7248241" cy="0"/>
          </a:xfrm>
          <a:prstGeom prst="line">
            <a:avLst/>
          </a:prstGeom>
          <a:ln w="19050">
            <a:solidFill>
              <a:srgbClr val="FFC000"/>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91" name="Rectángulo 290"/>
          <p:cNvSpPr/>
          <p:nvPr/>
        </p:nvSpPr>
        <p:spPr>
          <a:xfrm>
            <a:off x="1589325" y="6433871"/>
            <a:ext cx="1084578" cy="290982"/>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200" b="1" dirty="0">
                <a:solidFill>
                  <a:prstClr val="white"/>
                </a:solidFill>
                <a:latin typeface="Calibri" panose="020F0502020204030204"/>
              </a:rPr>
              <a:t>JEP</a:t>
            </a:r>
            <a:endParaRPr lang="es-CO" sz="1200" b="1" dirty="0">
              <a:solidFill>
                <a:prstClr val="white"/>
              </a:solidFill>
              <a:latin typeface="Calibri" panose="020F0502020204030204"/>
            </a:endParaRPr>
          </a:p>
        </p:txBody>
      </p:sp>
      <p:sp>
        <p:nvSpPr>
          <p:cNvPr id="425" name="Rectángulo 424"/>
          <p:cNvSpPr/>
          <p:nvPr/>
        </p:nvSpPr>
        <p:spPr>
          <a:xfrm>
            <a:off x="8872165" y="4038304"/>
            <a:ext cx="1761297" cy="816839"/>
          </a:xfrm>
          <a:prstGeom prst="rect">
            <a:avLst/>
          </a:prstGeom>
          <a:solidFill>
            <a:srgbClr val="75ADBD"/>
          </a:solidFill>
          <a:ln>
            <a:solidFill>
              <a:srgbClr val="C00000"/>
            </a:solidFill>
          </a:ln>
        </p:spPr>
        <p:style>
          <a:lnRef idx="0">
            <a:schemeClr val="accent1"/>
          </a:lnRef>
          <a:fillRef idx="3">
            <a:schemeClr val="accent1"/>
          </a:fillRef>
          <a:effectRef idx="3">
            <a:schemeClr val="accent1"/>
          </a:effectRef>
          <a:fontRef idx="minor">
            <a:schemeClr val="lt1"/>
          </a:fontRef>
        </p:style>
        <p:txBody>
          <a:bodyPr rtlCol="0" anchor="ctr"/>
          <a:lstStyle/>
          <a:p>
            <a:r>
              <a:rPr lang="es-ES" sz="1100" b="1" dirty="0">
                <a:solidFill>
                  <a:prstClr val="white"/>
                </a:solidFill>
                <a:latin typeface="Calibri" panose="020F0502020204030204"/>
              </a:rPr>
              <a:t>Transfiere</a:t>
            </a:r>
          </a:p>
          <a:p>
            <a:pPr marL="171446" indent="-171446">
              <a:buFont typeface="Arial" panose="020B0604020202020204" pitchFamily="34" charset="0"/>
              <a:buChar char="•"/>
            </a:pPr>
            <a:r>
              <a:rPr lang="es-ES" sz="1100" b="1" dirty="0">
                <a:solidFill>
                  <a:prstClr val="white"/>
                </a:solidFill>
                <a:latin typeface="Calibri" panose="020F0502020204030204"/>
              </a:rPr>
              <a:t>Recursos Líquidos </a:t>
            </a:r>
          </a:p>
          <a:p>
            <a:pPr marL="171446" indent="-171446">
              <a:buFont typeface="Arial" panose="020B0604020202020204" pitchFamily="34" charset="0"/>
              <a:buChar char="•"/>
            </a:pPr>
            <a:r>
              <a:rPr lang="es-ES" sz="1100" b="1" dirty="0">
                <a:solidFill>
                  <a:prstClr val="white"/>
                </a:solidFill>
                <a:latin typeface="Calibri" panose="020F0502020204030204"/>
              </a:rPr>
              <a:t>Destinación / Donación</a:t>
            </a:r>
          </a:p>
          <a:p>
            <a:pPr marL="171446" indent="-171446">
              <a:buFont typeface="Arial" panose="020B0604020202020204" pitchFamily="34" charset="0"/>
              <a:buChar char="•"/>
            </a:pPr>
            <a:r>
              <a:rPr lang="es-ES" sz="1100" b="1" dirty="0">
                <a:solidFill>
                  <a:prstClr val="white"/>
                </a:solidFill>
                <a:latin typeface="Calibri" panose="020F0502020204030204"/>
              </a:rPr>
              <a:t>Bienes sujetos a registro </a:t>
            </a:r>
            <a:endParaRPr lang="es-CO" sz="1100" b="1" dirty="0">
              <a:solidFill>
                <a:prstClr val="white"/>
              </a:solidFill>
              <a:latin typeface="Calibri" panose="020F0502020204030204"/>
            </a:endParaRPr>
          </a:p>
        </p:txBody>
      </p:sp>
      <p:sp>
        <p:nvSpPr>
          <p:cNvPr id="497" name="Rectángulo 496"/>
          <p:cNvSpPr/>
          <p:nvPr/>
        </p:nvSpPr>
        <p:spPr>
          <a:xfrm>
            <a:off x="1597889" y="4974064"/>
            <a:ext cx="1076015" cy="215610"/>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200" b="1" dirty="0">
                <a:solidFill>
                  <a:prstClr val="white"/>
                </a:solidFill>
                <a:latin typeface="Calibri" panose="020F0502020204030204"/>
              </a:rPr>
              <a:t>FISCALIA</a:t>
            </a:r>
          </a:p>
        </p:txBody>
      </p:sp>
      <p:sp>
        <p:nvSpPr>
          <p:cNvPr id="498" name="Rectángulo 497"/>
          <p:cNvSpPr/>
          <p:nvPr/>
        </p:nvSpPr>
        <p:spPr>
          <a:xfrm>
            <a:off x="1603941" y="5237872"/>
            <a:ext cx="1061468" cy="198694"/>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000" b="1" dirty="0">
                <a:solidFill>
                  <a:prstClr val="white"/>
                </a:solidFill>
                <a:latin typeface="Calibri" panose="020F0502020204030204"/>
              </a:rPr>
              <a:t>INVIAS Y GOB.</a:t>
            </a:r>
            <a:endParaRPr lang="es-CO" sz="1000" b="1" dirty="0">
              <a:solidFill>
                <a:prstClr val="white"/>
              </a:solidFill>
              <a:latin typeface="Calibri" panose="020F0502020204030204"/>
            </a:endParaRPr>
          </a:p>
        </p:txBody>
      </p:sp>
      <p:sp>
        <p:nvSpPr>
          <p:cNvPr id="40" name="CuadroTexto 39"/>
          <p:cNvSpPr txBox="1"/>
          <p:nvPr/>
        </p:nvSpPr>
        <p:spPr>
          <a:xfrm>
            <a:off x="3333304" y="4951178"/>
            <a:ext cx="2558942" cy="246221"/>
          </a:xfrm>
          <a:prstGeom prst="rect">
            <a:avLst/>
          </a:prstGeom>
          <a:noFill/>
          <a:ln>
            <a:solidFill>
              <a:schemeClr val="tx1"/>
            </a:solidFill>
          </a:ln>
        </p:spPr>
        <p:txBody>
          <a:bodyPr wrap="square" rtlCol="0">
            <a:spAutoFit/>
          </a:bodyPr>
          <a:lstStyle/>
          <a:p>
            <a:r>
              <a:rPr lang="es-ES" sz="1000" b="1" dirty="0">
                <a:solidFill>
                  <a:prstClr val="black"/>
                </a:solidFill>
                <a:latin typeface="Calibri" panose="020F0502020204030204"/>
              </a:rPr>
              <a:t>Procesos de Extinción de Dominio</a:t>
            </a:r>
            <a:endParaRPr lang="es-CO" sz="1000" b="1" dirty="0">
              <a:solidFill>
                <a:prstClr val="black"/>
              </a:solidFill>
              <a:latin typeface="Calibri" panose="020F0502020204030204"/>
            </a:endParaRPr>
          </a:p>
        </p:txBody>
      </p:sp>
      <p:sp>
        <p:nvSpPr>
          <p:cNvPr id="129" name="CuadroTexto 128"/>
          <p:cNvSpPr txBox="1"/>
          <p:nvPr/>
        </p:nvSpPr>
        <p:spPr>
          <a:xfrm>
            <a:off x="3333305" y="5485023"/>
            <a:ext cx="3707269" cy="246221"/>
          </a:xfrm>
          <a:prstGeom prst="rect">
            <a:avLst/>
          </a:prstGeom>
          <a:noFill/>
          <a:ln>
            <a:solidFill>
              <a:schemeClr val="tx1"/>
            </a:solidFill>
          </a:ln>
        </p:spPr>
        <p:txBody>
          <a:bodyPr wrap="square" rtlCol="0">
            <a:spAutoFit/>
          </a:bodyPr>
          <a:lstStyle/>
          <a:p>
            <a:r>
              <a:rPr lang="es-ES" sz="1000" b="1" dirty="0">
                <a:solidFill>
                  <a:prstClr val="black"/>
                </a:solidFill>
                <a:latin typeface="Calibri" panose="020F0502020204030204"/>
              </a:rPr>
              <a:t>Baldíos, Inmersos en proceso de restitución de Tierras o Victimas</a:t>
            </a:r>
            <a:endParaRPr lang="es-CO" sz="1000" b="1" dirty="0">
              <a:solidFill>
                <a:prstClr val="black"/>
              </a:solidFill>
              <a:latin typeface="Calibri" panose="020F0502020204030204"/>
            </a:endParaRPr>
          </a:p>
        </p:txBody>
      </p:sp>
      <p:cxnSp>
        <p:nvCxnSpPr>
          <p:cNvPr id="133" name="Conector recto 132"/>
          <p:cNvCxnSpPr/>
          <p:nvPr/>
        </p:nvCxnSpPr>
        <p:spPr>
          <a:xfrm flipV="1">
            <a:off x="1526210" y="5954099"/>
            <a:ext cx="9154532" cy="46402"/>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25" name="Conector recto 124"/>
          <p:cNvCxnSpPr/>
          <p:nvPr/>
        </p:nvCxnSpPr>
        <p:spPr>
          <a:xfrm flipH="1">
            <a:off x="4972761" y="2093644"/>
            <a:ext cx="921" cy="2778811"/>
          </a:xfrm>
          <a:prstGeom prst="line">
            <a:avLst/>
          </a:prstGeom>
          <a:ln w="19050">
            <a:solidFill>
              <a:srgbClr val="C66156"/>
            </a:solidFill>
            <a:prstDash val="dashDot"/>
          </a:ln>
        </p:spPr>
        <p:style>
          <a:lnRef idx="1">
            <a:schemeClr val="accent1"/>
          </a:lnRef>
          <a:fillRef idx="0">
            <a:schemeClr val="accent1"/>
          </a:fillRef>
          <a:effectRef idx="0">
            <a:schemeClr val="accent1"/>
          </a:effectRef>
          <a:fontRef idx="minor">
            <a:schemeClr val="tx1"/>
          </a:fontRef>
        </p:style>
      </p:cxnSp>
      <p:sp>
        <p:nvSpPr>
          <p:cNvPr id="134" name="CuadroTexto 133"/>
          <p:cNvSpPr txBox="1"/>
          <p:nvPr/>
        </p:nvSpPr>
        <p:spPr>
          <a:xfrm>
            <a:off x="3338257" y="6075589"/>
            <a:ext cx="3707269" cy="246221"/>
          </a:xfrm>
          <a:prstGeom prst="rect">
            <a:avLst/>
          </a:prstGeom>
          <a:noFill/>
          <a:ln>
            <a:solidFill>
              <a:schemeClr val="tx1"/>
            </a:solidFill>
          </a:ln>
        </p:spPr>
        <p:txBody>
          <a:bodyPr wrap="square" rtlCol="0">
            <a:spAutoFit/>
          </a:bodyPr>
          <a:lstStyle/>
          <a:p>
            <a:r>
              <a:rPr lang="es-ES" sz="1000" b="1" dirty="0">
                <a:solidFill>
                  <a:prstClr val="black"/>
                </a:solidFill>
                <a:latin typeface="Calibri" panose="020F0502020204030204"/>
              </a:rPr>
              <a:t>Recursos líquidos y  bienes sujetos a registro</a:t>
            </a:r>
            <a:endParaRPr lang="es-CO" sz="1000" b="1" dirty="0">
              <a:solidFill>
                <a:prstClr val="black"/>
              </a:solidFill>
              <a:latin typeface="Calibri" panose="020F0502020204030204"/>
            </a:endParaRPr>
          </a:p>
        </p:txBody>
      </p:sp>
      <p:sp>
        <p:nvSpPr>
          <p:cNvPr id="7" name="Abrir llave 6"/>
          <p:cNvSpPr/>
          <p:nvPr/>
        </p:nvSpPr>
        <p:spPr>
          <a:xfrm>
            <a:off x="7096889" y="4974064"/>
            <a:ext cx="350003" cy="975840"/>
          </a:xfrm>
          <a:prstGeom prst="leftBrace">
            <a:avLst>
              <a:gd name="adj1" fmla="val 8333"/>
              <a:gd name="adj2" fmla="val 5179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solidFill>
                <a:prstClr val="black"/>
              </a:solidFill>
              <a:latin typeface="Calibri" panose="020F0502020204030204"/>
            </a:endParaRPr>
          </a:p>
        </p:txBody>
      </p:sp>
      <p:cxnSp>
        <p:nvCxnSpPr>
          <p:cNvPr id="11" name="Conector: angular 10"/>
          <p:cNvCxnSpPr/>
          <p:nvPr/>
        </p:nvCxnSpPr>
        <p:spPr>
          <a:xfrm rot="5400000">
            <a:off x="8328894" y="4071990"/>
            <a:ext cx="465082" cy="2382754"/>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ector recto 66"/>
          <p:cNvCxnSpPr/>
          <p:nvPr/>
        </p:nvCxnSpPr>
        <p:spPr>
          <a:xfrm flipH="1">
            <a:off x="6868458" y="2168383"/>
            <a:ext cx="31143" cy="2734419"/>
          </a:xfrm>
          <a:prstGeom prst="line">
            <a:avLst/>
          </a:prstGeom>
          <a:ln w="19050">
            <a:solidFill>
              <a:srgbClr val="C66156"/>
            </a:solidFill>
            <a:prstDash val="dashDot"/>
          </a:ln>
        </p:spPr>
        <p:style>
          <a:lnRef idx="1">
            <a:schemeClr val="accent1"/>
          </a:lnRef>
          <a:fillRef idx="0">
            <a:schemeClr val="accent1"/>
          </a:fillRef>
          <a:effectRef idx="0">
            <a:schemeClr val="accent1"/>
          </a:effectRef>
          <a:fontRef idx="minor">
            <a:schemeClr val="tx1"/>
          </a:fontRef>
        </p:style>
      </p:cxnSp>
      <p:cxnSp>
        <p:nvCxnSpPr>
          <p:cNvPr id="17" name="Conector: angular 16"/>
          <p:cNvCxnSpPr>
            <a:stCxn id="425" idx="2"/>
            <a:endCxn id="134" idx="3"/>
          </p:cNvCxnSpPr>
          <p:nvPr/>
        </p:nvCxnSpPr>
        <p:spPr>
          <a:xfrm rot="5400000">
            <a:off x="7727392" y="4173276"/>
            <a:ext cx="1343557" cy="270728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Conector recto 69"/>
          <p:cNvCxnSpPr/>
          <p:nvPr/>
        </p:nvCxnSpPr>
        <p:spPr>
          <a:xfrm flipV="1">
            <a:off x="1526210" y="6349864"/>
            <a:ext cx="9154532" cy="46402"/>
          </a:xfrm>
          <a:prstGeom prst="line">
            <a:avLst/>
          </a:prstGeom>
          <a:ln w="19050">
            <a:solidFill>
              <a:srgbClr val="2F5597"/>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25" name="Conector: angular 24"/>
          <p:cNvCxnSpPr>
            <a:stCxn id="86" idx="3"/>
            <a:endCxn id="89" idx="1"/>
          </p:cNvCxnSpPr>
          <p:nvPr/>
        </p:nvCxnSpPr>
        <p:spPr>
          <a:xfrm flipV="1">
            <a:off x="8595973" y="3396246"/>
            <a:ext cx="286750" cy="1051180"/>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angular 27"/>
          <p:cNvCxnSpPr>
            <a:stCxn id="85" idx="3"/>
            <a:endCxn id="89" idx="1"/>
          </p:cNvCxnSpPr>
          <p:nvPr/>
        </p:nvCxnSpPr>
        <p:spPr>
          <a:xfrm>
            <a:off x="8590207" y="3383732"/>
            <a:ext cx="292517" cy="1251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Elipse 79"/>
          <p:cNvSpPr/>
          <p:nvPr/>
        </p:nvSpPr>
        <p:spPr>
          <a:xfrm>
            <a:off x="4947835" y="4442860"/>
            <a:ext cx="132265" cy="144228"/>
          </a:xfrm>
          <a:prstGeom prst="ellipse">
            <a:avLst/>
          </a:prstGeom>
          <a:solidFill>
            <a:schemeClr val="accent6">
              <a:lumMod val="40000"/>
              <a:lumOff val="6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800" b="1" dirty="0">
              <a:solidFill>
                <a:prstClr val="white"/>
              </a:solidFill>
              <a:latin typeface="Calibri" panose="020F0502020204030204"/>
            </a:endParaRPr>
          </a:p>
        </p:txBody>
      </p:sp>
      <p:cxnSp>
        <p:nvCxnSpPr>
          <p:cNvPr id="34" name="Conector: angular 33"/>
          <p:cNvCxnSpPr>
            <a:stCxn id="174" idx="3"/>
            <a:endCxn id="80" idx="2"/>
          </p:cNvCxnSpPr>
          <p:nvPr/>
        </p:nvCxnSpPr>
        <p:spPr>
          <a:xfrm flipV="1">
            <a:off x="4747836" y="4514974"/>
            <a:ext cx="199999" cy="4322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ector: angular 35"/>
          <p:cNvCxnSpPr>
            <a:stCxn id="80" idx="0"/>
            <a:endCxn id="76" idx="1"/>
          </p:cNvCxnSpPr>
          <p:nvPr/>
        </p:nvCxnSpPr>
        <p:spPr>
          <a:xfrm rot="5400000" flipH="1" flipV="1">
            <a:off x="4471844" y="3734589"/>
            <a:ext cx="1250394" cy="16614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ector: angular 37"/>
          <p:cNvCxnSpPr>
            <a:stCxn id="80" idx="0"/>
            <a:endCxn id="78" idx="1"/>
          </p:cNvCxnSpPr>
          <p:nvPr/>
        </p:nvCxnSpPr>
        <p:spPr>
          <a:xfrm rot="5400000" flipH="1" flipV="1">
            <a:off x="4788506" y="4051340"/>
            <a:ext cx="616983" cy="16605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angular 44"/>
          <p:cNvCxnSpPr>
            <a:stCxn id="80" idx="0"/>
            <a:endCxn id="83" idx="1"/>
          </p:cNvCxnSpPr>
          <p:nvPr/>
        </p:nvCxnSpPr>
        <p:spPr>
          <a:xfrm rot="5400000" flipH="1" flipV="1">
            <a:off x="5064651" y="4331784"/>
            <a:ext cx="60392" cy="16176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 name="Rectángulo 72"/>
          <p:cNvSpPr/>
          <p:nvPr/>
        </p:nvSpPr>
        <p:spPr>
          <a:xfrm>
            <a:off x="1609551" y="5733248"/>
            <a:ext cx="1076015" cy="216657"/>
          </a:xfrm>
          <a:prstGeom prst="rect">
            <a:avLst/>
          </a:prstGeom>
          <a:solidFill>
            <a:srgbClr val="ED7D31"/>
          </a:solidFill>
          <a:ln>
            <a:solidFill>
              <a:srgbClr val="C6615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000" b="1" dirty="0">
                <a:solidFill>
                  <a:prstClr val="white"/>
                </a:solidFill>
                <a:latin typeface="Calibri" panose="020F0502020204030204"/>
              </a:rPr>
              <a:t>PARQUES</a:t>
            </a:r>
            <a:endParaRPr lang="es-CO" sz="1000" b="1" dirty="0">
              <a:solidFill>
                <a:prstClr val="white"/>
              </a:solidFill>
              <a:latin typeface="Calibri" panose="020F0502020204030204"/>
            </a:endParaRPr>
          </a:p>
        </p:txBody>
      </p:sp>
      <p:sp>
        <p:nvSpPr>
          <p:cNvPr id="74" name="CuadroTexto 73"/>
          <p:cNvSpPr txBox="1"/>
          <p:nvPr/>
        </p:nvSpPr>
        <p:spPr>
          <a:xfrm rot="10800000" flipV="1">
            <a:off x="3333304" y="5741647"/>
            <a:ext cx="3336486" cy="246221"/>
          </a:xfrm>
          <a:prstGeom prst="rect">
            <a:avLst/>
          </a:prstGeom>
          <a:noFill/>
          <a:ln>
            <a:solidFill>
              <a:schemeClr val="tx1"/>
            </a:solidFill>
          </a:ln>
        </p:spPr>
        <p:txBody>
          <a:bodyPr wrap="square" rtlCol="0">
            <a:spAutoFit/>
          </a:bodyPr>
          <a:lstStyle/>
          <a:p>
            <a:r>
              <a:rPr lang="es-ES" sz="1000" b="1" dirty="0">
                <a:solidFill>
                  <a:prstClr val="black"/>
                </a:solidFill>
                <a:latin typeface="Calibri" panose="020F0502020204030204"/>
              </a:rPr>
              <a:t>Predios Ubicados en Parques Naturales</a:t>
            </a:r>
            <a:endParaRPr lang="es-CO" sz="1000" b="1" dirty="0">
              <a:solidFill>
                <a:prstClr val="black"/>
              </a:solidFill>
              <a:latin typeface="Calibri" panose="020F0502020204030204"/>
            </a:endParaRPr>
          </a:p>
        </p:txBody>
      </p:sp>
    </p:spTree>
    <p:extLst>
      <p:ext uri="{BB962C8B-B14F-4D97-AF65-F5344CB8AC3E}">
        <p14:creationId xmlns:p14="http://schemas.microsoft.com/office/powerpoint/2010/main" val="966380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29622" y="186192"/>
            <a:ext cx="7886700" cy="366856"/>
          </a:xfrm>
        </p:spPr>
        <p:txBody>
          <a:bodyPr>
            <a:noAutofit/>
          </a:bodyPr>
          <a:lstStyle/>
          <a:p>
            <a:pPr algn="r"/>
            <a:r>
              <a:rPr lang="es-ES" sz="2800" b="1" dirty="0">
                <a:solidFill>
                  <a:schemeClr val="bg1"/>
                </a:solidFill>
                <a:latin typeface="Calibri" panose="020F0502020204030204" pitchFamily="34" charset="0"/>
              </a:rPr>
              <a:t>RESULTADO MESAS DE TRABAJO </a:t>
            </a:r>
            <a:endParaRPr lang="es-CO" sz="2800" b="1" dirty="0">
              <a:solidFill>
                <a:schemeClr val="bg1"/>
              </a:solidFill>
              <a:latin typeface="Calibri" panose="020F0502020204030204" pitchFamily="34" charset="0"/>
            </a:endParaRPr>
          </a:p>
        </p:txBody>
      </p:sp>
      <p:pic>
        <p:nvPicPr>
          <p:cNvPr id="15" name="Imagen 14"/>
          <p:cNvPicPr>
            <a:picLocks noChangeAspect="1"/>
          </p:cNvPicPr>
          <p:nvPr/>
        </p:nvPicPr>
        <p:blipFill rotWithShape="1">
          <a:blip r:embed="rId2"/>
          <a:srcRect l="14058" t="11914" r="45652" b="12042"/>
          <a:stretch/>
        </p:blipFill>
        <p:spPr>
          <a:xfrm>
            <a:off x="3127514" y="914996"/>
            <a:ext cx="5433391" cy="5327374"/>
          </a:xfrm>
          <a:prstGeom prst="rect">
            <a:avLst/>
          </a:prstGeom>
        </p:spPr>
      </p:pic>
      <p:sp>
        <p:nvSpPr>
          <p:cNvPr id="16" name="CuadroTexto 15"/>
          <p:cNvSpPr txBox="1"/>
          <p:nvPr/>
        </p:nvSpPr>
        <p:spPr>
          <a:xfrm>
            <a:off x="7472972" y="1338226"/>
            <a:ext cx="3195028" cy="584775"/>
          </a:xfrm>
          <a:prstGeom prst="rect">
            <a:avLst/>
          </a:prstGeom>
          <a:noFill/>
        </p:spPr>
        <p:txBody>
          <a:bodyPr wrap="square" rtlCol="0">
            <a:spAutoFit/>
          </a:bodyPr>
          <a:lstStyle/>
          <a:p>
            <a:r>
              <a:rPr lang="es-ES" b="1" i="1" dirty="0"/>
              <a:t>Bloque Martin Caballero: </a:t>
            </a:r>
          </a:p>
          <a:p>
            <a:r>
              <a:rPr lang="es-ES" sz="1400" b="1" i="1" dirty="0">
                <a:solidFill>
                  <a:srgbClr val="FF0000"/>
                </a:solidFill>
              </a:rPr>
              <a:t> 1. Sin Información. </a:t>
            </a:r>
            <a:endParaRPr lang="es-CO" sz="1400" b="1" i="1" dirty="0">
              <a:solidFill>
                <a:srgbClr val="FF0000"/>
              </a:solidFill>
            </a:endParaRPr>
          </a:p>
        </p:txBody>
      </p:sp>
      <p:sp>
        <p:nvSpPr>
          <p:cNvPr id="20" name="CuadroTexto 19"/>
          <p:cNvSpPr txBox="1"/>
          <p:nvPr/>
        </p:nvSpPr>
        <p:spPr>
          <a:xfrm>
            <a:off x="8009684" y="2782330"/>
            <a:ext cx="2896854" cy="1446550"/>
          </a:xfrm>
          <a:prstGeom prst="rect">
            <a:avLst/>
          </a:prstGeom>
          <a:noFill/>
        </p:spPr>
        <p:txBody>
          <a:bodyPr wrap="square" rtlCol="0">
            <a:spAutoFit/>
          </a:bodyPr>
          <a:lstStyle/>
          <a:p>
            <a:r>
              <a:rPr lang="es-ES" b="1" i="1" dirty="0"/>
              <a:t>Magdalena Medio: </a:t>
            </a:r>
          </a:p>
          <a:p>
            <a:pPr lvl="0" algn="ctr"/>
            <a:r>
              <a:rPr lang="es-CO" sz="1400" dirty="0">
                <a:solidFill>
                  <a:srgbClr val="FF0000"/>
                </a:solidFill>
              </a:rPr>
              <a:t>Compañía Raúl Eduardo </a:t>
            </a:r>
            <a:endParaRPr lang="es-ES" sz="1400" dirty="0">
              <a:solidFill>
                <a:srgbClr val="FF0000"/>
              </a:solidFill>
            </a:endParaRPr>
          </a:p>
          <a:p>
            <a:pPr lvl="0" algn="ctr"/>
            <a:r>
              <a:rPr lang="es-CO" sz="1400" dirty="0">
                <a:solidFill>
                  <a:srgbClr val="FF0000"/>
                </a:solidFill>
              </a:rPr>
              <a:t>Frente 24</a:t>
            </a:r>
          </a:p>
          <a:p>
            <a:pPr lvl="0" algn="ctr"/>
            <a:r>
              <a:rPr lang="es-CO" sz="1400" dirty="0">
                <a:solidFill>
                  <a:srgbClr val="FF0000"/>
                </a:solidFill>
              </a:rPr>
              <a:t>Frente 37</a:t>
            </a:r>
          </a:p>
          <a:p>
            <a:pPr lvl="0" algn="ctr"/>
            <a:r>
              <a:rPr lang="es-CO" sz="1400" b="1" i="1" dirty="0">
                <a:solidFill>
                  <a:schemeClr val="accent1"/>
                </a:solidFill>
              </a:rPr>
              <a:t>   Frente 4</a:t>
            </a:r>
          </a:p>
          <a:p>
            <a:pPr lvl="1" algn="ctr"/>
            <a:r>
              <a:rPr lang="es-CO" sz="1400" b="1" i="1" dirty="0">
                <a:solidFill>
                  <a:schemeClr val="accent1"/>
                </a:solidFill>
              </a:rPr>
              <a:t>ETCR El negro Eliecer Gaitán</a:t>
            </a:r>
          </a:p>
        </p:txBody>
      </p:sp>
      <p:cxnSp>
        <p:nvCxnSpPr>
          <p:cNvPr id="21" name="Conector recto de flecha 20"/>
          <p:cNvCxnSpPr/>
          <p:nvPr/>
        </p:nvCxnSpPr>
        <p:spPr>
          <a:xfrm>
            <a:off x="5799172" y="2472699"/>
            <a:ext cx="2615959" cy="1105984"/>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22" name="CuadroTexto 21"/>
          <p:cNvSpPr txBox="1"/>
          <p:nvPr/>
        </p:nvSpPr>
        <p:spPr>
          <a:xfrm>
            <a:off x="1887180" y="5350412"/>
            <a:ext cx="3195028" cy="584775"/>
          </a:xfrm>
          <a:prstGeom prst="rect">
            <a:avLst/>
          </a:prstGeom>
          <a:noFill/>
        </p:spPr>
        <p:txBody>
          <a:bodyPr wrap="square" rtlCol="0">
            <a:spAutoFit/>
          </a:bodyPr>
          <a:lstStyle/>
          <a:p>
            <a:r>
              <a:rPr lang="es-ES" b="1" i="1" dirty="0"/>
              <a:t>Bloque Sur: </a:t>
            </a:r>
          </a:p>
          <a:p>
            <a:r>
              <a:rPr lang="es-ES" sz="1400" b="1" i="1" dirty="0">
                <a:solidFill>
                  <a:srgbClr val="FF0000"/>
                </a:solidFill>
              </a:rPr>
              <a:t> 1. Sin Información. </a:t>
            </a:r>
            <a:endParaRPr lang="es-CO" sz="1400" b="1" i="1" dirty="0">
              <a:solidFill>
                <a:srgbClr val="FF0000"/>
              </a:solidFill>
            </a:endParaRPr>
          </a:p>
        </p:txBody>
      </p:sp>
      <p:sp>
        <p:nvSpPr>
          <p:cNvPr id="25" name="CuadroTexto 24"/>
          <p:cNvSpPr txBox="1"/>
          <p:nvPr/>
        </p:nvSpPr>
        <p:spPr>
          <a:xfrm>
            <a:off x="1524001" y="887651"/>
            <a:ext cx="2282999" cy="3170099"/>
          </a:xfrm>
          <a:prstGeom prst="rect">
            <a:avLst/>
          </a:prstGeom>
          <a:noFill/>
        </p:spPr>
        <p:txBody>
          <a:bodyPr wrap="square" rtlCol="0">
            <a:spAutoFit/>
          </a:bodyPr>
          <a:lstStyle/>
          <a:p>
            <a:r>
              <a:rPr lang="es-ES" b="1" i="1" dirty="0"/>
              <a:t>BOCAC: </a:t>
            </a:r>
          </a:p>
          <a:p>
            <a:pPr lvl="0"/>
            <a:r>
              <a:rPr lang="es-CO" sz="1400" dirty="0">
                <a:solidFill>
                  <a:srgbClr val="FF0000"/>
                </a:solidFill>
              </a:rPr>
              <a:t>Franco Benavides</a:t>
            </a:r>
          </a:p>
          <a:p>
            <a:pPr lvl="0"/>
            <a:r>
              <a:rPr lang="es-CO" sz="1400" dirty="0">
                <a:solidFill>
                  <a:srgbClr val="FF0000"/>
                </a:solidFill>
              </a:rPr>
              <a:t>Frente 29</a:t>
            </a:r>
          </a:p>
          <a:p>
            <a:pPr lvl="0"/>
            <a:r>
              <a:rPr lang="es-ES" sz="1400" dirty="0">
                <a:solidFill>
                  <a:srgbClr val="FF0000"/>
                </a:solidFill>
              </a:rPr>
              <a:t>Frente 21</a:t>
            </a:r>
            <a:endParaRPr lang="es-CO" sz="1400" dirty="0">
              <a:solidFill>
                <a:srgbClr val="FF0000"/>
              </a:solidFill>
            </a:endParaRPr>
          </a:p>
          <a:p>
            <a:pPr lvl="0"/>
            <a:r>
              <a:rPr lang="es-CO" sz="1400" dirty="0">
                <a:solidFill>
                  <a:srgbClr val="FF0000"/>
                </a:solidFill>
              </a:rPr>
              <a:t>Frente 6</a:t>
            </a:r>
          </a:p>
          <a:p>
            <a:pPr lvl="0"/>
            <a:r>
              <a:rPr lang="es-CO" sz="1400" dirty="0">
                <a:solidFill>
                  <a:srgbClr val="FF0000"/>
                </a:solidFill>
              </a:rPr>
              <a:t>Frente 60</a:t>
            </a:r>
          </a:p>
          <a:p>
            <a:pPr lvl="0"/>
            <a:r>
              <a:rPr lang="es-CO" sz="1400" dirty="0">
                <a:solidFill>
                  <a:srgbClr val="FF0000"/>
                </a:solidFill>
              </a:rPr>
              <a:t>Frente Cepeda</a:t>
            </a:r>
          </a:p>
          <a:p>
            <a:pPr lvl="0"/>
            <a:r>
              <a:rPr lang="es-CO" sz="1400" dirty="0">
                <a:solidFill>
                  <a:srgbClr val="FF0000"/>
                </a:solidFill>
              </a:rPr>
              <a:t>Frente Daniel Aldana</a:t>
            </a:r>
          </a:p>
          <a:p>
            <a:pPr lvl="0"/>
            <a:r>
              <a:rPr lang="es-CO" sz="1400" dirty="0">
                <a:solidFill>
                  <a:srgbClr val="FF0000"/>
                </a:solidFill>
              </a:rPr>
              <a:t>Frente Galvis</a:t>
            </a:r>
          </a:p>
          <a:p>
            <a:pPr lvl="0"/>
            <a:r>
              <a:rPr lang="es-CO" sz="1400" dirty="0">
                <a:solidFill>
                  <a:srgbClr val="FF0000"/>
                </a:solidFill>
              </a:rPr>
              <a:t>Frente Jacobo</a:t>
            </a:r>
          </a:p>
          <a:p>
            <a:pPr lvl="0"/>
            <a:r>
              <a:rPr lang="es-CO" sz="1400" dirty="0">
                <a:solidFill>
                  <a:srgbClr val="FF0000"/>
                </a:solidFill>
              </a:rPr>
              <a:t>Jacobo Arenas</a:t>
            </a:r>
          </a:p>
          <a:p>
            <a:pPr lvl="0"/>
            <a:r>
              <a:rPr lang="es-CO" sz="1400" dirty="0">
                <a:solidFill>
                  <a:srgbClr val="FF0000"/>
                </a:solidFill>
              </a:rPr>
              <a:t>Mariscal Sucre</a:t>
            </a:r>
          </a:p>
          <a:p>
            <a:pPr lvl="0"/>
            <a:r>
              <a:rPr lang="es-ES" sz="1400" dirty="0">
                <a:solidFill>
                  <a:schemeClr val="accent1"/>
                </a:solidFill>
              </a:rPr>
              <a:t>Arturo Ruiz</a:t>
            </a:r>
            <a:endParaRPr lang="es-CO" sz="1400" dirty="0">
              <a:solidFill>
                <a:schemeClr val="accent1"/>
              </a:solidFill>
            </a:endParaRPr>
          </a:p>
          <a:p>
            <a:pPr lvl="0"/>
            <a:r>
              <a:rPr lang="es-ES" sz="1400" dirty="0">
                <a:solidFill>
                  <a:srgbClr val="FF0000"/>
                </a:solidFill>
              </a:rPr>
              <a:t>Zona La Elvira</a:t>
            </a:r>
            <a:endParaRPr lang="es-CO" sz="1400" dirty="0">
              <a:solidFill>
                <a:srgbClr val="FF0000"/>
              </a:solidFill>
            </a:endParaRPr>
          </a:p>
        </p:txBody>
      </p:sp>
      <p:sp>
        <p:nvSpPr>
          <p:cNvPr id="29" name="CuadroTexto 28"/>
          <p:cNvSpPr txBox="1"/>
          <p:nvPr/>
        </p:nvSpPr>
        <p:spPr>
          <a:xfrm>
            <a:off x="8608590" y="5319633"/>
            <a:ext cx="2059410" cy="646331"/>
          </a:xfrm>
          <a:prstGeom prst="rect">
            <a:avLst/>
          </a:prstGeom>
          <a:noFill/>
        </p:spPr>
        <p:txBody>
          <a:bodyPr wrap="none" rtlCol="0">
            <a:spAutoFit/>
          </a:bodyPr>
          <a:lstStyle/>
          <a:p>
            <a:r>
              <a:rPr lang="es-ES" dirty="0">
                <a:solidFill>
                  <a:srgbClr val="FF0000"/>
                </a:solidFill>
              </a:rPr>
              <a:t>Sin Representación </a:t>
            </a:r>
          </a:p>
          <a:p>
            <a:r>
              <a:rPr lang="es-ES" dirty="0">
                <a:solidFill>
                  <a:schemeClr val="accent1"/>
                </a:solidFill>
              </a:rPr>
              <a:t>Con Representación</a:t>
            </a:r>
            <a:endParaRPr lang="es-CO" dirty="0">
              <a:solidFill>
                <a:schemeClr val="accent1"/>
              </a:solidFill>
            </a:endParaRPr>
          </a:p>
        </p:txBody>
      </p:sp>
      <p:cxnSp>
        <p:nvCxnSpPr>
          <p:cNvPr id="31" name="Conector recto de flecha 30"/>
          <p:cNvCxnSpPr>
            <a:endCxn id="16" idx="1"/>
          </p:cNvCxnSpPr>
          <p:nvPr/>
        </p:nvCxnSpPr>
        <p:spPr>
          <a:xfrm>
            <a:off x="5544740" y="1630613"/>
            <a:ext cx="1928232" cy="1"/>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cxnSp>
        <p:nvCxnSpPr>
          <p:cNvPr id="33" name="Conector recto de flecha 32"/>
          <p:cNvCxnSpPr/>
          <p:nvPr/>
        </p:nvCxnSpPr>
        <p:spPr>
          <a:xfrm flipH="1" flipV="1">
            <a:off x="3127513" y="2782330"/>
            <a:ext cx="1003896" cy="2026354"/>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cxnSp>
        <p:nvCxnSpPr>
          <p:cNvPr id="35" name="Conector recto de flecha 34"/>
          <p:cNvCxnSpPr/>
          <p:nvPr/>
        </p:nvCxnSpPr>
        <p:spPr>
          <a:xfrm flipH="1">
            <a:off x="3484694" y="5282581"/>
            <a:ext cx="1645200" cy="360217"/>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83742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rotWithShape="1">
          <a:blip r:embed="rId2"/>
          <a:srcRect l="14058" t="11914" r="45652" b="12042"/>
          <a:stretch/>
        </p:blipFill>
        <p:spPr>
          <a:xfrm>
            <a:off x="3127514" y="887291"/>
            <a:ext cx="5433391" cy="5327374"/>
          </a:xfrm>
          <a:prstGeom prst="rect">
            <a:avLst/>
          </a:prstGeom>
        </p:spPr>
      </p:pic>
      <p:sp>
        <p:nvSpPr>
          <p:cNvPr id="20" name="CuadroTexto 19"/>
          <p:cNvSpPr txBox="1"/>
          <p:nvPr/>
        </p:nvSpPr>
        <p:spPr>
          <a:xfrm>
            <a:off x="7858645" y="1023970"/>
            <a:ext cx="2896854" cy="3662541"/>
          </a:xfrm>
          <a:prstGeom prst="rect">
            <a:avLst/>
          </a:prstGeom>
          <a:noFill/>
        </p:spPr>
        <p:txBody>
          <a:bodyPr wrap="square" rtlCol="0">
            <a:spAutoFit/>
          </a:bodyPr>
          <a:lstStyle/>
          <a:p>
            <a:pPr algn="ctr"/>
            <a:r>
              <a:rPr lang="es-ES" b="1" i="1" dirty="0"/>
              <a:t>Bloque Jorge Briceño:</a:t>
            </a:r>
          </a:p>
          <a:p>
            <a:pPr lvl="0" algn="ctr"/>
            <a:r>
              <a:rPr lang="es-CO" sz="1400" b="1" i="1" dirty="0">
                <a:solidFill>
                  <a:schemeClr val="accent1"/>
                </a:solidFill>
              </a:rPr>
              <a:t>Frente 10</a:t>
            </a:r>
            <a:endParaRPr lang="es-ES" sz="1400" b="1" i="1" dirty="0">
              <a:solidFill>
                <a:schemeClr val="accent1"/>
              </a:solidFill>
            </a:endParaRPr>
          </a:p>
          <a:p>
            <a:pPr lvl="0" algn="ctr"/>
            <a:r>
              <a:rPr lang="es-CO" sz="1400" dirty="0">
                <a:solidFill>
                  <a:srgbClr val="FF0000"/>
                </a:solidFill>
              </a:rPr>
              <a:t>Frente 28</a:t>
            </a:r>
          </a:p>
          <a:p>
            <a:pPr lvl="0" algn="ctr"/>
            <a:r>
              <a:rPr lang="es-CO" sz="1400" dirty="0">
                <a:solidFill>
                  <a:srgbClr val="FF0000"/>
                </a:solidFill>
              </a:rPr>
              <a:t>Frente 45</a:t>
            </a:r>
          </a:p>
          <a:p>
            <a:pPr lvl="0" algn="ctr"/>
            <a:r>
              <a:rPr lang="es-CO" sz="1400" b="1" i="1" dirty="0">
                <a:solidFill>
                  <a:schemeClr val="accent1"/>
                </a:solidFill>
              </a:rPr>
              <a:t>Felipe Rincón</a:t>
            </a:r>
          </a:p>
          <a:p>
            <a:pPr lvl="0" algn="ctr"/>
            <a:r>
              <a:rPr lang="es-CO" sz="1400" dirty="0">
                <a:solidFill>
                  <a:srgbClr val="FF0000"/>
                </a:solidFill>
              </a:rPr>
              <a:t>Frente 1</a:t>
            </a:r>
          </a:p>
          <a:p>
            <a:pPr lvl="0" algn="ctr"/>
            <a:r>
              <a:rPr lang="es-CO" sz="1400" dirty="0">
                <a:solidFill>
                  <a:srgbClr val="FF0000"/>
                </a:solidFill>
              </a:rPr>
              <a:t>Frente 16</a:t>
            </a:r>
          </a:p>
          <a:p>
            <a:pPr lvl="0" algn="ctr"/>
            <a:r>
              <a:rPr lang="es-CO" sz="1400" dirty="0">
                <a:solidFill>
                  <a:srgbClr val="FF0000"/>
                </a:solidFill>
              </a:rPr>
              <a:t>Frente 27 </a:t>
            </a:r>
          </a:p>
          <a:p>
            <a:pPr lvl="0" algn="ctr"/>
            <a:r>
              <a:rPr lang="es-CO" sz="1400" dirty="0">
                <a:solidFill>
                  <a:srgbClr val="FF0000"/>
                </a:solidFill>
              </a:rPr>
              <a:t>Frente 39</a:t>
            </a:r>
          </a:p>
          <a:p>
            <a:pPr lvl="0" algn="ctr"/>
            <a:r>
              <a:rPr lang="es-CO" sz="1400" dirty="0">
                <a:solidFill>
                  <a:srgbClr val="FF0000"/>
                </a:solidFill>
              </a:rPr>
              <a:t>Frente 40</a:t>
            </a:r>
          </a:p>
          <a:p>
            <a:pPr lvl="0" algn="ctr"/>
            <a:r>
              <a:rPr lang="es-CO" sz="1400" dirty="0">
                <a:solidFill>
                  <a:srgbClr val="FF0000"/>
                </a:solidFill>
              </a:rPr>
              <a:t>Frente 43</a:t>
            </a:r>
          </a:p>
          <a:p>
            <a:pPr lvl="0" algn="ctr"/>
            <a:r>
              <a:rPr lang="es-CO" sz="1400" dirty="0">
                <a:solidFill>
                  <a:srgbClr val="FF0000"/>
                </a:solidFill>
              </a:rPr>
              <a:t>Frente 44</a:t>
            </a:r>
          </a:p>
          <a:p>
            <a:pPr lvl="0" algn="ctr"/>
            <a:r>
              <a:rPr lang="es-CO" sz="1400" dirty="0">
                <a:solidFill>
                  <a:srgbClr val="FF0000"/>
                </a:solidFill>
              </a:rPr>
              <a:t>Frente 7</a:t>
            </a:r>
          </a:p>
          <a:p>
            <a:pPr algn="ctr"/>
            <a:r>
              <a:rPr lang="es-ES" sz="1400" b="1" i="1" dirty="0">
                <a:solidFill>
                  <a:schemeClr val="accent1"/>
                </a:solidFill>
              </a:rPr>
              <a:t>ETCR</a:t>
            </a:r>
            <a:r>
              <a:rPr lang="es-CO" sz="1400" b="1" i="1" dirty="0">
                <a:solidFill>
                  <a:schemeClr val="accent1"/>
                </a:solidFill>
              </a:rPr>
              <a:t> </a:t>
            </a:r>
            <a:r>
              <a:rPr lang="es-ES" sz="1400" b="1" i="1" dirty="0">
                <a:solidFill>
                  <a:schemeClr val="accent1"/>
                </a:solidFill>
              </a:rPr>
              <a:t>Urías Rondon</a:t>
            </a:r>
            <a:endParaRPr lang="es-CO" sz="1400" b="1" i="1" dirty="0">
              <a:solidFill>
                <a:schemeClr val="accent1"/>
              </a:solidFill>
            </a:endParaRPr>
          </a:p>
          <a:p>
            <a:pPr lvl="0" algn="ctr"/>
            <a:r>
              <a:rPr lang="es-CO" sz="1400" b="1" i="1" dirty="0">
                <a:solidFill>
                  <a:schemeClr val="accent1"/>
                </a:solidFill>
              </a:rPr>
              <a:t>Yari</a:t>
            </a:r>
          </a:p>
          <a:p>
            <a:r>
              <a:rPr lang="es-ES" b="1" i="1" dirty="0"/>
              <a:t> </a:t>
            </a:r>
          </a:p>
        </p:txBody>
      </p:sp>
      <p:sp>
        <p:nvSpPr>
          <p:cNvPr id="25" name="CuadroTexto 24"/>
          <p:cNvSpPr txBox="1"/>
          <p:nvPr/>
        </p:nvSpPr>
        <p:spPr>
          <a:xfrm>
            <a:off x="1709531" y="2055021"/>
            <a:ext cx="2559482" cy="1661993"/>
          </a:xfrm>
          <a:prstGeom prst="rect">
            <a:avLst/>
          </a:prstGeom>
          <a:noFill/>
        </p:spPr>
        <p:txBody>
          <a:bodyPr wrap="square" rtlCol="0">
            <a:spAutoFit/>
          </a:bodyPr>
          <a:lstStyle/>
          <a:p>
            <a:r>
              <a:rPr lang="es-ES" b="1" i="1" dirty="0"/>
              <a:t>Bloque Efraín Guzmán</a:t>
            </a:r>
          </a:p>
          <a:p>
            <a:pPr lvl="0"/>
            <a:r>
              <a:rPr lang="es-CO" sz="1400" b="1" i="1" dirty="0">
                <a:solidFill>
                  <a:srgbClr val="FF0000"/>
                </a:solidFill>
              </a:rPr>
              <a:t>Frente 18</a:t>
            </a:r>
          </a:p>
          <a:p>
            <a:pPr lvl="0"/>
            <a:r>
              <a:rPr lang="es-CO" sz="1400" b="1" i="1" dirty="0">
                <a:solidFill>
                  <a:schemeClr val="accent1"/>
                </a:solidFill>
              </a:rPr>
              <a:t>Frente 34</a:t>
            </a:r>
          </a:p>
          <a:p>
            <a:pPr lvl="0"/>
            <a:r>
              <a:rPr lang="es-CO" sz="1400" b="1" i="1" dirty="0">
                <a:solidFill>
                  <a:schemeClr val="accent1"/>
                </a:solidFill>
              </a:rPr>
              <a:t>Frente 36</a:t>
            </a:r>
          </a:p>
          <a:p>
            <a:pPr lvl="0"/>
            <a:r>
              <a:rPr lang="es-CO" sz="1400" b="1" i="1" dirty="0">
                <a:solidFill>
                  <a:schemeClr val="accent1"/>
                </a:solidFill>
              </a:rPr>
              <a:t>Frente 5</a:t>
            </a:r>
          </a:p>
          <a:p>
            <a:pPr lvl="0"/>
            <a:r>
              <a:rPr lang="es-CO" sz="1400" b="1" i="1" dirty="0">
                <a:solidFill>
                  <a:schemeClr val="accent1"/>
                </a:solidFill>
              </a:rPr>
              <a:t>Frente 57</a:t>
            </a:r>
          </a:p>
          <a:p>
            <a:pPr lvl="0"/>
            <a:r>
              <a:rPr lang="es-CO" sz="1400" b="1" i="1" dirty="0">
                <a:solidFill>
                  <a:schemeClr val="accent1"/>
                </a:solidFill>
              </a:rPr>
              <a:t>Frente 58</a:t>
            </a:r>
          </a:p>
        </p:txBody>
      </p:sp>
      <p:sp>
        <p:nvSpPr>
          <p:cNvPr id="17" name="CuadroTexto 16"/>
          <p:cNvSpPr txBox="1"/>
          <p:nvPr/>
        </p:nvSpPr>
        <p:spPr>
          <a:xfrm>
            <a:off x="8608590" y="5291928"/>
            <a:ext cx="2059410" cy="646331"/>
          </a:xfrm>
          <a:prstGeom prst="rect">
            <a:avLst/>
          </a:prstGeom>
          <a:noFill/>
        </p:spPr>
        <p:txBody>
          <a:bodyPr wrap="none" rtlCol="0">
            <a:spAutoFit/>
          </a:bodyPr>
          <a:lstStyle/>
          <a:p>
            <a:r>
              <a:rPr lang="es-ES" dirty="0">
                <a:solidFill>
                  <a:srgbClr val="FF0000"/>
                </a:solidFill>
              </a:rPr>
              <a:t>Sin Representación </a:t>
            </a:r>
          </a:p>
          <a:p>
            <a:r>
              <a:rPr lang="es-ES" dirty="0">
                <a:solidFill>
                  <a:schemeClr val="accent1"/>
                </a:solidFill>
              </a:rPr>
              <a:t>Con Representación</a:t>
            </a:r>
            <a:endParaRPr lang="es-CO" dirty="0">
              <a:solidFill>
                <a:schemeClr val="accent1"/>
              </a:solidFill>
            </a:endParaRPr>
          </a:p>
        </p:txBody>
      </p:sp>
      <p:cxnSp>
        <p:nvCxnSpPr>
          <p:cNvPr id="24" name="Conector recto de flecha 23"/>
          <p:cNvCxnSpPr/>
          <p:nvPr/>
        </p:nvCxnSpPr>
        <p:spPr>
          <a:xfrm flipV="1">
            <a:off x="6851374" y="2663082"/>
            <a:ext cx="1757216" cy="1881810"/>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cxnSp>
        <p:nvCxnSpPr>
          <p:cNvPr id="27" name="Conector recto de flecha 26"/>
          <p:cNvCxnSpPr/>
          <p:nvPr/>
        </p:nvCxnSpPr>
        <p:spPr>
          <a:xfrm flipH="1">
            <a:off x="2875723" y="2875118"/>
            <a:ext cx="1139687" cy="53009"/>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10" name="Título 1"/>
          <p:cNvSpPr txBox="1">
            <a:spLocks/>
          </p:cNvSpPr>
          <p:nvPr/>
        </p:nvSpPr>
        <p:spPr>
          <a:xfrm>
            <a:off x="3529622" y="186192"/>
            <a:ext cx="7886700" cy="3668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800" b="1">
                <a:solidFill>
                  <a:schemeClr val="bg1"/>
                </a:solidFill>
                <a:latin typeface="Calibri" panose="020F0502020204030204" pitchFamily="34" charset="0"/>
              </a:rPr>
              <a:t>RESULTADO MESAS DE TRABAJO </a:t>
            </a:r>
            <a:endParaRPr lang="es-CO" sz="28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23837898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a:srcRect l="6877" t="31616" r="51343" b="13166"/>
          <a:stretch/>
        </p:blipFill>
        <p:spPr>
          <a:xfrm>
            <a:off x="7146879" y="1937981"/>
            <a:ext cx="3521122" cy="4217159"/>
          </a:xfrm>
          <a:prstGeom prst="rect">
            <a:avLst/>
          </a:prstGeom>
        </p:spPr>
      </p:pic>
      <p:sp>
        <p:nvSpPr>
          <p:cNvPr id="2" name="Título 1"/>
          <p:cNvSpPr>
            <a:spLocks noGrp="1"/>
          </p:cNvSpPr>
          <p:nvPr>
            <p:ph type="title"/>
          </p:nvPr>
        </p:nvSpPr>
        <p:spPr>
          <a:xfrm>
            <a:off x="5614634" y="53251"/>
            <a:ext cx="6514711" cy="721981"/>
          </a:xfrm>
        </p:spPr>
        <p:txBody>
          <a:bodyPr>
            <a:noAutofit/>
          </a:bodyPr>
          <a:lstStyle/>
          <a:p>
            <a:r>
              <a:rPr lang="es-ES" sz="2800" b="1" dirty="0">
                <a:solidFill>
                  <a:schemeClr val="bg1"/>
                </a:solidFill>
                <a:latin typeface="+mn-lt"/>
              </a:rPr>
              <a:t>PLAN DE TRABAJO SEMANA DEL 11 AL 14 DE SEPTIEMBRE</a:t>
            </a:r>
            <a:endParaRPr lang="es-CO" sz="2800" b="1" dirty="0">
              <a:solidFill>
                <a:schemeClr val="bg1"/>
              </a:solidFill>
              <a:latin typeface="+mn-lt"/>
            </a:endParaRPr>
          </a:p>
        </p:txBody>
      </p:sp>
      <p:graphicFrame>
        <p:nvGraphicFramePr>
          <p:cNvPr id="4" name="Marcador de contenido 3"/>
          <p:cNvGraphicFramePr>
            <a:graphicFrameLocks noGrp="1"/>
          </p:cNvGraphicFramePr>
          <p:nvPr>
            <p:ph idx="1"/>
            <p:extLst/>
          </p:nvPr>
        </p:nvGraphicFramePr>
        <p:xfrm>
          <a:off x="1729571" y="1937982"/>
          <a:ext cx="6113343" cy="4020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9574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11632" y="146196"/>
            <a:ext cx="7886700" cy="366856"/>
          </a:xfrm>
        </p:spPr>
        <p:txBody>
          <a:bodyPr>
            <a:noAutofit/>
          </a:bodyPr>
          <a:lstStyle/>
          <a:p>
            <a:pPr algn="r"/>
            <a:r>
              <a:rPr lang="es-ES" sz="2800" b="1" dirty="0">
                <a:solidFill>
                  <a:schemeClr val="bg1"/>
                </a:solidFill>
                <a:latin typeface="+mn-lt"/>
              </a:rPr>
              <a:t>SEGMENTACIÓN POR BLOQUE</a:t>
            </a:r>
            <a:endParaRPr lang="es-CO" sz="2800" b="1" dirty="0">
              <a:solidFill>
                <a:schemeClr val="bg1"/>
              </a:solidFill>
              <a:latin typeface="+mn-lt"/>
            </a:endParaRPr>
          </a:p>
        </p:txBody>
      </p:sp>
      <p:graphicFrame>
        <p:nvGraphicFramePr>
          <p:cNvPr id="4" name="Tabla 3"/>
          <p:cNvGraphicFramePr>
            <a:graphicFrameLocks noGrp="1"/>
          </p:cNvGraphicFramePr>
          <p:nvPr>
            <p:extLst>
              <p:ext uri="{D42A27DB-BD31-4B8C-83A1-F6EECF244321}">
                <p14:modId xmlns:p14="http://schemas.microsoft.com/office/powerpoint/2010/main" val="3411099469"/>
              </p:ext>
            </p:extLst>
          </p:nvPr>
        </p:nvGraphicFramePr>
        <p:xfrm>
          <a:off x="1036948" y="1715677"/>
          <a:ext cx="9945277" cy="3519323"/>
        </p:xfrm>
        <a:graphic>
          <a:graphicData uri="http://schemas.openxmlformats.org/drawingml/2006/table">
            <a:tbl>
              <a:tblPr firstRow="1" firstCol="1" bandRow="1">
                <a:tableStyleId>{5C22544A-7EE6-4342-B048-85BDC9FD1C3A}</a:tableStyleId>
              </a:tblPr>
              <a:tblGrid>
                <a:gridCol w="1173516">
                  <a:extLst>
                    <a:ext uri="{9D8B030D-6E8A-4147-A177-3AD203B41FA5}">
                      <a16:colId xmlns:a16="http://schemas.microsoft.com/office/drawing/2014/main" val="917530712"/>
                    </a:ext>
                  </a:extLst>
                </a:gridCol>
                <a:gridCol w="946380">
                  <a:extLst>
                    <a:ext uri="{9D8B030D-6E8A-4147-A177-3AD203B41FA5}">
                      <a16:colId xmlns:a16="http://schemas.microsoft.com/office/drawing/2014/main" val="2104625392"/>
                    </a:ext>
                  </a:extLst>
                </a:gridCol>
                <a:gridCol w="1131531">
                  <a:extLst>
                    <a:ext uri="{9D8B030D-6E8A-4147-A177-3AD203B41FA5}">
                      <a16:colId xmlns:a16="http://schemas.microsoft.com/office/drawing/2014/main" val="3656445777"/>
                    </a:ext>
                  </a:extLst>
                </a:gridCol>
                <a:gridCol w="435677">
                  <a:extLst>
                    <a:ext uri="{9D8B030D-6E8A-4147-A177-3AD203B41FA5}">
                      <a16:colId xmlns:a16="http://schemas.microsoft.com/office/drawing/2014/main" val="1348057271"/>
                    </a:ext>
                  </a:extLst>
                </a:gridCol>
                <a:gridCol w="706340">
                  <a:extLst>
                    <a:ext uri="{9D8B030D-6E8A-4147-A177-3AD203B41FA5}">
                      <a16:colId xmlns:a16="http://schemas.microsoft.com/office/drawing/2014/main" val="3689560482"/>
                    </a:ext>
                  </a:extLst>
                </a:gridCol>
                <a:gridCol w="508565">
                  <a:extLst>
                    <a:ext uri="{9D8B030D-6E8A-4147-A177-3AD203B41FA5}">
                      <a16:colId xmlns:a16="http://schemas.microsoft.com/office/drawing/2014/main" val="3857090316"/>
                    </a:ext>
                  </a:extLst>
                </a:gridCol>
                <a:gridCol w="1214905">
                  <a:extLst>
                    <a:ext uri="{9D8B030D-6E8A-4147-A177-3AD203B41FA5}">
                      <a16:colId xmlns:a16="http://schemas.microsoft.com/office/drawing/2014/main" val="802865155"/>
                    </a:ext>
                  </a:extLst>
                </a:gridCol>
                <a:gridCol w="776974">
                  <a:extLst>
                    <a:ext uri="{9D8B030D-6E8A-4147-A177-3AD203B41FA5}">
                      <a16:colId xmlns:a16="http://schemas.microsoft.com/office/drawing/2014/main" val="2934921082"/>
                    </a:ext>
                  </a:extLst>
                </a:gridCol>
                <a:gridCol w="508565">
                  <a:extLst>
                    <a:ext uri="{9D8B030D-6E8A-4147-A177-3AD203B41FA5}">
                      <a16:colId xmlns:a16="http://schemas.microsoft.com/office/drawing/2014/main" val="3947370443"/>
                    </a:ext>
                  </a:extLst>
                </a:gridCol>
                <a:gridCol w="1440934">
                  <a:extLst>
                    <a:ext uri="{9D8B030D-6E8A-4147-A177-3AD203B41FA5}">
                      <a16:colId xmlns:a16="http://schemas.microsoft.com/office/drawing/2014/main" val="2507143911"/>
                    </a:ext>
                  </a:extLst>
                </a:gridCol>
                <a:gridCol w="1101890">
                  <a:extLst>
                    <a:ext uri="{9D8B030D-6E8A-4147-A177-3AD203B41FA5}">
                      <a16:colId xmlns:a16="http://schemas.microsoft.com/office/drawing/2014/main" val="3090968534"/>
                    </a:ext>
                  </a:extLst>
                </a:gridCol>
              </a:tblGrid>
              <a:tr h="274926">
                <a:tc rowSpan="2">
                  <a:txBody>
                    <a:bodyPr/>
                    <a:lstStyle/>
                    <a:p>
                      <a:pPr algn="ctr" fontAlgn="ctr"/>
                      <a:r>
                        <a:rPr lang="es-CO" sz="1400" u="none" strike="noStrike">
                          <a:effectLst/>
                        </a:rPr>
                        <a:t>BLOQUES</a:t>
                      </a:r>
                      <a:endParaRPr lang="es-CO" sz="1400" b="1"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rowSpan="2">
                  <a:txBody>
                    <a:bodyPr/>
                    <a:lstStyle/>
                    <a:p>
                      <a:pPr algn="ctr" fontAlgn="ctr"/>
                      <a:r>
                        <a:rPr lang="es-CO" sz="1400" u="none" strike="noStrike" dirty="0">
                          <a:effectLst/>
                        </a:rPr>
                        <a:t>INMUEBLES</a:t>
                      </a:r>
                      <a:endParaRPr lang="es-CO" sz="1400" b="1"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rowSpan="2">
                  <a:txBody>
                    <a:bodyPr/>
                    <a:lstStyle/>
                    <a:p>
                      <a:pPr algn="ctr" fontAlgn="ctr"/>
                      <a:r>
                        <a:rPr lang="es-CO" sz="1400" u="none" strike="noStrike">
                          <a:effectLst/>
                        </a:rPr>
                        <a:t>SEMOVIENTES</a:t>
                      </a:r>
                      <a:endParaRPr lang="es-CO" sz="1400" b="1"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gridSpan="2">
                  <a:txBody>
                    <a:bodyPr/>
                    <a:lstStyle/>
                    <a:p>
                      <a:pPr algn="ctr" fontAlgn="ctr"/>
                      <a:r>
                        <a:rPr lang="es-CO" sz="1400" u="none" strike="noStrike">
                          <a:effectLst/>
                        </a:rPr>
                        <a:t>ORO</a:t>
                      </a:r>
                      <a:endParaRPr lang="es-CO" sz="1400" b="1"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endParaRPr lang="es-CO"/>
                    </a:p>
                  </a:txBody>
                  <a:tcPr/>
                </a:tc>
                <a:tc gridSpan="2">
                  <a:txBody>
                    <a:bodyPr/>
                    <a:lstStyle/>
                    <a:p>
                      <a:pPr algn="ctr" fontAlgn="ctr"/>
                      <a:r>
                        <a:rPr lang="es-CO" sz="1400" u="none" strike="noStrike">
                          <a:effectLst/>
                        </a:rPr>
                        <a:t>DIVISAS</a:t>
                      </a:r>
                      <a:endParaRPr lang="es-CO" sz="1400" b="1"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endParaRPr lang="es-CO"/>
                    </a:p>
                  </a:txBody>
                  <a:tcPr/>
                </a:tc>
                <a:tc rowSpan="2">
                  <a:txBody>
                    <a:bodyPr/>
                    <a:lstStyle/>
                    <a:p>
                      <a:pPr algn="ctr" fontAlgn="ctr"/>
                      <a:r>
                        <a:rPr lang="es-CO" sz="1400" b="1" u="none" strike="noStrike">
                          <a:effectLst/>
                        </a:rPr>
                        <a:t>MUEBLES Y ENSERES</a:t>
                      </a:r>
                      <a:endParaRPr lang="es-CO" sz="1400" b="1"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gridSpan="2">
                  <a:txBody>
                    <a:bodyPr/>
                    <a:lstStyle/>
                    <a:p>
                      <a:pPr algn="ctr" fontAlgn="ctr"/>
                      <a:r>
                        <a:rPr lang="es-CO" sz="1400" u="none" strike="noStrike">
                          <a:effectLst/>
                        </a:rPr>
                        <a:t>INFRESTRUCTURA</a:t>
                      </a:r>
                      <a:endParaRPr lang="es-CO" sz="1400" b="1"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endParaRPr lang="es-CO"/>
                    </a:p>
                  </a:txBody>
                  <a:tcPr/>
                </a:tc>
                <a:tc rowSpan="2">
                  <a:txBody>
                    <a:bodyPr/>
                    <a:lstStyle/>
                    <a:p>
                      <a:pPr algn="ctr" fontAlgn="ctr"/>
                      <a:r>
                        <a:rPr lang="es-CO" sz="1400" u="none" strike="noStrike" dirty="0">
                          <a:effectLst/>
                        </a:rPr>
                        <a:t>MEDIOS DE TRANSPORTE</a:t>
                      </a:r>
                      <a:endParaRPr lang="es-CO" sz="1400" b="1"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450780"/>
                  </a:ext>
                </a:extLst>
              </a:tr>
              <a:tr h="274926">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400" b="1" u="none" strike="noStrike" dirty="0" err="1">
                          <a:solidFill>
                            <a:schemeClr val="bg1"/>
                          </a:solidFill>
                          <a:effectLst/>
                        </a:rPr>
                        <a:t>Cant</a:t>
                      </a:r>
                      <a:r>
                        <a:rPr lang="es-CO" sz="1400" b="1" u="none" strike="noStrike" dirty="0">
                          <a:solidFill>
                            <a:schemeClr val="bg1"/>
                          </a:solidFill>
                          <a:effectLst/>
                        </a:rPr>
                        <a:t>. </a:t>
                      </a:r>
                      <a:endParaRPr lang="es-CO" sz="1400" b="1" i="0" u="none" strike="noStrike" dirty="0">
                        <a:solidFill>
                          <a:schemeClr val="bg1"/>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s-CO" sz="1400" b="1" u="none" strike="noStrike" dirty="0">
                          <a:solidFill>
                            <a:schemeClr val="bg1"/>
                          </a:solidFill>
                          <a:effectLst/>
                        </a:rPr>
                        <a:t>Gramos</a:t>
                      </a:r>
                      <a:endParaRPr lang="es-CO" sz="1400" b="1" i="0" u="none" strike="noStrike" dirty="0">
                        <a:solidFill>
                          <a:schemeClr val="bg1"/>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s-CO" sz="1400" b="1" u="none" strike="noStrike" dirty="0" err="1">
                          <a:solidFill>
                            <a:schemeClr val="bg1"/>
                          </a:solidFill>
                          <a:effectLst/>
                        </a:rPr>
                        <a:t>Cant</a:t>
                      </a:r>
                      <a:r>
                        <a:rPr lang="es-CO" sz="1400" b="1" u="none" strike="noStrike" dirty="0">
                          <a:solidFill>
                            <a:schemeClr val="bg1"/>
                          </a:solidFill>
                          <a:effectLst/>
                        </a:rPr>
                        <a:t>.</a:t>
                      </a:r>
                      <a:endParaRPr lang="es-CO" sz="1400" b="1" i="0" u="none" strike="noStrike" dirty="0">
                        <a:solidFill>
                          <a:schemeClr val="bg1"/>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s-CO" sz="1400" b="1" u="none" strike="noStrike" dirty="0">
                          <a:solidFill>
                            <a:schemeClr val="bg1"/>
                          </a:solidFill>
                          <a:effectLst/>
                        </a:rPr>
                        <a:t>Valor</a:t>
                      </a:r>
                      <a:endParaRPr lang="es-CO" sz="1400" b="1" i="0" u="none" strike="noStrike" dirty="0">
                        <a:solidFill>
                          <a:schemeClr val="bg1"/>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solidFill>
                  </a:tcPr>
                </a:tc>
                <a:tc vMerge="1">
                  <a:txBody>
                    <a:bodyPr/>
                    <a:lstStyle/>
                    <a:p>
                      <a:endParaRPr lang="es-CO"/>
                    </a:p>
                  </a:txBody>
                  <a:tcPr/>
                </a:tc>
                <a:tc>
                  <a:txBody>
                    <a:bodyPr/>
                    <a:lstStyle/>
                    <a:p>
                      <a:pPr algn="ctr" fontAlgn="ctr"/>
                      <a:r>
                        <a:rPr lang="es-CO" sz="1400" b="1" u="none" strike="noStrike" dirty="0" err="1">
                          <a:solidFill>
                            <a:schemeClr val="bg1"/>
                          </a:solidFill>
                          <a:effectLst/>
                        </a:rPr>
                        <a:t>Cant</a:t>
                      </a:r>
                      <a:r>
                        <a:rPr lang="es-CO" sz="1400" b="1" u="none" strike="noStrike" dirty="0">
                          <a:solidFill>
                            <a:schemeClr val="bg1"/>
                          </a:solidFill>
                          <a:effectLst/>
                        </a:rPr>
                        <a:t>.</a:t>
                      </a:r>
                      <a:endParaRPr lang="es-CO" sz="1400" b="1" i="0" u="none" strike="noStrike" dirty="0">
                        <a:solidFill>
                          <a:schemeClr val="bg1"/>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s-CO" sz="1400" b="1" u="none" strike="noStrike" dirty="0">
                          <a:solidFill>
                            <a:schemeClr val="bg1"/>
                          </a:solidFill>
                          <a:effectLst/>
                        </a:rPr>
                        <a:t>Valor</a:t>
                      </a:r>
                      <a:endParaRPr lang="es-CO" sz="1400" b="1" i="0" u="none" strike="noStrike" dirty="0">
                        <a:solidFill>
                          <a:schemeClr val="bg1"/>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solidFill>
                  </a:tcPr>
                </a:tc>
                <a:tc vMerge="1">
                  <a:txBody>
                    <a:bodyPr/>
                    <a:lstStyle/>
                    <a:p>
                      <a:endParaRPr lang="es-CO"/>
                    </a:p>
                  </a:txBody>
                  <a:tcPr/>
                </a:tc>
                <a:extLst>
                  <a:ext uri="{0D108BD9-81ED-4DB2-BD59-A6C34878D82A}">
                    <a16:rowId xmlns:a16="http://schemas.microsoft.com/office/drawing/2014/main" val="1758905315"/>
                  </a:ext>
                </a:extLst>
              </a:tr>
              <a:tr h="348243">
                <a:tc>
                  <a:txBody>
                    <a:bodyPr/>
                    <a:lstStyle/>
                    <a:p>
                      <a:pPr algn="ctr" fontAlgn="ctr"/>
                      <a:r>
                        <a:rPr lang="es-CO" sz="1400" u="none" strike="noStrike" dirty="0">
                          <a:effectLst/>
                        </a:rPr>
                        <a:t>Jorge Briceño</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383</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9752</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4</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102,500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3</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 $ 596,000,000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2511</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r" fontAlgn="ctr"/>
                      <a:r>
                        <a:rPr lang="es-CO" sz="1400" u="none" strike="noStrike" dirty="0">
                          <a:effectLst/>
                        </a:rPr>
                        <a:t> $  190,080,000,000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37</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5362016"/>
                  </a:ext>
                </a:extLst>
              </a:tr>
              <a:tr h="540234">
                <a:tc>
                  <a:txBody>
                    <a:bodyPr/>
                    <a:lstStyle/>
                    <a:p>
                      <a:pPr algn="ctr" fontAlgn="ctr"/>
                      <a:r>
                        <a:rPr lang="es-CO" sz="1400" u="none" strike="noStrike">
                          <a:effectLst/>
                        </a:rPr>
                        <a:t>Magdalena Medio</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97</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339</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0</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0</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2531</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0</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r" fontAlgn="ctr"/>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61</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4714138"/>
                  </a:ext>
                </a:extLst>
              </a:tr>
              <a:tr h="577199">
                <a:tc>
                  <a:txBody>
                    <a:bodyPr/>
                    <a:lstStyle/>
                    <a:p>
                      <a:pPr algn="ctr" fontAlgn="ctr"/>
                      <a:r>
                        <a:rPr lang="es-CO" sz="1400" u="none" strike="noStrike">
                          <a:effectLst/>
                        </a:rPr>
                        <a:t>Efrain Guzman</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61</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1355</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2</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45,000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3</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 $ 1,000,000,000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1731</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7</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r" fontAlgn="ctr"/>
                      <a:r>
                        <a:rPr lang="es-CO" sz="1400" u="none" strike="noStrike" dirty="0">
                          <a:effectLst/>
                        </a:rPr>
                        <a:t>$2.900.000</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45</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6727926"/>
                  </a:ext>
                </a:extLst>
              </a:tr>
              <a:tr h="348243">
                <a:tc>
                  <a:txBody>
                    <a:bodyPr/>
                    <a:lstStyle/>
                    <a:p>
                      <a:pPr algn="ctr" fontAlgn="ctr"/>
                      <a:r>
                        <a:rPr lang="es-CO" sz="1400" u="none" strike="noStrike">
                          <a:effectLst/>
                        </a:rPr>
                        <a:t>BOCAC</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64</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30</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100,020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0</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0</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95559</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24</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r" fontAlgn="ctr"/>
                      <a:r>
                        <a:rPr lang="es-CO" sz="1400" u="none" strike="noStrike" dirty="0">
                          <a:effectLst/>
                        </a:rPr>
                        <a:t> $      2,370,000,000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31</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98847"/>
                  </a:ext>
                </a:extLst>
              </a:tr>
              <a:tr h="348243">
                <a:tc>
                  <a:txBody>
                    <a:bodyPr/>
                    <a:lstStyle/>
                    <a:p>
                      <a:pPr algn="ctr" fontAlgn="ctr"/>
                      <a:r>
                        <a:rPr lang="es-CO" sz="1400" u="none" strike="noStrike">
                          <a:effectLst/>
                        </a:rPr>
                        <a:t>Sur</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104</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11697</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11</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 $</a:t>
                      </a:r>
                      <a:r>
                        <a:rPr lang="es-CO" sz="1400" u="none" strike="noStrike" baseline="0" dirty="0">
                          <a:effectLst/>
                        </a:rPr>
                        <a:t> </a:t>
                      </a:r>
                      <a:r>
                        <a:rPr lang="es-CO" sz="1400" u="none" strike="noStrike" dirty="0">
                          <a:effectLst/>
                        </a:rPr>
                        <a:t>6,720,000,000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19</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r" fontAlgn="ctr"/>
                      <a:r>
                        <a:rPr lang="es-CO" sz="1400" u="none" strike="noStrike" dirty="0">
                          <a:effectLst/>
                        </a:rPr>
                        <a:t> $      3,505,000,000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24</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6732151"/>
                  </a:ext>
                </a:extLst>
              </a:tr>
              <a:tr h="540234">
                <a:tc>
                  <a:txBody>
                    <a:bodyPr/>
                    <a:lstStyle/>
                    <a:p>
                      <a:pPr algn="ctr" fontAlgn="ctr"/>
                      <a:r>
                        <a:rPr lang="es-CO" sz="1400" u="none" strike="noStrike">
                          <a:effectLst/>
                        </a:rPr>
                        <a:t>Martin Caballero</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3</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12</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0</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139</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0</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400" u="none" strike="noStrike" dirty="0">
                          <a:effectLst/>
                        </a:rPr>
                        <a:t>2</a:t>
                      </a:r>
                      <a:endParaRPr lang="es-CO" sz="1400" b="0" i="0" u="none" strike="noStrike" dirty="0">
                        <a:solidFill>
                          <a:srgbClr val="000000"/>
                        </a:solidFill>
                        <a:effectLst/>
                        <a:latin typeface="Calibri" panose="020F0502020204030204" pitchFamily="34" charset="0"/>
                      </a:endParaRPr>
                    </a:p>
                  </a:txBody>
                  <a:tcPr marL="6631" marR="6631" marT="663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1793300"/>
                  </a:ext>
                </a:extLst>
              </a:tr>
            </a:tbl>
          </a:graphicData>
        </a:graphic>
      </p:graphicFrame>
    </p:spTree>
    <p:extLst>
      <p:ext uri="{BB962C8B-B14F-4D97-AF65-F5344CB8AC3E}">
        <p14:creationId xmlns:p14="http://schemas.microsoft.com/office/powerpoint/2010/main" val="6087721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8176" y="153794"/>
            <a:ext cx="5644633" cy="5981962"/>
          </a:xfrm>
          <a:prstGeom prst="rect">
            <a:avLst/>
          </a:prstGeom>
          <a:solidFill>
            <a:schemeClr val="bg1">
              <a:alpha val="0"/>
            </a:schemeClr>
          </a:solidFill>
          <a:ln w="31750">
            <a:solidFill>
              <a:srgbClr val="C00000">
                <a:alpha val="0"/>
              </a:srgbClr>
            </a:solidFill>
          </a:ln>
          <a:effectLst>
            <a:glow rad="127000">
              <a:schemeClr val="accent1">
                <a:alpha val="0"/>
              </a:schemeClr>
            </a:glow>
            <a:outerShdw blurRad="50800" dist="50800" dir="5400000" algn="ctr" rotWithShape="0">
              <a:srgbClr val="000000">
                <a:alpha val="0"/>
              </a:srgbClr>
            </a:outerShdw>
            <a:reflection stA="0" endPos="65000" dist="50800" dir="5400000" sy="-100000" algn="bl" rotWithShape="0"/>
          </a:effectLst>
        </p:spPr>
      </p:pic>
      <p:sp>
        <p:nvSpPr>
          <p:cNvPr id="9" name="CuadroTexto 8"/>
          <p:cNvSpPr txBox="1"/>
          <p:nvPr/>
        </p:nvSpPr>
        <p:spPr>
          <a:xfrm>
            <a:off x="7072233" y="1717901"/>
            <a:ext cx="2135267" cy="646331"/>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Magdalena Medio</a:t>
            </a:r>
            <a:endParaRPr lang="es-CO" dirty="0">
              <a:solidFill>
                <a:srgbClr val="ED7D31">
                  <a:lumMod val="75000"/>
                </a:srgbClr>
              </a:solidFill>
              <a:latin typeface="Calibri" panose="020F0502020204030204"/>
            </a:endParaRPr>
          </a:p>
        </p:txBody>
      </p:sp>
      <p:sp>
        <p:nvSpPr>
          <p:cNvPr id="8" name="Elipse 7"/>
          <p:cNvSpPr/>
          <p:nvPr/>
        </p:nvSpPr>
        <p:spPr>
          <a:xfrm>
            <a:off x="5645782" y="1633678"/>
            <a:ext cx="1124656" cy="933276"/>
          </a:xfrm>
          <a:prstGeom prst="ellipse">
            <a:avLst/>
          </a:prstGeom>
          <a:solidFill>
            <a:schemeClr val="bg1">
              <a:lumMod val="95000"/>
              <a:alpha val="50000"/>
            </a:schemeClr>
          </a:solidFill>
          <a:ln w="349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C00000"/>
                </a:solidFill>
                <a:latin typeface="Calibri" panose="020F0502020204030204"/>
              </a:rPr>
              <a:t>13.6%</a:t>
            </a:r>
          </a:p>
          <a:p>
            <a:pPr algn="ctr"/>
            <a:r>
              <a:rPr lang="es-ES" b="1" dirty="0">
                <a:solidFill>
                  <a:prstClr val="black"/>
                </a:solidFill>
                <a:latin typeface="Calibri" panose="020F0502020204030204"/>
              </a:rPr>
              <a:t>1%</a:t>
            </a:r>
            <a:endParaRPr lang="es-CO" b="1" dirty="0">
              <a:solidFill>
                <a:prstClr val="black"/>
              </a:solidFill>
              <a:latin typeface="Calibri" panose="020F0502020204030204"/>
            </a:endParaRPr>
          </a:p>
        </p:txBody>
      </p:sp>
      <p:sp>
        <p:nvSpPr>
          <p:cNvPr id="11" name="Rectángulo 10"/>
          <p:cNvSpPr/>
          <p:nvPr/>
        </p:nvSpPr>
        <p:spPr>
          <a:xfrm>
            <a:off x="4816271" y="3871186"/>
            <a:ext cx="216105" cy="18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2" name="Rectángulo 11"/>
          <p:cNvSpPr/>
          <p:nvPr/>
        </p:nvSpPr>
        <p:spPr>
          <a:xfrm>
            <a:off x="4668991" y="4004536"/>
            <a:ext cx="172884" cy="18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3" name="Rectángulo 12"/>
          <p:cNvSpPr/>
          <p:nvPr/>
        </p:nvSpPr>
        <p:spPr>
          <a:xfrm>
            <a:off x="4697208" y="4067066"/>
            <a:ext cx="216105" cy="18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4" name="Rectángulo 13"/>
          <p:cNvSpPr/>
          <p:nvPr/>
        </p:nvSpPr>
        <p:spPr>
          <a:xfrm>
            <a:off x="4673396" y="4090560"/>
            <a:ext cx="216105" cy="18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5" name="Rectángulo 14"/>
          <p:cNvSpPr/>
          <p:nvPr/>
        </p:nvSpPr>
        <p:spPr>
          <a:xfrm>
            <a:off x="4806939" y="4248359"/>
            <a:ext cx="77798" cy="1443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6" name="Rectángulo 15"/>
          <p:cNvSpPr/>
          <p:nvPr/>
        </p:nvSpPr>
        <p:spPr>
          <a:xfrm>
            <a:off x="4848481" y="4335501"/>
            <a:ext cx="64832" cy="56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7" name="Rectángulo 16"/>
          <p:cNvSpPr/>
          <p:nvPr/>
        </p:nvSpPr>
        <p:spPr>
          <a:xfrm>
            <a:off x="4830837" y="4372480"/>
            <a:ext cx="125338" cy="90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8" name="Rectángulo 17"/>
          <p:cNvSpPr/>
          <p:nvPr/>
        </p:nvSpPr>
        <p:spPr>
          <a:xfrm>
            <a:off x="4920359" y="4424861"/>
            <a:ext cx="69154" cy="995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21" name="Forma libre: forma 20"/>
          <p:cNvSpPr/>
          <p:nvPr/>
        </p:nvSpPr>
        <p:spPr>
          <a:xfrm>
            <a:off x="5921642" y="2355573"/>
            <a:ext cx="2800718" cy="2079444"/>
          </a:xfrm>
          <a:custGeom>
            <a:avLst/>
            <a:gdLst>
              <a:gd name="connsiteX0" fmla="*/ 1333500 w 3086100"/>
              <a:gd name="connsiteY0" fmla="*/ 0 h 2225040"/>
              <a:gd name="connsiteX1" fmla="*/ 1295400 w 3086100"/>
              <a:gd name="connsiteY1" fmla="*/ 15240 h 2225040"/>
              <a:gd name="connsiteX2" fmla="*/ 1203960 w 3086100"/>
              <a:gd name="connsiteY2" fmla="*/ 91440 h 2225040"/>
              <a:gd name="connsiteX3" fmla="*/ 1188720 w 3086100"/>
              <a:gd name="connsiteY3" fmla="*/ 114300 h 2225040"/>
              <a:gd name="connsiteX4" fmla="*/ 1173480 w 3086100"/>
              <a:gd name="connsiteY4" fmla="*/ 160020 h 2225040"/>
              <a:gd name="connsiteX5" fmla="*/ 1165860 w 3086100"/>
              <a:gd name="connsiteY5" fmla="*/ 182880 h 2225040"/>
              <a:gd name="connsiteX6" fmla="*/ 1158240 w 3086100"/>
              <a:gd name="connsiteY6" fmla="*/ 213360 h 2225040"/>
              <a:gd name="connsiteX7" fmla="*/ 1135380 w 3086100"/>
              <a:gd name="connsiteY7" fmla="*/ 236220 h 2225040"/>
              <a:gd name="connsiteX8" fmla="*/ 1097280 w 3086100"/>
              <a:gd name="connsiteY8" fmla="*/ 266700 h 2225040"/>
              <a:gd name="connsiteX9" fmla="*/ 1074420 w 3086100"/>
              <a:gd name="connsiteY9" fmla="*/ 312420 h 2225040"/>
              <a:gd name="connsiteX10" fmla="*/ 1112520 w 3086100"/>
              <a:gd name="connsiteY10" fmla="*/ 381000 h 2225040"/>
              <a:gd name="connsiteX11" fmla="*/ 1135380 w 3086100"/>
              <a:gd name="connsiteY11" fmla="*/ 388620 h 2225040"/>
              <a:gd name="connsiteX12" fmla="*/ 1165860 w 3086100"/>
              <a:gd name="connsiteY12" fmla="*/ 403860 h 2225040"/>
              <a:gd name="connsiteX13" fmla="*/ 1188720 w 3086100"/>
              <a:gd name="connsiteY13" fmla="*/ 419100 h 2225040"/>
              <a:gd name="connsiteX14" fmla="*/ 1226820 w 3086100"/>
              <a:gd name="connsiteY14" fmla="*/ 426720 h 2225040"/>
              <a:gd name="connsiteX15" fmla="*/ 1272540 w 3086100"/>
              <a:gd name="connsiteY15" fmla="*/ 441960 h 2225040"/>
              <a:gd name="connsiteX16" fmla="*/ 1638300 w 3086100"/>
              <a:gd name="connsiteY16" fmla="*/ 434340 h 2225040"/>
              <a:gd name="connsiteX17" fmla="*/ 1783080 w 3086100"/>
              <a:gd name="connsiteY17" fmla="*/ 441960 h 2225040"/>
              <a:gd name="connsiteX18" fmla="*/ 1950720 w 3086100"/>
              <a:gd name="connsiteY18" fmla="*/ 449580 h 2225040"/>
              <a:gd name="connsiteX19" fmla="*/ 2049780 w 3086100"/>
              <a:gd name="connsiteY19" fmla="*/ 472440 h 2225040"/>
              <a:gd name="connsiteX20" fmla="*/ 2103120 w 3086100"/>
              <a:gd name="connsiteY20" fmla="*/ 510540 h 2225040"/>
              <a:gd name="connsiteX21" fmla="*/ 2087880 w 3086100"/>
              <a:gd name="connsiteY21" fmla="*/ 533400 h 2225040"/>
              <a:gd name="connsiteX22" fmla="*/ 2072640 w 3086100"/>
              <a:gd name="connsiteY22" fmla="*/ 579120 h 2225040"/>
              <a:gd name="connsiteX23" fmla="*/ 2042160 w 3086100"/>
              <a:gd name="connsiteY23" fmla="*/ 624840 h 2225040"/>
              <a:gd name="connsiteX24" fmla="*/ 2026920 w 3086100"/>
              <a:gd name="connsiteY24" fmla="*/ 647700 h 2225040"/>
              <a:gd name="connsiteX25" fmla="*/ 1981200 w 3086100"/>
              <a:gd name="connsiteY25" fmla="*/ 678180 h 2225040"/>
              <a:gd name="connsiteX26" fmla="*/ 1958340 w 3086100"/>
              <a:gd name="connsiteY26" fmla="*/ 693420 h 2225040"/>
              <a:gd name="connsiteX27" fmla="*/ 1927860 w 3086100"/>
              <a:gd name="connsiteY27" fmla="*/ 708660 h 2225040"/>
              <a:gd name="connsiteX28" fmla="*/ 1905000 w 3086100"/>
              <a:gd name="connsiteY28" fmla="*/ 723900 h 2225040"/>
              <a:gd name="connsiteX29" fmla="*/ 1882140 w 3086100"/>
              <a:gd name="connsiteY29" fmla="*/ 731520 h 2225040"/>
              <a:gd name="connsiteX30" fmla="*/ 1836420 w 3086100"/>
              <a:gd name="connsiteY30" fmla="*/ 762000 h 2225040"/>
              <a:gd name="connsiteX31" fmla="*/ 1813560 w 3086100"/>
              <a:gd name="connsiteY31" fmla="*/ 777240 h 2225040"/>
              <a:gd name="connsiteX32" fmla="*/ 1760220 w 3086100"/>
              <a:gd name="connsiteY32" fmla="*/ 800100 h 2225040"/>
              <a:gd name="connsiteX33" fmla="*/ 1729740 w 3086100"/>
              <a:gd name="connsiteY33" fmla="*/ 822960 h 2225040"/>
              <a:gd name="connsiteX34" fmla="*/ 1706880 w 3086100"/>
              <a:gd name="connsiteY34" fmla="*/ 830580 h 2225040"/>
              <a:gd name="connsiteX35" fmla="*/ 1684020 w 3086100"/>
              <a:gd name="connsiteY35" fmla="*/ 845820 h 2225040"/>
              <a:gd name="connsiteX36" fmla="*/ 1653540 w 3086100"/>
              <a:gd name="connsiteY36" fmla="*/ 861060 h 2225040"/>
              <a:gd name="connsiteX37" fmla="*/ 1607820 w 3086100"/>
              <a:gd name="connsiteY37" fmla="*/ 899160 h 2225040"/>
              <a:gd name="connsiteX38" fmla="*/ 1584960 w 3086100"/>
              <a:gd name="connsiteY38" fmla="*/ 906780 h 2225040"/>
              <a:gd name="connsiteX39" fmla="*/ 1539240 w 3086100"/>
              <a:gd name="connsiteY39" fmla="*/ 944880 h 2225040"/>
              <a:gd name="connsiteX40" fmla="*/ 1516380 w 3086100"/>
              <a:gd name="connsiteY40" fmla="*/ 952500 h 2225040"/>
              <a:gd name="connsiteX41" fmla="*/ 1493520 w 3086100"/>
              <a:gd name="connsiteY41" fmla="*/ 967740 h 2225040"/>
              <a:gd name="connsiteX42" fmla="*/ 1470660 w 3086100"/>
              <a:gd name="connsiteY42" fmla="*/ 975360 h 2225040"/>
              <a:gd name="connsiteX43" fmla="*/ 1440180 w 3086100"/>
              <a:gd name="connsiteY43" fmla="*/ 990600 h 2225040"/>
              <a:gd name="connsiteX44" fmla="*/ 1386840 w 3086100"/>
              <a:gd name="connsiteY44" fmla="*/ 1005840 h 2225040"/>
              <a:gd name="connsiteX45" fmla="*/ 1363980 w 3086100"/>
              <a:gd name="connsiteY45" fmla="*/ 1013460 h 2225040"/>
              <a:gd name="connsiteX46" fmla="*/ 1303020 w 3086100"/>
              <a:gd name="connsiteY46" fmla="*/ 1028700 h 2225040"/>
              <a:gd name="connsiteX47" fmla="*/ 960120 w 3086100"/>
              <a:gd name="connsiteY47" fmla="*/ 1021080 h 2225040"/>
              <a:gd name="connsiteX48" fmla="*/ 914400 w 3086100"/>
              <a:gd name="connsiteY48" fmla="*/ 1005840 h 2225040"/>
              <a:gd name="connsiteX49" fmla="*/ 891540 w 3086100"/>
              <a:gd name="connsiteY49" fmla="*/ 998220 h 2225040"/>
              <a:gd name="connsiteX50" fmla="*/ 762000 w 3086100"/>
              <a:gd name="connsiteY50" fmla="*/ 1005840 h 2225040"/>
              <a:gd name="connsiteX51" fmla="*/ 701040 w 3086100"/>
              <a:gd name="connsiteY51" fmla="*/ 1028700 h 2225040"/>
              <a:gd name="connsiteX52" fmla="*/ 655320 w 3086100"/>
              <a:gd name="connsiteY52" fmla="*/ 1043940 h 2225040"/>
              <a:gd name="connsiteX53" fmla="*/ 632460 w 3086100"/>
              <a:gd name="connsiteY53" fmla="*/ 1059180 h 2225040"/>
              <a:gd name="connsiteX54" fmla="*/ 586740 w 3086100"/>
              <a:gd name="connsiteY54" fmla="*/ 1074420 h 2225040"/>
              <a:gd name="connsiteX55" fmla="*/ 563880 w 3086100"/>
              <a:gd name="connsiteY55" fmla="*/ 1089660 h 2225040"/>
              <a:gd name="connsiteX56" fmla="*/ 525780 w 3086100"/>
              <a:gd name="connsiteY56" fmla="*/ 1097280 h 2225040"/>
              <a:gd name="connsiteX57" fmla="*/ 495300 w 3086100"/>
              <a:gd name="connsiteY57" fmla="*/ 1104900 h 2225040"/>
              <a:gd name="connsiteX58" fmla="*/ 472440 w 3086100"/>
              <a:gd name="connsiteY58" fmla="*/ 1112520 h 2225040"/>
              <a:gd name="connsiteX59" fmla="*/ 441960 w 3086100"/>
              <a:gd name="connsiteY59" fmla="*/ 1120140 h 2225040"/>
              <a:gd name="connsiteX60" fmla="*/ 396240 w 3086100"/>
              <a:gd name="connsiteY60" fmla="*/ 1135380 h 2225040"/>
              <a:gd name="connsiteX61" fmla="*/ 335280 w 3086100"/>
              <a:gd name="connsiteY61" fmla="*/ 1143000 h 2225040"/>
              <a:gd name="connsiteX62" fmla="*/ 304800 w 3086100"/>
              <a:gd name="connsiteY62" fmla="*/ 1150620 h 2225040"/>
              <a:gd name="connsiteX63" fmla="*/ 259080 w 3086100"/>
              <a:gd name="connsiteY63" fmla="*/ 1165860 h 2225040"/>
              <a:gd name="connsiteX64" fmla="*/ 190500 w 3086100"/>
              <a:gd name="connsiteY64" fmla="*/ 1173480 h 2225040"/>
              <a:gd name="connsiteX65" fmla="*/ 160020 w 3086100"/>
              <a:gd name="connsiteY65" fmla="*/ 1181100 h 2225040"/>
              <a:gd name="connsiteX66" fmla="*/ 121920 w 3086100"/>
              <a:gd name="connsiteY66" fmla="*/ 1211580 h 2225040"/>
              <a:gd name="connsiteX67" fmla="*/ 99060 w 3086100"/>
              <a:gd name="connsiteY67" fmla="*/ 1295400 h 2225040"/>
              <a:gd name="connsiteX68" fmla="*/ 91440 w 3086100"/>
              <a:gd name="connsiteY68" fmla="*/ 1318260 h 2225040"/>
              <a:gd name="connsiteX69" fmla="*/ 76200 w 3086100"/>
              <a:gd name="connsiteY69" fmla="*/ 1341120 h 2225040"/>
              <a:gd name="connsiteX70" fmla="*/ 68580 w 3086100"/>
              <a:gd name="connsiteY70" fmla="*/ 1371600 h 2225040"/>
              <a:gd name="connsiteX71" fmla="*/ 45720 w 3086100"/>
              <a:gd name="connsiteY71" fmla="*/ 1394460 h 2225040"/>
              <a:gd name="connsiteX72" fmla="*/ 30480 w 3086100"/>
              <a:gd name="connsiteY72" fmla="*/ 1417320 h 2225040"/>
              <a:gd name="connsiteX73" fmla="*/ 7620 w 3086100"/>
              <a:gd name="connsiteY73" fmla="*/ 1463040 h 2225040"/>
              <a:gd name="connsiteX74" fmla="*/ 0 w 3086100"/>
              <a:gd name="connsiteY74" fmla="*/ 1524000 h 2225040"/>
              <a:gd name="connsiteX75" fmla="*/ 15240 w 3086100"/>
              <a:gd name="connsiteY75" fmla="*/ 1600200 h 2225040"/>
              <a:gd name="connsiteX76" fmla="*/ 30480 w 3086100"/>
              <a:gd name="connsiteY76" fmla="*/ 1623060 h 2225040"/>
              <a:gd name="connsiteX77" fmla="*/ 99060 w 3086100"/>
              <a:gd name="connsiteY77" fmla="*/ 1684020 h 2225040"/>
              <a:gd name="connsiteX78" fmla="*/ 121920 w 3086100"/>
              <a:gd name="connsiteY78" fmla="*/ 1691640 h 2225040"/>
              <a:gd name="connsiteX79" fmla="*/ 137160 w 3086100"/>
              <a:gd name="connsiteY79" fmla="*/ 1714500 h 2225040"/>
              <a:gd name="connsiteX80" fmla="*/ 182880 w 3086100"/>
              <a:gd name="connsiteY80" fmla="*/ 1737360 h 2225040"/>
              <a:gd name="connsiteX81" fmla="*/ 220980 w 3086100"/>
              <a:gd name="connsiteY81" fmla="*/ 1760220 h 2225040"/>
              <a:gd name="connsiteX82" fmla="*/ 251460 w 3086100"/>
              <a:gd name="connsiteY82" fmla="*/ 1783080 h 2225040"/>
              <a:gd name="connsiteX83" fmla="*/ 274320 w 3086100"/>
              <a:gd name="connsiteY83" fmla="*/ 1790700 h 2225040"/>
              <a:gd name="connsiteX84" fmla="*/ 297180 w 3086100"/>
              <a:gd name="connsiteY84" fmla="*/ 1805940 h 2225040"/>
              <a:gd name="connsiteX85" fmla="*/ 320040 w 3086100"/>
              <a:gd name="connsiteY85" fmla="*/ 1813560 h 2225040"/>
              <a:gd name="connsiteX86" fmla="*/ 342900 w 3086100"/>
              <a:gd name="connsiteY86" fmla="*/ 1828800 h 2225040"/>
              <a:gd name="connsiteX87" fmla="*/ 373380 w 3086100"/>
              <a:gd name="connsiteY87" fmla="*/ 1844040 h 2225040"/>
              <a:gd name="connsiteX88" fmla="*/ 419100 w 3086100"/>
              <a:gd name="connsiteY88" fmla="*/ 1866900 h 2225040"/>
              <a:gd name="connsiteX89" fmla="*/ 510540 w 3086100"/>
              <a:gd name="connsiteY89" fmla="*/ 1920240 h 2225040"/>
              <a:gd name="connsiteX90" fmla="*/ 579120 w 3086100"/>
              <a:gd name="connsiteY90" fmla="*/ 1973580 h 2225040"/>
              <a:gd name="connsiteX91" fmla="*/ 601980 w 3086100"/>
              <a:gd name="connsiteY91" fmla="*/ 1988820 h 2225040"/>
              <a:gd name="connsiteX92" fmla="*/ 640080 w 3086100"/>
              <a:gd name="connsiteY92" fmla="*/ 2004060 h 2225040"/>
              <a:gd name="connsiteX93" fmla="*/ 670560 w 3086100"/>
              <a:gd name="connsiteY93" fmla="*/ 2019300 h 2225040"/>
              <a:gd name="connsiteX94" fmla="*/ 693420 w 3086100"/>
              <a:gd name="connsiteY94" fmla="*/ 2034540 h 2225040"/>
              <a:gd name="connsiteX95" fmla="*/ 731520 w 3086100"/>
              <a:gd name="connsiteY95" fmla="*/ 2049780 h 2225040"/>
              <a:gd name="connsiteX96" fmla="*/ 762000 w 3086100"/>
              <a:gd name="connsiteY96" fmla="*/ 2065020 h 2225040"/>
              <a:gd name="connsiteX97" fmla="*/ 784860 w 3086100"/>
              <a:gd name="connsiteY97" fmla="*/ 2080260 h 2225040"/>
              <a:gd name="connsiteX98" fmla="*/ 807720 w 3086100"/>
              <a:gd name="connsiteY98" fmla="*/ 2087880 h 2225040"/>
              <a:gd name="connsiteX99" fmla="*/ 853440 w 3086100"/>
              <a:gd name="connsiteY99" fmla="*/ 2118360 h 2225040"/>
              <a:gd name="connsiteX100" fmla="*/ 883920 w 3086100"/>
              <a:gd name="connsiteY100" fmla="*/ 2125980 h 2225040"/>
              <a:gd name="connsiteX101" fmla="*/ 914400 w 3086100"/>
              <a:gd name="connsiteY101" fmla="*/ 2141220 h 2225040"/>
              <a:gd name="connsiteX102" fmla="*/ 937260 w 3086100"/>
              <a:gd name="connsiteY102" fmla="*/ 2148840 h 2225040"/>
              <a:gd name="connsiteX103" fmla="*/ 960120 w 3086100"/>
              <a:gd name="connsiteY103" fmla="*/ 2164080 h 2225040"/>
              <a:gd name="connsiteX104" fmla="*/ 1028700 w 3086100"/>
              <a:gd name="connsiteY104" fmla="*/ 2179320 h 2225040"/>
              <a:gd name="connsiteX105" fmla="*/ 1150620 w 3086100"/>
              <a:gd name="connsiteY105" fmla="*/ 2202180 h 2225040"/>
              <a:gd name="connsiteX106" fmla="*/ 1188720 w 3086100"/>
              <a:gd name="connsiteY106" fmla="*/ 2217420 h 2225040"/>
              <a:gd name="connsiteX107" fmla="*/ 1447800 w 3086100"/>
              <a:gd name="connsiteY107" fmla="*/ 2217420 h 2225040"/>
              <a:gd name="connsiteX108" fmla="*/ 1508760 w 3086100"/>
              <a:gd name="connsiteY108" fmla="*/ 2202180 h 2225040"/>
              <a:gd name="connsiteX109" fmla="*/ 1607820 w 3086100"/>
              <a:gd name="connsiteY109" fmla="*/ 2179320 h 2225040"/>
              <a:gd name="connsiteX110" fmla="*/ 1630680 w 3086100"/>
              <a:gd name="connsiteY110" fmla="*/ 2164080 h 2225040"/>
              <a:gd name="connsiteX111" fmla="*/ 1661160 w 3086100"/>
              <a:gd name="connsiteY111" fmla="*/ 2156460 h 2225040"/>
              <a:gd name="connsiteX112" fmla="*/ 1684020 w 3086100"/>
              <a:gd name="connsiteY112" fmla="*/ 2148840 h 2225040"/>
              <a:gd name="connsiteX113" fmla="*/ 1744980 w 3086100"/>
              <a:gd name="connsiteY113" fmla="*/ 2133600 h 2225040"/>
              <a:gd name="connsiteX114" fmla="*/ 1767840 w 3086100"/>
              <a:gd name="connsiteY114" fmla="*/ 2125980 h 2225040"/>
              <a:gd name="connsiteX115" fmla="*/ 2270760 w 3086100"/>
              <a:gd name="connsiteY115" fmla="*/ 2118360 h 2225040"/>
              <a:gd name="connsiteX116" fmla="*/ 2286000 w 3086100"/>
              <a:gd name="connsiteY116" fmla="*/ 2065020 h 2225040"/>
              <a:gd name="connsiteX117" fmla="*/ 2278380 w 3086100"/>
              <a:gd name="connsiteY117" fmla="*/ 1965960 h 2225040"/>
              <a:gd name="connsiteX118" fmla="*/ 2255520 w 3086100"/>
              <a:gd name="connsiteY118" fmla="*/ 1943100 h 2225040"/>
              <a:gd name="connsiteX119" fmla="*/ 2209800 w 3086100"/>
              <a:gd name="connsiteY119" fmla="*/ 1920240 h 2225040"/>
              <a:gd name="connsiteX120" fmla="*/ 2186940 w 3086100"/>
              <a:gd name="connsiteY120" fmla="*/ 1905000 h 2225040"/>
              <a:gd name="connsiteX121" fmla="*/ 2164080 w 3086100"/>
              <a:gd name="connsiteY121" fmla="*/ 1897380 h 2225040"/>
              <a:gd name="connsiteX122" fmla="*/ 1889760 w 3086100"/>
              <a:gd name="connsiteY122" fmla="*/ 1874520 h 2225040"/>
              <a:gd name="connsiteX123" fmla="*/ 1897380 w 3086100"/>
              <a:gd name="connsiteY123" fmla="*/ 1798320 h 2225040"/>
              <a:gd name="connsiteX124" fmla="*/ 1920240 w 3086100"/>
              <a:gd name="connsiteY124" fmla="*/ 1783080 h 2225040"/>
              <a:gd name="connsiteX125" fmla="*/ 1943100 w 3086100"/>
              <a:gd name="connsiteY125" fmla="*/ 1775460 h 2225040"/>
              <a:gd name="connsiteX126" fmla="*/ 2011680 w 3086100"/>
              <a:gd name="connsiteY126" fmla="*/ 1752600 h 2225040"/>
              <a:gd name="connsiteX127" fmla="*/ 2316480 w 3086100"/>
              <a:gd name="connsiteY127" fmla="*/ 1744980 h 2225040"/>
              <a:gd name="connsiteX128" fmla="*/ 2362200 w 3086100"/>
              <a:gd name="connsiteY128" fmla="*/ 1722120 h 2225040"/>
              <a:gd name="connsiteX129" fmla="*/ 2385060 w 3086100"/>
              <a:gd name="connsiteY129" fmla="*/ 1676400 h 2225040"/>
              <a:gd name="connsiteX130" fmla="*/ 2407920 w 3086100"/>
              <a:gd name="connsiteY130" fmla="*/ 1653540 h 2225040"/>
              <a:gd name="connsiteX131" fmla="*/ 2430780 w 3086100"/>
              <a:gd name="connsiteY131" fmla="*/ 1607820 h 2225040"/>
              <a:gd name="connsiteX132" fmla="*/ 2453640 w 3086100"/>
              <a:gd name="connsiteY132" fmla="*/ 1592580 h 2225040"/>
              <a:gd name="connsiteX133" fmla="*/ 2476500 w 3086100"/>
              <a:gd name="connsiteY133" fmla="*/ 1546860 h 2225040"/>
              <a:gd name="connsiteX134" fmla="*/ 2491740 w 3086100"/>
              <a:gd name="connsiteY134" fmla="*/ 1524000 h 2225040"/>
              <a:gd name="connsiteX135" fmla="*/ 2506980 w 3086100"/>
              <a:gd name="connsiteY135" fmla="*/ 1470660 h 2225040"/>
              <a:gd name="connsiteX136" fmla="*/ 2529840 w 3086100"/>
              <a:gd name="connsiteY136" fmla="*/ 1371600 h 2225040"/>
              <a:gd name="connsiteX137" fmla="*/ 2575560 w 3086100"/>
              <a:gd name="connsiteY137" fmla="*/ 1348740 h 2225040"/>
              <a:gd name="connsiteX138" fmla="*/ 2590800 w 3086100"/>
              <a:gd name="connsiteY138" fmla="*/ 1325880 h 2225040"/>
              <a:gd name="connsiteX139" fmla="*/ 2628900 w 3086100"/>
              <a:gd name="connsiteY139" fmla="*/ 1310640 h 2225040"/>
              <a:gd name="connsiteX140" fmla="*/ 2727960 w 3086100"/>
              <a:gd name="connsiteY140" fmla="*/ 1295400 h 2225040"/>
              <a:gd name="connsiteX141" fmla="*/ 2811780 w 3086100"/>
              <a:gd name="connsiteY141" fmla="*/ 1280160 h 2225040"/>
              <a:gd name="connsiteX142" fmla="*/ 2918460 w 3086100"/>
              <a:gd name="connsiteY142" fmla="*/ 1257300 h 2225040"/>
              <a:gd name="connsiteX143" fmla="*/ 2941320 w 3086100"/>
              <a:gd name="connsiteY143" fmla="*/ 1249680 h 2225040"/>
              <a:gd name="connsiteX144" fmla="*/ 2994660 w 3086100"/>
              <a:gd name="connsiteY144" fmla="*/ 1234440 h 2225040"/>
              <a:gd name="connsiteX145" fmla="*/ 3025140 w 3086100"/>
              <a:gd name="connsiteY145" fmla="*/ 1211580 h 2225040"/>
              <a:gd name="connsiteX146" fmla="*/ 3048000 w 3086100"/>
              <a:gd name="connsiteY146" fmla="*/ 1203960 h 2225040"/>
              <a:gd name="connsiteX147" fmla="*/ 3063240 w 3086100"/>
              <a:gd name="connsiteY147" fmla="*/ 1181100 h 2225040"/>
              <a:gd name="connsiteX148" fmla="*/ 3086100 w 3086100"/>
              <a:gd name="connsiteY148" fmla="*/ 1097280 h 2225040"/>
              <a:gd name="connsiteX149" fmla="*/ 3078480 w 3086100"/>
              <a:gd name="connsiteY149" fmla="*/ 655320 h 2225040"/>
              <a:gd name="connsiteX150" fmla="*/ 3070860 w 3086100"/>
              <a:gd name="connsiteY150" fmla="*/ 617220 h 2225040"/>
              <a:gd name="connsiteX151" fmla="*/ 3063240 w 3086100"/>
              <a:gd name="connsiteY151" fmla="*/ 594360 h 2225040"/>
              <a:gd name="connsiteX152" fmla="*/ 3025140 w 3086100"/>
              <a:gd name="connsiteY152" fmla="*/ 548640 h 2225040"/>
              <a:gd name="connsiteX153" fmla="*/ 2979420 w 3086100"/>
              <a:gd name="connsiteY153" fmla="*/ 518160 h 2225040"/>
              <a:gd name="connsiteX154" fmla="*/ 2933700 w 3086100"/>
              <a:gd name="connsiteY154" fmla="*/ 487680 h 2225040"/>
              <a:gd name="connsiteX155" fmla="*/ 2910840 w 3086100"/>
              <a:gd name="connsiteY155" fmla="*/ 472440 h 2225040"/>
              <a:gd name="connsiteX156" fmla="*/ 2857500 w 3086100"/>
              <a:gd name="connsiteY156" fmla="*/ 457200 h 2225040"/>
              <a:gd name="connsiteX157" fmla="*/ 2834640 w 3086100"/>
              <a:gd name="connsiteY157" fmla="*/ 449580 h 2225040"/>
              <a:gd name="connsiteX158" fmla="*/ 2766060 w 3086100"/>
              <a:gd name="connsiteY158" fmla="*/ 441960 h 2225040"/>
              <a:gd name="connsiteX159" fmla="*/ 2628900 w 3086100"/>
              <a:gd name="connsiteY159" fmla="*/ 426720 h 2225040"/>
              <a:gd name="connsiteX160" fmla="*/ 2522220 w 3086100"/>
              <a:gd name="connsiteY160" fmla="*/ 419100 h 2225040"/>
              <a:gd name="connsiteX161" fmla="*/ 2484120 w 3086100"/>
              <a:gd name="connsiteY161" fmla="*/ 403860 h 2225040"/>
              <a:gd name="connsiteX162" fmla="*/ 2415540 w 3086100"/>
              <a:gd name="connsiteY162" fmla="*/ 388620 h 2225040"/>
              <a:gd name="connsiteX163" fmla="*/ 2339340 w 3086100"/>
              <a:gd name="connsiteY163" fmla="*/ 335280 h 2225040"/>
              <a:gd name="connsiteX164" fmla="*/ 2293620 w 3086100"/>
              <a:gd name="connsiteY164" fmla="*/ 304800 h 2225040"/>
              <a:gd name="connsiteX165" fmla="*/ 2270760 w 3086100"/>
              <a:gd name="connsiteY165" fmla="*/ 281940 h 2225040"/>
              <a:gd name="connsiteX166" fmla="*/ 2255520 w 3086100"/>
              <a:gd name="connsiteY166" fmla="*/ 259080 h 2225040"/>
              <a:gd name="connsiteX167" fmla="*/ 2232660 w 3086100"/>
              <a:gd name="connsiteY167" fmla="*/ 228600 h 2225040"/>
              <a:gd name="connsiteX168" fmla="*/ 2202180 w 3086100"/>
              <a:gd name="connsiteY168" fmla="*/ 182880 h 2225040"/>
              <a:gd name="connsiteX169" fmla="*/ 2179320 w 3086100"/>
              <a:gd name="connsiteY169" fmla="*/ 160020 h 2225040"/>
              <a:gd name="connsiteX170" fmla="*/ 2164080 w 3086100"/>
              <a:gd name="connsiteY170" fmla="*/ 129540 h 2225040"/>
              <a:gd name="connsiteX171" fmla="*/ 2072640 w 3086100"/>
              <a:gd name="connsiteY171" fmla="*/ 83820 h 2225040"/>
              <a:gd name="connsiteX172" fmla="*/ 2049780 w 3086100"/>
              <a:gd name="connsiteY172" fmla="*/ 76200 h 2225040"/>
              <a:gd name="connsiteX173" fmla="*/ 2026920 w 3086100"/>
              <a:gd name="connsiteY173" fmla="*/ 68580 h 2225040"/>
              <a:gd name="connsiteX174" fmla="*/ 1965960 w 3086100"/>
              <a:gd name="connsiteY174" fmla="*/ 60960 h 2225040"/>
              <a:gd name="connsiteX175" fmla="*/ 1584960 w 3086100"/>
              <a:gd name="connsiteY175" fmla="*/ 38100 h 2225040"/>
              <a:gd name="connsiteX176" fmla="*/ 1485900 w 3086100"/>
              <a:gd name="connsiteY176" fmla="*/ 30480 h 2225040"/>
              <a:gd name="connsiteX177" fmla="*/ 1280160 w 3086100"/>
              <a:gd name="connsiteY177" fmla="*/ 22860 h 222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3086100" h="2225040">
                <a:moveTo>
                  <a:pt x="1333500" y="0"/>
                </a:moveTo>
                <a:cubicBezTo>
                  <a:pt x="1320800" y="5080"/>
                  <a:pt x="1307408" y="8690"/>
                  <a:pt x="1295400" y="15240"/>
                </a:cubicBezTo>
                <a:cubicBezTo>
                  <a:pt x="1265948" y="31305"/>
                  <a:pt x="1222388" y="63798"/>
                  <a:pt x="1203960" y="91440"/>
                </a:cubicBezTo>
                <a:cubicBezTo>
                  <a:pt x="1198880" y="99060"/>
                  <a:pt x="1192439" y="105931"/>
                  <a:pt x="1188720" y="114300"/>
                </a:cubicBezTo>
                <a:cubicBezTo>
                  <a:pt x="1182196" y="128980"/>
                  <a:pt x="1178560" y="144780"/>
                  <a:pt x="1173480" y="160020"/>
                </a:cubicBezTo>
                <a:cubicBezTo>
                  <a:pt x="1170940" y="167640"/>
                  <a:pt x="1167808" y="175088"/>
                  <a:pt x="1165860" y="182880"/>
                </a:cubicBezTo>
                <a:cubicBezTo>
                  <a:pt x="1163320" y="193040"/>
                  <a:pt x="1163436" y="204267"/>
                  <a:pt x="1158240" y="213360"/>
                </a:cubicBezTo>
                <a:cubicBezTo>
                  <a:pt x="1152893" y="222716"/>
                  <a:pt x="1142279" y="227941"/>
                  <a:pt x="1135380" y="236220"/>
                </a:cubicBezTo>
                <a:cubicBezTo>
                  <a:pt x="1108867" y="268036"/>
                  <a:pt x="1134808" y="254191"/>
                  <a:pt x="1097280" y="266700"/>
                </a:cubicBezTo>
                <a:cubicBezTo>
                  <a:pt x="1091288" y="275689"/>
                  <a:pt x="1072918" y="298899"/>
                  <a:pt x="1074420" y="312420"/>
                </a:cubicBezTo>
                <a:cubicBezTo>
                  <a:pt x="1077601" y="341048"/>
                  <a:pt x="1088676" y="365104"/>
                  <a:pt x="1112520" y="381000"/>
                </a:cubicBezTo>
                <a:cubicBezTo>
                  <a:pt x="1119203" y="385455"/>
                  <a:pt x="1127997" y="385456"/>
                  <a:pt x="1135380" y="388620"/>
                </a:cubicBezTo>
                <a:cubicBezTo>
                  <a:pt x="1145821" y="393095"/>
                  <a:pt x="1155997" y="398224"/>
                  <a:pt x="1165860" y="403860"/>
                </a:cubicBezTo>
                <a:cubicBezTo>
                  <a:pt x="1173811" y="408404"/>
                  <a:pt x="1180145" y="415884"/>
                  <a:pt x="1188720" y="419100"/>
                </a:cubicBezTo>
                <a:cubicBezTo>
                  <a:pt x="1200847" y="423648"/>
                  <a:pt x="1214325" y="423312"/>
                  <a:pt x="1226820" y="426720"/>
                </a:cubicBezTo>
                <a:cubicBezTo>
                  <a:pt x="1242318" y="430947"/>
                  <a:pt x="1272540" y="441960"/>
                  <a:pt x="1272540" y="441960"/>
                </a:cubicBezTo>
                <a:cubicBezTo>
                  <a:pt x="1394460" y="439420"/>
                  <a:pt x="1516354" y="434340"/>
                  <a:pt x="1638300" y="434340"/>
                </a:cubicBezTo>
                <a:cubicBezTo>
                  <a:pt x="1686627" y="434340"/>
                  <a:pt x="1734811" y="439605"/>
                  <a:pt x="1783080" y="441960"/>
                </a:cubicBezTo>
                <a:lnTo>
                  <a:pt x="1950720" y="449580"/>
                </a:lnTo>
                <a:cubicBezTo>
                  <a:pt x="2013479" y="470500"/>
                  <a:pt x="1980537" y="462548"/>
                  <a:pt x="2049780" y="472440"/>
                </a:cubicBezTo>
                <a:cubicBezTo>
                  <a:pt x="2103120" y="490220"/>
                  <a:pt x="2090420" y="472440"/>
                  <a:pt x="2103120" y="510540"/>
                </a:cubicBezTo>
                <a:cubicBezTo>
                  <a:pt x="2098040" y="518160"/>
                  <a:pt x="2091599" y="525031"/>
                  <a:pt x="2087880" y="533400"/>
                </a:cubicBezTo>
                <a:cubicBezTo>
                  <a:pt x="2081356" y="548080"/>
                  <a:pt x="2081551" y="565754"/>
                  <a:pt x="2072640" y="579120"/>
                </a:cubicBezTo>
                <a:lnTo>
                  <a:pt x="2042160" y="624840"/>
                </a:lnTo>
                <a:cubicBezTo>
                  <a:pt x="2037080" y="632460"/>
                  <a:pt x="2033396" y="641224"/>
                  <a:pt x="2026920" y="647700"/>
                </a:cubicBezTo>
                <a:cubicBezTo>
                  <a:pt x="1983585" y="691035"/>
                  <a:pt x="2025311" y="656124"/>
                  <a:pt x="1981200" y="678180"/>
                </a:cubicBezTo>
                <a:cubicBezTo>
                  <a:pt x="1973009" y="682276"/>
                  <a:pt x="1966291" y="688876"/>
                  <a:pt x="1958340" y="693420"/>
                </a:cubicBezTo>
                <a:cubicBezTo>
                  <a:pt x="1948477" y="699056"/>
                  <a:pt x="1937723" y="703024"/>
                  <a:pt x="1927860" y="708660"/>
                </a:cubicBezTo>
                <a:cubicBezTo>
                  <a:pt x="1919909" y="713204"/>
                  <a:pt x="1913191" y="719804"/>
                  <a:pt x="1905000" y="723900"/>
                </a:cubicBezTo>
                <a:cubicBezTo>
                  <a:pt x="1897816" y="727492"/>
                  <a:pt x="1889161" y="727619"/>
                  <a:pt x="1882140" y="731520"/>
                </a:cubicBezTo>
                <a:cubicBezTo>
                  <a:pt x="1866129" y="740415"/>
                  <a:pt x="1851660" y="751840"/>
                  <a:pt x="1836420" y="762000"/>
                </a:cubicBezTo>
                <a:cubicBezTo>
                  <a:pt x="1828800" y="767080"/>
                  <a:pt x="1821751" y="773144"/>
                  <a:pt x="1813560" y="777240"/>
                </a:cubicBezTo>
                <a:cubicBezTo>
                  <a:pt x="1775896" y="796072"/>
                  <a:pt x="1793856" y="788888"/>
                  <a:pt x="1760220" y="800100"/>
                </a:cubicBezTo>
                <a:cubicBezTo>
                  <a:pt x="1750060" y="807720"/>
                  <a:pt x="1740767" y="816659"/>
                  <a:pt x="1729740" y="822960"/>
                </a:cubicBezTo>
                <a:cubicBezTo>
                  <a:pt x="1722766" y="826945"/>
                  <a:pt x="1714064" y="826988"/>
                  <a:pt x="1706880" y="830580"/>
                </a:cubicBezTo>
                <a:cubicBezTo>
                  <a:pt x="1698689" y="834676"/>
                  <a:pt x="1691971" y="841276"/>
                  <a:pt x="1684020" y="845820"/>
                </a:cubicBezTo>
                <a:cubicBezTo>
                  <a:pt x="1674157" y="851456"/>
                  <a:pt x="1663403" y="855424"/>
                  <a:pt x="1653540" y="861060"/>
                </a:cubicBezTo>
                <a:cubicBezTo>
                  <a:pt x="1566283" y="910921"/>
                  <a:pt x="1702381" y="836119"/>
                  <a:pt x="1607820" y="899160"/>
                </a:cubicBezTo>
                <a:cubicBezTo>
                  <a:pt x="1601137" y="903615"/>
                  <a:pt x="1592580" y="904240"/>
                  <a:pt x="1584960" y="906780"/>
                </a:cubicBezTo>
                <a:cubicBezTo>
                  <a:pt x="1568108" y="923632"/>
                  <a:pt x="1560458" y="934271"/>
                  <a:pt x="1539240" y="944880"/>
                </a:cubicBezTo>
                <a:cubicBezTo>
                  <a:pt x="1532056" y="948472"/>
                  <a:pt x="1523564" y="948908"/>
                  <a:pt x="1516380" y="952500"/>
                </a:cubicBezTo>
                <a:cubicBezTo>
                  <a:pt x="1508189" y="956596"/>
                  <a:pt x="1501711" y="963644"/>
                  <a:pt x="1493520" y="967740"/>
                </a:cubicBezTo>
                <a:cubicBezTo>
                  <a:pt x="1486336" y="971332"/>
                  <a:pt x="1478043" y="972196"/>
                  <a:pt x="1470660" y="975360"/>
                </a:cubicBezTo>
                <a:cubicBezTo>
                  <a:pt x="1460219" y="979835"/>
                  <a:pt x="1450621" y="986125"/>
                  <a:pt x="1440180" y="990600"/>
                </a:cubicBezTo>
                <a:cubicBezTo>
                  <a:pt x="1421910" y="998430"/>
                  <a:pt x="1406174" y="1000316"/>
                  <a:pt x="1386840" y="1005840"/>
                </a:cubicBezTo>
                <a:cubicBezTo>
                  <a:pt x="1379117" y="1008047"/>
                  <a:pt x="1371729" y="1011347"/>
                  <a:pt x="1363980" y="1013460"/>
                </a:cubicBezTo>
                <a:cubicBezTo>
                  <a:pt x="1343773" y="1018971"/>
                  <a:pt x="1303020" y="1028700"/>
                  <a:pt x="1303020" y="1028700"/>
                </a:cubicBezTo>
                <a:cubicBezTo>
                  <a:pt x="1188720" y="1026160"/>
                  <a:pt x="1074251" y="1027794"/>
                  <a:pt x="960120" y="1021080"/>
                </a:cubicBezTo>
                <a:cubicBezTo>
                  <a:pt x="944083" y="1020137"/>
                  <a:pt x="929640" y="1010920"/>
                  <a:pt x="914400" y="1005840"/>
                </a:cubicBezTo>
                <a:lnTo>
                  <a:pt x="891540" y="998220"/>
                </a:lnTo>
                <a:cubicBezTo>
                  <a:pt x="848360" y="1000760"/>
                  <a:pt x="805060" y="1001739"/>
                  <a:pt x="762000" y="1005840"/>
                </a:cubicBezTo>
                <a:cubicBezTo>
                  <a:pt x="729520" y="1008933"/>
                  <a:pt x="731104" y="1016675"/>
                  <a:pt x="701040" y="1028700"/>
                </a:cubicBezTo>
                <a:cubicBezTo>
                  <a:pt x="686125" y="1034666"/>
                  <a:pt x="668686" y="1035029"/>
                  <a:pt x="655320" y="1043940"/>
                </a:cubicBezTo>
                <a:cubicBezTo>
                  <a:pt x="647700" y="1049020"/>
                  <a:pt x="640829" y="1055461"/>
                  <a:pt x="632460" y="1059180"/>
                </a:cubicBezTo>
                <a:cubicBezTo>
                  <a:pt x="617780" y="1065704"/>
                  <a:pt x="600106" y="1065509"/>
                  <a:pt x="586740" y="1074420"/>
                </a:cubicBezTo>
                <a:cubicBezTo>
                  <a:pt x="579120" y="1079500"/>
                  <a:pt x="572455" y="1086444"/>
                  <a:pt x="563880" y="1089660"/>
                </a:cubicBezTo>
                <a:cubicBezTo>
                  <a:pt x="551753" y="1094208"/>
                  <a:pt x="538423" y="1094470"/>
                  <a:pt x="525780" y="1097280"/>
                </a:cubicBezTo>
                <a:cubicBezTo>
                  <a:pt x="515557" y="1099552"/>
                  <a:pt x="505370" y="1102023"/>
                  <a:pt x="495300" y="1104900"/>
                </a:cubicBezTo>
                <a:cubicBezTo>
                  <a:pt x="487577" y="1107107"/>
                  <a:pt x="480163" y="1110313"/>
                  <a:pt x="472440" y="1112520"/>
                </a:cubicBezTo>
                <a:cubicBezTo>
                  <a:pt x="462370" y="1115397"/>
                  <a:pt x="451991" y="1117131"/>
                  <a:pt x="441960" y="1120140"/>
                </a:cubicBezTo>
                <a:cubicBezTo>
                  <a:pt x="426573" y="1124756"/>
                  <a:pt x="412180" y="1133387"/>
                  <a:pt x="396240" y="1135380"/>
                </a:cubicBezTo>
                <a:cubicBezTo>
                  <a:pt x="375920" y="1137920"/>
                  <a:pt x="355480" y="1139633"/>
                  <a:pt x="335280" y="1143000"/>
                </a:cubicBezTo>
                <a:cubicBezTo>
                  <a:pt x="324950" y="1144722"/>
                  <a:pt x="314831" y="1147611"/>
                  <a:pt x="304800" y="1150620"/>
                </a:cubicBezTo>
                <a:cubicBezTo>
                  <a:pt x="289413" y="1155236"/>
                  <a:pt x="275046" y="1164086"/>
                  <a:pt x="259080" y="1165860"/>
                </a:cubicBezTo>
                <a:lnTo>
                  <a:pt x="190500" y="1173480"/>
                </a:lnTo>
                <a:cubicBezTo>
                  <a:pt x="180340" y="1176020"/>
                  <a:pt x="168734" y="1175291"/>
                  <a:pt x="160020" y="1181100"/>
                </a:cubicBezTo>
                <a:cubicBezTo>
                  <a:pt x="91086" y="1227056"/>
                  <a:pt x="196653" y="1186669"/>
                  <a:pt x="121920" y="1211580"/>
                </a:cubicBezTo>
                <a:cubicBezTo>
                  <a:pt x="111150" y="1265432"/>
                  <a:pt x="118396" y="1237393"/>
                  <a:pt x="99060" y="1295400"/>
                </a:cubicBezTo>
                <a:cubicBezTo>
                  <a:pt x="96520" y="1303020"/>
                  <a:pt x="95895" y="1311577"/>
                  <a:pt x="91440" y="1318260"/>
                </a:cubicBezTo>
                <a:lnTo>
                  <a:pt x="76200" y="1341120"/>
                </a:lnTo>
                <a:cubicBezTo>
                  <a:pt x="73660" y="1351280"/>
                  <a:pt x="73776" y="1362507"/>
                  <a:pt x="68580" y="1371600"/>
                </a:cubicBezTo>
                <a:cubicBezTo>
                  <a:pt x="63233" y="1380956"/>
                  <a:pt x="52619" y="1386181"/>
                  <a:pt x="45720" y="1394460"/>
                </a:cubicBezTo>
                <a:cubicBezTo>
                  <a:pt x="39857" y="1401495"/>
                  <a:pt x="34576" y="1409129"/>
                  <a:pt x="30480" y="1417320"/>
                </a:cubicBezTo>
                <a:cubicBezTo>
                  <a:pt x="-1068" y="1480416"/>
                  <a:pt x="51296" y="1397526"/>
                  <a:pt x="7620" y="1463040"/>
                </a:cubicBezTo>
                <a:cubicBezTo>
                  <a:pt x="5080" y="1483360"/>
                  <a:pt x="0" y="1503522"/>
                  <a:pt x="0" y="1524000"/>
                </a:cubicBezTo>
                <a:cubicBezTo>
                  <a:pt x="0" y="1538041"/>
                  <a:pt x="5856" y="1581432"/>
                  <a:pt x="15240" y="1600200"/>
                </a:cubicBezTo>
                <a:cubicBezTo>
                  <a:pt x="19336" y="1608391"/>
                  <a:pt x="24396" y="1616215"/>
                  <a:pt x="30480" y="1623060"/>
                </a:cubicBezTo>
                <a:cubicBezTo>
                  <a:pt x="46636" y="1641236"/>
                  <a:pt x="73581" y="1671281"/>
                  <a:pt x="99060" y="1684020"/>
                </a:cubicBezTo>
                <a:cubicBezTo>
                  <a:pt x="106244" y="1687612"/>
                  <a:pt x="114300" y="1689100"/>
                  <a:pt x="121920" y="1691640"/>
                </a:cubicBezTo>
                <a:cubicBezTo>
                  <a:pt x="127000" y="1699260"/>
                  <a:pt x="130684" y="1708024"/>
                  <a:pt x="137160" y="1714500"/>
                </a:cubicBezTo>
                <a:cubicBezTo>
                  <a:pt x="158998" y="1736338"/>
                  <a:pt x="158090" y="1724965"/>
                  <a:pt x="182880" y="1737360"/>
                </a:cubicBezTo>
                <a:cubicBezTo>
                  <a:pt x="196127" y="1743984"/>
                  <a:pt x="208657" y="1752005"/>
                  <a:pt x="220980" y="1760220"/>
                </a:cubicBezTo>
                <a:cubicBezTo>
                  <a:pt x="231547" y="1767265"/>
                  <a:pt x="240433" y="1776779"/>
                  <a:pt x="251460" y="1783080"/>
                </a:cubicBezTo>
                <a:cubicBezTo>
                  <a:pt x="258434" y="1787065"/>
                  <a:pt x="267136" y="1787108"/>
                  <a:pt x="274320" y="1790700"/>
                </a:cubicBezTo>
                <a:cubicBezTo>
                  <a:pt x="282511" y="1794796"/>
                  <a:pt x="288989" y="1801844"/>
                  <a:pt x="297180" y="1805940"/>
                </a:cubicBezTo>
                <a:cubicBezTo>
                  <a:pt x="304364" y="1809532"/>
                  <a:pt x="312856" y="1809968"/>
                  <a:pt x="320040" y="1813560"/>
                </a:cubicBezTo>
                <a:cubicBezTo>
                  <a:pt x="328231" y="1817656"/>
                  <a:pt x="334949" y="1824256"/>
                  <a:pt x="342900" y="1828800"/>
                </a:cubicBezTo>
                <a:cubicBezTo>
                  <a:pt x="352763" y="1834436"/>
                  <a:pt x="363517" y="1838404"/>
                  <a:pt x="373380" y="1844040"/>
                </a:cubicBezTo>
                <a:cubicBezTo>
                  <a:pt x="414740" y="1867675"/>
                  <a:pt x="377187" y="1852929"/>
                  <a:pt x="419100" y="1866900"/>
                </a:cubicBezTo>
                <a:cubicBezTo>
                  <a:pt x="488438" y="1918904"/>
                  <a:pt x="455418" y="1906460"/>
                  <a:pt x="510540" y="1920240"/>
                </a:cubicBezTo>
                <a:cubicBezTo>
                  <a:pt x="546352" y="1956052"/>
                  <a:pt x="524434" y="1937122"/>
                  <a:pt x="579120" y="1973580"/>
                </a:cubicBezTo>
                <a:cubicBezTo>
                  <a:pt x="586740" y="1978660"/>
                  <a:pt x="593477" y="1985419"/>
                  <a:pt x="601980" y="1988820"/>
                </a:cubicBezTo>
                <a:cubicBezTo>
                  <a:pt x="614680" y="1993900"/>
                  <a:pt x="627581" y="1998505"/>
                  <a:pt x="640080" y="2004060"/>
                </a:cubicBezTo>
                <a:cubicBezTo>
                  <a:pt x="650460" y="2008673"/>
                  <a:pt x="660697" y="2013664"/>
                  <a:pt x="670560" y="2019300"/>
                </a:cubicBezTo>
                <a:cubicBezTo>
                  <a:pt x="678511" y="2023844"/>
                  <a:pt x="685229" y="2030444"/>
                  <a:pt x="693420" y="2034540"/>
                </a:cubicBezTo>
                <a:cubicBezTo>
                  <a:pt x="705654" y="2040657"/>
                  <a:pt x="719021" y="2044225"/>
                  <a:pt x="731520" y="2049780"/>
                </a:cubicBezTo>
                <a:cubicBezTo>
                  <a:pt x="741900" y="2054393"/>
                  <a:pt x="752137" y="2059384"/>
                  <a:pt x="762000" y="2065020"/>
                </a:cubicBezTo>
                <a:cubicBezTo>
                  <a:pt x="769951" y="2069564"/>
                  <a:pt x="776669" y="2076164"/>
                  <a:pt x="784860" y="2080260"/>
                </a:cubicBezTo>
                <a:cubicBezTo>
                  <a:pt x="792044" y="2083852"/>
                  <a:pt x="800699" y="2083979"/>
                  <a:pt x="807720" y="2087880"/>
                </a:cubicBezTo>
                <a:cubicBezTo>
                  <a:pt x="823731" y="2096775"/>
                  <a:pt x="837057" y="2110169"/>
                  <a:pt x="853440" y="2118360"/>
                </a:cubicBezTo>
                <a:cubicBezTo>
                  <a:pt x="862807" y="2123044"/>
                  <a:pt x="874114" y="2122303"/>
                  <a:pt x="883920" y="2125980"/>
                </a:cubicBezTo>
                <a:cubicBezTo>
                  <a:pt x="894556" y="2129968"/>
                  <a:pt x="903959" y="2136745"/>
                  <a:pt x="914400" y="2141220"/>
                </a:cubicBezTo>
                <a:cubicBezTo>
                  <a:pt x="921783" y="2144384"/>
                  <a:pt x="930076" y="2145248"/>
                  <a:pt x="937260" y="2148840"/>
                </a:cubicBezTo>
                <a:cubicBezTo>
                  <a:pt x="945451" y="2152936"/>
                  <a:pt x="951702" y="2160472"/>
                  <a:pt x="960120" y="2164080"/>
                </a:cubicBezTo>
                <a:cubicBezTo>
                  <a:pt x="970389" y="2168481"/>
                  <a:pt x="1020864" y="2177512"/>
                  <a:pt x="1028700" y="2179320"/>
                </a:cubicBezTo>
                <a:cubicBezTo>
                  <a:pt x="1124222" y="2201364"/>
                  <a:pt x="1054508" y="2190166"/>
                  <a:pt x="1150620" y="2202180"/>
                </a:cubicBezTo>
                <a:cubicBezTo>
                  <a:pt x="1163320" y="2207260"/>
                  <a:pt x="1175228" y="2215171"/>
                  <a:pt x="1188720" y="2217420"/>
                </a:cubicBezTo>
                <a:cubicBezTo>
                  <a:pt x="1277238" y="2232173"/>
                  <a:pt x="1357550" y="2221718"/>
                  <a:pt x="1447800" y="2217420"/>
                </a:cubicBezTo>
                <a:cubicBezTo>
                  <a:pt x="1517163" y="2194299"/>
                  <a:pt x="1407612" y="2229766"/>
                  <a:pt x="1508760" y="2202180"/>
                </a:cubicBezTo>
                <a:cubicBezTo>
                  <a:pt x="1600806" y="2177076"/>
                  <a:pt x="1505833" y="2193890"/>
                  <a:pt x="1607820" y="2179320"/>
                </a:cubicBezTo>
                <a:cubicBezTo>
                  <a:pt x="1615440" y="2174240"/>
                  <a:pt x="1622262" y="2167688"/>
                  <a:pt x="1630680" y="2164080"/>
                </a:cubicBezTo>
                <a:cubicBezTo>
                  <a:pt x="1640306" y="2159955"/>
                  <a:pt x="1651090" y="2159337"/>
                  <a:pt x="1661160" y="2156460"/>
                </a:cubicBezTo>
                <a:cubicBezTo>
                  <a:pt x="1668883" y="2154253"/>
                  <a:pt x="1676271" y="2150953"/>
                  <a:pt x="1684020" y="2148840"/>
                </a:cubicBezTo>
                <a:cubicBezTo>
                  <a:pt x="1704227" y="2143329"/>
                  <a:pt x="1725109" y="2140224"/>
                  <a:pt x="1744980" y="2133600"/>
                </a:cubicBezTo>
                <a:cubicBezTo>
                  <a:pt x="1752600" y="2131060"/>
                  <a:pt x="1759811" y="2126213"/>
                  <a:pt x="1767840" y="2125980"/>
                </a:cubicBezTo>
                <a:cubicBezTo>
                  <a:pt x="1935429" y="2121122"/>
                  <a:pt x="2103120" y="2120900"/>
                  <a:pt x="2270760" y="2118360"/>
                </a:cubicBezTo>
                <a:cubicBezTo>
                  <a:pt x="2274353" y="2107580"/>
                  <a:pt x="2286000" y="2074588"/>
                  <a:pt x="2286000" y="2065020"/>
                </a:cubicBezTo>
                <a:cubicBezTo>
                  <a:pt x="2286000" y="2031902"/>
                  <a:pt x="2286412" y="1998089"/>
                  <a:pt x="2278380" y="1965960"/>
                </a:cubicBezTo>
                <a:cubicBezTo>
                  <a:pt x="2275766" y="1955505"/>
                  <a:pt x="2263799" y="1949999"/>
                  <a:pt x="2255520" y="1943100"/>
                </a:cubicBezTo>
                <a:cubicBezTo>
                  <a:pt x="2222763" y="1915803"/>
                  <a:pt x="2244167" y="1937423"/>
                  <a:pt x="2209800" y="1920240"/>
                </a:cubicBezTo>
                <a:cubicBezTo>
                  <a:pt x="2201609" y="1916144"/>
                  <a:pt x="2195131" y="1909096"/>
                  <a:pt x="2186940" y="1905000"/>
                </a:cubicBezTo>
                <a:cubicBezTo>
                  <a:pt x="2179756" y="1901408"/>
                  <a:pt x="2171829" y="1899493"/>
                  <a:pt x="2164080" y="1897380"/>
                </a:cubicBezTo>
                <a:cubicBezTo>
                  <a:pt x="2046545" y="1865325"/>
                  <a:pt x="2081697" y="1881375"/>
                  <a:pt x="1889760" y="1874520"/>
                </a:cubicBezTo>
                <a:cubicBezTo>
                  <a:pt x="1892300" y="1849120"/>
                  <a:pt x="1889308" y="1822537"/>
                  <a:pt x="1897380" y="1798320"/>
                </a:cubicBezTo>
                <a:cubicBezTo>
                  <a:pt x="1900276" y="1789632"/>
                  <a:pt x="1912049" y="1787176"/>
                  <a:pt x="1920240" y="1783080"/>
                </a:cubicBezTo>
                <a:cubicBezTo>
                  <a:pt x="1927424" y="1779488"/>
                  <a:pt x="1935916" y="1779052"/>
                  <a:pt x="1943100" y="1775460"/>
                </a:cubicBezTo>
                <a:cubicBezTo>
                  <a:pt x="1983097" y="1755462"/>
                  <a:pt x="1949704" y="1755295"/>
                  <a:pt x="2011680" y="1752600"/>
                </a:cubicBezTo>
                <a:cubicBezTo>
                  <a:pt x="2113216" y="1748185"/>
                  <a:pt x="2214880" y="1747520"/>
                  <a:pt x="2316480" y="1744980"/>
                </a:cubicBezTo>
                <a:cubicBezTo>
                  <a:pt x="2335073" y="1738782"/>
                  <a:pt x="2347428" y="1736892"/>
                  <a:pt x="2362200" y="1722120"/>
                </a:cubicBezTo>
                <a:cubicBezTo>
                  <a:pt x="2398170" y="1686150"/>
                  <a:pt x="2360270" y="1713585"/>
                  <a:pt x="2385060" y="1676400"/>
                </a:cubicBezTo>
                <a:cubicBezTo>
                  <a:pt x="2391038" y="1667434"/>
                  <a:pt x="2400300" y="1661160"/>
                  <a:pt x="2407920" y="1653540"/>
                </a:cubicBezTo>
                <a:cubicBezTo>
                  <a:pt x="2414118" y="1634947"/>
                  <a:pt x="2416008" y="1622592"/>
                  <a:pt x="2430780" y="1607820"/>
                </a:cubicBezTo>
                <a:cubicBezTo>
                  <a:pt x="2437256" y="1601344"/>
                  <a:pt x="2446020" y="1597660"/>
                  <a:pt x="2453640" y="1592580"/>
                </a:cubicBezTo>
                <a:cubicBezTo>
                  <a:pt x="2497316" y="1527066"/>
                  <a:pt x="2444952" y="1609956"/>
                  <a:pt x="2476500" y="1546860"/>
                </a:cubicBezTo>
                <a:cubicBezTo>
                  <a:pt x="2480596" y="1538669"/>
                  <a:pt x="2487644" y="1532191"/>
                  <a:pt x="2491740" y="1524000"/>
                </a:cubicBezTo>
                <a:cubicBezTo>
                  <a:pt x="2496403" y="1514673"/>
                  <a:pt x="2505585" y="1478333"/>
                  <a:pt x="2506980" y="1470660"/>
                </a:cubicBezTo>
                <a:cubicBezTo>
                  <a:pt x="2508651" y="1461472"/>
                  <a:pt x="2516274" y="1380644"/>
                  <a:pt x="2529840" y="1371600"/>
                </a:cubicBezTo>
                <a:cubicBezTo>
                  <a:pt x="2559383" y="1351905"/>
                  <a:pt x="2544012" y="1359256"/>
                  <a:pt x="2575560" y="1348740"/>
                </a:cubicBezTo>
                <a:cubicBezTo>
                  <a:pt x="2580640" y="1341120"/>
                  <a:pt x="2583348" y="1331203"/>
                  <a:pt x="2590800" y="1325880"/>
                </a:cubicBezTo>
                <a:cubicBezTo>
                  <a:pt x="2601931" y="1317930"/>
                  <a:pt x="2615924" y="1314965"/>
                  <a:pt x="2628900" y="1310640"/>
                </a:cubicBezTo>
                <a:cubicBezTo>
                  <a:pt x="2661896" y="1299641"/>
                  <a:pt x="2692452" y="1299345"/>
                  <a:pt x="2727960" y="1295400"/>
                </a:cubicBezTo>
                <a:cubicBezTo>
                  <a:pt x="2777006" y="1279051"/>
                  <a:pt x="2725617" y="1294520"/>
                  <a:pt x="2811780" y="1280160"/>
                </a:cubicBezTo>
                <a:cubicBezTo>
                  <a:pt x="2832775" y="1276661"/>
                  <a:pt x="2889322" y="1265625"/>
                  <a:pt x="2918460" y="1257300"/>
                </a:cubicBezTo>
                <a:cubicBezTo>
                  <a:pt x="2926183" y="1255093"/>
                  <a:pt x="2933597" y="1251887"/>
                  <a:pt x="2941320" y="1249680"/>
                </a:cubicBezTo>
                <a:cubicBezTo>
                  <a:pt x="3008297" y="1230544"/>
                  <a:pt x="2939850" y="1252710"/>
                  <a:pt x="2994660" y="1234440"/>
                </a:cubicBezTo>
                <a:cubicBezTo>
                  <a:pt x="3004820" y="1226820"/>
                  <a:pt x="3014113" y="1217881"/>
                  <a:pt x="3025140" y="1211580"/>
                </a:cubicBezTo>
                <a:cubicBezTo>
                  <a:pt x="3032114" y="1207595"/>
                  <a:pt x="3041728" y="1208978"/>
                  <a:pt x="3048000" y="1203960"/>
                </a:cubicBezTo>
                <a:cubicBezTo>
                  <a:pt x="3055151" y="1198239"/>
                  <a:pt x="3058160" y="1188720"/>
                  <a:pt x="3063240" y="1181100"/>
                </a:cubicBezTo>
                <a:cubicBezTo>
                  <a:pt x="3080428" y="1112348"/>
                  <a:pt x="3071856" y="1140011"/>
                  <a:pt x="3086100" y="1097280"/>
                </a:cubicBezTo>
                <a:cubicBezTo>
                  <a:pt x="3083560" y="949960"/>
                  <a:pt x="3083155" y="802588"/>
                  <a:pt x="3078480" y="655320"/>
                </a:cubicBezTo>
                <a:cubicBezTo>
                  <a:pt x="3078069" y="642375"/>
                  <a:pt x="3074001" y="629785"/>
                  <a:pt x="3070860" y="617220"/>
                </a:cubicBezTo>
                <a:cubicBezTo>
                  <a:pt x="3068912" y="609428"/>
                  <a:pt x="3066832" y="601544"/>
                  <a:pt x="3063240" y="594360"/>
                </a:cubicBezTo>
                <a:cubicBezTo>
                  <a:pt x="3055235" y="578350"/>
                  <a:pt x="3038928" y="559364"/>
                  <a:pt x="3025140" y="548640"/>
                </a:cubicBezTo>
                <a:cubicBezTo>
                  <a:pt x="3010682" y="537395"/>
                  <a:pt x="2994660" y="528320"/>
                  <a:pt x="2979420" y="518160"/>
                </a:cubicBezTo>
                <a:lnTo>
                  <a:pt x="2933700" y="487680"/>
                </a:lnTo>
                <a:cubicBezTo>
                  <a:pt x="2926080" y="482600"/>
                  <a:pt x="2919528" y="475336"/>
                  <a:pt x="2910840" y="472440"/>
                </a:cubicBezTo>
                <a:cubicBezTo>
                  <a:pt x="2856030" y="454170"/>
                  <a:pt x="2924477" y="476336"/>
                  <a:pt x="2857500" y="457200"/>
                </a:cubicBezTo>
                <a:cubicBezTo>
                  <a:pt x="2849777" y="454993"/>
                  <a:pt x="2842563" y="450900"/>
                  <a:pt x="2834640" y="449580"/>
                </a:cubicBezTo>
                <a:cubicBezTo>
                  <a:pt x="2811952" y="445799"/>
                  <a:pt x="2788883" y="444813"/>
                  <a:pt x="2766060" y="441960"/>
                </a:cubicBezTo>
                <a:cubicBezTo>
                  <a:pt x="2668543" y="429770"/>
                  <a:pt x="2756230" y="436906"/>
                  <a:pt x="2628900" y="426720"/>
                </a:cubicBezTo>
                <a:lnTo>
                  <a:pt x="2522220" y="419100"/>
                </a:lnTo>
                <a:cubicBezTo>
                  <a:pt x="2509520" y="414020"/>
                  <a:pt x="2497316" y="407459"/>
                  <a:pt x="2484120" y="403860"/>
                </a:cubicBezTo>
                <a:cubicBezTo>
                  <a:pt x="2467063" y="399208"/>
                  <a:pt x="2434037" y="398896"/>
                  <a:pt x="2415540" y="388620"/>
                </a:cubicBezTo>
                <a:cubicBezTo>
                  <a:pt x="2380019" y="368886"/>
                  <a:pt x="2370074" y="356794"/>
                  <a:pt x="2339340" y="335280"/>
                </a:cubicBezTo>
                <a:cubicBezTo>
                  <a:pt x="2324335" y="324776"/>
                  <a:pt x="2306572" y="317752"/>
                  <a:pt x="2293620" y="304800"/>
                </a:cubicBezTo>
                <a:cubicBezTo>
                  <a:pt x="2286000" y="297180"/>
                  <a:pt x="2277659" y="290219"/>
                  <a:pt x="2270760" y="281940"/>
                </a:cubicBezTo>
                <a:cubicBezTo>
                  <a:pt x="2264897" y="274905"/>
                  <a:pt x="2260843" y="266532"/>
                  <a:pt x="2255520" y="259080"/>
                </a:cubicBezTo>
                <a:cubicBezTo>
                  <a:pt x="2248138" y="248746"/>
                  <a:pt x="2239943" y="239004"/>
                  <a:pt x="2232660" y="228600"/>
                </a:cubicBezTo>
                <a:cubicBezTo>
                  <a:pt x="2222156" y="213595"/>
                  <a:pt x="2215132" y="195832"/>
                  <a:pt x="2202180" y="182880"/>
                </a:cubicBezTo>
                <a:cubicBezTo>
                  <a:pt x="2194560" y="175260"/>
                  <a:pt x="2185584" y="168789"/>
                  <a:pt x="2179320" y="160020"/>
                </a:cubicBezTo>
                <a:cubicBezTo>
                  <a:pt x="2172718" y="150777"/>
                  <a:pt x="2172112" y="137572"/>
                  <a:pt x="2164080" y="129540"/>
                </a:cubicBezTo>
                <a:cubicBezTo>
                  <a:pt x="2134537" y="99997"/>
                  <a:pt x="2109825" y="96215"/>
                  <a:pt x="2072640" y="83820"/>
                </a:cubicBezTo>
                <a:lnTo>
                  <a:pt x="2049780" y="76200"/>
                </a:lnTo>
                <a:cubicBezTo>
                  <a:pt x="2042160" y="73660"/>
                  <a:pt x="2034890" y="69576"/>
                  <a:pt x="2026920" y="68580"/>
                </a:cubicBezTo>
                <a:lnTo>
                  <a:pt x="1965960" y="60960"/>
                </a:lnTo>
                <a:cubicBezTo>
                  <a:pt x="1804654" y="14873"/>
                  <a:pt x="1948356" y="51078"/>
                  <a:pt x="1584960" y="38100"/>
                </a:cubicBezTo>
                <a:cubicBezTo>
                  <a:pt x="1551864" y="36918"/>
                  <a:pt x="1518976" y="32134"/>
                  <a:pt x="1485900" y="30480"/>
                </a:cubicBezTo>
                <a:cubicBezTo>
                  <a:pt x="1417359" y="27053"/>
                  <a:pt x="1280160" y="22860"/>
                  <a:pt x="1280160" y="22860"/>
                </a:cubicBezTo>
              </a:path>
            </a:pathLst>
          </a:custGeom>
          <a:solidFill>
            <a:schemeClr val="bg1">
              <a:lumMod val="95000"/>
              <a:alpha val="44000"/>
            </a:schemeClr>
          </a:solidFill>
          <a:ln w="317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C00000"/>
              </a:solidFill>
              <a:latin typeface="Calibri" panose="020F0502020204030204"/>
            </a:endParaRPr>
          </a:p>
          <a:p>
            <a:pPr algn="ctr"/>
            <a:endParaRPr lang="es-ES" b="1" dirty="0">
              <a:solidFill>
                <a:srgbClr val="C00000"/>
              </a:solidFill>
              <a:latin typeface="Calibri" panose="020F0502020204030204"/>
            </a:endParaRPr>
          </a:p>
          <a:p>
            <a:pPr algn="ctr"/>
            <a:r>
              <a:rPr lang="es-ES" b="1" dirty="0">
                <a:solidFill>
                  <a:srgbClr val="C00000"/>
                </a:solidFill>
                <a:latin typeface="Calibri" panose="020F0502020204030204"/>
              </a:rPr>
              <a:t>53.8%</a:t>
            </a:r>
          </a:p>
          <a:p>
            <a:pPr algn="ctr"/>
            <a:r>
              <a:rPr lang="es-ES" b="1" dirty="0">
                <a:solidFill>
                  <a:prstClr val="black"/>
                </a:solidFill>
                <a:latin typeface="Calibri" panose="020F0502020204030204"/>
              </a:rPr>
              <a:t>42%</a:t>
            </a:r>
          </a:p>
          <a:p>
            <a:pPr algn="ctr"/>
            <a:r>
              <a:rPr lang="es-ES" b="1" dirty="0">
                <a:solidFill>
                  <a:srgbClr val="FFC000"/>
                </a:solidFill>
                <a:latin typeface="Calibri" panose="020F0502020204030204"/>
              </a:rPr>
              <a:t>41%</a:t>
            </a:r>
          </a:p>
          <a:p>
            <a:pPr algn="ctr"/>
            <a:r>
              <a:rPr lang="es-ES" b="1" dirty="0">
                <a:solidFill>
                  <a:srgbClr val="70AD47"/>
                </a:solidFill>
                <a:latin typeface="Calibri" panose="020F0502020204030204"/>
              </a:rPr>
              <a:t>7%</a:t>
            </a:r>
          </a:p>
        </p:txBody>
      </p:sp>
      <p:sp>
        <p:nvSpPr>
          <p:cNvPr id="22" name="CuadroTexto 21"/>
          <p:cNvSpPr txBox="1"/>
          <p:nvPr/>
        </p:nvSpPr>
        <p:spPr>
          <a:xfrm>
            <a:off x="9094454" y="3031030"/>
            <a:ext cx="1573546" cy="646331"/>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Jorge Briceño</a:t>
            </a:r>
            <a:endParaRPr lang="es-CO" dirty="0">
              <a:solidFill>
                <a:srgbClr val="ED7D31">
                  <a:lumMod val="75000"/>
                </a:srgbClr>
              </a:solidFill>
              <a:latin typeface="Calibri" panose="020F0502020204030204"/>
            </a:endParaRPr>
          </a:p>
        </p:txBody>
      </p:sp>
      <p:sp>
        <p:nvSpPr>
          <p:cNvPr id="23" name="Elipse 22"/>
          <p:cNvSpPr/>
          <p:nvPr/>
        </p:nvSpPr>
        <p:spPr>
          <a:xfrm>
            <a:off x="4528580" y="1681621"/>
            <a:ext cx="1002605" cy="1261109"/>
          </a:xfrm>
          <a:prstGeom prst="ellipse">
            <a:avLst/>
          </a:prstGeom>
          <a:solidFill>
            <a:schemeClr val="bg1">
              <a:lumMod val="95000"/>
              <a:alpha val="50000"/>
            </a:schemeClr>
          </a:solidFill>
          <a:ln w="349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C00000"/>
                </a:solidFill>
                <a:latin typeface="Calibri" panose="020F0502020204030204"/>
              </a:rPr>
              <a:t>8.6%</a:t>
            </a:r>
          </a:p>
          <a:p>
            <a:pPr algn="ctr"/>
            <a:r>
              <a:rPr lang="es-ES" b="1" dirty="0">
                <a:solidFill>
                  <a:prstClr val="black"/>
                </a:solidFill>
                <a:latin typeface="Calibri" panose="020F0502020204030204"/>
              </a:rPr>
              <a:t>6%</a:t>
            </a:r>
          </a:p>
          <a:p>
            <a:pPr algn="ctr"/>
            <a:r>
              <a:rPr lang="es-ES" b="1" dirty="0">
                <a:solidFill>
                  <a:srgbClr val="FFC000"/>
                </a:solidFill>
                <a:latin typeface="Calibri" panose="020F0502020204030204"/>
              </a:rPr>
              <a:t>18%</a:t>
            </a:r>
          </a:p>
          <a:p>
            <a:pPr algn="ctr"/>
            <a:r>
              <a:rPr lang="es-ES" b="1" dirty="0">
                <a:solidFill>
                  <a:srgbClr val="70AD47"/>
                </a:solidFill>
                <a:latin typeface="Calibri" panose="020F0502020204030204"/>
              </a:rPr>
              <a:t>12%</a:t>
            </a:r>
            <a:endParaRPr lang="es-CO" b="1" dirty="0">
              <a:solidFill>
                <a:srgbClr val="70AD47"/>
              </a:solidFill>
              <a:latin typeface="Calibri" panose="020F0502020204030204"/>
            </a:endParaRPr>
          </a:p>
        </p:txBody>
      </p:sp>
      <p:sp>
        <p:nvSpPr>
          <p:cNvPr id="24" name="CuadroTexto 23"/>
          <p:cNvSpPr txBox="1"/>
          <p:nvPr/>
        </p:nvSpPr>
        <p:spPr>
          <a:xfrm>
            <a:off x="2300837" y="2025842"/>
            <a:ext cx="2135267" cy="646331"/>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Efraín Guzmán</a:t>
            </a:r>
            <a:endParaRPr lang="es-CO" dirty="0">
              <a:solidFill>
                <a:srgbClr val="ED7D31">
                  <a:lumMod val="75000"/>
                </a:srgbClr>
              </a:solidFill>
              <a:latin typeface="Calibri" panose="020F0502020204030204"/>
            </a:endParaRPr>
          </a:p>
        </p:txBody>
      </p:sp>
      <p:sp>
        <p:nvSpPr>
          <p:cNvPr id="25" name="Elipse 24"/>
          <p:cNvSpPr/>
          <p:nvPr/>
        </p:nvSpPr>
        <p:spPr>
          <a:xfrm>
            <a:off x="4254131" y="3205268"/>
            <a:ext cx="1002605" cy="1469253"/>
          </a:xfrm>
          <a:prstGeom prst="ellipse">
            <a:avLst/>
          </a:prstGeom>
          <a:solidFill>
            <a:schemeClr val="bg1">
              <a:lumMod val="95000"/>
              <a:alpha val="50000"/>
            </a:schemeClr>
          </a:solidFill>
          <a:ln w="349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C00000"/>
                </a:solidFill>
                <a:latin typeface="Calibri" panose="020F0502020204030204"/>
              </a:rPr>
              <a:t>9%</a:t>
            </a:r>
          </a:p>
          <a:p>
            <a:pPr algn="ctr"/>
            <a:r>
              <a:rPr lang="es-ES" b="1" dirty="0">
                <a:solidFill>
                  <a:srgbClr val="5B9BD5"/>
                </a:solidFill>
                <a:latin typeface="Calibri" panose="020F0502020204030204"/>
              </a:rPr>
              <a:t>93%</a:t>
            </a:r>
          </a:p>
          <a:p>
            <a:pPr algn="ctr"/>
            <a:r>
              <a:rPr lang="es-ES" b="1" dirty="0">
                <a:solidFill>
                  <a:srgbClr val="FFC000"/>
                </a:solidFill>
                <a:latin typeface="Calibri" panose="020F0502020204030204"/>
              </a:rPr>
              <a:t>40%</a:t>
            </a:r>
            <a:endParaRPr lang="es-CO" b="1" dirty="0">
              <a:solidFill>
                <a:srgbClr val="FFC000"/>
              </a:solidFill>
              <a:latin typeface="Calibri" panose="020F0502020204030204"/>
            </a:endParaRPr>
          </a:p>
        </p:txBody>
      </p:sp>
      <p:sp>
        <p:nvSpPr>
          <p:cNvPr id="26" name="CuadroTexto 25"/>
          <p:cNvSpPr txBox="1"/>
          <p:nvPr/>
        </p:nvSpPr>
        <p:spPr>
          <a:xfrm>
            <a:off x="1524000" y="3602028"/>
            <a:ext cx="2550356" cy="646331"/>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Comandante Alfonso Cano</a:t>
            </a:r>
            <a:endParaRPr lang="es-CO" dirty="0">
              <a:solidFill>
                <a:srgbClr val="ED7D31">
                  <a:lumMod val="75000"/>
                </a:srgbClr>
              </a:solidFill>
              <a:latin typeface="Calibri" panose="020F0502020204030204"/>
            </a:endParaRPr>
          </a:p>
        </p:txBody>
      </p:sp>
      <p:sp>
        <p:nvSpPr>
          <p:cNvPr id="29" name="Forma libre: forma 28"/>
          <p:cNvSpPr/>
          <p:nvPr/>
        </p:nvSpPr>
        <p:spPr>
          <a:xfrm>
            <a:off x="5457587" y="4090773"/>
            <a:ext cx="2708513" cy="1096339"/>
          </a:xfrm>
          <a:custGeom>
            <a:avLst/>
            <a:gdLst>
              <a:gd name="connsiteX0" fmla="*/ 609600 w 2984500"/>
              <a:gd name="connsiteY0" fmla="*/ 17401 h 1173101"/>
              <a:gd name="connsiteX1" fmla="*/ 254000 w 2984500"/>
              <a:gd name="connsiteY1" fmla="*/ 17401 h 1173101"/>
              <a:gd name="connsiteX2" fmla="*/ 215900 w 2984500"/>
              <a:gd name="connsiteY2" fmla="*/ 55501 h 1173101"/>
              <a:gd name="connsiteX3" fmla="*/ 190500 w 2984500"/>
              <a:gd name="connsiteY3" fmla="*/ 93601 h 1173101"/>
              <a:gd name="connsiteX4" fmla="*/ 152400 w 2984500"/>
              <a:gd name="connsiteY4" fmla="*/ 169801 h 1173101"/>
              <a:gd name="connsiteX5" fmla="*/ 38100 w 2984500"/>
              <a:gd name="connsiteY5" fmla="*/ 284101 h 1173101"/>
              <a:gd name="connsiteX6" fmla="*/ 0 w 2984500"/>
              <a:gd name="connsiteY6" fmla="*/ 322201 h 1173101"/>
              <a:gd name="connsiteX7" fmla="*/ 12700 w 2984500"/>
              <a:gd name="connsiteY7" fmla="*/ 411101 h 1173101"/>
              <a:gd name="connsiteX8" fmla="*/ 88900 w 2984500"/>
              <a:gd name="connsiteY8" fmla="*/ 449201 h 1173101"/>
              <a:gd name="connsiteX9" fmla="*/ 127000 w 2984500"/>
              <a:gd name="connsiteY9" fmla="*/ 474601 h 1173101"/>
              <a:gd name="connsiteX10" fmla="*/ 152400 w 2984500"/>
              <a:gd name="connsiteY10" fmla="*/ 779401 h 1173101"/>
              <a:gd name="connsiteX11" fmla="*/ 177800 w 2984500"/>
              <a:gd name="connsiteY11" fmla="*/ 855601 h 1173101"/>
              <a:gd name="connsiteX12" fmla="*/ 228600 w 2984500"/>
              <a:gd name="connsiteY12" fmla="*/ 919101 h 1173101"/>
              <a:gd name="connsiteX13" fmla="*/ 266700 w 2984500"/>
              <a:gd name="connsiteY13" fmla="*/ 931801 h 1173101"/>
              <a:gd name="connsiteX14" fmla="*/ 393700 w 2984500"/>
              <a:gd name="connsiteY14" fmla="*/ 1008001 h 1173101"/>
              <a:gd name="connsiteX15" fmla="*/ 457200 w 2984500"/>
              <a:gd name="connsiteY15" fmla="*/ 1020701 h 1173101"/>
              <a:gd name="connsiteX16" fmla="*/ 533400 w 2984500"/>
              <a:gd name="connsiteY16" fmla="*/ 1058801 h 1173101"/>
              <a:gd name="connsiteX17" fmla="*/ 571500 w 2984500"/>
              <a:gd name="connsiteY17" fmla="*/ 1084201 h 1173101"/>
              <a:gd name="connsiteX18" fmla="*/ 609600 w 2984500"/>
              <a:gd name="connsiteY18" fmla="*/ 1096901 h 1173101"/>
              <a:gd name="connsiteX19" fmla="*/ 647700 w 2984500"/>
              <a:gd name="connsiteY19" fmla="*/ 1122301 h 1173101"/>
              <a:gd name="connsiteX20" fmla="*/ 698500 w 2984500"/>
              <a:gd name="connsiteY20" fmla="*/ 1135001 h 1173101"/>
              <a:gd name="connsiteX21" fmla="*/ 1041400 w 2984500"/>
              <a:gd name="connsiteY21" fmla="*/ 1160401 h 1173101"/>
              <a:gd name="connsiteX22" fmla="*/ 1143000 w 2984500"/>
              <a:gd name="connsiteY22" fmla="*/ 1173101 h 1173101"/>
              <a:gd name="connsiteX23" fmla="*/ 1320800 w 2984500"/>
              <a:gd name="connsiteY23" fmla="*/ 1135001 h 1173101"/>
              <a:gd name="connsiteX24" fmla="*/ 1397000 w 2984500"/>
              <a:gd name="connsiteY24" fmla="*/ 1084201 h 1173101"/>
              <a:gd name="connsiteX25" fmla="*/ 1473200 w 2984500"/>
              <a:gd name="connsiteY25" fmla="*/ 1058801 h 1173101"/>
              <a:gd name="connsiteX26" fmla="*/ 1612900 w 2984500"/>
              <a:gd name="connsiteY26" fmla="*/ 1033401 h 1173101"/>
              <a:gd name="connsiteX27" fmla="*/ 1651000 w 2984500"/>
              <a:gd name="connsiteY27" fmla="*/ 1008001 h 1173101"/>
              <a:gd name="connsiteX28" fmla="*/ 1689100 w 2984500"/>
              <a:gd name="connsiteY28" fmla="*/ 995301 h 1173101"/>
              <a:gd name="connsiteX29" fmla="*/ 1803400 w 2984500"/>
              <a:gd name="connsiteY29" fmla="*/ 931801 h 1173101"/>
              <a:gd name="connsiteX30" fmla="*/ 1879600 w 2984500"/>
              <a:gd name="connsiteY30" fmla="*/ 881001 h 1173101"/>
              <a:gd name="connsiteX31" fmla="*/ 1955800 w 2984500"/>
              <a:gd name="connsiteY31" fmla="*/ 842901 h 1173101"/>
              <a:gd name="connsiteX32" fmla="*/ 2133600 w 2984500"/>
              <a:gd name="connsiteY32" fmla="*/ 868301 h 1173101"/>
              <a:gd name="connsiteX33" fmla="*/ 2209800 w 2984500"/>
              <a:gd name="connsiteY33" fmla="*/ 906401 h 1173101"/>
              <a:gd name="connsiteX34" fmla="*/ 2286000 w 2984500"/>
              <a:gd name="connsiteY34" fmla="*/ 969901 h 1173101"/>
              <a:gd name="connsiteX35" fmla="*/ 2324100 w 2984500"/>
              <a:gd name="connsiteY35" fmla="*/ 1008001 h 1173101"/>
              <a:gd name="connsiteX36" fmla="*/ 2438400 w 2984500"/>
              <a:gd name="connsiteY36" fmla="*/ 1071501 h 1173101"/>
              <a:gd name="connsiteX37" fmla="*/ 2882900 w 2984500"/>
              <a:gd name="connsiteY37" fmla="*/ 1058801 h 1173101"/>
              <a:gd name="connsiteX38" fmla="*/ 2908300 w 2984500"/>
              <a:gd name="connsiteY38" fmla="*/ 1008001 h 1173101"/>
              <a:gd name="connsiteX39" fmla="*/ 2921000 w 2984500"/>
              <a:gd name="connsiteY39" fmla="*/ 957201 h 1173101"/>
              <a:gd name="connsiteX40" fmla="*/ 2946400 w 2984500"/>
              <a:gd name="connsiteY40" fmla="*/ 919101 h 1173101"/>
              <a:gd name="connsiteX41" fmla="*/ 2984500 w 2984500"/>
              <a:gd name="connsiteY41" fmla="*/ 792101 h 1173101"/>
              <a:gd name="connsiteX42" fmla="*/ 2959100 w 2984500"/>
              <a:gd name="connsiteY42" fmla="*/ 614301 h 1173101"/>
              <a:gd name="connsiteX43" fmla="*/ 2946400 w 2984500"/>
              <a:gd name="connsiteY43" fmla="*/ 576201 h 1173101"/>
              <a:gd name="connsiteX44" fmla="*/ 2882900 w 2984500"/>
              <a:gd name="connsiteY44" fmla="*/ 512701 h 1173101"/>
              <a:gd name="connsiteX45" fmla="*/ 2844800 w 2984500"/>
              <a:gd name="connsiteY45" fmla="*/ 474601 h 1173101"/>
              <a:gd name="connsiteX46" fmla="*/ 2806700 w 2984500"/>
              <a:gd name="connsiteY46" fmla="*/ 449201 h 1173101"/>
              <a:gd name="connsiteX47" fmla="*/ 2730500 w 2984500"/>
              <a:gd name="connsiteY47" fmla="*/ 385701 h 1173101"/>
              <a:gd name="connsiteX48" fmla="*/ 2628900 w 2984500"/>
              <a:gd name="connsiteY48" fmla="*/ 360301 h 1173101"/>
              <a:gd name="connsiteX49" fmla="*/ 2578100 w 2984500"/>
              <a:gd name="connsiteY49" fmla="*/ 347601 h 1173101"/>
              <a:gd name="connsiteX50" fmla="*/ 2298700 w 2984500"/>
              <a:gd name="connsiteY50" fmla="*/ 373001 h 1173101"/>
              <a:gd name="connsiteX51" fmla="*/ 2247900 w 2984500"/>
              <a:gd name="connsiteY51" fmla="*/ 385701 h 1173101"/>
              <a:gd name="connsiteX52" fmla="*/ 2171700 w 2984500"/>
              <a:gd name="connsiteY52" fmla="*/ 398401 h 1173101"/>
              <a:gd name="connsiteX53" fmla="*/ 2044700 w 2984500"/>
              <a:gd name="connsiteY53" fmla="*/ 436501 h 1173101"/>
              <a:gd name="connsiteX54" fmla="*/ 1866900 w 2984500"/>
              <a:gd name="connsiteY54" fmla="*/ 474601 h 1173101"/>
              <a:gd name="connsiteX55" fmla="*/ 1511300 w 2984500"/>
              <a:gd name="connsiteY55" fmla="*/ 461901 h 1173101"/>
              <a:gd name="connsiteX56" fmla="*/ 1435100 w 2984500"/>
              <a:gd name="connsiteY56" fmla="*/ 436501 h 1173101"/>
              <a:gd name="connsiteX57" fmla="*/ 1346200 w 2984500"/>
              <a:gd name="connsiteY57" fmla="*/ 411101 h 1173101"/>
              <a:gd name="connsiteX58" fmla="*/ 1308100 w 2984500"/>
              <a:gd name="connsiteY58" fmla="*/ 373001 h 1173101"/>
              <a:gd name="connsiteX59" fmla="*/ 1270000 w 2984500"/>
              <a:gd name="connsiteY59" fmla="*/ 360301 h 1173101"/>
              <a:gd name="connsiteX60" fmla="*/ 1193800 w 2984500"/>
              <a:gd name="connsiteY60" fmla="*/ 309501 h 1173101"/>
              <a:gd name="connsiteX61" fmla="*/ 1155700 w 2984500"/>
              <a:gd name="connsiteY61" fmla="*/ 284101 h 1173101"/>
              <a:gd name="connsiteX62" fmla="*/ 1117600 w 2984500"/>
              <a:gd name="connsiteY62" fmla="*/ 258701 h 1173101"/>
              <a:gd name="connsiteX63" fmla="*/ 1016000 w 2984500"/>
              <a:gd name="connsiteY63" fmla="*/ 233301 h 1173101"/>
              <a:gd name="connsiteX64" fmla="*/ 977900 w 2984500"/>
              <a:gd name="connsiteY64" fmla="*/ 207901 h 1173101"/>
              <a:gd name="connsiteX65" fmla="*/ 927100 w 2984500"/>
              <a:gd name="connsiteY65" fmla="*/ 195201 h 1173101"/>
              <a:gd name="connsiteX66" fmla="*/ 850900 w 2984500"/>
              <a:gd name="connsiteY66" fmla="*/ 169801 h 1173101"/>
              <a:gd name="connsiteX67" fmla="*/ 812800 w 2984500"/>
              <a:gd name="connsiteY67" fmla="*/ 157101 h 1173101"/>
              <a:gd name="connsiteX68" fmla="*/ 774700 w 2984500"/>
              <a:gd name="connsiteY68" fmla="*/ 144401 h 1173101"/>
              <a:gd name="connsiteX69" fmla="*/ 723900 w 2984500"/>
              <a:gd name="connsiteY69" fmla="*/ 131701 h 1173101"/>
              <a:gd name="connsiteX70" fmla="*/ 673100 w 2984500"/>
              <a:gd name="connsiteY70" fmla="*/ 80901 h 1173101"/>
              <a:gd name="connsiteX71" fmla="*/ 609600 w 2984500"/>
              <a:gd name="connsiteY71" fmla="*/ 17401 h 117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984500" h="1173101">
                <a:moveTo>
                  <a:pt x="609600" y="17401"/>
                </a:moveTo>
                <a:cubicBezTo>
                  <a:pt x="539750" y="6818"/>
                  <a:pt x="469830" y="-15804"/>
                  <a:pt x="254000" y="17401"/>
                </a:cubicBezTo>
                <a:cubicBezTo>
                  <a:pt x="236248" y="20132"/>
                  <a:pt x="227398" y="41703"/>
                  <a:pt x="215900" y="55501"/>
                </a:cubicBezTo>
                <a:cubicBezTo>
                  <a:pt x="206129" y="67227"/>
                  <a:pt x="197326" y="79949"/>
                  <a:pt x="190500" y="93601"/>
                </a:cubicBezTo>
                <a:cubicBezTo>
                  <a:pt x="165281" y="144038"/>
                  <a:pt x="193996" y="123006"/>
                  <a:pt x="152400" y="169801"/>
                </a:cubicBezTo>
                <a:lnTo>
                  <a:pt x="38100" y="284101"/>
                </a:lnTo>
                <a:lnTo>
                  <a:pt x="0" y="322201"/>
                </a:lnTo>
                <a:cubicBezTo>
                  <a:pt x="4233" y="351834"/>
                  <a:pt x="543" y="383747"/>
                  <a:pt x="12700" y="411101"/>
                </a:cubicBezTo>
                <a:cubicBezTo>
                  <a:pt x="23099" y="434499"/>
                  <a:pt x="70384" y="439943"/>
                  <a:pt x="88900" y="449201"/>
                </a:cubicBezTo>
                <a:cubicBezTo>
                  <a:pt x="102552" y="456027"/>
                  <a:pt x="114300" y="466134"/>
                  <a:pt x="127000" y="474601"/>
                </a:cubicBezTo>
                <a:cubicBezTo>
                  <a:pt x="171857" y="609171"/>
                  <a:pt x="112390" y="419309"/>
                  <a:pt x="152400" y="779401"/>
                </a:cubicBezTo>
                <a:cubicBezTo>
                  <a:pt x="155357" y="806011"/>
                  <a:pt x="169333" y="830201"/>
                  <a:pt x="177800" y="855601"/>
                </a:cubicBezTo>
                <a:cubicBezTo>
                  <a:pt x="192448" y="899544"/>
                  <a:pt x="182644" y="896123"/>
                  <a:pt x="228600" y="919101"/>
                </a:cubicBezTo>
                <a:cubicBezTo>
                  <a:pt x="240574" y="925088"/>
                  <a:pt x="254998" y="925300"/>
                  <a:pt x="266700" y="931801"/>
                </a:cubicBezTo>
                <a:cubicBezTo>
                  <a:pt x="310174" y="955953"/>
                  <a:pt x="345661" y="991988"/>
                  <a:pt x="393700" y="1008001"/>
                </a:cubicBezTo>
                <a:cubicBezTo>
                  <a:pt x="414178" y="1014827"/>
                  <a:pt x="436033" y="1016468"/>
                  <a:pt x="457200" y="1020701"/>
                </a:cubicBezTo>
                <a:cubicBezTo>
                  <a:pt x="566389" y="1093494"/>
                  <a:pt x="428240" y="1006221"/>
                  <a:pt x="533400" y="1058801"/>
                </a:cubicBezTo>
                <a:cubicBezTo>
                  <a:pt x="547052" y="1065627"/>
                  <a:pt x="557848" y="1077375"/>
                  <a:pt x="571500" y="1084201"/>
                </a:cubicBezTo>
                <a:cubicBezTo>
                  <a:pt x="583474" y="1090188"/>
                  <a:pt x="597626" y="1090914"/>
                  <a:pt x="609600" y="1096901"/>
                </a:cubicBezTo>
                <a:cubicBezTo>
                  <a:pt x="623252" y="1103727"/>
                  <a:pt x="633671" y="1116288"/>
                  <a:pt x="647700" y="1122301"/>
                </a:cubicBezTo>
                <a:cubicBezTo>
                  <a:pt x="663743" y="1129177"/>
                  <a:pt x="681127" y="1133320"/>
                  <a:pt x="698500" y="1135001"/>
                </a:cubicBezTo>
                <a:cubicBezTo>
                  <a:pt x="812580" y="1146041"/>
                  <a:pt x="927206" y="1150613"/>
                  <a:pt x="1041400" y="1160401"/>
                </a:cubicBezTo>
                <a:cubicBezTo>
                  <a:pt x="1075406" y="1163316"/>
                  <a:pt x="1109133" y="1168868"/>
                  <a:pt x="1143000" y="1173101"/>
                </a:cubicBezTo>
                <a:cubicBezTo>
                  <a:pt x="1185991" y="1167727"/>
                  <a:pt x="1279039" y="1162842"/>
                  <a:pt x="1320800" y="1135001"/>
                </a:cubicBezTo>
                <a:cubicBezTo>
                  <a:pt x="1346200" y="1118068"/>
                  <a:pt x="1368040" y="1093854"/>
                  <a:pt x="1397000" y="1084201"/>
                </a:cubicBezTo>
                <a:cubicBezTo>
                  <a:pt x="1422400" y="1075734"/>
                  <a:pt x="1446790" y="1063203"/>
                  <a:pt x="1473200" y="1058801"/>
                </a:cubicBezTo>
                <a:cubicBezTo>
                  <a:pt x="1570692" y="1042552"/>
                  <a:pt x="1524150" y="1051151"/>
                  <a:pt x="1612900" y="1033401"/>
                </a:cubicBezTo>
                <a:cubicBezTo>
                  <a:pt x="1625600" y="1024934"/>
                  <a:pt x="1637348" y="1014827"/>
                  <a:pt x="1651000" y="1008001"/>
                </a:cubicBezTo>
                <a:cubicBezTo>
                  <a:pt x="1662974" y="1002014"/>
                  <a:pt x="1677398" y="1001802"/>
                  <a:pt x="1689100" y="995301"/>
                </a:cubicBezTo>
                <a:cubicBezTo>
                  <a:pt x="1820108" y="922519"/>
                  <a:pt x="1717189" y="960538"/>
                  <a:pt x="1803400" y="931801"/>
                </a:cubicBezTo>
                <a:cubicBezTo>
                  <a:pt x="1875625" y="859576"/>
                  <a:pt x="1806082" y="917760"/>
                  <a:pt x="1879600" y="881001"/>
                </a:cubicBezTo>
                <a:cubicBezTo>
                  <a:pt x="1978077" y="831762"/>
                  <a:pt x="1860035" y="874823"/>
                  <a:pt x="1955800" y="842901"/>
                </a:cubicBezTo>
                <a:cubicBezTo>
                  <a:pt x="1978197" y="845141"/>
                  <a:pt x="2091566" y="850286"/>
                  <a:pt x="2133600" y="868301"/>
                </a:cubicBezTo>
                <a:cubicBezTo>
                  <a:pt x="2305935" y="942159"/>
                  <a:pt x="2049257" y="852887"/>
                  <a:pt x="2209800" y="906401"/>
                </a:cubicBezTo>
                <a:cubicBezTo>
                  <a:pt x="2321110" y="1017711"/>
                  <a:pt x="2179912" y="881494"/>
                  <a:pt x="2286000" y="969901"/>
                </a:cubicBezTo>
                <a:cubicBezTo>
                  <a:pt x="2299798" y="981399"/>
                  <a:pt x="2309923" y="996974"/>
                  <a:pt x="2324100" y="1008001"/>
                </a:cubicBezTo>
                <a:cubicBezTo>
                  <a:pt x="2389604" y="1058949"/>
                  <a:pt x="2380915" y="1052339"/>
                  <a:pt x="2438400" y="1071501"/>
                </a:cubicBezTo>
                <a:lnTo>
                  <a:pt x="2882900" y="1058801"/>
                </a:lnTo>
                <a:cubicBezTo>
                  <a:pt x="2901662" y="1056266"/>
                  <a:pt x="2901653" y="1025728"/>
                  <a:pt x="2908300" y="1008001"/>
                </a:cubicBezTo>
                <a:cubicBezTo>
                  <a:pt x="2914429" y="991658"/>
                  <a:pt x="2914124" y="973244"/>
                  <a:pt x="2921000" y="957201"/>
                </a:cubicBezTo>
                <a:cubicBezTo>
                  <a:pt x="2927013" y="943172"/>
                  <a:pt x="2940201" y="933049"/>
                  <a:pt x="2946400" y="919101"/>
                </a:cubicBezTo>
                <a:cubicBezTo>
                  <a:pt x="2964068" y="879347"/>
                  <a:pt x="2973945" y="834321"/>
                  <a:pt x="2984500" y="792101"/>
                </a:cubicBezTo>
                <a:cubicBezTo>
                  <a:pt x="2974379" y="690892"/>
                  <a:pt x="2980348" y="688669"/>
                  <a:pt x="2959100" y="614301"/>
                </a:cubicBezTo>
                <a:cubicBezTo>
                  <a:pt x="2955422" y="601429"/>
                  <a:pt x="2952387" y="588175"/>
                  <a:pt x="2946400" y="576201"/>
                </a:cubicBezTo>
                <a:cubicBezTo>
                  <a:pt x="2919790" y="522982"/>
                  <a:pt x="2926443" y="548987"/>
                  <a:pt x="2882900" y="512701"/>
                </a:cubicBezTo>
                <a:cubicBezTo>
                  <a:pt x="2869102" y="501203"/>
                  <a:pt x="2858598" y="486099"/>
                  <a:pt x="2844800" y="474601"/>
                </a:cubicBezTo>
                <a:cubicBezTo>
                  <a:pt x="2833074" y="464830"/>
                  <a:pt x="2818426" y="458972"/>
                  <a:pt x="2806700" y="449201"/>
                </a:cubicBezTo>
                <a:cubicBezTo>
                  <a:pt x="2764569" y="414092"/>
                  <a:pt x="2777798" y="409350"/>
                  <a:pt x="2730500" y="385701"/>
                </a:cubicBezTo>
                <a:cubicBezTo>
                  <a:pt x="2703267" y="372084"/>
                  <a:pt x="2654985" y="366098"/>
                  <a:pt x="2628900" y="360301"/>
                </a:cubicBezTo>
                <a:cubicBezTo>
                  <a:pt x="2611861" y="356515"/>
                  <a:pt x="2595033" y="351834"/>
                  <a:pt x="2578100" y="347601"/>
                </a:cubicBezTo>
                <a:cubicBezTo>
                  <a:pt x="2440655" y="356191"/>
                  <a:pt x="2407141" y="351313"/>
                  <a:pt x="2298700" y="373001"/>
                </a:cubicBezTo>
                <a:cubicBezTo>
                  <a:pt x="2281584" y="376424"/>
                  <a:pt x="2265016" y="382278"/>
                  <a:pt x="2247900" y="385701"/>
                </a:cubicBezTo>
                <a:cubicBezTo>
                  <a:pt x="2222650" y="390751"/>
                  <a:pt x="2196950" y="393351"/>
                  <a:pt x="2171700" y="398401"/>
                </a:cubicBezTo>
                <a:cubicBezTo>
                  <a:pt x="2070914" y="418558"/>
                  <a:pt x="2174290" y="404104"/>
                  <a:pt x="2044700" y="436501"/>
                </a:cubicBezTo>
                <a:cubicBezTo>
                  <a:pt x="1952017" y="459672"/>
                  <a:pt x="2011016" y="445778"/>
                  <a:pt x="1866900" y="474601"/>
                </a:cubicBezTo>
                <a:cubicBezTo>
                  <a:pt x="1748367" y="470368"/>
                  <a:pt x="1629450" y="472326"/>
                  <a:pt x="1511300" y="461901"/>
                </a:cubicBezTo>
                <a:cubicBezTo>
                  <a:pt x="1484630" y="459548"/>
                  <a:pt x="1460745" y="444194"/>
                  <a:pt x="1435100" y="436501"/>
                </a:cubicBezTo>
                <a:cubicBezTo>
                  <a:pt x="1275632" y="388661"/>
                  <a:pt x="1474243" y="453782"/>
                  <a:pt x="1346200" y="411101"/>
                </a:cubicBezTo>
                <a:cubicBezTo>
                  <a:pt x="1333500" y="398401"/>
                  <a:pt x="1323044" y="382964"/>
                  <a:pt x="1308100" y="373001"/>
                </a:cubicBezTo>
                <a:cubicBezTo>
                  <a:pt x="1296961" y="365575"/>
                  <a:pt x="1281702" y="366802"/>
                  <a:pt x="1270000" y="360301"/>
                </a:cubicBezTo>
                <a:cubicBezTo>
                  <a:pt x="1243315" y="345476"/>
                  <a:pt x="1219200" y="326434"/>
                  <a:pt x="1193800" y="309501"/>
                </a:cubicBezTo>
                <a:lnTo>
                  <a:pt x="1155700" y="284101"/>
                </a:lnTo>
                <a:cubicBezTo>
                  <a:pt x="1143000" y="275634"/>
                  <a:pt x="1132567" y="261694"/>
                  <a:pt x="1117600" y="258701"/>
                </a:cubicBezTo>
                <a:cubicBezTo>
                  <a:pt x="1093448" y="253871"/>
                  <a:pt x="1042035" y="246318"/>
                  <a:pt x="1016000" y="233301"/>
                </a:cubicBezTo>
                <a:cubicBezTo>
                  <a:pt x="1002348" y="226475"/>
                  <a:pt x="991929" y="213914"/>
                  <a:pt x="977900" y="207901"/>
                </a:cubicBezTo>
                <a:cubicBezTo>
                  <a:pt x="961857" y="201025"/>
                  <a:pt x="943818" y="200217"/>
                  <a:pt x="927100" y="195201"/>
                </a:cubicBezTo>
                <a:cubicBezTo>
                  <a:pt x="901455" y="187508"/>
                  <a:pt x="876300" y="178268"/>
                  <a:pt x="850900" y="169801"/>
                </a:cubicBezTo>
                <a:lnTo>
                  <a:pt x="812800" y="157101"/>
                </a:lnTo>
                <a:cubicBezTo>
                  <a:pt x="800100" y="152868"/>
                  <a:pt x="787687" y="147648"/>
                  <a:pt x="774700" y="144401"/>
                </a:cubicBezTo>
                <a:lnTo>
                  <a:pt x="723900" y="131701"/>
                </a:lnTo>
                <a:cubicBezTo>
                  <a:pt x="706967" y="114768"/>
                  <a:pt x="688060" y="99601"/>
                  <a:pt x="673100" y="80901"/>
                </a:cubicBezTo>
                <a:cubicBezTo>
                  <a:pt x="564858" y="-54401"/>
                  <a:pt x="679450" y="27984"/>
                  <a:pt x="609600" y="17401"/>
                </a:cubicBezTo>
                <a:close/>
              </a:path>
            </a:pathLst>
          </a:custGeom>
          <a:solidFill>
            <a:schemeClr val="bg1">
              <a:lumMod val="95000"/>
              <a:alpha val="50000"/>
            </a:schemeClr>
          </a:solidFill>
          <a:ln w="317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b="1" dirty="0">
              <a:solidFill>
                <a:srgbClr val="C00000"/>
              </a:solidFill>
              <a:latin typeface="Calibri" panose="020F0502020204030204"/>
            </a:endParaRPr>
          </a:p>
          <a:p>
            <a:pPr algn="ctr"/>
            <a:r>
              <a:rPr lang="es-ES" b="1" dirty="0">
                <a:solidFill>
                  <a:srgbClr val="C00000"/>
                </a:solidFill>
                <a:latin typeface="Calibri" panose="020F0502020204030204"/>
              </a:rPr>
              <a:t>14.6%</a:t>
            </a:r>
          </a:p>
          <a:p>
            <a:pPr algn="ctr"/>
            <a:r>
              <a:rPr lang="es-ES" b="1" dirty="0">
                <a:solidFill>
                  <a:prstClr val="black"/>
                </a:solidFill>
                <a:latin typeface="Calibri" panose="020F0502020204030204"/>
              </a:rPr>
              <a:t>50%</a:t>
            </a:r>
          </a:p>
          <a:p>
            <a:pPr algn="ctr"/>
            <a:r>
              <a:rPr lang="es-ES" b="1" dirty="0">
                <a:solidFill>
                  <a:srgbClr val="70AD47"/>
                </a:solidFill>
                <a:latin typeface="Calibri" panose="020F0502020204030204"/>
              </a:rPr>
              <a:t>81%</a:t>
            </a:r>
            <a:endParaRPr lang="es-CO" b="1" dirty="0">
              <a:solidFill>
                <a:srgbClr val="70AD47"/>
              </a:solidFill>
              <a:latin typeface="Calibri" panose="020F0502020204030204"/>
            </a:endParaRPr>
          </a:p>
        </p:txBody>
      </p:sp>
      <p:sp>
        <p:nvSpPr>
          <p:cNvPr id="30" name="CuadroTexto 29"/>
          <p:cNvSpPr txBox="1"/>
          <p:nvPr/>
        </p:nvSpPr>
        <p:spPr>
          <a:xfrm>
            <a:off x="8419206" y="4575701"/>
            <a:ext cx="1361733" cy="369332"/>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Sur</a:t>
            </a:r>
            <a:endParaRPr lang="es-CO" dirty="0">
              <a:solidFill>
                <a:srgbClr val="ED7D31">
                  <a:lumMod val="75000"/>
                </a:srgbClr>
              </a:solidFill>
              <a:latin typeface="Calibri" panose="020F0502020204030204"/>
            </a:endParaRPr>
          </a:p>
        </p:txBody>
      </p:sp>
      <p:sp>
        <p:nvSpPr>
          <p:cNvPr id="31" name="Elipse 30"/>
          <p:cNvSpPr/>
          <p:nvPr/>
        </p:nvSpPr>
        <p:spPr>
          <a:xfrm>
            <a:off x="6265409" y="427179"/>
            <a:ext cx="1124656" cy="754912"/>
          </a:xfrm>
          <a:prstGeom prst="ellipse">
            <a:avLst/>
          </a:prstGeom>
          <a:solidFill>
            <a:schemeClr val="bg1">
              <a:lumMod val="95000"/>
              <a:alpha val="50000"/>
            </a:schemeClr>
          </a:solidFill>
          <a:ln w="349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C00000"/>
                </a:solidFill>
                <a:latin typeface="Calibri" panose="020F0502020204030204"/>
              </a:rPr>
              <a:t>0.4%</a:t>
            </a:r>
            <a:endParaRPr lang="es-CO" b="1" dirty="0">
              <a:solidFill>
                <a:srgbClr val="C00000"/>
              </a:solidFill>
              <a:latin typeface="Calibri" panose="020F0502020204030204"/>
            </a:endParaRPr>
          </a:p>
        </p:txBody>
      </p:sp>
      <p:sp>
        <p:nvSpPr>
          <p:cNvPr id="32" name="CuadroTexto 31"/>
          <p:cNvSpPr txBox="1"/>
          <p:nvPr/>
        </p:nvSpPr>
        <p:spPr>
          <a:xfrm>
            <a:off x="7797065" y="422846"/>
            <a:ext cx="2464534" cy="369332"/>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Martin Caballero</a:t>
            </a:r>
            <a:endParaRPr lang="es-CO" dirty="0">
              <a:solidFill>
                <a:srgbClr val="ED7D31">
                  <a:lumMod val="75000"/>
                </a:srgbClr>
              </a:solidFill>
              <a:latin typeface="Calibri" panose="020F0502020204030204"/>
            </a:endParaRPr>
          </a:p>
        </p:txBody>
      </p:sp>
      <p:sp>
        <p:nvSpPr>
          <p:cNvPr id="2" name="CuadroTexto 1"/>
          <p:cNvSpPr txBox="1"/>
          <p:nvPr/>
        </p:nvSpPr>
        <p:spPr>
          <a:xfrm>
            <a:off x="1772040" y="4945033"/>
            <a:ext cx="1841887"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s-ES" dirty="0">
                <a:solidFill>
                  <a:srgbClr val="C00000"/>
                </a:solidFill>
                <a:latin typeface="Calibri" panose="020F0502020204030204"/>
              </a:rPr>
              <a:t>Inmuebles</a:t>
            </a:r>
          </a:p>
          <a:p>
            <a:r>
              <a:rPr lang="es-ES" dirty="0">
                <a:solidFill>
                  <a:prstClr val="black"/>
                </a:solidFill>
                <a:latin typeface="Calibri" panose="020F0502020204030204"/>
              </a:rPr>
              <a:t>Semovientes</a:t>
            </a:r>
            <a:endParaRPr lang="es-ES" dirty="0">
              <a:solidFill>
                <a:srgbClr val="C00000"/>
              </a:solidFill>
              <a:latin typeface="Calibri" panose="020F0502020204030204"/>
            </a:endParaRPr>
          </a:p>
          <a:p>
            <a:r>
              <a:rPr lang="es-ES" dirty="0">
                <a:solidFill>
                  <a:srgbClr val="4472C4"/>
                </a:solidFill>
                <a:latin typeface="Calibri" panose="020F0502020204030204"/>
              </a:rPr>
              <a:t>Muebles y M.T</a:t>
            </a:r>
          </a:p>
          <a:p>
            <a:r>
              <a:rPr lang="es-ES" dirty="0">
                <a:solidFill>
                  <a:srgbClr val="FFC000"/>
                </a:solidFill>
                <a:latin typeface="Calibri" panose="020F0502020204030204"/>
              </a:rPr>
              <a:t>Oro</a:t>
            </a:r>
          </a:p>
          <a:p>
            <a:r>
              <a:rPr lang="es-ES" dirty="0">
                <a:solidFill>
                  <a:srgbClr val="70AD47"/>
                </a:solidFill>
                <a:latin typeface="Calibri" panose="020F0502020204030204"/>
              </a:rPr>
              <a:t>Divisas</a:t>
            </a:r>
          </a:p>
          <a:p>
            <a:r>
              <a:rPr lang="es-ES" dirty="0">
                <a:solidFill>
                  <a:srgbClr val="7030A0"/>
                </a:solidFill>
                <a:latin typeface="Calibri" panose="020F0502020204030204"/>
              </a:rPr>
              <a:t>Infraestructura</a:t>
            </a:r>
            <a:endParaRPr lang="es-CO" dirty="0">
              <a:solidFill>
                <a:srgbClr val="7030A0"/>
              </a:solidFill>
              <a:latin typeface="Calibri" panose="020F0502020204030204"/>
            </a:endParaRPr>
          </a:p>
        </p:txBody>
      </p:sp>
    </p:spTree>
    <p:extLst>
      <p:ext uri="{BB962C8B-B14F-4D97-AF65-F5344CB8AC3E}">
        <p14:creationId xmlns:p14="http://schemas.microsoft.com/office/powerpoint/2010/main" val="11182085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5500250" y="144078"/>
            <a:ext cx="5736057" cy="523220"/>
          </a:xfrm>
          <a:prstGeom prst="rect">
            <a:avLst/>
          </a:prstGeom>
          <a:noFill/>
        </p:spPr>
        <p:txBody>
          <a:bodyPr wrap="none" rtlCol="0">
            <a:spAutoFit/>
          </a:bodyPr>
          <a:lstStyle/>
          <a:p>
            <a:r>
              <a:rPr lang="es-ES" sz="2800" b="1" dirty="0">
                <a:solidFill>
                  <a:prstClr val="white"/>
                </a:solidFill>
                <a:latin typeface="Calibri" panose="020F0502020204030204"/>
              </a:rPr>
              <a:t>INMUEBLES BLOQUE JORGE BRICEÑO</a:t>
            </a:r>
            <a:endParaRPr lang="es-CO" sz="2800" b="1" dirty="0">
              <a:solidFill>
                <a:prstClr val="white"/>
              </a:solidFill>
              <a:latin typeface="Calibri" panose="020F0502020204030204"/>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9288" y="1325217"/>
            <a:ext cx="8798743" cy="5039205"/>
          </a:xfrm>
          <a:prstGeom prst="rect">
            <a:avLst/>
          </a:prstGeom>
        </p:spPr>
      </p:pic>
    </p:spTree>
    <p:extLst>
      <p:ext uri="{BB962C8B-B14F-4D97-AF65-F5344CB8AC3E}">
        <p14:creationId xmlns:p14="http://schemas.microsoft.com/office/powerpoint/2010/main" val="26167375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5881464" y="1"/>
            <a:ext cx="5104795" cy="954107"/>
          </a:xfrm>
          <a:prstGeom prst="rect">
            <a:avLst/>
          </a:prstGeom>
          <a:noFill/>
        </p:spPr>
        <p:txBody>
          <a:bodyPr wrap="none" rtlCol="0">
            <a:spAutoFit/>
          </a:bodyPr>
          <a:lstStyle/>
          <a:p>
            <a:r>
              <a:rPr lang="es-ES" sz="2800" b="1" dirty="0">
                <a:solidFill>
                  <a:prstClr val="white"/>
                </a:solidFill>
                <a:latin typeface="Calibri" panose="020F0502020204030204"/>
              </a:rPr>
              <a:t>PREDIOS MÁS REPRESENTATIVOS</a:t>
            </a:r>
          </a:p>
          <a:p>
            <a:r>
              <a:rPr lang="es-ES" sz="2800" b="1" dirty="0">
                <a:solidFill>
                  <a:prstClr val="white"/>
                </a:solidFill>
                <a:latin typeface="Calibri" panose="020F0502020204030204"/>
              </a:rPr>
              <a:t>FRENTE FELIPE RINCÓN </a:t>
            </a:r>
            <a:endParaRPr lang="es-CO" sz="2800" b="1" dirty="0">
              <a:solidFill>
                <a:prstClr val="white"/>
              </a:solidFill>
              <a:latin typeface="Calibri" panose="020F0502020204030204"/>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9773" y="1359561"/>
            <a:ext cx="8839200" cy="4961728"/>
          </a:xfrm>
          <a:prstGeom prst="rect">
            <a:avLst/>
          </a:prstGeom>
        </p:spPr>
      </p:pic>
    </p:spTree>
    <p:extLst>
      <p:ext uri="{BB962C8B-B14F-4D97-AF65-F5344CB8AC3E}">
        <p14:creationId xmlns:p14="http://schemas.microsoft.com/office/powerpoint/2010/main" val="554499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p:cNvSpPr txBox="1"/>
          <p:nvPr/>
        </p:nvSpPr>
        <p:spPr>
          <a:xfrm>
            <a:off x="5867610" y="1"/>
            <a:ext cx="5104795" cy="954107"/>
          </a:xfrm>
          <a:prstGeom prst="rect">
            <a:avLst/>
          </a:prstGeom>
          <a:noFill/>
        </p:spPr>
        <p:txBody>
          <a:bodyPr wrap="none" rtlCol="0">
            <a:spAutoFit/>
          </a:bodyPr>
          <a:lstStyle/>
          <a:p>
            <a:r>
              <a:rPr lang="es-ES" sz="2800" b="1" dirty="0">
                <a:solidFill>
                  <a:prstClr val="white"/>
                </a:solidFill>
                <a:latin typeface="Calibri" panose="020F0502020204030204"/>
              </a:rPr>
              <a:t>PREDIOS MAS REPRESENTATIVOS</a:t>
            </a:r>
          </a:p>
          <a:p>
            <a:r>
              <a:rPr lang="es-ES" sz="2800" b="1" dirty="0">
                <a:solidFill>
                  <a:prstClr val="white"/>
                </a:solidFill>
                <a:latin typeface="Calibri" panose="020F0502020204030204"/>
              </a:rPr>
              <a:t>FRENTE FELIPE RINCÓN </a:t>
            </a:r>
            <a:endParaRPr lang="es-CO" sz="2800" b="1" dirty="0">
              <a:solidFill>
                <a:prstClr val="white"/>
              </a:solidFill>
              <a:latin typeface="Calibri" panose="020F0502020204030204"/>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896" y="1417984"/>
            <a:ext cx="8616329" cy="4849083"/>
          </a:xfrm>
          <a:prstGeom prst="rect">
            <a:avLst/>
          </a:prstGeom>
        </p:spPr>
      </p:pic>
    </p:spTree>
    <p:extLst>
      <p:ext uri="{BB962C8B-B14F-4D97-AF65-F5344CB8AC3E}">
        <p14:creationId xmlns:p14="http://schemas.microsoft.com/office/powerpoint/2010/main" val="33133459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057" y="312821"/>
            <a:ext cx="6039852" cy="6400800"/>
          </a:xfrm>
          <a:prstGeom prst="rect">
            <a:avLst/>
          </a:prstGeom>
          <a:solidFill>
            <a:schemeClr val="accent2">
              <a:lumMod val="20000"/>
              <a:lumOff val="80000"/>
              <a:alpha val="44000"/>
            </a:schemeClr>
          </a:solidFill>
          <a:ln w="31750">
            <a:solidFill>
              <a:srgbClr val="C00000"/>
            </a:solidFill>
          </a:ln>
        </p:spPr>
      </p:pic>
      <p:sp>
        <p:nvSpPr>
          <p:cNvPr id="11" name="Rectángulo 10"/>
          <p:cNvSpPr/>
          <p:nvPr/>
        </p:nvSpPr>
        <p:spPr>
          <a:xfrm>
            <a:off x="4324351" y="4030212"/>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2" name="Rectángulo 11"/>
          <p:cNvSpPr/>
          <p:nvPr/>
        </p:nvSpPr>
        <p:spPr>
          <a:xfrm>
            <a:off x="4181475" y="4163562"/>
            <a:ext cx="190500"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3" name="Rectángulo 12"/>
          <p:cNvSpPr/>
          <p:nvPr/>
        </p:nvSpPr>
        <p:spPr>
          <a:xfrm>
            <a:off x="4205288" y="4226092"/>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4" name="Rectángulo 13"/>
          <p:cNvSpPr/>
          <p:nvPr/>
        </p:nvSpPr>
        <p:spPr>
          <a:xfrm>
            <a:off x="4181476" y="4249586"/>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5" name="Rectángulo 14"/>
          <p:cNvSpPr/>
          <p:nvPr/>
        </p:nvSpPr>
        <p:spPr>
          <a:xfrm>
            <a:off x="4329113" y="4407385"/>
            <a:ext cx="85725" cy="154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6" name="Rectángulo 15"/>
          <p:cNvSpPr/>
          <p:nvPr/>
        </p:nvSpPr>
        <p:spPr>
          <a:xfrm>
            <a:off x="4371975" y="4494528"/>
            <a:ext cx="71438" cy="60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7" name="Rectángulo 16"/>
          <p:cNvSpPr/>
          <p:nvPr/>
        </p:nvSpPr>
        <p:spPr>
          <a:xfrm>
            <a:off x="4348165" y="4531507"/>
            <a:ext cx="138110" cy="963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8" name="Rectángulo 17"/>
          <p:cNvSpPr/>
          <p:nvPr/>
        </p:nvSpPr>
        <p:spPr>
          <a:xfrm>
            <a:off x="4443413" y="4583888"/>
            <a:ext cx="76201" cy="1065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21" name="Forma libre: forma 20"/>
          <p:cNvSpPr/>
          <p:nvPr/>
        </p:nvSpPr>
        <p:spPr>
          <a:xfrm>
            <a:off x="5194852" y="2517913"/>
            <a:ext cx="3057608" cy="2221727"/>
          </a:xfrm>
          <a:custGeom>
            <a:avLst/>
            <a:gdLst>
              <a:gd name="connsiteX0" fmla="*/ 1333500 w 3086100"/>
              <a:gd name="connsiteY0" fmla="*/ 0 h 2225040"/>
              <a:gd name="connsiteX1" fmla="*/ 1295400 w 3086100"/>
              <a:gd name="connsiteY1" fmla="*/ 15240 h 2225040"/>
              <a:gd name="connsiteX2" fmla="*/ 1203960 w 3086100"/>
              <a:gd name="connsiteY2" fmla="*/ 91440 h 2225040"/>
              <a:gd name="connsiteX3" fmla="*/ 1188720 w 3086100"/>
              <a:gd name="connsiteY3" fmla="*/ 114300 h 2225040"/>
              <a:gd name="connsiteX4" fmla="*/ 1173480 w 3086100"/>
              <a:gd name="connsiteY4" fmla="*/ 160020 h 2225040"/>
              <a:gd name="connsiteX5" fmla="*/ 1165860 w 3086100"/>
              <a:gd name="connsiteY5" fmla="*/ 182880 h 2225040"/>
              <a:gd name="connsiteX6" fmla="*/ 1158240 w 3086100"/>
              <a:gd name="connsiteY6" fmla="*/ 213360 h 2225040"/>
              <a:gd name="connsiteX7" fmla="*/ 1135380 w 3086100"/>
              <a:gd name="connsiteY7" fmla="*/ 236220 h 2225040"/>
              <a:gd name="connsiteX8" fmla="*/ 1097280 w 3086100"/>
              <a:gd name="connsiteY8" fmla="*/ 266700 h 2225040"/>
              <a:gd name="connsiteX9" fmla="*/ 1074420 w 3086100"/>
              <a:gd name="connsiteY9" fmla="*/ 312420 h 2225040"/>
              <a:gd name="connsiteX10" fmla="*/ 1112520 w 3086100"/>
              <a:gd name="connsiteY10" fmla="*/ 381000 h 2225040"/>
              <a:gd name="connsiteX11" fmla="*/ 1135380 w 3086100"/>
              <a:gd name="connsiteY11" fmla="*/ 388620 h 2225040"/>
              <a:gd name="connsiteX12" fmla="*/ 1165860 w 3086100"/>
              <a:gd name="connsiteY12" fmla="*/ 403860 h 2225040"/>
              <a:gd name="connsiteX13" fmla="*/ 1188720 w 3086100"/>
              <a:gd name="connsiteY13" fmla="*/ 419100 h 2225040"/>
              <a:gd name="connsiteX14" fmla="*/ 1226820 w 3086100"/>
              <a:gd name="connsiteY14" fmla="*/ 426720 h 2225040"/>
              <a:gd name="connsiteX15" fmla="*/ 1272540 w 3086100"/>
              <a:gd name="connsiteY15" fmla="*/ 441960 h 2225040"/>
              <a:gd name="connsiteX16" fmla="*/ 1638300 w 3086100"/>
              <a:gd name="connsiteY16" fmla="*/ 434340 h 2225040"/>
              <a:gd name="connsiteX17" fmla="*/ 1783080 w 3086100"/>
              <a:gd name="connsiteY17" fmla="*/ 441960 h 2225040"/>
              <a:gd name="connsiteX18" fmla="*/ 1950720 w 3086100"/>
              <a:gd name="connsiteY18" fmla="*/ 449580 h 2225040"/>
              <a:gd name="connsiteX19" fmla="*/ 2049780 w 3086100"/>
              <a:gd name="connsiteY19" fmla="*/ 472440 h 2225040"/>
              <a:gd name="connsiteX20" fmla="*/ 2103120 w 3086100"/>
              <a:gd name="connsiteY20" fmla="*/ 510540 h 2225040"/>
              <a:gd name="connsiteX21" fmla="*/ 2087880 w 3086100"/>
              <a:gd name="connsiteY21" fmla="*/ 533400 h 2225040"/>
              <a:gd name="connsiteX22" fmla="*/ 2072640 w 3086100"/>
              <a:gd name="connsiteY22" fmla="*/ 579120 h 2225040"/>
              <a:gd name="connsiteX23" fmla="*/ 2042160 w 3086100"/>
              <a:gd name="connsiteY23" fmla="*/ 624840 h 2225040"/>
              <a:gd name="connsiteX24" fmla="*/ 2026920 w 3086100"/>
              <a:gd name="connsiteY24" fmla="*/ 647700 h 2225040"/>
              <a:gd name="connsiteX25" fmla="*/ 1981200 w 3086100"/>
              <a:gd name="connsiteY25" fmla="*/ 678180 h 2225040"/>
              <a:gd name="connsiteX26" fmla="*/ 1958340 w 3086100"/>
              <a:gd name="connsiteY26" fmla="*/ 693420 h 2225040"/>
              <a:gd name="connsiteX27" fmla="*/ 1927860 w 3086100"/>
              <a:gd name="connsiteY27" fmla="*/ 708660 h 2225040"/>
              <a:gd name="connsiteX28" fmla="*/ 1905000 w 3086100"/>
              <a:gd name="connsiteY28" fmla="*/ 723900 h 2225040"/>
              <a:gd name="connsiteX29" fmla="*/ 1882140 w 3086100"/>
              <a:gd name="connsiteY29" fmla="*/ 731520 h 2225040"/>
              <a:gd name="connsiteX30" fmla="*/ 1836420 w 3086100"/>
              <a:gd name="connsiteY30" fmla="*/ 762000 h 2225040"/>
              <a:gd name="connsiteX31" fmla="*/ 1813560 w 3086100"/>
              <a:gd name="connsiteY31" fmla="*/ 777240 h 2225040"/>
              <a:gd name="connsiteX32" fmla="*/ 1760220 w 3086100"/>
              <a:gd name="connsiteY32" fmla="*/ 800100 h 2225040"/>
              <a:gd name="connsiteX33" fmla="*/ 1729740 w 3086100"/>
              <a:gd name="connsiteY33" fmla="*/ 822960 h 2225040"/>
              <a:gd name="connsiteX34" fmla="*/ 1706880 w 3086100"/>
              <a:gd name="connsiteY34" fmla="*/ 830580 h 2225040"/>
              <a:gd name="connsiteX35" fmla="*/ 1684020 w 3086100"/>
              <a:gd name="connsiteY35" fmla="*/ 845820 h 2225040"/>
              <a:gd name="connsiteX36" fmla="*/ 1653540 w 3086100"/>
              <a:gd name="connsiteY36" fmla="*/ 861060 h 2225040"/>
              <a:gd name="connsiteX37" fmla="*/ 1607820 w 3086100"/>
              <a:gd name="connsiteY37" fmla="*/ 899160 h 2225040"/>
              <a:gd name="connsiteX38" fmla="*/ 1584960 w 3086100"/>
              <a:gd name="connsiteY38" fmla="*/ 906780 h 2225040"/>
              <a:gd name="connsiteX39" fmla="*/ 1539240 w 3086100"/>
              <a:gd name="connsiteY39" fmla="*/ 944880 h 2225040"/>
              <a:gd name="connsiteX40" fmla="*/ 1516380 w 3086100"/>
              <a:gd name="connsiteY40" fmla="*/ 952500 h 2225040"/>
              <a:gd name="connsiteX41" fmla="*/ 1493520 w 3086100"/>
              <a:gd name="connsiteY41" fmla="*/ 967740 h 2225040"/>
              <a:gd name="connsiteX42" fmla="*/ 1470660 w 3086100"/>
              <a:gd name="connsiteY42" fmla="*/ 975360 h 2225040"/>
              <a:gd name="connsiteX43" fmla="*/ 1440180 w 3086100"/>
              <a:gd name="connsiteY43" fmla="*/ 990600 h 2225040"/>
              <a:gd name="connsiteX44" fmla="*/ 1386840 w 3086100"/>
              <a:gd name="connsiteY44" fmla="*/ 1005840 h 2225040"/>
              <a:gd name="connsiteX45" fmla="*/ 1363980 w 3086100"/>
              <a:gd name="connsiteY45" fmla="*/ 1013460 h 2225040"/>
              <a:gd name="connsiteX46" fmla="*/ 1303020 w 3086100"/>
              <a:gd name="connsiteY46" fmla="*/ 1028700 h 2225040"/>
              <a:gd name="connsiteX47" fmla="*/ 960120 w 3086100"/>
              <a:gd name="connsiteY47" fmla="*/ 1021080 h 2225040"/>
              <a:gd name="connsiteX48" fmla="*/ 914400 w 3086100"/>
              <a:gd name="connsiteY48" fmla="*/ 1005840 h 2225040"/>
              <a:gd name="connsiteX49" fmla="*/ 891540 w 3086100"/>
              <a:gd name="connsiteY49" fmla="*/ 998220 h 2225040"/>
              <a:gd name="connsiteX50" fmla="*/ 762000 w 3086100"/>
              <a:gd name="connsiteY50" fmla="*/ 1005840 h 2225040"/>
              <a:gd name="connsiteX51" fmla="*/ 701040 w 3086100"/>
              <a:gd name="connsiteY51" fmla="*/ 1028700 h 2225040"/>
              <a:gd name="connsiteX52" fmla="*/ 655320 w 3086100"/>
              <a:gd name="connsiteY52" fmla="*/ 1043940 h 2225040"/>
              <a:gd name="connsiteX53" fmla="*/ 632460 w 3086100"/>
              <a:gd name="connsiteY53" fmla="*/ 1059180 h 2225040"/>
              <a:gd name="connsiteX54" fmla="*/ 586740 w 3086100"/>
              <a:gd name="connsiteY54" fmla="*/ 1074420 h 2225040"/>
              <a:gd name="connsiteX55" fmla="*/ 563880 w 3086100"/>
              <a:gd name="connsiteY55" fmla="*/ 1089660 h 2225040"/>
              <a:gd name="connsiteX56" fmla="*/ 525780 w 3086100"/>
              <a:gd name="connsiteY56" fmla="*/ 1097280 h 2225040"/>
              <a:gd name="connsiteX57" fmla="*/ 495300 w 3086100"/>
              <a:gd name="connsiteY57" fmla="*/ 1104900 h 2225040"/>
              <a:gd name="connsiteX58" fmla="*/ 472440 w 3086100"/>
              <a:gd name="connsiteY58" fmla="*/ 1112520 h 2225040"/>
              <a:gd name="connsiteX59" fmla="*/ 441960 w 3086100"/>
              <a:gd name="connsiteY59" fmla="*/ 1120140 h 2225040"/>
              <a:gd name="connsiteX60" fmla="*/ 396240 w 3086100"/>
              <a:gd name="connsiteY60" fmla="*/ 1135380 h 2225040"/>
              <a:gd name="connsiteX61" fmla="*/ 335280 w 3086100"/>
              <a:gd name="connsiteY61" fmla="*/ 1143000 h 2225040"/>
              <a:gd name="connsiteX62" fmla="*/ 304800 w 3086100"/>
              <a:gd name="connsiteY62" fmla="*/ 1150620 h 2225040"/>
              <a:gd name="connsiteX63" fmla="*/ 259080 w 3086100"/>
              <a:gd name="connsiteY63" fmla="*/ 1165860 h 2225040"/>
              <a:gd name="connsiteX64" fmla="*/ 190500 w 3086100"/>
              <a:gd name="connsiteY64" fmla="*/ 1173480 h 2225040"/>
              <a:gd name="connsiteX65" fmla="*/ 160020 w 3086100"/>
              <a:gd name="connsiteY65" fmla="*/ 1181100 h 2225040"/>
              <a:gd name="connsiteX66" fmla="*/ 121920 w 3086100"/>
              <a:gd name="connsiteY66" fmla="*/ 1211580 h 2225040"/>
              <a:gd name="connsiteX67" fmla="*/ 99060 w 3086100"/>
              <a:gd name="connsiteY67" fmla="*/ 1295400 h 2225040"/>
              <a:gd name="connsiteX68" fmla="*/ 91440 w 3086100"/>
              <a:gd name="connsiteY68" fmla="*/ 1318260 h 2225040"/>
              <a:gd name="connsiteX69" fmla="*/ 76200 w 3086100"/>
              <a:gd name="connsiteY69" fmla="*/ 1341120 h 2225040"/>
              <a:gd name="connsiteX70" fmla="*/ 68580 w 3086100"/>
              <a:gd name="connsiteY70" fmla="*/ 1371600 h 2225040"/>
              <a:gd name="connsiteX71" fmla="*/ 45720 w 3086100"/>
              <a:gd name="connsiteY71" fmla="*/ 1394460 h 2225040"/>
              <a:gd name="connsiteX72" fmla="*/ 30480 w 3086100"/>
              <a:gd name="connsiteY72" fmla="*/ 1417320 h 2225040"/>
              <a:gd name="connsiteX73" fmla="*/ 7620 w 3086100"/>
              <a:gd name="connsiteY73" fmla="*/ 1463040 h 2225040"/>
              <a:gd name="connsiteX74" fmla="*/ 0 w 3086100"/>
              <a:gd name="connsiteY74" fmla="*/ 1524000 h 2225040"/>
              <a:gd name="connsiteX75" fmla="*/ 15240 w 3086100"/>
              <a:gd name="connsiteY75" fmla="*/ 1600200 h 2225040"/>
              <a:gd name="connsiteX76" fmla="*/ 30480 w 3086100"/>
              <a:gd name="connsiteY76" fmla="*/ 1623060 h 2225040"/>
              <a:gd name="connsiteX77" fmla="*/ 99060 w 3086100"/>
              <a:gd name="connsiteY77" fmla="*/ 1684020 h 2225040"/>
              <a:gd name="connsiteX78" fmla="*/ 121920 w 3086100"/>
              <a:gd name="connsiteY78" fmla="*/ 1691640 h 2225040"/>
              <a:gd name="connsiteX79" fmla="*/ 137160 w 3086100"/>
              <a:gd name="connsiteY79" fmla="*/ 1714500 h 2225040"/>
              <a:gd name="connsiteX80" fmla="*/ 182880 w 3086100"/>
              <a:gd name="connsiteY80" fmla="*/ 1737360 h 2225040"/>
              <a:gd name="connsiteX81" fmla="*/ 220980 w 3086100"/>
              <a:gd name="connsiteY81" fmla="*/ 1760220 h 2225040"/>
              <a:gd name="connsiteX82" fmla="*/ 251460 w 3086100"/>
              <a:gd name="connsiteY82" fmla="*/ 1783080 h 2225040"/>
              <a:gd name="connsiteX83" fmla="*/ 274320 w 3086100"/>
              <a:gd name="connsiteY83" fmla="*/ 1790700 h 2225040"/>
              <a:gd name="connsiteX84" fmla="*/ 297180 w 3086100"/>
              <a:gd name="connsiteY84" fmla="*/ 1805940 h 2225040"/>
              <a:gd name="connsiteX85" fmla="*/ 320040 w 3086100"/>
              <a:gd name="connsiteY85" fmla="*/ 1813560 h 2225040"/>
              <a:gd name="connsiteX86" fmla="*/ 342900 w 3086100"/>
              <a:gd name="connsiteY86" fmla="*/ 1828800 h 2225040"/>
              <a:gd name="connsiteX87" fmla="*/ 373380 w 3086100"/>
              <a:gd name="connsiteY87" fmla="*/ 1844040 h 2225040"/>
              <a:gd name="connsiteX88" fmla="*/ 419100 w 3086100"/>
              <a:gd name="connsiteY88" fmla="*/ 1866900 h 2225040"/>
              <a:gd name="connsiteX89" fmla="*/ 510540 w 3086100"/>
              <a:gd name="connsiteY89" fmla="*/ 1920240 h 2225040"/>
              <a:gd name="connsiteX90" fmla="*/ 579120 w 3086100"/>
              <a:gd name="connsiteY90" fmla="*/ 1973580 h 2225040"/>
              <a:gd name="connsiteX91" fmla="*/ 601980 w 3086100"/>
              <a:gd name="connsiteY91" fmla="*/ 1988820 h 2225040"/>
              <a:gd name="connsiteX92" fmla="*/ 640080 w 3086100"/>
              <a:gd name="connsiteY92" fmla="*/ 2004060 h 2225040"/>
              <a:gd name="connsiteX93" fmla="*/ 670560 w 3086100"/>
              <a:gd name="connsiteY93" fmla="*/ 2019300 h 2225040"/>
              <a:gd name="connsiteX94" fmla="*/ 693420 w 3086100"/>
              <a:gd name="connsiteY94" fmla="*/ 2034540 h 2225040"/>
              <a:gd name="connsiteX95" fmla="*/ 731520 w 3086100"/>
              <a:gd name="connsiteY95" fmla="*/ 2049780 h 2225040"/>
              <a:gd name="connsiteX96" fmla="*/ 762000 w 3086100"/>
              <a:gd name="connsiteY96" fmla="*/ 2065020 h 2225040"/>
              <a:gd name="connsiteX97" fmla="*/ 784860 w 3086100"/>
              <a:gd name="connsiteY97" fmla="*/ 2080260 h 2225040"/>
              <a:gd name="connsiteX98" fmla="*/ 807720 w 3086100"/>
              <a:gd name="connsiteY98" fmla="*/ 2087880 h 2225040"/>
              <a:gd name="connsiteX99" fmla="*/ 853440 w 3086100"/>
              <a:gd name="connsiteY99" fmla="*/ 2118360 h 2225040"/>
              <a:gd name="connsiteX100" fmla="*/ 883920 w 3086100"/>
              <a:gd name="connsiteY100" fmla="*/ 2125980 h 2225040"/>
              <a:gd name="connsiteX101" fmla="*/ 914400 w 3086100"/>
              <a:gd name="connsiteY101" fmla="*/ 2141220 h 2225040"/>
              <a:gd name="connsiteX102" fmla="*/ 937260 w 3086100"/>
              <a:gd name="connsiteY102" fmla="*/ 2148840 h 2225040"/>
              <a:gd name="connsiteX103" fmla="*/ 960120 w 3086100"/>
              <a:gd name="connsiteY103" fmla="*/ 2164080 h 2225040"/>
              <a:gd name="connsiteX104" fmla="*/ 1028700 w 3086100"/>
              <a:gd name="connsiteY104" fmla="*/ 2179320 h 2225040"/>
              <a:gd name="connsiteX105" fmla="*/ 1150620 w 3086100"/>
              <a:gd name="connsiteY105" fmla="*/ 2202180 h 2225040"/>
              <a:gd name="connsiteX106" fmla="*/ 1188720 w 3086100"/>
              <a:gd name="connsiteY106" fmla="*/ 2217420 h 2225040"/>
              <a:gd name="connsiteX107" fmla="*/ 1447800 w 3086100"/>
              <a:gd name="connsiteY107" fmla="*/ 2217420 h 2225040"/>
              <a:gd name="connsiteX108" fmla="*/ 1508760 w 3086100"/>
              <a:gd name="connsiteY108" fmla="*/ 2202180 h 2225040"/>
              <a:gd name="connsiteX109" fmla="*/ 1607820 w 3086100"/>
              <a:gd name="connsiteY109" fmla="*/ 2179320 h 2225040"/>
              <a:gd name="connsiteX110" fmla="*/ 1630680 w 3086100"/>
              <a:gd name="connsiteY110" fmla="*/ 2164080 h 2225040"/>
              <a:gd name="connsiteX111" fmla="*/ 1661160 w 3086100"/>
              <a:gd name="connsiteY111" fmla="*/ 2156460 h 2225040"/>
              <a:gd name="connsiteX112" fmla="*/ 1684020 w 3086100"/>
              <a:gd name="connsiteY112" fmla="*/ 2148840 h 2225040"/>
              <a:gd name="connsiteX113" fmla="*/ 1744980 w 3086100"/>
              <a:gd name="connsiteY113" fmla="*/ 2133600 h 2225040"/>
              <a:gd name="connsiteX114" fmla="*/ 1767840 w 3086100"/>
              <a:gd name="connsiteY114" fmla="*/ 2125980 h 2225040"/>
              <a:gd name="connsiteX115" fmla="*/ 2270760 w 3086100"/>
              <a:gd name="connsiteY115" fmla="*/ 2118360 h 2225040"/>
              <a:gd name="connsiteX116" fmla="*/ 2286000 w 3086100"/>
              <a:gd name="connsiteY116" fmla="*/ 2065020 h 2225040"/>
              <a:gd name="connsiteX117" fmla="*/ 2278380 w 3086100"/>
              <a:gd name="connsiteY117" fmla="*/ 1965960 h 2225040"/>
              <a:gd name="connsiteX118" fmla="*/ 2255520 w 3086100"/>
              <a:gd name="connsiteY118" fmla="*/ 1943100 h 2225040"/>
              <a:gd name="connsiteX119" fmla="*/ 2209800 w 3086100"/>
              <a:gd name="connsiteY119" fmla="*/ 1920240 h 2225040"/>
              <a:gd name="connsiteX120" fmla="*/ 2186940 w 3086100"/>
              <a:gd name="connsiteY120" fmla="*/ 1905000 h 2225040"/>
              <a:gd name="connsiteX121" fmla="*/ 2164080 w 3086100"/>
              <a:gd name="connsiteY121" fmla="*/ 1897380 h 2225040"/>
              <a:gd name="connsiteX122" fmla="*/ 1889760 w 3086100"/>
              <a:gd name="connsiteY122" fmla="*/ 1874520 h 2225040"/>
              <a:gd name="connsiteX123" fmla="*/ 1897380 w 3086100"/>
              <a:gd name="connsiteY123" fmla="*/ 1798320 h 2225040"/>
              <a:gd name="connsiteX124" fmla="*/ 1920240 w 3086100"/>
              <a:gd name="connsiteY124" fmla="*/ 1783080 h 2225040"/>
              <a:gd name="connsiteX125" fmla="*/ 1943100 w 3086100"/>
              <a:gd name="connsiteY125" fmla="*/ 1775460 h 2225040"/>
              <a:gd name="connsiteX126" fmla="*/ 2011680 w 3086100"/>
              <a:gd name="connsiteY126" fmla="*/ 1752600 h 2225040"/>
              <a:gd name="connsiteX127" fmla="*/ 2316480 w 3086100"/>
              <a:gd name="connsiteY127" fmla="*/ 1744980 h 2225040"/>
              <a:gd name="connsiteX128" fmla="*/ 2362200 w 3086100"/>
              <a:gd name="connsiteY128" fmla="*/ 1722120 h 2225040"/>
              <a:gd name="connsiteX129" fmla="*/ 2385060 w 3086100"/>
              <a:gd name="connsiteY129" fmla="*/ 1676400 h 2225040"/>
              <a:gd name="connsiteX130" fmla="*/ 2407920 w 3086100"/>
              <a:gd name="connsiteY130" fmla="*/ 1653540 h 2225040"/>
              <a:gd name="connsiteX131" fmla="*/ 2430780 w 3086100"/>
              <a:gd name="connsiteY131" fmla="*/ 1607820 h 2225040"/>
              <a:gd name="connsiteX132" fmla="*/ 2453640 w 3086100"/>
              <a:gd name="connsiteY132" fmla="*/ 1592580 h 2225040"/>
              <a:gd name="connsiteX133" fmla="*/ 2476500 w 3086100"/>
              <a:gd name="connsiteY133" fmla="*/ 1546860 h 2225040"/>
              <a:gd name="connsiteX134" fmla="*/ 2491740 w 3086100"/>
              <a:gd name="connsiteY134" fmla="*/ 1524000 h 2225040"/>
              <a:gd name="connsiteX135" fmla="*/ 2506980 w 3086100"/>
              <a:gd name="connsiteY135" fmla="*/ 1470660 h 2225040"/>
              <a:gd name="connsiteX136" fmla="*/ 2529840 w 3086100"/>
              <a:gd name="connsiteY136" fmla="*/ 1371600 h 2225040"/>
              <a:gd name="connsiteX137" fmla="*/ 2575560 w 3086100"/>
              <a:gd name="connsiteY137" fmla="*/ 1348740 h 2225040"/>
              <a:gd name="connsiteX138" fmla="*/ 2590800 w 3086100"/>
              <a:gd name="connsiteY138" fmla="*/ 1325880 h 2225040"/>
              <a:gd name="connsiteX139" fmla="*/ 2628900 w 3086100"/>
              <a:gd name="connsiteY139" fmla="*/ 1310640 h 2225040"/>
              <a:gd name="connsiteX140" fmla="*/ 2727960 w 3086100"/>
              <a:gd name="connsiteY140" fmla="*/ 1295400 h 2225040"/>
              <a:gd name="connsiteX141" fmla="*/ 2811780 w 3086100"/>
              <a:gd name="connsiteY141" fmla="*/ 1280160 h 2225040"/>
              <a:gd name="connsiteX142" fmla="*/ 2918460 w 3086100"/>
              <a:gd name="connsiteY142" fmla="*/ 1257300 h 2225040"/>
              <a:gd name="connsiteX143" fmla="*/ 2941320 w 3086100"/>
              <a:gd name="connsiteY143" fmla="*/ 1249680 h 2225040"/>
              <a:gd name="connsiteX144" fmla="*/ 2994660 w 3086100"/>
              <a:gd name="connsiteY144" fmla="*/ 1234440 h 2225040"/>
              <a:gd name="connsiteX145" fmla="*/ 3025140 w 3086100"/>
              <a:gd name="connsiteY145" fmla="*/ 1211580 h 2225040"/>
              <a:gd name="connsiteX146" fmla="*/ 3048000 w 3086100"/>
              <a:gd name="connsiteY146" fmla="*/ 1203960 h 2225040"/>
              <a:gd name="connsiteX147" fmla="*/ 3063240 w 3086100"/>
              <a:gd name="connsiteY147" fmla="*/ 1181100 h 2225040"/>
              <a:gd name="connsiteX148" fmla="*/ 3086100 w 3086100"/>
              <a:gd name="connsiteY148" fmla="*/ 1097280 h 2225040"/>
              <a:gd name="connsiteX149" fmla="*/ 3078480 w 3086100"/>
              <a:gd name="connsiteY149" fmla="*/ 655320 h 2225040"/>
              <a:gd name="connsiteX150" fmla="*/ 3070860 w 3086100"/>
              <a:gd name="connsiteY150" fmla="*/ 617220 h 2225040"/>
              <a:gd name="connsiteX151" fmla="*/ 3063240 w 3086100"/>
              <a:gd name="connsiteY151" fmla="*/ 594360 h 2225040"/>
              <a:gd name="connsiteX152" fmla="*/ 3025140 w 3086100"/>
              <a:gd name="connsiteY152" fmla="*/ 548640 h 2225040"/>
              <a:gd name="connsiteX153" fmla="*/ 2979420 w 3086100"/>
              <a:gd name="connsiteY153" fmla="*/ 518160 h 2225040"/>
              <a:gd name="connsiteX154" fmla="*/ 2933700 w 3086100"/>
              <a:gd name="connsiteY154" fmla="*/ 487680 h 2225040"/>
              <a:gd name="connsiteX155" fmla="*/ 2910840 w 3086100"/>
              <a:gd name="connsiteY155" fmla="*/ 472440 h 2225040"/>
              <a:gd name="connsiteX156" fmla="*/ 2857500 w 3086100"/>
              <a:gd name="connsiteY156" fmla="*/ 457200 h 2225040"/>
              <a:gd name="connsiteX157" fmla="*/ 2834640 w 3086100"/>
              <a:gd name="connsiteY157" fmla="*/ 449580 h 2225040"/>
              <a:gd name="connsiteX158" fmla="*/ 2766060 w 3086100"/>
              <a:gd name="connsiteY158" fmla="*/ 441960 h 2225040"/>
              <a:gd name="connsiteX159" fmla="*/ 2628900 w 3086100"/>
              <a:gd name="connsiteY159" fmla="*/ 426720 h 2225040"/>
              <a:gd name="connsiteX160" fmla="*/ 2522220 w 3086100"/>
              <a:gd name="connsiteY160" fmla="*/ 419100 h 2225040"/>
              <a:gd name="connsiteX161" fmla="*/ 2484120 w 3086100"/>
              <a:gd name="connsiteY161" fmla="*/ 403860 h 2225040"/>
              <a:gd name="connsiteX162" fmla="*/ 2415540 w 3086100"/>
              <a:gd name="connsiteY162" fmla="*/ 388620 h 2225040"/>
              <a:gd name="connsiteX163" fmla="*/ 2339340 w 3086100"/>
              <a:gd name="connsiteY163" fmla="*/ 335280 h 2225040"/>
              <a:gd name="connsiteX164" fmla="*/ 2293620 w 3086100"/>
              <a:gd name="connsiteY164" fmla="*/ 304800 h 2225040"/>
              <a:gd name="connsiteX165" fmla="*/ 2270760 w 3086100"/>
              <a:gd name="connsiteY165" fmla="*/ 281940 h 2225040"/>
              <a:gd name="connsiteX166" fmla="*/ 2255520 w 3086100"/>
              <a:gd name="connsiteY166" fmla="*/ 259080 h 2225040"/>
              <a:gd name="connsiteX167" fmla="*/ 2232660 w 3086100"/>
              <a:gd name="connsiteY167" fmla="*/ 228600 h 2225040"/>
              <a:gd name="connsiteX168" fmla="*/ 2202180 w 3086100"/>
              <a:gd name="connsiteY168" fmla="*/ 182880 h 2225040"/>
              <a:gd name="connsiteX169" fmla="*/ 2179320 w 3086100"/>
              <a:gd name="connsiteY169" fmla="*/ 160020 h 2225040"/>
              <a:gd name="connsiteX170" fmla="*/ 2164080 w 3086100"/>
              <a:gd name="connsiteY170" fmla="*/ 129540 h 2225040"/>
              <a:gd name="connsiteX171" fmla="*/ 2072640 w 3086100"/>
              <a:gd name="connsiteY171" fmla="*/ 83820 h 2225040"/>
              <a:gd name="connsiteX172" fmla="*/ 2049780 w 3086100"/>
              <a:gd name="connsiteY172" fmla="*/ 76200 h 2225040"/>
              <a:gd name="connsiteX173" fmla="*/ 2026920 w 3086100"/>
              <a:gd name="connsiteY173" fmla="*/ 68580 h 2225040"/>
              <a:gd name="connsiteX174" fmla="*/ 1965960 w 3086100"/>
              <a:gd name="connsiteY174" fmla="*/ 60960 h 2225040"/>
              <a:gd name="connsiteX175" fmla="*/ 1584960 w 3086100"/>
              <a:gd name="connsiteY175" fmla="*/ 38100 h 2225040"/>
              <a:gd name="connsiteX176" fmla="*/ 1485900 w 3086100"/>
              <a:gd name="connsiteY176" fmla="*/ 30480 h 2225040"/>
              <a:gd name="connsiteX177" fmla="*/ 1280160 w 3086100"/>
              <a:gd name="connsiteY177" fmla="*/ 22860 h 222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3086100" h="2225040">
                <a:moveTo>
                  <a:pt x="1333500" y="0"/>
                </a:moveTo>
                <a:cubicBezTo>
                  <a:pt x="1320800" y="5080"/>
                  <a:pt x="1307408" y="8690"/>
                  <a:pt x="1295400" y="15240"/>
                </a:cubicBezTo>
                <a:cubicBezTo>
                  <a:pt x="1265948" y="31305"/>
                  <a:pt x="1222388" y="63798"/>
                  <a:pt x="1203960" y="91440"/>
                </a:cubicBezTo>
                <a:cubicBezTo>
                  <a:pt x="1198880" y="99060"/>
                  <a:pt x="1192439" y="105931"/>
                  <a:pt x="1188720" y="114300"/>
                </a:cubicBezTo>
                <a:cubicBezTo>
                  <a:pt x="1182196" y="128980"/>
                  <a:pt x="1178560" y="144780"/>
                  <a:pt x="1173480" y="160020"/>
                </a:cubicBezTo>
                <a:cubicBezTo>
                  <a:pt x="1170940" y="167640"/>
                  <a:pt x="1167808" y="175088"/>
                  <a:pt x="1165860" y="182880"/>
                </a:cubicBezTo>
                <a:cubicBezTo>
                  <a:pt x="1163320" y="193040"/>
                  <a:pt x="1163436" y="204267"/>
                  <a:pt x="1158240" y="213360"/>
                </a:cubicBezTo>
                <a:cubicBezTo>
                  <a:pt x="1152893" y="222716"/>
                  <a:pt x="1142279" y="227941"/>
                  <a:pt x="1135380" y="236220"/>
                </a:cubicBezTo>
                <a:cubicBezTo>
                  <a:pt x="1108867" y="268036"/>
                  <a:pt x="1134808" y="254191"/>
                  <a:pt x="1097280" y="266700"/>
                </a:cubicBezTo>
                <a:cubicBezTo>
                  <a:pt x="1091288" y="275689"/>
                  <a:pt x="1072918" y="298899"/>
                  <a:pt x="1074420" y="312420"/>
                </a:cubicBezTo>
                <a:cubicBezTo>
                  <a:pt x="1077601" y="341048"/>
                  <a:pt x="1088676" y="365104"/>
                  <a:pt x="1112520" y="381000"/>
                </a:cubicBezTo>
                <a:cubicBezTo>
                  <a:pt x="1119203" y="385455"/>
                  <a:pt x="1127997" y="385456"/>
                  <a:pt x="1135380" y="388620"/>
                </a:cubicBezTo>
                <a:cubicBezTo>
                  <a:pt x="1145821" y="393095"/>
                  <a:pt x="1155997" y="398224"/>
                  <a:pt x="1165860" y="403860"/>
                </a:cubicBezTo>
                <a:cubicBezTo>
                  <a:pt x="1173811" y="408404"/>
                  <a:pt x="1180145" y="415884"/>
                  <a:pt x="1188720" y="419100"/>
                </a:cubicBezTo>
                <a:cubicBezTo>
                  <a:pt x="1200847" y="423648"/>
                  <a:pt x="1214325" y="423312"/>
                  <a:pt x="1226820" y="426720"/>
                </a:cubicBezTo>
                <a:cubicBezTo>
                  <a:pt x="1242318" y="430947"/>
                  <a:pt x="1272540" y="441960"/>
                  <a:pt x="1272540" y="441960"/>
                </a:cubicBezTo>
                <a:cubicBezTo>
                  <a:pt x="1394460" y="439420"/>
                  <a:pt x="1516354" y="434340"/>
                  <a:pt x="1638300" y="434340"/>
                </a:cubicBezTo>
                <a:cubicBezTo>
                  <a:pt x="1686627" y="434340"/>
                  <a:pt x="1734811" y="439605"/>
                  <a:pt x="1783080" y="441960"/>
                </a:cubicBezTo>
                <a:lnTo>
                  <a:pt x="1950720" y="449580"/>
                </a:lnTo>
                <a:cubicBezTo>
                  <a:pt x="2013479" y="470500"/>
                  <a:pt x="1980537" y="462548"/>
                  <a:pt x="2049780" y="472440"/>
                </a:cubicBezTo>
                <a:cubicBezTo>
                  <a:pt x="2103120" y="490220"/>
                  <a:pt x="2090420" y="472440"/>
                  <a:pt x="2103120" y="510540"/>
                </a:cubicBezTo>
                <a:cubicBezTo>
                  <a:pt x="2098040" y="518160"/>
                  <a:pt x="2091599" y="525031"/>
                  <a:pt x="2087880" y="533400"/>
                </a:cubicBezTo>
                <a:cubicBezTo>
                  <a:pt x="2081356" y="548080"/>
                  <a:pt x="2081551" y="565754"/>
                  <a:pt x="2072640" y="579120"/>
                </a:cubicBezTo>
                <a:lnTo>
                  <a:pt x="2042160" y="624840"/>
                </a:lnTo>
                <a:cubicBezTo>
                  <a:pt x="2037080" y="632460"/>
                  <a:pt x="2033396" y="641224"/>
                  <a:pt x="2026920" y="647700"/>
                </a:cubicBezTo>
                <a:cubicBezTo>
                  <a:pt x="1983585" y="691035"/>
                  <a:pt x="2025311" y="656124"/>
                  <a:pt x="1981200" y="678180"/>
                </a:cubicBezTo>
                <a:cubicBezTo>
                  <a:pt x="1973009" y="682276"/>
                  <a:pt x="1966291" y="688876"/>
                  <a:pt x="1958340" y="693420"/>
                </a:cubicBezTo>
                <a:cubicBezTo>
                  <a:pt x="1948477" y="699056"/>
                  <a:pt x="1937723" y="703024"/>
                  <a:pt x="1927860" y="708660"/>
                </a:cubicBezTo>
                <a:cubicBezTo>
                  <a:pt x="1919909" y="713204"/>
                  <a:pt x="1913191" y="719804"/>
                  <a:pt x="1905000" y="723900"/>
                </a:cubicBezTo>
                <a:cubicBezTo>
                  <a:pt x="1897816" y="727492"/>
                  <a:pt x="1889161" y="727619"/>
                  <a:pt x="1882140" y="731520"/>
                </a:cubicBezTo>
                <a:cubicBezTo>
                  <a:pt x="1866129" y="740415"/>
                  <a:pt x="1851660" y="751840"/>
                  <a:pt x="1836420" y="762000"/>
                </a:cubicBezTo>
                <a:cubicBezTo>
                  <a:pt x="1828800" y="767080"/>
                  <a:pt x="1821751" y="773144"/>
                  <a:pt x="1813560" y="777240"/>
                </a:cubicBezTo>
                <a:cubicBezTo>
                  <a:pt x="1775896" y="796072"/>
                  <a:pt x="1793856" y="788888"/>
                  <a:pt x="1760220" y="800100"/>
                </a:cubicBezTo>
                <a:cubicBezTo>
                  <a:pt x="1750060" y="807720"/>
                  <a:pt x="1740767" y="816659"/>
                  <a:pt x="1729740" y="822960"/>
                </a:cubicBezTo>
                <a:cubicBezTo>
                  <a:pt x="1722766" y="826945"/>
                  <a:pt x="1714064" y="826988"/>
                  <a:pt x="1706880" y="830580"/>
                </a:cubicBezTo>
                <a:cubicBezTo>
                  <a:pt x="1698689" y="834676"/>
                  <a:pt x="1691971" y="841276"/>
                  <a:pt x="1684020" y="845820"/>
                </a:cubicBezTo>
                <a:cubicBezTo>
                  <a:pt x="1674157" y="851456"/>
                  <a:pt x="1663403" y="855424"/>
                  <a:pt x="1653540" y="861060"/>
                </a:cubicBezTo>
                <a:cubicBezTo>
                  <a:pt x="1566283" y="910921"/>
                  <a:pt x="1702381" y="836119"/>
                  <a:pt x="1607820" y="899160"/>
                </a:cubicBezTo>
                <a:cubicBezTo>
                  <a:pt x="1601137" y="903615"/>
                  <a:pt x="1592580" y="904240"/>
                  <a:pt x="1584960" y="906780"/>
                </a:cubicBezTo>
                <a:cubicBezTo>
                  <a:pt x="1568108" y="923632"/>
                  <a:pt x="1560458" y="934271"/>
                  <a:pt x="1539240" y="944880"/>
                </a:cubicBezTo>
                <a:cubicBezTo>
                  <a:pt x="1532056" y="948472"/>
                  <a:pt x="1523564" y="948908"/>
                  <a:pt x="1516380" y="952500"/>
                </a:cubicBezTo>
                <a:cubicBezTo>
                  <a:pt x="1508189" y="956596"/>
                  <a:pt x="1501711" y="963644"/>
                  <a:pt x="1493520" y="967740"/>
                </a:cubicBezTo>
                <a:cubicBezTo>
                  <a:pt x="1486336" y="971332"/>
                  <a:pt x="1478043" y="972196"/>
                  <a:pt x="1470660" y="975360"/>
                </a:cubicBezTo>
                <a:cubicBezTo>
                  <a:pt x="1460219" y="979835"/>
                  <a:pt x="1450621" y="986125"/>
                  <a:pt x="1440180" y="990600"/>
                </a:cubicBezTo>
                <a:cubicBezTo>
                  <a:pt x="1421910" y="998430"/>
                  <a:pt x="1406174" y="1000316"/>
                  <a:pt x="1386840" y="1005840"/>
                </a:cubicBezTo>
                <a:cubicBezTo>
                  <a:pt x="1379117" y="1008047"/>
                  <a:pt x="1371729" y="1011347"/>
                  <a:pt x="1363980" y="1013460"/>
                </a:cubicBezTo>
                <a:cubicBezTo>
                  <a:pt x="1343773" y="1018971"/>
                  <a:pt x="1303020" y="1028700"/>
                  <a:pt x="1303020" y="1028700"/>
                </a:cubicBezTo>
                <a:cubicBezTo>
                  <a:pt x="1188720" y="1026160"/>
                  <a:pt x="1074251" y="1027794"/>
                  <a:pt x="960120" y="1021080"/>
                </a:cubicBezTo>
                <a:cubicBezTo>
                  <a:pt x="944083" y="1020137"/>
                  <a:pt x="929640" y="1010920"/>
                  <a:pt x="914400" y="1005840"/>
                </a:cubicBezTo>
                <a:lnTo>
                  <a:pt x="891540" y="998220"/>
                </a:lnTo>
                <a:cubicBezTo>
                  <a:pt x="848360" y="1000760"/>
                  <a:pt x="805060" y="1001739"/>
                  <a:pt x="762000" y="1005840"/>
                </a:cubicBezTo>
                <a:cubicBezTo>
                  <a:pt x="729520" y="1008933"/>
                  <a:pt x="731104" y="1016675"/>
                  <a:pt x="701040" y="1028700"/>
                </a:cubicBezTo>
                <a:cubicBezTo>
                  <a:pt x="686125" y="1034666"/>
                  <a:pt x="668686" y="1035029"/>
                  <a:pt x="655320" y="1043940"/>
                </a:cubicBezTo>
                <a:cubicBezTo>
                  <a:pt x="647700" y="1049020"/>
                  <a:pt x="640829" y="1055461"/>
                  <a:pt x="632460" y="1059180"/>
                </a:cubicBezTo>
                <a:cubicBezTo>
                  <a:pt x="617780" y="1065704"/>
                  <a:pt x="600106" y="1065509"/>
                  <a:pt x="586740" y="1074420"/>
                </a:cubicBezTo>
                <a:cubicBezTo>
                  <a:pt x="579120" y="1079500"/>
                  <a:pt x="572455" y="1086444"/>
                  <a:pt x="563880" y="1089660"/>
                </a:cubicBezTo>
                <a:cubicBezTo>
                  <a:pt x="551753" y="1094208"/>
                  <a:pt x="538423" y="1094470"/>
                  <a:pt x="525780" y="1097280"/>
                </a:cubicBezTo>
                <a:cubicBezTo>
                  <a:pt x="515557" y="1099552"/>
                  <a:pt x="505370" y="1102023"/>
                  <a:pt x="495300" y="1104900"/>
                </a:cubicBezTo>
                <a:cubicBezTo>
                  <a:pt x="487577" y="1107107"/>
                  <a:pt x="480163" y="1110313"/>
                  <a:pt x="472440" y="1112520"/>
                </a:cubicBezTo>
                <a:cubicBezTo>
                  <a:pt x="462370" y="1115397"/>
                  <a:pt x="451991" y="1117131"/>
                  <a:pt x="441960" y="1120140"/>
                </a:cubicBezTo>
                <a:cubicBezTo>
                  <a:pt x="426573" y="1124756"/>
                  <a:pt x="412180" y="1133387"/>
                  <a:pt x="396240" y="1135380"/>
                </a:cubicBezTo>
                <a:cubicBezTo>
                  <a:pt x="375920" y="1137920"/>
                  <a:pt x="355480" y="1139633"/>
                  <a:pt x="335280" y="1143000"/>
                </a:cubicBezTo>
                <a:cubicBezTo>
                  <a:pt x="324950" y="1144722"/>
                  <a:pt x="314831" y="1147611"/>
                  <a:pt x="304800" y="1150620"/>
                </a:cubicBezTo>
                <a:cubicBezTo>
                  <a:pt x="289413" y="1155236"/>
                  <a:pt x="275046" y="1164086"/>
                  <a:pt x="259080" y="1165860"/>
                </a:cubicBezTo>
                <a:lnTo>
                  <a:pt x="190500" y="1173480"/>
                </a:lnTo>
                <a:cubicBezTo>
                  <a:pt x="180340" y="1176020"/>
                  <a:pt x="168734" y="1175291"/>
                  <a:pt x="160020" y="1181100"/>
                </a:cubicBezTo>
                <a:cubicBezTo>
                  <a:pt x="91086" y="1227056"/>
                  <a:pt x="196653" y="1186669"/>
                  <a:pt x="121920" y="1211580"/>
                </a:cubicBezTo>
                <a:cubicBezTo>
                  <a:pt x="111150" y="1265432"/>
                  <a:pt x="118396" y="1237393"/>
                  <a:pt x="99060" y="1295400"/>
                </a:cubicBezTo>
                <a:cubicBezTo>
                  <a:pt x="96520" y="1303020"/>
                  <a:pt x="95895" y="1311577"/>
                  <a:pt x="91440" y="1318260"/>
                </a:cubicBezTo>
                <a:lnTo>
                  <a:pt x="76200" y="1341120"/>
                </a:lnTo>
                <a:cubicBezTo>
                  <a:pt x="73660" y="1351280"/>
                  <a:pt x="73776" y="1362507"/>
                  <a:pt x="68580" y="1371600"/>
                </a:cubicBezTo>
                <a:cubicBezTo>
                  <a:pt x="63233" y="1380956"/>
                  <a:pt x="52619" y="1386181"/>
                  <a:pt x="45720" y="1394460"/>
                </a:cubicBezTo>
                <a:cubicBezTo>
                  <a:pt x="39857" y="1401495"/>
                  <a:pt x="34576" y="1409129"/>
                  <a:pt x="30480" y="1417320"/>
                </a:cubicBezTo>
                <a:cubicBezTo>
                  <a:pt x="-1068" y="1480416"/>
                  <a:pt x="51296" y="1397526"/>
                  <a:pt x="7620" y="1463040"/>
                </a:cubicBezTo>
                <a:cubicBezTo>
                  <a:pt x="5080" y="1483360"/>
                  <a:pt x="0" y="1503522"/>
                  <a:pt x="0" y="1524000"/>
                </a:cubicBezTo>
                <a:cubicBezTo>
                  <a:pt x="0" y="1538041"/>
                  <a:pt x="5856" y="1581432"/>
                  <a:pt x="15240" y="1600200"/>
                </a:cubicBezTo>
                <a:cubicBezTo>
                  <a:pt x="19336" y="1608391"/>
                  <a:pt x="24396" y="1616215"/>
                  <a:pt x="30480" y="1623060"/>
                </a:cubicBezTo>
                <a:cubicBezTo>
                  <a:pt x="46636" y="1641236"/>
                  <a:pt x="73581" y="1671281"/>
                  <a:pt x="99060" y="1684020"/>
                </a:cubicBezTo>
                <a:cubicBezTo>
                  <a:pt x="106244" y="1687612"/>
                  <a:pt x="114300" y="1689100"/>
                  <a:pt x="121920" y="1691640"/>
                </a:cubicBezTo>
                <a:cubicBezTo>
                  <a:pt x="127000" y="1699260"/>
                  <a:pt x="130684" y="1708024"/>
                  <a:pt x="137160" y="1714500"/>
                </a:cubicBezTo>
                <a:cubicBezTo>
                  <a:pt x="158998" y="1736338"/>
                  <a:pt x="158090" y="1724965"/>
                  <a:pt x="182880" y="1737360"/>
                </a:cubicBezTo>
                <a:cubicBezTo>
                  <a:pt x="196127" y="1743984"/>
                  <a:pt x="208657" y="1752005"/>
                  <a:pt x="220980" y="1760220"/>
                </a:cubicBezTo>
                <a:cubicBezTo>
                  <a:pt x="231547" y="1767265"/>
                  <a:pt x="240433" y="1776779"/>
                  <a:pt x="251460" y="1783080"/>
                </a:cubicBezTo>
                <a:cubicBezTo>
                  <a:pt x="258434" y="1787065"/>
                  <a:pt x="267136" y="1787108"/>
                  <a:pt x="274320" y="1790700"/>
                </a:cubicBezTo>
                <a:cubicBezTo>
                  <a:pt x="282511" y="1794796"/>
                  <a:pt x="288989" y="1801844"/>
                  <a:pt x="297180" y="1805940"/>
                </a:cubicBezTo>
                <a:cubicBezTo>
                  <a:pt x="304364" y="1809532"/>
                  <a:pt x="312856" y="1809968"/>
                  <a:pt x="320040" y="1813560"/>
                </a:cubicBezTo>
                <a:cubicBezTo>
                  <a:pt x="328231" y="1817656"/>
                  <a:pt x="334949" y="1824256"/>
                  <a:pt x="342900" y="1828800"/>
                </a:cubicBezTo>
                <a:cubicBezTo>
                  <a:pt x="352763" y="1834436"/>
                  <a:pt x="363517" y="1838404"/>
                  <a:pt x="373380" y="1844040"/>
                </a:cubicBezTo>
                <a:cubicBezTo>
                  <a:pt x="414740" y="1867675"/>
                  <a:pt x="377187" y="1852929"/>
                  <a:pt x="419100" y="1866900"/>
                </a:cubicBezTo>
                <a:cubicBezTo>
                  <a:pt x="488438" y="1918904"/>
                  <a:pt x="455418" y="1906460"/>
                  <a:pt x="510540" y="1920240"/>
                </a:cubicBezTo>
                <a:cubicBezTo>
                  <a:pt x="546352" y="1956052"/>
                  <a:pt x="524434" y="1937122"/>
                  <a:pt x="579120" y="1973580"/>
                </a:cubicBezTo>
                <a:cubicBezTo>
                  <a:pt x="586740" y="1978660"/>
                  <a:pt x="593477" y="1985419"/>
                  <a:pt x="601980" y="1988820"/>
                </a:cubicBezTo>
                <a:cubicBezTo>
                  <a:pt x="614680" y="1993900"/>
                  <a:pt x="627581" y="1998505"/>
                  <a:pt x="640080" y="2004060"/>
                </a:cubicBezTo>
                <a:cubicBezTo>
                  <a:pt x="650460" y="2008673"/>
                  <a:pt x="660697" y="2013664"/>
                  <a:pt x="670560" y="2019300"/>
                </a:cubicBezTo>
                <a:cubicBezTo>
                  <a:pt x="678511" y="2023844"/>
                  <a:pt x="685229" y="2030444"/>
                  <a:pt x="693420" y="2034540"/>
                </a:cubicBezTo>
                <a:cubicBezTo>
                  <a:pt x="705654" y="2040657"/>
                  <a:pt x="719021" y="2044225"/>
                  <a:pt x="731520" y="2049780"/>
                </a:cubicBezTo>
                <a:cubicBezTo>
                  <a:pt x="741900" y="2054393"/>
                  <a:pt x="752137" y="2059384"/>
                  <a:pt x="762000" y="2065020"/>
                </a:cubicBezTo>
                <a:cubicBezTo>
                  <a:pt x="769951" y="2069564"/>
                  <a:pt x="776669" y="2076164"/>
                  <a:pt x="784860" y="2080260"/>
                </a:cubicBezTo>
                <a:cubicBezTo>
                  <a:pt x="792044" y="2083852"/>
                  <a:pt x="800699" y="2083979"/>
                  <a:pt x="807720" y="2087880"/>
                </a:cubicBezTo>
                <a:cubicBezTo>
                  <a:pt x="823731" y="2096775"/>
                  <a:pt x="837057" y="2110169"/>
                  <a:pt x="853440" y="2118360"/>
                </a:cubicBezTo>
                <a:cubicBezTo>
                  <a:pt x="862807" y="2123044"/>
                  <a:pt x="874114" y="2122303"/>
                  <a:pt x="883920" y="2125980"/>
                </a:cubicBezTo>
                <a:cubicBezTo>
                  <a:pt x="894556" y="2129968"/>
                  <a:pt x="903959" y="2136745"/>
                  <a:pt x="914400" y="2141220"/>
                </a:cubicBezTo>
                <a:cubicBezTo>
                  <a:pt x="921783" y="2144384"/>
                  <a:pt x="930076" y="2145248"/>
                  <a:pt x="937260" y="2148840"/>
                </a:cubicBezTo>
                <a:cubicBezTo>
                  <a:pt x="945451" y="2152936"/>
                  <a:pt x="951702" y="2160472"/>
                  <a:pt x="960120" y="2164080"/>
                </a:cubicBezTo>
                <a:cubicBezTo>
                  <a:pt x="970389" y="2168481"/>
                  <a:pt x="1020864" y="2177512"/>
                  <a:pt x="1028700" y="2179320"/>
                </a:cubicBezTo>
                <a:cubicBezTo>
                  <a:pt x="1124222" y="2201364"/>
                  <a:pt x="1054508" y="2190166"/>
                  <a:pt x="1150620" y="2202180"/>
                </a:cubicBezTo>
                <a:cubicBezTo>
                  <a:pt x="1163320" y="2207260"/>
                  <a:pt x="1175228" y="2215171"/>
                  <a:pt x="1188720" y="2217420"/>
                </a:cubicBezTo>
                <a:cubicBezTo>
                  <a:pt x="1277238" y="2232173"/>
                  <a:pt x="1357550" y="2221718"/>
                  <a:pt x="1447800" y="2217420"/>
                </a:cubicBezTo>
                <a:cubicBezTo>
                  <a:pt x="1517163" y="2194299"/>
                  <a:pt x="1407612" y="2229766"/>
                  <a:pt x="1508760" y="2202180"/>
                </a:cubicBezTo>
                <a:cubicBezTo>
                  <a:pt x="1600806" y="2177076"/>
                  <a:pt x="1505833" y="2193890"/>
                  <a:pt x="1607820" y="2179320"/>
                </a:cubicBezTo>
                <a:cubicBezTo>
                  <a:pt x="1615440" y="2174240"/>
                  <a:pt x="1622262" y="2167688"/>
                  <a:pt x="1630680" y="2164080"/>
                </a:cubicBezTo>
                <a:cubicBezTo>
                  <a:pt x="1640306" y="2159955"/>
                  <a:pt x="1651090" y="2159337"/>
                  <a:pt x="1661160" y="2156460"/>
                </a:cubicBezTo>
                <a:cubicBezTo>
                  <a:pt x="1668883" y="2154253"/>
                  <a:pt x="1676271" y="2150953"/>
                  <a:pt x="1684020" y="2148840"/>
                </a:cubicBezTo>
                <a:cubicBezTo>
                  <a:pt x="1704227" y="2143329"/>
                  <a:pt x="1725109" y="2140224"/>
                  <a:pt x="1744980" y="2133600"/>
                </a:cubicBezTo>
                <a:cubicBezTo>
                  <a:pt x="1752600" y="2131060"/>
                  <a:pt x="1759811" y="2126213"/>
                  <a:pt x="1767840" y="2125980"/>
                </a:cubicBezTo>
                <a:cubicBezTo>
                  <a:pt x="1935429" y="2121122"/>
                  <a:pt x="2103120" y="2120900"/>
                  <a:pt x="2270760" y="2118360"/>
                </a:cubicBezTo>
                <a:cubicBezTo>
                  <a:pt x="2274353" y="2107580"/>
                  <a:pt x="2286000" y="2074588"/>
                  <a:pt x="2286000" y="2065020"/>
                </a:cubicBezTo>
                <a:cubicBezTo>
                  <a:pt x="2286000" y="2031902"/>
                  <a:pt x="2286412" y="1998089"/>
                  <a:pt x="2278380" y="1965960"/>
                </a:cubicBezTo>
                <a:cubicBezTo>
                  <a:pt x="2275766" y="1955505"/>
                  <a:pt x="2263799" y="1949999"/>
                  <a:pt x="2255520" y="1943100"/>
                </a:cubicBezTo>
                <a:cubicBezTo>
                  <a:pt x="2222763" y="1915803"/>
                  <a:pt x="2244167" y="1937423"/>
                  <a:pt x="2209800" y="1920240"/>
                </a:cubicBezTo>
                <a:cubicBezTo>
                  <a:pt x="2201609" y="1916144"/>
                  <a:pt x="2195131" y="1909096"/>
                  <a:pt x="2186940" y="1905000"/>
                </a:cubicBezTo>
                <a:cubicBezTo>
                  <a:pt x="2179756" y="1901408"/>
                  <a:pt x="2171829" y="1899493"/>
                  <a:pt x="2164080" y="1897380"/>
                </a:cubicBezTo>
                <a:cubicBezTo>
                  <a:pt x="2046545" y="1865325"/>
                  <a:pt x="2081697" y="1881375"/>
                  <a:pt x="1889760" y="1874520"/>
                </a:cubicBezTo>
                <a:cubicBezTo>
                  <a:pt x="1892300" y="1849120"/>
                  <a:pt x="1889308" y="1822537"/>
                  <a:pt x="1897380" y="1798320"/>
                </a:cubicBezTo>
                <a:cubicBezTo>
                  <a:pt x="1900276" y="1789632"/>
                  <a:pt x="1912049" y="1787176"/>
                  <a:pt x="1920240" y="1783080"/>
                </a:cubicBezTo>
                <a:cubicBezTo>
                  <a:pt x="1927424" y="1779488"/>
                  <a:pt x="1935916" y="1779052"/>
                  <a:pt x="1943100" y="1775460"/>
                </a:cubicBezTo>
                <a:cubicBezTo>
                  <a:pt x="1983097" y="1755462"/>
                  <a:pt x="1949704" y="1755295"/>
                  <a:pt x="2011680" y="1752600"/>
                </a:cubicBezTo>
                <a:cubicBezTo>
                  <a:pt x="2113216" y="1748185"/>
                  <a:pt x="2214880" y="1747520"/>
                  <a:pt x="2316480" y="1744980"/>
                </a:cubicBezTo>
                <a:cubicBezTo>
                  <a:pt x="2335073" y="1738782"/>
                  <a:pt x="2347428" y="1736892"/>
                  <a:pt x="2362200" y="1722120"/>
                </a:cubicBezTo>
                <a:cubicBezTo>
                  <a:pt x="2398170" y="1686150"/>
                  <a:pt x="2360270" y="1713585"/>
                  <a:pt x="2385060" y="1676400"/>
                </a:cubicBezTo>
                <a:cubicBezTo>
                  <a:pt x="2391038" y="1667434"/>
                  <a:pt x="2400300" y="1661160"/>
                  <a:pt x="2407920" y="1653540"/>
                </a:cubicBezTo>
                <a:cubicBezTo>
                  <a:pt x="2414118" y="1634947"/>
                  <a:pt x="2416008" y="1622592"/>
                  <a:pt x="2430780" y="1607820"/>
                </a:cubicBezTo>
                <a:cubicBezTo>
                  <a:pt x="2437256" y="1601344"/>
                  <a:pt x="2446020" y="1597660"/>
                  <a:pt x="2453640" y="1592580"/>
                </a:cubicBezTo>
                <a:cubicBezTo>
                  <a:pt x="2497316" y="1527066"/>
                  <a:pt x="2444952" y="1609956"/>
                  <a:pt x="2476500" y="1546860"/>
                </a:cubicBezTo>
                <a:cubicBezTo>
                  <a:pt x="2480596" y="1538669"/>
                  <a:pt x="2487644" y="1532191"/>
                  <a:pt x="2491740" y="1524000"/>
                </a:cubicBezTo>
                <a:cubicBezTo>
                  <a:pt x="2496403" y="1514673"/>
                  <a:pt x="2505585" y="1478333"/>
                  <a:pt x="2506980" y="1470660"/>
                </a:cubicBezTo>
                <a:cubicBezTo>
                  <a:pt x="2508651" y="1461472"/>
                  <a:pt x="2516274" y="1380644"/>
                  <a:pt x="2529840" y="1371600"/>
                </a:cubicBezTo>
                <a:cubicBezTo>
                  <a:pt x="2559383" y="1351905"/>
                  <a:pt x="2544012" y="1359256"/>
                  <a:pt x="2575560" y="1348740"/>
                </a:cubicBezTo>
                <a:cubicBezTo>
                  <a:pt x="2580640" y="1341120"/>
                  <a:pt x="2583348" y="1331203"/>
                  <a:pt x="2590800" y="1325880"/>
                </a:cubicBezTo>
                <a:cubicBezTo>
                  <a:pt x="2601931" y="1317930"/>
                  <a:pt x="2615924" y="1314965"/>
                  <a:pt x="2628900" y="1310640"/>
                </a:cubicBezTo>
                <a:cubicBezTo>
                  <a:pt x="2661896" y="1299641"/>
                  <a:pt x="2692452" y="1299345"/>
                  <a:pt x="2727960" y="1295400"/>
                </a:cubicBezTo>
                <a:cubicBezTo>
                  <a:pt x="2777006" y="1279051"/>
                  <a:pt x="2725617" y="1294520"/>
                  <a:pt x="2811780" y="1280160"/>
                </a:cubicBezTo>
                <a:cubicBezTo>
                  <a:pt x="2832775" y="1276661"/>
                  <a:pt x="2889322" y="1265625"/>
                  <a:pt x="2918460" y="1257300"/>
                </a:cubicBezTo>
                <a:cubicBezTo>
                  <a:pt x="2926183" y="1255093"/>
                  <a:pt x="2933597" y="1251887"/>
                  <a:pt x="2941320" y="1249680"/>
                </a:cubicBezTo>
                <a:cubicBezTo>
                  <a:pt x="3008297" y="1230544"/>
                  <a:pt x="2939850" y="1252710"/>
                  <a:pt x="2994660" y="1234440"/>
                </a:cubicBezTo>
                <a:cubicBezTo>
                  <a:pt x="3004820" y="1226820"/>
                  <a:pt x="3014113" y="1217881"/>
                  <a:pt x="3025140" y="1211580"/>
                </a:cubicBezTo>
                <a:cubicBezTo>
                  <a:pt x="3032114" y="1207595"/>
                  <a:pt x="3041728" y="1208978"/>
                  <a:pt x="3048000" y="1203960"/>
                </a:cubicBezTo>
                <a:cubicBezTo>
                  <a:pt x="3055151" y="1198239"/>
                  <a:pt x="3058160" y="1188720"/>
                  <a:pt x="3063240" y="1181100"/>
                </a:cubicBezTo>
                <a:cubicBezTo>
                  <a:pt x="3080428" y="1112348"/>
                  <a:pt x="3071856" y="1140011"/>
                  <a:pt x="3086100" y="1097280"/>
                </a:cubicBezTo>
                <a:cubicBezTo>
                  <a:pt x="3083560" y="949960"/>
                  <a:pt x="3083155" y="802588"/>
                  <a:pt x="3078480" y="655320"/>
                </a:cubicBezTo>
                <a:cubicBezTo>
                  <a:pt x="3078069" y="642375"/>
                  <a:pt x="3074001" y="629785"/>
                  <a:pt x="3070860" y="617220"/>
                </a:cubicBezTo>
                <a:cubicBezTo>
                  <a:pt x="3068912" y="609428"/>
                  <a:pt x="3066832" y="601544"/>
                  <a:pt x="3063240" y="594360"/>
                </a:cubicBezTo>
                <a:cubicBezTo>
                  <a:pt x="3055235" y="578350"/>
                  <a:pt x="3038928" y="559364"/>
                  <a:pt x="3025140" y="548640"/>
                </a:cubicBezTo>
                <a:cubicBezTo>
                  <a:pt x="3010682" y="537395"/>
                  <a:pt x="2994660" y="528320"/>
                  <a:pt x="2979420" y="518160"/>
                </a:cubicBezTo>
                <a:lnTo>
                  <a:pt x="2933700" y="487680"/>
                </a:lnTo>
                <a:cubicBezTo>
                  <a:pt x="2926080" y="482600"/>
                  <a:pt x="2919528" y="475336"/>
                  <a:pt x="2910840" y="472440"/>
                </a:cubicBezTo>
                <a:cubicBezTo>
                  <a:pt x="2856030" y="454170"/>
                  <a:pt x="2924477" y="476336"/>
                  <a:pt x="2857500" y="457200"/>
                </a:cubicBezTo>
                <a:cubicBezTo>
                  <a:pt x="2849777" y="454993"/>
                  <a:pt x="2842563" y="450900"/>
                  <a:pt x="2834640" y="449580"/>
                </a:cubicBezTo>
                <a:cubicBezTo>
                  <a:pt x="2811952" y="445799"/>
                  <a:pt x="2788883" y="444813"/>
                  <a:pt x="2766060" y="441960"/>
                </a:cubicBezTo>
                <a:cubicBezTo>
                  <a:pt x="2668543" y="429770"/>
                  <a:pt x="2756230" y="436906"/>
                  <a:pt x="2628900" y="426720"/>
                </a:cubicBezTo>
                <a:lnTo>
                  <a:pt x="2522220" y="419100"/>
                </a:lnTo>
                <a:cubicBezTo>
                  <a:pt x="2509520" y="414020"/>
                  <a:pt x="2497316" y="407459"/>
                  <a:pt x="2484120" y="403860"/>
                </a:cubicBezTo>
                <a:cubicBezTo>
                  <a:pt x="2467063" y="399208"/>
                  <a:pt x="2434037" y="398896"/>
                  <a:pt x="2415540" y="388620"/>
                </a:cubicBezTo>
                <a:cubicBezTo>
                  <a:pt x="2380019" y="368886"/>
                  <a:pt x="2370074" y="356794"/>
                  <a:pt x="2339340" y="335280"/>
                </a:cubicBezTo>
                <a:cubicBezTo>
                  <a:pt x="2324335" y="324776"/>
                  <a:pt x="2306572" y="317752"/>
                  <a:pt x="2293620" y="304800"/>
                </a:cubicBezTo>
                <a:cubicBezTo>
                  <a:pt x="2286000" y="297180"/>
                  <a:pt x="2277659" y="290219"/>
                  <a:pt x="2270760" y="281940"/>
                </a:cubicBezTo>
                <a:cubicBezTo>
                  <a:pt x="2264897" y="274905"/>
                  <a:pt x="2260843" y="266532"/>
                  <a:pt x="2255520" y="259080"/>
                </a:cubicBezTo>
                <a:cubicBezTo>
                  <a:pt x="2248138" y="248746"/>
                  <a:pt x="2239943" y="239004"/>
                  <a:pt x="2232660" y="228600"/>
                </a:cubicBezTo>
                <a:cubicBezTo>
                  <a:pt x="2222156" y="213595"/>
                  <a:pt x="2215132" y="195832"/>
                  <a:pt x="2202180" y="182880"/>
                </a:cubicBezTo>
                <a:cubicBezTo>
                  <a:pt x="2194560" y="175260"/>
                  <a:pt x="2185584" y="168789"/>
                  <a:pt x="2179320" y="160020"/>
                </a:cubicBezTo>
                <a:cubicBezTo>
                  <a:pt x="2172718" y="150777"/>
                  <a:pt x="2172112" y="137572"/>
                  <a:pt x="2164080" y="129540"/>
                </a:cubicBezTo>
                <a:cubicBezTo>
                  <a:pt x="2134537" y="99997"/>
                  <a:pt x="2109825" y="96215"/>
                  <a:pt x="2072640" y="83820"/>
                </a:cubicBezTo>
                <a:lnTo>
                  <a:pt x="2049780" y="76200"/>
                </a:lnTo>
                <a:cubicBezTo>
                  <a:pt x="2042160" y="73660"/>
                  <a:pt x="2034890" y="69576"/>
                  <a:pt x="2026920" y="68580"/>
                </a:cubicBezTo>
                <a:lnTo>
                  <a:pt x="1965960" y="60960"/>
                </a:lnTo>
                <a:cubicBezTo>
                  <a:pt x="1804654" y="14873"/>
                  <a:pt x="1948356" y="51078"/>
                  <a:pt x="1584960" y="38100"/>
                </a:cubicBezTo>
                <a:cubicBezTo>
                  <a:pt x="1551864" y="36918"/>
                  <a:pt x="1518976" y="32134"/>
                  <a:pt x="1485900" y="30480"/>
                </a:cubicBezTo>
                <a:cubicBezTo>
                  <a:pt x="1417359" y="27053"/>
                  <a:pt x="1280160" y="22860"/>
                  <a:pt x="1280160" y="22860"/>
                </a:cubicBezTo>
              </a:path>
            </a:pathLst>
          </a:custGeom>
          <a:solidFill>
            <a:schemeClr val="accent2">
              <a:lumMod val="20000"/>
              <a:lumOff val="80000"/>
              <a:alpha val="44000"/>
            </a:schemeClr>
          </a:solid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panose="020F0502020204030204"/>
            </a:endParaRPr>
          </a:p>
        </p:txBody>
      </p:sp>
      <p:sp>
        <p:nvSpPr>
          <p:cNvPr id="22" name="CuadroTexto 21"/>
          <p:cNvSpPr txBox="1"/>
          <p:nvPr/>
        </p:nvSpPr>
        <p:spPr>
          <a:xfrm>
            <a:off x="8464216" y="3190056"/>
            <a:ext cx="1733884" cy="646331"/>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Jorge Briceño</a:t>
            </a:r>
            <a:endParaRPr lang="es-CO" dirty="0">
              <a:solidFill>
                <a:srgbClr val="ED7D31">
                  <a:lumMod val="75000"/>
                </a:srgbClr>
              </a:solidFill>
              <a:latin typeface="Calibri" panose="020F0502020204030204"/>
            </a:endParaRPr>
          </a:p>
        </p:txBody>
      </p:sp>
      <p:sp>
        <p:nvSpPr>
          <p:cNvPr id="2" name="Rectángulo 1"/>
          <p:cNvSpPr/>
          <p:nvPr/>
        </p:nvSpPr>
        <p:spPr>
          <a:xfrm>
            <a:off x="4562476" y="-24603"/>
            <a:ext cx="2732351" cy="369332"/>
          </a:xfrm>
          <a:prstGeom prst="rect">
            <a:avLst/>
          </a:prstGeom>
        </p:spPr>
        <p:txBody>
          <a:bodyPr wrap="none">
            <a:spAutoFit/>
          </a:bodyPr>
          <a:lstStyle/>
          <a:p>
            <a:r>
              <a:rPr lang="es-ES" b="1" dirty="0">
                <a:solidFill>
                  <a:prstClr val="black"/>
                </a:solidFill>
                <a:latin typeface="Calibri" panose="020F0502020204030204"/>
              </a:rPr>
              <a:t>Mesas de Trabajo Regional</a:t>
            </a:r>
            <a:endParaRPr lang="es-CO" dirty="0">
              <a:solidFill>
                <a:prstClr val="black"/>
              </a:solidFill>
              <a:latin typeface="Calibri" panose="020F0502020204030204"/>
            </a:endParaRPr>
          </a:p>
        </p:txBody>
      </p:sp>
      <p:sp>
        <p:nvSpPr>
          <p:cNvPr id="6" name="Forma libre: forma 5"/>
          <p:cNvSpPr/>
          <p:nvPr/>
        </p:nvSpPr>
        <p:spPr>
          <a:xfrm>
            <a:off x="5194853" y="3816626"/>
            <a:ext cx="664285" cy="609600"/>
          </a:xfrm>
          <a:custGeom>
            <a:avLst/>
            <a:gdLst>
              <a:gd name="connsiteX0" fmla="*/ 516835 w 664285"/>
              <a:gd name="connsiteY0" fmla="*/ 609600 h 609600"/>
              <a:gd name="connsiteX1" fmla="*/ 397565 w 664285"/>
              <a:gd name="connsiteY1" fmla="*/ 583096 h 609600"/>
              <a:gd name="connsiteX2" fmla="*/ 331305 w 664285"/>
              <a:gd name="connsiteY2" fmla="*/ 516835 h 609600"/>
              <a:gd name="connsiteX3" fmla="*/ 304800 w 664285"/>
              <a:gd name="connsiteY3" fmla="*/ 490331 h 609600"/>
              <a:gd name="connsiteX4" fmla="*/ 278296 w 664285"/>
              <a:gd name="connsiteY4" fmla="*/ 463826 h 609600"/>
              <a:gd name="connsiteX5" fmla="*/ 238539 w 664285"/>
              <a:gd name="connsiteY5" fmla="*/ 450574 h 609600"/>
              <a:gd name="connsiteX6" fmla="*/ 198783 w 664285"/>
              <a:gd name="connsiteY6" fmla="*/ 424070 h 609600"/>
              <a:gd name="connsiteX7" fmla="*/ 172278 w 664285"/>
              <a:gd name="connsiteY7" fmla="*/ 397565 h 609600"/>
              <a:gd name="connsiteX8" fmla="*/ 92765 w 664285"/>
              <a:gd name="connsiteY8" fmla="*/ 344557 h 609600"/>
              <a:gd name="connsiteX9" fmla="*/ 26505 w 664285"/>
              <a:gd name="connsiteY9" fmla="*/ 291548 h 609600"/>
              <a:gd name="connsiteX10" fmla="*/ 53009 w 664285"/>
              <a:gd name="connsiteY10" fmla="*/ 251791 h 609600"/>
              <a:gd name="connsiteX11" fmla="*/ 13252 w 664285"/>
              <a:gd name="connsiteY11" fmla="*/ 212035 h 609600"/>
              <a:gd name="connsiteX12" fmla="*/ 0 w 664285"/>
              <a:gd name="connsiteY12" fmla="*/ 172278 h 609600"/>
              <a:gd name="connsiteX13" fmla="*/ 13252 w 664285"/>
              <a:gd name="connsiteY13" fmla="*/ 132522 h 609600"/>
              <a:gd name="connsiteX14" fmla="*/ 132522 w 664285"/>
              <a:gd name="connsiteY14" fmla="*/ 53009 h 609600"/>
              <a:gd name="connsiteX15" fmla="*/ 185531 w 664285"/>
              <a:gd name="connsiteY15" fmla="*/ 26504 h 609600"/>
              <a:gd name="connsiteX16" fmla="*/ 265044 w 664285"/>
              <a:gd name="connsiteY16" fmla="*/ 0 h 609600"/>
              <a:gd name="connsiteX17" fmla="*/ 304800 w 664285"/>
              <a:gd name="connsiteY17" fmla="*/ 13252 h 609600"/>
              <a:gd name="connsiteX18" fmla="*/ 357809 w 664285"/>
              <a:gd name="connsiteY18" fmla="*/ 79513 h 609600"/>
              <a:gd name="connsiteX19" fmla="*/ 424070 w 664285"/>
              <a:gd name="connsiteY19" fmla="*/ 145774 h 609600"/>
              <a:gd name="connsiteX20" fmla="*/ 463826 w 664285"/>
              <a:gd name="connsiteY20" fmla="*/ 185531 h 609600"/>
              <a:gd name="connsiteX21" fmla="*/ 503583 w 664285"/>
              <a:gd name="connsiteY21" fmla="*/ 212035 h 609600"/>
              <a:gd name="connsiteX22" fmla="*/ 569844 w 664285"/>
              <a:gd name="connsiteY22" fmla="*/ 278296 h 609600"/>
              <a:gd name="connsiteX23" fmla="*/ 609600 w 664285"/>
              <a:gd name="connsiteY23" fmla="*/ 344557 h 609600"/>
              <a:gd name="connsiteX24" fmla="*/ 622852 w 664285"/>
              <a:gd name="connsiteY24" fmla="*/ 384313 h 609600"/>
              <a:gd name="connsiteX25" fmla="*/ 649357 w 664285"/>
              <a:gd name="connsiteY25" fmla="*/ 424070 h 609600"/>
              <a:gd name="connsiteX26" fmla="*/ 662609 w 664285"/>
              <a:gd name="connsiteY26" fmla="*/ 477078 h 609600"/>
              <a:gd name="connsiteX27" fmla="*/ 622852 w 664285"/>
              <a:gd name="connsiteY27" fmla="*/ 490331 h 609600"/>
              <a:gd name="connsiteX28" fmla="*/ 583096 w 664285"/>
              <a:gd name="connsiteY28" fmla="*/ 516835 h 609600"/>
              <a:gd name="connsiteX29" fmla="*/ 569844 w 664285"/>
              <a:gd name="connsiteY29" fmla="*/ 569844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64285" h="609600">
                <a:moveTo>
                  <a:pt x="516835" y="609600"/>
                </a:moveTo>
                <a:cubicBezTo>
                  <a:pt x="515375" y="609308"/>
                  <a:pt x="405585" y="588443"/>
                  <a:pt x="397565" y="583096"/>
                </a:cubicBezTo>
                <a:cubicBezTo>
                  <a:pt x="371576" y="565770"/>
                  <a:pt x="353392" y="538922"/>
                  <a:pt x="331305" y="516835"/>
                </a:cubicBezTo>
                <a:lnTo>
                  <a:pt x="304800" y="490331"/>
                </a:lnTo>
                <a:cubicBezTo>
                  <a:pt x="295965" y="481496"/>
                  <a:pt x="290149" y="467777"/>
                  <a:pt x="278296" y="463826"/>
                </a:cubicBezTo>
                <a:lnTo>
                  <a:pt x="238539" y="450574"/>
                </a:lnTo>
                <a:cubicBezTo>
                  <a:pt x="225287" y="441739"/>
                  <a:pt x="211220" y="434019"/>
                  <a:pt x="198783" y="424070"/>
                </a:cubicBezTo>
                <a:cubicBezTo>
                  <a:pt x="189026" y="416265"/>
                  <a:pt x="182274" y="405062"/>
                  <a:pt x="172278" y="397565"/>
                </a:cubicBezTo>
                <a:cubicBezTo>
                  <a:pt x="146795" y="378453"/>
                  <a:pt x="115289" y="367082"/>
                  <a:pt x="92765" y="344557"/>
                </a:cubicBezTo>
                <a:cubicBezTo>
                  <a:pt x="54999" y="306790"/>
                  <a:pt x="76657" y="324983"/>
                  <a:pt x="26505" y="291548"/>
                </a:cubicBezTo>
                <a:cubicBezTo>
                  <a:pt x="35340" y="278296"/>
                  <a:pt x="55628" y="267501"/>
                  <a:pt x="53009" y="251791"/>
                </a:cubicBezTo>
                <a:cubicBezTo>
                  <a:pt x="49928" y="233305"/>
                  <a:pt x="23648" y="227629"/>
                  <a:pt x="13252" y="212035"/>
                </a:cubicBezTo>
                <a:cubicBezTo>
                  <a:pt x="5503" y="200412"/>
                  <a:pt x="4417" y="185530"/>
                  <a:pt x="0" y="172278"/>
                </a:cubicBezTo>
                <a:cubicBezTo>
                  <a:pt x="4417" y="159026"/>
                  <a:pt x="4871" y="143697"/>
                  <a:pt x="13252" y="132522"/>
                </a:cubicBezTo>
                <a:cubicBezTo>
                  <a:pt x="68041" y="59470"/>
                  <a:pt x="63408" y="70287"/>
                  <a:pt x="132522" y="53009"/>
                </a:cubicBezTo>
                <a:cubicBezTo>
                  <a:pt x="150192" y="44174"/>
                  <a:pt x="167189" y="33841"/>
                  <a:pt x="185531" y="26504"/>
                </a:cubicBezTo>
                <a:cubicBezTo>
                  <a:pt x="211471" y="16128"/>
                  <a:pt x="265044" y="0"/>
                  <a:pt x="265044" y="0"/>
                </a:cubicBezTo>
                <a:cubicBezTo>
                  <a:pt x="278296" y="4417"/>
                  <a:pt x="292822" y="6065"/>
                  <a:pt x="304800" y="13252"/>
                </a:cubicBezTo>
                <a:cubicBezTo>
                  <a:pt x="331995" y="29569"/>
                  <a:pt x="337850" y="56703"/>
                  <a:pt x="357809" y="79513"/>
                </a:cubicBezTo>
                <a:cubicBezTo>
                  <a:pt x="378378" y="103020"/>
                  <a:pt x="401983" y="123687"/>
                  <a:pt x="424070" y="145774"/>
                </a:cubicBezTo>
                <a:cubicBezTo>
                  <a:pt x="437322" y="159026"/>
                  <a:pt x="448232" y="175135"/>
                  <a:pt x="463826" y="185531"/>
                </a:cubicBezTo>
                <a:cubicBezTo>
                  <a:pt x="477078" y="194366"/>
                  <a:pt x="491597" y="201547"/>
                  <a:pt x="503583" y="212035"/>
                </a:cubicBezTo>
                <a:cubicBezTo>
                  <a:pt x="527090" y="232604"/>
                  <a:pt x="569844" y="278296"/>
                  <a:pt x="569844" y="278296"/>
                </a:cubicBezTo>
                <a:cubicBezTo>
                  <a:pt x="607384" y="390917"/>
                  <a:pt x="555028" y="253602"/>
                  <a:pt x="609600" y="344557"/>
                </a:cubicBezTo>
                <a:cubicBezTo>
                  <a:pt x="616787" y="356535"/>
                  <a:pt x="616605" y="371819"/>
                  <a:pt x="622852" y="384313"/>
                </a:cubicBezTo>
                <a:cubicBezTo>
                  <a:pt x="629975" y="398559"/>
                  <a:pt x="640522" y="410818"/>
                  <a:pt x="649357" y="424070"/>
                </a:cubicBezTo>
                <a:cubicBezTo>
                  <a:pt x="653774" y="441739"/>
                  <a:pt x="669373" y="460168"/>
                  <a:pt x="662609" y="477078"/>
                </a:cubicBezTo>
                <a:cubicBezTo>
                  <a:pt x="657421" y="490048"/>
                  <a:pt x="635346" y="484084"/>
                  <a:pt x="622852" y="490331"/>
                </a:cubicBezTo>
                <a:cubicBezTo>
                  <a:pt x="608607" y="497454"/>
                  <a:pt x="596348" y="508000"/>
                  <a:pt x="583096" y="516835"/>
                </a:cubicBezTo>
                <a:cubicBezTo>
                  <a:pt x="568447" y="560782"/>
                  <a:pt x="569844" y="542622"/>
                  <a:pt x="569844" y="569844"/>
                </a:cubicBezTo>
              </a:path>
            </a:pathLst>
          </a:cu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Tree>
    <p:extLst>
      <p:ext uri="{BB962C8B-B14F-4D97-AF65-F5344CB8AC3E}">
        <p14:creationId xmlns:p14="http://schemas.microsoft.com/office/powerpoint/2010/main" val="23428646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62330" y="235053"/>
            <a:ext cx="7886700" cy="366856"/>
          </a:xfrm>
        </p:spPr>
        <p:txBody>
          <a:bodyPr>
            <a:noAutofit/>
          </a:bodyPr>
          <a:lstStyle/>
          <a:p>
            <a:pPr algn="r"/>
            <a:r>
              <a:rPr lang="es-ES" sz="2800" b="1" dirty="0">
                <a:solidFill>
                  <a:schemeClr val="bg1"/>
                </a:solidFill>
                <a:latin typeface="+mn-lt"/>
              </a:rPr>
              <a:t>OPERACIÓN DE RECEPCIÓN Y LEVANTAMIENTO DE INFORMACIÓN</a:t>
            </a:r>
            <a:endParaRPr lang="es-CO" sz="2800" b="1" dirty="0">
              <a:solidFill>
                <a:schemeClr val="bg1"/>
              </a:solidFill>
              <a:latin typeface="+mn-lt"/>
            </a:endParaRPr>
          </a:p>
        </p:txBody>
      </p:sp>
      <p:graphicFrame>
        <p:nvGraphicFramePr>
          <p:cNvPr id="5" name="Tabla 4"/>
          <p:cNvGraphicFramePr>
            <a:graphicFrameLocks noGrp="1"/>
          </p:cNvGraphicFramePr>
          <p:nvPr>
            <p:extLst/>
          </p:nvPr>
        </p:nvGraphicFramePr>
        <p:xfrm>
          <a:off x="1745102" y="1774185"/>
          <a:ext cx="8813799" cy="1237481"/>
        </p:xfrm>
        <a:graphic>
          <a:graphicData uri="http://schemas.openxmlformats.org/drawingml/2006/table">
            <a:tbl>
              <a:tblPr firstRow="1" firstCol="1" lastRow="1">
                <a:tableStyleId>{BC89EF96-8CEA-46FF-86C4-4CE0E7609802}</a:tableStyleId>
              </a:tblPr>
              <a:tblGrid>
                <a:gridCol w="1104892">
                  <a:extLst>
                    <a:ext uri="{9D8B030D-6E8A-4147-A177-3AD203B41FA5}">
                      <a16:colId xmlns:a16="http://schemas.microsoft.com/office/drawing/2014/main" val="3891719754"/>
                    </a:ext>
                  </a:extLst>
                </a:gridCol>
                <a:gridCol w="806268">
                  <a:extLst>
                    <a:ext uri="{9D8B030D-6E8A-4147-A177-3AD203B41FA5}">
                      <a16:colId xmlns:a16="http://schemas.microsoft.com/office/drawing/2014/main" val="2390595412"/>
                    </a:ext>
                  </a:extLst>
                </a:gridCol>
                <a:gridCol w="1068137">
                  <a:extLst>
                    <a:ext uri="{9D8B030D-6E8A-4147-A177-3AD203B41FA5}">
                      <a16:colId xmlns:a16="http://schemas.microsoft.com/office/drawing/2014/main" val="275003841"/>
                    </a:ext>
                  </a:extLst>
                </a:gridCol>
                <a:gridCol w="722563">
                  <a:extLst>
                    <a:ext uri="{9D8B030D-6E8A-4147-A177-3AD203B41FA5}">
                      <a16:colId xmlns:a16="http://schemas.microsoft.com/office/drawing/2014/main" val="1907120649"/>
                    </a:ext>
                  </a:extLst>
                </a:gridCol>
                <a:gridCol w="1058111">
                  <a:extLst>
                    <a:ext uri="{9D8B030D-6E8A-4147-A177-3AD203B41FA5}">
                      <a16:colId xmlns:a16="http://schemas.microsoft.com/office/drawing/2014/main" val="4210506754"/>
                    </a:ext>
                  </a:extLst>
                </a:gridCol>
                <a:gridCol w="385010">
                  <a:extLst>
                    <a:ext uri="{9D8B030D-6E8A-4147-A177-3AD203B41FA5}">
                      <a16:colId xmlns:a16="http://schemas.microsoft.com/office/drawing/2014/main" val="2725512806"/>
                    </a:ext>
                  </a:extLst>
                </a:gridCol>
                <a:gridCol w="529390">
                  <a:extLst>
                    <a:ext uri="{9D8B030D-6E8A-4147-A177-3AD203B41FA5}">
                      <a16:colId xmlns:a16="http://schemas.microsoft.com/office/drawing/2014/main" val="4170796047"/>
                    </a:ext>
                  </a:extLst>
                </a:gridCol>
                <a:gridCol w="854242">
                  <a:extLst>
                    <a:ext uri="{9D8B030D-6E8A-4147-A177-3AD203B41FA5}">
                      <a16:colId xmlns:a16="http://schemas.microsoft.com/office/drawing/2014/main" val="1730538842"/>
                    </a:ext>
                  </a:extLst>
                </a:gridCol>
                <a:gridCol w="397042">
                  <a:extLst>
                    <a:ext uri="{9D8B030D-6E8A-4147-A177-3AD203B41FA5}">
                      <a16:colId xmlns:a16="http://schemas.microsoft.com/office/drawing/2014/main" val="3673290442"/>
                    </a:ext>
                  </a:extLst>
                </a:gridCol>
                <a:gridCol w="986589">
                  <a:extLst>
                    <a:ext uri="{9D8B030D-6E8A-4147-A177-3AD203B41FA5}">
                      <a16:colId xmlns:a16="http://schemas.microsoft.com/office/drawing/2014/main" val="2277692782"/>
                    </a:ext>
                  </a:extLst>
                </a:gridCol>
                <a:gridCol w="901555">
                  <a:extLst>
                    <a:ext uri="{9D8B030D-6E8A-4147-A177-3AD203B41FA5}">
                      <a16:colId xmlns:a16="http://schemas.microsoft.com/office/drawing/2014/main" val="1374677643"/>
                    </a:ext>
                  </a:extLst>
                </a:gridCol>
              </a:tblGrid>
              <a:tr h="140181">
                <a:tc rowSpan="3">
                  <a:txBody>
                    <a:bodyPr/>
                    <a:lstStyle/>
                    <a:p>
                      <a:pPr algn="ctr" fontAlgn="ctr"/>
                      <a:r>
                        <a:rPr lang="es-CO" sz="1100" u="none" strike="noStrike" dirty="0">
                          <a:solidFill>
                            <a:schemeClr val="bg1"/>
                          </a:solidFill>
                          <a:effectLst/>
                        </a:rPr>
                        <a:t>BLOQUES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algn="ctr" fontAlgn="ctr"/>
                      <a:r>
                        <a:rPr lang="es-CO" sz="1100" u="none" strike="noStrike" dirty="0">
                          <a:solidFill>
                            <a:schemeClr val="bg1"/>
                          </a:solidFill>
                          <a:effectLst/>
                        </a:rPr>
                        <a:t>INMUEBLES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u="none" strike="noStrike" dirty="0">
                          <a:solidFill>
                            <a:schemeClr val="bg1"/>
                          </a:solidFill>
                          <a:effectLst/>
                        </a:rPr>
                        <a:t>SEMOVIENTES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3">
                  <a:txBody>
                    <a:bodyPr/>
                    <a:lstStyle/>
                    <a:p>
                      <a:pPr algn="ctr" fontAlgn="ctr"/>
                      <a:r>
                        <a:rPr lang="es-CO" sz="1100" u="none" strike="noStrike" dirty="0">
                          <a:solidFill>
                            <a:schemeClr val="bg1"/>
                          </a:solidFill>
                          <a:effectLst/>
                        </a:rPr>
                        <a:t>ORO </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a:p>
                  </a:txBody>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3">
                  <a:txBody>
                    <a:bodyPr/>
                    <a:lstStyle/>
                    <a:p>
                      <a:pPr algn="ctr" fontAlgn="ctr"/>
                      <a:r>
                        <a:rPr lang="es-CO" sz="1100" u="none" strike="noStrike" dirty="0">
                          <a:solidFill>
                            <a:schemeClr val="bg1"/>
                          </a:solidFill>
                          <a:effectLst/>
                        </a:rPr>
                        <a:t>DIVISAS / EFECTIVO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a:p>
                  </a:txBody>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376512969"/>
                  </a:ext>
                </a:extLst>
              </a:tr>
              <a:tr h="276818">
                <a:tc vMerge="1">
                  <a:txBody>
                    <a:bodyPr/>
                    <a:lstStyle/>
                    <a:p>
                      <a:endParaRPr lang="es-CO"/>
                    </a:p>
                  </a:txBody>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algn="ctr" fontAlgn="ctr"/>
                      <a:r>
                        <a:rPr lang="es-ES" sz="1100" u="none" strike="noStrike" dirty="0">
                          <a:solidFill>
                            <a:schemeClr val="bg1"/>
                          </a:solidFill>
                          <a:effectLst/>
                        </a:rPr>
                        <a:t>Cantidad</a:t>
                      </a:r>
                      <a:r>
                        <a:rPr lang="es-ES" sz="1100" u="none" strike="noStrike" baseline="0" dirty="0">
                          <a:solidFill>
                            <a:schemeClr val="bg1"/>
                          </a:solidFill>
                          <a:effectLst/>
                        </a:rPr>
                        <a:t> Georreferenciada</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100" u="none" strike="noStrike" kern="1200" dirty="0">
                          <a:solidFill>
                            <a:schemeClr val="bg1"/>
                          </a:solidFill>
                          <a:effectLst/>
                        </a:rPr>
                        <a:t>Cantidad en el inventario</a:t>
                      </a:r>
                      <a:endParaRPr lang="es-CO" sz="1100" b="1" u="none" strike="noStrike" kern="1200" dirty="0">
                        <a:solidFill>
                          <a:schemeClr val="bg1"/>
                        </a:solidFill>
                        <a:effectLst/>
                        <a:latin typeface="+mn-lt"/>
                        <a:ea typeface="+mn-ea"/>
                        <a:cs typeface="+mn-cs"/>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dirty="0"/>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100" u="none" strike="noStrike" kern="1200" dirty="0">
                          <a:solidFill>
                            <a:schemeClr val="bg1"/>
                          </a:solidFill>
                          <a:effectLst/>
                        </a:rPr>
                        <a:t>Cantidad en el inventario</a:t>
                      </a:r>
                      <a:endParaRPr lang="es-CO" sz="1100" b="1" u="none" strike="noStrike" kern="1200" dirty="0">
                        <a:solidFill>
                          <a:schemeClr val="bg1"/>
                        </a:solidFill>
                        <a:effectLst/>
                        <a:latin typeface="+mn-lt"/>
                        <a:ea typeface="+mn-ea"/>
                        <a:cs typeface="+mn-cs"/>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dirty="0"/>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050725466"/>
                  </a:ext>
                </a:extLst>
              </a:tr>
              <a:tr h="206728">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100" u="none" strike="noStrike" dirty="0">
                          <a:solidFill>
                            <a:schemeClr val="bg1"/>
                          </a:solidFill>
                          <a:effectLst/>
                        </a:rPr>
                        <a:t>Cant.</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u="none" strike="noStrike" dirty="0">
                          <a:solidFill>
                            <a:schemeClr val="bg1"/>
                          </a:solidFill>
                          <a:effectLst/>
                        </a:rPr>
                        <a:t>Gramos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vMerge="1">
                  <a:txBody>
                    <a:bodyPr/>
                    <a:lstStyle/>
                    <a:p>
                      <a:endParaRPr lang="es-CO"/>
                    </a:p>
                  </a:txBody>
                  <a:tcPr/>
                </a:tc>
                <a:tc>
                  <a:txBody>
                    <a:bodyPr/>
                    <a:lstStyle/>
                    <a:p>
                      <a:pPr algn="ctr" fontAlgn="ctr"/>
                      <a:r>
                        <a:rPr lang="es-CO" sz="1100" u="none" strike="noStrike" dirty="0">
                          <a:solidFill>
                            <a:schemeClr val="bg1"/>
                          </a:solidFill>
                          <a:effectLst/>
                        </a:rPr>
                        <a:t>Cant.</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u="none" strike="noStrike" dirty="0">
                          <a:solidFill>
                            <a:schemeClr val="bg1"/>
                          </a:solidFill>
                          <a:effectLst/>
                        </a:rPr>
                        <a:t>Valor</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vMerge="1">
                  <a:txBody>
                    <a:bodyPr/>
                    <a:lstStyle/>
                    <a:p>
                      <a:endParaRPr lang="es-CO"/>
                    </a:p>
                  </a:txBody>
                  <a:tcPr/>
                </a:tc>
                <a:extLst>
                  <a:ext uri="{0D108BD9-81ED-4DB2-BD59-A6C34878D82A}">
                    <a16:rowId xmlns:a16="http://schemas.microsoft.com/office/drawing/2014/main" val="2822689489"/>
                  </a:ext>
                </a:extLst>
              </a:tr>
              <a:tr h="519135">
                <a:tc>
                  <a:txBody>
                    <a:bodyPr/>
                    <a:lstStyle/>
                    <a:p>
                      <a:pPr algn="ctr" fontAlgn="ctr"/>
                      <a:r>
                        <a:rPr lang="es-CO" sz="1100" u="none" strike="noStrike" dirty="0">
                          <a:effectLst/>
                        </a:rPr>
                        <a:t>Jorge Briceño</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383</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ES" sz="1100" u="none" strike="noStrike" dirty="0">
                          <a:effectLst/>
                        </a:rPr>
                        <a:t>82 (4 No fuera del inventario y 3 Fiscales)</a:t>
                      </a:r>
                      <a:endParaRPr lang="es-ES"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9752</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13 (375)</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4</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102,000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1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3</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 $  596,000,000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 1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2432221"/>
                  </a:ext>
                </a:extLst>
              </a:tr>
            </a:tbl>
          </a:graphicData>
        </a:graphic>
      </p:graphicFrame>
      <p:graphicFrame>
        <p:nvGraphicFramePr>
          <p:cNvPr id="6" name="Tabla 5"/>
          <p:cNvGraphicFramePr>
            <a:graphicFrameLocks noGrp="1"/>
          </p:cNvGraphicFramePr>
          <p:nvPr>
            <p:extLst/>
          </p:nvPr>
        </p:nvGraphicFramePr>
        <p:xfrm>
          <a:off x="1820632" y="3138261"/>
          <a:ext cx="8662737" cy="1078723"/>
        </p:xfrm>
        <a:graphic>
          <a:graphicData uri="http://schemas.openxmlformats.org/drawingml/2006/table">
            <a:tbl>
              <a:tblPr firstRow="1" firstCol="1" lastRow="1">
                <a:tableStyleId>{BC89EF96-8CEA-46FF-86C4-4CE0E7609802}</a:tableStyleId>
              </a:tblPr>
              <a:tblGrid>
                <a:gridCol w="1605893">
                  <a:extLst>
                    <a:ext uri="{9D8B030D-6E8A-4147-A177-3AD203B41FA5}">
                      <a16:colId xmlns:a16="http://schemas.microsoft.com/office/drawing/2014/main" val="2583610190"/>
                    </a:ext>
                  </a:extLst>
                </a:gridCol>
                <a:gridCol w="877712">
                  <a:extLst>
                    <a:ext uri="{9D8B030D-6E8A-4147-A177-3AD203B41FA5}">
                      <a16:colId xmlns:a16="http://schemas.microsoft.com/office/drawing/2014/main" val="2669983081"/>
                    </a:ext>
                  </a:extLst>
                </a:gridCol>
                <a:gridCol w="1284885">
                  <a:extLst>
                    <a:ext uri="{9D8B030D-6E8A-4147-A177-3AD203B41FA5}">
                      <a16:colId xmlns:a16="http://schemas.microsoft.com/office/drawing/2014/main" val="406680133"/>
                    </a:ext>
                  </a:extLst>
                </a:gridCol>
                <a:gridCol w="981186">
                  <a:extLst>
                    <a:ext uri="{9D8B030D-6E8A-4147-A177-3AD203B41FA5}">
                      <a16:colId xmlns:a16="http://schemas.microsoft.com/office/drawing/2014/main" val="4099301164"/>
                    </a:ext>
                  </a:extLst>
                </a:gridCol>
                <a:gridCol w="1144717">
                  <a:extLst>
                    <a:ext uri="{9D8B030D-6E8A-4147-A177-3AD203B41FA5}">
                      <a16:colId xmlns:a16="http://schemas.microsoft.com/office/drawing/2014/main" val="2376596079"/>
                    </a:ext>
                  </a:extLst>
                </a:gridCol>
                <a:gridCol w="1086313">
                  <a:extLst>
                    <a:ext uri="{9D8B030D-6E8A-4147-A177-3AD203B41FA5}">
                      <a16:colId xmlns:a16="http://schemas.microsoft.com/office/drawing/2014/main" val="216836712"/>
                    </a:ext>
                  </a:extLst>
                </a:gridCol>
                <a:gridCol w="1682031">
                  <a:extLst>
                    <a:ext uri="{9D8B030D-6E8A-4147-A177-3AD203B41FA5}">
                      <a16:colId xmlns:a16="http://schemas.microsoft.com/office/drawing/2014/main" val="1461278705"/>
                    </a:ext>
                  </a:extLst>
                </a:gridCol>
              </a:tblGrid>
              <a:tr h="148538">
                <a:tc rowSpan="2">
                  <a:txBody>
                    <a:bodyPr/>
                    <a:lstStyle/>
                    <a:p>
                      <a:pPr algn="ctr" fontAlgn="ctr"/>
                      <a:r>
                        <a:rPr lang="es-CO" sz="1100" u="none" strike="noStrike" dirty="0">
                          <a:solidFill>
                            <a:schemeClr val="bg1"/>
                          </a:solidFill>
                          <a:effectLst/>
                        </a:rPr>
                        <a:t>BLOQUES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algn="ctr" fontAlgn="ctr"/>
                      <a:r>
                        <a:rPr lang="es-ES" sz="1100" b="1" i="0" u="none" strike="noStrike" dirty="0">
                          <a:solidFill>
                            <a:schemeClr val="bg1"/>
                          </a:solidFill>
                          <a:effectLst/>
                          <a:latin typeface="Calibri" panose="020F0502020204030204" pitchFamily="34" charset="0"/>
                        </a:rPr>
                        <a:t>MUEBLES</a:t>
                      </a:r>
                      <a:r>
                        <a:rPr lang="es-ES" sz="1100" b="1" i="0" u="none" strike="noStrike" baseline="0" dirty="0">
                          <a:solidFill>
                            <a:schemeClr val="bg1"/>
                          </a:solidFill>
                          <a:effectLst/>
                          <a:latin typeface="Calibri" panose="020F0502020204030204" pitchFamily="34" charset="0"/>
                        </a:rPr>
                        <a:t> Y ENSERES </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b="1" i="0" u="none" strike="noStrike" dirty="0">
                          <a:solidFill>
                            <a:schemeClr val="bg1"/>
                          </a:solidFill>
                          <a:effectLst/>
                          <a:latin typeface="Calibri" panose="020F0502020204030204" pitchFamily="34" charset="0"/>
                        </a:rPr>
                        <a:t>INFRESTRUCTURA  </a:t>
                      </a: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b="1" i="0" u="none" strike="noStrike" dirty="0">
                          <a:solidFill>
                            <a:schemeClr val="bg1"/>
                          </a:solidFill>
                          <a:effectLst/>
                          <a:latin typeface="Calibri" panose="020F0502020204030204" pitchFamily="34" charset="0"/>
                        </a:rPr>
                        <a:t>MEDIOS DE TRANSPORTE</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854102728"/>
                  </a:ext>
                </a:extLst>
              </a:tr>
              <a:tr h="351478">
                <a:tc vMerge="1">
                  <a:txBody>
                    <a:bodyPr/>
                    <a:lstStyle/>
                    <a:p>
                      <a:endParaRPr lang="es-CO"/>
                    </a:p>
                  </a:txBody>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b="1" i="0" u="none" strike="noStrike" dirty="0">
                          <a:solidFill>
                            <a:schemeClr val="bg1"/>
                          </a:solidFill>
                          <a:effectLst/>
                          <a:latin typeface="Calibri" panose="020F0502020204030204" pitchFamily="34" charset="0"/>
                        </a:rPr>
                        <a:t>Puntos de Encuentro Identificados</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b="1" i="0" u="none" strike="noStrike" dirty="0">
                          <a:solidFill>
                            <a:schemeClr val="bg1"/>
                          </a:solidFill>
                          <a:effectLst/>
                          <a:latin typeface="Calibri" panose="020F0502020204030204" pitchFamily="34" charset="0"/>
                        </a:rPr>
                        <a:t>Valor</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b="1" i="0" u="none" strike="noStrike" dirty="0">
                          <a:solidFill>
                            <a:schemeClr val="bg1"/>
                          </a:solidFill>
                          <a:effectLst/>
                          <a:latin typeface="Calibri" panose="020F0502020204030204" pitchFamily="34" charset="0"/>
                        </a:rPr>
                        <a:t>Puntos de Encuentro Identificados</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323190987"/>
                  </a:ext>
                </a:extLst>
              </a:tr>
              <a:tr h="550080">
                <a:tc>
                  <a:txBody>
                    <a:bodyPr/>
                    <a:lstStyle/>
                    <a:p>
                      <a:pPr algn="ctr" fontAlgn="ctr"/>
                      <a:r>
                        <a:rPr lang="es-CO" sz="1100" u="none" strike="noStrike" dirty="0">
                          <a:effectLst/>
                        </a:rPr>
                        <a:t>Jorge Briceño</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2.511</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b="0" i="0" u="none" strike="noStrike" dirty="0">
                          <a:solidFill>
                            <a:srgbClr val="000000"/>
                          </a:solidFill>
                          <a:effectLst/>
                          <a:latin typeface="Calibri" panose="020F0502020204030204" pitchFamily="34" charset="0"/>
                        </a:rPr>
                        <a:t>ETCR</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b="0" i="0" u="none" strike="noStrike" dirty="0">
                          <a:solidFill>
                            <a:srgbClr val="000000"/>
                          </a:solidFill>
                          <a:effectLst/>
                          <a:latin typeface="Calibri" panose="020F0502020204030204" pitchFamily="34" charset="0"/>
                        </a:rPr>
                        <a:t>1</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 $ 90,080,000,000 </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37</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ES" sz="1100" b="0" i="0" u="none" strike="noStrike" dirty="0">
                          <a:solidFill>
                            <a:srgbClr val="000000"/>
                          </a:solidFill>
                          <a:effectLst/>
                          <a:latin typeface="Calibri" panose="020F0502020204030204" pitchFamily="34" charset="0"/>
                        </a:rPr>
                        <a:t>ETCR</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41447732"/>
                  </a:ext>
                </a:extLst>
              </a:tr>
            </a:tbl>
          </a:graphicData>
        </a:graphic>
      </p:graphicFrame>
      <p:pic>
        <p:nvPicPr>
          <p:cNvPr id="9" name="Imagen 8"/>
          <p:cNvPicPr>
            <a:picLocks noChangeAspect="1"/>
          </p:cNvPicPr>
          <p:nvPr/>
        </p:nvPicPr>
        <p:blipFill>
          <a:blip r:embed="rId2"/>
          <a:stretch>
            <a:fillRect/>
          </a:stretch>
        </p:blipFill>
        <p:spPr>
          <a:xfrm>
            <a:off x="1820631" y="4356830"/>
            <a:ext cx="8662737" cy="1574216"/>
          </a:xfrm>
          <a:prstGeom prst="rect">
            <a:avLst/>
          </a:prstGeom>
        </p:spPr>
      </p:pic>
    </p:spTree>
    <p:extLst>
      <p:ext uri="{BB962C8B-B14F-4D97-AF65-F5344CB8AC3E}">
        <p14:creationId xmlns:p14="http://schemas.microsoft.com/office/powerpoint/2010/main" val="2235634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057" y="312821"/>
            <a:ext cx="6039852" cy="6400800"/>
          </a:xfrm>
          <a:prstGeom prst="rect">
            <a:avLst/>
          </a:prstGeom>
          <a:solidFill>
            <a:schemeClr val="accent2">
              <a:lumMod val="20000"/>
              <a:lumOff val="80000"/>
              <a:alpha val="44000"/>
            </a:schemeClr>
          </a:solidFill>
          <a:ln w="31750">
            <a:solidFill>
              <a:srgbClr val="C00000"/>
            </a:solidFill>
          </a:ln>
        </p:spPr>
      </p:pic>
      <p:sp>
        <p:nvSpPr>
          <p:cNvPr id="11" name="Rectángulo 10"/>
          <p:cNvSpPr/>
          <p:nvPr/>
        </p:nvSpPr>
        <p:spPr>
          <a:xfrm>
            <a:off x="4324351" y="4030212"/>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2" name="Rectángulo 11"/>
          <p:cNvSpPr/>
          <p:nvPr/>
        </p:nvSpPr>
        <p:spPr>
          <a:xfrm>
            <a:off x="4181475" y="4163562"/>
            <a:ext cx="190500"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3" name="Rectángulo 12"/>
          <p:cNvSpPr/>
          <p:nvPr/>
        </p:nvSpPr>
        <p:spPr>
          <a:xfrm>
            <a:off x="4205288" y="4226092"/>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4" name="Rectángulo 13"/>
          <p:cNvSpPr/>
          <p:nvPr/>
        </p:nvSpPr>
        <p:spPr>
          <a:xfrm>
            <a:off x="4181476" y="4249586"/>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5" name="Rectángulo 14"/>
          <p:cNvSpPr/>
          <p:nvPr/>
        </p:nvSpPr>
        <p:spPr>
          <a:xfrm>
            <a:off x="4329113" y="4407385"/>
            <a:ext cx="85725" cy="154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6" name="Rectángulo 15"/>
          <p:cNvSpPr/>
          <p:nvPr/>
        </p:nvSpPr>
        <p:spPr>
          <a:xfrm>
            <a:off x="4371975" y="4494528"/>
            <a:ext cx="71438" cy="60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7" name="Rectángulo 16"/>
          <p:cNvSpPr/>
          <p:nvPr/>
        </p:nvSpPr>
        <p:spPr>
          <a:xfrm>
            <a:off x="4348165" y="4531507"/>
            <a:ext cx="138110" cy="963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8" name="Rectángulo 17"/>
          <p:cNvSpPr/>
          <p:nvPr/>
        </p:nvSpPr>
        <p:spPr>
          <a:xfrm>
            <a:off x="4443413" y="4583888"/>
            <a:ext cx="76201" cy="1065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23" name="Elipse 22"/>
          <p:cNvSpPr/>
          <p:nvPr/>
        </p:nvSpPr>
        <p:spPr>
          <a:xfrm>
            <a:off x="3956518" y="1840647"/>
            <a:ext cx="1104767" cy="1349408"/>
          </a:xfrm>
          <a:prstGeom prst="ellipse">
            <a:avLst/>
          </a:prstGeom>
          <a:solidFill>
            <a:schemeClr val="accent1">
              <a:lumMod val="20000"/>
              <a:lumOff val="80000"/>
              <a:alpha val="50000"/>
            </a:schemeClr>
          </a:solid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panose="020F0502020204030204"/>
            </a:endParaRPr>
          </a:p>
        </p:txBody>
      </p:sp>
      <p:sp>
        <p:nvSpPr>
          <p:cNvPr id="24" name="CuadroTexto 23"/>
          <p:cNvSpPr txBox="1"/>
          <p:nvPr/>
        </p:nvSpPr>
        <p:spPr>
          <a:xfrm>
            <a:off x="1532287" y="2200091"/>
            <a:ext cx="2352842" cy="369332"/>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Efraín Guzmán</a:t>
            </a:r>
            <a:endParaRPr lang="es-CO" dirty="0">
              <a:solidFill>
                <a:srgbClr val="ED7D31">
                  <a:lumMod val="75000"/>
                </a:srgbClr>
              </a:solidFill>
              <a:latin typeface="Calibri" panose="020F0502020204030204"/>
            </a:endParaRPr>
          </a:p>
        </p:txBody>
      </p:sp>
      <p:sp>
        <p:nvSpPr>
          <p:cNvPr id="2" name="CuadroTexto 1"/>
          <p:cNvSpPr txBox="1"/>
          <p:nvPr/>
        </p:nvSpPr>
        <p:spPr>
          <a:xfrm>
            <a:off x="1524001" y="2621028"/>
            <a:ext cx="1428131" cy="1323439"/>
          </a:xfrm>
          <a:prstGeom prst="rect">
            <a:avLst/>
          </a:prstGeom>
          <a:noFill/>
        </p:spPr>
        <p:txBody>
          <a:bodyPr wrap="square" rtlCol="0">
            <a:spAutoFit/>
          </a:bodyPr>
          <a:lstStyle/>
          <a:p>
            <a:r>
              <a:rPr lang="es-ES" sz="1600" dirty="0">
                <a:solidFill>
                  <a:prstClr val="black"/>
                </a:solidFill>
                <a:latin typeface="Calibri" panose="020F0502020204030204"/>
              </a:rPr>
              <a:t>Pendiente Información:</a:t>
            </a:r>
          </a:p>
          <a:p>
            <a:pPr marL="285750" indent="-285750">
              <a:buFontTx/>
              <a:buChar char="-"/>
            </a:pPr>
            <a:r>
              <a:rPr lang="es-ES" sz="1600" dirty="0">
                <a:solidFill>
                  <a:prstClr val="black"/>
                </a:solidFill>
                <a:latin typeface="Calibri" panose="020F0502020204030204"/>
              </a:rPr>
              <a:t>Frente 18</a:t>
            </a:r>
          </a:p>
          <a:p>
            <a:pPr marL="285750" indent="-285750">
              <a:buFontTx/>
              <a:buChar char="-"/>
            </a:pPr>
            <a:r>
              <a:rPr lang="es-ES" sz="1600" dirty="0">
                <a:solidFill>
                  <a:prstClr val="black"/>
                </a:solidFill>
                <a:latin typeface="Calibri" panose="020F0502020204030204"/>
              </a:rPr>
              <a:t>Inmuebles</a:t>
            </a:r>
          </a:p>
          <a:p>
            <a:pPr marL="285750" indent="-285750">
              <a:buFontTx/>
              <a:buChar char="-"/>
            </a:pPr>
            <a:endParaRPr lang="es-CO" sz="1600" dirty="0">
              <a:solidFill>
                <a:prstClr val="black"/>
              </a:solidFill>
              <a:latin typeface="Calibri" panose="020F0502020204030204"/>
            </a:endParaRPr>
          </a:p>
        </p:txBody>
      </p:sp>
    </p:spTree>
    <p:extLst>
      <p:ext uri="{BB962C8B-B14F-4D97-AF65-F5344CB8AC3E}">
        <p14:creationId xmlns:p14="http://schemas.microsoft.com/office/powerpoint/2010/main" val="5896254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28054" y="257112"/>
            <a:ext cx="7886700" cy="366856"/>
          </a:xfrm>
        </p:spPr>
        <p:txBody>
          <a:bodyPr>
            <a:noAutofit/>
          </a:bodyPr>
          <a:lstStyle/>
          <a:p>
            <a:pPr algn="r"/>
            <a:r>
              <a:rPr lang="es-ES" sz="2800" b="1" dirty="0">
                <a:solidFill>
                  <a:schemeClr val="bg1"/>
                </a:solidFill>
                <a:latin typeface="+mn-lt"/>
              </a:rPr>
              <a:t>OPERACIÓN DE RECEPCIÓN Y LEVANTAMIENTO DE INFORMACIÓN</a:t>
            </a:r>
            <a:endParaRPr lang="es-CO" sz="2800" b="1" dirty="0">
              <a:solidFill>
                <a:schemeClr val="bg1"/>
              </a:solidFill>
              <a:latin typeface="+mn-lt"/>
            </a:endParaRPr>
          </a:p>
        </p:txBody>
      </p:sp>
      <p:graphicFrame>
        <p:nvGraphicFramePr>
          <p:cNvPr id="3" name="Tabla 2"/>
          <p:cNvGraphicFramePr>
            <a:graphicFrameLocks noGrp="1"/>
          </p:cNvGraphicFramePr>
          <p:nvPr>
            <p:extLst/>
          </p:nvPr>
        </p:nvGraphicFramePr>
        <p:xfrm>
          <a:off x="1594040" y="1388304"/>
          <a:ext cx="8813799" cy="826534"/>
        </p:xfrm>
        <a:graphic>
          <a:graphicData uri="http://schemas.openxmlformats.org/drawingml/2006/table">
            <a:tbl>
              <a:tblPr firstRow="1" firstCol="1" lastRow="1">
                <a:tableStyleId>{BC89EF96-8CEA-46FF-86C4-4CE0E7609802}</a:tableStyleId>
              </a:tblPr>
              <a:tblGrid>
                <a:gridCol w="1104892">
                  <a:extLst>
                    <a:ext uri="{9D8B030D-6E8A-4147-A177-3AD203B41FA5}">
                      <a16:colId xmlns:a16="http://schemas.microsoft.com/office/drawing/2014/main" val="1378833792"/>
                    </a:ext>
                  </a:extLst>
                </a:gridCol>
                <a:gridCol w="806268">
                  <a:extLst>
                    <a:ext uri="{9D8B030D-6E8A-4147-A177-3AD203B41FA5}">
                      <a16:colId xmlns:a16="http://schemas.microsoft.com/office/drawing/2014/main" val="1345808233"/>
                    </a:ext>
                  </a:extLst>
                </a:gridCol>
                <a:gridCol w="1068137">
                  <a:extLst>
                    <a:ext uri="{9D8B030D-6E8A-4147-A177-3AD203B41FA5}">
                      <a16:colId xmlns:a16="http://schemas.microsoft.com/office/drawing/2014/main" val="3971622311"/>
                    </a:ext>
                  </a:extLst>
                </a:gridCol>
                <a:gridCol w="722563">
                  <a:extLst>
                    <a:ext uri="{9D8B030D-6E8A-4147-A177-3AD203B41FA5}">
                      <a16:colId xmlns:a16="http://schemas.microsoft.com/office/drawing/2014/main" val="2302220890"/>
                    </a:ext>
                  </a:extLst>
                </a:gridCol>
                <a:gridCol w="1058111">
                  <a:extLst>
                    <a:ext uri="{9D8B030D-6E8A-4147-A177-3AD203B41FA5}">
                      <a16:colId xmlns:a16="http://schemas.microsoft.com/office/drawing/2014/main" val="2779742495"/>
                    </a:ext>
                  </a:extLst>
                </a:gridCol>
                <a:gridCol w="385010">
                  <a:extLst>
                    <a:ext uri="{9D8B030D-6E8A-4147-A177-3AD203B41FA5}">
                      <a16:colId xmlns:a16="http://schemas.microsoft.com/office/drawing/2014/main" val="30767603"/>
                    </a:ext>
                  </a:extLst>
                </a:gridCol>
                <a:gridCol w="529390">
                  <a:extLst>
                    <a:ext uri="{9D8B030D-6E8A-4147-A177-3AD203B41FA5}">
                      <a16:colId xmlns:a16="http://schemas.microsoft.com/office/drawing/2014/main" val="789700577"/>
                    </a:ext>
                  </a:extLst>
                </a:gridCol>
                <a:gridCol w="854242">
                  <a:extLst>
                    <a:ext uri="{9D8B030D-6E8A-4147-A177-3AD203B41FA5}">
                      <a16:colId xmlns:a16="http://schemas.microsoft.com/office/drawing/2014/main" val="1137802242"/>
                    </a:ext>
                  </a:extLst>
                </a:gridCol>
                <a:gridCol w="397042">
                  <a:extLst>
                    <a:ext uri="{9D8B030D-6E8A-4147-A177-3AD203B41FA5}">
                      <a16:colId xmlns:a16="http://schemas.microsoft.com/office/drawing/2014/main" val="1554891056"/>
                    </a:ext>
                  </a:extLst>
                </a:gridCol>
                <a:gridCol w="986589">
                  <a:extLst>
                    <a:ext uri="{9D8B030D-6E8A-4147-A177-3AD203B41FA5}">
                      <a16:colId xmlns:a16="http://schemas.microsoft.com/office/drawing/2014/main" val="1320546065"/>
                    </a:ext>
                  </a:extLst>
                </a:gridCol>
                <a:gridCol w="901555">
                  <a:extLst>
                    <a:ext uri="{9D8B030D-6E8A-4147-A177-3AD203B41FA5}">
                      <a16:colId xmlns:a16="http://schemas.microsoft.com/office/drawing/2014/main" val="608911565"/>
                    </a:ext>
                  </a:extLst>
                </a:gridCol>
              </a:tblGrid>
              <a:tr h="184174">
                <a:tc rowSpan="3">
                  <a:txBody>
                    <a:bodyPr/>
                    <a:lstStyle/>
                    <a:p>
                      <a:pPr algn="ctr" fontAlgn="ctr"/>
                      <a:r>
                        <a:rPr lang="es-CO" sz="1100" u="none" strike="noStrike" dirty="0">
                          <a:solidFill>
                            <a:schemeClr val="bg1"/>
                          </a:solidFill>
                          <a:effectLst/>
                        </a:rPr>
                        <a:t>BLOQUES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algn="ctr" fontAlgn="ctr"/>
                      <a:r>
                        <a:rPr lang="es-CO" sz="1100" u="none" strike="noStrike" dirty="0">
                          <a:solidFill>
                            <a:schemeClr val="bg1"/>
                          </a:solidFill>
                          <a:effectLst/>
                        </a:rPr>
                        <a:t>INMUEBLES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u="none" strike="noStrike" dirty="0">
                          <a:solidFill>
                            <a:schemeClr val="bg1"/>
                          </a:solidFill>
                          <a:effectLst/>
                        </a:rPr>
                        <a:t>SEMOVIENTES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3">
                  <a:txBody>
                    <a:bodyPr/>
                    <a:lstStyle/>
                    <a:p>
                      <a:pPr algn="ctr" fontAlgn="ctr"/>
                      <a:r>
                        <a:rPr lang="es-CO" sz="1100" u="none" strike="noStrike" dirty="0">
                          <a:solidFill>
                            <a:schemeClr val="bg1"/>
                          </a:solidFill>
                          <a:effectLst/>
                        </a:rPr>
                        <a:t>ORO </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a:p>
                  </a:txBody>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3">
                  <a:txBody>
                    <a:bodyPr/>
                    <a:lstStyle/>
                    <a:p>
                      <a:pPr algn="ctr" fontAlgn="ctr"/>
                      <a:r>
                        <a:rPr lang="es-CO" sz="1100" u="none" strike="noStrike" dirty="0">
                          <a:solidFill>
                            <a:schemeClr val="bg1"/>
                          </a:solidFill>
                          <a:effectLst/>
                        </a:rPr>
                        <a:t>DIVISAS / EFECTIVO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a:p>
                  </a:txBody>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142140830"/>
                  </a:ext>
                </a:extLst>
              </a:tr>
              <a:tr h="363691">
                <a:tc vMerge="1">
                  <a:txBody>
                    <a:bodyPr/>
                    <a:lstStyle/>
                    <a:p>
                      <a:endParaRPr lang="es-CO"/>
                    </a:p>
                  </a:txBody>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algn="ctr" fontAlgn="ctr"/>
                      <a:r>
                        <a:rPr lang="es-ES" sz="1100" u="none" strike="noStrike" dirty="0">
                          <a:solidFill>
                            <a:schemeClr val="bg1"/>
                          </a:solidFill>
                          <a:effectLst/>
                        </a:rPr>
                        <a:t>Cantidad</a:t>
                      </a:r>
                      <a:r>
                        <a:rPr lang="es-ES" sz="1100" u="none" strike="noStrike" baseline="0" dirty="0">
                          <a:solidFill>
                            <a:schemeClr val="bg1"/>
                          </a:solidFill>
                          <a:effectLst/>
                        </a:rPr>
                        <a:t> Georreferenciada</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100" u="none" strike="noStrike" kern="1200" dirty="0">
                          <a:solidFill>
                            <a:schemeClr val="bg1"/>
                          </a:solidFill>
                          <a:effectLst/>
                        </a:rPr>
                        <a:t>Cantidad en el inventario</a:t>
                      </a:r>
                      <a:endParaRPr lang="es-CO" sz="1100" b="1" u="none" strike="noStrike" kern="1200" dirty="0">
                        <a:solidFill>
                          <a:schemeClr val="bg1"/>
                        </a:solidFill>
                        <a:effectLst/>
                        <a:latin typeface="+mn-lt"/>
                        <a:ea typeface="+mn-ea"/>
                        <a:cs typeface="+mn-cs"/>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dirty="0"/>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100" u="none" strike="noStrike" kern="1200" dirty="0">
                          <a:solidFill>
                            <a:schemeClr val="bg1"/>
                          </a:solidFill>
                          <a:effectLst/>
                        </a:rPr>
                        <a:t>Cantidad en el inventario</a:t>
                      </a:r>
                      <a:endParaRPr lang="es-CO" sz="1100" b="1" u="none" strike="noStrike" kern="1200" dirty="0">
                        <a:solidFill>
                          <a:schemeClr val="bg1"/>
                        </a:solidFill>
                        <a:effectLst/>
                        <a:latin typeface="+mn-lt"/>
                        <a:ea typeface="+mn-ea"/>
                        <a:cs typeface="+mn-cs"/>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dirty="0"/>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209652370"/>
                  </a:ext>
                </a:extLst>
              </a:tr>
              <a:tr h="271605">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endParaRPr lang="es-CO"/>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endParaRPr lang="es-CO"/>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vMerge="1">
                  <a:txBody>
                    <a:bodyPr/>
                    <a:lstStyle/>
                    <a:p>
                      <a:endParaRPr lang="es-CO"/>
                    </a:p>
                  </a:txBody>
                  <a:tcPr/>
                </a:tc>
                <a:tc>
                  <a:txBody>
                    <a:bodyPr/>
                    <a:lstStyle/>
                    <a:p>
                      <a:endParaRPr lang="es-CO"/>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endParaRPr lang="es-CO" dirty="0"/>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vMerge="1">
                  <a:txBody>
                    <a:bodyPr/>
                    <a:lstStyle/>
                    <a:p>
                      <a:endParaRPr lang="es-CO"/>
                    </a:p>
                  </a:txBody>
                  <a:tcPr/>
                </a:tc>
                <a:extLst>
                  <a:ext uri="{0D108BD9-81ED-4DB2-BD59-A6C34878D82A}">
                    <a16:rowId xmlns:a16="http://schemas.microsoft.com/office/drawing/2014/main" val="1966575482"/>
                  </a:ext>
                </a:extLst>
              </a:tr>
            </a:tbl>
          </a:graphicData>
        </a:graphic>
      </p:graphicFrame>
      <p:graphicFrame>
        <p:nvGraphicFramePr>
          <p:cNvPr id="4" name="Tabla 3"/>
          <p:cNvGraphicFramePr>
            <a:graphicFrameLocks noGrp="1"/>
          </p:cNvGraphicFramePr>
          <p:nvPr>
            <p:extLst/>
          </p:nvPr>
        </p:nvGraphicFramePr>
        <p:xfrm>
          <a:off x="1594040" y="2207774"/>
          <a:ext cx="8813799" cy="592664"/>
        </p:xfrm>
        <a:graphic>
          <a:graphicData uri="http://schemas.openxmlformats.org/drawingml/2006/table">
            <a:tbl>
              <a:tblPr firstRow="1" firstCol="1" lastRow="1">
                <a:tableStyleId>{BC89EF96-8CEA-46FF-86C4-4CE0E7609802}</a:tableStyleId>
              </a:tblPr>
              <a:tblGrid>
                <a:gridCol w="1104892">
                  <a:extLst>
                    <a:ext uri="{9D8B030D-6E8A-4147-A177-3AD203B41FA5}">
                      <a16:colId xmlns:a16="http://schemas.microsoft.com/office/drawing/2014/main" val="962803025"/>
                    </a:ext>
                  </a:extLst>
                </a:gridCol>
                <a:gridCol w="806268">
                  <a:extLst>
                    <a:ext uri="{9D8B030D-6E8A-4147-A177-3AD203B41FA5}">
                      <a16:colId xmlns:a16="http://schemas.microsoft.com/office/drawing/2014/main" val="4153276166"/>
                    </a:ext>
                  </a:extLst>
                </a:gridCol>
                <a:gridCol w="1068137">
                  <a:extLst>
                    <a:ext uri="{9D8B030D-6E8A-4147-A177-3AD203B41FA5}">
                      <a16:colId xmlns:a16="http://schemas.microsoft.com/office/drawing/2014/main" val="1225212305"/>
                    </a:ext>
                  </a:extLst>
                </a:gridCol>
                <a:gridCol w="722563">
                  <a:extLst>
                    <a:ext uri="{9D8B030D-6E8A-4147-A177-3AD203B41FA5}">
                      <a16:colId xmlns:a16="http://schemas.microsoft.com/office/drawing/2014/main" val="3868090694"/>
                    </a:ext>
                  </a:extLst>
                </a:gridCol>
                <a:gridCol w="1058111">
                  <a:extLst>
                    <a:ext uri="{9D8B030D-6E8A-4147-A177-3AD203B41FA5}">
                      <a16:colId xmlns:a16="http://schemas.microsoft.com/office/drawing/2014/main" val="679774165"/>
                    </a:ext>
                  </a:extLst>
                </a:gridCol>
                <a:gridCol w="385010">
                  <a:extLst>
                    <a:ext uri="{9D8B030D-6E8A-4147-A177-3AD203B41FA5}">
                      <a16:colId xmlns:a16="http://schemas.microsoft.com/office/drawing/2014/main" val="3860256733"/>
                    </a:ext>
                  </a:extLst>
                </a:gridCol>
                <a:gridCol w="529390">
                  <a:extLst>
                    <a:ext uri="{9D8B030D-6E8A-4147-A177-3AD203B41FA5}">
                      <a16:colId xmlns:a16="http://schemas.microsoft.com/office/drawing/2014/main" val="2308304625"/>
                    </a:ext>
                  </a:extLst>
                </a:gridCol>
                <a:gridCol w="854242">
                  <a:extLst>
                    <a:ext uri="{9D8B030D-6E8A-4147-A177-3AD203B41FA5}">
                      <a16:colId xmlns:a16="http://schemas.microsoft.com/office/drawing/2014/main" val="1862486306"/>
                    </a:ext>
                  </a:extLst>
                </a:gridCol>
                <a:gridCol w="397042">
                  <a:extLst>
                    <a:ext uri="{9D8B030D-6E8A-4147-A177-3AD203B41FA5}">
                      <a16:colId xmlns:a16="http://schemas.microsoft.com/office/drawing/2014/main" val="2431094916"/>
                    </a:ext>
                  </a:extLst>
                </a:gridCol>
                <a:gridCol w="986589">
                  <a:extLst>
                    <a:ext uri="{9D8B030D-6E8A-4147-A177-3AD203B41FA5}">
                      <a16:colId xmlns:a16="http://schemas.microsoft.com/office/drawing/2014/main" val="971304943"/>
                    </a:ext>
                  </a:extLst>
                </a:gridCol>
                <a:gridCol w="901555">
                  <a:extLst>
                    <a:ext uri="{9D8B030D-6E8A-4147-A177-3AD203B41FA5}">
                      <a16:colId xmlns:a16="http://schemas.microsoft.com/office/drawing/2014/main" val="3914719647"/>
                    </a:ext>
                  </a:extLst>
                </a:gridCol>
              </a:tblGrid>
              <a:tr h="592664">
                <a:tc>
                  <a:txBody>
                    <a:bodyPr/>
                    <a:lstStyle/>
                    <a:p>
                      <a:pPr algn="ctr" fontAlgn="ctr"/>
                      <a:r>
                        <a:rPr lang="es-CO" sz="1100" u="none" strike="noStrike" dirty="0">
                          <a:effectLst/>
                        </a:rPr>
                        <a:t>Efraín Guzmán</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a:effectLst/>
                        </a:rPr>
                        <a:t>61</a:t>
                      </a:r>
                      <a:endParaRPr lang="es-CO" sz="1100" b="0" i="0" u="none" strike="noStrike">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ES" sz="1100" u="none" strike="noStrike" dirty="0">
                          <a:effectLst/>
                        </a:rPr>
                        <a:t>12 (4  fuera del Inventario)</a:t>
                      </a:r>
                      <a:endParaRPr lang="es-ES"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1355</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9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a:effectLst/>
                        </a:rPr>
                        <a:t>2</a:t>
                      </a:r>
                      <a:endParaRPr lang="es-CO" sz="1100" b="0" i="0" u="none" strike="noStrike">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45,000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1</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a:effectLst/>
                        </a:rPr>
                        <a:t>3</a:t>
                      </a:r>
                      <a:endParaRPr lang="es-CO" sz="1100" b="0" i="0" u="none" strike="noStrike">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 $ 1,000,000,000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 1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5415965"/>
                  </a:ext>
                </a:extLst>
              </a:tr>
            </a:tbl>
          </a:graphicData>
        </a:graphic>
      </p:graphicFrame>
      <p:graphicFrame>
        <p:nvGraphicFramePr>
          <p:cNvPr id="7" name="Tabla 6"/>
          <p:cNvGraphicFramePr>
            <a:graphicFrameLocks noGrp="1"/>
          </p:cNvGraphicFramePr>
          <p:nvPr>
            <p:extLst/>
          </p:nvPr>
        </p:nvGraphicFramePr>
        <p:xfrm>
          <a:off x="1594040" y="3027245"/>
          <a:ext cx="8662737" cy="619977"/>
        </p:xfrm>
        <a:graphic>
          <a:graphicData uri="http://schemas.openxmlformats.org/drawingml/2006/table">
            <a:tbl>
              <a:tblPr firstRow="1" firstCol="1" lastRow="1">
                <a:tableStyleId>{BC89EF96-8CEA-46FF-86C4-4CE0E7609802}</a:tableStyleId>
              </a:tblPr>
              <a:tblGrid>
                <a:gridCol w="1605893">
                  <a:extLst>
                    <a:ext uri="{9D8B030D-6E8A-4147-A177-3AD203B41FA5}">
                      <a16:colId xmlns:a16="http://schemas.microsoft.com/office/drawing/2014/main" val="3446785594"/>
                    </a:ext>
                  </a:extLst>
                </a:gridCol>
                <a:gridCol w="877712">
                  <a:extLst>
                    <a:ext uri="{9D8B030D-6E8A-4147-A177-3AD203B41FA5}">
                      <a16:colId xmlns:a16="http://schemas.microsoft.com/office/drawing/2014/main" val="3005325681"/>
                    </a:ext>
                  </a:extLst>
                </a:gridCol>
                <a:gridCol w="1284885">
                  <a:extLst>
                    <a:ext uri="{9D8B030D-6E8A-4147-A177-3AD203B41FA5}">
                      <a16:colId xmlns:a16="http://schemas.microsoft.com/office/drawing/2014/main" val="2826378759"/>
                    </a:ext>
                  </a:extLst>
                </a:gridCol>
                <a:gridCol w="981186">
                  <a:extLst>
                    <a:ext uri="{9D8B030D-6E8A-4147-A177-3AD203B41FA5}">
                      <a16:colId xmlns:a16="http://schemas.microsoft.com/office/drawing/2014/main" val="2426572863"/>
                    </a:ext>
                  </a:extLst>
                </a:gridCol>
                <a:gridCol w="1144717">
                  <a:extLst>
                    <a:ext uri="{9D8B030D-6E8A-4147-A177-3AD203B41FA5}">
                      <a16:colId xmlns:a16="http://schemas.microsoft.com/office/drawing/2014/main" val="3635581337"/>
                    </a:ext>
                  </a:extLst>
                </a:gridCol>
                <a:gridCol w="1086313">
                  <a:extLst>
                    <a:ext uri="{9D8B030D-6E8A-4147-A177-3AD203B41FA5}">
                      <a16:colId xmlns:a16="http://schemas.microsoft.com/office/drawing/2014/main" val="1023713906"/>
                    </a:ext>
                  </a:extLst>
                </a:gridCol>
                <a:gridCol w="1682031">
                  <a:extLst>
                    <a:ext uri="{9D8B030D-6E8A-4147-A177-3AD203B41FA5}">
                      <a16:colId xmlns:a16="http://schemas.microsoft.com/office/drawing/2014/main" val="3272847662"/>
                    </a:ext>
                  </a:extLst>
                </a:gridCol>
              </a:tblGrid>
              <a:tr h="184174">
                <a:tc rowSpan="2">
                  <a:txBody>
                    <a:bodyPr/>
                    <a:lstStyle/>
                    <a:p>
                      <a:pPr algn="ctr" fontAlgn="ctr"/>
                      <a:r>
                        <a:rPr lang="es-CO" sz="1100" u="none" strike="noStrike" dirty="0">
                          <a:solidFill>
                            <a:schemeClr val="bg1"/>
                          </a:solidFill>
                          <a:effectLst/>
                        </a:rPr>
                        <a:t>BLOQUES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algn="ctr" fontAlgn="ctr"/>
                      <a:r>
                        <a:rPr lang="es-ES" sz="1100" b="1" i="0" u="none" strike="noStrike" dirty="0">
                          <a:solidFill>
                            <a:schemeClr val="bg1"/>
                          </a:solidFill>
                          <a:effectLst/>
                          <a:latin typeface="Calibri" panose="020F0502020204030204" pitchFamily="34" charset="0"/>
                        </a:rPr>
                        <a:t>MUEBLES</a:t>
                      </a:r>
                      <a:r>
                        <a:rPr lang="es-ES" sz="1100" b="1" i="0" u="none" strike="noStrike" baseline="0" dirty="0">
                          <a:solidFill>
                            <a:schemeClr val="bg1"/>
                          </a:solidFill>
                          <a:effectLst/>
                          <a:latin typeface="Calibri" panose="020F0502020204030204" pitchFamily="34" charset="0"/>
                        </a:rPr>
                        <a:t> Y ENSERES </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b="1" i="0" u="none" strike="noStrike" dirty="0">
                          <a:solidFill>
                            <a:schemeClr val="bg1"/>
                          </a:solidFill>
                          <a:effectLst/>
                          <a:latin typeface="Calibri" panose="020F0502020204030204" pitchFamily="34" charset="0"/>
                        </a:rPr>
                        <a:t>INFRESTRUCTURA  </a:t>
                      </a: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b="1" i="0" u="none" strike="noStrike" dirty="0">
                          <a:solidFill>
                            <a:schemeClr val="bg1"/>
                          </a:solidFill>
                          <a:effectLst/>
                          <a:latin typeface="Calibri" panose="020F0502020204030204" pitchFamily="34" charset="0"/>
                        </a:rPr>
                        <a:t>MEDIOS DE TRANSPORTE</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022413023"/>
                  </a:ext>
                </a:extLst>
              </a:tr>
              <a:tr h="435803">
                <a:tc vMerge="1">
                  <a:txBody>
                    <a:bodyPr/>
                    <a:lstStyle/>
                    <a:p>
                      <a:endParaRPr lang="es-CO"/>
                    </a:p>
                  </a:txBody>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b="1" i="0" u="none" strike="noStrike" dirty="0">
                          <a:solidFill>
                            <a:schemeClr val="bg1"/>
                          </a:solidFill>
                          <a:effectLst/>
                          <a:latin typeface="Calibri" panose="020F0502020204030204" pitchFamily="34" charset="0"/>
                        </a:rPr>
                        <a:t>Puntos de Encuentro Identificados</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b="1" i="0" u="none" strike="noStrike" dirty="0">
                          <a:solidFill>
                            <a:schemeClr val="bg1"/>
                          </a:solidFill>
                          <a:effectLst/>
                          <a:latin typeface="Calibri" panose="020F0502020204030204" pitchFamily="34" charset="0"/>
                        </a:rPr>
                        <a:t>Valor</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b="1" i="0" u="none" strike="noStrike" dirty="0">
                          <a:solidFill>
                            <a:schemeClr val="bg1"/>
                          </a:solidFill>
                          <a:effectLst/>
                          <a:latin typeface="Calibri" panose="020F0502020204030204" pitchFamily="34" charset="0"/>
                        </a:rPr>
                        <a:t>Puntos de Encuentro Identificados</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682206618"/>
                  </a:ext>
                </a:extLst>
              </a:tr>
            </a:tbl>
          </a:graphicData>
        </a:graphic>
      </p:graphicFrame>
      <p:graphicFrame>
        <p:nvGraphicFramePr>
          <p:cNvPr id="8" name="Tabla 7"/>
          <p:cNvGraphicFramePr>
            <a:graphicFrameLocks noGrp="1"/>
          </p:cNvGraphicFramePr>
          <p:nvPr>
            <p:extLst/>
          </p:nvPr>
        </p:nvGraphicFramePr>
        <p:xfrm>
          <a:off x="1594040" y="3619908"/>
          <a:ext cx="8662737" cy="592664"/>
        </p:xfrm>
        <a:graphic>
          <a:graphicData uri="http://schemas.openxmlformats.org/drawingml/2006/table">
            <a:tbl>
              <a:tblPr firstRow="1" firstCol="1" lastRow="1">
                <a:tableStyleId>{BC89EF96-8CEA-46FF-86C4-4CE0E7609802}</a:tableStyleId>
              </a:tblPr>
              <a:tblGrid>
                <a:gridCol w="1605893">
                  <a:extLst>
                    <a:ext uri="{9D8B030D-6E8A-4147-A177-3AD203B41FA5}">
                      <a16:colId xmlns:a16="http://schemas.microsoft.com/office/drawing/2014/main" val="3292367179"/>
                    </a:ext>
                  </a:extLst>
                </a:gridCol>
                <a:gridCol w="877712">
                  <a:extLst>
                    <a:ext uri="{9D8B030D-6E8A-4147-A177-3AD203B41FA5}">
                      <a16:colId xmlns:a16="http://schemas.microsoft.com/office/drawing/2014/main" val="2160250798"/>
                    </a:ext>
                  </a:extLst>
                </a:gridCol>
                <a:gridCol w="1284885">
                  <a:extLst>
                    <a:ext uri="{9D8B030D-6E8A-4147-A177-3AD203B41FA5}">
                      <a16:colId xmlns:a16="http://schemas.microsoft.com/office/drawing/2014/main" val="1877086125"/>
                    </a:ext>
                  </a:extLst>
                </a:gridCol>
                <a:gridCol w="981186">
                  <a:extLst>
                    <a:ext uri="{9D8B030D-6E8A-4147-A177-3AD203B41FA5}">
                      <a16:colId xmlns:a16="http://schemas.microsoft.com/office/drawing/2014/main" val="2760354655"/>
                    </a:ext>
                  </a:extLst>
                </a:gridCol>
                <a:gridCol w="1144717">
                  <a:extLst>
                    <a:ext uri="{9D8B030D-6E8A-4147-A177-3AD203B41FA5}">
                      <a16:colId xmlns:a16="http://schemas.microsoft.com/office/drawing/2014/main" val="3233352147"/>
                    </a:ext>
                  </a:extLst>
                </a:gridCol>
                <a:gridCol w="1086313">
                  <a:extLst>
                    <a:ext uri="{9D8B030D-6E8A-4147-A177-3AD203B41FA5}">
                      <a16:colId xmlns:a16="http://schemas.microsoft.com/office/drawing/2014/main" val="3212631051"/>
                    </a:ext>
                  </a:extLst>
                </a:gridCol>
                <a:gridCol w="1682031">
                  <a:extLst>
                    <a:ext uri="{9D8B030D-6E8A-4147-A177-3AD203B41FA5}">
                      <a16:colId xmlns:a16="http://schemas.microsoft.com/office/drawing/2014/main" val="1490656964"/>
                    </a:ext>
                  </a:extLst>
                </a:gridCol>
              </a:tblGrid>
              <a:tr h="592664">
                <a:tc>
                  <a:txBody>
                    <a:bodyPr/>
                    <a:lstStyle/>
                    <a:p>
                      <a:pPr algn="ctr" fontAlgn="ctr"/>
                      <a:r>
                        <a:rPr lang="es-CO" sz="1100" u="none" strike="noStrike" dirty="0">
                          <a:effectLst/>
                        </a:rPr>
                        <a:t>Efraín Guzmán</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1.731</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b="0" i="0" u="none" strike="noStrike" dirty="0">
                          <a:solidFill>
                            <a:srgbClr val="000000"/>
                          </a:solidFill>
                          <a:effectLst/>
                          <a:latin typeface="Calibri" panose="020F0502020204030204" pitchFamily="34" charset="0"/>
                        </a:rPr>
                        <a:t>6 </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b="0" i="0" u="none" strike="noStrike">
                          <a:solidFill>
                            <a:srgbClr val="000000"/>
                          </a:solidFill>
                          <a:effectLst/>
                          <a:latin typeface="Calibri" panose="020F0502020204030204" pitchFamily="34" charset="0"/>
                        </a:rPr>
                        <a:t>7</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 $ 2,900,000 </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45</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b="0" i="0" u="none" strike="noStrike" dirty="0">
                          <a:solidFill>
                            <a:srgbClr val="000000"/>
                          </a:solidFill>
                          <a:effectLst/>
                          <a:latin typeface="Calibri" panose="020F0502020204030204" pitchFamily="34" charset="0"/>
                        </a:rPr>
                        <a:t>6 </a:t>
                      </a:r>
                      <a:r>
                        <a:rPr lang="es-CO" sz="1100" u="none" strike="noStrike" dirty="0">
                          <a:effectLst/>
                        </a:rPr>
                        <a:t> </a:t>
                      </a:r>
                      <a:endParaRPr lang="es-CO" sz="11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126831257"/>
                  </a:ext>
                </a:extLst>
              </a:tr>
            </a:tbl>
          </a:graphicData>
        </a:graphic>
      </p:graphicFrame>
      <p:pic>
        <p:nvPicPr>
          <p:cNvPr id="11" name="Imagen 10"/>
          <p:cNvPicPr>
            <a:picLocks noChangeAspect="1"/>
          </p:cNvPicPr>
          <p:nvPr/>
        </p:nvPicPr>
        <p:blipFill>
          <a:blip r:embed="rId2"/>
          <a:stretch>
            <a:fillRect/>
          </a:stretch>
        </p:blipFill>
        <p:spPr>
          <a:xfrm>
            <a:off x="1872191" y="4533950"/>
            <a:ext cx="8257495" cy="1182656"/>
          </a:xfrm>
          <a:prstGeom prst="rect">
            <a:avLst/>
          </a:prstGeom>
        </p:spPr>
      </p:pic>
    </p:spTree>
    <p:extLst>
      <p:ext uri="{BB962C8B-B14F-4D97-AF65-F5344CB8AC3E}">
        <p14:creationId xmlns:p14="http://schemas.microsoft.com/office/powerpoint/2010/main" val="41291685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057" y="312821"/>
            <a:ext cx="6039852" cy="6400800"/>
          </a:xfrm>
          <a:prstGeom prst="rect">
            <a:avLst/>
          </a:prstGeom>
          <a:solidFill>
            <a:schemeClr val="accent2">
              <a:lumMod val="20000"/>
              <a:lumOff val="80000"/>
              <a:alpha val="44000"/>
            </a:schemeClr>
          </a:solidFill>
          <a:ln w="31750">
            <a:solidFill>
              <a:srgbClr val="C00000"/>
            </a:solidFill>
          </a:ln>
        </p:spPr>
      </p:pic>
      <p:sp>
        <p:nvSpPr>
          <p:cNvPr id="9" name="CuadroTexto 8"/>
          <p:cNvSpPr txBox="1"/>
          <p:nvPr/>
        </p:nvSpPr>
        <p:spPr>
          <a:xfrm>
            <a:off x="6384758" y="1876927"/>
            <a:ext cx="2352842" cy="646331"/>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Magdalena Medio</a:t>
            </a:r>
            <a:endParaRPr lang="es-CO" dirty="0">
              <a:solidFill>
                <a:srgbClr val="ED7D31">
                  <a:lumMod val="75000"/>
                </a:srgbClr>
              </a:solidFill>
              <a:latin typeface="Calibri" panose="020F0502020204030204"/>
            </a:endParaRPr>
          </a:p>
        </p:txBody>
      </p:sp>
      <p:sp>
        <p:nvSpPr>
          <p:cNvPr id="8" name="Elipse 7"/>
          <p:cNvSpPr/>
          <p:nvPr/>
        </p:nvSpPr>
        <p:spPr>
          <a:xfrm>
            <a:off x="5061284" y="1792705"/>
            <a:ext cx="1239254" cy="998621"/>
          </a:xfrm>
          <a:prstGeom prst="ellipse">
            <a:avLst/>
          </a:prstGeom>
          <a:solidFill>
            <a:schemeClr val="accent2">
              <a:lumMod val="20000"/>
              <a:lumOff val="80000"/>
              <a:alpha val="50000"/>
            </a:schemeClr>
          </a:solid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1" name="Rectángulo 10"/>
          <p:cNvSpPr/>
          <p:nvPr/>
        </p:nvSpPr>
        <p:spPr>
          <a:xfrm>
            <a:off x="4324351" y="4030212"/>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2" name="Rectángulo 11"/>
          <p:cNvSpPr/>
          <p:nvPr/>
        </p:nvSpPr>
        <p:spPr>
          <a:xfrm>
            <a:off x="4181475" y="4163562"/>
            <a:ext cx="190500"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3" name="Rectángulo 12"/>
          <p:cNvSpPr/>
          <p:nvPr/>
        </p:nvSpPr>
        <p:spPr>
          <a:xfrm>
            <a:off x="4205288" y="4226092"/>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4" name="Rectángulo 13"/>
          <p:cNvSpPr/>
          <p:nvPr/>
        </p:nvSpPr>
        <p:spPr>
          <a:xfrm>
            <a:off x="4181476" y="4249586"/>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5" name="Rectángulo 14"/>
          <p:cNvSpPr/>
          <p:nvPr/>
        </p:nvSpPr>
        <p:spPr>
          <a:xfrm>
            <a:off x="4329113" y="4407385"/>
            <a:ext cx="85725" cy="154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6" name="Rectángulo 15"/>
          <p:cNvSpPr/>
          <p:nvPr/>
        </p:nvSpPr>
        <p:spPr>
          <a:xfrm>
            <a:off x="4371975" y="4494528"/>
            <a:ext cx="71438" cy="60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7" name="Rectángulo 16"/>
          <p:cNvSpPr/>
          <p:nvPr/>
        </p:nvSpPr>
        <p:spPr>
          <a:xfrm>
            <a:off x="4348165" y="4531507"/>
            <a:ext cx="138110" cy="963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8" name="Rectángulo 17"/>
          <p:cNvSpPr/>
          <p:nvPr/>
        </p:nvSpPr>
        <p:spPr>
          <a:xfrm>
            <a:off x="4443413" y="4583888"/>
            <a:ext cx="76201" cy="1065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4" name="Forma libre: forma 3"/>
          <p:cNvSpPr/>
          <p:nvPr/>
        </p:nvSpPr>
        <p:spPr>
          <a:xfrm>
            <a:off x="5062331" y="2119920"/>
            <a:ext cx="530087" cy="584706"/>
          </a:xfrm>
          <a:custGeom>
            <a:avLst/>
            <a:gdLst>
              <a:gd name="connsiteX0" fmla="*/ 39757 w 530087"/>
              <a:gd name="connsiteY0" fmla="*/ 40184 h 584706"/>
              <a:gd name="connsiteX1" fmla="*/ 119270 w 530087"/>
              <a:gd name="connsiteY1" fmla="*/ 26932 h 584706"/>
              <a:gd name="connsiteX2" fmla="*/ 159027 w 530087"/>
              <a:gd name="connsiteY2" fmla="*/ 428 h 584706"/>
              <a:gd name="connsiteX3" fmla="*/ 225287 w 530087"/>
              <a:gd name="connsiteY3" fmla="*/ 13680 h 584706"/>
              <a:gd name="connsiteX4" fmla="*/ 238540 w 530087"/>
              <a:gd name="connsiteY4" fmla="*/ 119697 h 584706"/>
              <a:gd name="connsiteX5" fmla="*/ 251792 w 530087"/>
              <a:gd name="connsiteY5" fmla="*/ 159454 h 584706"/>
              <a:gd name="connsiteX6" fmla="*/ 265044 w 530087"/>
              <a:gd name="connsiteY6" fmla="*/ 265471 h 584706"/>
              <a:gd name="connsiteX7" fmla="*/ 344557 w 530087"/>
              <a:gd name="connsiteY7" fmla="*/ 371489 h 584706"/>
              <a:gd name="connsiteX8" fmla="*/ 384313 w 530087"/>
              <a:gd name="connsiteY8" fmla="*/ 397993 h 584706"/>
              <a:gd name="connsiteX9" fmla="*/ 530087 w 530087"/>
              <a:gd name="connsiteY9" fmla="*/ 424497 h 584706"/>
              <a:gd name="connsiteX10" fmla="*/ 463827 w 530087"/>
              <a:gd name="connsiteY10" fmla="*/ 490758 h 584706"/>
              <a:gd name="connsiteX11" fmla="*/ 384313 w 530087"/>
              <a:gd name="connsiteY11" fmla="*/ 517263 h 584706"/>
              <a:gd name="connsiteX12" fmla="*/ 304800 w 530087"/>
              <a:gd name="connsiteY12" fmla="*/ 557019 h 584706"/>
              <a:gd name="connsiteX13" fmla="*/ 265044 w 530087"/>
              <a:gd name="connsiteY13" fmla="*/ 583523 h 584706"/>
              <a:gd name="connsiteX14" fmla="*/ 185531 w 530087"/>
              <a:gd name="connsiteY14" fmla="*/ 570271 h 584706"/>
              <a:gd name="connsiteX15" fmla="*/ 132522 w 530087"/>
              <a:gd name="connsiteY15" fmla="*/ 437750 h 584706"/>
              <a:gd name="connsiteX16" fmla="*/ 66261 w 530087"/>
              <a:gd name="connsiteY16" fmla="*/ 384741 h 584706"/>
              <a:gd name="connsiteX17" fmla="*/ 39757 w 530087"/>
              <a:gd name="connsiteY17" fmla="*/ 331732 h 584706"/>
              <a:gd name="connsiteX18" fmla="*/ 13253 w 530087"/>
              <a:gd name="connsiteY18" fmla="*/ 238967 h 584706"/>
              <a:gd name="connsiteX19" fmla="*/ 0 w 530087"/>
              <a:gd name="connsiteY19" fmla="*/ 199210 h 584706"/>
              <a:gd name="connsiteX20" fmla="*/ 39757 w 530087"/>
              <a:gd name="connsiteY20" fmla="*/ 40184 h 58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30087" h="584706">
                <a:moveTo>
                  <a:pt x="39757" y="40184"/>
                </a:moveTo>
                <a:cubicBezTo>
                  <a:pt x="59635" y="11471"/>
                  <a:pt x="93779" y="35429"/>
                  <a:pt x="119270" y="26932"/>
                </a:cubicBezTo>
                <a:cubicBezTo>
                  <a:pt x="134380" y="21895"/>
                  <a:pt x="143223" y="2404"/>
                  <a:pt x="159027" y="428"/>
                </a:cubicBezTo>
                <a:cubicBezTo>
                  <a:pt x="181377" y="-2366"/>
                  <a:pt x="203200" y="9263"/>
                  <a:pt x="225287" y="13680"/>
                </a:cubicBezTo>
                <a:cubicBezTo>
                  <a:pt x="229705" y="49019"/>
                  <a:pt x="232169" y="84657"/>
                  <a:pt x="238540" y="119697"/>
                </a:cubicBezTo>
                <a:cubicBezTo>
                  <a:pt x="241039" y="133441"/>
                  <a:pt x="249293" y="145710"/>
                  <a:pt x="251792" y="159454"/>
                </a:cubicBezTo>
                <a:cubicBezTo>
                  <a:pt x="258163" y="194494"/>
                  <a:pt x="253066" y="231932"/>
                  <a:pt x="265044" y="265471"/>
                </a:cubicBezTo>
                <a:cubicBezTo>
                  <a:pt x="273521" y="289207"/>
                  <a:pt x="315714" y="348414"/>
                  <a:pt x="344557" y="371489"/>
                </a:cubicBezTo>
                <a:cubicBezTo>
                  <a:pt x="356994" y="381439"/>
                  <a:pt x="370067" y="390870"/>
                  <a:pt x="384313" y="397993"/>
                </a:cubicBezTo>
                <a:cubicBezTo>
                  <a:pt x="425170" y="418421"/>
                  <a:pt x="493543" y="419929"/>
                  <a:pt x="530087" y="424497"/>
                </a:cubicBezTo>
                <a:cubicBezTo>
                  <a:pt x="508000" y="446584"/>
                  <a:pt x="493460" y="480880"/>
                  <a:pt x="463827" y="490758"/>
                </a:cubicBezTo>
                <a:cubicBezTo>
                  <a:pt x="437322" y="499593"/>
                  <a:pt x="407559" y="501766"/>
                  <a:pt x="384313" y="517263"/>
                </a:cubicBezTo>
                <a:cubicBezTo>
                  <a:pt x="332934" y="551516"/>
                  <a:pt x="359667" y="538731"/>
                  <a:pt x="304800" y="557019"/>
                </a:cubicBezTo>
                <a:cubicBezTo>
                  <a:pt x="291548" y="565854"/>
                  <a:pt x="280874" y="581764"/>
                  <a:pt x="265044" y="583523"/>
                </a:cubicBezTo>
                <a:cubicBezTo>
                  <a:pt x="238338" y="586490"/>
                  <a:pt x="208317" y="584512"/>
                  <a:pt x="185531" y="570271"/>
                </a:cubicBezTo>
                <a:cubicBezTo>
                  <a:pt x="166017" y="558075"/>
                  <a:pt x="137718" y="442946"/>
                  <a:pt x="132522" y="437750"/>
                </a:cubicBezTo>
                <a:cubicBezTo>
                  <a:pt x="94756" y="399983"/>
                  <a:pt x="116414" y="418175"/>
                  <a:pt x="66261" y="384741"/>
                </a:cubicBezTo>
                <a:cubicBezTo>
                  <a:pt x="57426" y="367071"/>
                  <a:pt x="47539" y="349890"/>
                  <a:pt x="39757" y="331732"/>
                </a:cubicBezTo>
                <a:cubicBezTo>
                  <a:pt x="26138" y="299955"/>
                  <a:pt x="22861" y="272596"/>
                  <a:pt x="13253" y="238967"/>
                </a:cubicBezTo>
                <a:cubicBezTo>
                  <a:pt x="9415" y="225535"/>
                  <a:pt x="4418" y="212462"/>
                  <a:pt x="0" y="199210"/>
                </a:cubicBezTo>
                <a:cubicBezTo>
                  <a:pt x="14803" y="80795"/>
                  <a:pt x="19879" y="68897"/>
                  <a:pt x="39757" y="40184"/>
                </a:cubicBezTo>
                <a:close/>
              </a:path>
            </a:pathLst>
          </a:cu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7" name="Forma libre: forma 6"/>
          <p:cNvSpPr/>
          <p:nvPr/>
        </p:nvSpPr>
        <p:spPr>
          <a:xfrm>
            <a:off x="6029739" y="1974575"/>
            <a:ext cx="290808" cy="569843"/>
          </a:xfrm>
          <a:custGeom>
            <a:avLst/>
            <a:gdLst>
              <a:gd name="connsiteX0" fmla="*/ 39757 w 290808"/>
              <a:gd name="connsiteY0" fmla="*/ 0 h 569843"/>
              <a:gd name="connsiteX1" fmla="*/ 26504 w 290808"/>
              <a:gd name="connsiteY1" fmla="*/ 66261 h 569843"/>
              <a:gd name="connsiteX2" fmla="*/ 0 w 290808"/>
              <a:gd name="connsiteY2" fmla="*/ 145774 h 569843"/>
              <a:gd name="connsiteX3" fmla="*/ 13252 w 290808"/>
              <a:gd name="connsiteY3" fmla="*/ 238539 h 569843"/>
              <a:gd name="connsiteX4" fmla="*/ 53009 w 290808"/>
              <a:gd name="connsiteY4" fmla="*/ 251791 h 569843"/>
              <a:gd name="connsiteX5" fmla="*/ 92765 w 290808"/>
              <a:gd name="connsiteY5" fmla="*/ 278296 h 569843"/>
              <a:gd name="connsiteX6" fmla="*/ 79513 w 290808"/>
              <a:gd name="connsiteY6" fmla="*/ 344556 h 569843"/>
              <a:gd name="connsiteX7" fmla="*/ 79513 w 290808"/>
              <a:gd name="connsiteY7" fmla="*/ 477078 h 569843"/>
              <a:gd name="connsiteX8" fmla="*/ 119270 w 290808"/>
              <a:gd name="connsiteY8" fmla="*/ 490330 h 569843"/>
              <a:gd name="connsiteX9" fmla="*/ 145774 w 290808"/>
              <a:gd name="connsiteY9" fmla="*/ 516835 h 569843"/>
              <a:gd name="connsiteX10" fmla="*/ 225287 w 290808"/>
              <a:gd name="connsiteY10" fmla="*/ 569843 h 569843"/>
              <a:gd name="connsiteX11" fmla="*/ 265044 w 290808"/>
              <a:gd name="connsiteY11" fmla="*/ 556591 h 569843"/>
              <a:gd name="connsiteX12" fmla="*/ 212035 w 290808"/>
              <a:gd name="connsiteY12" fmla="*/ 238539 h 569843"/>
              <a:gd name="connsiteX13" fmla="*/ 185531 w 290808"/>
              <a:gd name="connsiteY13" fmla="*/ 159026 h 569843"/>
              <a:gd name="connsiteX14" fmla="*/ 172278 w 290808"/>
              <a:gd name="connsiteY14" fmla="*/ 106017 h 569843"/>
              <a:gd name="connsiteX15" fmla="*/ 145774 w 290808"/>
              <a:gd name="connsiteY15" fmla="*/ 66261 h 569843"/>
              <a:gd name="connsiteX16" fmla="*/ 106018 w 290808"/>
              <a:gd name="connsiteY16" fmla="*/ 53009 h 56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0808" h="569843">
                <a:moveTo>
                  <a:pt x="39757" y="0"/>
                </a:moveTo>
                <a:cubicBezTo>
                  <a:pt x="35339" y="22087"/>
                  <a:pt x="32431" y="44530"/>
                  <a:pt x="26504" y="66261"/>
                </a:cubicBezTo>
                <a:cubicBezTo>
                  <a:pt x="19153" y="93215"/>
                  <a:pt x="0" y="145774"/>
                  <a:pt x="0" y="145774"/>
                </a:cubicBezTo>
                <a:cubicBezTo>
                  <a:pt x="4417" y="176696"/>
                  <a:pt x="-717" y="210601"/>
                  <a:pt x="13252" y="238539"/>
                </a:cubicBezTo>
                <a:cubicBezTo>
                  <a:pt x="19499" y="251033"/>
                  <a:pt x="40515" y="245544"/>
                  <a:pt x="53009" y="251791"/>
                </a:cubicBezTo>
                <a:cubicBezTo>
                  <a:pt x="67255" y="258914"/>
                  <a:pt x="79513" y="269461"/>
                  <a:pt x="92765" y="278296"/>
                </a:cubicBezTo>
                <a:cubicBezTo>
                  <a:pt x="88348" y="300383"/>
                  <a:pt x="84976" y="322704"/>
                  <a:pt x="79513" y="344556"/>
                </a:cubicBezTo>
                <a:cubicBezTo>
                  <a:pt x="65914" y="398954"/>
                  <a:pt x="42976" y="404005"/>
                  <a:pt x="79513" y="477078"/>
                </a:cubicBezTo>
                <a:cubicBezTo>
                  <a:pt x="85760" y="489572"/>
                  <a:pt x="106018" y="485913"/>
                  <a:pt x="119270" y="490330"/>
                </a:cubicBezTo>
                <a:cubicBezTo>
                  <a:pt x="128105" y="499165"/>
                  <a:pt x="135779" y="509338"/>
                  <a:pt x="145774" y="516835"/>
                </a:cubicBezTo>
                <a:cubicBezTo>
                  <a:pt x="171257" y="535948"/>
                  <a:pt x="225287" y="569843"/>
                  <a:pt x="225287" y="569843"/>
                </a:cubicBezTo>
                <a:cubicBezTo>
                  <a:pt x="238539" y="565426"/>
                  <a:pt x="263834" y="570508"/>
                  <a:pt x="265044" y="556591"/>
                </a:cubicBezTo>
                <a:cubicBezTo>
                  <a:pt x="289548" y="274786"/>
                  <a:pt x="326435" y="314806"/>
                  <a:pt x="212035" y="238539"/>
                </a:cubicBezTo>
                <a:cubicBezTo>
                  <a:pt x="203200" y="212035"/>
                  <a:pt x="192307" y="186130"/>
                  <a:pt x="185531" y="159026"/>
                </a:cubicBezTo>
                <a:cubicBezTo>
                  <a:pt x="181113" y="141356"/>
                  <a:pt x="179453" y="122758"/>
                  <a:pt x="172278" y="106017"/>
                </a:cubicBezTo>
                <a:cubicBezTo>
                  <a:pt x="166004" y="91378"/>
                  <a:pt x="158211" y="76210"/>
                  <a:pt x="145774" y="66261"/>
                </a:cubicBezTo>
                <a:cubicBezTo>
                  <a:pt x="134866" y="57535"/>
                  <a:pt x="106018" y="53009"/>
                  <a:pt x="106018" y="53009"/>
                </a:cubicBezTo>
              </a:path>
            </a:pathLst>
          </a:cu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Tree>
    <p:extLst>
      <p:ext uri="{BB962C8B-B14F-4D97-AF65-F5344CB8AC3E}">
        <p14:creationId xmlns:p14="http://schemas.microsoft.com/office/powerpoint/2010/main" val="11838936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70026" y="248802"/>
            <a:ext cx="7886700" cy="366856"/>
          </a:xfrm>
        </p:spPr>
        <p:txBody>
          <a:bodyPr>
            <a:noAutofit/>
          </a:bodyPr>
          <a:lstStyle/>
          <a:p>
            <a:pPr algn="r"/>
            <a:r>
              <a:rPr lang="es-ES" sz="2800" b="1" dirty="0">
                <a:solidFill>
                  <a:schemeClr val="bg1"/>
                </a:solidFill>
                <a:latin typeface="+mn-lt"/>
              </a:rPr>
              <a:t>OPERACIÓN DE RECEPCIÓN Y LEVANTAMIENTO DE INFORMACIÓN</a:t>
            </a:r>
            <a:endParaRPr lang="es-CO" sz="2800" b="1" dirty="0">
              <a:solidFill>
                <a:schemeClr val="bg1"/>
              </a:solidFill>
              <a:latin typeface="+mn-lt"/>
            </a:endParaRPr>
          </a:p>
        </p:txBody>
      </p:sp>
      <p:graphicFrame>
        <p:nvGraphicFramePr>
          <p:cNvPr id="5" name="Tabla 4"/>
          <p:cNvGraphicFramePr>
            <a:graphicFrameLocks noGrp="1"/>
          </p:cNvGraphicFramePr>
          <p:nvPr>
            <p:extLst/>
          </p:nvPr>
        </p:nvGraphicFramePr>
        <p:xfrm>
          <a:off x="1728582" y="1308791"/>
          <a:ext cx="8813799" cy="807285"/>
        </p:xfrm>
        <a:graphic>
          <a:graphicData uri="http://schemas.openxmlformats.org/drawingml/2006/table">
            <a:tbl>
              <a:tblPr firstRow="1" firstCol="1" lastRow="1">
                <a:tableStyleId>{BC89EF96-8CEA-46FF-86C4-4CE0E7609802}</a:tableStyleId>
              </a:tblPr>
              <a:tblGrid>
                <a:gridCol w="1104892">
                  <a:extLst>
                    <a:ext uri="{9D8B030D-6E8A-4147-A177-3AD203B41FA5}">
                      <a16:colId xmlns:a16="http://schemas.microsoft.com/office/drawing/2014/main" val="2933192649"/>
                    </a:ext>
                  </a:extLst>
                </a:gridCol>
                <a:gridCol w="806268">
                  <a:extLst>
                    <a:ext uri="{9D8B030D-6E8A-4147-A177-3AD203B41FA5}">
                      <a16:colId xmlns:a16="http://schemas.microsoft.com/office/drawing/2014/main" val="993811694"/>
                    </a:ext>
                  </a:extLst>
                </a:gridCol>
                <a:gridCol w="1068137">
                  <a:extLst>
                    <a:ext uri="{9D8B030D-6E8A-4147-A177-3AD203B41FA5}">
                      <a16:colId xmlns:a16="http://schemas.microsoft.com/office/drawing/2014/main" val="2925689690"/>
                    </a:ext>
                  </a:extLst>
                </a:gridCol>
                <a:gridCol w="722563">
                  <a:extLst>
                    <a:ext uri="{9D8B030D-6E8A-4147-A177-3AD203B41FA5}">
                      <a16:colId xmlns:a16="http://schemas.microsoft.com/office/drawing/2014/main" val="2744710341"/>
                    </a:ext>
                  </a:extLst>
                </a:gridCol>
                <a:gridCol w="1058111">
                  <a:extLst>
                    <a:ext uri="{9D8B030D-6E8A-4147-A177-3AD203B41FA5}">
                      <a16:colId xmlns:a16="http://schemas.microsoft.com/office/drawing/2014/main" val="1251723016"/>
                    </a:ext>
                  </a:extLst>
                </a:gridCol>
                <a:gridCol w="385010">
                  <a:extLst>
                    <a:ext uri="{9D8B030D-6E8A-4147-A177-3AD203B41FA5}">
                      <a16:colId xmlns:a16="http://schemas.microsoft.com/office/drawing/2014/main" val="3200992121"/>
                    </a:ext>
                  </a:extLst>
                </a:gridCol>
                <a:gridCol w="529390">
                  <a:extLst>
                    <a:ext uri="{9D8B030D-6E8A-4147-A177-3AD203B41FA5}">
                      <a16:colId xmlns:a16="http://schemas.microsoft.com/office/drawing/2014/main" val="904174923"/>
                    </a:ext>
                  </a:extLst>
                </a:gridCol>
                <a:gridCol w="854242">
                  <a:extLst>
                    <a:ext uri="{9D8B030D-6E8A-4147-A177-3AD203B41FA5}">
                      <a16:colId xmlns:a16="http://schemas.microsoft.com/office/drawing/2014/main" val="1862004801"/>
                    </a:ext>
                  </a:extLst>
                </a:gridCol>
                <a:gridCol w="397042">
                  <a:extLst>
                    <a:ext uri="{9D8B030D-6E8A-4147-A177-3AD203B41FA5}">
                      <a16:colId xmlns:a16="http://schemas.microsoft.com/office/drawing/2014/main" val="1949580074"/>
                    </a:ext>
                  </a:extLst>
                </a:gridCol>
                <a:gridCol w="986589">
                  <a:extLst>
                    <a:ext uri="{9D8B030D-6E8A-4147-A177-3AD203B41FA5}">
                      <a16:colId xmlns:a16="http://schemas.microsoft.com/office/drawing/2014/main" val="1765029231"/>
                    </a:ext>
                  </a:extLst>
                </a:gridCol>
                <a:gridCol w="901555">
                  <a:extLst>
                    <a:ext uri="{9D8B030D-6E8A-4147-A177-3AD203B41FA5}">
                      <a16:colId xmlns:a16="http://schemas.microsoft.com/office/drawing/2014/main" val="2368300568"/>
                    </a:ext>
                  </a:extLst>
                </a:gridCol>
              </a:tblGrid>
              <a:tr h="111686">
                <a:tc rowSpan="3">
                  <a:txBody>
                    <a:bodyPr/>
                    <a:lstStyle/>
                    <a:p>
                      <a:pPr algn="ctr" fontAlgn="ctr"/>
                      <a:r>
                        <a:rPr lang="es-CO" sz="1100" u="none" strike="noStrike" dirty="0">
                          <a:solidFill>
                            <a:schemeClr val="bg1"/>
                          </a:solidFill>
                          <a:effectLst/>
                        </a:rPr>
                        <a:t>BLOQUES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algn="ctr" fontAlgn="ctr"/>
                      <a:r>
                        <a:rPr lang="es-CO" sz="1100" u="none" strike="noStrike" dirty="0">
                          <a:solidFill>
                            <a:schemeClr val="bg1"/>
                          </a:solidFill>
                          <a:effectLst/>
                        </a:rPr>
                        <a:t>INMUEBLES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u="none" strike="noStrike" dirty="0">
                          <a:solidFill>
                            <a:schemeClr val="bg1"/>
                          </a:solidFill>
                          <a:effectLst/>
                        </a:rPr>
                        <a:t>SEMOVIENTES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3">
                  <a:txBody>
                    <a:bodyPr/>
                    <a:lstStyle/>
                    <a:p>
                      <a:pPr algn="ctr" fontAlgn="ctr"/>
                      <a:r>
                        <a:rPr lang="es-CO" sz="1100" u="none" strike="noStrike" dirty="0">
                          <a:solidFill>
                            <a:schemeClr val="bg1"/>
                          </a:solidFill>
                          <a:effectLst/>
                        </a:rPr>
                        <a:t>ORO </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a:p>
                  </a:txBody>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3">
                  <a:txBody>
                    <a:bodyPr/>
                    <a:lstStyle/>
                    <a:p>
                      <a:pPr algn="ctr" fontAlgn="ctr"/>
                      <a:r>
                        <a:rPr lang="es-CO" sz="1100" u="none" strike="noStrike" dirty="0">
                          <a:solidFill>
                            <a:schemeClr val="bg1"/>
                          </a:solidFill>
                          <a:effectLst/>
                        </a:rPr>
                        <a:t>DIVISAS / EFECTIVO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a:p>
                  </a:txBody>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035781497"/>
                  </a:ext>
                </a:extLst>
              </a:tr>
              <a:tr h="363691">
                <a:tc vMerge="1">
                  <a:txBody>
                    <a:bodyPr/>
                    <a:lstStyle/>
                    <a:p>
                      <a:endParaRPr lang="es-CO"/>
                    </a:p>
                  </a:txBody>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algn="ctr" fontAlgn="ctr"/>
                      <a:r>
                        <a:rPr lang="es-ES" sz="1100" u="none" strike="noStrike" dirty="0">
                          <a:solidFill>
                            <a:schemeClr val="bg1"/>
                          </a:solidFill>
                          <a:effectLst/>
                        </a:rPr>
                        <a:t>Cantidad</a:t>
                      </a:r>
                      <a:r>
                        <a:rPr lang="es-ES" sz="1100" u="none" strike="noStrike" baseline="0" dirty="0">
                          <a:solidFill>
                            <a:schemeClr val="bg1"/>
                          </a:solidFill>
                          <a:effectLst/>
                        </a:rPr>
                        <a:t> Georreferenciada</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100" u="none" strike="noStrike" kern="1200" dirty="0">
                          <a:solidFill>
                            <a:schemeClr val="bg1"/>
                          </a:solidFill>
                          <a:effectLst/>
                        </a:rPr>
                        <a:t>Cantidad en el inventario</a:t>
                      </a:r>
                      <a:endParaRPr lang="es-CO" sz="1100" b="1" u="none" strike="noStrike" kern="1200" dirty="0">
                        <a:solidFill>
                          <a:schemeClr val="bg1"/>
                        </a:solidFill>
                        <a:effectLst/>
                        <a:latin typeface="+mn-lt"/>
                        <a:ea typeface="+mn-ea"/>
                        <a:cs typeface="+mn-cs"/>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dirty="0"/>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100" u="none" strike="noStrike" kern="1200" dirty="0">
                          <a:solidFill>
                            <a:schemeClr val="bg1"/>
                          </a:solidFill>
                          <a:effectLst/>
                        </a:rPr>
                        <a:t>Cantidad en el inventario</a:t>
                      </a:r>
                      <a:endParaRPr lang="es-CO" sz="1100" b="1" u="none" strike="noStrike" kern="1200" dirty="0">
                        <a:solidFill>
                          <a:schemeClr val="bg1"/>
                        </a:solidFill>
                        <a:effectLst/>
                        <a:latin typeface="+mn-lt"/>
                        <a:ea typeface="+mn-ea"/>
                        <a:cs typeface="+mn-cs"/>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dirty="0"/>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934503605"/>
                  </a:ext>
                </a:extLst>
              </a:tr>
              <a:tr h="271605">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100" u="none" strike="noStrike" dirty="0">
                          <a:solidFill>
                            <a:schemeClr val="bg1"/>
                          </a:solidFill>
                          <a:effectLst/>
                        </a:rPr>
                        <a:t>Cant.</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u="none" strike="noStrike" dirty="0">
                          <a:solidFill>
                            <a:schemeClr val="bg1"/>
                          </a:solidFill>
                          <a:effectLst/>
                        </a:rPr>
                        <a:t>Gramos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vMerge="1">
                  <a:txBody>
                    <a:bodyPr/>
                    <a:lstStyle/>
                    <a:p>
                      <a:endParaRPr lang="es-CO"/>
                    </a:p>
                  </a:txBody>
                  <a:tcPr/>
                </a:tc>
                <a:tc>
                  <a:txBody>
                    <a:bodyPr/>
                    <a:lstStyle/>
                    <a:p>
                      <a:pPr algn="ctr" fontAlgn="ctr"/>
                      <a:r>
                        <a:rPr lang="es-CO" sz="1100" u="none" strike="noStrike" dirty="0">
                          <a:solidFill>
                            <a:schemeClr val="bg1"/>
                          </a:solidFill>
                          <a:effectLst/>
                        </a:rPr>
                        <a:t>Cant.</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u="none" strike="noStrike" dirty="0">
                          <a:solidFill>
                            <a:schemeClr val="bg1"/>
                          </a:solidFill>
                          <a:effectLst/>
                        </a:rPr>
                        <a:t>Valor</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vMerge="1">
                  <a:txBody>
                    <a:bodyPr/>
                    <a:lstStyle/>
                    <a:p>
                      <a:endParaRPr lang="es-CO"/>
                    </a:p>
                  </a:txBody>
                  <a:tcPr/>
                </a:tc>
                <a:extLst>
                  <a:ext uri="{0D108BD9-81ED-4DB2-BD59-A6C34878D82A}">
                    <a16:rowId xmlns:a16="http://schemas.microsoft.com/office/drawing/2014/main" val="1453064532"/>
                  </a:ext>
                </a:extLst>
              </a:tr>
            </a:tbl>
          </a:graphicData>
        </a:graphic>
      </p:graphicFrame>
      <p:graphicFrame>
        <p:nvGraphicFramePr>
          <p:cNvPr id="6" name="Tabla 5"/>
          <p:cNvGraphicFramePr>
            <a:graphicFrameLocks noGrp="1"/>
          </p:cNvGraphicFramePr>
          <p:nvPr>
            <p:extLst/>
          </p:nvPr>
        </p:nvGraphicFramePr>
        <p:xfrm>
          <a:off x="1728581" y="2116076"/>
          <a:ext cx="8813799" cy="502477"/>
        </p:xfrm>
        <a:graphic>
          <a:graphicData uri="http://schemas.openxmlformats.org/drawingml/2006/table">
            <a:tbl>
              <a:tblPr firstRow="1" firstCol="1" lastRow="1">
                <a:tableStyleId>{BC89EF96-8CEA-46FF-86C4-4CE0E7609802}</a:tableStyleId>
              </a:tblPr>
              <a:tblGrid>
                <a:gridCol w="1104892">
                  <a:extLst>
                    <a:ext uri="{9D8B030D-6E8A-4147-A177-3AD203B41FA5}">
                      <a16:colId xmlns:a16="http://schemas.microsoft.com/office/drawing/2014/main" val="2271596300"/>
                    </a:ext>
                  </a:extLst>
                </a:gridCol>
                <a:gridCol w="806268">
                  <a:extLst>
                    <a:ext uri="{9D8B030D-6E8A-4147-A177-3AD203B41FA5}">
                      <a16:colId xmlns:a16="http://schemas.microsoft.com/office/drawing/2014/main" val="1861769603"/>
                    </a:ext>
                  </a:extLst>
                </a:gridCol>
                <a:gridCol w="1068137">
                  <a:extLst>
                    <a:ext uri="{9D8B030D-6E8A-4147-A177-3AD203B41FA5}">
                      <a16:colId xmlns:a16="http://schemas.microsoft.com/office/drawing/2014/main" val="3210815850"/>
                    </a:ext>
                  </a:extLst>
                </a:gridCol>
                <a:gridCol w="722563">
                  <a:extLst>
                    <a:ext uri="{9D8B030D-6E8A-4147-A177-3AD203B41FA5}">
                      <a16:colId xmlns:a16="http://schemas.microsoft.com/office/drawing/2014/main" val="4234695940"/>
                    </a:ext>
                  </a:extLst>
                </a:gridCol>
                <a:gridCol w="1058111">
                  <a:extLst>
                    <a:ext uri="{9D8B030D-6E8A-4147-A177-3AD203B41FA5}">
                      <a16:colId xmlns:a16="http://schemas.microsoft.com/office/drawing/2014/main" val="3671893290"/>
                    </a:ext>
                  </a:extLst>
                </a:gridCol>
                <a:gridCol w="385010">
                  <a:extLst>
                    <a:ext uri="{9D8B030D-6E8A-4147-A177-3AD203B41FA5}">
                      <a16:colId xmlns:a16="http://schemas.microsoft.com/office/drawing/2014/main" val="1513261205"/>
                    </a:ext>
                  </a:extLst>
                </a:gridCol>
                <a:gridCol w="529390">
                  <a:extLst>
                    <a:ext uri="{9D8B030D-6E8A-4147-A177-3AD203B41FA5}">
                      <a16:colId xmlns:a16="http://schemas.microsoft.com/office/drawing/2014/main" val="1967743188"/>
                    </a:ext>
                  </a:extLst>
                </a:gridCol>
                <a:gridCol w="854242">
                  <a:extLst>
                    <a:ext uri="{9D8B030D-6E8A-4147-A177-3AD203B41FA5}">
                      <a16:colId xmlns:a16="http://schemas.microsoft.com/office/drawing/2014/main" val="840849347"/>
                    </a:ext>
                  </a:extLst>
                </a:gridCol>
                <a:gridCol w="397042">
                  <a:extLst>
                    <a:ext uri="{9D8B030D-6E8A-4147-A177-3AD203B41FA5}">
                      <a16:colId xmlns:a16="http://schemas.microsoft.com/office/drawing/2014/main" val="891015210"/>
                    </a:ext>
                  </a:extLst>
                </a:gridCol>
                <a:gridCol w="986589">
                  <a:extLst>
                    <a:ext uri="{9D8B030D-6E8A-4147-A177-3AD203B41FA5}">
                      <a16:colId xmlns:a16="http://schemas.microsoft.com/office/drawing/2014/main" val="1959382728"/>
                    </a:ext>
                  </a:extLst>
                </a:gridCol>
                <a:gridCol w="901555">
                  <a:extLst>
                    <a:ext uri="{9D8B030D-6E8A-4147-A177-3AD203B41FA5}">
                      <a16:colId xmlns:a16="http://schemas.microsoft.com/office/drawing/2014/main" val="3207688183"/>
                    </a:ext>
                  </a:extLst>
                </a:gridCol>
              </a:tblGrid>
              <a:tr h="502477">
                <a:tc>
                  <a:txBody>
                    <a:bodyPr/>
                    <a:lstStyle/>
                    <a:p>
                      <a:pPr algn="ctr" fontAlgn="ctr"/>
                      <a:r>
                        <a:rPr lang="es-CO" sz="1100" u="none" strike="noStrike">
                          <a:effectLst/>
                        </a:rPr>
                        <a:t>Magdalena Medio</a:t>
                      </a:r>
                      <a:endParaRPr lang="es-CO" sz="1100" b="0" i="0" u="none" strike="noStrike">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a:effectLst/>
                        </a:rPr>
                        <a:t>97</a:t>
                      </a:r>
                      <a:endParaRPr lang="es-CO" sz="1100" b="0" i="0" u="none" strike="noStrike">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21</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339</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6 </a:t>
                      </a:r>
                      <a:endParaRPr lang="es-CO" sz="1100" b="0" i="0" u="none" strike="noStrike" baseline="30000"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 -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effectLst/>
                        </a:rPr>
                        <a:t>-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4670549"/>
                  </a:ext>
                </a:extLst>
              </a:tr>
            </a:tbl>
          </a:graphicData>
        </a:graphic>
      </p:graphicFrame>
      <p:graphicFrame>
        <p:nvGraphicFramePr>
          <p:cNvPr id="9" name="Tabla 8"/>
          <p:cNvGraphicFramePr>
            <a:graphicFrameLocks noGrp="1"/>
          </p:cNvGraphicFramePr>
          <p:nvPr>
            <p:extLst/>
          </p:nvPr>
        </p:nvGraphicFramePr>
        <p:xfrm>
          <a:off x="1728581" y="2805861"/>
          <a:ext cx="8662737" cy="619977"/>
        </p:xfrm>
        <a:graphic>
          <a:graphicData uri="http://schemas.openxmlformats.org/drawingml/2006/table">
            <a:tbl>
              <a:tblPr firstRow="1" firstCol="1" lastRow="1">
                <a:tableStyleId>{BC89EF96-8CEA-46FF-86C4-4CE0E7609802}</a:tableStyleId>
              </a:tblPr>
              <a:tblGrid>
                <a:gridCol w="1605893">
                  <a:extLst>
                    <a:ext uri="{9D8B030D-6E8A-4147-A177-3AD203B41FA5}">
                      <a16:colId xmlns:a16="http://schemas.microsoft.com/office/drawing/2014/main" val="2662296397"/>
                    </a:ext>
                  </a:extLst>
                </a:gridCol>
                <a:gridCol w="877712">
                  <a:extLst>
                    <a:ext uri="{9D8B030D-6E8A-4147-A177-3AD203B41FA5}">
                      <a16:colId xmlns:a16="http://schemas.microsoft.com/office/drawing/2014/main" val="2885501811"/>
                    </a:ext>
                  </a:extLst>
                </a:gridCol>
                <a:gridCol w="1284885">
                  <a:extLst>
                    <a:ext uri="{9D8B030D-6E8A-4147-A177-3AD203B41FA5}">
                      <a16:colId xmlns:a16="http://schemas.microsoft.com/office/drawing/2014/main" val="352306052"/>
                    </a:ext>
                  </a:extLst>
                </a:gridCol>
                <a:gridCol w="981186">
                  <a:extLst>
                    <a:ext uri="{9D8B030D-6E8A-4147-A177-3AD203B41FA5}">
                      <a16:colId xmlns:a16="http://schemas.microsoft.com/office/drawing/2014/main" val="1691883994"/>
                    </a:ext>
                  </a:extLst>
                </a:gridCol>
                <a:gridCol w="1144717">
                  <a:extLst>
                    <a:ext uri="{9D8B030D-6E8A-4147-A177-3AD203B41FA5}">
                      <a16:colId xmlns:a16="http://schemas.microsoft.com/office/drawing/2014/main" val="1619064007"/>
                    </a:ext>
                  </a:extLst>
                </a:gridCol>
                <a:gridCol w="1086313">
                  <a:extLst>
                    <a:ext uri="{9D8B030D-6E8A-4147-A177-3AD203B41FA5}">
                      <a16:colId xmlns:a16="http://schemas.microsoft.com/office/drawing/2014/main" val="1813722237"/>
                    </a:ext>
                  </a:extLst>
                </a:gridCol>
                <a:gridCol w="1682031">
                  <a:extLst>
                    <a:ext uri="{9D8B030D-6E8A-4147-A177-3AD203B41FA5}">
                      <a16:colId xmlns:a16="http://schemas.microsoft.com/office/drawing/2014/main" val="3258976964"/>
                    </a:ext>
                  </a:extLst>
                </a:gridCol>
              </a:tblGrid>
              <a:tr h="184174">
                <a:tc rowSpan="2">
                  <a:txBody>
                    <a:bodyPr/>
                    <a:lstStyle/>
                    <a:p>
                      <a:pPr algn="ctr" fontAlgn="ctr"/>
                      <a:r>
                        <a:rPr lang="es-CO" sz="1100" u="none" strike="noStrike" dirty="0">
                          <a:solidFill>
                            <a:schemeClr val="bg1"/>
                          </a:solidFill>
                          <a:effectLst/>
                        </a:rPr>
                        <a:t>BLOQUES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algn="ctr" fontAlgn="ctr"/>
                      <a:r>
                        <a:rPr lang="es-ES" sz="1100" b="1" i="0" u="none" strike="noStrike" dirty="0">
                          <a:solidFill>
                            <a:schemeClr val="bg1"/>
                          </a:solidFill>
                          <a:effectLst/>
                          <a:latin typeface="Calibri" panose="020F0502020204030204" pitchFamily="34" charset="0"/>
                        </a:rPr>
                        <a:t>MUEBLES</a:t>
                      </a:r>
                      <a:r>
                        <a:rPr lang="es-ES" sz="1100" b="1" i="0" u="none" strike="noStrike" baseline="0" dirty="0">
                          <a:solidFill>
                            <a:schemeClr val="bg1"/>
                          </a:solidFill>
                          <a:effectLst/>
                          <a:latin typeface="Calibri" panose="020F0502020204030204" pitchFamily="34" charset="0"/>
                        </a:rPr>
                        <a:t> Y ENSERES </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b="1" i="0" u="none" strike="noStrike" dirty="0">
                          <a:solidFill>
                            <a:schemeClr val="bg1"/>
                          </a:solidFill>
                          <a:effectLst/>
                          <a:latin typeface="Calibri" panose="020F0502020204030204" pitchFamily="34" charset="0"/>
                        </a:rPr>
                        <a:t>INFRESTRUCTURA  </a:t>
                      </a: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b="1" i="0" u="none" strike="noStrike" dirty="0">
                          <a:solidFill>
                            <a:schemeClr val="bg1"/>
                          </a:solidFill>
                          <a:effectLst/>
                          <a:latin typeface="Calibri" panose="020F0502020204030204" pitchFamily="34" charset="0"/>
                        </a:rPr>
                        <a:t>MEDIOS DE TRANSPORTE</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576443201"/>
                  </a:ext>
                </a:extLst>
              </a:tr>
              <a:tr h="435803">
                <a:tc vMerge="1">
                  <a:txBody>
                    <a:bodyPr/>
                    <a:lstStyle/>
                    <a:p>
                      <a:endParaRPr lang="es-CO"/>
                    </a:p>
                  </a:txBody>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b="1" i="0" u="none" strike="noStrike" dirty="0">
                          <a:solidFill>
                            <a:schemeClr val="bg1"/>
                          </a:solidFill>
                          <a:effectLst/>
                          <a:latin typeface="Calibri" panose="020F0502020204030204" pitchFamily="34" charset="0"/>
                        </a:rPr>
                        <a:t>Puntos de Encuentro Identificados</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b="1" i="0" u="none" strike="noStrike" dirty="0">
                          <a:solidFill>
                            <a:schemeClr val="bg1"/>
                          </a:solidFill>
                          <a:effectLst/>
                          <a:latin typeface="Calibri" panose="020F0502020204030204" pitchFamily="34" charset="0"/>
                        </a:rPr>
                        <a:t>Valor</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b="1" i="0" u="none" strike="noStrike" dirty="0">
                          <a:solidFill>
                            <a:schemeClr val="bg1"/>
                          </a:solidFill>
                          <a:effectLst/>
                          <a:latin typeface="Calibri" panose="020F0502020204030204" pitchFamily="34" charset="0"/>
                        </a:rPr>
                        <a:t>Puntos de Encuentro Identificados</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4107890850"/>
                  </a:ext>
                </a:extLst>
              </a:tr>
            </a:tbl>
          </a:graphicData>
        </a:graphic>
      </p:graphicFrame>
      <p:graphicFrame>
        <p:nvGraphicFramePr>
          <p:cNvPr id="10" name="Tabla 9"/>
          <p:cNvGraphicFramePr>
            <a:graphicFrameLocks noGrp="1"/>
          </p:cNvGraphicFramePr>
          <p:nvPr>
            <p:extLst/>
          </p:nvPr>
        </p:nvGraphicFramePr>
        <p:xfrm>
          <a:off x="1728580" y="3425838"/>
          <a:ext cx="8662737" cy="502477"/>
        </p:xfrm>
        <a:graphic>
          <a:graphicData uri="http://schemas.openxmlformats.org/drawingml/2006/table">
            <a:tbl>
              <a:tblPr firstRow="1" firstCol="1" lastRow="1">
                <a:tableStyleId>{BC89EF96-8CEA-46FF-86C4-4CE0E7609802}</a:tableStyleId>
              </a:tblPr>
              <a:tblGrid>
                <a:gridCol w="1605893">
                  <a:extLst>
                    <a:ext uri="{9D8B030D-6E8A-4147-A177-3AD203B41FA5}">
                      <a16:colId xmlns:a16="http://schemas.microsoft.com/office/drawing/2014/main" val="1326102812"/>
                    </a:ext>
                  </a:extLst>
                </a:gridCol>
                <a:gridCol w="877712">
                  <a:extLst>
                    <a:ext uri="{9D8B030D-6E8A-4147-A177-3AD203B41FA5}">
                      <a16:colId xmlns:a16="http://schemas.microsoft.com/office/drawing/2014/main" val="4185730267"/>
                    </a:ext>
                  </a:extLst>
                </a:gridCol>
                <a:gridCol w="1284885">
                  <a:extLst>
                    <a:ext uri="{9D8B030D-6E8A-4147-A177-3AD203B41FA5}">
                      <a16:colId xmlns:a16="http://schemas.microsoft.com/office/drawing/2014/main" val="3170804317"/>
                    </a:ext>
                  </a:extLst>
                </a:gridCol>
                <a:gridCol w="981186">
                  <a:extLst>
                    <a:ext uri="{9D8B030D-6E8A-4147-A177-3AD203B41FA5}">
                      <a16:colId xmlns:a16="http://schemas.microsoft.com/office/drawing/2014/main" val="3132126315"/>
                    </a:ext>
                  </a:extLst>
                </a:gridCol>
                <a:gridCol w="1144717">
                  <a:extLst>
                    <a:ext uri="{9D8B030D-6E8A-4147-A177-3AD203B41FA5}">
                      <a16:colId xmlns:a16="http://schemas.microsoft.com/office/drawing/2014/main" val="416901121"/>
                    </a:ext>
                  </a:extLst>
                </a:gridCol>
                <a:gridCol w="1086313">
                  <a:extLst>
                    <a:ext uri="{9D8B030D-6E8A-4147-A177-3AD203B41FA5}">
                      <a16:colId xmlns:a16="http://schemas.microsoft.com/office/drawing/2014/main" val="1900422600"/>
                    </a:ext>
                  </a:extLst>
                </a:gridCol>
                <a:gridCol w="1682031">
                  <a:extLst>
                    <a:ext uri="{9D8B030D-6E8A-4147-A177-3AD203B41FA5}">
                      <a16:colId xmlns:a16="http://schemas.microsoft.com/office/drawing/2014/main" val="612924217"/>
                    </a:ext>
                  </a:extLst>
                </a:gridCol>
              </a:tblGrid>
              <a:tr h="502477">
                <a:tc>
                  <a:txBody>
                    <a:bodyPr/>
                    <a:lstStyle/>
                    <a:p>
                      <a:pPr algn="ctr" fontAlgn="ctr"/>
                      <a:r>
                        <a:rPr lang="es-CO" sz="1100" u="none" strike="noStrike" dirty="0">
                          <a:effectLst/>
                        </a:rPr>
                        <a:t>Magdalena Medio</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2.531</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b="0" i="0" u="none" strike="noStrike" dirty="0">
                          <a:solidFill>
                            <a:srgbClr val="000000"/>
                          </a:solidFill>
                          <a:effectLst/>
                          <a:latin typeface="Calibri" panose="020F0502020204030204" pitchFamily="34" charset="0"/>
                        </a:rPr>
                        <a:t>3 </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a:t>
                      </a:r>
                      <a:endParaRPr lang="es-CO" sz="11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b="0" i="0" u="none" strike="noStrike" dirty="0">
                          <a:solidFill>
                            <a:srgbClr val="000000"/>
                          </a:solidFill>
                          <a:effectLst/>
                          <a:latin typeface="Calibri" panose="020F0502020204030204" pitchFamily="34" charset="0"/>
                        </a:rPr>
                        <a:t> </a:t>
                      </a:r>
                      <a:r>
                        <a:rPr lang="es-CO" sz="1100" u="none" strike="noStrike" dirty="0">
                          <a:effectLst/>
                        </a:rPr>
                        <a:t>-</a:t>
                      </a:r>
                      <a:endParaRPr lang="es-CO" sz="11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61</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b="0" i="0" u="none" strike="noStrike" dirty="0">
                          <a:solidFill>
                            <a:srgbClr val="000000"/>
                          </a:solidFill>
                          <a:effectLst/>
                          <a:latin typeface="Calibri" panose="020F0502020204030204" pitchFamily="34" charset="0"/>
                        </a:rPr>
                        <a:t>1 </a:t>
                      </a:r>
                      <a:r>
                        <a:rPr lang="es-CO" sz="1100" u="none" strike="noStrike" dirty="0">
                          <a:effectLst/>
                        </a:rPr>
                        <a:t> </a:t>
                      </a:r>
                      <a:endParaRPr lang="es-CO" sz="11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967414598"/>
                  </a:ext>
                </a:extLst>
              </a:tr>
            </a:tbl>
          </a:graphicData>
        </a:graphic>
      </p:graphicFrame>
      <p:pic>
        <p:nvPicPr>
          <p:cNvPr id="11" name="Imagen 10"/>
          <p:cNvPicPr>
            <a:picLocks noChangeAspect="1"/>
          </p:cNvPicPr>
          <p:nvPr/>
        </p:nvPicPr>
        <p:blipFill>
          <a:blip r:embed="rId2"/>
          <a:stretch>
            <a:fillRect/>
          </a:stretch>
        </p:blipFill>
        <p:spPr>
          <a:xfrm>
            <a:off x="1728580" y="4373218"/>
            <a:ext cx="8379647" cy="993913"/>
          </a:xfrm>
          <a:prstGeom prst="rect">
            <a:avLst/>
          </a:prstGeom>
        </p:spPr>
      </p:pic>
    </p:spTree>
    <p:extLst>
      <p:ext uri="{BB962C8B-B14F-4D97-AF65-F5344CB8AC3E}">
        <p14:creationId xmlns:p14="http://schemas.microsoft.com/office/powerpoint/2010/main" val="21308521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057" y="312821"/>
            <a:ext cx="6039852" cy="6400800"/>
          </a:xfrm>
          <a:prstGeom prst="rect">
            <a:avLst/>
          </a:prstGeom>
          <a:solidFill>
            <a:schemeClr val="accent2">
              <a:lumMod val="20000"/>
              <a:lumOff val="80000"/>
              <a:alpha val="44000"/>
            </a:schemeClr>
          </a:solidFill>
          <a:ln w="31750">
            <a:solidFill>
              <a:srgbClr val="C00000"/>
            </a:solidFill>
          </a:ln>
        </p:spPr>
      </p:pic>
      <p:sp>
        <p:nvSpPr>
          <p:cNvPr id="11" name="Rectángulo 10"/>
          <p:cNvSpPr/>
          <p:nvPr/>
        </p:nvSpPr>
        <p:spPr>
          <a:xfrm>
            <a:off x="4324351" y="4030212"/>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2" name="Rectángulo 11"/>
          <p:cNvSpPr/>
          <p:nvPr/>
        </p:nvSpPr>
        <p:spPr>
          <a:xfrm>
            <a:off x="4181475" y="4163562"/>
            <a:ext cx="190500"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3" name="Rectángulo 12"/>
          <p:cNvSpPr/>
          <p:nvPr/>
        </p:nvSpPr>
        <p:spPr>
          <a:xfrm>
            <a:off x="4205288" y="4226092"/>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4" name="Rectángulo 13"/>
          <p:cNvSpPr/>
          <p:nvPr/>
        </p:nvSpPr>
        <p:spPr>
          <a:xfrm>
            <a:off x="4181476" y="4249586"/>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5" name="Rectángulo 14"/>
          <p:cNvSpPr/>
          <p:nvPr/>
        </p:nvSpPr>
        <p:spPr>
          <a:xfrm>
            <a:off x="4329113" y="4407385"/>
            <a:ext cx="85725" cy="154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6" name="Rectángulo 15"/>
          <p:cNvSpPr/>
          <p:nvPr/>
        </p:nvSpPr>
        <p:spPr>
          <a:xfrm>
            <a:off x="4371975" y="4494528"/>
            <a:ext cx="71438" cy="60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7" name="Rectángulo 16"/>
          <p:cNvSpPr/>
          <p:nvPr/>
        </p:nvSpPr>
        <p:spPr>
          <a:xfrm>
            <a:off x="4348165" y="4531507"/>
            <a:ext cx="138110" cy="963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8" name="Rectángulo 17"/>
          <p:cNvSpPr/>
          <p:nvPr/>
        </p:nvSpPr>
        <p:spPr>
          <a:xfrm>
            <a:off x="4443413" y="4583888"/>
            <a:ext cx="76201" cy="1065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25" name="Elipse 24"/>
          <p:cNvSpPr/>
          <p:nvPr/>
        </p:nvSpPr>
        <p:spPr>
          <a:xfrm>
            <a:off x="3576454" y="3505200"/>
            <a:ext cx="1104767" cy="1572125"/>
          </a:xfrm>
          <a:prstGeom prst="ellipse">
            <a:avLst/>
          </a:prstGeom>
          <a:solidFill>
            <a:schemeClr val="accent1">
              <a:lumMod val="20000"/>
              <a:lumOff val="80000"/>
              <a:alpha val="50000"/>
            </a:schemeClr>
          </a:solid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26" name="CuadroTexto 25"/>
          <p:cNvSpPr txBox="1"/>
          <p:nvPr/>
        </p:nvSpPr>
        <p:spPr>
          <a:xfrm>
            <a:off x="1835810" y="4046254"/>
            <a:ext cx="1500488" cy="923330"/>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Comandante Alfonso Cano</a:t>
            </a:r>
            <a:endParaRPr lang="es-CO" dirty="0">
              <a:solidFill>
                <a:srgbClr val="ED7D31">
                  <a:lumMod val="75000"/>
                </a:srgbClr>
              </a:solidFill>
              <a:latin typeface="Calibri" panose="020F0502020204030204"/>
            </a:endParaRPr>
          </a:p>
        </p:txBody>
      </p:sp>
      <p:sp>
        <p:nvSpPr>
          <p:cNvPr id="27" name="CuadroTexto 26"/>
          <p:cNvSpPr txBox="1"/>
          <p:nvPr/>
        </p:nvSpPr>
        <p:spPr>
          <a:xfrm>
            <a:off x="1524001" y="2621027"/>
            <a:ext cx="1428131" cy="1077218"/>
          </a:xfrm>
          <a:prstGeom prst="rect">
            <a:avLst/>
          </a:prstGeom>
          <a:noFill/>
        </p:spPr>
        <p:txBody>
          <a:bodyPr wrap="square" rtlCol="0">
            <a:spAutoFit/>
          </a:bodyPr>
          <a:lstStyle/>
          <a:p>
            <a:r>
              <a:rPr lang="es-ES" sz="1600" dirty="0">
                <a:solidFill>
                  <a:prstClr val="black"/>
                </a:solidFill>
                <a:latin typeface="Calibri" panose="020F0502020204030204"/>
              </a:rPr>
              <a:t>Pendiente Información:</a:t>
            </a:r>
          </a:p>
          <a:p>
            <a:pPr marL="285750" indent="-285750">
              <a:buFontTx/>
              <a:buChar char="-"/>
            </a:pPr>
            <a:r>
              <a:rPr lang="es-ES" sz="1600" dirty="0">
                <a:solidFill>
                  <a:prstClr val="black"/>
                </a:solidFill>
                <a:latin typeface="Calibri" panose="020F0502020204030204"/>
              </a:rPr>
              <a:t>Inmuebles</a:t>
            </a:r>
          </a:p>
          <a:p>
            <a:pPr marL="285750" indent="-285750">
              <a:buFontTx/>
              <a:buChar char="-"/>
            </a:pPr>
            <a:endParaRPr lang="es-CO" sz="1600" dirty="0">
              <a:solidFill>
                <a:prstClr val="black"/>
              </a:solidFill>
              <a:latin typeface="Calibri" panose="020F0502020204030204"/>
            </a:endParaRPr>
          </a:p>
        </p:txBody>
      </p:sp>
    </p:spTree>
    <p:extLst>
      <p:ext uri="{BB962C8B-B14F-4D97-AF65-F5344CB8AC3E}">
        <p14:creationId xmlns:p14="http://schemas.microsoft.com/office/powerpoint/2010/main" val="973243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82578" y="221831"/>
            <a:ext cx="7886700" cy="366856"/>
          </a:xfrm>
        </p:spPr>
        <p:txBody>
          <a:bodyPr>
            <a:noAutofit/>
          </a:bodyPr>
          <a:lstStyle/>
          <a:p>
            <a:pPr algn="r"/>
            <a:r>
              <a:rPr lang="es-ES" sz="2800" b="1" dirty="0">
                <a:solidFill>
                  <a:schemeClr val="bg1"/>
                </a:solidFill>
                <a:latin typeface="+mn-lt"/>
              </a:rPr>
              <a:t>OPERACIÓN DE RECEPCIÓN Y LEVANTAMIENTO DE INFORMACIÓN</a:t>
            </a:r>
            <a:endParaRPr lang="es-CO" sz="2800" b="1" dirty="0">
              <a:solidFill>
                <a:schemeClr val="bg1"/>
              </a:solidFill>
              <a:latin typeface="+mn-lt"/>
            </a:endParaRPr>
          </a:p>
        </p:txBody>
      </p:sp>
      <p:graphicFrame>
        <p:nvGraphicFramePr>
          <p:cNvPr id="3" name="Tabla 2"/>
          <p:cNvGraphicFramePr>
            <a:graphicFrameLocks noGrp="1"/>
          </p:cNvGraphicFramePr>
          <p:nvPr>
            <p:extLst/>
          </p:nvPr>
        </p:nvGraphicFramePr>
        <p:xfrm>
          <a:off x="1715329" y="1335295"/>
          <a:ext cx="8813799" cy="807285"/>
        </p:xfrm>
        <a:graphic>
          <a:graphicData uri="http://schemas.openxmlformats.org/drawingml/2006/table">
            <a:tbl>
              <a:tblPr firstRow="1" firstCol="1" lastRow="1">
                <a:tableStyleId>{BC89EF96-8CEA-46FF-86C4-4CE0E7609802}</a:tableStyleId>
              </a:tblPr>
              <a:tblGrid>
                <a:gridCol w="1104892">
                  <a:extLst>
                    <a:ext uri="{9D8B030D-6E8A-4147-A177-3AD203B41FA5}">
                      <a16:colId xmlns:a16="http://schemas.microsoft.com/office/drawing/2014/main" val="1888267052"/>
                    </a:ext>
                  </a:extLst>
                </a:gridCol>
                <a:gridCol w="806268">
                  <a:extLst>
                    <a:ext uri="{9D8B030D-6E8A-4147-A177-3AD203B41FA5}">
                      <a16:colId xmlns:a16="http://schemas.microsoft.com/office/drawing/2014/main" val="2556817429"/>
                    </a:ext>
                  </a:extLst>
                </a:gridCol>
                <a:gridCol w="1068137">
                  <a:extLst>
                    <a:ext uri="{9D8B030D-6E8A-4147-A177-3AD203B41FA5}">
                      <a16:colId xmlns:a16="http://schemas.microsoft.com/office/drawing/2014/main" val="3427233190"/>
                    </a:ext>
                  </a:extLst>
                </a:gridCol>
                <a:gridCol w="722563">
                  <a:extLst>
                    <a:ext uri="{9D8B030D-6E8A-4147-A177-3AD203B41FA5}">
                      <a16:colId xmlns:a16="http://schemas.microsoft.com/office/drawing/2014/main" val="3635318172"/>
                    </a:ext>
                  </a:extLst>
                </a:gridCol>
                <a:gridCol w="1058111">
                  <a:extLst>
                    <a:ext uri="{9D8B030D-6E8A-4147-A177-3AD203B41FA5}">
                      <a16:colId xmlns:a16="http://schemas.microsoft.com/office/drawing/2014/main" val="2415633928"/>
                    </a:ext>
                  </a:extLst>
                </a:gridCol>
                <a:gridCol w="385010">
                  <a:extLst>
                    <a:ext uri="{9D8B030D-6E8A-4147-A177-3AD203B41FA5}">
                      <a16:colId xmlns:a16="http://schemas.microsoft.com/office/drawing/2014/main" val="3589548927"/>
                    </a:ext>
                  </a:extLst>
                </a:gridCol>
                <a:gridCol w="529390">
                  <a:extLst>
                    <a:ext uri="{9D8B030D-6E8A-4147-A177-3AD203B41FA5}">
                      <a16:colId xmlns:a16="http://schemas.microsoft.com/office/drawing/2014/main" val="3197172704"/>
                    </a:ext>
                  </a:extLst>
                </a:gridCol>
                <a:gridCol w="854242">
                  <a:extLst>
                    <a:ext uri="{9D8B030D-6E8A-4147-A177-3AD203B41FA5}">
                      <a16:colId xmlns:a16="http://schemas.microsoft.com/office/drawing/2014/main" val="3504693154"/>
                    </a:ext>
                  </a:extLst>
                </a:gridCol>
                <a:gridCol w="397042">
                  <a:extLst>
                    <a:ext uri="{9D8B030D-6E8A-4147-A177-3AD203B41FA5}">
                      <a16:colId xmlns:a16="http://schemas.microsoft.com/office/drawing/2014/main" val="4225825212"/>
                    </a:ext>
                  </a:extLst>
                </a:gridCol>
                <a:gridCol w="986589">
                  <a:extLst>
                    <a:ext uri="{9D8B030D-6E8A-4147-A177-3AD203B41FA5}">
                      <a16:colId xmlns:a16="http://schemas.microsoft.com/office/drawing/2014/main" val="72213608"/>
                    </a:ext>
                  </a:extLst>
                </a:gridCol>
                <a:gridCol w="901555">
                  <a:extLst>
                    <a:ext uri="{9D8B030D-6E8A-4147-A177-3AD203B41FA5}">
                      <a16:colId xmlns:a16="http://schemas.microsoft.com/office/drawing/2014/main" val="2346356870"/>
                    </a:ext>
                  </a:extLst>
                </a:gridCol>
              </a:tblGrid>
              <a:tr h="111686">
                <a:tc rowSpan="3">
                  <a:txBody>
                    <a:bodyPr/>
                    <a:lstStyle/>
                    <a:p>
                      <a:pPr algn="ctr" fontAlgn="ctr"/>
                      <a:r>
                        <a:rPr lang="es-CO" sz="1100" u="none" strike="noStrike" dirty="0">
                          <a:solidFill>
                            <a:schemeClr val="bg1"/>
                          </a:solidFill>
                          <a:effectLst/>
                        </a:rPr>
                        <a:t>BLOQUES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algn="ctr" fontAlgn="ctr"/>
                      <a:r>
                        <a:rPr lang="es-CO" sz="1100" u="none" strike="noStrike" dirty="0">
                          <a:solidFill>
                            <a:schemeClr val="bg1"/>
                          </a:solidFill>
                          <a:effectLst/>
                        </a:rPr>
                        <a:t>INMUEBLES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u="none" strike="noStrike" dirty="0">
                          <a:solidFill>
                            <a:schemeClr val="bg1"/>
                          </a:solidFill>
                          <a:effectLst/>
                        </a:rPr>
                        <a:t>SEMOVIENTES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3">
                  <a:txBody>
                    <a:bodyPr/>
                    <a:lstStyle/>
                    <a:p>
                      <a:pPr algn="ctr" fontAlgn="ctr"/>
                      <a:r>
                        <a:rPr lang="es-CO" sz="1100" u="none" strike="noStrike" dirty="0">
                          <a:solidFill>
                            <a:schemeClr val="bg1"/>
                          </a:solidFill>
                          <a:effectLst/>
                        </a:rPr>
                        <a:t>ORO </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a:p>
                  </a:txBody>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3">
                  <a:txBody>
                    <a:bodyPr/>
                    <a:lstStyle/>
                    <a:p>
                      <a:pPr algn="ctr" fontAlgn="ctr"/>
                      <a:r>
                        <a:rPr lang="es-CO" sz="1100" u="none" strike="noStrike" dirty="0">
                          <a:solidFill>
                            <a:schemeClr val="bg1"/>
                          </a:solidFill>
                          <a:effectLst/>
                        </a:rPr>
                        <a:t>DIVISAS / EFECTIVO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a:p>
                  </a:txBody>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598676047"/>
                  </a:ext>
                </a:extLst>
              </a:tr>
              <a:tr h="363691">
                <a:tc vMerge="1">
                  <a:txBody>
                    <a:bodyPr/>
                    <a:lstStyle/>
                    <a:p>
                      <a:endParaRPr lang="es-CO"/>
                    </a:p>
                  </a:txBody>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algn="ctr" fontAlgn="ctr"/>
                      <a:r>
                        <a:rPr lang="es-ES" sz="1100" u="none" strike="noStrike" dirty="0">
                          <a:solidFill>
                            <a:schemeClr val="bg1"/>
                          </a:solidFill>
                          <a:effectLst/>
                        </a:rPr>
                        <a:t>Cantidad</a:t>
                      </a:r>
                      <a:r>
                        <a:rPr lang="es-ES" sz="1100" u="none" strike="noStrike" baseline="0" dirty="0">
                          <a:solidFill>
                            <a:schemeClr val="bg1"/>
                          </a:solidFill>
                          <a:effectLst/>
                        </a:rPr>
                        <a:t> Georreferenciada</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100" u="none" strike="noStrike" kern="1200" dirty="0">
                          <a:solidFill>
                            <a:schemeClr val="bg1"/>
                          </a:solidFill>
                          <a:effectLst/>
                        </a:rPr>
                        <a:t>Cantidad en el inventario</a:t>
                      </a:r>
                      <a:endParaRPr lang="es-CO" sz="1100" b="1" u="none" strike="noStrike" kern="1200" dirty="0">
                        <a:solidFill>
                          <a:schemeClr val="bg1"/>
                        </a:solidFill>
                        <a:effectLst/>
                        <a:latin typeface="+mn-lt"/>
                        <a:ea typeface="+mn-ea"/>
                        <a:cs typeface="+mn-cs"/>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dirty="0"/>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100" u="none" strike="noStrike" kern="1200" dirty="0">
                          <a:solidFill>
                            <a:schemeClr val="bg1"/>
                          </a:solidFill>
                          <a:effectLst/>
                        </a:rPr>
                        <a:t>Cantidad en el inventario</a:t>
                      </a:r>
                      <a:endParaRPr lang="es-CO" sz="1100" b="1" u="none" strike="noStrike" kern="1200" dirty="0">
                        <a:solidFill>
                          <a:schemeClr val="bg1"/>
                        </a:solidFill>
                        <a:effectLst/>
                        <a:latin typeface="+mn-lt"/>
                        <a:ea typeface="+mn-ea"/>
                        <a:cs typeface="+mn-cs"/>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s-CO" dirty="0"/>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solidFill>
                            <a:schemeClr val="bg1"/>
                          </a:solidFill>
                          <a:effectLst/>
                        </a:rPr>
                        <a:t>Puntos de Encuentro Identificados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339475605"/>
                  </a:ext>
                </a:extLst>
              </a:tr>
              <a:tr h="271605">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100" u="none" strike="noStrike" dirty="0">
                          <a:solidFill>
                            <a:schemeClr val="bg1"/>
                          </a:solidFill>
                          <a:effectLst/>
                        </a:rPr>
                        <a:t>Cant.</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u="none" strike="noStrike" dirty="0">
                          <a:solidFill>
                            <a:schemeClr val="bg1"/>
                          </a:solidFill>
                          <a:effectLst/>
                        </a:rPr>
                        <a:t>Gramos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vMerge="1">
                  <a:txBody>
                    <a:bodyPr/>
                    <a:lstStyle/>
                    <a:p>
                      <a:endParaRPr lang="es-CO"/>
                    </a:p>
                  </a:txBody>
                  <a:tcPr/>
                </a:tc>
                <a:tc>
                  <a:txBody>
                    <a:bodyPr/>
                    <a:lstStyle/>
                    <a:p>
                      <a:pPr algn="ctr" fontAlgn="ctr"/>
                      <a:r>
                        <a:rPr lang="es-CO" sz="1100" u="none" strike="noStrike" dirty="0">
                          <a:solidFill>
                            <a:schemeClr val="bg1"/>
                          </a:solidFill>
                          <a:effectLst/>
                        </a:rPr>
                        <a:t>Cant.</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u="none" strike="noStrike" dirty="0">
                          <a:solidFill>
                            <a:schemeClr val="bg1"/>
                          </a:solidFill>
                          <a:effectLst/>
                        </a:rPr>
                        <a:t>Valor</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vMerge="1">
                  <a:txBody>
                    <a:bodyPr/>
                    <a:lstStyle/>
                    <a:p>
                      <a:endParaRPr lang="es-CO"/>
                    </a:p>
                  </a:txBody>
                  <a:tcPr/>
                </a:tc>
                <a:extLst>
                  <a:ext uri="{0D108BD9-81ED-4DB2-BD59-A6C34878D82A}">
                    <a16:rowId xmlns:a16="http://schemas.microsoft.com/office/drawing/2014/main" val="1354042084"/>
                  </a:ext>
                </a:extLst>
              </a:tr>
            </a:tbl>
          </a:graphicData>
        </a:graphic>
      </p:graphicFrame>
      <p:graphicFrame>
        <p:nvGraphicFramePr>
          <p:cNvPr id="4" name="Tabla 3"/>
          <p:cNvGraphicFramePr>
            <a:graphicFrameLocks noGrp="1"/>
          </p:cNvGraphicFramePr>
          <p:nvPr>
            <p:extLst/>
          </p:nvPr>
        </p:nvGraphicFramePr>
        <p:xfrm>
          <a:off x="1715329" y="2142580"/>
          <a:ext cx="8813799" cy="541129"/>
        </p:xfrm>
        <a:graphic>
          <a:graphicData uri="http://schemas.openxmlformats.org/drawingml/2006/table">
            <a:tbl>
              <a:tblPr firstRow="1" firstCol="1" lastRow="1">
                <a:tableStyleId>{BC89EF96-8CEA-46FF-86C4-4CE0E7609802}</a:tableStyleId>
              </a:tblPr>
              <a:tblGrid>
                <a:gridCol w="1104892">
                  <a:extLst>
                    <a:ext uri="{9D8B030D-6E8A-4147-A177-3AD203B41FA5}">
                      <a16:colId xmlns:a16="http://schemas.microsoft.com/office/drawing/2014/main" val="1656134001"/>
                    </a:ext>
                  </a:extLst>
                </a:gridCol>
                <a:gridCol w="806268">
                  <a:extLst>
                    <a:ext uri="{9D8B030D-6E8A-4147-A177-3AD203B41FA5}">
                      <a16:colId xmlns:a16="http://schemas.microsoft.com/office/drawing/2014/main" val="1268362828"/>
                    </a:ext>
                  </a:extLst>
                </a:gridCol>
                <a:gridCol w="1068137">
                  <a:extLst>
                    <a:ext uri="{9D8B030D-6E8A-4147-A177-3AD203B41FA5}">
                      <a16:colId xmlns:a16="http://schemas.microsoft.com/office/drawing/2014/main" val="2054888297"/>
                    </a:ext>
                  </a:extLst>
                </a:gridCol>
                <a:gridCol w="722563">
                  <a:extLst>
                    <a:ext uri="{9D8B030D-6E8A-4147-A177-3AD203B41FA5}">
                      <a16:colId xmlns:a16="http://schemas.microsoft.com/office/drawing/2014/main" val="124789371"/>
                    </a:ext>
                  </a:extLst>
                </a:gridCol>
                <a:gridCol w="1058111">
                  <a:extLst>
                    <a:ext uri="{9D8B030D-6E8A-4147-A177-3AD203B41FA5}">
                      <a16:colId xmlns:a16="http://schemas.microsoft.com/office/drawing/2014/main" val="1869866120"/>
                    </a:ext>
                  </a:extLst>
                </a:gridCol>
                <a:gridCol w="385010">
                  <a:extLst>
                    <a:ext uri="{9D8B030D-6E8A-4147-A177-3AD203B41FA5}">
                      <a16:colId xmlns:a16="http://schemas.microsoft.com/office/drawing/2014/main" val="761831710"/>
                    </a:ext>
                  </a:extLst>
                </a:gridCol>
                <a:gridCol w="529390">
                  <a:extLst>
                    <a:ext uri="{9D8B030D-6E8A-4147-A177-3AD203B41FA5}">
                      <a16:colId xmlns:a16="http://schemas.microsoft.com/office/drawing/2014/main" val="96121631"/>
                    </a:ext>
                  </a:extLst>
                </a:gridCol>
                <a:gridCol w="854242">
                  <a:extLst>
                    <a:ext uri="{9D8B030D-6E8A-4147-A177-3AD203B41FA5}">
                      <a16:colId xmlns:a16="http://schemas.microsoft.com/office/drawing/2014/main" val="3844736382"/>
                    </a:ext>
                  </a:extLst>
                </a:gridCol>
                <a:gridCol w="397042">
                  <a:extLst>
                    <a:ext uri="{9D8B030D-6E8A-4147-A177-3AD203B41FA5}">
                      <a16:colId xmlns:a16="http://schemas.microsoft.com/office/drawing/2014/main" val="1744764310"/>
                    </a:ext>
                  </a:extLst>
                </a:gridCol>
                <a:gridCol w="986589">
                  <a:extLst>
                    <a:ext uri="{9D8B030D-6E8A-4147-A177-3AD203B41FA5}">
                      <a16:colId xmlns:a16="http://schemas.microsoft.com/office/drawing/2014/main" val="844943378"/>
                    </a:ext>
                  </a:extLst>
                </a:gridCol>
                <a:gridCol w="901555">
                  <a:extLst>
                    <a:ext uri="{9D8B030D-6E8A-4147-A177-3AD203B41FA5}">
                      <a16:colId xmlns:a16="http://schemas.microsoft.com/office/drawing/2014/main" val="3968565237"/>
                    </a:ext>
                  </a:extLst>
                </a:gridCol>
              </a:tblGrid>
              <a:tr h="541129">
                <a:tc>
                  <a:txBody>
                    <a:bodyPr/>
                    <a:lstStyle/>
                    <a:p>
                      <a:pPr algn="ctr" fontAlgn="ctr"/>
                      <a:r>
                        <a:rPr lang="es-CO" sz="1100" u="none" strike="noStrike" dirty="0">
                          <a:effectLst/>
                        </a:rPr>
                        <a:t>BOCAC</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64</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Sin Información</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a:effectLst/>
                        </a:rPr>
                        <a:t>30</a:t>
                      </a:r>
                      <a:endParaRPr lang="es-CO" sz="1100" b="0" i="0" u="none" strike="noStrike">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Sin Información</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1</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100,020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u="none" strike="noStrike" dirty="0">
                          <a:effectLst/>
                        </a:rPr>
                        <a:t>1</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kumimoji="0" lang="es-CO" sz="1100" u="none" strike="noStrike" kern="1200" cap="none" spc="0" normalizeH="0" baseline="0" noProof="0" dirty="0">
                          <a:ln>
                            <a:noFill/>
                          </a:ln>
                          <a:effectLst/>
                          <a:uLnTx/>
                          <a:uFillTx/>
                        </a:rPr>
                        <a:t>-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kumimoji="0" lang="es-CO" sz="1100" u="none" strike="noStrike" kern="1200" cap="none" spc="0" normalizeH="0" baseline="0" noProof="0" dirty="0">
                          <a:ln>
                            <a:noFill/>
                          </a:ln>
                          <a:effectLst/>
                          <a:uLnTx/>
                          <a:uFillTx/>
                        </a:rPr>
                        <a:t>-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u="none" strike="noStrike" dirty="0">
                          <a:effectLst/>
                        </a:rPr>
                        <a:t>-  </a:t>
                      </a:r>
                      <a:endParaRPr lang="es-CO" sz="1100" b="0" i="0" u="none" strike="noStrike" dirty="0">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6490221"/>
                  </a:ext>
                </a:extLst>
              </a:tr>
            </a:tbl>
          </a:graphicData>
        </a:graphic>
      </p:graphicFrame>
      <p:graphicFrame>
        <p:nvGraphicFramePr>
          <p:cNvPr id="7" name="Tabla 6"/>
          <p:cNvGraphicFramePr>
            <a:graphicFrameLocks noGrp="1"/>
          </p:cNvGraphicFramePr>
          <p:nvPr>
            <p:extLst/>
          </p:nvPr>
        </p:nvGraphicFramePr>
        <p:xfrm>
          <a:off x="1790859" y="2871017"/>
          <a:ext cx="8662737" cy="619977"/>
        </p:xfrm>
        <a:graphic>
          <a:graphicData uri="http://schemas.openxmlformats.org/drawingml/2006/table">
            <a:tbl>
              <a:tblPr firstRow="1" firstCol="1" lastRow="1">
                <a:tableStyleId>{BC89EF96-8CEA-46FF-86C4-4CE0E7609802}</a:tableStyleId>
              </a:tblPr>
              <a:tblGrid>
                <a:gridCol w="1605893">
                  <a:extLst>
                    <a:ext uri="{9D8B030D-6E8A-4147-A177-3AD203B41FA5}">
                      <a16:colId xmlns:a16="http://schemas.microsoft.com/office/drawing/2014/main" val="3221858240"/>
                    </a:ext>
                  </a:extLst>
                </a:gridCol>
                <a:gridCol w="877712">
                  <a:extLst>
                    <a:ext uri="{9D8B030D-6E8A-4147-A177-3AD203B41FA5}">
                      <a16:colId xmlns:a16="http://schemas.microsoft.com/office/drawing/2014/main" val="2905816145"/>
                    </a:ext>
                  </a:extLst>
                </a:gridCol>
                <a:gridCol w="1284885">
                  <a:extLst>
                    <a:ext uri="{9D8B030D-6E8A-4147-A177-3AD203B41FA5}">
                      <a16:colId xmlns:a16="http://schemas.microsoft.com/office/drawing/2014/main" val="829828821"/>
                    </a:ext>
                  </a:extLst>
                </a:gridCol>
                <a:gridCol w="981186">
                  <a:extLst>
                    <a:ext uri="{9D8B030D-6E8A-4147-A177-3AD203B41FA5}">
                      <a16:colId xmlns:a16="http://schemas.microsoft.com/office/drawing/2014/main" val="1095678169"/>
                    </a:ext>
                  </a:extLst>
                </a:gridCol>
                <a:gridCol w="1144717">
                  <a:extLst>
                    <a:ext uri="{9D8B030D-6E8A-4147-A177-3AD203B41FA5}">
                      <a16:colId xmlns:a16="http://schemas.microsoft.com/office/drawing/2014/main" val="272523979"/>
                    </a:ext>
                  </a:extLst>
                </a:gridCol>
                <a:gridCol w="1086313">
                  <a:extLst>
                    <a:ext uri="{9D8B030D-6E8A-4147-A177-3AD203B41FA5}">
                      <a16:colId xmlns:a16="http://schemas.microsoft.com/office/drawing/2014/main" val="3989014976"/>
                    </a:ext>
                  </a:extLst>
                </a:gridCol>
                <a:gridCol w="1682031">
                  <a:extLst>
                    <a:ext uri="{9D8B030D-6E8A-4147-A177-3AD203B41FA5}">
                      <a16:colId xmlns:a16="http://schemas.microsoft.com/office/drawing/2014/main" val="3320998130"/>
                    </a:ext>
                  </a:extLst>
                </a:gridCol>
              </a:tblGrid>
              <a:tr h="184174">
                <a:tc rowSpan="2">
                  <a:txBody>
                    <a:bodyPr/>
                    <a:lstStyle/>
                    <a:p>
                      <a:pPr algn="ctr" fontAlgn="ctr"/>
                      <a:r>
                        <a:rPr lang="es-CO" sz="1100" u="none" strike="noStrike" dirty="0">
                          <a:solidFill>
                            <a:schemeClr val="bg1"/>
                          </a:solidFill>
                          <a:effectLst/>
                        </a:rPr>
                        <a:t>BLOQUES</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gridSpan="2">
                  <a:txBody>
                    <a:bodyPr/>
                    <a:lstStyle/>
                    <a:p>
                      <a:pPr algn="ctr" fontAlgn="ctr"/>
                      <a:r>
                        <a:rPr lang="es-ES" sz="1100" b="1" i="0" u="none" strike="noStrike" dirty="0">
                          <a:solidFill>
                            <a:schemeClr val="bg1"/>
                          </a:solidFill>
                          <a:effectLst/>
                          <a:latin typeface="Calibri" panose="020F0502020204030204" pitchFamily="34" charset="0"/>
                        </a:rPr>
                        <a:t>MUEBLES</a:t>
                      </a:r>
                      <a:r>
                        <a:rPr lang="es-ES" sz="1100" b="1" i="0" u="none" strike="noStrike" baseline="0" dirty="0">
                          <a:solidFill>
                            <a:schemeClr val="bg1"/>
                          </a:solidFill>
                          <a:effectLst/>
                          <a:latin typeface="Calibri" panose="020F0502020204030204" pitchFamily="34" charset="0"/>
                        </a:rPr>
                        <a:t> Y ENSERES </a:t>
                      </a:r>
                      <a:endParaRPr lang="es-CO" sz="1100" b="1" i="0" u="none" strike="noStrike" dirty="0">
                        <a:solidFill>
                          <a:schemeClr val="bg1"/>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b="1" i="0" u="none" strike="noStrike" dirty="0">
                          <a:solidFill>
                            <a:schemeClr val="bg1"/>
                          </a:solidFill>
                          <a:effectLst/>
                          <a:latin typeface="Calibri" panose="020F0502020204030204" pitchFamily="34" charset="0"/>
                        </a:rPr>
                        <a:t>INFRESTRUCTURA  </a:t>
                      </a: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4349" marR="4349" marT="4349"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fontAlgn="ctr"/>
                      <a:r>
                        <a:rPr lang="es-CO" sz="1100" b="1" i="0" u="none" strike="noStrike" dirty="0">
                          <a:solidFill>
                            <a:schemeClr val="bg1"/>
                          </a:solidFill>
                          <a:effectLst/>
                          <a:latin typeface="Calibri" panose="020F0502020204030204" pitchFamily="34" charset="0"/>
                        </a:rPr>
                        <a:t>MEDIOS DE TRANSPORTE</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pPr algn="ctr" fontAlgn="ct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358239664"/>
                  </a:ext>
                </a:extLst>
              </a:tr>
              <a:tr h="435803">
                <a:tc vMerge="1">
                  <a:txBody>
                    <a:bodyPr/>
                    <a:lstStyle/>
                    <a:p>
                      <a:endParaRPr lang="es-CO"/>
                    </a:p>
                  </a:txBody>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b="1" i="0" u="none" strike="noStrike" dirty="0">
                          <a:solidFill>
                            <a:schemeClr val="bg1"/>
                          </a:solidFill>
                          <a:effectLst/>
                          <a:latin typeface="Calibri" panose="020F0502020204030204" pitchFamily="34" charset="0"/>
                        </a:rPr>
                        <a:t>Puntos de Encuentro Identificados</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s-CO" sz="1100" b="1" i="0" u="none" strike="noStrike" dirty="0">
                          <a:solidFill>
                            <a:schemeClr val="bg1"/>
                          </a:solidFill>
                          <a:effectLst/>
                          <a:latin typeface="Calibri" panose="020F0502020204030204" pitchFamily="34" charset="0"/>
                        </a:rPr>
                        <a:t>Valor</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ES" sz="1100" u="none" strike="noStrike" dirty="0">
                          <a:solidFill>
                            <a:schemeClr val="bg1"/>
                          </a:solidFill>
                          <a:effectLst/>
                        </a:rPr>
                        <a:t>Cantidad en el inventario</a:t>
                      </a:r>
                      <a:endParaRPr lang="es-CO" sz="11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100" b="1" i="0" u="none" strike="noStrike" dirty="0">
                          <a:solidFill>
                            <a:schemeClr val="bg1"/>
                          </a:solidFill>
                          <a:effectLst/>
                          <a:latin typeface="Calibri" panose="020F0502020204030204" pitchFamily="34" charset="0"/>
                        </a:rPr>
                        <a:t>Puntos de Encuentro Identificados</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026477128"/>
                  </a:ext>
                </a:extLst>
              </a:tr>
            </a:tbl>
          </a:graphicData>
        </a:graphic>
      </p:graphicFrame>
      <p:graphicFrame>
        <p:nvGraphicFramePr>
          <p:cNvPr id="8" name="Tabla 7"/>
          <p:cNvGraphicFramePr>
            <a:graphicFrameLocks noGrp="1"/>
          </p:cNvGraphicFramePr>
          <p:nvPr>
            <p:extLst/>
          </p:nvPr>
        </p:nvGraphicFramePr>
        <p:xfrm>
          <a:off x="1790858" y="3490994"/>
          <a:ext cx="8662737" cy="541129"/>
        </p:xfrm>
        <a:graphic>
          <a:graphicData uri="http://schemas.openxmlformats.org/drawingml/2006/table">
            <a:tbl>
              <a:tblPr firstRow="1" firstCol="1" lastRow="1">
                <a:tableStyleId>{BC89EF96-8CEA-46FF-86C4-4CE0E7609802}</a:tableStyleId>
              </a:tblPr>
              <a:tblGrid>
                <a:gridCol w="1605893">
                  <a:extLst>
                    <a:ext uri="{9D8B030D-6E8A-4147-A177-3AD203B41FA5}">
                      <a16:colId xmlns:a16="http://schemas.microsoft.com/office/drawing/2014/main" val="4248172563"/>
                    </a:ext>
                  </a:extLst>
                </a:gridCol>
                <a:gridCol w="877712">
                  <a:extLst>
                    <a:ext uri="{9D8B030D-6E8A-4147-A177-3AD203B41FA5}">
                      <a16:colId xmlns:a16="http://schemas.microsoft.com/office/drawing/2014/main" val="2435750294"/>
                    </a:ext>
                  </a:extLst>
                </a:gridCol>
                <a:gridCol w="1284885">
                  <a:extLst>
                    <a:ext uri="{9D8B030D-6E8A-4147-A177-3AD203B41FA5}">
                      <a16:colId xmlns:a16="http://schemas.microsoft.com/office/drawing/2014/main" val="803356804"/>
                    </a:ext>
                  </a:extLst>
                </a:gridCol>
                <a:gridCol w="981186">
                  <a:extLst>
                    <a:ext uri="{9D8B030D-6E8A-4147-A177-3AD203B41FA5}">
                      <a16:colId xmlns:a16="http://schemas.microsoft.com/office/drawing/2014/main" val="794627076"/>
                    </a:ext>
                  </a:extLst>
                </a:gridCol>
                <a:gridCol w="1144717">
                  <a:extLst>
                    <a:ext uri="{9D8B030D-6E8A-4147-A177-3AD203B41FA5}">
                      <a16:colId xmlns:a16="http://schemas.microsoft.com/office/drawing/2014/main" val="2829804254"/>
                    </a:ext>
                  </a:extLst>
                </a:gridCol>
                <a:gridCol w="1086313">
                  <a:extLst>
                    <a:ext uri="{9D8B030D-6E8A-4147-A177-3AD203B41FA5}">
                      <a16:colId xmlns:a16="http://schemas.microsoft.com/office/drawing/2014/main" val="1428746293"/>
                    </a:ext>
                  </a:extLst>
                </a:gridCol>
                <a:gridCol w="1682031">
                  <a:extLst>
                    <a:ext uri="{9D8B030D-6E8A-4147-A177-3AD203B41FA5}">
                      <a16:colId xmlns:a16="http://schemas.microsoft.com/office/drawing/2014/main" val="1223641796"/>
                    </a:ext>
                  </a:extLst>
                </a:gridCol>
              </a:tblGrid>
              <a:tr h="541129">
                <a:tc>
                  <a:txBody>
                    <a:bodyPr/>
                    <a:lstStyle/>
                    <a:p>
                      <a:pPr algn="ctr" fontAlgn="ctr"/>
                      <a:r>
                        <a:rPr lang="es-CO" sz="1100" u="none" strike="noStrike">
                          <a:effectLst/>
                        </a:rPr>
                        <a:t>BOCAC</a:t>
                      </a:r>
                      <a:endParaRPr lang="es-CO" sz="1100" b="0" i="0" u="none" strike="noStrike">
                        <a:solidFill>
                          <a:srgbClr val="000000"/>
                        </a:solidFill>
                        <a:effectLst/>
                        <a:latin typeface="Calibri" panose="020F0502020204030204" pitchFamily="34" charset="0"/>
                      </a:endParaRPr>
                    </a:p>
                  </a:txBody>
                  <a:tcPr marL="4349" marR="4349" marT="4349"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95.559</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b="0" i="0" u="none" strike="noStrike" dirty="0">
                          <a:solidFill>
                            <a:srgbClr val="000000"/>
                          </a:solidFill>
                          <a:effectLst/>
                          <a:latin typeface="Calibri" panose="020F0502020204030204" pitchFamily="34" charset="0"/>
                        </a:rPr>
                        <a:t>5 </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b="0" i="0" u="none" strike="noStrike">
                          <a:solidFill>
                            <a:srgbClr val="000000"/>
                          </a:solidFill>
                          <a:effectLst/>
                          <a:latin typeface="Calibri" panose="020F0502020204030204" pitchFamily="34" charset="0"/>
                        </a:rPr>
                        <a:t>24</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 $ 2,370,000,000 </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31</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s-CO" sz="1100" b="0" i="0" u="none" strike="noStrike" dirty="0">
                          <a:solidFill>
                            <a:srgbClr val="000000"/>
                          </a:solidFill>
                          <a:effectLst/>
                          <a:latin typeface="Calibri" panose="020F0502020204030204" pitchFamily="34" charset="0"/>
                        </a:rPr>
                        <a:t>5 </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976378584"/>
                  </a:ext>
                </a:extLst>
              </a:tr>
            </a:tbl>
          </a:graphicData>
        </a:graphic>
      </p:graphicFrame>
      <p:pic>
        <p:nvPicPr>
          <p:cNvPr id="12" name="Imagen 11"/>
          <p:cNvPicPr>
            <a:picLocks noChangeAspect="1"/>
          </p:cNvPicPr>
          <p:nvPr/>
        </p:nvPicPr>
        <p:blipFill>
          <a:blip r:embed="rId2"/>
          <a:stretch>
            <a:fillRect/>
          </a:stretch>
        </p:blipFill>
        <p:spPr>
          <a:xfrm>
            <a:off x="1993478" y="4496244"/>
            <a:ext cx="8257495" cy="1019531"/>
          </a:xfrm>
          <a:prstGeom prst="rect">
            <a:avLst/>
          </a:prstGeom>
        </p:spPr>
      </p:pic>
    </p:spTree>
    <p:extLst>
      <p:ext uri="{BB962C8B-B14F-4D97-AF65-F5344CB8AC3E}">
        <p14:creationId xmlns:p14="http://schemas.microsoft.com/office/powerpoint/2010/main" val="10882411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057" y="312821"/>
            <a:ext cx="6039852" cy="6400800"/>
          </a:xfrm>
          <a:prstGeom prst="rect">
            <a:avLst/>
          </a:prstGeom>
          <a:solidFill>
            <a:schemeClr val="accent2">
              <a:lumMod val="20000"/>
              <a:lumOff val="80000"/>
              <a:alpha val="44000"/>
            </a:schemeClr>
          </a:solidFill>
          <a:ln w="31750">
            <a:solidFill>
              <a:srgbClr val="C00000"/>
            </a:solidFill>
          </a:ln>
        </p:spPr>
      </p:pic>
      <p:sp>
        <p:nvSpPr>
          <p:cNvPr id="11" name="Rectángulo 10"/>
          <p:cNvSpPr/>
          <p:nvPr/>
        </p:nvSpPr>
        <p:spPr>
          <a:xfrm>
            <a:off x="4324351" y="4030212"/>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2" name="Rectángulo 11"/>
          <p:cNvSpPr/>
          <p:nvPr/>
        </p:nvSpPr>
        <p:spPr>
          <a:xfrm>
            <a:off x="4181475" y="4163562"/>
            <a:ext cx="190500"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3" name="Rectángulo 12"/>
          <p:cNvSpPr/>
          <p:nvPr/>
        </p:nvSpPr>
        <p:spPr>
          <a:xfrm>
            <a:off x="4205288" y="4226092"/>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4" name="Rectángulo 13"/>
          <p:cNvSpPr/>
          <p:nvPr/>
        </p:nvSpPr>
        <p:spPr>
          <a:xfrm>
            <a:off x="4181476" y="4249586"/>
            <a:ext cx="238125" cy="19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5" name="Rectángulo 14"/>
          <p:cNvSpPr/>
          <p:nvPr/>
        </p:nvSpPr>
        <p:spPr>
          <a:xfrm>
            <a:off x="4329113" y="4407385"/>
            <a:ext cx="85725" cy="154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6" name="Rectángulo 15"/>
          <p:cNvSpPr/>
          <p:nvPr/>
        </p:nvSpPr>
        <p:spPr>
          <a:xfrm>
            <a:off x="4371975" y="4494528"/>
            <a:ext cx="71438" cy="60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7" name="Rectángulo 16"/>
          <p:cNvSpPr/>
          <p:nvPr/>
        </p:nvSpPr>
        <p:spPr>
          <a:xfrm>
            <a:off x="4348165" y="4531507"/>
            <a:ext cx="138110" cy="963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18" name="Rectángulo 17"/>
          <p:cNvSpPr/>
          <p:nvPr/>
        </p:nvSpPr>
        <p:spPr>
          <a:xfrm>
            <a:off x="4443413" y="4583888"/>
            <a:ext cx="76201" cy="1065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29" name="Forma libre: forma 28"/>
          <p:cNvSpPr/>
          <p:nvPr/>
        </p:nvSpPr>
        <p:spPr>
          <a:xfrm>
            <a:off x="4711700" y="4249800"/>
            <a:ext cx="2984500" cy="1173101"/>
          </a:xfrm>
          <a:custGeom>
            <a:avLst/>
            <a:gdLst>
              <a:gd name="connsiteX0" fmla="*/ 609600 w 2984500"/>
              <a:gd name="connsiteY0" fmla="*/ 17401 h 1173101"/>
              <a:gd name="connsiteX1" fmla="*/ 254000 w 2984500"/>
              <a:gd name="connsiteY1" fmla="*/ 17401 h 1173101"/>
              <a:gd name="connsiteX2" fmla="*/ 215900 w 2984500"/>
              <a:gd name="connsiteY2" fmla="*/ 55501 h 1173101"/>
              <a:gd name="connsiteX3" fmla="*/ 190500 w 2984500"/>
              <a:gd name="connsiteY3" fmla="*/ 93601 h 1173101"/>
              <a:gd name="connsiteX4" fmla="*/ 152400 w 2984500"/>
              <a:gd name="connsiteY4" fmla="*/ 169801 h 1173101"/>
              <a:gd name="connsiteX5" fmla="*/ 38100 w 2984500"/>
              <a:gd name="connsiteY5" fmla="*/ 284101 h 1173101"/>
              <a:gd name="connsiteX6" fmla="*/ 0 w 2984500"/>
              <a:gd name="connsiteY6" fmla="*/ 322201 h 1173101"/>
              <a:gd name="connsiteX7" fmla="*/ 12700 w 2984500"/>
              <a:gd name="connsiteY7" fmla="*/ 411101 h 1173101"/>
              <a:gd name="connsiteX8" fmla="*/ 88900 w 2984500"/>
              <a:gd name="connsiteY8" fmla="*/ 449201 h 1173101"/>
              <a:gd name="connsiteX9" fmla="*/ 127000 w 2984500"/>
              <a:gd name="connsiteY9" fmla="*/ 474601 h 1173101"/>
              <a:gd name="connsiteX10" fmla="*/ 152400 w 2984500"/>
              <a:gd name="connsiteY10" fmla="*/ 779401 h 1173101"/>
              <a:gd name="connsiteX11" fmla="*/ 177800 w 2984500"/>
              <a:gd name="connsiteY11" fmla="*/ 855601 h 1173101"/>
              <a:gd name="connsiteX12" fmla="*/ 228600 w 2984500"/>
              <a:gd name="connsiteY12" fmla="*/ 919101 h 1173101"/>
              <a:gd name="connsiteX13" fmla="*/ 266700 w 2984500"/>
              <a:gd name="connsiteY13" fmla="*/ 931801 h 1173101"/>
              <a:gd name="connsiteX14" fmla="*/ 393700 w 2984500"/>
              <a:gd name="connsiteY14" fmla="*/ 1008001 h 1173101"/>
              <a:gd name="connsiteX15" fmla="*/ 457200 w 2984500"/>
              <a:gd name="connsiteY15" fmla="*/ 1020701 h 1173101"/>
              <a:gd name="connsiteX16" fmla="*/ 533400 w 2984500"/>
              <a:gd name="connsiteY16" fmla="*/ 1058801 h 1173101"/>
              <a:gd name="connsiteX17" fmla="*/ 571500 w 2984500"/>
              <a:gd name="connsiteY17" fmla="*/ 1084201 h 1173101"/>
              <a:gd name="connsiteX18" fmla="*/ 609600 w 2984500"/>
              <a:gd name="connsiteY18" fmla="*/ 1096901 h 1173101"/>
              <a:gd name="connsiteX19" fmla="*/ 647700 w 2984500"/>
              <a:gd name="connsiteY19" fmla="*/ 1122301 h 1173101"/>
              <a:gd name="connsiteX20" fmla="*/ 698500 w 2984500"/>
              <a:gd name="connsiteY20" fmla="*/ 1135001 h 1173101"/>
              <a:gd name="connsiteX21" fmla="*/ 1041400 w 2984500"/>
              <a:gd name="connsiteY21" fmla="*/ 1160401 h 1173101"/>
              <a:gd name="connsiteX22" fmla="*/ 1143000 w 2984500"/>
              <a:gd name="connsiteY22" fmla="*/ 1173101 h 1173101"/>
              <a:gd name="connsiteX23" fmla="*/ 1320800 w 2984500"/>
              <a:gd name="connsiteY23" fmla="*/ 1135001 h 1173101"/>
              <a:gd name="connsiteX24" fmla="*/ 1397000 w 2984500"/>
              <a:gd name="connsiteY24" fmla="*/ 1084201 h 1173101"/>
              <a:gd name="connsiteX25" fmla="*/ 1473200 w 2984500"/>
              <a:gd name="connsiteY25" fmla="*/ 1058801 h 1173101"/>
              <a:gd name="connsiteX26" fmla="*/ 1612900 w 2984500"/>
              <a:gd name="connsiteY26" fmla="*/ 1033401 h 1173101"/>
              <a:gd name="connsiteX27" fmla="*/ 1651000 w 2984500"/>
              <a:gd name="connsiteY27" fmla="*/ 1008001 h 1173101"/>
              <a:gd name="connsiteX28" fmla="*/ 1689100 w 2984500"/>
              <a:gd name="connsiteY28" fmla="*/ 995301 h 1173101"/>
              <a:gd name="connsiteX29" fmla="*/ 1803400 w 2984500"/>
              <a:gd name="connsiteY29" fmla="*/ 931801 h 1173101"/>
              <a:gd name="connsiteX30" fmla="*/ 1879600 w 2984500"/>
              <a:gd name="connsiteY30" fmla="*/ 881001 h 1173101"/>
              <a:gd name="connsiteX31" fmla="*/ 1955800 w 2984500"/>
              <a:gd name="connsiteY31" fmla="*/ 842901 h 1173101"/>
              <a:gd name="connsiteX32" fmla="*/ 2133600 w 2984500"/>
              <a:gd name="connsiteY32" fmla="*/ 868301 h 1173101"/>
              <a:gd name="connsiteX33" fmla="*/ 2209800 w 2984500"/>
              <a:gd name="connsiteY33" fmla="*/ 906401 h 1173101"/>
              <a:gd name="connsiteX34" fmla="*/ 2286000 w 2984500"/>
              <a:gd name="connsiteY34" fmla="*/ 969901 h 1173101"/>
              <a:gd name="connsiteX35" fmla="*/ 2324100 w 2984500"/>
              <a:gd name="connsiteY35" fmla="*/ 1008001 h 1173101"/>
              <a:gd name="connsiteX36" fmla="*/ 2438400 w 2984500"/>
              <a:gd name="connsiteY36" fmla="*/ 1071501 h 1173101"/>
              <a:gd name="connsiteX37" fmla="*/ 2882900 w 2984500"/>
              <a:gd name="connsiteY37" fmla="*/ 1058801 h 1173101"/>
              <a:gd name="connsiteX38" fmla="*/ 2908300 w 2984500"/>
              <a:gd name="connsiteY38" fmla="*/ 1008001 h 1173101"/>
              <a:gd name="connsiteX39" fmla="*/ 2921000 w 2984500"/>
              <a:gd name="connsiteY39" fmla="*/ 957201 h 1173101"/>
              <a:gd name="connsiteX40" fmla="*/ 2946400 w 2984500"/>
              <a:gd name="connsiteY40" fmla="*/ 919101 h 1173101"/>
              <a:gd name="connsiteX41" fmla="*/ 2984500 w 2984500"/>
              <a:gd name="connsiteY41" fmla="*/ 792101 h 1173101"/>
              <a:gd name="connsiteX42" fmla="*/ 2959100 w 2984500"/>
              <a:gd name="connsiteY42" fmla="*/ 614301 h 1173101"/>
              <a:gd name="connsiteX43" fmla="*/ 2946400 w 2984500"/>
              <a:gd name="connsiteY43" fmla="*/ 576201 h 1173101"/>
              <a:gd name="connsiteX44" fmla="*/ 2882900 w 2984500"/>
              <a:gd name="connsiteY44" fmla="*/ 512701 h 1173101"/>
              <a:gd name="connsiteX45" fmla="*/ 2844800 w 2984500"/>
              <a:gd name="connsiteY45" fmla="*/ 474601 h 1173101"/>
              <a:gd name="connsiteX46" fmla="*/ 2806700 w 2984500"/>
              <a:gd name="connsiteY46" fmla="*/ 449201 h 1173101"/>
              <a:gd name="connsiteX47" fmla="*/ 2730500 w 2984500"/>
              <a:gd name="connsiteY47" fmla="*/ 385701 h 1173101"/>
              <a:gd name="connsiteX48" fmla="*/ 2628900 w 2984500"/>
              <a:gd name="connsiteY48" fmla="*/ 360301 h 1173101"/>
              <a:gd name="connsiteX49" fmla="*/ 2578100 w 2984500"/>
              <a:gd name="connsiteY49" fmla="*/ 347601 h 1173101"/>
              <a:gd name="connsiteX50" fmla="*/ 2298700 w 2984500"/>
              <a:gd name="connsiteY50" fmla="*/ 373001 h 1173101"/>
              <a:gd name="connsiteX51" fmla="*/ 2247900 w 2984500"/>
              <a:gd name="connsiteY51" fmla="*/ 385701 h 1173101"/>
              <a:gd name="connsiteX52" fmla="*/ 2171700 w 2984500"/>
              <a:gd name="connsiteY52" fmla="*/ 398401 h 1173101"/>
              <a:gd name="connsiteX53" fmla="*/ 2044700 w 2984500"/>
              <a:gd name="connsiteY53" fmla="*/ 436501 h 1173101"/>
              <a:gd name="connsiteX54" fmla="*/ 1866900 w 2984500"/>
              <a:gd name="connsiteY54" fmla="*/ 474601 h 1173101"/>
              <a:gd name="connsiteX55" fmla="*/ 1511300 w 2984500"/>
              <a:gd name="connsiteY55" fmla="*/ 461901 h 1173101"/>
              <a:gd name="connsiteX56" fmla="*/ 1435100 w 2984500"/>
              <a:gd name="connsiteY56" fmla="*/ 436501 h 1173101"/>
              <a:gd name="connsiteX57" fmla="*/ 1346200 w 2984500"/>
              <a:gd name="connsiteY57" fmla="*/ 411101 h 1173101"/>
              <a:gd name="connsiteX58" fmla="*/ 1308100 w 2984500"/>
              <a:gd name="connsiteY58" fmla="*/ 373001 h 1173101"/>
              <a:gd name="connsiteX59" fmla="*/ 1270000 w 2984500"/>
              <a:gd name="connsiteY59" fmla="*/ 360301 h 1173101"/>
              <a:gd name="connsiteX60" fmla="*/ 1193800 w 2984500"/>
              <a:gd name="connsiteY60" fmla="*/ 309501 h 1173101"/>
              <a:gd name="connsiteX61" fmla="*/ 1155700 w 2984500"/>
              <a:gd name="connsiteY61" fmla="*/ 284101 h 1173101"/>
              <a:gd name="connsiteX62" fmla="*/ 1117600 w 2984500"/>
              <a:gd name="connsiteY62" fmla="*/ 258701 h 1173101"/>
              <a:gd name="connsiteX63" fmla="*/ 1016000 w 2984500"/>
              <a:gd name="connsiteY63" fmla="*/ 233301 h 1173101"/>
              <a:gd name="connsiteX64" fmla="*/ 977900 w 2984500"/>
              <a:gd name="connsiteY64" fmla="*/ 207901 h 1173101"/>
              <a:gd name="connsiteX65" fmla="*/ 927100 w 2984500"/>
              <a:gd name="connsiteY65" fmla="*/ 195201 h 1173101"/>
              <a:gd name="connsiteX66" fmla="*/ 850900 w 2984500"/>
              <a:gd name="connsiteY66" fmla="*/ 169801 h 1173101"/>
              <a:gd name="connsiteX67" fmla="*/ 812800 w 2984500"/>
              <a:gd name="connsiteY67" fmla="*/ 157101 h 1173101"/>
              <a:gd name="connsiteX68" fmla="*/ 774700 w 2984500"/>
              <a:gd name="connsiteY68" fmla="*/ 144401 h 1173101"/>
              <a:gd name="connsiteX69" fmla="*/ 723900 w 2984500"/>
              <a:gd name="connsiteY69" fmla="*/ 131701 h 1173101"/>
              <a:gd name="connsiteX70" fmla="*/ 673100 w 2984500"/>
              <a:gd name="connsiteY70" fmla="*/ 80901 h 1173101"/>
              <a:gd name="connsiteX71" fmla="*/ 609600 w 2984500"/>
              <a:gd name="connsiteY71" fmla="*/ 17401 h 117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984500" h="1173101">
                <a:moveTo>
                  <a:pt x="609600" y="17401"/>
                </a:moveTo>
                <a:cubicBezTo>
                  <a:pt x="539750" y="6818"/>
                  <a:pt x="469830" y="-15804"/>
                  <a:pt x="254000" y="17401"/>
                </a:cubicBezTo>
                <a:cubicBezTo>
                  <a:pt x="236248" y="20132"/>
                  <a:pt x="227398" y="41703"/>
                  <a:pt x="215900" y="55501"/>
                </a:cubicBezTo>
                <a:cubicBezTo>
                  <a:pt x="206129" y="67227"/>
                  <a:pt x="197326" y="79949"/>
                  <a:pt x="190500" y="93601"/>
                </a:cubicBezTo>
                <a:cubicBezTo>
                  <a:pt x="165281" y="144038"/>
                  <a:pt x="193996" y="123006"/>
                  <a:pt x="152400" y="169801"/>
                </a:cubicBezTo>
                <a:lnTo>
                  <a:pt x="38100" y="284101"/>
                </a:lnTo>
                <a:lnTo>
                  <a:pt x="0" y="322201"/>
                </a:lnTo>
                <a:cubicBezTo>
                  <a:pt x="4233" y="351834"/>
                  <a:pt x="543" y="383747"/>
                  <a:pt x="12700" y="411101"/>
                </a:cubicBezTo>
                <a:cubicBezTo>
                  <a:pt x="23099" y="434499"/>
                  <a:pt x="70384" y="439943"/>
                  <a:pt x="88900" y="449201"/>
                </a:cubicBezTo>
                <a:cubicBezTo>
                  <a:pt x="102552" y="456027"/>
                  <a:pt x="114300" y="466134"/>
                  <a:pt x="127000" y="474601"/>
                </a:cubicBezTo>
                <a:cubicBezTo>
                  <a:pt x="171857" y="609171"/>
                  <a:pt x="112390" y="419309"/>
                  <a:pt x="152400" y="779401"/>
                </a:cubicBezTo>
                <a:cubicBezTo>
                  <a:pt x="155357" y="806011"/>
                  <a:pt x="169333" y="830201"/>
                  <a:pt x="177800" y="855601"/>
                </a:cubicBezTo>
                <a:cubicBezTo>
                  <a:pt x="192448" y="899544"/>
                  <a:pt x="182644" y="896123"/>
                  <a:pt x="228600" y="919101"/>
                </a:cubicBezTo>
                <a:cubicBezTo>
                  <a:pt x="240574" y="925088"/>
                  <a:pt x="254998" y="925300"/>
                  <a:pt x="266700" y="931801"/>
                </a:cubicBezTo>
                <a:cubicBezTo>
                  <a:pt x="310174" y="955953"/>
                  <a:pt x="345661" y="991988"/>
                  <a:pt x="393700" y="1008001"/>
                </a:cubicBezTo>
                <a:cubicBezTo>
                  <a:pt x="414178" y="1014827"/>
                  <a:pt x="436033" y="1016468"/>
                  <a:pt x="457200" y="1020701"/>
                </a:cubicBezTo>
                <a:cubicBezTo>
                  <a:pt x="566389" y="1093494"/>
                  <a:pt x="428240" y="1006221"/>
                  <a:pt x="533400" y="1058801"/>
                </a:cubicBezTo>
                <a:cubicBezTo>
                  <a:pt x="547052" y="1065627"/>
                  <a:pt x="557848" y="1077375"/>
                  <a:pt x="571500" y="1084201"/>
                </a:cubicBezTo>
                <a:cubicBezTo>
                  <a:pt x="583474" y="1090188"/>
                  <a:pt x="597626" y="1090914"/>
                  <a:pt x="609600" y="1096901"/>
                </a:cubicBezTo>
                <a:cubicBezTo>
                  <a:pt x="623252" y="1103727"/>
                  <a:pt x="633671" y="1116288"/>
                  <a:pt x="647700" y="1122301"/>
                </a:cubicBezTo>
                <a:cubicBezTo>
                  <a:pt x="663743" y="1129177"/>
                  <a:pt x="681127" y="1133320"/>
                  <a:pt x="698500" y="1135001"/>
                </a:cubicBezTo>
                <a:cubicBezTo>
                  <a:pt x="812580" y="1146041"/>
                  <a:pt x="927206" y="1150613"/>
                  <a:pt x="1041400" y="1160401"/>
                </a:cubicBezTo>
                <a:cubicBezTo>
                  <a:pt x="1075406" y="1163316"/>
                  <a:pt x="1109133" y="1168868"/>
                  <a:pt x="1143000" y="1173101"/>
                </a:cubicBezTo>
                <a:cubicBezTo>
                  <a:pt x="1185991" y="1167727"/>
                  <a:pt x="1279039" y="1162842"/>
                  <a:pt x="1320800" y="1135001"/>
                </a:cubicBezTo>
                <a:cubicBezTo>
                  <a:pt x="1346200" y="1118068"/>
                  <a:pt x="1368040" y="1093854"/>
                  <a:pt x="1397000" y="1084201"/>
                </a:cubicBezTo>
                <a:cubicBezTo>
                  <a:pt x="1422400" y="1075734"/>
                  <a:pt x="1446790" y="1063203"/>
                  <a:pt x="1473200" y="1058801"/>
                </a:cubicBezTo>
                <a:cubicBezTo>
                  <a:pt x="1570692" y="1042552"/>
                  <a:pt x="1524150" y="1051151"/>
                  <a:pt x="1612900" y="1033401"/>
                </a:cubicBezTo>
                <a:cubicBezTo>
                  <a:pt x="1625600" y="1024934"/>
                  <a:pt x="1637348" y="1014827"/>
                  <a:pt x="1651000" y="1008001"/>
                </a:cubicBezTo>
                <a:cubicBezTo>
                  <a:pt x="1662974" y="1002014"/>
                  <a:pt x="1677398" y="1001802"/>
                  <a:pt x="1689100" y="995301"/>
                </a:cubicBezTo>
                <a:cubicBezTo>
                  <a:pt x="1820108" y="922519"/>
                  <a:pt x="1717189" y="960538"/>
                  <a:pt x="1803400" y="931801"/>
                </a:cubicBezTo>
                <a:cubicBezTo>
                  <a:pt x="1875625" y="859576"/>
                  <a:pt x="1806082" y="917760"/>
                  <a:pt x="1879600" y="881001"/>
                </a:cubicBezTo>
                <a:cubicBezTo>
                  <a:pt x="1978077" y="831762"/>
                  <a:pt x="1860035" y="874823"/>
                  <a:pt x="1955800" y="842901"/>
                </a:cubicBezTo>
                <a:cubicBezTo>
                  <a:pt x="1978197" y="845141"/>
                  <a:pt x="2091566" y="850286"/>
                  <a:pt x="2133600" y="868301"/>
                </a:cubicBezTo>
                <a:cubicBezTo>
                  <a:pt x="2305935" y="942159"/>
                  <a:pt x="2049257" y="852887"/>
                  <a:pt x="2209800" y="906401"/>
                </a:cubicBezTo>
                <a:cubicBezTo>
                  <a:pt x="2321110" y="1017711"/>
                  <a:pt x="2179912" y="881494"/>
                  <a:pt x="2286000" y="969901"/>
                </a:cubicBezTo>
                <a:cubicBezTo>
                  <a:pt x="2299798" y="981399"/>
                  <a:pt x="2309923" y="996974"/>
                  <a:pt x="2324100" y="1008001"/>
                </a:cubicBezTo>
                <a:cubicBezTo>
                  <a:pt x="2389604" y="1058949"/>
                  <a:pt x="2380915" y="1052339"/>
                  <a:pt x="2438400" y="1071501"/>
                </a:cubicBezTo>
                <a:lnTo>
                  <a:pt x="2882900" y="1058801"/>
                </a:lnTo>
                <a:cubicBezTo>
                  <a:pt x="2901662" y="1056266"/>
                  <a:pt x="2901653" y="1025728"/>
                  <a:pt x="2908300" y="1008001"/>
                </a:cubicBezTo>
                <a:cubicBezTo>
                  <a:pt x="2914429" y="991658"/>
                  <a:pt x="2914124" y="973244"/>
                  <a:pt x="2921000" y="957201"/>
                </a:cubicBezTo>
                <a:cubicBezTo>
                  <a:pt x="2927013" y="943172"/>
                  <a:pt x="2940201" y="933049"/>
                  <a:pt x="2946400" y="919101"/>
                </a:cubicBezTo>
                <a:cubicBezTo>
                  <a:pt x="2964068" y="879347"/>
                  <a:pt x="2973945" y="834321"/>
                  <a:pt x="2984500" y="792101"/>
                </a:cubicBezTo>
                <a:cubicBezTo>
                  <a:pt x="2974379" y="690892"/>
                  <a:pt x="2980348" y="688669"/>
                  <a:pt x="2959100" y="614301"/>
                </a:cubicBezTo>
                <a:cubicBezTo>
                  <a:pt x="2955422" y="601429"/>
                  <a:pt x="2952387" y="588175"/>
                  <a:pt x="2946400" y="576201"/>
                </a:cubicBezTo>
                <a:cubicBezTo>
                  <a:pt x="2919790" y="522982"/>
                  <a:pt x="2926443" y="548987"/>
                  <a:pt x="2882900" y="512701"/>
                </a:cubicBezTo>
                <a:cubicBezTo>
                  <a:pt x="2869102" y="501203"/>
                  <a:pt x="2858598" y="486099"/>
                  <a:pt x="2844800" y="474601"/>
                </a:cubicBezTo>
                <a:cubicBezTo>
                  <a:pt x="2833074" y="464830"/>
                  <a:pt x="2818426" y="458972"/>
                  <a:pt x="2806700" y="449201"/>
                </a:cubicBezTo>
                <a:cubicBezTo>
                  <a:pt x="2764569" y="414092"/>
                  <a:pt x="2777798" y="409350"/>
                  <a:pt x="2730500" y="385701"/>
                </a:cubicBezTo>
                <a:cubicBezTo>
                  <a:pt x="2703267" y="372084"/>
                  <a:pt x="2654985" y="366098"/>
                  <a:pt x="2628900" y="360301"/>
                </a:cubicBezTo>
                <a:cubicBezTo>
                  <a:pt x="2611861" y="356515"/>
                  <a:pt x="2595033" y="351834"/>
                  <a:pt x="2578100" y="347601"/>
                </a:cubicBezTo>
                <a:cubicBezTo>
                  <a:pt x="2440655" y="356191"/>
                  <a:pt x="2407141" y="351313"/>
                  <a:pt x="2298700" y="373001"/>
                </a:cubicBezTo>
                <a:cubicBezTo>
                  <a:pt x="2281584" y="376424"/>
                  <a:pt x="2265016" y="382278"/>
                  <a:pt x="2247900" y="385701"/>
                </a:cubicBezTo>
                <a:cubicBezTo>
                  <a:pt x="2222650" y="390751"/>
                  <a:pt x="2196950" y="393351"/>
                  <a:pt x="2171700" y="398401"/>
                </a:cubicBezTo>
                <a:cubicBezTo>
                  <a:pt x="2070914" y="418558"/>
                  <a:pt x="2174290" y="404104"/>
                  <a:pt x="2044700" y="436501"/>
                </a:cubicBezTo>
                <a:cubicBezTo>
                  <a:pt x="1952017" y="459672"/>
                  <a:pt x="2011016" y="445778"/>
                  <a:pt x="1866900" y="474601"/>
                </a:cubicBezTo>
                <a:cubicBezTo>
                  <a:pt x="1748367" y="470368"/>
                  <a:pt x="1629450" y="472326"/>
                  <a:pt x="1511300" y="461901"/>
                </a:cubicBezTo>
                <a:cubicBezTo>
                  <a:pt x="1484630" y="459548"/>
                  <a:pt x="1460745" y="444194"/>
                  <a:pt x="1435100" y="436501"/>
                </a:cubicBezTo>
                <a:cubicBezTo>
                  <a:pt x="1275632" y="388661"/>
                  <a:pt x="1474243" y="453782"/>
                  <a:pt x="1346200" y="411101"/>
                </a:cubicBezTo>
                <a:cubicBezTo>
                  <a:pt x="1333500" y="398401"/>
                  <a:pt x="1323044" y="382964"/>
                  <a:pt x="1308100" y="373001"/>
                </a:cubicBezTo>
                <a:cubicBezTo>
                  <a:pt x="1296961" y="365575"/>
                  <a:pt x="1281702" y="366802"/>
                  <a:pt x="1270000" y="360301"/>
                </a:cubicBezTo>
                <a:cubicBezTo>
                  <a:pt x="1243315" y="345476"/>
                  <a:pt x="1219200" y="326434"/>
                  <a:pt x="1193800" y="309501"/>
                </a:cubicBezTo>
                <a:lnTo>
                  <a:pt x="1155700" y="284101"/>
                </a:lnTo>
                <a:cubicBezTo>
                  <a:pt x="1143000" y="275634"/>
                  <a:pt x="1132567" y="261694"/>
                  <a:pt x="1117600" y="258701"/>
                </a:cubicBezTo>
                <a:cubicBezTo>
                  <a:pt x="1093448" y="253871"/>
                  <a:pt x="1042035" y="246318"/>
                  <a:pt x="1016000" y="233301"/>
                </a:cubicBezTo>
                <a:cubicBezTo>
                  <a:pt x="1002348" y="226475"/>
                  <a:pt x="991929" y="213914"/>
                  <a:pt x="977900" y="207901"/>
                </a:cubicBezTo>
                <a:cubicBezTo>
                  <a:pt x="961857" y="201025"/>
                  <a:pt x="943818" y="200217"/>
                  <a:pt x="927100" y="195201"/>
                </a:cubicBezTo>
                <a:cubicBezTo>
                  <a:pt x="901455" y="187508"/>
                  <a:pt x="876300" y="178268"/>
                  <a:pt x="850900" y="169801"/>
                </a:cubicBezTo>
                <a:lnTo>
                  <a:pt x="812800" y="157101"/>
                </a:lnTo>
                <a:cubicBezTo>
                  <a:pt x="800100" y="152868"/>
                  <a:pt x="787687" y="147648"/>
                  <a:pt x="774700" y="144401"/>
                </a:cubicBezTo>
                <a:lnTo>
                  <a:pt x="723900" y="131701"/>
                </a:lnTo>
                <a:cubicBezTo>
                  <a:pt x="706967" y="114768"/>
                  <a:pt x="688060" y="99601"/>
                  <a:pt x="673100" y="80901"/>
                </a:cubicBezTo>
                <a:cubicBezTo>
                  <a:pt x="564858" y="-54401"/>
                  <a:pt x="679450" y="27984"/>
                  <a:pt x="609600" y="17401"/>
                </a:cubicBezTo>
                <a:close/>
              </a:path>
            </a:pathLst>
          </a:custGeom>
          <a:solidFill>
            <a:schemeClr val="accent2">
              <a:lumMod val="20000"/>
              <a:lumOff val="80000"/>
              <a:alpha val="50000"/>
            </a:schemeClr>
          </a:solid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30" name="CuadroTexto 29"/>
          <p:cNvSpPr txBox="1"/>
          <p:nvPr/>
        </p:nvSpPr>
        <p:spPr>
          <a:xfrm>
            <a:off x="7810551" y="4734728"/>
            <a:ext cx="1500488" cy="369332"/>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Sur</a:t>
            </a:r>
            <a:endParaRPr lang="es-CO" dirty="0">
              <a:solidFill>
                <a:srgbClr val="ED7D31">
                  <a:lumMod val="75000"/>
                </a:srgbClr>
              </a:solidFill>
              <a:latin typeface="Calibri" panose="020F0502020204030204"/>
            </a:endParaRPr>
          </a:p>
        </p:txBody>
      </p:sp>
      <p:sp>
        <p:nvSpPr>
          <p:cNvPr id="31" name="Elipse 30"/>
          <p:cNvSpPr/>
          <p:nvPr/>
        </p:nvSpPr>
        <p:spPr>
          <a:xfrm>
            <a:off x="5680911" y="586206"/>
            <a:ext cx="1239254" cy="807769"/>
          </a:xfrm>
          <a:prstGeom prst="ellipse">
            <a:avLst/>
          </a:prstGeom>
          <a:solidFill>
            <a:schemeClr val="accent2">
              <a:lumMod val="20000"/>
              <a:lumOff val="80000"/>
              <a:alpha val="50000"/>
            </a:schemeClr>
          </a:solid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panose="020F0502020204030204"/>
            </a:endParaRPr>
          </a:p>
        </p:txBody>
      </p:sp>
      <p:sp>
        <p:nvSpPr>
          <p:cNvPr id="32" name="CuadroTexto 31"/>
          <p:cNvSpPr txBox="1"/>
          <p:nvPr/>
        </p:nvSpPr>
        <p:spPr>
          <a:xfrm>
            <a:off x="7076039" y="581873"/>
            <a:ext cx="2715661" cy="369332"/>
          </a:xfrm>
          <a:prstGeom prst="rect">
            <a:avLst/>
          </a:prstGeom>
          <a:solidFill>
            <a:schemeClr val="bg1"/>
          </a:solidFill>
        </p:spPr>
        <p:txBody>
          <a:bodyPr wrap="square" rtlCol="0">
            <a:spAutoFit/>
          </a:bodyPr>
          <a:lstStyle/>
          <a:p>
            <a:r>
              <a:rPr lang="es-ES" dirty="0">
                <a:solidFill>
                  <a:srgbClr val="ED7D31">
                    <a:lumMod val="75000"/>
                  </a:srgbClr>
                </a:solidFill>
                <a:latin typeface="Calibri" panose="020F0502020204030204"/>
              </a:rPr>
              <a:t>Bloque Martin Caballero</a:t>
            </a:r>
            <a:endParaRPr lang="es-CO" dirty="0">
              <a:solidFill>
                <a:srgbClr val="ED7D31">
                  <a:lumMod val="75000"/>
                </a:srgbClr>
              </a:solidFill>
              <a:latin typeface="Calibri" panose="020F0502020204030204"/>
            </a:endParaRPr>
          </a:p>
        </p:txBody>
      </p:sp>
    </p:spTree>
    <p:extLst>
      <p:ext uri="{BB962C8B-B14F-4D97-AF65-F5344CB8AC3E}">
        <p14:creationId xmlns:p14="http://schemas.microsoft.com/office/powerpoint/2010/main" val="11980676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03090" y="197506"/>
            <a:ext cx="7886700" cy="366856"/>
          </a:xfrm>
        </p:spPr>
        <p:txBody>
          <a:bodyPr>
            <a:noAutofit/>
          </a:bodyPr>
          <a:lstStyle/>
          <a:p>
            <a:pPr algn="r"/>
            <a:r>
              <a:rPr lang="es-ES" sz="2800" b="1" dirty="0">
                <a:solidFill>
                  <a:schemeClr val="bg1"/>
                </a:solidFill>
                <a:latin typeface="+mn-lt"/>
              </a:rPr>
              <a:t>INICIO MESA DE TRABAJO  26 DE SEPTIEMBRE DE 2017</a:t>
            </a:r>
            <a:endParaRPr lang="es-CO" sz="2800" b="1" dirty="0">
              <a:solidFill>
                <a:schemeClr val="bg1"/>
              </a:solidFill>
              <a:latin typeface="+mn-lt"/>
            </a:endParaRPr>
          </a:p>
        </p:txBody>
      </p:sp>
      <p:sp>
        <p:nvSpPr>
          <p:cNvPr id="3" name="Marcador de contenido 2"/>
          <p:cNvSpPr>
            <a:spLocks noGrp="1"/>
          </p:cNvSpPr>
          <p:nvPr>
            <p:ph idx="1"/>
          </p:nvPr>
        </p:nvSpPr>
        <p:spPr/>
        <p:txBody>
          <a:bodyPr/>
          <a:lstStyle/>
          <a:p>
            <a:pPr marL="0" indent="0" algn="just">
              <a:buNone/>
            </a:pPr>
            <a:r>
              <a:rPr lang="es-ES" dirty="0"/>
              <a:t>Gestionar desplazamientos y comisión de una personas de los exintegrantes de las FARC, asegurando 3 días de trabajo para dar inicio el 25 de Septiembre.</a:t>
            </a:r>
          </a:p>
          <a:p>
            <a:pPr marL="0" indent="0" algn="just">
              <a:buNone/>
            </a:pPr>
            <a:endParaRPr lang="es-ES" dirty="0"/>
          </a:p>
          <a:p>
            <a:pPr marL="0" indent="0" algn="just">
              <a:buNone/>
            </a:pPr>
            <a:r>
              <a:rPr lang="es-ES" dirty="0"/>
              <a:t>Levantamiento de información del Bloque SUR </a:t>
            </a:r>
          </a:p>
          <a:p>
            <a:pPr marL="0" indent="0" algn="just">
              <a:buNone/>
            </a:pPr>
            <a:endParaRPr lang="es-ES" dirty="0"/>
          </a:p>
          <a:p>
            <a:pPr marL="0" indent="0" algn="just">
              <a:buNone/>
            </a:pPr>
            <a:endParaRPr lang="es-CO" dirty="0"/>
          </a:p>
        </p:txBody>
      </p:sp>
      <p:graphicFrame>
        <p:nvGraphicFramePr>
          <p:cNvPr id="4" name="Tabla 3"/>
          <p:cNvGraphicFramePr>
            <a:graphicFrameLocks noGrp="1"/>
          </p:cNvGraphicFramePr>
          <p:nvPr>
            <p:extLst/>
          </p:nvPr>
        </p:nvGraphicFramePr>
        <p:xfrm>
          <a:off x="1649895" y="4001294"/>
          <a:ext cx="8892211" cy="1350576"/>
        </p:xfrm>
        <a:graphic>
          <a:graphicData uri="http://schemas.openxmlformats.org/drawingml/2006/table">
            <a:tbl>
              <a:tblPr firstRow="1" firstCol="1" bandRow="1">
                <a:tableStyleId>{5C22544A-7EE6-4342-B048-85BDC9FD1C3A}</a:tableStyleId>
              </a:tblPr>
              <a:tblGrid>
                <a:gridCol w="778669">
                  <a:extLst>
                    <a:ext uri="{9D8B030D-6E8A-4147-A177-3AD203B41FA5}">
                      <a16:colId xmlns:a16="http://schemas.microsoft.com/office/drawing/2014/main" val="2185724395"/>
                    </a:ext>
                  </a:extLst>
                </a:gridCol>
                <a:gridCol w="746816">
                  <a:extLst>
                    <a:ext uri="{9D8B030D-6E8A-4147-A177-3AD203B41FA5}">
                      <a16:colId xmlns:a16="http://schemas.microsoft.com/office/drawing/2014/main" val="2727978879"/>
                    </a:ext>
                  </a:extLst>
                </a:gridCol>
                <a:gridCol w="914400">
                  <a:extLst>
                    <a:ext uri="{9D8B030D-6E8A-4147-A177-3AD203B41FA5}">
                      <a16:colId xmlns:a16="http://schemas.microsoft.com/office/drawing/2014/main" val="4202957965"/>
                    </a:ext>
                  </a:extLst>
                </a:gridCol>
                <a:gridCol w="928048">
                  <a:extLst>
                    <a:ext uri="{9D8B030D-6E8A-4147-A177-3AD203B41FA5}">
                      <a16:colId xmlns:a16="http://schemas.microsoft.com/office/drawing/2014/main" val="2863089807"/>
                    </a:ext>
                  </a:extLst>
                </a:gridCol>
                <a:gridCol w="1064525">
                  <a:extLst>
                    <a:ext uri="{9D8B030D-6E8A-4147-A177-3AD203B41FA5}">
                      <a16:colId xmlns:a16="http://schemas.microsoft.com/office/drawing/2014/main" val="2563689803"/>
                    </a:ext>
                  </a:extLst>
                </a:gridCol>
                <a:gridCol w="464024">
                  <a:extLst>
                    <a:ext uri="{9D8B030D-6E8A-4147-A177-3AD203B41FA5}">
                      <a16:colId xmlns:a16="http://schemas.microsoft.com/office/drawing/2014/main" val="3189676308"/>
                    </a:ext>
                  </a:extLst>
                </a:gridCol>
                <a:gridCol w="655093">
                  <a:extLst>
                    <a:ext uri="{9D8B030D-6E8A-4147-A177-3AD203B41FA5}">
                      <a16:colId xmlns:a16="http://schemas.microsoft.com/office/drawing/2014/main" val="624055120"/>
                    </a:ext>
                  </a:extLst>
                </a:gridCol>
                <a:gridCol w="423080">
                  <a:extLst>
                    <a:ext uri="{9D8B030D-6E8A-4147-A177-3AD203B41FA5}">
                      <a16:colId xmlns:a16="http://schemas.microsoft.com/office/drawing/2014/main" val="2011563564"/>
                    </a:ext>
                  </a:extLst>
                </a:gridCol>
                <a:gridCol w="1241947">
                  <a:extLst>
                    <a:ext uri="{9D8B030D-6E8A-4147-A177-3AD203B41FA5}">
                      <a16:colId xmlns:a16="http://schemas.microsoft.com/office/drawing/2014/main" val="3730818030"/>
                    </a:ext>
                  </a:extLst>
                </a:gridCol>
                <a:gridCol w="464023">
                  <a:extLst>
                    <a:ext uri="{9D8B030D-6E8A-4147-A177-3AD203B41FA5}">
                      <a16:colId xmlns:a16="http://schemas.microsoft.com/office/drawing/2014/main" val="677365565"/>
                    </a:ext>
                  </a:extLst>
                </a:gridCol>
                <a:gridCol w="1211586">
                  <a:extLst>
                    <a:ext uri="{9D8B030D-6E8A-4147-A177-3AD203B41FA5}">
                      <a16:colId xmlns:a16="http://schemas.microsoft.com/office/drawing/2014/main" val="2295944350"/>
                    </a:ext>
                  </a:extLst>
                </a:gridCol>
              </a:tblGrid>
              <a:tr h="338694">
                <a:tc rowSpan="2">
                  <a:txBody>
                    <a:bodyPr/>
                    <a:lstStyle/>
                    <a:p>
                      <a:pPr algn="ctr" rtl="0" fontAlgn="ctr"/>
                      <a:r>
                        <a:rPr lang="es-CO" sz="1400" u="none" strike="noStrike" dirty="0">
                          <a:effectLst/>
                        </a:rPr>
                        <a:t>BLOQUES</a:t>
                      </a:r>
                      <a:endParaRPr lang="es-CO" sz="1400" b="1" i="0" u="none" strike="noStrike" dirty="0">
                        <a:solidFill>
                          <a:srgbClr val="FFFFFF"/>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rowSpan="2">
                  <a:txBody>
                    <a:bodyPr/>
                    <a:lstStyle/>
                    <a:p>
                      <a:pPr algn="ctr" rtl="0" fontAlgn="ctr"/>
                      <a:r>
                        <a:rPr lang="es-CO" sz="1400" u="none" strike="noStrike" dirty="0">
                          <a:effectLst/>
                        </a:rPr>
                        <a:t>INMUE</a:t>
                      </a:r>
                      <a:endParaRPr lang="es-CO" sz="1400" b="1" i="0" u="none" strike="noStrike" dirty="0">
                        <a:solidFill>
                          <a:srgbClr val="FFFFFF"/>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rowSpan="2">
                  <a:txBody>
                    <a:bodyPr/>
                    <a:lstStyle/>
                    <a:p>
                      <a:pPr algn="ctr" rtl="0" fontAlgn="ctr"/>
                      <a:r>
                        <a:rPr lang="es-CO" sz="1400" u="none" strike="noStrike" dirty="0">
                          <a:effectLst/>
                        </a:rPr>
                        <a:t>SEMOVIE</a:t>
                      </a:r>
                      <a:endParaRPr lang="es-CO" sz="1400" b="1" i="0" u="none" strike="noStrike" dirty="0">
                        <a:solidFill>
                          <a:srgbClr val="FFFFFF"/>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rowSpan="2">
                  <a:txBody>
                    <a:bodyPr/>
                    <a:lstStyle/>
                    <a:p>
                      <a:pPr algn="ctr" rtl="0" fontAlgn="ctr"/>
                      <a:r>
                        <a:rPr lang="es-CO" sz="1400" u="none" strike="noStrike" dirty="0">
                          <a:effectLst/>
                        </a:rPr>
                        <a:t>MUEBLE Y ENSERES</a:t>
                      </a:r>
                      <a:endParaRPr lang="es-CO" sz="1400" b="1" i="0" u="none" strike="noStrike" dirty="0">
                        <a:solidFill>
                          <a:srgbClr val="FFFFFF"/>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rowSpan="2">
                  <a:txBody>
                    <a:bodyPr/>
                    <a:lstStyle/>
                    <a:p>
                      <a:pPr algn="ctr" rtl="0" fontAlgn="ctr"/>
                      <a:r>
                        <a:rPr lang="es-CO" sz="1400" u="none" strike="noStrike" dirty="0">
                          <a:effectLst/>
                        </a:rPr>
                        <a:t>MEDIOS DE TRANSP</a:t>
                      </a:r>
                      <a:endParaRPr lang="es-CO" sz="1400" b="1" i="0" u="none" strike="noStrike" dirty="0">
                        <a:solidFill>
                          <a:srgbClr val="FFFFFF"/>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gridSpan="2">
                  <a:txBody>
                    <a:bodyPr/>
                    <a:lstStyle/>
                    <a:p>
                      <a:pPr algn="ctr" rtl="0" fontAlgn="ctr"/>
                      <a:r>
                        <a:rPr lang="es-CO" sz="1400" u="none" strike="noStrike" dirty="0">
                          <a:effectLst/>
                        </a:rPr>
                        <a:t>ORO</a:t>
                      </a:r>
                      <a:endParaRPr lang="es-CO" sz="1400" b="1" i="0" u="none" strike="noStrike" dirty="0">
                        <a:solidFill>
                          <a:srgbClr val="FFFFFF"/>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hMerge="1">
                  <a:txBody>
                    <a:bodyPr/>
                    <a:lstStyle/>
                    <a:p>
                      <a:endParaRPr lang="es-CO"/>
                    </a:p>
                  </a:txBody>
                  <a:tcPr/>
                </a:tc>
                <a:tc gridSpan="2">
                  <a:txBody>
                    <a:bodyPr/>
                    <a:lstStyle/>
                    <a:p>
                      <a:pPr algn="ctr" rtl="0" fontAlgn="ctr"/>
                      <a:r>
                        <a:rPr lang="es-CO" sz="1400" u="none" strike="noStrike" dirty="0">
                          <a:effectLst/>
                        </a:rPr>
                        <a:t>DIVISAS</a:t>
                      </a:r>
                      <a:endParaRPr lang="es-CO" sz="1400" b="1" i="0" u="none" strike="noStrike" dirty="0">
                        <a:solidFill>
                          <a:srgbClr val="FFFFFF"/>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hMerge="1">
                  <a:txBody>
                    <a:bodyPr/>
                    <a:lstStyle/>
                    <a:p>
                      <a:endParaRPr lang="es-CO"/>
                    </a:p>
                  </a:txBody>
                  <a:tcPr/>
                </a:tc>
                <a:tc gridSpan="2">
                  <a:txBody>
                    <a:bodyPr/>
                    <a:lstStyle/>
                    <a:p>
                      <a:pPr algn="ctr" rtl="0" fontAlgn="ctr"/>
                      <a:r>
                        <a:rPr lang="es-CO" sz="1400" u="none" strike="noStrike">
                          <a:effectLst/>
                        </a:rPr>
                        <a:t>INFRESTRUCTURA</a:t>
                      </a:r>
                      <a:endParaRPr lang="es-CO" sz="1400" b="1" i="0" u="none" strike="noStrike">
                        <a:solidFill>
                          <a:srgbClr val="FFFFFF"/>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hMerge="1">
                  <a:txBody>
                    <a:bodyPr/>
                    <a:lstStyle/>
                    <a:p>
                      <a:endParaRPr lang="es-CO"/>
                    </a:p>
                  </a:txBody>
                  <a:tcPr/>
                </a:tc>
                <a:extLst>
                  <a:ext uri="{0D108BD9-81ED-4DB2-BD59-A6C34878D82A}">
                    <a16:rowId xmlns:a16="http://schemas.microsoft.com/office/drawing/2014/main" val="188010134"/>
                  </a:ext>
                </a:extLst>
              </a:tr>
              <a:tr h="245660">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rtl="0" fontAlgn="ctr"/>
                      <a:r>
                        <a:rPr lang="es-CO" sz="1400" u="none" strike="noStrike" dirty="0" err="1">
                          <a:solidFill>
                            <a:schemeClr val="bg1"/>
                          </a:solidFill>
                          <a:effectLst/>
                        </a:rPr>
                        <a:t>Cant</a:t>
                      </a:r>
                      <a:endParaRPr lang="es-CO" sz="1400" b="1" i="0" u="none" strike="noStrike" dirty="0">
                        <a:solidFill>
                          <a:schemeClr val="bg1"/>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a:txBody>
                    <a:bodyPr/>
                    <a:lstStyle/>
                    <a:p>
                      <a:pPr algn="ctr" rtl="0" fontAlgn="ctr"/>
                      <a:r>
                        <a:rPr lang="es-CO" sz="1400" u="none" strike="noStrike" dirty="0">
                          <a:solidFill>
                            <a:schemeClr val="bg1"/>
                          </a:solidFill>
                          <a:effectLst/>
                        </a:rPr>
                        <a:t>Gramos</a:t>
                      </a:r>
                      <a:endParaRPr lang="es-CO" sz="1400" b="1" i="0" u="none" strike="noStrike" dirty="0">
                        <a:solidFill>
                          <a:schemeClr val="bg1"/>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a:txBody>
                    <a:bodyPr/>
                    <a:lstStyle/>
                    <a:p>
                      <a:pPr algn="ctr" rtl="0" fontAlgn="ctr"/>
                      <a:r>
                        <a:rPr lang="es-CO" sz="1400" u="none" strike="noStrike" dirty="0" err="1">
                          <a:solidFill>
                            <a:schemeClr val="bg1"/>
                          </a:solidFill>
                          <a:effectLst/>
                        </a:rPr>
                        <a:t>Cant</a:t>
                      </a:r>
                      <a:r>
                        <a:rPr lang="es-CO" sz="1400" u="none" strike="noStrike" dirty="0">
                          <a:solidFill>
                            <a:schemeClr val="bg1"/>
                          </a:solidFill>
                          <a:effectLst/>
                        </a:rPr>
                        <a:t>.</a:t>
                      </a:r>
                      <a:endParaRPr lang="es-CO" sz="1400" b="1" i="0" u="none" strike="noStrike" dirty="0">
                        <a:solidFill>
                          <a:schemeClr val="bg1"/>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a:txBody>
                    <a:bodyPr/>
                    <a:lstStyle/>
                    <a:p>
                      <a:pPr algn="ctr" rtl="0" fontAlgn="ctr"/>
                      <a:r>
                        <a:rPr lang="es-CO" sz="1400" u="none" strike="noStrike" dirty="0">
                          <a:solidFill>
                            <a:schemeClr val="bg1"/>
                          </a:solidFill>
                          <a:effectLst/>
                        </a:rPr>
                        <a:t>Valor</a:t>
                      </a:r>
                      <a:endParaRPr lang="es-CO" sz="1400" b="1" i="0" u="none" strike="noStrike" dirty="0">
                        <a:solidFill>
                          <a:schemeClr val="bg1"/>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a:txBody>
                    <a:bodyPr/>
                    <a:lstStyle/>
                    <a:p>
                      <a:pPr algn="ctr" rtl="0" fontAlgn="ctr"/>
                      <a:r>
                        <a:rPr lang="es-CO" sz="1400" u="none" strike="noStrike" dirty="0" err="1">
                          <a:solidFill>
                            <a:schemeClr val="bg1"/>
                          </a:solidFill>
                          <a:effectLst/>
                        </a:rPr>
                        <a:t>Cant</a:t>
                      </a:r>
                      <a:r>
                        <a:rPr lang="es-CO" sz="1400" u="none" strike="noStrike" dirty="0">
                          <a:solidFill>
                            <a:schemeClr val="bg1"/>
                          </a:solidFill>
                          <a:effectLst/>
                        </a:rPr>
                        <a:t>.</a:t>
                      </a:r>
                      <a:endParaRPr lang="es-CO" sz="1400" b="1" i="0" u="none" strike="noStrike" dirty="0">
                        <a:solidFill>
                          <a:schemeClr val="bg1"/>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tc>
                  <a:txBody>
                    <a:bodyPr/>
                    <a:lstStyle/>
                    <a:p>
                      <a:pPr algn="ctr" rtl="0" fontAlgn="ctr"/>
                      <a:r>
                        <a:rPr lang="es-CO" sz="1400" u="none" strike="noStrike" dirty="0">
                          <a:solidFill>
                            <a:schemeClr val="bg1"/>
                          </a:solidFill>
                          <a:effectLst/>
                        </a:rPr>
                        <a:t>Valor</a:t>
                      </a:r>
                      <a:endParaRPr lang="es-CO" sz="1400" b="1" i="0" u="none" strike="noStrike" dirty="0">
                        <a:solidFill>
                          <a:schemeClr val="bg1"/>
                        </a:solidFill>
                        <a:effectLst/>
                        <a:latin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79916397"/>
                  </a:ext>
                </a:extLst>
              </a:tr>
              <a:tr h="766222">
                <a:tc>
                  <a:txBody>
                    <a:bodyPr/>
                    <a:lstStyle/>
                    <a:p>
                      <a:pPr algn="ctr" rtl="0" fontAlgn="ctr"/>
                      <a:r>
                        <a:rPr lang="es-CO" sz="1400" u="none" strike="noStrike" dirty="0">
                          <a:effectLst/>
                        </a:rPr>
                        <a:t>Sur</a:t>
                      </a:r>
                      <a:endParaRPr lang="es-CO" sz="1400" b="1" i="0" u="none" strike="noStrike" dirty="0">
                        <a:solidFill>
                          <a:srgbClr val="FFFFFF"/>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rtl="0" fontAlgn="ctr"/>
                      <a:r>
                        <a:rPr lang="es-CO" sz="1400" u="none" strike="noStrike" dirty="0">
                          <a:effectLst/>
                        </a:rPr>
                        <a:t>104</a:t>
                      </a:r>
                      <a:endParaRPr lang="es-CO" sz="1400" b="0"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rtl="0" fontAlgn="ctr"/>
                      <a:r>
                        <a:rPr lang="es-CO" sz="1400" u="none" strike="noStrike" dirty="0">
                          <a:effectLst/>
                        </a:rPr>
                        <a:t>11697</a:t>
                      </a:r>
                      <a:endParaRPr lang="es-CO" sz="1400" b="0"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rtl="0" fontAlgn="ctr"/>
                      <a:r>
                        <a:rPr lang="es-CO" sz="1400" u="none" strike="noStrike" dirty="0">
                          <a:effectLst/>
                        </a:rPr>
                        <a:t>1</a:t>
                      </a:r>
                      <a:endParaRPr lang="es-CO" sz="1400" b="0"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rtl="0" fontAlgn="ctr"/>
                      <a:r>
                        <a:rPr lang="es-CO" sz="1400" u="none" strike="noStrike" dirty="0">
                          <a:effectLst/>
                        </a:rPr>
                        <a:t>24</a:t>
                      </a:r>
                      <a:endParaRPr lang="es-CO" sz="1400" b="0"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rtl="0" fontAlgn="ctr"/>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rtl="0" fontAlgn="ctr"/>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rtl="0" fontAlgn="ctr"/>
                      <a:r>
                        <a:rPr lang="es-CO" sz="1400" u="none" strike="noStrike">
                          <a:effectLst/>
                        </a:rPr>
                        <a:t>11</a:t>
                      </a:r>
                      <a:endParaRPr lang="es-CO" sz="1400" b="0" i="0" u="none" strike="noStrike">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rtl="0" fontAlgn="ctr"/>
                      <a:r>
                        <a:rPr lang="es-CO" sz="1400" u="none" strike="noStrike">
                          <a:effectLst/>
                        </a:rPr>
                        <a:t>$ 6,720,000,000 </a:t>
                      </a:r>
                      <a:endParaRPr lang="es-CO" sz="1400" b="0" i="0" u="none" strike="noStrike">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ctr" rtl="0" fontAlgn="ctr"/>
                      <a:r>
                        <a:rPr lang="es-CO" sz="1400" u="none" strike="noStrike">
                          <a:effectLst/>
                        </a:rPr>
                        <a:t>19</a:t>
                      </a:r>
                      <a:endParaRPr lang="es-CO" sz="1400" b="0" i="0" u="none" strike="noStrike">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tc>
                  <a:txBody>
                    <a:bodyPr/>
                    <a:lstStyle/>
                    <a:p>
                      <a:pPr algn="r" rtl="0" fontAlgn="ctr"/>
                      <a:r>
                        <a:rPr lang="es-CO" sz="1400" u="none" strike="noStrike" dirty="0">
                          <a:effectLst/>
                        </a:rPr>
                        <a:t>$ 3,505,000,000 </a:t>
                      </a:r>
                      <a:endParaRPr lang="es-CO" sz="1400" b="0"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530994921"/>
                  </a:ext>
                </a:extLst>
              </a:tr>
            </a:tbl>
          </a:graphicData>
        </a:graphic>
      </p:graphicFrame>
    </p:spTree>
    <p:extLst>
      <p:ext uri="{BB962C8B-B14F-4D97-AF65-F5344CB8AC3E}">
        <p14:creationId xmlns:p14="http://schemas.microsoft.com/office/powerpoint/2010/main" val="9175332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1"/>
          <p:cNvSpPr txBox="1">
            <a:spLocks/>
          </p:cNvSpPr>
          <p:nvPr/>
        </p:nvSpPr>
        <p:spPr>
          <a:xfrm>
            <a:off x="3320716" y="2308178"/>
            <a:ext cx="6693118"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CO" sz="4800" b="1" dirty="0">
                <a:solidFill>
                  <a:srgbClr val="000090"/>
                </a:solidFill>
                <a:latin typeface="Calibri" panose="020F0502020204030204"/>
              </a:rPr>
              <a:t>DEFINICIÓN GRUPOS DE TRABAJO</a:t>
            </a:r>
          </a:p>
        </p:txBody>
      </p:sp>
    </p:spTree>
    <p:extLst>
      <p:ext uri="{BB962C8B-B14F-4D97-AF65-F5344CB8AC3E}">
        <p14:creationId xmlns:p14="http://schemas.microsoft.com/office/powerpoint/2010/main" val="36930168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41923" y="284743"/>
            <a:ext cx="7886700" cy="366856"/>
          </a:xfrm>
        </p:spPr>
        <p:txBody>
          <a:bodyPr>
            <a:noAutofit/>
          </a:bodyPr>
          <a:lstStyle/>
          <a:p>
            <a:pPr algn="r"/>
            <a:r>
              <a:rPr lang="es-ES" sz="2800" b="1" dirty="0">
                <a:solidFill>
                  <a:schemeClr val="bg1"/>
                </a:solidFill>
                <a:latin typeface="+mn-lt"/>
              </a:rPr>
              <a:t>DEFINICIÓN GRUPO DE TRABAJO INMUEBLES</a:t>
            </a:r>
            <a:endParaRPr lang="es-CO" sz="2800" b="1" dirty="0">
              <a:solidFill>
                <a:schemeClr val="bg1"/>
              </a:solidFill>
              <a:latin typeface="+mn-lt"/>
            </a:endParaRPr>
          </a:p>
        </p:txBody>
      </p:sp>
      <p:graphicFrame>
        <p:nvGraphicFramePr>
          <p:cNvPr id="3" name="Tabla 2"/>
          <p:cNvGraphicFramePr>
            <a:graphicFrameLocks noGrp="1"/>
          </p:cNvGraphicFramePr>
          <p:nvPr>
            <p:extLst/>
          </p:nvPr>
        </p:nvGraphicFramePr>
        <p:xfrm>
          <a:off x="1573995" y="867664"/>
          <a:ext cx="9024731" cy="5390508"/>
        </p:xfrm>
        <a:graphic>
          <a:graphicData uri="http://schemas.openxmlformats.org/drawingml/2006/table">
            <a:tbl>
              <a:tblPr>
                <a:tableStyleId>{5C22544A-7EE6-4342-B048-85BDC9FD1C3A}</a:tableStyleId>
              </a:tblPr>
              <a:tblGrid>
                <a:gridCol w="1363167">
                  <a:extLst>
                    <a:ext uri="{9D8B030D-6E8A-4147-A177-3AD203B41FA5}">
                      <a16:colId xmlns:a16="http://schemas.microsoft.com/office/drawing/2014/main" val="3817444759"/>
                    </a:ext>
                  </a:extLst>
                </a:gridCol>
                <a:gridCol w="1002493">
                  <a:extLst>
                    <a:ext uri="{9D8B030D-6E8A-4147-A177-3AD203B41FA5}">
                      <a16:colId xmlns:a16="http://schemas.microsoft.com/office/drawing/2014/main" val="3845875150"/>
                    </a:ext>
                  </a:extLst>
                </a:gridCol>
                <a:gridCol w="4804012">
                  <a:extLst>
                    <a:ext uri="{9D8B030D-6E8A-4147-A177-3AD203B41FA5}">
                      <a16:colId xmlns:a16="http://schemas.microsoft.com/office/drawing/2014/main" val="2052694920"/>
                    </a:ext>
                  </a:extLst>
                </a:gridCol>
                <a:gridCol w="1855059">
                  <a:extLst>
                    <a:ext uri="{9D8B030D-6E8A-4147-A177-3AD203B41FA5}">
                      <a16:colId xmlns:a16="http://schemas.microsoft.com/office/drawing/2014/main" val="2332377453"/>
                    </a:ext>
                  </a:extLst>
                </a:gridCol>
              </a:tblGrid>
              <a:tr h="201193">
                <a:tc>
                  <a:txBody>
                    <a:bodyPr/>
                    <a:lstStyle/>
                    <a:p>
                      <a:pPr algn="ctr" fontAlgn="b"/>
                      <a:r>
                        <a:rPr lang="es-ES" sz="1500" b="1" i="0" u="none" strike="noStrike" dirty="0">
                          <a:solidFill>
                            <a:schemeClr val="bg1"/>
                          </a:solidFill>
                          <a:effectLst/>
                          <a:latin typeface="+mn-lt"/>
                        </a:rPr>
                        <a:t>TIPOLOGIA</a:t>
                      </a:r>
                      <a:endParaRPr lang="es-CO" sz="1500" b="1" i="0" u="none" strike="noStrike" dirty="0">
                        <a:solidFill>
                          <a:schemeClr val="bg1"/>
                        </a:solidFill>
                        <a:effectLst/>
                        <a:latin typeface="+mn-lt"/>
                      </a:endParaRPr>
                    </a:p>
                  </a:txBody>
                  <a:tcPr marL="6870" marR="6870" marT="6870" marB="0" anchor="ctr">
                    <a:solidFill>
                      <a:schemeClr val="accent1"/>
                    </a:solidFill>
                  </a:tcPr>
                </a:tc>
                <a:tc>
                  <a:txBody>
                    <a:bodyPr/>
                    <a:lstStyle/>
                    <a:p>
                      <a:pPr algn="ctr" fontAlgn="b"/>
                      <a:r>
                        <a:rPr lang="es-CO" sz="1500" b="1" u="none" strike="noStrike" dirty="0">
                          <a:solidFill>
                            <a:schemeClr val="bg1"/>
                          </a:solidFill>
                          <a:effectLst/>
                          <a:latin typeface="+mn-lt"/>
                        </a:rPr>
                        <a:t>ENTIDAD</a:t>
                      </a:r>
                      <a:endParaRPr lang="es-CO" sz="1500" b="1" i="0" u="none" strike="noStrike" dirty="0">
                        <a:solidFill>
                          <a:schemeClr val="bg1"/>
                        </a:solidFill>
                        <a:effectLst/>
                        <a:latin typeface="+mn-lt"/>
                      </a:endParaRPr>
                    </a:p>
                  </a:txBody>
                  <a:tcPr marL="6870" marR="6870" marT="6870" marB="0" anchor="ctr">
                    <a:solidFill>
                      <a:schemeClr val="accent1"/>
                    </a:solidFill>
                  </a:tcPr>
                </a:tc>
                <a:tc>
                  <a:txBody>
                    <a:bodyPr/>
                    <a:lstStyle/>
                    <a:p>
                      <a:pPr algn="ctr" fontAlgn="b"/>
                      <a:r>
                        <a:rPr lang="es-ES" sz="1500" b="1" i="0" u="none" strike="noStrike" dirty="0">
                          <a:solidFill>
                            <a:schemeClr val="bg1"/>
                          </a:solidFill>
                          <a:effectLst/>
                          <a:latin typeface="+mn-lt"/>
                        </a:rPr>
                        <a:t>ROL</a:t>
                      </a:r>
                      <a:r>
                        <a:rPr lang="es-ES" sz="1500" b="1" i="0" u="none" strike="noStrike" baseline="0" dirty="0">
                          <a:solidFill>
                            <a:schemeClr val="bg1"/>
                          </a:solidFill>
                          <a:effectLst/>
                          <a:latin typeface="+mn-lt"/>
                        </a:rPr>
                        <a:t> DENTRO DE LA OPERACIÓN</a:t>
                      </a:r>
                      <a:endParaRPr lang="es-CO" sz="1500" b="1" i="0" u="none" strike="noStrike" dirty="0">
                        <a:solidFill>
                          <a:schemeClr val="bg1"/>
                        </a:solidFill>
                        <a:effectLst/>
                        <a:latin typeface="+mn-lt"/>
                      </a:endParaRPr>
                    </a:p>
                  </a:txBody>
                  <a:tcPr marL="6870" marR="6870" marT="6870" marB="0" anchor="ctr">
                    <a:solidFill>
                      <a:schemeClr val="accent1"/>
                    </a:solidFill>
                  </a:tcPr>
                </a:tc>
                <a:tc>
                  <a:txBody>
                    <a:bodyPr/>
                    <a:lstStyle/>
                    <a:p>
                      <a:pPr algn="ctr" fontAlgn="b"/>
                      <a:r>
                        <a:rPr lang="es-ES" sz="1500" b="1" i="0" u="none" strike="noStrike" dirty="0">
                          <a:solidFill>
                            <a:schemeClr val="bg1"/>
                          </a:solidFill>
                          <a:effectLst/>
                          <a:latin typeface="+mn-lt"/>
                        </a:rPr>
                        <a:t>NECESIDADES</a:t>
                      </a:r>
                      <a:endParaRPr lang="es-CO" sz="1500" b="1" i="0" u="none" strike="noStrike" dirty="0">
                        <a:solidFill>
                          <a:schemeClr val="bg1"/>
                        </a:solidFill>
                        <a:effectLst/>
                        <a:latin typeface="+mn-lt"/>
                      </a:endParaRPr>
                    </a:p>
                  </a:txBody>
                  <a:tcPr marL="6870" marR="6870" marT="6870" marB="0" anchor="ctr">
                    <a:solidFill>
                      <a:schemeClr val="accent1"/>
                    </a:solidFill>
                  </a:tcPr>
                </a:tc>
                <a:extLst>
                  <a:ext uri="{0D108BD9-81ED-4DB2-BD59-A6C34878D82A}">
                    <a16:rowId xmlns:a16="http://schemas.microsoft.com/office/drawing/2014/main" val="1764816943"/>
                  </a:ext>
                </a:extLst>
              </a:tr>
              <a:tr h="137399">
                <a:tc>
                  <a:txBody>
                    <a:bodyPr/>
                    <a:lstStyle/>
                    <a:p>
                      <a:pPr algn="ctr" fontAlgn="b"/>
                      <a:r>
                        <a:rPr lang="es-ES" sz="1500" b="1" i="1" u="none" strike="noStrike" dirty="0">
                          <a:solidFill>
                            <a:srgbClr val="000000"/>
                          </a:solidFill>
                          <a:effectLst/>
                          <a:latin typeface="+mn-lt"/>
                        </a:rPr>
                        <a:t>Todas</a:t>
                      </a:r>
                      <a:endParaRPr lang="es-CO" sz="1500" b="1" i="1" u="none" strike="noStrike" dirty="0">
                        <a:solidFill>
                          <a:srgbClr val="000000"/>
                        </a:solidFill>
                        <a:effectLst/>
                        <a:latin typeface="+mn-lt"/>
                      </a:endParaRPr>
                    </a:p>
                  </a:txBody>
                  <a:tcPr marL="6870" marR="6870" marT="6870" marB="0" anchor="ctr"/>
                </a:tc>
                <a:tc>
                  <a:txBody>
                    <a:bodyPr/>
                    <a:lstStyle/>
                    <a:p>
                      <a:pPr algn="ctr" fontAlgn="b"/>
                      <a:r>
                        <a:rPr lang="es-CO" sz="1500" b="1" i="1" u="none" strike="noStrike" dirty="0">
                          <a:effectLst/>
                          <a:latin typeface="+mn-lt"/>
                        </a:rPr>
                        <a:t>SAE</a:t>
                      </a:r>
                      <a:endParaRPr lang="es-CO" sz="1500" b="1" i="1" u="none" strike="noStrike" dirty="0">
                        <a:solidFill>
                          <a:srgbClr val="000000"/>
                        </a:solidFill>
                        <a:effectLst/>
                        <a:latin typeface="+mn-lt"/>
                      </a:endParaRPr>
                    </a:p>
                  </a:txBody>
                  <a:tcPr marL="6870" marR="6870" marT="6870" marB="0" anchor="ctr"/>
                </a:tc>
                <a:tc>
                  <a:txBody>
                    <a:bodyPr/>
                    <a:lstStyle/>
                    <a:p>
                      <a:pPr algn="just" fontAlgn="b"/>
                      <a:r>
                        <a:rPr lang="es-CO" sz="1500" u="none" strike="noStrike" dirty="0">
                          <a:effectLst/>
                          <a:latin typeface="+mn-lt"/>
                        </a:rPr>
                        <a:t>Recepción y</a:t>
                      </a:r>
                      <a:r>
                        <a:rPr lang="es-CO" sz="1500" u="none" strike="noStrike" baseline="0" dirty="0">
                          <a:effectLst/>
                          <a:latin typeface="+mn-lt"/>
                        </a:rPr>
                        <a:t> administración de Activos.</a:t>
                      </a:r>
                      <a:endParaRPr lang="es-CO" sz="1500" b="0" i="0" u="none" strike="noStrike" dirty="0">
                        <a:solidFill>
                          <a:srgbClr val="000000"/>
                        </a:solidFill>
                        <a:effectLst/>
                        <a:latin typeface="+mn-lt"/>
                      </a:endParaRPr>
                    </a:p>
                  </a:txBody>
                  <a:tcPr marL="6870" marR="6870" marT="6870" marB="0" anchor="ctr"/>
                </a:tc>
                <a:tc>
                  <a:txBody>
                    <a:bodyPr/>
                    <a:lstStyle/>
                    <a:p>
                      <a:pPr algn="ctr" fontAlgn="b"/>
                      <a:r>
                        <a:rPr lang="es-ES" sz="1500" b="0" i="0" u="none" strike="noStrike" dirty="0">
                          <a:solidFill>
                            <a:srgbClr val="000000"/>
                          </a:solidFill>
                          <a:effectLst/>
                          <a:latin typeface="+mn-lt"/>
                        </a:rPr>
                        <a:t>Personal /Viáticos. </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2780260053"/>
                  </a:ext>
                </a:extLst>
              </a:tr>
              <a:tr h="137399">
                <a:tc>
                  <a:txBody>
                    <a:bodyPr/>
                    <a:lstStyle/>
                    <a:p>
                      <a:pPr algn="ctr" fontAlgn="b"/>
                      <a:r>
                        <a:rPr lang="es-ES" sz="1500" b="1" i="1" u="none" strike="noStrike" dirty="0">
                          <a:solidFill>
                            <a:srgbClr val="000000"/>
                          </a:solidFill>
                          <a:effectLst/>
                          <a:latin typeface="+mn-lt"/>
                        </a:rPr>
                        <a:t>Todas</a:t>
                      </a:r>
                    </a:p>
                  </a:txBody>
                  <a:tcPr marL="6870" marR="6870" marT="6870" marB="0" anchor="ctr"/>
                </a:tc>
                <a:tc>
                  <a:txBody>
                    <a:bodyPr/>
                    <a:lstStyle/>
                    <a:p>
                      <a:pPr algn="ctr" fontAlgn="b"/>
                      <a:r>
                        <a:rPr lang="es-ES" sz="1500" b="1" i="1" u="none" strike="noStrike" dirty="0">
                          <a:effectLst/>
                          <a:latin typeface="+mn-lt"/>
                        </a:rPr>
                        <a:t>Policía Nacional </a:t>
                      </a:r>
                      <a:endParaRPr lang="es-ES" sz="1500" b="1" i="1" u="none" strike="noStrike" dirty="0">
                        <a:solidFill>
                          <a:srgbClr val="000000"/>
                        </a:solidFill>
                        <a:effectLst/>
                        <a:latin typeface="+mn-lt"/>
                      </a:endParaRPr>
                    </a:p>
                  </a:txBody>
                  <a:tcPr marL="6870" marR="6870" marT="6870" marB="0" anchor="ctr"/>
                </a:tc>
                <a:tc>
                  <a:txBody>
                    <a:bodyPr/>
                    <a:lstStyle/>
                    <a:p>
                      <a:pPr algn="just">
                        <a:lnSpc>
                          <a:spcPct val="107000"/>
                        </a:lnSpc>
                        <a:spcAft>
                          <a:spcPts val="0"/>
                        </a:spcAft>
                      </a:pPr>
                      <a:r>
                        <a:rPr lang="es-CO" sz="1500" dirty="0">
                          <a:effectLst/>
                          <a:latin typeface="+mn-lt"/>
                          <a:ea typeface="Calibri" panose="020F0502020204030204" pitchFamily="34" charset="0"/>
                          <a:cs typeface="Times New Roman" panose="02020603050405020304" pitchFamily="18" charset="0"/>
                        </a:rPr>
                        <a:t>Seguridad para el equipo operativo en la recepción de los bienes. </a:t>
                      </a:r>
                    </a:p>
                  </a:txBody>
                  <a:tcPr marL="68580" marR="68580" marT="0" marB="0"/>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0" i="0" u="none" strike="noStrike" dirty="0">
                          <a:solidFill>
                            <a:srgbClr val="000000"/>
                          </a:solidFill>
                          <a:effectLst/>
                          <a:latin typeface="+mn-lt"/>
                        </a:rPr>
                        <a:t>Personal</a:t>
                      </a:r>
                      <a:r>
                        <a:rPr lang="es-ES" sz="1500" b="0" i="0" u="none" strike="noStrike" baseline="0" dirty="0">
                          <a:solidFill>
                            <a:srgbClr val="000000"/>
                          </a:solidFill>
                          <a:effectLst/>
                          <a:latin typeface="+mn-lt"/>
                        </a:rPr>
                        <a:t> (Esmad) </a:t>
                      </a:r>
                      <a:r>
                        <a:rPr lang="es-ES" sz="1500" b="0" i="0" u="none" strike="noStrike" dirty="0">
                          <a:solidFill>
                            <a:srgbClr val="000000"/>
                          </a:solidFill>
                          <a:effectLst/>
                          <a:latin typeface="+mn-lt"/>
                        </a:rPr>
                        <a:t>/Viáticos. </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2439470466"/>
                  </a:ext>
                </a:extLst>
              </a:tr>
              <a:tr h="240141">
                <a:tc>
                  <a:txBody>
                    <a:bodyPr/>
                    <a:lstStyle/>
                    <a:p>
                      <a:pPr algn="ctr" fontAlgn="b"/>
                      <a:r>
                        <a:rPr lang="es-ES" sz="1500" b="1" i="1" u="none" strike="noStrike" dirty="0">
                          <a:solidFill>
                            <a:srgbClr val="000000"/>
                          </a:solidFill>
                          <a:effectLst/>
                          <a:latin typeface="+mn-lt"/>
                        </a:rPr>
                        <a:t>Todas</a:t>
                      </a:r>
                      <a:endParaRPr lang="es-CO" sz="1500" b="1" i="1" u="none" strike="noStrike" dirty="0">
                        <a:solidFill>
                          <a:srgbClr val="000000"/>
                        </a:solidFill>
                        <a:effectLst/>
                        <a:latin typeface="+mn-lt"/>
                      </a:endParaRPr>
                    </a:p>
                  </a:txBody>
                  <a:tcPr marL="6870" marR="6870" marT="6870" marB="0" anchor="ctr"/>
                </a:tc>
                <a:tc>
                  <a:txBody>
                    <a:bodyPr/>
                    <a:lstStyle/>
                    <a:p>
                      <a:pPr algn="ctr" fontAlgn="b"/>
                      <a:r>
                        <a:rPr lang="es-CO" sz="1500" b="1" i="1" u="none" strike="noStrike" dirty="0">
                          <a:effectLst/>
                          <a:latin typeface="+mn-lt"/>
                        </a:rPr>
                        <a:t>Fuerzas Militares</a:t>
                      </a:r>
                      <a:endParaRPr lang="es-CO" sz="1500" b="1" i="1" u="none" strike="noStrike" dirty="0">
                        <a:solidFill>
                          <a:srgbClr val="000000"/>
                        </a:solidFill>
                        <a:effectLst/>
                        <a:latin typeface="+mn-lt"/>
                      </a:endParaRPr>
                    </a:p>
                  </a:txBody>
                  <a:tcPr marL="6870" marR="6870" marT="6870" marB="0" anchor="ctr"/>
                </a:tc>
                <a:tc>
                  <a:txBody>
                    <a:bodyPr/>
                    <a:lstStyle/>
                    <a:p>
                      <a:pPr algn="just">
                        <a:lnSpc>
                          <a:spcPct val="107000"/>
                        </a:lnSpc>
                        <a:spcAft>
                          <a:spcPts val="0"/>
                        </a:spcAft>
                      </a:pPr>
                      <a:r>
                        <a:rPr lang="es-ES" sz="1500" dirty="0">
                          <a:effectLst/>
                          <a:latin typeface="+mn-lt"/>
                          <a:ea typeface="Calibri" panose="020F0502020204030204" pitchFamily="34" charset="0"/>
                          <a:cs typeface="Times New Roman" panose="02020603050405020304" pitchFamily="18" charset="0"/>
                        </a:rPr>
                        <a:t>Seguridad para el equipo operativo en la recepción de los bienes. Custodia temporal y traslados de activos.</a:t>
                      </a:r>
                      <a:endParaRPr lang="es-CO" sz="15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0" i="0" u="none" strike="noStrike" dirty="0">
                          <a:solidFill>
                            <a:srgbClr val="000000"/>
                          </a:solidFill>
                          <a:effectLst/>
                          <a:latin typeface="+mn-lt"/>
                        </a:rPr>
                        <a:t>Personal</a:t>
                      </a:r>
                      <a:r>
                        <a:rPr lang="es-ES" sz="1500" b="0" i="0" u="none" strike="noStrike" baseline="0" dirty="0">
                          <a:solidFill>
                            <a:srgbClr val="000000"/>
                          </a:solidFill>
                          <a:effectLst/>
                          <a:latin typeface="+mn-lt"/>
                        </a:rPr>
                        <a:t> </a:t>
                      </a:r>
                      <a:r>
                        <a:rPr lang="es-ES" sz="1500" b="0" i="0" u="none" strike="noStrike" dirty="0">
                          <a:solidFill>
                            <a:srgbClr val="000000"/>
                          </a:solidFill>
                          <a:effectLst/>
                          <a:latin typeface="+mn-lt"/>
                        </a:rPr>
                        <a:t>/Viáticos. </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2463422485"/>
                  </a:ext>
                </a:extLst>
              </a:tr>
              <a:tr h="137399">
                <a:tc>
                  <a:txBody>
                    <a:bodyPr/>
                    <a:lstStyle/>
                    <a:p>
                      <a:pPr algn="ctr" fontAlgn="b"/>
                      <a:r>
                        <a:rPr lang="es-ES" sz="1500" b="1" i="1" u="none" strike="noStrike" dirty="0">
                          <a:solidFill>
                            <a:srgbClr val="000000"/>
                          </a:solidFill>
                          <a:effectLst/>
                          <a:latin typeface="+mn-lt"/>
                        </a:rPr>
                        <a:t>Inmuebles</a:t>
                      </a:r>
                      <a:endParaRPr lang="es-CO" sz="1500" b="1" i="1" u="none" strike="noStrike" dirty="0">
                        <a:solidFill>
                          <a:srgbClr val="000000"/>
                        </a:solidFill>
                        <a:effectLst/>
                        <a:latin typeface="+mn-lt"/>
                      </a:endParaRPr>
                    </a:p>
                  </a:txBody>
                  <a:tcPr marL="6870" marR="6870" marT="6870" marB="0" anchor="ctr"/>
                </a:tc>
                <a:tc>
                  <a:txBody>
                    <a:bodyPr/>
                    <a:lstStyle/>
                    <a:p>
                      <a:pPr algn="ctr" fontAlgn="b"/>
                      <a:r>
                        <a:rPr lang="es-ES" sz="1500" b="1" i="1" u="none" strike="noStrike" dirty="0">
                          <a:solidFill>
                            <a:srgbClr val="000000"/>
                          </a:solidFill>
                          <a:effectLst/>
                          <a:latin typeface="+mn-lt"/>
                        </a:rPr>
                        <a:t>IGAC</a:t>
                      </a:r>
                      <a:endParaRPr lang="es-CO" sz="1500" b="1" i="1" u="none" strike="noStrike" dirty="0">
                        <a:solidFill>
                          <a:srgbClr val="000000"/>
                        </a:solidFill>
                        <a:effectLst/>
                        <a:latin typeface="+mn-lt"/>
                      </a:endParaRPr>
                    </a:p>
                  </a:txBody>
                  <a:tcPr marL="6870" marR="6870" marT="6870" marB="0" anchor="ctr"/>
                </a:tc>
                <a:tc>
                  <a:txBody>
                    <a:bodyPr/>
                    <a:lstStyle/>
                    <a:p>
                      <a:pPr algn="just" fontAlgn="b"/>
                      <a:r>
                        <a:rPr lang="es-CO" sz="1500" kern="1200" dirty="0">
                          <a:solidFill>
                            <a:schemeClr val="dk1"/>
                          </a:solidFill>
                          <a:effectLst/>
                          <a:latin typeface="+mn-lt"/>
                          <a:ea typeface="+mn-ea"/>
                          <a:cs typeface="+mn-cs"/>
                        </a:rPr>
                        <a:t>Personal y equipos idóneos para la Identificación y levantamiento de información de inmuebles.</a:t>
                      </a:r>
                      <a:endParaRPr lang="es-CO" sz="1500" b="0" i="0" u="none" strike="noStrike" dirty="0">
                        <a:solidFill>
                          <a:srgbClr val="000000"/>
                        </a:solidFill>
                        <a:effectLst/>
                        <a:latin typeface="+mn-lt"/>
                      </a:endParaRPr>
                    </a:p>
                  </a:txBody>
                  <a:tcPr marL="6870" marR="6870" marT="6870" marB="0" anchor="ctr"/>
                </a:tc>
                <a:tc>
                  <a:txBody>
                    <a:bodyPr/>
                    <a:lstStyle/>
                    <a:p>
                      <a:pPr algn="ctr" fontAlgn="b"/>
                      <a:r>
                        <a:rPr lang="es-ES" sz="1500" b="0" i="0" u="none" strike="noStrike" dirty="0">
                          <a:solidFill>
                            <a:srgbClr val="000000"/>
                          </a:solidFill>
                          <a:effectLst/>
                          <a:latin typeface="+mn-lt"/>
                        </a:rPr>
                        <a:t>Personal (Topógrafo) / Viáticos.</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772868198"/>
                  </a:ext>
                </a:extLst>
              </a:tr>
              <a:tr h="137399">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1" i="1" u="none" strike="noStrike" dirty="0">
                          <a:solidFill>
                            <a:srgbClr val="000000"/>
                          </a:solidFill>
                          <a:effectLst/>
                          <a:latin typeface="+mn-lt"/>
                        </a:rPr>
                        <a:t>Inmuebles</a:t>
                      </a:r>
                      <a:endParaRPr lang="es-CO" sz="1500" b="1" i="1" u="none" strike="noStrike" dirty="0">
                        <a:solidFill>
                          <a:srgbClr val="000000"/>
                        </a:solidFill>
                        <a:effectLst/>
                        <a:latin typeface="+mn-lt"/>
                      </a:endParaRPr>
                    </a:p>
                  </a:txBody>
                  <a:tcPr marL="6870" marR="6870" marT="6870" marB="0" anchor="ctr"/>
                </a:tc>
                <a:tc>
                  <a:txBody>
                    <a:bodyPr/>
                    <a:lstStyle/>
                    <a:p>
                      <a:pPr algn="ctr" fontAlgn="b"/>
                      <a:r>
                        <a:rPr lang="es-ES" sz="1500" b="1" i="1" u="none" strike="noStrike" dirty="0">
                          <a:effectLst/>
                          <a:latin typeface="+mn-lt"/>
                        </a:rPr>
                        <a:t>SNR</a:t>
                      </a:r>
                      <a:endParaRPr lang="es-ES" sz="1500" b="1" i="1" u="none" strike="noStrike" dirty="0">
                        <a:solidFill>
                          <a:srgbClr val="000000"/>
                        </a:solidFill>
                        <a:effectLst/>
                        <a:latin typeface="+mn-lt"/>
                      </a:endParaRPr>
                    </a:p>
                  </a:txBody>
                  <a:tcPr marL="6870" marR="6870" marT="6870" marB="0" anchor="ctr"/>
                </a:tc>
                <a:tc>
                  <a:txBody>
                    <a:bodyPr/>
                    <a:lstStyle/>
                    <a:p>
                      <a:pPr algn="just" fontAlgn="b"/>
                      <a:r>
                        <a:rPr lang="es-CO" sz="1500" kern="1200" dirty="0">
                          <a:solidFill>
                            <a:schemeClr val="dk1"/>
                          </a:solidFill>
                          <a:effectLst/>
                          <a:latin typeface="+mn-lt"/>
                          <a:ea typeface="+mn-ea"/>
                          <a:cs typeface="+mn-cs"/>
                        </a:rPr>
                        <a:t>Personal y equipos idóneos para adelantar la información conducente a la identificación y el registro de los inmuebles.</a:t>
                      </a:r>
                      <a:endParaRPr lang="es-CO" sz="1500" b="0" i="0" u="none" strike="noStrike" dirty="0">
                        <a:solidFill>
                          <a:srgbClr val="000000"/>
                        </a:solidFill>
                        <a:effectLst/>
                        <a:latin typeface="+mn-lt"/>
                      </a:endParaRPr>
                    </a:p>
                  </a:txBody>
                  <a:tcPr marL="6870" marR="6870" marT="6870" marB="0" anchor="ctr"/>
                </a:tc>
                <a:tc>
                  <a:txBody>
                    <a:bodyPr/>
                    <a:lstStyle/>
                    <a:p>
                      <a:pPr algn="ctr" fontAlgn="b"/>
                      <a:r>
                        <a:rPr lang="es-ES" sz="1500" b="0" i="0" u="none" strike="noStrike" dirty="0">
                          <a:solidFill>
                            <a:srgbClr val="000000"/>
                          </a:solidFill>
                          <a:effectLst/>
                          <a:latin typeface="+mn-lt"/>
                        </a:rPr>
                        <a:t>Personal/Viáticos.</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3595298991"/>
                  </a:ext>
                </a:extLst>
              </a:tr>
              <a:tr h="79620">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1" i="1" u="none" strike="noStrike" dirty="0">
                          <a:solidFill>
                            <a:srgbClr val="000000"/>
                          </a:solidFill>
                          <a:effectLst/>
                          <a:latin typeface="+mn-lt"/>
                        </a:rPr>
                        <a:t>Inmuebles</a:t>
                      </a:r>
                      <a:endParaRPr lang="es-CO" sz="1500" b="1" i="1" u="none" strike="noStrike" dirty="0">
                        <a:solidFill>
                          <a:srgbClr val="000000"/>
                        </a:solidFill>
                        <a:effectLst/>
                        <a:latin typeface="+mn-lt"/>
                      </a:endParaRPr>
                    </a:p>
                  </a:txBody>
                  <a:tcPr marL="6870" marR="6870" marT="6870" marB="0" anchor="ctr"/>
                </a:tc>
                <a:tc>
                  <a:txBody>
                    <a:bodyPr/>
                    <a:lstStyle/>
                    <a:p>
                      <a:pPr algn="ctr" fontAlgn="b"/>
                      <a:r>
                        <a:rPr lang="es-ES" sz="1500" b="1" i="1" u="none" strike="noStrike" dirty="0">
                          <a:solidFill>
                            <a:srgbClr val="000000"/>
                          </a:solidFill>
                          <a:effectLst/>
                          <a:latin typeface="+mn-lt"/>
                        </a:rPr>
                        <a:t>ANT</a:t>
                      </a:r>
                    </a:p>
                  </a:txBody>
                  <a:tcPr marL="6870" marR="6870" marT="6870" marB="0" anchor="ctr"/>
                </a:tc>
                <a:tc>
                  <a:txBody>
                    <a:bodyPr/>
                    <a:lstStyle/>
                    <a:p>
                      <a:pPr algn="just" fontAlgn="b"/>
                      <a:r>
                        <a:rPr lang="es-ES" sz="1500" b="0" i="0" u="none" strike="noStrike" dirty="0">
                          <a:solidFill>
                            <a:srgbClr val="000000"/>
                          </a:solidFill>
                          <a:effectLst/>
                          <a:latin typeface="+mn-lt"/>
                        </a:rPr>
                        <a:t>Recepción</a:t>
                      </a:r>
                      <a:r>
                        <a:rPr lang="es-ES" sz="1500" b="0" i="0" u="none" strike="noStrike" baseline="0" dirty="0">
                          <a:solidFill>
                            <a:srgbClr val="000000"/>
                          </a:solidFill>
                          <a:effectLst/>
                          <a:latin typeface="+mn-lt"/>
                        </a:rPr>
                        <a:t> y administración de Bienes Baldíos</a:t>
                      </a:r>
                      <a:endParaRPr lang="es-CO" sz="1500" b="0" i="0" u="none" strike="noStrike" dirty="0">
                        <a:solidFill>
                          <a:srgbClr val="000000"/>
                        </a:solidFill>
                        <a:effectLst/>
                        <a:latin typeface="+mn-lt"/>
                      </a:endParaRPr>
                    </a:p>
                  </a:txBody>
                  <a:tcPr marL="6870" marR="6870" marT="6870" marB="0" anchor="ct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0" i="0" u="none" strike="noStrike" dirty="0">
                          <a:solidFill>
                            <a:srgbClr val="000000"/>
                          </a:solidFill>
                          <a:effectLst/>
                          <a:latin typeface="+mn-lt"/>
                        </a:rPr>
                        <a:t>Personal/Viáticos.</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3949936211"/>
                  </a:ext>
                </a:extLst>
              </a:tr>
              <a:tr h="137399">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1" i="1" u="none" strike="noStrike" dirty="0">
                          <a:solidFill>
                            <a:srgbClr val="000000"/>
                          </a:solidFill>
                          <a:effectLst/>
                          <a:latin typeface="+mn-lt"/>
                        </a:rPr>
                        <a:t>Inmuebles</a:t>
                      </a:r>
                      <a:endParaRPr lang="es-CO" sz="1500" b="1" i="1" u="none" strike="noStrike" dirty="0">
                        <a:solidFill>
                          <a:srgbClr val="000000"/>
                        </a:solidFill>
                        <a:effectLst/>
                        <a:latin typeface="+mn-lt"/>
                      </a:endParaRPr>
                    </a:p>
                  </a:txBody>
                  <a:tcPr marL="6870" marR="6870" marT="6870" marB="0" anchor="ctr"/>
                </a:tc>
                <a:tc>
                  <a:txBody>
                    <a:bodyPr/>
                    <a:lstStyle/>
                    <a:p>
                      <a:pPr algn="ctr" fontAlgn="b"/>
                      <a:r>
                        <a:rPr lang="es-ES" sz="1500" b="1" i="1" u="none" strike="noStrike" dirty="0">
                          <a:solidFill>
                            <a:srgbClr val="000000"/>
                          </a:solidFill>
                          <a:effectLst/>
                          <a:latin typeface="+mn-lt"/>
                        </a:rPr>
                        <a:t>Parques Nacionales</a:t>
                      </a:r>
                    </a:p>
                  </a:txBody>
                  <a:tcPr marL="6870" marR="6870" marT="6870" marB="0" anchor="ctr"/>
                </a:tc>
                <a:tc>
                  <a:txBody>
                    <a:bodyPr/>
                    <a:lstStyle/>
                    <a:p>
                      <a:pPr marL="0" marR="0" lvl="0" indent="0" algn="just" defTabSz="685800" rtl="0" eaLnBrk="1" fontAlgn="b" latinLnBrk="0" hangingPunct="1">
                        <a:lnSpc>
                          <a:spcPct val="100000"/>
                        </a:lnSpc>
                        <a:spcBef>
                          <a:spcPts val="0"/>
                        </a:spcBef>
                        <a:spcAft>
                          <a:spcPts val="0"/>
                        </a:spcAft>
                        <a:buClrTx/>
                        <a:buSzTx/>
                        <a:buFontTx/>
                        <a:buNone/>
                        <a:tabLst/>
                        <a:defRPr/>
                      </a:pPr>
                      <a:r>
                        <a:rPr lang="es-ES" sz="1500" b="0" i="0" u="none" strike="noStrike" dirty="0">
                          <a:solidFill>
                            <a:srgbClr val="000000"/>
                          </a:solidFill>
                          <a:effectLst/>
                          <a:latin typeface="+mn-lt"/>
                        </a:rPr>
                        <a:t>Acompañamiento en la recepción y administración de Bienes ubicados en parques naturales.</a:t>
                      </a:r>
                      <a:endParaRPr lang="es-ES" sz="1500" b="0" i="0" u="none" strike="noStrike" baseline="0" dirty="0">
                        <a:solidFill>
                          <a:srgbClr val="000000"/>
                        </a:solidFill>
                        <a:effectLst/>
                        <a:latin typeface="+mn-lt"/>
                      </a:endParaRPr>
                    </a:p>
                  </a:txBody>
                  <a:tcPr marL="6870" marR="6870" marT="6870" marB="0" anchor="ct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0" i="0" u="none" strike="noStrike" dirty="0">
                          <a:solidFill>
                            <a:srgbClr val="000000"/>
                          </a:solidFill>
                          <a:effectLst/>
                          <a:latin typeface="+mn-lt"/>
                        </a:rPr>
                        <a:t>Personal/Viáticos.</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3086843150"/>
                  </a:ext>
                </a:extLst>
              </a:tr>
              <a:tr h="137399">
                <a:tc>
                  <a:txBody>
                    <a:bodyPr/>
                    <a:lstStyle/>
                    <a:p>
                      <a:pPr algn="ctr" fontAlgn="b"/>
                      <a:r>
                        <a:rPr lang="es-ES" sz="1500" b="1" i="1" u="none" strike="noStrike" dirty="0">
                          <a:solidFill>
                            <a:srgbClr val="000000"/>
                          </a:solidFill>
                          <a:effectLst/>
                          <a:latin typeface="+mn-lt"/>
                        </a:rPr>
                        <a:t>Muebles y enseres</a:t>
                      </a:r>
                    </a:p>
                  </a:txBody>
                  <a:tcPr marL="6870" marR="6870" marT="6870" marB="0" anchor="ctr"/>
                </a:tc>
                <a:tc>
                  <a:txBody>
                    <a:bodyPr/>
                    <a:lstStyle/>
                    <a:p>
                      <a:pPr algn="ctr" fontAlgn="b"/>
                      <a:r>
                        <a:rPr lang="es-ES" sz="1500" b="1" i="1" u="none" strike="noStrike" dirty="0">
                          <a:solidFill>
                            <a:srgbClr val="000000"/>
                          </a:solidFill>
                          <a:effectLst/>
                          <a:latin typeface="+mn-lt"/>
                        </a:rPr>
                        <a:t>INVIMA</a:t>
                      </a:r>
                      <a:r>
                        <a:rPr lang="es-ES" sz="1500" b="1" i="1" u="none" strike="noStrike" baseline="0" dirty="0">
                          <a:solidFill>
                            <a:srgbClr val="000000"/>
                          </a:solidFill>
                          <a:effectLst/>
                          <a:latin typeface="+mn-lt"/>
                        </a:rPr>
                        <a:t> </a:t>
                      </a:r>
                      <a:endParaRPr lang="es-CO" sz="1500" b="1" i="1" u="none" strike="noStrike" dirty="0">
                        <a:solidFill>
                          <a:srgbClr val="000000"/>
                        </a:solidFill>
                        <a:effectLst/>
                        <a:latin typeface="+mn-lt"/>
                      </a:endParaRPr>
                    </a:p>
                  </a:txBody>
                  <a:tcPr marL="6870" marR="6870" marT="6870" marB="0" anchor="ctr"/>
                </a:tc>
                <a:tc>
                  <a:txBody>
                    <a:bodyPr/>
                    <a:lstStyle/>
                    <a:p>
                      <a:pPr algn="just" fontAlgn="b"/>
                      <a:r>
                        <a:rPr lang="es-ES" sz="1500" b="0" i="0" u="none" strike="noStrike" dirty="0">
                          <a:solidFill>
                            <a:srgbClr val="000000"/>
                          </a:solidFill>
                          <a:effectLst/>
                          <a:latin typeface="+mn-lt"/>
                        </a:rPr>
                        <a:t>Verificación,</a:t>
                      </a:r>
                      <a:r>
                        <a:rPr lang="es-ES" sz="1500" b="0" i="0" u="none" strike="noStrike" baseline="0" dirty="0">
                          <a:solidFill>
                            <a:srgbClr val="000000"/>
                          </a:solidFill>
                          <a:effectLst/>
                          <a:latin typeface="+mn-lt"/>
                        </a:rPr>
                        <a:t> control y disposición de medicamentos. </a:t>
                      </a:r>
                      <a:endParaRPr lang="es-CO" sz="1500" b="0" i="0" u="none" strike="noStrike" dirty="0">
                        <a:solidFill>
                          <a:srgbClr val="000000"/>
                        </a:solidFill>
                        <a:effectLst/>
                        <a:latin typeface="+mn-lt"/>
                      </a:endParaRPr>
                    </a:p>
                  </a:txBody>
                  <a:tcPr marL="6870" marR="6870" marT="6870" marB="0" anchor="ct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0" i="0" u="none" strike="noStrike" dirty="0">
                          <a:solidFill>
                            <a:srgbClr val="000000"/>
                          </a:solidFill>
                          <a:effectLst/>
                          <a:latin typeface="+mn-lt"/>
                        </a:rPr>
                        <a:t>Personal</a:t>
                      </a:r>
                      <a:r>
                        <a:rPr lang="es-ES" sz="1500" b="0" i="0" u="none" strike="noStrike" baseline="0" dirty="0">
                          <a:solidFill>
                            <a:srgbClr val="000000"/>
                          </a:solidFill>
                          <a:effectLst/>
                          <a:latin typeface="+mn-lt"/>
                        </a:rPr>
                        <a:t> </a:t>
                      </a:r>
                      <a:r>
                        <a:rPr lang="es-ES" sz="1500" b="0" i="0" u="none" strike="noStrike" dirty="0">
                          <a:solidFill>
                            <a:srgbClr val="000000"/>
                          </a:solidFill>
                          <a:effectLst/>
                          <a:latin typeface="+mn-lt"/>
                        </a:rPr>
                        <a:t>/Viáticos. </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2783483259"/>
                  </a:ext>
                </a:extLst>
              </a:tr>
              <a:tr h="137399">
                <a:tc>
                  <a:txBody>
                    <a:bodyPr/>
                    <a:lstStyle/>
                    <a:p>
                      <a:pPr algn="ctr" fontAlgn="b"/>
                      <a:r>
                        <a:rPr lang="es-ES" sz="1500" b="1" i="1" u="none" strike="noStrike" dirty="0">
                          <a:solidFill>
                            <a:srgbClr val="000000"/>
                          </a:solidFill>
                          <a:effectLst/>
                          <a:latin typeface="+mn-lt"/>
                        </a:rPr>
                        <a:t>Semovientes</a:t>
                      </a:r>
                    </a:p>
                  </a:txBody>
                  <a:tcPr marL="6870" marR="6870" marT="6870" marB="0" anchor="ctr"/>
                </a:tc>
                <a:tc>
                  <a:txBody>
                    <a:bodyPr/>
                    <a:lstStyle/>
                    <a:p>
                      <a:pPr algn="ctr" fontAlgn="b"/>
                      <a:r>
                        <a:rPr lang="es-ES" sz="1500" b="1" i="1" u="none" strike="noStrike" dirty="0">
                          <a:solidFill>
                            <a:srgbClr val="000000"/>
                          </a:solidFill>
                          <a:effectLst/>
                          <a:latin typeface="+mn-lt"/>
                        </a:rPr>
                        <a:t>ICA</a:t>
                      </a:r>
                      <a:endParaRPr lang="es-CO" sz="1500" b="1" i="1" u="none" strike="noStrike" dirty="0">
                        <a:solidFill>
                          <a:srgbClr val="000000"/>
                        </a:solidFill>
                        <a:effectLst/>
                        <a:latin typeface="+mn-lt"/>
                      </a:endParaRPr>
                    </a:p>
                  </a:txBody>
                  <a:tcPr marL="6870" marR="6870" marT="6870" marB="0" anchor="ctr"/>
                </a:tc>
                <a:tc>
                  <a:txBody>
                    <a:bodyPr/>
                    <a:lstStyle/>
                    <a:p>
                      <a:pPr algn="just" fontAlgn="b"/>
                      <a:r>
                        <a:rPr lang="es-ES" sz="1500" b="0" i="0" u="none" strike="noStrike" dirty="0">
                          <a:solidFill>
                            <a:srgbClr val="000000"/>
                          </a:solidFill>
                          <a:effectLst/>
                          <a:latin typeface="+mn-lt"/>
                        </a:rPr>
                        <a:t>Verificación condiciones fitosanitarias, control y disposición de semovientes.</a:t>
                      </a:r>
                      <a:endParaRPr lang="es-CO" sz="1500" b="0" i="0" u="none" strike="noStrike" dirty="0">
                        <a:solidFill>
                          <a:srgbClr val="000000"/>
                        </a:solidFill>
                        <a:effectLst/>
                        <a:latin typeface="+mn-lt"/>
                      </a:endParaRPr>
                    </a:p>
                  </a:txBody>
                  <a:tcPr marL="6870" marR="6870" marT="6870" marB="0" anchor="ct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0" i="0" u="none" strike="noStrike" dirty="0">
                          <a:solidFill>
                            <a:srgbClr val="000000"/>
                          </a:solidFill>
                          <a:effectLst/>
                          <a:latin typeface="+mn-lt"/>
                        </a:rPr>
                        <a:t>Personal</a:t>
                      </a:r>
                      <a:r>
                        <a:rPr lang="es-ES" sz="1500" b="0" i="0" u="none" strike="noStrike" baseline="0" dirty="0">
                          <a:solidFill>
                            <a:srgbClr val="000000"/>
                          </a:solidFill>
                          <a:effectLst/>
                          <a:latin typeface="+mn-lt"/>
                        </a:rPr>
                        <a:t> </a:t>
                      </a:r>
                      <a:r>
                        <a:rPr lang="es-ES" sz="1500" b="0" i="0" u="none" strike="noStrike" dirty="0">
                          <a:solidFill>
                            <a:srgbClr val="000000"/>
                          </a:solidFill>
                          <a:effectLst/>
                          <a:latin typeface="+mn-lt"/>
                        </a:rPr>
                        <a:t>/Viáticos. </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1235405364"/>
                  </a:ext>
                </a:extLst>
              </a:tr>
              <a:tr h="137399">
                <a:tc>
                  <a:txBody>
                    <a:bodyPr/>
                    <a:lstStyle/>
                    <a:p>
                      <a:pPr algn="ctr" fontAlgn="b"/>
                      <a:r>
                        <a:rPr lang="es-ES" sz="1500" b="1" i="1" u="none" strike="noStrike" dirty="0">
                          <a:solidFill>
                            <a:srgbClr val="000000"/>
                          </a:solidFill>
                          <a:effectLst/>
                          <a:latin typeface="+mn-lt"/>
                        </a:rPr>
                        <a:t>Infraestructura</a:t>
                      </a:r>
                    </a:p>
                  </a:txBody>
                  <a:tcPr marL="6870" marR="6870" marT="6870" marB="0" anchor="ctr"/>
                </a:tc>
                <a:tc>
                  <a:txBody>
                    <a:bodyPr/>
                    <a:lstStyle/>
                    <a:p>
                      <a:pPr algn="ctr" fontAlgn="b"/>
                      <a:r>
                        <a:rPr lang="es-ES" sz="1500" b="1" i="1" u="none" strike="noStrike" dirty="0">
                          <a:solidFill>
                            <a:srgbClr val="000000"/>
                          </a:solidFill>
                          <a:effectLst/>
                          <a:latin typeface="+mn-lt"/>
                        </a:rPr>
                        <a:t>INVIAS</a:t>
                      </a:r>
                      <a:endParaRPr lang="es-CO" sz="1500" b="1" i="1" u="none" strike="noStrike" dirty="0">
                        <a:solidFill>
                          <a:srgbClr val="000000"/>
                        </a:solidFill>
                        <a:effectLst/>
                        <a:latin typeface="+mn-lt"/>
                      </a:endParaRPr>
                    </a:p>
                  </a:txBody>
                  <a:tcPr marL="6870" marR="6870" marT="6870" marB="0" anchor="ctr"/>
                </a:tc>
                <a:tc>
                  <a:txBody>
                    <a:bodyPr/>
                    <a:lstStyle/>
                    <a:p>
                      <a:pPr algn="just" fontAlgn="b"/>
                      <a:r>
                        <a:rPr lang="es-ES" sz="1500" b="0" i="0" u="none" strike="noStrike" dirty="0">
                          <a:solidFill>
                            <a:srgbClr val="000000"/>
                          </a:solidFill>
                          <a:effectLst/>
                          <a:latin typeface="+mn-lt"/>
                        </a:rPr>
                        <a:t>Verificación, control y registro de la infraestructura vial susceptible de recibo.</a:t>
                      </a:r>
                      <a:endParaRPr lang="es-CO" sz="1500" b="0" i="0" u="none" strike="noStrike" dirty="0">
                        <a:solidFill>
                          <a:srgbClr val="000000"/>
                        </a:solidFill>
                        <a:effectLst/>
                        <a:latin typeface="+mn-lt"/>
                      </a:endParaRPr>
                    </a:p>
                  </a:txBody>
                  <a:tcPr marL="6870" marR="6870" marT="6870" marB="0" anchor="ct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0" i="0" u="none" strike="noStrike" dirty="0">
                          <a:solidFill>
                            <a:srgbClr val="000000"/>
                          </a:solidFill>
                          <a:effectLst/>
                          <a:latin typeface="+mn-lt"/>
                        </a:rPr>
                        <a:t>Personal</a:t>
                      </a:r>
                      <a:r>
                        <a:rPr lang="es-ES" sz="1500" b="0" i="0" u="none" strike="noStrike" baseline="0" dirty="0">
                          <a:solidFill>
                            <a:srgbClr val="000000"/>
                          </a:solidFill>
                          <a:effectLst/>
                          <a:latin typeface="+mn-lt"/>
                        </a:rPr>
                        <a:t> </a:t>
                      </a:r>
                      <a:r>
                        <a:rPr lang="es-ES" sz="1500" b="0" i="0" u="none" strike="noStrike" dirty="0">
                          <a:solidFill>
                            <a:srgbClr val="000000"/>
                          </a:solidFill>
                          <a:effectLst/>
                          <a:latin typeface="+mn-lt"/>
                        </a:rPr>
                        <a:t>/Viáticos. </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2718944069"/>
                  </a:ext>
                </a:extLst>
              </a:tr>
              <a:tr h="137399">
                <a:tc>
                  <a:txBody>
                    <a:bodyPr/>
                    <a:lstStyle/>
                    <a:p>
                      <a:pPr algn="ctr" fontAlgn="b"/>
                      <a:r>
                        <a:rPr lang="es-ES" sz="1500" b="1" i="1" u="none" strike="noStrike" dirty="0">
                          <a:solidFill>
                            <a:srgbClr val="000000"/>
                          </a:solidFill>
                          <a:effectLst/>
                          <a:latin typeface="+mn-lt"/>
                        </a:rPr>
                        <a:t>Medios de transporte</a:t>
                      </a:r>
                      <a:r>
                        <a:rPr lang="es-ES" sz="1500" b="1" i="1" u="none" strike="noStrike" baseline="0" dirty="0">
                          <a:solidFill>
                            <a:srgbClr val="000000"/>
                          </a:solidFill>
                          <a:effectLst/>
                          <a:latin typeface="+mn-lt"/>
                        </a:rPr>
                        <a:t>, </a:t>
                      </a:r>
                      <a:r>
                        <a:rPr lang="es-ES" sz="1500" b="1" i="1" u="none" strike="noStrike" dirty="0">
                          <a:solidFill>
                            <a:srgbClr val="000000"/>
                          </a:solidFill>
                          <a:effectLst/>
                          <a:latin typeface="+mn-lt"/>
                        </a:rPr>
                        <a:t>oro y dinero</a:t>
                      </a:r>
                    </a:p>
                  </a:txBody>
                  <a:tcPr marL="6870" marR="6870" marT="6870" marB="0" anchor="ctr"/>
                </a:tc>
                <a:tc>
                  <a:txBody>
                    <a:bodyPr/>
                    <a:lstStyle/>
                    <a:p>
                      <a:pPr algn="ctr" fontAlgn="b"/>
                      <a:r>
                        <a:rPr lang="es-ES" sz="1500" b="1" i="1" u="none" strike="noStrike" dirty="0">
                          <a:effectLst/>
                          <a:latin typeface="+mn-lt"/>
                        </a:rPr>
                        <a:t>Policía Nacional </a:t>
                      </a:r>
                      <a:endParaRPr lang="es-ES" sz="1500" b="1" i="1" u="none" strike="noStrike" dirty="0">
                        <a:solidFill>
                          <a:srgbClr val="000000"/>
                        </a:solidFill>
                        <a:effectLst/>
                        <a:latin typeface="+mn-lt"/>
                      </a:endParaRPr>
                    </a:p>
                  </a:txBody>
                  <a:tcPr marL="6870" marR="6870" marT="6870" marB="0" anchor="ctr"/>
                </a:tc>
                <a:tc>
                  <a:txBody>
                    <a:bodyPr/>
                    <a:lstStyle/>
                    <a:p>
                      <a:pPr lvl="0" algn="just"/>
                      <a:r>
                        <a:rPr lang="es-ES" sz="1500" b="0" i="1" kern="1200" dirty="0">
                          <a:solidFill>
                            <a:schemeClr val="dk1"/>
                          </a:solidFill>
                          <a:effectLst/>
                          <a:latin typeface="+mn-lt"/>
                          <a:ea typeface="+mn-ea"/>
                          <a:cs typeface="+mn-cs"/>
                        </a:rPr>
                        <a:t>DIJIN: </a:t>
                      </a:r>
                      <a:r>
                        <a:rPr lang="es-ES" sz="1500" kern="1200" dirty="0">
                          <a:solidFill>
                            <a:schemeClr val="dk1"/>
                          </a:solidFill>
                          <a:effectLst/>
                          <a:latin typeface="+mn-lt"/>
                          <a:ea typeface="+mn-ea"/>
                          <a:cs typeface="+mn-cs"/>
                        </a:rPr>
                        <a:t>   Técnicos expertos en moneda extranjera.</a:t>
                      </a:r>
                      <a:endParaRPr lang="es-CO" sz="1500" kern="1200" dirty="0">
                        <a:solidFill>
                          <a:schemeClr val="dk1"/>
                        </a:solidFill>
                        <a:effectLst/>
                        <a:latin typeface="+mn-lt"/>
                        <a:ea typeface="+mn-ea"/>
                        <a:cs typeface="+mn-cs"/>
                      </a:endParaRPr>
                    </a:p>
                    <a:p>
                      <a:pPr lvl="0" algn="just"/>
                      <a:r>
                        <a:rPr lang="es-ES" sz="1500" b="0" i="1" kern="1200" dirty="0">
                          <a:solidFill>
                            <a:schemeClr val="dk1"/>
                          </a:solidFill>
                          <a:effectLst/>
                          <a:latin typeface="+mn-lt"/>
                          <a:ea typeface="+mn-ea"/>
                          <a:cs typeface="+mn-cs"/>
                        </a:rPr>
                        <a:t>DIJIN:</a:t>
                      </a:r>
                      <a:r>
                        <a:rPr lang="es-ES" sz="1500" b="1" kern="1200" dirty="0">
                          <a:solidFill>
                            <a:schemeClr val="dk1"/>
                          </a:solidFill>
                          <a:effectLst/>
                          <a:latin typeface="+mn-lt"/>
                          <a:ea typeface="+mn-ea"/>
                          <a:cs typeface="+mn-cs"/>
                        </a:rPr>
                        <a:t>  </a:t>
                      </a:r>
                      <a:r>
                        <a:rPr lang="es-ES" sz="1500" kern="1200" dirty="0">
                          <a:solidFill>
                            <a:schemeClr val="dk1"/>
                          </a:solidFill>
                          <a:effectLst/>
                          <a:latin typeface="+mn-lt"/>
                          <a:ea typeface="+mn-ea"/>
                          <a:cs typeface="+mn-cs"/>
                        </a:rPr>
                        <a:t>  Concepto técnico de chatarrización </a:t>
                      </a:r>
                      <a:endParaRPr lang="es-CO" sz="1500" kern="1200" dirty="0">
                        <a:solidFill>
                          <a:schemeClr val="dk1"/>
                        </a:solidFill>
                        <a:effectLst/>
                        <a:latin typeface="+mn-lt"/>
                        <a:ea typeface="+mn-ea"/>
                        <a:cs typeface="+mn-cs"/>
                      </a:endParaRPr>
                    </a:p>
                    <a:p>
                      <a:pPr lvl="0" algn="just"/>
                      <a:r>
                        <a:rPr lang="es-ES" sz="1500" b="0" i="1" kern="1200" dirty="0">
                          <a:solidFill>
                            <a:schemeClr val="dk1"/>
                          </a:solidFill>
                          <a:effectLst/>
                          <a:latin typeface="+mn-lt"/>
                          <a:ea typeface="+mn-ea"/>
                          <a:cs typeface="+mn-cs"/>
                        </a:rPr>
                        <a:t>DICAR:</a:t>
                      </a:r>
                      <a:r>
                        <a:rPr lang="es-ES" sz="1500" kern="1200" dirty="0">
                          <a:solidFill>
                            <a:schemeClr val="dk1"/>
                          </a:solidFill>
                          <a:effectLst/>
                          <a:latin typeface="+mn-lt"/>
                          <a:ea typeface="+mn-ea"/>
                          <a:cs typeface="+mn-cs"/>
                        </a:rPr>
                        <a:t>  Técnicos para identificación de metales.</a:t>
                      </a:r>
                      <a:r>
                        <a:rPr lang="es-ES" sz="1500" b="0" i="0" u="none" strike="noStrike" baseline="0" dirty="0">
                          <a:solidFill>
                            <a:srgbClr val="000000"/>
                          </a:solidFill>
                          <a:effectLst/>
                          <a:latin typeface="+mn-lt"/>
                        </a:rPr>
                        <a:t> </a:t>
                      </a:r>
                    </a:p>
                    <a:p>
                      <a:pPr lvl="0" algn="just"/>
                      <a:r>
                        <a:rPr lang="es-ES" sz="1500" b="0" i="0" u="none" strike="noStrike" dirty="0">
                          <a:solidFill>
                            <a:srgbClr val="000000"/>
                          </a:solidFill>
                          <a:effectLst/>
                          <a:latin typeface="+mn-lt"/>
                        </a:rPr>
                        <a:t>Técnicos idóneos para la revisión de vehículos.</a:t>
                      </a:r>
                      <a:endParaRPr lang="es-CO" sz="1500" b="0" i="0" u="none" strike="noStrike" dirty="0">
                        <a:solidFill>
                          <a:srgbClr val="000000"/>
                        </a:solidFill>
                        <a:effectLst/>
                        <a:latin typeface="+mn-lt"/>
                      </a:endParaRPr>
                    </a:p>
                  </a:txBody>
                  <a:tcPr marL="6870" marR="6870" marT="6870" marB="0" anchor="ct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s-ES" sz="1500" b="0" i="0" u="none" strike="noStrike" dirty="0">
                          <a:solidFill>
                            <a:srgbClr val="000000"/>
                          </a:solidFill>
                          <a:effectLst/>
                          <a:latin typeface="+mn-lt"/>
                        </a:rPr>
                        <a:t>Personal</a:t>
                      </a:r>
                      <a:r>
                        <a:rPr lang="es-ES" sz="1500" b="0" i="0" u="none" strike="noStrike" baseline="0" dirty="0">
                          <a:solidFill>
                            <a:srgbClr val="000000"/>
                          </a:solidFill>
                          <a:effectLst/>
                          <a:latin typeface="+mn-lt"/>
                        </a:rPr>
                        <a:t> (Esmad) </a:t>
                      </a:r>
                      <a:r>
                        <a:rPr lang="es-ES" sz="1500" b="0" i="0" u="none" strike="noStrike" dirty="0">
                          <a:solidFill>
                            <a:srgbClr val="000000"/>
                          </a:solidFill>
                          <a:effectLst/>
                          <a:latin typeface="+mn-lt"/>
                        </a:rPr>
                        <a:t>/Viáticos. </a:t>
                      </a:r>
                      <a:endParaRPr lang="es-CO" sz="1500" b="0" i="0" u="none" strike="noStrike" dirty="0">
                        <a:solidFill>
                          <a:srgbClr val="000000"/>
                        </a:solidFill>
                        <a:effectLst/>
                        <a:latin typeface="+mn-lt"/>
                      </a:endParaRPr>
                    </a:p>
                  </a:txBody>
                  <a:tcPr marL="6870" marR="6870" marT="6870" marB="0" anchor="ctr"/>
                </a:tc>
                <a:extLst>
                  <a:ext uri="{0D108BD9-81ED-4DB2-BD59-A6C34878D82A}">
                    <a16:rowId xmlns:a16="http://schemas.microsoft.com/office/drawing/2014/main" val="2813526363"/>
                  </a:ext>
                </a:extLst>
              </a:tr>
            </a:tbl>
          </a:graphicData>
        </a:graphic>
      </p:graphicFrame>
    </p:spTree>
    <p:extLst>
      <p:ext uri="{BB962C8B-B14F-4D97-AF65-F5344CB8AC3E}">
        <p14:creationId xmlns:p14="http://schemas.microsoft.com/office/powerpoint/2010/main" val="26317285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1"/>
          <p:cNvSpPr txBox="1">
            <a:spLocks/>
          </p:cNvSpPr>
          <p:nvPr/>
        </p:nvSpPr>
        <p:spPr>
          <a:xfrm>
            <a:off x="2224726" y="2601793"/>
            <a:ext cx="7789108"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4800" b="1" dirty="0">
                <a:solidFill>
                  <a:srgbClr val="000090"/>
                </a:solidFill>
                <a:latin typeface="Calibri" panose="020F0502020204030204"/>
              </a:rPr>
              <a:t>GESTIONES ADELANTADAS</a:t>
            </a:r>
            <a:endParaRPr lang="es-CO" sz="4800" b="1" dirty="0">
              <a:solidFill>
                <a:srgbClr val="000090"/>
              </a:solidFill>
              <a:latin typeface="Calibri" panose="020F0502020204030204"/>
            </a:endParaRPr>
          </a:p>
        </p:txBody>
      </p:sp>
    </p:spTree>
    <p:extLst>
      <p:ext uri="{BB962C8B-B14F-4D97-AF65-F5344CB8AC3E}">
        <p14:creationId xmlns:p14="http://schemas.microsoft.com/office/powerpoint/2010/main" val="6668349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42359" y="201615"/>
            <a:ext cx="7886700" cy="366856"/>
          </a:xfrm>
        </p:spPr>
        <p:txBody>
          <a:bodyPr>
            <a:noAutofit/>
          </a:bodyPr>
          <a:lstStyle/>
          <a:p>
            <a:pPr algn="r"/>
            <a:r>
              <a:rPr lang="es-ES" sz="2800" b="1" dirty="0">
                <a:solidFill>
                  <a:schemeClr val="bg1"/>
                </a:solidFill>
                <a:latin typeface="+mn-lt"/>
              </a:rPr>
              <a:t>COMUNICACIONES GESTIONADAS</a:t>
            </a:r>
            <a:endParaRPr lang="es-CO" sz="2800" b="1" dirty="0">
              <a:solidFill>
                <a:schemeClr val="bg1"/>
              </a:solidFill>
              <a:latin typeface="+mn-lt"/>
            </a:endParaRPr>
          </a:p>
        </p:txBody>
      </p:sp>
      <p:graphicFrame>
        <p:nvGraphicFramePr>
          <p:cNvPr id="4" name="Marcador de contenido 3"/>
          <p:cNvGraphicFramePr>
            <a:graphicFrameLocks noGrp="1"/>
          </p:cNvGraphicFramePr>
          <p:nvPr>
            <p:ph idx="1"/>
            <p:extLst/>
          </p:nvPr>
        </p:nvGraphicFramePr>
        <p:xfrm>
          <a:off x="1919786" y="1514901"/>
          <a:ext cx="8119565" cy="4662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05844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b="1" dirty="0"/>
              <a:t>Coordinación de Actividades</a:t>
            </a:r>
            <a:endParaRPr lang="es-CO" dirty="0"/>
          </a:p>
        </p:txBody>
      </p:sp>
      <p:graphicFrame>
        <p:nvGraphicFramePr>
          <p:cNvPr id="4" name="Marcador de contenido 3"/>
          <p:cNvGraphicFramePr>
            <a:graphicFrameLocks noGrp="1"/>
          </p:cNvGraphicFramePr>
          <p:nvPr>
            <p:ph idx="1"/>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ítulo 1"/>
          <p:cNvSpPr txBox="1">
            <a:spLocks/>
          </p:cNvSpPr>
          <p:nvPr/>
        </p:nvSpPr>
        <p:spPr>
          <a:xfrm>
            <a:off x="2942359" y="201615"/>
            <a:ext cx="7886700" cy="3668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800" b="1" dirty="0">
                <a:solidFill>
                  <a:schemeClr val="bg1"/>
                </a:solidFill>
                <a:latin typeface="+mn-lt"/>
              </a:rPr>
              <a:t>COORDINACIÓN DE ACTIVIDADES</a:t>
            </a:r>
            <a:endParaRPr lang="es-CO" sz="2800" b="1" dirty="0">
              <a:solidFill>
                <a:schemeClr val="bg1"/>
              </a:solidFill>
              <a:latin typeface="+mn-lt"/>
            </a:endParaRPr>
          </a:p>
        </p:txBody>
      </p:sp>
    </p:spTree>
    <p:extLst>
      <p:ext uri="{BB962C8B-B14F-4D97-AF65-F5344CB8AC3E}">
        <p14:creationId xmlns:p14="http://schemas.microsoft.com/office/powerpoint/2010/main" val="36685242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b="1" dirty="0"/>
              <a:t>Recepción de ORO y DINERO </a:t>
            </a:r>
            <a:endParaRPr lang="es-CO" b="1" dirty="0"/>
          </a:p>
        </p:txBody>
      </p:sp>
      <p:sp>
        <p:nvSpPr>
          <p:cNvPr id="3" name="Marcador de contenido 2"/>
          <p:cNvSpPr>
            <a:spLocks noGrp="1"/>
          </p:cNvSpPr>
          <p:nvPr>
            <p:ph idx="1"/>
          </p:nvPr>
        </p:nvSpPr>
        <p:spPr/>
        <p:txBody>
          <a:bodyPr>
            <a:normAutofit/>
          </a:bodyPr>
          <a:lstStyle/>
          <a:p>
            <a:pPr marL="0" indent="0">
              <a:buNone/>
            </a:pPr>
            <a:r>
              <a:rPr lang="es-ES" sz="3200" b="1" dirty="0"/>
              <a:t>Bloque Efraín Guzmán</a:t>
            </a:r>
          </a:p>
          <a:p>
            <a:pPr marL="0" indent="0">
              <a:buNone/>
            </a:pPr>
            <a:endParaRPr lang="es-ES" sz="3200" b="1" dirty="0"/>
          </a:p>
          <a:p>
            <a:pPr marL="0" indent="0">
              <a:buNone/>
            </a:pPr>
            <a:endParaRPr lang="es-CO" sz="3200" b="1" dirty="0"/>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b="45797"/>
          <a:stretch/>
        </p:blipFill>
        <p:spPr>
          <a:xfrm>
            <a:off x="3436402" y="2598821"/>
            <a:ext cx="6039852" cy="3469470"/>
          </a:xfrm>
          <a:prstGeom prst="rect">
            <a:avLst/>
          </a:prstGeom>
          <a:solidFill>
            <a:schemeClr val="accent2">
              <a:lumMod val="20000"/>
              <a:lumOff val="80000"/>
              <a:alpha val="44000"/>
            </a:schemeClr>
          </a:solidFill>
          <a:ln w="31750">
            <a:solidFill>
              <a:srgbClr val="C00000"/>
            </a:solidFill>
          </a:ln>
        </p:spPr>
      </p:pic>
      <p:sp>
        <p:nvSpPr>
          <p:cNvPr id="5" name="Elipse 4"/>
          <p:cNvSpPr/>
          <p:nvPr/>
        </p:nvSpPr>
        <p:spPr>
          <a:xfrm>
            <a:off x="4558145" y="4211783"/>
            <a:ext cx="845128" cy="803563"/>
          </a:xfrm>
          <a:prstGeom prst="ellipse">
            <a:avLst/>
          </a:prstGeom>
          <a:solidFill>
            <a:schemeClr val="bg1"/>
          </a:solid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a:solidFill>
                <a:prstClr val="black"/>
              </a:solidFill>
              <a:latin typeface="Calibri" panose="020F0502020204030204"/>
            </a:endParaRPr>
          </a:p>
        </p:txBody>
      </p:sp>
      <p:sp>
        <p:nvSpPr>
          <p:cNvPr id="6" name="Rectángulo 5"/>
          <p:cNvSpPr/>
          <p:nvPr/>
        </p:nvSpPr>
        <p:spPr>
          <a:xfrm>
            <a:off x="2694709" y="4290398"/>
            <a:ext cx="4572000" cy="646331"/>
          </a:xfrm>
          <a:prstGeom prst="rect">
            <a:avLst/>
          </a:prstGeom>
        </p:spPr>
        <p:txBody>
          <a:bodyPr>
            <a:spAutoFit/>
          </a:bodyPr>
          <a:lstStyle/>
          <a:p>
            <a:pPr algn="ctr"/>
            <a:r>
              <a:rPr lang="es-ES" b="1" dirty="0">
                <a:solidFill>
                  <a:srgbClr val="5B9BD5">
                    <a:lumMod val="50000"/>
                  </a:srgbClr>
                </a:solidFill>
                <a:latin typeface="Calibri" panose="020F0502020204030204"/>
              </a:rPr>
              <a:t>18%</a:t>
            </a:r>
          </a:p>
          <a:p>
            <a:pPr algn="ctr"/>
            <a:r>
              <a:rPr lang="es-ES" b="1" dirty="0">
                <a:solidFill>
                  <a:sysClr val="windowText" lastClr="000000"/>
                </a:solidFill>
                <a:latin typeface="Calibri" panose="020F0502020204030204"/>
              </a:rPr>
              <a:t>12%</a:t>
            </a:r>
            <a:endParaRPr lang="es-CO" b="1" dirty="0">
              <a:solidFill>
                <a:sysClr val="windowText" lastClr="000000"/>
              </a:solidFill>
              <a:latin typeface="Calibri" panose="020F0502020204030204"/>
            </a:endParaRPr>
          </a:p>
        </p:txBody>
      </p:sp>
      <p:sp>
        <p:nvSpPr>
          <p:cNvPr id="7" name="CuadroTexto 6"/>
          <p:cNvSpPr txBox="1"/>
          <p:nvPr/>
        </p:nvSpPr>
        <p:spPr>
          <a:xfrm>
            <a:off x="1502737" y="4613563"/>
            <a:ext cx="1841887"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s-ES" b="1" dirty="0">
                <a:solidFill>
                  <a:srgbClr val="5B9BD5">
                    <a:lumMod val="50000"/>
                  </a:srgbClr>
                </a:solidFill>
                <a:latin typeface="Calibri" panose="020F0502020204030204"/>
              </a:rPr>
              <a:t>Oro</a:t>
            </a:r>
          </a:p>
          <a:p>
            <a:r>
              <a:rPr lang="es-ES" b="1" dirty="0">
                <a:solidFill>
                  <a:prstClr val="black"/>
                </a:solidFill>
                <a:latin typeface="Calibri" panose="020F0502020204030204"/>
              </a:rPr>
              <a:t>Divisas</a:t>
            </a:r>
          </a:p>
        </p:txBody>
      </p:sp>
    </p:spTree>
    <p:extLst>
      <p:ext uri="{BB962C8B-B14F-4D97-AF65-F5344CB8AC3E}">
        <p14:creationId xmlns:p14="http://schemas.microsoft.com/office/powerpoint/2010/main" val="38502951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00795" y="243179"/>
            <a:ext cx="7886700" cy="366856"/>
          </a:xfrm>
        </p:spPr>
        <p:txBody>
          <a:bodyPr>
            <a:noAutofit/>
          </a:bodyPr>
          <a:lstStyle/>
          <a:p>
            <a:pPr algn="r"/>
            <a:r>
              <a:rPr lang="es-ES" sz="2800" b="1" dirty="0">
                <a:solidFill>
                  <a:schemeClr val="bg1"/>
                </a:solidFill>
                <a:latin typeface="+mn-lt"/>
              </a:rPr>
              <a:t>ALTERNATIVAS PARA CONTINUAR LEVANTAMIENTO DE INFORMACIÓN </a:t>
            </a:r>
            <a:endParaRPr lang="es-CO" sz="2800" b="1" dirty="0">
              <a:solidFill>
                <a:schemeClr val="bg1"/>
              </a:solidFill>
              <a:latin typeface="+mn-lt"/>
            </a:endParaRPr>
          </a:p>
        </p:txBody>
      </p:sp>
      <p:graphicFrame>
        <p:nvGraphicFramePr>
          <p:cNvPr id="4" name="Marcador de contenido 3"/>
          <p:cNvGraphicFramePr>
            <a:graphicFrameLocks noGrp="1"/>
          </p:cNvGraphicFramePr>
          <p:nvPr>
            <p:ph idx="1"/>
            <p:extLst/>
          </p:nvPr>
        </p:nvGraphicFramePr>
        <p:xfrm>
          <a:off x="2258291" y="2119745"/>
          <a:ext cx="7781059" cy="4057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85755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81300" y="160052"/>
            <a:ext cx="7886700" cy="366856"/>
          </a:xfrm>
        </p:spPr>
        <p:txBody>
          <a:bodyPr>
            <a:noAutofit/>
          </a:bodyPr>
          <a:lstStyle/>
          <a:p>
            <a:pPr algn="r"/>
            <a:r>
              <a:rPr lang="es-ES" sz="2800" b="1" dirty="0">
                <a:solidFill>
                  <a:schemeClr val="bg1"/>
                </a:solidFill>
                <a:latin typeface="+mn-lt"/>
              </a:rPr>
              <a:t>CONCLUSIONES OPERATIVAS</a:t>
            </a:r>
            <a:endParaRPr lang="es-CO" sz="2800" b="1" dirty="0">
              <a:solidFill>
                <a:schemeClr val="bg1"/>
              </a:solidFill>
              <a:latin typeface="+mn-lt"/>
            </a:endParaRPr>
          </a:p>
        </p:txBody>
      </p:sp>
      <p:graphicFrame>
        <p:nvGraphicFramePr>
          <p:cNvPr id="4" name="Marcador de contenido 3"/>
          <p:cNvGraphicFramePr>
            <a:graphicFrameLocks noGrp="1"/>
          </p:cNvGraphicFramePr>
          <p:nvPr>
            <p:ph idx="1"/>
            <p:extLst/>
          </p:nvPr>
        </p:nvGraphicFramePr>
        <p:xfrm>
          <a:off x="2083377" y="147926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20540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05197" y="284742"/>
            <a:ext cx="7886700" cy="366856"/>
          </a:xfrm>
        </p:spPr>
        <p:txBody>
          <a:bodyPr>
            <a:noAutofit/>
          </a:bodyPr>
          <a:lstStyle/>
          <a:p>
            <a:pPr algn="r"/>
            <a:r>
              <a:rPr lang="es-ES" sz="2800" b="1" dirty="0">
                <a:solidFill>
                  <a:schemeClr val="bg1"/>
                </a:solidFill>
                <a:latin typeface="+mn-lt"/>
              </a:rPr>
              <a:t>CONCEPTOS POR PARTE DE LA SUBCOMISIÓN LEGAL</a:t>
            </a:r>
            <a:endParaRPr lang="es-CO" sz="2800" b="1" dirty="0">
              <a:solidFill>
                <a:schemeClr val="bg1"/>
              </a:solidFill>
              <a:latin typeface="+mn-lt"/>
            </a:endParaRPr>
          </a:p>
        </p:txBody>
      </p:sp>
      <p:graphicFrame>
        <p:nvGraphicFramePr>
          <p:cNvPr id="4" name="Marcador de contenido 3"/>
          <p:cNvGraphicFramePr>
            <a:graphicFrameLocks noGrp="1"/>
          </p:cNvGraphicFramePr>
          <p:nvPr>
            <p:ph idx="1"/>
            <p:extLst/>
          </p:nvPr>
        </p:nvGraphicFramePr>
        <p:xfrm>
          <a:off x="2055669" y="1270618"/>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5557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1"/>
          <p:cNvSpPr txBox="1">
            <a:spLocks/>
          </p:cNvSpPr>
          <p:nvPr/>
        </p:nvSpPr>
        <p:spPr>
          <a:xfrm>
            <a:off x="3320716" y="2601793"/>
            <a:ext cx="6693118"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4800" b="1" dirty="0">
                <a:solidFill>
                  <a:srgbClr val="000090"/>
                </a:solidFill>
                <a:latin typeface="Calibri" panose="020F0502020204030204"/>
              </a:rPr>
              <a:t>Recuento de la Operación</a:t>
            </a:r>
          </a:p>
          <a:p>
            <a:pPr marL="0" indent="0" algn="r">
              <a:buNone/>
            </a:pPr>
            <a:r>
              <a:rPr lang="es-ES" sz="4800" b="1" dirty="0">
                <a:solidFill>
                  <a:srgbClr val="000090"/>
                </a:solidFill>
                <a:latin typeface="Calibri" panose="020F0502020204030204"/>
              </a:rPr>
              <a:t>22 de Septiembre de 2017</a:t>
            </a:r>
          </a:p>
        </p:txBody>
      </p:sp>
    </p:spTree>
    <p:extLst>
      <p:ext uri="{BB962C8B-B14F-4D97-AF65-F5344CB8AC3E}">
        <p14:creationId xmlns:p14="http://schemas.microsoft.com/office/powerpoint/2010/main" val="26672113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09850" y="1"/>
            <a:ext cx="7886700" cy="1325563"/>
          </a:xfrm>
        </p:spPr>
        <p:txBody>
          <a:bodyPr>
            <a:normAutofit/>
          </a:bodyPr>
          <a:lstStyle/>
          <a:p>
            <a:pPr algn="r"/>
            <a:r>
              <a:rPr lang="es-ES" sz="2800" b="1" dirty="0">
                <a:solidFill>
                  <a:schemeClr val="bg1"/>
                </a:solidFill>
                <a:latin typeface="+mn-lt"/>
              </a:rPr>
              <a:t>PARTICIPANTES</a:t>
            </a:r>
            <a:endParaRPr lang="es-CO" sz="2800" b="1" dirty="0">
              <a:solidFill>
                <a:schemeClr val="bg1"/>
              </a:solidFill>
              <a:latin typeface="+mn-lt"/>
            </a:endParaRPr>
          </a:p>
        </p:txBody>
      </p:sp>
      <p:graphicFrame>
        <p:nvGraphicFramePr>
          <p:cNvPr id="6" name="Marcador de contenido 5"/>
          <p:cNvGraphicFramePr>
            <a:graphicFrameLocks noGrp="1"/>
          </p:cNvGraphicFramePr>
          <p:nvPr>
            <p:ph sz="half" idx="1"/>
            <p:extLst>
              <p:ext uri="{D42A27DB-BD31-4B8C-83A1-F6EECF244321}">
                <p14:modId xmlns:p14="http://schemas.microsoft.com/office/powerpoint/2010/main" val="18946414"/>
              </p:ext>
            </p:extLst>
          </p:nvPr>
        </p:nvGraphicFramePr>
        <p:xfrm>
          <a:off x="2609848" y="2276400"/>
          <a:ext cx="6811243" cy="2891349"/>
        </p:xfrm>
        <a:graphic>
          <a:graphicData uri="http://schemas.openxmlformats.org/drawingml/2006/table">
            <a:tbl>
              <a:tblPr firstRow="1" firstCol="1" bandRow="1">
                <a:tableStyleId>{5C22544A-7EE6-4342-B048-85BDC9FD1C3A}</a:tableStyleId>
              </a:tblPr>
              <a:tblGrid>
                <a:gridCol w="504982">
                  <a:extLst>
                    <a:ext uri="{9D8B030D-6E8A-4147-A177-3AD203B41FA5}">
                      <a16:colId xmlns:a16="http://schemas.microsoft.com/office/drawing/2014/main" val="1985440234"/>
                    </a:ext>
                  </a:extLst>
                </a:gridCol>
                <a:gridCol w="1058812">
                  <a:extLst>
                    <a:ext uri="{9D8B030D-6E8A-4147-A177-3AD203B41FA5}">
                      <a16:colId xmlns:a16="http://schemas.microsoft.com/office/drawing/2014/main" val="2389601454"/>
                    </a:ext>
                  </a:extLst>
                </a:gridCol>
                <a:gridCol w="2008353">
                  <a:extLst>
                    <a:ext uri="{9D8B030D-6E8A-4147-A177-3AD203B41FA5}">
                      <a16:colId xmlns:a16="http://schemas.microsoft.com/office/drawing/2014/main" val="348163289"/>
                    </a:ext>
                  </a:extLst>
                </a:gridCol>
                <a:gridCol w="3239096">
                  <a:extLst>
                    <a:ext uri="{9D8B030D-6E8A-4147-A177-3AD203B41FA5}">
                      <a16:colId xmlns:a16="http://schemas.microsoft.com/office/drawing/2014/main" val="415279502"/>
                    </a:ext>
                  </a:extLst>
                </a:gridCol>
              </a:tblGrid>
              <a:tr h="262850">
                <a:tc>
                  <a:txBody>
                    <a:bodyPr/>
                    <a:lstStyle/>
                    <a:p>
                      <a:pPr algn="ctr">
                        <a:spcAft>
                          <a:spcPts val="0"/>
                        </a:spcAft>
                      </a:pPr>
                      <a:r>
                        <a:rPr lang="es-ES" sz="1600" dirty="0">
                          <a:effectLst/>
                        </a:rPr>
                        <a:t>Id</a:t>
                      </a:r>
                      <a:endParaRPr lang="es-CO" sz="1800" dirty="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a:effectLst/>
                        </a:rPr>
                        <a:t>Entidad</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a:effectLst/>
                        </a:rPr>
                        <a:t>Grado</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a:effectLst/>
                        </a:rPr>
                        <a:t>Nombre</a:t>
                      </a:r>
                      <a:endParaRPr lang="es-CO" sz="1800">
                        <a:effectLst/>
                        <a:latin typeface="Times New Roman" panose="02020603050405020304" pitchFamily="18" charset="0"/>
                        <a:ea typeface="MS Mincho" panose="02020609040205080304" pitchFamily="49" charset="-128"/>
                      </a:endParaRPr>
                    </a:p>
                  </a:txBody>
                  <a:tcPr marL="47021" marR="47021" marT="0" marB="0" anchor="ctr"/>
                </a:tc>
                <a:extLst>
                  <a:ext uri="{0D108BD9-81ED-4DB2-BD59-A6C34878D82A}">
                    <a16:rowId xmlns:a16="http://schemas.microsoft.com/office/drawing/2014/main" val="1278968387"/>
                  </a:ext>
                </a:extLst>
              </a:tr>
              <a:tr h="262850">
                <a:tc>
                  <a:txBody>
                    <a:bodyPr/>
                    <a:lstStyle/>
                    <a:p>
                      <a:pPr algn="ctr">
                        <a:spcAft>
                          <a:spcPts val="0"/>
                        </a:spcAft>
                      </a:pPr>
                      <a:r>
                        <a:rPr lang="es-ES" sz="1600">
                          <a:effectLst/>
                        </a:rPr>
                        <a:t>1</a:t>
                      </a:r>
                      <a:endParaRPr lang="es-CO" sz="1800">
                        <a:effectLst/>
                        <a:latin typeface="Times New Roman" panose="02020603050405020304" pitchFamily="18" charset="0"/>
                        <a:ea typeface="MS Mincho" panose="02020609040205080304" pitchFamily="49" charset="-128"/>
                      </a:endParaRPr>
                    </a:p>
                  </a:txBody>
                  <a:tcPr marL="47021" marR="47021" marT="0" marB="0" anchor="ctr"/>
                </a:tc>
                <a:tc rowSpan="3">
                  <a:txBody>
                    <a:bodyPr/>
                    <a:lstStyle/>
                    <a:p>
                      <a:pPr algn="ctr">
                        <a:spcAft>
                          <a:spcPts val="0"/>
                        </a:spcAft>
                      </a:pPr>
                      <a:r>
                        <a:rPr lang="es-ES" sz="1600">
                          <a:effectLst/>
                        </a:rPr>
                        <a:t>SAE</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a:effectLst/>
                        </a:rPr>
                        <a:t>DRA</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a:effectLst/>
                        </a:rPr>
                        <a:t>Jeymy Carolina Duque</a:t>
                      </a:r>
                      <a:endParaRPr lang="es-CO" sz="1800">
                        <a:effectLst/>
                        <a:latin typeface="Times New Roman" panose="02020603050405020304" pitchFamily="18" charset="0"/>
                        <a:ea typeface="MS Mincho" panose="02020609040205080304" pitchFamily="49" charset="-128"/>
                      </a:endParaRPr>
                    </a:p>
                  </a:txBody>
                  <a:tcPr marL="47021" marR="47021" marT="0" marB="0" anchor="ctr"/>
                </a:tc>
                <a:extLst>
                  <a:ext uri="{0D108BD9-81ED-4DB2-BD59-A6C34878D82A}">
                    <a16:rowId xmlns:a16="http://schemas.microsoft.com/office/drawing/2014/main" val="904611910"/>
                  </a:ext>
                </a:extLst>
              </a:tr>
              <a:tr h="262850">
                <a:tc>
                  <a:txBody>
                    <a:bodyPr/>
                    <a:lstStyle/>
                    <a:p>
                      <a:pPr algn="ctr">
                        <a:spcAft>
                          <a:spcPts val="0"/>
                        </a:spcAft>
                      </a:pPr>
                      <a:r>
                        <a:rPr lang="es-ES" sz="1600">
                          <a:effectLst/>
                        </a:rPr>
                        <a:t>2</a:t>
                      </a:r>
                      <a:endParaRPr lang="es-CO" sz="1800">
                        <a:effectLst/>
                        <a:latin typeface="Times New Roman" panose="02020603050405020304" pitchFamily="18" charset="0"/>
                        <a:ea typeface="MS Mincho" panose="02020609040205080304" pitchFamily="49" charset="-128"/>
                      </a:endParaRPr>
                    </a:p>
                  </a:txBody>
                  <a:tcPr marL="47021" marR="47021" marT="0" marB="0" anchor="ctr"/>
                </a:tc>
                <a:tc vMerge="1">
                  <a:txBody>
                    <a:bodyPr/>
                    <a:lstStyle/>
                    <a:p>
                      <a:endParaRPr lang="es-CO"/>
                    </a:p>
                  </a:txBody>
                  <a:tcPr/>
                </a:tc>
                <a:tc>
                  <a:txBody>
                    <a:bodyPr/>
                    <a:lstStyle/>
                    <a:p>
                      <a:pPr algn="ctr">
                        <a:spcAft>
                          <a:spcPts val="0"/>
                        </a:spcAft>
                      </a:pPr>
                      <a:r>
                        <a:rPr lang="es-ES" sz="1600">
                          <a:effectLst/>
                        </a:rPr>
                        <a:t>DR</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dirty="0">
                          <a:effectLst/>
                        </a:rPr>
                        <a:t>Andrés Ávila Ávila</a:t>
                      </a:r>
                      <a:endParaRPr lang="es-CO" sz="1800" dirty="0">
                        <a:effectLst/>
                        <a:latin typeface="Times New Roman" panose="02020603050405020304" pitchFamily="18" charset="0"/>
                        <a:ea typeface="MS Mincho" panose="02020609040205080304" pitchFamily="49" charset="-128"/>
                      </a:endParaRPr>
                    </a:p>
                  </a:txBody>
                  <a:tcPr marL="47021" marR="47021" marT="0" marB="0" anchor="ctr"/>
                </a:tc>
                <a:extLst>
                  <a:ext uri="{0D108BD9-81ED-4DB2-BD59-A6C34878D82A}">
                    <a16:rowId xmlns:a16="http://schemas.microsoft.com/office/drawing/2014/main" val="3412819475"/>
                  </a:ext>
                </a:extLst>
              </a:tr>
              <a:tr h="262850">
                <a:tc>
                  <a:txBody>
                    <a:bodyPr/>
                    <a:lstStyle/>
                    <a:p>
                      <a:pPr algn="ctr">
                        <a:spcAft>
                          <a:spcPts val="0"/>
                        </a:spcAft>
                      </a:pPr>
                      <a:r>
                        <a:rPr lang="es-ES" sz="1600">
                          <a:effectLst/>
                        </a:rPr>
                        <a:t>3</a:t>
                      </a:r>
                      <a:endParaRPr lang="es-CO" sz="1800">
                        <a:effectLst/>
                        <a:latin typeface="Times New Roman" panose="02020603050405020304" pitchFamily="18" charset="0"/>
                        <a:ea typeface="MS Mincho" panose="02020609040205080304" pitchFamily="49" charset="-128"/>
                      </a:endParaRPr>
                    </a:p>
                  </a:txBody>
                  <a:tcPr marL="47021" marR="47021" marT="0" marB="0" anchor="ctr"/>
                </a:tc>
                <a:tc vMerge="1">
                  <a:txBody>
                    <a:bodyPr/>
                    <a:lstStyle/>
                    <a:p>
                      <a:endParaRPr lang="es-CO"/>
                    </a:p>
                  </a:txBody>
                  <a:tcPr/>
                </a:tc>
                <a:tc>
                  <a:txBody>
                    <a:bodyPr/>
                    <a:lstStyle/>
                    <a:p>
                      <a:pPr algn="ctr">
                        <a:spcAft>
                          <a:spcPts val="0"/>
                        </a:spcAft>
                      </a:pPr>
                      <a:r>
                        <a:rPr lang="es-ES" sz="1600">
                          <a:effectLst/>
                        </a:rPr>
                        <a:t>DR</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dirty="0">
                          <a:effectLst/>
                        </a:rPr>
                        <a:t>Andrés Camilo González</a:t>
                      </a:r>
                      <a:endParaRPr lang="es-CO" sz="1800" dirty="0">
                        <a:effectLst/>
                        <a:latin typeface="Times New Roman" panose="02020603050405020304" pitchFamily="18" charset="0"/>
                        <a:ea typeface="MS Mincho" panose="02020609040205080304" pitchFamily="49" charset="-128"/>
                      </a:endParaRPr>
                    </a:p>
                  </a:txBody>
                  <a:tcPr marL="47021" marR="47021" marT="0" marB="0" anchor="ctr"/>
                </a:tc>
                <a:extLst>
                  <a:ext uri="{0D108BD9-81ED-4DB2-BD59-A6C34878D82A}">
                    <a16:rowId xmlns:a16="http://schemas.microsoft.com/office/drawing/2014/main" val="3194019651"/>
                  </a:ext>
                </a:extLst>
              </a:tr>
              <a:tr h="260528">
                <a:tc>
                  <a:txBody>
                    <a:bodyPr/>
                    <a:lstStyle/>
                    <a:p>
                      <a:pPr algn="ctr">
                        <a:spcAft>
                          <a:spcPts val="0"/>
                        </a:spcAft>
                      </a:pPr>
                      <a:r>
                        <a:rPr lang="es-ES" sz="1600">
                          <a:effectLst/>
                        </a:rPr>
                        <a:t>4</a:t>
                      </a:r>
                      <a:endParaRPr lang="es-CO" sz="1800">
                        <a:effectLst/>
                        <a:latin typeface="Times New Roman" panose="02020603050405020304" pitchFamily="18" charset="0"/>
                        <a:ea typeface="MS Mincho" panose="02020609040205080304" pitchFamily="49" charset="-128"/>
                      </a:endParaRPr>
                    </a:p>
                  </a:txBody>
                  <a:tcPr marL="47021" marR="47021" marT="0" marB="0" anchor="ctr"/>
                </a:tc>
                <a:tc rowSpan="6">
                  <a:txBody>
                    <a:bodyPr/>
                    <a:lstStyle/>
                    <a:p>
                      <a:pPr algn="ctr">
                        <a:spcAft>
                          <a:spcPts val="0"/>
                        </a:spcAft>
                      </a:pPr>
                      <a:r>
                        <a:rPr lang="es-ES" sz="1600">
                          <a:effectLst/>
                        </a:rPr>
                        <a:t>PONAL</a:t>
                      </a:r>
                      <a:endParaRPr lang="es-CO" sz="1800">
                        <a:effectLst/>
                        <a:latin typeface="Times New Roman" panose="02020603050405020304" pitchFamily="18" charset="0"/>
                        <a:ea typeface="MS Mincho" panose="02020609040205080304" pitchFamily="49" charset="-128"/>
                      </a:endParaRPr>
                    </a:p>
                  </a:txBody>
                  <a:tcPr marL="47021" marR="47021" marT="0" marB="0" anchor="ctr"/>
                </a:tc>
                <a:tc rowSpan="2">
                  <a:txBody>
                    <a:bodyPr/>
                    <a:lstStyle/>
                    <a:p>
                      <a:pPr algn="ctr">
                        <a:spcAft>
                          <a:spcPts val="0"/>
                        </a:spcAft>
                      </a:pPr>
                      <a:r>
                        <a:rPr lang="es-ES" sz="1600">
                          <a:effectLst/>
                        </a:rPr>
                        <a:t>Patrullero</a:t>
                      </a:r>
                      <a:endParaRPr lang="es-CO" sz="1800">
                        <a:effectLst/>
                        <a:latin typeface="Times New Roman" panose="02020603050405020304" pitchFamily="18" charset="0"/>
                        <a:ea typeface="MS Mincho" panose="02020609040205080304" pitchFamily="49" charset="-128"/>
                      </a:endParaRPr>
                    </a:p>
                  </a:txBody>
                  <a:tcPr marL="47021" marR="47021" marT="0" marB="0" anchor="ctr"/>
                </a:tc>
                <a:tc rowSpan="2">
                  <a:txBody>
                    <a:bodyPr/>
                    <a:lstStyle/>
                    <a:p>
                      <a:pPr algn="ctr">
                        <a:spcAft>
                          <a:spcPts val="0"/>
                        </a:spcAft>
                      </a:pPr>
                      <a:r>
                        <a:rPr lang="es-ES" sz="1600">
                          <a:effectLst/>
                        </a:rPr>
                        <a:t>Jonathan Fernando Padilla Saavedra</a:t>
                      </a:r>
                      <a:endParaRPr lang="es-CO" sz="1800">
                        <a:effectLst/>
                        <a:latin typeface="Times New Roman" panose="02020603050405020304" pitchFamily="18" charset="0"/>
                        <a:ea typeface="MS Mincho" panose="02020609040205080304" pitchFamily="49" charset="-128"/>
                      </a:endParaRPr>
                    </a:p>
                  </a:txBody>
                  <a:tcPr marL="47021" marR="47021" marT="0" marB="0" anchor="ctr"/>
                </a:tc>
                <a:extLst>
                  <a:ext uri="{0D108BD9-81ED-4DB2-BD59-A6C34878D82A}">
                    <a16:rowId xmlns:a16="http://schemas.microsoft.com/office/drawing/2014/main" val="3696045903"/>
                  </a:ext>
                </a:extLst>
              </a:tr>
              <a:tr h="265171">
                <a:tc rowSpan="2">
                  <a:txBody>
                    <a:bodyPr/>
                    <a:lstStyle/>
                    <a:p>
                      <a:pPr algn="ctr">
                        <a:spcAft>
                          <a:spcPts val="0"/>
                        </a:spcAft>
                      </a:pPr>
                      <a:r>
                        <a:rPr lang="es-ES" sz="1600">
                          <a:effectLst/>
                        </a:rPr>
                        <a:t>5</a:t>
                      </a:r>
                      <a:endParaRPr lang="es-CO" sz="1800">
                        <a:effectLst/>
                        <a:latin typeface="Times New Roman" panose="02020603050405020304" pitchFamily="18" charset="0"/>
                        <a:ea typeface="MS Mincho" panose="02020609040205080304" pitchFamily="49" charset="-128"/>
                      </a:endParaRPr>
                    </a:p>
                  </a:txBody>
                  <a:tcPr marL="47021" marR="47021" marT="0" marB="0" anchor="ctr"/>
                </a:tc>
                <a:tc vMerge="1">
                  <a:txBody>
                    <a:bodyPr/>
                    <a:lstStyle/>
                    <a:p>
                      <a:endParaRPr lang="es-CO"/>
                    </a:p>
                  </a:txBody>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946340150"/>
                  </a:ext>
                </a:extLst>
              </a:tr>
              <a:tr h="262850">
                <a:tc vMerge="1">
                  <a:txBody>
                    <a:bodyPr/>
                    <a:lstStyle/>
                    <a:p>
                      <a:pPr algn="ctr">
                        <a:spcAft>
                          <a:spcPts val="0"/>
                        </a:spcAft>
                      </a:pPr>
                      <a:endParaRPr lang="es-CO" sz="1800">
                        <a:effectLst/>
                        <a:latin typeface="Times New Roman" panose="02020603050405020304" pitchFamily="18" charset="0"/>
                        <a:ea typeface="MS Mincho" panose="02020609040205080304" pitchFamily="49" charset="-128"/>
                      </a:endParaRPr>
                    </a:p>
                  </a:txBody>
                  <a:tcPr marL="47021" marR="47021" marT="0" marB="0" anchor="ctr"/>
                </a:tc>
                <a:tc vMerge="1">
                  <a:txBody>
                    <a:bodyPr/>
                    <a:lstStyle/>
                    <a:p>
                      <a:endParaRPr lang="es-CO"/>
                    </a:p>
                  </a:txBody>
                  <a:tcPr/>
                </a:tc>
                <a:tc>
                  <a:txBody>
                    <a:bodyPr/>
                    <a:lstStyle/>
                    <a:p>
                      <a:pPr algn="ctr">
                        <a:spcAft>
                          <a:spcPts val="0"/>
                        </a:spcAft>
                      </a:pPr>
                      <a:r>
                        <a:rPr lang="es-ES" sz="1600">
                          <a:effectLst/>
                        </a:rPr>
                        <a:t>Subintendente</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a:effectLst/>
                        </a:rPr>
                        <a:t>Javier Ortega Bolívar</a:t>
                      </a:r>
                      <a:endParaRPr lang="es-CO" sz="1800">
                        <a:effectLst/>
                        <a:latin typeface="Times New Roman" panose="02020603050405020304" pitchFamily="18" charset="0"/>
                        <a:ea typeface="MS Mincho" panose="02020609040205080304" pitchFamily="49" charset="-128"/>
                      </a:endParaRPr>
                    </a:p>
                  </a:txBody>
                  <a:tcPr marL="47021" marR="47021" marT="0" marB="0" anchor="ctr"/>
                </a:tc>
                <a:extLst>
                  <a:ext uri="{0D108BD9-81ED-4DB2-BD59-A6C34878D82A}">
                    <a16:rowId xmlns:a16="http://schemas.microsoft.com/office/drawing/2014/main" val="1212863657"/>
                  </a:ext>
                </a:extLst>
              </a:tr>
              <a:tr h="262850">
                <a:tc>
                  <a:txBody>
                    <a:bodyPr/>
                    <a:lstStyle/>
                    <a:p>
                      <a:pPr algn="ctr">
                        <a:spcAft>
                          <a:spcPts val="0"/>
                        </a:spcAft>
                      </a:pPr>
                      <a:r>
                        <a:rPr lang="es-ES" sz="1600">
                          <a:effectLst/>
                        </a:rPr>
                        <a:t>6</a:t>
                      </a:r>
                      <a:endParaRPr lang="es-CO" sz="1800">
                        <a:effectLst/>
                        <a:latin typeface="Times New Roman" panose="02020603050405020304" pitchFamily="18" charset="0"/>
                        <a:ea typeface="MS Mincho" panose="02020609040205080304" pitchFamily="49" charset="-128"/>
                      </a:endParaRPr>
                    </a:p>
                  </a:txBody>
                  <a:tcPr marL="47021" marR="47021" marT="0" marB="0" anchor="ctr"/>
                </a:tc>
                <a:tc vMerge="1">
                  <a:txBody>
                    <a:bodyPr/>
                    <a:lstStyle/>
                    <a:p>
                      <a:endParaRPr lang="es-CO"/>
                    </a:p>
                  </a:txBody>
                  <a:tcPr/>
                </a:tc>
                <a:tc>
                  <a:txBody>
                    <a:bodyPr/>
                    <a:lstStyle/>
                    <a:p>
                      <a:pPr algn="ctr">
                        <a:spcAft>
                          <a:spcPts val="0"/>
                        </a:spcAft>
                      </a:pPr>
                      <a:r>
                        <a:rPr lang="es-ES" sz="1600">
                          <a:effectLst/>
                        </a:rPr>
                        <a:t>Intendente</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a:effectLst/>
                        </a:rPr>
                        <a:t>Miller Pachón Moreno</a:t>
                      </a:r>
                      <a:endParaRPr lang="es-CO" sz="1800">
                        <a:effectLst/>
                        <a:latin typeface="Times New Roman" panose="02020603050405020304" pitchFamily="18" charset="0"/>
                        <a:ea typeface="MS Mincho" panose="02020609040205080304" pitchFamily="49" charset="-128"/>
                      </a:endParaRPr>
                    </a:p>
                  </a:txBody>
                  <a:tcPr marL="47021" marR="47021" marT="0" marB="0" anchor="ctr"/>
                </a:tc>
                <a:extLst>
                  <a:ext uri="{0D108BD9-81ED-4DB2-BD59-A6C34878D82A}">
                    <a16:rowId xmlns:a16="http://schemas.microsoft.com/office/drawing/2014/main" val="2704141025"/>
                  </a:ext>
                </a:extLst>
              </a:tr>
              <a:tr h="262850">
                <a:tc>
                  <a:txBody>
                    <a:bodyPr/>
                    <a:lstStyle/>
                    <a:p>
                      <a:pPr algn="ctr">
                        <a:spcAft>
                          <a:spcPts val="0"/>
                        </a:spcAft>
                      </a:pPr>
                      <a:r>
                        <a:rPr lang="es-ES" sz="1600">
                          <a:effectLst/>
                        </a:rPr>
                        <a:t>7</a:t>
                      </a:r>
                      <a:endParaRPr lang="es-CO" sz="1800">
                        <a:effectLst/>
                        <a:latin typeface="Times New Roman" panose="02020603050405020304" pitchFamily="18" charset="0"/>
                        <a:ea typeface="MS Mincho" panose="02020609040205080304" pitchFamily="49" charset="-128"/>
                      </a:endParaRPr>
                    </a:p>
                  </a:txBody>
                  <a:tcPr marL="47021" marR="47021" marT="0" marB="0" anchor="ctr"/>
                </a:tc>
                <a:tc vMerge="1">
                  <a:txBody>
                    <a:bodyPr/>
                    <a:lstStyle/>
                    <a:p>
                      <a:endParaRPr lang="es-CO"/>
                    </a:p>
                  </a:txBody>
                  <a:tcPr/>
                </a:tc>
                <a:tc>
                  <a:txBody>
                    <a:bodyPr/>
                    <a:lstStyle/>
                    <a:p>
                      <a:pPr algn="ctr">
                        <a:spcAft>
                          <a:spcPts val="0"/>
                        </a:spcAft>
                      </a:pPr>
                      <a:r>
                        <a:rPr lang="es-ES" sz="1600">
                          <a:effectLst/>
                        </a:rPr>
                        <a:t>Capitán</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dirty="0">
                          <a:effectLst/>
                        </a:rPr>
                        <a:t>Camilo Sánchez Lozano</a:t>
                      </a:r>
                      <a:endParaRPr lang="es-CO" sz="1800" dirty="0">
                        <a:effectLst/>
                        <a:latin typeface="Times New Roman" panose="02020603050405020304" pitchFamily="18" charset="0"/>
                        <a:ea typeface="MS Mincho" panose="02020609040205080304" pitchFamily="49" charset="-128"/>
                      </a:endParaRPr>
                    </a:p>
                  </a:txBody>
                  <a:tcPr marL="47021" marR="47021" marT="0" marB="0" anchor="ctr"/>
                </a:tc>
                <a:extLst>
                  <a:ext uri="{0D108BD9-81ED-4DB2-BD59-A6C34878D82A}">
                    <a16:rowId xmlns:a16="http://schemas.microsoft.com/office/drawing/2014/main" val="1594072061"/>
                  </a:ext>
                </a:extLst>
              </a:tr>
              <a:tr h="262850">
                <a:tc>
                  <a:txBody>
                    <a:bodyPr/>
                    <a:lstStyle/>
                    <a:p>
                      <a:pPr algn="ctr">
                        <a:spcAft>
                          <a:spcPts val="0"/>
                        </a:spcAft>
                      </a:pPr>
                      <a:r>
                        <a:rPr lang="es-ES" sz="1600">
                          <a:effectLst/>
                        </a:rPr>
                        <a:t>8</a:t>
                      </a:r>
                      <a:endParaRPr lang="es-CO" sz="1800">
                        <a:effectLst/>
                        <a:latin typeface="Times New Roman" panose="02020603050405020304" pitchFamily="18" charset="0"/>
                        <a:ea typeface="MS Mincho" panose="02020609040205080304" pitchFamily="49" charset="-128"/>
                      </a:endParaRPr>
                    </a:p>
                  </a:txBody>
                  <a:tcPr marL="47021" marR="47021" marT="0" marB="0" anchor="ctr"/>
                </a:tc>
                <a:tc vMerge="1">
                  <a:txBody>
                    <a:bodyPr/>
                    <a:lstStyle/>
                    <a:p>
                      <a:endParaRPr lang="es-CO"/>
                    </a:p>
                  </a:txBody>
                  <a:tcPr/>
                </a:tc>
                <a:tc>
                  <a:txBody>
                    <a:bodyPr/>
                    <a:lstStyle/>
                    <a:p>
                      <a:pPr algn="ctr">
                        <a:spcAft>
                          <a:spcPts val="0"/>
                        </a:spcAft>
                      </a:pPr>
                      <a:r>
                        <a:rPr lang="es-ES" sz="1600">
                          <a:effectLst/>
                        </a:rPr>
                        <a:t>Subintendente</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a:effectLst/>
                        </a:rPr>
                        <a:t>Edwin Arturo Roa</a:t>
                      </a:r>
                      <a:endParaRPr lang="es-CO" sz="1800">
                        <a:effectLst/>
                        <a:latin typeface="Times New Roman" panose="02020603050405020304" pitchFamily="18" charset="0"/>
                        <a:ea typeface="MS Mincho" panose="02020609040205080304" pitchFamily="49" charset="-128"/>
                      </a:endParaRPr>
                    </a:p>
                  </a:txBody>
                  <a:tcPr marL="47021" marR="47021" marT="0" marB="0" anchor="ctr"/>
                </a:tc>
                <a:extLst>
                  <a:ext uri="{0D108BD9-81ED-4DB2-BD59-A6C34878D82A}">
                    <a16:rowId xmlns:a16="http://schemas.microsoft.com/office/drawing/2014/main" val="2894614377"/>
                  </a:ext>
                </a:extLst>
              </a:tr>
              <a:tr h="262850">
                <a:tc>
                  <a:txBody>
                    <a:bodyPr/>
                    <a:lstStyle/>
                    <a:p>
                      <a:pPr algn="ctr">
                        <a:spcAft>
                          <a:spcPts val="0"/>
                        </a:spcAft>
                      </a:pPr>
                      <a:r>
                        <a:rPr lang="es-ES" sz="1600">
                          <a:effectLst/>
                        </a:rPr>
                        <a:t>9</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a:effectLst/>
                        </a:rPr>
                        <a:t>DAPRE</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a:effectLst/>
                        </a:rPr>
                        <a:t>DRA</a:t>
                      </a:r>
                      <a:endParaRPr lang="es-CO" sz="1800">
                        <a:effectLst/>
                        <a:latin typeface="Times New Roman" panose="02020603050405020304" pitchFamily="18" charset="0"/>
                        <a:ea typeface="MS Mincho" panose="02020609040205080304" pitchFamily="49" charset="-128"/>
                      </a:endParaRPr>
                    </a:p>
                  </a:txBody>
                  <a:tcPr marL="47021" marR="47021" marT="0" marB="0" anchor="ctr"/>
                </a:tc>
                <a:tc>
                  <a:txBody>
                    <a:bodyPr/>
                    <a:lstStyle/>
                    <a:p>
                      <a:pPr algn="ctr">
                        <a:spcAft>
                          <a:spcPts val="0"/>
                        </a:spcAft>
                      </a:pPr>
                      <a:r>
                        <a:rPr lang="es-ES" sz="1600" dirty="0">
                          <a:effectLst/>
                        </a:rPr>
                        <a:t>Andrea Elizabeth Granja</a:t>
                      </a:r>
                      <a:endParaRPr lang="es-CO" sz="1800" dirty="0">
                        <a:effectLst/>
                        <a:latin typeface="Times New Roman" panose="02020603050405020304" pitchFamily="18" charset="0"/>
                        <a:ea typeface="MS Mincho" panose="02020609040205080304" pitchFamily="49" charset="-128"/>
                      </a:endParaRPr>
                    </a:p>
                  </a:txBody>
                  <a:tcPr marL="47021" marR="47021" marT="0" marB="0" anchor="ctr"/>
                </a:tc>
                <a:extLst>
                  <a:ext uri="{0D108BD9-81ED-4DB2-BD59-A6C34878D82A}">
                    <a16:rowId xmlns:a16="http://schemas.microsoft.com/office/drawing/2014/main" val="313435621"/>
                  </a:ext>
                </a:extLst>
              </a:tr>
            </a:tbl>
          </a:graphicData>
        </a:graphic>
      </p:graphicFrame>
    </p:spTree>
    <p:extLst>
      <p:ext uri="{BB962C8B-B14F-4D97-AF65-F5344CB8AC3E}">
        <p14:creationId xmlns:p14="http://schemas.microsoft.com/office/powerpoint/2010/main" val="33117033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54432" y="1"/>
            <a:ext cx="7886700" cy="1122218"/>
          </a:xfrm>
        </p:spPr>
        <p:txBody>
          <a:bodyPr>
            <a:normAutofit/>
          </a:bodyPr>
          <a:lstStyle/>
          <a:p>
            <a:pPr algn="r"/>
            <a:r>
              <a:rPr lang="es-ES" sz="2800" b="1" dirty="0">
                <a:solidFill>
                  <a:schemeClr val="bg1"/>
                </a:solidFill>
                <a:latin typeface="+mn-lt"/>
              </a:rPr>
              <a:t>RESULTADOS</a:t>
            </a:r>
            <a:endParaRPr lang="es-CO" sz="2800" b="1" dirty="0">
              <a:solidFill>
                <a:schemeClr val="bg1"/>
              </a:solidFill>
              <a:latin typeface="+mn-lt"/>
            </a:endParaRPr>
          </a:p>
        </p:txBody>
      </p:sp>
      <p:sp>
        <p:nvSpPr>
          <p:cNvPr id="3" name="Marcador de contenido 2"/>
          <p:cNvSpPr>
            <a:spLocks noGrp="1"/>
          </p:cNvSpPr>
          <p:nvPr>
            <p:ph sz="half" idx="1"/>
          </p:nvPr>
        </p:nvSpPr>
        <p:spPr>
          <a:xfrm>
            <a:off x="2152651" y="1825625"/>
            <a:ext cx="3721677" cy="4351338"/>
          </a:xfrm>
        </p:spPr>
        <p:style>
          <a:lnRef idx="2">
            <a:schemeClr val="dk1"/>
          </a:lnRef>
          <a:fillRef idx="1">
            <a:schemeClr val="lt1"/>
          </a:fillRef>
          <a:effectRef idx="0">
            <a:schemeClr val="dk1"/>
          </a:effectRef>
          <a:fontRef idx="minor">
            <a:schemeClr val="dk1"/>
          </a:fontRef>
        </p:style>
        <p:txBody>
          <a:bodyPr>
            <a:normAutofit/>
          </a:bodyPr>
          <a:lstStyle/>
          <a:p>
            <a:pPr marL="0" indent="0" algn="just">
              <a:buNone/>
            </a:pPr>
            <a:r>
              <a:rPr lang="es-ES" sz="1900" b="1" i="1" dirty="0"/>
              <a:t>Mesa de Recepción de Oro</a:t>
            </a:r>
            <a:endParaRPr lang="es-CO" sz="1900" dirty="0"/>
          </a:p>
          <a:p>
            <a:pPr marL="0" indent="0" algn="just">
              <a:buNone/>
            </a:pPr>
            <a:r>
              <a:rPr lang="es-ES" sz="1900" dirty="0"/>
              <a:t>Se recibe oro y platino en 24 paquetes, el peso validado de oro fue de 32.525 gramos, y el de platino de 197 gramos. Estos activos, se encontraba en polvo, granulado, platinas y joyas. (Se adjuntan las actas respectivamente firmadas). Los activos fueron embalados en un contenedor y sellado con los distintivos de la Sociedad de Activos Especiales, bajo el protocolo de cadena de custodia estructurado con la DICAR de la Policía Nacional.</a:t>
            </a:r>
            <a:endParaRPr lang="es-CO" sz="1900" dirty="0"/>
          </a:p>
          <a:p>
            <a:pPr algn="just"/>
            <a:endParaRPr lang="es-CO" sz="1900" dirty="0"/>
          </a:p>
        </p:txBody>
      </p:sp>
      <p:sp>
        <p:nvSpPr>
          <p:cNvPr id="4" name="Marcador de contenido 3"/>
          <p:cNvSpPr>
            <a:spLocks noGrp="1"/>
          </p:cNvSpPr>
          <p:nvPr>
            <p:ph sz="half" idx="2"/>
          </p:nvPr>
        </p:nvSpPr>
        <p:spPr>
          <a:xfrm>
            <a:off x="6331527" y="1825625"/>
            <a:ext cx="3851565" cy="4351338"/>
          </a:xfrm>
        </p:spPr>
        <p:style>
          <a:lnRef idx="2">
            <a:schemeClr val="dk1"/>
          </a:lnRef>
          <a:fillRef idx="1">
            <a:schemeClr val="lt1"/>
          </a:fillRef>
          <a:effectRef idx="0">
            <a:schemeClr val="dk1"/>
          </a:effectRef>
          <a:fontRef idx="minor">
            <a:schemeClr val="dk1"/>
          </a:fontRef>
        </p:style>
        <p:txBody>
          <a:bodyPr>
            <a:normAutofit fontScale="77500" lnSpcReduction="20000"/>
          </a:bodyPr>
          <a:lstStyle/>
          <a:p>
            <a:pPr marL="0" indent="0" algn="just">
              <a:buNone/>
            </a:pPr>
            <a:r>
              <a:rPr lang="es-ES" b="1" i="1" dirty="0"/>
              <a:t>Mesa de Recepción de Dinero</a:t>
            </a:r>
            <a:endParaRPr lang="es-CO" dirty="0"/>
          </a:p>
          <a:p>
            <a:pPr marL="0" indent="0" algn="just">
              <a:buNone/>
            </a:pPr>
            <a:r>
              <a:rPr lang="es-ES" dirty="0"/>
              <a:t>Se recibieron 40 paquetes que contenían 5 fajos cada uno, de cinco millones de pesos ($5.000.000), en billetes de 50.000 pesos, es decir, 25 millones por paquete. Una vez realizado el conteo, se constató la entrega de mil millones de pesos ($1.000.000.000). El dinero fue embalado en tres contenedores, los cuales fueron sellados con los distintivos de la Sociedad de Activos Especiales, bajo el protocolo de cadena de custodia estructurado con la DIJIN de la Policía Nacional. </a:t>
            </a:r>
            <a:endParaRPr lang="es-CO" dirty="0"/>
          </a:p>
        </p:txBody>
      </p:sp>
    </p:spTree>
    <p:extLst>
      <p:ext uri="{BB962C8B-B14F-4D97-AF65-F5344CB8AC3E}">
        <p14:creationId xmlns:p14="http://schemas.microsoft.com/office/powerpoint/2010/main" val="37963062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6"/>
          <p:cNvPicPr>
            <a:picLocks noChangeAspect="1"/>
          </p:cNvPicPr>
          <p:nvPr/>
        </p:nvPicPr>
        <p:blipFill rotWithShape="1">
          <a:blip r:embed="rId2">
            <a:extLst>
              <a:ext uri="{28A0092B-C50C-407E-A947-70E740481C1C}">
                <a14:useLocalDpi xmlns:a14="http://schemas.microsoft.com/office/drawing/2010/main" val="0"/>
              </a:ext>
            </a:extLst>
          </a:blip>
          <a:srcRect t="28271" r="2" b="38366"/>
          <a:stretch/>
        </p:blipFill>
        <p:spPr>
          <a:xfrm>
            <a:off x="1524020" y="3751868"/>
            <a:ext cx="5665862" cy="3106132"/>
          </a:xfrm>
          <a:prstGeom prst="rect">
            <a:avLst/>
          </a:prstGeom>
        </p:spPr>
      </p:pic>
      <p:pic>
        <p:nvPicPr>
          <p:cNvPr id="7" name="Imagen 6"/>
          <p:cNvPicPr>
            <a:picLocks noChangeAspect="1"/>
          </p:cNvPicPr>
          <p:nvPr/>
        </p:nvPicPr>
        <p:blipFill rotWithShape="1">
          <a:blip r:embed="rId3">
            <a:extLst>
              <a:ext uri="{28A0092B-C50C-407E-A947-70E740481C1C}">
                <a14:useLocalDpi xmlns:a14="http://schemas.microsoft.com/office/drawing/2010/main" val="0"/>
              </a:ext>
            </a:extLst>
          </a:blip>
          <a:srcRect t="10164" r="3" b="21753"/>
          <a:stretch/>
        </p:blipFill>
        <p:spPr>
          <a:xfrm>
            <a:off x="1524021" y="395940"/>
            <a:ext cx="2772597" cy="3355932"/>
          </a:xfrm>
          <a:prstGeom prst="rect">
            <a:avLst/>
          </a:prstGeom>
        </p:spPr>
      </p:pic>
      <p:pic>
        <p:nvPicPr>
          <p:cNvPr id="10" name="Imagen 9"/>
          <p:cNvPicPr>
            <a:picLocks noChangeAspect="1"/>
          </p:cNvPicPr>
          <p:nvPr/>
        </p:nvPicPr>
        <p:blipFill rotWithShape="1">
          <a:blip r:embed="rId4" cstate="print">
            <a:extLst>
              <a:ext uri="{28A0092B-C50C-407E-A947-70E740481C1C}">
                <a14:useLocalDpi xmlns:a14="http://schemas.microsoft.com/office/drawing/2010/main" val="0"/>
              </a:ext>
            </a:extLst>
          </a:blip>
          <a:srcRect l="27982" r="10052" b="-4"/>
          <a:stretch/>
        </p:blipFill>
        <p:spPr>
          <a:xfrm>
            <a:off x="4417266" y="395940"/>
            <a:ext cx="2772616" cy="3355932"/>
          </a:xfrm>
          <a:prstGeom prst="rect">
            <a:avLst/>
          </a:prstGeom>
        </p:spPr>
      </p:pic>
      <p:sp>
        <p:nvSpPr>
          <p:cNvPr id="8" name="Título 7"/>
          <p:cNvSpPr>
            <a:spLocks noGrp="1"/>
          </p:cNvSpPr>
          <p:nvPr>
            <p:ph type="ctrTitle"/>
          </p:nvPr>
        </p:nvSpPr>
        <p:spPr>
          <a:xfrm>
            <a:off x="7423559" y="714376"/>
            <a:ext cx="3605802" cy="3208238"/>
          </a:xfrm>
        </p:spPr>
        <p:txBody>
          <a:bodyPr>
            <a:normAutofit/>
          </a:bodyPr>
          <a:lstStyle/>
          <a:p>
            <a:pPr algn="l"/>
            <a:r>
              <a:rPr lang="es-ES" dirty="0">
                <a:solidFill>
                  <a:srgbClr val="000A8B"/>
                </a:solidFill>
                <a:latin typeface="+mn-lt"/>
              </a:rPr>
              <a:t>Recepción de Activos</a:t>
            </a:r>
            <a:endParaRPr lang="es-CO" dirty="0">
              <a:solidFill>
                <a:srgbClr val="000A8B"/>
              </a:solidFill>
              <a:latin typeface="+mn-lt"/>
            </a:endParaRPr>
          </a:p>
        </p:txBody>
      </p:sp>
      <p:sp>
        <p:nvSpPr>
          <p:cNvPr id="9" name="Subtítulo 8"/>
          <p:cNvSpPr>
            <a:spLocks noGrp="1"/>
          </p:cNvSpPr>
          <p:nvPr>
            <p:ph type="subTitle" idx="1"/>
          </p:nvPr>
        </p:nvSpPr>
        <p:spPr>
          <a:xfrm>
            <a:off x="7423559" y="4087207"/>
            <a:ext cx="2764381" cy="1810686"/>
          </a:xfrm>
        </p:spPr>
        <p:txBody>
          <a:bodyPr>
            <a:normAutofit fontScale="92500" lnSpcReduction="20000"/>
          </a:bodyPr>
          <a:lstStyle/>
          <a:p>
            <a:pPr algn="l"/>
            <a:r>
              <a:rPr lang="es-ES" dirty="0"/>
              <a:t>Dos mesas de trabajo:</a:t>
            </a:r>
          </a:p>
          <a:p>
            <a:pPr marL="342900" indent="-342900" algn="l">
              <a:buFont typeface="Arial" panose="020B0604020202020204" pitchFamily="34" charset="0"/>
              <a:buChar char="•"/>
            </a:pPr>
            <a:r>
              <a:rPr lang="es-ES" dirty="0"/>
              <a:t>ORO</a:t>
            </a:r>
          </a:p>
          <a:p>
            <a:pPr marL="342900" indent="-342900" algn="l">
              <a:buFont typeface="Arial" panose="020B0604020202020204" pitchFamily="34" charset="0"/>
              <a:buChar char="•"/>
            </a:pPr>
            <a:r>
              <a:rPr lang="es-ES" dirty="0"/>
              <a:t>DINERO</a:t>
            </a:r>
          </a:p>
          <a:p>
            <a:pPr algn="l"/>
            <a:r>
              <a:rPr lang="es-ES" dirty="0"/>
              <a:t>22 Septiembre de 2017</a:t>
            </a:r>
            <a:endParaRPr lang="es-CO" dirty="0"/>
          </a:p>
        </p:txBody>
      </p:sp>
      <p:sp>
        <p:nvSpPr>
          <p:cNvPr id="13" name="Rectángulo 12"/>
          <p:cNvSpPr/>
          <p:nvPr/>
        </p:nvSpPr>
        <p:spPr>
          <a:xfrm>
            <a:off x="0" y="0"/>
            <a:ext cx="12192000" cy="89554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865815"/>
          </a:xfrm>
          <a:prstGeom prst="rect">
            <a:avLst/>
          </a:prstGeom>
        </p:spPr>
      </p:pic>
      <p:sp>
        <p:nvSpPr>
          <p:cNvPr id="15" name="CuadroTexto 14"/>
          <p:cNvSpPr txBox="1"/>
          <p:nvPr/>
        </p:nvSpPr>
        <p:spPr>
          <a:xfrm>
            <a:off x="7189883" y="246800"/>
            <a:ext cx="4349746" cy="523220"/>
          </a:xfrm>
          <a:prstGeom prst="rect">
            <a:avLst/>
          </a:prstGeom>
          <a:noFill/>
        </p:spPr>
        <p:txBody>
          <a:bodyPr wrap="square" rtlCol="0">
            <a:spAutoFit/>
          </a:bodyPr>
          <a:lstStyle/>
          <a:p>
            <a:pPr algn="r"/>
            <a:r>
              <a:rPr lang="es-ES" sz="2800" b="1" dirty="0">
                <a:solidFill>
                  <a:schemeClr val="bg1"/>
                </a:solidFill>
              </a:rPr>
              <a:t>RECEPCIÓN DE ACTIVOS</a:t>
            </a:r>
            <a:endParaRPr lang="es-ES" sz="2800" dirty="0">
              <a:solidFill>
                <a:schemeClr val="bg1"/>
              </a:solidFill>
            </a:endParaRPr>
          </a:p>
        </p:txBody>
      </p:sp>
    </p:spTree>
    <p:extLst>
      <p:ext uri="{BB962C8B-B14F-4D97-AF65-F5344CB8AC3E}">
        <p14:creationId xmlns:p14="http://schemas.microsoft.com/office/powerpoint/2010/main" val="38951948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6"/>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a:stretch/>
        </p:blipFill>
        <p:spPr>
          <a:xfrm rot="5400000">
            <a:off x="1641498" y="1976360"/>
            <a:ext cx="3997637" cy="2998227"/>
          </a:xfrm>
          <a:prstGeom prst="rect">
            <a:avLst/>
          </a:prstGeom>
        </p:spPr>
      </p:pic>
      <p:pic>
        <p:nvPicPr>
          <p:cNvPr id="9" name="Marcador de contenido 8"/>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6097099" y="1799596"/>
            <a:ext cx="4091938" cy="3068953"/>
          </a:xfrm>
          <a:prstGeom prst="rect">
            <a:avLst/>
          </a:prstGeom>
        </p:spPr>
      </p:pic>
      <p:sp>
        <p:nvSpPr>
          <p:cNvPr id="2" name="Título 1"/>
          <p:cNvSpPr>
            <a:spLocks noGrp="1"/>
          </p:cNvSpPr>
          <p:nvPr>
            <p:ph type="title"/>
          </p:nvPr>
        </p:nvSpPr>
        <p:spPr>
          <a:xfrm>
            <a:off x="1919654" y="4756639"/>
            <a:ext cx="8354891" cy="930447"/>
          </a:xfrm>
        </p:spPr>
        <p:txBody>
          <a:bodyPr vert="horz" lIns="91440" tIns="45720" rIns="91440" bIns="45720" rtlCol="0" anchor="b">
            <a:normAutofit/>
          </a:bodyPr>
          <a:lstStyle/>
          <a:p>
            <a:pPr algn="ctr"/>
            <a:r>
              <a:rPr lang="en-US" sz="4700">
                <a:solidFill>
                  <a:schemeClr val="bg1"/>
                </a:solidFill>
              </a:rPr>
              <a:t>Custodia </a:t>
            </a:r>
          </a:p>
        </p:txBody>
      </p:sp>
    </p:spTree>
    <p:extLst>
      <p:ext uri="{BB962C8B-B14F-4D97-AF65-F5344CB8AC3E}">
        <p14:creationId xmlns:p14="http://schemas.microsoft.com/office/powerpoint/2010/main" val="13318982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32762" y="-133640"/>
            <a:ext cx="7886700" cy="1325563"/>
          </a:xfrm>
        </p:spPr>
        <p:txBody>
          <a:bodyPr>
            <a:normAutofit/>
          </a:bodyPr>
          <a:lstStyle/>
          <a:p>
            <a:pPr algn="r"/>
            <a:r>
              <a:rPr lang="es-ES" sz="2800" b="1" dirty="0">
                <a:solidFill>
                  <a:schemeClr val="bg1"/>
                </a:solidFill>
                <a:latin typeface="+mn-lt"/>
              </a:rPr>
              <a:t>CUSTODIA</a:t>
            </a:r>
            <a:endParaRPr lang="es-CO" sz="2800" b="1" dirty="0">
              <a:solidFill>
                <a:schemeClr val="bg1"/>
              </a:solidFill>
              <a:latin typeface="+mn-lt"/>
            </a:endParaRPr>
          </a:p>
        </p:txBody>
      </p:sp>
      <p:sp>
        <p:nvSpPr>
          <p:cNvPr id="5" name="Marcador de contenido 4"/>
          <p:cNvSpPr>
            <a:spLocks noGrp="1"/>
          </p:cNvSpPr>
          <p:nvPr>
            <p:ph idx="13"/>
          </p:nvPr>
        </p:nvSpPr>
        <p:spPr>
          <a:xfrm>
            <a:off x="2202874" y="1690689"/>
            <a:ext cx="8118762" cy="4351338"/>
          </a:xfrm>
        </p:spPr>
        <p:txBody>
          <a:bodyPr>
            <a:normAutofit fontScale="85000" lnSpcReduction="20000"/>
          </a:bodyPr>
          <a:lstStyle/>
          <a:p>
            <a:pPr lvl="0" algn="just"/>
            <a:r>
              <a:rPr lang="es-ES" dirty="0"/>
              <a:t>De acuerdo al procedimiento de seguridad contratado, el día 23 de septiembre de 2017, la empresa de transporte de valores G4S se presentó en las instalaciones de la FAC, CACOM #5 y recibió los activos, los cuales fueron transportados y se encuentran bajo su custodia.</a:t>
            </a:r>
            <a:endParaRPr lang="es-CO" dirty="0"/>
          </a:p>
          <a:p>
            <a:pPr lvl="0" algn="just"/>
            <a:r>
              <a:rPr lang="es-ES" dirty="0"/>
              <a:t>El dinero, se entregó al Banco de la República, el lunes 25 de septiembre de 2017, donde se validó y consignó en las cuentas designadas por la SAE SAS, en su calidad de administrador del Patrimonio Autónomo.</a:t>
            </a:r>
            <a:endParaRPr lang="es-CO" dirty="0"/>
          </a:p>
          <a:p>
            <a:pPr lvl="0" algn="just"/>
            <a:r>
              <a:rPr lang="es-ES" dirty="0"/>
              <a:t>El oro y platino será custodiado en las instalaciones del contratista, hasta tanto, la SAE SAS realice la contratación del </a:t>
            </a:r>
            <a:r>
              <a:rPr lang="es-ES" dirty="0" err="1"/>
              <a:t>Avaluador</a:t>
            </a:r>
            <a:r>
              <a:rPr lang="es-ES" dirty="0"/>
              <a:t> especializado, quien deberá realizar la validación y avalúo final de los activos. Una vez se cuente con este avalúo definitivo, se procederá a definir la estrategia de comercialización de los mismos.</a:t>
            </a:r>
            <a:endParaRPr lang="es-CO" dirty="0"/>
          </a:p>
          <a:p>
            <a:pPr algn="just"/>
            <a:endParaRPr lang="es-CO" dirty="0"/>
          </a:p>
        </p:txBody>
      </p:sp>
    </p:spTree>
    <p:extLst>
      <p:ext uri="{BB962C8B-B14F-4D97-AF65-F5344CB8AC3E}">
        <p14:creationId xmlns:p14="http://schemas.microsoft.com/office/powerpoint/2010/main" val="18753236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52260" y="1"/>
            <a:ext cx="7886700" cy="1325563"/>
          </a:xfrm>
        </p:spPr>
        <p:txBody>
          <a:bodyPr>
            <a:normAutofit/>
          </a:bodyPr>
          <a:lstStyle/>
          <a:p>
            <a:pPr algn="r"/>
            <a:r>
              <a:rPr lang="es-ES" sz="2800" b="1" dirty="0">
                <a:solidFill>
                  <a:schemeClr val="bg1"/>
                </a:solidFill>
                <a:latin typeface="+mn-lt"/>
              </a:rPr>
              <a:t>SOPORTE DE CONSIGNACIÓN EN EL BANCO DE LA REPÚBLICA</a:t>
            </a:r>
            <a:endParaRPr lang="es-CO" sz="2800" b="1" dirty="0">
              <a:solidFill>
                <a:schemeClr val="bg1"/>
              </a:solidFill>
              <a:latin typeface="+mn-lt"/>
            </a:endParaRPr>
          </a:p>
        </p:txBody>
      </p:sp>
      <p:pic>
        <p:nvPicPr>
          <p:cNvPr id="7" name="Marcador de contenido 6"/>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19236" b="21973"/>
          <a:stretch/>
        </p:blipFill>
        <p:spPr>
          <a:xfrm rot="10800000">
            <a:off x="933252" y="1253765"/>
            <a:ext cx="10350631" cy="4901938"/>
          </a:xfrm>
        </p:spPr>
      </p:pic>
    </p:spTree>
    <p:extLst>
      <p:ext uri="{BB962C8B-B14F-4D97-AF65-F5344CB8AC3E}">
        <p14:creationId xmlns:p14="http://schemas.microsoft.com/office/powerpoint/2010/main" val="11568864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181093" y="3590829"/>
            <a:ext cx="10074510" cy="397158"/>
            <a:chOff x="1571658" y="2591903"/>
            <a:chExt cx="5143482" cy="60730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190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572336" y="1326192"/>
            <a:ext cx="8241426"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contratos suscritos por SAE desde 2016 al 31 de agosto de 2017</a:t>
            </a:r>
          </a:p>
          <a:p>
            <a:pPr marL="457200" indent="-457200">
              <a:buAutoNum type="arabicPeriod"/>
            </a:pPr>
            <a:r>
              <a:rPr lang="es-CO" sz="2400" dirty="0"/>
              <a:t>Comité Financiero.</a:t>
            </a:r>
          </a:p>
          <a:p>
            <a:pPr marL="457200" indent="-457200">
              <a:buAutoNum type="arabicPeriod"/>
            </a:pPr>
            <a:r>
              <a:rPr lang="es-CO" sz="2400" dirty="0"/>
              <a:t>Avance actividades implementación Decreto 1407 de 2017.</a:t>
            </a:r>
          </a:p>
          <a:p>
            <a:pPr marL="457200" indent="-457200">
              <a:buAutoNum type="arabicPeriod"/>
            </a:pPr>
            <a:r>
              <a:rPr lang="es-CO" sz="2400" dirty="0">
                <a:solidFill>
                  <a:schemeClr val="bg1"/>
                </a:solidFill>
              </a:rPr>
              <a:t>Avance actividades implementación de la Ley 1849 de 2017.</a:t>
            </a:r>
          </a:p>
          <a:p>
            <a:pPr marL="457200" indent="-457200" algn="just">
              <a:buAutoNum type="arabicPeriod"/>
            </a:pPr>
            <a:r>
              <a:rPr lang="es-CO" sz="2400" dirty="0"/>
              <a:t>Propuesta ajuste organizacional de SAE para asumir responsabilidades del Decreto Ley 903 de 2017 y el Decreto Reglamentario 1407 de 2017.</a:t>
            </a:r>
          </a:p>
          <a:p>
            <a:pPr marL="457200" indent="-457200">
              <a:buFontTx/>
              <a:buAutoNum type="arabicPeriod"/>
            </a:pPr>
            <a:r>
              <a:rPr lang="es-CO" sz="2400" dirty="0"/>
              <a:t>Informe de Gestión Talento Humano.</a:t>
            </a:r>
          </a:p>
          <a:p>
            <a:pPr marL="457200" indent="-457200">
              <a:buFontTx/>
              <a:buAutoNum type="arabicPeriod"/>
            </a:pPr>
            <a:r>
              <a:rPr lang="es-CO" sz="2400" dirty="0"/>
              <a:t>Informe Comercial.</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75</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1999875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1"/>
          <p:cNvSpPr txBox="1">
            <a:spLocks/>
          </p:cNvSpPr>
          <p:nvPr/>
        </p:nvSpPr>
        <p:spPr>
          <a:xfrm>
            <a:off x="1964118" y="1473082"/>
            <a:ext cx="7859216" cy="20882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CO" sz="7200" b="1" dirty="0">
                <a:solidFill>
                  <a:srgbClr val="000090"/>
                </a:solidFill>
              </a:rPr>
              <a:t>Identificación de Inventario</a:t>
            </a:r>
          </a:p>
          <a:p>
            <a:pPr marL="0" indent="0" algn="r">
              <a:buNone/>
            </a:pPr>
            <a:r>
              <a:rPr lang="es-ES" sz="7200" b="1" dirty="0">
                <a:solidFill>
                  <a:srgbClr val="000090"/>
                </a:solidFill>
              </a:rPr>
              <a:t>Enajenación Temprana</a:t>
            </a:r>
            <a:endParaRPr lang="es-CO" sz="7200" b="1" dirty="0">
              <a:solidFill>
                <a:srgbClr val="000090"/>
              </a:solidFill>
            </a:endParaRPr>
          </a:p>
        </p:txBody>
      </p:sp>
      <p:sp>
        <p:nvSpPr>
          <p:cNvPr id="3" name="Rectángulo 2"/>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6" name="CuadroTexto 5"/>
          <p:cNvSpPr txBox="1"/>
          <p:nvPr/>
        </p:nvSpPr>
        <p:spPr>
          <a:xfrm>
            <a:off x="6589336" y="246800"/>
            <a:ext cx="4950293" cy="523220"/>
          </a:xfrm>
          <a:prstGeom prst="rect">
            <a:avLst/>
          </a:prstGeom>
          <a:noFill/>
        </p:spPr>
        <p:txBody>
          <a:bodyPr wrap="square" rtlCol="0">
            <a:spAutoFit/>
          </a:bodyPr>
          <a:lstStyle/>
          <a:p>
            <a:pPr algn="r"/>
            <a:r>
              <a:rPr lang="es-ES" sz="2800" b="1" dirty="0">
                <a:solidFill>
                  <a:schemeClr val="bg1"/>
                </a:solidFill>
              </a:rPr>
              <a:t>IDENTIFICACIÓN INVENTARIO</a:t>
            </a:r>
            <a:endParaRPr lang="es-ES" sz="2800" dirty="0">
              <a:solidFill>
                <a:schemeClr val="bg1"/>
              </a:solidFill>
            </a:endParaRPr>
          </a:p>
        </p:txBody>
      </p:sp>
    </p:spTree>
    <p:extLst>
      <p:ext uri="{BB962C8B-B14F-4D97-AF65-F5344CB8AC3E}">
        <p14:creationId xmlns:p14="http://schemas.microsoft.com/office/powerpoint/2010/main" val="18417140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2" y="3"/>
            <a:ext cx="2222500" cy="1213051"/>
          </a:xfrm>
          <a:prstGeom prst="rect">
            <a:avLst/>
          </a:prstGeom>
        </p:spPr>
      </p:pic>
      <p:sp>
        <p:nvSpPr>
          <p:cNvPr id="7" name="81 Rectángulo"/>
          <p:cNvSpPr/>
          <p:nvPr/>
        </p:nvSpPr>
        <p:spPr>
          <a:xfrm>
            <a:off x="1585372" y="2069047"/>
            <a:ext cx="1012019" cy="4314975"/>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600" b="1" dirty="0">
                <a:solidFill>
                  <a:schemeClr val="tx1"/>
                </a:solidFill>
                <a:latin typeface="Arial Narrow" pitchFamily="34" charset="0"/>
              </a:rPr>
              <a:t>PRIMERA FASE</a:t>
            </a:r>
          </a:p>
          <a:p>
            <a:pPr algn="ctr"/>
            <a:r>
              <a:rPr lang="es-ES" sz="1600" b="1" dirty="0">
                <a:solidFill>
                  <a:schemeClr val="tx1"/>
                </a:solidFill>
                <a:latin typeface="Arial Narrow" pitchFamily="34" charset="0"/>
              </a:rPr>
              <a:t>3.142</a:t>
            </a:r>
          </a:p>
          <a:p>
            <a:pPr algn="ctr"/>
            <a:endParaRPr lang="es-ES" sz="1600" b="1" dirty="0">
              <a:solidFill>
                <a:schemeClr val="tx1"/>
              </a:solidFill>
              <a:latin typeface="Arial Narrow" pitchFamily="34" charset="0"/>
            </a:endParaRPr>
          </a:p>
          <a:p>
            <a:pPr algn="ctr"/>
            <a:r>
              <a:rPr lang="es-ES" sz="1600" b="1" dirty="0">
                <a:solidFill>
                  <a:schemeClr val="tx1"/>
                </a:solidFill>
                <a:latin typeface="Arial Narrow" pitchFamily="34" charset="0"/>
              </a:rPr>
              <a:t>100%</a:t>
            </a:r>
            <a:endParaRPr lang="es-CO" sz="1100" b="1" dirty="0">
              <a:solidFill>
                <a:schemeClr val="tx1"/>
              </a:solidFill>
              <a:latin typeface="Arial Narrow" pitchFamily="34" charset="0"/>
            </a:endParaRPr>
          </a:p>
        </p:txBody>
      </p:sp>
      <p:sp>
        <p:nvSpPr>
          <p:cNvPr id="9" name="24 Rectángulo"/>
          <p:cNvSpPr/>
          <p:nvPr/>
        </p:nvSpPr>
        <p:spPr>
          <a:xfrm>
            <a:off x="2628660" y="2055206"/>
            <a:ext cx="1156716" cy="1426227"/>
          </a:xfrm>
          <a:prstGeom prst="rect">
            <a:avLst/>
          </a:prstGeom>
          <a:ln>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VIABLE</a:t>
            </a:r>
          </a:p>
          <a:p>
            <a:pPr algn="ctr"/>
            <a:r>
              <a:rPr lang="es-ES" sz="1400" b="1" dirty="0">
                <a:solidFill>
                  <a:schemeClr val="tx1"/>
                </a:solidFill>
                <a:latin typeface="Arial Narrow" pitchFamily="34" charset="0"/>
              </a:rPr>
              <a:t>1524 BIENES</a:t>
            </a:r>
          </a:p>
          <a:p>
            <a:pPr algn="ctr"/>
            <a:endParaRPr lang="es-ES" sz="1400" b="1" dirty="0">
              <a:solidFill>
                <a:schemeClr val="tx1"/>
              </a:solidFill>
              <a:latin typeface="Arial Narrow" pitchFamily="34" charset="0"/>
            </a:endParaRPr>
          </a:p>
          <a:p>
            <a:pPr algn="ctr"/>
            <a:r>
              <a:rPr lang="es-ES" sz="1400" b="1" dirty="0">
                <a:solidFill>
                  <a:schemeClr val="tx1"/>
                </a:solidFill>
                <a:latin typeface="Arial Narrow" pitchFamily="34" charset="0"/>
              </a:rPr>
              <a:t>48.50%</a:t>
            </a:r>
          </a:p>
        </p:txBody>
      </p:sp>
      <p:sp>
        <p:nvSpPr>
          <p:cNvPr id="10" name="25 Rectángulo"/>
          <p:cNvSpPr/>
          <p:nvPr/>
        </p:nvSpPr>
        <p:spPr>
          <a:xfrm>
            <a:off x="2628092" y="4897136"/>
            <a:ext cx="1157285" cy="1486885"/>
          </a:xfrm>
          <a:prstGeom prst="rect">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NO VIABLES</a:t>
            </a:r>
          </a:p>
          <a:p>
            <a:pPr algn="ctr"/>
            <a:r>
              <a:rPr lang="es-ES" sz="1400" b="1" dirty="0">
                <a:solidFill>
                  <a:schemeClr val="tx1"/>
                </a:solidFill>
                <a:latin typeface="Arial Narrow" pitchFamily="34" charset="0"/>
              </a:rPr>
              <a:t>858 BIENES</a:t>
            </a:r>
          </a:p>
          <a:p>
            <a:pPr algn="ctr"/>
            <a:endParaRPr lang="es-ES" sz="1400" b="1" dirty="0">
              <a:solidFill>
                <a:schemeClr val="tx1"/>
              </a:solidFill>
              <a:latin typeface="Arial Narrow" pitchFamily="34" charset="0"/>
            </a:endParaRPr>
          </a:p>
          <a:p>
            <a:pPr algn="ctr"/>
            <a:r>
              <a:rPr lang="es-ES" sz="1400" b="1" dirty="0">
                <a:solidFill>
                  <a:schemeClr val="tx1"/>
                </a:solidFill>
                <a:latin typeface="Arial Narrow" pitchFamily="34" charset="0"/>
              </a:rPr>
              <a:t>27.30%</a:t>
            </a:r>
            <a:endParaRPr lang="es-CO" sz="1400" b="1" dirty="0">
              <a:solidFill>
                <a:schemeClr val="tx1"/>
              </a:solidFill>
              <a:latin typeface="Arial Narrow" pitchFamily="34" charset="0"/>
            </a:endParaRPr>
          </a:p>
        </p:txBody>
      </p:sp>
      <p:sp>
        <p:nvSpPr>
          <p:cNvPr id="11" name="26 Rectángulo"/>
          <p:cNvSpPr/>
          <p:nvPr/>
        </p:nvSpPr>
        <p:spPr>
          <a:xfrm>
            <a:off x="7085901" y="1814830"/>
            <a:ext cx="1054635" cy="579637"/>
          </a:xfrm>
          <a:prstGeom prst="rect">
            <a:avLst/>
          </a:prstGeom>
          <a:ln w="3175">
            <a:solidFill>
              <a:schemeClr val="tx1"/>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100" b="1" dirty="0">
                <a:solidFill>
                  <a:schemeClr val="tx1"/>
                </a:solidFill>
                <a:latin typeface="Arial Narrow" pitchFamily="34" charset="0"/>
              </a:rPr>
              <a:t>AVALÚOS EN ALISTAMENTO  </a:t>
            </a:r>
          </a:p>
          <a:p>
            <a:pPr algn="ctr"/>
            <a:r>
              <a:rPr lang="es-ES" sz="1100" b="1" dirty="0">
                <a:solidFill>
                  <a:schemeClr val="tx1"/>
                </a:solidFill>
                <a:latin typeface="Arial Narrow" pitchFamily="34" charset="0"/>
              </a:rPr>
              <a:t>0 </a:t>
            </a:r>
            <a:endParaRPr lang="es-CO" sz="1100" b="1" dirty="0">
              <a:solidFill>
                <a:schemeClr val="tx1"/>
              </a:solidFill>
              <a:latin typeface="Arial Narrow" pitchFamily="34" charset="0"/>
            </a:endParaRPr>
          </a:p>
        </p:txBody>
      </p:sp>
      <p:sp>
        <p:nvSpPr>
          <p:cNvPr id="12" name="29 Rectángulo"/>
          <p:cNvSpPr/>
          <p:nvPr/>
        </p:nvSpPr>
        <p:spPr>
          <a:xfrm>
            <a:off x="7085900" y="2424566"/>
            <a:ext cx="1060084" cy="431726"/>
          </a:xfrm>
          <a:prstGeom prst="rect">
            <a:avLst/>
          </a:prstGeom>
          <a:solidFill>
            <a:schemeClr val="bg1"/>
          </a:solidFill>
          <a:ln w="3175">
            <a:solidFill>
              <a:schemeClr val="tx1"/>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100" b="1" dirty="0">
                <a:solidFill>
                  <a:schemeClr val="tx1"/>
                </a:solidFill>
                <a:latin typeface="Arial Narrow" panose="020B0606020202030204" pitchFamily="34" charset="0"/>
              </a:rPr>
              <a:t>AVALÚOS PROCESO 0</a:t>
            </a:r>
          </a:p>
        </p:txBody>
      </p:sp>
      <p:sp>
        <p:nvSpPr>
          <p:cNvPr id="13" name="31 Rectángulo"/>
          <p:cNvSpPr/>
          <p:nvPr/>
        </p:nvSpPr>
        <p:spPr>
          <a:xfrm>
            <a:off x="7085900" y="3870833"/>
            <a:ext cx="1060084" cy="459473"/>
          </a:xfrm>
          <a:prstGeom prst="rect">
            <a:avLst/>
          </a:prstGeom>
          <a:ln w="3175">
            <a:solidFill>
              <a:schemeClr val="tx1"/>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AVALÚOS APROBADOS </a:t>
            </a:r>
            <a:r>
              <a:rPr lang="es-ES" sz="1050" b="1" dirty="0">
                <a:solidFill>
                  <a:schemeClr val="tx1"/>
                </a:solidFill>
                <a:latin typeface="Arial Narrow" pitchFamily="34" charset="0"/>
              </a:rPr>
              <a:t>0</a:t>
            </a:r>
            <a:endParaRPr lang="es-CO" sz="1050" b="1" dirty="0">
              <a:solidFill>
                <a:schemeClr val="tx1"/>
              </a:solidFill>
              <a:latin typeface="Arial Narrow" pitchFamily="34" charset="0"/>
            </a:endParaRPr>
          </a:p>
        </p:txBody>
      </p:sp>
      <p:sp>
        <p:nvSpPr>
          <p:cNvPr id="14" name="CuadroTexto 4"/>
          <p:cNvSpPr txBox="1"/>
          <p:nvPr/>
        </p:nvSpPr>
        <p:spPr>
          <a:xfrm>
            <a:off x="2628660" y="1139522"/>
            <a:ext cx="1156716" cy="830997"/>
          </a:xfrm>
          <a:prstGeom prst="rect">
            <a:avLst/>
          </a:prstGeom>
          <a:noFill/>
          <a:ln>
            <a:solidFill>
              <a:schemeClr val="tx1"/>
            </a:solidFill>
          </a:ln>
        </p:spPr>
        <p:txBody>
          <a:bodyPr wrap="square" rtlCol="0">
            <a:spAutoFit/>
          </a:bodyPr>
          <a:lstStyle/>
          <a:p>
            <a:pPr algn="ctr"/>
            <a:r>
              <a:rPr lang="es-ES" sz="1200" b="1" dirty="0">
                <a:latin typeface="Arial Narrow" panose="020B0606020202030204" pitchFamily="34" charset="0"/>
                <a:cs typeface="Lato Regular"/>
              </a:rPr>
              <a:t>Vicepresidencia Jurídica VALIDACIÓN</a:t>
            </a:r>
          </a:p>
          <a:p>
            <a:pPr algn="ctr"/>
            <a:r>
              <a:rPr lang="es-ES" sz="1200" b="1" dirty="0">
                <a:latin typeface="Arial Narrow" panose="020B0606020202030204" pitchFamily="34" charset="0"/>
                <a:cs typeface="Lato Regular"/>
              </a:rPr>
              <a:t>VIABILIDAD</a:t>
            </a:r>
          </a:p>
        </p:txBody>
      </p:sp>
      <p:sp>
        <p:nvSpPr>
          <p:cNvPr id="15" name="CuadroTexto 4"/>
          <p:cNvSpPr txBox="1"/>
          <p:nvPr/>
        </p:nvSpPr>
        <p:spPr>
          <a:xfrm>
            <a:off x="1585372" y="1147265"/>
            <a:ext cx="1012019" cy="907941"/>
          </a:xfrm>
          <a:prstGeom prst="rect">
            <a:avLst/>
          </a:prstGeom>
          <a:noFill/>
          <a:ln>
            <a:solidFill>
              <a:schemeClr val="tx1"/>
            </a:solidFill>
          </a:ln>
        </p:spPr>
        <p:txBody>
          <a:bodyPr wrap="square" rtlCol="0">
            <a:spAutoFit/>
          </a:bodyPr>
          <a:lstStyle/>
          <a:p>
            <a:pPr algn="ctr"/>
            <a:r>
              <a:rPr lang="es-ES" sz="900" b="1" dirty="0">
                <a:latin typeface="Arial Narrow" panose="020B0606020202030204" pitchFamily="34" charset="0"/>
                <a:cs typeface="Lato Regular"/>
              </a:rPr>
              <a:t>IDENTIFICACION</a:t>
            </a:r>
          </a:p>
          <a:p>
            <a:pPr algn="ctr"/>
            <a:r>
              <a:rPr lang="es-ES" sz="1100" b="1" dirty="0">
                <a:latin typeface="Arial Narrow" panose="020B0606020202030204" pitchFamily="34" charset="0"/>
                <a:cs typeface="Lato Regular"/>
              </a:rPr>
              <a:t>Gerencia de Bienes Inmuebles y Regionales</a:t>
            </a:r>
          </a:p>
        </p:txBody>
      </p:sp>
      <p:sp>
        <p:nvSpPr>
          <p:cNvPr id="16" name="36 Rectángulo"/>
          <p:cNvSpPr/>
          <p:nvPr/>
        </p:nvSpPr>
        <p:spPr>
          <a:xfrm>
            <a:off x="5227995" y="2055206"/>
            <a:ext cx="1813583" cy="260156"/>
          </a:xfrm>
          <a:prstGeom prst="rect">
            <a:avLst/>
          </a:prstGeom>
          <a:solidFill>
            <a:schemeClr val="bg1">
              <a:lumMod val="85000"/>
            </a:schemeClr>
          </a:solidFill>
          <a:ln w="3175">
            <a:solidFill>
              <a:schemeClr val="tx1"/>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sz="900" b="1" dirty="0">
              <a:solidFill>
                <a:schemeClr val="tx1"/>
              </a:solidFill>
              <a:latin typeface="Arial Narrow" pitchFamily="34" charset="0"/>
            </a:endParaRPr>
          </a:p>
          <a:p>
            <a:pPr algn="ctr"/>
            <a:r>
              <a:rPr lang="es-CO" sz="900" b="1" dirty="0">
                <a:solidFill>
                  <a:schemeClr val="tx1"/>
                </a:solidFill>
                <a:latin typeface="Arial Narrow" pitchFamily="34" charset="0"/>
              </a:rPr>
              <a:t>VIABLES PASIVOS IDENTIFICADOS</a:t>
            </a:r>
          </a:p>
          <a:p>
            <a:pPr algn="ctr"/>
            <a:r>
              <a:rPr lang="es-CO" sz="900" b="1" dirty="0">
                <a:solidFill>
                  <a:schemeClr val="tx1"/>
                </a:solidFill>
                <a:latin typeface="Arial Narrow" pitchFamily="34" charset="0"/>
              </a:rPr>
              <a:t>389 BIENES - 26.58%</a:t>
            </a:r>
          </a:p>
          <a:p>
            <a:pPr algn="ctr"/>
            <a:endParaRPr lang="es-CO" sz="1000" b="1" dirty="0">
              <a:solidFill>
                <a:schemeClr val="tx1"/>
              </a:solidFill>
              <a:latin typeface="Arial Narrow" pitchFamily="34" charset="0"/>
            </a:endParaRPr>
          </a:p>
        </p:txBody>
      </p:sp>
      <p:sp>
        <p:nvSpPr>
          <p:cNvPr id="17" name="37 Rectángulo"/>
          <p:cNvSpPr/>
          <p:nvPr/>
        </p:nvSpPr>
        <p:spPr>
          <a:xfrm>
            <a:off x="5227995" y="3547220"/>
            <a:ext cx="1813583" cy="489936"/>
          </a:xfrm>
          <a:prstGeom prst="rect">
            <a:avLst/>
          </a:prstGeom>
          <a:solidFill>
            <a:schemeClr val="accent4">
              <a:lumMod val="20000"/>
              <a:lumOff val="80000"/>
            </a:schemeClr>
          </a:solidFill>
          <a:ln w="3175">
            <a:solidFill>
              <a:schemeClr val="tx1"/>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PASIVOS POR IDENTIFICAR</a:t>
            </a:r>
          </a:p>
          <a:p>
            <a:pPr algn="ctr"/>
            <a:r>
              <a:rPr lang="es-ES" sz="1000" b="1" dirty="0">
                <a:solidFill>
                  <a:schemeClr val="tx1"/>
                </a:solidFill>
                <a:latin typeface="Arial Narrow" pitchFamily="34" charset="0"/>
              </a:rPr>
              <a:t>1.074</a:t>
            </a:r>
          </a:p>
          <a:p>
            <a:pPr algn="ctr"/>
            <a:r>
              <a:rPr lang="es-ES" sz="1000" b="1" dirty="0">
                <a:solidFill>
                  <a:schemeClr val="tx1"/>
                </a:solidFill>
                <a:latin typeface="Arial Narrow" pitchFamily="34" charset="0"/>
              </a:rPr>
              <a:t>73.42%</a:t>
            </a:r>
            <a:endParaRPr lang="es-CO" sz="1000" b="1" dirty="0">
              <a:solidFill>
                <a:schemeClr val="tx1"/>
              </a:solidFill>
              <a:latin typeface="Arial Narrow" pitchFamily="34" charset="0"/>
            </a:endParaRPr>
          </a:p>
        </p:txBody>
      </p:sp>
      <p:sp>
        <p:nvSpPr>
          <p:cNvPr id="18" name="28 Rectángulo"/>
          <p:cNvSpPr/>
          <p:nvPr/>
        </p:nvSpPr>
        <p:spPr>
          <a:xfrm>
            <a:off x="8184858" y="1840784"/>
            <a:ext cx="1013690" cy="994847"/>
          </a:xfrm>
          <a:prstGeom prst="rect">
            <a:avLst/>
          </a:prstGeom>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b="1" dirty="0">
                <a:solidFill>
                  <a:schemeClr val="tx1"/>
                </a:solidFill>
                <a:latin typeface="Arial Narrow" pitchFamily="34" charset="0"/>
              </a:rPr>
              <a:t> Comercializar </a:t>
            </a:r>
          </a:p>
          <a:p>
            <a:pPr algn="ctr"/>
            <a:r>
              <a:rPr lang="es-ES" sz="1200" b="1" dirty="0">
                <a:solidFill>
                  <a:schemeClr val="tx1"/>
                </a:solidFill>
                <a:latin typeface="Arial Narrow" pitchFamily="34" charset="0"/>
              </a:rPr>
              <a:t> 0 FMI</a:t>
            </a:r>
            <a:endParaRPr lang="es-ES" sz="1100" b="1" dirty="0">
              <a:solidFill>
                <a:schemeClr val="tx1"/>
              </a:solidFill>
              <a:latin typeface="Arial Narrow" pitchFamily="34" charset="0"/>
            </a:endParaRPr>
          </a:p>
        </p:txBody>
      </p:sp>
      <p:sp>
        <p:nvSpPr>
          <p:cNvPr id="19" name="38 Rectángulo"/>
          <p:cNvSpPr/>
          <p:nvPr/>
        </p:nvSpPr>
        <p:spPr>
          <a:xfrm>
            <a:off x="8184858" y="2856293"/>
            <a:ext cx="1013690" cy="1456980"/>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b="1" dirty="0">
                <a:solidFill>
                  <a:schemeClr val="tx1"/>
                </a:solidFill>
                <a:latin typeface="Arial Narrow" panose="020B0606020202030204" pitchFamily="34" charset="0"/>
              </a:rPr>
              <a:t>No pasa a Comercializar</a:t>
            </a:r>
          </a:p>
          <a:p>
            <a:pPr algn="ctr"/>
            <a:r>
              <a:rPr lang="es-CO" sz="1200" b="1" dirty="0">
                <a:solidFill>
                  <a:schemeClr val="tx1"/>
                </a:solidFill>
                <a:latin typeface="Arial Narrow" panose="020B0606020202030204" pitchFamily="34" charset="0"/>
              </a:rPr>
              <a:t> 0 FMI </a:t>
            </a:r>
          </a:p>
        </p:txBody>
      </p:sp>
      <p:sp>
        <p:nvSpPr>
          <p:cNvPr id="22" name="CuadroTexto 4"/>
          <p:cNvSpPr txBox="1"/>
          <p:nvPr/>
        </p:nvSpPr>
        <p:spPr>
          <a:xfrm>
            <a:off x="8163997" y="1162894"/>
            <a:ext cx="2428269" cy="600164"/>
          </a:xfrm>
          <a:prstGeom prst="rect">
            <a:avLst/>
          </a:prstGeom>
          <a:noFill/>
          <a:ln>
            <a:solidFill>
              <a:schemeClr val="tx1"/>
            </a:solidFill>
          </a:ln>
        </p:spPr>
        <p:txBody>
          <a:bodyPr wrap="square" rtlCol="0">
            <a:spAutoFit/>
          </a:bodyPr>
          <a:lstStyle/>
          <a:p>
            <a:pPr algn="ctr"/>
            <a:r>
              <a:rPr lang="es-ES" sz="1100" b="1" dirty="0">
                <a:latin typeface="Arial Narrow" pitchFamily="34" charset="0"/>
                <a:cs typeface="Lato Regular"/>
              </a:rPr>
              <a:t>Gerencia Comercial</a:t>
            </a:r>
          </a:p>
          <a:p>
            <a:pPr algn="ctr"/>
            <a:endParaRPr lang="es-ES" sz="1100" b="1" dirty="0">
              <a:latin typeface="Arial Narrow" pitchFamily="34" charset="0"/>
              <a:cs typeface="Lato Regular"/>
            </a:endParaRPr>
          </a:p>
          <a:p>
            <a:pPr algn="ctr"/>
            <a:r>
              <a:rPr lang="es-ES" sz="1100" b="1" dirty="0">
                <a:latin typeface="Arial Narrow" pitchFamily="34" charset="0"/>
                <a:cs typeface="Lato Regular"/>
              </a:rPr>
              <a:t>CIERRE COMERCIAL</a:t>
            </a:r>
          </a:p>
        </p:txBody>
      </p:sp>
      <p:sp>
        <p:nvSpPr>
          <p:cNvPr id="23" name="61 Rectángulo"/>
          <p:cNvSpPr/>
          <p:nvPr/>
        </p:nvSpPr>
        <p:spPr>
          <a:xfrm>
            <a:off x="9237423" y="1830598"/>
            <a:ext cx="1357377" cy="994847"/>
          </a:xfrm>
          <a:prstGeom prst="rect">
            <a:avLst/>
          </a:prstGeom>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b="1" dirty="0">
                <a:solidFill>
                  <a:schemeClr val="tx1"/>
                </a:solidFill>
                <a:latin typeface="Arial Narrow" panose="020B0606020202030204" pitchFamily="34" charset="0"/>
              </a:rPr>
              <a:t>En cargue de información</a:t>
            </a:r>
          </a:p>
          <a:p>
            <a:pPr algn="ctr"/>
            <a:r>
              <a:rPr lang="es-CO" sz="1200" b="1" dirty="0">
                <a:solidFill>
                  <a:schemeClr val="tx1"/>
                </a:solidFill>
                <a:latin typeface="Arial Narrow" panose="020B0606020202030204" pitchFamily="34" charset="0"/>
              </a:rPr>
              <a:t>0</a:t>
            </a:r>
          </a:p>
          <a:p>
            <a:pPr algn="ctr"/>
            <a:r>
              <a:rPr lang="es-CO" sz="1200" b="1" dirty="0">
                <a:solidFill>
                  <a:schemeClr val="tx1"/>
                </a:solidFill>
                <a:latin typeface="Arial Narrow" panose="020B0606020202030204" pitchFamily="34" charset="0"/>
              </a:rPr>
              <a:t>$0.000.000</a:t>
            </a:r>
          </a:p>
        </p:txBody>
      </p:sp>
      <p:sp>
        <p:nvSpPr>
          <p:cNvPr id="24" name="66 Rectángulo"/>
          <p:cNvSpPr/>
          <p:nvPr/>
        </p:nvSpPr>
        <p:spPr>
          <a:xfrm>
            <a:off x="9237422" y="2856293"/>
            <a:ext cx="1354844" cy="1456981"/>
          </a:xfrm>
          <a:prstGeom prst="rect">
            <a:avLst/>
          </a:prstGeom>
          <a:solidFill>
            <a:schemeClr val="accent6"/>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200" b="1" dirty="0">
                <a:solidFill>
                  <a:schemeClr val="tx1"/>
                </a:solidFill>
                <a:latin typeface="Arial Narrow" panose="020B0606020202030204" pitchFamily="34" charset="0"/>
              </a:rPr>
              <a:t>0  FMI</a:t>
            </a:r>
          </a:p>
          <a:p>
            <a:pPr algn="ctr"/>
            <a:r>
              <a:rPr lang="es-CO" sz="1200" b="1" dirty="0">
                <a:solidFill>
                  <a:schemeClr val="tx1"/>
                </a:solidFill>
                <a:latin typeface="Arial Narrow" panose="020B0606020202030204" pitchFamily="34" charset="0"/>
              </a:rPr>
              <a:t>Entregados a CISA $0.000.000</a:t>
            </a:r>
            <a:endParaRPr lang="es-CO" sz="1200" b="1" dirty="0">
              <a:solidFill>
                <a:schemeClr val="tx1"/>
              </a:solidFill>
              <a:latin typeface="Arial Narrow" panose="020B0606020202030204" pitchFamily="34" charset="0"/>
              <a:ea typeface="Calibri" panose="020F0502020204030204" pitchFamily="34" charset="0"/>
              <a:cs typeface="Times New Roman" panose="02020603050405020304" pitchFamily="18" charset="0"/>
            </a:endParaRPr>
          </a:p>
        </p:txBody>
      </p:sp>
      <p:sp>
        <p:nvSpPr>
          <p:cNvPr id="26" name="CuadroTexto 4"/>
          <p:cNvSpPr txBox="1"/>
          <p:nvPr/>
        </p:nvSpPr>
        <p:spPr>
          <a:xfrm>
            <a:off x="7380488" y="5180662"/>
            <a:ext cx="2622431" cy="830997"/>
          </a:xfrm>
          <a:prstGeom prst="rect">
            <a:avLst/>
          </a:prstGeom>
          <a:noFill/>
        </p:spPr>
        <p:txBody>
          <a:bodyPr wrap="square" rtlCol="0">
            <a:spAutoFit/>
          </a:bodyPr>
          <a:lstStyle/>
          <a:p>
            <a:pPr algn="ctr"/>
            <a:r>
              <a:rPr lang="es-ES" sz="1600" b="1" dirty="0">
                <a:latin typeface="Arial Narrow" panose="020B0606020202030204" pitchFamily="34" charset="0"/>
                <a:cs typeface="Lato Regular"/>
              </a:rPr>
              <a:t>0</a:t>
            </a:r>
            <a:r>
              <a:rPr lang="es-ES" sz="1600" b="1" dirty="0">
                <a:solidFill>
                  <a:srgbClr val="FF0000"/>
                </a:solidFill>
                <a:latin typeface="Arial Narrow" pitchFamily="34" charset="0"/>
                <a:cs typeface="Lato Regular"/>
              </a:rPr>
              <a:t> </a:t>
            </a:r>
            <a:r>
              <a:rPr lang="es-ES" sz="1600" b="1" dirty="0">
                <a:latin typeface="Arial Narrow" pitchFamily="34" charset="0"/>
                <a:cs typeface="Lato Regular"/>
              </a:rPr>
              <a:t>Inmuebles susceptibles de Venta Precio Base: $0.000.000.000</a:t>
            </a:r>
          </a:p>
        </p:txBody>
      </p:sp>
      <p:sp>
        <p:nvSpPr>
          <p:cNvPr id="33" name="65 CuadroTexto"/>
          <p:cNvSpPr txBox="1"/>
          <p:nvPr/>
        </p:nvSpPr>
        <p:spPr>
          <a:xfrm>
            <a:off x="1531400" y="6589748"/>
            <a:ext cx="2935419" cy="261610"/>
          </a:xfrm>
          <a:prstGeom prst="rect">
            <a:avLst/>
          </a:prstGeom>
          <a:noFill/>
        </p:spPr>
        <p:txBody>
          <a:bodyPr wrap="none" rtlCol="0">
            <a:spAutoFit/>
          </a:bodyPr>
          <a:lstStyle/>
          <a:p>
            <a:r>
              <a:rPr lang="es-CO" sz="1100" dirty="0">
                <a:latin typeface="Arial Narrow" panose="020B0606020202030204" pitchFamily="34" charset="0"/>
              </a:rPr>
              <a:t>Fuente: Sociedad de Activos Especiales S.A.S. - SAE</a:t>
            </a:r>
          </a:p>
        </p:txBody>
      </p:sp>
      <p:sp>
        <p:nvSpPr>
          <p:cNvPr id="34" name="31 Rectángulo"/>
          <p:cNvSpPr/>
          <p:nvPr/>
        </p:nvSpPr>
        <p:spPr>
          <a:xfrm>
            <a:off x="7085900" y="3348219"/>
            <a:ext cx="1060084" cy="492150"/>
          </a:xfrm>
          <a:prstGeom prst="rect">
            <a:avLst/>
          </a:prstGeom>
          <a:ln w="3175">
            <a:solidFill>
              <a:schemeClr val="tx1"/>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AVALÚOS EN REVISION</a:t>
            </a:r>
          </a:p>
          <a:p>
            <a:pPr algn="ctr"/>
            <a:r>
              <a:rPr lang="es-ES" sz="1050" b="1" dirty="0">
                <a:solidFill>
                  <a:schemeClr val="tx1"/>
                </a:solidFill>
                <a:latin typeface="Arial Narrow" pitchFamily="34" charset="0"/>
              </a:rPr>
              <a:t>0</a:t>
            </a:r>
            <a:endParaRPr lang="es-CO" sz="1050" b="1" dirty="0">
              <a:solidFill>
                <a:schemeClr val="tx1"/>
              </a:solidFill>
              <a:latin typeface="Arial Narrow" pitchFamily="34" charset="0"/>
            </a:endParaRPr>
          </a:p>
        </p:txBody>
      </p:sp>
      <p:sp>
        <p:nvSpPr>
          <p:cNvPr id="35" name="31 Rectángulo"/>
          <p:cNvSpPr/>
          <p:nvPr/>
        </p:nvSpPr>
        <p:spPr>
          <a:xfrm>
            <a:off x="7085900" y="2886393"/>
            <a:ext cx="1060084" cy="431363"/>
          </a:xfrm>
          <a:prstGeom prst="rect">
            <a:avLst/>
          </a:prstGeom>
          <a:ln w="3175">
            <a:solidFill>
              <a:schemeClr val="tx1"/>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1050" b="1" dirty="0">
                <a:solidFill>
                  <a:schemeClr val="tx1"/>
                </a:solidFill>
                <a:latin typeface="Arial Narrow" pitchFamily="34" charset="0"/>
              </a:rPr>
              <a:t>SANEAMIENTO</a:t>
            </a:r>
            <a:endParaRPr lang="es-CO" sz="1050" b="1" dirty="0">
              <a:solidFill>
                <a:schemeClr val="tx1"/>
              </a:solidFill>
              <a:latin typeface="Arial Narrow" pitchFamily="34" charset="0"/>
            </a:endParaRPr>
          </a:p>
          <a:p>
            <a:pPr algn="ctr"/>
            <a:r>
              <a:rPr lang="es-ES" sz="1050" b="1" dirty="0">
                <a:solidFill>
                  <a:schemeClr val="tx1"/>
                </a:solidFill>
                <a:latin typeface="Arial Narrow" pitchFamily="34" charset="0"/>
              </a:rPr>
              <a:t>0 </a:t>
            </a:r>
            <a:endParaRPr lang="es-CO" sz="1050" b="1" dirty="0">
              <a:solidFill>
                <a:schemeClr val="tx1"/>
              </a:solidFill>
              <a:latin typeface="Arial Narrow" pitchFamily="34" charset="0"/>
            </a:endParaRPr>
          </a:p>
        </p:txBody>
      </p:sp>
      <p:sp>
        <p:nvSpPr>
          <p:cNvPr id="41" name="CuadroTexto 4"/>
          <p:cNvSpPr txBox="1"/>
          <p:nvPr/>
        </p:nvSpPr>
        <p:spPr>
          <a:xfrm>
            <a:off x="5235701" y="1147264"/>
            <a:ext cx="1805877" cy="861774"/>
          </a:xfrm>
          <a:prstGeom prst="rect">
            <a:avLst/>
          </a:prstGeom>
          <a:noFill/>
          <a:ln>
            <a:solidFill>
              <a:schemeClr val="tx1"/>
            </a:solidFill>
          </a:ln>
        </p:spPr>
        <p:txBody>
          <a:bodyPr wrap="square" rtlCol="0">
            <a:spAutoFit/>
          </a:bodyPr>
          <a:lstStyle/>
          <a:p>
            <a:pPr algn="ctr"/>
            <a:r>
              <a:rPr lang="es-ES" sz="1250" b="1" dirty="0">
                <a:latin typeface="Arial Narrow" pitchFamily="34" charset="0"/>
                <a:cs typeface="Lato Regular"/>
              </a:rPr>
              <a:t>VALIDACION </a:t>
            </a:r>
          </a:p>
          <a:p>
            <a:pPr algn="ctr"/>
            <a:r>
              <a:rPr lang="es-ES" sz="1250" b="1" dirty="0">
                <a:latin typeface="Arial Narrow" pitchFamily="34" charset="0"/>
                <a:cs typeface="Lato Regular"/>
              </a:rPr>
              <a:t>DE CADA</a:t>
            </a:r>
          </a:p>
          <a:p>
            <a:pPr algn="ctr"/>
            <a:r>
              <a:rPr lang="es-ES" sz="1250" b="1" dirty="0">
                <a:latin typeface="Arial Narrow" pitchFamily="34" charset="0"/>
                <a:cs typeface="Lato Regular"/>
              </a:rPr>
              <a:t>GERENCIA</a:t>
            </a:r>
          </a:p>
          <a:p>
            <a:pPr algn="ctr"/>
            <a:r>
              <a:rPr lang="es-ES" sz="1250" b="1" dirty="0">
                <a:latin typeface="Arial Narrow" pitchFamily="34" charset="0"/>
                <a:cs typeface="Lato Regular"/>
              </a:rPr>
              <a:t>REGIONAL</a:t>
            </a:r>
          </a:p>
        </p:txBody>
      </p:sp>
      <p:sp>
        <p:nvSpPr>
          <p:cNvPr id="42" name="CuadroTexto 4"/>
          <p:cNvSpPr txBox="1"/>
          <p:nvPr/>
        </p:nvSpPr>
        <p:spPr>
          <a:xfrm>
            <a:off x="7085901" y="1155799"/>
            <a:ext cx="1050033" cy="600164"/>
          </a:xfrm>
          <a:prstGeom prst="rect">
            <a:avLst/>
          </a:prstGeom>
          <a:noFill/>
          <a:ln>
            <a:solidFill>
              <a:schemeClr val="tx1"/>
            </a:solidFill>
          </a:ln>
        </p:spPr>
        <p:txBody>
          <a:bodyPr wrap="square" rtlCol="0">
            <a:spAutoFit/>
          </a:bodyPr>
          <a:lstStyle/>
          <a:p>
            <a:pPr algn="ctr"/>
            <a:r>
              <a:rPr lang="es-ES" sz="1100" b="1" dirty="0">
                <a:latin typeface="Arial Narrow" pitchFamily="34" charset="0"/>
                <a:cs typeface="Lato Regular"/>
              </a:rPr>
              <a:t>Gerencia Técnica VALIDACIÓN</a:t>
            </a:r>
          </a:p>
        </p:txBody>
      </p:sp>
      <p:sp>
        <p:nvSpPr>
          <p:cNvPr id="45" name="25 Rectángulo"/>
          <p:cNvSpPr/>
          <p:nvPr/>
        </p:nvSpPr>
        <p:spPr>
          <a:xfrm>
            <a:off x="2628092" y="3504564"/>
            <a:ext cx="1157285" cy="1369441"/>
          </a:xfrm>
          <a:prstGeom prst="rect">
            <a:avLst/>
          </a:prstGeom>
          <a:solidFill>
            <a:schemeClr val="bg2">
              <a:lumMod val="90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Sin Piezas procesales </a:t>
            </a:r>
            <a:r>
              <a:rPr lang="es-ES" sz="1400" b="1" dirty="0">
                <a:solidFill>
                  <a:schemeClr val="tx1"/>
                </a:solidFill>
                <a:latin typeface="Arial Narrow" pitchFamily="34" charset="0"/>
              </a:rPr>
              <a:t>760 Bienes</a:t>
            </a:r>
          </a:p>
          <a:p>
            <a:pPr algn="ctr"/>
            <a:endParaRPr lang="es-ES" sz="1400" b="1" dirty="0">
              <a:solidFill>
                <a:schemeClr val="tx1"/>
              </a:solidFill>
              <a:latin typeface="Arial Narrow" pitchFamily="34" charset="0"/>
            </a:endParaRPr>
          </a:p>
          <a:p>
            <a:pPr algn="ctr"/>
            <a:r>
              <a:rPr lang="es-ES" sz="1400" b="1" dirty="0">
                <a:solidFill>
                  <a:schemeClr val="tx1"/>
                </a:solidFill>
                <a:latin typeface="Arial Narrow" pitchFamily="34" charset="0"/>
              </a:rPr>
              <a:t>24.19%</a:t>
            </a:r>
            <a:endParaRPr lang="es-CO" sz="1400" b="1" dirty="0">
              <a:solidFill>
                <a:schemeClr val="tx1"/>
              </a:solidFill>
              <a:latin typeface="Arial Narrow" pitchFamily="34" charset="0"/>
            </a:endParaRPr>
          </a:p>
        </p:txBody>
      </p:sp>
      <p:sp>
        <p:nvSpPr>
          <p:cNvPr id="52" name="CuadroTexto 51"/>
          <p:cNvSpPr txBox="1"/>
          <p:nvPr/>
        </p:nvSpPr>
        <p:spPr>
          <a:xfrm>
            <a:off x="4681269" y="131433"/>
            <a:ext cx="5818719" cy="923330"/>
          </a:xfrm>
          <a:prstGeom prst="rect">
            <a:avLst/>
          </a:prstGeom>
          <a:noFill/>
        </p:spPr>
        <p:txBody>
          <a:bodyPr wrap="square" rtlCol="0">
            <a:spAutoFit/>
          </a:bodyPr>
          <a:lstStyle/>
          <a:p>
            <a:pPr algn="r"/>
            <a:r>
              <a:rPr lang="es-ES" dirty="0">
                <a:solidFill>
                  <a:srgbClr val="A9A8A9"/>
                </a:solidFill>
                <a:latin typeface="Lato Regular"/>
                <a:cs typeface="Lato Regular"/>
              </a:rPr>
              <a:t>Proceso de alistamiento de inmuebles para Enajenación Temprana – Corte-  20 de septiembre 2017</a:t>
            </a:r>
          </a:p>
        </p:txBody>
      </p:sp>
      <p:sp>
        <p:nvSpPr>
          <p:cNvPr id="44" name="CuadroTexto 4"/>
          <p:cNvSpPr txBox="1"/>
          <p:nvPr/>
        </p:nvSpPr>
        <p:spPr>
          <a:xfrm>
            <a:off x="3813439" y="1139521"/>
            <a:ext cx="1377938" cy="892552"/>
          </a:xfrm>
          <a:prstGeom prst="rect">
            <a:avLst/>
          </a:prstGeom>
          <a:noFill/>
          <a:ln>
            <a:solidFill>
              <a:schemeClr val="tx1"/>
            </a:solidFill>
          </a:ln>
        </p:spPr>
        <p:txBody>
          <a:bodyPr wrap="square" rtlCol="0">
            <a:spAutoFit/>
          </a:bodyPr>
          <a:lstStyle/>
          <a:p>
            <a:pPr algn="ctr"/>
            <a:r>
              <a:rPr lang="es-ES" sz="1300" b="1" dirty="0">
                <a:latin typeface="Arial Narrow" panose="020B0606020202030204" pitchFamily="34" charset="0"/>
                <a:cs typeface="Lato Regular"/>
              </a:rPr>
              <a:t>Vicepresidencia Jurídica</a:t>
            </a:r>
          </a:p>
          <a:p>
            <a:pPr algn="ctr"/>
            <a:r>
              <a:rPr lang="es-ES" sz="1300" b="1" dirty="0">
                <a:latin typeface="Arial Narrow" panose="020B0606020202030204" pitchFamily="34" charset="0"/>
                <a:cs typeface="Lato Regular"/>
              </a:rPr>
              <a:t>Viabilidad Regionales</a:t>
            </a:r>
          </a:p>
        </p:txBody>
      </p:sp>
      <p:sp>
        <p:nvSpPr>
          <p:cNvPr id="46" name="24 Rectángulo"/>
          <p:cNvSpPr/>
          <p:nvPr/>
        </p:nvSpPr>
        <p:spPr>
          <a:xfrm>
            <a:off x="3816647" y="2055206"/>
            <a:ext cx="1374731" cy="1426226"/>
          </a:xfrm>
          <a:prstGeom prst="rect">
            <a:avLst/>
          </a:prstGeom>
          <a:ln>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850" b="1" dirty="0">
                <a:solidFill>
                  <a:schemeClr val="tx1"/>
                </a:solidFill>
                <a:latin typeface="Arial Narrow" pitchFamily="34" charset="0"/>
              </a:rPr>
              <a:t>VIABLES CENTRO ORIENTE (497 BIENES)</a:t>
            </a:r>
          </a:p>
          <a:p>
            <a:pPr algn="ctr"/>
            <a:endParaRPr lang="es-ES" sz="850" b="1" dirty="0">
              <a:solidFill>
                <a:schemeClr val="tx1"/>
              </a:solidFill>
              <a:latin typeface="Arial Narrow" pitchFamily="34" charset="0"/>
            </a:endParaRPr>
          </a:p>
          <a:p>
            <a:pPr algn="ctr"/>
            <a:r>
              <a:rPr lang="es-ES" sz="850" b="1" dirty="0">
                <a:solidFill>
                  <a:schemeClr val="tx1"/>
                </a:solidFill>
                <a:latin typeface="Arial Narrow" pitchFamily="34" charset="0"/>
              </a:rPr>
              <a:t>VIABLES OCCIDENTE     (322 BIENES)</a:t>
            </a:r>
          </a:p>
          <a:p>
            <a:pPr algn="ctr"/>
            <a:endParaRPr lang="es-ES" sz="850" b="1" dirty="0">
              <a:solidFill>
                <a:schemeClr val="tx1"/>
              </a:solidFill>
              <a:latin typeface="Arial Narrow" pitchFamily="34" charset="0"/>
            </a:endParaRPr>
          </a:p>
          <a:p>
            <a:pPr algn="ctr"/>
            <a:r>
              <a:rPr lang="es-ES" sz="850" b="1" dirty="0">
                <a:solidFill>
                  <a:schemeClr val="tx1"/>
                </a:solidFill>
                <a:latin typeface="Arial Narrow" pitchFamily="34" charset="0"/>
              </a:rPr>
              <a:t>VIABLES SUROCCIDENTE (551 BIENES)</a:t>
            </a:r>
          </a:p>
          <a:p>
            <a:pPr algn="ctr"/>
            <a:endParaRPr lang="es-ES" sz="850" b="1" dirty="0">
              <a:solidFill>
                <a:schemeClr val="tx1"/>
              </a:solidFill>
              <a:latin typeface="Arial Narrow" pitchFamily="34" charset="0"/>
            </a:endParaRPr>
          </a:p>
          <a:p>
            <a:pPr algn="ctr"/>
            <a:r>
              <a:rPr lang="es-ES" sz="850" b="1" dirty="0">
                <a:solidFill>
                  <a:schemeClr val="tx1"/>
                </a:solidFill>
                <a:latin typeface="Arial Narrow" pitchFamily="34" charset="0"/>
              </a:rPr>
              <a:t>VIABLES NORTE             (154 BIENES)</a:t>
            </a:r>
          </a:p>
        </p:txBody>
      </p:sp>
      <p:sp>
        <p:nvSpPr>
          <p:cNvPr id="47" name="37 Rectángulo"/>
          <p:cNvSpPr/>
          <p:nvPr/>
        </p:nvSpPr>
        <p:spPr>
          <a:xfrm>
            <a:off x="5229239" y="2369033"/>
            <a:ext cx="1812338" cy="1124516"/>
          </a:xfrm>
          <a:prstGeom prst="rect">
            <a:avLst/>
          </a:prstGeom>
          <a:solidFill>
            <a:schemeClr val="bg1">
              <a:lumMod val="85000"/>
            </a:schemeClr>
          </a:solidFill>
          <a:ln w="3175">
            <a:solidFill>
              <a:schemeClr val="tx1"/>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PASIVOS POR REGIONAL</a:t>
            </a:r>
          </a:p>
          <a:p>
            <a:pPr algn="ctr"/>
            <a:endParaRPr lang="es-CO" sz="1000" b="1" dirty="0">
              <a:solidFill>
                <a:schemeClr val="tx1"/>
              </a:solidFill>
              <a:latin typeface="Arial Narrow" pitchFamily="34" charset="0"/>
            </a:endParaRPr>
          </a:p>
          <a:p>
            <a:pPr algn="ctr"/>
            <a:r>
              <a:rPr lang="es-CO" sz="1000" b="1" dirty="0">
                <a:solidFill>
                  <a:schemeClr val="tx1"/>
                </a:solidFill>
                <a:latin typeface="Arial Narrow" pitchFamily="34" charset="0"/>
              </a:rPr>
              <a:t>CENTRO ORIENTE (175 BIENES)</a:t>
            </a:r>
          </a:p>
          <a:p>
            <a:pPr algn="ctr"/>
            <a:r>
              <a:rPr lang="es-CO" sz="1000" b="1" dirty="0">
                <a:solidFill>
                  <a:schemeClr val="tx1"/>
                </a:solidFill>
                <a:latin typeface="Arial Narrow" pitchFamily="34" charset="0"/>
              </a:rPr>
              <a:t>OCCIDENTE (112 BIENES)</a:t>
            </a:r>
          </a:p>
          <a:p>
            <a:pPr algn="ctr"/>
            <a:r>
              <a:rPr lang="es-CO" sz="1000" b="1" dirty="0">
                <a:solidFill>
                  <a:schemeClr val="tx1"/>
                </a:solidFill>
                <a:latin typeface="Arial Narrow" pitchFamily="34" charset="0"/>
              </a:rPr>
              <a:t>SUROCCIDENTE (102 BIENES)</a:t>
            </a:r>
          </a:p>
          <a:p>
            <a:pPr algn="ctr"/>
            <a:r>
              <a:rPr lang="es-CO" sz="1000" b="1" dirty="0">
                <a:solidFill>
                  <a:schemeClr val="tx1"/>
                </a:solidFill>
                <a:latin typeface="Arial Narrow" pitchFamily="34" charset="0"/>
              </a:rPr>
              <a:t>NORTE (0 BIENES)</a:t>
            </a:r>
          </a:p>
        </p:txBody>
      </p:sp>
      <p:sp>
        <p:nvSpPr>
          <p:cNvPr id="40" name="25 Rectángulo">
            <a:extLst>
              <a:ext uri="{FF2B5EF4-FFF2-40B4-BE49-F238E27FC236}">
                <a16:creationId xmlns:a16="http://schemas.microsoft.com/office/drawing/2014/main" id="{6A5A5E0C-0BFD-4D00-8F16-D66C2512312D}"/>
              </a:ext>
            </a:extLst>
          </p:cNvPr>
          <p:cNvSpPr/>
          <p:nvPr/>
        </p:nvSpPr>
        <p:spPr>
          <a:xfrm>
            <a:off x="3802749" y="3504564"/>
            <a:ext cx="1387617" cy="1369440"/>
          </a:xfrm>
          <a:prstGeom prst="rect">
            <a:avLst/>
          </a:prstGeom>
          <a:solidFill>
            <a:schemeClr val="bg2">
              <a:lumMod val="90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800" b="1" dirty="0">
                <a:solidFill>
                  <a:schemeClr val="tx1"/>
                </a:solidFill>
                <a:latin typeface="Arial Narrow" pitchFamily="34" charset="0"/>
              </a:rPr>
              <a:t>SIN PIEZAS CENTRO ORIENTE (127 BIENES)</a:t>
            </a:r>
          </a:p>
          <a:p>
            <a:pPr algn="ctr"/>
            <a:endParaRPr lang="es-ES" sz="800" b="1" dirty="0">
              <a:solidFill>
                <a:schemeClr val="tx1"/>
              </a:solidFill>
              <a:latin typeface="Arial Narrow" pitchFamily="34" charset="0"/>
            </a:endParaRPr>
          </a:p>
          <a:p>
            <a:pPr algn="ctr"/>
            <a:r>
              <a:rPr lang="es-ES" sz="800" b="1" dirty="0">
                <a:solidFill>
                  <a:schemeClr val="tx1"/>
                </a:solidFill>
                <a:latin typeface="Arial Narrow" pitchFamily="34" charset="0"/>
              </a:rPr>
              <a:t>SIN PIEZAS OCCIDENTE     (79 BIENES)</a:t>
            </a:r>
          </a:p>
          <a:p>
            <a:pPr algn="ctr"/>
            <a:endParaRPr lang="es-ES" sz="800" b="1" dirty="0">
              <a:solidFill>
                <a:schemeClr val="tx1"/>
              </a:solidFill>
              <a:latin typeface="Arial Narrow" pitchFamily="34" charset="0"/>
            </a:endParaRPr>
          </a:p>
          <a:p>
            <a:pPr algn="ctr"/>
            <a:r>
              <a:rPr lang="es-ES" sz="800" b="1" dirty="0">
                <a:solidFill>
                  <a:schemeClr val="tx1"/>
                </a:solidFill>
                <a:latin typeface="Arial Narrow" pitchFamily="34" charset="0"/>
              </a:rPr>
              <a:t>SIN PIEZAS SUROCCIDENTE (507 BIENES)</a:t>
            </a:r>
          </a:p>
          <a:p>
            <a:pPr algn="ctr"/>
            <a:endParaRPr lang="es-ES" sz="800" b="1" dirty="0">
              <a:solidFill>
                <a:schemeClr val="tx1"/>
              </a:solidFill>
              <a:latin typeface="Arial Narrow" pitchFamily="34" charset="0"/>
            </a:endParaRPr>
          </a:p>
          <a:p>
            <a:pPr algn="ctr"/>
            <a:r>
              <a:rPr lang="es-ES" sz="800" b="1" dirty="0">
                <a:solidFill>
                  <a:schemeClr val="tx1"/>
                </a:solidFill>
                <a:latin typeface="Arial Narrow" pitchFamily="34" charset="0"/>
              </a:rPr>
              <a:t>SIN PIEZAS NORTE             (46 BIENES)</a:t>
            </a:r>
          </a:p>
        </p:txBody>
      </p:sp>
      <p:sp>
        <p:nvSpPr>
          <p:cNvPr id="43" name="25 Rectángulo">
            <a:extLst>
              <a:ext uri="{FF2B5EF4-FFF2-40B4-BE49-F238E27FC236}">
                <a16:creationId xmlns:a16="http://schemas.microsoft.com/office/drawing/2014/main" id="{A0DA8808-6071-43B1-8F28-37D1BA454135}"/>
              </a:ext>
            </a:extLst>
          </p:cNvPr>
          <p:cNvSpPr/>
          <p:nvPr/>
        </p:nvSpPr>
        <p:spPr>
          <a:xfrm>
            <a:off x="3802749" y="4897136"/>
            <a:ext cx="1387617" cy="1486884"/>
          </a:xfrm>
          <a:prstGeom prst="rect">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800" b="1" dirty="0">
                <a:solidFill>
                  <a:schemeClr val="tx1"/>
                </a:solidFill>
                <a:latin typeface="Arial Narrow" pitchFamily="34" charset="0"/>
              </a:rPr>
              <a:t>NO VIABLES CENTRO ORIENTE (663 BIENES)</a:t>
            </a:r>
          </a:p>
          <a:p>
            <a:pPr algn="ctr"/>
            <a:endParaRPr lang="es-ES" sz="800" b="1" dirty="0">
              <a:solidFill>
                <a:schemeClr val="tx1"/>
              </a:solidFill>
              <a:latin typeface="Arial Narrow" pitchFamily="34" charset="0"/>
            </a:endParaRPr>
          </a:p>
          <a:p>
            <a:pPr algn="ctr"/>
            <a:r>
              <a:rPr lang="es-ES" sz="800" b="1" dirty="0">
                <a:solidFill>
                  <a:schemeClr val="tx1"/>
                </a:solidFill>
                <a:latin typeface="Arial Narrow" pitchFamily="34" charset="0"/>
              </a:rPr>
              <a:t>NO VIABLES OCCIDENTE     (38 BIENES)</a:t>
            </a:r>
          </a:p>
          <a:p>
            <a:pPr algn="ctr"/>
            <a:endParaRPr lang="es-ES" sz="800" b="1" dirty="0">
              <a:solidFill>
                <a:schemeClr val="tx1"/>
              </a:solidFill>
              <a:latin typeface="Arial Narrow" pitchFamily="34" charset="0"/>
            </a:endParaRPr>
          </a:p>
          <a:p>
            <a:pPr algn="ctr"/>
            <a:r>
              <a:rPr lang="es-ES" sz="800" b="1" dirty="0">
                <a:solidFill>
                  <a:schemeClr val="tx1"/>
                </a:solidFill>
                <a:latin typeface="Arial Narrow" pitchFamily="34" charset="0"/>
              </a:rPr>
              <a:t>NO VIABLES SUROCCIDENTE (147 BIENES)</a:t>
            </a:r>
          </a:p>
          <a:p>
            <a:pPr algn="ctr"/>
            <a:endParaRPr lang="es-ES" sz="800" b="1" dirty="0">
              <a:solidFill>
                <a:schemeClr val="tx1"/>
              </a:solidFill>
              <a:latin typeface="Arial Narrow" pitchFamily="34" charset="0"/>
            </a:endParaRPr>
          </a:p>
          <a:p>
            <a:pPr algn="ctr"/>
            <a:r>
              <a:rPr lang="es-ES" sz="800" b="1" dirty="0">
                <a:solidFill>
                  <a:schemeClr val="tx1"/>
                </a:solidFill>
                <a:latin typeface="Arial Narrow" pitchFamily="34" charset="0"/>
              </a:rPr>
              <a:t>NO VIABLES NORTE             (10 BIENES)</a:t>
            </a:r>
          </a:p>
        </p:txBody>
      </p:sp>
      <p:sp>
        <p:nvSpPr>
          <p:cNvPr id="31" name="Rectángulo 30"/>
          <p:cNvSpPr/>
          <p:nvPr/>
        </p:nvSpPr>
        <p:spPr>
          <a:xfrm>
            <a:off x="0" y="0"/>
            <a:ext cx="12192000" cy="116289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2" name="Imagen 31"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36" name="CuadroTexto 35"/>
          <p:cNvSpPr txBox="1"/>
          <p:nvPr/>
        </p:nvSpPr>
        <p:spPr>
          <a:xfrm>
            <a:off x="3887774" y="-122507"/>
            <a:ext cx="8071199" cy="1384995"/>
          </a:xfrm>
          <a:prstGeom prst="rect">
            <a:avLst/>
          </a:prstGeom>
          <a:noFill/>
        </p:spPr>
        <p:txBody>
          <a:bodyPr wrap="square" rtlCol="0">
            <a:spAutoFit/>
          </a:bodyPr>
          <a:lstStyle/>
          <a:p>
            <a:pPr algn="r"/>
            <a:r>
              <a:rPr lang="es-ES" sz="2800" b="1" dirty="0">
                <a:solidFill>
                  <a:schemeClr val="bg1"/>
                </a:solidFill>
              </a:rPr>
              <a:t>PROCESO ALISTAMIENTO DE INMUEBLES PARA ENAJENACIÓN TEMPRANA </a:t>
            </a:r>
          </a:p>
          <a:p>
            <a:pPr algn="r"/>
            <a:r>
              <a:rPr lang="es-ES" sz="2800" b="1" dirty="0">
                <a:solidFill>
                  <a:schemeClr val="bg1"/>
                </a:solidFill>
              </a:rPr>
              <a:t>(Corte a Sept. 20 de 2017)</a:t>
            </a:r>
            <a:endParaRPr lang="es-ES" sz="2800" dirty="0">
              <a:solidFill>
                <a:schemeClr val="bg1"/>
              </a:solidFill>
            </a:endParaRPr>
          </a:p>
        </p:txBody>
      </p:sp>
    </p:spTree>
    <p:extLst>
      <p:ext uri="{BB962C8B-B14F-4D97-AF65-F5344CB8AC3E}">
        <p14:creationId xmlns:p14="http://schemas.microsoft.com/office/powerpoint/2010/main" val="35268852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2" y="3"/>
            <a:ext cx="2222500" cy="1213051"/>
          </a:xfrm>
          <a:prstGeom prst="rect">
            <a:avLst/>
          </a:prstGeom>
        </p:spPr>
      </p:pic>
      <p:sp>
        <p:nvSpPr>
          <p:cNvPr id="6" name="5 Rectángulo"/>
          <p:cNvSpPr/>
          <p:nvPr/>
        </p:nvSpPr>
        <p:spPr>
          <a:xfrm>
            <a:off x="4217731" y="1832950"/>
            <a:ext cx="6226226" cy="436225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O" sz="1100">
              <a:latin typeface="Arial Narrow" panose="020B0606020202030204" pitchFamily="34" charset="0"/>
            </a:endParaRPr>
          </a:p>
        </p:txBody>
      </p:sp>
      <p:sp>
        <p:nvSpPr>
          <p:cNvPr id="7" name="81 Rectángulo"/>
          <p:cNvSpPr/>
          <p:nvPr/>
        </p:nvSpPr>
        <p:spPr>
          <a:xfrm>
            <a:off x="1563531" y="1827786"/>
            <a:ext cx="1298656" cy="4354288"/>
          </a:xfrm>
          <a:prstGeom prst="rect">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600" b="1" dirty="0">
                <a:solidFill>
                  <a:schemeClr val="tx1"/>
                </a:solidFill>
                <a:latin typeface="Arial Narrow" pitchFamily="34" charset="0"/>
              </a:rPr>
              <a:t>SEGUNDA FASE</a:t>
            </a:r>
          </a:p>
          <a:p>
            <a:pPr algn="ctr"/>
            <a:r>
              <a:rPr lang="es-ES" sz="1600" b="1" dirty="0">
                <a:solidFill>
                  <a:schemeClr val="tx1"/>
                </a:solidFill>
                <a:latin typeface="Arial Narrow" pitchFamily="34" charset="0"/>
              </a:rPr>
              <a:t>6310</a:t>
            </a:r>
          </a:p>
          <a:p>
            <a:pPr algn="ctr"/>
            <a:endParaRPr lang="es-ES" sz="1600" b="1" dirty="0">
              <a:solidFill>
                <a:schemeClr val="tx1"/>
              </a:solidFill>
              <a:latin typeface="Arial Narrow" pitchFamily="34" charset="0"/>
            </a:endParaRPr>
          </a:p>
          <a:p>
            <a:pPr algn="ctr"/>
            <a:endParaRPr lang="es-ES" sz="1600" b="1" dirty="0">
              <a:solidFill>
                <a:schemeClr val="tx1"/>
              </a:solidFill>
              <a:latin typeface="Arial Narrow" pitchFamily="34" charset="0"/>
            </a:endParaRPr>
          </a:p>
          <a:p>
            <a:pPr algn="ctr"/>
            <a:r>
              <a:rPr lang="es-ES" sz="1600" b="1" dirty="0">
                <a:solidFill>
                  <a:schemeClr val="tx1"/>
                </a:solidFill>
                <a:latin typeface="Arial Narrow" pitchFamily="34" charset="0"/>
              </a:rPr>
              <a:t>100%</a:t>
            </a:r>
            <a:endParaRPr lang="es-CO" sz="1100" b="1" dirty="0">
              <a:solidFill>
                <a:schemeClr val="tx1"/>
              </a:solidFill>
              <a:latin typeface="Arial Narrow" pitchFamily="34" charset="0"/>
            </a:endParaRPr>
          </a:p>
        </p:txBody>
      </p:sp>
      <p:sp>
        <p:nvSpPr>
          <p:cNvPr id="8" name="22 Rectángulo"/>
          <p:cNvSpPr/>
          <p:nvPr/>
        </p:nvSpPr>
        <p:spPr>
          <a:xfrm>
            <a:off x="2975400" y="2866781"/>
            <a:ext cx="1141393" cy="1048938"/>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Occidente</a:t>
            </a:r>
            <a:endParaRPr lang="es-ES" sz="1400" b="1" dirty="0">
              <a:solidFill>
                <a:schemeClr val="tx1"/>
              </a:solidFill>
              <a:latin typeface="Arial Narrow" pitchFamily="34" charset="0"/>
            </a:endParaRPr>
          </a:p>
          <a:p>
            <a:pPr algn="ctr"/>
            <a:r>
              <a:rPr lang="es-ES" sz="1400" b="1" dirty="0">
                <a:solidFill>
                  <a:schemeClr val="tx1"/>
                </a:solidFill>
                <a:latin typeface="Arial Narrow" pitchFamily="34" charset="0"/>
              </a:rPr>
              <a:t>1149</a:t>
            </a:r>
          </a:p>
          <a:p>
            <a:pPr algn="ctr"/>
            <a:endParaRPr lang="es-ES" sz="1400" b="1" dirty="0">
              <a:solidFill>
                <a:schemeClr val="tx1"/>
              </a:solidFill>
              <a:latin typeface="Arial Narrow" pitchFamily="34" charset="0"/>
            </a:endParaRPr>
          </a:p>
          <a:p>
            <a:pPr algn="ctr"/>
            <a:r>
              <a:rPr lang="es-ES" sz="1400" b="1" dirty="0">
                <a:solidFill>
                  <a:schemeClr val="tx1"/>
                </a:solidFill>
                <a:latin typeface="Arial Narrow" pitchFamily="34" charset="0"/>
              </a:rPr>
              <a:t>28.97%</a:t>
            </a:r>
            <a:endParaRPr lang="es-CO" sz="1400" b="1" dirty="0">
              <a:solidFill>
                <a:schemeClr val="tx1"/>
              </a:solidFill>
              <a:latin typeface="Arial Narrow" pitchFamily="34" charset="0"/>
            </a:endParaRPr>
          </a:p>
        </p:txBody>
      </p:sp>
      <p:sp>
        <p:nvSpPr>
          <p:cNvPr id="9" name="24 Rectángulo"/>
          <p:cNvSpPr/>
          <p:nvPr/>
        </p:nvSpPr>
        <p:spPr>
          <a:xfrm>
            <a:off x="2980770" y="1802675"/>
            <a:ext cx="1136023" cy="1000322"/>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sz="1400" b="1" dirty="0">
              <a:solidFill>
                <a:schemeClr val="tx1"/>
              </a:solidFill>
              <a:latin typeface="Arial Narrow" pitchFamily="34" charset="0"/>
            </a:endParaRPr>
          </a:p>
          <a:p>
            <a:pPr algn="ctr"/>
            <a:r>
              <a:rPr lang="es-CO" sz="1300" b="1" dirty="0">
                <a:solidFill>
                  <a:schemeClr val="tx1"/>
                </a:solidFill>
                <a:latin typeface="Arial Narrow" pitchFamily="34" charset="0"/>
              </a:rPr>
              <a:t>Centro Oriente</a:t>
            </a:r>
          </a:p>
          <a:p>
            <a:pPr algn="ctr"/>
            <a:r>
              <a:rPr lang="es-ES" sz="1400" b="1" dirty="0">
                <a:solidFill>
                  <a:schemeClr val="tx1"/>
                </a:solidFill>
                <a:latin typeface="Arial Narrow" pitchFamily="34" charset="0"/>
              </a:rPr>
              <a:t>1828   </a:t>
            </a:r>
          </a:p>
          <a:p>
            <a:pPr algn="ctr"/>
            <a:endParaRPr lang="es-ES" sz="1400" b="1" dirty="0">
              <a:solidFill>
                <a:schemeClr val="tx1"/>
              </a:solidFill>
              <a:latin typeface="Arial Narrow" pitchFamily="34" charset="0"/>
            </a:endParaRPr>
          </a:p>
          <a:p>
            <a:pPr algn="ctr"/>
            <a:r>
              <a:rPr lang="es-ES" sz="1400" b="1" dirty="0">
                <a:solidFill>
                  <a:schemeClr val="tx1"/>
                </a:solidFill>
                <a:latin typeface="Arial Narrow" pitchFamily="34" charset="0"/>
              </a:rPr>
              <a:t>  29.54%</a:t>
            </a:r>
          </a:p>
          <a:p>
            <a:pPr algn="ctr"/>
            <a:endParaRPr lang="es-ES" sz="1400" b="1" dirty="0">
              <a:solidFill>
                <a:schemeClr val="tx1"/>
              </a:solidFill>
              <a:latin typeface="Arial Narrow" pitchFamily="34" charset="0"/>
            </a:endParaRPr>
          </a:p>
        </p:txBody>
      </p:sp>
      <p:sp>
        <p:nvSpPr>
          <p:cNvPr id="10" name="25 Rectángulo"/>
          <p:cNvSpPr/>
          <p:nvPr/>
        </p:nvSpPr>
        <p:spPr>
          <a:xfrm>
            <a:off x="2963125" y="5122775"/>
            <a:ext cx="1153668" cy="1049947"/>
          </a:xfrm>
          <a:prstGeom prst="rect">
            <a:avLst/>
          </a:prstGeom>
          <a:solidFill>
            <a:schemeClr val="accent6">
              <a:lumMod val="40000"/>
              <a:lumOff val="60000"/>
            </a:schemeClr>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Norte 1469</a:t>
            </a:r>
          </a:p>
          <a:p>
            <a:pPr algn="ctr"/>
            <a:endParaRPr lang="es-CO" sz="1400" b="1" dirty="0">
              <a:solidFill>
                <a:schemeClr val="tx1"/>
              </a:solidFill>
              <a:latin typeface="Arial Narrow" pitchFamily="34" charset="0"/>
            </a:endParaRPr>
          </a:p>
          <a:p>
            <a:pPr algn="ctr"/>
            <a:r>
              <a:rPr lang="es-CO" sz="1400" b="1" dirty="0">
                <a:solidFill>
                  <a:schemeClr val="tx1"/>
                </a:solidFill>
                <a:latin typeface="Arial Narrow" pitchFamily="34" charset="0"/>
              </a:rPr>
              <a:t>23.28%</a:t>
            </a:r>
          </a:p>
        </p:txBody>
      </p:sp>
      <p:sp>
        <p:nvSpPr>
          <p:cNvPr id="14" name="CuadroTexto 4"/>
          <p:cNvSpPr txBox="1"/>
          <p:nvPr/>
        </p:nvSpPr>
        <p:spPr>
          <a:xfrm>
            <a:off x="2963125" y="1156192"/>
            <a:ext cx="1196569" cy="600164"/>
          </a:xfrm>
          <a:prstGeom prst="rect">
            <a:avLst/>
          </a:prstGeom>
          <a:noFill/>
          <a:ln>
            <a:solidFill>
              <a:schemeClr val="tx1"/>
            </a:solidFill>
          </a:ln>
        </p:spPr>
        <p:txBody>
          <a:bodyPr wrap="square" rtlCol="0">
            <a:spAutoFit/>
          </a:bodyPr>
          <a:lstStyle/>
          <a:p>
            <a:pPr algn="ctr"/>
            <a:r>
              <a:rPr lang="es-ES" sz="1100" b="1" dirty="0">
                <a:latin typeface="Arial Narrow" panose="020B0606020202030204" pitchFamily="34" charset="0"/>
                <a:cs typeface="Lato Regular"/>
              </a:rPr>
              <a:t>Total Regionales</a:t>
            </a:r>
          </a:p>
          <a:p>
            <a:pPr algn="ctr"/>
            <a:endParaRPr lang="es-ES" sz="1100" b="1" dirty="0">
              <a:latin typeface="Arial Narrow" panose="020B0606020202030204" pitchFamily="34" charset="0"/>
              <a:cs typeface="Lato Regular"/>
            </a:endParaRPr>
          </a:p>
          <a:p>
            <a:pPr algn="ctr"/>
            <a:r>
              <a:rPr lang="es-ES" sz="1100" b="1" dirty="0">
                <a:latin typeface="Arial Narrow" panose="020B0606020202030204" pitchFamily="34" charset="0"/>
                <a:cs typeface="Lato Regular"/>
              </a:rPr>
              <a:t>SEGUNDA FASE</a:t>
            </a:r>
          </a:p>
        </p:txBody>
      </p:sp>
      <p:sp>
        <p:nvSpPr>
          <p:cNvPr id="15" name="CuadroTexto 4"/>
          <p:cNvSpPr txBox="1"/>
          <p:nvPr/>
        </p:nvSpPr>
        <p:spPr>
          <a:xfrm>
            <a:off x="1539893" y="1153625"/>
            <a:ext cx="1359902" cy="553998"/>
          </a:xfrm>
          <a:prstGeom prst="rect">
            <a:avLst/>
          </a:prstGeom>
          <a:noFill/>
          <a:ln>
            <a:solidFill>
              <a:schemeClr val="tx1"/>
            </a:solidFill>
          </a:ln>
        </p:spPr>
        <p:txBody>
          <a:bodyPr wrap="square" rtlCol="0">
            <a:spAutoFit/>
          </a:bodyPr>
          <a:lstStyle/>
          <a:p>
            <a:pPr algn="ctr"/>
            <a:r>
              <a:rPr lang="es-ES" sz="1000" b="1" dirty="0">
                <a:latin typeface="Arial Narrow" panose="020B0606020202030204" pitchFamily="34" charset="0"/>
                <a:cs typeface="Lato Regular"/>
              </a:rPr>
              <a:t>Gerencias de Bienes Inmuebles IDENTIFICACION</a:t>
            </a:r>
          </a:p>
        </p:txBody>
      </p:sp>
      <p:sp>
        <p:nvSpPr>
          <p:cNvPr id="16" name="36 Rectángulo"/>
          <p:cNvSpPr/>
          <p:nvPr/>
        </p:nvSpPr>
        <p:spPr>
          <a:xfrm>
            <a:off x="5399585" y="1809868"/>
            <a:ext cx="1023591" cy="974338"/>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SUSCEPTIBLES</a:t>
            </a:r>
          </a:p>
          <a:p>
            <a:pPr algn="ctr"/>
            <a:r>
              <a:rPr lang="es-CO" sz="1100" b="1" dirty="0">
                <a:solidFill>
                  <a:schemeClr val="tx1"/>
                </a:solidFill>
                <a:latin typeface="Arial Narrow" pitchFamily="34" charset="0"/>
              </a:rPr>
              <a:t>26</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1.42%</a:t>
            </a:r>
          </a:p>
        </p:txBody>
      </p:sp>
      <p:sp>
        <p:nvSpPr>
          <p:cNvPr id="17" name="37 Rectángulo"/>
          <p:cNvSpPr/>
          <p:nvPr/>
        </p:nvSpPr>
        <p:spPr>
          <a:xfrm>
            <a:off x="5399585" y="2861754"/>
            <a:ext cx="1023590" cy="1031285"/>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SUSCEPTIBLES</a:t>
            </a:r>
          </a:p>
          <a:p>
            <a:pPr algn="ctr"/>
            <a:r>
              <a:rPr lang="es-CO" sz="1100" b="1" dirty="0">
                <a:solidFill>
                  <a:schemeClr val="tx1"/>
                </a:solidFill>
                <a:latin typeface="Arial Narrow" pitchFamily="34" charset="0"/>
              </a:rPr>
              <a:t>222</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19.32%</a:t>
            </a:r>
          </a:p>
        </p:txBody>
      </p:sp>
      <p:sp>
        <p:nvSpPr>
          <p:cNvPr id="33" name="65 CuadroTexto"/>
          <p:cNvSpPr txBox="1"/>
          <p:nvPr/>
        </p:nvSpPr>
        <p:spPr>
          <a:xfrm>
            <a:off x="1524000" y="6277668"/>
            <a:ext cx="1694576" cy="430887"/>
          </a:xfrm>
          <a:prstGeom prst="rect">
            <a:avLst/>
          </a:prstGeom>
          <a:noFill/>
        </p:spPr>
        <p:txBody>
          <a:bodyPr wrap="square" rtlCol="0">
            <a:spAutoFit/>
          </a:bodyPr>
          <a:lstStyle/>
          <a:p>
            <a:r>
              <a:rPr lang="es-CO" sz="1100" dirty="0">
                <a:latin typeface="Arial Narrow" panose="020B0606020202030204" pitchFamily="34" charset="0"/>
              </a:rPr>
              <a:t>Fuente: Sociedad de Activos Especiales S.A.S. – SAE </a:t>
            </a:r>
          </a:p>
        </p:txBody>
      </p:sp>
      <p:sp>
        <p:nvSpPr>
          <p:cNvPr id="34" name="31 Rectángulo"/>
          <p:cNvSpPr/>
          <p:nvPr/>
        </p:nvSpPr>
        <p:spPr>
          <a:xfrm>
            <a:off x="8644223" y="5105671"/>
            <a:ext cx="1799735" cy="1031284"/>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100" b="1" dirty="0">
                <a:solidFill>
                  <a:schemeClr val="tx1"/>
                </a:solidFill>
                <a:latin typeface="Arial Narrow" pitchFamily="34" charset="0"/>
              </a:rPr>
              <a:t>0</a:t>
            </a:r>
          </a:p>
        </p:txBody>
      </p:sp>
      <p:sp>
        <p:nvSpPr>
          <p:cNvPr id="41" name="CuadroTexto 4"/>
          <p:cNvSpPr txBox="1"/>
          <p:nvPr/>
        </p:nvSpPr>
        <p:spPr>
          <a:xfrm>
            <a:off x="4223022" y="1156192"/>
            <a:ext cx="1117454" cy="600164"/>
          </a:xfrm>
          <a:prstGeom prst="rect">
            <a:avLst/>
          </a:prstGeom>
          <a:noFill/>
          <a:ln>
            <a:solidFill>
              <a:schemeClr val="tx1"/>
            </a:solidFill>
          </a:ln>
        </p:spPr>
        <p:txBody>
          <a:bodyPr wrap="square" rtlCol="0">
            <a:spAutoFit/>
          </a:bodyPr>
          <a:lstStyle/>
          <a:p>
            <a:pPr algn="ctr"/>
            <a:r>
              <a:rPr lang="es-ES" sz="1100" b="1" dirty="0">
                <a:latin typeface="Arial Narrow" pitchFamily="34" charset="0"/>
                <a:cs typeface="Lato Regular"/>
              </a:rPr>
              <a:t>Gerencias Regionales</a:t>
            </a:r>
          </a:p>
          <a:p>
            <a:pPr algn="ctr"/>
            <a:r>
              <a:rPr lang="es-ES" sz="1100" b="1" dirty="0">
                <a:latin typeface="Arial Narrow" pitchFamily="34" charset="0"/>
                <a:cs typeface="Lato Regular"/>
              </a:rPr>
              <a:t>VALIDACIÓN</a:t>
            </a:r>
          </a:p>
        </p:txBody>
      </p:sp>
      <p:sp>
        <p:nvSpPr>
          <p:cNvPr id="42" name="CuadroTexto 4"/>
          <p:cNvSpPr txBox="1"/>
          <p:nvPr/>
        </p:nvSpPr>
        <p:spPr>
          <a:xfrm>
            <a:off x="8637175" y="1199792"/>
            <a:ext cx="1799735" cy="461665"/>
          </a:xfrm>
          <a:prstGeom prst="rect">
            <a:avLst/>
          </a:prstGeom>
          <a:noFill/>
          <a:ln>
            <a:solidFill>
              <a:schemeClr val="tx1"/>
            </a:solidFill>
          </a:ln>
        </p:spPr>
        <p:txBody>
          <a:bodyPr wrap="square" rtlCol="0">
            <a:spAutoFit/>
          </a:bodyPr>
          <a:lstStyle/>
          <a:p>
            <a:pPr algn="ctr"/>
            <a:r>
              <a:rPr lang="es-ES" sz="1200" b="1" dirty="0">
                <a:latin typeface="Arial Narrow" pitchFamily="34" charset="0"/>
                <a:cs typeface="Lato Regular"/>
              </a:rPr>
              <a:t>Causales de enajenación REGIONALES</a:t>
            </a:r>
          </a:p>
        </p:txBody>
      </p:sp>
      <p:sp>
        <p:nvSpPr>
          <p:cNvPr id="45" name="25 Rectángulo"/>
          <p:cNvSpPr/>
          <p:nvPr/>
        </p:nvSpPr>
        <p:spPr>
          <a:xfrm>
            <a:off x="2963125" y="3995448"/>
            <a:ext cx="1153668" cy="1022381"/>
          </a:xfrm>
          <a:prstGeom prst="rect">
            <a:avLst/>
          </a:prstGeom>
          <a:solidFill>
            <a:schemeClr val="accent6">
              <a:lumMod val="60000"/>
              <a:lumOff val="40000"/>
            </a:schemeClr>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Suroccidente 1864</a:t>
            </a:r>
          </a:p>
          <a:p>
            <a:pPr algn="ctr"/>
            <a:endParaRPr lang="es-CO" sz="1400" b="1" dirty="0">
              <a:solidFill>
                <a:schemeClr val="tx1"/>
              </a:solidFill>
              <a:latin typeface="Arial Narrow" pitchFamily="34" charset="0"/>
            </a:endParaRPr>
          </a:p>
          <a:p>
            <a:pPr algn="ctr"/>
            <a:r>
              <a:rPr lang="es-CO" sz="1400" b="1" dirty="0">
                <a:solidFill>
                  <a:schemeClr val="tx1"/>
                </a:solidFill>
                <a:latin typeface="Arial Narrow" pitchFamily="34" charset="0"/>
              </a:rPr>
              <a:t>18.20%</a:t>
            </a:r>
          </a:p>
        </p:txBody>
      </p:sp>
      <p:sp>
        <p:nvSpPr>
          <p:cNvPr id="52" name="CuadroTexto 51"/>
          <p:cNvSpPr txBox="1"/>
          <p:nvPr/>
        </p:nvSpPr>
        <p:spPr>
          <a:xfrm>
            <a:off x="4681269" y="131433"/>
            <a:ext cx="5818719" cy="923330"/>
          </a:xfrm>
          <a:prstGeom prst="rect">
            <a:avLst/>
          </a:prstGeom>
          <a:noFill/>
        </p:spPr>
        <p:txBody>
          <a:bodyPr wrap="square" rtlCol="0">
            <a:spAutoFit/>
          </a:bodyPr>
          <a:lstStyle/>
          <a:p>
            <a:pPr algn="r"/>
            <a:r>
              <a:rPr lang="es-ES" dirty="0">
                <a:solidFill>
                  <a:srgbClr val="A9A8A9"/>
                </a:solidFill>
                <a:latin typeface="Lato Regular"/>
                <a:cs typeface="Lato Regular"/>
              </a:rPr>
              <a:t>Proceso de alistamiento de inmuebles para Enajenación Temprana – Corte-  20 de septiembre 2017</a:t>
            </a:r>
          </a:p>
        </p:txBody>
      </p:sp>
      <p:sp>
        <p:nvSpPr>
          <p:cNvPr id="39" name="37 Rectángulo"/>
          <p:cNvSpPr/>
          <p:nvPr/>
        </p:nvSpPr>
        <p:spPr>
          <a:xfrm>
            <a:off x="5387944" y="3964537"/>
            <a:ext cx="1032914" cy="1082882"/>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SUSCEPTIBLES</a:t>
            </a:r>
          </a:p>
          <a:p>
            <a:pPr algn="ctr"/>
            <a:r>
              <a:rPr lang="es-CO" sz="1100" b="1" dirty="0">
                <a:solidFill>
                  <a:schemeClr val="tx1"/>
                </a:solidFill>
                <a:latin typeface="Arial Narrow" pitchFamily="34" charset="0"/>
              </a:rPr>
              <a:t>1659</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89%</a:t>
            </a:r>
          </a:p>
        </p:txBody>
      </p:sp>
      <p:sp>
        <p:nvSpPr>
          <p:cNvPr id="40" name="37 Rectángulo"/>
          <p:cNvSpPr/>
          <p:nvPr/>
        </p:nvSpPr>
        <p:spPr>
          <a:xfrm>
            <a:off x="5382706" y="5111888"/>
            <a:ext cx="1038153" cy="1037279"/>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SUSCEPTIBLES</a:t>
            </a:r>
          </a:p>
          <a:p>
            <a:pPr algn="ctr"/>
            <a:r>
              <a:rPr lang="es-CO" sz="1100" b="1" dirty="0">
                <a:solidFill>
                  <a:schemeClr val="tx1"/>
                </a:solidFill>
                <a:latin typeface="Arial Narrow" pitchFamily="34" charset="0"/>
              </a:rPr>
              <a:t>0</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a:t>
            </a:r>
          </a:p>
        </p:txBody>
      </p:sp>
      <p:sp>
        <p:nvSpPr>
          <p:cNvPr id="43" name="81 Rectángulo"/>
          <p:cNvSpPr/>
          <p:nvPr/>
        </p:nvSpPr>
        <p:spPr>
          <a:xfrm>
            <a:off x="4225924" y="1813852"/>
            <a:ext cx="1108391" cy="4354288"/>
          </a:xfrm>
          <a:prstGeom prst="rect">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300" b="1" dirty="0">
                <a:solidFill>
                  <a:schemeClr val="tx1"/>
                </a:solidFill>
                <a:latin typeface="Arial Narrow" pitchFamily="34" charset="0"/>
              </a:rPr>
              <a:t>VALIDADOS REGIONALES</a:t>
            </a:r>
          </a:p>
          <a:p>
            <a:pPr algn="ctr"/>
            <a:r>
              <a:rPr lang="es-ES" sz="1300" b="1" dirty="0">
                <a:solidFill>
                  <a:schemeClr val="tx1"/>
                </a:solidFill>
                <a:latin typeface="Arial Narrow" pitchFamily="34" charset="0"/>
              </a:rPr>
              <a:t>3126</a:t>
            </a:r>
          </a:p>
          <a:p>
            <a:pPr algn="ctr"/>
            <a:endParaRPr lang="es-ES" sz="1300" b="1" dirty="0">
              <a:solidFill>
                <a:schemeClr val="tx1"/>
              </a:solidFill>
              <a:latin typeface="Arial Narrow" pitchFamily="34" charset="0"/>
            </a:endParaRPr>
          </a:p>
          <a:p>
            <a:pPr algn="ctr"/>
            <a:r>
              <a:rPr lang="es-ES" sz="1300" b="1" u="sng" dirty="0">
                <a:solidFill>
                  <a:schemeClr val="tx1"/>
                </a:solidFill>
                <a:latin typeface="Arial Narrow" pitchFamily="34" charset="0"/>
              </a:rPr>
              <a:t>49.54%</a:t>
            </a:r>
          </a:p>
          <a:p>
            <a:pPr algn="ctr"/>
            <a:endParaRPr lang="es-ES" sz="1600" b="1" dirty="0">
              <a:solidFill>
                <a:schemeClr val="tx1"/>
              </a:solidFill>
              <a:latin typeface="Arial Narrow" pitchFamily="34" charset="0"/>
            </a:endParaRPr>
          </a:p>
          <a:p>
            <a:pPr algn="ctr"/>
            <a:endParaRPr lang="es-ES" sz="1600" b="1" dirty="0">
              <a:solidFill>
                <a:schemeClr val="tx1"/>
              </a:solidFill>
              <a:latin typeface="Arial Narrow" pitchFamily="34" charset="0"/>
            </a:endParaRPr>
          </a:p>
          <a:p>
            <a:pPr algn="ctr"/>
            <a:endParaRPr lang="es-ES" sz="1600" b="1" dirty="0">
              <a:solidFill>
                <a:schemeClr val="tx1"/>
              </a:solidFill>
              <a:latin typeface="Arial Narrow" pitchFamily="34" charset="0"/>
            </a:endParaRPr>
          </a:p>
          <a:p>
            <a:pPr algn="ctr"/>
            <a:r>
              <a:rPr lang="es-ES" sz="1300" b="1" dirty="0">
                <a:solidFill>
                  <a:schemeClr val="tx1"/>
                </a:solidFill>
                <a:latin typeface="Arial Narrow" pitchFamily="34" charset="0"/>
              </a:rPr>
              <a:t>VALIDACIÓN PRENDIENTE</a:t>
            </a:r>
          </a:p>
          <a:p>
            <a:pPr algn="ctr"/>
            <a:r>
              <a:rPr lang="es-ES" sz="1300" b="1" dirty="0">
                <a:solidFill>
                  <a:schemeClr val="tx1"/>
                </a:solidFill>
                <a:latin typeface="Arial Narrow" pitchFamily="34" charset="0"/>
              </a:rPr>
              <a:t>3184</a:t>
            </a:r>
          </a:p>
          <a:p>
            <a:pPr algn="ctr"/>
            <a:endParaRPr lang="es-ES" sz="1300" b="1" dirty="0">
              <a:solidFill>
                <a:schemeClr val="tx1"/>
              </a:solidFill>
              <a:latin typeface="Arial Narrow" pitchFamily="34" charset="0"/>
            </a:endParaRPr>
          </a:p>
          <a:p>
            <a:pPr algn="ctr"/>
            <a:r>
              <a:rPr lang="es-ES" sz="1300" b="1" u="sng" dirty="0">
                <a:solidFill>
                  <a:schemeClr val="tx1"/>
                </a:solidFill>
                <a:latin typeface="Arial Narrow" pitchFamily="34" charset="0"/>
              </a:rPr>
              <a:t>50.45%</a:t>
            </a:r>
            <a:endParaRPr lang="es-CO" sz="1300" b="1" u="sng" dirty="0">
              <a:solidFill>
                <a:schemeClr val="tx1"/>
              </a:solidFill>
              <a:latin typeface="Arial Narrow" pitchFamily="34" charset="0"/>
            </a:endParaRPr>
          </a:p>
        </p:txBody>
      </p:sp>
      <p:sp>
        <p:nvSpPr>
          <p:cNvPr id="47" name="CuadroTexto 4"/>
          <p:cNvSpPr txBox="1"/>
          <p:nvPr/>
        </p:nvSpPr>
        <p:spPr>
          <a:xfrm>
            <a:off x="5403806" y="1176800"/>
            <a:ext cx="3195926" cy="523220"/>
          </a:xfrm>
          <a:prstGeom prst="rect">
            <a:avLst/>
          </a:prstGeom>
          <a:noFill/>
          <a:ln>
            <a:solidFill>
              <a:schemeClr val="tx1"/>
            </a:solidFill>
          </a:ln>
        </p:spPr>
        <p:txBody>
          <a:bodyPr wrap="square" rtlCol="0">
            <a:spAutoFit/>
          </a:bodyPr>
          <a:lstStyle/>
          <a:p>
            <a:pPr algn="ctr"/>
            <a:r>
              <a:rPr lang="es-ES" sz="1400" b="1" dirty="0">
                <a:latin typeface="Arial Narrow" pitchFamily="34" charset="0"/>
                <a:cs typeface="Lato Regular"/>
              </a:rPr>
              <a:t>Gerencias Regionales</a:t>
            </a:r>
          </a:p>
          <a:p>
            <a:pPr algn="ctr"/>
            <a:r>
              <a:rPr lang="es-ES" sz="1400" b="1" dirty="0">
                <a:latin typeface="Arial Narrow" pitchFamily="34" charset="0"/>
                <a:cs typeface="Lato Regular"/>
              </a:rPr>
              <a:t>VALIDACIÓN</a:t>
            </a:r>
          </a:p>
        </p:txBody>
      </p:sp>
      <p:sp>
        <p:nvSpPr>
          <p:cNvPr id="48" name="36 Rectángulo"/>
          <p:cNvSpPr/>
          <p:nvPr/>
        </p:nvSpPr>
        <p:spPr>
          <a:xfrm>
            <a:off x="6458301" y="1809868"/>
            <a:ext cx="1057412" cy="974338"/>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NO SUSCEPTIBLES</a:t>
            </a:r>
          </a:p>
          <a:p>
            <a:pPr algn="ctr"/>
            <a:r>
              <a:rPr lang="es-CO" sz="1100" b="1" dirty="0">
                <a:solidFill>
                  <a:schemeClr val="tx1"/>
                </a:solidFill>
                <a:latin typeface="Arial Narrow" pitchFamily="34" charset="0"/>
              </a:rPr>
              <a:t>312</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17.08%</a:t>
            </a:r>
          </a:p>
        </p:txBody>
      </p:sp>
      <p:sp>
        <p:nvSpPr>
          <p:cNvPr id="49" name="37 Rectángulo"/>
          <p:cNvSpPr/>
          <p:nvPr/>
        </p:nvSpPr>
        <p:spPr>
          <a:xfrm>
            <a:off x="6458302" y="2861753"/>
            <a:ext cx="1043081" cy="1031285"/>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NO SUSCEPTIBLES</a:t>
            </a:r>
          </a:p>
          <a:p>
            <a:pPr algn="ctr"/>
            <a:r>
              <a:rPr lang="es-CO" sz="1100" b="1" dirty="0">
                <a:solidFill>
                  <a:schemeClr val="tx1"/>
                </a:solidFill>
                <a:latin typeface="Arial Narrow" pitchFamily="34" charset="0"/>
              </a:rPr>
              <a:t>704</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61.27%</a:t>
            </a:r>
          </a:p>
        </p:txBody>
      </p:sp>
      <p:sp>
        <p:nvSpPr>
          <p:cNvPr id="50" name="37 Rectángulo"/>
          <p:cNvSpPr/>
          <p:nvPr/>
        </p:nvSpPr>
        <p:spPr>
          <a:xfrm>
            <a:off x="6458301" y="3961081"/>
            <a:ext cx="1057412" cy="1086338"/>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NO SUSCEPTIBLES</a:t>
            </a:r>
          </a:p>
          <a:p>
            <a:pPr algn="ctr"/>
            <a:r>
              <a:rPr lang="es-CO" sz="1100" b="1" dirty="0">
                <a:solidFill>
                  <a:schemeClr val="tx1"/>
                </a:solidFill>
                <a:latin typeface="Arial Narrow" pitchFamily="34" charset="0"/>
              </a:rPr>
              <a:t>203</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10.90%</a:t>
            </a:r>
          </a:p>
        </p:txBody>
      </p:sp>
      <p:sp>
        <p:nvSpPr>
          <p:cNvPr id="51" name="37 Rectángulo"/>
          <p:cNvSpPr/>
          <p:nvPr/>
        </p:nvSpPr>
        <p:spPr>
          <a:xfrm>
            <a:off x="6451135" y="5105671"/>
            <a:ext cx="1057412" cy="1031285"/>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NO SUSCEPTIBLES</a:t>
            </a:r>
          </a:p>
          <a:p>
            <a:pPr algn="ctr"/>
            <a:r>
              <a:rPr lang="es-CO" sz="1100" b="1" dirty="0">
                <a:solidFill>
                  <a:schemeClr val="tx1"/>
                </a:solidFill>
                <a:latin typeface="Arial Narrow" pitchFamily="34" charset="0"/>
              </a:rPr>
              <a:t>0</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a:t>
            </a:r>
          </a:p>
        </p:txBody>
      </p:sp>
      <p:sp>
        <p:nvSpPr>
          <p:cNvPr id="53" name="37 Rectángulo"/>
          <p:cNvSpPr/>
          <p:nvPr/>
        </p:nvSpPr>
        <p:spPr>
          <a:xfrm>
            <a:off x="7542319" y="5110835"/>
            <a:ext cx="1057412" cy="1031285"/>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PENDIENTES DE VALIDACIÓN</a:t>
            </a:r>
          </a:p>
          <a:p>
            <a:pPr algn="ctr"/>
            <a:r>
              <a:rPr lang="es-CO" sz="1100" b="1" dirty="0">
                <a:solidFill>
                  <a:schemeClr val="tx1"/>
                </a:solidFill>
                <a:latin typeface="Arial Narrow" pitchFamily="34" charset="0"/>
              </a:rPr>
              <a:t>1469</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100%</a:t>
            </a:r>
          </a:p>
        </p:txBody>
      </p:sp>
      <p:sp>
        <p:nvSpPr>
          <p:cNvPr id="55" name="37 Rectángulo"/>
          <p:cNvSpPr/>
          <p:nvPr/>
        </p:nvSpPr>
        <p:spPr>
          <a:xfrm>
            <a:off x="7542319" y="3960426"/>
            <a:ext cx="1057412" cy="1086995"/>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PENDIENTES DE VALIDACIÓN</a:t>
            </a:r>
          </a:p>
          <a:p>
            <a:pPr algn="ctr"/>
            <a:r>
              <a:rPr lang="es-CO" sz="1100" b="1" dirty="0">
                <a:solidFill>
                  <a:schemeClr val="tx1"/>
                </a:solidFill>
                <a:latin typeface="Arial Narrow" pitchFamily="34" charset="0"/>
              </a:rPr>
              <a:t>2</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0.10%</a:t>
            </a:r>
          </a:p>
        </p:txBody>
      </p:sp>
      <p:sp>
        <p:nvSpPr>
          <p:cNvPr id="56" name="37 Rectángulo"/>
          <p:cNvSpPr/>
          <p:nvPr/>
        </p:nvSpPr>
        <p:spPr>
          <a:xfrm>
            <a:off x="7536746" y="2861753"/>
            <a:ext cx="1063004" cy="1031285"/>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PENDIENTES DE VALIDACIÓN</a:t>
            </a:r>
          </a:p>
          <a:p>
            <a:pPr algn="ctr"/>
            <a:r>
              <a:rPr lang="es-CO" sz="1100" b="1" dirty="0">
                <a:solidFill>
                  <a:schemeClr val="tx1"/>
                </a:solidFill>
                <a:latin typeface="Arial Narrow" pitchFamily="34" charset="0"/>
              </a:rPr>
              <a:t>223</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19.41%</a:t>
            </a:r>
          </a:p>
        </p:txBody>
      </p:sp>
      <p:sp>
        <p:nvSpPr>
          <p:cNvPr id="57" name="36 Rectángulo"/>
          <p:cNvSpPr/>
          <p:nvPr/>
        </p:nvSpPr>
        <p:spPr>
          <a:xfrm>
            <a:off x="7550839" y="1802922"/>
            <a:ext cx="1057412" cy="974338"/>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50" b="1" dirty="0">
                <a:solidFill>
                  <a:schemeClr val="tx1"/>
                </a:solidFill>
                <a:latin typeface="Arial Narrow" pitchFamily="34" charset="0"/>
              </a:rPr>
              <a:t>PENDIENTES DE VALIDACIÓN</a:t>
            </a:r>
          </a:p>
          <a:p>
            <a:pPr algn="ctr"/>
            <a:r>
              <a:rPr lang="es-CO" sz="1100" b="1" dirty="0">
                <a:solidFill>
                  <a:schemeClr val="tx1"/>
                </a:solidFill>
                <a:latin typeface="Arial Narrow" pitchFamily="34" charset="0"/>
              </a:rPr>
              <a:t>1490</a:t>
            </a:r>
          </a:p>
          <a:p>
            <a:pPr algn="ctr"/>
            <a:endParaRPr lang="es-ES" sz="1100" b="1" dirty="0">
              <a:solidFill>
                <a:schemeClr val="tx1"/>
              </a:solidFill>
              <a:latin typeface="Arial Narrow" pitchFamily="34" charset="0"/>
            </a:endParaRPr>
          </a:p>
          <a:p>
            <a:pPr algn="ctr"/>
            <a:r>
              <a:rPr lang="es-CO" sz="1100" b="1" dirty="0">
                <a:solidFill>
                  <a:schemeClr val="tx1"/>
                </a:solidFill>
                <a:latin typeface="Arial Narrow" pitchFamily="34" charset="0"/>
              </a:rPr>
              <a:t>81.50%</a:t>
            </a:r>
          </a:p>
        </p:txBody>
      </p:sp>
      <p:sp>
        <p:nvSpPr>
          <p:cNvPr id="58" name="31 Rectángulo"/>
          <p:cNvSpPr/>
          <p:nvPr/>
        </p:nvSpPr>
        <p:spPr>
          <a:xfrm>
            <a:off x="8637175" y="3960426"/>
            <a:ext cx="1799735" cy="1086995"/>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s-CO" sz="1100" b="1" dirty="0">
                <a:solidFill>
                  <a:schemeClr val="tx1"/>
                </a:solidFill>
                <a:latin typeface="Arial Narrow" pitchFamily="34" charset="0"/>
              </a:rPr>
              <a:t>             Causal 1          558                                                               </a:t>
            </a:r>
          </a:p>
          <a:p>
            <a:r>
              <a:rPr lang="es-CO" sz="1100" b="1" dirty="0">
                <a:solidFill>
                  <a:schemeClr val="tx1"/>
                </a:solidFill>
                <a:latin typeface="Arial Narrow" pitchFamily="34" charset="0"/>
              </a:rPr>
              <a:t>             Causal 3           9  </a:t>
            </a:r>
          </a:p>
          <a:p>
            <a:r>
              <a:rPr lang="es-CO" sz="1100" b="1" dirty="0">
                <a:solidFill>
                  <a:schemeClr val="tx1"/>
                </a:solidFill>
                <a:latin typeface="Arial Narrow" pitchFamily="34" charset="0"/>
              </a:rPr>
              <a:t>             Causal 4          910</a:t>
            </a:r>
          </a:p>
          <a:p>
            <a:r>
              <a:rPr lang="es-CO" sz="1100" b="1" dirty="0">
                <a:solidFill>
                  <a:schemeClr val="tx1"/>
                </a:solidFill>
                <a:latin typeface="Arial Narrow" pitchFamily="34" charset="0"/>
              </a:rPr>
              <a:t>             Causal 7          182</a:t>
            </a:r>
          </a:p>
        </p:txBody>
      </p:sp>
      <p:sp>
        <p:nvSpPr>
          <p:cNvPr id="59" name="31 Rectángulo"/>
          <p:cNvSpPr/>
          <p:nvPr/>
        </p:nvSpPr>
        <p:spPr>
          <a:xfrm>
            <a:off x="8644223" y="2861753"/>
            <a:ext cx="1792687" cy="1014181"/>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s-CO" sz="1100" b="1" dirty="0">
                <a:solidFill>
                  <a:schemeClr val="tx1"/>
                </a:solidFill>
                <a:latin typeface="Arial Narrow" pitchFamily="34" charset="0"/>
              </a:rPr>
              <a:t>            </a:t>
            </a:r>
          </a:p>
          <a:p>
            <a:r>
              <a:rPr lang="es-CO" sz="1100" b="1" dirty="0">
                <a:solidFill>
                  <a:schemeClr val="tx1"/>
                </a:solidFill>
                <a:latin typeface="Arial Narrow" pitchFamily="34" charset="0"/>
              </a:rPr>
              <a:t>             Causal 3           23                                                               </a:t>
            </a:r>
          </a:p>
          <a:p>
            <a:r>
              <a:rPr lang="es-CO" sz="1100" b="1" dirty="0">
                <a:solidFill>
                  <a:schemeClr val="tx1"/>
                </a:solidFill>
                <a:latin typeface="Arial Narrow" pitchFamily="34" charset="0"/>
              </a:rPr>
              <a:t>             Causal 4          104 </a:t>
            </a:r>
          </a:p>
          <a:p>
            <a:r>
              <a:rPr lang="es-CO" sz="1100" b="1" dirty="0">
                <a:solidFill>
                  <a:schemeClr val="tx1"/>
                </a:solidFill>
                <a:latin typeface="Arial Narrow" pitchFamily="34" charset="0"/>
              </a:rPr>
              <a:t>             Causal 7           95</a:t>
            </a:r>
          </a:p>
          <a:p>
            <a:r>
              <a:rPr lang="es-CO" sz="1100" b="1" dirty="0">
                <a:solidFill>
                  <a:schemeClr val="tx1"/>
                </a:solidFill>
                <a:latin typeface="Arial Narrow" pitchFamily="34" charset="0"/>
              </a:rPr>
              <a:t>             </a:t>
            </a:r>
          </a:p>
        </p:txBody>
      </p:sp>
      <p:sp>
        <p:nvSpPr>
          <p:cNvPr id="60" name="31 Rectángulo"/>
          <p:cNvSpPr/>
          <p:nvPr/>
        </p:nvSpPr>
        <p:spPr>
          <a:xfrm>
            <a:off x="8644437" y="1783001"/>
            <a:ext cx="1799735" cy="1014181"/>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100" b="1" dirty="0">
                <a:solidFill>
                  <a:schemeClr val="tx1"/>
                </a:solidFill>
                <a:latin typeface="Arial Narrow" pitchFamily="34" charset="0"/>
              </a:rPr>
              <a:t>Causal 1          1</a:t>
            </a:r>
          </a:p>
          <a:p>
            <a:pPr algn="ctr"/>
            <a:r>
              <a:rPr lang="es-CO" sz="1100" b="1" dirty="0">
                <a:solidFill>
                  <a:schemeClr val="tx1"/>
                </a:solidFill>
                <a:latin typeface="Arial Narrow" pitchFamily="34" charset="0"/>
              </a:rPr>
              <a:t>Causal 3          6</a:t>
            </a:r>
          </a:p>
          <a:p>
            <a:pPr algn="ctr"/>
            <a:r>
              <a:rPr lang="es-CO" sz="1100" b="1" dirty="0">
                <a:solidFill>
                  <a:schemeClr val="tx1"/>
                </a:solidFill>
                <a:latin typeface="Arial Narrow" pitchFamily="34" charset="0"/>
              </a:rPr>
              <a:t>Causal 4          7</a:t>
            </a:r>
          </a:p>
          <a:p>
            <a:pPr algn="ctr"/>
            <a:r>
              <a:rPr lang="es-CO" sz="1100" b="1" dirty="0">
                <a:solidFill>
                  <a:schemeClr val="tx1"/>
                </a:solidFill>
                <a:latin typeface="Arial Narrow" pitchFamily="34" charset="0"/>
              </a:rPr>
              <a:t> Causal 7         12</a:t>
            </a:r>
          </a:p>
        </p:txBody>
      </p:sp>
      <p:cxnSp>
        <p:nvCxnSpPr>
          <p:cNvPr id="5" name="Conector recto de flecha 4"/>
          <p:cNvCxnSpPr/>
          <p:nvPr/>
        </p:nvCxnSpPr>
        <p:spPr>
          <a:xfrm>
            <a:off x="9660742" y="2020953"/>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Conector recto de flecha 60"/>
          <p:cNvCxnSpPr/>
          <p:nvPr/>
        </p:nvCxnSpPr>
        <p:spPr>
          <a:xfrm>
            <a:off x="9660742" y="2210116"/>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Conector recto de flecha 61"/>
          <p:cNvCxnSpPr/>
          <p:nvPr/>
        </p:nvCxnSpPr>
        <p:spPr>
          <a:xfrm>
            <a:off x="9660742" y="2352236"/>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Conector recto de flecha 62"/>
          <p:cNvCxnSpPr/>
          <p:nvPr/>
        </p:nvCxnSpPr>
        <p:spPr>
          <a:xfrm>
            <a:off x="9660742" y="2523730"/>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Conector recto de flecha 63"/>
          <p:cNvCxnSpPr/>
          <p:nvPr/>
        </p:nvCxnSpPr>
        <p:spPr>
          <a:xfrm>
            <a:off x="9654517" y="3212952"/>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Conector recto de flecha 64"/>
          <p:cNvCxnSpPr/>
          <p:nvPr/>
        </p:nvCxnSpPr>
        <p:spPr>
          <a:xfrm>
            <a:off x="9654517" y="3376814"/>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Conector recto de flecha 65"/>
          <p:cNvCxnSpPr/>
          <p:nvPr/>
        </p:nvCxnSpPr>
        <p:spPr>
          <a:xfrm>
            <a:off x="9654517" y="3555973"/>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Conector recto de flecha 67"/>
          <p:cNvCxnSpPr/>
          <p:nvPr/>
        </p:nvCxnSpPr>
        <p:spPr>
          <a:xfrm>
            <a:off x="9659133" y="4213236"/>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Conector recto de flecha 68"/>
          <p:cNvCxnSpPr/>
          <p:nvPr/>
        </p:nvCxnSpPr>
        <p:spPr>
          <a:xfrm>
            <a:off x="9659133" y="4382285"/>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Conector recto de flecha 69"/>
          <p:cNvCxnSpPr/>
          <p:nvPr/>
        </p:nvCxnSpPr>
        <p:spPr>
          <a:xfrm>
            <a:off x="9659133" y="4550173"/>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Conector recto de flecha 70"/>
          <p:cNvCxnSpPr/>
          <p:nvPr/>
        </p:nvCxnSpPr>
        <p:spPr>
          <a:xfrm>
            <a:off x="9659133" y="4746863"/>
            <a:ext cx="196480" cy="1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CuadroTexto 71"/>
          <p:cNvSpPr txBox="1"/>
          <p:nvPr/>
        </p:nvSpPr>
        <p:spPr>
          <a:xfrm>
            <a:off x="3218577" y="6253457"/>
            <a:ext cx="7281411"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s-CO" sz="700" dirty="0">
                <a:latin typeface="Arial Narrow" panose="020B0606020202030204" pitchFamily="34" charset="0"/>
              </a:rPr>
              <a:t>CAUSAL 1. SEA NECESARIO U OBLIGATORIO DADO SU NATURALEZA</a:t>
            </a:r>
          </a:p>
          <a:p>
            <a:r>
              <a:rPr lang="es-CO" sz="700" dirty="0">
                <a:latin typeface="Arial Narrow" panose="020B0606020202030204" pitchFamily="34" charset="0"/>
              </a:rPr>
              <a:t>CAUSAL 3. AMENAZAN RUINA, PERDIDA O DETERIORO</a:t>
            </a:r>
          </a:p>
          <a:p>
            <a:r>
              <a:rPr lang="es-CO" sz="700" dirty="0">
                <a:latin typeface="Arial Narrow" panose="020B0606020202030204" pitchFamily="34" charset="0"/>
              </a:rPr>
              <a:t>CAUSAL 4. SU ADMINISTRACIÓN O CUSTODIA OCASIONEN, DE ACUERDO CON UN ANÁLISIS DE  COSTO BENEFICIO, PERJUICIOS O GASTOS DESPROPORCIONADOS A SU VALOR O ADMINISTRACIÓN</a:t>
            </a:r>
          </a:p>
          <a:p>
            <a:r>
              <a:rPr lang="es-CO" sz="700" dirty="0">
                <a:latin typeface="Arial Narrow" panose="020B0606020202030204" pitchFamily="34" charset="0"/>
              </a:rPr>
              <a:t>CAUSAL 7. UBICACIÓN GEOGRAFICA O CONDICIONES DE SEGURIDAD IMPOSIBILITAN LA ADMINISTRACIÓN</a:t>
            </a:r>
          </a:p>
        </p:txBody>
      </p:sp>
      <p:sp>
        <p:nvSpPr>
          <p:cNvPr id="46" name="Rectángulo 45"/>
          <p:cNvSpPr/>
          <p:nvPr/>
        </p:nvSpPr>
        <p:spPr>
          <a:xfrm>
            <a:off x="0" y="0"/>
            <a:ext cx="12192000" cy="116289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4" name="Imagen 53"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67" name="CuadroTexto 66"/>
          <p:cNvSpPr txBox="1"/>
          <p:nvPr/>
        </p:nvSpPr>
        <p:spPr>
          <a:xfrm>
            <a:off x="3887774" y="-122507"/>
            <a:ext cx="8071199" cy="1384995"/>
          </a:xfrm>
          <a:prstGeom prst="rect">
            <a:avLst/>
          </a:prstGeom>
          <a:noFill/>
        </p:spPr>
        <p:txBody>
          <a:bodyPr wrap="square" rtlCol="0">
            <a:spAutoFit/>
          </a:bodyPr>
          <a:lstStyle/>
          <a:p>
            <a:pPr algn="r"/>
            <a:r>
              <a:rPr lang="es-ES" sz="2800" b="1" dirty="0">
                <a:solidFill>
                  <a:schemeClr val="bg1"/>
                </a:solidFill>
              </a:rPr>
              <a:t>PROCESO ALISTAMIENTO DE INMUEBLES PARA ENAJENACIÓN TEMPRANA </a:t>
            </a:r>
          </a:p>
          <a:p>
            <a:pPr algn="r"/>
            <a:r>
              <a:rPr lang="es-ES" sz="2800" b="1" dirty="0">
                <a:solidFill>
                  <a:schemeClr val="bg1"/>
                </a:solidFill>
              </a:rPr>
              <a:t>(Corte a Sept. 20 de 2017)</a:t>
            </a:r>
            <a:endParaRPr lang="es-ES" sz="2800" dirty="0">
              <a:solidFill>
                <a:schemeClr val="bg1"/>
              </a:solidFill>
            </a:endParaRPr>
          </a:p>
        </p:txBody>
      </p:sp>
    </p:spTree>
    <p:extLst>
      <p:ext uri="{BB962C8B-B14F-4D97-AF65-F5344CB8AC3E}">
        <p14:creationId xmlns:p14="http://schemas.microsoft.com/office/powerpoint/2010/main" val="3795415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o 13"/>
          <p:cNvGrpSpPr/>
          <p:nvPr/>
        </p:nvGrpSpPr>
        <p:grpSpPr>
          <a:xfrm>
            <a:off x="0" y="235670"/>
            <a:ext cx="12191999" cy="6622330"/>
            <a:chOff x="-48960" y="1"/>
            <a:chExt cx="12192000" cy="6857999"/>
          </a:xfrm>
        </p:grpSpPr>
        <p:sp>
          <p:nvSpPr>
            <p:cNvPr id="2" name="Rectángulo 1"/>
            <p:cNvSpPr/>
            <p:nvPr/>
          </p:nvSpPr>
          <p:spPr>
            <a:xfrm>
              <a:off x="-48960" y="6273469"/>
              <a:ext cx="12174244" cy="5845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dirty="0"/>
            </a:p>
          </p:txBody>
        </p:sp>
        <p:sp>
          <p:nvSpPr>
            <p:cNvPr id="10" name="Rectángulo 9"/>
            <p:cNvSpPr/>
            <p:nvPr/>
          </p:nvSpPr>
          <p:spPr>
            <a:xfrm>
              <a:off x="-48960" y="1"/>
              <a:ext cx="12192000" cy="6408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dirty="0"/>
            </a:p>
          </p:txBody>
        </p:sp>
        <p:pic>
          <p:nvPicPr>
            <p:cNvPr id="11268" name="Imagen 8" descr="Fondos oscuros-0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7232" y="100367"/>
              <a:ext cx="1493228" cy="54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CuadroTexto 21"/>
            <p:cNvSpPr txBox="1">
              <a:spLocks noChangeArrowheads="1"/>
            </p:cNvSpPr>
            <p:nvPr/>
          </p:nvSpPr>
          <p:spPr bwMode="auto">
            <a:xfrm>
              <a:off x="1794771" y="68070"/>
              <a:ext cx="10254051" cy="9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s-ES" altLang="es-CO" sz="1500" b="1" dirty="0">
                  <a:solidFill>
                    <a:schemeClr val="bg1"/>
                  </a:solidFill>
                  <a:latin typeface="Lato Regular"/>
                  <a:ea typeface="Lato Regular"/>
                  <a:cs typeface="Lato Regular"/>
                </a:rPr>
                <a:t>                         INVENTARIO GERENCIA DE BIENES MUEBLES POR ESTADO JURIDICO</a:t>
              </a:r>
            </a:p>
            <a:p>
              <a:pPr algn="r"/>
              <a:r>
                <a:rPr lang="es-ES" altLang="es-CO" sz="1500" b="1" dirty="0">
                  <a:solidFill>
                    <a:schemeClr val="bg1"/>
                  </a:solidFill>
                  <a:latin typeface="Lato Regular"/>
                  <a:ea typeface="Lato Regular"/>
                  <a:cs typeface="Lato Regular"/>
                </a:rPr>
                <a:t>Corte a Agosto 31 de 2017</a:t>
              </a:r>
            </a:p>
            <a:p>
              <a:endParaRPr lang="es-ES" altLang="es-CO" sz="1050" b="1" dirty="0">
                <a:solidFill>
                  <a:schemeClr val="bg1"/>
                </a:solidFill>
                <a:latin typeface="Lato Regular"/>
                <a:ea typeface="Lato Regular"/>
                <a:cs typeface="Lato Regular"/>
              </a:endParaRPr>
            </a:p>
          </p:txBody>
        </p:sp>
        <p:sp>
          <p:nvSpPr>
            <p:cNvPr id="11270" name="CuadroTexto 10"/>
            <p:cNvSpPr txBox="1">
              <a:spLocks noChangeArrowheads="1"/>
            </p:cNvSpPr>
            <p:nvPr/>
          </p:nvSpPr>
          <p:spPr bwMode="auto">
            <a:xfrm>
              <a:off x="5875291" y="6440203"/>
              <a:ext cx="6012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00" dirty="0">
                  <a:solidFill>
                    <a:srgbClr val="A9A8A9"/>
                  </a:solidFill>
                  <a:latin typeface="Lato Regular"/>
                  <a:ea typeface="Lato Regular"/>
                  <a:cs typeface="Lato Regular"/>
                </a:rPr>
                <a:t>Gerencia de Bienes Muebles</a:t>
              </a:r>
            </a:p>
          </p:txBody>
        </p:sp>
        <p:grpSp>
          <p:nvGrpSpPr>
            <p:cNvPr id="13" name="Grupo 12"/>
            <p:cNvGrpSpPr/>
            <p:nvPr/>
          </p:nvGrpSpPr>
          <p:grpSpPr>
            <a:xfrm>
              <a:off x="-48960" y="741253"/>
              <a:ext cx="12192000" cy="523499"/>
              <a:chOff x="-36923" y="932324"/>
              <a:chExt cx="9194312" cy="523499"/>
            </a:xfrm>
          </p:grpSpPr>
          <p:sp>
            <p:nvSpPr>
              <p:cNvPr id="11265" name="Rectángulo 11264"/>
              <p:cNvSpPr/>
              <p:nvPr/>
            </p:nvSpPr>
            <p:spPr>
              <a:xfrm>
                <a:off x="-36923" y="932324"/>
                <a:ext cx="9194312" cy="52349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11266" name="CuadroTexto 11265"/>
              <p:cNvSpPr txBox="1"/>
              <p:nvPr/>
            </p:nvSpPr>
            <p:spPr>
              <a:xfrm>
                <a:off x="3335519" y="1031116"/>
                <a:ext cx="2066116" cy="307777"/>
              </a:xfrm>
              <a:prstGeom prst="rect">
                <a:avLst/>
              </a:prstGeom>
              <a:noFill/>
            </p:spPr>
            <p:txBody>
              <a:bodyPr wrap="square" rtlCol="0">
                <a:spAutoFit/>
              </a:bodyPr>
              <a:lstStyle/>
              <a:p>
                <a:pPr algn="ctr"/>
                <a:r>
                  <a:rPr lang="es-ES" sz="1400" b="1" dirty="0">
                    <a:solidFill>
                      <a:schemeClr val="bg1"/>
                    </a:solidFill>
                  </a:rPr>
                  <a:t>EXTINCION DE DOMINIO</a:t>
                </a:r>
                <a:endParaRPr lang="es-CO" sz="1100" b="1" dirty="0">
                  <a:solidFill>
                    <a:schemeClr val="bg1"/>
                  </a:solidFill>
                </a:endParaRPr>
              </a:p>
            </p:txBody>
          </p:sp>
          <p:sp>
            <p:nvSpPr>
              <p:cNvPr id="39" name="CuadroTexto 38"/>
              <p:cNvSpPr txBox="1"/>
              <p:nvPr/>
            </p:nvSpPr>
            <p:spPr>
              <a:xfrm>
                <a:off x="6527874" y="1027181"/>
                <a:ext cx="1565410" cy="307777"/>
              </a:xfrm>
              <a:prstGeom prst="rect">
                <a:avLst/>
              </a:prstGeom>
              <a:noFill/>
            </p:spPr>
            <p:txBody>
              <a:bodyPr wrap="square" rtlCol="0">
                <a:spAutoFit/>
              </a:bodyPr>
              <a:lstStyle/>
              <a:p>
                <a:pPr algn="r"/>
                <a:r>
                  <a:rPr lang="es-ES" sz="1400" b="1" dirty="0">
                    <a:solidFill>
                      <a:schemeClr val="bg1"/>
                    </a:solidFill>
                  </a:rPr>
                  <a:t>EN PROCESO</a:t>
                </a:r>
                <a:endParaRPr lang="es-CO" sz="2000" b="1" dirty="0">
                  <a:solidFill>
                    <a:schemeClr val="bg1"/>
                  </a:solidFill>
                </a:endParaRPr>
              </a:p>
            </p:txBody>
          </p:sp>
        </p:grpSp>
      </p:grpSp>
      <p:graphicFrame>
        <p:nvGraphicFramePr>
          <p:cNvPr id="7" name="Objeto 6"/>
          <p:cNvGraphicFramePr>
            <a:graphicFrameLocks noChangeAspect="1"/>
          </p:cNvGraphicFramePr>
          <p:nvPr>
            <p:extLst/>
          </p:nvPr>
        </p:nvGraphicFramePr>
        <p:xfrm>
          <a:off x="1748288" y="1381141"/>
          <a:ext cx="8782515" cy="4744908"/>
        </p:xfrm>
        <a:graphic>
          <a:graphicData uri="http://schemas.openxmlformats.org/presentationml/2006/ole">
            <mc:AlternateContent xmlns:mc="http://schemas.openxmlformats.org/markup-compatibility/2006">
              <mc:Choice xmlns:v="urn:schemas-microsoft-com:vml" Requires="v">
                <p:oleObj spid="_x0000_s1031" name="Document" r:id="rId5" imgW="8435964" imgH="5863689" progId="Word.Document.12">
                  <p:embed/>
                </p:oleObj>
              </mc:Choice>
              <mc:Fallback>
                <p:oleObj name="Document" r:id="rId5" imgW="8435964" imgH="5863689" progId="Word.Document.12">
                  <p:embed/>
                  <p:pic>
                    <p:nvPicPr>
                      <p:cNvPr id="7" name="Objeto 6"/>
                      <p:cNvPicPr/>
                      <p:nvPr/>
                    </p:nvPicPr>
                    <p:blipFill>
                      <a:blip r:embed="rId6"/>
                      <a:stretch>
                        <a:fillRect/>
                      </a:stretch>
                    </p:blipFill>
                    <p:spPr>
                      <a:xfrm>
                        <a:off x="1748288" y="1381141"/>
                        <a:ext cx="8782515" cy="4744908"/>
                      </a:xfrm>
                      <a:prstGeom prst="rect">
                        <a:avLst/>
                      </a:prstGeom>
                    </p:spPr>
                  </p:pic>
                </p:oleObj>
              </mc:Fallback>
            </mc:AlternateContent>
          </a:graphicData>
        </a:graphic>
      </p:graphicFrame>
      <p:sp>
        <p:nvSpPr>
          <p:cNvPr id="21" name="Rectángulo 20"/>
          <p:cNvSpPr/>
          <p:nvPr/>
        </p:nvSpPr>
        <p:spPr>
          <a:xfrm>
            <a:off x="0" y="0"/>
            <a:ext cx="12192000" cy="104304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2" name="Imagen 21"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3" name="CuadroTexto 22"/>
          <p:cNvSpPr txBox="1"/>
          <p:nvPr/>
        </p:nvSpPr>
        <p:spPr>
          <a:xfrm>
            <a:off x="3339058" y="-122507"/>
            <a:ext cx="8619916" cy="954107"/>
          </a:xfrm>
          <a:prstGeom prst="rect">
            <a:avLst/>
          </a:prstGeom>
          <a:noFill/>
        </p:spPr>
        <p:txBody>
          <a:bodyPr wrap="square" rtlCol="0">
            <a:spAutoFit/>
          </a:bodyPr>
          <a:lstStyle/>
          <a:p>
            <a:pPr algn="r"/>
            <a:r>
              <a:rPr lang="es-ES" sz="2800" b="1" dirty="0">
                <a:solidFill>
                  <a:schemeClr val="bg1"/>
                </a:solidFill>
              </a:rPr>
              <a:t>INVENTARIO GERENCIA DE MUEBLES POR ESTADO JURÍDICO (Corte a Agosto 31 de 2017)</a:t>
            </a:r>
            <a:endParaRPr lang="es-ES" sz="2800" dirty="0">
              <a:solidFill>
                <a:schemeClr val="bg1"/>
              </a:solidFill>
            </a:endParaRPr>
          </a:p>
        </p:txBody>
      </p:sp>
    </p:spTree>
    <p:extLst>
      <p:ext uri="{BB962C8B-B14F-4D97-AF65-F5344CB8AC3E}">
        <p14:creationId xmlns:p14="http://schemas.microsoft.com/office/powerpoint/2010/main" val="1398724436"/>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o 13"/>
          <p:cNvGrpSpPr/>
          <p:nvPr/>
        </p:nvGrpSpPr>
        <p:grpSpPr>
          <a:xfrm>
            <a:off x="0" y="0"/>
            <a:ext cx="12192000" cy="6866336"/>
            <a:chOff x="-2292139" y="25389"/>
            <a:chExt cx="16258199" cy="6840916"/>
          </a:xfrm>
        </p:grpSpPr>
        <p:sp>
          <p:nvSpPr>
            <p:cNvPr id="2" name="Rectángulo 1"/>
            <p:cNvSpPr/>
            <p:nvPr/>
          </p:nvSpPr>
          <p:spPr>
            <a:xfrm>
              <a:off x="-2292139" y="6590331"/>
              <a:ext cx="16258199" cy="26766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dirty="0"/>
            </a:p>
          </p:txBody>
        </p:sp>
        <p:sp>
          <p:nvSpPr>
            <p:cNvPr id="10" name="Rectángulo 9"/>
            <p:cNvSpPr/>
            <p:nvPr/>
          </p:nvSpPr>
          <p:spPr>
            <a:xfrm>
              <a:off x="-259864" y="25389"/>
              <a:ext cx="12192000" cy="6408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dirty="0"/>
            </a:p>
          </p:txBody>
        </p:sp>
        <p:pic>
          <p:nvPicPr>
            <p:cNvPr id="11268" name="Imagen 8" descr="Fondos oscuros-0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7232" y="100367"/>
              <a:ext cx="1493228" cy="54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CuadroTexto 21"/>
            <p:cNvSpPr txBox="1">
              <a:spLocks noChangeArrowheads="1"/>
            </p:cNvSpPr>
            <p:nvPr/>
          </p:nvSpPr>
          <p:spPr bwMode="auto">
            <a:xfrm>
              <a:off x="480800" y="144270"/>
              <a:ext cx="11568021" cy="32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sz="1500" b="1" dirty="0">
                  <a:solidFill>
                    <a:schemeClr val="bg1"/>
                  </a:solidFill>
                  <a:latin typeface="Lato Regular"/>
                  <a:ea typeface="Lato Regular"/>
                  <a:cs typeface="Lato Regular"/>
                </a:rPr>
                <a:t>GESTION BIENES MUEBLES TIPOLOGIA DINEROS</a:t>
              </a:r>
              <a:endParaRPr lang="es-ES" altLang="es-CO" sz="1050" b="1" dirty="0">
                <a:solidFill>
                  <a:schemeClr val="bg1"/>
                </a:solidFill>
                <a:latin typeface="Lato Regular"/>
                <a:ea typeface="Lato Regular"/>
                <a:cs typeface="Lato Regular"/>
              </a:endParaRPr>
            </a:p>
          </p:txBody>
        </p:sp>
        <p:sp>
          <p:nvSpPr>
            <p:cNvPr id="11270" name="CuadroTexto 10"/>
            <p:cNvSpPr txBox="1">
              <a:spLocks noChangeArrowheads="1"/>
            </p:cNvSpPr>
            <p:nvPr/>
          </p:nvSpPr>
          <p:spPr bwMode="auto">
            <a:xfrm>
              <a:off x="6943806" y="6590331"/>
              <a:ext cx="6012120" cy="275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00" dirty="0">
                  <a:solidFill>
                    <a:srgbClr val="A9A8A9"/>
                  </a:solidFill>
                  <a:latin typeface="Lato Regular"/>
                  <a:ea typeface="Lato Regular"/>
                  <a:cs typeface="Lato Regular"/>
                </a:rPr>
                <a:t>Gerencia de Bienes Muebles</a:t>
              </a:r>
            </a:p>
          </p:txBody>
        </p:sp>
        <p:grpSp>
          <p:nvGrpSpPr>
            <p:cNvPr id="13" name="Grupo 12"/>
            <p:cNvGrpSpPr/>
            <p:nvPr/>
          </p:nvGrpSpPr>
          <p:grpSpPr>
            <a:xfrm>
              <a:off x="4609906" y="608544"/>
              <a:ext cx="5856142" cy="478344"/>
              <a:chOff x="3476452" y="799615"/>
              <a:chExt cx="4416273" cy="478344"/>
            </a:xfrm>
          </p:grpSpPr>
          <p:sp>
            <p:nvSpPr>
              <p:cNvPr id="11266" name="CuadroTexto 11265"/>
              <p:cNvSpPr txBox="1"/>
              <p:nvPr/>
            </p:nvSpPr>
            <p:spPr>
              <a:xfrm>
                <a:off x="3476452" y="799615"/>
                <a:ext cx="2066116" cy="275973"/>
              </a:xfrm>
              <a:prstGeom prst="rect">
                <a:avLst/>
              </a:prstGeom>
              <a:noFill/>
            </p:spPr>
            <p:txBody>
              <a:bodyPr wrap="square" rtlCol="0">
                <a:spAutoFit/>
              </a:bodyPr>
              <a:lstStyle/>
              <a:p>
                <a:pPr algn="ctr"/>
                <a:endParaRPr lang="es-CO" sz="1200" b="1" dirty="0">
                  <a:solidFill>
                    <a:schemeClr val="bg1"/>
                  </a:solidFill>
                </a:endParaRPr>
              </a:p>
            </p:txBody>
          </p:sp>
          <p:sp>
            <p:nvSpPr>
              <p:cNvPr id="39" name="CuadroTexto 38"/>
              <p:cNvSpPr txBox="1"/>
              <p:nvPr/>
            </p:nvSpPr>
            <p:spPr>
              <a:xfrm>
                <a:off x="6034587" y="863999"/>
                <a:ext cx="1858138" cy="413960"/>
              </a:xfrm>
              <a:prstGeom prst="rect">
                <a:avLst/>
              </a:prstGeom>
              <a:noFill/>
            </p:spPr>
            <p:txBody>
              <a:bodyPr wrap="square" rtlCol="0">
                <a:spAutoFit/>
              </a:bodyPr>
              <a:lstStyle/>
              <a:p>
                <a:pPr algn="r"/>
                <a:endParaRPr lang="es-CO" sz="2100" b="1" dirty="0">
                  <a:solidFill>
                    <a:schemeClr val="bg1"/>
                  </a:solidFill>
                </a:endParaRPr>
              </a:p>
            </p:txBody>
          </p:sp>
        </p:grpSp>
      </p:grpSp>
      <p:graphicFrame>
        <p:nvGraphicFramePr>
          <p:cNvPr id="6" name="Objeto 5"/>
          <p:cNvGraphicFramePr>
            <a:graphicFrameLocks noChangeAspect="1"/>
          </p:cNvGraphicFramePr>
          <p:nvPr>
            <p:extLst>
              <p:ext uri="{D42A27DB-BD31-4B8C-83A1-F6EECF244321}">
                <p14:modId xmlns:p14="http://schemas.microsoft.com/office/powerpoint/2010/main" val="894201478"/>
              </p:ext>
            </p:extLst>
          </p:nvPr>
        </p:nvGraphicFramePr>
        <p:xfrm>
          <a:off x="0" y="1123379"/>
          <a:ext cx="12264272" cy="5742957"/>
        </p:xfrm>
        <a:graphic>
          <a:graphicData uri="http://schemas.openxmlformats.org/presentationml/2006/ole">
            <mc:AlternateContent xmlns:mc="http://schemas.openxmlformats.org/markup-compatibility/2006">
              <mc:Choice xmlns:v="urn:schemas-microsoft-com:vml" Requires="v">
                <p:oleObj spid="_x0000_s2055" name="Document" r:id="rId5" imgW="8346346" imgH="4864402" progId="Word.Document.12">
                  <p:embed/>
                </p:oleObj>
              </mc:Choice>
              <mc:Fallback>
                <p:oleObj name="Document" r:id="rId5" imgW="8346346" imgH="4864402" progId="Word.Document.12">
                  <p:embed/>
                  <p:pic>
                    <p:nvPicPr>
                      <p:cNvPr id="6" name="Objeto 5"/>
                      <p:cNvPicPr/>
                      <p:nvPr/>
                    </p:nvPicPr>
                    <p:blipFill>
                      <a:blip r:embed="rId6"/>
                      <a:stretch>
                        <a:fillRect/>
                      </a:stretch>
                    </p:blipFill>
                    <p:spPr>
                      <a:xfrm>
                        <a:off x="0" y="1123379"/>
                        <a:ext cx="12264272" cy="5742957"/>
                      </a:xfrm>
                      <a:prstGeom prst="rect">
                        <a:avLst/>
                      </a:prstGeom>
                    </p:spPr>
                  </p:pic>
                </p:oleObj>
              </mc:Fallback>
            </mc:AlternateContent>
          </a:graphicData>
        </a:graphic>
      </p:graphicFrame>
      <p:sp>
        <p:nvSpPr>
          <p:cNvPr id="12" name="Rectángulo 11"/>
          <p:cNvSpPr/>
          <p:nvPr/>
        </p:nvSpPr>
        <p:spPr>
          <a:xfrm>
            <a:off x="0" y="0"/>
            <a:ext cx="12192000" cy="104304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p:cNvSpPr txBox="1"/>
          <p:nvPr/>
        </p:nvSpPr>
        <p:spPr>
          <a:xfrm>
            <a:off x="3413622" y="294743"/>
            <a:ext cx="8619916" cy="523220"/>
          </a:xfrm>
          <a:prstGeom prst="rect">
            <a:avLst/>
          </a:prstGeom>
          <a:noFill/>
        </p:spPr>
        <p:txBody>
          <a:bodyPr wrap="square" rtlCol="0">
            <a:spAutoFit/>
          </a:bodyPr>
          <a:lstStyle/>
          <a:p>
            <a:pPr algn="r"/>
            <a:r>
              <a:rPr lang="es-ES" sz="2800" b="1" dirty="0">
                <a:solidFill>
                  <a:schemeClr val="bg1"/>
                </a:solidFill>
              </a:rPr>
              <a:t>GESTIÓN DE MUEBLES TIPOLOGÍA DINERO</a:t>
            </a:r>
            <a:endParaRPr lang="es-ES" sz="2800" dirty="0">
              <a:solidFill>
                <a:schemeClr val="bg1"/>
              </a:solidFill>
            </a:endParaRPr>
          </a:p>
        </p:txBody>
      </p:sp>
    </p:spTree>
    <p:extLst>
      <p:ext uri="{BB962C8B-B14F-4D97-AF65-F5344CB8AC3E}">
        <p14:creationId xmlns:p14="http://schemas.microsoft.com/office/powerpoint/2010/main" val="2683495986"/>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o 13"/>
          <p:cNvGrpSpPr/>
          <p:nvPr/>
        </p:nvGrpSpPr>
        <p:grpSpPr>
          <a:xfrm>
            <a:off x="0" y="0"/>
            <a:ext cx="12076423" cy="6858000"/>
            <a:chOff x="-259864" y="25389"/>
            <a:chExt cx="12192001" cy="6832611"/>
          </a:xfrm>
        </p:grpSpPr>
        <p:sp>
          <p:nvSpPr>
            <p:cNvPr id="2" name="Rectángulo 1"/>
            <p:cNvSpPr/>
            <p:nvPr/>
          </p:nvSpPr>
          <p:spPr>
            <a:xfrm>
              <a:off x="-242108" y="6273469"/>
              <a:ext cx="12174244" cy="5845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dirty="0"/>
            </a:p>
          </p:txBody>
        </p:sp>
        <p:sp>
          <p:nvSpPr>
            <p:cNvPr id="10" name="Rectángulo 9"/>
            <p:cNvSpPr/>
            <p:nvPr/>
          </p:nvSpPr>
          <p:spPr>
            <a:xfrm>
              <a:off x="-259864" y="25389"/>
              <a:ext cx="12192001" cy="6408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dirty="0"/>
            </a:p>
          </p:txBody>
        </p:sp>
        <p:pic>
          <p:nvPicPr>
            <p:cNvPr id="11268" name="Imagen 8" descr="Fondos oscuros-0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7232" y="100367"/>
              <a:ext cx="1493228" cy="54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CuadroTexto 10"/>
            <p:cNvSpPr txBox="1">
              <a:spLocks noChangeArrowheads="1"/>
            </p:cNvSpPr>
            <p:nvPr/>
          </p:nvSpPr>
          <p:spPr bwMode="auto">
            <a:xfrm>
              <a:off x="5875291" y="6440203"/>
              <a:ext cx="6012120" cy="275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00" dirty="0">
                  <a:solidFill>
                    <a:srgbClr val="A9A8A9"/>
                  </a:solidFill>
                  <a:latin typeface="Lato Regular"/>
                  <a:ea typeface="Lato Regular"/>
                  <a:cs typeface="Lato Regular"/>
                </a:rPr>
                <a:t>Gerencia de Bienes Muebles</a:t>
              </a:r>
            </a:p>
          </p:txBody>
        </p:sp>
        <p:grpSp>
          <p:nvGrpSpPr>
            <p:cNvPr id="13" name="Grupo 12"/>
            <p:cNvGrpSpPr/>
            <p:nvPr/>
          </p:nvGrpSpPr>
          <p:grpSpPr>
            <a:xfrm>
              <a:off x="4609906" y="608544"/>
              <a:ext cx="5856142" cy="478344"/>
              <a:chOff x="3476452" y="799615"/>
              <a:chExt cx="4416273" cy="478344"/>
            </a:xfrm>
          </p:grpSpPr>
          <p:sp>
            <p:nvSpPr>
              <p:cNvPr id="11266" name="CuadroTexto 11265"/>
              <p:cNvSpPr txBox="1"/>
              <p:nvPr/>
            </p:nvSpPr>
            <p:spPr>
              <a:xfrm>
                <a:off x="3476452" y="799615"/>
                <a:ext cx="2066116" cy="275973"/>
              </a:xfrm>
              <a:prstGeom prst="rect">
                <a:avLst/>
              </a:prstGeom>
              <a:noFill/>
            </p:spPr>
            <p:txBody>
              <a:bodyPr wrap="square" rtlCol="0">
                <a:spAutoFit/>
              </a:bodyPr>
              <a:lstStyle/>
              <a:p>
                <a:pPr algn="ctr"/>
                <a:endParaRPr lang="es-CO" sz="1200" b="1" dirty="0">
                  <a:solidFill>
                    <a:schemeClr val="bg1"/>
                  </a:solidFill>
                </a:endParaRPr>
              </a:p>
            </p:txBody>
          </p:sp>
          <p:sp>
            <p:nvSpPr>
              <p:cNvPr id="39" name="CuadroTexto 38"/>
              <p:cNvSpPr txBox="1"/>
              <p:nvPr/>
            </p:nvSpPr>
            <p:spPr>
              <a:xfrm>
                <a:off x="6034587" y="863999"/>
                <a:ext cx="1858138" cy="413960"/>
              </a:xfrm>
              <a:prstGeom prst="rect">
                <a:avLst/>
              </a:prstGeom>
              <a:noFill/>
            </p:spPr>
            <p:txBody>
              <a:bodyPr wrap="square" rtlCol="0">
                <a:spAutoFit/>
              </a:bodyPr>
              <a:lstStyle/>
              <a:p>
                <a:pPr algn="r"/>
                <a:endParaRPr lang="es-CO" sz="2100" b="1" dirty="0">
                  <a:solidFill>
                    <a:schemeClr val="bg1"/>
                  </a:solidFill>
                </a:endParaRPr>
              </a:p>
            </p:txBody>
          </p:sp>
        </p:grpSp>
      </p:grpSp>
      <p:grpSp>
        <p:nvGrpSpPr>
          <p:cNvPr id="3" name="Grupo 2">
            <a:extLst>
              <a:ext uri="{FF2B5EF4-FFF2-40B4-BE49-F238E27FC236}">
                <a16:creationId xmlns:a16="http://schemas.microsoft.com/office/drawing/2014/main" id="{916AF134-94FD-47A8-BDC2-CCF8F07C1F6E}"/>
              </a:ext>
            </a:extLst>
          </p:cNvPr>
          <p:cNvGrpSpPr/>
          <p:nvPr/>
        </p:nvGrpSpPr>
        <p:grpSpPr>
          <a:xfrm>
            <a:off x="413142" y="1065443"/>
            <a:ext cx="11618979" cy="5650207"/>
            <a:chOff x="1305061" y="1373174"/>
            <a:chExt cx="6326981" cy="4236381"/>
          </a:xfrm>
        </p:grpSpPr>
        <p:graphicFrame>
          <p:nvGraphicFramePr>
            <p:cNvPr id="4" name="Objeto 3"/>
            <p:cNvGraphicFramePr>
              <a:graphicFrameLocks noChangeAspect="1"/>
            </p:cNvGraphicFramePr>
            <p:nvPr>
              <p:extLst/>
            </p:nvPr>
          </p:nvGraphicFramePr>
          <p:xfrm>
            <a:off x="1305061" y="1373174"/>
            <a:ext cx="6326981" cy="2642565"/>
          </p:xfrm>
          <a:graphic>
            <a:graphicData uri="http://schemas.openxmlformats.org/presentationml/2006/ole">
              <mc:AlternateContent xmlns:mc="http://schemas.openxmlformats.org/markup-compatibility/2006">
                <mc:Choice xmlns:v="urn:schemas-microsoft-com:vml" Requires="v">
                  <p:oleObj spid="_x0000_s3084" name="Document" r:id="rId5" imgW="8435964" imgH="4689797" progId="Word.Document.12">
                    <p:embed/>
                  </p:oleObj>
                </mc:Choice>
                <mc:Fallback>
                  <p:oleObj name="Document" r:id="rId5" imgW="8435964" imgH="4689797" progId="Word.Document.12">
                    <p:embed/>
                    <p:pic>
                      <p:nvPicPr>
                        <p:cNvPr id="4" name="Objeto 3"/>
                        <p:cNvPicPr/>
                        <p:nvPr/>
                      </p:nvPicPr>
                      <p:blipFill>
                        <a:blip r:embed="rId6"/>
                        <a:stretch>
                          <a:fillRect/>
                        </a:stretch>
                      </p:blipFill>
                      <p:spPr>
                        <a:xfrm>
                          <a:off x="1305061" y="1373174"/>
                          <a:ext cx="6326981" cy="2642565"/>
                        </a:xfrm>
                        <a:prstGeom prst="rect">
                          <a:avLst/>
                        </a:prstGeom>
                      </p:spPr>
                    </p:pic>
                  </p:oleObj>
                </mc:Fallback>
              </mc:AlternateContent>
            </a:graphicData>
          </a:graphic>
        </p:graphicFrame>
        <p:graphicFrame>
          <p:nvGraphicFramePr>
            <p:cNvPr id="15" name="Objeto 14"/>
            <p:cNvGraphicFramePr>
              <a:graphicFrameLocks noChangeAspect="1"/>
            </p:cNvGraphicFramePr>
            <p:nvPr>
              <p:extLst/>
            </p:nvPr>
          </p:nvGraphicFramePr>
          <p:xfrm>
            <a:off x="1305061" y="3265742"/>
            <a:ext cx="6326981" cy="2343813"/>
          </p:xfrm>
          <a:graphic>
            <a:graphicData uri="http://schemas.openxmlformats.org/presentationml/2006/ole">
              <mc:AlternateContent xmlns:mc="http://schemas.openxmlformats.org/markup-compatibility/2006">
                <mc:Choice xmlns:v="urn:schemas-microsoft-com:vml" Requires="v">
                  <p:oleObj spid="_x0000_s3085" name="Document" r:id="rId7" imgW="8435964" imgH="4137844" progId="Word.Document.12">
                    <p:embed/>
                  </p:oleObj>
                </mc:Choice>
                <mc:Fallback>
                  <p:oleObj name="Document" r:id="rId7" imgW="8435964" imgH="4137844" progId="Word.Document.12">
                    <p:embed/>
                    <p:pic>
                      <p:nvPicPr>
                        <p:cNvPr id="15" name="Objeto 14"/>
                        <p:cNvPicPr/>
                        <p:nvPr/>
                      </p:nvPicPr>
                      <p:blipFill>
                        <a:blip r:embed="rId8"/>
                        <a:stretch>
                          <a:fillRect/>
                        </a:stretch>
                      </p:blipFill>
                      <p:spPr>
                        <a:xfrm>
                          <a:off x="1305061" y="3265742"/>
                          <a:ext cx="6326981" cy="2343813"/>
                        </a:xfrm>
                        <a:prstGeom prst="rect">
                          <a:avLst/>
                        </a:prstGeom>
                      </p:spPr>
                    </p:pic>
                  </p:oleObj>
                </mc:Fallback>
              </mc:AlternateContent>
            </a:graphicData>
          </a:graphic>
        </p:graphicFrame>
      </p:grpSp>
      <p:sp>
        <p:nvSpPr>
          <p:cNvPr id="19" name="Rectángulo 18"/>
          <p:cNvSpPr/>
          <p:nvPr/>
        </p:nvSpPr>
        <p:spPr>
          <a:xfrm>
            <a:off x="0" y="0"/>
            <a:ext cx="12192000" cy="104304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0" name="Imagen 19"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1" name="CuadroTexto 20"/>
          <p:cNvSpPr txBox="1"/>
          <p:nvPr/>
        </p:nvSpPr>
        <p:spPr>
          <a:xfrm>
            <a:off x="2478076" y="0"/>
            <a:ext cx="9598346" cy="954107"/>
          </a:xfrm>
          <a:prstGeom prst="rect">
            <a:avLst/>
          </a:prstGeom>
          <a:noFill/>
        </p:spPr>
        <p:txBody>
          <a:bodyPr wrap="square" rtlCol="0">
            <a:spAutoFit/>
          </a:bodyPr>
          <a:lstStyle/>
          <a:p>
            <a:pPr algn="r"/>
            <a:r>
              <a:rPr lang="es-CO" sz="2800" b="1" dirty="0">
                <a:solidFill>
                  <a:schemeClr val="bg1"/>
                </a:solidFill>
              </a:rPr>
              <a:t>GESTIÓN BIENES MUEBLES TIPOLOGÍA ARTE, JOYAS, MUEBLES Y ENSERES, SEMOVIENTES Y SUSTANCIAS QUÍMICAS</a:t>
            </a:r>
          </a:p>
        </p:txBody>
      </p:sp>
    </p:spTree>
    <p:extLst>
      <p:ext uri="{BB962C8B-B14F-4D97-AF65-F5344CB8AC3E}">
        <p14:creationId xmlns:p14="http://schemas.microsoft.com/office/powerpoint/2010/main" val="3421527844"/>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o 13"/>
          <p:cNvGrpSpPr/>
          <p:nvPr/>
        </p:nvGrpSpPr>
        <p:grpSpPr>
          <a:xfrm>
            <a:off x="-67378" y="0"/>
            <a:ext cx="12259377" cy="6858000"/>
            <a:chOff x="-2378028" y="25389"/>
            <a:chExt cx="16317548" cy="6832611"/>
          </a:xfrm>
        </p:grpSpPr>
        <p:sp>
          <p:nvSpPr>
            <p:cNvPr id="2" name="Rectángulo 1"/>
            <p:cNvSpPr/>
            <p:nvPr/>
          </p:nvSpPr>
          <p:spPr>
            <a:xfrm>
              <a:off x="-2378028" y="6522621"/>
              <a:ext cx="16317548" cy="33537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dirty="0"/>
            </a:p>
          </p:txBody>
        </p:sp>
        <p:sp>
          <p:nvSpPr>
            <p:cNvPr id="10" name="Rectángulo 9"/>
            <p:cNvSpPr/>
            <p:nvPr/>
          </p:nvSpPr>
          <p:spPr>
            <a:xfrm>
              <a:off x="-259864" y="25389"/>
              <a:ext cx="12192000" cy="6408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dirty="0"/>
            </a:p>
          </p:txBody>
        </p:sp>
        <p:pic>
          <p:nvPicPr>
            <p:cNvPr id="11268" name="Imagen 8" descr="Fondos oscuros-0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7232" y="100367"/>
              <a:ext cx="1493228" cy="54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CuadroTexto 21"/>
            <p:cNvSpPr txBox="1">
              <a:spLocks noChangeArrowheads="1"/>
            </p:cNvSpPr>
            <p:nvPr/>
          </p:nvSpPr>
          <p:spPr bwMode="auto">
            <a:xfrm>
              <a:off x="480800" y="144270"/>
              <a:ext cx="11568021" cy="32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sz="1500" b="1" dirty="0">
                  <a:solidFill>
                    <a:schemeClr val="bg1"/>
                  </a:solidFill>
                  <a:latin typeface="Lato Regular"/>
                  <a:ea typeface="Lato Regular"/>
                  <a:cs typeface="Lato Regular"/>
                </a:rPr>
                <a:t>GESTION BIENES MUEBLES TIPOLOGIA MEDIOS DE TRANSPORTE</a:t>
              </a:r>
              <a:endParaRPr lang="es-ES" altLang="es-CO" sz="1050" b="1" dirty="0">
                <a:solidFill>
                  <a:schemeClr val="bg1"/>
                </a:solidFill>
                <a:latin typeface="Lato Regular"/>
                <a:ea typeface="Lato Regular"/>
                <a:cs typeface="Lato Regular"/>
              </a:endParaRPr>
            </a:p>
          </p:txBody>
        </p:sp>
        <p:sp>
          <p:nvSpPr>
            <p:cNvPr id="11270" name="CuadroTexto 10"/>
            <p:cNvSpPr txBox="1">
              <a:spLocks noChangeArrowheads="1"/>
            </p:cNvSpPr>
            <p:nvPr/>
          </p:nvSpPr>
          <p:spPr bwMode="auto">
            <a:xfrm>
              <a:off x="7459988" y="6522621"/>
              <a:ext cx="6012120" cy="275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00" dirty="0">
                  <a:solidFill>
                    <a:srgbClr val="A9A8A9"/>
                  </a:solidFill>
                  <a:latin typeface="Lato Regular"/>
                  <a:ea typeface="Lato Regular"/>
                  <a:cs typeface="Lato Regular"/>
                </a:rPr>
                <a:t>Gerencia de Bienes Muebles</a:t>
              </a:r>
            </a:p>
          </p:txBody>
        </p:sp>
        <p:grpSp>
          <p:nvGrpSpPr>
            <p:cNvPr id="13" name="Grupo 12"/>
            <p:cNvGrpSpPr/>
            <p:nvPr/>
          </p:nvGrpSpPr>
          <p:grpSpPr>
            <a:xfrm>
              <a:off x="4609906" y="608544"/>
              <a:ext cx="5856142" cy="478344"/>
              <a:chOff x="3476452" y="799615"/>
              <a:chExt cx="4416273" cy="478344"/>
            </a:xfrm>
          </p:grpSpPr>
          <p:sp>
            <p:nvSpPr>
              <p:cNvPr id="11266" name="CuadroTexto 11265"/>
              <p:cNvSpPr txBox="1"/>
              <p:nvPr/>
            </p:nvSpPr>
            <p:spPr>
              <a:xfrm>
                <a:off x="3476452" y="799615"/>
                <a:ext cx="2066116" cy="275973"/>
              </a:xfrm>
              <a:prstGeom prst="rect">
                <a:avLst/>
              </a:prstGeom>
              <a:noFill/>
            </p:spPr>
            <p:txBody>
              <a:bodyPr wrap="square" rtlCol="0">
                <a:spAutoFit/>
              </a:bodyPr>
              <a:lstStyle/>
              <a:p>
                <a:pPr algn="ctr"/>
                <a:endParaRPr lang="es-CO" sz="1200" b="1" dirty="0">
                  <a:solidFill>
                    <a:schemeClr val="bg1"/>
                  </a:solidFill>
                </a:endParaRPr>
              </a:p>
            </p:txBody>
          </p:sp>
          <p:sp>
            <p:nvSpPr>
              <p:cNvPr id="39" name="CuadroTexto 38"/>
              <p:cNvSpPr txBox="1"/>
              <p:nvPr/>
            </p:nvSpPr>
            <p:spPr>
              <a:xfrm>
                <a:off x="6034587" y="863999"/>
                <a:ext cx="1858138" cy="413960"/>
              </a:xfrm>
              <a:prstGeom prst="rect">
                <a:avLst/>
              </a:prstGeom>
              <a:noFill/>
            </p:spPr>
            <p:txBody>
              <a:bodyPr wrap="square" rtlCol="0">
                <a:spAutoFit/>
              </a:bodyPr>
              <a:lstStyle/>
              <a:p>
                <a:pPr algn="r"/>
                <a:endParaRPr lang="es-CO" sz="2100" b="1" dirty="0">
                  <a:solidFill>
                    <a:schemeClr val="bg1"/>
                  </a:solidFill>
                </a:endParaRPr>
              </a:p>
            </p:txBody>
          </p:sp>
        </p:grpSp>
      </p:grpSp>
      <p:graphicFrame>
        <p:nvGraphicFramePr>
          <p:cNvPr id="12" name="Objeto 11">
            <a:extLst>
              <a:ext uri="{FF2B5EF4-FFF2-40B4-BE49-F238E27FC236}">
                <a16:creationId xmlns:a16="http://schemas.microsoft.com/office/drawing/2014/main" id="{ACA31FBB-48D3-4774-9C42-E09EB39D5474}"/>
              </a:ext>
            </a:extLst>
          </p:cNvPr>
          <p:cNvGraphicFramePr>
            <a:graphicFrameLocks noChangeAspect="1"/>
          </p:cNvGraphicFramePr>
          <p:nvPr>
            <p:extLst>
              <p:ext uri="{D42A27DB-BD31-4B8C-83A1-F6EECF244321}">
                <p14:modId xmlns:p14="http://schemas.microsoft.com/office/powerpoint/2010/main" val="461554705"/>
              </p:ext>
            </p:extLst>
          </p:nvPr>
        </p:nvGraphicFramePr>
        <p:xfrm>
          <a:off x="346509" y="785940"/>
          <a:ext cx="11494323" cy="6012434"/>
        </p:xfrm>
        <a:graphic>
          <a:graphicData uri="http://schemas.openxmlformats.org/presentationml/2006/ole">
            <mc:AlternateContent xmlns:mc="http://schemas.openxmlformats.org/markup-compatibility/2006">
              <mc:Choice xmlns:v="urn:schemas-microsoft-com:vml" Requires="v">
                <p:oleObj spid="_x0000_s4103" name="Document" r:id="rId5" imgW="8450138" imgH="5590011" progId="Word.Document.12">
                  <p:embed/>
                </p:oleObj>
              </mc:Choice>
              <mc:Fallback>
                <p:oleObj name="Document" r:id="rId5" imgW="8450138" imgH="5590011" progId="Word.Document.12">
                  <p:embed/>
                  <p:pic>
                    <p:nvPicPr>
                      <p:cNvPr id="12" name="Objeto 11">
                        <a:extLst>
                          <a:ext uri="{FF2B5EF4-FFF2-40B4-BE49-F238E27FC236}">
                            <a16:creationId xmlns:a16="http://schemas.microsoft.com/office/drawing/2014/main" id="{ACA31FBB-48D3-4774-9C42-E09EB39D5474}"/>
                          </a:ext>
                        </a:extLst>
                      </p:cNvPr>
                      <p:cNvPicPr/>
                      <p:nvPr/>
                    </p:nvPicPr>
                    <p:blipFill>
                      <a:blip r:embed="rId6"/>
                      <a:stretch>
                        <a:fillRect/>
                      </a:stretch>
                    </p:blipFill>
                    <p:spPr>
                      <a:xfrm>
                        <a:off x="346509" y="785940"/>
                        <a:ext cx="11494323" cy="6012434"/>
                      </a:xfrm>
                      <a:prstGeom prst="rect">
                        <a:avLst/>
                      </a:prstGeom>
                    </p:spPr>
                  </p:pic>
                </p:oleObj>
              </mc:Fallback>
            </mc:AlternateContent>
          </a:graphicData>
        </a:graphic>
      </p:graphicFrame>
      <p:sp>
        <p:nvSpPr>
          <p:cNvPr id="15" name="Rectángulo 14"/>
          <p:cNvSpPr/>
          <p:nvPr/>
        </p:nvSpPr>
        <p:spPr>
          <a:xfrm>
            <a:off x="0" y="0"/>
            <a:ext cx="12192000" cy="104304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p:cNvSpPr txBox="1"/>
          <p:nvPr/>
        </p:nvSpPr>
        <p:spPr>
          <a:xfrm>
            <a:off x="2478076" y="0"/>
            <a:ext cx="9598346" cy="954107"/>
          </a:xfrm>
          <a:prstGeom prst="rect">
            <a:avLst/>
          </a:prstGeom>
          <a:noFill/>
        </p:spPr>
        <p:txBody>
          <a:bodyPr wrap="square" rtlCol="0">
            <a:spAutoFit/>
          </a:bodyPr>
          <a:lstStyle/>
          <a:p>
            <a:pPr algn="r"/>
            <a:r>
              <a:rPr lang="es-CO" sz="2800" b="1" dirty="0">
                <a:solidFill>
                  <a:schemeClr val="bg1"/>
                </a:solidFill>
              </a:rPr>
              <a:t>GESTIÓN BIENES MUEBLES TIPOLOGÍA MEDIOS DE TRANSPORTE</a:t>
            </a:r>
          </a:p>
        </p:txBody>
      </p:sp>
    </p:spTree>
    <p:extLst>
      <p:ext uri="{BB962C8B-B14F-4D97-AF65-F5344CB8AC3E}">
        <p14:creationId xmlns:p14="http://schemas.microsoft.com/office/powerpoint/2010/main" val="1671745742"/>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1"/>
          <p:cNvSpPr txBox="1">
            <a:spLocks/>
          </p:cNvSpPr>
          <p:nvPr/>
        </p:nvSpPr>
        <p:spPr>
          <a:xfrm>
            <a:off x="1964118" y="1473082"/>
            <a:ext cx="7859216" cy="20882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CO" sz="7200" b="1" dirty="0">
                <a:solidFill>
                  <a:srgbClr val="000090"/>
                </a:solidFill>
              </a:rPr>
              <a:t>Contratación Necesaria para</a:t>
            </a:r>
          </a:p>
          <a:p>
            <a:pPr marL="0" indent="0" algn="r">
              <a:buNone/>
            </a:pPr>
            <a:r>
              <a:rPr lang="es-ES" sz="7200" b="1" dirty="0">
                <a:solidFill>
                  <a:srgbClr val="000090"/>
                </a:solidFill>
              </a:rPr>
              <a:t>Enajenación Temprana</a:t>
            </a:r>
            <a:endParaRPr lang="es-CO" sz="7200" b="1" dirty="0">
              <a:solidFill>
                <a:srgbClr val="000090"/>
              </a:solidFill>
            </a:endParaRPr>
          </a:p>
        </p:txBody>
      </p:sp>
    </p:spTree>
    <p:extLst>
      <p:ext uri="{BB962C8B-B14F-4D97-AF65-F5344CB8AC3E}">
        <p14:creationId xmlns:p14="http://schemas.microsoft.com/office/powerpoint/2010/main" val="41787997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15B2B85-C11A-46BE-910A-7C2CECB29AE5}" type="slidenum">
              <a:rPr lang="es-ES" smtClean="0"/>
              <a:t>84</a:t>
            </a:fld>
            <a:endParaRPr lang="es-ES"/>
          </a:p>
        </p:txBody>
      </p:sp>
      <p:sp>
        <p:nvSpPr>
          <p:cNvPr id="9" name="Rectángulo 8"/>
          <p:cNvSpPr/>
          <p:nvPr/>
        </p:nvSpPr>
        <p:spPr>
          <a:xfrm>
            <a:off x="5956852" y="154330"/>
            <a:ext cx="5052492" cy="954107"/>
          </a:xfrm>
          <a:prstGeom prst="rect">
            <a:avLst/>
          </a:prstGeom>
        </p:spPr>
        <p:txBody>
          <a:bodyPr wrap="square">
            <a:spAutoFit/>
          </a:bodyPr>
          <a:lstStyle/>
          <a:p>
            <a:pPr algn="r"/>
            <a:r>
              <a:rPr lang="es-CO" sz="2800" b="1" dirty="0">
                <a:solidFill>
                  <a:schemeClr val="bg1"/>
                </a:solidFill>
              </a:rPr>
              <a:t>AVANCES PROCESO DE CHATARRIZACIÓN</a:t>
            </a:r>
          </a:p>
        </p:txBody>
      </p:sp>
      <p:graphicFrame>
        <p:nvGraphicFramePr>
          <p:cNvPr id="2" name="Diagrama 1"/>
          <p:cNvGraphicFramePr/>
          <p:nvPr>
            <p:extLst/>
          </p:nvPr>
        </p:nvGraphicFramePr>
        <p:xfrm>
          <a:off x="2027583" y="1033669"/>
          <a:ext cx="8627165" cy="6284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2027582" y="1199929"/>
            <a:ext cx="7858540" cy="923330"/>
          </a:xfrm>
          <a:prstGeom prst="rect">
            <a:avLst/>
          </a:prstGeom>
          <a:noFill/>
        </p:spPr>
        <p:txBody>
          <a:bodyPr wrap="square" rtlCol="0">
            <a:spAutoFit/>
          </a:bodyPr>
          <a:lstStyle/>
          <a:p>
            <a:pPr algn="just"/>
            <a:r>
              <a:rPr lang="es-CO" b="1" dirty="0"/>
              <a:t>Objeto de la propuesta: </a:t>
            </a:r>
            <a:r>
              <a:rPr lang="es-CO" dirty="0"/>
              <a:t>Se presenta la propuesta económica para la compraventa de material ferroso, resultado de la desnaturalización y desintegración de los bienes muebles objeto de Chatarrización.</a:t>
            </a:r>
          </a:p>
        </p:txBody>
      </p:sp>
      <p:sp>
        <p:nvSpPr>
          <p:cNvPr id="10" name="Rectángulo: esquinas redondeadas 9"/>
          <p:cNvSpPr/>
          <p:nvPr/>
        </p:nvSpPr>
        <p:spPr>
          <a:xfrm>
            <a:off x="2645435" y="5633245"/>
            <a:ext cx="2469906" cy="267188"/>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CO" b="1" dirty="0">
                <a:solidFill>
                  <a:schemeClr val="bg1"/>
                </a:solidFill>
              </a:rPr>
              <a:t>1 al 5 Septiembre 2017</a:t>
            </a:r>
          </a:p>
        </p:txBody>
      </p:sp>
      <p:sp>
        <p:nvSpPr>
          <p:cNvPr id="12" name="Rectángulo: esquinas redondeadas 11"/>
          <p:cNvSpPr/>
          <p:nvPr/>
        </p:nvSpPr>
        <p:spPr>
          <a:xfrm>
            <a:off x="5738192" y="5488545"/>
            <a:ext cx="4679643" cy="556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Adjudicación definitiva y suscripción del contrato final</a:t>
            </a:r>
          </a:p>
        </p:txBody>
      </p:sp>
      <p:sp>
        <p:nvSpPr>
          <p:cNvPr id="13" name="Flecha: curvada hacia la izquierda 12"/>
          <p:cNvSpPr/>
          <p:nvPr/>
        </p:nvSpPr>
        <p:spPr>
          <a:xfrm>
            <a:off x="10167833" y="4335654"/>
            <a:ext cx="390111" cy="1152890"/>
          </a:xfrm>
          <a:prstGeom prst="curved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Flecha: hacia la izquierda 13"/>
          <p:cNvSpPr/>
          <p:nvPr/>
        </p:nvSpPr>
        <p:spPr>
          <a:xfrm>
            <a:off x="5174974" y="5633246"/>
            <a:ext cx="503582" cy="267187"/>
          </a:xfrm>
          <a:prstGeom prst="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p:cNvSpPr txBox="1"/>
          <p:nvPr/>
        </p:nvSpPr>
        <p:spPr>
          <a:xfrm>
            <a:off x="1802296" y="2332181"/>
            <a:ext cx="4345462" cy="369332"/>
          </a:xfrm>
          <a:prstGeom prst="rect">
            <a:avLst/>
          </a:prstGeom>
          <a:noFill/>
        </p:spPr>
        <p:txBody>
          <a:bodyPr wrap="square" rtlCol="0">
            <a:spAutoFit/>
          </a:bodyPr>
          <a:lstStyle/>
          <a:p>
            <a:r>
              <a:rPr lang="es-CO" b="1" u="sng" dirty="0">
                <a:solidFill>
                  <a:schemeClr val="accent1">
                    <a:lumMod val="50000"/>
                  </a:schemeClr>
                </a:solidFill>
              </a:rPr>
              <a:t>Avance del Cronograma: Invitación 01-2017</a:t>
            </a:r>
          </a:p>
        </p:txBody>
      </p:sp>
      <p:sp>
        <p:nvSpPr>
          <p:cNvPr id="11" name="Rectángulo: esquinas redondeadas 10">
            <a:extLst>
              <a:ext uri="{FF2B5EF4-FFF2-40B4-BE49-F238E27FC236}">
                <a16:creationId xmlns:a16="http://schemas.microsoft.com/office/drawing/2014/main" id="{9CC8C0C4-476F-4927-BAC7-DEAE48FF7EC5}"/>
              </a:ext>
            </a:extLst>
          </p:cNvPr>
          <p:cNvSpPr/>
          <p:nvPr/>
        </p:nvSpPr>
        <p:spPr>
          <a:xfrm>
            <a:off x="5737314" y="6124889"/>
            <a:ext cx="4679643" cy="3379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Aprobación de pólizas</a:t>
            </a:r>
          </a:p>
        </p:txBody>
      </p:sp>
      <p:sp>
        <p:nvSpPr>
          <p:cNvPr id="16" name="Flecha: hacia la izquierda 15">
            <a:extLst>
              <a:ext uri="{FF2B5EF4-FFF2-40B4-BE49-F238E27FC236}">
                <a16:creationId xmlns:a16="http://schemas.microsoft.com/office/drawing/2014/main" id="{E0483EE4-67D5-45CB-97AD-236B218DCCF9}"/>
              </a:ext>
            </a:extLst>
          </p:cNvPr>
          <p:cNvSpPr/>
          <p:nvPr/>
        </p:nvSpPr>
        <p:spPr>
          <a:xfrm rot="10800000">
            <a:off x="5174974" y="6160257"/>
            <a:ext cx="503582" cy="267187"/>
          </a:xfrm>
          <a:prstGeom prst="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Rectángulo: esquinas redondeadas 17">
            <a:extLst>
              <a:ext uri="{FF2B5EF4-FFF2-40B4-BE49-F238E27FC236}">
                <a16:creationId xmlns:a16="http://schemas.microsoft.com/office/drawing/2014/main" id="{F390F9EF-B133-477E-B10F-5CF6F611414C}"/>
              </a:ext>
            </a:extLst>
          </p:cNvPr>
          <p:cNvSpPr/>
          <p:nvPr/>
        </p:nvSpPr>
        <p:spPr>
          <a:xfrm>
            <a:off x="2481533" y="6124889"/>
            <a:ext cx="2633809" cy="267188"/>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CO" b="1" dirty="0">
                <a:solidFill>
                  <a:schemeClr val="bg1"/>
                </a:solidFill>
              </a:rPr>
              <a:t>25 al 29 Septiembre 2017</a:t>
            </a:r>
          </a:p>
        </p:txBody>
      </p:sp>
    </p:spTree>
    <p:extLst>
      <p:ext uri="{BB962C8B-B14F-4D97-AF65-F5344CB8AC3E}">
        <p14:creationId xmlns:p14="http://schemas.microsoft.com/office/powerpoint/2010/main" val="36090990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15B2B85-C11A-46BE-910A-7C2CECB29AE5}" type="slidenum">
              <a:rPr lang="es-ES" smtClean="0"/>
              <a:t>85</a:t>
            </a:fld>
            <a:endParaRPr lang="es-ES"/>
          </a:p>
        </p:txBody>
      </p:sp>
      <p:sp>
        <p:nvSpPr>
          <p:cNvPr id="9" name="Rectángulo 8"/>
          <p:cNvSpPr/>
          <p:nvPr/>
        </p:nvSpPr>
        <p:spPr>
          <a:xfrm>
            <a:off x="5956852" y="154330"/>
            <a:ext cx="5052492" cy="954107"/>
          </a:xfrm>
          <a:prstGeom prst="rect">
            <a:avLst/>
          </a:prstGeom>
        </p:spPr>
        <p:txBody>
          <a:bodyPr wrap="square">
            <a:spAutoFit/>
          </a:bodyPr>
          <a:lstStyle/>
          <a:p>
            <a:pPr algn="r"/>
            <a:r>
              <a:rPr lang="es-CO" sz="2800" b="1" dirty="0">
                <a:solidFill>
                  <a:schemeClr val="bg1"/>
                </a:solidFill>
              </a:rPr>
              <a:t>AVANCES PROCESO DE DESTRUCCIÓN</a:t>
            </a:r>
          </a:p>
        </p:txBody>
      </p:sp>
      <p:graphicFrame>
        <p:nvGraphicFramePr>
          <p:cNvPr id="2" name="Diagrama 1"/>
          <p:cNvGraphicFramePr/>
          <p:nvPr>
            <p:extLst/>
          </p:nvPr>
        </p:nvGraphicFramePr>
        <p:xfrm>
          <a:off x="2027583" y="1033669"/>
          <a:ext cx="8627165" cy="6284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2027582" y="1199929"/>
            <a:ext cx="7858540" cy="923330"/>
          </a:xfrm>
          <a:prstGeom prst="rect">
            <a:avLst/>
          </a:prstGeom>
          <a:noFill/>
        </p:spPr>
        <p:txBody>
          <a:bodyPr wrap="square" rtlCol="0">
            <a:spAutoFit/>
          </a:bodyPr>
          <a:lstStyle/>
          <a:p>
            <a:pPr algn="just"/>
            <a:r>
              <a:rPr lang="es-CO" b="1" dirty="0"/>
              <a:t>Objeto de la propuesta: </a:t>
            </a:r>
            <a:r>
              <a:rPr lang="es-CO" dirty="0"/>
              <a:t>Contratar la prestación del servicio de destrucción y del manejo seguro y ambientalmente adecuado de los residuos ordinarios, especiales, peligrosos y RAEE de los bienes muebles en administración de SAE.</a:t>
            </a:r>
          </a:p>
        </p:txBody>
      </p:sp>
      <p:sp>
        <p:nvSpPr>
          <p:cNvPr id="10" name="Rectángulo: esquinas redondeadas 9"/>
          <p:cNvSpPr/>
          <p:nvPr/>
        </p:nvSpPr>
        <p:spPr>
          <a:xfrm>
            <a:off x="2645435" y="5730073"/>
            <a:ext cx="2469906" cy="556591"/>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CO" b="1" dirty="0">
                <a:solidFill>
                  <a:schemeClr val="bg1"/>
                </a:solidFill>
              </a:rPr>
              <a:t>29 Septiembre al 3 Octubre 2017</a:t>
            </a:r>
          </a:p>
        </p:txBody>
      </p:sp>
      <p:sp>
        <p:nvSpPr>
          <p:cNvPr id="12" name="Rectángulo: esquinas redondeadas 11"/>
          <p:cNvSpPr/>
          <p:nvPr/>
        </p:nvSpPr>
        <p:spPr>
          <a:xfrm>
            <a:off x="5738192" y="5695569"/>
            <a:ext cx="4679643" cy="556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Elaboración y publicación de la adjudicación o declaratoria desierta</a:t>
            </a:r>
          </a:p>
        </p:txBody>
      </p:sp>
      <p:sp>
        <p:nvSpPr>
          <p:cNvPr id="13" name="Flecha: curvada hacia la izquierda 12"/>
          <p:cNvSpPr/>
          <p:nvPr/>
        </p:nvSpPr>
        <p:spPr>
          <a:xfrm>
            <a:off x="10269264" y="4910286"/>
            <a:ext cx="390111" cy="1152890"/>
          </a:xfrm>
          <a:prstGeom prst="curved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Flecha: hacia la izquierda 13"/>
          <p:cNvSpPr/>
          <p:nvPr/>
        </p:nvSpPr>
        <p:spPr>
          <a:xfrm>
            <a:off x="5174974" y="5874774"/>
            <a:ext cx="503582" cy="267187"/>
          </a:xfrm>
          <a:prstGeom prst="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p:cNvSpPr txBox="1"/>
          <p:nvPr/>
        </p:nvSpPr>
        <p:spPr>
          <a:xfrm>
            <a:off x="1836801" y="2062811"/>
            <a:ext cx="5708436" cy="369332"/>
          </a:xfrm>
          <a:prstGeom prst="rect">
            <a:avLst/>
          </a:prstGeom>
          <a:noFill/>
        </p:spPr>
        <p:txBody>
          <a:bodyPr wrap="square" rtlCol="0">
            <a:spAutoFit/>
          </a:bodyPr>
          <a:lstStyle/>
          <a:p>
            <a:r>
              <a:rPr lang="es-CO" b="1" u="sng" dirty="0">
                <a:solidFill>
                  <a:schemeClr val="accent1">
                    <a:lumMod val="50000"/>
                  </a:schemeClr>
                </a:solidFill>
              </a:rPr>
              <a:t>Avance del Cronograma: Contratación Abreviada 04-2017</a:t>
            </a:r>
          </a:p>
        </p:txBody>
      </p:sp>
    </p:spTree>
    <p:extLst>
      <p:ext uri="{BB962C8B-B14F-4D97-AF65-F5344CB8AC3E}">
        <p14:creationId xmlns:p14="http://schemas.microsoft.com/office/powerpoint/2010/main" val="2193229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15B2B85-C11A-46BE-910A-7C2CECB29AE5}" type="slidenum">
              <a:rPr lang="es-ES" smtClean="0"/>
              <a:t>86</a:t>
            </a:fld>
            <a:endParaRPr lang="es-ES"/>
          </a:p>
        </p:txBody>
      </p:sp>
      <p:sp>
        <p:nvSpPr>
          <p:cNvPr id="9" name="Rectángulo 8"/>
          <p:cNvSpPr/>
          <p:nvPr/>
        </p:nvSpPr>
        <p:spPr>
          <a:xfrm>
            <a:off x="4624424" y="120713"/>
            <a:ext cx="7185774" cy="954107"/>
          </a:xfrm>
          <a:prstGeom prst="rect">
            <a:avLst/>
          </a:prstGeom>
        </p:spPr>
        <p:txBody>
          <a:bodyPr wrap="square">
            <a:spAutoFit/>
          </a:bodyPr>
          <a:lstStyle/>
          <a:p>
            <a:pPr algn="r"/>
            <a:r>
              <a:rPr lang="es-CO" sz="2800" b="1" dirty="0">
                <a:solidFill>
                  <a:schemeClr val="bg1"/>
                </a:solidFill>
              </a:rPr>
              <a:t>AVANCES PROCESO DE AVALÚOS MEDIOS DE TRANSPORTE, JOYAS Y ARTE </a:t>
            </a:r>
          </a:p>
        </p:txBody>
      </p:sp>
      <p:graphicFrame>
        <p:nvGraphicFramePr>
          <p:cNvPr id="2" name="Diagrama 1"/>
          <p:cNvGraphicFramePr/>
          <p:nvPr>
            <p:extLst/>
          </p:nvPr>
        </p:nvGraphicFramePr>
        <p:xfrm>
          <a:off x="2305879" y="2430045"/>
          <a:ext cx="7301947" cy="35329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1674126" y="1261574"/>
            <a:ext cx="8934489" cy="646331"/>
          </a:xfrm>
          <a:prstGeom prst="rect">
            <a:avLst/>
          </a:prstGeom>
          <a:noFill/>
        </p:spPr>
        <p:txBody>
          <a:bodyPr wrap="square" rtlCol="0">
            <a:spAutoFit/>
          </a:bodyPr>
          <a:lstStyle/>
          <a:p>
            <a:pPr algn="just"/>
            <a:r>
              <a:rPr lang="es-CO" b="1" dirty="0"/>
              <a:t>Contratación de Avaluadores Inscritos ante el RAA para la valoración económica de los medios de transporte, obras de arte, joyas y semovientes</a:t>
            </a:r>
            <a:r>
              <a:rPr lang="es-CO" dirty="0"/>
              <a:t>.</a:t>
            </a:r>
          </a:p>
        </p:txBody>
      </p:sp>
      <p:sp>
        <p:nvSpPr>
          <p:cNvPr id="10" name="Rectángulo: esquinas redondeadas 9"/>
          <p:cNvSpPr/>
          <p:nvPr/>
        </p:nvSpPr>
        <p:spPr>
          <a:xfrm>
            <a:off x="2645435" y="5866159"/>
            <a:ext cx="2469906" cy="267188"/>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CO" b="1" dirty="0">
                <a:solidFill>
                  <a:schemeClr val="bg1"/>
                </a:solidFill>
              </a:rPr>
              <a:t>Por definir</a:t>
            </a:r>
          </a:p>
        </p:txBody>
      </p:sp>
      <p:sp>
        <p:nvSpPr>
          <p:cNvPr id="12" name="Rectángulo: esquinas redondeadas 11"/>
          <p:cNvSpPr/>
          <p:nvPr/>
        </p:nvSpPr>
        <p:spPr>
          <a:xfrm>
            <a:off x="5738192" y="5695574"/>
            <a:ext cx="4679643" cy="556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Fecha de valoración de Medios de Transporte, Joyas,  Arte y semovientes</a:t>
            </a:r>
          </a:p>
        </p:txBody>
      </p:sp>
      <p:sp>
        <p:nvSpPr>
          <p:cNvPr id="13" name="Flecha: curvada hacia la izquierda 12"/>
          <p:cNvSpPr/>
          <p:nvPr/>
        </p:nvSpPr>
        <p:spPr>
          <a:xfrm>
            <a:off x="8579893" y="5008729"/>
            <a:ext cx="362519" cy="686845"/>
          </a:xfrm>
          <a:prstGeom prst="curved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Flecha: hacia la izquierda 13"/>
          <p:cNvSpPr/>
          <p:nvPr/>
        </p:nvSpPr>
        <p:spPr>
          <a:xfrm>
            <a:off x="5174974" y="5866151"/>
            <a:ext cx="503582" cy="267187"/>
          </a:xfrm>
          <a:prstGeom prst="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p:cNvSpPr txBox="1"/>
          <p:nvPr/>
        </p:nvSpPr>
        <p:spPr>
          <a:xfrm>
            <a:off x="1836802" y="1986936"/>
            <a:ext cx="4345462" cy="369332"/>
          </a:xfrm>
          <a:prstGeom prst="rect">
            <a:avLst/>
          </a:prstGeom>
          <a:noFill/>
        </p:spPr>
        <p:txBody>
          <a:bodyPr wrap="square" rtlCol="0">
            <a:spAutoFit/>
          </a:bodyPr>
          <a:lstStyle/>
          <a:p>
            <a:r>
              <a:rPr lang="es-CO" b="1" u="sng" dirty="0">
                <a:solidFill>
                  <a:schemeClr val="accent1">
                    <a:lumMod val="50000"/>
                  </a:schemeClr>
                </a:solidFill>
              </a:rPr>
              <a:t>Avance del Cronograma:</a:t>
            </a:r>
          </a:p>
        </p:txBody>
      </p:sp>
    </p:spTree>
    <p:extLst>
      <p:ext uri="{BB962C8B-B14F-4D97-AF65-F5344CB8AC3E}">
        <p14:creationId xmlns:p14="http://schemas.microsoft.com/office/powerpoint/2010/main" val="30352456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5455703" y="188082"/>
            <a:ext cx="5998359" cy="954107"/>
          </a:xfrm>
          <a:prstGeom prst="rect">
            <a:avLst/>
          </a:prstGeom>
        </p:spPr>
        <p:txBody>
          <a:bodyPr wrap="square">
            <a:spAutoFit/>
          </a:bodyPr>
          <a:lstStyle/>
          <a:p>
            <a:pPr algn="r"/>
            <a:r>
              <a:rPr lang="es-CO" sz="2800" b="1" dirty="0">
                <a:solidFill>
                  <a:schemeClr val="bg1"/>
                </a:solidFill>
              </a:rPr>
              <a:t>AVANCES CONCEPTOS TÉCNICOS DE CHATARRIZACIÓN</a:t>
            </a:r>
          </a:p>
        </p:txBody>
      </p:sp>
      <p:sp>
        <p:nvSpPr>
          <p:cNvPr id="5" name="CuadroTexto 4"/>
          <p:cNvSpPr txBox="1"/>
          <p:nvPr/>
        </p:nvSpPr>
        <p:spPr>
          <a:xfrm>
            <a:off x="1633182" y="1241986"/>
            <a:ext cx="8875014" cy="646331"/>
          </a:xfrm>
          <a:prstGeom prst="rect">
            <a:avLst/>
          </a:prstGeom>
          <a:noFill/>
        </p:spPr>
        <p:txBody>
          <a:bodyPr wrap="square" rtlCol="0">
            <a:spAutoFit/>
          </a:bodyPr>
          <a:lstStyle/>
          <a:p>
            <a:pPr algn="just"/>
            <a:r>
              <a:rPr lang="es-ES" b="1" dirty="0"/>
              <a:t>Coordinar las solicitudes de conceptos técnicos de chatarrización con SIJIN – PONAL - ARMADA</a:t>
            </a:r>
            <a:endParaRPr lang="es-CO" dirty="0"/>
          </a:p>
        </p:txBody>
      </p:sp>
      <p:pic>
        <p:nvPicPr>
          <p:cNvPr id="7" name="Imagen 6"/>
          <p:cNvPicPr>
            <a:picLocks noChangeAspect="1"/>
          </p:cNvPicPr>
          <p:nvPr/>
        </p:nvPicPr>
        <p:blipFill>
          <a:blip r:embed="rId2"/>
          <a:stretch>
            <a:fillRect/>
          </a:stretch>
        </p:blipFill>
        <p:spPr>
          <a:xfrm>
            <a:off x="1852045" y="2111224"/>
            <a:ext cx="2330779" cy="1177886"/>
          </a:xfrm>
          <a:prstGeom prst="rect">
            <a:avLst/>
          </a:prstGeom>
        </p:spPr>
      </p:pic>
      <p:pic>
        <p:nvPicPr>
          <p:cNvPr id="8" name="Imagen 7"/>
          <p:cNvPicPr>
            <a:picLocks noChangeAspect="1"/>
          </p:cNvPicPr>
          <p:nvPr/>
        </p:nvPicPr>
        <p:blipFill>
          <a:blip r:embed="rId3"/>
          <a:stretch>
            <a:fillRect/>
          </a:stretch>
        </p:blipFill>
        <p:spPr>
          <a:xfrm>
            <a:off x="1852045" y="3643953"/>
            <a:ext cx="2330779" cy="1177887"/>
          </a:xfrm>
          <a:prstGeom prst="rect">
            <a:avLst/>
          </a:prstGeom>
        </p:spPr>
      </p:pic>
      <p:pic>
        <p:nvPicPr>
          <p:cNvPr id="11" name="Imagen 10"/>
          <p:cNvPicPr>
            <a:picLocks noChangeAspect="1"/>
          </p:cNvPicPr>
          <p:nvPr/>
        </p:nvPicPr>
        <p:blipFill>
          <a:blip r:embed="rId4"/>
          <a:stretch>
            <a:fillRect/>
          </a:stretch>
        </p:blipFill>
        <p:spPr>
          <a:xfrm>
            <a:off x="1852044" y="5176682"/>
            <a:ext cx="2330778" cy="1177887"/>
          </a:xfrm>
          <a:prstGeom prst="rect">
            <a:avLst/>
          </a:prstGeom>
        </p:spPr>
      </p:pic>
      <p:sp>
        <p:nvSpPr>
          <p:cNvPr id="18" name="Rectángulo 17"/>
          <p:cNvSpPr/>
          <p:nvPr/>
        </p:nvSpPr>
        <p:spPr>
          <a:xfrm flipH="1">
            <a:off x="5163181" y="2101755"/>
            <a:ext cx="45719" cy="42433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Rectángulo 20"/>
          <p:cNvSpPr/>
          <p:nvPr/>
        </p:nvSpPr>
        <p:spPr>
          <a:xfrm rot="5400000" flipH="1">
            <a:off x="6039381" y="-748117"/>
            <a:ext cx="48097" cy="847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Rectángulo 21"/>
          <p:cNvSpPr/>
          <p:nvPr/>
        </p:nvSpPr>
        <p:spPr>
          <a:xfrm rot="5400000" flipH="1">
            <a:off x="6039381" y="827486"/>
            <a:ext cx="48097" cy="847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5" name="Imagen 24"/>
          <p:cNvPicPr>
            <a:picLocks noChangeAspect="1"/>
          </p:cNvPicPr>
          <p:nvPr/>
        </p:nvPicPr>
        <p:blipFill>
          <a:blip r:embed="rId5"/>
          <a:stretch>
            <a:fillRect/>
          </a:stretch>
        </p:blipFill>
        <p:spPr>
          <a:xfrm>
            <a:off x="5665360" y="5257523"/>
            <a:ext cx="826591" cy="786792"/>
          </a:xfrm>
          <a:prstGeom prst="rect">
            <a:avLst/>
          </a:prstGeom>
        </p:spPr>
      </p:pic>
      <p:pic>
        <p:nvPicPr>
          <p:cNvPr id="26" name="Imagen 25"/>
          <p:cNvPicPr>
            <a:picLocks noChangeAspect="1"/>
          </p:cNvPicPr>
          <p:nvPr/>
        </p:nvPicPr>
        <p:blipFill>
          <a:blip r:embed="rId5"/>
          <a:stretch>
            <a:fillRect/>
          </a:stretch>
        </p:blipFill>
        <p:spPr>
          <a:xfrm>
            <a:off x="5642914" y="2176979"/>
            <a:ext cx="826591" cy="786792"/>
          </a:xfrm>
          <a:prstGeom prst="rect">
            <a:avLst/>
          </a:prstGeom>
        </p:spPr>
      </p:pic>
      <p:sp>
        <p:nvSpPr>
          <p:cNvPr id="27" name="CuadroTexto 26"/>
          <p:cNvSpPr txBox="1"/>
          <p:nvPr/>
        </p:nvSpPr>
        <p:spPr>
          <a:xfrm>
            <a:off x="5425777" y="3013858"/>
            <a:ext cx="1238157" cy="307777"/>
          </a:xfrm>
          <a:prstGeom prst="rect">
            <a:avLst/>
          </a:prstGeom>
          <a:noFill/>
        </p:spPr>
        <p:txBody>
          <a:bodyPr wrap="square" rtlCol="0">
            <a:spAutoFit/>
          </a:bodyPr>
          <a:lstStyle/>
          <a:p>
            <a:pPr algn="ctr"/>
            <a:r>
              <a:rPr lang="es-ES" sz="1400" dirty="0"/>
              <a:t>$50.000 C/U</a:t>
            </a:r>
            <a:endParaRPr lang="es-CO" sz="1400" dirty="0"/>
          </a:p>
        </p:txBody>
      </p:sp>
      <p:pic>
        <p:nvPicPr>
          <p:cNvPr id="28" name="Imagen 27"/>
          <p:cNvPicPr>
            <a:picLocks noChangeAspect="1"/>
          </p:cNvPicPr>
          <p:nvPr/>
        </p:nvPicPr>
        <p:blipFill>
          <a:blip r:embed="rId6"/>
          <a:stretch>
            <a:fillRect/>
          </a:stretch>
        </p:blipFill>
        <p:spPr>
          <a:xfrm>
            <a:off x="5650265" y="3730018"/>
            <a:ext cx="856782" cy="786792"/>
          </a:xfrm>
          <a:prstGeom prst="rect">
            <a:avLst/>
          </a:prstGeom>
        </p:spPr>
      </p:pic>
      <p:sp>
        <p:nvSpPr>
          <p:cNvPr id="29" name="CuadroTexto 28"/>
          <p:cNvSpPr txBox="1"/>
          <p:nvPr/>
        </p:nvSpPr>
        <p:spPr>
          <a:xfrm>
            <a:off x="5459578" y="4590367"/>
            <a:ext cx="1238157" cy="461665"/>
          </a:xfrm>
          <a:prstGeom prst="rect">
            <a:avLst/>
          </a:prstGeom>
          <a:noFill/>
        </p:spPr>
        <p:txBody>
          <a:bodyPr wrap="square" rtlCol="0">
            <a:spAutoFit/>
          </a:bodyPr>
          <a:lstStyle/>
          <a:p>
            <a:pPr algn="ctr"/>
            <a:r>
              <a:rPr lang="es-ES" sz="1200" dirty="0"/>
              <a:t>CONVENIO EN TRAMITE</a:t>
            </a:r>
            <a:endParaRPr lang="es-CO" sz="1200" dirty="0"/>
          </a:p>
        </p:txBody>
      </p:sp>
      <p:sp>
        <p:nvSpPr>
          <p:cNvPr id="30" name="CuadroTexto 29"/>
          <p:cNvSpPr txBox="1"/>
          <p:nvPr/>
        </p:nvSpPr>
        <p:spPr>
          <a:xfrm>
            <a:off x="5459741" y="6085606"/>
            <a:ext cx="1238157" cy="461665"/>
          </a:xfrm>
          <a:prstGeom prst="rect">
            <a:avLst/>
          </a:prstGeom>
          <a:noFill/>
        </p:spPr>
        <p:txBody>
          <a:bodyPr wrap="square" rtlCol="0">
            <a:spAutoFit/>
          </a:bodyPr>
          <a:lstStyle/>
          <a:p>
            <a:pPr algn="ctr"/>
            <a:r>
              <a:rPr lang="es-ES" sz="1200" dirty="0"/>
              <a:t>CONVENIO EN TRAMITE</a:t>
            </a:r>
            <a:endParaRPr lang="es-CO" sz="1200" dirty="0"/>
          </a:p>
        </p:txBody>
      </p:sp>
      <p:sp>
        <p:nvSpPr>
          <p:cNvPr id="31" name="Rectángulo 30"/>
          <p:cNvSpPr/>
          <p:nvPr/>
        </p:nvSpPr>
        <p:spPr>
          <a:xfrm flipH="1">
            <a:off x="7294628" y="2101755"/>
            <a:ext cx="45719" cy="42433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2" name="Rectángulo 31"/>
          <p:cNvSpPr/>
          <p:nvPr/>
        </p:nvSpPr>
        <p:spPr>
          <a:xfrm>
            <a:off x="4332920" y="2454511"/>
            <a:ext cx="732894" cy="523220"/>
          </a:xfrm>
          <a:prstGeom prst="rect">
            <a:avLst/>
          </a:prstGeom>
          <a:noFill/>
        </p:spPr>
        <p:txBody>
          <a:bodyPr wrap="none" lIns="91440" tIns="45720" rIns="91440" bIns="45720">
            <a:spAutoFit/>
          </a:bodyPr>
          <a:lstStyle/>
          <a:p>
            <a:pPr algn="ctr"/>
            <a:r>
              <a:rPr lang="es-ES" sz="2800" dirty="0">
                <a:ln w="0"/>
                <a:effectLst>
                  <a:outerShdw blurRad="38100" dist="19050" dir="2700000" algn="tl" rotWithShape="0">
                    <a:schemeClr val="dk1">
                      <a:alpha val="40000"/>
                    </a:schemeClr>
                  </a:outerShdw>
                </a:effectLst>
              </a:rPr>
              <a:t>220</a:t>
            </a:r>
            <a:endParaRPr lang="es-ES" sz="5400" dirty="0">
              <a:ln w="0"/>
              <a:effectLst>
                <a:outerShdw blurRad="38100" dist="19050" dir="2700000" algn="tl" rotWithShape="0">
                  <a:schemeClr val="dk1">
                    <a:alpha val="40000"/>
                  </a:schemeClr>
                </a:outerShdw>
              </a:effectLst>
            </a:endParaRPr>
          </a:p>
        </p:txBody>
      </p:sp>
      <p:sp>
        <p:nvSpPr>
          <p:cNvPr id="33" name="Rectángulo 32"/>
          <p:cNvSpPr/>
          <p:nvPr/>
        </p:nvSpPr>
        <p:spPr>
          <a:xfrm>
            <a:off x="4489297" y="4041535"/>
            <a:ext cx="367408" cy="523220"/>
          </a:xfrm>
          <a:prstGeom prst="rect">
            <a:avLst/>
          </a:prstGeom>
          <a:noFill/>
        </p:spPr>
        <p:txBody>
          <a:bodyPr wrap="none" lIns="91440" tIns="45720" rIns="91440" bIns="45720">
            <a:spAutoFit/>
          </a:bodyPr>
          <a:lstStyle/>
          <a:p>
            <a:pPr algn="ctr"/>
            <a:r>
              <a:rPr lang="es-ES" sz="2800" dirty="0">
                <a:ln w="0"/>
                <a:effectLst>
                  <a:outerShdw blurRad="38100" dist="19050" dir="2700000" algn="tl" rotWithShape="0">
                    <a:schemeClr val="dk1">
                      <a:alpha val="40000"/>
                    </a:schemeClr>
                  </a:outerShdw>
                </a:effectLst>
              </a:rPr>
              <a:t>7</a:t>
            </a:r>
            <a:endParaRPr lang="es-ES" sz="5400" dirty="0">
              <a:ln w="0"/>
              <a:effectLst>
                <a:outerShdw blurRad="38100" dist="19050" dir="2700000" algn="tl" rotWithShape="0">
                  <a:schemeClr val="dk1">
                    <a:alpha val="40000"/>
                  </a:schemeClr>
                </a:outerShdw>
              </a:effectLst>
            </a:endParaRPr>
          </a:p>
        </p:txBody>
      </p:sp>
      <p:sp>
        <p:nvSpPr>
          <p:cNvPr id="34" name="Rectángulo 33"/>
          <p:cNvSpPr/>
          <p:nvPr/>
        </p:nvSpPr>
        <p:spPr>
          <a:xfrm>
            <a:off x="4515662" y="5454749"/>
            <a:ext cx="367408" cy="523220"/>
          </a:xfrm>
          <a:prstGeom prst="rect">
            <a:avLst/>
          </a:prstGeom>
          <a:noFill/>
        </p:spPr>
        <p:txBody>
          <a:bodyPr wrap="none" lIns="91440" tIns="45720" rIns="91440" bIns="45720">
            <a:spAutoFit/>
          </a:bodyPr>
          <a:lstStyle/>
          <a:p>
            <a:pPr algn="ctr"/>
            <a:r>
              <a:rPr lang="es-ES" sz="2800" dirty="0">
                <a:ln w="0"/>
                <a:effectLst>
                  <a:outerShdw blurRad="38100" dist="19050" dir="2700000" algn="tl" rotWithShape="0">
                    <a:schemeClr val="dk1">
                      <a:alpha val="40000"/>
                    </a:schemeClr>
                  </a:outerShdw>
                </a:effectLst>
              </a:rPr>
              <a:t>2</a:t>
            </a:r>
            <a:endParaRPr lang="es-ES" sz="5400" dirty="0">
              <a:ln w="0"/>
              <a:effectLst>
                <a:outerShdw blurRad="38100" dist="19050" dir="2700000" algn="tl" rotWithShape="0">
                  <a:schemeClr val="dk1">
                    <a:alpha val="40000"/>
                  </a:schemeClr>
                </a:outerShdw>
              </a:effectLst>
            </a:endParaRPr>
          </a:p>
        </p:txBody>
      </p:sp>
      <p:sp>
        <p:nvSpPr>
          <p:cNvPr id="35" name="CuadroTexto 34"/>
          <p:cNvSpPr txBox="1"/>
          <p:nvPr/>
        </p:nvSpPr>
        <p:spPr>
          <a:xfrm>
            <a:off x="7610901" y="1722824"/>
            <a:ext cx="2688612" cy="307777"/>
          </a:xfrm>
          <a:prstGeom prst="rect">
            <a:avLst/>
          </a:prstGeom>
          <a:noFill/>
        </p:spPr>
        <p:txBody>
          <a:bodyPr wrap="square" rtlCol="0">
            <a:spAutoFit/>
          </a:bodyPr>
          <a:lstStyle/>
          <a:p>
            <a:pPr algn="ctr"/>
            <a:r>
              <a:rPr lang="es-ES" sz="1400" b="1" dirty="0"/>
              <a:t>CRONOGRAMAS</a:t>
            </a:r>
            <a:endParaRPr lang="es-CO" sz="1400" b="1" dirty="0"/>
          </a:p>
        </p:txBody>
      </p:sp>
      <p:sp>
        <p:nvSpPr>
          <p:cNvPr id="36" name="Rectángulo 35"/>
          <p:cNvSpPr/>
          <p:nvPr/>
        </p:nvSpPr>
        <p:spPr>
          <a:xfrm rot="5400000" flipH="1">
            <a:off x="8910740" y="746230"/>
            <a:ext cx="45719" cy="2731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Flecha: a la izquierda y derecha 1">
            <a:extLst>
              <a:ext uri="{FF2B5EF4-FFF2-40B4-BE49-F238E27FC236}">
                <a16:creationId xmlns:a16="http://schemas.microsoft.com/office/drawing/2014/main" id="{CAA505E1-849C-49C4-9E3C-8E7B5435BF6D}"/>
              </a:ext>
            </a:extLst>
          </p:cNvPr>
          <p:cNvSpPr/>
          <p:nvPr/>
        </p:nvSpPr>
        <p:spPr>
          <a:xfrm>
            <a:off x="7904898" y="2496158"/>
            <a:ext cx="2057400" cy="340447"/>
          </a:xfrm>
          <a:prstGeom prst="lef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CuadroTexto 2">
            <a:extLst>
              <a:ext uri="{FF2B5EF4-FFF2-40B4-BE49-F238E27FC236}">
                <a16:creationId xmlns:a16="http://schemas.microsoft.com/office/drawing/2014/main" id="{9490876E-0630-4AEC-A5E7-30FF1595D331}"/>
              </a:ext>
            </a:extLst>
          </p:cNvPr>
          <p:cNvSpPr txBox="1"/>
          <p:nvPr/>
        </p:nvSpPr>
        <p:spPr>
          <a:xfrm>
            <a:off x="7711538" y="2897659"/>
            <a:ext cx="690113" cy="215444"/>
          </a:xfrm>
          <a:prstGeom prst="rect">
            <a:avLst/>
          </a:prstGeom>
          <a:noFill/>
        </p:spPr>
        <p:txBody>
          <a:bodyPr wrap="square" rtlCol="0">
            <a:spAutoFit/>
          </a:bodyPr>
          <a:lstStyle/>
          <a:p>
            <a:r>
              <a:rPr lang="es-CO" sz="800" dirty="0"/>
              <a:t>28/09/2017</a:t>
            </a:r>
          </a:p>
        </p:txBody>
      </p:sp>
      <p:sp>
        <p:nvSpPr>
          <p:cNvPr id="38" name="CuadroTexto 37">
            <a:extLst>
              <a:ext uri="{FF2B5EF4-FFF2-40B4-BE49-F238E27FC236}">
                <a16:creationId xmlns:a16="http://schemas.microsoft.com/office/drawing/2014/main" id="{8739DAD6-BFC1-44BE-B116-8A6399F8B3A9}"/>
              </a:ext>
            </a:extLst>
          </p:cNvPr>
          <p:cNvSpPr txBox="1"/>
          <p:nvPr/>
        </p:nvSpPr>
        <p:spPr>
          <a:xfrm>
            <a:off x="9426075" y="2897659"/>
            <a:ext cx="690113" cy="215444"/>
          </a:xfrm>
          <a:prstGeom prst="rect">
            <a:avLst/>
          </a:prstGeom>
          <a:noFill/>
        </p:spPr>
        <p:txBody>
          <a:bodyPr wrap="square" rtlCol="0">
            <a:spAutoFit/>
          </a:bodyPr>
          <a:lstStyle/>
          <a:p>
            <a:r>
              <a:rPr lang="es-CO" sz="800" dirty="0"/>
              <a:t>31/12/2017</a:t>
            </a:r>
          </a:p>
        </p:txBody>
      </p:sp>
      <p:sp>
        <p:nvSpPr>
          <p:cNvPr id="41" name="Flecha: a la izquierda y derecha 40">
            <a:extLst>
              <a:ext uri="{FF2B5EF4-FFF2-40B4-BE49-F238E27FC236}">
                <a16:creationId xmlns:a16="http://schemas.microsoft.com/office/drawing/2014/main" id="{2B93278B-AF36-463B-BB68-9725276F8325}"/>
              </a:ext>
            </a:extLst>
          </p:cNvPr>
          <p:cNvSpPr/>
          <p:nvPr/>
        </p:nvSpPr>
        <p:spPr>
          <a:xfrm>
            <a:off x="7904898" y="3938513"/>
            <a:ext cx="2057400" cy="340447"/>
          </a:xfrm>
          <a:prstGeom prst="lef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2" name="CuadroTexto 41">
            <a:extLst>
              <a:ext uri="{FF2B5EF4-FFF2-40B4-BE49-F238E27FC236}">
                <a16:creationId xmlns:a16="http://schemas.microsoft.com/office/drawing/2014/main" id="{52E1797B-C29A-4135-A1EF-9EC0E8C2F05D}"/>
              </a:ext>
            </a:extLst>
          </p:cNvPr>
          <p:cNvSpPr txBox="1"/>
          <p:nvPr/>
        </p:nvSpPr>
        <p:spPr>
          <a:xfrm>
            <a:off x="7711538" y="4340014"/>
            <a:ext cx="690113" cy="215444"/>
          </a:xfrm>
          <a:prstGeom prst="rect">
            <a:avLst/>
          </a:prstGeom>
          <a:noFill/>
        </p:spPr>
        <p:txBody>
          <a:bodyPr wrap="square" rtlCol="0">
            <a:spAutoFit/>
          </a:bodyPr>
          <a:lstStyle/>
          <a:p>
            <a:r>
              <a:rPr lang="es-CO" sz="800" dirty="0"/>
              <a:t>17/10/2017</a:t>
            </a:r>
          </a:p>
        </p:txBody>
      </p:sp>
      <p:sp>
        <p:nvSpPr>
          <p:cNvPr id="43" name="CuadroTexto 42">
            <a:extLst>
              <a:ext uri="{FF2B5EF4-FFF2-40B4-BE49-F238E27FC236}">
                <a16:creationId xmlns:a16="http://schemas.microsoft.com/office/drawing/2014/main" id="{0F9069EF-02B8-4383-997A-4ED9B93E8F3B}"/>
              </a:ext>
            </a:extLst>
          </p:cNvPr>
          <p:cNvSpPr txBox="1"/>
          <p:nvPr/>
        </p:nvSpPr>
        <p:spPr>
          <a:xfrm>
            <a:off x="9426075" y="4340014"/>
            <a:ext cx="690113" cy="215444"/>
          </a:xfrm>
          <a:prstGeom prst="rect">
            <a:avLst/>
          </a:prstGeom>
          <a:noFill/>
        </p:spPr>
        <p:txBody>
          <a:bodyPr wrap="square" rtlCol="0">
            <a:spAutoFit/>
          </a:bodyPr>
          <a:lstStyle/>
          <a:p>
            <a:r>
              <a:rPr lang="es-CO" sz="800" dirty="0"/>
              <a:t>31/12/2017</a:t>
            </a:r>
          </a:p>
        </p:txBody>
      </p:sp>
      <p:sp>
        <p:nvSpPr>
          <p:cNvPr id="44" name="Flecha: a la izquierda y derecha 43">
            <a:extLst>
              <a:ext uri="{FF2B5EF4-FFF2-40B4-BE49-F238E27FC236}">
                <a16:creationId xmlns:a16="http://schemas.microsoft.com/office/drawing/2014/main" id="{EA2ACCC5-F3B4-42B9-BD72-C748AB9F24F4}"/>
              </a:ext>
            </a:extLst>
          </p:cNvPr>
          <p:cNvSpPr/>
          <p:nvPr/>
        </p:nvSpPr>
        <p:spPr>
          <a:xfrm>
            <a:off x="7981950" y="5536784"/>
            <a:ext cx="2057400" cy="340447"/>
          </a:xfrm>
          <a:prstGeom prst="lef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5" name="CuadroTexto 44">
            <a:extLst>
              <a:ext uri="{FF2B5EF4-FFF2-40B4-BE49-F238E27FC236}">
                <a16:creationId xmlns:a16="http://schemas.microsoft.com/office/drawing/2014/main" id="{4BA22FF3-95FF-4CDB-817B-FC7EE90226D1}"/>
              </a:ext>
            </a:extLst>
          </p:cNvPr>
          <p:cNvSpPr txBox="1"/>
          <p:nvPr/>
        </p:nvSpPr>
        <p:spPr>
          <a:xfrm>
            <a:off x="7711538" y="5978808"/>
            <a:ext cx="690113" cy="215444"/>
          </a:xfrm>
          <a:prstGeom prst="rect">
            <a:avLst/>
          </a:prstGeom>
          <a:noFill/>
        </p:spPr>
        <p:txBody>
          <a:bodyPr wrap="square" rtlCol="0">
            <a:spAutoFit/>
          </a:bodyPr>
          <a:lstStyle/>
          <a:p>
            <a:r>
              <a:rPr lang="es-CO" sz="800" dirty="0"/>
              <a:t>17/10/2017</a:t>
            </a:r>
          </a:p>
        </p:txBody>
      </p:sp>
      <p:sp>
        <p:nvSpPr>
          <p:cNvPr id="46" name="CuadroTexto 45">
            <a:extLst>
              <a:ext uri="{FF2B5EF4-FFF2-40B4-BE49-F238E27FC236}">
                <a16:creationId xmlns:a16="http://schemas.microsoft.com/office/drawing/2014/main" id="{8B7FF700-D942-4653-874A-12729DCCAE1B}"/>
              </a:ext>
            </a:extLst>
          </p:cNvPr>
          <p:cNvSpPr txBox="1"/>
          <p:nvPr/>
        </p:nvSpPr>
        <p:spPr>
          <a:xfrm>
            <a:off x="9434979" y="5975241"/>
            <a:ext cx="690113" cy="215444"/>
          </a:xfrm>
          <a:prstGeom prst="rect">
            <a:avLst/>
          </a:prstGeom>
          <a:noFill/>
        </p:spPr>
        <p:txBody>
          <a:bodyPr wrap="square" rtlCol="0">
            <a:spAutoFit/>
          </a:bodyPr>
          <a:lstStyle/>
          <a:p>
            <a:r>
              <a:rPr lang="es-CO" sz="800" dirty="0"/>
              <a:t>31/12/2017</a:t>
            </a:r>
          </a:p>
        </p:txBody>
      </p:sp>
    </p:spTree>
    <p:extLst>
      <p:ext uri="{BB962C8B-B14F-4D97-AF65-F5344CB8AC3E}">
        <p14:creationId xmlns:p14="http://schemas.microsoft.com/office/powerpoint/2010/main" val="8359624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15B2B85-C11A-46BE-910A-7C2CECB29AE5}" type="slidenum">
              <a:rPr lang="es-ES" smtClean="0"/>
              <a:t>88</a:t>
            </a:fld>
            <a:endParaRPr lang="es-ES"/>
          </a:p>
        </p:txBody>
      </p:sp>
      <p:sp>
        <p:nvSpPr>
          <p:cNvPr id="9" name="Rectángulo 8"/>
          <p:cNvSpPr/>
          <p:nvPr/>
        </p:nvSpPr>
        <p:spPr>
          <a:xfrm>
            <a:off x="7149548" y="177602"/>
            <a:ext cx="5052492" cy="523220"/>
          </a:xfrm>
          <a:prstGeom prst="rect">
            <a:avLst/>
          </a:prstGeom>
        </p:spPr>
        <p:txBody>
          <a:bodyPr wrap="square">
            <a:spAutoFit/>
          </a:bodyPr>
          <a:lstStyle/>
          <a:p>
            <a:r>
              <a:rPr lang="es-CO" sz="2800" b="1" dirty="0">
                <a:solidFill>
                  <a:schemeClr val="bg1"/>
                </a:solidFill>
              </a:rPr>
              <a:t>AVANCES PROCESO DE ROM</a:t>
            </a:r>
          </a:p>
        </p:txBody>
      </p:sp>
      <p:graphicFrame>
        <p:nvGraphicFramePr>
          <p:cNvPr id="2" name="Diagrama 1"/>
          <p:cNvGraphicFramePr/>
          <p:nvPr>
            <p:extLst/>
          </p:nvPr>
        </p:nvGraphicFramePr>
        <p:xfrm>
          <a:off x="1930779" y="759349"/>
          <a:ext cx="8627165" cy="6284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2027582" y="1227635"/>
            <a:ext cx="7858540" cy="923330"/>
          </a:xfrm>
          <a:prstGeom prst="rect">
            <a:avLst/>
          </a:prstGeom>
          <a:noFill/>
        </p:spPr>
        <p:txBody>
          <a:bodyPr wrap="square" rtlCol="0">
            <a:spAutoFit/>
          </a:bodyPr>
          <a:lstStyle/>
          <a:p>
            <a:pPr algn="just"/>
            <a:r>
              <a:rPr lang="es-CO" b="1" dirty="0"/>
              <a:t>Objeto de la propuesta: </a:t>
            </a:r>
            <a:r>
              <a:rPr lang="es-CO" dirty="0"/>
              <a:t>Contratar la prestación del servicio de reparaciones, obras y mantenimientos (ROM) locativos por Regional a los inmuebles urbanos sujetos de administración por parte de la SAE SAS.</a:t>
            </a:r>
          </a:p>
        </p:txBody>
      </p:sp>
      <p:sp>
        <p:nvSpPr>
          <p:cNvPr id="10" name="Rectángulo: esquinas redondeadas 9"/>
          <p:cNvSpPr/>
          <p:nvPr/>
        </p:nvSpPr>
        <p:spPr>
          <a:xfrm>
            <a:off x="3074506" y="5488545"/>
            <a:ext cx="2040835" cy="556591"/>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CO" b="1" dirty="0">
                <a:solidFill>
                  <a:schemeClr val="bg1"/>
                </a:solidFill>
              </a:rPr>
              <a:t>7 al 10 Noviembre 2017</a:t>
            </a:r>
          </a:p>
        </p:txBody>
      </p:sp>
      <p:sp>
        <p:nvSpPr>
          <p:cNvPr id="12" name="Rectángulo: esquinas redondeadas 11"/>
          <p:cNvSpPr/>
          <p:nvPr/>
        </p:nvSpPr>
        <p:spPr>
          <a:xfrm>
            <a:off x="5738192" y="5488545"/>
            <a:ext cx="4558749" cy="556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Adjudicación definitiva y suscripción del contrato final</a:t>
            </a:r>
          </a:p>
        </p:txBody>
      </p:sp>
      <p:sp>
        <p:nvSpPr>
          <p:cNvPr id="13" name="Flecha: curvada hacia la izquierda 12"/>
          <p:cNvSpPr/>
          <p:nvPr/>
        </p:nvSpPr>
        <p:spPr>
          <a:xfrm>
            <a:off x="10167833" y="4335654"/>
            <a:ext cx="390111" cy="1152890"/>
          </a:xfrm>
          <a:prstGeom prst="curved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Flecha: hacia la izquierda 13"/>
          <p:cNvSpPr/>
          <p:nvPr/>
        </p:nvSpPr>
        <p:spPr>
          <a:xfrm>
            <a:off x="5174974" y="5633246"/>
            <a:ext cx="503582" cy="267187"/>
          </a:xfrm>
          <a:prstGeom prst="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p:cNvSpPr txBox="1"/>
          <p:nvPr/>
        </p:nvSpPr>
        <p:spPr>
          <a:xfrm>
            <a:off x="1802297" y="2110503"/>
            <a:ext cx="2862469" cy="369332"/>
          </a:xfrm>
          <a:prstGeom prst="rect">
            <a:avLst/>
          </a:prstGeom>
          <a:noFill/>
        </p:spPr>
        <p:txBody>
          <a:bodyPr wrap="square" rtlCol="0">
            <a:spAutoFit/>
          </a:bodyPr>
          <a:lstStyle/>
          <a:p>
            <a:r>
              <a:rPr lang="es-CO" b="1" u="sng" dirty="0">
                <a:solidFill>
                  <a:schemeClr val="accent1">
                    <a:lumMod val="50000"/>
                  </a:schemeClr>
                </a:solidFill>
              </a:rPr>
              <a:t>Avance del Cronograma:</a:t>
            </a:r>
          </a:p>
        </p:txBody>
      </p:sp>
    </p:spTree>
    <p:extLst>
      <p:ext uri="{BB962C8B-B14F-4D97-AF65-F5344CB8AC3E}">
        <p14:creationId xmlns:p14="http://schemas.microsoft.com/office/powerpoint/2010/main" val="16166567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15B2B85-C11A-46BE-910A-7C2CECB29AE5}" type="slidenum">
              <a:rPr lang="es-ES" smtClean="0"/>
              <a:t>89</a:t>
            </a:fld>
            <a:endParaRPr lang="es-ES"/>
          </a:p>
        </p:txBody>
      </p:sp>
      <p:sp>
        <p:nvSpPr>
          <p:cNvPr id="9" name="Rectángulo 8"/>
          <p:cNvSpPr/>
          <p:nvPr/>
        </p:nvSpPr>
        <p:spPr>
          <a:xfrm>
            <a:off x="6244361" y="253557"/>
            <a:ext cx="5408763" cy="954107"/>
          </a:xfrm>
          <a:prstGeom prst="rect">
            <a:avLst/>
          </a:prstGeom>
        </p:spPr>
        <p:txBody>
          <a:bodyPr wrap="square">
            <a:spAutoFit/>
          </a:bodyPr>
          <a:lstStyle/>
          <a:p>
            <a:r>
              <a:rPr lang="es-CO" sz="2800" b="1" dirty="0">
                <a:solidFill>
                  <a:schemeClr val="bg1"/>
                </a:solidFill>
              </a:rPr>
              <a:t>AVANCES PROCESO DE REGISTRO AVALUADORES</a:t>
            </a:r>
          </a:p>
        </p:txBody>
      </p:sp>
      <p:graphicFrame>
        <p:nvGraphicFramePr>
          <p:cNvPr id="2" name="Diagrama 1"/>
          <p:cNvGraphicFramePr/>
          <p:nvPr>
            <p:extLst/>
          </p:nvPr>
        </p:nvGraphicFramePr>
        <p:xfrm>
          <a:off x="1930779" y="759349"/>
          <a:ext cx="8627165" cy="6284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2027582" y="1227635"/>
            <a:ext cx="7858540" cy="369332"/>
          </a:xfrm>
          <a:prstGeom prst="rect">
            <a:avLst/>
          </a:prstGeom>
          <a:noFill/>
        </p:spPr>
        <p:txBody>
          <a:bodyPr wrap="square" rtlCol="0">
            <a:spAutoFit/>
          </a:bodyPr>
          <a:lstStyle/>
          <a:p>
            <a:pPr algn="just"/>
            <a:r>
              <a:rPr lang="es-CO" b="1" dirty="0"/>
              <a:t>Objeto de la propuesta: </a:t>
            </a:r>
            <a:r>
              <a:rPr lang="es-CO" dirty="0"/>
              <a:t>Establecer el Registro de Avaluadores para SAE SAS.</a:t>
            </a:r>
          </a:p>
        </p:txBody>
      </p:sp>
      <p:sp>
        <p:nvSpPr>
          <p:cNvPr id="10" name="Rectángulo: esquinas redondeadas 9"/>
          <p:cNvSpPr/>
          <p:nvPr/>
        </p:nvSpPr>
        <p:spPr>
          <a:xfrm>
            <a:off x="3074506" y="5488545"/>
            <a:ext cx="2040835" cy="556591"/>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CO" b="1" dirty="0">
                <a:solidFill>
                  <a:schemeClr val="bg1"/>
                </a:solidFill>
              </a:rPr>
              <a:t>3 al 6 Octubre 2017</a:t>
            </a:r>
          </a:p>
        </p:txBody>
      </p:sp>
      <p:sp>
        <p:nvSpPr>
          <p:cNvPr id="12" name="Rectángulo: esquinas redondeadas 11"/>
          <p:cNvSpPr/>
          <p:nvPr/>
        </p:nvSpPr>
        <p:spPr>
          <a:xfrm>
            <a:off x="5738192" y="5488545"/>
            <a:ext cx="4558749" cy="556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Adjudicación definitiva y suscripción del contrato final</a:t>
            </a:r>
          </a:p>
        </p:txBody>
      </p:sp>
      <p:sp>
        <p:nvSpPr>
          <p:cNvPr id="13" name="Flecha: curvada hacia la izquierda 12"/>
          <p:cNvSpPr/>
          <p:nvPr/>
        </p:nvSpPr>
        <p:spPr>
          <a:xfrm>
            <a:off x="10167833" y="4335654"/>
            <a:ext cx="390111" cy="1152890"/>
          </a:xfrm>
          <a:prstGeom prst="curved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Flecha: hacia la izquierda 13"/>
          <p:cNvSpPr/>
          <p:nvPr/>
        </p:nvSpPr>
        <p:spPr>
          <a:xfrm>
            <a:off x="5174974" y="5633246"/>
            <a:ext cx="503582" cy="267187"/>
          </a:xfrm>
          <a:prstGeom prst="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p:cNvSpPr txBox="1"/>
          <p:nvPr/>
        </p:nvSpPr>
        <p:spPr>
          <a:xfrm>
            <a:off x="1802297" y="2110503"/>
            <a:ext cx="2862469" cy="369332"/>
          </a:xfrm>
          <a:prstGeom prst="rect">
            <a:avLst/>
          </a:prstGeom>
          <a:noFill/>
        </p:spPr>
        <p:txBody>
          <a:bodyPr wrap="square" rtlCol="0">
            <a:spAutoFit/>
          </a:bodyPr>
          <a:lstStyle/>
          <a:p>
            <a:r>
              <a:rPr lang="es-CO" b="1" u="sng" dirty="0">
                <a:solidFill>
                  <a:schemeClr val="accent1">
                    <a:lumMod val="50000"/>
                  </a:schemeClr>
                </a:solidFill>
              </a:rPr>
              <a:t>Avance del Cronograma:</a:t>
            </a:r>
          </a:p>
        </p:txBody>
      </p:sp>
    </p:spTree>
    <p:extLst>
      <p:ext uri="{BB962C8B-B14F-4D97-AF65-F5344CB8AC3E}">
        <p14:creationId xmlns:p14="http://schemas.microsoft.com/office/powerpoint/2010/main" val="12324413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15B2B85-C11A-46BE-910A-7C2CECB29AE5}" type="slidenum">
              <a:rPr lang="es-ES" smtClean="0"/>
              <a:t>90</a:t>
            </a:fld>
            <a:endParaRPr lang="es-ES"/>
          </a:p>
        </p:txBody>
      </p:sp>
      <p:sp>
        <p:nvSpPr>
          <p:cNvPr id="9" name="Rectángulo 8"/>
          <p:cNvSpPr/>
          <p:nvPr/>
        </p:nvSpPr>
        <p:spPr>
          <a:xfrm>
            <a:off x="6140256" y="189526"/>
            <a:ext cx="5689191" cy="954107"/>
          </a:xfrm>
          <a:prstGeom prst="rect">
            <a:avLst/>
          </a:prstGeom>
        </p:spPr>
        <p:txBody>
          <a:bodyPr wrap="square">
            <a:spAutoFit/>
          </a:bodyPr>
          <a:lstStyle/>
          <a:p>
            <a:pPr algn="r"/>
            <a:r>
              <a:rPr lang="es-CO" sz="2800" b="1" dirty="0">
                <a:solidFill>
                  <a:schemeClr val="bg1"/>
                </a:solidFill>
              </a:rPr>
              <a:t>AVANCES PROCESO DE SANEAMIENTO</a:t>
            </a:r>
          </a:p>
        </p:txBody>
      </p:sp>
      <p:graphicFrame>
        <p:nvGraphicFramePr>
          <p:cNvPr id="2" name="Diagrama 1"/>
          <p:cNvGraphicFramePr/>
          <p:nvPr>
            <p:extLst/>
          </p:nvPr>
        </p:nvGraphicFramePr>
        <p:xfrm>
          <a:off x="1930779" y="759349"/>
          <a:ext cx="8627165" cy="6284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2027582" y="1227636"/>
            <a:ext cx="8329867" cy="646331"/>
          </a:xfrm>
          <a:prstGeom prst="rect">
            <a:avLst/>
          </a:prstGeom>
          <a:noFill/>
        </p:spPr>
        <p:txBody>
          <a:bodyPr wrap="square" rtlCol="0">
            <a:spAutoFit/>
          </a:bodyPr>
          <a:lstStyle/>
          <a:p>
            <a:pPr algn="just"/>
            <a:r>
              <a:rPr lang="es-CO" b="1" dirty="0"/>
              <a:t>Objeto de la propuesta: </a:t>
            </a:r>
            <a:r>
              <a:rPr lang="es-CO" dirty="0"/>
              <a:t>Contratar la prestación del servicio de Saneamiento Físico catastral para los inmuebles sujetos de administración por parte de la SAE SAS.</a:t>
            </a:r>
          </a:p>
        </p:txBody>
      </p:sp>
      <p:sp>
        <p:nvSpPr>
          <p:cNvPr id="10" name="Rectángulo: esquinas redondeadas 9"/>
          <p:cNvSpPr/>
          <p:nvPr/>
        </p:nvSpPr>
        <p:spPr>
          <a:xfrm>
            <a:off x="3074506" y="5488545"/>
            <a:ext cx="2040835" cy="556591"/>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CO" b="1" dirty="0">
                <a:solidFill>
                  <a:schemeClr val="bg1"/>
                </a:solidFill>
              </a:rPr>
              <a:t>7 al 10 Noviembre 2017</a:t>
            </a:r>
          </a:p>
        </p:txBody>
      </p:sp>
      <p:sp>
        <p:nvSpPr>
          <p:cNvPr id="12" name="Rectángulo: esquinas redondeadas 11"/>
          <p:cNvSpPr/>
          <p:nvPr/>
        </p:nvSpPr>
        <p:spPr>
          <a:xfrm>
            <a:off x="5738192" y="5488545"/>
            <a:ext cx="4558749" cy="556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Adjudicación definitiva y suscripción del contrato final</a:t>
            </a:r>
          </a:p>
        </p:txBody>
      </p:sp>
      <p:sp>
        <p:nvSpPr>
          <p:cNvPr id="13" name="Flecha: curvada hacia la izquierda 12"/>
          <p:cNvSpPr/>
          <p:nvPr/>
        </p:nvSpPr>
        <p:spPr>
          <a:xfrm>
            <a:off x="10167833" y="4335654"/>
            <a:ext cx="390111" cy="1152890"/>
          </a:xfrm>
          <a:prstGeom prst="curved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4" name="Flecha: hacia la izquierda 13"/>
          <p:cNvSpPr/>
          <p:nvPr/>
        </p:nvSpPr>
        <p:spPr>
          <a:xfrm>
            <a:off x="5174974" y="5633246"/>
            <a:ext cx="503582" cy="267187"/>
          </a:xfrm>
          <a:prstGeom prst="left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p:cNvSpPr txBox="1"/>
          <p:nvPr/>
        </p:nvSpPr>
        <p:spPr>
          <a:xfrm>
            <a:off x="1802297" y="2110503"/>
            <a:ext cx="2862469" cy="369332"/>
          </a:xfrm>
          <a:prstGeom prst="rect">
            <a:avLst/>
          </a:prstGeom>
          <a:noFill/>
        </p:spPr>
        <p:txBody>
          <a:bodyPr wrap="square" rtlCol="0">
            <a:spAutoFit/>
          </a:bodyPr>
          <a:lstStyle/>
          <a:p>
            <a:r>
              <a:rPr lang="es-CO" b="1" u="sng" dirty="0">
                <a:solidFill>
                  <a:schemeClr val="accent1">
                    <a:lumMod val="50000"/>
                  </a:schemeClr>
                </a:solidFill>
              </a:rPr>
              <a:t>Avance del Cronograma:</a:t>
            </a:r>
          </a:p>
        </p:txBody>
      </p:sp>
    </p:spTree>
    <p:extLst>
      <p:ext uri="{BB962C8B-B14F-4D97-AF65-F5344CB8AC3E}">
        <p14:creationId xmlns:p14="http://schemas.microsoft.com/office/powerpoint/2010/main" val="41043647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181093" y="3987986"/>
            <a:ext cx="10074510" cy="1102487"/>
            <a:chOff x="1571658" y="2591903"/>
            <a:chExt cx="5143482" cy="60730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190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572336" y="1326192"/>
            <a:ext cx="8241426"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contratos suscritos por SAE desde 2016 al 31 de agosto de 2017</a:t>
            </a:r>
          </a:p>
          <a:p>
            <a:pPr marL="457200" indent="-457200">
              <a:buAutoNum type="arabicPeriod"/>
            </a:pPr>
            <a:r>
              <a:rPr lang="es-CO" sz="2400" dirty="0"/>
              <a:t>Comité Financiero.</a:t>
            </a:r>
          </a:p>
          <a:p>
            <a:pPr marL="457200" indent="-457200">
              <a:buAutoNum type="arabicPeriod"/>
            </a:pPr>
            <a:r>
              <a:rPr lang="es-CO" sz="2400" dirty="0"/>
              <a:t>Avance actividades implementación Decreto 1407 de 2017.</a:t>
            </a:r>
          </a:p>
          <a:p>
            <a:pPr marL="457200" indent="-457200">
              <a:buAutoNum type="arabicPeriod"/>
            </a:pPr>
            <a:r>
              <a:rPr lang="es-CO" sz="2400" dirty="0"/>
              <a:t>Avance actividades implementación de la Ley 1849 de 2017.</a:t>
            </a:r>
          </a:p>
          <a:p>
            <a:pPr marL="457200" indent="-457200" algn="just">
              <a:buAutoNum type="arabicPeriod"/>
            </a:pPr>
            <a:r>
              <a:rPr lang="es-CO" sz="2400" dirty="0">
                <a:solidFill>
                  <a:schemeClr val="bg1"/>
                </a:solidFill>
              </a:rPr>
              <a:t>Propuesta ajuste organizacional de SAE para asumir responsabilidades del Decreto Ley 903 de 2017 y el Decreto Reglamentario 1407 de 2017.</a:t>
            </a:r>
          </a:p>
          <a:p>
            <a:pPr marL="457200" indent="-457200">
              <a:buFontTx/>
              <a:buAutoNum type="arabicPeriod"/>
            </a:pPr>
            <a:r>
              <a:rPr lang="es-CO" sz="2400" dirty="0"/>
              <a:t>Informe de Gestión Talento Humano.</a:t>
            </a:r>
          </a:p>
          <a:p>
            <a:pPr marL="457200" indent="-457200">
              <a:buFontTx/>
              <a:buAutoNum type="arabicPeriod"/>
            </a:pPr>
            <a:r>
              <a:rPr lang="es-CO" sz="2400" dirty="0"/>
              <a:t>Informe Comercial.</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91</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4062681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890411" y="317449"/>
            <a:ext cx="5828199" cy="523220"/>
          </a:xfrm>
          <a:prstGeom prst="rect">
            <a:avLst/>
          </a:prstGeom>
          <a:noFill/>
        </p:spPr>
        <p:txBody>
          <a:bodyPr wrap="none" rtlCol="0">
            <a:spAutoFit/>
          </a:bodyPr>
          <a:lstStyle/>
          <a:p>
            <a:r>
              <a:rPr lang="es-CO" sz="2800" b="1" dirty="0">
                <a:solidFill>
                  <a:prstClr val="white"/>
                </a:solidFill>
              </a:rPr>
              <a:t>NECESIDADES DE RECURSO HUMANO </a:t>
            </a:r>
          </a:p>
        </p:txBody>
      </p:sp>
      <p:sp>
        <p:nvSpPr>
          <p:cNvPr id="4" name="CuadroTexto 3"/>
          <p:cNvSpPr txBox="1"/>
          <p:nvPr/>
        </p:nvSpPr>
        <p:spPr>
          <a:xfrm>
            <a:off x="6452639" y="2865104"/>
            <a:ext cx="184730" cy="307777"/>
          </a:xfrm>
          <a:prstGeom prst="rect">
            <a:avLst/>
          </a:prstGeom>
          <a:noFill/>
        </p:spPr>
        <p:txBody>
          <a:bodyPr wrap="none" rtlCol="0">
            <a:spAutoFit/>
          </a:bodyPr>
          <a:lstStyle/>
          <a:p>
            <a:pPr algn="ctr"/>
            <a:endParaRPr lang="es-CO" sz="1400" i="1" dirty="0">
              <a:solidFill>
                <a:prstClr val="black"/>
              </a:solidFill>
              <a:latin typeface="Lato"/>
            </a:endParaRPr>
          </a:p>
        </p:txBody>
      </p:sp>
      <p:pic>
        <p:nvPicPr>
          <p:cNvPr id="5" name="Imagen 4">
            <a:hlinkClick r:id="" action="ppaction://hlinkshowjump?jump=nextslide"/>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4868" y="5917207"/>
            <a:ext cx="573596" cy="573596"/>
          </a:xfrm>
          <a:prstGeom prst="rect">
            <a:avLst/>
          </a:prstGeom>
        </p:spPr>
      </p:pic>
      <p:pic>
        <p:nvPicPr>
          <p:cNvPr id="8" name="Imagen 7">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sp>
        <p:nvSpPr>
          <p:cNvPr id="9" name="CuadroTexto 8"/>
          <p:cNvSpPr txBox="1"/>
          <p:nvPr/>
        </p:nvSpPr>
        <p:spPr>
          <a:xfrm>
            <a:off x="8173039" y="6515971"/>
            <a:ext cx="2130458" cy="276999"/>
          </a:xfrm>
          <a:prstGeom prst="rect">
            <a:avLst/>
          </a:prstGeom>
          <a:noFill/>
        </p:spPr>
        <p:txBody>
          <a:bodyPr wrap="square" rtlCol="0">
            <a:spAutoFit/>
          </a:bodyPr>
          <a:lstStyle/>
          <a:p>
            <a:r>
              <a:rPr lang="es-CO" sz="1200" dirty="0">
                <a:solidFill>
                  <a:prstClr val="white">
                    <a:lumMod val="75000"/>
                  </a:prstClr>
                </a:solidFill>
                <a:latin typeface="Calibri"/>
              </a:rPr>
              <a:t>Gerencia de Talento Humano y </a:t>
            </a:r>
          </a:p>
        </p:txBody>
      </p:sp>
      <p:graphicFrame>
        <p:nvGraphicFramePr>
          <p:cNvPr id="7" name="Diagrama 6"/>
          <p:cNvGraphicFramePr/>
          <p:nvPr>
            <p:extLst/>
          </p:nvPr>
        </p:nvGraphicFramePr>
        <p:xfrm>
          <a:off x="2523874" y="1770077"/>
          <a:ext cx="7431062" cy="44339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5705993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p:cNvGraphicFramePr/>
          <p:nvPr>
            <p:extLst/>
          </p:nvPr>
        </p:nvGraphicFramePr>
        <p:xfrm>
          <a:off x="2294021" y="1283368"/>
          <a:ext cx="7218946" cy="50051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p:cNvSpPr txBox="1"/>
          <p:nvPr/>
        </p:nvSpPr>
        <p:spPr>
          <a:xfrm>
            <a:off x="5890411" y="317449"/>
            <a:ext cx="5828199" cy="523220"/>
          </a:xfrm>
          <a:prstGeom prst="rect">
            <a:avLst/>
          </a:prstGeom>
          <a:noFill/>
        </p:spPr>
        <p:txBody>
          <a:bodyPr wrap="none" rtlCol="0">
            <a:spAutoFit/>
          </a:bodyPr>
          <a:lstStyle/>
          <a:p>
            <a:r>
              <a:rPr lang="es-CO" sz="2800" b="1" dirty="0">
                <a:solidFill>
                  <a:prstClr val="white"/>
                </a:solidFill>
              </a:rPr>
              <a:t>NECESIDADES DE RECURSO HUMANO </a:t>
            </a:r>
          </a:p>
        </p:txBody>
      </p:sp>
    </p:spTree>
    <p:extLst>
      <p:ext uri="{BB962C8B-B14F-4D97-AF65-F5344CB8AC3E}">
        <p14:creationId xmlns:p14="http://schemas.microsoft.com/office/powerpoint/2010/main" val="24510894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hlinkClick r:id="" action="ppaction://hlinkshowjump?jump=nextslide"/>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8451" y="6132352"/>
            <a:ext cx="417725" cy="417725"/>
          </a:xfrm>
          <a:prstGeom prst="rect">
            <a:avLst/>
          </a:prstGeom>
        </p:spPr>
      </p:pic>
      <p:pic>
        <p:nvPicPr>
          <p:cNvPr id="14" name="Imagen 13">
            <a:hlinkClick r:id="" action="ppaction://hlinkshowjump?jump=previous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6132352"/>
            <a:ext cx="420143" cy="420143"/>
          </a:xfrm>
          <a:prstGeom prst="rect">
            <a:avLst/>
          </a:prstGeom>
        </p:spPr>
      </p:pic>
      <p:pic>
        <p:nvPicPr>
          <p:cNvPr id="15" name="Imagen 14">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sp>
        <p:nvSpPr>
          <p:cNvPr id="16" name="CuadroTexto 15"/>
          <p:cNvSpPr txBox="1"/>
          <p:nvPr/>
        </p:nvSpPr>
        <p:spPr>
          <a:xfrm>
            <a:off x="8225923" y="6515971"/>
            <a:ext cx="2155971" cy="276999"/>
          </a:xfrm>
          <a:prstGeom prst="rect">
            <a:avLst/>
          </a:prstGeom>
          <a:noFill/>
        </p:spPr>
        <p:txBody>
          <a:bodyPr wrap="square" rtlCol="0">
            <a:spAutoFit/>
          </a:bodyPr>
          <a:lstStyle/>
          <a:p>
            <a:r>
              <a:rPr lang="es-CO" sz="1200" dirty="0">
                <a:solidFill>
                  <a:prstClr val="white">
                    <a:lumMod val="75000"/>
                  </a:prstClr>
                </a:solidFill>
                <a:latin typeface="Calibri"/>
              </a:rPr>
              <a:t>Gerencia de Talento Humano y </a:t>
            </a:r>
          </a:p>
        </p:txBody>
      </p:sp>
      <p:sp>
        <p:nvSpPr>
          <p:cNvPr id="17" name="CuadroTexto 16"/>
          <p:cNvSpPr txBox="1"/>
          <p:nvPr/>
        </p:nvSpPr>
        <p:spPr>
          <a:xfrm>
            <a:off x="2777427" y="1292928"/>
            <a:ext cx="6905594" cy="400110"/>
          </a:xfrm>
          <a:prstGeom prst="rect">
            <a:avLst/>
          </a:prstGeom>
          <a:noFill/>
        </p:spPr>
        <p:txBody>
          <a:bodyPr wrap="square" rtlCol="0">
            <a:spAutoFit/>
          </a:bodyPr>
          <a:lstStyle/>
          <a:p>
            <a:pPr algn="ctr"/>
            <a:r>
              <a:rPr lang="es-ES" sz="2000" b="1" dirty="0">
                <a:solidFill>
                  <a:srgbClr val="5B9BD5">
                    <a:lumMod val="50000"/>
                  </a:srgbClr>
                </a:solidFill>
                <a:latin typeface="Calibri"/>
              </a:rPr>
              <a:t>DIMENSIONAMIENTO DEL RECURSO HUMANO REQUERIDO</a:t>
            </a:r>
          </a:p>
        </p:txBody>
      </p:sp>
      <p:sp>
        <p:nvSpPr>
          <p:cNvPr id="9" name="1 Rectángulo"/>
          <p:cNvSpPr/>
          <p:nvPr/>
        </p:nvSpPr>
        <p:spPr>
          <a:xfrm>
            <a:off x="6836447" y="544839"/>
            <a:ext cx="4226542" cy="523220"/>
          </a:xfrm>
          <a:prstGeom prst="rect">
            <a:avLst/>
          </a:prstGeom>
        </p:spPr>
        <p:txBody>
          <a:bodyPr wrap="none">
            <a:spAutoFit/>
          </a:bodyPr>
          <a:lstStyle/>
          <a:p>
            <a:r>
              <a:rPr lang="es-ES" sz="2800" b="1" dirty="0">
                <a:solidFill>
                  <a:prstClr val="white"/>
                </a:solidFill>
                <a:latin typeface="Calibri"/>
              </a:rPr>
              <a:t>ENAJENACIÓN TEMPRANA</a:t>
            </a:r>
            <a:endParaRPr lang="es-ES" sz="2000" b="1" dirty="0">
              <a:solidFill>
                <a:prstClr val="white"/>
              </a:solidFill>
              <a:latin typeface="Calibri"/>
            </a:endParaRPr>
          </a:p>
        </p:txBody>
      </p:sp>
      <p:graphicFrame>
        <p:nvGraphicFramePr>
          <p:cNvPr id="3" name="Tabla 2"/>
          <p:cNvGraphicFramePr>
            <a:graphicFrameLocks noGrp="1"/>
          </p:cNvGraphicFramePr>
          <p:nvPr>
            <p:extLst/>
          </p:nvPr>
        </p:nvGraphicFramePr>
        <p:xfrm>
          <a:off x="3677960" y="1736521"/>
          <a:ext cx="5289087" cy="4762958"/>
        </p:xfrm>
        <a:graphic>
          <a:graphicData uri="http://schemas.openxmlformats.org/drawingml/2006/table">
            <a:tbl>
              <a:tblPr/>
              <a:tblGrid>
                <a:gridCol w="2043324">
                  <a:extLst>
                    <a:ext uri="{9D8B030D-6E8A-4147-A177-3AD203B41FA5}">
                      <a16:colId xmlns:a16="http://schemas.microsoft.com/office/drawing/2014/main" val="263083077"/>
                    </a:ext>
                  </a:extLst>
                </a:gridCol>
                <a:gridCol w="817321">
                  <a:extLst>
                    <a:ext uri="{9D8B030D-6E8A-4147-A177-3AD203B41FA5}">
                      <a16:colId xmlns:a16="http://schemas.microsoft.com/office/drawing/2014/main" val="1460148120"/>
                    </a:ext>
                  </a:extLst>
                </a:gridCol>
                <a:gridCol w="462098">
                  <a:extLst>
                    <a:ext uri="{9D8B030D-6E8A-4147-A177-3AD203B41FA5}">
                      <a16:colId xmlns:a16="http://schemas.microsoft.com/office/drawing/2014/main" val="2549634777"/>
                    </a:ext>
                  </a:extLst>
                </a:gridCol>
                <a:gridCol w="692286">
                  <a:extLst>
                    <a:ext uri="{9D8B030D-6E8A-4147-A177-3AD203B41FA5}">
                      <a16:colId xmlns:a16="http://schemas.microsoft.com/office/drawing/2014/main" val="637977588"/>
                    </a:ext>
                  </a:extLst>
                </a:gridCol>
                <a:gridCol w="663711">
                  <a:extLst>
                    <a:ext uri="{9D8B030D-6E8A-4147-A177-3AD203B41FA5}">
                      <a16:colId xmlns:a16="http://schemas.microsoft.com/office/drawing/2014/main" val="1646717045"/>
                    </a:ext>
                  </a:extLst>
                </a:gridCol>
                <a:gridCol w="610347">
                  <a:extLst>
                    <a:ext uri="{9D8B030D-6E8A-4147-A177-3AD203B41FA5}">
                      <a16:colId xmlns:a16="http://schemas.microsoft.com/office/drawing/2014/main" val="1317086876"/>
                    </a:ext>
                  </a:extLst>
                </a:gridCol>
              </a:tblGrid>
              <a:tr h="71208">
                <a:tc rowSpan="2">
                  <a:txBody>
                    <a:bodyPr/>
                    <a:lstStyle/>
                    <a:p>
                      <a:pPr algn="ctr" fontAlgn="ctr"/>
                      <a:r>
                        <a:rPr lang="es-CO" sz="1000" b="1" i="0" u="none" strike="noStrike" dirty="0">
                          <a:solidFill>
                            <a:srgbClr val="FFFFFF"/>
                          </a:solidFill>
                          <a:effectLst/>
                          <a:latin typeface="Arial Narrow" panose="020B0606020202030204" pitchFamily="34" charset="0"/>
                        </a:rPr>
                        <a:t>Área </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rowSpan="2">
                  <a:txBody>
                    <a:bodyPr/>
                    <a:lstStyle/>
                    <a:p>
                      <a:pPr algn="ctr" fontAlgn="ctr"/>
                      <a:r>
                        <a:rPr lang="es-CO" sz="1000" b="1" i="0" u="none" strike="noStrike" dirty="0">
                          <a:solidFill>
                            <a:srgbClr val="FFFFFF"/>
                          </a:solidFill>
                          <a:effectLst/>
                          <a:latin typeface="Arial Narrow" panose="020B0606020202030204" pitchFamily="34" charset="0"/>
                        </a:rPr>
                        <a:t>Periodo Estimado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rowSpan="2">
                  <a:txBody>
                    <a:bodyPr/>
                    <a:lstStyle/>
                    <a:p>
                      <a:pPr algn="ctr" fontAlgn="ctr"/>
                      <a:r>
                        <a:rPr lang="es-CO" sz="1000" b="1" i="0" u="none" strike="noStrike" dirty="0">
                          <a:solidFill>
                            <a:srgbClr val="FFFFFF"/>
                          </a:solidFill>
                          <a:effectLst/>
                          <a:latin typeface="Arial Narrow" panose="020B0606020202030204" pitchFamily="34" charset="0"/>
                        </a:rPr>
                        <a:t>Numero </a:t>
                      </a:r>
                    </a:p>
                    <a:p>
                      <a:pPr algn="ctr" fontAlgn="ctr"/>
                      <a:r>
                        <a:rPr lang="es-CO" sz="1000" b="1" i="0" u="none" strike="noStrike" dirty="0">
                          <a:solidFill>
                            <a:srgbClr val="FFFFFF"/>
                          </a:solidFill>
                          <a:effectLst/>
                          <a:latin typeface="Arial Narrow" panose="020B0606020202030204" pitchFamily="34" charset="0"/>
                        </a:rPr>
                        <a:t>Total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gridSpan="3">
                  <a:txBody>
                    <a:bodyPr/>
                    <a:lstStyle/>
                    <a:p>
                      <a:pPr algn="ctr" fontAlgn="b"/>
                      <a:r>
                        <a:rPr lang="es-CO" sz="1050" b="1" i="0" u="none" strike="noStrike" dirty="0">
                          <a:solidFill>
                            <a:srgbClr val="FFFFFF"/>
                          </a:solidFill>
                          <a:effectLst/>
                          <a:latin typeface="Arial Narrow" panose="020B0606020202030204" pitchFamily="34" charset="0"/>
                        </a:rPr>
                        <a:t>Cargos </a:t>
                      </a:r>
                    </a:p>
                  </a:txBody>
                  <a:tcPr marL="6418" marR="6418" marT="6418"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203764"/>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786371432"/>
                  </a:ext>
                </a:extLst>
              </a:tr>
              <a:tr h="200124">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b"/>
                      <a:r>
                        <a:rPr lang="es-CO" sz="1000" b="1" i="0" u="none" strike="noStrike" dirty="0">
                          <a:solidFill>
                            <a:srgbClr val="FFFFFF"/>
                          </a:solidFill>
                          <a:effectLst/>
                          <a:latin typeface="Arial Narrow" panose="020B0606020202030204" pitchFamily="34" charset="0"/>
                        </a:rPr>
                        <a:t>Profesional II</a:t>
                      </a:r>
                    </a:p>
                  </a:txBody>
                  <a:tcPr marL="6418" marR="6418" marT="6418"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b"/>
                      <a:r>
                        <a:rPr lang="es-CO" sz="1000" b="1" i="0" u="none" strike="noStrike" dirty="0">
                          <a:solidFill>
                            <a:srgbClr val="FFFFFF"/>
                          </a:solidFill>
                          <a:effectLst/>
                          <a:latin typeface="Arial Narrow" panose="020B0606020202030204" pitchFamily="34" charset="0"/>
                        </a:rPr>
                        <a:t>Profesional I</a:t>
                      </a:r>
                    </a:p>
                  </a:txBody>
                  <a:tcPr marL="6418" marR="6418" marT="6418"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b"/>
                      <a:r>
                        <a:rPr lang="es-CO" sz="1000" b="1" i="0" u="none" strike="noStrike" dirty="0">
                          <a:solidFill>
                            <a:srgbClr val="FFFFFF"/>
                          </a:solidFill>
                          <a:effectLst/>
                          <a:latin typeface="Arial Narrow" panose="020B0606020202030204" pitchFamily="34" charset="0"/>
                        </a:rPr>
                        <a:t>Técnico II</a:t>
                      </a:r>
                    </a:p>
                  </a:txBody>
                  <a:tcPr marL="6418" marR="6418" marT="6418"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3487420748"/>
                  </a:ext>
                </a:extLst>
              </a:tr>
              <a:tr h="266176">
                <a:tc>
                  <a:txBody>
                    <a:bodyPr/>
                    <a:lstStyle/>
                    <a:p>
                      <a:pPr algn="l" fontAlgn="ctr"/>
                      <a:r>
                        <a:rPr lang="es-CO" sz="1000" b="0" i="0" u="none" strike="noStrike" dirty="0">
                          <a:solidFill>
                            <a:srgbClr val="3F3F3F"/>
                          </a:solidFill>
                          <a:effectLst/>
                          <a:latin typeface="Arial Narrow" panose="020B0606020202030204" pitchFamily="34" charset="0"/>
                        </a:rPr>
                        <a:t>Gerencia Comercial </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800" b="0" i="0" u="none" strike="noStrike" dirty="0">
                          <a:solidFill>
                            <a:srgbClr val="000000"/>
                          </a:solidFill>
                          <a:effectLst/>
                          <a:latin typeface="Arial Narrow" panose="020B0606020202030204" pitchFamily="34" charset="0"/>
                        </a:rPr>
                        <a:t>12 meses</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1401150944"/>
                  </a:ext>
                </a:extLst>
              </a:tr>
              <a:tr h="285653">
                <a:tc>
                  <a:txBody>
                    <a:bodyPr/>
                    <a:lstStyle/>
                    <a:p>
                      <a:pPr algn="l" fontAlgn="ctr"/>
                      <a:r>
                        <a:rPr lang="es-CO" sz="1000" b="0" i="0" u="none" strike="noStrike" dirty="0">
                          <a:solidFill>
                            <a:srgbClr val="3F3F3F"/>
                          </a:solidFill>
                          <a:effectLst/>
                          <a:latin typeface="Arial Narrow" panose="020B0606020202030204" pitchFamily="34" charset="0"/>
                        </a:rPr>
                        <a:t>Gerencia de Asuntos Legales</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800" b="0" i="0" u="none" strike="noStrike" dirty="0">
                          <a:solidFill>
                            <a:srgbClr val="3F3F3F"/>
                          </a:solidFill>
                          <a:effectLst/>
                          <a:latin typeface="Arial Narrow" panose="020B0606020202030204" pitchFamily="34" charset="0"/>
                        </a:rPr>
                        <a:t>6 meses</a:t>
                      </a:r>
                      <a:endParaRPr lang="es-CO" sz="800" b="0" i="0" u="none" strike="noStrike" dirty="0">
                        <a:solidFill>
                          <a:srgbClr val="000000"/>
                        </a:solidFill>
                        <a:effectLst/>
                        <a:latin typeface="Arial Narrow" panose="020B0606020202030204" pitchFamily="34" charset="0"/>
                      </a:endParaRP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1735037889"/>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Gerencia Muebles</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12 meses</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4</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471925037"/>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Sociedades Activas</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12 meses</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23018498"/>
                  </a:ext>
                </a:extLst>
              </a:tr>
              <a:tr h="285653">
                <a:tc>
                  <a:txBody>
                    <a:bodyPr/>
                    <a:lstStyle/>
                    <a:p>
                      <a:pPr algn="l" fontAlgn="ctr"/>
                      <a:r>
                        <a:rPr lang="es-CO" sz="1000" b="0" i="0" u="none" strike="noStrike" dirty="0">
                          <a:solidFill>
                            <a:srgbClr val="3F3F3F"/>
                          </a:solidFill>
                          <a:effectLst/>
                          <a:latin typeface="Arial Narrow" panose="020B0606020202030204" pitchFamily="34" charset="0"/>
                        </a:rPr>
                        <a:t>Sociedades en Liquidación</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12 meses</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52139783"/>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Gerencia Técnica</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12 meses</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9</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6</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3</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2966234737"/>
                  </a:ext>
                </a:extLst>
              </a:tr>
              <a:tr h="428479">
                <a:tc>
                  <a:txBody>
                    <a:bodyPr/>
                    <a:lstStyle/>
                    <a:p>
                      <a:pPr algn="l" fontAlgn="ctr"/>
                      <a:r>
                        <a:rPr lang="es-CO" sz="1000" b="1" i="0" u="none" strike="noStrike" dirty="0">
                          <a:solidFill>
                            <a:srgbClr val="3F3F3F"/>
                          </a:solidFill>
                          <a:effectLst/>
                          <a:latin typeface="Arial Narrow" panose="020B0606020202030204" pitchFamily="34" charset="0"/>
                        </a:rPr>
                        <a:t>Regionales (Alistamiento para la comercialización)</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000" b="0" i="0" u="none" strike="noStrike" dirty="0">
                          <a:solidFill>
                            <a:srgbClr val="000000"/>
                          </a:solidFill>
                          <a:effectLst/>
                          <a:latin typeface="Arial Narrow" panose="020B0606020202030204" pitchFamily="34" charset="0"/>
                        </a:rPr>
                        <a:t>12 meses</a:t>
                      </a:r>
                    </a:p>
                    <a:p>
                      <a:pPr algn="ctr" fontAlgn="ctr"/>
                      <a:endParaRPr lang="fr-FR" sz="1000" b="1" i="0" u="none" strike="noStrike" dirty="0">
                        <a:solidFill>
                          <a:srgbClr val="000000"/>
                        </a:solidFill>
                        <a:effectLst/>
                        <a:latin typeface="Arial Narrow" panose="020B0606020202030204" pitchFamily="34" charset="0"/>
                      </a:endParaRP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10</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extLst>
                  <a:ext uri="{0D108BD9-81ED-4DB2-BD59-A6C34878D82A}">
                    <a16:rowId xmlns:a16="http://schemas.microsoft.com/office/drawing/2014/main" val="1320376387"/>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Centro Oriente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3</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1296243492"/>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Sur Occidente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5</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3</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2770557030"/>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Occidente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2087642486"/>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Norte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2634136218"/>
                  </a:ext>
                </a:extLst>
              </a:tr>
              <a:tr h="220732">
                <a:tc>
                  <a:txBody>
                    <a:bodyPr/>
                    <a:lstStyle/>
                    <a:p>
                      <a:pPr algn="l" fontAlgn="ctr"/>
                      <a:r>
                        <a:rPr lang="es-CO" sz="1000" b="1" i="0" u="none" strike="noStrike" dirty="0">
                          <a:solidFill>
                            <a:srgbClr val="3F3F3F"/>
                          </a:solidFill>
                          <a:effectLst/>
                          <a:latin typeface="Arial Narrow" panose="020B0606020202030204" pitchFamily="34" charset="0"/>
                        </a:rPr>
                        <a:t>Regionales (Desalojos)</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0" i="0" u="none" strike="noStrike" dirty="0">
                          <a:solidFill>
                            <a:srgbClr val="000000"/>
                          </a:solidFill>
                          <a:effectLst/>
                          <a:latin typeface="Arial Narrow" panose="020B0606020202030204" pitchFamily="34" charset="0"/>
                        </a:rPr>
                        <a:t>12 meses</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10</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extLst>
                  <a:ext uri="{0D108BD9-81ED-4DB2-BD59-A6C34878D82A}">
                    <a16:rowId xmlns:a16="http://schemas.microsoft.com/office/drawing/2014/main" val="2845296482"/>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Centro Oriente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4</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1361778305"/>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Sur Occidente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4</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588922321"/>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Occidente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4049807210"/>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Norte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2</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1558421141"/>
                  </a:ext>
                </a:extLst>
              </a:tr>
              <a:tr h="285653">
                <a:tc>
                  <a:txBody>
                    <a:bodyPr/>
                    <a:lstStyle/>
                    <a:p>
                      <a:pPr algn="l" fontAlgn="ctr"/>
                      <a:r>
                        <a:rPr lang="es-CO" sz="1000" b="1" i="0" u="none" strike="noStrike" dirty="0">
                          <a:solidFill>
                            <a:srgbClr val="3F3F3F"/>
                          </a:solidFill>
                          <a:effectLst/>
                          <a:latin typeface="Arial Narrow" panose="020B0606020202030204" pitchFamily="34" charset="0"/>
                        </a:rPr>
                        <a:t>Regionales (Formalización)</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0" i="0" u="none" strike="noStrike" dirty="0">
                          <a:solidFill>
                            <a:srgbClr val="000000"/>
                          </a:solidFill>
                          <a:effectLst/>
                          <a:latin typeface="Arial Narrow" panose="020B0606020202030204" pitchFamily="34" charset="0"/>
                        </a:rPr>
                        <a:t>12 meses</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11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ACB9CA"/>
                    </a:solidFill>
                  </a:tcPr>
                </a:tc>
                <a:extLst>
                  <a:ext uri="{0D108BD9-81ED-4DB2-BD59-A6C34878D82A}">
                    <a16:rowId xmlns:a16="http://schemas.microsoft.com/office/drawing/2014/main" val="4105695721"/>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Centro Oriente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5</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5</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318195905"/>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Sur Occidente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4</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4</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3944727844"/>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Occidente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2288931330"/>
                  </a:ext>
                </a:extLst>
              </a:tr>
              <a:tr h="160654">
                <a:tc>
                  <a:txBody>
                    <a:bodyPr/>
                    <a:lstStyle/>
                    <a:p>
                      <a:pPr algn="l" fontAlgn="ctr"/>
                      <a:r>
                        <a:rPr lang="es-CO" sz="1000" b="0" i="0" u="none" strike="noStrike" dirty="0">
                          <a:solidFill>
                            <a:srgbClr val="3F3F3F"/>
                          </a:solidFill>
                          <a:effectLst/>
                          <a:latin typeface="Arial Narrow" panose="020B0606020202030204" pitchFamily="34" charset="0"/>
                        </a:rPr>
                        <a:t>Norte</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 </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1</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3916291327"/>
                  </a:ext>
                </a:extLst>
              </a:tr>
              <a:tr h="214240">
                <a:tc gridSpan="2">
                  <a:txBody>
                    <a:bodyPr/>
                    <a:lstStyle/>
                    <a:p>
                      <a:pPr algn="l" fontAlgn="ctr"/>
                      <a:r>
                        <a:rPr lang="es-CO" sz="1000" b="1" i="0" u="none" strike="noStrike" dirty="0">
                          <a:solidFill>
                            <a:srgbClr val="FFFFFF"/>
                          </a:solidFill>
                          <a:effectLst/>
                          <a:latin typeface="Arial Narrow" panose="020B0606020202030204" pitchFamily="34" charset="0"/>
                        </a:rPr>
                        <a:t>TOTAL</a:t>
                      </a:r>
                    </a:p>
                  </a:txBody>
                  <a:tcPr marL="6418" marR="6418" marT="641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hMerge="1">
                  <a:txBody>
                    <a:bodyPr/>
                    <a:lstStyle/>
                    <a:p>
                      <a:endParaRPr lang="es-CO"/>
                    </a:p>
                  </a:txBody>
                  <a:tcPr/>
                </a:tc>
                <a:tc>
                  <a:txBody>
                    <a:bodyPr/>
                    <a:lstStyle/>
                    <a:p>
                      <a:pPr algn="ctr" fontAlgn="ctr"/>
                      <a:r>
                        <a:rPr lang="es-CO" sz="1000" b="0" i="0" u="none" strike="noStrike" dirty="0">
                          <a:solidFill>
                            <a:srgbClr val="FFFFFF"/>
                          </a:solidFill>
                          <a:effectLst/>
                          <a:latin typeface="Arial Narrow" panose="020B0606020202030204" pitchFamily="34" charset="0"/>
                        </a:rPr>
                        <a:t>50</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000" b="1" i="0" u="none" strike="noStrike" dirty="0">
                          <a:solidFill>
                            <a:srgbClr val="FFFFFF"/>
                          </a:solidFill>
                          <a:effectLst/>
                          <a:latin typeface="Arial Narrow" panose="020B0606020202030204" pitchFamily="34" charset="0"/>
                        </a:rPr>
                        <a:t>6</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000" b="1" i="0" u="none" strike="noStrike" dirty="0">
                          <a:solidFill>
                            <a:srgbClr val="FFFFFF"/>
                          </a:solidFill>
                          <a:effectLst/>
                          <a:latin typeface="Arial Narrow" panose="020B0606020202030204" pitchFamily="34" charset="0"/>
                        </a:rPr>
                        <a:t>18</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000" b="1" i="0" u="none" strike="noStrike" dirty="0">
                          <a:solidFill>
                            <a:srgbClr val="FFFFFF"/>
                          </a:solidFill>
                          <a:effectLst/>
                          <a:latin typeface="Arial Narrow" panose="020B0606020202030204" pitchFamily="34" charset="0"/>
                        </a:rPr>
                        <a:t>26</a:t>
                      </a:r>
                    </a:p>
                  </a:txBody>
                  <a:tcPr marL="6418" marR="6418" marT="641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3991935039"/>
                  </a:ext>
                </a:extLst>
              </a:tr>
            </a:tbl>
          </a:graphicData>
        </a:graphic>
      </p:graphicFrame>
    </p:spTree>
    <p:extLst>
      <p:ext uri="{BB962C8B-B14F-4D97-AF65-F5344CB8AC3E}">
        <p14:creationId xmlns:p14="http://schemas.microsoft.com/office/powerpoint/2010/main" val="37020802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hlinkClick r:id="" action="ppaction://hlinkshowjump?jump=nextslide"/>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8451" y="6132352"/>
            <a:ext cx="417725" cy="417725"/>
          </a:xfrm>
          <a:prstGeom prst="rect">
            <a:avLst/>
          </a:prstGeom>
        </p:spPr>
      </p:pic>
      <p:pic>
        <p:nvPicPr>
          <p:cNvPr id="15" name="Imagen 14">
            <a:hlinkClick r:id="" action="ppaction://hlinkshowjump?jump=previous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6132352"/>
            <a:ext cx="420143" cy="420143"/>
          </a:xfrm>
          <a:prstGeom prst="rect">
            <a:avLst/>
          </a:prstGeom>
        </p:spPr>
      </p:pic>
      <p:pic>
        <p:nvPicPr>
          <p:cNvPr id="16" name="Imagen 15">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sp>
        <p:nvSpPr>
          <p:cNvPr id="17" name="CuadroTexto 16"/>
          <p:cNvSpPr txBox="1"/>
          <p:nvPr/>
        </p:nvSpPr>
        <p:spPr>
          <a:xfrm>
            <a:off x="8228879" y="6515971"/>
            <a:ext cx="2155971" cy="276999"/>
          </a:xfrm>
          <a:prstGeom prst="rect">
            <a:avLst/>
          </a:prstGeom>
          <a:noFill/>
        </p:spPr>
        <p:txBody>
          <a:bodyPr wrap="square" rtlCol="0">
            <a:spAutoFit/>
          </a:bodyPr>
          <a:lstStyle/>
          <a:p>
            <a:r>
              <a:rPr lang="es-CO" sz="1200" dirty="0">
                <a:solidFill>
                  <a:prstClr val="white">
                    <a:lumMod val="75000"/>
                  </a:prstClr>
                </a:solidFill>
                <a:latin typeface="Calibri"/>
              </a:rPr>
              <a:t>Gerencia de Talento Humano y </a:t>
            </a:r>
          </a:p>
        </p:txBody>
      </p:sp>
      <p:sp>
        <p:nvSpPr>
          <p:cNvPr id="20" name="1 Rectángulo"/>
          <p:cNvSpPr/>
          <p:nvPr/>
        </p:nvSpPr>
        <p:spPr>
          <a:xfrm>
            <a:off x="8889476" y="337019"/>
            <a:ext cx="2073897" cy="523220"/>
          </a:xfrm>
          <a:prstGeom prst="rect">
            <a:avLst/>
          </a:prstGeom>
        </p:spPr>
        <p:txBody>
          <a:bodyPr wrap="square">
            <a:spAutoFit/>
          </a:bodyPr>
          <a:lstStyle/>
          <a:p>
            <a:r>
              <a:rPr lang="es-ES" sz="2800" b="1" dirty="0">
                <a:solidFill>
                  <a:prstClr val="white"/>
                </a:solidFill>
                <a:latin typeface="Calibri"/>
              </a:rPr>
              <a:t>FARC EP</a:t>
            </a:r>
          </a:p>
        </p:txBody>
      </p:sp>
      <p:sp>
        <p:nvSpPr>
          <p:cNvPr id="21" name="CuadroTexto 20"/>
          <p:cNvSpPr txBox="1"/>
          <p:nvPr/>
        </p:nvSpPr>
        <p:spPr>
          <a:xfrm>
            <a:off x="2777427" y="1292928"/>
            <a:ext cx="6905594" cy="400110"/>
          </a:xfrm>
          <a:prstGeom prst="rect">
            <a:avLst/>
          </a:prstGeom>
          <a:noFill/>
        </p:spPr>
        <p:txBody>
          <a:bodyPr wrap="square" rtlCol="0">
            <a:spAutoFit/>
          </a:bodyPr>
          <a:lstStyle/>
          <a:p>
            <a:pPr algn="ctr"/>
            <a:r>
              <a:rPr lang="es-ES" sz="2000" b="1" dirty="0">
                <a:solidFill>
                  <a:srgbClr val="5B9BD5">
                    <a:lumMod val="50000"/>
                  </a:srgbClr>
                </a:solidFill>
                <a:latin typeface="Calibri"/>
              </a:rPr>
              <a:t>DIMENSIONAMIENTO DEL RECURSO HUMANO REQUERIDO</a:t>
            </a:r>
          </a:p>
        </p:txBody>
      </p:sp>
      <p:graphicFrame>
        <p:nvGraphicFramePr>
          <p:cNvPr id="22" name="Tabla 21"/>
          <p:cNvGraphicFramePr>
            <a:graphicFrameLocks noGrp="1"/>
          </p:cNvGraphicFramePr>
          <p:nvPr>
            <p:extLst/>
          </p:nvPr>
        </p:nvGraphicFramePr>
        <p:xfrm>
          <a:off x="2564235" y="1943151"/>
          <a:ext cx="7214097" cy="4189201"/>
        </p:xfrm>
        <a:graphic>
          <a:graphicData uri="http://schemas.openxmlformats.org/drawingml/2006/table">
            <a:tbl>
              <a:tblPr/>
              <a:tblGrid>
                <a:gridCol w="1722769">
                  <a:extLst>
                    <a:ext uri="{9D8B030D-6E8A-4147-A177-3AD203B41FA5}">
                      <a16:colId xmlns:a16="http://schemas.microsoft.com/office/drawing/2014/main" val="2690079255"/>
                    </a:ext>
                  </a:extLst>
                </a:gridCol>
                <a:gridCol w="897276">
                  <a:extLst>
                    <a:ext uri="{9D8B030D-6E8A-4147-A177-3AD203B41FA5}">
                      <a16:colId xmlns:a16="http://schemas.microsoft.com/office/drawing/2014/main" val="510070705"/>
                    </a:ext>
                  </a:extLst>
                </a:gridCol>
                <a:gridCol w="753712">
                  <a:extLst>
                    <a:ext uri="{9D8B030D-6E8A-4147-A177-3AD203B41FA5}">
                      <a16:colId xmlns:a16="http://schemas.microsoft.com/office/drawing/2014/main" val="348419297"/>
                    </a:ext>
                  </a:extLst>
                </a:gridCol>
                <a:gridCol w="753712">
                  <a:extLst>
                    <a:ext uri="{9D8B030D-6E8A-4147-A177-3AD203B41FA5}">
                      <a16:colId xmlns:a16="http://schemas.microsoft.com/office/drawing/2014/main" val="3533874351"/>
                    </a:ext>
                  </a:extLst>
                </a:gridCol>
                <a:gridCol w="741748">
                  <a:extLst>
                    <a:ext uri="{9D8B030D-6E8A-4147-A177-3AD203B41FA5}">
                      <a16:colId xmlns:a16="http://schemas.microsoft.com/office/drawing/2014/main" val="1129987807"/>
                    </a:ext>
                  </a:extLst>
                </a:gridCol>
                <a:gridCol w="801566">
                  <a:extLst>
                    <a:ext uri="{9D8B030D-6E8A-4147-A177-3AD203B41FA5}">
                      <a16:colId xmlns:a16="http://schemas.microsoft.com/office/drawing/2014/main" val="2964451735"/>
                    </a:ext>
                  </a:extLst>
                </a:gridCol>
                <a:gridCol w="801566">
                  <a:extLst>
                    <a:ext uri="{9D8B030D-6E8A-4147-A177-3AD203B41FA5}">
                      <a16:colId xmlns:a16="http://schemas.microsoft.com/office/drawing/2014/main" val="1027093638"/>
                    </a:ext>
                  </a:extLst>
                </a:gridCol>
                <a:gridCol w="741748">
                  <a:extLst>
                    <a:ext uri="{9D8B030D-6E8A-4147-A177-3AD203B41FA5}">
                      <a16:colId xmlns:a16="http://schemas.microsoft.com/office/drawing/2014/main" val="3627548974"/>
                    </a:ext>
                  </a:extLst>
                </a:gridCol>
              </a:tblGrid>
              <a:tr h="266306">
                <a:tc rowSpan="2">
                  <a:txBody>
                    <a:bodyPr/>
                    <a:lstStyle/>
                    <a:p>
                      <a:pPr algn="ctr" fontAlgn="ctr"/>
                      <a:r>
                        <a:rPr lang="es-CO" sz="1000" b="1" i="0" u="none" strike="noStrike" dirty="0">
                          <a:solidFill>
                            <a:srgbClr val="000000"/>
                          </a:solidFill>
                          <a:effectLst/>
                          <a:latin typeface="Arial Narrow" panose="020B0606020202030204" pitchFamily="34" charset="0"/>
                        </a:rPr>
                        <a:t>Cargo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rowSpan="2">
                  <a:txBody>
                    <a:bodyPr/>
                    <a:lstStyle/>
                    <a:p>
                      <a:pPr algn="ctr" fontAlgn="ctr"/>
                      <a:r>
                        <a:rPr lang="es-CO" sz="1000" b="1" i="0" u="none" strike="noStrike" dirty="0">
                          <a:solidFill>
                            <a:srgbClr val="000000"/>
                          </a:solidFill>
                          <a:effectLst/>
                          <a:latin typeface="Arial Narrow" panose="020B0606020202030204" pitchFamily="34" charset="0"/>
                        </a:rPr>
                        <a:t>Periodo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gridSpan="5">
                  <a:txBody>
                    <a:bodyPr/>
                    <a:lstStyle/>
                    <a:p>
                      <a:pPr algn="ctr" fontAlgn="ctr"/>
                      <a:r>
                        <a:rPr lang="es-CO" sz="1100" b="1" i="0" u="none" strike="noStrike" dirty="0">
                          <a:solidFill>
                            <a:srgbClr val="FFFFFF"/>
                          </a:solidFill>
                          <a:effectLst/>
                          <a:latin typeface="Arial Narrow" panose="020B0606020202030204" pitchFamily="34" charset="0"/>
                        </a:rPr>
                        <a:t>Nivel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algn="ctr" fontAlgn="ctr"/>
                      <a:r>
                        <a:rPr lang="es-CO" sz="1000" b="1" i="0" u="none" strike="noStrike" dirty="0">
                          <a:solidFill>
                            <a:srgbClr val="000000"/>
                          </a:solidFill>
                          <a:effectLst/>
                          <a:latin typeface="Arial Narrow" panose="020B0606020202030204" pitchFamily="34" charset="0"/>
                        </a:rPr>
                        <a:t>Numero Total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extLst>
                  <a:ext uri="{0D108BD9-81ED-4DB2-BD59-A6C34878D82A}">
                    <a16:rowId xmlns:a16="http://schemas.microsoft.com/office/drawing/2014/main" val="3545674625"/>
                  </a:ext>
                </a:extLst>
              </a:tr>
              <a:tr h="338004">
                <a:tc vMerge="1">
                  <a:txBody>
                    <a:bodyPr/>
                    <a:lstStyle/>
                    <a:p>
                      <a:endParaRPr lang="es-CO"/>
                    </a:p>
                  </a:txBody>
                  <a:tcPr/>
                </a:tc>
                <a:tc vMerge="1">
                  <a:txBody>
                    <a:bodyPr/>
                    <a:lstStyle/>
                    <a:p>
                      <a:endParaRPr lang="es-CO"/>
                    </a:p>
                  </a:txBody>
                  <a:tcPr/>
                </a:tc>
                <a:tc>
                  <a:txBody>
                    <a:bodyPr/>
                    <a:lstStyle/>
                    <a:p>
                      <a:pPr algn="ctr" fontAlgn="ctr"/>
                      <a:r>
                        <a:rPr lang="es-CO" sz="1000" b="1" i="0" u="none" strike="noStrike" dirty="0">
                          <a:solidFill>
                            <a:srgbClr val="000000"/>
                          </a:solidFill>
                          <a:effectLst/>
                          <a:latin typeface="Arial Narrow" panose="020B0606020202030204" pitchFamily="34" charset="0"/>
                        </a:rPr>
                        <a:t>Directivo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Profesional Especializado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Profesional Universitario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Técnico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ctr"/>
                      <a:r>
                        <a:rPr lang="es-CO" sz="1000" b="1" i="0" u="none" strike="noStrike" dirty="0">
                          <a:solidFill>
                            <a:srgbClr val="000000"/>
                          </a:solidFill>
                          <a:effectLst/>
                          <a:latin typeface="Arial Narrow" panose="020B0606020202030204" pitchFamily="34" charset="0"/>
                        </a:rPr>
                        <a:t>Asistencial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vMerge="1">
                  <a:txBody>
                    <a:bodyPr/>
                    <a:lstStyle/>
                    <a:p>
                      <a:endParaRPr lang="es-CO"/>
                    </a:p>
                  </a:txBody>
                  <a:tcPr/>
                </a:tc>
                <a:extLst>
                  <a:ext uri="{0D108BD9-81ED-4DB2-BD59-A6C34878D82A}">
                    <a16:rowId xmlns:a16="http://schemas.microsoft.com/office/drawing/2014/main" val="138909072"/>
                  </a:ext>
                </a:extLst>
              </a:tr>
              <a:tr h="204851">
                <a:tc>
                  <a:txBody>
                    <a:bodyPr/>
                    <a:lstStyle/>
                    <a:p>
                      <a:pPr algn="l" fontAlgn="b"/>
                      <a:r>
                        <a:rPr lang="es-CO" sz="1100" b="0" i="0" u="none" strike="noStrike" dirty="0">
                          <a:solidFill>
                            <a:srgbClr val="000000"/>
                          </a:solidFill>
                          <a:effectLst/>
                          <a:latin typeface="Arial Narrow" panose="020B0606020202030204" pitchFamily="34" charset="0"/>
                        </a:rPr>
                        <a:t>Directivos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16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2692163675"/>
                  </a:ext>
                </a:extLst>
              </a:tr>
              <a:tr h="225336">
                <a:tc>
                  <a:txBody>
                    <a:bodyPr/>
                    <a:lstStyle/>
                    <a:p>
                      <a:pPr algn="l" fontAlgn="b"/>
                      <a:r>
                        <a:rPr lang="es-CO" sz="1100" b="0" i="0" u="none" strike="noStrike" dirty="0">
                          <a:solidFill>
                            <a:srgbClr val="000000"/>
                          </a:solidFill>
                          <a:effectLst/>
                          <a:latin typeface="Arial Narrow" panose="020B0606020202030204" pitchFamily="34" charset="0"/>
                        </a:rPr>
                        <a:t>Profesional Especializado III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12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1"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504351777"/>
                  </a:ext>
                </a:extLst>
              </a:tr>
              <a:tr h="225336">
                <a:tc>
                  <a:txBody>
                    <a:bodyPr/>
                    <a:lstStyle/>
                    <a:p>
                      <a:pPr algn="l" fontAlgn="b"/>
                      <a:r>
                        <a:rPr lang="es-CO" sz="1100" b="0" i="0" u="none" strike="noStrike" dirty="0">
                          <a:solidFill>
                            <a:srgbClr val="000000"/>
                          </a:solidFill>
                          <a:effectLst/>
                          <a:latin typeface="Arial Narrow" panose="020B0606020202030204" pitchFamily="34" charset="0"/>
                        </a:rPr>
                        <a:t>Profesional Especializado III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4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1"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2437685222"/>
                  </a:ext>
                </a:extLst>
              </a:tr>
              <a:tr h="225336">
                <a:tc>
                  <a:txBody>
                    <a:bodyPr/>
                    <a:lstStyle/>
                    <a:p>
                      <a:pPr algn="l" fontAlgn="b"/>
                      <a:r>
                        <a:rPr lang="es-CO" sz="1100" b="0" i="0" u="none" strike="noStrike" dirty="0">
                          <a:solidFill>
                            <a:srgbClr val="000000"/>
                          </a:solidFill>
                          <a:effectLst/>
                          <a:latin typeface="Arial Narrow" panose="020B0606020202030204" pitchFamily="34" charset="0"/>
                        </a:rPr>
                        <a:t>Profesional Especializado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12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1"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1184711966"/>
                  </a:ext>
                </a:extLst>
              </a:tr>
              <a:tr h="225336">
                <a:tc>
                  <a:txBody>
                    <a:bodyPr/>
                    <a:lstStyle/>
                    <a:p>
                      <a:pPr algn="l" fontAlgn="b"/>
                      <a:r>
                        <a:rPr lang="es-CO" sz="1100" b="0" i="0" u="none" strike="noStrike" dirty="0">
                          <a:solidFill>
                            <a:srgbClr val="000000"/>
                          </a:solidFill>
                          <a:effectLst/>
                          <a:latin typeface="Arial Narrow" panose="020B0606020202030204" pitchFamily="34" charset="0"/>
                        </a:rPr>
                        <a:t>Profesional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12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35009620"/>
                  </a:ext>
                </a:extLst>
              </a:tr>
              <a:tr h="225336">
                <a:tc>
                  <a:txBody>
                    <a:bodyPr/>
                    <a:lstStyle/>
                    <a:p>
                      <a:pPr algn="l" fontAlgn="b"/>
                      <a:r>
                        <a:rPr lang="es-CO" sz="1100" b="0" i="0" u="none" strike="noStrike" dirty="0">
                          <a:solidFill>
                            <a:srgbClr val="000000"/>
                          </a:solidFill>
                          <a:effectLst/>
                          <a:latin typeface="Arial Narrow" panose="020B0606020202030204" pitchFamily="34" charset="0"/>
                        </a:rPr>
                        <a:t>Profesional II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4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12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12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2245110827"/>
                  </a:ext>
                </a:extLst>
              </a:tr>
              <a:tr h="225336">
                <a:tc>
                  <a:txBody>
                    <a:bodyPr/>
                    <a:lstStyle/>
                    <a:p>
                      <a:pPr algn="l" fontAlgn="b"/>
                      <a:r>
                        <a:rPr lang="es-CO" sz="1100" b="0" i="0" u="none" strike="noStrike" dirty="0">
                          <a:solidFill>
                            <a:srgbClr val="000000"/>
                          </a:solidFill>
                          <a:effectLst/>
                          <a:latin typeface="Arial Narrow" panose="020B0606020202030204" pitchFamily="34" charset="0"/>
                        </a:rPr>
                        <a:t>Profesional II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 mes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4217569241"/>
                  </a:ext>
                </a:extLst>
              </a:tr>
              <a:tr h="225336">
                <a:tc>
                  <a:txBody>
                    <a:bodyPr/>
                    <a:lstStyle/>
                    <a:p>
                      <a:pPr algn="l" fontAlgn="b"/>
                      <a:r>
                        <a:rPr lang="es-CO" sz="1100" b="0" i="0" u="none" strike="noStrike" dirty="0">
                          <a:solidFill>
                            <a:srgbClr val="000000"/>
                          </a:solidFill>
                          <a:effectLst/>
                          <a:latin typeface="Arial Narrow" panose="020B0606020202030204" pitchFamily="34" charset="0"/>
                        </a:rPr>
                        <a:t>Profesional 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12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2469945140"/>
                  </a:ext>
                </a:extLst>
              </a:tr>
              <a:tr h="225336">
                <a:tc>
                  <a:txBody>
                    <a:bodyPr/>
                    <a:lstStyle/>
                    <a:p>
                      <a:pPr algn="l" fontAlgn="b"/>
                      <a:r>
                        <a:rPr lang="es-CO" sz="1100" b="0" i="0" u="none" strike="noStrike" dirty="0">
                          <a:solidFill>
                            <a:srgbClr val="000000"/>
                          </a:solidFill>
                          <a:effectLst/>
                          <a:latin typeface="Arial Narrow" panose="020B0606020202030204" pitchFamily="34" charset="0"/>
                        </a:rPr>
                        <a:t>Profesional I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4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12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12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1178272787"/>
                  </a:ext>
                </a:extLst>
              </a:tr>
              <a:tr h="225336">
                <a:tc>
                  <a:txBody>
                    <a:bodyPr/>
                    <a:lstStyle/>
                    <a:p>
                      <a:pPr algn="l" fontAlgn="b"/>
                      <a:r>
                        <a:rPr lang="es-CO" sz="1100" b="0" i="0" u="none" strike="noStrike" dirty="0">
                          <a:solidFill>
                            <a:srgbClr val="000000"/>
                          </a:solidFill>
                          <a:effectLst/>
                          <a:latin typeface="Arial Narrow" panose="020B0606020202030204" pitchFamily="34" charset="0"/>
                        </a:rPr>
                        <a:t>Profesional I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 mes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508840942"/>
                  </a:ext>
                </a:extLst>
              </a:tr>
              <a:tr h="225336">
                <a:tc>
                  <a:txBody>
                    <a:bodyPr/>
                    <a:lstStyle/>
                    <a:p>
                      <a:pPr algn="l" fontAlgn="b"/>
                      <a:r>
                        <a:rPr lang="es-CO" sz="1100" b="0" i="0" u="none" strike="noStrike" dirty="0">
                          <a:solidFill>
                            <a:srgbClr val="000000"/>
                          </a:solidFill>
                          <a:effectLst/>
                          <a:latin typeface="Arial Narrow" panose="020B0606020202030204" pitchFamily="34" charset="0"/>
                        </a:rPr>
                        <a:t>Técnico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12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3015593293"/>
                  </a:ext>
                </a:extLst>
              </a:tr>
              <a:tr h="225336">
                <a:tc>
                  <a:txBody>
                    <a:bodyPr/>
                    <a:lstStyle/>
                    <a:p>
                      <a:pPr algn="l" fontAlgn="b"/>
                      <a:r>
                        <a:rPr lang="es-CO" sz="1100" b="0" i="0" u="none" strike="noStrike" dirty="0">
                          <a:solidFill>
                            <a:srgbClr val="000000"/>
                          </a:solidFill>
                          <a:effectLst/>
                          <a:latin typeface="Arial Narrow" panose="020B0606020202030204" pitchFamily="34" charset="0"/>
                        </a:rPr>
                        <a:t>Técnico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4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924271754"/>
                  </a:ext>
                </a:extLst>
              </a:tr>
              <a:tr h="225336">
                <a:tc>
                  <a:txBody>
                    <a:bodyPr/>
                    <a:lstStyle/>
                    <a:p>
                      <a:pPr algn="l" fontAlgn="b"/>
                      <a:r>
                        <a:rPr lang="es-CO" sz="1100" b="0" i="0" u="none" strike="noStrike" dirty="0">
                          <a:solidFill>
                            <a:srgbClr val="000000"/>
                          </a:solidFill>
                          <a:effectLst/>
                          <a:latin typeface="Arial Narrow" panose="020B0606020202030204" pitchFamily="34" charset="0"/>
                        </a:rPr>
                        <a:t>Técnico II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 mes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12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12</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300806582"/>
                  </a:ext>
                </a:extLst>
              </a:tr>
              <a:tr h="225336">
                <a:tc>
                  <a:txBody>
                    <a:bodyPr/>
                    <a:lstStyle/>
                    <a:p>
                      <a:pPr algn="l" fontAlgn="b"/>
                      <a:r>
                        <a:rPr lang="es-CO" sz="1100" b="0" i="0" u="none" strike="noStrike" dirty="0">
                          <a:solidFill>
                            <a:srgbClr val="000000"/>
                          </a:solidFill>
                          <a:effectLst/>
                          <a:latin typeface="Arial Narrow" panose="020B0606020202030204" pitchFamily="34" charset="0"/>
                        </a:rPr>
                        <a:t>Técnico 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 mes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9</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6E6"/>
                    </a:solidFill>
                  </a:tcPr>
                </a:tc>
                <a:extLst>
                  <a:ext uri="{0D108BD9-81ED-4DB2-BD59-A6C34878D82A}">
                    <a16:rowId xmlns:a16="http://schemas.microsoft.com/office/drawing/2014/main" val="3745657962"/>
                  </a:ext>
                </a:extLst>
              </a:tr>
              <a:tr h="225336">
                <a:tc>
                  <a:txBody>
                    <a:bodyPr/>
                    <a:lstStyle/>
                    <a:p>
                      <a:pPr algn="l" fontAlgn="b"/>
                      <a:r>
                        <a:rPr lang="es-CO" sz="1100" b="0" i="0" u="none" strike="noStrike" dirty="0">
                          <a:solidFill>
                            <a:srgbClr val="000000"/>
                          </a:solidFill>
                          <a:effectLst/>
                          <a:latin typeface="Arial Narrow" panose="020B0606020202030204" pitchFamily="34" charset="0"/>
                        </a:rPr>
                        <a:t>Asistente Administrativo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es-CO" sz="1100" b="0" i="0" u="none" strike="noStrike" dirty="0">
                          <a:solidFill>
                            <a:srgbClr val="000000"/>
                          </a:solidFill>
                          <a:effectLst/>
                          <a:latin typeface="Arial Narrow" panose="020B0606020202030204" pitchFamily="34" charset="0"/>
                        </a:rPr>
                        <a:t>12 meses</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s-CO" sz="1100" b="0" i="0" u="none" strike="noStrike" dirty="0">
                          <a:solidFill>
                            <a:srgbClr val="000000"/>
                          </a:solidFill>
                          <a:effectLst/>
                          <a:latin typeface="Arial Narrow" panose="020B0606020202030204" pitchFamily="34" charset="0"/>
                        </a:rPr>
                        <a:t>1</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575721643"/>
                  </a:ext>
                </a:extLst>
              </a:tr>
              <a:tr h="225336">
                <a:tc>
                  <a:txBody>
                    <a:bodyPr/>
                    <a:lstStyle/>
                    <a:p>
                      <a:pPr algn="l" fontAlgn="b"/>
                      <a:r>
                        <a:rPr lang="es-CO" sz="1100" b="1" i="0" u="none" strike="noStrike" dirty="0">
                          <a:solidFill>
                            <a:srgbClr val="FFFFFF"/>
                          </a:solidFill>
                          <a:effectLst/>
                          <a:latin typeface="Arial Narrow" panose="020B0606020202030204" pitchFamily="34" charset="0"/>
                        </a:rPr>
                        <a:t>TOTALES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b"/>
                      <a:r>
                        <a:rPr lang="es-CO" sz="1100" b="1" i="0" u="none" strike="noStrike" dirty="0">
                          <a:solidFill>
                            <a:srgbClr val="FFFFFF"/>
                          </a:solidFill>
                          <a:effectLst/>
                          <a:latin typeface="Arial Narrow" panose="020B0606020202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100" b="1" i="0" u="none" strike="noStrike" dirty="0">
                          <a:solidFill>
                            <a:srgbClr val="FFFFFF"/>
                          </a:solidFill>
                          <a:effectLst/>
                          <a:latin typeface="Arial Narrow" panose="020B0606020202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100" b="1" i="0" u="none" strike="noStrike" dirty="0">
                          <a:solidFill>
                            <a:srgbClr val="FFFFFF"/>
                          </a:solidFill>
                          <a:effectLst/>
                          <a:latin typeface="Arial Narrow" panose="020B0606020202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100" b="1" i="0" u="none" strike="noStrike" dirty="0">
                          <a:solidFill>
                            <a:srgbClr val="FFFFFF"/>
                          </a:solidFill>
                          <a:effectLst/>
                          <a:latin typeface="Arial Narrow" panose="020B0606020202030204" pitchFamily="34" charset="0"/>
                        </a:rPr>
                        <a:t>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100" b="1" i="0" u="none" strike="noStrike" dirty="0">
                          <a:solidFill>
                            <a:srgbClr val="FFFFFF"/>
                          </a:solidFill>
                          <a:effectLst/>
                          <a:latin typeface="Arial Narrow" panose="020B0606020202030204" pitchFamily="34" charset="0"/>
                        </a:rPr>
                        <a:t>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100" b="1" i="0" u="none" strike="noStrike" dirty="0">
                          <a:solidFill>
                            <a:srgbClr val="FFFFFF"/>
                          </a:solidFill>
                          <a:effectLst/>
                          <a:latin typeface="Arial Narrow" panose="020B0606020202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100" b="1" i="0" u="none" strike="noStrike" dirty="0">
                          <a:solidFill>
                            <a:srgbClr val="FFFFFF"/>
                          </a:solidFill>
                          <a:effectLst/>
                          <a:latin typeface="Arial Narrow" panose="020B0606020202030204" pitchFamily="34" charset="0"/>
                        </a:rPr>
                        <a:t>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1788209192"/>
                  </a:ext>
                </a:extLst>
              </a:tr>
            </a:tbl>
          </a:graphicData>
        </a:graphic>
      </p:graphicFrame>
    </p:spTree>
    <p:extLst>
      <p:ext uri="{BB962C8B-B14F-4D97-AF65-F5344CB8AC3E}">
        <p14:creationId xmlns:p14="http://schemas.microsoft.com/office/powerpoint/2010/main" val="41965535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67745" y="277091"/>
            <a:ext cx="5500255" cy="775854"/>
          </a:xfrm>
        </p:spPr>
        <p:txBody>
          <a:bodyPr>
            <a:normAutofit/>
          </a:bodyPr>
          <a:lstStyle/>
          <a:p>
            <a:pPr algn="r"/>
            <a:r>
              <a:rPr lang="es-ES" sz="2800" b="1" dirty="0">
                <a:solidFill>
                  <a:schemeClr val="bg1"/>
                </a:solidFill>
                <a:latin typeface="+mn-lt"/>
              </a:rPr>
              <a:t>ESCALA SALARIAL </a:t>
            </a:r>
            <a:endParaRPr lang="es-CO" sz="2800" b="1" dirty="0">
              <a:solidFill>
                <a:schemeClr val="bg1"/>
              </a:solidFill>
              <a:latin typeface="+mn-lt"/>
            </a:endParaRPr>
          </a:p>
        </p:txBody>
      </p:sp>
      <p:graphicFrame>
        <p:nvGraphicFramePr>
          <p:cNvPr id="6" name="Marcador de contenido 5"/>
          <p:cNvGraphicFramePr>
            <a:graphicFrameLocks noGrp="1"/>
          </p:cNvGraphicFramePr>
          <p:nvPr>
            <p:ph sz="half" idx="1"/>
            <p:extLst/>
          </p:nvPr>
        </p:nvGraphicFramePr>
        <p:xfrm>
          <a:off x="3338945" y="1188318"/>
          <a:ext cx="6248400" cy="5382187"/>
        </p:xfrm>
        <a:graphic>
          <a:graphicData uri="http://schemas.openxmlformats.org/drawingml/2006/table">
            <a:tbl>
              <a:tblPr firstRow="1" bandRow="1">
                <a:tableStyleId>{7DF18680-E054-41AD-8BC1-D1AEF772440D}</a:tableStyleId>
              </a:tblPr>
              <a:tblGrid>
                <a:gridCol w="4625439">
                  <a:extLst>
                    <a:ext uri="{9D8B030D-6E8A-4147-A177-3AD203B41FA5}">
                      <a16:colId xmlns:a16="http://schemas.microsoft.com/office/drawing/2014/main" val="4185602895"/>
                    </a:ext>
                  </a:extLst>
                </a:gridCol>
                <a:gridCol w="1622961">
                  <a:extLst>
                    <a:ext uri="{9D8B030D-6E8A-4147-A177-3AD203B41FA5}">
                      <a16:colId xmlns:a16="http://schemas.microsoft.com/office/drawing/2014/main" val="3214127165"/>
                    </a:ext>
                  </a:extLst>
                </a:gridCol>
              </a:tblGrid>
              <a:tr h="188021">
                <a:tc>
                  <a:txBody>
                    <a:bodyPr/>
                    <a:lstStyle/>
                    <a:p>
                      <a:pPr algn="l" fontAlgn="b"/>
                      <a:endParaRPr lang="es-CO" sz="1800" b="0" i="0" u="none" strike="noStrike" dirty="0">
                        <a:solidFill>
                          <a:srgbClr val="000000"/>
                        </a:solidFill>
                        <a:effectLst/>
                        <a:latin typeface="Calibri" panose="020F0502020204030204" pitchFamily="34" charset="0"/>
                      </a:endParaRPr>
                    </a:p>
                  </a:txBody>
                  <a:tcPr marL="8953" marR="8953" marT="8953" marB="0" anchor="b"/>
                </a:tc>
                <a:tc>
                  <a:txBody>
                    <a:bodyPr/>
                    <a:lstStyle/>
                    <a:p>
                      <a:pPr algn="ctr" fontAlgn="b"/>
                      <a:r>
                        <a:rPr lang="es-CO" sz="1800" u="none" strike="noStrike" dirty="0">
                          <a:effectLst/>
                        </a:rPr>
                        <a:t>SALARIO</a:t>
                      </a:r>
                      <a:endParaRPr lang="es-CO" sz="1800" b="1" i="0" u="none" strike="noStrike" dirty="0">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2515628107"/>
                  </a:ext>
                </a:extLst>
              </a:tr>
              <a:tr h="179067">
                <a:tc>
                  <a:txBody>
                    <a:bodyPr/>
                    <a:lstStyle/>
                    <a:p>
                      <a:pPr algn="l" fontAlgn="b"/>
                      <a:r>
                        <a:rPr lang="es-CO" sz="1800" u="none" strike="noStrike" dirty="0">
                          <a:effectLst/>
                        </a:rPr>
                        <a:t>PRESIDENTE</a:t>
                      </a:r>
                      <a:endParaRPr lang="es-CO" sz="1800" b="0" i="0" u="none" strike="noStrike" dirty="0">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dirty="0">
                          <a:effectLst/>
                        </a:rPr>
                        <a:t>18,787,715</a:t>
                      </a:r>
                      <a:endParaRPr lang="es-CO" sz="1800" b="0" i="0" u="none" strike="noStrike" dirty="0">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3305321036"/>
                  </a:ext>
                </a:extLst>
              </a:tr>
              <a:tr h="179067">
                <a:tc>
                  <a:txBody>
                    <a:bodyPr/>
                    <a:lstStyle/>
                    <a:p>
                      <a:pPr algn="l" fontAlgn="b"/>
                      <a:r>
                        <a:rPr lang="es-CO" sz="1800" u="none" strike="noStrike" dirty="0">
                          <a:effectLst/>
                        </a:rPr>
                        <a:t>VICEPRESIDENTE</a:t>
                      </a:r>
                      <a:endParaRPr lang="es-CO" sz="1800" b="0" i="0" u="none" strike="noStrike" dirty="0">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dirty="0">
                          <a:effectLst/>
                        </a:rPr>
                        <a:t>17,934,000</a:t>
                      </a:r>
                      <a:endParaRPr lang="es-CO" sz="1800" b="0" i="0" u="none" strike="noStrike" dirty="0">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2436485418"/>
                  </a:ext>
                </a:extLst>
              </a:tr>
              <a:tr h="179067">
                <a:tc>
                  <a:txBody>
                    <a:bodyPr/>
                    <a:lstStyle/>
                    <a:p>
                      <a:pPr algn="l" fontAlgn="b"/>
                      <a:r>
                        <a:rPr lang="es-CO" sz="1800" u="none" strike="noStrike">
                          <a:effectLst/>
                        </a:rPr>
                        <a:t>GERENTE</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12,329,625</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1371275910"/>
                  </a:ext>
                </a:extLst>
              </a:tr>
              <a:tr h="179067">
                <a:tc>
                  <a:txBody>
                    <a:bodyPr/>
                    <a:lstStyle/>
                    <a:p>
                      <a:pPr algn="l" fontAlgn="b"/>
                      <a:r>
                        <a:rPr lang="es-CO" sz="1800" u="none" strike="noStrike">
                          <a:effectLst/>
                        </a:rPr>
                        <a:t>GERENTE DE OPERACIONES</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10,944,263</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2328135443"/>
                  </a:ext>
                </a:extLst>
              </a:tr>
              <a:tr h="188021">
                <a:tc>
                  <a:txBody>
                    <a:bodyPr/>
                    <a:lstStyle/>
                    <a:p>
                      <a:pPr algn="l" fontAlgn="b"/>
                      <a:r>
                        <a:rPr lang="es-CO" sz="1800" u="none" strike="noStrike">
                          <a:effectLst/>
                        </a:rPr>
                        <a:t>JEFE DE CONTROL INTERNO</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7,490,221</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4150254914"/>
                  </a:ext>
                </a:extLst>
              </a:tr>
              <a:tr h="188021">
                <a:tc>
                  <a:txBody>
                    <a:bodyPr/>
                    <a:lstStyle/>
                    <a:p>
                      <a:pPr algn="l" fontAlgn="b"/>
                      <a:r>
                        <a:rPr lang="es-CO" sz="1800" u="none" strike="noStrike" dirty="0">
                          <a:effectLst/>
                        </a:rPr>
                        <a:t>JEFE DE OFICINA</a:t>
                      </a:r>
                      <a:endParaRPr lang="es-CO" sz="1800" b="0" i="0" u="none" strike="noStrike" dirty="0">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11,208,750</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3490048024"/>
                  </a:ext>
                </a:extLst>
              </a:tr>
              <a:tr h="179067">
                <a:tc>
                  <a:txBody>
                    <a:bodyPr/>
                    <a:lstStyle/>
                    <a:p>
                      <a:pPr algn="l" fontAlgn="b"/>
                      <a:r>
                        <a:rPr lang="es-CO" sz="1800" u="none" strike="noStrike" dirty="0">
                          <a:effectLst/>
                        </a:rPr>
                        <a:t>PROFESIONAL ESPECIALIZADO III</a:t>
                      </a:r>
                      <a:endParaRPr lang="es-CO" sz="1800" b="0" i="0" u="none" strike="noStrike" dirty="0">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5,716,463</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3905190037"/>
                  </a:ext>
                </a:extLst>
              </a:tr>
              <a:tr h="179067">
                <a:tc>
                  <a:txBody>
                    <a:bodyPr/>
                    <a:lstStyle/>
                    <a:p>
                      <a:pPr algn="l" fontAlgn="b"/>
                      <a:r>
                        <a:rPr lang="es-CO" sz="1800" u="none" strike="noStrike">
                          <a:effectLst/>
                        </a:rPr>
                        <a:t>PROFESIONAL ESPECIALIZADO II</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5,043,938</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1722712282"/>
                  </a:ext>
                </a:extLst>
              </a:tr>
              <a:tr h="179067">
                <a:tc>
                  <a:txBody>
                    <a:bodyPr/>
                    <a:lstStyle/>
                    <a:p>
                      <a:pPr algn="l" fontAlgn="b"/>
                      <a:r>
                        <a:rPr lang="es-CO" sz="1800" u="none" strike="noStrike">
                          <a:effectLst/>
                        </a:rPr>
                        <a:t>PROFESIONAL ESPECIALIZADO I</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4,483,500</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2701901128"/>
                  </a:ext>
                </a:extLst>
              </a:tr>
              <a:tr h="179067">
                <a:tc>
                  <a:txBody>
                    <a:bodyPr/>
                    <a:lstStyle/>
                    <a:p>
                      <a:pPr algn="l" fontAlgn="b"/>
                      <a:r>
                        <a:rPr lang="es-CO" sz="1800" u="none" strike="noStrike">
                          <a:effectLst/>
                        </a:rPr>
                        <a:t>PROFESIONAL III</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3,586,800</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2767229470"/>
                  </a:ext>
                </a:extLst>
              </a:tr>
              <a:tr h="179067">
                <a:tc>
                  <a:txBody>
                    <a:bodyPr/>
                    <a:lstStyle/>
                    <a:p>
                      <a:pPr algn="l" fontAlgn="b"/>
                      <a:r>
                        <a:rPr lang="es-CO" sz="1800" u="none" strike="noStrike">
                          <a:effectLst/>
                        </a:rPr>
                        <a:t>PROFESIONAL II</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3,138,450</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2834594813"/>
                  </a:ext>
                </a:extLst>
              </a:tr>
              <a:tr h="188021">
                <a:tc>
                  <a:txBody>
                    <a:bodyPr/>
                    <a:lstStyle/>
                    <a:p>
                      <a:pPr algn="l" fontAlgn="b"/>
                      <a:r>
                        <a:rPr lang="es-CO" sz="1800" u="none" strike="noStrike">
                          <a:effectLst/>
                        </a:rPr>
                        <a:t>PROFESIONAL I</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2,578,013</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1082639997"/>
                  </a:ext>
                </a:extLst>
              </a:tr>
              <a:tr h="179067">
                <a:tc>
                  <a:txBody>
                    <a:bodyPr/>
                    <a:lstStyle/>
                    <a:p>
                      <a:pPr algn="l" fontAlgn="b"/>
                      <a:r>
                        <a:rPr lang="es-CO" sz="1800" u="none" strike="noStrike" dirty="0">
                          <a:effectLst/>
                        </a:rPr>
                        <a:t>TÉCNICO II</a:t>
                      </a:r>
                      <a:endParaRPr lang="es-CO" sz="1800" b="0" i="0" u="none" strike="noStrike" dirty="0">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dirty="0">
                          <a:effectLst/>
                        </a:rPr>
                        <a:t>2,241,750</a:t>
                      </a:r>
                      <a:endParaRPr lang="es-CO" sz="1800" b="0" i="0" u="none" strike="noStrike" dirty="0">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1054109052"/>
                  </a:ext>
                </a:extLst>
              </a:tr>
              <a:tr h="188021">
                <a:tc>
                  <a:txBody>
                    <a:bodyPr/>
                    <a:lstStyle/>
                    <a:p>
                      <a:pPr algn="l" fontAlgn="b"/>
                      <a:r>
                        <a:rPr lang="es-CO" sz="1800" u="none" strike="noStrike">
                          <a:effectLst/>
                        </a:rPr>
                        <a:t>TECNICO I</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1,793,400</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1924041243"/>
                  </a:ext>
                </a:extLst>
              </a:tr>
              <a:tr h="179067">
                <a:tc>
                  <a:txBody>
                    <a:bodyPr/>
                    <a:lstStyle/>
                    <a:p>
                      <a:pPr algn="l" fontAlgn="b"/>
                      <a:r>
                        <a:rPr lang="es-CO" sz="1800" u="none" strike="noStrike" dirty="0">
                          <a:effectLst/>
                        </a:rPr>
                        <a:t>ASISTENTE ADMINISTRATIVO II</a:t>
                      </a:r>
                      <a:endParaRPr lang="es-CO" sz="1800" b="0" i="0" u="none" strike="noStrike" dirty="0">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1,569,225</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2825654817"/>
                  </a:ext>
                </a:extLst>
              </a:tr>
              <a:tr h="179067">
                <a:tc>
                  <a:txBody>
                    <a:bodyPr/>
                    <a:lstStyle/>
                    <a:p>
                      <a:pPr algn="l" fontAlgn="b"/>
                      <a:r>
                        <a:rPr lang="es-CO" sz="1800" u="none" strike="noStrike">
                          <a:effectLst/>
                        </a:rPr>
                        <a:t>CONDUCTOR </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1,569,225</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197457430"/>
                  </a:ext>
                </a:extLst>
              </a:tr>
              <a:tr h="179067">
                <a:tc>
                  <a:txBody>
                    <a:bodyPr/>
                    <a:lstStyle/>
                    <a:p>
                      <a:pPr algn="l" fontAlgn="b"/>
                      <a:r>
                        <a:rPr lang="es-CO" sz="1800" u="none" strike="noStrike">
                          <a:effectLst/>
                        </a:rPr>
                        <a:t>MENSAJERO MOTORIZADO</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a:effectLst/>
                        </a:rPr>
                        <a:t>1,569,225</a:t>
                      </a:r>
                      <a:endParaRPr lang="es-CO" sz="1800" b="0" i="0" u="none" strike="noStrike">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909694874"/>
                  </a:ext>
                </a:extLst>
              </a:tr>
              <a:tr h="188021">
                <a:tc>
                  <a:txBody>
                    <a:bodyPr/>
                    <a:lstStyle/>
                    <a:p>
                      <a:pPr algn="l" fontAlgn="b"/>
                      <a:r>
                        <a:rPr lang="es-CO" sz="1800" u="none" strike="noStrike">
                          <a:effectLst/>
                        </a:rPr>
                        <a:t>ASISTENTE ADMINISTRATIVO I</a:t>
                      </a:r>
                      <a:endParaRPr lang="es-CO" sz="1800" b="0" i="0" u="none" strike="noStrike">
                        <a:solidFill>
                          <a:srgbClr val="000000"/>
                        </a:solidFill>
                        <a:effectLst/>
                        <a:latin typeface="Calibri" panose="020F0502020204030204" pitchFamily="34" charset="0"/>
                      </a:endParaRPr>
                    </a:p>
                  </a:txBody>
                  <a:tcPr marL="8953" marR="8953" marT="8953" marB="0" anchor="b"/>
                </a:tc>
                <a:tc>
                  <a:txBody>
                    <a:bodyPr/>
                    <a:lstStyle/>
                    <a:p>
                      <a:pPr algn="r" fontAlgn="b"/>
                      <a:r>
                        <a:rPr lang="es-CO" sz="1800" u="none" strike="noStrike" dirty="0">
                          <a:effectLst/>
                        </a:rPr>
                        <a:t>1,120,875</a:t>
                      </a:r>
                      <a:endParaRPr lang="es-CO" sz="1800" b="0" i="0" u="none" strike="noStrike" dirty="0">
                        <a:solidFill>
                          <a:srgbClr val="000000"/>
                        </a:solidFill>
                        <a:effectLst/>
                        <a:latin typeface="Calibri" panose="020F0502020204030204" pitchFamily="34" charset="0"/>
                      </a:endParaRPr>
                    </a:p>
                  </a:txBody>
                  <a:tcPr marL="8953" marR="8953" marT="8953" marB="0" anchor="b"/>
                </a:tc>
                <a:extLst>
                  <a:ext uri="{0D108BD9-81ED-4DB2-BD59-A6C34878D82A}">
                    <a16:rowId xmlns:a16="http://schemas.microsoft.com/office/drawing/2014/main" val="3841509398"/>
                  </a:ext>
                </a:extLst>
              </a:tr>
            </a:tbl>
          </a:graphicData>
        </a:graphic>
      </p:graphicFrame>
    </p:spTree>
    <p:extLst>
      <p:ext uri="{BB962C8B-B14F-4D97-AF65-F5344CB8AC3E}">
        <p14:creationId xmlns:p14="http://schemas.microsoft.com/office/powerpoint/2010/main" val="27349568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7517943" y="348753"/>
            <a:ext cx="3442289" cy="480131"/>
          </a:xfrm>
        </p:spPr>
        <p:txBody>
          <a:bodyPr wrap="none">
            <a:spAutoFit/>
          </a:bodyPr>
          <a:lstStyle/>
          <a:p>
            <a:pPr algn="r" defTabSz="457200"/>
            <a:r>
              <a:rPr lang="es-ES" sz="2800" b="1" dirty="0">
                <a:solidFill>
                  <a:schemeClr val="bg1"/>
                </a:solidFill>
                <a:latin typeface="+mn-lt"/>
                <a:ea typeface="+mn-ea"/>
                <a:cs typeface="+mn-cs"/>
              </a:rPr>
              <a:t>ACTIVIDAD MISIONAL</a:t>
            </a:r>
            <a:endParaRPr lang="es-CO" sz="2800" b="1" dirty="0">
              <a:solidFill>
                <a:schemeClr val="bg1"/>
              </a:solidFill>
              <a:latin typeface="+mn-lt"/>
              <a:ea typeface="+mn-ea"/>
              <a:cs typeface="+mn-cs"/>
            </a:endParaRPr>
          </a:p>
        </p:txBody>
      </p:sp>
      <p:sp>
        <p:nvSpPr>
          <p:cNvPr id="5" name="Marcador de contenido 4"/>
          <p:cNvSpPr>
            <a:spLocks noGrp="1"/>
          </p:cNvSpPr>
          <p:nvPr>
            <p:ph sz="half" idx="1"/>
          </p:nvPr>
        </p:nvSpPr>
        <p:spPr>
          <a:xfrm>
            <a:off x="2152650" y="1440873"/>
            <a:ext cx="8238260" cy="4736090"/>
          </a:xfrm>
        </p:spPr>
        <p:txBody>
          <a:bodyPr>
            <a:normAutofit fontScale="92500" lnSpcReduction="10000"/>
          </a:bodyPr>
          <a:lstStyle/>
          <a:p>
            <a:pPr marL="0" indent="0" algn="just">
              <a:buNone/>
            </a:pPr>
            <a:r>
              <a:rPr lang="es-ES" b="1" dirty="0"/>
              <a:t>Decreto 1072 de 2015 articulo 2.2.3.2.1 (D 583 de 2016)</a:t>
            </a:r>
          </a:p>
          <a:p>
            <a:pPr marL="0" indent="0" algn="just">
              <a:buNone/>
            </a:pPr>
            <a:endParaRPr lang="es-ES" b="1" dirty="0"/>
          </a:p>
          <a:p>
            <a:pPr marL="0" indent="0" algn="just">
              <a:buNone/>
            </a:pPr>
            <a:r>
              <a:rPr lang="es-ES" b="1" i="1" dirty="0"/>
              <a:t>Actividad Misional Permanente: </a:t>
            </a:r>
            <a:r>
              <a:rPr lang="es-ES" dirty="0"/>
              <a:t>aquellas directamente relacionadas con la producción de los bienes o servicios característicos de la empresa, es decir, las que son esenciales inherentes, consustanciales o sin cuya ejecución se afectaría la producción de los bienes o servicios característicos del beneficiario.  </a:t>
            </a:r>
          </a:p>
          <a:p>
            <a:pPr marL="0" indent="0" algn="just">
              <a:buNone/>
            </a:pPr>
            <a:r>
              <a:rPr lang="es-ES" b="1" dirty="0"/>
              <a:t>Decreto 2025 de 2011, art 1 parágrafo</a:t>
            </a:r>
            <a:r>
              <a:rPr lang="es-ES" dirty="0"/>
              <a:t>. En el caso de las sociedades por acciones simplificadas, S.A.S., enunciadas en el art 3 de la ley 1258 de 2008, actividad permanente será cualquiera que esta desarrolla.</a:t>
            </a:r>
          </a:p>
        </p:txBody>
      </p:sp>
    </p:spTree>
    <p:extLst>
      <p:ext uri="{BB962C8B-B14F-4D97-AF65-F5344CB8AC3E}">
        <p14:creationId xmlns:p14="http://schemas.microsoft.com/office/powerpoint/2010/main" val="36077436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6160469" y="348753"/>
            <a:ext cx="5440785" cy="480131"/>
          </a:xfrm>
        </p:spPr>
        <p:txBody>
          <a:bodyPr wrap="none">
            <a:spAutoFit/>
          </a:bodyPr>
          <a:lstStyle/>
          <a:p>
            <a:pPr algn="r" defTabSz="457200"/>
            <a:r>
              <a:rPr lang="es-ES" sz="2800" b="1" dirty="0">
                <a:solidFill>
                  <a:schemeClr val="bg1"/>
                </a:solidFill>
                <a:latin typeface="+mn-lt"/>
                <a:ea typeface="+mn-ea"/>
                <a:cs typeface="+mn-cs"/>
              </a:rPr>
              <a:t>MODALIDADES DE CONTRATACIÓN </a:t>
            </a:r>
            <a:endParaRPr lang="es-CO" sz="2800" b="1" dirty="0">
              <a:solidFill>
                <a:schemeClr val="bg1"/>
              </a:solidFill>
              <a:latin typeface="+mn-lt"/>
              <a:ea typeface="+mn-ea"/>
              <a:cs typeface="+mn-cs"/>
            </a:endParaRPr>
          </a:p>
        </p:txBody>
      </p:sp>
      <p:sp>
        <p:nvSpPr>
          <p:cNvPr id="5" name="Marcador de contenido 4"/>
          <p:cNvSpPr>
            <a:spLocks noGrp="1"/>
          </p:cNvSpPr>
          <p:nvPr>
            <p:ph sz="half" idx="1"/>
          </p:nvPr>
        </p:nvSpPr>
        <p:spPr>
          <a:xfrm>
            <a:off x="2152650" y="1440873"/>
            <a:ext cx="8238260" cy="4736090"/>
          </a:xfrm>
        </p:spPr>
        <p:txBody>
          <a:bodyPr>
            <a:normAutofit/>
          </a:bodyPr>
          <a:lstStyle/>
          <a:p>
            <a:pPr algn="just"/>
            <a:r>
              <a:rPr lang="es-ES" sz="2400" b="1" dirty="0"/>
              <a:t>Directa:</a:t>
            </a:r>
            <a:r>
              <a:rPr lang="es-ES" sz="2400" dirty="0"/>
              <a:t> </a:t>
            </a:r>
          </a:p>
          <a:p>
            <a:pPr lvl="1" algn="just"/>
            <a:r>
              <a:rPr lang="es-ES" dirty="0"/>
              <a:t>Indefinida, </a:t>
            </a:r>
          </a:p>
          <a:p>
            <a:pPr lvl="1" algn="just"/>
            <a:r>
              <a:rPr lang="es-ES" dirty="0"/>
              <a:t>Termino fijo, </a:t>
            </a:r>
          </a:p>
          <a:p>
            <a:pPr lvl="1" algn="just"/>
            <a:r>
              <a:rPr lang="es-ES" dirty="0"/>
              <a:t>Duración de la obra o labor, </a:t>
            </a:r>
          </a:p>
          <a:p>
            <a:pPr lvl="1" algn="just"/>
            <a:r>
              <a:rPr lang="es-ES" dirty="0"/>
              <a:t>Ocasional o transitorio.</a:t>
            </a:r>
          </a:p>
          <a:p>
            <a:pPr marL="0" indent="0" algn="just">
              <a:buNone/>
            </a:pPr>
            <a:endParaRPr lang="es-ES" sz="2400" dirty="0"/>
          </a:p>
          <a:p>
            <a:pPr algn="just"/>
            <a:r>
              <a:rPr lang="es-ES" sz="2400" b="1" dirty="0"/>
              <a:t>Modalidades diferentes a la contratación directa</a:t>
            </a:r>
            <a:r>
              <a:rPr lang="es-ES" sz="2400" dirty="0"/>
              <a:t>: </a:t>
            </a:r>
          </a:p>
          <a:p>
            <a:pPr lvl="1" algn="just"/>
            <a:r>
              <a:rPr lang="es-ES" dirty="0"/>
              <a:t>Contratista independiente (Articulo 34 de CST)</a:t>
            </a:r>
          </a:p>
          <a:p>
            <a:pPr lvl="1" algn="just"/>
            <a:r>
              <a:rPr lang="es-ES" dirty="0"/>
              <a:t>Simple intermediario (Articulo 35 de CST)</a:t>
            </a:r>
          </a:p>
          <a:p>
            <a:pPr lvl="1" algn="just"/>
            <a:r>
              <a:rPr lang="es-ES" dirty="0"/>
              <a:t>Trabajadores en Misión (Articulo 74 de la Ley 50 de 1990)</a:t>
            </a:r>
            <a:endParaRPr lang="es-CO" dirty="0"/>
          </a:p>
        </p:txBody>
      </p:sp>
    </p:spTree>
    <p:extLst>
      <p:ext uri="{BB962C8B-B14F-4D97-AF65-F5344CB8AC3E}">
        <p14:creationId xmlns:p14="http://schemas.microsoft.com/office/powerpoint/2010/main" val="24658972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Rectángulo"/>
          <p:cNvSpPr/>
          <p:nvPr/>
        </p:nvSpPr>
        <p:spPr>
          <a:xfrm>
            <a:off x="4883085" y="282336"/>
            <a:ext cx="6589335" cy="954107"/>
          </a:xfrm>
          <a:prstGeom prst="rect">
            <a:avLst/>
          </a:prstGeom>
        </p:spPr>
        <p:txBody>
          <a:bodyPr wrap="square">
            <a:spAutoFit/>
          </a:bodyPr>
          <a:lstStyle/>
          <a:p>
            <a:pPr algn="r"/>
            <a:r>
              <a:rPr lang="es-ES" sz="2800" b="1" dirty="0">
                <a:solidFill>
                  <a:prstClr val="white"/>
                </a:solidFill>
                <a:latin typeface="Calibri" panose="020F0502020204030204" pitchFamily="34" charset="0"/>
              </a:rPr>
              <a:t>ALTERNATIVAS PARA LA VINCULACIÓN DEL </a:t>
            </a:r>
          </a:p>
          <a:p>
            <a:pPr algn="r"/>
            <a:r>
              <a:rPr lang="es-ES" sz="2800" b="1" dirty="0">
                <a:solidFill>
                  <a:prstClr val="white"/>
                </a:solidFill>
                <a:latin typeface="Calibri" panose="020F0502020204030204" pitchFamily="34" charset="0"/>
              </a:rPr>
              <a:t>RECURSO HUMANO DIMENSIONADO </a:t>
            </a:r>
          </a:p>
        </p:txBody>
      </p:sp>
      <p:pic>
        <p:nvPicPr>
          <p:cNvPr id="11" name="Imagen 10">
            <a:hlinkClick r:id="" action="ppaction://hlinkshowjump?jump=nextslide"/>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8451" y="6132352"/>
            <a:ext cx="417725" cy="417725"/>
          </a:xfrm>
          <a:prstGeom prst="rect">
            <a:avLst/>
          </a:prstGeom>
        </p:spPr>
      </p:pic>
      <p:pic>
        <p:nvPicPr>
          <p:cNvPr id="14" name="Imagen 13">
            <a:hlinkClick r:id="" action="ppaction://hlinkshowjump?jump=previous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6132352"/>
            <a:ext cx="420143" cy="420143"/>
          </a:xfrm>
          <a:prstGeom prst="rect">
            <a:avLst/>
          </a:prstGeom>
        </p:spPr>
      </p:pic>
      <p:pic>
        <p:nvPicPr>
          <p:cNvPr id="15" name="Imagen 14">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sp>
        <p:nvSpPr>
          <p:cNvPr id="16" name="CuadroTexto 15"/>
          <p:cNvSpPr txBox="1"/>
          <p:nvPr/>
        </p:nvSpPr>
        <p:spPr>
          <a:xfrm>
            <a:off x="8219456" y="6515971"/>
            <a:ext cx="2155971" cy="276999"/>
          </a:xfrm>
          <a:prstGeom prst="rect">
            <a:avLst/>
          </a:prstGeom>
          <a:noFill/>
        </p:spPr>
        <p:txBody>
          <a:bodyPr wrap="square" rtlCol="0">
            <a:spAutoFit/>
          </a:bodyPr>
          <a:lstStyle/>
          <a:p>
            <a:r>
              <a:rPr lang="es-CO" sz="1200" dirty="0">
                <a:solidFill>
                  <a:prstClr val="white">
                    <a:lumMod val="75000"/>
                  </a:prstClr>
                </a:solidFill>
                <a:latin typeface="Calibri"/>
              </a:rPr>
              <a:t>Gerencia de Talento Humano y </a:t>
            </a:r>
          </a:p>
        </p:txBody>
      </p:sp>
      <p:graphicFrame>
        <p:nvGraphicFramePr>
          <p:cNvPr id="5" name="Diagrama 4"/>
          <p:cNvGraphicFramePr/>
          <p:nvPr>
            <p:extLst/>
          </p:nvPr>
        </p:nvGraphicFramePr>
        <p:xfrm>
          <a:off x="2043862" y="1413165"/>
          <a:ext cx="8153085" cy="493546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6534189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Rectángulo"/>
          <p:cNvSpPr/>
          <p:nvPr/>
        </p:nvSpPr>
        <p:spPr>
          <a:xfrm>
            <a:off x="4809104" y="1186217"/>
            <a:ext cx="3119765" cy="523220"/>
          </a:xfrm>
          <a:prstGeom prst="rect">
            <a:avLst/>
          </a:prstGeom>
        </p:spPr>
        <p:txBody>
          <a:bodyPr wrap="none">
            <a:spAutoFit/>
          </a:bodyPr>
          <a:lstStyle/>
          <a:p>
            <a:r>
              <a:rPr lang="es-ES" sz="2800" b="1" dirty="0">
                <a:solidFill>
                  <a:prstClr val="black"/>
                </a:solidFill>
                <a:latin typeface="Lato"/>
              </a:rPr>
              <a:t>3.1. Outsourcing </a:t>
            </a:r>
          </a:p>
        </p:txBody>
      </p:sp>
      <p:sp>
        <p:nvSpPr>
          <p:cNvPr id="6" name="Rectángulo: esquinas redondeadas 5"/>
          <p:cNvSpPr/>
          <p:nvPr/>
        </p:nvSpPr>
        <p:spPr>
          <a:xfrm>
            <a:off x="1969852" y="1753299"/>
            <a:ext cx="3514989" cy="1963024"/>
          </a:xfrm>
          <a:prstGeom prst="roundRect">
            <a:avLst>
              <a:gd name="adj" fmla="val 7852"/>
            </a:avLst>
          </a:prstGeom>
          <a:solidFill>
            <a:srgbClr val="E7F2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9" name="Rectángulo: esquinas redondeadas 8"/>
          <p:cNvSpPr/>
          <p:nvPr/>
        </p:nvSpPr>
        <p:spPr>
          <a:xfrm>
            <a:off x="5842295" y="1728131"/>
            <a:ext cx="4532091" cy="4738231"/>
          </a:xfrm>
          <a:prstGeom prst="roundRect">
            <a:avLst>
              <a:gd name="adj" fmla="val 5076"/>
            </a:avLst>
          </a:prstGeom>
          <a:solidFill>
            <a:srgbClr val="E7F2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2" name="Flecha: a la derecha 1"/>
          <p:cNvSpPr/>
          <p:nvPr/>
        </p:nvSpPr>
        <p:spPr>
          <a:xfrm>
            <a:off x="5224871" y="3222068"/>
            <a:ext cx="947774" cy="6543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10" name="CuadroTexto 9"/>
          <p:cNvSpPr txBox="1"/>
          <p:nvPr/>
        </p:nvSpPr>
        <p:spPr>
          <a:xfrm>
            <a:off x="2024838" y="1933412"/>
            <a:ext cx="3262142" cy="1615827"/>
          </a:xfrm>
          <a:prstGeom prst="rect">
            <a:avLst/>
          </a:prstGeom>
          <a:noFill/>
        </p:spPr>
        <p:txBody>
          <a:bodyPr wrap="square" rtlCol="0">
            <a:spAutoFit/>
          </a:bodyPr>
          <a:lstStyle/>
          <a:p>
            <a:pPr marL="171450" indent="-171450" algn="just">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Definición: </a:t>
            </a:r>
            <a:r>
              <a:rPr lang="es-CO" sz="1100" dirty="0">
                <a:solidFill>
                  <a:srgbClr val="333333"/>
                </a:solidFill>
                <a:latin typeface="Arial Narrow" panose="020B0606020202030204" pitchFamily="34" charset="0"/>
                <a:ea typeface="Times New Roman" panose="02020603050405020304" pitchFamily="18" charset="0"/>
              </a:rPr>
              <a:t>La modalidad de tercerización u 'outsourcing' ofrece la producción y ejecución de un bien, servicio u obra final a terceros, bajo las figuras de Contratistas Independientes, Empresas Asociativas de Trabajo (EAT), las Cooperativas de Trabajo Asociado (CTA) y Contrato Sindical (CS).</a:t>
            </a:r>
          </a:p>
          <a:p>
            <a:pPr marL="171450" indent="-171450" algn="just">
              <a:buFont typeface="Arial" panose="020B0604020202020204" pitchFamily="34" charset="0"/>
              <a:buChar char="•"/>
            </a:pPr>
            <a:endParaRPr lang="es-CO" sz="1100" dirty="0">
              <a:solidFill>
                <a:srgbClr val="333333"/>
              </a:solidFill>
              <a:latin typeface="Arial Narrow" panose="020B0606020202030204" pitchFamily="34" charset="0"/>
              <a:ea typeface="Times New Roman" panose="02020603050405020304" pitchFamily="18" charset="0"/>
            </a:endParaRPr>
          </a:p>
          <a:p>
            <a:pPr marL="171450" indent="-171450" algn="just">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Marco Legal: </a:t>
            </a:r>
            <a:r>
              <a:rPr lang="es-CO" sz="1100" dirty="0">
                <a:solidFill>
                  <a:srgbClr val="333333"/>
                </a:solidFill>
                <a:latin typeface="Arial Narrow" panose="020B0606020202030204" pitchFamily="34" charset="0"/>
                <a:ea typeface="Times New Roman" panose="02020603050405020304" pitchFamily="18" charset="0"/>
              </a:rPr>
              <a:t>Código de Comercio, Decreto 2351 de 1965 Artículo 3º. No pueden operar como EST.</a:t>
            </a:r>
          </a:p>
        </p:txBody>
      </p:sp>
      <p:sp>
        <p:nvSpPr>
          <p:cNvPr id="3" name="CuadroTexto 2"/>
          <p:cNvSpPr txBox="1"/>
          <p:nvPr/>
        </p:nvSpPr>
        <p:spPr>
          <a:xfrm>
            <a:off x="6237613" y="1753300"/>
            <a:ext cx="3909869" cy="5380191"/>
          </a:xfrm>
          <a:prstGeom prst="rect">
            <a:avLst/>
          </a:prstGeom>
          <a:noFill/>
        </p:spPr>
        <p:txBody>
          <a:bodyPr wrap="square" rtlCol="0">
            <a:spAutoFit/>
          </a:bodyPr>
          <a:lstStyle/>
          <a:p>
            <a:pPr algn="just">
              <a:lnSpc>
                <a:spcPct val="115000"/>
              </a:lnSpc>
            </a:pPr>
            <a:r>
              <a:rPr lang="es-CO" sz="1100" b="1" dirty="0">
                <a:solidFill>
                  <a:srgbClr val="333333"/>
                </a:solidFill>
                <a:latin typeface="Arial Narrow" panose="020B0606020202030204" pitchFamily="34" charset="0"/>
                <a:ea typeface="Times New Roman" panose="02020603050405020304" pitchFamily="18" charset="0"/>
              </a:rPr>
              <a:t>Ventajas: </a:t>
            </a:r>
          </a:p>
          <a:p>
            <a:pPr marL="171450" indent="-17145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Funcionan de forma autónoma para realizar las actividades requeridas. </a:t>
            </a:r>
          </a:p>
          <a:p>
            <a:pPr marL="171450" indent="-17145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Favorecen la flexibilidad y agilidad en los procesos que, al desarrollarse de manera interna en la organización, pueden ser costosos en términos de tiempo y dinero.</a:t>
            </a:r>
          </a:p>
          <a:p>
            <a:pPr marL="171450" indent="-171450" algn="just">
              <a:lnSpc>
                <a:spcPct val="115000"/>
              </a:lnSpc>
              <a:spcAft>
                <a:spcPts val="1000"/>
              </a:spcAft>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Con sus propios medios ejecutan el objeto del servicio contratado, es decir, no hay envío de trabajadores a ese tercero, sino que se comprometen a la entrega de un resultado. </a:t>
            </a:r>
          </a:p>
          <a:p>
            <a:pPr algn="just">
              <a:lnSpc>
                <a:spcPct val="115000"/>
              </a:lnSpc>
              <a:spcAft>
                <a:spcPts val="1000"/>
              </a:spcAft>
            </a:pPr>
            <a:r>
              <a:rPr lang="es-CO" sz="1100" b="1" dirty="0">
                <a:solidFill>
                  <a:srgbClr val="333333"/>
                </a:solidFill>
                <a:latin typeface="Arial Narrow" panose="020B0606020202030204" pitchFamily="34" charset="0"/>
                <a:ea typeface="Times New Roman" panose="02020603050405020304" pitchFamily="18" charset="0"/>
              </a:rPr>
              <a:t>Desventajas : </a:t>
            </a:r>
          </a:p>
          <a:p>
            <a:pPr marL="171450" indent="-171450" algn="just">
              <a:lnSpc>
                <a:spcPct val="115000"/>
              </a:lnSpc>
              <a:spcAft>
                <a:spcPts val="1000"/>
              </a:spcAft>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Pueden presentarse inconvenientes en el evento en que no sean concebidos de forma debida. Si no se especifica la labor, si no se especifica para que proyecto está asignado el empleado, si no se anexa al contrato el perfil del cargo con funciones suscrita por el empleado.  </a:t>
            </a:r>
            <a:r>
              <a:rPr lang="es-CO" sz="1100" b="1" dirty="0">
                <a:solidFill>
                  <a:srgbClr val="333333"/>
                </a:solidFill>
                <a:latin typeface="Arial Narrow" panose="020B0606020202030204" pitchFamily="34" charset="0"/>
                <a:ea typeface="Times New Roman" panose="02020603050405020304" pitchFamily="18" charset="0"/>
              </a:rPr>
              <a:t>(Tercerización ilegal Decreto 583 del 2016)</a:t>
            </a:r>
          </a:p>
          <a:p>
            <a:pPr marL="171450" indent="-171450" algn="just">
              <a:lnSpc>
                <a:spcPct val="115000"/>
              </a:lnSpc>
              <a:spcAft>
                <a:spcPts val="1000"/>
              </a:spcAft>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Así mismo, si se termina el contrato de trabajo alegando la causal de terminación de la obra y no es cierto, puede ocasionar graves consecuencias si el ex-empleado interpone demanda laboral, por cuanto en la mayoría de las ocasiones se configura un contrato a término indefinido, y se condena al empleador al pago de la indemnización por despido injusto, y al pago de prestaciones sociales, mas las costas judiciales que el Juez determine. </a:t>
            </a:r>
          </a:p>
          <a:p>
            <a:pPr marL="171450" indent="-171450" algn="just">
              <a:lnSpc>
                <a:spcPct val="115000"/>
              </a:lnSpc>
              <a:spcAft>
                <a:spcPts val="1000"/>
              </a:spcAft>
              <a:buFont typeface="Arial" panose="020B0604020202020204" pitchFamily="34" charset="0"/>
              <a:buChar char="•"/>
            </a:pPr>
            <a:endParaRPr lang="es-CO" sz="1100" b="1" dirty="0">
              <a:solidFill>
                <a:srgbClr val="333333"/>
              </a:solidFill>
              <a:latin typeface="Arial" panose="020B0604020202020204" pitchFamily="34" charset="0"/>
              <a:ea typeface="Times New Roman" panose="02020603050405020304" pitchFamily="18" charset="0"/>
            </a:endParaRPr>
          </a:p>
          <a:p>
            <a:endParaRPr lang="es-CO" sz="1100" b="1" dirty="0">
              <a:solidFill>
                <a:srgbClr val="333333"/>
              </a:solidFill>
              <a:latin typeface="Arial" panose="020B0604020202020204" pitchFamily="34" charset="0"/>
              <a:ea typeface="Times New Roman" panose="02020603050405020304" pitchFamily="18" charset="0"/>
            </a:endParaRPr>
          </a:p>
        </p:txBody>
      </p:sp>
      <p:pic>
        <p:nvPicPr>
          <p:cNvPr id="17" name="Imagen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8392" y="3896436"/>
            <a:ext cx="2054071" cy="1643021"/>
          </a:xfrm>
          <a:prstGeom prst="rect">
            <a:avLst/>
          </a:prstGeom>
          <a:ln>
            <a:noFill/>
          </a:ln>
          <a:effectLst>
            <a:outerShdw blurRad="292100" dist="139700" dir="2700000" algn="tl" rotWithShape="0">
              <a:srgbClr val="333333">
                <a:alpha val="65000"/>
              </a:srgbClr>
            </a:outerShdw>
          </a:effectLst>
        </p:spPr>
      </p:pic>
      <p:sp>
        <p:nvSpPr>
          <p:cNvPr id="16" name="CuadroTexto 15"/>
          <p:cNvSpPr txBox="1"/>
          <p:nvPr/>
        </p:nvSpPr>
        <p:spPr>
          <a:xfrm>
            <a:off x="8228880" y="6515971"/>
            <a:ext cx="2155971" cy="276999"/>
          </a:xfrm>
          <a:prstGeom prst="rect">
            <a:avLst/>
          </a:prstGeom>
          <a:noFill/>
        </p:spPr>
        <p:txBody>
          <a:bodyPr wrap="square" rtlCol="0">
            <a:spAutoFit/>
          </a:bodyPr>
          <a:lstStyle/>
          <a:p>
            <a:r>
              <a:rPr lang="es-CO" sz="1200" dirty="0">
                <a:solidFill>
                  <a:prstClr val="white">
                    <a:lumMod val="75000"/>
                  </a:prstClr>
                </a:solidFill>
                <a:latin typeface="Calibri"/>
              </a:rPr>
              <a:t>Gerencia de Talento Humano y </a:t>
            </a:r>
          </a:p>
        </p:txBody>
      </p:sp>
      <p:pic>
        <p:nvPicPr>
          <p:cNvPr id="18" name="Imagen 17">
            <a:hlinkClick r:id="" action="ppaction://hlinkshowjump?jump=next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8451" y="6132352"/>
            <a:ext cx="417725" cy="417725"/>
          </a:xfrm>
          <a:prstGeom prst="rect">
            <a:avLst/>
          </a:prstGeom>
        </p:spPr>
      </p:pic>
      <p:pic>
        <p:nvPicPr>
          <p:cNvPr id="19" name="Imagen 18">
            <a:hlinkClick r:id="" action="ppaction://hlinkshowjump?jump=previousslid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6132352"/>
            <a:ext cx="420143" cy="420143"/>
          </a:xfrm>
          <a:prstGeom prst="rect">
            <a:avLst/>
          </a:prstGeom>
        </p:spPr>
      </p:pic>
      <p:pic>
        <p:nvPicPr>
          <p:cNvPr id="20" name="Imagen 19">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graphicFrame>
        <p:nvGraphicFramePr>
          <p:cNvPr id="4" name="Tabla 3"/>
          <p:cNvGraphicFramePr>
            <a:graphicFrameLocks noGrp="1"/>
          </p:cNvGraphicFramePr>
          <p:nvPr>
            <p:extLst/>
          </p:nvPr>
        </p:nvGraphicFramePr>
        <p:xfrm>
          <a:off x="2129736" y="5800832"/>
          <a:ext cx="3521832" cy="420624"/>
        </p:xfrm>
        <a:graphic>
          <a:graphicData uri="http://schemas.openxmlformats.org/drawingml/2006/table">
            <a:tbl>
              <a:tblPr>
                <a:tableStyleId>{327F97BB-C833-4FB7-BDE5-3F7075034690}</a:tableStyleId>
              </a:tblPr>
              <a:tblGrid>
                <a:gridCol w="3521832">
                  <a:extLst>
                    <a:ext uri="{9D8B030D-6E8A-4147-A177-3AD203B41FA5}">
                      <a16:colId xmlns:a16="http://schemas.microsoft.com/office/drawing/2014/main" val="4179884294"/>
                    </a:ext>
                  </a:extLst>
                </a:gridCol>
              </a:tblGrid>
              <a:tr h="315723">
                <a:tc>
                  <a:txBody>
                    <a:bodyPr/>
                    <a:lstStyle/>
                    <a:p>
                      <a:pPr algn="just">
                        <a:lnSpc>
                          <a:spcPct val="115000"/>
                        </a:lnSpc>
                        <a:spcAft>
                          <a:spcPts val="1000"/>
                        </a:spcAft>
                      </a:pPr>
                      <a:r>
                        <a:rPr lang="es-CO" sz="1200" dirty="0">
                          <a:effectLst/>
                        </a:rPr>
                        <a:t>El Outsourcing no es un suministro de personal, es la prestación de servicios especializados.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9535" marR="89535" marT="0" marB="0"/>
                </a:tc>
                <a:extLst>
                  <a:ext uri="{0D108BD9-81ED-4DB2-BD59-A6C34878D82A}">
                    <a16:rowId xmlns:a16="http://schemas.microsoft.com/office/drawing/2014/main" val="1890297256"/>
                  </a:ext>
                </a:extLst>
              </a:tr>
            </a:tbl>
          </a:graphicData>
        </a:graphic>
      </p:graphicFrame>
      <p:sp>
        <p:nvSpPr>
          <p:cNvPr id="22" name="1 Rectángulo"/>
          <p:cNvSpPr/>
          <p:nvPr/>
        </p:nvSpPr>
        <p:spPr>
          <a:xfrm>
            <a:off x="4601069" y="282336"/>
            <a:ext cx="6975046" cy="954107"/>
          </a:xfrm>
          <a:prstGeom prst="rect">
            <a:avLst/>
          </a:prstGeom>
        </p:spPr>
        <p:txBody>
          <a:bodyPr wrap="square">
            <a:spAutoFit/>
          </a:bodyPr>
          <a:lstStyle/>
          <a:p>
            <a:pPr algn="r"/>
            <a:r>
              <a:rPr lang="es-ES" sz="2800" b="1" dirty="0">
                <a:solidFill>
                  <a:prstClr val="white"/>
                </a:solidFill>
                <a:latin typeface="Calibri" panose="020F0502020204030204" pitchFamily="34" charset="0"/>
              </a:rPr>
              <a:t>ALTERNATIVAS PARA LA VINCULACIÓN DEL </a:t>
            </a:r>
          </a:p>
          <a:p>
            <a:pPr algn="r"/>
            <a:r>
              <a:rPr lang="es-ES" sz="2800" b="1" dirty="0">
                <a:solidFill>
                  <a:prstClr val="white"/>
                </a:solidFill>
                <a:latin typeface="Calibri" panose="020F0502020204030204" pitchFamily="34" charset="0"/>
              </a:rPr>
              <a:t>RECURSO HUMANO DIMENSIONADO </a:t>
            </a:r>
          </a:p>
        </p:txBody>
      </p:sp>
    </p:spTree>
    <p:extLst>
      <p:ext uri="{BB962C8B-B14F-4D97-AF65-F5344CB8AC3E}">
        <p14:creationId xmlns:p14="http://schemas.microsoft.com/office/powerpoint/2010/main" val="11188849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 Rectángulo"/>
          <p:cNvSpPr/>
          <p:nvPr/>
        </p:nvSpPr>
        <p:spPr>
          <a:xfrm>
            <a:off x="4264447" y="1176967"/>
            <a:ext cx="3958135" cy="523220"/>
          </a:xfrm>
          <a:prstGeom prst="rect">
            <a:avLst/>
          </a:prstGeom>
        </p:spPr>
        <p:txBody>
          <a:bodyPr wrap="none">
            <a:spAutoFit/>
          </a:bodyPr>
          <a:lstStyle/>
          <a:p>
            <a:r>
              <a:rPr lang="es-ES" sz="2800" b="1" dirty="0">
                <a:solidFill>
                  <a:prstClr val="black"/>
                </a:solidFill>
                <a:latin typeface="Lato"/>
              </a:rPr>
              <a:t>3.2. Supernumerarios</a:t>
            </a:r>
            <a:r>
              <a:rPr lang="es-ES" sz="2800" dirty="0">
                <a:solidFill>
                  <a:prstClr val="black"/>
                </a:solidFill>
                <a:latin typeface="Lato"/>
              </a:rPr>
              <a:t> </a:t>
            </a:r>
          </a:p>
        </p:txBody>
      </p:sp>
      <p:sp>
        <p:nvSpPr>
          <p:cNvPr id="17" name="Rectángulo: esquinas redondeadas 16"/>
          <p:cNvSpPr/>
          <p:nvPr/>
        </p:nvSpPr>
        <p:spPr>
          <a:xfrm>
            <a:off x="5768830" y="2245172"/>
            <a:ext cx="3967702" cy="3202595"/>
          </a:xfrm>
          <a:prstGeom prst="roundRect">
            <a:avLst>
              <a:gd name="adj" fmla="val 7852"/>
            </a:avLst>
          </a:prstGeom>
          <a:solidFill>
            <a:srgbClr val="EADCF4"/>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18" name="CuadroTexto 17"/>
          <p:cNvSpPr txBox="1"/>
          <p:nvPr/>
        </p:nvSpPr>
        <p:spPr>
          <a:xfrm>
            <a:off x="5890412" y="2275326"/>
            <a:ext cx="3660445" cy="2970044"/>
          </a:xfrm>
          <a:prstGeom prst="rect">
            <a:avLst/>
          </a:prstGeom>
          <a:noFill/>
        </p:spPr>
        <p:txBody>
          <a:bodyPr wrap="square" rtlCol="0">
            <a:spAutoFit/>
          </a:bodyPr>
          <a:lstStyle/>
          <a:p>
            <a:pPr marL="171450" indent="-171450" algn="just">
              <a:buFont typeface="Arial" panose="020B0604020202020204" pitchFamily="34" charset="0"/>
              <a:buChar char="•"/>
            </a:pPr>
            <a:endParaRPr lang="es-CO" sz="1100" b="1" dirty="0">
              <a:solidFill>
                <a:srgbClr val="333333"/>
              </a:solidFill>
              <a:latin typeface="Arial Narrow" panose="020B0606020202030204" pitchFamily="34" charset="0"/>
              <a:ea typeface="Times New Roman" panose="02020603050405020304" pitchFamily="18" charset="0"/>
            </a:endParaRPr>
          </a:p>
          <a:p>
            <a:pPr marL="171450" indent="-171450" algn="just">
              <a:buFont typeface="Arial" panose="020B0604020202020204" pitchFamily="34" charset="0"/>
              <a:buChar char="•"/>
            </a:pPr>
            <a:r>
              <a:rPr lang="es-CO" sz="1600" b="1" dirty="0">
                <a:solidFill>
                  <a:srgbClr val="333333"/>
                </a:solidFill>
                <a:latin typeface="Arial Narrow" panose="020B0606020202030204" pitchFamily="34" charset="0"/>
                <a:ea typeface="Times New Roman" panose="02020603050405020304" pitchFamily="18" charset="0"/>
              </a:rPr>
              <a:t>Definición: </a:t>
            </a:r>
            <a:r>
              <a:rPr lang="es-CO" sz="1600" dirty="0">
                <a:solidFill>
                  <a:srgbClr val="333333"/>
                </a:solidFill>
                <a:latin typeface="Arial Narrow" panose="020B0606020202030204" pitchFamily="34" charset="0"/>
                <a:ea typeface="Times New Roman" panose="02020603050405020304" pitchFamily="18" charset="0"/>
              </a:rPr>
              <a:t>Modalidad contractual para suplir vacancias temporales de los </a:t>
            </a:r>
            <a:r>
              <a:rPr lang="es-CO" sz="1600" b="1" dirty="0">
                <a:solidFill>
                  <a:srgbClr val="333333"/>
                </a:solidFill>
                <a:latin typeface="Arial Narrow" panose="020B0606020202030204" pitchFamily="34" charset="0"/>
                <a:ea typeface="Times New Roman" panose="02020603050405020304" pitchFamily="18" charset="0"/>
              </a:rPr>
              <a:t>empleados públicos </a:t>
            </a:r>
            <a:r>
              <a:rPr lang="es-CO" sz="1600" dirty="0">
                <a:solidFill>
                  <a:srgbClr val="333333"/>
                </a:solidFill>
                <a:latin typeface="Arial Narrow" panose="020B0606020202030204" pitchFamily="34" charset="0"/>
                <a:ea typeface="Times New Roman" panose="02020603050405020304" pitchFamily="18" charset="0"/>
              </a:rPr>
              <a:t>en caso de licencias o vacaciones. </a:t>
            </a:r>
          </a:p>
          <a:p>
            <a:pPr algn="just"/>
            <a:endParaRPr lang="es-CO" sz="1600" dirty="0">
              <a:solidFill>
                <a:srgbClr val="333333"/>
              </a:solidFill>
              <a:latin typeface="Arial Narrow" panose="020B0606020202030204" pitchFamily="34" charset="0"/>
              <a:ea typeface="Times New Roman" panose="02020603050405020304" pitchFamily="18" charset="0"/>
            </a:endParaRPr>
          </a:p>
          <a:p>
            <a:pPr marL="171450" indent="-171450" algn="just">
              <a:buFont typeface="Arial" panose="020B0604020202020204" pitchFamily="34" charset="0"/>
              <a:buChar char="•"/>
            </a:pPr>
            <a:r>
              <a:rPr lang="es-CO" sz="1600" dirty="0">
                <a:solidFill>
                  <a:srgbClr val="333333"/>
                </a:solidFill>
                <a:latin typeface="Arial Narrow" panose="020B0606020202030204" pitchFamily="34" charset="0"/>
                <a:ea typeface="Times New Roman" panose="02020603050405020304" pitchFamily="18" charset="0"/>
              </a:rPr>
              <a:t>También podrán vincularse para desarrollar actividades de carácter netamente transitorio.</a:t>
            </a:r>
          </a:p>
          <a:p>
            <a:pPr marL="171450" indent="-171450" algn="just">
              <a:buFont typeface="Arial" panose="020B0604020202020204" pitchFamily="34" charset="0"/>
              <a:buChar char="•"/>
            </a:pPr>
            <a:endParaRPr lang="es-CO" sz="1600" dirty="0">
              <a:solidFill>
                <a:srgbClr val="333333"/>
              </a:solidFill>
              <a:latin typeface="Arial Narrow" panose="020B0606020202030204" pitchFamily="34" charset="0"/>
              <a:ea typeface="Times New Roman" panose="02020603050405020304" pitchFamily="18" charset="0"/>
            </a:endParaRPr>
          </a:p>
          <a:p>
            <a:pPr marL="171450" indent="-171450" algn="just">
              <a:buFont typeface="Arial" panose="020B0604020202020204" pitchFamily="34" charset="0"/>
              <a:buChar char="•"/>
            </a:pPr>
            <a:r>
              <a:rPr lang="es-CO" sz="1600" b="1" dirty="0">
                <a:solidFill>
                  <a:srgbClr val="333333"/>
                </a:solidFill>
                <a:latin typeface="Arial Narrow" panose="020B0606020202030204" pitchFamily="34" charset="0"/>
                <a:ea typeface="Times New Roman" panose="02020603050405020304" pitchFamily="18" charset="0"/>
              </a:rPr>
              <a:t>Marco Legal: </a:t>
            </a:r>
            <a:r>
              <a:rPr lang="es-CO" sz="1600" dirty="0">
                <a:solidFill>
                  <a:prstClr val="black"/>
                </a:solidFill>
                <a:latin typeface="Arial Narrow" panose="020B0606020202030204" pitchFamily="34" charset="0"/>
              </a:rPr>
              <a:t>Decreto 1042 de 1978 - Art. 83</a:t>
            </a:r>
            <a:endParaRPr lang="es-CO" sz="1600" dirty="0">
              <a:solidFill>
                <a:srgbClr val="333333"/>
              </a:solidFill>
              <a:latin typeface="Arial Narrow" panose="020B0606020202030204" pitchFamily="34" charset="0"/>
              <a:ea typeface="Times New Roman" panose="02020603050405020304" pitchFamily="18" charset="0"/>
            </a:endParaRPr>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7347" r="6655" b="3789"/>
          <a:stretch/>
        </p:blipFill>
        <p:spPr>
          <a:xfrm>
            <a:off x="2360841" y="3988172"/>
            <a:ext cx="3005267" cy="1947920"/>
          </a:xfrm>
          <a:prstGeom prst="rect">
            <a:avLst/>
          </a:prstGeom>
        </p:spPr>
      </p:pic>
      <p:pic>
        <p:nvPicPr>
          <p:cNvPr id="21" name="Imagen 20">
            <a:hlinkClick r:id="" action="ppaction://hlinkshowjump?jump=next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8451" y="6132352"/>
            <a:ext cx="417725" cy="417725"/>
          </a:xfrm>
          <a:prstGeom prst="rect">
            <a:avLst/>
          </a:prstGeom>
        </p:spPr>
      </p:pic>
      <p:pic>
        <p:nvPicPr>
          <p:cNvPr id="22" name="Imagen 21">
            <a:hlinkClick r:id="" action="ppaction://hlinkshowjump?jump=previousslid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6132352"/>
            <a:ext cx="420143" cy="420143"/>
          </a:xfrm>
          <a:prstGeom prst="rect">
            <a:avLst/>
          </a:prstGeom>
        </p:spPr>
      </p:pic>
      <p:pic>
        <p:nvPicPr>
          <p:cNvPr id="23" name="Imagen 22">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sp>
        <p:nvSpPr>
          <p:cNvPr id="24" name="CuadroTexto 23"/>
          <p:cNvSpPr txBox="1"/>
          <p:nvPr/>
        </p:nvSpPr>
        <p:spPr>
          <a:xfrm>
            <a:off x="8228883" y="6515971"/>
            <a:ext cx="2155971" cy="276999"/>
          </a:xfrm>
          <a:prstGeom prst="rect">
            <a:avLst/>
          </a:prstGeom>
          <a:noFill/>
        </p:spPr>
        <p:txBody>
          <a:bodyPr wrap="square" rtlCol="0">
            <a:spAutoFit/>
          </a:bodyPr>
          <a:lstStyle/>
          <a:p>
            <a:r>
              <a:rPr lang="es-CO" sz="1200" dirty="0">
                <a:solidFill>
                  <a:prstClr val="white">
                    <a:lumMod val="75000"/>
                  </a:prstClr>
                </a:solidFill>
                <a:latin typeface="Calibri"/>
              </a:rPr>
              <a:t>Gerencia de Talento Humano y </a:t>
            </a:r>
          </a:p>
        </p:txBody>
      </p:sp>
      <p:sp>
        <p:nvSpPr>
          <p:cNvPr id="26" name="1 Rectángulo"/>
          <p:cNvSpPr/>
          <p:nvPr/>
        </p:nvSpPr>
        <p:spPr>
          <a:xfrm>
            <a:off x="3472041" y="282336"/>
            <a:ext cx="8236049" cy="954107"/>
          </a:xfrm>
          <a:prstGeom prst="rect">
            <a:avLst/>
          </a:prstGeom>
        </p:spPr>
        <p:txBody>
          <a:bodyPr wrap="square">
            <a:spAutoFit/>
          </a:bodyPr>
          <a:lstStyle/>
          <a:p>
            <a:pPr algn="r"/>
            <a:r>
              <a:rPr lang="es-ES" sz="2800" b="1" dirty="0">
                <a:solidFill>
                  <a:prstClr val="white"/>
                </a:solidFill>
                <a:latin typeface="Calibri" panose="020F0502020204030204" pitchFamily="34" charset="0"/>
              </a:rPr>
              <a:t>ALTERNATIVAS PARA LA VINCULACIÓN DEL </a:t>
            </a:r>
          </a:p>
          <a:p>
            <a:pPr algn="r"/>
            <a:r>
              <a:rPr lang="es-ES" sz="2800" b="1" dirty="0">
                <a:solidFill>
                  <a:prstClr val="white"/>
                </a:solidFill>
                <a:latin typeface="Calibri" panose="020F0502020204030204" pitchFamily="34" charset="0"/>
              </a:rPr>
              <a:t>RECURSO HUMANO DIMENSIONADO </a:t>
            </a:r>
          </a:p>
        </p:txBody>
      </p:sp>
    </p:spTree>
    <p:extLst>
      <p:ext uri="{BB962C8B-B14F-4D97-AF65-F5344CB8AC3E}">
        <p14:creationId xmlns:p14="http://schemas.microsoft.com/office/powerpoint/2010/main" val="2514567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Rectángulo"/>
          <p:cNvSpPr/>
          <p:nvPr/>
        </p:nvSpPr>
        <p:spPr>
          <a:xfrm>
            <a:off x="3260768" y="1261660"/>
            <a:ext cx="6936514" cy="523220"/>
          </a:xfrm>
          <a:prstGeom prst="rect">
            <a:avLst/>
          </a:prstGeom>
        </p:spPr>
        <p:txBody>
          <a:bodyPr wrap="none">
            <a:spAutoFit/>
          </a:bodyPr>
          <a:lstStyle/>
          <a:p>
            <a:r>
              <a:rPr lang="es-ES" sz="2800" b="1" dirty="0">
                <a:solidFill>
                  <a:prstClr val="black"/>
                </a:solidFill>
                <a:latin typeface="Lato"/>
              </a:rPr>
              <a:t>3.3.Empresas de Servicios Temporales </a:t>
            </a:r>
          </a:p>
        </p:txBody>
      </p:sp>
      <p:pic>
        <p:nvPicPr>
          <p:cNvPr id="18" name="Imagen 17">
            <a:hlinkClick r:id="" action="ppaction://hlinkshowjump?jump=nextslide"/>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8451" y="6132352"/>
            <a:ext cx="417725" cy="417725"/>
          </a:xfrm>
          <a:prstGeom prst="rect">
            <a:avLst/>
          </a:prstGeom>
        </p:spPr>
      </p:pic>
      <p:pic>
        <p:nvPicPr>
          <p:cNvPr id="19" name="Imagen 18">
            <a:hlinkClick r:id="" action="ppaction://hlinkshowjump?jump=previous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6132352"/>
            <a:ext cx="420143" cy="420143"/>
          </a:xfrm>
          <a:prstGeom prst="rect">
            <a:avLst/>
          </a:prstGeom>
        </p:spPr>
      </p:pic>
      <p:pic>
        <p:nvPicPr>
          <p:cNvPr id="20" name="Imagen 19">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sp>
        <p:nvSpPr>
          <p:cNvPr id="21" name="CuadroTexto 20"/>
          <p:cNvSpPr txBox="1"/>
          <p:nvPr/>
        </p:nvSpPr>
        <p:spPr>
          <a:xfrm>
            <a:off x="6767725" y="6515971"/>
            <a:ext cx="2155971" cy="276999"/>
          </a:xfrm>
          <a:prstGeom prst="rect">
            <a:avLst/>
          </a:prstGeom>
          <a:noFill/>
        </p:spPr>
        <p:txBody>
          <a:bodyPr wrap="square" rtlCol="0">
            <a:spAutoFit/>
          </a:bodyPr>
          <a:lstStyle/>
          <a:p>
            <a:r>
              <a:rPr lang="es-CO" sz="1200" dirty="0">
                <a:solidFill>
                  <a:prstClr val="white">
                    <a:lumMod val="75000"/>
                  </a:prstClr>
                </a:solidFill>
                <a:latin typeface="Calibri"/>
              </a:rPr>
              <a:t>Gerencia de Talento Humano y </a:t>
            </a:r>
          </a:p>
        </p:txBody>
      </p:sp>
      <p:graphicFrame>
        <p:nvGraphicFramePr>
          <p:cNvPr id="2" name="Diagrama 1"/>
          <p:cNvGraphicFramePr/>
          <p:nvPr>
            <p:extLst/>
          </p:nvPr>
        </p:nvGraphicFramePr>
        <p:xfrm>
          <a:off x="1734072" y="1857175"/>
          <a:ext cx="8816949" cy="420288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31" name="Imagen 30"/>
          <p:cNvPicPr>
            <a:picLocks noChangeAspect="1"/>
          </p:cNvPicPr>
          <p:nvPr/>
        </p:nvPicPr>
        <p:blipFill rotWithShape="1">
          <a:blip r:embed="rId11">
            <a:extLst>
              <a:ext uri="{28A0092B-C50C-407E-A947-70E740481C1C}">
                <a14:useLocalDpi xmlns:a14="http://schemas.microsoft.com/office/drawing/2010/main" val="0"/>
              </a:ext>
            </a:extLst>
          </a:blip>
          <a:srcRect l="-1" r="43373"/>
          <a:stretch/>
        </p:blipFill>
        <p:spPr>
          <a:xfrm>
            <a:off x="2489427" y="4454555"/>
            <a:ext cx="2111389" cy="17524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1 Rectángulo"/>
          <p:cNvSpPr/>
          <p:nvPr/>
        </p:nvSpPr>
        <p:spPr>
          <a:xfrm>
            <a:off x="3472041" y="282336"/>
            <a:ext cx="8236049" cy="954107"/>
          </a:xfrm>
          <a:prstGeom prst="rect">
            <a:avLst/>
          </a:prstGeom>
        </p:spPr>
        <p:txBody>
          <a:bodyPr wrap="square">
            <a:spAutoFit/>
          </a:bodyPr>
          <a:lstStyle/>
          <a:p>
            <a:pPr algn="r"/>
            <a:r>
              <a:rPr lang="es-ES" sz="2800" b="1" dirty="0">
                <a:solidFill>
                  <a:prstClr val="white"/>
                </a:solidFill>
                <a:latin typeface="Calibri" panose="020F0502020204030204" pitchFamily="34" charset="0"/>
              </a:rPr>
              <a:t>ALTERNATIVAS PARA LA VINCULACIÓN DEL </a:t>
            </a:r>
          </a:p>
          <a:p>
            <a:pPr algn="r"/>
            <a:r>
              <a:rPr lang="es-ES" sz="2800" b="1" dirty="0">
                <a:solidFill>
                  <a:prstClr val="white"/>
                </a:solidFill>
                <a:latin typeface="Calibri" panose="020F0502020204030204" pitchFamily="34" charset="0"/>
              </a:rPr>
              <a:t>RECURSO HUMANO DIMENSIONADO </a:t>
            </a:r>
          </a:p>
        </p:txBody>
      </p:sp>
    </p:spTree>
    <p:extLst>
      <p:ext uri="{BB962C8B-B14F-4D97-AF65-F5344CB8AC3E}">
        <p14:creationId xmlns:p14="http://schemas.microsoft.com/office/powerpoint/2010/main" val="2538116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Rectángulo"/>
          <p:cNvSpPr/>
          <p:nvPr/>
        </p:nvSpPr>
        <p:spPr>
          <a:xfrm>
            <a:off x="2939637" y="1196417"/>
            <a:ext cx="5521063" cy="461665"/>
          </a:xfrm>
          <a:prstGeom prst="rect">
            <a:avLst/>
          </a:prstGeom>
        </p:spPr>
        <p:txBody>
          <a:bodyPr wrap="none">
            <a:spAutoFit/>
          </a:bodyPr>
          <a:lstStyle/>
          <a:p>
            <a:r>
              <a:rPr lang="es-ES" sz="2400" b="1" dirty="0">
                <a:solidFill>
                  <a:prstClr val="black"/>
                </a:solidFill>
                <a:latin typeface="Lato"/>
              </a:rPr>
              <a:t>3.4. Planta temporal Ley 909 de 2004</a:t>
            </a:r>
          </a:p>
        </p:txBody>
      </p:sp>
      <p:sp>
        <p:nvSpPr>
          <p:cNvPr id="14" name="Rectángulo: esquinas redondeadas 13"/>
          <p:cNvSpPr/>
          <p:nvPr/>
        </p:nvSpPr>
        <p:spPr>
          <a:xfrm>
            <a:off x="5787400" y="2312081"/>
            <a:ext cx="3900257" cy="3048485"/>
          </a:xfrm>
          <a:prstGeom prst="roundRect">
            <a:avLst>
              <a:gd name="adj" fmla="val 7852"/>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15" name="CuadroTexto 14"/>
          <p:cNvSpPr txBox="1"/>
          <p:nvPr/>
        </p:nvSpPr>
        <p:spPr>
          <a:xfrm>
            <a:off x="6145533" y="2389772"/>
            <a:ext cx="3262142" cy="2893100"/>
          </a:xfrm>
          <a:prstGeom prst="rect">
            <a:avLst/>
          </a:prstGeom>
          <a:noFill/>
        </p:spPr>
        <p:txBody>
          <a:bodyPr wrap="square" rtlCol="0">
            <a:spAutoFit/>
          </a:bodyPr>
          <a:lstStyle/>
          <a:p>
            <a:pPr marL="171450" indent="-171450" algn="just">
              <a:buFont typeface="Arial" panose="020B0604020202020204" pitchFamily="34" charset="0"/>
              <a:buChar char="•"/>
            </a:pPr>
            <a:r>
              <a:rPr lang="es-CO" sz="1400" b="1" dirty="0">
                <a:solidFill>
                  <a:srgbClr val="333333"/>
                </a:solidFill>
                <a:latin typeface="Arial Narrow" panose="020B0606020202030204" pitchFamily="34" charset="0"/>
                <a:ea typeface="Times New Roman" panose="02020603050405020304" pitchFamily="18" charset="0"/>
              </a:rPr>
              <a:t>Definición: </a:t>
            </a:r>
            <a:r>
              <a:rPr lang="es-CO" sz="1400" dirty="0">
                <a:solidFill>
                  <a:srgbClr val="333333"/>
                </a:solidFill>
                <a:latin typeface="Arial Narrow" panose="020B0606020202030204" pitchFamily="34" charset="0"/>
                <a:ea typeface="Times New Roman" panose="02020603050405020304" pitchFamily="18" charset="0"/>
              </a:rPr>
              <a:t>Se entiende por empleos temporales los creados en las plantas de cargos para el ejercicio de las funciones previstas en el articulo 21 del la Ley 909 de 2004, por el tiempo determinado en el estudio técnico y en el acto de nombramiento</a:t>
            </a:r>
          </a:p>
          <a:p>
            <a:pPr marL="171450" indent="-171450" algn="just">
              <a:buFont typeface="Arial" panose="020B0604020202020204" pitchFamily="34" charset="0"/>
              <a:buChar char="•"/>
            </a:pPr>
            <a:endParaRPr lang="es-CO" sz="1400" dirty="0">
              <a:solidFill>
                <a:srgbClr val="333333"/>
              </a:solidFill>
              <a:latin typeface="Arial Narrow" panose="020B0606020202030204" pitchFamily="34" charset="0"/>
              <a:ea typeface="Times New Roman" panose="02020603050405020304" pitchFamily="18" charset="0"/>
            </a:endParaRPr>
          </a:p>
          <a:p>
            <a:pPr marL="171450" indent="-171450" algn="just">
              <a:buFont typeface="Arial" panose="020B0604020202020204" pitchFamily="34" charset="0"/>
              <a:buChar char="•"/>
            </a:pPr>
            <a:r>
              <a:rPr lang="es-CO" sz="1400" b="1" dirty="0">
                <a:solidFill>
                  <a:srgbClr val="333333"/>
                </a:solidFill>
                <a:latin typeface="Arial Narrow" panose="020B0606020202030204" pitchFamily="34" charset="0"/>
                <a:ea typeface="Times New Roman" panose="02020603050405020304" pitchFamily="18" charset="0"/>
              </a:rPr>
              <a:t>Marco Legal: </a:t>
            </a:r>
            <a:r>
              <a:rPr lang="es-CO" sz="1400" dirty="0">
                <a:solidFill>
                  <a:srgbClr val="333333"/>
                </a:solidFill>
                <a:latin typeface="Arial Narrow" panose="020B0606020202030204" pitchFamily="34" charset="0"/>
                <a:ea typeface="Times New Roman" panose="02020603050405020304" pitchFamily="18" charset="0"/>
              </a:rPr>
              <a:t>Ley 909 de 2004</a:t>
            </a:r>
          </a:p>
          <a:p>
            <a:pPr marL="171450" indent="-171450" algn="just">
              <a:buFont typeface="Arial" panose="020B0604020202020204" pitchFamily="34" charset="0"/>
              <a:buChar char="•"/>
            </a:pPr>
            <a:endParaRPr lang="es-CO" sz="1400" dirty="0">
              <a:solidFill>
                <a:srgbClr val="333333"/>
              </a:solidFill>
              <a:latin typeface="Arial Narrow" panose="020B0606020202030204" pitchFamily="34" charset="0"/>
              <a:ea typeface="Times New Roman" panose="02020603050405020304" pitchFamily="18" charset="0"/>
            </a:endParaRPr>
          </a:p>
          <a:p>
            <a:pPr algn="ctr"/>
            <a:r>
              <a:rPr lang="es-CO" sz="1400" b="1" dirty="0">
                <a:solidFill>
                  <a:srgbClr val="333333"/>
                </a:solidFill>
                <a:latin typeface="Arial Narrow" panose="020B0606020202030204" pitchFamily="34" charset="0"/>
                <a:ea typeface="Times New Roman" panose="02020603050405020304" pitchFamily="18" charset="0"/>
              </a:rPr>
              <a:t>Sólo para los organismos y entidades a los cuales se les aplica la Ley 909 de 2004 (Artículo 3) </a:t>
            </a:r>
          </a:p>
        </p:txBody>
      </p:sp>
      <p:grpSp>
        <p:nvGrpSpPr>
          <p:cNvPr id="4" name="Grupo 3"/>
          <p:cNvGrpSpPr/>
          <p:nvPr/>
        </p:nvGrpSpPr>
        <p:grpSpPr>
          <a:xfrm>
            <a:off x="2312566" y="2036202"/>
            <a:ext cx="3032193" cy="4230374"/>
            <a:chOff x="923386" y="1938077"/>
            <a:chExt cx="3120108" cy="4336994"/>
          </a:xfrm>
        </p:grpSpPr>
        <p:pic>
          <p:nvPicPr>
            <p:cNvPr id="2" name="Imagen 1"/>
            <p:cNvPicPr>
              <a:picLocks noChangeAspect="1"/>
            </p:cNvPicPr>
            <p:nvPr/>
          </p:nvPicPr>
          <p:blipFill rotWithShape="1">
            <a:blip r:embed="rId2"/>
            <a:srcRect l="22202" t="12854" r="50513" b="13752"/>
            <a:stretch/>
          </p:blipFill>
          <p:spPr>
            <a:xfrm>
              <a:off x="923386" y="1938077"/>
              <a:ext cx="3120108" cy="4336994"/>
            </a:xfrm>
            <a:prstGeom prst="rect">
              <a:avLst/>
            </a:prstGeom>
            <a:ln>
              <a:noFill/>
            </a:ln>
            <a:effectLst>
              <a:outerShdw blurRad="292100" dist="139700" dir="2700000" algn="tl" rotWithShape="0">
                <a:srgbClr val="333333">
                  <a:alpha val="65000"/>
                </a:srgbClr>
              </a:outerShdw>
            </a:effectLst>
          </p:spPr>
        </p:pic>
        <p:sp>
          <p:nvSpPr>
            <p:cNvPr id="3" name="Rectángulo 2"/>
            <p:cNvSpPr/>
            <p:nvPr/>
          </p:nvSpPr>
          <p:spPr>
            <a:xfrm>
              <a:off x="973123" y="1938077"/>
              <a:ext cx="117446" cy="1199406"/>
            </a:xfrm>
            <a:prstGeom prst="rect">
              <a:avLst/>
            </a:prstGeom>
            <a:solidFill>
              <a:srgbClr val="317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17" name="Rectángulo 16"/>
            <p:cNvSpPr/>
            <p:nvPr/>
          </p:nvSpPr>
          <p:spPr>
            <a:xfrm>
              <a:off x="923386" y="5570289"/>
              <a:ext cx="225906" cy="704781"/>
            </a:xfrm>
            <a:prstGeom prst="rect">
              <a:avLst/>
            </a:prstGeom>
            <a:solidFill>
              <a:srgbClr val="317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grpSp>
      <p:pic>
        <p:nvPicPr>
          <p:cNvPr id="20" name="Imagen 19">
            <a:hlinkClick r:id="" action="ppaction://hlinkshowjump?jump=next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8451" y="6132352"/>
            <a:ext cx="417725" cy="417725"/>
          </a:xfrm>
          <a:prstGeom prst="rect">
            <a:avLst/>
          </a:prstGeom>
        </p:spPr>
      </p:pic>
      <p:pic>
        <p:nvPicPr>
          <p:cNvPr id="21" name="Imagen 20">
            <a:hlinkClick r:id="" action="ppaction://hlinkshowjump?jump=previousslid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6132352"/>
            <a:ext cx="420143" cy="420143"/>
          </a:xfrm>
          <a:prstGeom prst="rect">
            <a:avLst/>
          </a:prstGeom>
        </p:spPr>
      </p:pic>
      <p:pic>
        <p:nvPicPr>
          <p:cNvPr id="22" name="Imagen 21">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sp>
        <p:nvSpPr>
          <p:cNvPr id="23" name="CuadroTexto 22"/>
          <p:cNvSpPr txBox="1"/>
          <p:nvPr/>
        </p:nvSpPr>
        <p:spPr>
          <a:xfrm>
            <a:off x="6767725" y="6515971"/>
            <a:ext cx="2155971" cy="276999"/>
          </a:xfrm>
          <a:prstGeom prst="rect">
            <a:avLst/>
          </a:prstGeom>
          <a:noFill/>
        </p:spPr>
        <p:txBody>
          <a:bodyPr wrap="square" rtlCol="0">
            <a:spAutoFit/>
          </a:bodyPr>
          <a:lstStyle/>
          <a:p>
            <a:r>
              <a:rPr lang="es-CO" sz="1200" dirty="0">
                <a:solidFill>
                  <a:prstClr val="white">
                    <a:lumMod val="75000"/>
                  </a:prstClr>
                </a:solidFill>
                <a:latin typeface="Calibri"/>
              </a:rPr>
              <a:t>Gerencia de Talento Humano y </a:t>
            </a:r>
          </a:p>
        </p:txBody>
      </p:sp>
      <p:sp>
        <p:nvSpPr>
          <p:cNvPr id="16" name="1 Rectángulo"/>
          <p:cNvSpPr/>
          <p:nvPr/>
        </p:nvSpPr>
        <p:spPr>
          <a:xfrm>
            <a:off x="3472041" y="282336"/>
            <a:ext cx="8236049" cy="954107"/>
          </a:xfrm>
          <a:prstGeom prst="rect">
            <a:avLst/>
          </a:prstGeom>
        </p:spPr>
        <p:txBody>
          <a:bodyPr wrap="square">
            <a:spAutoFit/>
          </a:bodyPr>
          <a:lstStyle/>
          <a:p>
            <a:pPr algn="r"/>
            <a:r>
              <a:rPr lang="es-ES" sz="2800" b="1" dirty="0">
                <a:solidFill>
                  <a:prstClr val="white"/>
                </a:solidFill>
                <a:latin typeface="Calibri" panose="020F0502020204030204" pitchFamily="34" charset="0"/>
              </a:rPr>
              <a:t>ALTERNATIVAS PARA LA VINCULACIÓN DEL </a:t>
            </a:r>
          </a:p>
          <a:p>
            <a:pPr algn="r"/>
            <a:r>
              <a:rPr lang="es-ES" sz="2800" b="1" dirty="0">
                <a:solidFill>
                  <a:prstClr val="white"/>
                </a:solidFill>
                <a:latin typeface="Calibri" panose="020F0502020204030204" pitchFamily="34" charset="0"/>
              </a:rPr>
              <a:t>RECURSO HUMANO DIMENSIONADO </a:t>
            </a:r>
          </a:p>
        </p:txBody>
      </p:sp>
    </p:spTree>
    <p:extLst>
      <p:ext uri="{BB962C8B-B14F-4D97-AF65-F5344CB8AC3E}">
        <p14:creationId xmlns:p14="http://schemas.microsoft.com/office/powerpoint/2010/main" val="1436950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Rectángulo"/>
          <p:cNvSpPr/>
          <p:nvPr/>
        </p:nvSpPr>
        <p:spPr>
          <a:xfrm>
            <a:off x="2840362" y="1308215"/>
            <a:ext cx="6312947" cy="523220"/>
          </a:xfrm>
          <a:prstGeom prst="rect">
            <a:avLst/>
          </a:prstGeom>
        </p:spPr>
        <p:txBody>
          <a:bodyPr wrap="none">
            <a:spAutoFit/>
          </a:bodyPr>
          <a:lstStyle/>
          <a:p>
            <a:r>
              <a:rPr lang="es-ES" sz="2800" b="1" dirty="0">
                <a:solidFill>
                  <a:prstClr val="black"/>
                </a:solidFill>
                <a:latin typeface="Lato"/>
              </a:rPr>
              <a:t>3.5. Contrato laboral a término fijo   </a:t>
            </a:r>
          </a:p>
        </p:txBody>
      </p:sp>
      <p:sp>
        <p:nvSpPr>
          <p:cNvPr id="10" name="Rectángulo: esquinas redondeadas 9"/>
          <p:cNvSpPr/>
          <p:nvPr/>
        </p:nvSpPr>
        <p:spPr>
          <a:xfrm>
            <a:off x="1946659" y="2304294"/>
            <a:ext cx="4172734" cy="3764219"/>
          </a:xfrm>
          <a:prstGeom prst="roundRect">
            <a:avLst>
              <a:gd name="adj" fmla="val 7852"/>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11" name="CuadroTexto 10"/>
          <p:cNvSpPr txBox="1"/>
          <p:nvPr/>
        </p:nvSpPr>
        <p:spPr>
          <a:xfrm>
            <a:off x="2078093" y="2461623"/>
            <a:ext cx="3909869" cy="3579698"/>
          </a:xfrm>
          <a:prstGeom prst="rect">
            <a:avLst/>
          </a:prstGeom>
          <a:noFill/>
        </p:spPr>
        <p:txBody>
          <a:bodyPr wrap="square" rtlCol="0">
            <a:spAutoFit/>
          </a:bodyPr>
          <a:lstStyle/>
          <a:p>
            <a:pPr algn="just">
              <a:lnSpc>
                <a:spcPct val="115000"/>
              </a:lnSpc>
            </a:pPr>
            <a:r>
              <a:rPr lang="es-CO" sz="1100" b="1" dirty="0">
                <a:solidFill>
                  <a:srgbClr val="333333"/>
                </a:solidFill>
                <a:latin typeface="Arial Narrow" panose="020B0606020202030204" pitchFamily="34" charset="0"/>
                <a:ea typeface="Times New Roman" panose="02020603050405020304" pitchFamily="18" charset="0"/>
              </a:rPr>
              <a:t>Beneficios: </a:t>
            </a:r>
          </a:p>
          <a:p>
            <a:pPr marL="171450" indent="-17145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La relación laboral termina con la expiración del plazo pactado en el contrato.   </a:t>
            </a:r>
          </a:p>
          <a:p>
            <a:pPr marL="171450" indent="-17145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El empleado tiende a esforzarse mas en el cumplimiento de sus funciones, con el fin de que el contrato sea prorrogado. </a:t>
            </a:r>
          </a:p>
          <a:p>
            <a:pPr marL="171450" indent="-17145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El empleador tiene claridad en cuanto a la duración de los contratos de los trabajadores y toma la decisión de su prórroga.  </a:t>
            </a:r>
          </a:p>
          <a:p>
            <a:pPr marL="171450" indent="-171450" algn="just">
              <a:lnSpc>
                <a:spcPct val="115000"/>
              </a:lnSpc>
              <a:buFont typeface="Arial" panose="020B0604020202020204" pitchFamily="34" charset="0"/>
              <a:buChar char="•"/>
            </a:pPr>
            <a:endParaRPr lang="es-CO" sz="1100" b="1" dirty="0">
              <a:solidFill>
                <a:srgbClr val="333333"/>
              </a:solidFill>
              <a:latin typeface="Arial Narrow" panose="020B0606020202030204" pitchFamily="34" charset="0"/>
              <a:ea typeface="Times New Roman" panose="02020603050405020304" pitchFamily="18" charset="0"/>
            </a:endParaRPr>
          </a:p>
          <a:p>
            <a:pPr algn="just">
              <a:lnSpc>
                <a:spcPct val="115000"/>
              </a:lnSpc>
            </a:pPr>
            <a:r>
              <a:rPr lang="es-CO" sz="1100" b="1" dirty="0">
                <a:solidFill>
                  <a:srgbClr val="333333"/>
                </a:solidFill>
                <a:latin typeface="Arial Narrow" panose="020B0606020202030204" pitchFamily="34" charset="0"/>
                <a:ea typeface="Times New Roman" panose="02020603050405020304" pitchFamily="18" charset="0"/>
              </a:rPr>
              <a:t>Debilidades: </a:t>
            </a:r>
          </a:p>
          <a:p>
            <a:pPr marL="171450" indent="-17145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Para la empresa representa un desgaste administrativo al tener que controlar continuamente los vencimientos contractuales.  </a:t>
            </a:r>
          </a:p>
          <a:p>
            <a:pPr marL="171450" indent="-17145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Existe riesgo de que se prorroguen los contratos si no se tiene un control riguroso de sus vencimientos. </a:t>
            </a:r>
          </a:p>
          <a:p>
            <a:pPr marL="171450" indent="-17145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Si no se configura una justa causa para dar por terminado el contrato, se debe pagar la indemnización  al empleado, equivalente al tiempo que faltare para terminar el contrato. </a:t>
            </a:r>
          </a:p>
          <a:p>
            <a:pPr marL="171450" indent="-17145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El trabajador puede sentirse desmotivado, sin sentido de pertenencia y responsabilidad con sus labores</a:t>
            </a:r>
            <a:endParaRPr lang="es-CO" sz="1100" dirty="0">
              <a:solidFill>
                <a:srgbClr val="333333"/>
              </a:solidFill>
              <a:latin typeface="Arial" panose="020B0604020202020204" pitchFamily="34" charset="0"/>
              <a:ea typeface="Times New Roman" panose="02020603050405020304" pitchFamily="18" charset="0"/>
            </a:endParaRPr>
          </a:p>
        </p:txBody>
      </p:sp>
      <p:sp>
        <p:nvSpPr>
          <p:cNvPr id="14" name="Rectángulo: esquinas redondeadas 13"/>
          <p:cNvSpPr/>
          <p:nvPr/>
        </p:nvSpPr>
        <p:spPr>
          <a:xfrm>
            <a:off x="6602600" y="1968772"/>
            <a:ext cx="3514989" cy="1981749"/>
          </a:xfrm>
          <a:prstGeom prst="roundRect">
            <a:avLst>
              <a:gd name="adj" fmla="val 7852"/>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15" name="CuadroTexto 14"/>
          <p:cNvSpPr txBox="1"/>
          <p:nvPr/>
        </p:nvSpPr>
        <p:spPr>
          <a:xfrm>
            <a:off x="6668630" y="1979363"/>
            <a:ext cx="3262142" cy="1954381"/>
          </a:xfrm>
          <a:prstGeom prst="rect">
            <a:avLst/>
          </a:prstGeom>
          <a:noFill/>
        </p:spPr>
        <p:txBody>
          <a:bodyPr wrap="square" rtlCol="0">
            <a:spAutoFit/>
          </a:bodyPr>
          <a:lstStyle/>
          <a:p>
            <a:pPr marL="171450" indent="-171450" algn="just">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Definición: </a:t>
            </a:r>
            <a:r>
              <a:rPr lang="es-CO" sz="1100" dirty="0">
                <a:solidFill>
                  <a:srgbClr val="333333"/>
                </a:solidFill>
                <a:latin typeface="Arial Narrow" panose="020B0606020202030204" pitchFamily="34" charset="0"/>
                <a:ea typeface="Times New Roman" panose="02020603050405020304" pitchFamily="18" charset="0"/>
              </a:rPr>
              <a:t>Es un contrato laboral donde las partes pactan una duración cierta y limitada en el tiempo, en la con anticipación las partes conocen las fechas de terminación del mismo </a:t>
            </a:r>
          </a:p>
          <a:p>
            <a:pPr marL="171450" indent="-171450" algn="just">
              <a:buFont typeface="Arial" panose="020B0604020202020204" pitchFamily="34" charset="0"/>
              <a:buChar char="•"/>
            </a:pPr>
            <a:r>
              <a:rPr lang="es-CO" sz="1100" dirty="0">
                <a:solidFill>
                  <a:srgbClr val="333333"/>
                </a:solidFill>
                <a:latin typeface="Arial Narrow" panose="020B0606020202030204" pitchFamily="34" charset="0"/>
                <a:ea typeface="Times New Roman" panose="02020603050405020304" pitchFamily="18" charset="0"/>
              </a:rPr>
              <a:t>Los contratos a término fijo se pueden clasificar en dos modalidades de contratación: contratos con un vencimiento igual o superior a un año y los contratos con un vencimiento menor a un año.</a:t>
            </a:r>
          </a:p>
          <a:p>
            <a:pPr algn="just"/>
            <a:r>
              <a:rPr lang="es-CO" sz="1100" dirty="0">
                <a:solidFill>
                  <a:srgbClr val="333333"/>
                </a:solidFill>
                <a:latin typeface="Arial Narrow" panose="020B0606020202030204" pitchFamily="34" charset="0"/>
                <a:ea typeface="Times New Roman" panose="02020603050405020304" pitchFamily="18" charset="0"/>
              </a:rPr>
              <a:t>                    </a:t>
            </a:r>
          </a:p>
          <a:p>
            <a:pPr marL="171450" indent="-171450" algn="just">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Marco Legal: </a:t>
            </a:r>
            <a:r>
              <a:rPr lang="es-CO" sz="1100" dirty="0">
                <a:solidFill>
                  <a:srgbClr val="333333"/>
                </a:solidFill>
                <a:latin typeface="Arial Narrow" panose="020B0606020202030204" pitchFamily="34" charset="0"/>
                <a:ea typeface="Times New Roman" panose="02020603050405020304" pitchFamily="18" charset="0"/>
              </a:rPr>
              <a:t>Articulo 46 del código sustantivo del trabajo </a:t>
            </a:r>
          </a:p>
        </p:txBody>
      </p:sp>
      <p:sp>
        <p:nvSpPr>
          <p:cNvPr id="16" name="Flecha: a la derecha 15"/>
          <p:cNvSpPr/>
          <p:nvPr/>
        </p:nvSpPr>
        <p:spPr>
          <a:xfrm flipH="1">
            <a:off x="6053993" y="3701694"/>
            <a:ext cx="944555" cy="654341"/>
          </a:xfrm>
          <a:prstGeom prst="rightArrow">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pic>
        <p:nvPicPr>
          <p:cNvPr id="3" name="Imagen 2"/>
          <p:cNvPicPr>
            <a:picLocks noChangeAspect="1"/>
          </p:cNvPicPr>
          <p:nvPr/>
        </p:nvPicPr>
        <p:blipFill rotWithShape="1">
          <a:blip r:embed="rId2">
            <a:extLst>
              <a:ext uri="{28A0092B-C50C-407E-A947-70E740481C1C}">
                <a14:useLocalDpi xmlns:a14="http://schemas.microsoft.com/office/drawing/2010/main" val="0"/>
              </a:ext>
            </a:extLst>
          </a:blip>
          <a:srcRect l="4840" t="3646" r="9746"/>
          <a:stretch/>
        </p:blipFill>
        <p:spPr>
          <a:xfrm>
            <a:off x="7027662" y="4176408"/>
            <a:ext cx="2900317" cy="1892105"/>
          </a:xfrm>
          <a:prstGeom prst="rect">
            <a:avLst/>
          </a:prstGeom>
          <a:ln>
            <a:noFill/>
          </a:ln>
          <a:effectLst>
            <a:outerShdw blurRad="292100" dist="139700" dir="2700000" algn="tl" rotWithShape="0">
              <a:srgbClr val="333333">
                <a:alpha val="65000"/>
              </a:srgbClr>
            </a:outerShdw>
          </a:effectLst>
        </p:spPr>
      </p:pic>
      <p:pic>
        <p:nvPicPr>
          <p:cNvPr id="19" name="Imagen 18">
            <a:hlinkClick r:id="" action="ppaction://hlinkshowjump?jump=next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8451" y="6132352"/>
            <a:ext cx="417725" cy="417725"/>
          </a:xfrm>
          <a:prstGeom prst="rect">
            <a:avLst/>
          </a:prstGeom>
        </p:spPr>
      </p:pic>
      <p:pic>
        <p:nvPicPr>
          <p:cNvPr id="20" name="Imagen 19">
            <a:hlinkClick r:id="" action="ppaction://hlinkshowjump?jump=previousslid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6132352"/>
            <a:ext cx="420143" cy="420143"/>
          </a:xfrm>
          <a:prstGeom prst="rect">
            <a:avLst/>
          </a:prstGeom>
        </p:spPr>
      </p:pic>
      <p:pic>
        <p:nvPicPr>
          <p:cNvPr id="21" name="Imagen 20">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sp>
        <p:nvSpPr>
          <p:cNvPr id="22" name="CuadroTexto 21"/>
          <p:cNvSpPr txBox="1"/>
          <p:nvPr/>
        </p:nvSpPr>
        <p:spPr>
          <a:xfrm>
            <a:off x="6767725" y="6515971"/>
            <a:ext cx="2155971" cy="276999"/>
          </a:xfrm>
          <a:prstGeom prst="rect">
            <a:avLst/>
          </a:prstGeom>
          <a:noFill/>
        </p:spPr>
        <p:txBody>
          <a:bodyPr wrap="square" rtlCol="0">
            <a:spAutoFit/>
          </a:bodyPr>
          <a:lstStyle/>
          <a:p>
            <a:r>
              <a:rPr lang="es-CO" sz="1200" dirty="0">
                <a:solidFill>
                  <a:prstClr val="white">
                    <a:lumMod val="75000"/>
                  </a:prstClr>
                </a:solidFill>
                <a:latin typeface="Calibri"/>
              </a:rPr>
              <a:t>Gerencia de Talento Humano y </a:t>
            </a:r>
          </a:p>
        </p:txBody>
      </p:sp>
      <p:sp>
        <p:nvSpPr>
          <p:cNvPr id="17" name="1 Rectángulo"/>
          <p:cNvSpPr/>
          <p:nvPr/>
        </p:nvSpPr>
        <p:spPr>
          <a:xfrm>
            <a:off x="3472041" y="282336"/>
            <a:ext cx="8236049" cy="954107"/>
          </a:xfrm>
          <a:prstGeom prst="rect">
            <a:avLst/>
          </a:prstGeom>
        </p:spPr>
        <p:txBody>
          <a:bodyPr wrap="square">
            <a:spAutoFit/>
          </a:bodyPr>
          <a:lstStyle/>
          <a:p>
            <a:pPr algn="r"/>
            <a:r>
              <a:rPr lang="es-ES" sz="2800" b="1" dirty="0">
                <a:solidFill>
                  <a:prstClr val="white"/>
                </a:solidFill>
                <a:latin typeface="Calibri" panose="020F0502020204030204" pitchFamily="34" charset="0"/>
              </a:rPr>
              <a:t>ALTERNATIVAS PARA LA VINCULACIÓN DEL </a:t>
            </a:r>
          </a:p>
          <a:p>
            <a:pPr algn="r"/>
            <a:r>
              <a:rPr lang="es-ES" sz="2800" b="1" dirty="0">
                <a:solidFill>
                  <a:prstClr val="white"/>
                </a:solidFill>
                <a:latin typeface="Calibri" panose="020F0502020204030204" pitchFamily="34" charset="0"/>
              </a:rPr>
              <a:t>RECURSO HUMANO DIMENSIONADO </a:t>
            </a:r>
          </a:p>
        </p:txBody>
      </p:sp>
    </p:spTree>
    <p:extLst>
      <p:ext uri="{BB962C8B-B14F-4D97-AF65-F5344CB8AC3E}">
        <p14:creationId xmlns:p14="http://schemas.microsoft.com/office/powerpoint/2010/main" val="29278902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Rectángulo"/>
          <p:cNvSpPr/>
          <p:nvPr/>
        </p:nvSpPr>
        <p:spPr>
          <a:xfrm>
            <a:off x="2532250" y="1214708"/>
            <a:ext cx="6712094" cy="523220"/>
          </a:xfrm>
          <a:prstGeom prst="rect">
            <a:avLst/>
          </a:prstGeom>
        </p:spPr>
        <p:txBody>
          <a:bodyPr wrap="none">
            <a:spAutoFit/>
          </a:bodyPr>
          <a:lstStyle/>
          <a:p>
            <a:r>
              <a:rPr lang="es-ES" sz="2800" b="1" dirty="0">
                <a:solidFill>
                  <a:prstClr val="black"/>
                </a:solidFill>
                <a:latin typeface="Lato"/>
              </a:rPr>
              <a:t>3.6. Contrato laboral por obra o labor  </a:t>
            </a:r>
          </a:p>
        </p:txBody>
      </p:sp>
      <p:sp>
        <p:nvSpPr>
          <p:cNvPr id="10" name="Rectángulo: esquinas redondeadas 9"/>
          <p:cNvSpPr/>
          <p:nvPr/>
        </p:nvSpPr>
        <p:spPr>
          <a:xfrm>
            <a:off x="6049095" y="1851060"/>
            <a:ext cx="4191067" cy="4487965"/>
          </a:xfrm>
          <a:prstGeom prst="roundRect">
            <a:avLst>
              <a:gd name="adj" fmla="val 7852"/>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11" name="CuadroTexto 10"/>
          <p:cNvSpPr txBox="1"/>
          <p:nvPr/>
        </p:nvSpPr>
        <p:spPr>
          <a:xfrm>
            <a:off x="6110122" y="1924342"/>
            <a:ext cx="3909869" cy="4738990"/>
          </a:xfrm>
          <a:prstGeom prst="rect">
            <a:avLst/>
          </a:prstGeom>
          <a:noFill/>
        </p:spPr>
        <p:txBody>
          <a:bodyPr wrap="square" rtlCol="0">
            <a:spAutoFit/>
          </a:bodyPr>
          <a:lstStyle/>
          <a:p>
            <a:pPr marL="171450" indent="-171450" algn="just">
              <a:lnSpc>
                <a:spcPct val="115000"/>
              </a:lnSpc>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Beneficios: </a:t>
            </a:r>
            <a:r>
              <a:rPr lang="es-CO" sz="1100" dirty="0">
                <a:solidFill>
                  <a:srgbClr val="333333"/>
                </a:solidFill>
                <a:latin typeface="Arial Narrow" panose="020B0606020202030204" pitchFamily="34" charset="0"/>
                <a:ea typeface="Times New Roman" panose="02020603050405020304" pitchFamily="18" charset="0"/>
              </a:rPr>
              <a:t>Para que este tipo de contrato no se desnaturalice deben converger varios factores:  </a:t>
            </a:r>
          </a:p>
          <a:p>
            <a:pPr marL="171450" indent="-171450" algn="just">
              <a:lnSpc>
                <a:spcPct val="115000"/>
              </a:lnSpc>
              <a:buFont typeface="Arial" panose="020B0604020202020204" pitchFamily="34" charset="0"/>
              <a:buChar char="•"/>
            </a:pPr>
            <a:r>
              <a:rPr lang="es-CO" sz="1100" dirty="0">
                <a:solidFill>
                  <a:srgbClr val="333333"/>
                </a:solidFill>
                <a:latin typeface="Arial Narrow" panose="020B0606020202030204" pitchFamily="34" charset="0"/>
                <a:ea typeface="Times New Roman" panose="02020603050405020304" pitchFamily="18" charset="0"/>
              </a:rPr>
              <a:t>En el contrato debe existir la identificación precisa de la labor para la cual se contrata al empleado. </a:t>
            </a:r>
          </a:p>
          <a:p>
            <a:pPr marL="171450" indent="-171450" algn="just">
              <a:lnSpc>
                <a:spcPct val="115000"/>
              </a:lnSpc>
              <a:buFont typeface="Arial" panose="020B0604020202020204" pitchFamily="34" charset="0"/>
              <a:buChar char="•"/>
            </a:pPr>
            <a:r>
              <a:rPr lang="es-CO" sz="1100" dirty="0">
                <a:solidFill>
                  <a:srgbClr val="333333"/>
                </a:solidFill>
                <a:latin typeface="Arial Narrow" panose="020B0606020202030204" pitchFamily="34" charset="0"/>
                <a:ea typeface="Times New Roman" panose="02020603050405020304" pitchFamily="18" charset="0"/>
              </a:rPr>
              <a:t>Anexos a este contrato, deben ir los Manuales de funciones y perfil de cargo, con el fin de especificar las actividades que realizara el empleado, y de alguna manera darle un  extremo temporal. </a:t>
            </a:r>
          </a:p>
          <a:p>
            <a:pPr marL="171450" indent="-171450" algn="just">
              <a:lnSpc>
                <a:spcPct val="115000"/>
              </a:lnSpc>
              <a:buFont typeface="Arial" panose="020B0604020202020204" pitchFamily="34" charset="0"/>
              <a:buChar char="•"/>
            </a:pPr>
            <a:r>
              <a:rPr lang="es-CO" sz="1100" dirty="0">
                <a:solidFill>
                  <a:srgbClr val="333333"/>
                </a:solidFill>
                <a:latin typeface="Arial Narrow" panose="020B0606020202030204" pitchFamily="34" charset="0"/>
                <a:ea typeface="Times New Roman" panose="02020603050405020304" pitchFamily="18" charset="0"/>
              </a:rPr>
              <a:t>Es necesario precisar circunstancias que le permitan elasticidad a la compañía para terminar el contrato de trabajo.  </a:t>
            </a:r>
          </a:p>
          <a:p>
            <a:pPr marL="171450" indent="-171450" algn="just">
              <a:lnSpc>
                <a:spcPct val="115000"/>
              </a:lnSpc>
              <a:buFont typeface="Arial" panose="020B0604020202020204" pitchFamily="34" charset="0"/>
              <a:buChar char="•"/>
            </a:pPr>
            <a:endParaRPr lang="es-CO" sz="1100" dirty="0">
              <a:solidFill>
                <a:srgbClr val="333333"/>
              </a:solidFill>
              <a:latin typeface="Arial Narrow" panose="020B0606020202030204" pitchFamily="34" charset="0"/>
              <a:ea typeface="Times New Roman" panose="02020603050405020304" pitchFamily="18" charset="0"/>
            </a:endParaRPr>
          </a:p>
          <a:p>
            <a:pPr marL="171450" indent="-171450" algn="just">
              <a:lnSpc>
                <a:spcPct val="115000"/>
              </a:lnSpc>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Debilidades: </a:t>
            </a:r>
            <a:r>
              <a:rPr lang="es-CO" sz="1100" dirty="0">
                <a:solidFill>
                  <a:srgbClr val="333333"/>
                </a:solidFill>
                <a:latin typeface="Arial Narrow" panose="020B0606020202030204" pitchFamily="34" charset="0"/>
                <a:ea typeface="Times New Roman" panose="02020603050405020304" pitchFamily="18" charset="0"/>
              </a:rPr>
              <a:t>Pueden presentarse inconvenientes en el evento que no sean concebidos de forma debida, si no se especifica la labor, si no se especifica para que proyecto esta asignado el empleado, si no se anexa al contrato el perfil del cargo con funciones suscrita por el empleado.</a:t>
            </a:r>
          </a:p>
          <a:p>
            <a:pPr marL="171450" indent="-171450" algn="just">
              <a:lnSpc>
                <a:spcPct val="115000"/>
              </a:lnSpc>
              <a:buFont typeface="Arial" panose="020B0604020202020204" pitchFamily="34" charset="0"/>
              <a:buChar char="•"/>
            </a:pPr>
            <a:r>
              <a:rPr lang="es-CO" sz="1100" dirty="0">
                <a:solidFill>
                  <a:srgbClr val="333333"/>
                </a:solidFill>
                <a:latin typeface="Arial Narrow" panose="020B0606020202030204" pitchFamily="34" charset="0"/>
                <a:ea typeface="Times New Roman" panose="02020603050405020304" pitchFamily="18" charset="0"/>
              </a:rPr>
              <a:t>Si se termina el contrato de trabajo  alegando la causal de terminación de la obra y no es cierto, puede ocasionar graves consecuencias si el  ex-empleado interpone demanda laboral, por cuanto en la mayoría de las ocasiones se configura un contrato a termino indefinido, y se condena al empleador al pago de la indemnización por despido injusto, y al pago de prestaciones sociales, mas las costas judiciales que el Juez determine. </a:t>
            </a:r>
          </a:p>
          <a:p>
            <a:pPr marL="171450" indent="-171450" algn="just">
              <a:lnSpc>
                <a:spcPct val="115000"/>
              </a:lnSpc>
              <a:buFont typeface="Arial" panose="020B0604020202020204" pitchFamily="34" charset="0"/>
              <a:buChar char="•"/>
            </a:pPr>
            <a:endParaRPr lang="es-CO" sz="1100" dirty="0">
              <a:solidFill>
                <a:srgbClr val="333333"/>
              </a:solidFill>
              <a:latin typeface="Arial Narrow" panose="020B0606020202030204" pitchFamily="34" charset="0"/>
              <a:ea typeface="Times New Roman" panose="02020603050405020304" pitchFamily="18" charset="0"/>
            </a:endParaRPr>
          </a:p>
          <a:p>
            <a:endParaRPr lang="es-CO" sz="1100" b="1" dirty="0">
              <a:solidFill>
                <a:srgbClr val="333333"/>
              </a:solidFill>
              <a:latin typeface="Arial" panose="020B0604020202020204" pitchFamily="34" charset="0"/>
              <a:ea typeface="Times New Roman" panose="02020603050405020304" pitchFamily="18" charset="0"/>
            </a:endParaRPr>
          </a:p>
        </p:txBody>
      </p:sp>
      <p:sp>
        <p:nvSpPr>
          <p:cNvPr id="14" name="Rectángulo: esquinas redondeadas 13"/>
          <p:cNvSpPr/>
          <p:nvPr/>
        </p:nvSpPr>
        <p:spPr>
          <a:xfrm>
            <a:off x="2121039" y="1854180"/>
            <a:ext cx="3514989" cy="2399251"/>
          </a:xfrm>
          <a:prstGeom prst="roundRect">
            <a:avLst>
              <a:gd name="adj" fmla="val 7852"/>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15" name="CuadroTexto 14"/>
          <p:cNvSpPr txBox="1"/>
          <p:nvPr/>
        </p:nvSpPr>
        <p:spPr>
          <a:xfrm>
            <a:off x="2156603" y="1924342"/>
            <a:ext cx="3262142" cy="2123658"/>
          </a:xfrm>
          <a:prstGeom prst="rect">
            <a:avLst/>
          </a:prstGeom>
          <a:noFill/>
        </p:spPr>
        <p:txBody>
          <a:bodyPr wrap="square" rtlCol="0">
            <a:spAutoFit/>
          </a:bodyPr>
          <a:lstStyle/>
          <a:p>
            <a:pPr marL="171450" indent="-171450" algn="just">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Definición: </a:t>
            </a:r>
            <a:r>
              <a:rPr lang="es-CO" sz="1100" dirty="0">
                <a:solidFill>
                  <a:srgbClr val="333333"/>
                </a:solidFill>
                <a:latin typeface="Arial Narrow" panose="020B0606020202030204" pitchFamily="34" charset="0"/>
                <a:ea typeface="Times New Roman" panose="02020603050405020304" pitchFamily="18" charset="0"/>
              </a:rPr>
              <a:t>El contrato es por una labor específica y termina en el momento que la obra llegue a su fin. Este tipo de vinculación es característica de trabajos de construcción de un edificio, la recolección de una encuesta, el remplazo de un trabajador incapacitado, de licencia o en calamidad.  Este contrato es igual en términos de beneficios y descuentos a los contratos indefinidos y definidos, por ser un contrato laboral. No requiere preaviso, se termina una vez se termine la obra.</a:t>
            </a:r>
          </a:p>
          <a:p>
            <a:pPr marL="171450" indent="-171450" algn="just">
              <a:buFont typeface="Arial" panose="020B0604020202020204" pitchFamily="34" charset="0"/>
              <a:buChar char="•"/>
            </a:pPr>
            <a:endParaRPr lang="es-CO" sz="1100" dirty="0">
              <a:solidFill>
                <a:srgbClr val="333333"/>
              </a:solidFill>
              <a:latin typeface="Arial Narrow" panose="020B0606020202030204" pitchFamily="34" charset="0"/>
              <a:ea typeface="Times New Roman" panose="02020603050405020304" pitchFamily="18" charset="0"/>
            </a:endParaRPr>
          </a:p>
          <a:p>
            <a:pPr marL="171450" indent="-171450" algn="just">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Marco Legal:  </a:t>
            </a:r>
            <a:r>
              <a:rPr lang="es-CO" sz="1100" dirty="0">
                <a:solidFill>
                  <a:srgbClr val="333333"/>
                </a:solidFill>
                <a:latin typeface="Arial Narrow" panose="020B0606020202030204" pitchFamily="34" charset="0"/>
                <a:ea typeface="Times New Roman" panose="02020603050405020304" pitchFamily="18" charset="0"/>
              </a:rPr>
              <a:t>Articulo 4 del código sustantivo del trabajo</a:t>
            </a:r>
          </a:p>
        </p:txBody>
      </p:sp>
      <p:sp>
        <p:nvSpPr>
          <p:cNvPr id="16" name="Flecha: a la derecha 15"/>
          <p:cNvSpPr/>
          <p:nvPr/>
        </p:nvSpPr>
        <p:spPr>
          <a:xfrm>
            <a:off x="5429701" y="3765666"/>
            <a:ext cx="947774" cy="65434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8299" y="4496499"/>
            <a:ext cx="2910963" cy="1637417"/>
          </a:xfrm>
          <a:prstGeom prst="rect">
            <a:avLst/>
          </a:prstGeom>
          <a:ln>
            <a:noFill/>
          </a:ln>
          <a:effectLst>
            <a:outerShdw blurRad="292100" dist="139700" dir="2700000" algn="tl" rotWithShape="0">
              <a:srgbClr val="333333">
                <a:alpha val="65000"/>
              </a:srgbClr>
            </a:outerShdw>
          </a:effectLst>
        </p:spPr>
      </p:pic>
      <p:pic>
        <p:nvPicPr>
          <p:cNvPr id="19" name="Imagen 18">
            <a:hlinkClick r:id="" action="ppaction://hlinkshowjump?jump=next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8451" y="6132352"/>
            <a:ext cx="417725" cy="417725"/>
          </a:xfrm>
          <a:prstGeom prst="rect">
            <a:avLst/>
          </a:prstGeom>
        </p:spPr>
      </p:pic>
      <p:pic>
        <p:nvPicPr>
          <p:cNvPr id="20" name="Imagen 19">
            <a:hlinkClick r:id="" action="ppaction://hlinkshowjump?jump=previousslid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6132352"/>
            <a:ext cx="420143" cy="420143"/>
          </a:xfrm>
          <a:prstGeom prst="rect">
            <a:avLst/>
          </a:prstGeom>
        </p:spPr>
      </p:pic>
      <p:pic>
        <p:nvPicPr>
          <p:cNvPr id="21" name="Imagen 20">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sp>
        <p:nvSpPr>
          <p:cNvPr id="22" name="CuadroTexto 21"/>
          <p:cNvSpPr txBox="1"/>
          <p:nvPr/>
        </p:nvSpPr>
        <p:spPr>
          <a:xfrm>
            <a:off x="6767725" y="6515971"/>
            <a:ext cx="2155971" cy="276999"/>
          </a:xfrm>
          <a:prstGeom prst="rect">
            <a:avLst/>
          </a:prstGeom>
          <a:noFill/>
        </p:spPr>
        <p:txBody>
          <a:bodyPr wrap="square" rtlCol="0">
            <a:spAutoFit/>
          </a:bodyPr>
          <a:lstStyle/>
          <a:p>
            <a:r>
              <a:rPr lang="es-CO" sz="1200" dirty="0">
                <a:solidFill>
                  <a:prstClr val="white">
                    <a:lumMod val="75000"/>
                  </a:prstClr>
                </a:solidFill>
                <a:latin typeface="Calibri"/>
              </a:rPr>
              <a:t>Gerencia de Talento Humano y </a:t>
            </a:r>
          </a:p>
        </p:txBody>
      </p:sp>
      <p:sp>
        <p:nvSpPr>
          <p:cNvPr id="17" name="1 Rectángulo"/>
          <p:cNvSpPr/>
          <p:nvPr/>
        </p:nvSpPr>
        <p:spPr>
          <a:xfrm>
            <a:off x="3472041" y="282336"/>
            <a:ext cx="8236049" cy="954107"/>
          </a:xfrm>
          <a:prstGeom prst="rect">
            <a:avLst/>
          </a:prstGeom>
        </p:spPr>
        <p:txBody>
          <a:bodyPr wrap="square">
            <a:spAutoFit/>
          </a:bodyPr>
          <a:lstStyle/>
          <a:p>
            <a:pPr algn="r"/>
            <a:r>
              <a:rPr lang="es-ES" sz="2800" b="1" dirty="0">
                <a:solidFill>
                  <a:prstClr val="white"/>
                </a:solidFill>
                <a:latin typeface="Calibri" panose="020F0502020204030204" pitchFamily="34" charset="0"/>
              </a:rPr>
              <a:t>ALTERNATIVAS PARA LA VINCULACIÓN DEL </a:t>
            </a:r>
          </a:p>
          <a:p>
            <a:pPr algn="r"/>
            <a:r>
              <a:rPr lang="es-ES" sz="2800" b="1" dirty="0">
                <a:solidFill>
                  <a:prstClr val="white"/>
                </a:solidFill>
                <a:latin typeface="Calibri" panose="020F0502020204030204" pitchFamily="34" charset="0"/>
              </a:rPr>
              <a:t>RECURSO HUMANO DIMENSIONADO </a:t>
            </a:r>
          </a:p>
        </p:txBody>
      </p:sp>
    </p:spTree>
    <p:extLst>
      <p:ext uri="{BB962C8B-B14F-4D97-AF65-F5344CB8AC3E}">
        <p14:creationId xmlns:p14="http://schemas.microsoft.com/office/powerpoint/2010/main" val="23387989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Rectángulo"/>
          <p:cNvSpPr/>
          <p:nvPr/>
        </p:nvSpPr>
        <p:spPr>
          <a:xfrm>
            <a:off x="2663600" y="1282809"/>
            <a:ext cx="7197804" cy="523220"/>
          </a:xfrm>
          <a:prstGeom prst="rect">
            <a:avLst/>
          </a:prstGeom>
        </p:spPr>
        <p:txBody>
          <a:bodyPr wrap="none">
            <a:spAutoFit/>
          </a:bodyPr>
          <a:lstStyle/>
          <a:p>
            <a:r>
              <a:rPr lang="es-ES" sz="2800" b="1" dirty="0">
                <a:solidFill>
                  <a:prstClr val="black"/>
                </a:solidFill>
                <a:latin typeface="Lato"/>
              </a:rPr>
              <a:t>3.7. Contrato de prestación de servicios  </a:t>
            </a:r>
          </a:p>
        </p:txBody>
      </p:sp>
      <p:sp>
        <p:nvSpPr>
          <p:cNvPr id="10" name="Rectángulo: esquinas redondeadas 9"/>
          <p:cNvSpPr/>
          <p:nvPr/>
        </p:nvSpPr>
        <p:spPr>
          <a:xfrm>
            <a:off x="2013991" y="2104589"/>
            <a:ext cx="4308513" cy="4027763"/>
          </a:xfrm>
          <a:prstGeom prst="roundRect">
            <a:avLst>
              <a:gd name="adj" fmla="val 7852"/>
            </a:avLst>
          </a:prstGeom>
          <a:solidFill>
            <a:srgbClr val="FFD5D8"/>
          </a:solidFill>
          <a:ln>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11" name="CuadroTexto 10"/>
          <p:cNvSpPr txBox="1"/>
          <p:nvPr/>
        </p:nvSpPr>
        <p:spPr>
          <a:xfrm>
            <a:off x="2066629" y="2219110"/>
            <a:ext cx="3909869" cy="4154984"/>
          </a:xfrm>
          <a:prstGeom prst="rect">
            <a:avLst/>
          </a:prstGeom>
          <a:noFill/>
        </p:spPr>
        <p:txBody>
          <a:bodyPr wrap="square" rtlCol="0">
            <a:spAutoFit/>
          </a:bodyPr>
          <a:lstStyle/>
          <a:p>
            <a:pPr marL="171450" indent="-171450" algn="just">
              <a:lnSpc>
                <a:spcPct val="115000"/>
              </a:lnSpc>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Beneficios: </a:t>
            </a:r>
            <a:r>
              <a:rPr lang="es-CO" sz="1100" dirty="0">
                <a:solidFill>
                  <a:srgbClr val="333333"/>
                </a:solidFill>
                <a:latin typeface="Arial Narrow" panose="020B0606020202030204" pitchFamily="34" charset="0"/>
                <a:ea typeface="Times New Roman" panose="02020603050405020304" pitchFamily="18" charset="0"/>
              </a:rPr>
              <a:t>Permite a la empresa contar con profesionales especializados en diferentes disciplinas, sin tener vinculación laboral alguna.  </a:t>
            </a:r>
          </a:p>
          <a:p>
            <a:pPr marL="171450" indent="-171450" algn="just">
              <a:lnSpc>
                <a:spcPct val="115000"/>
              </a:lnSpc>
              <a:buFont typeface="Arial" panose="020B0604020202020204" pitchFamily="34" charset="0"/>
              <a:buChar char="•"/>
            </a:pPr>
            <a:r>
              <a:rPr lang="es-CO" sz="1100" dirty="0">
                <a:solidFill>
                  <a:srgbClr val="333333"/>
                </a:solidFill>
                <a:latin typeface="Arial Narrow" panose="020B0606020202030204" pitchFamily="34" charset="0"/>
                <a:ea typeface="Times New Roman" panose="02020603050405020304" pitchFamily="18" charset="0"/>
              </a:rPr>
              <a:t>Se evitan costos de nómina, salarios, afiliaciones y cotizaciones al Sistema de Seguridad Social, espacios físicos y equipos o herramientas de trabajo. </a:t>
            </a:r>
          </a:p>
          <a:p>
            <a:pPr marL="171450" indent="-171450" algn="just">
              <a:lnSpc>
                <a:spcPct val="115000"/>
              </a:lnSpc>
              <a:buFont typeface="Arial" panose="020B0604020202020204" pitchFamily="34" charset="0"/>
              <a:buChar char="•"/>
            </a:pPr>
            <a:endParaRPr lang="es-CO" sz="1100" dirty="0">
              <a:solidFill>
                <a:srgbClr val="333333"/>
              </a:solidFill>
              <a:latin typeface="Arial Narrow" panose="020B0606020202030204" pitchFamily="34" charset="0"/>
              <a:ea typeface="Times New Roman" panose="02020603050405020304" pitchFamily="18" charset="0"/>
            </a:endParaRPr>
          </a:p>
          <a:p>
            <a:pPr marL="171450" indent="-171450" algn="just">
              <a:lnSpc>
                <a:spcPct val="115000"/>
              </a:lnSpc>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Debilidades: </a:t>
            </a:r>
          </a:p>
          <a:p>
            <a:pPr marL="228600" indent="-22860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Debe recordarse lo que significa que el contratista actúe con plena autonomía, técnica y directiva, elemento jurídico que implica que él no puede recibir órdenes de nadie, realiza su trabajo cuando él lo desea. </a:t>
            </a:r>
          </a:p>
          <a:p>
            <a:pPr marL="228600" indent="-22860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Sólo presenta un resultado que es el objeto del contrato, </a:t>
            </a:r>
          </a:p>
          <a:p>
            <a:pPr marL="228600" indent="-22860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Debe trabajar con sus propias herramientas y el personal que contrate, </a:t>
            </a:r>
          </a:p>
          <a:p>
            <a:pPr marL="228600" indent="-228600" algn="just">
              <a:lnSpc>
                <a:spcPct val="115000"/>
              </a:lnSpc>
              <a:buFont typeface="Wingdings" panose="05000000000000000000" pitchFamily="2" charset="2"/>
              <a:buChar char="ü"/>
            </a:pPr>
            <a:r>
              <a:rPr lang="es-CO" sz="1100" dirty="0">
                <a:solidFill>
                  <a:srgbClr val="333333"/>
                </a:solidFill>
                <a:latin typeface="Arial Narrow" panose="020B0606020202030204" pitchFamily="34" charset="0"/>
                <a:ea typeface="Times New Roman" panose="02020603050405020304" pitchFamily="18" charset="0"/>
              </a:rPr>
              <a:t>No puede tener oficina en la empresa, etc.; ya que todas estas circunstancias, en el evento en que sean difusas o mal manejadas por la entidad contratante, generaran consecuencias de reclamación laboral.</a:t>
            </a:r>
          </a:p>
          <a:p>
            <a:pPr marL="171450" indent="-171450" algn="just">
              <a:lnSpc>
                <a:spcPct val="115000"/>
              </a:lnSpc>
              <a:buFont typeface="Arial" panose="020B0604020202020204" pitchFamily="34" charset="0"/>
              <a:buChar char="•"/>
            </a:pPr>
            <a:endParaRPr lang="es-CO" sz="1100" dirty="0">
              <a:solidFill>
                <a:srgbClr val="333333"/>
              </a:solidFill>
              <a:latin typeface="Arial Narrow" panose="020B0606020202030204" pitchFamily="34" charset="0"/>
              <a:ea typeface="Times New Roman" panose="02020603050405020304" pitchFamily="18" charset="0"/>
            </a:endParaRPr>
          </a:p>
          <a:p>
            <a:endParaRPr lang="es-CO" sz="1100" b="1" dirty="0">
              <a:solidFill>
                <a:srgbClr val="333333"/>
              </a:solidFill>
              <a:latin typeface="Arial" panose="020B0604020202020204" pitchFamily="34" charset="0"/>
              <a:ea typeface="Times New Roman" panose="02020603050405020304" pitchFamily="18" charset="0"/>
            </a:endParaRPr>
          </a:p>
        </p:txBody>
      </p:sp>
      <p:sp>
        <p:nvSpPr>
          <p:cNvPr id="14" name="Rectángulo: esquinas redondeadas 13"/>
          <p:cNvSpPr/>
          <p:nvPr/>
        </p:nvSpPr>
        <p:spPr>
          <a:xfrm>
            <a:off x="6513643" y="2104589"/>
            <a:ext cx="3514989" cy="1960929"/>
          </a:xfrm>
          <a:prstGeom prst="roundRect">
            <a:avLst>
              <a:gd name="adj" fmla="val 7852"/>
            </a:avLst>
          </a:prstGeom>
          <a:solidFill>
            <a:srgbClr val="FFD5D8"/>
          </a:solidFill>
          <a:ln>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sp>
        <p:nvSpPr>
          <p:cNvPr id="15" name="CuadroTexto 14"/>
          <p:cNvSpPr txBox="1"/>
          <p:nvPr/>
        </p:nvSpPr>
        <p:spPr>
          <a:xfrm>
            <a:off x="6540818" y="2191529"/>
            <a:ext cx="3262142" cy="1785104"/>
          </a:xfrm>
          <a:prstGeom prst="rect">
            <a:avLst/>
          </a:prstGeom>
          <a:noFill/>
        </p:spPr>
        <p:txBody>
          <a:bodyPr wrap="square" rtlCol="0">
            <a:spAutoFit/>
          </a:bodyPr>
          <a:lstStyle/>
          <a:p>
            <a:pPr marL="171450" indent="-171450" algn="just">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Definición: </a:t>
            </a:r>
            <a:r>
              <a:rPr lang="es-CO" sz="1100" dirty="0">
                <a:solidFill>
                  <a:srgbClr val="333333"/>
                </a:solidFill>
                <a:latin typeface="Arial Narrow" panose="020B0606020202030204" pitchFamily="34" charset="0"/>
                <a:ea typeface="Times New Roman" panose="02020603050405020304" pitchFamily="18" charset="0"/>
              </a:rPr>
              <a:t>Este tipo de contrato se celebra de manera bilateral entre una empresa y una persona (natural o jurídica) especializada en alguna disciplina específica. La remuneración se acuerda entre las partes y no genera relación laboral ni obliga a la organización a pagar prestaciones sociales. La duración es igualmente en común acuerdo dependiendo del servicio a realizar. </a:t>
            </a:r>
          </a:p>
          <a:p>
            <a:pPr marL="171450" indent="-171450" algn="just">
              <a:buFont typeface="Arial" panose="020B0604020202020204" pitchFamily="34" charset="0"/>
              <a:buChar char="•"/>
            </a:pPr>
            <a:endParaRPr lang="es-CO" sz="1100" dirty="0">
              <a:solidFill>
                <a:srgbClr val="333333"/>
              </a:solidFill>
              <a:latin typeface="Arial Narrow" panose="020B0606020202030204" pitchFamily="34" charset="0"/>
              <a:ea typeface="Times New Roman" panose="02020603050405020304" pitchFamily="18" charset="0"/>
            </a:endParaRPr>
          </a:p>
          <a:p>
            <a:pPr marL="171450" indent="-171450" algn="just">
              <a:buFont typeface="Arial" panose="020B0604020202020204" pitchFamily="34" charset="0"/>
              <a:buChar char="•"/>
            </a:pPr>
            <a:r>
              <a:rPr lang="es-CO" sz="1100" b="1" dirty="0">
                <a:solidFill>
                  <a:srgbClr val="333333"/>
                </a:solidFill>
                <a:latin typeface="Arial Narrow" panose="020B0606020202030204" pitchFamily="34" charset="0"/>
                <a:ea typeface="Times New Roman" panose="02020603050405020304" pitchFamily="18" charset="0"/>
              </a:rPr>
              <a:t>Marco Legal:  </a:t>
            </a:r>
            <a:r>
              <a:rPr lang="es-CO" sz="1100" dirty="0">
                <a:solidFill>
                  <a:srgbClr val="333333"/>
                </a:solidFill>
                <a:latin typeface="Arial Narrow" panose="020B0606020202030204" pitchFamily="34" charset="0"/>
                <a:ea typeface="Times New Roman" panose="02020603050405020304" pitchFamily="18" charset="0"/>
              </a:rPr>
              <a:t>Articulo 1494/1495 Código Civil y Articulo 864 Código de Comercio.</a:t>
            </a:r>
          </a:p>
        </p:txBody>
      </p:sp>
      <p:sp>
        <p:nvSpPr>
          <p:cNvPr id="16" name="Flecha: a la derecha 15"/>
          <p:cNvSpPr/>
          <p:nvPr/>
        </p:nvSpPr>
        <p:spPr>
          <a:xfrm flipH="1">
            <a:off x="5874123" y="2922825"/>
            <a:ext cx="882041" cy="654341"/>
          </a:xfrm>
          <a:prstGeom prst="rightArrow">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latin typeface="Calibri"/>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6163" y="4263798"/>
            <a:ext cx="2999298" cy="15702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Imagen 18">
            <a:hlinkClick r:id="" action="ppaction://hlinkshowjump?jump=next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8451" y="6132352"/>
            <a:ext cx="417725" cy="417725"/>
          </a:xfrm>
          <a:prstGeom prst="rect">
            <a:avLst/>
          </a:prstGeom>
        </p:spPr>
      </p:pic>
      <p:pic>
        <p:nvPicPr>
          <p:cNvPr id="20" name="Imagen 19">
            <a:hlinkClick r:id="" action="ppaction://hlinkshowjump?jump=previousslid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6132352"/>
            <a:ext cx="420143" cy="420143"/>
          </a:xfrm>
          <a:prstGeom prst="rect">
            <a:avLst/>
          </a:prstGeom>
        </p:spPr>
      </p:pic>
      <p:pic>
        <p:nvPicPr>
          <p:cNvPr id="21" name="Imagen 20">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0411" y="6490803"/>
            <a:ext cx="432092" cy="432092"/>
          </a:xfrm>
          <a:prstGeom prst="rect">
            <a:avLst/>
          </a:prstGeom>
        </p:spPr>
      </p:pic>
      <p:sp>
        <p:nvSpPr>
          <p:cNvPr id="17" name="1 Rectángulo"/>
          <p:cNvSpPr/>
          <p:nvPr/>
        </p:nvSpPr>
        <p:spPr>
          <a:xfrm>
            <a:off x="3472041" y="282336"/>
            <a:ext cx="8236049" cy="954107"/>
          </a:xfrm>
          <a:prstGeom prst="rect">
            <a:avLst/>
          </a:prstGeom>
        </p:spPr>
        <p:txBody>
          <a:bodyPr wrap="square">
            <a:spAutoFit/>
          </a:bodyPr>
          <a:lstStyle/>
          <a:p>
            <a:pPr algn="r"/>
            <a:r>
              <a:rPr lang="es-ES" sz="2800" b="1" dirty="0">
                <a:solidFill>
                  <a:prstClr val="white"/>
                </a:solidFill>
                <a:latin typeface="Calibri" panose="020F0502020204030204" pitchFamily="34" charset="0"/>
              </a:rPr>
              <a:t>ALTERNATIVAS PARA LA VINCULACIÓN DEL </a:t>
            </a:r>
          </a:p>
          <a:p>
            <a:pPr algn="r"/>
            <a:r>
              <a:rPr lang="es-ES" sz="2800" b="1" dirty="0">
                <a:solidFill>
                  <a:prstClr val="white"/>
                </a:solidFill>
                <a:latin typeface="Calibri" panose="020F0502020204030204" pitchFamily="34" charset="0"/>
              </a:rPr>
              <a:t>RECURSO HUMANO DIMENSIONADO </a:t>
            </a:r>
          </a:p>
        </p:txBody>
      </p:sp>
    </p:spTree>
    <p:extLst>
      <p:ext uri="{BB962C8B-B14F-4D97-AF65-F5344CB8AC3E}">
        <p14:creationId xmlns:p14="http://schemas.microsoft.com/office/powerpoint/2010/main" val="27463398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1"/>
          <p:cNvSpPr txBox="1">
            <a:spLocks/>
          </p:cNvSpPr>
          <p:nvPr/>
        </p:nvSpPr>
        <p:spPr>
          <a:xfrm>
            <a:off x="3345883" y="3147078"/>
            <a:ext cx="6693118"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5400" b="1" dirty="0">
                <a:solidFill>
                  <a:srgbClr val="000090"/>
                </a:solidFill>
                <a:latin typeface="Calibri"/>
              </a:rPr>
              <a:t>Volumetría</a:t>
            </a:r>
            <a:endParaRPr lang="es-CO" b="1" dirty="0">
              <a:solidFill>
                <a:srgbClr val="000090"/>
              </a:solidFill>
              <a:latin typeface="Calibri"/>
            </a:endParaRPr>
          </a:p>
        </p:txBody>
      </p:sp>
    </p:spTree>
    <p:extLst>
      <p:ext uri="{BB962C8B-B14F-4D97-AF65-F5344CB8AC3E}">
        <p14:creationId xmlns:p14="http://schemas.microsoft.com/office/powerpoint/2010/main" val="30156882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o 20"/>
          <p:cNvGrpSpPr/>
          <p:nvPr/>
        </p:nvGrpSpPr>
        <p:grpSpPr>
          <a:xfrm>
            <a:off x="1523545" y="708794"/>
            <a:ext cx="9084779" cy="5291956"/>
            <a:chOff x="-609" y="-197941"/>
            <a:chExt cx="12113039" cy="7055941"/>
          </a:xfrm>
        </p:grpSpPr>
        <p:sp>
          <p:nvSpPr>
            <p:cNvPr id="2" name="Rectángulo 1"/>
            <p:cNvSpPr/>
            <p:nvPr/>
          </p:nvSpPr>
          <p:spPr>
            <a:xfrm>
              <a:off x="1" y="0"/>
              <a:ext cx="815354" cy="1511098"/>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GESTIÓN FGN</a:t>
              </a:r>
            </a:p>
          </p:txBody>
        </p:sp>
        <p:sp>
          <p:nvSpPr>
            <p:cNvPr id="6" name="Rectángulo 5"/>
            <p:cNvSpPr/>
            <p:nvPr/>
          </p:nvSpPr>
          <p:spPr>
            <a:xfrm>
              <a:off x="1" y="1511386"/>
              <a:ext cx="815354" cy="3161545"/>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GESTIÓN SAE</a:t>
              </a:r>
            </a:p>
          </p:txBody>
        </p:sp>
        <p:sp>
          <p:nvSpPr>
            <p:cNvPr id="181" name="Rectángulo 180"/>
            <p:cNvSpPr/>
            <p:nvPr/>
          </p:nvSpPr>
          <p:spPr>
            <a:xfrm>
              <a:off x="0" y="4670834"/>
              <a:ext cx="814136" cy="677954"/>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MIN JUSTICIA </a:t>
              </a:r>
            </a:p>
          </p:txBody>
        </p:sp>
        <p:grpSp>
          <p:nvGrpSpPr>
            <p:cNvPr id="65" name="Grupo 64"/>
            <p:cNvGrpSpPr/>
            <p:nvPr/>
          </p:nvGrpSpPr>
          <p:grpSpPr>
            <a:xfrm>
              <a:off x="806993" y="1991207"/>
              <a:ext cx="10918282" cy="2705247"/>
              <a:chOff x="1001288" y="2216546"/>
              <a:chExt cx="11197607" cy="2705247"/>
            </a:xfrm>
          </p:grpSpPr>
          <p:cxnSp>
            <p:nvCxnSpPr>
              <p:cNvPr id="56" name="Conector recto 55"/>
              <p:cNvCxnSpPr/>
              <p:nvPr/>
            </p:nvCxnSpPr>
            <p:spPr>
              <a:xfrm>
                <a:off x="1009650" y="4026999"/>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8" name="Conector recto 57"/>
              <p:cNvCxnSpPr/>
              <p:nvPr/>
            </p:nvCxnSpPr>
            <p:spPr>
              <a:xfrm>
                <a:off x="1001288" y="3092593"/>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1001288" y="4912842"/>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1016545" y="2225497"/>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2" name="Conector recto 61"/>
              <p:cNvCxnSpPr/>
              <p:nvPr/>
            </p:nvCxnSpPr>
            <p:spPr>
              <a:xfrm>
                <a:off x="4617976"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a:off x="7373372" y="2216546"/>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9957010"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grpSp>
        <p:sp>
          <p:nvSpPr>
            <p:cNvPr id="8" name="Rectángulo 7"/>
            <p:cNvSpPr/>
            <p:nvPr/>
          </p:nvSpPr>
          <p:spPr>
            <a:xfrm>
              <a:off x="0" y="5349373"/>
              <a:ext cx="815354" cy="55565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RAMA JUDICIAL</a:t>
              </a:r>
            </a:p>
          </p:txBody>
        </p:sp>
        <p:sp>
          <p:nvSpPr>
            <p:cNvPr id="9" name="Rectángulo 8"/>
            <p:cNvSpPr/>
            <p:nvPr/>
          </p:nvSpPr>
          <p:spPr>
            <a:xfrm>
              <a:off x="2283133" y="2040191"/>
              <a:ext cx="682489"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Registro en el sistema</a:t>
              </a:r>
            </a:p>
          </p:txBody>
        </p:sp>
        <p:sp>
          <p:nvSpPr>
            <p:cNvPr id="23" name="Rectángulo 22"/>
            <p:cNvSpPr/>
            <p:nvPr/>
          </p:nvSpPr>
          <p:spPr>
            <a:xfrm>
              <a:off x="1491458" y="2040192"/>
              <a:ext cx="691735"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Recepción</a:t>
              </a:r>
            </a:p>
          </p:txBody>
        </p:sp>
        <p:sp>
          <p:nvSpPr>
            <p:cNvPr id="24" name="Rectángulo 23"/>
            <p:cNvSpPr/>
            <p:nvPr/>
          </p:nvSpPr>
          <p:spPr>
            <a:xfrm>
              <a:off x="3087327" y="2066703"/>
              <a:ext cx="1155160" cy="2553682"/>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Registro y clasificación de  Depositarios y Liquidadores</a:t>
              </a:r>
            </a:p>
            <a:p>
              <a:pPr marL="128588" indent="-128588">
                <a:buFont typeface="Arial" panose="020B0604020202020204" pitchFamily="34" charset="0"/>
                <a:buChar char="•"/>
              </a:pPr>
              <a:endParaRPr lang="es-CO" sz="600" b="1" dirty="0">
                <a:solidFill>
                  <a:prstClr val="white"/>
                </a:solidFill>
                <a:latin typeface="Calibri"/>
              </a:endParaRPr>
            </a:p>
            <a:p>
              <a:pPr marL="128588" indent="-128588">
                <a:buFont typeface="Arial" panose="020B0604020202020204" pitchFamily="34" charset="0"/>
                <a:buChar char="•"/>
              </a:pPr>
              <a:r>
                <a:rPr lang="es-CO" sz="600" b="1" dirty="0">
                  <a:solidFill>
                    <a:prstClr val="white"/>
                  </a:solidFill>
                  <a:latin typeface="Calibri"/>
                </a:rPr>
                <a:t>Asignación automática de Depositarios y Liquidadores, garantías y posesión</a:t>
              </a:r>
            </a:p>
            <a:p>
              <a:pPr marL="128588" indent="-128588">
                <a:buFont typeface="Arial" panose="020B0604020202020204" pitchFamily="34" charset="0"/>
                <a:buChar char="•"/>
              </a:pPr>
              <a:endParaRPr lang="es-CO" sz="600" b="1" dirty="0">
                <a:solidFill>
                  <a:prstClr val="white"/>
                </a:solidFill>
                <a:latin typeface="Calibri"/>
              </a:endParaRPr>
            </a:p>
          </p:txBody>
        </p:sp>
        <p:sp>
          <p:nvSpPr>
            <p:cNvPr id="26" name="Rectángulo 25"/>
            <p:cNvSpPr/>
            <p:nvPr/>
          </p:nvSpPr>
          <p:spPr>
            <a:xfrm>
              <a:off x="1188670" y="423832"/>
              <a:ext cx="9756882" cy="254859"/>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Investigación proceso de Extinción de Dominio</a:t>
              </a:r>
            </a:p>
          </p:txBody>
        </p:sp>
        <p:sp>
          <p:nvSpPr>
            <p:cNvPr id="27" name="Rectángulo 26"/>
            <p:cNvSpPr/>
            <p:nvPr/>
          </p:nvSpPr>
          <p:spPr>
            <a:xfrm>
              <a:off x="937182" y="882585"/>
              <a:ext cx="1779150" cy="372408"/>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Puestas a disposición</a:t>
              </a:r>
            </a:p>
            <a:p>
              <a:pPr marL="128588" indent="-128588">
                <a:buFont typeface="Arial" panose="020B0604020202020204" pitchFamily="34" charset="0"/>
                <a:buChar char="•"/>
              </a:pPr>
              <a:r>
                <a:rPr lang="es-CO" sz="600" b="1" dirty="0">
                  <a:solidFill>
                    <a:prstClr val="white"/>
                  </a:solidFill>
                  <a:latin typeface="Calibri"/>
                </a:rPr>
                <a:t>Diligencia de Secuestro</a:t>
              </a:r>
            </a:p>
          </p:txBody>
        </p:sp>
        <p:sp>
          <p:nvSpPr>
            <p:cNvPr id="29" name="Rectángulo 28"/>
            <p:cNvSpPr/>
            <p:nvPr/>
          </p:nvSpPr>
          <p:spPr>
            <a:xfrm>
              <a:off x="5255233" y="978183"/>
              <a:ext cx="1617409" cy="229970"/>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Aprobaciones de Enajenación Temprana</a:t>
              </a:r>
            </a:p>
          </p:txBody>
        </p:sp>
        <p:sp>
          <p:nvSpPr>
            <p:cNvPr id="38" name="Rectángulo 37"/>
            <p:cNvSpPr/>
            <p:nvPr/>
          </p:nvSpPr>
          <p:spPr>
            <a:xfrm rot="16200000">
              <a:off x="721548" y="3919187"/>
              <a:ext cx="915737"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dirty="0">
                  <a:solidFill>
                    <a:prstClr val="black"/>
                  </a:solidFill>
                  <a:latin typeface="Calibri"/>
                </a:rPr>
                <a:t>SOC Y EST DE COMERCIO</a:t>
              </a:r>
            </a:p>
          </p:txBody>
        </p:sp>
        <p:sp>
          <p:nvSpPr>
            <p:cNvPr id="39" name="Rectángulo 38"/>
            <p:cNvSpPr/>
            <p:nvPr/>
          </p:nvSpPr>
          <p:spPr>
            <a:xfrm rot="16200000">
              <a:off x="705592" y="3002256"/>
              <a:ext cx="947651"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dirty="0">
                  <a:solidFill>
                    <a:prstClr val="black"/>
                  </a:solidFill>
                  <a:latin typeface="Calibri"/>
                </a:rPr>
                <a:t>INMUEBLES</a:t>
              </a:r>
            </a:p>
          </p:txBody>
        </p:sp>
        <p:sp>
          <p:nvSpPr>
            <p:cNvPr id="40" name="Rectángulo 39"/>
            <p:cNvSpPr/>
            <p:nvPr/>
          </p:nvSpPr>
          <p:spPr>
            <a:xfrm rot="16200000">
              <a:off x="752597" y="2142850"/>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dirty="0">
                  <a:solidFill>
                    <a:prstClr val="black"/>
                  </a:solidFill>
                  <a:latin typeface="Calibri"/>
                </a:rPr>
                <a:t>MUEBLES</a:t>
              </a:r>
            </a:p>
          </p:txBody>
        </p:sp>
        <p:sp>
          <p:nvSpPr>
            <p:cNvPr id="41" name="Rectángulo 40"/>
            <p:cNvSpPr/>
            <p:nvPr/>
          </p:nvSpPr>
          <p:spPr>
            <a:xfrm>
              <a:off x="1491458" y="1592128"/>
              <a:ext cx="2751029" cy="350107"/>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RR. RECEPCIÓN Y REGISTRO </a:t>
              </a:r>
            </a:p>
          </p:txBody>
        </p:sp>
        <p:sp>
          <p:nvSpPr>
            <p:cNvPr id="42" name="Rectángulo 41"/>
            <p:cNvSpPr/>
            <p:nvPr/>
          </p:nvSpPr>
          <p:spPr>
            <a:xfrm>
              <a:off x="4744928" y="1592127"/>
              <a:ext cx="2061859" cy="350107"/>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DIAGNÓSTICO Y ALISTAMIENTO DE ACTIVOS </a:t>
              </a:r>
            </a:p>
          </p:txBody>
        </p:sp>
        <p:sp>
          <p:nvSpPr>
            <p:cNvPr id="43" name="Rectángulo 42"/>
            <p:cNvSpPr/>
            <p:nvPr/>
          </p:nvSpPr>
          <p:spPr>
            <a:xfrm>
              <a:off x="7291966" y="1592127"/>
              <a:ext cx="2097979" cy="350107"/>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DT. DISPOSICIÓN TEMPORAL DE ACTIVOS </a:t>
              </a:r>
            </a:p>
          </p:txBody>
        </p:sp>
        <p:sp>
          <p:nvSpPr>
            <p:cNvPr id="44" name="Rectángulo 43"/>
            <p:cNvSpPr/>
            <p:nvPr/>
          </p:nvSpPr>
          <p:spPr>
            <a:xfrm>
              <a:off x="9608155" y="1592126"/>
              <a:ext cx="1787970" cy="350107"/>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DF. DISPOSICIÓN FINAL DE ACTIVOS </a:t>
              </a:r>
            </a:p>
          </p:txBody>
        </p:sp>
        <p:sp>
          <p:nvSpPr>
            <p:cNvPr id="66" name="Rectángulo 65"/>
            <p:cNvSpPr/>
            <p:nvPr/>
          </p:nvSpPr>
          <p:spPr>
            <a:xfrm>
              <a:off x="4590304" y="5663729"/>
              <a:ext cx="2104695" cy="171803"/>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Aprobaciones de Enajenación Temprana*</a:t>
              </a:r>
            </a:p>
          </p:txBody>
        </p:sp>
        <p:sp>
          <p:nvSpPr>
            <p:cNvPr id="67" name="Rectángulo 66"/>
            <p:cNvSpPr/>
            <p:nvPr/>
          </p:nvSpPr>
          <p:spPr>
            <a:xfrm>
              <a:off x="8424694" y="5406766"/>
              <a:ext cx="1095167" cy="16296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Extinción de Dominio</a:t>
              </a:r>
            </a:p>
          </p:txBody>
        </p:sp>
        <p:sp>
          <p:nvSpPr>
            <p:cNvPr id="68" name="Rectángulo 67"/>
            <p:cNvSpPr/>
            <p:nvPr/>
          </p:nvSpPr>
          <p:spPr>
            <a:xfrm>
              <a:off x="8424694" y="5675029"/>
              <a:ext cx="1095167" cy="130982"/>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Devolución</a:t>
              </a:r>
            </a:p>
          </p:txBody>
        </p:sp>
        <p:sp>
          <p:nvSpPr>
            <p:cNvPr id="69" name="Rectángulo 68"/>
            <p:cNvSpPr/>
            <p:nvPr/>
          </p:nvSpPr>
          <p:spPr>
            <a:xfrm>
              <a:off x="7117501" y="5535987"/>
              <a:ext cx="995606" cy="17300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Dicta  Sentencia</a:t>
              </a:r>
            </a:p>
          </p:txBody>
        </p:sp>
        <p:sp>
          <p:nvSpPr>
            <p:cNvPr id="158" name="Rectángulo 157"/>
            <p:cNvSpPr/>
            <p:nvPr/>
          </p:nvSpPr>
          <p:spPr>
            <a:xfrm>
              <a:off x="0" y="5910414"/>
              <a:ext cx="815354" cy="48577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CISA</a:t>
              </a:r>
            </a:p>
          </p:txBody>
        </p:sp>
        <p:sp>
          <p:nvSpPr>
            <p:cNvPr id="159" name="Rectángulo 158"/>
            <p:cNvSpPr/>
            <p:nvPr/>
          </p:nvSpPr>
          <p:spPr>
            <a:xfrm>
              <a:off x="10127475" y="5981780"/>
              <a:ext cx="1500879" cy="115900"/>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Promoción y Venta  Muebles</a:t>
              </a:r>
            </a:p>
          </p:txBody>
        </p:sp>
        <p:sp>
          <p:nvSpPr>
            <p:cNvPr id="160" name="Rectángulo 159"/>
            <p:cNvSpPr/>
            <p:nvPr/>
          </p:nvSpPr>
          <p:spPr>
            <a:xfrm>
              <a:off x="10129272" y="6196420"/>
              <a:ext cx="1500879" cy="115900"/>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 Promoción y venta Inmuebles </a:t>
              </a:r>
            </a:p>
          </p:txBody>
        </p:sp>
        <p:pic>
          <p:nvPicPr>
            <p:cNvPr id="1026" name="Picture 2" descr="https://www.icarus.com.co/static/img/clients/sa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8297" y="-76409"/>
              <a:ext cx="1236724" cy="451771"/>
            </a:xfrm>
            <a:prstGeom prst="rect">
              <a:avLst/>
            </a:prstGeom>
            <a:noFill/>
            <a:extLst>
              <a:ext uri="{909E8E84-426E-40DD-AFC4-6F175D3DCCD1}">
                <a14:hiddenFill xmlns:a14="http://schemas.microsoft.com/office/drawing/2010/main">
                  <a:solidFill>
                    <a:srgbClr val="FFFFFF"/>
                  </a:solidFill>
                </a14:hiddenFill>
              </a:ext>
            </a:extLst>
          </p:spPr>
        </p:pic>
        <p:sp>
          <p:nvSpPr>
            <p:cNvPr id="170" name="Rectángulo 169"/>
            <p:cNvSpPr/>
            <p:nvPr/>
          </p:nvSpPr>
          <p:spPr>
            <a:xfrm>
              <a:off x="7291967" y="4071361"/>
              <a:ext cx="2105710" cy="396674"/>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Deposito Provisional.</a:t>
              </a:r>
            </a:p>
            <a:p>
              <a:pPr marL="128588" indent="-128588">
                <a:buFont typeface="Arial" panose="020B0604020202020204" pitchFamily="34" charset="0"/>
                <a:buChar char="•"/>
              </a:pPr>
              <a:r>
                <a:rPr lang="es-CO" sz="600" b="1" dirty="0">
                  <a:solidFill>
                    <a:prstClr val="white"/>
                  </a:solidFill>
                  <a:latin typeface="Calibri"/>
                </a:rPr>
                <a:t>Gestión depositarios</a:t>
              </a:r>
            </a:p>
          </p:txBody>
        </p:sp>
        <p:sp>
          <p:nvSpPr>
            <p:cNvPr id="179" name="Rectángulo 178"/>
            <p:cNvSpPr/>
            <p:nvPr/>
          </p:nvSpPr>
          <p:spPr>
            <a:xfrm>
              <a:off x="7292760" y="800432"/>
              <a:ext cx="2036715" cy="200296"/>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Improcedencia y ordena devolución </a:t>
              </a:r>
            </a:p>
          </p:txBody>
        </p:sp>
        <p:sp>
          <p:nvSpPr>
            <p:cNvPr id="190" name="Rectángulo 189"/>
            <p:cNvSpPr/>
            <p:nvPr/>
          </p:nvSpPr>
          <p:spPr>
            <a:xfrm>
              <a:off x="7294093" y="1190637"/>
              <a:ext cx="2034050" cy="200296"/>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Procedencia y  pasa a Juez  </a:t>
              </a:r>
            </a:p>
          </p:txBody>
        </p:sp>
        <p:sp>
          <p:nvSpPr>
            <p:cNvPr id="76" name="Rectángulo 75"/>
            <p:cNvSpPr/>
            <p:nvPr/>
          </p:nvSpPr>
          <p:spPr>
            <a:xfrm>
              <a:off x="4744929" y="2153215"/>
              <a:ext cx="1948117" cy="596189"/>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Saneamientos físico, jurídico, administrativo (Entrada y salida)</a:t>
              </a:r>
            </a:p>
            <a:p>
              <a:pPr marL="128588" indent="-128588">
                <a:buFont typeface="Arial" panose="020B0604020202020204" pitchFamily="34" charset="0"/>
                <a:buChar char="•"/>
              </a:pPr>
              <a:r>
                <a:rPr lang="es-CO" sz="600" b="1" dirty="0">
                  <a:solidFill>
                    <a:prstClr val="white"/>
                  </a:solidFill>
                  <a:latin typeface="Calibri"/>
                </a:rPr>
                <a:t>Decide Mecanismo de administración</a:t>
              </a:r>
            </a:p>
            <a:p>
              <a:pPr marL="128588" indent="-128588">
                <a:buFont typeface="Arial" panose="020B0604020202020204" pitchFamily="34" charset="0"/>
                <a:buChar char="•"/>
              </a:pPr>
              <a:r>
                <a:rPr lang="es-ES" sz="600" b="1" i="1" dirty="0">
                  <a:solidFill>
                    <a:prstClr val="white"/>
                  </a:solidFill>
                  <a:latin typeface="Calibri"/>
                </a:rPr>
                <a:t>Solicita Enajenación Temprana *</a:t>
              </a:r>
              <a:endParaRPr lang="es-CO" sz="600" b="1" i="1" dirty="0">
                <a:solidFill>
                  <a:prstClr val="white"/>
                </a:solidFill>
                <a:latin typeface="Calibri"/>
              </a:endParaRPr>
            </a:p>
          </p:txBody>
        </p:sp>
        <p:sp>
          <p:nvSpPr>
            <p:cNvPr id="180" name="Rectángulo 179"/>
            <p:cNvSpPr/>
            <p:nvPr/>
          </p:nvSpPr>
          <p:spPr>
            <a:xfrm>
              <a:off x="4339026" y="4935647"/>
              <a:ext cx="5130210" cy="17947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Representa intereses  de la Nación en Proceso de extinción de dominio.  *</a:t>
              </a:r>
            </a:p>
          </p:txBody>
        </p:sp>
        <p:sp>
          <p:nvSpPr>
            <p:cNvPr id="78" name="Rectángulo 77"/>
            <p:cNvSpPr/>
            <p:nvPr/>
          </p:nvSpPr>
          <p:spPr>
            <a:xfrm>
              <a:off x="4751107" y="3010936"/>
              <a:ext cx="1948117" cy="692760"/>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Saneamientos físico, jurídico, administrativo  (Entrada y salida)</a:t>
              </a:r>
            </a:p>
            <a:p>
              <a:pPr marL="128588" indent="-128588">
                <a:buFont typeface="Arial" panose="020B0604020202020204" pitchFamily="34" charset="0"/>
                <a:buChar char="•"/>
              </a:pPr>
              <a:r>
                <a:rPr lang="es-CO" sz="600" b="1" dirty="0">
                  <a:solidFill>
                    <a:prstClr val="white"/>
                  </a:solidFill>
                  <a:latin typeface="Calibri"/>
                </a:rPr>
                <a:t>Decide Mecanismo de administración </a:t>
              </a:r>
            </a:p>
            <a:p>
              <a:pPr marL="128588" indent="-128588">
                <a:buFont typeface="Arial" panose="020B0604020202020204" pitchFamily="34" charset="0"/>
                <a:buChar char="•"/>
              </a:pPr>
              <a:r>
                <a:rPr lang="es-CO" sz="600" b="1" dirty="0">
                  <a:solidFill>
                    <a:prstClr val="white"/>
                  </a:solidFill>
                  <a:latin typeface="Calibri"/>
                </a:rPr>
                <a:t>Ordena Desalojo</a:t>
              </a:r>
            </a:p>
            <a:p>
              <a:pPr marL="128588" indent="-128588">
                <a:buFont typeface="Arial" panose="020B0604020202020204" pitchFamily="34" charset="0"/>
                <a:buChar char="•"/>
              </a:pPr>
              <a:r>
                <a:rPr lang="es-ES" sz="600" b="1" i="1" dirty="0">
                  <a:solidFill>
                    <a:prstClr val="white"/>
                  </a:solidFill>
                  <a:latin typeface="Calibri"/>
                </a:rPr>
                <a:t>Solicita Enajenación Temprana *</a:t>
              </a:r>
            </a:p>
          </p:txBody>
        </p:sp>
        <p:sp>
          <p:nvSpPr>
            <p:cNvPr id="83" name="Rectángulo 82"/>
            <p:cNvSpPr/>
            <p:nvPr/>
          </p:nvSpPr>
          <p:spPr>
            <a:xfrm>
              <a:off x="4744941" y="3927625"/>
              <a:ext cx="1948117" cy="637286"/>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Saneamientos  contable, financiero y jurídico. (Entrada y salida)</a:t>
              </a:r>
            </a:p>
            <a:p>
              <a:pPr marL="128588" indent="-128588">
                <a:buFont typeface="Arial" panose="020B0604020202020204" pitchFamily="34" charset="0"/>
                <a:buChar char="•"/>
              </a:pPr>
              <a:r>
                <a:rPr lang="es-CO" sz="600" b="1" i="1" dirty="0">
                  <a:solidFill>
                    <a:prstClr val="white"/>
                  </a:solidFill>
                  <a:latin typeface="Calibri"/>
                </a:rPr>
                <a:t>Diagnóstico de Sociedades de Papel *</a:t>
              </a:r>
            </a:p>
          </p:txBody>
        </p:sp>
        <p:sp>
          <p:nvSpPr>
            <p:cNvPr id="85" name="Rectángulo 84"/>
            <p:cNvSpPr/>
            <p:nvPr/>
          </p:nvSpPr>
          <p:spPr>
            <a:xfrm>
              <a:off x="7317036" y="2072540"/>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Destinación Provisional.</a:t>
              </a:r>
            </a:p>
            <a:p>
              <a:pPr marL="128588" indent="-128588">
                <a:buFont typeface="Arial" panose="020B0604020202020204" pitchFamily="34" charset="0"/>
                <a:buChar char="•"/>
              </a:pPr>
              <a:r>
                <a:rPr lang="es-CO" sz="600" b="1" dirty="0">
                  <a:solidFill>
                    <a:prstClr val="white"/>
                  </a:solidFill>
                  <a:latin typeface="Calibri"/>
                </a:rPr>
                <a:t>Deposito Provisional </a:t>
              </a:r>
            </a:p>
            <a:p>
              <a:pPr marL="128588" indent="-128588">
                <a:buFont typeface="Arial" panose="020B0604020202020204" pitchFamily="34" charset="0"/>
                <a:buChar char="•"/>
              </a:pPr>
              <a:r>
                <a:rPr lang="es-CO" sz="600" b="1" dirty="0">
                  <a:solidFill>
                    <a:prstClr val="white"/>
                  </a:solidFill>
                  <a:latin typeface="Calibri"/>
                </a:rPr>
                <a:t>Gestión de depositarios</a:t>
              </a:r>
            </a:p>
            <a:p>
              <a:pPr marL="128588" indent="-128588">
                <a:buFont typeface="Arial" panose="020B0604020202020204" pitchFamily="34" charset="0"/>
                <a:buChar char="•"/>
              </a:pPr>
              <a:r>
                <a:rPr lang="es-CO" sz="600" b="1" dirty="0">
                  <a:solidFill>
                    <a:prstClr val="white"/>
                  </a:solidFill>
                  <a:latin typeface="Calibri"/>
                </a:rPr>
                <a:t>Administración Directa.</a:t>
              </a:r>
            </a:p>
          </p:txBody>
        </p:sp>
        <p:sp>
          <p:nvSpPr>
            <p:cNvPr id="86" name="Rectángulo 85"/>
            <p:cNvSpPr/>
            <p:nvPr/>
          </p:nvSpPr>
          <p:spPr>
            <a:xfrm>
              <a:off x="7306995" y="2957162"/>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Destinación Provisional.</a:t>
              </a:r>
            </a:p>
            <a:p>
              <a:pPr marL="128588" indent="-128588">
                <a:buFont typeface="Arial" panose="020B0604020202020204" pitchFamily="34" charset="0"/>
                <a:buChar char="•"/>
              </a:pPr>
              <a:r>
                <a:rPr lang="es-CO" sz="600" b="1" dirty="0">
                  <a:solidFill>
                    <a:prstClr val="white"/>
                  </a:solidFill>
                  <a:latin typeface="Calibri"/>
                </a:rPr>
                <a:t>Deposito Provisional </a:t>
              </a:r>
            </a:p>
            <a:p>
              <a:pPr marL="128588" indent="-128588">
                <a:buFont typeface="Arial" panose="020B0604020202020204" pitchFamily="34" charset="0"/>
                <a:buChar char="•"/>
              </a:pPr>
              <a:r>
                <a:rPr lang="es-CO" sz="600" b="1" dirty="0">
                  <a:solidFill>
                    <a:prstClr val="white"/>
                  </a:solidFill>
                  <a:latin typeface="Calibri"/>
                </a:rPr>
                <a:t>Gestión de depositarios</a:t>
              </a:r>
            </a:p>
            <a:p>
              <a:pPr marL="128588" indent="-128588">
                <a:buFont typeface="Arial" panose="020B0604020202020204" pitchFamily="34" charset="0"/>
                <a:buChar char="•"/>
              </a:pPr>
              <a:r>
                <a:rPr lang="es-CO" sz="600" b="1" dirty="0">
                  <a:solidFill>
                    <a:prstClr val="white"/>
                  </a:solidFill>
                  <a:latin typeface="Calibri"/>
                </a:rPr>
                <a:t>Administración Directa.</a:t>
              </a:r>
            </a:p>
          </p:txBody>
        </p:sp>
        <p:sp>
          <p:nvSpPr>
            <p:cNvPr id="88" name="Rectángulo 87"/>
            <p:cNvSpPr/>
            <p:nvPr/>
          </p:nvSpPr>
          <p:spPr>
            <a:xfrm>
              <a:off x="9663918" y="3892957"/>
              <a:ext cx="1737508" cy="705734"/>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 Liquidación sociedades</a:t>
              </a:r>
            </a:p>
            <a:p>
              <a:pPr marL="128588" indent="-128588">
                <a:buFont typeface="Arial" panose="020B0604020202020204" pitchFamily="34" charset="0"/>
                <a:buChar char="•"/>
              </a:pPr>
              <a:r>
                <a:rPr lang="es-CO" sz="600" b="1" dirty="0">
                  <a:solidFill>
                    <a:prstClr val="white"/>
                  </a:solidFill>
                  <a:latin typeface="Calibri"/>
                </a:rPr>
                <a:t>Comercialización Soc. Activas</a:t>
              </a:r>
            </a:p>
            <a:p>
              <a:pPr marL="128588" indent="-128588">
                <a:buFont typeface="Arial" panose="020B0604020202020204" pitchFamily="34" charset="0"/>
                <a:buChar char="•"/>
              </a:pPr>
              <a:r>
                <a:rPr lang="es-CO" sz="600" b="1" dirty="0">
                  <a:solidFill>
                    <a:prstClr val="white"/>
                  </a:solidFill>
                  <a:latin typeface="Calibri"/>
                </a:rPr>
                <a:t>Cancelación Matricula</a:t>
              </a:r>
            </a:p>
            <a:p>
              <a:pPr marL="128588" indent="-128588">
                <a:buFont typeface="Arial" panose="020B0604020202020204" pitchFamily="34" charset="0"/>
                <a:buChar char="•"/>
              </a:pPr>
              <a:r>
                <a:rPr lang="es-CO" sz="600" b="1" u="sng" dirty="0">
                  <a:solidFill>
                    <a:srgbClr val="C00000"/>
                  </a:solidFill>
                  <a:latin typeface="Calibri"/>
                </a:rPr>
                <a:t>Devoluciones</a:t>
              </a:r>
            </a:p>
          </p:txBody>
        </p:sp>
        <p:sp>
          <p:nvSpPr>
            <p:cNvPr id="89" name="Rectángulo 88"/>
            <p:cNvSpPr/>
            <p:nvPr/>
          </p:nvSpPr>
          <p:spPr>
            <a:xfrm>
              <a:off x="9658617" y="2073244"/>
              <a:ext cx="1737508" cy="751911"/>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Chatarrización, destrucción</a:t>
              </a:r>
            </a:p>
            <a:p>
              <a:pPr marL="128588" indent="-128588">
                <a:buFont typeface="Arial" panose="020B0604020202020204" pitchFamily="34" charset="0"/>
                <a:buChar char="•"/>
              </a:pPr>
              <a:r>
                <a:rPr lang="es-CO" sz="600" b="1" dirty="0">
                  <a:solidFill>
                    <a:prstClr val="white"/>
                  </a:solidFill>
                  <a:latin typeface="Calibri"/>
                </a:rPr>
                <a:t>Comercialización Muebles</a:t>
              </a:r>
            </a:p>
            <a:p>
              <a:pPr marL="128588" indent="-128588">
                <a:buFont typeface="Arial" panose="020B0604020202020204" pitchFamily="34" charset="0"/>
                <a:buChar char="•"/>
              </a:pPr>
              <a:r>
                <a:rPr lang="es-CO" sz="600" b="1" dirty="0">
                  <a:solidFill>
                    <a:prstClr val="white"/>
                  </a:solidFill>
                  <a:latin typeface="Calibri"/>
                </a:rPr>
                <a:t>Monetización de divisas extintas</a:t>
              </a:r>
            </a:p>
            <a:p>
              <a:pPr marL="128588" indent="-128588">
                <a:buFont typeface="Arial" panose="020B0604020202020204" pitchFamily="34" charset="0"/>
                <a:buChar char="•"/>
              </a:pPr>
              <a:r>
                <a:rPr lang="es-CO" sz="600" b="1" dirty="0">
                  <a:solidFill>
                    <a:prstClr val="white"/>
                  </a:solidFill>
                  <a:latin typeface="Calibri"/>
                </a:rPr>
                <a:t>Destinaciones especificas</a:t>
              </a:r>
            </a:p>
            <a:p>
              <a:pPr marL="128588" indent="-128588">
                <a:buFont typeface="Arial" panose="020B0604020202020204" pitchFamily="34" charset="0"/>
                <a:buChar char="•"/>
              </a:pPr>
              <a:r>
                <a:rPr lang="es-CO" sz="600" b="1" dirty="0">
                  <a:solidFill>
                    <a:prstClr val="white"/>
                  </a:solidFill>
                  <a:latin typeface="Calibri"/>
                </a:rPr>
                <a:t>Destinaciones definitivas</a:t>
              </a:r>
            </a:p>
            <a:p>
              <a:pPr marL="128588" indent="-128588">
                <a:buFont typeface="Arial" panose="020B0604020202020204" pitchFamily="34" charset="0"/>
                <a:buChar char="•"/>
              </a:pPr>
              <a:r>
                <a:rPr lang="es-CO" sz="600" b="1" u="sng" dirty="0">
                  <a:solidFill>
                    <a:srgbClr val="C00000"/>
                  </a:solidFill>
                  <a:latin typeface="Calibri"/>
                </a:rPr>
                <a:t>Devoluciones</a:t>
              </a:r>
            </a:p>
          </p:txBody>
        </p:sp>
        <p:sp>
          <p:nvSpPr>
            <p:cNvPr id="90" name="Rectángulo 89"/>
            <p:cNvSpPr/>
            <p:nvPr/>
          </p:nvSpPr>
          <p:spPr>
            <a:xfrm>
              <a:off x="9658617" y="2944089"/>
              <a:ext cx="1737508" cy="813952"/>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Comercialización Inmuebles</a:t>
              </a:r>
            </a:p>
            <a:p>
              <a:pPr marL="128588" indent="-128588">
                <a:buFont typeface="Arial" panose="020B0604020202020204" pitchFamily="34" charset="0"/>
                <a:buChar char="•"/>
              </a:pPr>
              <a:r>
                <a:rPr lang="es-CO" sz="600" b="1" dirty="0">
                  <a:solidFill>
                    <a:prstClr val="white"/>
                  </a:solidFill>
                  <a:latin typeface="Calibri"/>
                </a:rPr>
                <a:t>Donación</a:t>
              </a:r>
            </a:p>
            <a:p>
              <a:pPr marL="128588" indent="-128588">
                <a:buFont typeface="Arial" panose="020B0604020202020204" pitchFamily="34" charset="0"/>
                <a:buChar char="•"/>
              </a:pPr>
              <a:r>
                <a:rPr lang="es-CO" sz="600" b="1" dirty="0">
                  <a:solidFill>
                    <a:prstClr val="white"/>
                  </a:solidFill>
                  <a:latin typeface="Calibri"/>
                </a:rPr>
                <a:t>Destinaciones  de Ley</a:t>
              </a:r>
            </a:p>
            <a:p>
              <a:pPr marL="128588" indent="-128588">
                <a:buFont typeface="Arial" panose="020B0604020202020204" pitchFamily="34" charset="0"/>
                <a:buChar char="•"/>
              </a:pPr>
              <a:r>
                <a:rPr lang="es-CO" sz="600" b="1" dirty="0">
                  <a:solidFill>
                    <a:prstClr val="white"/>
                  </a:solidFill>
                  <a:latin typeface="Calibri"/>
                </a:rPr>
                <a:t>Destinaciones especificas </a:t>
              </a:r>
            </a:p>
            <a:p>
              <a:pPr marL="128588" indent="-128588">
                <a:buFont typeface="Arial" panose="020B0604020202020204" pitchFamily="34" charset="0"/>
                <a:buChar char="•"/>
              </a:pPr>
              <a:r>
                <a:rPr lang="es-CO" sz="600" b="1" dirty="0">
                  <a:solidFill>
                    <a:prstClr val="white"/>
                  </a:solidFill>
                  <a:latin typeface="Calibri"/>
                </a:rPr>
                <a:t>Expropiación -  Demolición</a:t>
              </a:r>
            </a:p>
            <a:p>
              <a:pPr marL="128588" indent="-128588">
                <a:buFont typeface="Arial" panose="020B0604020202020204" pitchFamily="34" charset="0"/>
                <a:buChar char="•"/>
              </a:pPr>
              <a:r>
                <a:rPr lang="es-CO" sz="600" b="1" u="sng" dirty="0">
                  <a:solidFill>
                    <a:srgbClr val="C00000"/>
                  </a:solidFill>
                  <a:latin typeface="Calibri"/>
                </a:rPr>
                <a:t>Devoluciones</a:t>
              </a:r>
            </a:p>
          </p:txBody>
        </p:sp>
        <p:cxnSp>
          <p:nvCxnSpPr>
            <p:cNvPr id="91" name="Conector recto 90"/>
            <p:cNvCxnSpPr/>
            <p:nvPr/>
          </p:nvCxnSpPr>
          <p:spPr>
            <a:xfrm>
              <a:off x="822249" y="5347975"/>
              <a:ext cx="11182350" cy="8951"/>
            </a:xfrm>
            <a:prstGeom prst="line">
              <a:avLst/>
            </a:prstGeom>
            <a:ln w="19050">
              <a:solidFill>
                <a:schemeClr val="bg1">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2" name="Conector recto 91"/>
            <p:cNvCxnSpPr/>
            <p:nvPr/>
          </p:nvCxnSpPr>
          <p:spPr>
            <a:xfrm>
              <a:off x="818790" y="5915352"/>
              <a:ext cx="11182350" cy="8951"/>
            </a:xfrm>
            <a:prstGeom prst="line">
              <a:avLst/>
            </a:prstGeom>
            <a:ln w="19050">
              <a:solidFill>
                <a:schemeClr val="bg1">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3" name="Conector recto 92"/>
            <p:cNvCxnSpPr/>
            <p:nvPr/>
          </p:nvCxnSpPr>
          <p:spPr>
            <a:xfrm>
              <a:off x="806992" y="1521356"/>
              <a:ext cx="11182350" cy="8951"/>
            </a:xfrm>
            <a:prstGeom prst="line">
              <a:avLst/>
            </a:prstGeom>
            <a:ln w="19050">
              <a:solidFill>
                <a:srgbClr val="C66156">
                  <a:alpha val="70000"/>
                </a:srgb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1" name="Conector angular 50"/>
            <p:cNvCxnSpPr>
              <a:stCxn id="27" idx="2"/>
              <a:endCxn id="23" idx="0"/>
            </p:cNvCxnSpPr>
            <p:nvPr/>
          </p:nvCxnSpPr>
          <p:spPr>
            <a:xfrm rot="16200000" flipH="1">
              <a:off x="1439442" y="1642307"/>
              <a:ext cx="785199" cy="10569"/>
            </a:xfrm>
            <a:prstGeom prst="bentConnector3">
              <a:avLst>
                <a:gd name="adj1" fmla="val 50000"/>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Conector angular 56"/>
            <p:cNvCxnSpPr>
              <a:stCxn id="26" idx="2"/>
              <a:endCxn id="27" idx="0"/>
            </p:cNvCxnSpPr>
            <p:nvPr/>
          </p:nvCxnSpPr>
          <p:spPr>
            <a:xfrm rot="5400000">
              <a:off x="3844987" y="-1339539"/>
              <a:ext cx="203894" cy="4240354"/>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Conector angular 107"/>
            <p:cNvCxnSpPr>
              <a:endCxn id="1028" idx="0"/>
            </p:cNvCxnSpPr>
            <p:nvPr/>
          </p:nvCxnSpPr>
          <p:spPr>
            <a:xfrm rot="16200000" flipH="1">
              <a:off x="5879305" y="3705363"/>
              <a:ext cx="2030560" cy="1873"/>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8" name="Elipse 1027"/>
            <p:cNvSpPr/>
            <p:nvPr/>
          </p:nvSpPr>
          <p:spPr>
            <a:xfrm>
              <a:off x="6806787" y="4721580"/>
              <a:ext cx="177469" cy="170167"/>
            </a:xfrm>
            <a:prstGeom prst="ellipse">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A</a:t>
              </a:r>
            </a:p>
          </p:txBody>
        </p:sp>
        <p:sp>
          <p:nvSpPr>
            <p:cNvPr id="210" name="Elipse 209"/>
            <p:cNvSpPr/>
            <p:nvPr/>
          </p:nvSpPr>
          <p:spPr>
            <a:xfrm>
              <a:off x="4956846" y="1010203"/>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A</a:t>
              </a:r>
            </a:p>
          </p:txBody>
        </p:sp>
        <p:cxnSp>
          <p:nvCxnSpPr>
            <p:cNvPr id="1032" name="Conector recto de flecha 1031"/>
            <p:cNvCxnSpPr>
              <a:stCxn id="210" idx="6"/>
              <a:endCxn id="29" idx="1"/>
            </p:cNvCxnSpPr>
            <p:nvPr/>
          </p:nvCxnSpPr>
          <p:spPr>
            <a:xfrm flipV="1">
              <a:off x="5134315" y="1093168"/>
              <a:ext cx="120918" cy="2119"/>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4" name="Conector angular 1033"/>
            <p:cNvCxnSpPr>
              <a:stCxn id="29" idx="3"/>
              <a:endCxn id="179" idx="1"/>
            </p:cNvCxnSpPr>
            <p:nvPr/>
          </p:nvCxnSpPr>
          <p:spPr>
            <a:xfrm flipV="1">
              <a:off x="6872642" y="900580"/>
              <a:ext cx="420118" cy="192588"/>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6" name="Conector angular 1035"/>
            <p:cNvCxnSpPr>
              <a:stCxn id="29" idx="3"/>
              <a:endCxn id="190" idx="1"/>
            </p:cNvCxnSpPr>
            <p:nvPr/>
          </p:nvCxnSpPr>
          <p:spPr>
            <a:xfrm>
              <a:off x="6872642" y="1093168"/>
              <a:ext cx="421451" cy="197617"/>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9" name="Conector angular 1038"/>
            <p:cNvCxnSpPr>
              <a:stCxn id="69" idx="3"/>
              <a:endCxn id="67" idx="1"/>
            </p:cNvCxnSpPr>
            <p:nvPr/>
          </p:nvCxnSpPr>
          <p:spPr>
            <a:xfrm flipV="1">
              <a:off x="8113107" y="5488249"/>
              <a:ext cx="311587" cy="134241"/>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41" name="Conector angular 1040"/>
            <p:cNvCxnSpPr>
              <a:stCxn id="69" idx="3"/>
              <a:endCxn id="68" idx="1"/>
            </p:cNvCxnSpPr>
            <p:nvPr/>
          </p:nvCxnSpPr>
          <p:spPr>
            <a:xfrm>
              <a:off x="8113107" y="5622490"/>
              <a:ext cx="311587" cy="118030"/>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2" name="Elipse 221"/>
            <p:cNvSpPr/>
            <p:nvPr/>
          </p:nvSpPr>
          <p:spPr>
            <a:xfrm>
              <a:off x="9467491" y="1201065"/>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B</a:t>
              </a:r>
            </a:p>
          </p:txBody>
        </p:sp>
        <p:sp>
          <p:nvSpPr>
            <p:cNvPr id="223" name="Rectángulo 222"/>
            <p:cNvSpPr/>
            <p:nvPr/>
          </p:nvSpPr>
          <p:spPr>
            <a:xfrm>
              <a:off x="1214463" y="5534419"/>
              <a:ext cx="1215184" cy="165337"/>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Puestas a disposición</a:t>
              </a:r>
            </a:p>
          </p:txBody>
        </p:sp>
        <p:cxnSp>
          <p:nvCxnSpPr>
            <p:cNvPr id="1043" name="Conector recto de flecha 1042"/>
            <p:cNvCxnSpPr>
              <a:stCxn id="223" idx="0"/>
              <a:endCxn id="23" idx="2"/>
            </p:cNvCxnSpPr>
            <p:nvPr/>
          </p:nvCxnSpPr>
          <p:spPr>
            <a:xfrm flipV="1">
              <a:off x="1822055" y="4620385"/>
              <a:ext cx="15271" cy="914033"/>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45" name="Conector recto de flecha 1044"/>
            <p:cNvCxnSpPr>
              <a:stCxn id="190" idx="3"/>
              <a:endCxn id="222" idx="2"/>
            </p:cNvCxnSpPr>
            <p:nvPr/>
          </p:nvCxnSpPr>
          <p:spPr>
            <a:xfrm flipV="1">
              <a:off x="9328143" y="1286149"/>
              <a:ext cx="139348" cy="4636"/>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8" name="Elipse 227"/>
            <p:cNvSpPr/>
            <p:nvPr/>
          </p:nvSpPr>
          <p:spPr>
            <a:xfrm>
              <a:off x="6523458" y="5414536"/>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B</a:t>
              </a:r>
            </a:p>
          </p:txBody>
        </p:sp>
        <p:sp>
          <p:nvSpPr>
            <p:cNvPr id="231" name="Elipse 230"/>
            <p:cNvSpPr/>
            <p:nvPr/>
          </p:nvSpPr>
          <p:spPr>
            <a:xfrm>
              <a:off x="9467491" y="81225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C</a:t>
              </a:r>
            </a:p>
          </p:txBody>
        </p:sp>
        <p:cxnSp>
          <p:nvCxnSpPr>
            <p:cNvPr id="1049" name="Conector recto de flecha 1048"/>
            <p:cNvCxnSpPr>
              <a:stCxn id="179" idx="3"/>
              <a:endCxn id="231" idx="2"/>
            </p:cNvCxnSpPr>
            <p:nvPr/>
          </p:nvCxnSpPr>
          <p:spPr>
            <a:xfrm flipV="1">
              <a:off x="9329475" y="897336"/>
              <a:ext cx="138016" cy="3244"/>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1" name="Elipse 240"/>
            <p:cNvSpPr/>
            <p:nvPr/>
          </p:nvSpPr>
          <p:spPr>
            <a:xfrm>
              <a:off x="9843718" y="552299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C</a:t>
              </a:r>
            </a:p>
          </p:txBody>
        </p:sp>
        <p:cxnSp>
          <p:nvCxnSpPr>
            <p:cNvPr id="1062" name="Conector angular 1061"/>
            <p:cNvCxnSpPr>
              <a:stCxn id="67" idx="3"/>
              <a:endCxn id="241" idx="2"/>
            </p:cNvCxnSpPr>
            <p:nvPr/>
          </p:nvCxnSpPr>
          <p:spPr>
            <a:xfrm>
              <a:off x="9519861" y="5488249"/>
              <a:ext cx="323857" cy="119827"/>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64" name="Conector angular 1063"/>
            <p:cNvCxnSpPr>
              <a:stCxn id="68" idx="3"/>
              <a:endCxn id="241" idx="2"/>
            </p:cNvCxnSpPr>
            <p:nvPr/>
          </p:nvCxnSpPr>
          <p:spPr>
            <a:xfrm flipV="1">
              <a:off x="9519861" y="5608076"/>
              <a:ext cx="323857" cy="132444"/>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4" name="Elipse 263"/>
            <p:cNvSpPr/>
            <p:nvPr/>
          </p:nvSpPr>
          <p:spPr>
            <a:xfrm>
              <a:off x="4172298" y="566387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A</a:t>
              </a:r>
            </a:p>
          </p:txBody>
        </p:sp>
        <p:cxnSp>
          <p:nvCxnSpPr>
            <p:cNvPr id="1079" name="Conector recto de flecha 1078"/>
            <p:cNvCxnSpPr>
              <a:stCxn id="264" idx="6"/>
              <a:endCxn id="66" idx="1"/>
            </p:cNvCxnSpPr>
            <p:nvPr/>
          </p:nvCxnSpPr>
          <p:spPr>
            <a:xfrm>
              <a:off x="4349767" y="5748956"/>
              <a:ext cx="240537" cy="6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9" name="Elipse 268"/>
            <p:cNvSpPr/>
            <p:nvPr/>
          </p:nvSpPr>
          <p:spPr>
            <a:xfrm>
              <a:off x="11517146" y="2964421"/>
              <a:ext cx="177469" cy="170167"/>
            </a:xfrm>
            <a:prstGeom prst="ellipse">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a:t>
              </a:r>
            </a:p>
          </p:txBody>
        </p:sp>
        <p:cxnSp>
          <p:nvCxnSpPr>
            <p:cNvPr id="1083" name="Conector angular 1082"/>
            <p:cNvCxnSpPr/>
            <p:nvPr/>
          </p:nvCxnSpPr>
          <p:spPr>
            <a:xfrm flipV="1">
              <a:off x="11396125" y="3054823"/>
              <a:ext cx="121021" cy="384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2" name="Rectángulo 281"/>
            <p:cNvSpPr/>
            <p:nvPr/>
          </p:nvSpPr>
          <p:spPr>
            <a:xfrm rot="5400000">
              <a:off x="10266419" y="3095962"/>
              <a:ext cx="3104328" cy="96655"/>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FRISCO</a:t>
              </a:r>
            </a:p>
          </p:txBody>
        </p:sp>
        <p:sp>
          <p:nvSpPr>
            <p:cNvPr id="283" name="Elipse 282"/>
            <p:cNvSpPr/>
            <p:nvPr/>
          </p:nvSpPr>
          <p:spPr>
            <a:xfrm>
              <a:off x="9539961" y="605869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a:t>
              </a:r>
            </a:p>
          </p:txBody>
        </p:sp>
        <p:cxnSp>
          <p:nvCxnSpPr>
            <p:cNvPr id="208" name="Conector angular 207"/>
            <p:cNvCxnSpPr>
              <a:stCxn id="283" idx="4"/>
              <a:endCxn id="160" idx="1"/>
            </p:cNvCxnSpPr>
            <p:nvPr/>
          </p:nvCxnSpPr>
          <p:spPr>
            <a:xfrm rot="16200000" flipH="1">
              <a:off x="9866229" y="5991326"/>
              <a:ext cx="25511" cy="500576"/>
            </a:xfrm>
            <a:prstGeom prst="bentConnector2">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1" name="Conector angular 210"/>
            <p:cNvCxnSpPr>
              <a:stCxn id="283" idx="0"/>
              <a:endCxn id="159" idx="1"/>
            </p:cNvCxnSpPr>
            <p:nvPr/>
          </p:nvCxnSpPr>
          <p:spPr>
            <a:xfrm rot="5400000" flipH="1" flipV="1">
              <a:off x="9868604" y="5799822"/>
              <a:ext cx="18962" cy="498779"/>
            </a:xfrm>
            <a:prstGeom prst="bentConnector2">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6" name="Conector angular 215"/>
            <p:cNvCxnSpPr>
              <a:stCxn id="66" idx="3"/>
              <a:endCxn id="69" idx="1"/>
            </p:cNvCxnSpPr>
            <p:nvPr/>
          </p:nvCxnSpPr>
          <p:spPr>
            <a:xfrm flipV="1">
              <a:off x="6694999" y="5622490"/>
              <a:ext cx="422502" cy="127141"/>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Conector angular 217"/>
            <p:cNvCxnSpPr>
              <a:stCxn id="228" idx="6"/>
              <a:endCxn id="69" idx="1"/>
            </p:cNvCxnSpPr>
            <p:nvPr/>
          </p:nvCxnSpPr>
          <p:spPr>
            <a:xfrm>
              <a:off x="6700927" y="5499620"/>
              <a:ext cx="416574" cy="122870"/>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5" name="Conector recto 294"/>
            <p:cNvCxnSpPr/>
            <p:nvPr/>
          </p:nvCxnSpPr>
          <p:spPr>
            <a:xfrm>
              <a:off x="806992" y="6409839"/>
              <a:ext cx="11182350" cy="8951"/>
            </a:xfrm>
            <a:prstGeom prst="line">
              <a:avLst/>
            </a:prstGeom>
            <a:ln w="19050">
              <a:solidFill>
                <a:schemeClr val="bg1">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96" name="Rectángulo 295"/>
            <p:cNvSpPr/>
            <p:nvPr/>
          </p:nvSpPr>
          <p:spPr>
            <a:xfrm>
              <a:off x="-609" y="6396189"/>
              <a:ext cx="815354" cy="461811"/>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25" b="1" dirty="0">
                  <a:solidFill>
                    <a:prstClr val="white"/>
                  </a:solidFill>
                  <a:latin typeface="Calibri"/>
                </a:rPr>
                <a:t>AFECTADO</a:t>
              </a:r>
            </a:p>
          </p:txBody>
        </p:sp>
        <p:sp>
          <p:nvSpPr>
            <p:cNvPr id="297" name="Rectángulo 296"/>
            <p:cNvSpPr/>
            <p:nvPr/>
          </p:nvSpPr>
          <p:spPr>
            <a:xfrm>
              <a:off x="9969882" y="6495964"/>
              <a:ext cx="1816064" cy="273286"/>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prstClr val="white"/>
                  </a:solidFill>
                  <a:latin typeface="Calibri"/>
                </a:rPr>
                <a:t>Recepción de Activos Y Rendimientos</a:t>
              </a:r>
            </a:p>
          </p:txBody>
        </p:sp>
        <p:cxnSp>
          <p:nvCxnSpPr>
            <p:cNvPr id="220" name="Conector angular 219"/>
            <p:cNvCxnSpPr>
              <a:stCxn id="89" idx="3"/>
              <a:endCxn id="110" idx="0"/>
            </p:cNvCxnSpPr>
            <p:nvPr/>
          </p:nvCxnSpPr>
          <p:spPr>
            <a:xfrm>
              <a:off x="11396125" y="2449200"/>
              <a:ext cx="627571" cy="1074037"/>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6" name="Conector angular 225"/>
            <p:cNvCxnSpPr>
              <a:endCxn id="110" idx="2"/>
            </p:cNvCxnSpPr>
            <p:nvPr/>
          </p:nvCxnSpPr>
          <p:spPr>
            <a:xfrm flipV="1">
              <a:off x="11408210" y="3606281"/>
              <a:ext cx="526751" cy="1170"/>
            </a:xfrm>
            <a:prstGeom prst="bentConnector3">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2" name="Conector angular 231"/>
            <p:cNvCxnSpPr>
              <a:stCxn id="88" idx="3"/>
              <a:endCxn id="110" idx="4"/>
            </p:cNvCxnSpPr>
            <p:nvPr/>
          </p:nvCxnSpPr>
          <p:spPr>
            <a:xfrm flipV="1">
              <a:off x="11401426" y="3689324"/>
              <a:ext cx="622270" cy="556500"/>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9" name="Elipse 308"/>
            <p:cNvSpPr/>
            <p:nvPr/>
          </p:nvSpPr>
          <p:spPr>
            <a:xfrm>
              <a:off x="9538438" y="6548308"/>
              <a:ext cx="177469" cy="16608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prstClr val="white"/>
                  </a:solidFill>
                  <a:latin typeface="Calibri"/>
                </a:rPr>
                <a:t>E</a:t>
              </a:r>
            </a:p>
          </p:txBody>
        </p:sp>
        <p:cxnSp>
          <p:nvCxnSpPr>
            <p:cNvPr id="235" name="Conector angular 234"/>
            <p:cNvCxnSpPr>
              <a:stCxn id="309" idx="6"/>
              <a:endCxn id="297" idx="1"/>
            </p:cNvCxnSpPr>
            <p:nvPr/>
          </p:nvCxnSpPr>
          <p:spPr>
            <a:xfrm>
              <a:off x="9715907" y="6631352"/>
              <a:ext cx="253975" cy="1255"/>
            </a:xfrm>
            <a:prstGeom prst="bentConnector3">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12" name="Elipse 311"/>
            <p:cNvSpPr/>
            <p:nvPr/>
          </p:nvSpPr>
          <p:spPr>
            <a:xfrm>
              <a:off x="4420176" y="3272310"/>
              <a:ext cx="177469" cy="170167"/>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C</a:t>
              </a:r>
            </a:p>
          </p:txBody>
        </p:sp>
        <p:cxnSp>
          <p:nvCxnSpPr>
            <p:cNvPr id="313" name="Conector angular 312"/>
            <p:cNvCxnSpPr>
              <a:stCxn id="312" idx="0"/>
              <a:endCxn id="76" idx="1"/>
            </p:cNvCxnSpPr>
            <p:nvPr/>
          </p:nvCxnSpPr>
          <p:spPr>
            <a:xfrm rot="5400000" flipH="1" flipV="1">
              <a:off x="4216420" y="2743801"/>
              <a:ext cx="821000" cy="23601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 name="Conector angular 313"/>
            <p:cNvCxnSpPr>
              <a:stCxn id="312" idx="4"/>
              <a:endCxn id="83" idx="1"/>
            </p:cNvCxnSpPr>
            <p:nvPr/>
          </p:nvCxnSpPr>
          <p:spPr>
            <a:xfrm rot="16200000" flipH="1">
              <a:off x="4225031" y="3726357"/>
              <a:ext cx="803791" cy="23603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5" name="Conector angular 314"/>
            <p:cNvCxnSpPr>
              <a:stCxn id="312" idx="6"/>
              <a:endCxn id="78" idx="1"/>
            </p:cNvCxnSpPr>
            <p:nvPr/>
          </p:nvCxnSpPr>
          <p:spPr>
            <a:xfrm flipV="1">
              <a:off x="4597645" y="3357316"/>
              <a:ext cx="153462" cy="78"/>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3" name="Conector angular 242"/>
            <p:cNvCxnSpPr>
              <a:stCxn id="159" idx="3"/>
              <a:endCxn id="282" idx="3"/>
            </p:cNvCxnSpPr>
            <p:nvPr/>
          </p:nvCxnSpPr>
          <p:spPr>
            <a:xfrm flipV="1">
              <a:off x="11628354" y="4696454"/>
              <a:ext cx="190229" cy="134327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Conector angular 245"/>
            <p:cNvCxnSpPr>
              <a:stCxn id="160" idx="3"/>
              <a:endCxn id="282" idx="3"/>
            </p:cNvCxnSpPr>
            <p:nvPr/>
          </p:nvCxnSpPr>
          <p:spPr>
            <a:xfrm flipV="1">
              <a:off x="11630151" y="4696454"/>
              <a:ext cx="188432" cy="155791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6716875" y="3649837"/>
              <a:ext cx="19797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35" name="Imagen 34"/>
            <p:cNvPicPr>
              <a:picLocks noChangeAspect="1"/>
            </p:cNvPicPr>
            <p:nvPr/>
          </p:nvPicPr>
          <p:blipFill>
            <a:blip r:embed="rId3"/>
            <a:stretch>
              <a:fillRect/>
            </a:stretch>
          </p:blipFill>
          <p:spPr>
            <a:xfrm>
              <a:off x="6693541" y="2688937"/>
              <a:ext cx="207282" cy="12193"/>
            </a:xfrm>
            <a:prstGeom prst="rect">
              <a:avLst/>
            </a:prstGeom>
          </p:spPr>
        </p:pic>
        <p:cxnSp>
          <p:nvCxnSpPr>
            <p:cNvPr id="48" name="Conector recto de flecha 47"/>
            <p:cNvCxnSpPr/>
            <p:nvPr/>
          </p:nvCxnSpPr>
          <p:spPr>
            <a:xfrm>
              <a:off x="11576721" y="2275367"/>
              <a:ext cx="8943" cy="713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a:off x="11408210" y="2282915"/>
              <a:ext cx="176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CuadroTexto 51"/>
            <p:cNvSpPr txBox="1"/>
            <p:nvPr/>
          </p:nvSpPr>
          <p:spPr>
            <a:xfrm>
              <a:off x="1259023" y="-197941"/>
              <a:ext cx="3143511" cy="400109"/>
            </a:xfrm>
            <a:prstGeom prst="rect">
              <a:avLst/>
            </a:prstGeom>
            <a:noFill/>
          </p:spPr>
          <p:txBody>
            <a:bodyPr wrap="none" rtlCol="0">
              <a:spAutoFit/>
            </a:bodyPr>
            <a:lstStyle/>
            <a:p>
              <a:r>
                <a:rPr lang="es-CO" sz="1350" b="1" dirty="0">
                  <a:solidFill>
                    <a:prstClr val="black"/>
                  </a:solidFill>
                  <a:latin typeface="Calibri"/>
                </a:rPr>
                <a:t>MACROPROCESO MISIONALES</a:t>
              </a:r>
            </a:p>
          </p:txBody>
        </p:sp>
        <p:sp>
          <p:nvSpPr>
            <p:cNvPr id="110" name="Elipse 109"/>
            <p:cNvSpPr/>
            <p:nvPr/>
          </p:nvSpPr>
          <p:spPr>
            <a:xfrm>
              <a:off x="11934961" y="3523237"/>
              <a:ext cx="177469" cy="166087"/>
            </a:xfrm>
            <a:prstGeom prst="ellipse">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prstClr val="white"/>
                  </a:solidFill>
                  <a:latin typeface="Calibri"/>
                </a:rPr>
                <a:t>E</a:t>
              </a:r>
            </a:p>
          </p:txBody>
        </p:sp>
      </p:grpSp>
    </p:spTree>
    <p:extLst>
      <p:ext uri="{BB962C8B-B14F-4D97-AF65-F5344CB8AC3E}">
        <p14:creationId xmlns:p14="http://schemas.microsoft.com/office/powerpoint/2010/main" val="16040605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12907" t="20652" r="41851" b="10232"/>
          <a:stretch/>
        </p:blipFill>
        <p:spPr>
          <a:xfrm>
            <a:off x="1548065" y="1066800"/>
            <a:ext cx="4817902" cy="4138121"/>
          </a:xfrm>
          <a:prstGeom prst="rect">
            <a:avLst/>
          </a:prstGeom>
        </p:spPr>
      </p:pic>
      <p:pic>
        <p:nvPicPr>
          <p:cNvPr id="9" name="Imagen 8"/>
          <p:cNvPicPr>
            <a:picLocks noChangeAspect="1"/>
          </p:cNvPicPr>
          <p:nvPr/>
        </p:nvPicPr>
        <p:blipFill rotWithShape="1">
          <a:blip r:embed="rId3"/>
          <a:srcRect l="12674" t="38303" r="41903" b="37414"/>
          <a:stretch/>
        </p:blipFill>
        <p:spPr>
          <a:xfrm>
            <a:off x="1526801" y="5109323"/>
            <a:ext cx="4839166" cy="1403127"/>
          </a:xfrm>
          <a:prstGeom prst="rect">
            <a:avLst/>
          </a:prstGeom>
        </p:spPr>
      </p:pic>
      <p:sp>
        <p:nvSpPr>
          <p:cNvPr id="10" name="CuadroTexto 9"/>
          <p:cNvSpPr txBox="1"/>
          <p:nvPr/>
        </p:nvSpPr>
        <p:spPr>
          <a:xfrm>
            <a:off x="4390029" y="2129049"/>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10671</a:t>
            </a:r>
            <a:endParaRPr lang="es-CO" sz="1000" dirty="0">
              <a:solidFill>
                <a:prstClr val="black"/>
              </a:solidFill>
              <a:latin typeface="Arial Narrow" panose="020B0606020202030204" pitchFamily="34" charset="0"/>
            </a:endParaRPr>
          </a:p>
        </p:txBody>
      </p:sp>
      <p:sp>
        <p:nvSpPr>
          <p:cNvPr id="11" name="CuadroTexto 10"/>
          <p:cNvSpPr txBox="1"/>
          <p:nvPr/>
        </p:nvSpPr>
        <p:spPr>
          <a:xfrm>
            <a:off x="5016659" y="2129048"/>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10938</a:t>
            </a:r>
            <a:endParaRPr lang="es-CO" sz="1000" dirty="0">
              <a:solidFill>
                <a:prstClr val="black"/>
              </a:solidFill>
              <a:latin typeface="Arial Narrow" panose="020B0606020202030204" pitchFamily="34" charset="0"/>
            </a:endParaRPr>
          </a:p>
        </p:txBody>
      </p:sp>
      <p:sp>
        <p:nvSpPr>
          <p:cNvPr id="12" name="CuadroTexto 11"/>
          <p:cNvSpPr txBox="1"/>
          <p:nvPr/>
        </p:nvSpPr>
        <p:spPr>
          <a:xfrm>
            <a:off x="5752921" y="2129048"/>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11730</a:t>
            </a:r>
            <a:endParaRPr lang="es-CO" sz="1000" dirty="0">
              <a:solidFill>
                <a:prstClr val="black"/>
              </a:solidFill>
              <a:latin typeface="Arial Narrow" panose="020B0606020202030204" pitchFamily="34" charset="0"/>
            </a:endParaRPr>
          </a:p>
        </p:txBody>
      </p:sp>
      <p:pic>
        <p:nvPicPr>
          <p:cNvPr id="13" name="Imagen 12"/>
          <p:cNvPicPr>
            <a:picLocks noChangeAspect="1"/>
          </p:cNvPicPr>
          <p:nvPr/>
        </p:nvPicPr>
        <p:blipFill rotWithShape="1">
          <a:blip r:embed="rId2"/>
          <a:srcRect l="66360" t="20652" r="12210" b="10232"/>
          <a:stretch/>
        </p:blipFill>
        <p:spPr>
          <a:xfrm>
            <a:off x="6360438" y="1070931"/>
            <a:ext cx="2282150" cy="4138121"/>
          </a:xfrm>
          <a:prstGeom prst="rect">
            <a:avLst/>
          </a:prstGeom>
        </p:spPr>
      </p:pic>
      <p:pic>
        <p:nvPicPr>
          <p:cNvPr id="14" name="Imagen 13"/>
          <p:cNvPicPr>
            <a:picLocks noChangeAspect="1"/>
          </p:cNvPicPr>
          <p:nvPr/>
        </p:nvPicPr>
        <p:blipFill rotWithShape="1">
          <a:blip r:embed="rId3"/>
          <a:srcRect l="65755" t="38303" r="25178" b="37414"/>
          <a:stretch/>
        </p:blipFill>
        <p:spPr>
          <a:xfrm>
            <a:off x="6360992" y="5114638"/>
            <a:ext cx="914032" cy="1397812"/>
          </a:xfrm>
          <a:prstGeom prst="rect">
            <a:avLst/>
          </a:prstGeom>
        </p:spPr>
      </p:pic>
      <p:sp>
        <p:nvSpPr>
          <p:cNvPr id="15" name="CuadroTexto 14"/>
          <p:cNvSpPr txBox="1"/>
          <p:nvPr/>
        </p:nvSpPr>
        <p:spPr>
          <a:xfrm>
            <a:off x="4390028" y="2519574"/>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8301</a:t>
            </a:r>
            <a:endParaRPr lang="es-CO" sz="1000" dirty="0">
              <a:solidFill>
                <a:prstClr val="black"/>
              </a:solidFill>
              <a:latin typeface="Arial Narrow" panose="020B0606020202030204" pitchFamily="34" charset="0"/>
            </a:endParaRPr>
          </a:p>
        </p:txBody>
      </p:sp>
      <p:sp>
        <p:nvSpPr>
          <p:cNvPr id="16" name="CuadroTexto 15"/>
          <p:cNvSpPr txBox="1"/>
          <p:nvPr/>
        </p:nvSpPr>
        <p:spPr>
          <a:xfrm>
            <a:off x="4390027" y="2871431"/>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314</a:t>
            </a:r>
            <a:endParaRPr lang="es-CO" sz="1000" dirty="0">
              <a:solidFill>
                <a:prstClr val="black"/>
              </a:solidFill>
              <a:latin typeface="Arial Narrow" panose="020B0606020202030204" pitchFamily="34" charset="0"/>
            </a:endParaRPr>
          </a:p>
        </p:txBody>
      </p:sp>
      <p:sp>
        <p:nvSpPr>
          <p:cNvPr id="17" name="CuadroTexto 16"/>
          <p:cNvSpPr txBox="1"/>
          <p:nvPr/>
        </p:nvSpPr>
        <p:spPr>
          <a:xfrm>
            <a:off x="4383832" y="3281656"/>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53113</a:t>
            </a:r>
            <a:endParaRPr lang="es-CO" sz="1000" dirty="0">
              <a:solidFill>
                <a:prstClr val="black"/>
              </a:solidFill>
              <a:latin typeface="Arial Narrow" panose="020B0606020202030204" pitchFamily="34" charset="0"/>
            </a:endParaRPr>
          </a:p>
        </p:txBody>
      </p:sp>
      <p:sp>
        <p:nvSpPr>
          <p:cNvPr id="22" name="CuadroTexto 21"/>
          <p:cNvSpPr txBox="1"/>
          <p:nvPr/>
        </p:nvSpPr>
        <p:spPr>
          <a:xfrm>
            <a:off x="4386015" y="3677108"/>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1711</a:t>
            </a:r>
            <a:endParaRPr lang="es-CO" sz="1000" dirty="0">
              <a:solidFill>
                <a:prstClr val="black"/>
              </a:solidFill>
              <a:latin typeface="Arial Narrow" panose="020B0606020202030204" pitchFamily="34" charset="0"/>
            </a:endParaRPr>
          </a:p>
        </p:txBody>
      </p:sp>
      <p:sp>
        <p:nvSpPr>
          <p:cNvPr id="23" name="CuadroTexto 22"/>
          <p:cNvSpPr txBox="1"/>
          <p:nvPr/>
        </p:nvSpPr>
        <p:spPr>
          <a:xfrm>
            <a:off x="4386014" y="4067633"/>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51</a:t>
            </a:r>
            <a:endParaRPr lang="es-CO" sz="1000" dirty="0">
              <a:solidFill>
                <a:prstClr val="black"/>
              </a:solidFill>
              <a:latin typeface="Arial Narrow" panose="020B0606020202030204" pitchFamily="34" charset="0"/>
            </a:endParaRPr>
          </a:p>
        </p:txBody>
      </p:sp>
      <p:sp>
        <p:nvSpPr>
          <p:cNvPr id="24" name="CuadroTexto 23"/>
          <p:cNvSpPr txBox="1"/>
          <p:nvPr/>
        </p:nvSpPr>
        <p:spPr>
          <a:xfrm>
            <a:off x="4386013" y="4419490"/>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120</a:t>
            </a:r>
            <a:endParaRPr lang="es-CO" sz="1000" dirty="0">
              <a:solidFill>
                <a:prstClr val="black"/>
              </a:solidFill>
              <a:latin typeface="Arial Narrow" panose="020B0606020202030204" pitchFamily="34" charset="0"/>
            </a:endParaRPr>
          </a:p>
        </p:txBody>
      </p:sp>
      <p:sp>
        <p:nvSpPr>
          <p:cNvPr id="25" name="CuadroTexto 24"/>
          <p:cNvSpPr txBox="1"/>
          <p:nvPr/>
        </p:nvSpPr>
        <p:spPr>
          <a:xfrm>
            <a:off x="4379818" y="4829715"/>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67</a:t>
            </a:r>
            <a:endParaRPr lang="es-CO" sz="1000" dirty="0">
              <a:solidFill>
                <a:prstClr val="black"/>
              </a:solidFill>
              <a:latin typeface="Arial Narrow" panose="020B0606020202030204" pitchFamily="34" charset="0"/>
            </a:endParaRPr>
          </a:p>
        </p:txBody>
      </p:sp>
      <p:sp>
        <p:nvSpPr>
          <p:cNvPr id="26" name="CuadroTexto 25"/>
          <p:cNvSpPr txBox="1"/>
          <p:nvPr/>
        </p:nvSpPr>
        <p:spPr>
          <a:xfrm>
            <a:off x="4361957" y="5132939"/>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2</a:t>
            </a:r>
            <a:endParaRPr lang="es-CO" sz="1000" dirty="0">
              <a:solidFill>
                <a:prstClr val="black"/>
              </a:solidFill>
              <a:latin typeface="Arial Narrow" panose="020B0606020202030204" pitchFamily="34" charset="0"/>
            </a:endParaRPr>
          </a:p>
        </p:txBody>
      </p:sp>
      <p:sp>
        <p:nvSpPr>
          <p:cNvPr id="27" name="CuadroTexto 26"/>
          <p:cNvSpPr txBox="1"/>
          <p:nvPr/>
        </p:nvSpPr>
        <p:spPr>
          <a:xfrm>
            <a:off x="4361956" y="5468872"/>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298</a:t>
            </a:r>
            <a:endParaRPr lang="es-CO" sz="1000" dirty="0">
              <a:solidFill>
                <a:prstClr val="black"/>
              </a:solidFill>
              <a:latin typeface="Arial Narrow" panose="020B0606020202030204" pitchFamily="34" charset="0"/>
            </a:endParaRPr>
          </a:p>
        </p:txBody>
      </p:sp>
      <p:sp>
        <p:nvSpPr>
          <p:cNvPr id="28" name="CuadroTexto 27"/>
          <p:cNvSpPr txBox="1"/>
          <p:nvPr/>
        </p:nvSpPr>
        <p:spPr>
          <a:xfrm>
            <a:off x="4361955" y="5834377"/>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62</a:t>
            </a:r>
            <a:endParaRPr lang="es-CO" sz="1000" dirty="0">
              <a:solidFill>
                <a:prstClr val="black"/>
              </a:solidFill>
              <a:latin typeface="Arial Narrow" panose="020B0606020202030204" pitchFamily="34" charset="0"/>
            </a:endParaRPr>
          </a:p>
        </p:txBody>
      </p:sp>
      <p:sp>
        <p:nvSpPr>
          <p:cNvPr id="29" name="CuadroTexto 28"/>
          <p:cNvSpPr txBox="1"/>
          <p:nvPr/>
        </p:nvSpPr>
        <p:spPr>
          <a:xfrm>
            <a:off x="4355760" y="6190010"/>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74</a:t>
            </a:r>
            <a:endParaRPr lang="es-CO" sz="1000" dirty="0">
              <a:solidFill>
                <a:prstClr val="black"/>
              </a:solidFill>
              <a:latin typeface="Arial Narrow" panose="020B0606020202030204" pitchFamily="34" charset="0"/>
            </a:endParaRPr>
          </a:p>
        </p:txBody>
      </p:sp>
      <p:sp>
        <p:nvSpPr>
          <p:cNvPr id="30" name="CuadroTexto 29"/>
          <p:cNvSpPr txBox="1"/>
          <p:nvPr/>
        </p:nvSpPr>
        <p:spPr>
          <a:xfrm>
            <a:off x="5061052" y="2499817"/>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8770</a:t>
            </a:r>
            <a:endParaRPr lang="es-CO" sz="1000" dirty="0">
              <a:solidFill>
                <a:prstClr val="black"/>
              </a:solidFill>
              <a:latin typeface="Arial Narrow" panose="020B0606020202030204" pitchFamily="34" charset="0"/>
            </a:endParaRPr>
          </a:p>
        </p:txBody>
      </p:sp>
      <p:sp>
        <p:nvSpPr>
          <p:cNvPr id="31" name="CuadroTexto 30"/>
          <p:cNvSpPr txBox="1"/>
          <p:nvPr/>
        </p:nvSpPr>
        <p:spPr>
          <a:xfrm>
            <a:off x="5061051" y="2890342"/>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343</a:t>
            </a:r>
            <a:endParaRPr lang="es-CO" sz="1000" dirty="0">
              <a:solidFill>
                <a:prstClr val="black"/>
              </a:solidFill>
              <a:latin typeface="Arial Narrow" panose="020B0606020202030204" pitchFamily="34" charset="0"/>
            </a:endParaRPr>
          </a:p>
        </p:txBody>
      </p:sp>
      <p:sp>
        <p:nvSpPr>
          <p:cNvPr id="32" name="CuadroTexto 31"/>
          <p:cNvSpPr txBox="1"/>
          <p:nvPr/>
        </p:nvSpPr>
        <p:spPr>
          <a:xfrm>
            <a:off x="5061050" y="3277035"/>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53534</a:t>
            </a:r>
            <a:endParaRPr lang="es-CO" sz="1000" dirty="0">
              <a:solidFill>
                <a:prstClr val="black"/>
              </a:solidFill>
              <a:latin typeface="Arial Narrow" panose="020B0606020202030204" pitchFamily="34" charset="0"/>
            </a:endParaRPr>
          </a:p>
        </p:txBody>
      </p:sp>
      <p:sp>
        <p:nvSpPr>
          <p:cNvPr id="33" name="CuadroTexto 32"/>
          <p:cNvSpPr txBox="1"/>
          <p:nvPr/>
        </p:nvSpPr>
        <p:spPr>
          <a:xfrm>
            <a:off x="5054855" y="3652424"/>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1753</a:t>
            </a:r>
            <a:endParaRPr lang="es-CO" sz="1000" dirty="0">
              <a:solidFill>
                <a:prstClr val="black"/>
              </a:solidFill>
              <a:latin typeface="Arial Narrow" panose="020B0606020202030204" pitchFamily="34" charset="0"/>
            </a:endParaRPr>
          </a:p>
        </p:txBody>
      </p:sp>
      <p:sp>
        <p:nvSpPr>
          <p:cNvPr id="34" name="CuadroTexto 33"/>
          <p:cNvSpPr txBox="1"/>
          <p:nvPr/>
        </p:nvSpPr>
        <p:spPr>
          <a:xfrm>
            <a:off x="5057038" y="4047876"/>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195</a:t>
            </a:r>
            <a:endParaRPr lang="es-CO" sz="1000" dirty="0">
              <a:solidFill>
                <a:prstClr val="black"/>
              </a:solidFill>
              <a:latin typeface="Arial Narrow" panose="020B0606020202030204" pitchFamily="34" charset="0"/>
            </a:endParaRPr>
          </a:p>
        </p:txBody>
      </p:sp>
      <p:sp>
        <p:nvSpPr>
          <p:cNvPr id="35" name="CuadroTexto 34"/>
          <p:cNvSpPr txBox="1"/>
          <p:nvPr/>
        </p:nvSpPr>
        <p:spPr>
          <a:xfrm>
            <a:off x="5057037" y="4438401"/>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120</a:t>
            </a:r>
            <a:endParaRPr lang="es-CO" sz="1000" dirty="0">
              <a:solidFill>
                <a:prstClr val="black"/>
              </a:solidFill>
              <a:latin typeface="Arial Narrow" panose="020B0606020202030204" pitchFamily="34" charset="0"/>
            </a:endParaRPr>
          </a:p>
        </p:txBody>
      </p:sp>
      <p:sp>
        <p:nvSpPr>
          <p:cNvPr id="36" name="CuadroTexto 35"/>
          <p:cNvSpPr txBox="1"/>
          <p:nvPr/>
        </p:nvSpPr>
        <p:spPr>
          <a:xfrm>
            <a:off x="5057036" y="4790258"/>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271</a:t>
            </a:r>
            <a:endParaRPr lang="es-CO" sz="1000" dirty="0">
              <a:solidFill>
                <a:prstClr val="black"/>
              </a:solidFill>
              <a:latin typeface="Arial Narrow" panose="020B0606020202030204" pitchFamily="34" charset="0"/>
            </a:endParaRPr>
          </a:p>
        </p:txBody>
      </p:sp>
      <p:sp>
        <p:nvSpPr>
          <p:cNvPr id="37" name="CuadroTexto 36"/>
          <p:cNvSpPr txBox="1"/>
          <p:nvPr/>
        </p:nvSpPr>
        <p:spPr>
          <a:xfrm>
            <a:off x="5064489" y="5132243"/>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22</a:t>
            </a:r>
            <a:endParaRPr lang="es-CO" sz="1000" dirty="0">
              <a:solidFill>
                <a:prstClr val="black"/>
              </a:solidFill>
              <a:latin typeface="Arial Narrow" panose="020B0606020202030204" pitchFamily="34" charset="0"/>
            </a:endParaRPr>
          </a:p>
        </p:txBody>
      </p:sp>
      <p:sp>
        <p:nvSpPr>
          <p:cNvPr id="38" name="CuadroTexto 37"/>
          <p:cNvSpPr txBox="1"/>
          <p:nvPr/>
        </p:nvSpPr>
        <p:spPr>
          <a:xfrm>
            <a:off x="5032980" y="5503707"/>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482</a:t>
            </a:r>
            <a:endParaRPr lang="es-CO" sz="1000" dirty="0">
              <a:solidFill>
                <a:prstClr val="black"/>
              </a:solidFill>
              <a:latin typeface="Arial Narrow" panose="020B0606020202030204" pitchFamily="34" charset="0"/>
            </a:endParaRPr>
          </a:p>
        </p:txBody>
      </p:sp>
      <p:sp>
        <p:nvSpPr>
          <p:cNvPr id="39" name="CuadroTexto 38"/>
          <p:cNvSpPr txBox="1"/>
          <p:nvPr/>
        </p:nvSpPr>
        <p:spPr>
          <a:xfrm>
            <a:off x="5032979" y="5839640"/>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271</a:t>
            </a:r>
            <a:endParaRPr lang="es-CO" sz="1000" dirty="0">
              <a:solidFill>
                <a:prstClr val="black"/>
              </a:solidFill>
              <a:latin typeface="Arial Narrow" panose="020B0606020202030204" pitchFamily="34" charset="0"/>
            </a:endParaRPr>
          </a:p>
        </p:txBody>
      </p:sp>
      <p:sp>
        <p:nvSpPr>
          <p:cNvPr id="40" name="CuadroTexto 39"/>
          <p:cNvSpPr txBox="1"/>
          <p:nvPr/>
        </p:nvSpPr>
        <p:spPr>
          <a:xfrm>
            <a:off x="5032978" y="6205145"/>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198</a:t>
            </a:r>
            <a:endParaRPr lang="es-CO" sz="1000" dirty="0">
              <a:solidFill>
                <a:prstClr val="black"/>
              </a:solidFill>
              <a:latin typeface="Arial Narrow" panose="020B0606020202030204" pitchFamily="34" charset="0"/>
            </a:endParaRPr>
          </a:p>
        </p:txBody>
      </p:sp>
      <p:sp>
        <p:nvSpPr>
          <p:cNvPr id="42" name="CuadroTexto 41"/>
          <p:cNvSpPr txBox="1"/>
          <p:nvPr/>
        </p:nvSpPr>
        <p:spPr>
          <a:xfrm>
            <a:off x="5757088" y="2499817"/>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9081</a:t>
            </a:r>
            <a:endParaRPr lang="es-CO" sz="1000" dirty="0">
              <a:solidFill>
                <a:prstClr val="black"/>
              </a:solidFill>
              <a:latin typeface="Arial Narrow" panose="020B0606020202030204" pitchFamily="34" charset="0"/>
            </a:endParaRPr>
          </a:p>
        </p:txBody>
      </p:sp>
      <p:sp>
        <p:nvSpPr>
          <p:cNvPr id="43" name="CuadroTexto 42"/>
          <p:cNvSpPr txBox="1"/>
          <p:nvPr/>
        </p:nvSpPr>
        <p:spPr>
          <a:xfrm>
            <a:off x="5757087" y="2890342"/>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395</a:t>
            </a:r>
            <a:endParaRPr lang="es-CO" sz="1000" dirty="0">
              <a:solidFill>
                <a:prstClr val="black"/>
              </a:solidFill>
              <a:latin typeface="Arial Narrow" panose="020B0606020202030204" pitchFamily="34" charset="0"/>
            </a:endParaRPr>
          </a:p>
        </p:txBody>
      </p:sp>
      <p:sp>
        <p:nvSpPr>
          <p:cNvPr id="44" name="CuadroTexto 43"/>
          <p:cNvSpPr txBox="1"/>
          <p:nvPr/>
        </p:nvSpPr>
        <p:spPr>
          <a:xfrm>
            <a:off x="5757086" y="3294453"/>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54348</a:t>
            </a:r>
            <a:endParaRPr lang="es-CO" sz="1000" dirty="0">
              <a:solidFill>
                <a:prstClr val="black"/>
              </a:solidFill>
              <a:latin typeface="Arial Narrow" panose="020B0606020202030204" pitchFamily="34" charset="0"/>
            </a:endParaRPr>
          </a:p>
        </p:txBody>
      </p:sp>
      <p:sp>
        <p:nvSpPr>
          <p:cNvPr id="45" name="CuadroTexto 44"/>
          <p:cNvSpPr txBox="1"/>
          <p:nvPr/>
        </p:nvSpPr>
        <p:spPr>
          <a:xfrm>
            <a:off x="5750891" y="3652424"/>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1794</a:t>
            </a:r>
            <a:endParaRPr lang="es-CO" sz="1000" dirty="0">
              <a:solidFill>
                <a:prstClr val="black"/>
              </a:solidFill>
              <a:latin typeface="Arial Narrow" panose="020B0606020202030204" pitchFamily="34" charset="0"/>
            </a:endParaRPr>
          </a:p>
        </p:txBody>
      </p:sp>
      <p:sp>
        <p:nvSpPr>
          <p:cNvPr id="46" name="CuadroTexto 45"/>
          <p:cNvSpPr txBox="1"/>
          <p:nvPr/>
        </p:nvSpPr>
        <p:spPr>
          <a:xfrm>
            <a:off x="5753074" y="4047876"/>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435</a:t>
            </a:r>
            <a:endParaRPr lang="es-CO" sz="1000" dirty="0">
              <a:solidFill>
                <a:prstClr val="black"/>
              </a:solidFill>
              <a:latin typeface="Arial Narrow" panose="020B0606020202030204" pitchFamily="34" charset="0"/>
            </a:endParaRPr>
          </a:p>
        </p:txBody>
      </p:sp>
      <p:sp>
        <p:nvSpPr>
          <p:cNvPr id="47" name="CuadroTexto 46"/>
          <p:cNvSpPr txBox="1"/>
          <p:nvPr/>
        </p:nvSpPr>
        <p:spPr>
          <a:xfrm>
            <a:off x="5753073" y="4438401"/>
            <a:ext cx="518615" cy="246221"/>
          </a:xfrm>
          <a:prstGeom prst="rect">
            <a:avLst/>
          </a:prstGeom>
          <a:solidFill>
            <a:schemeClr val="bg1"/>
          </a:solidFill>
        </p:spPr>
        <p:txBody>
          <a:bodyPr wrap="square" rtlCol="0">
            <a:spAutoFit/>
          </a:bodyPr>
          <a:lstStyle/>
          <a:p>
            <a:r>
              <a:rPr lang="es-ES" sz="1000" dirty="0">
                <a:solidFill>
                  <a:prstClr val="black"/>
                </a:solidFill>
                <a:latin typeface="Arial Narrow" panose="020B0606020202030204" pitchFamily="34" charset="0"/>
              </a:rPr>
              <a:t>120</a:t>
            </a:r>
            <a:endParaRPr lang="es-CO" sz="1000" dirty="0">
              <a:solidFill>
                <a:prstClr val="black"/>
              </a:solidFill>
              <a:latin typeface="Arial Narrow" panose="020B0606020202030204" pitchFamily="34" charset="0"/>
            </a:endParaRPr>
          </a:p>
        </p:txBody>
      </p:sp>
      <p:sp>
        <p:nvSpPr>
          <p:cNvPr id="48" name="CuadroTexto 47"/>
          <p:cNvSpPr txBox="1"/>
          <p:nvPr/>
        </p:nvSpPr>
        <p:spPr>
          <a:xfrm>
            <a:off x="5753072" y="4790258"/>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460</a:t>
            </a:r>
            <a:endParaRPr lang="es-CO" sz="1000" dirty="0">
              <a:solidFill>
                <a:prstClr val="black"/>
              </a:solidFill>
              <a:latin typeface="Arial Narrow" panose="020B0606020202030204" pitchFamily="34" charset="0"/>
            </a:endParaRPr>
          </a:p>
        </p:txBody>
      </p:sp>
      <p:sp>
        <p:nvSpPr>
          <p:cNvPr id="49" name="CuadroTexto 48"/>
          <p:cNvSpPr txBox="1"/>
          <p:nvPr/>
        </p:nvSpPr>
        <p:spPr>
          <a:xfrm>
            <a:off x="5746877" y="5145891"/>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92</a:t>
            </a:r>
            <a:endParaRPr lang="es-CO" sz="1000" dirty="0">
              <a:solidFill>
                <a:prstClr val="black"/>
              </a:solidFill>
              <a:latin typeface="Arial Narrow" panose="020B0606020202030204" pitchFamily="34" charset="0"/>
            </a:endParaRPr>
          </a:p>
        </p:txBody>
      </p:sp>
      <p:sp>
        <p:nvSpPr>
          <p:cNvPr id="50" name="CuadroTexto 49"/>
          <p:cNvSpPr txBox="1"/>
          <p:nvPr/>
        </p:nvSpPr>
        <p:spPr>
          <a:xfrm>
            <a:off x="5729016" y="5503707"/>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843</a:t>
            </a:r>
            <a:endParaRPr lang="es-CO" sz="1000" dirty="0">
              <a:solidFill>
                <a:prstClr val="black"/>
              </a:solidFill>
              <a:latin typeface="Arial Narrow" panose="020B0606020202030204" pitchFamily="34" charset="0"/>
            </a:endParaRPr>
          </a:p>
        </p:txBody>
      </p:sp>
      <p:sp>
        <p:nvSpPr>
          <p:cNvPr id="51" name="CuadroTexto 50"/>
          <p:cNvSpPr txBox="1"/>
          <p:nvPr/>
        </p:nvSpPr>
        <p:spPr>
          <a:xfrm>
            <a:off x="5729015" y="5839640"/>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664</a:t>
            </a:r>
            <a:endParaRPr lang="es-CO" sz="1000" dirty="0">
              <a:solidFill>
                <a:prstClr val="black"/>
              </a:solidFill>
              <a:latin typeface="Arial Narrow" panose="020B0606020202030204" pitchFamily="34" charset="0"/>
            </a:endParaRPr>
          </a:p>
        </p:txBody>
      </p:sp>
      <p:sp>
        <p:nvSpPr>
          <p:cNvPr id="52" name="CuadroTexto 51"/>
          <p:cNvSpPr txBox="1"/>
          <p:nvPr/>
        </p:nvSpPr>
        <p:spPr>
          <a:xfrm>
            <a:off x="5729014" y="6205145"/>
            <a:ext cx="518615" cy="246221"/>
          </a:xfrm>
          <a:prstGeom prst="rect">
            <a:avLst/>
          </a:prstGeom>
          <a:solidFill>
            <a:schemeClr val="bg1"/>
          </a:solidFill>
        </p:spPr>
        <p:txBody>
          <a:bodyPr wrap="square" rtlCol="0">
            <a:spAutoFit/>
          </a:bodyPr>
          <a:lstStyle/>
          <a:p>
            <a:pPr algn="ctr"/>
            <a:r>
              <a:rPr lang="es-ES" sz="1000" dirty="0">
                <a:solidFill>
                  <a:prstClr val="black"/>
                </a:solidFill>
                <a:latin typeface="Arial Narrow" panose="020B0606020202030204" pitchFamily="34" charset="0"/>
              </a:rPr>
              <a:t>388</a:t>
            </a:r>
            <a:endParaRPr lang="es-CO" sz="1000" dirty="0">
              <a:solidFill>
                <a:prstClr val="black"/>
              </a:solidFill>
              <a:latin typeface="Arial Narrow" panose="020B0606020202030204" pitchFamily="34" charset="0"/>
            </a:endParaRPr>
          </a:p>
        </p:txBody>
      </p:sp>
      <p:sp>
        <p:nvSpPr>
          <p:cNvPr id="56" name="Marcador de contenido 1"/>
          <p:cNvSpPr txBox="1">
            <a:spLocks/>
          </p:cNvSpPr>
          <p:nvPr/>
        </p:nvSpPr>
        <p:spPr>
          <a:xfrm>
            <a:off x="7962900" y="3387854"/>
            <a:ext cx="2050934"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5400" b="1" dirty="0">
                <a:solidFill>
                  <a:srgbClr val="000090"/>
                </a:solidFill>
                <a:latin typeface="Calibri"/>
              </a:rPr>
              <a:t>383</a:t>
            </a:r>
          </a:p>
          <a:p>
            <a:pPr marL="0" indent="0" algn="r">
              <a:buNone/>
            </a:pPr>
            <a:r>
              <a:rPr lang="es-ES" b="1" dirty="0">
                <a:solidFill>
                  <a:srgbClr val="000090"/>
                </a:solidFill>
                <a:latin typeface="Calibri"/>
              </a:rPr>
              <a:t>Necesidad de personas </a:t>
            </a:r>
            <a:endParaRPr lang="es-CO" b="1" dirty="0">
              <a:solidFill>
                <a:srgbClr val="000090"/>
              </a:solidFill>
              <a:latin typeface="Calibri"/>
            </a:endParaRPr>
          </a:p>
        </p:txBody>
      </p:sp>
      <p:sp>
        <p:nvSpPr>
          <p:cNvPr id="57" name="CuadroTexto 56"/>
          <p:cNvSpPr txBox="1"/>
          <p:nvPr/>
        </p:nvSpPr>
        <p:spPr>
          <a:xfrm>
            <a:off x="7752110" y="5213182"/>
            <a:ext cx="2715596" cy="338554"/>
          </a:xfrm>
          <a:prstGeom prst="rect">
            <a:avLst/>
          </a:prstGeom>
          <a:noFill/>
        </p:spPr>
        <p:txBody>
          <a:bodyPr wrap="square" rtlCol="0">
            <a:spAutoFit/>
          </a:bodyPr>
          <a:lstStyle/>
          <a:p>
            <a:r>
              <a:rPr lang="es-ES" sz="1600" dirty="0">
                <a:solidFill>
                  <a:prstClr val="black"/>
                </a:solidFill>
                <a:latin typeface="Calibri"/>
              </a:rPr>
              <a:t>Análisis Human Capital (2016)</a:t>
            </a:r>
            <a:endParaRPr lang="es-CO" sz="1600" dirty="0">
              <a:solidFill>
                <a:prstClr val="black"/>
              </a:solidFill>
              <a:latin typeface="Calibri"/>
            </a:endParaRPr>
          </a:p>
        </p:txBody>
      </p:sp>
    </p:spTree>
    <p:extLst>
      <p:ext uri="{BB962C8B-B14F-4D97-AF65-F5344CB8AC3E}">
        <p14:creationId xmlns:p14="http://schemas.microsoft.com/office/powerpoint/2010/main" val="16648771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sz="half" idx="1"/>
            <p:extLst/>
          </p:nvPr>
        </p:nvGraphicFramePr>
        <p:xfrm>
          <a:off x="2152650" y="1501254"/>
          <a:ext cx="8064974" cy="4675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Marcador de contenido 1"/>
          <p:cNvSpPr txBox="1">
            <a:spLocks/>
          </p:cNvSpPr>
          <p:nvPr/>
        </p:nvSpPr>
        <p:spPr>
          <a:xfrm>
            <a:off x="4228140" y="386498"/>
            <a:ext cx="7479949" cy="9410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b="1" dirty="0">
                <a:solidFill>
                  <a:prstClr val="white"/>
                </a:solidFill>
                <a:latin typeface="Calibri"/>
              </a:rPr>
              <a:t>PLAN DE CHOQUE ASOCIADOS A LA OPERACIÓN </a:t>
            </a:r>
            <a:endParaRPr lang="es-CO" sz="1200" b="1" dirty="0">
              <a:solidFill>
                <a:prstClr val="white"/>
              </a:solidFill>
              <a:latin typeface="Calibri"/>
            </a:endParaRPr>
          </a:p>
        </p:txBody>
      </p:sp>
    </p:spTree>
    <p:extLst>
      <p:ext uri="{BB962C8B-B14F-4D97-AF65-F5344CB8AC3E}">
        <p14:creationId xmlns:p14="http://schemas.microsoft.com/office/powerpoint/2010/main" val="1290849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1"/>
          <p:cNvSpPr txBox="1">
            <a:spLocks/>
          </p:cNvSpPr>
          <p:nvPr/>
        </p:nvSpPr>
        <p:spPr>
          <a:xfrm>
            <a:off x="3320716" y="2601793"/>
            <a:ext cx="6693118"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5400" b="1" dirty="0">
                <a:solidFill>
                  <a:srgbClr val="000090"/>
                </a:solidFill>
                <a:latin typeface="Calibri"/>
              </a:rPr>
              <a:t>Análisis de implementación 1849 de 2017</a:t>
            </a:r>
          </a:p>
          <a:p>
            <a:pPr marL="0" indent="0" algn="r">
              <a:buNone/>
            </a:pPr>
            <a:r>
              <a:rPr lang="es-ES" sz="5400" b="1" dirty="0">
                <a:solidFill>
                  <a:srgbClr val="000090"/>
                </a:solidFill>
                <a:latin typeface="Calibri"/>
              </a:rPr>
              <a:t>Enajenación Temprana</a:t>
            </a:r>
            <a:endParaRPr lang="es-CO" b="1" dirty="0">
              <a:solidFill>
                <a:srgbClr val="000090"/>
              </a:solidFill>
              <a:latin typeface="Calibri"/>
            </a:endParaRPr>
          </a:p>
        </p:txBody>
      </p:sp>
    </p:spTree>
    <p:extLst>
      <p:ext uri="{BB962C8B-B14F-4D97-AF65-F5344CB8AC3E}">
        <p14:creationId xmlns:p14="http://schemas.microsoft.com/office/powerpoint/2010/main" val="25965258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o 20"/>
          <p:cNvGrpSpPr/>
          <p:nvPr/>
        </p:nvGrpSpPr>
        <p:grpSpPr>
          <a:xfrm>
            <a:off x="1523545" y="799944"/>
            <a:ext cx="9084779" cy="5200807"/>
            <a:chOff x="-609" y="-76409"/>
            <a:chExt cx="12113039" cy="6934409"/>
          </a:xfrm>
        </p:grpSpPr>
        <p:sp>
          <p:nvSpPr>
            <p:cNvPr id="2" name="Rectángulo 1"/>
            <p:cNvSpPr/>
            <p:nvPr/>
          </p:nvSpPr>
          <p:spPr>
            <a:xfrm>
              <a:off x="1" y="0"/>
              <a:ext cx="815354" cy="1511098"/>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GESTIÓN FGN</a:t>
              </a:r>
            </a:p>
          </p:txBody>
        </p:sp>
        <p:sp>
          <p:nvSpPr>
            <p:cNvPr id="6" name="Rectángulo 5"/>
            <p:cNvSpPr/>
            <p:nvPr/>
          </p:nvSpPr>
          <p:spPr>
            <a:xfrm>
              <a:off x="1" y="1511386"/>
              <a:ext cx="815354" cy="3161545"/>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GESTIÓN SAE</a:t>
              </a:r>
            </a:p>
          </p:txBody>
        </p:sp>
        <p:sp>
          <p:nvSpPr>
            <p:cNvPr id="181" name="Rectángulo 180"/>
            <p:cNvSpPr/>
            <p:nvPr/>
          </p:nvSpPr>
          <p:spPr>
            <a:xfrm>
              <a:off x="0" y="4670834"/>
              <a:ext cx="814136" cy="677954"/>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MIN JUSTICIA </a:t>
              </a:r>
            </a:p>
          </p:txBody>
        </p:sp>
        <p:grpSp>
          <p:nvGrpSpPr>
            <p:cNvPr id="65" name="Grupo 64"/>
            <p:cNvGrpSpPr/>
            <p:nvPr/>
          </p:nvGrpSpPr>
          <p:grpSpPr>
            <a:xfrm>
              <a:off x="806993" y="1991207"/>
              <a:ext cx="10918282" cy="2705247"/>
              <a:chOff x="1001288" y="2216546"/>
              <a:chExt cx="11197607" cy="2705247"/>
            </a:xfrm>
          </p:grpSpPr>
          <p:cxnSp>
            <p:nvCxnSpPr>
              <p:cNvPr id="56" name="Conector recto 55"/>
              <p:cNvCxnSpPr/>
              <p:nvPr/>
            </p:nvCxnSpPr>
            <p:spPr>
              <a:xfrm>
                <a:off x="1009650" y="4026999"/>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8" name="Conector recto 57"/>
              <p:cNvCxnSpPr/>
              <p:nvPr/>
            </p:nvCxnSpPr>
            <p:spPr>
              <a:xfrm>
                <a:off x="1001288" y="3092593"/>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1001288" y="4912842"/>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1016545" y="2225497"/>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2" name="Conector recto 61"/>
              <p:cNvCxnSpPr/>
              <p:nvPr/>
            </p:nvCxnSpPr>
            <p:spPr>
              <a:xfrm>
                <a:off x="4617976"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a:off x="7373372" y="2216546"/>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9957010"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grpSp>
        <p:sp>
          <p:nvSpPr>
            <p:cNvPr id="8" name="Rectángulo 7"/>
            <p:cNvSpPr/>
            <p:nvPr/>
          </p:nvSpPr>
          <p:spPr>
            <a:xfrm>
              <a:off x="0" y="5349373"/>
              <a:ext cx="815354" cy="55565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RAMA JUDICIAL</a:t>
              </a:r>
            </a:p>
          </p:txBody>
        </p:sp>
        <p:sp>
          <p:nvSpPr>
            <p:cNvPr id="9" name="Rectángulo 8"/>
            <p:cNvSpPr/>
            <p:nvPr/>
          </p:nvSpPr>
          <p:spPr>
            <a:xfrm>
              <a:off x="2283133" y="2040191"/>
              <a:ext cx="682489"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Registro en el sistema</a:t>
              </a:r>
            </a:p>
          </p:txBody>
        </p:sp>
        <p:sp>
          <p:nvSpPr>
            <p:cNvPr id="23" name="Rectángulo 22"/>
            <p:cNvSpPr/>
            <p:nvPr/>
          </p:nvSpPr>
          <p:spPr>
            <a:xfrm>
              <a:off x="1491458" y="2040192"/>
              <a:ext cx="691735"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Recepción</a:t>
              </a:r>
            </a:p>
          </p:txBody>
        </p:sp>
        <p:sp>
          <p:nvSpPr>
            <p:cNvPr id="24" name="Rectángulo 23"/>
            <p:cNvSpPr/>
            <p:nvPr/>
          </p:nvSpPr>
          <p:spPr>
            <a:xfrm>
              <a:off x="3087327" y="2066703"/>
              <a:ext cx="1155160" cy="2553682"/>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Registro y clasificación de  Depositarios y Liquidadores</a:t>
              </a:r>
            </a:p>
            <a:p>
              <a:pPr marL="128588" indent="-128588">
                <a:buFont typeface="Arial" panose="020B0604020202020204" pitchFamily="34" charset="0"/>
                <a:buChar char="•"/>
              </a:pPr>
              <a:endParaRPr lang="es-CO" sz="600" b="1" dirty="0">
                <a:solidFill>
                  <a:prstClr val="white"/>
                </a:solidFill>
                <a:latin typeface="Calibri"/>
              </a:endParaRPr>
            </a:p>
            <a:p>
              <a:pPr marL="128588" indent="-128588">
                <a:buFont typeface="Arial" panose="020B0604020202020204" pitchFamily="34" charset="0"/>
                <a:buChar char="•"/>
              </a:pPr>
              <a:r>
                <a:rPr lang="es-CO" sz="600" b="1" dirty="0">
                  <a:solidFill>
                    <a:prstClr val="white"/>
                  </a:solidFill>
                  <a:latin typeface="Calibri"/>
                </a:rPr>
                <a:t>Asignación automática de Depositarios y Liquidadores, garantías y posesión</a:t>
              </a:r>
            </a:p>
            <a:p>
              <a:pPr marL="128588" indent="-128588">
                <a:buFont typeface="Arial" panose="020B0604020202020204" pitchFamily="34" charset="0"/>
                <a:buChar char="•"/>
              </a:pPr>
              <a:endParaRPr lang="es-CO" sz="600" b="1" dirty="0">
                <a:solidFill>
                  <a:prstClr val="white"/>
                </a:solidFill>
                <a:latin typeface="Calibri"/>
              </a:endParaRPr>
            </a:p>
          </p:txBody>
        </p:sp>
        <p:sp>
          <p:nvSpPr>
            <p:cNvPr id="26" name="Rectángulo 25"/>
            <p:cNvSpPr/>
            <p:nvPr/>
          </p:nvSpPr>
          <p:spPr>
            <a:xfrm>
              <a:off x="1188670" y="423832"/>
              <a:ext cx="9756882" cy="254859"/>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Investigación proceso de Extinción de Dominio</a:t>
              </a:r>
            </a:p>
          </p:txBody>
        </p:sp>
        <p:sp>
          <p:nvSpPr>
            <p:cNvPr id="27" name="Rectángulo 26"/>
            <p:cNvSpPr/>
            <p:nvPr/>
          </p:nvSpPr>
          <p:spPr>
            <a:xfrm>
              <a:off x="937182" y="882585"/>
              <a:ext cx="1779150" cy="372408"/>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Puestas a disposición</a:t>
              </a:r>
            </a:p>
            <a:p>
              <a:pPr marL="128588" indent="-128588">
                <a:buFont typeface="Arial" panose="020B0604020202020204" pitchFamily="34" charset="0"/>
                <a:buChar char="•"/>
              </a:pPr>
              <a:r>
                <a:rPr lang="es-CO" sz="600" b="1" dirty="0">
                  <a:solidFill>
                    <a:prstClr val="white"/>
                  </a:solidFill>
                  <a:latin typeface="Calibri"/>
                </a:rPr>
                <a:t>Diligencia de Secuestro</a:t>
              </a:r>
            </a:p>
          </p:txBody>
        </p:sp>
        <p:sp>
          <p:nvSpPr>
            <p:cNvPr id="29" name="Rectángulo 28"/>
            <p:cNvSpPr/>
            <p:nvPr/>
          </p:nvSpPr>
          <p:spPr>
            <a:xfrm>
              <a:off x="5255233" y="978183"/>
              <a:ext cx="1617409" cy="229970"/>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Aprobaciones de Enajenación Temprana</a:t>
              </a:r>
            </a:p>
          </p:txBody>
        </p:sp>
        <p:sp>
          <p:nvSpPr>
            <p:cNvPr id="38" name="Rectángulo 37"/>
            <p:cNvSpPr/>
            <p:nvPr/>
          </p:nvSpPr>
          <p:spPr>
            <a:xfrm rot="16200000">
              <a:off x="721548" y="3919187"/>
              <a:ext cx="915737"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dirty="0">
                  <a:solidFill>
                    <a:prstClr val="black"/>
                  </a:solidFill>
                  <a:latin typeface="Calibri"/>
                </a:rPr>
                <a:t>SOC Y EST DE COMERCIO</a:t>
              </a:r>
            </a:p>
          </p:txBody>
        </p:sp>
        <p:sp>
          <p:nvSpPr>
            <p:cNvPr id="39" name="Rectángulo 38"/>
            <p:cNvSpPr/>
            <p:nvPr/>
          </p:nvSpPr>
          <p:spPr>
            <a:xfrm rot="16200000">
              <a:off x="705592" y="3002256"/>
              <a:ext cx="947651"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dirty="0">
                  <a:solidFill>
                    <a:prstClr val="black"/>
                  </a:solidFill>
                  <a:latin typeface="Calibri"/>
                </a:rPr>
                <a:t>INMUEBLES</a:t>
              </a:r>
            </a:p>
          </p:txBody>
        </p:sp>
        <p:sp>
          <p:nvSpPr>
            <p:cNvPr id="40" name="Rectángulo 39"/>
            <p:cNvSpPr/>
            <p:nvPr/>
          </p:nvSpPr>
          <p:spPr>
            <a:xfrm rot="16200000">
              <a:off x="752597" y="2142850"/>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dirty="0">
                  <a:solidFill>
                    <a:prstClr val="black"/>
                  </a:solidFill>
                  <a:latin typeface="Calibri"/>
                </a:rPr>
                <a:t>MUEBLES</a:t>
              </a:r>
            </a:p>
          </p:txBody>
        </p:sp>
        <p:sp>
          <p:nvSpPr>
            <p:cNvPr id="41" name="Rectángulo 40"/>
            <p:cNvSpPr/>
            <p:nvPr/>
          </p:nvSpPr>
          <p:spPr>
            <a:xfrm>
              <a:off x="1491458" y="1592128"/>
              <a:ext cx="2751029" cy="350107"/>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RR. RECEPCIÓN Y REGISTRO </a:t>
              </a:r>
            </a:p>
          </p:txBody>
        </p:sp>
        <p:sp>
          <p:nvSpPr>
            <p:cNvPr id="42" name="Rectángulo 41"/>
            <p:cNvSpPr/>
            <p:nvPr/>
          </p:nvSpPr>
          <p:spPr>
            <a:xfrm>
              <a:off x="4744928" y="1592127"/>
              <a:ext cx="2061859" cy="350107"/>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DIAGNÓSTICO Y ALISTAMIENTO DE ACTIVOS </a:t>
              </a:r>
            </a:p>
          </p:txBody>
        </p:sp>
        <p:sp>
          <p:nvSpPr>
            <p:cNvPr id="43" name="Rectángulo 42"/>
            <p:cNvSpPr/>
            <p:nvPr/>
          </p:nvSpPr>
          <p:spPr>
            <a:xfrm>
              <a:off x="7291966" y="1592127"/>
              <a:ext cx="2097979" cy="350107"/>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DT. DISPOSICIÓN TEMPORAL DE ACTIVOS </a:t>
              </a:r>
            </a:p>
          </p:txBody>
        </p:sp>
        <p:sp>
          <p:nvSpPr>
            <p:cNvPr id="44" name="Rectángulo 43"/>
            <p:cNvSpPr/>
            <p:nvPr/>
          </p:nvSpPr>
          <p:spPr>
            <a:xfrm>
              <a:off x="9608155" y="1592126"/>
              <a:ext cx="1787970" cy="350107"/>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DF. DISPOSICIÓN FINAL DE ACTIVOS </a:t>
              </a:r>
            </a:p>
          </p:txBody>
        </p:sp>
        <p:sp>
          <p:nvSpPr>
            <p:cNvPr id="66" name="Rectángulo 65"/>
            <p:cNvSpPr/>
            <p:nvPr/>
          </p:nvSpPr>
          <p:spPr>
            <a:xfrm>
              <a:off x="4590304" y="5663729"/>
              <a:ext cx="2104695" cy="171803"/>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Aprobaciones de Enajenación Temprana*</a:t>
              </a:r>
            </a:p>
          </p:txBody>
        </p:sp>
        <p:sp>
          <p:nvSpPr>
            <p:cNvPr id="67" name="Rectángulo 66"/>
            <p:cNvSpPr/>
            <p:nvPr/>
          </p:nvSpPr>
          <p:spPr>
            <a:xfrm>
              <a:off x="8424694" y="5406766"/>
              <a:ext cx="1095167" cy="16296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Extinción de Dominio</a:t>
              </a:r>
            </a:p>
          </p:txBody>
        </p:sp>
        <p:sp>
          <p:nvSpPr>
            <p:cNvPr id="68" name="Rectángulo 67"/>
            <p:cNvSpPr/>
            <p:nvPr/>
          </p:nvSpPr>
          <p:spPr>
            <a:xfrm>
              <a:off x="8424694" y="5675029"/>
              <a:ext cx="1095167" cy="130982"/>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Devolución</a:t>
              </a:r>
            </a:p>
          </p:txBody>
        </p:sp>
        <p:sp>
          <p:nvSpPr>
            <p:cNvPr id="69" name="Rectángulo 68"/>
            <p:cNvSpPr/>
            <p:nvPr/>
          </p:nvSpPr>
          <p:spPr>
            <a:xfrm>
              <a:off x="7117501" y="5535987"/>
              <a:ext cx="995606" cy="17300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Dicta  Sentencia</a:t>
              </a:r>
            </a:p>
          </p:txBody>
        </p:sp>
        <p:sp>
          <p:nvSpPr>
            <p:cNvPr id="158" name="Rectángulo 157"/>
            <p:cNvSpPr/>
            <p:nvPr/>
          </p:nvSpPr>
          <p:spPr>
            <a:xfrm>
              <a:off x="0" y="5910414"/>
              <a:ext cx="815354" cy="48577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CISA</a:t>
              </a:r>
            </a:p>
          </p:txBody>
        </p:sp>
        <p:sp>
          <p:nvSpPr>
            <p:cNvPr id="159" name="Rectángulo 158"/>
            <p:cNvSpPr/>
            <p:nvPr/>
          </p:nvSpPr>
          <p:spPr>
            <a:xfrm>
              <a:off x="10127475" y="5981780"/>
              <a:ext cx="1500879" cy="115900"/>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Promoción y Venta  Muebles</a:t>
              </a:r>
            </a:p>
          </p:txBody>
        </p:sp>
        <p:sp>
          <p:nvSpPr>
            <p:cNvPr id="160" name="Rectángulo 159"/>
            <p:cNvSpPr/>
            <p:nvPr/>
          </p:nvSpPr>
          <p:spPr>
            <a:xfrm>
              <a:off x="10129272" y="6196420"/>
              <a:ext cx="1500879" cy="115900"/>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 Promoción y venta Inmuebles </a:t>
              </a:r>
            </a:p>
          </p:txBody>
        </p:sp>
        <p:pic>
          <p:nvPicPr>
            <p:cNvPr id="1026" name="Picture 2" descr="https://www.icarus.com.co/static/img/clients/sa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8297" y="-76409"/>
              <a:ext cx="1236724" cy="451771"/>
            </a:xfrm>
            <a:prstGeom prst="rect">
              <a:avLst/>
            </a:prstGeom>
            <a:noFill/>
            <a:extLst>
              <a:ext uri="{909E8E84-426E-40DD-AFC4-6F175D3DCCD1}">
                <a14:hiddenFill xmlns:a14="http://schemas.microsoft.com/office/drawing/2010/main">
                  <a:solidFill>
                    <a:srgbClr val="FFFFFF"/>
                  </a:solidFill>
                </a14:hiddenFill>
              </a:ext>
            </a:extLst>
          </p:spPr>
        </p:pic>
        <p:sp>
          <p:nvSpPr>
            <p:cNvPr id="170" name="Rectángulo 169"/>
            <p:cNvSpPr/>
            <p:nvPr/>
          </p:nvSpPr>
          <p:spPr>
            <a:xfrm>
              <a:off x="7291967" y="4071361"/>
              <a:ext cx="2105710" cy="396674"/>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Deposito Provisional.</a:t>
              </a:r>
            </a:p>
            <a:p>
              <a:pPr marL="128588" indent="-128588">
                <a:buFont typeface="Arial" panose="020B0604020202020204" pitchFamily="34" charset="0"/>
                <a:buChar char="•"/>
              </a:pPr>
              <a:r>
                <a:rPr lang="es-CO" sz="600" b="1" dirty="0">
                  <a:solidFill>
                    <a:prstClr val="white"/>
                  </a:solidFill>
                  <a:latin typeface="Calibri"/>
                </a:rPr>
                <a:t>Gestión depositarios</a:t>
              </a:r>
            </a:p>
          </p:txBody>
        </p:sp>
        <p:sp>
          <p:nvSpPr>
            <p:cNvPr id="179" name="Rectángulo 178"/>
            <p:cNvSpPr/>
            <p:nvPr/>
          </p:nvSpPr>
          <p:spPr>
            <a:xfrm>
              <a:off x="7292760" y="800432"/>
              <a:ext cx="2036715" cy="200296"/>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Improcedencia y ordena devolución </a:t>
              </a:r>
            </a:p>
          </p:txBody>
        </p:sp>
        <p:sp>
          <p:nvSpPr>
            <p:cNvPr id="190" name="Rectángulo 189"/>
            <p:cNvSpPr/>
            <p:nvPr/>
          </p:nvSpPr>
          <p:spPr>
            <a:xfrm>
              <a:off x="7294093" y="1190637"/>
              <a:ext cx="2034050" cy="200296"/>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Procedencia y  pasa a Juez  </a:t>
              </a:r>
            </a:p>
          </p:txBody>
        </p:sp>
        <p:sp>
          <p:nvSpPr>
            <p:cNvPr id="76" name="Rectángulo 75"/>
            <p:cNvSpPr/>
            <p:nvPr/>
          </p:nvSpPr>
          <p:spPr>
            <a:xfrm>
              <a:off x="4744929" y="2153215"/>
              <a:ext cx="1948117" cy="596189"/>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Saneamientos físico, jurídico, administrativo (Entrada y salida)</a:t>
              </a:r>
            </a:p>
            <a:p>
              <a:pPr marL="128588" indent="-128588">
                <a:buFont typeface="Arial" panose="020B0604020202020204" pitchFamily="34" charset="0"/>
                <a:buChar char="•"/>
              </a:pPr>
              <a:r>
                <a:rPr lang="es-CO" sz="600" b="1" dirty="0">
                  <a:solidFill>
                    <a:prstClr val="white"/>
                  </a:solidFill>
                  <a:latin typeface="Calibri"/>
                </a:rPr>
                <a:t>Decide Mecanismo de administración</a:t>
              </a:r>
            </a:p>
            <a:p>
              <a:pPr marL="128588" indent="-128588">
                <a:buFont typeface="Arial" panose="020B0604020202020204" pitchFamily="34" charset="0"/>
                <a:buChar char="•"/>
              </a:pPr>
              <a:r>
                <a:rPr lang="es-ES" sz="600" b="1" i="1" dirty="0">
                  <a:solidFill>
                    <a:prstClr val="white"/>
                  </a:solidFill>
                  <a:latin typeface="Calibri"/>
                </a:rPr>
                <a:t>Solicita Enajenación Temprana *</a:t>
              </a:r>
              <a:endParaRPr lang="es-CO" sz="600" b="1" i="1" dirty="0">
                <a:solidFill>
                  <a:prstClr val="white"/>
                </a:solidFill>
                <a:latin typeface="Calibri"/>
              </a:endParaRPr>
            </a:p>
          </p:txBody>
        </p:sp>
        <p:sp>
          <p:nvSpPr>
            <p:cNvPr id="180" name="Rectángulo 179"/>
            <p:cNvSpPr/>
            <p:nvPr/>
          </p:nvSpPr>
          <p:spPr>
            <a:xfrm>
              <a:off x="4339026" y="4935647"/>
              <a:ext cx="5130210" cy="17947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Representa intereses  de la Nación en Proceso de extinción de dominio.  *</a:t>
              </a:r>
            </a:p>
          </p:txBody>
        </p:sp>
        <p:sp>
          <p:nvSpPr>
            <p:cNvPr id="78" name="Rectángulo 77"/>
            <p:cNvSpPr/>
            <p:nvPr/>
          </p:nvSpPr>
          <p:spPr>
            <a:xfrm>
              <a:off x="4751107" y="3010936"/>
              <a:ext cx="1948117" cy="692760"/>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Saneamientos físico, jurídico, administrativo  (Entrada y salida)</a:t>
              </a:r>
            </a:p>
            <a:p>
              <a:pPr marL="128588" indent="-128588">
                <a:buFont typeface="Arial" panose="020B0604020202020204" pitchFamily="34" charset="0"/>
                <a:buChar char="•"/>
              </a:pPr>
              <a:r>
                <a:rPr lang="es-CO" sz="600" b="1" dirty="0">
                  <a:solidFill>
                    <a:prstClr val="white"/>
                  </a:solidFill>
                  <a:latin typeface="Calibri"/>
                </a:rPr>
                <a:t>Decide Mecanismo de administración </a:t>
              </a:r>
            </a:p>
            <a:p>
              <a:pPr marL="128588" indent="-128588">
                <a:buFont typeface="Arial" panose="020B0604020202020204" pitchFamily="34" charset="0"/>
                <a:buChar char="•"/>
              </a:pPr>
              <a:r>
                <a:rPr lang="es-CO" sz="600" b="1" dirty="0">
                  <a:solidFill>
                    <a:prstClr val="white"/>
                  </a:solidFill>
                  <a:latin typeface="Calibri"/>
                </a:rPr>
                <a:t>Ordena Desalojo</a:t>
              </a:r>
            </a:p>
            <a:p>
              <a:pPr marL="128588" indent="-128588">
                <a:buFont typeface="Arial" panose="020B0604020202020204" pitchFamily="34" charset="0"/>
                <a:buChar char="•"/>
              </a:pPr>
              <a:r>
                <a:rPr lang="es-ES" sz="600" b="1" i="1" dirty="0">
                  <a:solidFill>
                    <a:prstClr val="white"/>
                  </a:solidFill>
                  <a:latin typeface="Calibri"/>
                </a:rPr>
                <a:t>Solicita Enajenación Temprana *</a:t>
              </a:r>
            </a:p>
          </p:txBody>
        </p:sp>
        <p:sp>
          <p:nvSpPr>
            <p:cNvPr id="83" name="Rectángulo 82"/>
            <p:cNvSpPr/>
            <p:nvPr/>
          </p:nvSpPr>
          <p:spPr>
            <a:xfrm>
              <a:off x="4744941" y="3927625"/>
              <a:ext cx="1948117" cy="637286"/>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Saneamientos  contable, financiero y jurídico. (Entrada y salida)</a:t>
              </a:r>
            </a:p>
            <a:p>
              <a:pPr marL="128588" indent="-128588">
                <a:buFont typeface="Arial" panose="020B0604020202020204" pitchFamily="34" charset="0"/>
                <a:buChar char="•"/>
              </a:pPr>
              <a:r>
                <a:rPr lang="es-CO" sz="600" b="1" i="1" dirty="0">
                  <a:solidFill>
                    <a:prstClr val="white"/>
                  </a:solidFill>
                  <a:latin typeface="Calibri"/>
                </a:rPr>
                <a:t>Diagnóstico de Sociedades de Papel *</a:t>
              </a:r>
            </a:p>
          </p:txBody>
        </p:sp>
        <p:sp>
          <p:nvSpPr>
            <p:cNvPr id="85" name="Rectángulo 84"/>
            <p:cNvSpPr/>
            <p:nvPr/>
          </p:nvSpPr>
          <p:spPr>
            <a:xfrm>
              <a:off x="7317036" y="2072540"/>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Destinación Provisional.</a:t>
              </a:r>
            </a:p>
            <a:p>
              <a:pPr marL="128588" indent="-128588">
                <a:buFont typeface="Arial" panose="020B0604020202020204" pitchFamily="34" charset="0"/>
                <a:buChar char="•"/>
              </a:pPr>
              <a:r>
                <a:rPr lang="es-CO" sz="600" b="1" dirty="0">
                  <a:solidFill>
                    <a:prstClr val="white"/>
                  </a:solidFill>
                  <a:latin typeface="Calibri"/>
                </a:rPr>
                <a:t>Deposito Provisional </a:t>
              </a:r>
            </a:p>
            <a:p>
              <a:pPr marL="128588" indent="-128588">
                <a:buFont typeface="Arial" panose="020B0604020202020204" pitchFamily="34" charset="0"/>
                <a:buChar char="•"/>
              </a:pPr>
              <a:r>
                <a:rPr lang="es-CO" sz="600" b="1" dirty="0">
                  <a:solidFill>
                    <a:prstClr val="white"/>
                  </a:solidFill>
                  <a:latin typeface="Calibri"/>
                </a:rPr>
                <a:t>Gestión de depositarios</a:t>
              </a:r>
            </a:p>
            <a:p>
              <a:pPr marL="128588" indent="-128588">
                <a:buFont typeface="Arial" panose="020B0604020202020204" pitchFamily="34" charset="0"/>
                <a:buChar char="•"/>
              </a:pPr>
              <a:r>
                <a:rPr lang="es-CO" sz="600" b="1" dirty="0">
                  <a:solidFill>
                    <a:prstClr val="white"/>
                  </a:solidFill>
                  <a:latin typeface="Calibri"/>
                </a:rPr>
                <a:t>Administración Directa.</a:t>
              </a:r>
            </a:p>
          </p:txBody>
        </p:sp>
        <p:sp>
          <p:nvSpPr>
            <p:cNvPr id="86" name="Rectángulo 85"/>
            <p:cNvSpPr/>
            <p:nvPr/>
          </p:nvSpPr>
          <p:spPr>
            <a:xfrm>
              <a:off x="7306995" y="2957162"/>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Destinación Provisional.</a:t>
              </a:r>
            </a:p>
            <a:p>
              <a:pPr marL="128588" indent="-128588">
                <a:buFont typeface="Arial" panose="020B0604020202020204" pitchFamily="34" charset="0"/>
                <a:buChar char="•"/>
              </a:pPr>
              <a:r>
                <a:rPr lang="es-CO" sz="600" b="1" dirty="0">
                  <a:solidFill>
                    <a:prstClr val="white"/>
                  </a:solidFill>
                  <a:latin typeface="Calibri"/>
                </a:rPr>
                <a:t>Deposito Provisional </a:t>
              </a:r>
            </a:p>
            <a:p>
              <a:pPr marL="128588" indent="-128588">
                <a:buFont typeface="Arial" panose="020B0604020202020204" pitchFamily="34" charset="0"/>
                <a:buChar char="•"/>
              </a:pPr>
              <a:r>
                <a:rPr lang="es-CO" sz="600" b="1" dirty="0">
                  <a:solidFill>
                    <a:prstClr val="white"/>
                  </a:solidFill>
                  <a:latin typeface="Calibri"/>
                </a:rPr>
                <a:t>Gestión de depositarios</a:t>
              </a:r>
            </a:p>
            <a:p>
              <a:pPr marL="128588" indent="-128588">
                <a:buFont typeface="Arial" panose="020B0604020202020204" pitchFamily="34" charset="0"/>
                <a:buChar char="•"/>
              </a:pPr>
              <a:r>
                <a:rPr lang="es-CO" sz="600" b="1" dirty="0">
                  <a:solidFill>
                    <a:prstClr val="white"/>
                  </a:solidFill>
                  <a:latin typeface="Calibri"/>
                </a:rPr>
                <a:t>Administración Directa.</a:t>
              </a:r>
            </a:p>
          </p:txBody>
        </p:sp>
        <p:sp>
          <p:nvSpPr>
            <p:cNvPr id="88" name="Rectángulo 87"/>
            <p:cNvSpPr/>
            <p:nvPr/>
          </p:nvSpPr>
          <p:spPr>
            <a:xfrm>
              <a:off x="9663918" y="3892957"/>
              <a:ext cx="1737508" cy="705734"/>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 Liquidación sociedades</a:t>
              </a:r>
            </a:p>
            <a:p>
              <a:pPr marL="128588" indent="-128588">
                <a:buFont typeface="Arial" panose="020B0604020202020204" pitchFamily="34" charset="0"/>
                <a:buChar char="•"/>
              </a:pPr>
              <a:r>
                <a:rPr lang="es-CO" sz="600" b="1" dirty="0">
                  <a:solidFill>
                    <a:prstClr val="white"/>
                  </a:solidFill>
                  <a:latin typeface="Calibri"/>
                </a:rPr>
                <a:t>Comercialización Soc. Activas</a:t>
              </a:r>
            </a:p>
            <a:p>
              <a:pPr marL="128588" indent="-128588">
                <a:buFont typeface="Arial" panose="020B0604020202020204" pitchFamily="34" charset="0"/>
                <a:buChar char="•"/>
              </a:pPr>
              <a:r>
                <a:rPr lang="es-CO" sz="600" b="1" dirty="0">
                  <a:solidFill>
                    <a:prstClr val="white"/>
                  </a:solidFill>
                  <a:latin typeface="Calibri"/>
                </a:rPr>
                <a:t>Cancelación Matricula</a:t>
              </a:r>
            </a:p>
            <a:p>
              <a:pPr marL="128588" indent="-128588">
                <a:buFont typeface="Arial" panose="020B0604020202020204" pitchFamily="34" charset="0"/>
                <a:buChar char="•"/>
              </a:pPr>
              <a:r>
                <a:rPr lang="es-CO" sz="600" b="1" u="sng" dirty="0">
                  <a:solidFill>
                    <a:srgbClr val="C00000"/>
                  </a:solidFill>
                  <a:latin typeface="Calibri"/>
                </a:rPr>
                <a:t>Devoluciones</a:t>
              </a:r>
            </a:p>
          </p:txBody>
        </p:sp>
        <p:sp>
          <p:nvSpPr>
            <p:cNvPr id="89" name="Rectángulo 88"/>
            <p:cNvSpPr/>
            <p:nvPr/>
          </p:nvSpPr>
          <p:spPr>
            <a:xfrm>
              <a:off x="9658617" y="2073244"/>
              <a:ext cx="1737508" cy="751911"/>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Chatarrización, destrucción</a:t>
              </a:r>
            </a:p>
            <a:p>
              <a:pPr marL="128588" indent="-128588">
                <a:buFont typeface="Arial" panose="020B0604020202020204" pitchFamily="34" charset="0"/>
                <a:buChar char="•"/>
              </a:pPr>
              <a:r>
                <a:rPr lang="es-CO" sz="600" b="1" dirty="0">
                  <a:solidFill>
                    <a:prstClr val="white"/>
                  </a:solidFill>
                  <a:latin typeface="Calibri"/>
                </a:rPr>
                <a:t>Comercialización Muebles</a:t>
              </a:r>
            </a:p>
            <a:p>
              <a:pPr marL="128588" indent="-128588">
                <a:buFont typeface="Arial" panose="020B0604020202020204" pitchFamily="34" charset="0"/>
                <a:buChar char="•"/>
              </a:pPr>
              <a:r>
                <a:rPr lang="es-CO" sz="600" b="1" dirty="0">
                  <a:solidFill>
                    <a:prstClr val="white"/>
                  </a:solidFill>
                  <a:latin typeface="Calibri"/>
                </a:rPr>
                <a:t>Monetización de divisas extintas</a:t>
              </a:r>
            </a:p>
            <a:p>
              <a:pPr marL="128588" indent="-128588">
                <a:buFont typeface="Arial" panose="020B0604020202020204" pitchFamily="34" charset="0"/>
                <a:buChar char="•"/>
              </a:pPr>
              <a:r>
                <a:rPr lang="es-CO" sz="600" b="1" dirty="0">
                  <a:solidFill>
                    <a:prstClr val="white"/>
                  </a:solidFill>
                  <a:latin typeface="Calibri"/>
                </a:rPr>
                <a:t>Destinaciones especificas</a:t>
              </a:r>
            </a:p>
            <a:p>
              <a:pPr marL="128588" indent="-128588">
                <a:buFont typeface="Arial" panose="020B0604020202020204" pitchFamily="34" charset="0"/>
                <a:buChar char="•"/>
              </a:pPr>
              <a:r>
                <a:rPr lang="es-CO" sz="600" b="1" dirty="0">
                  <a:solidFill>
                    <a:prstClr val="white"/>
                  </a:solidFill>
                  <a:latin typeface="Calibri"/>
                </a:rPr>
                <a:t>Destinaciones definitivas</a:t>
              </a:r>
            </a:p>
            <a:p>
              <a:pPr marL="128588" indent="-128588">
                <a:buFont typeface="Arial" panose="020B0604020202020204" pitchFamily="34" charset="0"/>
                <a:buChar char="•"/>
              </a:pPr>
              <a:r>
                <a:rPr lang="es-CO" sz="600" b="1" u="sng" dirty="0">
                  <a:solidFill>
                    <a:srgbClr val="C00000"/>
                  </a:solidFill>
                  <a:latin typeface="Calibri"/>
                </a:rPr>
                <a:t>Devoluciones</a:t>
              </a:r>
            </a:p>
          </p:txBody>
        </p:sp>
        <p:sp>
          <p:nvSpPr>
            <p:cNvPr id="90" name="Rectángulo 89"/>
            <p:cNvSpPr/>
            <p:nvPr/>
          </p:nvSpPr>
          <p:spPr>
            <a:xfrm>
              <a:off x="9658617" y="2944089"/>
              <a:ext cx="1737508" cy="813952"/>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Comercialización Inmuebles</a:t>
              </a:r>
            </a:p>
            <a:p>
              <a:pPr marL="128588" indent="-128588">
                <a:buFont typeface="Arial" panose="020B0604020202020204" pitchFamily="34" charset="0"/>
                <a:buChar char="•"/>
              </a:pPr>
              <a:r>
                <a:rPr lang="es-CO" sz="600" b="1" dirty="0">
                  <a:solidFill>
                    <a:prstClr val="white"/>
                  </a:solidFill>
                  <a:latin typeface="Calibri"/>
                </a:rPr>
                <a:t>Donación</a:t>
              </a:r>
            </a:p>
            <a:p>
              <a:pPr marL="128588" indent="-128588">
                <a:buFont typeface="Arial" panose="020B0604020202020204" pitchFamily="34" charset="0"/>
                <a:buChar char="•"/>
              </a:pPr>
              <a:r>
                <a:rPr lang="es-CO" sz="600" b="1" dirty="0">
                  <a:solidFill>
                    <a:prstClr val="white"/>
                  </a:solidFill>
                  <a:latin typeface="Calibri"/>
                </a:rPr>
                <a:t>Destinaciones  de Ley</a:t>
              </a:r>
            </a:p>
            <a:p>
              <a:pPr marL="128588" indent="-128588">
                <a:buFont typeface="Arial" panose="020B0604020202020204" pitchFamily="34" charset="0"/>
                <a:buChar char="•"/>
              </a:pPr>
              <a:r>
                <a:rPr lang="es-CO" sz="600" b="1" dirty="0">
                  <a:solidFill>
                    <a:prstClr val="white"/>
                  </a:solidFill>
                  <a:latin typeface="Calibri"/>
                </a:rPr>
                <a:t>Destinaciones especificas </a:t>
              </a:r>
            </a:p>
            <a:p>
              <a:pPr marL="128588" indent="-128588">
                <a:buFont typeface="Arial" panose="020B0604020202020204" pitchFamily="34" charset="0"/>
                <a:buChar char="•"/>
              </a:pPr>
              <a:r>
                <a:rPr lang="es-CO" sz="600" b="1" dirty="0">
                  <a:solidFill>
                    <a:prstClr val="white"/>
                  </a:solidFill>
                  <a:latin typeface="Calibri"/>
                </a:rPr>
                <a:t>Expropiación -  Demolición</a:t>
              </a:r>
            </a:p>
            <a:p>
              <a:pPr marL="128588" indent="-128588">
                <a:buFont typeface="Arial" panose="020B0604020202020204" pitchFamily="34" charset="0"/>
                <a:buChar char="•"/>
              </a:pPr>
              <a:r>
                <a:rPr lang="es-CO" sz="600" b="1" u="sng" dirty="0">
                  <a:solidFill>
                    <a:srgbClr val="C00000"/>
                  </a:solidFill>
                  <a:latin typeface="Calibri"/>
                </a:rPr>
                <a:t>Devoluciones</a:t>
              </a:r>
            </a:p>
          </p:txBody>
        </p:sp>
        <p:cxnSp>
          <p:nvCxnSpPr>
            <p:cNvPr id="91" name="Conector recto 90"/>
            <p:cNvCxnSpPr/>
            <p:nvPr/>
          </p:nvCxnSpPr>
          <p:spPr>
            <a:xfrm>
              <a:off x="822249" y="5347975"/>
              <a:ext cx="11182350" cy="8951"/>
            </a:xfrm>
            <a:prstGeom prst="line">
              <a:avLst/>
            </a:prstGeom>
            <a:ln w="19050">
              <a:solidFill>
                <a:schemeClr val="bg1">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2" name="Conector recto 91"/>
            <p:cNvCxnSpPr/>
            <p:nvPr/>
          </p:nvCxnSpPr>
          <p:spPr>
            <a:xfrm>
              <a:off x="818790" y="5915352"/>
              <a:ext cx="11182350" cy="8951"/>
            </a:xfrm>
            <a:prstGeom prst="line">
              <a:avLst/>
            </a:prstGeom>
            <a:ln w="19050">
              <a:solidFill>
                <a:schemeClr val="bg1">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3" name="Conector recto 92"/>
            <p:cNvCxnSpPr/>
            <p:nvPr/>
          </p:nvCxnSpPr>
          <p:spPr>
            <a:xfrm>
              <a:off x="806992" y="1521356"/>
              <a:ext cx="11182350" cy="8951"/>
            </a:xfrm>
            <a:prstGeom prst="line">
              <a:avLst/>
            </a:prstGeom>
            <a:ln w="19050">
              <a:solidFill>
                <a:srgbClr val="C66156">
                  <a:alpha val="70000"/>
                </a:srgb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1" name="Conector angular 50"/>
            <p:cNvCxnSpPr>
              <a:stCxn id="27" idx="2"/>
              <a:endCxn id="23" idx="0"/>
            </p:cNvCxnSpPr>
            <p:nvPr/>
          </p:nvCxnSpPr>
          <p:spPr>
            <a:xfrm rot="16200000" flipH="1">
              <a:off x="1439442" y="1642307"/>
              <a:ext cx="785199" cy="10569"/>
            </a:xfrm>
            <a:prstGeom prst="bentConnector3">
              <a:avLst>
                <a:gd name="adj1" fmla="val 50000"/>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Conector angular 56"/>
            <p:cNvCxnSpPr>
              <a:stCxn id="26" idx="2"/>
              <a:endCxn id="27" idx="0"/>
            </p:cNvCxnSpPr>
            <p:nvPr/>
          </p:nvCxnSpPr>
          <p:spPr>
            <a:xfrm rot="5400000">
              <a:off x="3844987" y="-1339539"/>
              <a:ext cx="203894" cy="4240354"/>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Conector angular 107"/>
            <p:cNvCxnSpPr>
              <a:endCxn id="1028" idx="0"/>
            </p:cNvCxnSpPr>
            <p:nvPr/>
          </p:nvCxnSpPr>
          <p:spPr>
            <a:xfrm rot="16200000" flipH="1">
              <a:off x="5879305" y="3705363"/>
              <a:ext cx="2030560" cy="1873"/>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8" name="Elipse 1027"/>
            <p:cNvSpPr/>
            <p:nvPr/>
          </p:nvSpPr>
          <p:spPr>
            <a:xfrm>
              <a:off x="6806787" y="4721580"/>
              <a:ext cx="177469" cy="170167"/>
            </a:xfrm>
            <a:prstGeom prst="ellipse">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A</a:t>
              </a:r>
            </a:p>
          </p:txBody>
        </p:sp>
        <p:sp>
          <p:nvSpPr>
            <p:cNvPr id="210" name="Elipse 209"/>
            <p:cNvSpPr/>
            <p:nvPr/>
          </p:nvSpPr>
          <p:spPr>
            <a:xfrm>
              <a:off x="4956846" y="1010203"/>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A</a:t>
              </a:r>
            </a:p>
          </p:txBody>
        </p:sp>
        <p:cxnSp>
          <p:nvCxnSpPr>
            <p:cNvPr id="1032" name="Conector recto de flecha 1031"/>
            <p:cNvCxnSpPr>
              <a:stCxn id="210" idx="6"/>
              <a:endCxn id="29" idx="1"/>
            </p:cNvCxnSpPr>
            <p:nvPr/>
          </p:nvCxnSpPr>
          <p:spPr>
            <a:xfrm flipV="1">
              <a:off x="5134315" y="1093168"/>
              <a:ext cx="120918" cy="2119"/>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4" name="Conector angular 1033"/>
            <p:cNvCxnSpPr>
              <a:stCxn id="29" idx="3"/>
              <a:endCxn id="179" idx="1"/>
            </p:cNvCxnSpPr>
            <p:nvPr/>
          </p:nvCxnSpPr>
          <p:spPr>
            <a:xfrm flipV="1">
              <a:off x="6872642" y="900580"/>
              <a:ext cx="420118" cy="192588"/>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6" name="Conector angular 1035"/>
            <p:cNvCxnSpPr>
              <a:stCxn id="29" idx="3"/>
              <a:endCxn id="190" idx="1"/>
            </p:cNvCxnSpPr>
            <p:nvPr/>
          </p:nvCxnSpPr>
          <p:spPr>
            <a:xfrm>
              <a:off x="6872642" y="1093168"/>
              <a:ext cx="421451" cy="197617"/>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9" name="Conector angular 1038"/>
            <p:cNvCxnSpPr>
              <a:stCxn id="69" idx="3"/>
              <a:endCxn id="67" idx="1"/>
            </p:cNvCxnSpPr>
            <p:nvPr/>
          </p:nvCxnSpPr>
          <p:spPr>
            <a:xfrm flipV="1">
              <a:off x="8113107" y="5488249"/>
              <a:ext cx="311587" cy="134241"/>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41" name="Conector angular 1040"/>
            <p:cNvCxnSpPr>
              <a:stCxn id="69" idx="3"/>
              <a:endCxn id="68" idx="1"/>
            </p:cNvCxnSpPr>
            <p:nvPr/>
          </p:nvCxnSpPr>
          <p:spPr>
            <a:xfrm>
              <a:off x="8113107" y="5622490"/>
              <a:ext cx="311587" cy="118030"/>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2" name="Elipse 221"/>
            <p:cNvSpPr/>
            <p:nvPr/>
          </p:nvSpPr>
          <p:spPr>
            <a:xfrm>
              <a:off x="9467491" y="1201065"/>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B</a:t>
              </a:r>
            </a:p>
          </p:txBody>
        </p:sp>
        <p:sp>
          <p:nvSpPr>
            <p:cNvPr id="223" name="Rectángulo 222"/>
            <p:cNvSpPr/>
            <p:nvPr/>
          </p:nvSpPr>
          <p:spPr>
            <a:xfrm>
              <a:off x="1214463" y="5534419"/>
              <a:ext cx="1215184" cy="165337"/>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Puestas a disposición</a:t>
              </a:r>
            </a:p>
          </p:txBody>
        </p:sp>
        <p:cxnSp>
          <p:nvCxnSpPr>
            <p:cNvPr id="1043" name="Conector recto de flecha 1042"/>
            <p:cNvCxnSpPr>
              <a:stCxn id="223" idx="0"/>
              <a:endCxn id="23" idx="2"/>
            </p:cNvCxnSpPr>
            <p:nvPr/>
          </p:nvCxnSpPr>
          <p:spPr>
            <a:xfrm flipV="1">
              <a:off x="1822055" y="4620385"/>
              <a:ext cx="15271" cy="914033"/>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45" name="Conector recto de flecha 1044"/>
            <p:cNvCxnSpPr>
              <a:stCxn id="190" idx="3"/>
              <a:endCxn id="222" idx="2"/>
            </p:cNvCxnSpPr>
            <p:nvPr/>
          </p:nvCxnSpPr>
          <p:spPr>
            <a:xfrm flipV="1">
              <a:off x="9328143" y="1286149"/>
              <a:ext cx="139348" cy="4636"/>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8" name="Elipse 227"/>
            <p:cNvSpPr/>
            <p:nvPr/>
          </p:nvSpPr>
          <p:spPr>
            <a:xfrm>
              <a:off x="6523458" y="5414536"/>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B</a:t>
              </a:r>
            </a:p>
          </p:txBody>
        </p:sp>
        <p:sp>
          <p:nvSpPr>
            <p:cNvPr id="231" name="Elipse 230"/>
            <p:cNvSpPr/>
            <p:nvPr/>
          </p:nvSpPr>
          <p:spPr>
            <a:xfrm>
              <a:off x="9467491" y="81225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C</a:t>
              </a:r>
            </a:p>
          </p:txBody>
        </p:sp>
        <p:cxnSp>
          <p:nvCxnSpPr>
            <p:cNvPr id="1049" name="Conector recto de flecha 1048"/>
            <p:cNvCxnSpPr>
              <a:stCxn id="179" idx="3"/>
              <a:endCxn id="231" idx="2"/>
            </p:cNvCxnSpPr>
            <p:nvPr/>
          </p:nvCxnSpPr>
          <p:spPr>
            <a:xfrm flipV="1">
              <a:off x="9329475" y="897336"/>
              <a:ext cx="138016" cy="3244"/>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1" name="Elipse 240"/>
            <p:cNvSpPr/>
            <p:nvPr/>
          </p:nvSpPr>
          <p:spPr>
            <a:xfrm>
              <a:off x="9843718" y="552299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C</a:t>
              </a:r>
            </a:p>
          </p:txBody>
        </p:sp>
        <p:cxnSp>
          <p:nvCxnSpPr>
            <p:cNvPr id="1062" name="Conector angular 1061"/>
            <p:cNvCxnSpPr>
              <a:stCxn id="67" idx="3"/>
              <a:endCxn id="241" idx="2"/>
            </p:cNvCxnSpPr>
            <p:nvPr/>
          </p:nvCxnSpPr>
          <p:spPr>
            <a:xfrm>
              <a:off x="9519861" y="5488249"/>
              <a:ext cx="323857" cy="119827"/>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64" name="Conector angular 1063"/>
            <p:cNvCxnSpPr>
              <a:stCxn id="68" idx="3"/>
              <a:endCxn id="241" idx="2"/>
            </p:cNvCxnSpPr>
            <p:nvPr/>
          </p:nvCxnSpPr>
          <p:spPr>
            <a:xfrm flipV="1">
              <a:off x="9519861" y="5608076"/>
              <a:ext cx="323857" cy="132444"/>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4" name="Elipse 263"/>
            <p:cNvSpPr/>
            <p:nvPr/>
          </p:nvSpPr>
          <p:spPr>
            <a:xfrm>
              <a:off x="4172298" y="566387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A</a:t>
              </a:r>
            </a:p>
          </p:txBody>
        </p:sp>
        <p:cxnSp>
          <p:nvCxnSpPr>
            <p:cNvPr id="1079" name="Conector recto de flecha 1078"/>
            <p:cNvCxnSpPr>
              <a:stCxn id="264" idx="6"/>
              <a:endCxn id="66" idx="1"/>
            </p:cNvCxnSpPr>
            <p:nvPr/>
          </p:nvCxnSpPr>
          <p:spPr>
            <a:xfrm>
              <a:off x="4349767" y="5748956"/>
              <a:ext cx="240537" cy="6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9" name="Elipse 268"/>
            <p:cNvSpPr/>
            <p:nvPr/>
          </p:nvSpPr>
          <p:spPr>
            <a:xfrm>
              <a:off x="11517146" y="2964421"/>
              <a:ext cx="177469" cy="170167"/>
            </a:xfrm>
            <a:prstGeom prst="ellipse">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a:t>
              </a:r>
            </a:p>
          </p:txBody>
        </p:sp>
        <p:cxnSp>
          <p:nvCxnSpPr>
            <p:cNvPr id="1083" name="Conector angular 1082"/>
            <p:cNvCxnSpPr/>
            <p:nvPr/>
          </p:nvCxnSpPr>
          <p:spPr>
            <a:xfrm flipV="1">
              <a:off x="11396125" y="3054823"/>
              <a:ext cx="121021" cy="384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2" name="Rectángulo 281"/>
            <p:cNvSpPr/>
            <p:nvPr/>
          </p:nvSpPr>
          <p:spPr>
            <a:xfrm rot="5400000">
              <a:off x="10266419" y="3095962"/>
              <a:ext cx="3104328" cy="96655"/>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FRISCO</a:t>
              </a:r>
            </a:p>
          </p:txBody>
        </p:sp>
        <p:sp>
          <p:nvSpPr>
            <p:cNvPr id="283" name="Elipse 282"/>
            <p:cNvSpPr/>
            <p:nvPr/>
          </p:nvSpPr>
          <p:spPr>
            <a:xfrm>
              <a:off x="9539961" y="605869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a:t>
              </a:r>
            </a:p>
          </p:txBody>
        </p:sp>
        <p:cxnSp>
          <p:nvCxnSpPr>
            <p:cNvPr id="208" name="Conector angular 207"/>
            <p:cNvCxnSpPr>
              <a:stCxn id="283" idx="4"/>
              <a:endCxn id="160" idx="1"/>
            </p:cNvCxnSpPr>
            <p:nvPr/>
          </p:nvCxnSpPr>
          <p:spPr>
            <a:xfrm rot="16200000" flipH="1">
              <a:off x="9866229" y="5991326"/>
              <a:ext cx="25511" cy="500576"/>
            </a:xfrm>
            <a:prstGeom prst="bentConnector2">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1" name="Conector angular 210"/>
            <p:cNvCxnSpPr>
              <a:stCxn id="283" idx="0"/>
              <a:endCxn id="159" idx="1"/>
            </p:cNvCxnSpPr>
            <p:nvPr/>
          </p:nvCxnSpPr>
          <p:spPr>
            <a:xfrm rot="5400000" flipH="1" flipV="1">
              <a:off x="9868604" y="5799822"/>
              <a:ext cx="18962" cy="498779"/>
            </a:xfrm>
            <a:prstGeom prst="bentConnector2">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6" name="Conector angular 215"/>
            <p:cNvCxnSpPr>
              <a:stCxn id="66" idx="3"/>
              <a:endCxn id="69" idx="1"/>
            </p:cNvCxnSpPr>
            <p:nvPr/>
          </p:nvCxnSpPr>
          <p:spPr>
            <a:xfrm flipV="1">
              <a:off x="6694999" y="5622490"/>
              <a:ext cx="422502" cy="127141"/>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Conector angular 217"/>
            <p:cNvCxnSpPr>
              <a:stCxn id="228" idx="6"/>
              <a:endCxn id="69" idx="1"/>
            </p:cNvCxnSpPr>
            <p:nvPr/>
          </p:nvCxnSpPr>
          <p:spPr>
            <a:xfrm>
              <a:off x="6700927" y="5499620"/>
              <a:ext cx="416574" cy="122870"/>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5" name="Conector recto 294"/>
            <p:cNvCxnSpPr/>
            <p:nvPr/>
          </p:nvCxnSpPr>
          <p:spPr>
            <a:xfrm>
              <a:off x="806992" y="6409839"/>
              <a:ext cx="11182350" cy="8951"/>
            </a:xfrm>
            <a:prstGeom prst="line">
              <a:avLst/>
            </a:prstGeom>
            <a:ln w="19050">
              <a:solidFill>
                <a:schemeClr val="bg1">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96" name="Rectángulo 295"/>
            <p:cNvSpPr/>
            <p:nvPr/>
          </p:nvSpPr>
          <p:spPr>
            <a:xfrm>
              <a:off x="-609" y="6396189"/>
              <a:ext cx="883301" cy="461811"/>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25" b="1" dirty="0">
                  <a:solidFill>
                    <a:prstClr val="white"/>
                  </a:solidFill>
                  <a:latin typeface="Calibri"/>
                </a:rPr>
                <a:t>AFECTADO</a:t>
              </a:r>
            </a:p>
          </p:txBody>
        </p:sp>
        <p:sp>
          <p:nvSpPr>
            <p:cNvPr id="297" name="Rectángulo 296"/>
            <p:cNvSpPr/>
            <p:nvPr/>
          </p:nvSpPr>
          <p:spPr>
            <a:xfrm>
              <a:off x="9969882" y="6495964"/>
              <a:ext cx="1816064" cy="273286"/>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prstClr val="white"/>
                  </a:solidFill>
                  <a:latin typeface="Calibri"/>
                </a:rPr>
                <a:t>Recepción de Activos Y Rendimientos</a:t>
              </a:r>
            </a:p>
          </p:txBody>
        </p:sp>
        <p:cxnSp>
          <p:nvCxnSpPr>
            <p:cNvPr id="220" name="Conector angular 219"/>
            <p:cNvCxnSpPr>
              <a:stCxn id="89" idx="3"/>
              <a:endCxn id="110" idx="0"/>
            </p:cNvCxnSpPr>
            <p:nvPr/>
          </p:nvCxnSpPr>
          <p:spPr>
            <a:xfrm>
              <a:off x="11396125" y="2449200"/>
              <a:ext cx="627571" cy="1074037"/>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6" name="Conector angular 225"/>
            <p:cNvCxnSpPr>
              <a:endCxn id="110" idx="2"/>
            </p:cNvCxnSpPr>
            <p:nvPr/>
          </p:nvCxnSpPr>
          <p:spPr>
            <a:xfrm flipV="1">
              <a:off x="11408210" y="3606281"/>
              <a:ext cx="526751" cy="1170"/>
            </a:xfrm>
            <a:prstGeom prst="bentConnector3">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2" name="Conector angular 231"/>
            <p:cNvCxnSpPr>
              <a:stCxn id="88" idx="3"/>
              <a:endCxn id="110" idx="4"/>
            </p:cNvCxnSpPr>
            <p:nvPr/>
          </p:nvCxnSpPr>
          <p:spPr>
            <a:xfrm flipV="1">
              <a:off x="11401426" y="3689324"/>
              <a:ext cx="622270" cy="556500"/>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9" name="Elipse 308"/>
            <p:cNvSpPr/>
            <p:nvPr/>
          </p:nvSpPr>
          <p:spPr>
            <a:xfrm>
              <a:off x="9538438" y="6548308"/>
              <a:ext cx="177469" cy="16608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prstClr val="white"/>
                  </a:solidFill>
                  <a:latin typeface="Calibri"/>
                </a:rPr>
                <a:t>E</a:t>
              </a:r>
            </a:p>
          </p:txBody>
        </p:sp>
        <p:cxnSp>
          <p:nvCxnSpPr>
            <p:cNvPr id="235" name="Conector angular 234"/>
            <p:cNvCxnSpPr>
              <a:stCxn id="309" idx="6"/>
              <a:endCxn id="297" idx="1"/>
            </p:cNvCxnSpPr>
            <p:nvPr/>
          </p:nvCxnSpPr>
          <p:spPr>
            <a:xfrm>
              <a:off x="9715907" y="6631352"/>
              <a:ext cx="253975" cy="1255"/>
            </a:xfrm>
            <a:prstGeom prst="bentConnector3">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12" name="Elipse 311"/>
            <p:cNvSpPr/>
            <p:nvPr/>
          </p:nvSpPr>
          <p:spPr>
            <a:xfrm>
              <a:off x="4420176" y="3272310"/>
              <a:ext cx="177469" cy="170167"/>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C</a:t>
              </a:r>
            </a:p>
          </p:txBody>
        </p:sp>
        <p:cxnSp>
          <p:nvCxnSpPr>
            <p:cNvPr id="313" name="Conector angular 312"/>
            <p:cNvCxnSpPr>
              <a:stCxn id="312" idx="0"/>
              <a:endCxn id="76" idx="1"/>
            </p:cNvCxnSpPr>
            <p:nvPr/>
          </p:nvCxnSpPr>
          <p:spPr>
            <a:xfrm rot="5400000" flipH="1" flipV="1">
              <a:off x="4216420" y="2743801"/>
              <a:ext cx="821000" cy="23601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 name="Conector angular 313"/>
            <p:cNvCxnSpPr>
              <a:stCxn id="312" idx="4"/>
              <a:endCxn id="83" idx="1"/>
            </p:cNvCxnSpPr>
            <p:nvPr/>
          </p:nvCxnSpPr>
          <p:spPr>
            <a:xfrm rot="16200000" flipH="1">
              <a:off x="4225031" y="3726357"/>
              <a:ext cx="803791" cy="23603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5" name="Conector angular 314"/>
            <p:cNvCxnSpPr>
              <a:stCxn id="312" idx="6"/>
              <a:endCxn id="78" idx="1"/>
            </p:cNvCxnSpPr>
            <p:nvPr/>
          </p:nvCxnSpPr>
          <p:spPr>
            <a:xfrm flipV="1">
              <a:off x="4597645" y="3357316"/>
              <a:ext cx="153462" cy="78"/>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3" name="Conector angular 242"/>
            <p:cNvCxnSpPr>
              <a:stCxn id="159" idx="3"/>
              <a:endCxn id="282" idx="3"/>
            </p:cNvCxnSpPr>
            <p:nvPr/>
          </p:nvCxnSpPr>
          <p:spPr>
            <a:xfrm flipV="1">
              <a:off x="11628354" y="4696454"/>
              <a:ext cx="190229" cy="134327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Conector angular 245"/>
            <p:cNvCxnSpPr>
              <a:stCxn id="160" idx="3"/>
              <a:endCxn id="282" idx="3"/>
            </p:cNvCxnSpPr>
            <p:nvPr/>
          </p:nvCxnSpPr>
          <p:spPr>
            <a:xfrm flipV="1">
              <a:off x="11630151" y="4696454"/>
              <a:ext cx="188432" cy="155791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6716875" y="3649837"/>
              <a:ext cx="19797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35" name="Imagen 34"/>
            <p:cNvPicPr>
              <a:picLocks noChangeAspect="1"/>
            </p:cNvPicPr>
            <p:nvPr/>
          </p:nvPicPr>
          <p:blipFill>
            <a:blip r:embed="rId3"/>
            <a:stretch>
              <a:fillRect/>
            </a:stretch>
          </p:blipFill>
          <p:spPr>
            <a:xfrm>
              <a:off x="6693541" y="2688937"/>
              <a:ext cx="207282" cy="12193"/>
            </a:xfrm>
            <a:prstGeom prst="rect">
              <a:avLst/>
            </a:prstGeom>
          </p:spPr>
        </p:pic>
        <p:cxnSp>
          <p:nvCxnSpPr>
            <p:cNvPr id="48" name="Conector recto de flecha 47"/>
            <p:cNvCxnSpPr/>
            <p:nvPr/>
          </p:nvCxnSpPr>
          <p:spPr>
            <a:xfrm>
              <a:off x="11576721" y="2275367"/>
              <a:ext cx="8943" cy="713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a:off x="11408210" y="2282915"/>
              <a:ext cx="176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Elipse 109"/>
            <p:cNvSpPr/>
            <p:nvPr/>
          </p:nvSpPr>
          <p:spPr>
            <a:xfrm>
              <a:off x="11934961" y="3523237"/>
              <a:ext cx="177469" cy="166087"/>
            </a:xfrm>
            <a:prstGeom prst="ellipse">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prstClr val="white"/>
                  </a:solidFill>
                  <a:latin typeface="Calibri"/>
                </a:rPr>
                <a:t>E</a:t>
              </a:r>
            </a:p>
          </p:txBody>
        </p:sp>
      </p:grpSp>
      <p:graphicFrame>
        <p:nvGraphicFramePr>
          <p:cNvPr id="4" name="Tabla 3"/>
          <p:cNvGraphicFramePr>
            <a:graphicFrameLocks noGrp="1"/>
          </p:cNvGraphicFramePr>
          <p:nvPr>
            <p:extLst/>
          </p:nvPr>
        </p:nvGraphicFramePr>
        <p:xfrm>
          <a:off x="5420402" y="3405140"/>
          <a:ext cx="5169489" cy="2880360"/>
        </p:xfrm>
        <a:graphic>
          <a:graphicData uri="http://schemas.openxmlformats.org/drawingml/2006/table">
            <a:tbl>
              <a:tblPr firstRow="1" bandRow="1">
                <a:tableStyleId>{FABFCF23-3B69-468F-B69F-88F6DE6A72F2}</a:tableStyleId>
              </a:tblPr>
              <a:tblGrid>
                <a:gridCol w="2514008">
                  <a:extLst>
                    <a:ext uri="{9D8B030D-6E8A-4147-A177-3AD203B41FA5}">
                      <a16:colId xmlns:a16="http://schemas.microsoft.com/office/drawing/2014/main" val="929584125"/>
                    </a:ext>
                  </a:extLst>
                </a:gridCol>
                <a:gridCol w="2655481">
                  <a:extLst>
                    <a:ext uri="{9D8B030D-6E8A-4147-A177-3AD203B41FA5}">
                      <a16:colId xmlns:a16="http://schemas.microsoft.com/office/drawing/2014/main" val="4010088150"/>
                    </a:ext>
                  </a:extLst>
                </a:gridCol>
              </a:tblGrid>
              <a:tr h="370840">
                <a:tc>
                  <a:txBody>
                    <a:bodyPr/>
                    <a:lstStyle/>
                    <a:p>
                      <a:r>
                        <a:rPr lang="es-ES" sz="1400" dirty="0"/>
                        <a:t>Procedimientos</a:t>
                      </a:r>
                      <a:endParaRPr lang="es-CO" sz="1400" dirty="0"/>
                    </a:p>
                  </a:txBody>
                  <a:tcPr/>
                </a:tc>
                <a:tc>
                  <a:txBody>
                    <a:bodyPr/>
                    <a:lstStyle/>
                    <a:p>
                      <a:r>
                        <a:rPr lang="es-ES" sz="1400" dirty="0"/>
                        <a:t>Áreas</a:t>
                      </a:r>
                      <a:r>
                        <a:rPr lang="es-ES" sz="1400" baseline="0" dirty="0"/>
                        <a:t> </a:t>
                      </a:r>
                      <a:endParaRPr lang="es-CO" sz="1400" dirty="0"/>
                    </a:p>
                  </a:txBody>
                  <a:tcPr/>
                </a:tc>
                <a:extLst>
                  <a:ext uri="{0D108BD9-81ED-4DB2-BD59-A6C34878D82A}">
                    <a16:rowId xmlns:a16="http://schemas.microsoft.com/office/drawing/2014/main" val="3874599584"/>
                  </a:ext>
                </a:extLst>
              </a:tr>
              <a:tr h="370840">
                <a:tc>
                  <a:txBody>
                    <a:bodyPr/>
                    <a:lstStyle/>
                    <a:p>
                      <a:r>
                        <a:rPr lang="es-ES" sz="1400" dirty="0"/>
                        <a:t>Análisis de causales enajenación temprana</a:t>
                      </a:r>
                      <a:endParaRPr lang="es-CO" sz="1400" dirty="0"/>
                    </a:p>
                  </a:txBody>
                  <a:tcPr anchor="ctr"/>
                </a:tc>
                <a:tc>
                  <a:txBody>
                    <a:bodyPr/>
                    <a:lstStyle/>
                    <a:p>
                      <a:r>
                        <a:rPr lang="es-ES" sz="1400" dirty="0"/>
                        <a:t>Gerencias Regionales</a:t>
                      </a:r>
                    </a:p>
                    <a:p>
                      <a:r>
                        <a:rPr lang="es-ES" sz="1400" dirty="0"/>
                        <a:t>Vicepresidencia</a:t>
                      </a:r>
                      <a:r>
                        <a:rPr lang="es-ES" sz="1400" baseline="0" dirty="0"/>
                        <a:t> Jurídica</a:t>
                      </a:r>
                      <a:endParaRPr lang="es-CO" sz="1400" dirty="0"/>
                    </a:p>
                  </a:txBody>
                  <a:tcPr/>
                </a:tc>
                <a:extLst>
                  <a:ext uri="{0D108BD9-81ED-4DB2-BD59-A6C34878D82A}">
                    <a16:rowId xmlns:a16="http://schemas.microsoft.com/office/drawing/2014/main" val="871945156"/>
                  </a:ext>
                </a:extLst>
              </a:tr>
              <a:tr h="370840">
                <a:tc>
                  <a:txBody>
                    <a:bodyPr/>
                    <a:lstStyle/>
                    <a:p>
                      <a:r>
                        <a:rPr lang="es-ES" sz="1400" dirty="0"/>
                        <a:t>Alistamiento Físico</a:t>
                      </a:r>
                      <a:r>
                        <a:rPr lang="es-ES" sz="1400" baseline="0" dirty="0"/>
                        <a:t> – Catastral</a:t>
                      </a:r>
                      <a:endParaRPr lang="es-CO" sz="1400" dirty="0"/>
                    </a:p>
                  </a:txBody>
                  <a:tcPr anchor="ctr"/>
                </a:tc>
                <a:tc>
                  <a:txBody>
                    <a:bodyPr/>
                    <a:lstStyle/>
                    <a:p>
                      <a:r>
                        <a:rPr lang="es-ES" sz="1400" dirty="0"/>
                        <a:t>Gerencia</a:t>
                      </a:r>
                      <a:r>
                        <a:rPr lang="es-ES" sz="1400" baseline="0" dirty="0"/>
                        <a:t> Técnica</a:t>
                      </a:r>
                      <a:endParaRPr lang="es-CO" sz="1400" dirty="0"/>
                    </a:p>
                  </a:txBody>
                  <a:tcPr/>
                </a:tc>
                <a:extLst>
                  <a:ext uri="{0D108BD9-81ED-4DB2-BD59-A6C34878D82A}">
                    <a16:rowId xmlns:a16="http://schemas.microsoft.com/office/drawing/2014/main" val="199305350"/>
                  </a:ext>
                </a:extLst>
              </a:tr>
              <a:tr h="370840">
                <a:tc>
                  <a:txBody>
                    <a:bodyPr/>
                    <a:lstStyle/>
                    <a:p>
                      <a:r>
                        <a:rPr lang="es-ES" sz="1400" dirty="0"/>
                        <a:t>Alistamiento Administrativo</a:t>
                      </a:r>
                      <a:endParaRPr lang="es-CO" sz="1400" dirty="0"/>
                    </a:p>
                  </a:txBody>
                  <a:tcPr anchor="ctr"/>
                </a:tc>
                <a:tc>
                  <a:txBody>
                    <a:bodyPr/>
                    <a:lstStyle/>
                    <a:p>
                      <a:r>
                        <a:rPr lang="es-ES" sz="1400" dirty="0"/>
                        <a:t>Gerencias</a:t>
                      </a:r>
                      <a:r>
                        <a:rPr lang="es-ES" sz="1400" baseline="0" dirty="0"/>
                        <a:t> Regionales</a:t>
                      </a:r>
                    </a:p>
                    <a:p>
                      <a:r>
                        <a:rPr lang="es-ES" sz="1400" baseline="0" dirty="0"/>
                        <a:t>Gerencia Muebles</a:t>
                      </a:r>
                    </a:p>
                    <a:p>
                      <a:r>
                        <a:rPr lang="es-ES" sz="1400" baseline="0" dirty="0"/>
                        <a:t>Gerencias de Sociedades</a:t>
                      </a:r>
                      <a:endParaRPr lang="es-CO" sz="1400" dirty="0"/>
                    </a:p>
                  </a:txBody>
                  <a:tcPr/>
                </a:tc>
                <a:extLst>
                  <a:ext uri="{0D108BD9-81ED-4DB2-BD59-A6C34878D82A}">
                    <a16:rowId xmlns:a16="http://schemas.microsoft.com/office/drawing/2014/main" val="2902964817"/>
                  </a:ext>
                </a:extLst>
              </a:tr>
              <a:tr h="370840">
                <a:tc>
                  <a:txBody>
                    <a:bodyPr/>
                    <a:lstStyle/>
                    <a:p>
                      <a:r>
                        <a:rPr lang="es-ES" sz="1400" dirty="0"/>
                        <a:t>Avalúos</a:t>
                      </a:r>
                      <a:endParaRPr lang="es-CO" sz="1400" dirty="0"/>
                    </a:p>
                  </a:txBody>
                  <a:tcPr anchor="ctr"/>
                </a:tc>
                <a:tc>
                  <a:txBody>
                    <a:bodyPr/>
                    <a:lstStyle/>
                    <a:p>
                      <a:r>
                        <a:rPr lang="es-ES" sz="1400" dirty="0"/>
                        <a:t>Gerencia Técnica</a:t>
                      </a:r>
                      <a:endParaRPr lang="es-CO" sz="1400" dirty="0"/>
                    </a:p>
                  </a:txBody>
                  <a:tcPr/>
                </a:tc>
                <a:extLst>
                  <a:ext uri="{0D108BD9-81ED-4DB2-BD59-A6C34878D82A}">
                    <a16:rowId xmlns:a16="http://schemas.microsoft.com/office/drawing/2014/main" val="1089943697"/>
                  </a:ext>
                </a:extLst>
              </a:tr>
              <a:tr h="370840">
                <a:tc>
                  <a:txBody>
                    <a:bodyPr/>
                    <a:lstStyle/>
                    <a:p>
                      <a:r>
                        <a:rPr lang="es-ES" sz="1400" dirty="0"/>
                        <a:t>Comercialización</a:t>
                      </a:r>
                      <a:r>
                        <a:rPr lang="es-ES" sz="1400" baseline="0" dirty="0"/>
                        <a:t> y alistamiento venta</a:t>
                      </a:r>
                      <a:endParaRPr lang="es-CO" sz="14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a:t>Gerencias</a:t>
                      </a:r>
                      <a:r>
                        <a:rPr lang="es-ES" sz="1400" baseline="0" dirty="0"/>
                        <a:t> Regionales</a:t>
                      </a:r>
                    </a:p>
                    <a:p>
                      <a:r>
                        <a:rPr lang="es-ES" sz="1400" dirty="0"/>
                        <a:t>Gerencia</a:t>
                      </a:r>
                      <a:r>
                        <a:rPr lang="es-ES" sz="1400" baseline="0" dirty="0"/>
                        <a:t> Comercial</a:t>
                      </a:r>
                      <a:endParaRPr lang="es-CO" sz="1400" dirty="0"/>
                    </a:p>
                  </a:txBody>
                  <a:tcPr/>
                </a:tc>
                <a:extLst>
                  <a:ext uri="{0D108BD9-81ED-4DB2-BD59-A6C34878D82A}">
                    <a16:rowId xmlns:a16="http://schemas.microsoft.com/office/drawing/2014/main" val="2940394460"/>
                  </a:ext>
                </a:extLst>
              </a:tr>
            </a:tbl>
          </a:graphicData>
        </a:graphic>
      </p:graphicFrame>
      <p:sp>
        <p:nvSpPr>
          <p:cNvPr id="5" name="Estrella: 5 puntas 4"/>
          <p:cNvSpPr/>
          <p:nvPr/>
        </p:nvSpPr>
        <p:spPr>
          <a:xfrm>
            <a:off x="6249642" y="2543258"/>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06" name="Estrella: 5 puntas 105"/>
          <p:cNvSpPr/>
          <p:nvPr/>
        </p:nvSpPr>
        <p:spPr>
          <a:xfrm>
            <a:off x="6269690" y="3176925"/>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07" name="Estrella: 5 puntas 106"/>
          <p:cNvSpPr/>
          <p:nvPr/>
        </p:nvSpPr>
        <p:spPr>
          <a:xfrm>
            <a:off x="6269690" y="3838668"/>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09" name="Estrella: 5 puntas 108"/>
          <p:cNvSpPr/>
          <p:nvPr/>
        </p:nvSpPr>
        <p:spPr>
          <a:xfrm>
            <a:off x="9795904" y="2428950"/>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11" name="Estrella: 5 puntas 110"/>
          <p:cNvSpPr/>
          <p:nvPr/>
        </p:nvSpPr>
        <p:spPr>
          <a:xfrm>
            <a:off x="9812561" y="3172713"/>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12" name="Estrella: 5 puntas 111"/>
          <p:cNvSpPr/>
          <p:nvPr/>
        </p:nvSpPr>
        <p:spPr>
          <a:xfrm>
            <a:off x="9824177" y="3809815"/>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graphicFrame>
        <p:nvGraphicFramePr>
          <p:cNvPr id="11" name="Diagrama 10"/>
          <p:cNvGraphicFramePr/>
          <p:nvPr>
            <p:extLst/>
          </p:nvPr>
        </p:nvGraphicFramePr>
        <p:xfrm>
          <a:off x="1544312" y="-117040"/>
          <a:ext cx="5398222" cy="35751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ángulo 11"/>
          <p:cNvSpPr/>
          <p:nvPr/>
        </p:nvSpPr>
        <p:spPr>
          <a:xfrm>
            <a:off x="2064732" y="5917618"/>
            <a:ext cx="2884124" cy="923330"/>
          </a:xfrm>
          <a:prstGeom prst="rect">
            <a:avLst/>
          </a:prstGeom>
          <a:noFill/>
        </p:spPr>
        <p:txBody>
          <a:bodyPr wrap="none" lIns="91440" tIns="45720" rIns="91440" bIns="45720">
            <a:spAutoFit/>
          </a:bodyPr>
          <a:lstStyle/>
          <a:p>
            <a:pPr algn="ctr"/>
            <a:r>
              <a:rPr lang="es-ES" sz="5400" dirty="0">
                <a:ln w="0"/>
                <a:solidFill>
                  <a:prstClr val="black"/>
                </a:solidFill>
                <a:effectLst>
                  <a:outerShdw blurRad="38100" dist="19050" dir="2700000" algn="tl" rotWithShape="0">
                    <a:prstClr val="black">
                      <a:alpha val="40000"/>
                    </a:prstClr>
                  </a:outerShdw>
                </a:effectLst>
                <a:latin typeface="Calibri"/>
              </a:rPr>
              <a:t>Desalojos</a:t>
            </a:r>
          </a:p>
        </p:txBody>
      </p:sp>
    </p:spTree>
    <p:extLst>
      <p:ext uri="{BB962C8B-B14F-4D97-AF65-F5344CB8AC3E}">
        <p14:creationId xmlns:p14="http://schemas.microsoft.com/office/powerpoint/2010/main" val="67248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5" presetClass="exit" presetSubtype="0" fill="hold" grpId="1" nodeType="clickEffect">
                                  <p:stCondLst>
                                    <p:cond delay="0"/>
                                  </p:stCondLst>
                                  <p:childTnLst>
                                    <p:anim calcmode="lin" valueType="num">
                                      <p:cBhvr>
                                        <p:cTn id="20" dur="1000"/>
                                        <p:tgtEl>
                                          <p:spTgt spid="107"/>
                                        </p:tgtEl>
                                        <p:attrNameLst>
                                          <p:attrName>ppt_w</p:attrName>
                                        </p:attrNameLst>
                                      </p:cBhvr>
                                      <p:tavLst>
                                        <p:tav tm="0">
                                          <p:val>
                                            <p:strVal val="ppt_w"/>
                                          </p:val>
                                        </p:tav>
                                        <p:tav tm="100000">
                                          <p:val>
                                            <p:strVal val="ppt_w*0.70"/>
                                          </p:val>
                                        </p:tav>
                                      </p:tavLst>
                                    </p:anim>
                                    <p:anim calcmode="lin" valueType="num">
                                      <p:cBhvr>
                                        <p:cTn id="21" dur="1000"/>
                                        <p:tgtEl>
                                          <p:spTgt spid="107"/>
                                        </p:tgtEl>
                                        <p:attrNameLst>
                                          <p:attrName>ppt_h</p:attrName>
                                        </p:attrNameLst>
                                      </p:cBhvr>
                                      <p:tavLst>
                                        <p:tav tm="0">
                                          <p:val>
                                            <p:strVal val="ppt_h"/>
                                          </p:val>
                                        </p:tav>
                                        <p:tav tm="100000">
                                          <p:val>
                                            <p:strVal val="ppt_h"/>
                                          </p:val>
                                        </p:tav>
                                      </p:tavLst>
                                    </p:anim>
                                    <p:animEffect transition="out" filter="fade">
                                      <p:cBhvr>
                                        <p:cTn id="22" dur="1000"/>
                                        <p:tgtEl>
                                          <p:spTgt spid="107"/>
                                        </p:tgtEl>
                                      </p:cBhvr>
                                    </p:animEffect>
                                    <p:set>
                                      <p:cBhvr>
                                        <p:cTn id="23" dur="1" fill="hold">
                                          <p:stCondLst>
                                            <p:cond delay="999"/>
                                          </p:stCondLst>
                                        </p:cTn>
                                        <p:tgtEl>
                                          <p:spTgt spid="107"/>
                                        </p:tgtEl>
                                        <p:attrNameLst>
                                          <p:attrName>style.visibility</p:attrName>
                                        </p:attrNameLst>
                                      </p:cBhvr>
                                      <p:to>
                                        <p:strVal val="hidden"/>
                                      </p:to>
                                    </p:set>
                                  </p:childTnLst>
                                </p:cTn>
                              </p:par>
                              <p:par>
                                <p:cTn id="24" presetID="55" presetClass="exit" presetSubtype="0" fill="hold" grpId="1" nodeType="withEffect">
                                  <p:stCondLst>
                                    <p:cond delay="0"/>
                                  </p:stCondLst>
                                  <p:childTnLst>
                                    <p:anim calcmode="lin" valueType="num">
                                      <p:cBhvr>
                                        <p:cTn id="25" dur="1000"/>
                                        <p:tgtEl>
                                          <p:spTgt spid="106"/>
                                        </p:tgtEl>
                                        <p:attrNameLst>
                                          <p:attrName>ppt_w</p:attrName>
                                        </p:attrNameLst>
                                      </p:cBhvr>
                                      <p:tavLst>
                                        <p:tav tm="0">
                                          <p:val>
                                            <p:strVal val="ppt_w"/>
                                          </p:val>
                                        </p:tav>
                                        <p:tav tm="100000">
                                          <p:val>
                                            <p:strVal val="ppt_w*0.70"/>
                                          </p:val>
                                        </p:tav>
                                      </p:tavLst>
                                    </p:anim>
                                    <p:anim calcmode="lin" valueType="num">
                                      <p:cBhvr>
                                        <p:cTn id="26" dur="1000"/>
                                        <p:tgtEl>
                                          <p:spTgt spid="106"/>
                                        </p:tgtEl>
                                        <p:attrNameLst>
                                          <p:attrName>ppt_h</p:attrName>
                                        </p:attrNameLst>
                                      </p:cBhvr>
                                      <p:tavLst>
                                        <p:tav tm="0">
                                          <p:val>
                                            <p:strVal val="ppt_h"/>
                                          </p:val>
                                        </p:tav>
                                        <p:tav tm="100000">
                                          <p:val>
                                            <p:strVal val="ppt_h"/>
                                          </p:val>
                                        </p:tav>
                                      </p:tavLst>
                                    </p:anim>
                                    <p:animEffect transition="out" filter="fade">
                                      <p:cBhvr>
                                        <p:cTn id="27" dur="1000"/>
                                        <p:tgtEl>
                                          <p:spTgt spid="106"/>
                                        </p:tgtEl>
                                      </p:cBhvr>
                                    </p:animEffect>
                                    <p:set>
                                      <p:cBhvr>
                                        <p:cTn id="28" dur="1" fill="hold">
                                          <p:stCondLst>
                                            <p:cond delay="999"/>
                                          </p:stCondLst>
                                        </p:cTn>
                                        <p:tgtEl>
                                          <p:spTgt spid="106"/>
                                        </p:tgtEl>
                                        <p:attrNameLst>
                                          <p:attrName>style.visibility</p:attrName>
                                        </p:attrNameLst>
                                      </p:cBhvr>
                                      <p:to>
                                        <p:strVal val="hidden"/>
                                      </p:to>
                                    </p:set>
                                  </p:childTnLst>
                                </p:cTn>
                              </p:par>
                              <p:par>
                                <p:cTn id="29" presetID="55" presetClass="exit" presetSubtype="0" fill="hold" grpId="1" nodeType="withEffect">
                                  <p:stCondLst>
                                    <p:cond delay="0"/>
                                  </p:stCondLst>
                                  <p:childTnLst>
                                    <p:anim calcmode="lin" valueType="num">
                                      <p:cBhvr>
                                        <p:cTn id="30" dur="1000"/>
                                        <p:tgtEl>
                                          <p:spTgt spid="112"/>
                                        </p:tgtEl>
                                        <p:attrNameLst>
                                          <p:attrName>ppt_w</p:attrName>
                                        </p:attrNameLst>
                                      </p:cBhvr>
                                      <p:tavLst>
                                        <p:tav tm="0">
                                          <p:val>
                                            <p:strVal val="ppt_w"/>
                                          </p:val>
                                        </p:tav>
                                        <p:tav tm="100000">
                                          <p:val>
                                            <p:strVal val="ppt_w*0.70"/>
                                          </p:val>
                                        </p:tav>
                                      </p:tavLst>
                                    </p:anim>
                                    <p:anim calcmode="lin" valueType="num">
                                      <p:cBhvr>
                                        <p:cTn id="31" dur="1000"/>
                                        <p:tgtEl>
                                          <p:spTgt spid="112"/>
                                        </p:tgtEl>
                                        <p:attrNameLst>
                                          <p:attrName>ppt_h</p:attrName>
                                        </p:attrNameLst>
                                      </p:cBhvr>
                                      <p:tavLst>
                                        <p:tav tm="0">
                                          <p:val>
                                            <p:strVal val="ppt_h"/>
                                          </p:val>
                                        </p:tav>
                                        <p:tav tm="100000">
                                          <p:val>
                                            <p:strVal val="ppt_h"/>
                                          </p:val>
                                        </p:tav>
                                      </p:tavLst>
                                    </p:anim>
                                    <p:animEffect transition="out" filter="fade">
                                      <p:cBhvr>
                                        <p:cTn id="32" dur="1000"/>
                                        <p:tgtEl>
                                          <p:spTgt spid="112"/>
                                        </p:tgtEl>
                                      </p:cBhvr>
                                    </p:animEffect>
                                    <p:set>
                                      <p:cBhvr>
                                        <p:cTn id="33" dur="1" fill="hold">
                                          <p:stCondLst>
                                            <p:cond delay="999"/>
                                          </p:stCondLst>
                                        </p:cTn>
                                        <p:tgtEl>
                                          <p:spTgt spid="112"/>
                                        </p:tgtEl>
                                        <p:attrNameLst>
                                          <p:attrName>style.visibility</p:attrName>
                                        </p:attrNameLst>
                                      </p:cBhvr>
                                      <p:to>
                                        <p:strVal val="hidden"/>
                                      </p:to>
                                    </p:set>
                                  </p:childTnLst>
                                </p:cTn>
                              </p:par>
                              <p:par>
                                <p:cTn id="34" presetID="55" presetClass="exit" presetSubtype="0" fill="hold" grpId="1" nodeType="withEffect">
                                  <p:stCondLst>
                                    <p:cond delay="0"/>
                                  </p:stCondLst>
                                  <p:childTnLst>
                                    <p:anim calcmode="lin" valueType="num">
                                      <p:cBhvr>
                                        <p:cTn id="35" dur="1000"/>
                                        <p:tgtEl>
                                          <p:spTgt spid="111"/>
                                        </p:tgtEl>
                                        <p:attrNameLst>
                                          <p:attrName>ppt_w</p:attrName>
                                        </p:attrNameLst>
                                      </p:cBhvr>
                                      <p:tavLst>
                                        <p:tav tm="0">
                                          <p:val>
                                            <p:strVal val="ppt_w"/>
                                          </p:val>
                                        </p:tav>
                                        <p:tav tm="100000">
                                          <p:val>
                                            <p:strVal val="ppt_w*0.70"/>
                                          </p:val>
                                        </p:tav>
                                      </p:tavLst>
                                    </p:anim>
                                    <p:anim calcmode="lin" valueType="num">
                                      <p:cBhvr>
                                        <p:cTn id="36" dur="1000"/>
                                        <p:tgtEl>
                                          <p:spTgt spid="111"/>
                                        </p:tgtEl>
                                        <p:attrNameLst>
                                          <p:attrName>ppt_h</p:attrName>
                                        </p:attrNameLst>
                                      </p:cBhvr>
                                      <p:tavLst>
                                        <p:tav tm="0">
                                          <p:val>
                                            <p:strVal val="ppt_h"/>
                                          </p:val>
                                        </p:tav>
                                        <p:tav tm="100000">
                                          <p:val>
                                            <p:strVal val="ppt_h"/>
                                          </p:val>
                                        </p:tav>
                                      </p:tavLst>
                                    </p:anim>
                                    <p:animEffect transition="out" filter="fade">
                                      <p:cBhvr>
                                        <p:cTn id="37" dur="1000"/>
                                        <p:tgtEl>
                                          <p:spTgt spid="111"/>
                                        </p:tgtEl>
                                      </p:cBhvr>
                                    </p:animEffect>
                                    <p:set>
                                      <p:cBhvr>
                                        <p:cTn id="38" dur="1" fill="hold">
                                          <p:stCondLst>
                                            <p:cond delay="999"/>
                                          </p:stCondLst>
                                        </p:cTn>
                                        <p:tgtEl>
                                          <p:spTgt spid="11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ppt_x"/>
                                          </p:val>
                                        </p:tav>
                                        <p:tav tm="100000">
                                          <p:val>
                                            <p:strVal val="#ppt_x"/>
                                          </p:val>
                                        </p:tav>
                                      </p:tavLst>
                                    </p:anim>
                                    <p:anim calcmode="lin" valueType="num">
                                      <p:cBhvr additive="base">
                                        <p:cTn id="4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6" grpId="0" animBg="1"/>
      <p:bldP spid="106" grpId="1" animBg="1"/>
      <p:bldP spid="107" grpId="0" animBg="1"/>
      <p:bldP spid="107" grpId="1" animBg="1"/>
      <p:bldP spid="109" grpId="0" animBg="1"/>
      <p:bldP spid="111" grpId="0" animBg="1"/>
      <p:bldP spid="111" grpId="1" animBg="1"/>
      <p:bldP spid="112" grpId="0" animBg="1"/>
      <p:bldP spid="112" grpId="1" animBg="1"/>
      <p:bldGraphic spid="11" grpId="0">
        <p:bldAsOne/>
      </p:bldGraphic>
      <p:bldP spid="12"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1"/>
          <p:cNvSpPr txBox="1">
            <a:spLocks/>
          </p:cNvSpPr>
          <p:nvPr/>
        </p:nvSpPr>
        <p:spPr>
          <a:xfrm>
            <a:off x="3320716" y="2601793"/>
            <a:ext cx="6693118"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5400" b="1" dirty="0">
                <a:solidFill>
                  <a:srgbClr val="000090"/>
                </a:solidFill>
                <a:latin typeface="Calibri"/>
              </a:rPr>
              <a:t>Análisis de implementación 1409 de 2017</a:t>
            </a:r>
          </a:p>
          <a:p>
            <a:pPr marL="0" indent="0" algn="r">
              <a:buNone/>
            </a:pPr>
            <a:r>
              <a:rPr lang="es-ES" sz="5400" b="1" dirty="0">
                <a:solidFill>
                  <a:srgbClr val="000090"/>
                </a:solidFill>
                <a:latin typeface="Calibri"/>
              </a:rPr>
              <a:t>Acuerdo de Paz</a:t>
            </a:r>
            <a:endParaRPr lang="es-CO" b="1" dirty="0">
              <a:solidFill>
                <a:srgbClr val="000090"/>
              </a:solidFill>
              <a:latin typeface="Calibri"/>
            </a:endParaRPr>
          </a:p>
        </p:txBody>
      </p:sp>
    </p:spTree>
    <p:extLst>
      <p:ext uri="{BB962C8B-B14F-4D97-AF65-F5344CB8AC3E}">
        <p14:creationId xmlns:p14="http://schemas.microsoft.com/office/powerpoint/2010/main" val="13866234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o 20"/>
          <p:cNvGrpSpPr/>
          <p:nvPr/>
        </p:nvGrpSpPr>
        <p:grpSpPr>
          <a:xfrm>
            <a:off x="1523545" y="799944"/>
            <a:ext cx="9084779" cy="5200807"/>
            <a:chOff x="-609" y="-76409"/>
            <a:chExt cx="12113039" cy="6934409"/>
          </a:xfrm>
        </p:grpSpPr>
        <p:sp>
          <p:nvSpPr>
            <p:cNvPr id="2" name="Rectángulo 1"/>
            <p:cNvSpPr/>
            <p:nvPr/>
          </p:nvSpPr>
          <p:spPr>
            <a:xfrm>
              <a:off x="1" y="0"/>
              <a:ext cx="815354" cy="1511098"/>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GESTIÓN FGN</a:t>
              </a:r>
            </a:p>
          </p:txBody>
        </p:sp>
        <p:sp>
          <p:nvSpPr>
            <p:cNvPr id="6" name="Rectángulo 5"/>
            <p:cNvSpPr/>
            <p:nvPr/>
          </p:nvSpPr>
          <p:spPr>
            <a:xfrm>
              <a:off x="1" y="1511386"/>
              <a:ext cx="815354" cy="3161545"/>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GESTIÓN SAE</a:t>
              </a:r>
            </a:p>
          </p:txBody>
        </p:sp>
        <p:sp>
          <p:nvSpPr>
            <p:cNvPr id="181" name="Rectángulo 180"/>
            <p:cNvSpPr/>
            <p:nvPr/>
          </p:nvSpPr>
          <p:spPr>
            <a:xfrm>
              <a:off x="0" y="4670834"/>
              <a:ext cx="814136" cy="677954"/>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MIN JUSTICIA </a:t>
              </a:r>
            </a:p>
          </p:txBody>
        </p:sp>
        <p:grpSp>
          <p:nvGrpSpPr>
            <p:cNvPr id="65" name="Grupo 64"/>
            <p:cNvGrpSpPr/>
            <p:nvPr/>
          </p:nvGrpSpPr>
          <p:grpSpPr>
            <a:xfrm>
              <a:off x="806993" y="1991207"/>
              <a:ext cx="10918282" cy="2705247"/>
              <a:chOff x="1001288" y="2216546"/>
              <a:chExt cx="11197607" cy="2705247"/>
            </a:xfrm>
          </p:grpSpPr>
          <p:cxnSp>
            <p:nvCxnSpPr>
              <p:cNvPr id="56" name="Conector recto 55"/>
              <p:cNvCxnSpPr/>
              <p:nvPr/>
            </p:nvCxnSpPr>
            <p:spPr>
              <a:xfrm>
                <a:off x="1009650" y="4026999"/>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8" name="Conector recto 57"/>
              <p:cNvCxnSpPr/>
              <p:nvPr/>
            </p:nvCxnSpPr>
            <p:spPr>
              <a:xfrm>
                <a:off x="1001288" y="3092593"/>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1001288" y="4912842"/>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1016545" y="2225497"/>
                <a:ext cx="11182350" cy="8951"/>
              </a:xfrm>
              <a:prstGeom prst="line">
                <a:avLst/>
              </a:prstGeom>
              <a:ln w="19050">
                <a:solidFill>
                  <a:schemeClr val="accent5">
                    <a:alpha val="7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2" name="Conector recto 61"/>
              <p:cNvCxnSpPr/>
              <p:nvPr/>
            </p:nvCxnSpPr>
            <p:spPr>
              <a:xfrm>
                <a:off x="4617976"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a:off x="7373372" y="2216546"/>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9957010" y="2225497"/>
                <a:ext cx="0" cy="2667721"/>
              </a:xfrm>
              <a:prstGeom prst="line">
                <a:avLst/>
              </a:prstGeom>
              <a:ln w="19050">
                <a:solidFill>
                  <a:schemeClr val="accent5">
                    <a:alpha val="70000"/>
                  </a:schemeClr>
                </a:solidFill>
                <a:prstDash val="dashDot"/>
              </a:ln>
            </p:spPr>
            <p:style>
              <a:lnRef idx="1">
                <a:schemeClr val="accent1"/>
              </a:lnRef>
              <a:fillRef idx="0">
                <a:schemeClr val="accent1"/>
              </a:fillRef>
              <a:effectRef idx="0">
                <a:schemeClr val="accent1"/>
              </a:effectRef>
              <a:fontRef idx="minor">
                <a:schemeClr val="tx1"/>
              </a:fontRef>
            </p:style>
          </p:cxnSp>
        </p:grpSp>
        <p:sp>
          <p:nvSpPr>
            <p:cNvPr id="8" name="Rectángulo 7"/>
            <p:cNvSpPr/>
            <p:nvPr/>
          </p:nvSpPr>
          <p:spPr>
            <a:xfrm>
              <a:off x="0" y="5349373"/>
              <a:ext cx="815354" cy="55565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RAMA JUDICIAL</a:t>
              </a:r>
            </a:p>
          </p:txBody>
        </p:sp>
        <p:sp>
          <p:nvSpPr>
            <p:cNvPr id="9" name="Rectángulo 8"/>
            <p:cNvSpPr/>
            <p:nvPr/>
          </p:nvSpPr>
          <p:spPr>
            <a:xfrm>
              <a:off x="2283133" y="2040191"/>
              <a:ext cx="682489"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Registro en el sistema</a:t>
              </a:r>
            </a:p>
          </p:txBody>
        </p:sp>
        <p:sp>
          <p:nvSpPr>
            <p:cNvPr id="23" name="Rectángulo 22"/>
            <p:cNvSpPr/>
            <p:nvPr/>
          </p:nvSpPr>
          <p:spPr>
            <a:xfrm>
              <a:off x="1491458" y="2040192"/>
              <a:ext cx="691735" cy="2580193"/>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Recepción</a:t>
              </a:r>
            </a:p>
          </p:txBody>
        </p:sp>
        <p:sp>
          <p:nvSpPr>
            <p:cNvPr id="24" name="Rectángulo 23"/>
            <p:cNvSpPr/>
            <p:nvPr/>
          </p:nvSpPr>
          <p:spPr>
            <a:xfrm>
              <a:off x="3087327" y="2066703"/>
              <a:ext cx="1155160" cy="2553682"/>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Registro y clasificación de  Depositarios y Liquidadores</a:t>
              </a:r>
            </a:p>
            <a:p>
              <a:pPr marL="128588" indent="-128588">
                <a:buFont typeface="Arial" panose="020B0604020202020204" pitchFamily="34" charset="0"/>
                <a:buChar char="•"/>
              </a:pPr>
              <a:endParaRPr lang="es-CO" sz="600" b="1" dirty="0">
                <a:solidFill>
                  <a:prstClr val="white"/>
                </a:solidFill>
                <a:latin typeface="Calibri"/>
              </a:endParaRPr>
            </a:p>
            <a:p>
              <a:pPr marL="128588" indent="-128588">
                <a:buFont typeface="Arial" panose="020B0604020202020204" pitchFamily="34" charset="0"/>
                <a:buChar char="•"/>
              </a:pPr>
              <a:r>
                <a:rPr lang="es-CO" sz="600" b="1" dirty="0">
                  <a:solidFill>
                    <a:prstClr val="white"/>
                  </a:solidFill>
                  <a:latin typeface="Calibri"/>
                </a:rPr>
                <a:t>Asignación automática de Depositarios y Liquidadores, garantías y posesión</a:t>
              </a:r>
            </a:p>
            <a:p>
              <a:pPr marL="128588" indent="-128588">
                <a:buFont typeface="Arial" panose="020B0604020202020204" pitchFamily="34" charset="0"/>
                <a:buChar char="•"/>
              </a:pPr>
              <a:endParaRPr lang="es-CO" sz="600" b="1" dirty="0">
                <a:solidFill>
                  <a:prstClr val="white"/>
                </a:solidFill>
                <a:latin typeface="Calibri"/>
              </a:endParaRPr>
            </a:p>
          </p:txBody>
        </p:sp>
        <p:sp>
          <p:nvSpPr>
            <p:cNvPr id="26" name="Rectángulo 25"/>
            <p:cNvSpPr/>
            <p:nvPr/>
          </p:nvSpPr>
          <p:spPr>
            <a:xfrm>
              <a:off x="1188670" y="423832"/>
              <a:ext cx="9756882" cy="254859"/>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Investigación proceso de Extinción de Dominio</a:t>
              </a:r>
            </a:p>
          </p:txBody>
        </p:sp>
        <p:sp>
          <p:nvSpPr>
            <p:cNvPr id="27" name="Rectángulo 26"/>
            <p:cNvSpPr/>
            <p:nvPr/>
          </p:nvSpPr>
          <p:spPr>
            <a:xfrm>
              <a:off x="937182" y="882585"/>
              <a:ext cx="1779150" cy="372408"/>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Puestas a disposición</a:t>
              </a:r>
            </a:p>
            <a:p>
              <a:pPr marL="128588" indent="-128588">
                <a:buFont typeface="Arial" panose="020B0604020202020204" pitchFamily="34" charset="0"/>
                <a:buChar char="•"/>
              </a:pPr>
              <a:r>
                <a:rPr lang="es-CO" sz="600" b="1" dirty="0">
                  <a:solidFill>
                    <a:prstClr val="white"/>
                  </a:solidFill>
                  <a:latin typeface="Calibri"/>
                </a:rPr>
                <a:t>Diligencia de Secuestro</a:t>
              </a:r>
            </a:p>
          </p:txBody>
        </p:sp>
        <p:sp>
          <p:nvSpPr>
            <p:cNvPr id="29" name="Rectángulo 28"/>
            <p:cNvSpPr/>
            <p:nvPr/>
          </p:nvSpPr>
          <p:spPr>
            <a:xfrm>
              <a:off x="5255233" y="978183"/>
              <a:ext cx="1617409" cy="229970"/>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Aprobaciones de Enajenación Temprana</a:t>
              </a:r>
            </a:p>
          </p:txBody>
        </p:sp>
        <p:sp>
          <p:nvSpPr>
            <p:cNvPr id="38" name="Rectángulo 37"/>
            <p:cNvSpPr/>
            <p:nvPr/>
          </p:nvSpPr>
          <p:spPr>
            <a:xfrm rot="16200000">
              <a:off x="721548" y="3919187"/>
              <a:ext cx="915737"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dirty="0">
                  <a:solidFill>
                    <a:prstClr val="black"/>
                  </a:solidFill>
                  <a:latin typeface="Calibri"/>
                </a:rPr>
                <a:t>SOC Y EST DE COMERCIO</a:t>
              </a:r>
            </a:p>
          </p:txBody>
        </p:sp>
        <p:sp>
          <p:nvSpPr>
            <p:cNvPr id="39" name="Rectángulo 38"/>
            <p:cNvSpPr/>
            <p:nvPr/>
          </p:nvSpPr>
          <p:spPr>
            <a:xfrm rot="16200000">
              <a:off x="705592" y="3002256"/>
              <a:ext cx="947651"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dirty="0">
                  <a:solidFill>
                    <a:prstClr val="black"/>
                  </a:solidFill>
                  <a:latin typeface="Calibri"/>
                </a:rPr>
                <a:t>INMUEBLES</a:t>
              </a:r>
            </a:p>
          </p:txBody>
        </p:sp>
        <p:sp>
          <p:nvSpPr>
            <p:cNvPr id="40" name="Rectángulo 39"/>
            <p:cNvSpPr/>
            <p:nvPr/>
          </p:nvSpPr>
          <p:spPr>
            <a:xfrm rot="16200000">
              <a:off x="752597" y="2142850"/>
              <a:ext cx="853642" cy="593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dirty="0">
                  <a:solidFill>
                    <a:prstClr val="black"/>
                  </a:solidFill>
                  <a:latin typeface="Calibri"/>
                </a:rPr>
                <a:t>MUEBLES</a:t>
              </a:r>
            </a:p>
          </p:txBody>
        </p:sp>
        <p:sp>
          <p:nvSpPr>
            <p:cNvPr id="41" name="Rectángulo 40"/>
            <p:cNvSpPr/>
            <p:nvPr/>
          </p:nvSpPr>
          <p:spPr>
            <a:xfrm>
              <a:off x="1491458" y="1592128"/>
              <a:ext cx="2751029" cy="350107"/>
            </a:xfrm>
            <a:prstGeom prst="rect">
              <a:avLst/>
            </a:prstGeom>
            <a:solidFill>
              <a:srgbClr val="4BACC6"/>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RR. RECEPCIÓN Y REGISTRO </a:t>
              </a:r>
            </a:p>
          </p:txBody>
        </p:sp>
        <p:sp>
          <p:nvSpPr>
            <p:cNvPr id="42" name="Rectángulo 41"/>
            <p:cNvSpPr/>
            <p:nvPr/>
          </p:nvSpPr>
          <p:spPr>
            <a:xfrm>
              <a:off x="4744928" y="1592127"/>
              <a:ext cx="2061859" cy="350107"/>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DIAGNÓSTICO Y ALISTAMIENTO DE ACTIVOS </a:t>
              </a:r>
            </a:p>
          </p:txBody>
        </p:sp>
        <p:sp>
          <p:nvSpPr>
            <p:cNvPr id="43" name="Rectángulo 42"/>
            <p:cNvSpPr/>
            <p:nvPr/>
          </p:nvSpPr>
          <p:spPr>
            <a:xfrm>
              <a:off x="7291966" y="1592127"/>
              <a:ext cx="2097979" cy="350107"/>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DT. DISPOSICIÓN TEMPORAL DE ACTIVOS </a:t>
              </a:r>
            </a:p>
          </p:txBody>
        </p:sp>
        <p:sp>
          <p:nvSpPr>
            <p:cNvPr id="44" name="Rectángulo 43"/>
            <p:cNvSpPr/>
            <p:nvPr/>
          </p:nvSpPr>
          <p:spPr>
            <a:xfrm>
              <a:off x="9608155" y="1592126"/>
              <a:ext cx="1787970" cy="350107"/>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DF. DISPOSICIÓN FINAL DE ACTIVOS </a:t>
              </a:r>
            </a:p>
          </p:txBody>
        </p:sp>
        <p:sp>
          <p:nvSpPr>
            <p:cNvPr id="66" name="Rectángulo 65"/>
            <p:cNvSpPr/>
            <p:nvPr/>
          </p:nvSpPr>
          <p:spPr>
            <a:xfrm>
              <a:off x="4590304" y="5663729"/>
              <a:ext cx="2104695" cy="171803"/>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Aprobaciones de Enajenación Temprana*</a:t>
              </a:r>
            </a:p>
          </p:txBody>
        </p:sp>
        <p:sp>
          <p:nvSpPr>
            <p:cNvPr id="67" name="Rectángulo 66"/>
            <p:cNvSpPr/>
            <p:nvPr/>
          </p:nvSpPr>
          <p:spPr>
            <a:xfrm>
              <a:off x="8424694" y="5406766"/>
              <a:ext cx="1095167" cy="16296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Extinción de Dominio</a:t>
              </a:r>
            </a:p>
          </p:txBody>
        </p:sp>
        <p:sp>
          <p:nvSpPr>
            <p:cNvPr id="68" name="Rectángulo 67"/>
            <p:cNvSpPr/>
            <p:nvPr/>
          </p:nvSpPr>
          <p:spPr>
            <a:xfrm>
              <a:off x="8424694" y="5675029"/>
              <a:ext cx="1095167" cy="130982"/>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Devolución</a:t>
              </a:r>
            </a:p>
          </p:txBody>
        </p:sp>
        <p:sp>
          <p:nvSpPr>
            <p:cNvPr id="69" name="Rectángulo 68"/>
            <p:cNvSpPr/>
            <p:nvPr/>
          </p:nvSpPr>
          <p:spPr>
            <a:xfrm>
              <a:off x="7117501" y="5535987"/>
              <a:ext cx="995606" cy="17300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Dicta  Sentencia</a:t>
              </a:r>
            </a:p>
          </p:txBody>
        </p:sp>
        <p:sp>
          <p:nvSpPr>
            <p:cNvPr id="158" name="Rectángulo 157"/>
            <p:cNvSpPr/>
            <p:nvPr/>
          </p:nvSpPr>
          <p:spPr>
            <a:xfrm>
              <a:off x="0" y="5910414"/>
              <a:ext cx="815354" cy="48577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CISA</a:t>
              </a:r>
            </a:p>
          </p:txBody>
        </p:sp>
        <p:sp>
          <p:nvSpPr>
            <p:cNvPr id="159" name="Rectángulo 158"/>
            <p:cNvSpPr/>
            <p:nvPr/>
          </p:nvSpPr>
          <p:spPr>
            <a:xfrm>
              <a:off x="10127475" y="5981780"/>
              <a:ext cx="1500879" cy="115900"/>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Promoción y Venta  Muebles</a:t>
              </a:r>
            </a:p>
          </p:txBody>
        </p:sp>
        <p:sp>
          <p:nvSpPr>
            <p:cNvPr id="160" name="Rectángulo 159"/>
            <p:cNvSpPr/>
            <p:nvPr/>
          </p:nvSpPr>
          <p:spPr>
            <a:xfrm>
              <a:off x="10129272" y="6196420"/>
              <a:ext cx="1500879" cy="115900"/>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 Promoción y venta Inmuebles </a:t>
              </a:r>
            </a:p>
          </p:txBody>
        </p:sp>
        <p:pic>
          <p:nvPicPr>
            <p:cNvPr id="1026" name="Picture 2" descr="https://www.icarus.com.co/static/img/clients/sa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8297" y="-76409"/>
              <a:ext cx="1236724" cy="451771"/>
            </a:xfrm>
            <a:prstGeom prst="rect">
              <a:avLst/>
            </a:prstGeom>
            <a:noFill/>
            <a:extLst>
              <a:ext uri="{909E8E84-426E-40DD-AFC4-6F175D3DCCD1}">
                <a14:hiddenFill xmlns:a14="http://schemas.microsoft.com/office/drawing/2010/main">
                  <a:solidFill>
                    <a:srgbClr val="FFFFFF"/>
                  </a:solidFill>
                </a14:hiddenFill>
              </a:ext>
            </a:extLst>
          </p:spPr>
        </p:pic>
        <p:sp>
          <p:nvSpPr>
            <p:cNvPr id="170" name="Rectángulo 169"/>
            <p:cNvSpPr/>
            <p:nvPr/>
          </p:nvSpPr>
          <p:spPr>
            <a:xfrm>
              <a:off x="7291967" y="4071361"/>
              <a:ext cx="2105710" cy="396674"/>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Deposito Provisional.</a:t>
              </a:r>
            </a:p>
            <a:p>
              <a:pPr marL="128588" indent="-128588">
                <a:buFont typeface="Arial" panose="020B0604020202020204" pitchFamily="34" charset="0"/>
                <a:buChar char="•"/>
              </a:pPr>
              <a:r>
                <a:rPr lang="es-CO" sz="600" b="1" dirty="0">
                  <a:solidFill>
                    <a:prstClr val="white"/>
                  </a:solidFill>
                  <a:latin typeface="Calibri"/>
                </a:rPr>
                <a:t>Gestión depositarios</a:t>
              </a:r>
            </a:p>
          </p:txBody>
        </p:sp>
        <p:sp>
          <p:nvSpPr>
            <p:cNvPr id="179" name="Rectángulo 178"/>
            <p:cNvSpPr/>
            <p:nvPr/>
          </p:nvSpPr>
          <p:spPr>
            <a:xfrm>
              <a:off x="7292760" y="800432"/>
              <a:ext cx="2036715" cy="200296"/>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Improcedencia y ordena devolución </a:t>
              </a:r>
            </a:p>
          </p:txBody>
        </p:sp>
        <p:sp>
          <p:nvSpPr>
            <p:cNvPr id="190" name="Rectángulo 189"/>
            <p:cNvSpPr/>
            <p:nvPr/>
          </p:nvSpPr>
          <p:spPr>
            <a:xfrm>
              <a:off x="7294093" y="1190637"/>
              <a:ext cx="2034050" cy="200296"/>
            </a:xfrm>
            <a:prstGeom prst="rect">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Procedencia y  pasa a Juez  </a:t>
              </a:r>
            </a:p>
          </p:txBody>
        </p:sp>
        <p:sp>
          <p:nvSpPr>
            <p:cNvPr id="76" name="Rectángulo 75"/>
            <p:cNvSpPr/>
            <p:nvPr/>
          </p:nvSpPr>
          <p:spPr>
            <a:xfrm>
              <a:off x="4744929" y="2153215"/>
              <a:ext cx="1948117" cy="596189"/>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Saneamientos físico, jurídico, administrativo (Entrada y salida)</a:t>
              </a:r>
            </a:p>
            <a:p>
              <a:pPr marL="128588" indent="-128588">
                <a:buFont typeface="Arial" panose="020B0604020202020204" pitchFamily="34" charset="0"/>
                <a:buChar char="•"/>
              </a:pPr>
              <a:r>
                <a:rPr lang="es-CO" sz="600" b="1" dirty="0">
                  <a:solidFill>
                    <a:prstClr val="white"/>
                  </a:solidFill>
                  <a:latin typeface="Calibri"/>
                </a:rPr>
                <a:t>Decide Mecanismo de administración</a:t>
              </a:r>
            </a:p>
            <a:p>
              <a:pPr marL="128588" indent="-128588">
                <a:buFont typeface="Arial" panose="020B0604020202020204" pitchFamily="34" charset="0"/>
                <a:buChar char="•"/>
              </a:pPr>
              <a:r>
                <a:rPr lang="es-ES" sz="600" b="1" i="1" dirty="0">
                  <a:solidFill>
                    <a:prstClr val="white"/>
                  </a:solidFill>
                  <a:latin typeface="Calibri"/>
                </a:rPr>
                <a:t>Solicita Enajenación Temprana *</a:t>
              </a:r>
              <a:endParaRPr lang="es-CO" sz="600" b="1" i="1" dirty="0">
                <a:solidFill>
                  <a:prstClr val="white"/>
                </a:solidFill>
                <a:latin typeface="Calibri"/>
              </a:endParaRPr>
            </a:p>
          </p:txBody>
        </p:sp>
        <p:sp>
          <p:nvSpPr>
            <p:cNvPr id="180" name="Rectángulo 179"/>
            <p:cNvSpPr/>
            <p:nvPr/>
          </p:nvSpPr>
          <p:spPr>
            <a:xfrm>
              <a:off x="4339026" y="4935647"/>
              <a:ext cx="5130210" cy="179475"/>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Representa intereses  de la Nación en Proceso de extinción de dominio.  *</a:t>
              </a:r>
            </a:p>
          </p:txBody>
        </p:sp>
        <p:sp>
          <p:nvSpPr>
            <p:cNvPr id="78" name="Rectángulo 77"/>
            <p:cNvSpPr/>
            <p:nvPr/>
          </p:nvSpPr>
          <p:spPr>
            <a:xfrm>
              <a:off x="4751107" y="3010936"/>
              <a:ext cx="1948117" cy="692760"/>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Saneamientos físico, jurídico, administrativo  (Entrada y salida)</a:t>
              </a:r>
            </a:p>
            <a:p>
              <a:pPr marL="128588" indent="-128588">
                <a:buFont typeface="Arial" panose="020B0604020202020204" pitchFamily="34" charset="0"/>
                <a:buChar char="•"/>
              </a:pPr>
              <a:r>
                <a:rPr lang="es-CO" sz="600" b="1" dirty="0">
                  <a:solidFill>
                    <a:prstClr val="white"/>
                  </a:solidFill>
                  <a:latin typeface="Calibri"/>
                </a:rPr>
                <a:t>Decide Mecanismo de administración </a:t>
              </a:r>
            </a:p>
            <a:p>
              <a:pPr marL="128588" indent="-128588">
                <a:buFont typeface="Arial" panose="020B0604020202020204" pitchFamily="34" charset="0"/>
                <a:buChar char="•"/>
              </a:pPr>
              <a:r>
                <a:rPr lang="es-CO" sz="600" b="1" dirty="0">
                  <a:solidFill>
                    <a:prstClr val="white"/>
                  </a:solidFill>
                  <a:latin typeface="Calibri"/>
                </a:rPr>
                <a:t>Ordena Desalojo</a:t>
              </a:r>
            </a:p>
            <a:p>
              <a:pPr marL="128588" indent="-128588">
                <a:buFont typeface="Arial" panose="020B0604020202020204" pitchFamily="34" charset="0"/>
                <a:buChar char="•"/>
              </a:pPr>
              <a:r>
                <a:rPr lang="es-ES" sz="600" b="1" i="1" dirty="0">
                  <a:solidFill>
                    <a:prstClr val="white"/>
                  </a:solidFill>
                  <a:latin typeface="Calibri"/>
                </a:rPr>
                <a:t>Solicita Enajenación Temprana *</a:t>
              </a:r>
            </a:p>
          </p:txBody>
        </p:sp>
        <p:sp>
          <p:nvSpPr>
            <p:cNvPr id="83" name="Rectángulo 82"/>
            <p:cNvSpPr/>
            <p:nvPr/>
          </p:nvSpPr>
          <p:spPr>
            <a:xfrm>
              <a:off x="4744941" y="3927625"/>
              <a:ext cx="1948117" cy="637286"/>
            </a:xfrm>
            <a:prstGeom prst="rect">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Saneamientos  contable, financiero y jurídico. (Entrada y salida)</a:t>
              </a:r>
            </a:p>
            <a:p>
              <a:pPr marL="128588" indent="-128588">
                <a:buFont typeface="Arial" panose="020B0604020202020204" pitchFamily="34" charset="0"/>
                <a:buChar char="•"/>
              </a:pPr>
              <a:r>
                <a:rPr lang="es-CO" sz="600" b="1" i="1" dirty="0">
                  <a:solidFill>
                    <a:prstClr val="white"/>
                  </a:solidFill>
                  <a:latin typeface="Calibri"/>
                </a:rPr>
                <a:t>Diagnóstico de Sociedades de Papel *</a:t>
              </a:r>
            </a:p>
          </p:txBody>
        </p:sp>
        <p:sp>
          <p:nvSpPr>
            <p:cNvPr id="85" name="Rectángulo 84"/>
            <p:cNvSpPr/>
            <p:nvPr/>
          </p:nvSpPr>
          <p:spPr>
            <a:xfrm>
              <a:off x="7317036" y="2072540"/>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Destinación Provisional.</a:t>
              </a:r>
            </a:p>
            <a:p>
              <a:pPr marL="128588" indent="-128588">
                <a:buFont typeface="Arial" panose="020B0604020202020204" pitchFamily="34" charset="0"/>
                <a:buChar char="•"/>
              </a:pPr>
              <a:r>
                <a:rPr lang="es-CO" sz="600" b="1" dirty="0">
                  <a:solidFill>
                    <a:prstClr val="white"/>
                  </a:solidFill>
                  <a:latin typeface="Calibri"/>
                </a:rPr>
                <a:t>Deposito Provisional </a:t>
              </a:r>
            </a:p>
            <a:p>
              <a:pPr marL="128588" indent="-128588">
                <a:buFont typeface="Arial" panose="020B0604020202020204" pitchFamily="34" charset="0"/>
                <a:buChar char="•"/>
              </a:pPr>
              <a:r>
                <a:rPr lang="es-CO" sz="600" b="1" dirty="0">
                  <a:solidFill>
                    <a:prstClr val="white"/>
                  </a:solidFill>
                  <a:latin typeface="Calibri"/>
                </a:rPr>
                <a:t>Gestión de depositarios</a:t>
              </a:r>
            </a:p>
            <a:p>
              <a:pPr marL="128588" indent="-128588">
                <a:buFont typeface="Arial" panose="020B0604020202020204" pitchFamily="34" charset="0"/>
                <a:buChar char="•"/>
              </a:pPr>
              <a:r>
                <a:rPr lang="es-CO" sz="600" b="1" dirty="0">
                  <a:solidFill>
                    <a:prstClr val="white"/>
                  </a:solidFill>
                  <a:latin typeface="Calibri"/>
                </a:rPr>
                <a:t>Administración Directa.</a:t>
              </a:r>
            </a:p>
          </p:txBody>
        </p:sp>
        <p:sp>
          <p:nvSpPr>
            <p:cNvPr id="86" name="Rectángulo 85"/>
            <p:cNvSpPr/>
            <p:nvPr/>
          </p:nvSpPr>
          <p:spPr>
            <a:xfrm>
              <a:off x="7306995" y="2957162"/>
              <a:ext cx="2072909" cy="752616"/>
            </a:xfrm>
            <a:prstGeom prst="rect">
              <a:avLst/>
            </a:prstGeom>
            <a:solidFill>
              <a:srgbClr val="D4B452"/>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Destinación Provisional.</a:t>
              </a:r>
            </a:p>
            <a:p>
              <a:pPr marL="128588" indent="-128588">
                <a:buFont typeface="Arial" panose="020B0604020202020204" pitchFamily="34" charset="0"/>
                <a:buChar char="•"/>
              </a:pPr>
              <a:r>
                <a:rPr lang="es-CO" sz="600" b="1" dirty="0">
                  <a:solidFill>
                    <a:prstClr val="white"/>
                  </a:solidFill>
                  <a:latin typeface="Calibri"/>
                </a:rPr>
                <a:t>Deposito Provisional </a:t>
              </a:r>
            </a:p>
            <a:p>
              <a:pPr marL="128588" indent="-128588">
                <a:buFont typeface="Arial" panose="020B0604020202020204" pitchFamily="34" charset="0"/>
                <a:buChar char="•"/>
              </a:pPr>
              <a:r>
                <a:rPr lang="es-CO" sz="600" b="1" dirty="0">
                  <a:solidFill>
                    <a:prstClr val="white"/>
                  </a:solidFill>
                  <a:latin typeface="Calibri"/>
                </a:rPr>
                <a:t>Gestión de depositarios</a:t>
              </a:r>
            </a:p>
            <a:p>
              <a:pPr marL="128588" indent="-128588">
                <a:buFont typeface="Arial" panose="020B0604020202020204" pitchFamily="34" charset="0"/>
                <a:buChar char="•"/>
              </a:pPr>
              <a:r>
                <a:rPr lang="es-CO" sz="600" b="1" dirty="0">
                  <a:solidFill>
                    <a:prstClr val="white"/>
                  </a:solidFill>
                  <a:latin typeface="Calibri"/>
                </a:rPr>
                <a:t>Administración Directa.</a:t>
              </a:r>
            </a:p>
          </p:txBody>
        </p:sp>
        <p:sp>
          <p:nvSpPr>
            <p:cNvPr id="88" name="Rectángulo 87"/>
            <p:cNvSpPr/>
            <p:nvPr/>
          </p:nvSpPr>
          <p:spPr>
            <a:xfrm>
              <a:off x="9663918" y="3892957"/>
              <a:ext cx="1737508" cy="705734"/>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 Liquidación sociedades</a:t>
              </a:r>
            </a:p>
            <a:p>
              <a:pPr marL="128588" indent="-128588">
                <a:buFont typeface="Arial" panose="020B0604020202020204" pitchFamily="34" charset="0"/>
                <a:buChar char="•"/>
              </a:pPr>
              <a:r>
                <a:rPr lang="es-CO" sz="600" b="1" dirty="0">
                  <a:solidFill>
                    <a:prstClr val="white"/>
                  </a:solidFill>
                  <a:latin typeface="Calibri"/>
                </a:rPr>
                <a:t>Comercialización Soc. Activas</a:t>
              </a:r>
            </a:p>
            <a:p>
              <a:pPr marL="128588" indent="-128588">
                <a:buFont typeface="Arial" panose="020B0604020202020204" pitchFamily="34" charset="0"/>
                <a:buChar char="•"/>
              </a:pPr>
              <a:r>
                <a:rPr lang="es-CO" sz="600" b="1" dirty="0">
                  <a:solidFill>
                    <a:prstClr val="white"/>
                  </a:solidFill>
                  <a:latin typeface="Calibri"/>
                </a:rPr>
                <a:t>Cancelación Matricula</a:t>
              </a:r>
            </a:p>
            <a:p>
              <a:pPr marL="128588" indent="-128588">
                <a:buFont typeface="Arial" panose="020B0604020202020204" pitchFamily="34" charset="0"/>
                <a:buChar char="•"/>
              </a:pPr>
              <a:r>
                <a:rPr lang="es-CO" sz="600" b="1" u="sng" dirty="0">
                  <a:solidFill>
                    <a:srgbClr val="C00000"/>
                  </a:solidFill>
                  <a:latin typeface="Calibri"/>
                </a:rPr>
                <a:t>Devoluciones</a:t>
              </a:r>
            </a:p>
          </p:txBody>
        </p:sp>
        <p:sp>
          <p:nvSpPr>
            <p:cNvPr id="89" name="Rectángulo 88"/>
            <p:cNvSpPr/>
            <p:nvPr/>
          </p:nvSpPr>
          <p:spPr>
            <a:xfrm>
              <a:off x="9658617" y="2073244"/>
              <a:ext cx="1737508" cy="751911"/>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Chatarrización, destrucción</a:t>
              </a:r>
            </a:p>
            <a:p>
              <a:pPr marL="128588" indent="-128588">
                <a:buFont typeface="Arial" panose="020B0604020202020204" pitchFamily="34" charset="0"/>
                <a:buChar char="•"/>
              </a:pPr>
              <a:r>
                <a:rPr lang="es-CO" sz="600" b="1" dirty="0">
                  <a:solidFill>
                    <a:prstClr val="white"/>
                  </a:solidFill>
                  <a:latin typeface="Calibri"/>
                </a:rPr>
                <a:t>Comercialización Muebles</a:t>
              </a:r>
            </a:p>
            <a:p>
              <a:pPr marL="128588" indent="-128588">
                <a:buFont typeface="Arial" panose="020B0604020202020204" pitchFamily="34" charset="0"/>
                <a:buChar char="•"/>
              </a:pPr>
              <a:r>
                <a:rPr lang="es-CO" sz="600" b="1" dirty="0">
                  <a:solidFill>
                    <a:prstClr val="white"/>
                  </a:solidFill>
                  <a:latin typeface="Calibri"/>
                </a:rPr>
                <a:t>Monetización de divisas extintas</a:t>
              </a:r>
            </a:p>
            <a:p>
              <a:pPr marL="128588" indent="-128588">
                <a:buFont typeface="Arial" panose="020B0604020202020204" pitchFamily="34" charset="0"/>
                <a:buChar char="•"/>
              </a:pPr>
              <a:r>
                <a:rPr lang="es-CO" sz="600" b="1" dirty="0">
                  <a:solidFill>
                    <a:prstClr val="white"/>
                  </a:solidFill>
                  <a:latin typeface="Calibri"/>
                </a:rPr>
                <a:t>Destinaciones especificas</a:t>
              </a:r>
            </a:p>
            <a:p>
              <a:pPr marL="128588" indent="-128588">
                <a:buFont typeface="Arial" panose="020B0604020202020204" pitchFamily="34" charset="0"/>
                <a:buChar char="•"/>
              </a:pPr>
              <a:r>
                <a:rPr lang="es-CO" sz="600" b="1" dirty="0">
                  <a:solidFill>
                    <a:prstClr val="white"/>
                  </a:solidFill>
                  <a:latin typeface="Calibri"/>
                </a:rPr>
                <a:t>Destinaciones definitivas</a:t>
              </a:r>
            </a:p>
            <a:p>
              <a:pPr marL="128588" indent="-128588">
                <a:buFont typeface="Arial" panose="020B0604020202020204" pitchFamily="34" charset="0"/>
                <a:buChar char="•"/>
              </a:pPr>
              <a:r>
                <a:rPr lang="es-CO" sz="600" b="1" u="sng" dirty="0">
                  <a:solidFill>
                    <a:srgbClr val="C00000"/>
                  </a:solidFill>
                  <a:latin typeface="Calibri"/>
                </a:rPr>
                <a:t>Devoluciones</a:t>
              </a:r>
            </a:p>
          </p:txBody>
        </p:sp>
        <p:sp>
          <p:nvSpPr>
            <p:cNvPr id="90" name="Rectángulo 89"/>
            <p:cNvSpPr/>
            <p:nvPr/>
          </p:nvSpPr>
          <p:spPr>
            <a:xfrm>
              <a:off x="9658617" y="2944089"/>
              <a:ext cx="1737508" cy="813952"/>
            </a:xfrm>
            <a:prstGeom prst="rect">
              <a:avLst/>
            </a:prstGeom>
            <a:solidFill>
              <a:srgbClr val="75ADBD"/>
            </a:solidFill>
            <a:ln/>
          </p:spPr>
          <p:style>
            <a:lnRef idx="0">
              <a:schemeClr val="accent1"/>
            </a:lnRef>
            <a:fillRef idx="3">
              <a:schemeClr val="accent1"/>
            </a:fillRef>
            <a:effectRef idx="3">
              <a:schemeClr val="accent1"/>
            </a:effectRef>
            <a:fontRef idx="minor">
              <a:schemeClr val="lt1"/>
            </a:fontRef>
          </p:style>
          <p:txBody>
            <a:bodyPr rtlCol="0" anchor="ctr"/>
            <a:lstStyle/>
            <a:p>
              <a:pPr marL="128588" indent="-128588">
                <a:buFont typeface="Arial" panose="020B0604020202020204" pitchFamily="34" charset="0"/>
                <a:buChar char="•"/>
              </a:pPr>
              <a:r>
                <a:rPr lang="es-CO" sz="600" b="1" dirty="0">
                  <a:solidFill>
                    <a:prstClr val="white"/>
                  </a:solidFill>
                  <a:latin typeface="Calibri"/>
                </a:rPr>
                <a:t>Comercialización Inmuebles</a:t>
              </a:r>
            </a:p>
            <a:p>
              <a:pPr marL="128588" indent="-128588">
                <a:buFont typeface="Arial" panose="020B0604020202020204" pitchFamily="34" charset="0"/>
                <a:buChar char="•"/>
              </a:pPr>
              <a:r>
                <a:rPr lang="es-CO" sz="600" b="1" dirty="0">
                  <a:solidFill>
                    <a:prstClr val="white"/>
                  </a:solidFill>
                  <a:latin typeface="Calibri"/>
                </a:rPr>
                <a:t>Donación</a:t>
              </a:r>
            </a:p>
            <a:p>
              <a:pPr marL="128588" indent="-128588">
                <a:buFont typeface="Arial" panose="020B0604020202020204" pitchFamily="34" charset="0"/>
                <a:buChar char="•"/>
              </a:pPr>
              <a:r>
                <a:rPr lang="es-CO" sz="600" b="1" dirty="0">
                  <a:solidFill>
                    <a:prstClr val="white"/>
                  </a:solidFill>
                  <a:latin typeface="Calibri"/>
                </a:rPr>
                <a:t>Destinaciones  de Ley</a:t>
              </a:r>
            </a:p>
            <a:p>
              <a:pPr marL="128588" indent="-128588">
                <a:buFont typeface="Arial" panose="020B0604020202020204" pitchFamily="34" charset="0"/>
                <a:buChar char="•"/>
              </a:pPr>
              <a:r>
                <a:rPr lang="es-CO" sz="600" b="1" dirty="0">
                  <a:solidFill>
                    <a:prstClr val="white"/>
                  </a:solidFill>
                  <a:latin typeface="Calibri"/>
                </a:rPr>
                <a:t>Destinaciones especificas </a:t>
              </a:r>
            </a:p>
            <a:p>
              <a:pPr marL="128588" indent="-128588">
                <a:buFont typeface="Arial" panose="020B0604020202020204" pitchFamily="34" charset="0"/>
                <a:buChar char="•"/>
              </a:pPr>
              <a:r>
                <a:rPr lang="es-CO" sz="600" b="1" dirty="0">
                  <a:solidFill>
                    <a:prstClr val="white"/>
                  </a:solidFill>
                  <a:latin typeface="Calibri"/>
                </a:rPr>
                <a:t>Expropiación -  Demolición</a:t>
              </a:r>
            </a:p>
            <a:p>
              <a:pPr marL="128588" indent="-128588">
                <a:buFont typeface="Arial" panose="020B0604020202020204" pitchFamily="34" charset="0"/>
                <a:buChar char="•"/>
              </a:pPr>
              <a:r>
                <a:rPr lang="es-CO" sz="600" b="1" u="sng" dirty="0">
                  <a:solidFill>
                    <a:srgbClr val="C00000"/>
                  </a:solidFill>
                  <a:latin typeface="Calibri"/>
                </a:rPr>
                <a:t>Devoluciones</a:t>
              </a:r>
            </a:p>
          </p:txBody>
        </p:sp>
        <p:cxnSp>
          <p:nvCxnSpPr>
            <p:cNvPr id="91" name="Conector recto 90"/>
            <p:cNvCxnSpPr/>
            <p:nvPr/>
          </p:nvCxnSpPr>
          <p:spPr>
            <a:xfrm>
              <a:off x="822249" y="5347975"/>
              <a:ext cx="11182350" cy="8951"/>
            </a:xfrm>
            <a:prstGeom prst="line">
              <a:avLst/>
            </a:prstGeom>
            <a:ln w="19050">
              <a:solidFill>
                <a:schemeClr val="bg1">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2" name="Conector recto 91"/>
            <p:cNvCxnSpPr/>
            <p:nvPr/>
          </p:nvCxnSpPr>
          <p:spPr>
            <a:xfrm>
              <a:off x="818790" y="5915352"/>
              <a:ext cx="11182350" cy="8951"/>
            </a:xfrm>
            <a:prstGeom prst="line">
              <a:avLst/>
            </a:prstGeom>
            <a:ln w="19050">
              <a:solidFill>
                <a:schemeClr val="bg1">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3" name="Conector recto 92"/>
            <p:cNvCxnSpPr/>
            <p:nvPr/>
          </p:nvCxnSpPr>
          <p:spPr>
            <a:xfrm>
              <a:off x="806992" y="1521356"/>
              <a:ext cx="11182350" cy="8951"/>
            </a:xfrm>
            <a:prstGeom prst="line">
              <a:avLst/>
            </a:prstGeom>
            <a:ln w="19050">
              <a:solidFill>
                <a:srgbClr val="C66156">
                  <a:alpha val="70000"/>
                </a:srgb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1" name="Conector angular 50"/>
            <p:cNvCxnSpPr>
              <a:stCxn id="27" idx="2"/>
              <a:endCxn id="23" idx="0"/>
            </p:cNvCxnSpPr>
            <p:nvPr/>
          </p:nvCxnSpPr>
          <p:spPr>
            <a:xfrm rot="16200000" flipH="1">
              <a:off x="1439442" y="1642307"/>
              <a:ext cx="785199" cy="10569"/>
            </a:xfrm>
            <a:prstGeom prst="bentConnector3">
              <a:avLst>
                <a:gd name="adj1" fmla="val 50000"/>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Conector angular 56"/>
            <p:cNvCxnSpPr>
              <a:stCxn id="26" idx="2"/>
              <a:endCxn id="27" idx="0"/>
            </p:cNvCxnSpPr>
            <p:nvPr/>
          </p:nvCxnSpPr>
          <p:spPr>
            <a:xfrm rot="5400000">
              <a:off x="3844987" y="-1339539"/>
              <a:ext cx="203894" cy="4240354"/>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Conector angular 107"/>
            <p:cNvCxnSpPr>
              <a:endCxn id="1028" idx="0"/>
            </p:cNvCxnSpPr>
            <p:nvPr/>
          </p:nvCxnSpPr>
          <p:spPr>
            <a:xfrm rot="16200000" flipH="1">
              <a:off x="5879305" y="3705363"/>
              <a:ext cx="2030560" cy="1873"/>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8" name="Elipse 1027"/>
            <p:cNvSpPr/>
            <p:nvPr/>
          </p:nvSpPr>
          <p:spPr>
            <a:xfrm>
              <a:off x="6806787" y="4721580"/>
              <a:ext cx="177469" cy="170167"/>
            </a:xfrm>
            <a:prstGeom prst="ellipse">
              <a:avLst/>
            </a:prstGeom>
            <a:solidFill>
              <a:schemeClr val="bg1">
                <a:lumMod val="8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A</a:t>
              </a:r>
            </a:p>
          </p:txBody>
        </p:sp>
        <p:sp>
          <p:nvSpPr>
            <p:cNvPr id="210" name="Elipse 209"/>
            <p:cNvSpPr/>
            <p:nvPr/>
          </p:nvSpPr>
          <p:spPr>
            <a:xfrm>
              <a:off x="4956846" y="1010203"/>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A</a:t>
              </a:r>
            </a:p>
          </p:txBody>
        </p:sp>
        <p:cxnSp>
          <p:nvCxnSpPr>
            <p:cNvPr id="1032" name="Conector recto de flecha 1031"/>
            <p:cNvCxnSpPr>
              <a:stCxn id="210" idx="6"/>
              <a:endCxn id="29" idx="1"/>
            </p:cNvCxnSpPr>
            <p:nvPr/>
          </p:nvCxnSpPr>
          <p:spPr>
            <a:xfrm flipV="1">
              <a:off x="5134315" y="1093168"/>
              <a:ext cx="120918" cy="2119"/>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4" name="Conector angular 1033"/>
            <p:cNvCxnSpPr>
              <a:stCxn id="29" idx="3"/>
              <a:endCxn id="179" idx="1"/>
            </p:cNvCxnSpPr>
            <p:nvPr/>
          </p:nvCxnSpPr>
          <p:spPr>
            <a:xfrm flipV="1">
              <a:off x="6872642" y="900580"/>
              <a:ext cx="420118" cy="192588"/>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6" name="Conector angular 1035"/>
            <p:cNvCxnSpPr>
              <a:stCxn id="29" idx="3"/>
              <a:endCxn id="190" idx="1"/>
            </p:cNvCxnSpPr>
            <p:nvPr/>
          </p:nvCxnSpPr>
          <p:spPr>
            <a:xfrm>
              <a:off x="6872642" y="1093168"/>
              <a:ext cx="421451" cy="197617"/>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9" name="Conector angular 1038"/>
            <p:cNvCxnSpPr>
              <a:stCxn id="69" idx="3"/>
              <a:endCxn id="67" idx="1"/>
            </p:cNvCxnSpPr>
            <p:nvPr/>
          </p:nvCxnSpPr>
          <p:spPr>
            <a:xfrm flipV="1">
              <a:off x="8113107" y="5488249"/>
              <a:ext cx="311587" cy="134241"/>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41" name="Conector angular 1040"/>
            <p:cNvCxnSpPr>
              <a:stCxn id="69" idx="3"/>
              <a:endCxn id="68" idx="1"/>
            </p:cNvCxnSpPr>
            <p:nvPr/>
          </p:nvCxnSpPr>
          <p:spPr>
            <a:xfrm>
              <a:off x="8113107" y="5622490"/>
              <a:ext cx="311587" cy="118030"/>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2" name="Elipse 221"/>
            <p:cNvSpPr/>
            <p:nvPr/>
          </p:nvSpPr>
          <p:spPr>
            <a:xfrm>
              <a:off x="9467491" y="1201065"/>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B</a:t>
              </a:r>
            </a:p>
          </p:txBody>
        </p:sp>
        <p:sp>
          <p:nvSpPr>
            <p:cNvPr id="223" name="Rectángulo 222"/>
            <p:cNvSpPr/>
            <p:nvPr/>
          </p:nvSpPr>
          <p:spPr>
            <a:xfrm>
              <a:off x="1214463" y="5534419"/>
              <a:ext cx="1215184" cy="165337"/>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Puestas a disposición</a:t>
              </a:r>
            </a:p>
          </p:txBody>
        </p:sp>
        <p:cxnSp>
          <p:nvCxnSpPr>
            <p:cNvPr id="1043" name="Conector recto de flecha 1042"/>
            <p:cNvCxnSpPr>
              <a:stCxn id="223" idx="0"/>
              <a:endCxn id="23" idx="2"/>
            </p:cNvCxnSpPr>
            <p:nvPr/>
          </p:nvCxnSpPr>
          <p:spPr>
            <a:xfrm flipV="1">
              <a:off x="1822055" y="4620385"/>
              <a:ext cx="15271" cy="914033"/>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45" name="Conector recto de flecha 1044"/>
            <p:cNvCxnSpPr>
              <a:stCxn id="190" idx="3"/>
              <a:endCxn id="222" idx="2"/>
            </p:cNvCxnSpPr>
            <p:nvPr/>
          </p:nvCxnSpPr>
          <p:spPr>
            <a:xfrm flipV="1">
              <a:off x="9328143" y="1286149"/>
              <a:ext cx="139348" cy="4636"/>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8" name="Elipse 227"/>
            <p:cNvSpPr/>
            <p:nvPr/>
          </p:nvSpPr>
          <p:spPr>
            <a:xfrm>
              <a:off x="6523458" y="5414536"/>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B</a:t>
              </a:r>
            </a:p>
          </p:txBody>
        </p:sp>
        <p:sp>
          <p:nvSpPr>
            <p:cNvPr id="231" name="Elipse 230"/>
            <p:cNvSpPr/>
            <p:nvPr/>
          </p:nvSpPr>
          <p:spPr>
            <a:xfrm>
              <a:off x="9467491" y="81225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C</a:t>
              </a:r>
            </a:p>
          </p:txBody>
        </p:sp>
        <p:cxnSp>
          <p:nvCxnSpPr>
            <p:cNvPr id="1049" name="Conector recto de flecha 1048"/>
            <p:cNvCxnSpPr>
              <a:stCxn id="179" idx="3"/>
              <a:endCxn id="231" idx="2"/>
            </p:cNvCxnSpPr>
            <p:nvPr/>
          </p:nvCxnSpPr>
          <p:spPr>
            <a:xfrm flipV="1">
              <a:off x="9329475" y="897336"/>
              <a:ext cx="138016" cy="3244"/>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1" name="Elipse 240"/>
            <p:cNvSpPr/>
            <p:nvPr/>
          </p:nvSpPr>
          <p:spPr>
            <a:xfrm>
              <a:off x="9843718" y="552299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C</a:t>
              </a:r>
            </a:p>
          </p:txBody>
        </p:sp>
        <p:cxnSp>
          <p:nvCxnSpPr>
            <p:cNvPr id="1062" name="Conector angular 1061"/>
            <p:cNvCxnSpPr>
              <a:stCxn id="67" idx="3"/>
              <a:endCxn id="241" idx="2"/>
            </p:cNvCxnSpPr>
            <p:nvPr/>
          </p:nvCxnSpPr>
          <p:spPr>
            <a:xfrm>
              <a:off x="9519861" y="5488249"/>
              <a:ext cx="323857" cy="119827"/>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64" name="Conector angular 1063"/>
            <p:cNvCxnSpPr>
              <a:stCxn id="68" idx="3"/>
              <a:endCxn id="241" idx="2"/>
            </p:cNvCxnSpPr>
            <p:nvPr/>
          </p:nvCxnSpPr>
          <p:spPr>
            <a:xfrm flipV="1">
              <a:off x="9519861" y="5608076"/>
              <a:ext cx="323857" cy="132444"/>
            </a:xfrm>
            <a:prstGeom prst="bentConnector3">
              <a:avLst>
                <a:gd name="adj1" fmla="val 5000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4" name="Elipse 263"/>
            <p:cNvSpPr/>
            <p:nvPr/>
          </p:nvSpPr>
          <p:spPr>
            <a:xfrm>
              <a:off x="4172298" y="566387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i="1" dirty="0">
                  <a:solidFill>
                    <a:prstClr val="white"/>
                  </a:solidFill>
                  <a:latin typeface="Calibri"/>
                </a:rPr>
                <a:t>A</a:t>
              </a:r>
            </a:p>
          </p:txBody>
        </p:sp>
        <p:cxnSp>
          <p:nvCxnSpPr>
            <p:cNvPr id="1079" name="Conector recto de flecha 1078"/>
            <p:cNvCxnSpPr>
              <a:stCxn id="264" idx="6"/>
              <a:endCxn id="66" idx="1"/>
            </p:cNvCxnSpPr>
            <p:nvPr/>
          </p:nvCxnSpPr>
          <p:spPr>
            <a:xfrm>
              <a:off x="4349767" y="5748956"/>
              <a:ext cx="240537" cy="6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9" name="Elipse 268"/>
            <p:cNvSpPr/>
            <p:nvPr/>
          </p:nvSpPr>
          <p:spPr>
            <a:xfrm>
              <a:off x="11517146" y="2964421"/>
              <a:ext cx="177469" cy="170167"/>
            </a:xfrm>
            <a:prstGeom prst="ellipse">
              <a:avLst/>
            </a:prstGeom>
            <a:solidFill>
              <a:srgbClr val="548235"/>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a:t>
              </a:r>
            </a:p>
          </p:txBody>
        </p:sp>
        <p:cxnSp>
          <p:nvCxnSpPr>
            <p:cNvPr id="1083" name="Conector angular 1082"/>
            <p:cNvCxnSpPr/>
            <p:nvPr/>
          </p:nvCxnSpPr>
          <p:spPr>
            <a:xfrm flipV="1">
              <a:off x="11396125" y="3054823"/>
              <a:ext cx="121021" cy="384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2" name="Rectángulo 281"/>
            <p:cNvSpPr/>
            <p:nvPr/>
          </p:nvSpPr>
          <p:spPr>
            <a:xfrm rot="5400000">
              <a:off x="10266419" y="3095962"/>
              <a:ext cx="3104328" cy="96655"/>
            </a:xfrm>
            <a:prstGeom prst="rect">
              <a:avLst/>
            </a:prstGeom>
            <a:solidFill>
              <a:srgbClr val="2F5597"/>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dirty="0">
                  <a:solidFill>
                    <a:prstClr val="white"/>
                  </a:solidFill>
                  <a:latin typeface="Calibri"/>
                </a:rPr>
                <a:t>FRISCO</a:t>
              </a:r>
            </a:p>
          </p:txBody>
        </p:sp>
        <p:sp>
          <p:nvSpPr>
            <p:cNvPr id="283" name="Elipse 282"/>
            <p:cNvSpPr/>
            <p:nvPr/>
          </p:nvSpPr>
          <p:spPr>
            <a:xfrm>
              <a:off x="9539961" y="6058692"/>
              <a:ext cx="177469" cy="17016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D</a:t>
              </a:r>
            </a:p>
          </p:txBody>
        </p:sp>
        <p:cxnSp>
          <p:nvCxnSpPr>
            <p:cNvPr id="208" name="Conector angular 207"/>
            <p:cNvCxnSpPr>
              <a:stCxn id="283" idx="4"/>
              <a:endCxn id="160" idx="1"/>
            </p:cNvCxnSpPr>
            <p:nvPr/>
          </p:nvCxnSpPr>
          <p:spPr>
            <a:xfrm rot="16200000" flipH="1">
              <a:off x="9866229" y="5991326"/>
              <a:ext cx="25511" cy="500576"/>
            </a:xfrm>
            <a:prstGeom prst="bentConnector2">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1" name="Conector angular 210"/>
            <p:cNvCxnSpPr>
              <a:stCxn id="283" idx="0"/>
              <a:endCxn id="159" idx="1"/>
            </p:cNvCxnSpPr>
            <p:nvPr/>
          </p:nvCxnSpPr>
          <p:spPr>
            <a:xfrm rot="5400000" flipH="1" flipV="1">
              <a:off x="9868604" y="5799822"/>
              <a:ext cx="18962" cy="498779"/>
            </a:xfrm>
            <a:prstGeom prst="bentConnector2">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6" name="Conector angular 215"/>
            <p:cNvCxnSpPr>
              <a:stCxn id="66" idx="3"/>
              <a:endCxn id="69" idx="1"/>
            </p:cNvCxnSpPr>
            <p:nvPr/>
          </p:nvCxnSpPr>
          <p:spPr>
            <a:xfrm flipV="1">
              <a:off x="6694999" y="5622490"/>
              <a:ext cx="422502" cy="127141"/>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Conector angular 217"/>
            <p:cNvCxnSpPr>
              <a:stCxn id="228" idx="6"/>
              <a:endCxn id="69" idx="1"/>
            </p:cNvCxnSpPr>
            <p:nvPr/>
          </p:nvCxnSpPr>
          <p:spPr>
            <a:xfrm>
              <a:off x="6700927" y="5499620"/>
              <a:ext cx="416574" cy="122870"/>
            </a:xfrm>
            <a:prstGeom prst="bentConnector3">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5" name="Conector recto 294"/>
            <p:cNvCxnSpPr/>
            <p:nvPr/>
          </p:nvCxnSpPr>
          <p:spPr>
            <a:xfrm>
              <a:off x="806992" y="6409839"/>
              <a:ext cx="11182350" cy="8951"/>
            </a:xfrm>
            <a:prstGeom prst="line">
              <a:avLst/>
            </a:prstGeom>
            <a:ln w="19050">
              <a:solidFill>
                <a:schemeClr val="bg1">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96" name="Rectángulo 295"/>
            <p:cNvSpPr/>
            <p:nvPr/>
          </p:nvSpPr>
          <p:spPr>
            <a:xfrm>
              <a:off x="-609" y="6396189"/>
              <a:ext cx="883301" cy="461811"/>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825" b="1" dirty="0">
                  <a:solidFill>
                    <a:prstClr val="white"/>
                  </a:solidFill>
                  <a:latin typeface="Calibri"/>
                </a:rPr>
                <a:t>AFECTADO</a:t>
              </a:r>
            </a:p>
          </p:txBody>
        </p:sp>
        <p:sp>
          <p:nvSpPr>
            <p:cNvPr id="297" name="Rectángulo 296"/>
            <p:cNvSpPr/>
            <p:nvPr/>
          </p:nvSpPr>
          <p:spPr>
            <a:xfrm>
              <a:off x="9969882" y="6495964"/>
              <a:ext cx="1816064" cy="273286"/>
            </a:xfrm>
            <a:prstGeom prst="rect">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prstClr val="white"/>
                  </a:solidFill>
                  <a:latin typeface="Calibri"/>
                </a:rPr>
                <a:t>Recepción de Activos Y Rendimientos</a:t>
              </a:r>
            </a:p>
          </p:txBody>
        </p:sp>
        <p:cxnSp>
          <p:nvCxnSpPr>
            <p:cNvPr id="220" name="Conector angular 219"/>
            <p:cNvCxnSpPr>
              <a:stCxn id="89" idx="3"/>
              <a:endCxn id="110" idx="0"/>
            </p:cNvCxnSpPr>
            <p:nvPr/>
          </p:nvCxnSpPr>
          <p:spPr>
            <a:xfrm>
              <a:off x="11396125" y="2449200"/>
              <a:ext cx="627571" cy="1074037"/>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6" name="Conector angular 225"/>
            <p:cNvCxnSpPr>
              <a:endCxn id="110" idx="2"/>
            </p:cNvCxnSpPr>
            <p:nvPr/>
          </p:nvCxnSpPr>
          <p:spPr>
            <a:xfrm flipV="1">
              <a:off x="11408210" y="3606281"/>
              <a:ext cx="526751" cy="1170"/>
            </a:xfrm>
            <a:prstGeom prst="bentConnector3">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2" name="Conector angular 231"/>
            <p:cNvCxnSpPr>
              <a:stCxn id="88" idx="3"/>
              <a:endCxn id="110" idx="4"/>
            </p:cNvCxnSpPr>
            <p:nvPr/>
          </p:nvCxnSpPr>
          <p:spPr>
            <a:xfrm flipV="1">
              <a:off x="11401426" y="3689324"/>
              <a:ext cx="622270" cy="556500"/>
            </a:xfrm>
            <a:prstGeom prst="bentConnector2">
              <a:avLst/>
            </a:prstGeom>
            <a:ln>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9" name="Elipse 308"/>
            <p:cNvSpPr/>
            <p:nvPr/>
          </p:nvSpPr>
          <p:spPr>
            <a:xfrm>
              <a:off x="9538438" y="6548308"/>
              <a:ext cx="177469" cy="166087"/>
            </a:xfrm>
            <a:prstGeom prst="ellipse">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prstClr val="white"/>
                  </a:solidFill>
                  <a:latin typeface="Calibri"/>
                </a:rPr>
                <a:t>E</a:t>
              </a:r>
            </a:p>
          </p:txBody>
        </p:sp>
        <p:cxnSp>
          <p:nvCxnSpPr>
            <p:cNvPr id="235" name="Conector angular 234"/>
            <p:cNvCxnSpPr>
              <a:stCxn id="309" idx="6"/>
              <a:endCxn id="297" idx="1"/>
            </p:cNvCxnSpPr>
            <p:nvPr/>
          </p:nvCxnSpPr>
          <p:spPr>
            <a:xfrm>
              <a:off x="9715907" y="6631352"/>
              <a:ext cx="253975" cy="1255"/>
            </a:xfrm>
            <a:prstGeom prst="bentConnector3">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12" name="Elipse 311"/>
            <p:cNvSpPr/>
            <p:nvPr/>
          </p:nvSpPr>
          <p:spPr>
            <a:xfrm>
              <a:off x="4420176" y="3272310"/>
              <a:ext cx="177469" cy="170167"/>
            </a:xfrm>
            <a:prstGeom prst="ellipse">
              <a:avLst/>
            </a:prstGeom>
            <a:solidFill>
              <a:srgbClr val="A6C16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prstClr val="white"/>
                  </a:solidFill>
                  <a:latin typeface="Calibri"/>
                </a:rPr>
                <a:t>C</a:t>
              </a:r>
            </a:p>
          </p:txBody>
        </p:sp>
        <p:cxnSp>
          <p:nvCxnSpPr>
            <p:cNvPr id="313" name="Conector angular 312"/>
            <p:cNvCxnSpPr>
              <a:stCxn id="312" idx="0"/>
              <a:endCxn id="76" idx="1"/>
            </p:cNvCxnSpPr>
            <p:nvPr/>
          </p:nvCxnSpPr>
          <p:spPr>
            <a:xfrm rot="5400000" flipH="1" flipV="1">
              <a:off x="4216420" y="2743801"/>
              <a:ext cx="821000" cy="23601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 name="Conector angular 313"/>
            <p:cNvCxnSpPr>
              <a:stCxn id="312" idx="4"/>
              <a:endCxn id="83" idx="1"/>
            </p:cNvCxnSpPr>
            <p:nvPr/>
          </p:nvCxnSpPr>
          <p:spPr>
            <a:xfrm rot="16200000" flipH="1">
              <a:off x="4225031" y="3726357"/>
              <a:ext cx="803791" cy="23603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5" name="Conector angular 314"/>
            <p:cNvCxnSpPr>
              <a:stCxn id="312" idx="6"/>
              <a:endCxn id="78" idx="1"/>
            </p:cNvCxnSpPr>
            <p:nvPr/>
          </p:nvCxnSpPr>
          <p:spPr>
            <a:xfrm flipV="1">
              <a:off x="4597645" y="3357316"/>
              <a:ext cx="153462" cy="78"/>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3" name="Conector angular 242"/>
            <p:cNvCxnSpPr>
              <a:stCxn id="159" idx="3"/>
              <a:endCxn id="282" idx="3"/>
            </p:cNvCxnSpPr>
            <p:nvPr/>
          </p:nvCxnSpPr>
          <p:spPr>
            <a:xfrm flipV="1">
              <a:off x="11628354" y="4696454"/>
              <a:ext cx="190229" cy="134327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Conector angular 245"/>
            <p:cNvCxnSpPr>
              <a:stCxn id="160" idx="3"/>
              <a:endCxn id="282" idx="3"/>
            </p:cNvCxnSpPr>
            <p:nvPr/>
          </p:nvCxnSpPr>
          <p:spPr>
            <a:xfrm flipV="1">
              <a:off x="11630151" y="4696454"/>
              <a:ext cx="188432" cy="155791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6716875" y="3649837"/>
              <a:ext cx="19797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35" name="Imagen 34"/>
            <p:cNvPicPr>
              <a:picLocks noChangeAspect="1"/>
            </p:cNvPicPr>
            <p:nvPr/>
          </p:nvPicPr>
          <p:blipFill>
            <a:blip r:embed="rId3"/>
            <a:stretch>
              <a:fillRect/>
            </a:stretch>
          </p:blipFill>
          <p:spPr>
            <a:xfrm>
              <a:off x="6693541" y="2688937"/>
              <a:ext cx="207282" cy="12193"/>
            </a:xfrm>
            <a:prstGeom prst="rect">
              <a:avLst/>
            </a:prstGeom>
          </p:spPr>
        </p:pic>
        <p:cxnSp>
          <p:nvCxnSpPr>
            <p:cNvPr id="48" name="Conector recto de flecha 47"/>
            <p:cNvCxnSpPr/>
            <p:nvPr/>
          </p:nvCxnSpPr>
          <p:spPr>
            <a:xfrm>
              <a:off x="11576721" y="2275367"/>
              <a:ext cx="8943" cy="713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a:off x="11408210" y="2282915"/>
              <a:ext cx="176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Elipse 109"/>
            <p:cNvSpPr/>
            <p:nvPr/>
          </p:nvSpPr>
          <p:spPr>
            <a:xfrm>
              <a:off x="11934961" y="3523237"/>
              <a:ext cx="177469" cy="166087"/>
            </a:xfrm>
            <a:prstGeom prst="ellipse">
              <a:avLst/>
            </a:prstGeom>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u="sng" dirty="0">
                  <a:solidFill>
                    <a:prstClr val="white"/>
                  </a:solidFill>
                  <a:latin typeface="Calibri"/>
                </a:rPr>
                <a:t>E</a:t>
              </a:r>
            </a:p>
          </p:txBody>
        </p:sp>
      </p:grpSp>
      <p:graphicFrame>
        <p:nvGraphicFramePr>
          <p:cNvPr id="4" name="Tabla 3"/>
          <p:cNvGraphicFramePr>
            <a:graphicFrameLocks noGrp="1"/>
          </p:cNvGraphicFramePr>
          <p:nvPr>
            <p:extLst/>
          </p:nvPr>
        </p:nvGraphicFramePr>
        <p:xfrm>
          <a:off x="1565332" y="1548751"/>
          <a:ext cx="4688166" cy="5243631"/>
        </p:xfrm>
        <a:graphic>
          <a:graphicData uri="http://schemas.openxmlformats.org/drawingml/2006/table">
            <a:tbl>
              <a:tblPr firstRow="1" bandRow="1">
                <a:tableStyleId>{FABFCF23-3B69-468F-B69F-88F6DE6A72F2}</a:tableStyleId>
              </a:tblPr>
              <a:tblGrid>
                <a:gridCol w="4688166">
                  <a:extLst>
                    <a:ext uri="{9D8B030D-6E8A-4147-A177-3AD203B41FA5}">
                      <a16:colId xmlns:a16="http://schemas.microsoft.com/office/drawing/2014/main" val="929584125"/>
                    </a:ext>
                  </a:extLst>
                </a:gridCol>
              </a:tblGrid>
              <a:tr h="340086">
                <a:tc>
                  <a:txBody>
                    <a:bodyPr/>
                    <a:lstStyle/>
                    <a:p>
                      <a:r>
                        <a:rPr lang="es-ES" sz="1200" dirty="0">
                          <a:latin typeface="Arial Narrow" panose="020B0606020202030204" pitchFamily="34" charset="0"/>
                        </a:rPr>
                        <a:t>Procedimientos que intervienen</a:t>
                      </a:r>
                      <a:endParaRPr lang="es-CO" sz="1200" dirty="0">
                        <a:latin typeface="Arial Narrow" panose="020B0606020202030204" pitchFamily="34" charset="0"/>
                      </a:endParaRPr>
                    </a:p>
                  </a:txBody>
                  <a:tcPr/>
                </a:tc>
                <a:extLst>
                  <a:ext uri="{0D108BD9-81ED-4DB2-BD59-A6C34878D82A}">
                    <a16:rowId xmlns:a16="http://schemas.microsoft.com/office/drawing/2014/main" val="3874599584"/>
                  </a:ext>
                </a:extLst>
              </a:tr>
              <a:tr h="251570">
                <a:tc>
                  <a:txBody>
                    <a:bodyPr/>
                    <a:lstStyle/>
                    <a:p>
                      <a:pPr algn="l" fontAlgn="ctr"/>
                      <a:r>
                        <a:rPr lang="es-ES" sz="1200" b="0" i="0" u="none" strike="noStrike" dirty="0">
                          <a:solidFill>
                            <a:srgbClr val="000000"/>
                          </a:solidFill>
                          <a:effectLst/>
                          <a:latin typeface="Arial Narrow" panose="020B0606020202030204" pitchFamily="34" charset="0"/>
                        </a:rPr>
                        <a:t>Procedimiento Recepción de Activos en Sitio </a:t>
                      </a:r>
                    </a:p>
                  </a:txBody>
                  <a:tcPr marL="9525" marR="9525" marT="9525" marB="0" anchor="ctr"/>
                </a:tc>
                <a:extLst>
                  <a:ext uri="{0D108BD9-81ED-4DB2-BD59-A6C34878D82A}">
                    <a16:rowId xmlns:a16="http://schemas.microsoft.com/office/drawing/2014/main" val="871945156"/>
                  </a:ext>
                </a:extLst>
              </a:tr>
              <a:tr h="251570">
                <a:tc>
                  <a:txBody>
                    <a:bodyPr/>
                    <a:lstStyle/>
                    <a:p>
                      <a:pPr algn="l" fontAlgn="ctr"/>
                      <a:r>
                        <a:rPr lang="es-ES" sz="1200" b="0" i="0" u="none" strike="noStrike">
                          <a:solidFill>
                            <a:srgbClr val="000000"/>
                          </a:solidFill>
                          <a:effectLst/>
                          <a:latin typeface="Arial Narrow" panose="020B0606020202030204" pitchFamily="34" charset="0"/>
                        </a:rPr>
                        <a:t>Procedimiento de recepción de activos en bodega  </a:t>
                      </a:r>
                    </a:p>
                  </a:txBody>
                  <a:tcPr marL="9525" marR="9525" marT="9525" marB="0" anchor="ctr"/>
                </a:tc>
                <a:extLst>
                  <a:ext uri="{0D108BD9-81ED-4DB2-BD59-A6C34878D82A}">
                    <a16:rowId xmlns:a16="http://schemas.microsoft.com/office/drawing/2014/main" val="3289625957"/>
                  </a:ext>
                </a:extLst>
              </a:tr>
              <a:tr h="251570">
                <a:tc>
                  <a:txBody>
                    <a:bodyPr/>
                    <a:lstStyle/>
                    <a:p>
                      <a:pPr algn="l" fontAlgn="ctr"/>
                      <a:r>
                        <a:rPr lang="es-CO" sz="1200" b="0" i="0" u="none" strike="noStrike">
                          <a:solidFill>
                            <a:srgbClr val="000000"/>
                          </a:solidFill>
                          <a:effectLst/>
                          <a:latin typeface="Arial Narrow" panose="020B0606020202030204" pitchFamily="34" charset="0"/>
                        </a:rPr>
                        <a:t>Procedimiento de registro de activos  </a:t>
                      </a:r>
                    </a:p>
                  </a:txBody>
                  <a:tcPr marL="9525" marR="9525" marT="9525" marB="0" anchor="ctr"/>
                </a:tc>
                <a:extLst>
                  <a:ext uri="{0D108BD9-81ED-4DB2-BD59-A6C34878D82A}">
                    <a16:rowId xmlns:a16="http://schemas.microsoft.com/office/drawing/2014/main" val="2159760852"/>
                  </a:ext>
                </a:extLst>
              </a:tr>
              <a:tr h="251570">
                <a:tc>
                  <a:txBody>
                    <a:bodyPr/>
                    <a:lstStyle/>
                    <a:p>
                      <a:pPr algn="l" fontAlgn="ctr"/>
                      <a:r>
                        <a:rPr lang="es-ES" sz="1200" b="0" i="0" u="none" strike="noStrike">
                          <a:solidFill>
                            <a:srgbClr val="000000"/>
                          </a:solidFill>
                          <a:effectLst/>
                          <a:latin typeface="Arial Narrow" panose="020B0606020202030204" pitchFamily="34" charset="0"/>
                        </a:rPr>
                        <a:t>Procedimiento de preparación para la recepción de activos  </a:t>
                      </a:r>
                    </a:p>
                  </a:txBody>
                  <a:tcPr marL="9525" marR="9525" marT="9525" marB="0" anchor="ctr"/>
                </a:tc>
                <a:extLst>
                  <a:ext uri="{0D108BD9-81ED-4DB2-BD59-A6C34878D82A}">
                    <a16:rowId xmlns:a16="http://schemas.microsoft.com/office/drawing/2014/main" val="3064826479"/>
                  </a:ext>
                </a:extLst>
              </a:tr>
              <a:tr h="251570">
                <a:tc>
                  <a:txBody>
                    <a:bodyPr/>
                    <a:lstStyle/>
                    <a:p>
                      <a:pPr algn="l" fontAlgn="ctr"/>
                      <a:r>
                        <a:rPr lang="es-ES" sz="1200" b="0" i="0" u="none" strike="noStrike" dirty="0">
                          <a:solidFill>
                            <a:srgbClr val="000000"/>
                          </a:solidFill>
                          <a:effectLst/>
                          <a:latin typeface="Arial Narrow" panose="020B0606020202030204" pitchFamily="34" charset="0"/>
                        </a:rPr>
                        <a:t>Procedimiento de identificación y registro de bienes en el inventario de dinero</a:t>
                      </a:r>
                    </a:p>
                  </a:txBody>
                  <a:tcPr marL="9525" marR="9525" marT="9525" marB="0" anchor="ctr"/>
                </a:tc>
                <a:extLst>
                  <a:ext uri="{0D108BD9-81ED-4DB2-BD59-A6C34878D82A}">
                    <a16:rowId xmlns:a16="http://schemas.microsoft.com/office/drawing/2014/main" val="3303849968"/>
                  </a:ext>
                </a:extLst>
              </a:tr>
              <a:tr h="251570">
                <a:tc>
                  <a:txBody>
                    <a:bodyPr/>
                    <a:lstStyle/>
                    <a:p>
                      <a:pPr algn="l" fontAlgn="ctr"/>
                      <a:r>
                        <a:rPr lang="es-ES" sz="1200" b="0" i="0" u="none" strike="noStrike">
                          <a:solidFill>
                            <a:srgbClr val="000000"/>
                          </a:solidFill>
                          <a:effectLst/>
                          <a:latin typeface="Arial Narrow" panose="020B0606020202030204" pitchFamily="34" charset="0"/>
                        </a:rPr>
                        <a:t>Diagnóstico y análasis de Bienes Inmuebles</a:t>
                      </a:r>
                    </a:p>
                  </a:txBody>
                  <a:tcPr marL="9525" marR="9525" marT="9525" marB="0" anchor="ctr"/>
                </a:tc>
                <a:extLst>
                  <a:ext uri="{0D108BD9-81ED-4DB2-BD59-A6C34878D82A}">
                    <a16:rowId xmlns:a16="http://schemas.microsoft.com/office/drawing/2014/main" val="3252259665"/>
                  </a:ext>
                </a:extLst>
              </a:tr>
              <a:tr h="251570">
                <a:tc>
                  <a:txBody>
                    <a:bodyPr/>
                    <a:lstStyle/>
                    <a:p>
                      <a:pPr algn="l" fontAlgn="ctr"/>
                      <a:r>
                        <a:rPr lang="es-ES" sz="1200" b="0" i="0" u="none" strike="noStrike">
                          <a:solidFill>
                            <a:srgbClr val="000000"/>
                          </a:solidFill>
                          <a:effectLst/>
                          <a:latin typeface="Arial Narrow" panose="020B0606020202030204" pitchFamily="34" charset="0"/>
                        </a:rPr>
                        <a:t>Diagnóstico y análisis de Bienes Muebles</a:t>
                      </a:r>
                    </a:p>
                  </a:txBody>
                  <a:tcPr marL="9525" marR="9525" marT="9525" marB="0" anchor="ctr"/>
                </a:tc>
                <a:extLst>
                  <a:ext uri="{0D108BD9-81ED-4DB2-BD59-A6C34878D82A}">
                    <a16:rowId xmlns:a16="http://schemas.microsoft.com/office/drawing/2014/main" val="3768622793"/>
                  </a:ext>
                </a:extLst>
              </a:tr>
              <a:tr h="344162">
                <a:tc>
                  <a:txBody>
                    <a:bodyPr/>
                    <a:lstStyle/>
                    <a:p>
                      <a:pPr algn="l" fontAlgn="ctr"/>
                      <a:r>
                        <a:rPr lang="es-CO" sz="1200" b="0" i="0" u="none" strike="noStrike">
                          <a:solidFill>
                            <a:srgbClr val="000000"/>
                          </a:solidFill>
                          <a:effectLst/>
                          <a:latin typeface="Arial Narrow" panose="020B0606020202030204" pitchFamily="34" charset="0"/>
                        </a:rPr>
                        <a:t>Procedimiento Alistamiento administrativo de bienes inmuebles a comercializar a través de CISA</a:t>
                      </a:r>
                    </a:p>
                  </a:txBody>
                  <a:tcPr marL="9525" marR="9525" marT="9525" marB="0" anchor="ctr"/>
                </a:tc>
                <a:extLst>
                  <a:ext uri="{0D108BD9-81ED-4DB2-BD59-A6C34878D82A}">
                    <a16:rowId xmlns:a16="http://schemas.microsoft.com/office/drawing/2014/main" val="2106004317"/>
                  </a:ext>
                </a:extLst>
              </a:tr>
              <a:tr h="251570">
                <a:tc>
                  <a:txBody>
                    <a:bodyPr/>
                    <a:lstStyle/>
                    <a:p>
                      <a:pPr algn="l" fontAlgn="ctr"/>
                      <a:r>
                        <a:rPr lang="es-ES" sz="1200" b="0" i="0" u="none" strike="noStrike">
                          <a:solidFill>
                            <a:srgbClr val="000000"/>
                          </a:solidFill>
                          <a:effectLst/>
                          <a:latin typeface="Arial Narrow" panose="020B0606020202030204" pitchFamily="34" charset="0"/>
                        </a:rPr>
                        <a:t>Procedimiento de Reparaciones, obras y mantenimiento de  bienes Inmuebles</a:t>
                      </a:r>
                    </a:p>
                  </a:txBody>
                  <a:tcPr marL="9525" marR="9525" marT="9525" marB="0" anchor="ctr"/>
                </a:tc>
                <a:extLst>
                  <a:ext uri="{0D108BD9-81ED-4DB2-BD59-A6C34878D82A}">
                    <a16:rowId xmlns:a16="http://schemas.microsoft.com/office/drawing/2014/main" val="1892196526"/>
                  </a:ext>
                </a:extLst>
              </a:tr>
              <a:tr h="251570">
                <a:tc>
                  <a:txBody>
                    <a:bodyPr/>
                    <a:lstStyle/>
                    <a:p>
                      <a:pPr algn="l" fontAlgn="ctr"/>
                      <a:r>
                        <a:rPr lang="es-ES" sz="1200" b="0" i="0" u="none" strike="noStrike">
                          <a:solidFill>
                            <a:srgbClr val="000000"/>
                          </a:solidFill>
                          <a:effectLst/>
                          <a:latin typeface="Arial Narrow" panose="020B0606020202030204" pitchFamily="34" charset="0"/>
                        </a:rPr>
                        <a:t>Estimado de renta de bienes muebles e Inmuebles</a:t>
                      </a:r>
                    </a:p>
                  </a:txBody>
                  <a:tcPr marL="9525" marR="9525" marT="9525" marB="0" anchor="ctr"/>
                </a:tc>
                <a:extLst>
                  <a:ext uri="{0D108BD9-81ED-4DB2-BD59-A6C34878D82A}">
                    <a16:rowId xmlns:a16="http://schemas.microsoft.com/office/drawing/2014/main" val="1288206219"/>
                  </a:ext>
                </a:extLst>
              </a:tr>
              <a:tr h="251570">
                <a:tc>
                  <a:txBody>
                    <a:bodyPr/>
                    <a:lstStyle/>
                    <a:p>
                      <a:pPr algn="l" fontAlgn="ctr"/>
                      <a:r>
                        <a:rPr lang="es-CO" sz="1200" b="0" i="0" u="none" strike="noStrike" dirty="0">
                          <a:solidFill>
                            <a:srgbClr val="000000"/>
                          </a:solidFill>
                          <a:effectLst/>
                          <a:latin typeface="Arial Narrow" panose="020B0606020202030204" pitchFamily="34" charset="0"/>
                        </a:rPr>
                        <a:t>Avalúo de bienes Inmuebles</a:t>
                      </a:r>
                    </a:p>
                  </a:txBody>
                  <a:tcPr marL="9525" marR="9525" marT="9525" marB="0" anchor="ctr"/>
                </a:tc>
                <a:extLst>
                  <a:ext uri="{0D108BD9-81ED-4DB2-BD59-A6C34878D82A}">
                    <a16:rowId xmlns:a16="http://schemas.microsoft.com/office/drawing/2014/main" val="1740055115"/>
                  </a:ext>
                </a:extLst>
              </a:tr>
              <a:tr h="251570">
                <a:tc>
                  <a:txBody>
                    <a:bodyPr/>
                    <a:lstStyle/>
                    <a:p>
                      <a:pPr algn="l" fontAlgn="ctr"/>
                      <a:r>
                        <a:rPr lang="es-ES" sz="1200" b="0" i="0" u="none" strike="noStrike">
                          <a:solidFill>
                            <a:srgbClr val="000000"/>
                          </a:solidFill>
                          <a:effectLst/>
                          <a:latin typeface="Arial Narrow" panose="020B0606020202030204" pitchFamily="34" charset="0"/>
                        </a:rPr>
                        <a:t>Saneamiento Jurídico de bienes Inmuebles</a:t>
                      </a:r>
                    </a:p>
                  </a:txBody>
                  <a:tcPr marL="9525" marR="9525" marT="9525" marB="0" anchor="ctr"/>
                </a:tc>
                <a:extLst>
                  <a:ext uri="{0D108BD9-81ED-4DB2-BD59-A6C34878D82A}">
                    <a16:rowId xmlns:a16="http://schemas.microsoft.com/office/drawing/2014/main" val="3448061913"/>
                  </a:ext>
                </a:extLst>
              </a:tr>
              <a:tr h="251570">
                <a:tc>
                  <a:txBody>
                    <a:bodyPr/>
                    <a:lstStyle/>
                    <a:p>
                      <a:pPr algn="l" fontAlgn="ctr"/>
                      <a:r>
                        <a:rPr lang="es-ES" sz="1200" b="0" i="0" u="none" strike="noStrike" dirty="0">
                          <a:solidFill>
                            <a:srgbClr val="000000"/>
                          </a:solidFill>
                          <a:effectLst/>
                          <a:latin typeface="Arial Narrow" panose="020B0606020202030204" pitchFamily="34" charset="0"/>
                        </a:rPr>
                        <a:t>Saneamiento Físico Catastral de bienes Inmuebles</a:t>
                      </a:r>
                    </a:p>
                  </a:txBody>
                  <a:tcPr marL="9525" marR="9525" marT="9525" marB="0" anchor="ctr"/>
                </a:tc>
                <a:extLst>
                  <a:ext uri="{0D108BD9-81ED-4DB2-BD59-A6C34878D82A}">
                    <a16:rowId xmlns:a16="http://schemas.microsoft.com/office/drawing/2014/main" val="4073734938"/>
                  </a:ext>
                </a:extLst>
              </a:tr>
              <a:tr h="251570">
                <a:tc>
                  <a:txBody>
                    <a:bodyPr/>
                    <a:lstStyle/>
                    <a:p>
                      <a:pPr algn="l" fontAlgn="ctr"/>
                      <a:r>
                        <a:rPr lang="es-CO" sz="1200" b="0" i="0" u="none" strike="noStrike">
                          <a:solidFill>
                            <a:srgbClr val="000000"/>
                          </a:solidFill>
                          <a:effectLst/>
                          <a:latin typeface="Arial Narrow" panose="020B0606020202030204" pitchFamily="34" charset="0"/>
                        </a:rPr>
                        <a:t>Desalojo de bienes Inmuebles</a:t>
                      </a:r>
                    </a:p>
                  </a:txBody>
                  <a:tcPr marL="9525" marR="9525" marT="9525" marB="0" anchor="ctr"/>
                </a:tc>
                <a:extLst>
                  <a:ext uri="{0D108BD9-81ED-4DB2-BD59-A6C34878D82A}">
                    <a16:rowId xmlns:a16="http://schemas.microsoft.com/office/drawing/2014/main" val="4104970321"/>
                  </a:ext>
                </a:extLst>
              </a:tr>
              <a:tr h="251570">
                <a:tc>
                  <a:txBody>
                    <a:bodyPr/>
                    <a:lstStyle/>
                    <a:p>
                      <a:pPr algn="l" fontAlgn="ctr"/>
                      <a:r>
                        <a:rPr lang="es-ES" sz="1200" b="0" i="0" u="none" strike="noStrike">
                          <a:solidFill>
                            <a:srgbClr val="000000"/>
                          </a:solidFill>
                          <a:effectLst/>
                          <a:latin typeface="Arial Narrow" panose="020B0606020202030204" pitchFamily="34" charset="0"/>
                        </a:rPr>
                        <a:t>Procedimiento de contratación y administración de zonas de uso común</a:t>
                      </a:r>
                    </a:p>
                  </a:txBody>
                  <a:tcPr marL="9525" marR="9525" marT="9525" marB="0" anchor="ctr"/>
                </a:tc>
                <a:extLst>
                  <a:ext uri="{0D108BD9-81ED-4DB2-BD59-A6C34878D82A}">
                    <a16:rowId xmlns:a16="http://schemas.microsoft.com/office/drawing/2014/main" val="3996296766"/>
                  </a:ext>
                </a:extLst>
              </a:tr>
              <a:tr h="251570">
                <a:tc>
                  <a:txBody>
                    <a:bodyPr/>
                    <a:lstStyle/>
                    <a:p>
                      <a:pPr algn="l" fontAlgn="ctr"/>
                      <a:r>
                        <a:rPr lang="es-ES" sz="1200" b="0" i="0" u="none" strike="noStrike">
                          <a:solidFill>
                            <a:srgbClr val="000000"/>
                          </a:solidFill>
                          <a:effectLst/>
                          <a:latin typeface="Arial Narrow" panose="020B0606020202030204" pitchFamily="34" charset="0"/>
                        </a:rPr>
                        <a:t>Procedimiento saneamiento administrativo jurídico de bienes muebles</a:t>
                      </a:r>
                    </a:p>
                  </a:txBody>
                  <a:tcPr marL="9525" marR="9525" marT="9525" marB="0" anchor="ctr"/>
                </a:tc>
                <a:extLst>
                  <a:ext uri="{0D108BD9-81ED-4DB2-BD59-A6C34878D82A}">
                    <a16:rowId xmlns:a16="http://schemas.microsoft.com/office/drawing/2014/main" val="730706606"/>
                  </a:ext>
                </a:extLst>
              </a:tr>
              <a:tr h="251570">
                <a:tc>
                  <a:txBody>
                    <a:bodyPr/>
                    <a:lstStyle/>
                    <a:p>
                      <a:pPr algn="l" fontAlgn="ctr"/>
                      <a:r>
                        <a:rPr lang="es-CO" sz="1200" b="0" i="0" u="none" strike="noStrike">
                          <a:solidFill>
                            <a:srgbClr val="000000"/>
                          </a:solidFill>
                          <a:effectLst/>
                          <a:latin typeface="Arial Narrow" panose="020B0606020202030204" pitchFamily="34" charset="0"/>
                        </a:rPr>
                        <a:t>Avalúo de bienes Muebles</a:t>
                      </a:r>
                    </a:p>
                  </a:txBody>
                  <a:tcPr marL="9525" marR="9525" marT="9525" marB="0" anchor="ctr"/>
                </a:tc>
                <a:extLst>
                  <a:ext uri="{0D108BD9-81ED-4DB2-BD59-A6C34878D82A}">
                    <a16:rowId xmlns:a16="http://schemas.microsoft.com/office/drawing/2014/main" val="671295531"/>
                  </a:ext>
                </a:extLst>
              </a:tr>
              <a:tr h="251570">
                <a:tc>
                  <a:txBody>
                    <a:bodyPr/>
                    <a:lstStyle/>
                    <a:p>
                      <a:pPr algn="l" fontAlgn="ctr"/>
                      <a:r>
                        <a:rPr lang="es-ES" sz="1200" b="0" i="0" u="none" strike="noStrike" dirty="0">
                          <a:solidFill>
                            <a:srgbClr val="000000"/>
                          </a:solidFill>
                          <a:effectLst/>
                          <a:latin typeface="Arial Narrow" panose="020B0606020202030204" pitchFamily="34" charset="0"/>
                        </a:rPr>
                        <a:t>Procedimiento identificación de activos a comercializar</a:t>
                      </a:r>
                    </a:p>
                  </a:txBody>
                  <a:tcPr marL="9525" marR="9525" marT="9525" marB="0" anchor="ctr"/>
                </a:tc>
                <a:extLst>
                  <a:ext uri="{0D108BD9-81ED-4DB2-BD59-A6C34878D82A}">
                    <a16:rowId xmlns:a16="http://schemas.microsoft.com/office/drawing/2014/main" val="2578086207"/>
                  </a:ext>
                </a:extLst>
              </a:tr>
              <a:tr h="251570">
                <a:tc>
                  <a:txBody>
                    <a:bodyPr/>
                    <a:lstStyle/>
                    <a:p>
                      <a:pPr algn="l" fontAlgn="ctr"/>
                      <a:r>
                        <a:rPr lang="es-ES" sz="1200" b="0" i="0" u="none" strike="noStrike" dirty="0">
                          <a:solidFill>
                            <a:srgbClr val="000000"/>
                          </a:solidFill>
                          <a:effectLst/>
                          <a:latin typeface="Arial Narrow" panose="020B0606020202030204" pitchFamily="34" charset="0"/>
                        </a:rPr>
                        <a:t>Procedimiento Monetización de divisas y dolarización </a:t>
                      </a:r>
                    </a:p>
                  </a:txBody>
                  <a:tcPr marL="9525" marR="9525" marT="9525" marB="0" anchor="ctr"/>
                </a:tc>
                <a:extLst>
                  <a:ext uri="{0D108BD9-81ED-4DB2-BD59-A6C34878D82A}">
                    <a16:rowId xmlns:a16="http://schemas.microsoft.com/office/drawing/2014/main" val="1089943697"/>
                  </a:ext>
                </a:extLst>
              </a:tr>
            </a:tbl>
          </a:graphicData>
        </a:graphic>
      </p:graphicFrame>
      <p:sp>
        <p:nvSpPr>
          <p:cNvPr id="5" name="Estrella: 5 puntas 4"/>
          <p:cNvSpPr/>
          <p:nvPr/>
        </p:nvSpPr>
        <p:spPr>
          <a:xfrm>
            <a:off x="3410148" y="2477351"/>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06" name="Estrella: 5 puntas 105"/>
          <p:cNvSpPr/>
          <p:nvPr/>
        </p:nvSpPr>
        <p:spPr>
          <a:xfrm>
            <a:off x="2868472" y="2438365"/>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09" name="Estrella: 5 puntas 108"/>
          <p:cNvSpPr/>
          <p:nvPr/>
        </p:nvSpPr>
        <p:spPr>
          <a:xfrm>
            <a:off x="9795904" y="2428950"/>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11" name="Estrella: 5 puntas 110"/>
          <p:cNvSpPr/>
          <p:nvPr/>
        </p:nvSpPr>
        <p:spPr>
          <a:xfrm>
            <a:off x="9812561" y="3172713"/>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13" name="Estrella: 5 puntas 112"/>
          <p:cNvSpPr/>
          <p:nvPr/>
        </p:nvSpPr>
        <p:spPr>
          <a:xfrm>
            <a:off x="6270311" y="2502875"/>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14" name="Estrella: 5 puntas 113"/>
          <p:cNvSpPr/>
          <p:nvPr/>
        </p:nvSpPr>
        <p:spPr>
          <a:xfrm>
            <a:off x="6266055" y="3134023"/>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16" name="Estrella: 5 puntas 115"/>
          <p:cNvSpPr/>
          <p:nvPr/>
        </p:nvSpPr>
        <p:spPr>
          <a:xfrm>
            <a:off x="8253209" y="2444944"/>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sp>
        <p:nvSpPr>
          <p:cNvPr id="115" name="Estrella: 5 puntas 114"/>
          <p:cNvSpPr/>
          <p:nvPr/>
        </p:nvSpPr>
        <p:spPr>
          <a:xfrm>
            <a:off x="8276934" y="3127143"/>
            <a:ext cx="239145" cy="20191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latin typeface="Calibri"/>
            </a:endParaRPr>
          </a:p>
        </p:txBody>
      </p:sp>
      <p:graphicFrame>
        <p:nvGraphicFramePr>
          <p:cNvPr id="117" name="Tabla 116"/>
          <p:cNvGraphicFramePr>
            <a:graphicFrameLocks noGrp="1"/>
          </p:cNvGraphicFramePr>
          <p:nvPr>
            <p:extLst/>
          </p:nvPr>
        </p:nvGraphicFramePr>
        <p:xfrm>
          <a:off x="6270025" y="2745113"/>
          <a:ext cx="4391522" cy="4058981"/>
        </p:xfrm>
        <a:graphic>
          <a:graphicData uri="http://schemas.openxmlformats.org/drawingml/2006/table">
            <a:tbl>
              <a:tblPr firstRow="1" bandRow="1">
                <a:tableStyleId>{FABFCF23-3B69-468F-B69F-88F6DE6A72F2}</a:tableStyleId>
              </a:tblPr>
              <a:tblGrid>
                <a:gridCol w="4391522">
                  <a:extLst>
                    <a:ext uri="{9D8B030D-6E8A-4147-A177-3AD203B41FA5}">
                      <a16:colId xmlns:a16="http://schemas.microsoft.com/office/drawing/2014/main" val="929584125"/>
                    </a:ext>
                  </a:extLst>
                </a:gridCol>
              </a:tblGrid>
              <a:tr h="23834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1200" dirty="0">
                          <a:latin typeface="Arial Narrow" panose="020B0606020202030204" pitchFamily="34" charset="0"/>
                        </a:rPr>
                        <a:t>Procedimientos  que intervienen</a:t>
                      </a:r>
                      <a:endParaRPr lang="es-CO" sz="1200" dirty="0">
                        <a:latin typeface="Arial Narrow" panose="020B0606020202030204" pitchFamily="34" charset="0"/>
                      </a:endParaRPr>
                    </a:p>
                  </a:txBody>
                  <a:tcPr marL="9525" marR="9525" marT="9525" marB="0" anchor="ctr"/>
                </a:tc>
                <a:extLst>
                  <a:ext uri="{0D108BD9-81ED-4DB2-BD59-A6C34878D82A}">
                    <a16:rowId xmlns:a16="http://schemas.microsoft.com/office/drawing/2014/main" val="1501513659"/>
                  </a:ext>
                </a:extLst>
              </a:tr>
              <a:tr h="203588">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CO" sz="1200" b="0" i="0" u="none" strike="noStrike" dirty="0">
                          <a:solidFill>
                            <a:srgbClr val="000000"/>
                          </a:solidFill>
                          <a:effectLst/>
                          <a:latin typeface="Arial Narrow" panose="020B0606020202030204" pitchFamily="34" charset="0"/>
                        </a:rPr>
                        <a:t>Alistamiento físico catastral </a:t>
                      </a:r>
                    </a:p>
                  </a:txBody>
                  <a:tcPr marL="9525" marR="9525" marT="9525" marB="0" anchor="ctr"/>
                </a:tc>
                <a:extLst>
                  <a:ext uri="{0D108BD9-81ED-4DB2-BD59-A6C34878D82A}">
                    <a16:rowId xmlns:a16="http://schemas.microsoft.com/office/drawing/2014/main" val="648414664"/>
                  </a:ext>
                </a:extLst>
              </a:tr>
              <a:tr h="194380">
                <a:tc>
                  <a:txBody>
                    <a:bodyPr/>
                    <a:lstStyle/>
                    <a:p>
                      <a:pPr algn="l" fontAlgn="ctr"/>
                      <a:r>
                        <a:rPr lang="es-ES" sz="1200" b="0" i="0" u="none" strike="noStrike" dirty="0">
                          <a:solidFill>
                            <a:srgbClr val="000000"/>
                          </a:solidFill>
                          <a:effectLst/>
                          <a:latin typeface="Arial Narrow" panose="020B0606020202030204" pitchFamily="34" charset="0"/>
                        </a:rPr>
                        <a:t>Procedimiento para alistamiento de bienes muebles</a:t>
                      </a:r>
                    </a:p>
                  </a:txBody>
                  <a:tcPr marL="9525" marR="9525" marT="9525" marB="0" anchor="ctr"/>
                </a:tc>
                <a:extLst>
                  <a:ext uri="{0D108BD9-81ED-4DB2-BD59-A6C34878D82A}">
                    <a16:rowId xmlns:a16="http://schemas.microsoft.com/office/drawing/2014/main" val="1942377914"/>
                  </a:ext>
                </a:extLst>
              </a:tr>
              <a:tr h="379138">
                <a:tc>
                  <a:txBody>
                    <a:bodyPr/>
                    <a:lstStyle/>
                    <a:p>
                      <a:pPr algn="l" fontAlgn="ctr"/>
                      <a:r>
                        <a:rPr lang="es-ES" sz="1200" b="0" i="0" u="none" strike="noStrike" dirty="0">
                          <a:solidFill>
                            <a:srgbClr val="000000"/>
                          </a:solidFill>
                          <a:effectLst/>
                          <a:latin typeface="Arial Narrow" panose="020B0606020202030204" pitchFamily="34" charset="0"/>
                        </a:rPr>
                        <a:t>Procedimiento legalización de contratos de arrendamiento de bienes inmuebles</a:t>
                      </a:r>
                    </a:p>
                  </a:txBody>
                  <a:tcPr marL="9525" marR="9525" marT="9525" marB="0" anchor="ctr"/>
                </a:tc>
                <a:extLst>
                  <a:ext uri="{0D108BD9-81ED-4DB2-BD59-A6C34878D82A}">
                    <a16:rowId xmlns:a16="http://schemas.microsoft.com/office/drawing/2014/main" val="4184991686"/>
                  </a:ext>
                </a:extLst>
              </a:tr>
              <a:tr h="194380">
                <a:tc>
                  <a:txBody>
                    <a:bodyPr/>
                    <a:lstStyle/>
                    <a:p>
                      <a:pPr algn="l" fontAlgn="ctr"/>
                      <a:r>
                        <a:rPr lang="es-ES" sz="1200" b="0" i="0" u="none" strike="noStrike" dirty="0">
                          <a:solidFill>
                            <a:srgbClr val="000000"/>
                          </a:solidFill>
                          <a:effectLst/>
                          <a:latin typeface="Arial Narrow" panose="020B0606020202030204" pitchFamily="34" charset="0"/>
                        </a:rPr>
                        <a:t>Procedimiento para la enajenación temprana de bienes</a:t>
                      </a:r>
                    </a:p>
                  </a:txBody>
                  <a:tcPr marL="9525" marR="9525" marT="9525" marB="0" anchor="ctr"/>
                </a:tc>
                <a:extLst>
                  <a:ext uri="{0D108BD9-81ED-4DB2-BD59-A6C34878D82A}">
                    <a16:rowId xmlns:a16="http://schemas.microsoft.com/office/drawing/2014/main" val="3908845163"/>
                  </a:ext>
                </a:extLst>
              </a:tr>
              <a:tr h="194380">
                <a:tc>
                  <a:txBody>
                    <a:bodyPr/>
                    <a:lstStyle/>
                    <a:p>
                      <a:pPr algn="l" fontAlgn="ctr"/>
                      <a:r>
                        <a:rPr lang="es-ES" sz="1200" b="0" i="0" u="none" strike="noStrike" dirty="0">
                          <a:solidFill>
                            <a:srgbClr val="000000"/>
                          </a:solidFill>
                          <a:effectLst/>
                          <a:latin typeface="Arial Narrow" panose="020B0606020202030204" pitchFamily="34" charset="0"/>
                        </a:rPr>
                        <a:t>Procedimiento promoción y negociación de bienes inmuebles  </a:t>
                      </a:r>
                    </a:p>
                  </a:txBody>
                  <a:tcPr marL="9525" marR="9525" marT="9525" marB="0" anchor="ctr"/>
                </a:tc>
                <a:extLst>
                  <a:ext uri="{0D108BD9-81ED-4DB2-BD59-A6C34878D82A}">
                    <a16:rowId xmlns:a16="http://schemas.microsoft.com/office/drawing/2014/main" val="3315599850"/>
                  </a:ext>
                </a:extLst>
              </a:tr>
              <a:tr h="194380">
                <a:tc>
                  <a:txBody>
                    <a:bodyPr/>
                    <a:lstStyle/>
                    <a:p>
                      <a:pPr algn="l" fontAlgn="ctr"/>
                      <a:r>
                        <a:rPr lang="es-ES" sz="1200" b="0" i="0" u="none" strike="noStrike" dirty="0">
                          <a:solidFill>
                            <a:srgbClr val="000000"/>
                          </a:solidFill>
                          <a:effectLst/>
                          <a:latin typeface="Arial Narrow" panose="020B0606020202030204" pitchFamily="34" charset="0"/>
                        </a:rPr>
                        <a:t>Procedimiento administración de contratos de arrendamiento  </a:t>
                      </a:r>
                    </a:p>
                  </a:txBody>
                  <a:tcPr marL="9525" marR="9525" marT="9525" marB="0" anchor="ctr"/>
                </a:tc>
                <a:extLst>
                  <a:ext uri="{0D108BD9-81ED-4DB2-BD59-A6C34878D82A}">
                    <a16:rowId xmlns:a16="http://schemas.microsoft.com/office/drawing/2014/main" val="2326027401"/>
                  </a:ext>
                </a:extLst>
              </a:tr>
              <a:tr h="194380">
                <a:tc>
                  <a:txBody>
                    <a:bodyPr/>
                    <a:lstStyle/>
                    <a:p>
                      <a:pPr algn="l" fontAlgn="ctr"/>
                      <a:r>
                        <a:rPr lang="es-ES" sz="1200" b="0" i="0" u="none" strike="noStrike" dirty="0">
                          <a:solidFill>
                            <a:srgbClr val="000000"/>
                          </a:solidFill>
                          <a:effectLst/>
                          <a:latin typeface="Arial Narrow" panose="020B0606020202030204" pitchFamily="34" charset="0"/>
                        </a:rPr>
                        <a:t>Procedimiento recuperación de cartera de bienes inmuebles </a:t>
                      </a:r>
                    </a:p>
                  </a:txBody>
                  <a:tcPr marL="9525" marR="9525" marT="9525" marB="0" anchor="ctr"/>
                </a:tc>
                <a:extLst>
                  <a:ext uri="{0D108BD9-81ED-4DB2-BD59-A6C34878D82A}">
                    <a16:rowId xmlns:a16="http://schemas.microsoft.com/office/drawing/2014/main" val="3866495277"/>
                  </a:ext>
                </a:extLst>
              </a:tr>
              <a:tr h="194380">
                <a:tc>
                  <a:txBody>
                    <a:bodyPr/>
                    <a:lstStyle/>
                    <a:p>
                      <a:pPr algn="l" fontAlgn="ctr"/>
                      <a:r>
                        <a:rPr lang="es-ES" sz="1200" b="0" i="0" u="none" strike="noStrike" dirty="0">
                          <a:solidFill>
                            <a:srgbClr val="000000"/>
                          </a:solidFill>
                          <a:effectLst/>
                          <a:latin typeface="Arial Narrow" panose="020B0606020202030204" pitchFamily="34" charset="0"/>
                        </a:rPr>
                        <a:t>Procedimiento para uso de pólizas y/o fianzas en contratos de arrendamiento.</a:t>
                      </a:r>
                    </a:p>
                  </a:txBody>
                  <a:tcPr marL="9525" marR="9525" marT="9525" marB="0" anchor="ctr"/>
                </a:tc>
                <a:extLst>
                  <a:ext uri="{0D108BD9-81ED-4DB2-BD59-A6C34878D82A}">
                    <a16:rowId xmlns:a16="http://schemas.microsoft.com/office/drawing/2014/main" val="2012462239"/>
                  </a:ext>
                </a:extLst>
              </a:tr>
              <a:tr h="194380">
                <a:tc>
                  <a:txBody>
                    <a:bodyPr/>
                    <a:lstStyle/>
                    <a:p>
                      <a:pPr algn="l" fontAlgn="ctr"/>
                      <a:r>
                        <a:rPr lang="es-ES" sz="1200" b="0" i="0" u="none" strike="noStrike" dirty="0">
                          <a:solidFill>
                            <a:srgbClr val="000000"/>
                          </a:solidFill>
                          <a:effectLst/>
                          <a:latin typeface="Arial Narrow" panose="020B0606020202030204" pitchFamily="34" charset="0"/>
                        </a:rPr>
                        <a:t>Administración Directa de Bienes Muebles</a:t>
                      </a:r>
                    </a:p>
                  </a:txBody>
                  <a:tcPr marL="9525" marR="9525" marT="9525" marB="0" anchor="ctr"/>
                </a:tc>
                <a:extLst>
                  <a:ext uri="{0D108BD9-81ED-4DB2-BD59-A6C34878D82A}">
                    <a16:rowId xmlns:a16="http://schemas.microsoft.com/office/drawing/2014/main" val="4283223582"/>
                  </a:ext>
                </a:extLst>
              </a:tr>
              <a:tr h="194380">
                <a:tc>
                  <a:txBody>
                    <a:bodyPr/>
                    <a:lstStyle/>
                    <a:p>
                      <a:pPr algn="l" fontAlgn="ctr"/>
                      <a:r>
                        <a:rPr lang="es-ES" sz="1200" b="0" i="0" u="none" strike="noStrike">
                          <a:solidFill>
                            <a:srgbClr val="000000"/>
                          </a:solidFill>
                          <a:effectLst/>
                          <a:latin typeface="Arial Narrow" panose="020B0606020202030204" pitchFamily="34" charset="0"/>
                        </a:rPr>
                        <a:t>Procedimiento para la recepción de activos administrados por terceros</a:t>
                      </a:r>
                    </a:p>
                  </a:txBody>
                  <a:tcPr marL="9525" marR="9525" marT="9525" marB="0" anchor="ctr"/>
                </a:tc>
                <a:extLst>
                  <a:ext uri="{0D108BD9-81ED-4DB2-BD59-A6C34878D82A}">
                    <a16:rowId xmlns:a16="http://schemas.microsoft.com/office/drawing/2014/main" val="3208074617"/>
                  </a:ext>
                </a:extLst>
              </a:tr>
              <a:tr h="194380">
                <a:tc>
                  <a:txBody>
                    <a:bodyPr/>
                    <a:lstStyle/>
                    <a:p>
                      <a:pPr algn="l" fontAlgn="ctr"/>
                      <a:r>
                        <a:rPr lang="es-CO" sz="1200" b="0" i="0" u="none" strike="noStrike">
                          <a:solidFill>
                            <a:srgbClr val="000000"/>
                          </a:solidFill>
                          <a:effectLst/>
                          <a:latin typeface="Arial Narrow" panose="020B0606020202030204" pitchFamily="34" charset="0"/>
                        </a:rPr>
                        <a:t>Procedimiento de Chatarrización </a:t>
                      </a:r>
                    </a:p>
                  </a:txBody>
                  <a:tcPr marL="9525" marR="9525" marT="9525" marB="0" anchor="ctr"/>
                </a:tc>
                <a:extLst>
                  <a:ext uri="{0D108BD9-81ED-4DB2-BD59-A6C34878D82A}">
                    <a16:rowId xmlns:a16="http://schemas.microsoft.com/office/drawing/2014/main" val="479065359"/>
                  </a:ext>
                </a:extLst>
              </a:tr>
              <a:tr h="194380">
                <a:tc>
                  <a:txBody>
                    <a:bodyPr/>
                    <a:lstStyle/>
                    <a:p>
                      <a:pPr algn="l" fontAlgn="ctr"/>
                      <a:r>
                        <a:rPr lang="es-CO" sz="1200" b="0" i="0" u="none" strike="noStrike">
                          <a:solidFill>
                            <a:srgbClr val="000000"/>
                          </a:solidFill>
                          <a:effectLst/>
                          <a:latin typeface="Arial Narrow" panose="020B0606020202030204" pitchFamily="34" charset="0"/>
                        </a:rPr>
                        <a:t>Comercialización de Semovientes</a:t>
                      </a:r>
                    </a:p>
                  </a:txBody>
                  <a:tcPr marL="9525" marR="9525" marT="9525" marB="0" anchor="ctr"/>
                </a:tc>
                <a:extLst>
                  <a:ext uri="{0D108BD9-81ED-4DB2-BD59-A6C34878D82A}">
                    <a16:rowId xmlns:a16="http://schemas.microsoft.com/office/drawing/2014/main" val="2221566648"/>
                  </a:ext>
                </a:extLst>
              </a:tr>
              <a:tr h="194380">
                <a:tc>
                  <a:txBody>
                    <a:bodyPr/>
                    <a:lstStyle/>
                    <a:p>
                      <a:pPr algn="l" fontAlgn="ctr"/>
                      <a:r>
                        <a:rPr lang="es-CO" sz="1200" b="0" i="0" u="none" strike="noStrike" dirty="0">
                          <a:solidFill>
                            <a:srgbClr val="000000"/>
                          </a:solidFill>
                          <a:effectLst/>
                          <a:latin typeface="Arial Narrow" panose="020B0606020202030204" pitchFamily="34" charset="0"/>
                        </a:rPr>
                        <a:t>Comercialización de Sustancias</a:t>
                      </a:r>
                    </a:p>
                  </a:txBody>
                  <a:tcPr marL="9525" marR="9525" marT="9525" marB="0" anchor="ctr"/>
                </a:tc>
                <a:extLst>
                  <a:ext uri="{0D108BD9-81ED-4DB2-BD59-A6C34878D82A}">
                    <a16:rowId xmlns:a16="http://schemas.microsoft.com/office/drawing/2014/main" val="1149518680"/>
                  </a:ext>
                </a:extLst>
              </a:tr>
              <a:tr h="194380">
                <a:tc>
                  <a:txBody>
                    <a:bodyPr/>
                    <a:lstStyle/>
                    <a:p>
                      <a:pPr algn="l" fontAlgn="ctr"/>
                      <a:r>
                        <a:rPr lang="es-ES" sz="1200" b="0" i="0" u="none" strike="noStrike">
                          <a:solidFill>
                            <a:srgbClr val="000000"/>
                          </a:solidFill>
                          <a:effectLst/>
                          <a:latin typeface="Arial Narrow" panose="020B0606020202030204" pitchFamily="34" charset="0"/>
                        </a:rPr>
                        <a:t>Comercialización de bienes inmuebles a través de CISA</a:t>
                      </a:r>
                    </a:p>
                  </a:txBody>
                  <a:tcPr marL="9525" marR="9525" marT="9525" marB="0" anchor="ctr"/>
                </a:tc>
                <a:extLst>
                  <a:ext uri="{0D108BD9-81ED-4DB2-BD59-A6C34878D82A}">
                    <a16:rowId xmlns:a16="http://schemas.microsoft.com/office/drawing/2014/main" val="1306967767"/>
                  </a:ext>
                </a:extLst>
              </a:tr>
              <a:tr h="194380">
                <a:tc>
                  <a:txBody>
                    <a:bodyPr/>
                    <a:lstStyle/>
                    <a:p>
                      <a:pPr algn="l" fontAlgn="ctr"/>
                      <a:r>
                        <a:rPr lang="es-CO" sz="1200" b="0" i="0" u="none" strike="noStrike">
                          <a:solidFill>
                            <a:srgbClr val="000000"/>
                          </a:solidFill>
                          <a:effectLst/>
                          <a:latin typeface="Arial Narrow" panose="020B0606020202030204" pitchFamily="34" charset="0"/>
                        </a:rPr>
                        <a:t>Comercialización de Bienes Muebles</a:t>
                      </a:r>
                    </a:p>
                  </a:txBody>
                  <a:tcPr marL="9525" marR="9525" marT="9525" marB="0" anchor="ctr"/>
                </a:tc>
                <a:extLst>
                  <a:ext uri="{0D108BD9-81ED-4DB2-BD59-A6C34878D82A}">
                    <a16:rowId xmlns:a16="http://schemas.microsoft.com/office/drawing/2014/main" val="4059234980"/>
                  </a:ext>
                </a:extLst>
              </a:tr>
              <a:tr h="194380">
                <a:tc>
                  <a:txBody>
                    <a:bodyPr/>
                    <a:lstStyle/>
                    <a:p>
                      <a:pPr algn="l" fontAlgn="ctr"/>
                      <a:r>
                        <a:rPr lang="es-ES" sz="1200" b="0" i="0" u="none" strike="noStrike">
                          <a:solidFill>
                            <a:srgbClr val="000000"/>
                          </a:solidFill>
                          <a:effectLst/>
                          <a:latin typeface="Arial Narrow" panose="020B0606020202030204" pitchFamily="34" charset="0"/>
                        </a:rPr>
                        <a:t>Procedimiento Disposición Final de Sustancias Químicas</a:t>
                      </a:r>
                    </a:p>
                  </a:txBody>
                  <a:tcPr marL="9525" marR="9525" marT="9525" marB="0" anchor="ctr"/>
                </a:tc>
                <a:extLst>
                  <a:ext uri="{0D108BD9-81ED-4DB2-BD59-A6C34878D82A}">
                    <a16:rowId xmlns:a16="http://schemas.microsoft.com/office/drawing/2014/main" val="3837657052"/>
                  </a:ext>
                </a:extLst>
              </a:tr>
              <a:tr h="194380">
                <a:tc>
                  <a:txBody>
                    <a:bodyPr/>
                    <a:lstStyle/>
                    <a:p>
                      <a:pPr algn="l" fontAlgn="ctr"/>
                      <a:r>
                        <a:rPr lang="es-ES" sz="1200" b="0" i="0" u="none" strike="noStrike" dirty="0">
                          <a:solidFill>
                            <a:srgbClr val="000000"/>
                          </a:solidFill>
                          <a:effectLst/>
                          <a:latin typeface="Arial Narrow" panose="020B0606020202030204" pitchFamily="34" charset="0"/>
                        </a:rPr>
                        <a:t>Destinación definitiva ANT y Restitución de Tierras</a:t>
                      </a:r>
                    </a:p>
                  </a:txBody>
                  <a:tcPr marL="9525" marR="9525" marT="9525" marB="0" anchor="ctr"/>
                </a:tc>
                <a:extLst>
                  <a:ext uri="{0D108BD9-81ED-4DB2-BD59-A6C34878D82A}">
                    <a16:rowId xmlns:a16="http://schemas.microsoft.com/office/drawing/2014/main" val="496491686"/>
                  </a:ext>
                </a:extLst>
              </a:tr>
              <a:tr h="322209">
                <a:tc>
                  <a:txBody>
                    <a:bodyPr/>
                    <a:lstStyle/>
                    <a:p>
                      <a:pPr algn="l" fontAlgn="ctr"/>
                      <a:r>
                        <a:rPr lang="es-CO" sz="1200" b="0" i="0" u="none" strike="noStrike" dirty="0">
                          <a:solidFill>
                            <a:srgbClr val="000000"/>
                          </a:solidFill>
                          <a:effectLst/>
                          <a:latin typeface="Arial Narrow" panose="020B0606020202030204" pitchFamily="34" charset="0"/>
                        </a:rPr>
                        <a:t>Procedimiento entrega de activos</a:t>
                      </a:r>
                    </a:p>
                  </a:txBody>
                  <a:tcPr marL="9525" marR="9525" marT="9525" marB="0" anchor="ctr"/>
                </a:tc>
                <a:extLst>
                  <a:ext uri="{0D108BD9-81ED-4DB2-BD59-A6C34878D82A}">
                    <a16:rowId xmlns:a16="http://schemas.microsoft.com/office/drawing/2014/main" val="4057250098"/>
                  </a:ext>
                </a:extLst>
              </a:tr>
            </a:tbl>
          </a:graphicData>
        </a:graphic>
      </p:graphicFrame>
      <p:graphicFrame>
        <p:nvGraphicFramePr>
          <p:cNvPr id="11" name="Diagrama 10"/>
          <p:cNvGraphicFramePr/>
          <p:nvPr>
            <p:extLst/>
          </p:nvPr>
        </p:nvGraphicFramePr>
        <p:xfrm>
          <a:off x="6257470" y="-30693"/>
          <a:ext cx="4343445" cy="28264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8" name="Marcador de contenido 1"/>
          <p:cNvSpPr txBox="1">
            <a:spLocks/>
          </p:cNvSpPr>
          <p:nvPr/>
        </p:nvSpPr>
        <p:spPr>
          <a:xfrm>
            <a:off x="3320716" y="5972810"/>
            <a:ext cx="6693118"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4000" b="1" dirty="0">
                <a:solidFill>
                  <a:srgbClr val="000090"/>
                </a:solidFill>
                <a:latin typeface="Calibri"/>
              </a:rPr>
              <a:t>37 Procedimientos intervienen</a:t>
            </a:r>
            <a:endParaRPr lang="es-CO" sz="1800" b="1" dirty="0">
              <a:solidFill>
                <a:srgbClr val="000090"/>
              </a:solidFill>
              <a:latin typeface="Calibri"/>
            </a:endParaRPr>
          </a:p>
        </p:txBody>
      </p:sp>
    </p:spTree>
    <p:extLst>
      <p:ext uri="{BB962C8B-B14F-4D97-AF65-F5344CB8AC3E}">
        <p14:creationId xmlns:p14="http://schemas.microsoft.com/office/powerpoint/2010/main" val="299177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5" presetClass="exit" presetSubtype="0" fill="hold" grpId="1" nodeType="clickEffect">
                                  <p:stCondLst>
                                    <p:cond delay="0"/>
                                  </p:stCondLst>
                                  <p:childTnLst>
                                    <p:animEffect transition="out" filter="fade">
                                      <p:cBhvr>
                                        <p:cTn id="26" dur="2000"/>
                                        <p:tgtEl>
                                          <p:spTgt spid="106"/>
                                        </p:tgtEl>
                                      </p:cBhvr>
                                    </p:animEffect>
                                    <p:anim calcmode="lin" valueType="num">
                                      <p:cBhvr>
                                        <p:cTn id="27" dur="2000"/>
                                        <p:tgtEl>
                                          <p:spTgt spid="10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8" dur="2000"/>
                                        <p:tgtEl>
                                          <p:spTgt spid="106"/>
                                        </p:tgtEl>
                                        <p:attrNameLst>
                                          <p:attrName>ppt_h</p:attrName>
                                        </p:attrNameLst>
                                      </p:cBhvr>
                                      <p:tavLst>
                                        <p:tav tm="0">
                                          <p:val>
                                            <p:strVal val="ppt_h"/>
                                          </p:val>
                                        </p:tav>
                                        <p:tav tm="100000">
                                          <p:val>
                                            <p:strVal val="ppt_h"/>
                                          </p:val>
                                        </p:tav>
                                      </p:tavLst>
                                    </p:anim>
                                    <p:set>
                                      <p:cBhvr>
                                        <p:cTn id="29" dur="1" fill="hold">
                                          <p:stCondLst>
                                            <p:cond delay="1999"/>
                                          </p:stCondLst>
                                        </p:cTn>
                                        <p:tgtEl>
                                          <p:spTgt spid="106"/>
                                        </p:tgtEl>
                                        <p:attrNameLst>
                                          <p:attrName>style.visibility</p:attrName>
                                        </p:attrNameLst>
                                      </p:cBhvr>
                                      <p:to>
                                        <p:strVal val="hidden"/>
                                      </p:to>
                                    </p:set>
                                  </p:childTnLst>
                                </p:cTn>
                              </p:par>
                              <p:par>
                                <p:cTn id="30" presetID="45" presetClass="exit" presetSubtype="0" fill="hold" grpId="1" nodeType="withEffect">
                                  <p:stCondLst>
                                    <p:cond delay="0"/>
                                  </p:stCondLst>
                                  <p:childTnLst>
                                    <p:animEffect transition="out" filter="fade">
                                      <p:cBhvr>
                                        <p:cTn id="31" dur="2000"/>
                                        <p:tgtEl>
                                          <p:spTgt spid="5"/>
                                        </p:tgtEl>
                                      </p:cBhvr>
                                    </p:animEffect>
                                    <p:anim calcmode="lin" valueType="num">
                                      <p:cBhvr>
                                        <p:cTn id="32"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3" dur="2000"/>
                                        <p:tgtEl>
                                          <p:spTgt spid="5"/>
                                        </p:tgtEl>
                                        <p:attrNameLst>
                                          <p:attrName>ppt_h</p:attrName>
                                        </p:attrNameLst>
                                      </p:cBhvr>
                                      <p:tavLst>
                                        <p:tav tm="0">
                                          <p:val>
                                            <p:strVal val="ppt_h"/>
                                          </p:val>
                                        </p:tav>
                                        <p:tav tm="100000">
                                          <p:val>
                                            <p:strVal val="ppt_h"/>
                                          </p:val>
                                        </p:tav>
                                      </p:tavLst>
                                    </p:anim>
                                    <p:set>
                                      <p:cBhvr>
                                        <p:cTn id="34" dur="1" fill="hold">
                                          <p:stCondLst>
                                            <p:cond delay="1999"/>
                                          </p:stCondLst>
                                        </p:cTn>
                                        <p:tgtEl>
                                          <p:spTgt spid="5"/>
                                        </p:tgtEl>
                                        <p:attrNameLst>
                                          <p:attrName>style.visibility</p:attrName>
                                        </p:attrNameLst>
                                      </p:cBhvr>
                                      <p:to>
                                        <p:strVal val="hidden"/>
                                      </p:to>
                                    </p:set>
                                  </p:childTnLst>
                                </p:cTn>
                              </p:par>
                              <p:par>
                                <p:cTn id="35" presetID="45" presetClass="exit" presetSubtype="0" fill="hold" grpId="1" nodeType="withEffect">
                                  <p:stCondLst>
                                    <p:cond delay="0"/>
                                  </p:stCondLst>
                                  <p:childTnLst>
                                    <p:animEffect transition="out" filter="fade">
                                      <p:cBhvr>
                                        <p:cTn id="36" dur="2000"/>
                                        <p:tgtEl>
                                          <p:spTgt spid="114"/>
                                        </p:tgtEl>
                                      </p:cBhvr>
                                    </p:animEffect>
                                    <p:anim calcmode="lin" valueType="num">
                                      <p:cBhvr>
                                        <p:cTn id="37" dur="2000"/>
                                        <p:tgtEl>
                                          <p:spTgt spid="11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8" dur="2000"/>
                                        <p:tgtEl>
                                          <p:spTgt spid="114"/>
                                        </p:tgtEl>
                                        <p:attrNameLst>
                                          <p:attrName>ppt_h</p:attrName>
                                        </p:attrNameLst>
                                      </p:cBhvr>
                                      <p:tavLst>
                                        <p:tav tm="0">
                                          <p:val>
                                            <p:strVal val="ppt_h"/>
                                          </p:val>
                                        </p:tav>
                                        <p:tav tm="100000">
                                          <p:val>
                                            <p:strVal val="ppt_h"/>
                                          </p:val>
                                        </p:tav>
                                      </p:tavLst>
                                    </p:anim>
                                    <p:set>
                                      <p:cBhvr>
                                        <p:cTn id="39" dur="1" fill="hold">
                                          <p:stCondLst>
                                            <p:cond delay="1999"/>
                                          </p:stCondLst>
                                        </p:cTn>
                                        <p:tgtEl>
                                          <p:spTgt spid="114"/>
                                        </p:tgtEl>
                                        <p:attrNameLst>
                                          <p:attrName>style.visibility</p:attrName>
                                        </p:attrNameLst>
                                      </p:cBhvr>
                                      <p:to>
                                        <p:strVal val="hidden"/>
                                      </p:to>
                                    </p:set>
                                  </p:childTnLst>
                                </p:cTn>
                              </p:par>
                              <p:par>
                                <p:cTn id="40" presetID="45" presetClass="exit" presetSubtype="0" fill="hold" grpId="1" nodeType="withEffect">
                                  <p:stCondLst>
                                    <p:cond delay="0"/>
                                  </p:stCondLst>
                                  <p:childTnLst>
                                    <p:animEffect transition="out" filter="fade">
                                      <p:cBhvr>
                                        <p:cTn id="41" dur="2000"/>
                                        <p:tgtEl>
                                          <p:spTgt spid="113"/>
                                        </p:tgtEl>
                                      </p:cBhvr>
                                    </p:animEffect>
                                    <p:anim calcmode="lin" valueType="num">
                                      <p:cBhvr>
                                        <p:cTn id="42" dur="2000"/>
                                        <p:tgtEl>
                                          <p:spTgt spid="11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3" dur="2000"/>
                                        <p:tgtEl>
                                          <p:spTgt spid="113"/>
                                        </p:tgtEl>
                                        <p:attrNameLst>
                                          <p:attrName>ppt_h</p:attrName>
                                        </p:attrNameLst>
                                      </p:cBhvr>
                                      <p:tavLst>
                                        <p:tav tm="0">
                                          <p:val>
                                            <p:strVal val="ppt_h"/>
                                          </p:val>
                                        </p:tav>
                                        <p:tav tm="100000">
                                          <p:val>
                                            <p:strVal val="ppt_h"/>
                                          </p:val>
                                        </p:tav>
                                      </p:tavLst>
                                    </p:anim>
                                    <p:set>
                                      <p:cBhvr>
                                        <p:cTn id="44" dur="1" fill="hold">
                                          <p:stCondLst>
                                            <p:cond delay="1999"/>
                                          </p:stCondLst>
                                        </p:cTn>
                                        <p:tgtEl>
                                          <p:spTgt spid="113"/>
                                        </p:tgtEl>
                                        <p:attrNameLst>
                                          <p:attrName>style.visibility</p:attrName>
                                        </p:attrNameLst>
                                      </p:cBhvr>
                                      <p:to>
                                        <p:strVal val="hidden"/>
                                      </p:to>
                                    </p:set>
                                  </p:childTnLst>
                                </p:cTn>
                              </p:par>
                              <p:par>
                                <p:cTn id="45" presetID="45" presetClass="exit" presetSubtype="0" fill="hold" grpId="1" nodeType="withEffect">
                                  <p:stCondLst>
                                    <p:cond delay="0"/>
                                  </p:stCondLst>
                                  <p:childTnLst>
                                    <p:animEffect transition="out" filter="fade">
                                      <p:cBhvr>
                                        <p:cTn id="46" dur="2000"/>
                                        <p:tgtEl>
                                          <p:spTgt spid="115"/>
                                        </p:tgtEl>
                                      </p:cBhvr>
                                    </p:animEffect>
                                    <p:anim calcmode="lin" valueType="num">
                                      <p:cBhvr>
                                        <p:cTn id="47" dur="2000"/>
                                        <p:tgtEl>
                                          <p:spTgt spid="11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2000"/>
                                        <p:tgtEl>
                                          <p:spTgt spid="115"/>
                                        </p:tgtEl>
                                        <p:attrNameLst>
                                          <p:attrName>ppt_h</p:attrName>
                                        </p:attrNameLst>
                                      </p:cBhvr>
                                      <p:tavLst>
                                        <p:tav tm="0">
                                          <p:val>
                                            <p:strVal val="ppt_h"/>
                                          </p:val>
                                        </p:tav>
                                        <p:tav tm="100000">
                                          <p:val>
                                            <p:strVal val="ppt_h"/>
                                          </p:val>
                                        </p:tav>
                                      </p:tavLst>
                                    </p:anim>
                                    <p:set>
                                      <p:cBhvr>
                                        <p:cTn id="49" dur="1" fill="hold">
                                          <p:stCondLst>
                                            <p:cond delay="1999"/>
                                          </p:stCondLst>
                                        </p:cTn>
                                        <p:tgtEl>
                                          <p:spTgt spid="115"/>
                                        </p:tgtEl>
                                        <p:attrNameLst>
                                          <p:attrName>style.visibility</p:attrName>
                                        </p:attrNameLst>
                                      </p:cBhvr>
                                      <p:to>
                                        <p:strVal val="hidden"/>
                                      </p:to>
                                    </p:set>
                                  </p:childTnLst>
                                </p:cTn>
                              </p:par>
                              <p:par>
                                <p:cTn id="50" presetID="45" presetClass="exit" presetSubtype="0" fill="hold" grpId="1" nodeType="withEffect">
                                  <p:stCondLst>
                                    <p:cond delay="0"/>
                                  </p:stCondLst>
                                  <p:childTnLst>
                                    <p:animEffect transition="out" filter="fade">
                                      <p:cBhvr>
                                        <p:cTn id="51" dur="2000"/>
                                        <p:tgtEl>
                                          <p:spTgt spid="111"/>
                                        </p:tgtEl>
                                      </p:cBhvr>
                                    </p:animEffect>
                                    <p:anim calcmode="lin" valueType="num">
                                      <p:cBhvr>
                                        <p:cTn id="52" dur="2000"/>
                                        <p:tgtEl>
                                          <p:spTgt spid="11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3" dur="2000"/>
                                        <p:tgtEl>
                                          <p:spTgt spid="111"/>
                                        </p:tgtEl>
                                        <p:attrNameLst>
                                          <p:attrName>ppt_h</p:attrName>
                                        </p:attrNameLst>
                                      </p:cBhvr>
                                      <p:tavLst>
                                        <p:tav tm="0">
                                          <p:val>
                                            <p:strVal val="ppt_h"/>
                                          </p:val>
                                        </p:tav>
                                        <p:tav tm="100000">
                                          <p:val>
                                            <p:strVal val="ppt_h"/>
                                          </p:val>
                                        </p:tav>
                                      </p:tavLst>
                                    </p:anim>
                                    <p:set>
                                      <p:cBhvr>
                                        <p:cTn id="54" dur="1" fill="hold">
                                          <p:stCondLst>
                                            <p:cond delay="1999"/>
                                          </p:stCondLst>
                                        </p:cTn>
                                        <p:tgtEl>
                                          <p:spTgt spid="111"/>
                                        </p:tgtEl>
                                        <p:attrNameLst>
                                          <p:attrName>style.visibility</p:attrName>
                                        </p:attrNameLst>
                                      </p:cBhvr>
                                      <p:to>
                                        <p:strVal val="hidden"/>
                                      </p:to>
                                    </p:set>
                                  </p:childTnLst>
                                </p:cTn>
                              </p:par>
                              <p:par>
                                <p:cTn id="55" presetID="45" presetClass="exit" presetSubtype="0" fill="hold" grpId="1" nodeType="withEffect">
                                  <p:stCondLst>
                                    <p:cond delay="0"/>
                                  </p:stCondLst>
                                  <p:childTnLst>
                                    <p:animEffect transition="out" filter="fade">
                                      <p:cBhvr>
                                        <p:cTn id="56" dur="2000"/>
                                        <p:tgtEl>
                                          <p:spTgt spid="116"/>
                                        </p:tgtEl>
                                      </p:cBhvr>
                                    </p:animEffect>
                                    <p:anim calcmode="lin" valueType="num">
                                      <p:cBhvr>
                                        <p:cTn id="57" dur="2000"/>
                                        <p:tgtEl>
                                          <p:spTgt spid="1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8" dur="2000"/>
                                        <p:tgtEl>
                                          <p:spTgt spid="116"/>
                                        </p:tgtEl>
                                        <p:attrNameLst>
                                          <p:attrName>ppt_h</p:attrName>
                                        </p:attrNameLst>
                                      </p:cBhvr>
                                      <p:tavLst>
                                        <p:tav tm="0">
                                          <p:val>
                                            <p:strVal val="ppt_h"/>
                                          </p:val>
                                        </p:tav>
                                        <p:tav tm="100000">
                                          <p:val>
                                            <p:strVal val="ppt_h"/>
                                          </p:val>
                                        </p:tav>
                                      </p:tavLst>
                                    </p:anim>
                                    <p:set>
                                      <p:cBhvr>
                                        <p:cTn id="59" dur="1" fill="hold">
                                          <p:stCondLst>
                                            <p:cond delay="1999"/>
                                          </p:stCondLst>
                                        </p:cTn>
                                        <p:tgtEl>
                                          <p:spTgt spid="116"/>
                                        </p:tgtEl>
                                        <p:attrNameLst>
                                          <p:attrName>style.visibility</p:attrName>
                                        </p:attrNameLst>
                                      </p:cBhvr>
                                      <p:to>
                                        <p:strVal val="hidden"/>
                                      </p:to>
                                    </p:set>
                                  </p:childTnLst>
                                </p:cTn>
                              </p:par>
                              <p:par>
                                <p:cTn id="60" presetID="45" presetClass="exit" presetSubtype="0" fill="hold" grpId="1" nodeType="withEffect">
                                  <p:stCondLst>
                                    <p:cond delay="0"/>
                                  </p:stCondLst>
                                  <p:childTnLst>
                                    <p:animEffect transition="out" filter="fade">
                                      <p:cBhvr>
                                        <p:cTn id="61" dur="2000"/>
                                        <p:tgtEl>
                                          <p:spTgt spid="109"/>
                                        </p:tgtEl>
                                      </p:cBhvr>
                                    </p:animEffect>
                                    <p:anim calcmode="lin" valueType="num">
                                      <p:cBhvr>
                                        <p:cTn id="62" dur="2000"/>
                                        <p:tgtEl>
                                          <p:spTgt spid="10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3" dur="2000"/>
                                        <p:tgtEl>
                                          <p:spTgt spid="109"/>
                                        </p:tgtEl>
                                        <p:attrNameLst>
                                          <p:attrName>ppt_h</p:attrName>
                                        </p:attrNameLst>
                                      </p:cBhvr>
                                      <p:tavLst>
                                        <p:tav tm="0">
                                          <p:val>
                                            <p:strVal val="ppt_h"/>
                                          </p:val>
                                        </p:tav>
                                        <p:tav tm="100000">
                                          <p:val>
                                            <p:strVal val="ppt_h"/>
                                          </p:val>
                                        </p:tav>
                                      </p:tavLst>
                                    </p:anim>
                                    <p:set>
                                      <p:cBhvr>
                                        <p:cTn id="64" dur="1" fill="hold">
                                          <p:stCondLst>
                                            <p:cond delay="1999"/>
                                          </p:stCondLst>
                                        </p:cTn>
                                        <p:tgtEl>
                                          <p:spTgt spid="109"/>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1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additive="base">
                                        <p:cTn id="77" dur="500" fill="hold"/>
                                        <p:tgtEl>
                                          <p:spTgt spid="11"/>
                                        </p:tgtEl>
                                        <p:attrNameLst>
                                          <p:attrName>ppt_x</p:attrName>
                                        </p:attrNameLst>
                                      </p:cBhvr>
                                      <p:tavLst>
                                        <p:tav tm="0">
                                          <p:val>
                                            <p:strVal val="#ppt_x"/>
                                          </p:val>
                                        </p:tav>
                                        <p:tav tm="100000">
                                          <p:val>
                                            <p:strVal val="#ppt_x"/>
                                          </p:val>
                                        </p:tav>
                                      </p:tavLst>
                                    </p:anim>
                                    <p:anim calcmode="lin" valueType="num">
                                      <p:cBhvr additive="base">
                                        <p:cTn id="7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06" grpId="0" animBg="1"/>
      <p:bldP spid="106" grpId="1" animBg="1"/>
      <p:bldP spid="109" grpId="0" animBg="1"/>
      <p:bldP spid="109" grpId="1" animBg="1"/>
      <p:bldP spid="111" grpId="0" animBg="1"/>
      <p:bldP spid="111" grpId="1" animBg="1"/>
      <p:bldP spid="113" grpId="0" animBg="1"/>
      <p:bldP spid="113" grpId="1" animBg="1"/>
      <p:bldP spid="114" grpId="0" animBg="1"/>
      <p:bldP spid="114" grpId="1" animBg="1"/>
      <p:bldP spid="116" grpId="0" animBg="1"/>
      <p:bldP spid="116" grpId="1" animBg="1"/>
      <p:bldP spid="115" grpId="0" animBg="1"/>
      <p:bldP spid="115" grpId="1" animBg="1"/>
      <p:bldGraphic spid="11" grpId="0">
        <p:bldAsOne/>
      </p:bldGraphic>
      <p:bldP spid="118"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181093" y="5015060"/>
            <a:ext cx="10074510" cy="414779"/>
            <a:chOff x="1571658" y="2591903"/>
            <a:chExt cx="5143482" cy="60730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190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572336" y="1326192"/>
            <a:ext cx="8241426"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contratos suscritos por SAE desde 2016 al 31 de agosto de 2017</a:t>
            </a:r>
          </a:p>
          <a:p>
            <a:pPr marL="457200" indent="-457200">
              <a:buAutoNum type="arabicPeriod"/>
            </a:pPr>
            <a:r>
              <a:rPr lang="es-CO" sz="2400" dirty="0"/>
              <a:t>Comité Financiero.</a:t>
            </a:r>
          </a:p>
          <a:p>
            <a:pPr marL="457200" indent="-457200">
              <a:buAutoNum type="arabicPeriod"/>
            </a:pPr>
            <a:r>
              <a:rPr lang="es-CO" sz="2400" dirty="0"/>
              <a:t>Avance actividades implementación Decreto 1407 de 2017.</a:t>
            </a:r>
          </a:p>
          <a:p>
            <a:pPr marL="457200" indent="-457200">
              <a:buAutoNum type="arabicPeriod"/>
            </a:pPr>
            <a:r>
              <a:rPr lang="es-CO" sz="2400" dirty="0"/>
              <a:t>Avance actividades implementación de la Ley 1849 de 2017.</a:t>
            </a:r>
          </a:p>
          <a:p>
            <a:pPr marL="457200" indent="-457200" algn="just">
              <a:buAutoNum type="arabicPeriod"/>
            </a:pPr>
            <a:r>
              <a:rPr lang="es-CO" sz="2400" dirty="0"/>
              <a:t>Propuesta ajuste organizacional de SAE para asumir responsabilidades del Decreto Ley 903 de 2017 y el Decreto Reglamentario 1407 de 2017.</a:t>
            </a:r>
          </a:p>
          <a:p>
            <a:pPr marL="457200" indent="-457200">
              <a:buFontTx/>
              <a:buAutoNum type="arabicPeriod"/>
            </a:pPr>
            <a:r>
              <a:rPr lang="es-CO" sz="2400" dirty="0">
                <a:solidFill>
                  <a:schemeClr val="bg1"/>
                </a:solidFill>
              </a:rPr>
              <a:t>Informe de Gestión Talento Humano.</a:t>
            </a:r>
          </a:p>
          <a:p>
            <a:pPr marL="457200" indent="-457200">
              <a:buFontTx/>
              <a:buAutoNum type="arabicPeriod"/>
            </a:pPr>
            <a:r>
              <a:rPr lang="es-CO" sz="2400" dirty="0"/>
              <a:t>Informe Comercial.</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115</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4923581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116</a:t>
            </a:fld>
            <a:endParaRPr lang="es-ES"/>
          </a:p>
        </p:txBody>
      </p:sp>
      <p:sp>
        <p:nvSpPr>
          <p:cNvPr id="2" name="CuadroTexto 1"/>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sp>
        <p:nvSpPr>
          <p:cNvPr id="5" name="CuadroTexto 4"/>
          <p:cNvSpPr txBox="1"/>
          <p:nvPr/>
        </p:nvSpPr>
        <p:spPr>
          <a:xfrm>
            <a:off x="532964" y="1614249"/>
            <a:ext cx="2515036" cy="1323439"/>
          </a:xfrm>
          <a:prstGeom prst="rect">
            <a:avLst/>
          </a:prstGeom>
          <a:noFill/>
        </p:spPr>
        <p:txBody>
          <a:bodyPr wrap="square" rtlCol="0">
            <a:spAutoFit/>
          </a:bodyPr>
          <a:lstStyle/>
          <a:p>
            <a:pPr marL="457200" indent="-457200">
              <a:buAutoNum type="arabicPeriod"/>
            </a:pPr>
            <a:r>
              <a:rPr lang="es-CO" sz="2000" dirty="0"/>
              <a:t>Gestión y logros del periodo</a:t>
            </a:r>
          </a:p>
          <a:p>
            <a:endParaRPr lang="es-CO" sz="2000" dirty="0"/>
          </a:p>
          <a:p>
            <a:endParaRPr lang="es-CO" sz="2000" dirty="0"/>
          </a:p>
        </p:txBody>
      </p:sp>
      <p:cxnSp>
        <p:nvCxnSpPr>
          <p:cNvPr id="8" name="Conector recto de flecha 7"/>
          <p:cNvCxnSpPr/>
          <p:nvPr/>
        </p:nvCxnSpPr>
        <p:spPr>
          <a:xfrm>
            <a:off x="310393" y="1347845"/>
            <a:ext cx="11660537"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aphicFrame>
        <p:nvGraphicFramePr>
          <p:cNvPr id="13" name="Diagrama 12"/>
          <p:cNvGraphicFramePr/>
          <p:nvPr>
            <p:extLst/>
          </p:nvPr>
        </p:nvGraphicFramePr>
        <p:xfrm>
          <a:off x="3048000" y="1292300"/>
          <a:ext cx="8922930" cy="5474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ángulo 13"/>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208683108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117</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9" name="Marcador de contenido 1"/>
          <p:cNvSpPr txBox="1">
            <a:spLocks/>
          </p:cNvSpPr>
          <p:nvPr/>
        </p:nvSpPr>
        <p:spPr>
          <a:xfrm>
            <a:off x="-1914669" y="2488019"/>
            <a:ext cx="9699695" cy="5808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1800" b="1" dirty="0"/>
              <a:t>PROVISIÓN DE LA PLANTA DE PERSONAL</a:t>
            </a:r>
          </a:p>
        </p:txBody>
      </p:sp>
      <p:graphicFrame>
        <p:nvGraphicFramePr>
          <p:cNvPr id="12" name="Gráfico 11"/>
          <p:cNvGraphicFramePr>
            <a:graphicFrameLocks/>
          </p:cNvGraphicFramePr>
          <p:nvPr>
            <p:extLst/>
          </p:nvPr>
        </p:nvGraphicFramePr>
        <p:xfrm>
          <a:off x="6554624" y="3802879"/>
          <a:ext cx="4574439" cy="2736033"/>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upo 12"/>
          <p:cNvGrpSpPr/>
          <p:nvPr/>
        </p:nvGrpSpPr>
        <p:grpSpPr>
          <a:xfrm>
            <a:off x="683150" y="1409336"/>
            <a:ext cx="5851015" cy="1023591"/>
            <a:chOff x="346243" y="118083"/>
            <a:chExt cx="4847415" cy="324720"/>
          </a:xfrm>
        </p:grpSpPr>
        <p:sp>
          <p:nvSpPr>
            <p:cNvPr id="14" name="Rectángulo redondeado 13"/>
            <p:cNvSpPr/>
            <p:nvPr/>
          </p:nvSpPr>
          <p:spPr>
            <a:xfrm>
              <a:off x="346243" y="118083"/>
              <a:ext cx="4847415" cy="324720"/>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5" name="CuadroTexto 14"/>
            <p:cNvSpPr txBox="1"/>
            <p:nvPr/>
          </p:nvSpPr>
          <p:spPr>
            <a:xfrm>
              <a:off x="362095" y="133935"/>
              <a:ext cx="4815711" cy="2930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defTabSz="444500">
                <a:lnSpc>
                  <a:spcPct val="90000"/>
                </a:lnSpc>
                <a:spcBef>
                  <a:spcPct val="0"/>
                </a:spcBef>
                <a:spcAft>
                  <a:spcPct val="35000"/>
                </a:spcAft>
              </a:pPr>
              <a:r>
                <a:rPr lang="es-CO" sz="2000" kern="1200" dirty="0"/>
                <a:t>1. </a:t>
              </a:r>
              <a:r>
                <a:rPr lang="es-CO" sz="2000" b="1" dirty="0"/>
                <a:t>Proceso de Administración del Talento Humano</a:t>
              </a:r>
              <a:r>
                <a:rPr lang="es-ES" sz="2000" b="1" dirty="0"/>
                <a:t> - </a:t>
              </a:r>
              <a:r>
                <a:rPr lang="es-CO" sz="2000" kern="1200" dirty="0"/>
                <a:t>Procedimiento de Selección y Vinculación</a:t>
              </a:r>
              <a:endParaRPr lang="es-ES" sz="2000" kern="1200" dirty="0"/>
            </a:p>
          </p:txBody>
        </p:sp>
      </p:grpSp>
      <p:sp>
        <p:nvSpPr>
          <p:cNvPr id="16" name="CuadroTexto 15"/>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aphicFrame>
        <p:nvGraphicFramePr>
          <p:cNvPr id="19" name="Diagrama 18"/>
          <p:cNvGraphicFramePr/>
          <p:nvPr>
            <p:extLst/>
          </p:nvPr>
        </p:nvGraphicFramePr>
        <p:xfrm>
          <a:off x="1061615" y="798320"/>
          <a:ext cx="10067448" cy="57405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Rectángulo 16"/>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8" name="Imagen 17" descr="Fondos oscuros-01.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0" name="CuadroTexto 19"/>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20120811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118</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9" name="Marcador de contenido 1"/>
          <p:cNvSpPr txBox="1">
            <a:spLocks/>
          </p:cNvSpPr>
          <p:nvPr/>
        </p:nvSpPr>
        <p:spPr>
          <a:xfrm>
            <a:off x="1302858" y="1931641"/>
            <a:ext cx="9699695" cy="5808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sz="3600" dirty="0">
              <a:solidFill>
                <a:schemeClr val="accent5">
                  <a:lumMod val="75000"/>
                </a:schemeClr>
              </a:solidFill>
            </a:endParaRPr>
          </a:p>
        </p:txBody>
      </p:sp>
      <p:pic>
        <p:nvPicPr>
          <p:cNvPr id="13" name="Imagen 12"/>
          <p:cNvPicPr>
            <a:picLocks noChangeAspect="1"/>
          </p:cNvPicPr>
          <p:nvPr/>
        </p:nvPicPr>
        <p:blipFill>
          <a:blip r:embed="rId3"/>
          <a:stretch>
            <a:fillRect/>
          </a:stretch>
        </p:blipFill>
        <p:spPr>
          <a:xfrm>
            <a:off x="608587" y="5729047"/>
            <a:ext cx="2066925" cy="790575"/>
          </a:xfrm>
          <a:prstGeom prst="rect">
            <a:avLst/>
          </a:prstGeom>
        </p:spPr>
      </p:pic>
      <p:graphicFrame>
        <p:nvGraphicFramePr>
          <p:cNvPr id="14" name="Tabla 13"/>
          <p:cNvGraphicFramePr>
            <a:graphicFrameLocks noGrp="1"/>
          </p:cNvGraphicFramePr>
          <p:nvPr>
            <p:extLst/>
          </p:nvPr>
        </p:nvGraphicFramePr>
        <p:xfrm>
          <a:off x="2923956" y="2777365"/>
          <a:ext cx="8229599" cy="3314085"/>
        </p:xfrm>
        <a:graphic>
          <a:graphicData uri="http://schemas.openxmlformats.org/drawingml/2006/table">
            <a:tbl>
              <a:tblPr>
                <a:tableStyleId>{FABFCF23-3B69-468F-B69F-88F6DE6A72F2}</a:tableStyleId>
              </a:tblPr>
              <a:tblGrid>
                <a:gridCol w="2553855">
                  <a:extLst>
                    <a:ext uri="{9D8B030D-6E8A-4147-A177-3AD203B41FA5}">
                      <a16:colId xmlns:a16="http://schemas.microsoft.com/office/drawing/2014/main" val="2246229817"/>
                    </a:ext>
                  </a:extLst>
                </a:gridCol>
                <a:gridCol w="2013467">
                  <a:extLst>
                    <a:ext uri="{9D8B030D-6E8A-4147-A177-3AD203B41FA5}">
                      <a16:colId xmlns:a16="http://schemas.microsoft.com/office/drawing/2014/main" val="3953859301"/>
                    </a:ext>
                  </a:extLst>
                </a:gridCol>
                <a:gridCol w="970819">
                  <a:extLst>
                    <a:ext uri="{9D8B030D-6E8A-4147-A177-3AD203B41FA5}">
                      <a16:colId xmlns:a16="http://schemas.microsoft.com/office/drawing/2014/main" val="3016536824"/>
                    </a:ext>
                  </a:extLst>
                </a:gridCol>
                <a:gridCol w="970819">
                  <a:extLst>
                    <a:ext uri="{9D8B030D-6E8A-4147-A177-3AD203B41FA5}">
                      <a16:colId xmlns:a16="http://schemas.microsoft.com/office/drawing/2014/main" val="1794404165"/>
                    </a:ext>
                  </a:extLst>
                </a:gridCol>
                <a:gridCol w="970819">
                  <a:extLst>
                    <a:ext uri="{9D8B030D-6E8A-4147-A177-3AD203B41FA5}">
                      <a16:colId xmlns:a16="http://schemas.microsoft.com/office/drawing/2014/main" val="2060649168"/>
                    </a:ext>
                  </a:extLst>
                </a:gridCol>
                <a:gridCol w="749820">
                  <a:extLst>
                    <a:ext uri="{9D8B030D-6E8A-4147-A177-3AD203B41FA5}">
                      <a16:colId xmlns:a16="http://schemas.microsoft.com/office/drawing/2014/main" val="3416843382"/>
                    </a:ext>
                  </a:extLst>
                </a:gridCol>
              </a:tblGrid>
              <a:tr h="324021">
                <a:tc>
                  <a:txBody>
                    <a:bodyPr/>
                    <a:lstStyle/>
                    <a:p>
                      <a:pPr algn="ctr" rtl="0" fontAlgn="b"/>
                      <a:r>
                        <a:rPr lang="es-CO" sz="1100" b="1" u="none" strike="noStrike" dirty="0">
                          <a:effectLst/>
                        </a:rPr>
                        <a:t>PLAN </a:t>
                      </a:r>
                      <a:endParaRPr lang="es-CO" sz="1100" b="1" i="0" u="none" strike="noStrike" dirty="0">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b="1" u="none" strike="noStrike" dirty="0">
                          <a:effectLst/>
                        </a:rPr>
                        <a:t>PERFILES</a:t>
                      </a:r>
                      <a:endParaRPr lang="es-CO" sz="1100" b="1" i="0" u="none" strike="noStrike" dirty="0">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b="1" u="none" strike="noStrike" dirty="0">
                          <a:effectLst/>
                        </a:rPr>
                        <a:t>FECHA INICIO</a:t>
                      </a:r>
                      <a:endParaRPr lang="es-CO" sz="1100" b="1" i="0" u="none" strike="noStrike" dirty="0">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b="1" u="none" strike="noStrike" dirty="0">
                          <a:effectLst/>
                        </a:rPr>
                        <a:t>FECHA FINALIZACION</a:t>
                      </a:r>
                      <a:endParaRPr lang="es-CO" sz="1100" b="1" i="0" u="none" strike="noStrike" dirty="0">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b="1" u="none" strike="noStrike" dirty="0">
                          <a:effectLst/>
                        </a:rPr>
                        <a:t>AVANCE</a:t>
                      </a:r>
                      <a:endParaRPr lang="es-CO" sz="1100" b="1" i="0" u="none" strike="noStrike" dirty="0">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b="1" u="none" strike="noStrike" dirty="0">
                          <a:effectLst/>
                        </a:rPr>
                        <a:t>No. PERSONAS</a:t>
                      </a:r>
                      <a:endParaRPr lang="es-CO" sz="1100" b="1" i="0" u="none" strike="noStrike" dirty="0">
                        <a:solidFill>
                          <a:srgbClr val="000000"/>
                        </a:solidFill>
                        <a:effectLst/>
                        <a:latin typeface="Arial Narrow" panose="020B0606020202030204" pitchFamily="34" charset="0"/>
                      </a:endParaRPr>
                    </a:p>
                  </a:txBody>
                  <a:tcPr marL="7903" marR="7903" marT="7903" marB="0" anchor="b"/>
                </a:tc>
                <a:extLst>
                  <a:ext uri="{0D108BD9-81ED-4DB2-BD59-A6C34878D82A}">
                    <a16:rowId xmlns:a16="http://schemas.microsoft.com/office/drawing/2014/main" val="1309180837"/>
                  </a:ext>
                </a:extLst>
              </a:tr>
              <a:tr h="165962">
                <a:tc>
                  <a:txBody>
                    <a:bodyPr/>
                    <a:lstStyle/>
                    <a:p>
                      <a:pPr algn="l" rtl="0" fontAlgn="ctr"/>
                      <a:r>
                        <a:rPr lang="es-CO" sz="1100" u="none" strike="noStrike">
                          <a:effectLst/>
                        </a:rPr>
                        <a:t>PRESIDENCIA (Aseguramiento Información)</a:t>
                      </a:r>
                      <a:endParaRPr lang="es-CO" sz="1100" b="0" i="0" u="none" strike="noStrike">
                        <a:solidFill>
                          <a:srgbClr val="000000"/>
                        </a:solidFill>
                        <a:effectLst/>
                        <a:latin typeface="Arial Narrow" panose="020B0606020202030204" pitchFamily="34" charset="0"/>
                      </a:endParaRPr>
                    </a:p>
                  </a:txBody>
                  <a:tcPr marL="7903" marR="7903" marT="7903" marB="0" anchor="ctr"/>
                </a:tc>
                <a:tc>
                  <a:txBody>
                    <a:bodyPr/>
                    <a:lstStyle/>
                    <a:p>
                      <a:pPr algn="l" rtl="0" fontAlgn="b"/>
                      <a:r>
                        <a:rPr lang="es-CO" sz="1100" u="none" strike="noStrike">
                          <a:effectLst/>
                        </a:rPr>
                        <a:t>TECNICOS II</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a:effectLst/>
                        </a:rPr>
                        <a:t>JUN 5 /17</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a:effectLst/>
                        </a:rPr>
                        <a:t>JUL 30/17</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dirty="0">
                          <a:effectLst/>
                        </a:rPr>
                        <a:t>80%</a:t>
                      </a:r>
                      <a:endParaRPr lang="es-CO" sz="1100" b="0" i="0" u="none" strike="noStrike" dirty="0">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dirty="0">
                          <a:effectLst/>
                        </a:rPr>
                        <a:t>3</a:t>
                      </a:r>
                      <a:endParaRPr lang="es-CO" sz="1100" b="0" i="0" u="none" strike="noStrike" dirty="0">
                        <a:solidFill>
                          <a:srgbClr val="000000"/>
                        </a:solidFill>
                        <a:effectLst/>
                        <a:latin typeface="Arial Narrow" panose="020B0606020202030204" pitchFamily="34" charset="0"/>
                      </a:endParaRPr>
                    </a:p>
                  </a:txBody>
                  <a:tcPr marL="7903" marR="7903" marT="7903" marB="0" anchor="b"/>
                </a:tc>
                <a:extLst>
                  <a:ext uri="{0D108BD9-81ED-4DB2-BD59-A6C34878D82A}">
                    <a16:rowId xmlns:a16="http://schemas.microsoft.com/office/drawing/2014/main" val="3168967437"/>
                  </a:ext>
                </a:extLst>
              </a:tr>
              <a:tr h="158059">
                <a:tc rowSpan="4">
                  <a:txBody>
                    <a:bodyPr/>
                    <a:lstStyle/>
                    <a:p>
                      <a:pPr algn="l" rtl="0" fontAlgn="ctr"/>
                      <a:r>
                        <a:rPr lang="es-CO" sz="1100" u="none" strike="noStrike" dirty="0">
                          <a:effectLst/>
                        </a:rPr>
                        <a:t>GERENCIA BIENES INMUEBLES (Devoluciones)</a:t>
                      </a:r>
                      <a:endParaRPr lang="es-CO" sz="1100" b="0" i="0" u="none" strike="noStrike" dirty="0">
                        <a:solidFill>
                          <a:srgbClr val="000000"/>
                        </a:solidFill>
                        <a:effectLst/>
                        <a:latin typeface="Arial Narrow" panose="020B0606020202030204" pitchFamily="34" charset="0"/>
                      </a:endParaRPr>
                    </a:p>
                  </a:txBody>
                  <a:tcPr marL="7903" marR="7903" marT="7903" marB="0" anchor="ctr"/>
                </a:tc>
                <a:tc>
                  <a:txBody>
                    <a:bodyPr/>
                    <a:lstStyle/>
                    <a:p>
                      <a:pPr algn="l" rtl="0" fontAlgn="b"/>
                      <a:r>
                        <a:rPr lang="es-CO" sz="1100" u="none" strike="noStrike">
                          <a:effectLst/>
                        </a:rPr>
                        <a:t>PROFESIONAL II (1)</a:t>
                      </a:r>
                      <a:endParaRPr lang="es-CO" sz="1100" b="0" i="0" u="none" strike="noStrike">
                        <a:solidFill>
                          <a:srgbClr val="000000"/>
                        </a:solidFill>
                        <a:effectLst/>
                        <a:latin typeface="Arial Narrow" panose="020B0606020202030204" pitchFamily="34" charset="0"/>
                      </a:endParaRPr>
                    </a:p>
                  </a:txBody>
                  <a:tcPr marL="7903" marR="7903" marT="7903" marB="0" anchor="b"/>
                </a:tc>
                <a:tc rowSpan="4">
                  <a:txBody>
                    <a:bodyPr/>
                    <a:lstStyle/>
                    <a:p>
                      <a:pPr algn="ctr" rtl="0" fontAlgn="ctr"/>
                      <a:r>
                        <a:rPr lang="es-CO" sz="1100" u="none" strike="noStrike">
                          <a:effectLst/>
                        </a:rPr>
                        <a:t>JUN 7 y 8 /17</a:t>
                      </a:r>
                      <a:endParaRPr lang="es-CO" sz="1100" b="0" i="0" u="none" strike="noStrike">
                        <a:solidFill>
                          <a:srgbClr val="000000"/>
                        </a:solidFill>
                        <a:effectLst/>
                        <a:latin typeface="Arial Narrow" panose="020B0606020202030204" pitchFamily="34" charset="0"/>
                      </a:endParaRPr>
                    </a:p>
                  </a:txBody>
                  <a:tcPr marL="7903" marR="7903" marT="7903" marB="0" anchor="ctr"/>
                </a:tc>
                <a:tc rowSpan="4">
                  <a:txBody>
                    <a:bodyPr/>
                    <a:lstStyle/>
                    <a:p>
                      <a:pPr algn="ctr" rtl="0" fontAlgn="ctr"/>
                      <a:r>
                        <a:rPr lang="es-CO" sz="1100" u="none" strike="noStrike" dirty="0">
                          <a:effectLst/>
                        </a:rPr>
                        <a:t>NOV 30/17</a:t>
                      </a:r>
                      <a:endParaRPr lang="es-CO" sz="1100" b="0" i="0" u="none" strike="noStrike" dirty="0">
                        <a:solidFill>
                          <a:srgbClr val="000000"/>
                        </a:solidFill>
                        <a:effectLst/>
                        <a:latin typeface="Arial Narrow" panose="020B0606020202030204" pitchFamily="34" charset="0"/>
                      </a:endParaRPr>
                    </a:p>
                  </a:txBody>
                  <a:tcPr marL="7903" marR="7903" marT="7903" marB="0" anchor="ctr"/>
                </a:tc>
                <a:tc rowSpan="4">
                  <a:txBody>
                    <a:bodyPr/>
                    <a:lstStyle/>
                    <a:p>
                      <a:pPr algn="ctr" rtl="0" fontAlgn="ctr"/>
                      <a:r>
                        <a:rPr lang="es-CO" sz="1100" u="none" strike="noStrike">
                          <a:effectLst/>
                        </a:rPr>
                        <a:t>20%</a:t>
                      </a:r>
                      <a:endParaRPr lang="es-CO" sz="1100" b="0" i="0" u="none" strike="noStrike">
                        <a:solidFill>
                          <a:srgbClr val="000000"/>
                        </a:solidFill>
                        <a:effectLst/>
                        <a:latin typeface="Arial Narrow" panose="020B0606020202030204" pitchFamily="34" charset="0"/>
                      </a:endParaRPr>
                    </a:p>
                  </a:txBody>
                  <a:tcPr marL="7903" marR="7903" marT="7903" marB="0" anchor="ctr"/>
                </a:tc>
                <a:tc rowSpan="4">
                  <a:txBody>
                    <a:bodyPr/>
                    <a:lstStyle/>
                    <a:p>
                      <a:pPr algn="ctr" rtl="0" fontAlgn="ctr"/>
                      <a:r>
                        <a:rPr lang="es-CO" sz="1100" u="none" strike="noStrike" dirty="0">
                          <a:effectLst/>
                        </a:rPr>
                        <a:t>10</a:t>
                      </a:r>
                      <a:endParaRPr lang="es-CO" sz="1100" b="0" i="0" u="none" strike="noStrike" dirty="0">
                        <a:solidFill>
                          <a:srgbClr val="000000"/>
                        </a:solidFill>
                        <a:effectLst/>
                        <a:latin typeface="Arial Narrow" panose="020B0606020202030204" pitchFamily="34" charset="0"/>
                      </a:endParaRPr>
                    </a:p>
                  </a:txBody>
                  <a:tcPr marL="7903" marR="7903" marT="7903" marB="0" anchor="ctr"/>
                </a:tc>
                <a:extLst>
                  <a:ext uri="{0D108BD9-81ED-4DB2-BD59-A6C34878D82A}">
                    <a16:rowId xmlns:a16="http://schemas.microsoft.com/office/drawing/2014/main" val="1566629023"/>
                  </a:ext>
                </a:extLst>
              </a:tr>
              <a:tr h="158059">
                <a:tc vMerge="1">
                  <a:txBody>
                    <a:bodyPr/>
                    <a:lstStyle/>
                    <a:p>
                      <a:endParaRPr lang="es-CO"/>
                    </a:p>
                  </a:txBody>
                  <a:tcPr/>
                </a:tc>
                <a:tc>
                  <a:txBody>
                    <a:bodyPr/>
                    <a:lstStyle/>
                    <a:p>
                      <a:pPr algn="l" rtl="0" fontAlgn="b"/>
                      <a:r>
                        <a:rPr lang="es-CO" sz="1100" u="none" strike="noStrike">
                          <a:effectLst/>
                        </a:rPr>
                        <a:t>PROFESIONAL I (4)</a:t>
                      </a:r>
                      <a:endParaRPr lang="es-CO" sz="1100" b="0" i="0" u="none" strike="noStrike">
                        <a:solidFill>
                          <a:srgbClr val="000000"/>
                        </a:solidFill>
                        <a:effectLst/>
                        <a:latin typeface="Arial Narrow" panose="020B0606020202030204" pitchFamily="34" charset="0"/>
                      </a:endParaRPr>
                    </a:p>
                  </a:txBody>
                  <a:tcPr marL="7903" marR="7903" marT="7903" marB="0" anchor="b"/>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3650698373"/>
                  </a:ext>
                </a:extLst>
              </a:tr>
              <a:tr h="158059">
                <a:tc vMerge="1">
                  <a:txBody>
                    <a:bodyPr/>
                    <a:lstStyle/>
                    <a:p>
                      <a:endParaRPr lang="es-CO"/>
                    </a:p>
                  </a:txBody>
                  <a:tcPr/>
                </a:tc>
                <a:tc>
                  <a:txBody>
                    <a:bodyPr/>
                    <a:lstStyle/>
                    <a:p>
                      <a:pPr algn="l" rtl="0" fontAlgn="b"/>
                      <a:r>
                        <a:rPr lang="es-CO" sz="1100" u="none" strike="noStrike" dirty="0">
                          <a:effectLst/>
                        </a:rPr>
                        <a:t>TECNICO II (3)</a:t>
                      </a:r>
                      <a:endParaRPr lang="es-CO" sz="1100" b="0" i="0" u="none" strike="noStrike" dirty="0">
                        <a:solidFill>
                          <a:srgbClr val="000000"/>
                        </a:solidFill>
                        <a:effectLst/>
                        <a:latin typeface="Arial Narrow" panose="020B0606020202030204" pitchFamily="34" charset="0"/>
                      </a:endParaRPr>
                    </a:p>
                  </a:txBody>
                  <a:tcPr marL="7903" marR="7903" marT="7903" marB="0" anchor="b"/>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4186738839"/>
                  </a:ext>
                </a:extLst>
              </a:tr>
              <a:tr h="165962">
                <a:tc vMerge="1">
                  <a:txBody>
                    <a:bodyPr/>
                    <a:lstStyle/>
                    <a:p>
                      <a:endParaRPr lang="es-CO"/>
                    </a:p>
                  </a:txBody>
                  <a:tcPr/>
                </a:tc>
                <a:tc>
                  <a:txBody>
                    <a:bodyPr/>
                    <a:lstStyle/>
                    <a:p>
                      <a:pPr algn="l" rtl="0" fontAlgn="b"/>
                      <a:r>
                        <a:rPr lang="es-CO" sz="1100" u="none" strike="noStrike">
                          <a:effectLst/>
                        </a:rPr>
                        <a:t>TECNICO I (2)</a:t>
                      </a:r>
                      <a:endParaRPr lang="es-CO" sz="1100" b="0" i="0" u="none" strike="noStrike">
                        <a:solidFill>
                          <a:srgbClr val="000000"/>
                        </a:solidFill>
                        <a:effectLst/>
                        <a:latin typeface="Arial Narrow" panose="020B0606020202030204" pitchFamily="34" charset="0"/>
                      </a:endParaRPr>
                    </a:p>
                  </a:txBody>
                  <a:tcPr marL="7903" marR="7903" marT="7903" marB="0" anchor="b"/>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1728974135"/>
                  </a:ext>
                </a:extLst>
              </a:tr>
              <a:tr h="158059">
                <a:tc rowSpan="2">
                  <a:txBody>
                    <a:bodyPr/>
                    <a:lstStyle/>
                    <a:p>
                      <a:pPr algn="l" rtl="0" fontAlgn="ctr"/>
                      <a:r>
                        <a:rPr lang="es-CO" sz="1100" u="none" strike="noStrike">
                          <a:effectLst/>
                        </a:rPr>
                        <a:t>GERENCIA TECNICA (Saneamiento)</a:t>
                      </a:r>
                      <a:endParaRPr lang="es-CO" sz="1100" b="0" i="0" u="none" strike="noStrike">
                        <a:solidFill>
                          <a:srgbClr val="000000"/>
                        </a:solidFill>
                        <a:effectLst/>
                        <a:latin typeface="Arial Narrow" panose="020B0606020202030204" pitchFamily="34" charset="0"/>
                      </a:endParaRPr>
                    </a:p>
                  </a:txBody>
                  <a:tcPr marL="7903" marR="7903" marT="7903" marB="0" anchor="ctr"/>
                </a:tc>
                <a:tc>
                  <a:txBody>
                    <a:bodyPr/>
                    <a:lstStyle/>
                    <a:p>
                      <a:pPr algn="l" rtl="0" fontAlgn="b"/>
                      <a:r>
                        <a:rPr lang="es-CO" sz="1100" u="none" strike="noStrike">
                          <a:effectLst/>
                        </a:rPr>
                        <a:t>PROFESIONAL I (2)</a:t>
                      </a:r>
                      <a:endParaRPr lang="es-CO" sz="1100" b="0" i="0" u="none" strike="noStrike">
                        <a:solidFill>
                          <a:srgbClr val="000000"/>
                        </a:solidFill>
                        <a:effectLst/>
                        <a:latin typeface="Arial Narrow" panose="020B0606020202030204" pitchFamily="34" charset="0"/>
                      </a:endParaRPr>
                    </a:p>
                  </a:txBody>
                  <a:tcPr marL="7903" marR="7903" marT="7903" marB="0" anchor="b"/>
                </a:tc>
                <a:tc rowSpan="2">
                  <a:txBody>
                    <a:bodyPr/>
                    <a:lstStyle/>
                    <a:p>
                      <a:pPr algn="ctr" rtl="0" fontAlgn="ctr"/>
                      <a:r>
                        <a:rPr lang="es-CO" sz="1100" u="none" strike="noStrike">
                          <a:effectLst/>
                        </a:rPr>
                        <a:t>JUN 7 y 8 /17</a:t>
                      </a:r>
                      <a:endParaRPr lang="es-CO" sz="1100" b="0" i="0" u="none" strike="noStrike">
                        <a:solidFill>
                          <a:srgbClr val="000000"/>
                        </a:solidFill>
                        <a:effectLst/>
                        <a:latin typeface="Arial Narrow" panose="020B0606020202030204" pitchFamily="34" charset="0"/>
                      </a:endParaRPr>
                    </a:p>
                  </a:txBody>
                  <a:tcPr marL="7903" marR="7903" marT="7903" marB="0" anchor="ctr"/>
                </a:tc>
                <a:tc rowSpan="2">
                  <a:txBody>
                    <a:bodyPr/>
                    <a:lstStyle/>
                    <a:p>
                      <a:pPr algn="ctr" rtl="0" fontAlgn="ctr"/>
                      <a:r>
                        <a:rPr lang="es-CO" sz="1100" u="none" strike="noStrike">
                          <a:effectLst/>
                        </a:rPr>
                        <a:t>SIN DEFINIR</a:t>
                      </a:r>
                      <a:endParaRPr lang="es-CO" sz="1100" b="0" i="0" u="none" strike="noStrike">
                        <a:solidFill>
                          <a:srgbClr val="000000"/>
                        </a:solidFill>
                        <a:effectLst/>
                        <a:latin typeface="Arial Narrow" panose="020B0606020202030204" pitchFamily="34" charset="0"/>
                      </a:endParaRPr>
                    </a:p>
                  </a:txBody>
                  <a:tcPr marL="7903" marR="7903" marT="7903" marB="0" anchor="ctr"/>
                </a:tc>
                <a:tc rowSpan="2">
                  <a:txBody>
                    <a:bodyPr/>
                    <a:lstStyle/>
                    <a:p>
                      <a:pPr algn="ctr" rtl="0" fontAlgn="ctr"/>
                      <a:r>
                        <a:rPr lang="es-CO" sz="1100" u="none" strike="noStrike">
                          <a:effectLst/>
                        </a:rPr>
                        <a:t>20%</a:t>
                      </a:r>
                      <a:endParaRPr lang="es-CO" sz="1100" b="0" i="0" u="none" strike="noStrike">
                        <a:solidFill>
                          <a:srgbClr val="000000"/>
                        </a:solidFill>
                        <a:effectLst/>
                        <a:latin typeface="Arial Narrow" panose="020B0606020202030204" pitchFamily="34" charset="0"/>
                      </a:endParaRPr>
                    </a:p>
                  </a:txBody>
                  <a:tcPr marL="7903" marR="7903" marT="7903" marB="0" anchor="ctr"/>
                </a:tc>
                <a:tc rowSpan="2">
                  <a:txBody>
                    <a:bodyPr/>
                    <a:lstStyle/>
                    <a:p>
                      <a:pPr algn="ctr" rtl="0" fontAlgn="b"/>
                      <a:r>
                        <a:rPr lang="es-CO" sz="1100" u="none" strike="noStrike" dirty="0">
                          <a:effectLst/>
                        </a:rPr>
                        <a:t>3</a:t>
                      </a:r>
                      <a:endParaRPr lang="es-CO" sz="1100" b="0" i="0" u="none" strike="noStrike" dirty="0">
                        <a:solidFill>
                          <a:srgbClr val="000000"/>
                        </a:solidFill>
                        <a:effectLst/>
                        <a:latin typeface="Arial Narrow" panose="020B0606020202030204" pitchFamily="34" charset="0"/>
                      </a:endParaRPr>
                    </a:p>
                  </a:txBody>
                  <a:tcPr marL="7903" marR="7903" marT="7903" marB="0" anchor="b"/>
                </a:tc>
                <a:extLst>
                  <a:ext uri="{0D108BD9-81ED-4DB2-BD59-A6C34878D82A}">
                    <a16:rowId xmlns:a16="http://schemas.microsoft.com/office/drawing/2014/main" val="3005280826"/>
                  </a:ext>
                </a:extLst>
              </a:tr>
              <a:tr h="165962">
                <a:tc vMerge="1">
                  <a:txBody>
                    <a:bodyPr/>
                    <a:lstStyle/>
                    <a:p>
                      <a:endParaRPr lang="es-CO"/>
                    </a:p>
                  </a:txBody>
                  <a:tcPr/>
                </a:tc>
                <a:tc>
                  <a:txBody>
                    <a:bodyPr/>
                    <a:lstStyle/>
                    <a:p>
                      <a:pPr algn="l" rtl="0" fontAlgn="b"/>
                      <a:r>
                        <a:rPr lang="es-CO" sz="1100" u="none" strike="noStrike" dirty="0">
                          <a:effectLst/>
                        </a:rPr>
                        <a:t>TECNICO (1)</a:t>
                      </a:r>
                      <a:endParaRPr lang="es-CO" sz="1100" b="0" i="0" u="none" strike="noStrike" dirty="0">
                        <a:solidFill>
                          <a:srgbClr val="000000"/>
                        </a:solidFill>
                        <a:effectLst/>
                        <a:latin typeface="Arial Narrow" panose="020B0606020202030204" pitchFamily="34" charset="0"/>
                      </a:endParaRPr>
                    </a:p>
                  </a:txBody>
                  <a:tcPr marL="7903" marR="7903" marT="7903" marB="0" anchor="b"/>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3175576875"/>
                  </a:ext>
                </a:extLst>
              </a:tr>
              <a:tr h="165962">
                <a:tc>
                  <a:txBody>
                    <a:bodyPr/>
                    <a:lstStyle/>
                    <a:p>
                      <a:pPr algn="l" rtl="0" fontAlgn="ctr"/>
                      <a:r>
                        <a:rPr lang="es-CO" sz="1100" u="none" strike="noStrike">
                          <a:effectLst/>
                        </a:rPr>
                        <a:t>GERENCIA TECNICA (Avaluos)</a:t>
                      </a:r>
                      <a:endParaRPr lang="es-CO" sz="1100" b="0" i="0" u="none" strike="noStrike">
                        <a:solidFill>
                          <a:srgbClr val="000000"/>
                        </a:solidFill>
                        <a:effectLst/>
                        <a:latin typeface="Arial Narrow" panose="020B0606020202030204" pitchFamily="34" charset="0"/>
                      </a:endParaRPr>
                    </a:p>
                  </a:txBody>
                  <a:tcPr marL="7903" marR="7903" marT="7903" marB="0" anchor="ctr"/>
                </a:tc>
                <a:tc>
                  <a:txBody>
                    <a:bodyPr/>
                    <a:lstStyle/>
                    <a:p>
                      <a:pPr algn="l" rtl="0" fontAlgn="b"/>
                      <a:r>
                        <a:rPr lang="es-CO" sz="1100" u="none" strike="noStrike">
                          <a:effectLst/>
                        </a:rPr>
                        <a:t>ASISTENTE ADMINISTRATVIO I</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a:effectLst/>
                        </a:rPr>
                        <a:t>JUN 14 /17</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a:effectLst/>
                        </a:rPr>
                        <a:t>SIN DEFINIR</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a:effectLst/>
                        </a:rPr>
                        <a:t>40%</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dirty="0">
                          <a:effectLst/>
                        </a:rPr>
                        <a:t>2</a:t>
                      </a:r>
                      <a:endParaRPr lang="es-CO" sz="1100" b="0" i="0" u="none" strike="noStrike" dirty="0">
                        <a:solidFill>
                          <a:srgbClr val="000000"/>
                        </a:solidFill>
                        <a:effectLst/>
                        <a:latin typeface="Arial Narrow" panose="020B0606020202030204" pitchFamily="34" charset="0"/>
                      </a:endParaRPr>
                    </a:p>
                  </a:txBody>
                  <a:tcPr marL="7903" marR="7903" marT="7903" marB="0" anchor="b"/>
                </a:tc>
                <a:extLst>
                  <a:ext uri="{0D108BD9-81ED-4DB2-BD59-A6C34878D82A}">
                    <a16:rowId xmlns:a16="http://schemas.microsoft.com/office/drawing/2014/main" val="2180304931"/>
                  </a:ext>
                </a:extLst>
              </a:tr>
              <a:tr h="316118">
                <a:tc rowSpan="3">
                  <a:txBody>
                    <a:bodyPr/>
                    <a:lstStyle/>
                    <a:p>
                      <a:pPr algn="l" rtl="0" fontAlgn="ctr"/>
                      <a:r>
                        <a:rPr lang="es-CO" sz="1100" u="none" strike="noStrike" dirty="0">
                          <a:effectLst/>
                        </a:rPr>
                        <a:t>REEMPLAZOS (LM - Incapacidades)</a:t>
                      </a:r>
                      <a:endParaRPr lang="es-CO" sz="1100" b="0" i="0" u="none" strike="noStrike" dirty="0">
                        <a:solidFill>
                          <a:srgbClr val="000000"/>
                        </a:solidFill>
                        <a:effectLst/>
                        <a:latin typeface="Arial Narrow" panose="020B0606020202030204" pitchFamily="34" charset="0"/>
                      </a:endParaRPr>
                    </a:p>
                  </a:txBody>
                  <a:tcPr marL="7903" marR="7903" marT="7903" marB="0" anchor="ctr"/>
                </a:tc>
                <a:tc>
                  <a:txBody>
                    <a:bodyPr/>
                    <a:lstStyle/>
                    <a:p>
                      <a:pPr algn="l" rtl="0" fontAlgn="b"/>
                      <a:r>
                        <a:rPr lang="es-CO" sz="1100" u="none" strike="noStrike">
                          <a:effectLst/>
                        </a:rPr>
                        <a:t>PROFESIONAL III (LM GERENCIA ASUNTOS LEGALES)</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a:effectLst/>
                        </a:rPr>
                        <a:t>JUN 22/17</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a:effectLst/>
                        </a:rPr>
                        <a:t>OCT 21/17</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dirty="0">
                          <a:effectLst/>
                        </a:rPr>
                        <a:t>N/A</a:t>
                      </a:r>
                      <a:endParaRPr lang="es-CO" sz="1100" b="0" i="0" u="none" strike="noStrike" dirty="0">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dirty="0">
                          <a:effectLst/>
                        </a:rPr>
                        <a:t>1</a:t>
                      </a:r>
                      <a:endParaRPr lang="es-CO" sz="1100" b="0" i="0" u="none" strike="noStrike" dirty="0">
                        <a:solidFill>
                          <a:srgbClr val="000000"/>
                        </a:solidFill>
                        <a:effectLst/>
                        <a:latin typeface="Arial Narrow" panose="020B0606020202030204" pitchFamily="34" charset="0"/>
                      </a:endParaRPr>
                    </a:p>
                  </a:txBody>
                  <a:tcPr marL="7903" marR="7903" marT="7903" marB="0" anchor="b"/>
                </a:tc>
                <a:extLst>
                  <a:ext uri="{0D108BD9-81ED-4DB2-BD59-A6C34878D82A}">
                    <a16:rowId xmlns:a16="http://schemas.microsoft.com/office/drawing/2014/main" val="1706662684"/>
                  </a:ext>
                </a:extLst>
              </a:tr>
              <a:tr h="425178">
                <a:tc vMerge="1">
                  <a:txBody>
                    <a:bodyPr/>
                    <a:lstStyle/>
                    <a:p>
                      <a:endParaRPr lang="es-CO"/>
                    </a:p>
                  </a:txBody>
                  <a:tcPr/>
                </a:tc>
                <a:tc>
                  <a:txBody>
                    <a:bodyPr/>
                    <a:lstStyle/>
                    <a:p>
                      <a:pPr algn="l" rtl="0" fontAlgn="b"/>
                      <a:r>
                        <a:rPr lang="es-CO" sz="1100" u="none" strike="noStrike">
                          <a:effectLst/>
                        </a:rPr>
                        <a:t>TENICO II (INCAPACIDAD GIT ASEGURAMIENTO INFORMACION)</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a:effectLst/>
                        </a:rPr>
                        <a:t>JUN 29/17</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dirty="0">
                          <a:effectLst/>
                        </a:rPr>
                        <a:t>JUL 24/17</a:t>
                      </a:r>
                      <a:endParaRPr lang="es-CO" sz="1100" b="0" i="0" u="none" strike="noStrike" dirty="0">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dirty="0">
                          <a:effectLst/>
                        </a:rPr>
                        <a:t>N/A</a:t>
                      </a:r>
                      <a:endParaRPr lang="es-CO" sz="1100" b="0" i="0" u="none" strike="noStrike" dirty="0">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dirty="0">
                          <a:effectLst/>
                        </a:rPr>
                        <a:t>1</a:t>
                      </a:r>
                      <a:endParaRPr lang="es-CO" sz="1100" b="0" i="0" u="none" strike="noStrike" dirty="0">
                        <a:solidFill>
                          <a:srgbClr val="000000"/>
                        </a:solidFill>
                        <a:effectLst/>
                        <a:latin typeface="Arial Narrow" panose="020B0606020202030204" pitchFamily="34" charset="0"/>
                      </a:endParaRPr>
                    </a:p>
                  </a:txBody>
                  <a:tcPr marL="7903" marR="7903" marT="7903" marB="0" anchor="b"/>
                </a:tc>
                <a:extLst>
                  <a:ext uri="{0D108BD9-81ED-4DB2-BD59-A6C34878D82A}">
                    <a16:rowId xmlns:a16="http://schemas.microsoft.com/office/drawing/2014/main" val="2330070563"/>
                  </a:ext>
                </a:extLst>
              </a:tr>
              <a:tr h="545303">
                <a:tc vMerge="1">
                  <a:txBody>
                    <a:bodyPr/>
                    <a:lstStyle/>
                    <a:p>
                      <a:endParaRPr lang="es-CO"/>
                    </a:p>
                  </a:txBody>
                  <a:tcPr/>
                </a:tc>
                <a:tc>
                  <a:txBody>
                    <a:bodyPr/>
                    <a:lstStyle/>
                    <a:p>
                      <a:pPr algn="l" rtl="0" fontAlgn="b"/>
                      <a:r>
                        <a:rPr lang="es-CO" sz="1100" u="none" strike="noStrike">
                          <a:effectLst/>
                        </a:rPr>
                        <a:t>PROFESIONAL ESPECIALIZADO II (LM GERENCIA FINANCIERA TESORERIA)</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a:effectLst/>
                        </a:rPr>
                        <a:t>JUL 10/17</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a:effectLst/>
                        </a:rPr>
                        <a:t>SIN DEFINIR</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dirty="0">
                          <a:effectLst/>
                        </a:rPr>
                        <a:t>N/A</a:t>
                      </a:r>
                      <a:endParaRPr lang="es-CO" sz="1100" b="0" i="0" u="none" strike="noStrike" dirty="0">
                        <a:solidFill>
                          <a:srgbClr val="000000"/>
                        </a:solidFill>
                        <a:effectLst/>
                        <a:latin typeface="Arial Narrow" panose="020B0606020202030204" pitchFamily="34" charset="0"/>
                      </a:endParaRPr>
                    </a:p>
                  </a:txBody>
                  <a:tcPr marL="7903" marR="7903" marT="7903" marB="0" anchor="b"/>
                </a:tc>
                <a:tc>
                  <a:txBody>
                    <a:bodyPr/>
                    <a:lstStyle/>
                    <a:p>
                      <a:pPr algn="ctr" rtl="0" fontAlgn="b"/>
                      <a:r>
                        <a:rPr lang="es-CO" sz="1100" u="none" strike="noStrike" dirty="0">
                          <a:effectLst/>
                        </a:rPr>
                        <a:t>1</a:t>
                      </a:r>
                      <a:endParaRPr lang="es-CO" sz="1100" b="0" i="0" u="none" strike="noStrike" dirty="0">
                        <a:solidFill>
                          <a:srgbClr val="000000"/>
                        </a:solidFill>
                        <a:effectLst/>
                        <a:latin typeface="Arial Narrow" panose="020B0606020202030204" pitchFamily="34" charset="0"/>
                      </a:endParaRPr>
                    </a:p>
                  </a:txBody>
                  <a:tcPr marL="7903" marR="7903" marT="7903" marB="0" anchor="b"/>
                </a:tc>
                <a:extLst>
                  <a:ext uri="{0D108BD9-81ED-4DB2-BD59-A6C34878D82A}">
                    <a16:rowId xmlns:a16="http://schemas.microsoft.com/office/drawing/2014/main" val="1957355955"/>
                  </a:ext>
                </a:extLst>
              </a:tr>
              <a:tr h="252894">
                <a:tc>
                  <a:txBody>
                    <a:bodyPr/>
                    <a:lstStyle/>
                    <a:p>
                      <a:pPr algn="l" fontAlgn="b"/>
                      <a:r>
                        <a:rPr lang="es-CO" sz="1100" u="none" strike="noStrike">
                          <a:effectLst/>
                        </a:rPr>
                        <a:t> </a:t>
                      </a:r>
                      <a:endParaRPr lang="es-CO" sz="1100" b="0" i="0" u="none" strike="noStrike">
                        <a:solidFill>
                          <a:srgbClr val="000000"/>
                        </a:solidFill>
                        <a:effectLst/>
                        <a:latin typeface="Arial Narrow" panose="020B0606020202030204" pitchFamily="34" charset="0"/>
                      </a:endParaRPr>
                    </a:p>
                  </a:txBody>
                  <a:tcPr marL="7903" marR="7903" marT="7903" marB="0" anchor="b"/>
                </a:tc>
                <a:tc>
                  <a:txBody>
                    <a:bodyPr/>
                    <a:lstStyle/>
                    <a:p>
                      <a:pPr algn="l" fontAlgn="b"/>
                      <a:r>
                        <a:rPr lang="es-CO" sz="1100" u="none" strike="noStrike">
                          <a:effectLst/>
                        </a:rPr>
                        <a:t> </a:t>
                      </a:r>
                      <a:endParaRPr lang="es-CO" sz="1100" b="0" i="0" u="none" strike="noStrike">
                        <a:solidFill>
                          <a:srgbClr val="000000"/>
                        </a:solidFill>
                        <a:effectLst/>
                        <a:latin typeface="Arial Narrow" panose="020B0606020202030204" pitchFamily="34" charset="0"/>
                      </a:endParaRPr>
                    </a:p>
                  </a:txBody>
                  <a:tcPr marL="7903" marR="7903" marT="7903" marB="0" anchor="b"/>
                </a:tc>
                <a:tc gridSpan="3">
                  <a:txBody>
                    <a:bodyPr/>
                    <a:lstStyle/>
                    <a:p>
                      <a:pPr algn="r" rtl="0" fontAlgn="b"/>
                      <a:r>
                        <a:rPr lang="es-CO" sz="1100" u="none" strike="noStrike" dirty="0">
                          <a:effectLst/>
                        </a:rPr>
                        <a:t>Total personas</a:t>
                      </a:r>
                      <a:endParaRPr lang="es-CO" sz="1100" b="1" i="0" u="none" strike="noStrike" dirty="0">
                        <a:solidFill>
                          <a:srgbClr val="000000"/>
                        </a:solidFill>
                        <a:effectLst/>
                        <a:latin typeface="Arial Narrow" panose="020B0606020202030204" pitchFamily="34" charset="0"/>
                      </a:endParaRPr>
                    </a:p>
                  </a:txBody>
                  <a:tcPr marL="7903" marR="7903" marT="7903" marB="0" anchor="b"/>
                </a:tc>
                <a:tc hMerge="1">
                  <a:txBody>
                    <a:bodyPr/>
                    <a:lstStyle/>
                    <a:p>
                      <a:endParaRPr lang="es-CO"/>
                    </a:p>
                  </a:txBody>
                  <a:tcPr/>
                </a:tc>
                <a:tc hMerge="1">
                  <a:txBody>
                    <a:bodyPr/>
                    <a:lstStyle/>
                    <a:p>
                      <a:endParaRPr lang="es-CO"/>
                    </a:p>
                  </a:txBody>
                  <a:tcPr/>
                </a:tc>
                <a:tc>
                  <a:txBody>
                    <a:bodyPr/>
                    <a:lstStyle/>
                    <a:p>
                      <a:pPr algn="ctr" rtl="0" fontAlgn="b"/>
                      <a:r>
                        <a:rPr lang="es-CO" sz="1100" u="none" strike="noStrike" dirty="0">
                          <a:effectLst/>
                        </a:rPr>
                        <a:t>21</a:t>
                      </a:r>
                      <a:endParaRPr lang="es-CO" sz="1100" b="1" i="0" u="none" strike="noStrike" dirty="0">
                        <a:solidFill>
                          <a:srgbClr val="000000"/>
                        </a:solidFill>
                        <a:effectLst/>
                        <a:latin typeface="Arial Narrow" panose="020B0606020202030204" pitchFamily="34" charset="0"/>
                      </a:endParaRPr>
                    </a:p>
                  </a:txBody>
                  <a:tcPr marL="7903" marR="7903" marT="7903" marB="0" anchor="b"/>
                </a:tc>
                <a:extLst>
                  <a:ext uri="{0D108BD9-81ED-4DB2-BD59-A6C34878D82A}">
                    <a16:rowId xmlns:a16="http://schemas.microsoft.com/office/drawing/2014/main" val="3150460889"/>
                  </a:ext>
                </a:extLst>
              </a:tr>
            </a:tbl>
          </a:graphicData>
        </a:graphic>
      </p:graphicFrame>
      <p:sp>
        <p:nvSpPr>
          <p:cNvPr id="10" name="CuadroTexto 9"/>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pSp>
        <p:nvGrpSpPr>
          <p:cNvPr id="11" name="Grupo 10"/>
          <p:cNvGrpSpPr/>
          <p:nvPr/>
        </p:nvGrpSpPr>
        <p:grpSpPr>
          <a:xfrm>
            <a:off x="683150" y="1409336"/>
            <a:ext cx="5851015" cy="1023591"/>
            <a:chOff x="346243" y="118083"/>
            <a:chExt cx="4847415" cy="324720"/>
          </a:xfrm>
        </p:grpSpPr>
        <p:sp>
          <p:nvSpPr>
            <p:cNvPr id="12" name="Rectángulo redondeado 11"/>
            <p:cNvSpPr/>
            <p:nvPr/>
          </p:nvSpPr>
          <p:spPr>
            <a:xfrm>
              <a:off x="346243" y="118083"/>
              <a:ext cx="4847415" cy="324720"/>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5" name="CuadroTexto 14"/>
            <p:cNvSpPr txBox="1"/>
            <p:nvPr/>
          </p:nvSpPr>
          <p:spPr>
            <a:xfrm>
              <a:off x="362095" y="133935"/>
              <a:ext cx="4815711" cy="2930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defTabSz="444500">
                <a:lnSpc>
                  <a:spcPct val="90000"/>
                </a:lnSpc>
                <a:spcBef>
                  <a:spcPct val="0"/>
                </a:spcBef>
                <a:spcAft>
                  <a:spcPct val="35000"/>
                </a:spcAft>
              </a:pPr>
              <a:r>
                <a:rPr lang="es-CO" sz="2000" kern="1200" dirty="0"/>
                <a:t>1. </a:t>
              </a:r>
              <a:r>
                <a:rPr lang="es-CO" sz="2000" b="1" dirty="0"/>
                <a:t>Proceso de Administración del Talento Humano</a:t>
              </a:r>
              <a:r>
                <a:rPr lang="es-ES" sz="2000" b="1" dirty="0"/>
                <a:t> - </a:t>
              </a:r>
              <a:r>
                <a:rPr lang="es-CO" sz="2000" kern="1200" dirty="0"/>
                <a:t>Procedimiento de Selección y Vinculación</a:t>
              </a:r>
              <a:endParaRPr lang="es-ES" sz="2000" kern="1200" dirty="0"/>
            </a:p>
          </p:txBody>
        </p:sp>
      </p:grpSp>
      <p:sp>
        <p:nvSpPr>
          <p:cNvPr id="16" name="Marcador de contenido 1"/>
          <p:cNvSpPr txBox="1">
            <a:spLocks/>
          </p:cNvSpPr>
          <p:nvPr/>
        </p:nvSpPr>
        <p:spPr>
          <a:xfrm>
            <a:off x="-1914669" y="2488019"/>
            <a:ext cx="9699695" cy="5808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1800" b="1" dirty="0"/>
              <a:t>TRABAJADORES EN MISIÓN</a:t>
            </a:r>
          </a:p>
          <a:p>
            <a:endParaRPr lang="es-CO" sz="1800" b="1" dirty="0"/>
          </a:p>
        </p:txBody>
      </p:sp>
      <p:sp>
        <p:nvSpPr>
          <p:cNvPr id="2" name="CuadroTexto 1"/>
          <p:cNvSpPr txBox="1"/>
          <p:nvPr/>
        </p:nvSpPr>
        <p:spPr>
          <a:xfrm>
            <a:off x="4416731" y="2416530"/>
            <a:ext cx="4083169" cy="369332"/>
          </a:xfrm>
          <a:prstGeom prst="rect">
            <a:avLst/>
          </a:prstGeom>
          <a:noFill/>
        </p:spPr>
        <p:txBody>
          <a:bodyPr wrap="none" rtlCol="0">
            <a:spAutoFit/>
          </a:bodyPr>
          <a:lstStyle/>
          <a:p>
            <a:r>
              <a:rPr lang="es-CO" dirty="0"/>
              <a:t>(Contrato No. 017 del 5 de junio de 2017)</a:t>
            </a:r>
          </a:p>
        </p:txBody>
      </p:sp>
      <p:sp>
        <p:nvSpPr>
          <p:cNvPr id="17" name="Rectángulo 16"/>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8" name="Imagen 17"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9" name="CuadroTexto 18"/>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18807894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119</a:t>
            </a:fld>
            <a:endParaRPr lang="es-ES"/>
          </a:p>
        </p:txBody>
      </p:sp>
      <p:cxnSp>
        <p:nvCxnSpPr>
          <p:cNvPr id="8" name="Conector recto de flecha 7"/>
          <p:cNvCxnSpPr/>
          <p:nvPr/>
        </p:nvCxnSpPr>
        <p:spPr>
          <a:xfrm>
            <a:off x="481581" y="1191914"/>
            <a:ext cx="11265106"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9" name="Marcador de contenido 1"/>
          <p:cNvSpPr txBox="1">
            <a:spLocks/>
          </p:cNvSpPr>
          <p:nvPr/>
        </p:nvSpPr>
        <p:spPr>
          <a:xfrm>
            <a:off x="-2842669" y="2412098"/>
            <a:ext cx="10602834" cy="151990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00000"/>
              </a:lnSpc>
            </a:pPr>
            <a:r>
              <a:rPr lang="es-CO" sz="2000" b="1" dirty="0"/>
              <a:t>EJECUCIÓN PRESUPUESTO NÓMINA</a:t>
            </a:r>
          </a:p>
        </p:txBody>
      </p:sp>
      <p:graphicFrame>
        <p:nvGraphicFramePr>
          <p:cNvPr id="11" name="Diagrama 10"/>
          <p:cNvGraphicFramePr/>
          <p:nvPr>
            <p:extLst/>
          </p:nvPr>
        </p:nvGraphicFramePr>
        <p:xfrm>
          <a:off x="780881" y="2737122"/>
          <a:ext cx="10572918" cy="3325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upo 9"/>
          <p:cNvGrpSpPr/>
          <p:nvPr/>
        </p:nvGrpSpPr>
        <p:grpSpPr>
          <a:xfrm>
            <a:off x="387994" y="1428332"/>
            <a:ext cx="5948364" cy="742455"/>
            <a:chOff x="346243" y="3043151"/>
            <a:chExt cx="4895619" cy="295200"/>
          </a:xfrm>
          <a:solidFill>
            <a:schemeClr val="bg2">
              <a:lumMod val="75000"/>
            </a:schemeClr>
          </a:solidFill>
        </p:grpSpPr>
        <p:sp>
          <p:nvSpPr>
            <p:cNvPr id="12" name="Rectángulo redondeado 11"/>
            <p:cNvSpPr/>
            <p:nvPr/>
          </p:nvSpPr>
          <p:spPr>
            <a:xfrm>
              <a:off x="346243" y="3043151"/>
              <a:ext cx="4847415" cy="295200"/>
            </a:xfrm>
            <a:prstGeom prst="roundRect">
              <a:avLst/>
            </a:prstGeom>
            <a:grpFill/>
          </p:spPr>
          <p:style>
            <a:lnRef idx="2">
              <a:schemeClr val="lt1">
                <a:hueOff val="0"/>
                <a:satOff val="0"/>
                <a:lumOff val="0"/>
                <a:alphaOff val="0"/>
              </a:schemeClr>
            </a:lnRef>
            <a:fillRef idx="1">
              <a:schemeClr val="accent3">
                <a:hueOff val="1626359"/>
                <a:satOff val="60000"/>
                <a:lumOff val="-8824"/>
                <a:alphaOff val="0"/>
              </a:schemeClr>
            </a:fillRef>
            <a:effectRef idx="0">
              <a:schemeClr val="accent3">
                <a:hueOff val="1626359"/>
                <a:satOff val="60000"/>
                <a:lumOff val="-8824"/>
                <a:alphaOff val="0"/>
              </a:schemeClr>
            </a:effectRef>
            <a:fontRef idx="minor">
              <a:schemeClr val="lt1"/>
            </a:fontRef>
          </p:style>
        </p:sp>
        <p:sp>
          <p:nvSpPr>
            <p:cNvPr id="13" name="CuadroTexto 12"/>
            <p:cNvSpPr txBox="1"/>
            <p:nvPr/>
          </p:nvSpPr>
          <p:spPr>
            <a:xfrm>
              <a:off x="423267" y="3055696"/>
              <a:ext cx="4818595" cy="2663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lvl="0" algn="ctr" defTabSz="444500">
                <a:lnSpc>
                  <a:spcPct val="90000"/>
                </a:lnSpc>
                <a:spcBef>
                  <a:spcPct val="0"/>
                </a:spcBef>
                <a:spcAft>
                  <a:spcPct val="35000"/>
                </a:spcAft>
              </a:pPr>
              <a:r>
                <a:rPr lang="es-CO" b="1" dirty="0"/>
                <a:t>1. Proceso de Administración del Talento Humano</a:t>
              </a:r>
              <a:r>
                <a:rPr lang="es-ES" b="1" dirty="0"/>
                <a:t> - </a:t>
              </a:r>
              <a:r>
                <a:rPr lang="es-CO" kern="1200" dirty="0"/>
                <a:t>Procedimiento de Gestión de Nómina y Novedades</a:t>
              </a:r>
            </a:p>
          </p:txBody>
        </p:sp>
      </p:grpSp>
      <p:sp>
        <p:nvSpPr>
          <p:cNvPr id="14" name="CuadroTexto 13"/>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sp>
        <p:nvSpPr>
          <p:cNvPr id="2" name="Rectángulo 1"/>
          <p:cNvSpPr/>
          <p:nvPr/>
        </p:nvSpPr>
        <p:spPr>
          <a:xfrm>
            <a:off x="4058814" y="6101566"/>
            <a:ext cx="4497355" cy="619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TOTAL PRESUPUESTO: $ 24.877.546.566 </a:t>
            </a:r>
          </a:p>
        </p:txBody>
      </p:sp>
      <p:sp>
        <p:nvSpPr>
          <p:cNvPr id="15" name="Rectángulo 14"/>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441906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120</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pSp>
        <p:nvGrpSpPr>
          <p:cNvPr id="13" name="Grupo 12"/>
          <p:cNvGrpSpPr/>
          <p:nvPr/>
        </p:nvGrpSpPr>
        <p:grpSpPr>
          <a:xfrm>
            <a:off x="739883" y="1610663"/>
            <a:ext cx="8512574" cy="901803"/>
            <a:chOff x="259027" y="3723892"/>
            <a:chExt cx="5020610" cy="487501"/>
          </a:xfrm>
        </p:grpSpPr>
        <p:sp>
          <p:nvSpPr>
            <p:cNvPr id="14" name="Rectángulo redondeado 13"/>
            <p:cNvSpPr/>
            <p:nvPr/>
          </p:nvSpPr>
          <p:spPr>
            <a:xfrm>
              <a:off x="346243" y="3827501"/>
              <a:ext cx="4847415" cy="295200"/>
            </a:xfrm>
            <a:prstGeom prst="roundRect">
              <a:avLst/>
            </a:prstGeom>
          </p:spPr>
          <p:style>
            <a:lnRef idx="2">
              <a:schemeClr val="lt1">
                <a:hueOff val="0"/>
                <a:satOff val="0"/>
                <a:lumOff val="0"/>
                <a:alphaOff val="0"/>
              </a:schemeClr>
            </a:lnRef>
            <a:fillRef idx="1">
              <a:schemeClr val="accent3">
                <a:hueOff val="2168479"/>
                <a:satOff val="80000"/>
                <a:lumOff val="-11765"/>
                <a:alphaOff val="0"/>
              </a:schemeClr>
            </a:fillRef>
            <a:effectRef idx="0">
              <a:schemeClr val="accent3">
                <a:hueOff val="2168479"/>
                <a:satOff val="80000"/>
                <a:lumOff val="-11765"/>
                <a:alphaOff val="0"/>
              </a:schemeClr>
            </a:effectRef>
            <a:fontRef idx="minor">
              <a:schemeClr val="lt1"/>
            </a:fontRef>
          </p:style>
        </p:sp>
        <p:sp>
          <p:nvSpPr>
            <p:cNvPr id="15" name="CuadroTexto 14"/>
            <p:cNvSpPr txBox="1"/>
            <p:nvPr/>
          </p:nvSpPr>
          <p:spPr>
            <a:xfrm>
              <a:off x="259027" y="3723892"/>
              <a:ext cx="5020610" cy="487501"/>
            </a:xfrm>
            <a:prstGeom prst="rect">
              <a:avLst/>
            </a:prstGeom>
            <a:solidFill>
              <a:schemeClr val="bg2">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marL="0" lvl="0" indent="0" algn="l" defTabSz="444500">
                <a:lnSpc>
                  <a:spcPct val="90000"/>
                </a:lnSpc>
                <a:spcBef>
                  <a:spcPct val="0"/>
                </a:spcBef>
                <a:spcAft>
                  <a:spcPct val="35000"/>
                </a:spcAft>
                <a:buNone/>
              </a:pPr>
              <a:r>
                <a:rPr lang="es-CO" b="1" kern="1200" dirty="0"/>
                <a:t>1. Proceso de Administración del Talento Humano </a:t>
              </a:r>
              <a:r>
                <a:rPr lang="es-CO" kern="1200" dirty="0"/>
                <a:t>- Procedimiento para autorización de comisiones de servicios o desplazamientos y reconocimiento de viáticos</a:t>
              </a:r>
            </a:p>
          </p:txBody>
        </p:sp>
      </p:grpSp>
      <p:sp>
        <p:nvSpPr>
          <p:cNvPr id="16" name="CuadroTexto 15"/>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aphicFrame>
        <p:nvGraphicFramePr>
          <p:cNvPr id="2" name="Tabla 1"/>
          <p:cNvGraphicFramePr>
            <a:graphicFrameLocks noGrp="1"/>
          </p:cNvGraphicFramePr>
          <p:nvPr>
            <p:extLst/>
          </p:nvPr>
        </p:nvGraphicFramePr>
        <p:xfrm>
          <a:off x="7531877" y="5327413"/>
          <a:ext cx="4225783" cy="864870"/>
        </p:xfrm>
        <a:graphic>
          <a:graphicData uri="http://schemas.openxmlformats.org/drawingml/2006/table">
            <a:tbl>
              <a:tblPr/>
              <a:tblGrid>
                <a:gridCol w="1162543">
                  <a:extLst>
                    <a:ext uri="{9D8B030D-6E8A-4147-A177-3AD203B41FA5}">
                      <a16:colId xmlns:a16="http://schemas.microsoft.com/office/drawing/2014/main" val="3338762432"/>
                    </a:ext>
                  </a:extLst>
                </a:gridCol>
                <a:gridCol w="914400">
                  <a:extLst>
                    <a:ext uri="{9D8B030D-6E8A-4147-A177-3AD203B41FA5}">
                      <a16:colId xmlns:a16="http://schemas.microsoft.com/office/drawing/2014/main" val="3382003056"/>
                    </a:ext>
                  </a:extLst>
                </a:gridCol>
                <a:gridCol w="807720">
                  <a:extLst>
                    <a:ext uri="{9D8B030D-6E8A-4147-A177-3AD203B41FA5}">
                      <a16:colId xmlns:a16="http://schemas.microsoft.com/office/drawing/2014/main" val="1022986339"/>
                    </a:ext>
                  </a:extLst>
                </a:gridCol>
                <a:gridCol w="609600">
                  <a:extLst>
                    <a:ext uri="{9D8B030D-6E8A-4147-A177-3AD203B41FA5}">
                      <a16:colId xmlns:a16="http://schemas.microsoft.com/office/drawing/2014/main" val="4245427471"/>
                    </a:ext>
                  </a:extLst>
                </a:gridCol>
                <a:gridCol w="731520">
                  <a:extLst>
                    <a:ext uri="{9D8B030D-6E8A-4147-A177-3AD203B41FA5}">
                      <a16:colId xmlns:a16="http://schemas.microsoft.com/office/drawing/2014/main" val="2269534180"/>
                    </a:ext>
                  </a:extLst>
                </a:gridCol>
              </a:tblGrid>
              <a:tr h="230504">
                <a:tc>
                  <a:txBody>
                    <a:bodyPr/>
                    <a:lstStyle/>
                    <a:p>
                      <a:pPr algn="ctr" rtl="0" fontAlgn="ctr"/>
                      <a:r>
                        <a:rPr lang="es-CO" sz="900" b="1" i="0" u="none" strike="noStrike" dirty="0">
                          <a:solidFill>
                            <a:srgbClr val="000000"/>
                          </a:solidFill>
                          <a:effectLst/>
                          <a:latin typeface="Calibri" panose="020F0502020204030204" pitchFamily="34" charset="0"/>
                        </a:rPr>
                        <a:t>CONCEPTO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CO" sz="900" b="1" i="0" u="none" strike="noStrike" dirty="0">
                          <a:solidFill>
                            <a:srgbClr val="000000"/>
                          </a:solidFill>
                          <a:effectLst/>
                          <a:latin typeface="Calibri" panose="020F0502020204030204" pitchFamily="34" charset="0"/>
                        </a:rPr>
                        <a:t>TOTAL PRESUPUESTO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CO" sz="900" b="1" i="0" u="none" strike="noStrike" dirty="0">
                          <a:solidFill>
                            <a:srgbClr val="000000"/>
                          </a:solidFill>
                          <a:effectLst/>
                          <a:latin typeface="Calibri" panose="020F0502020204030204" pitchFamily="34" charset="0"/>
                        </a:rPr>
                        <a:t>EJECUCION A LA FECHA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CO" sz="900" b="1" i="0" u="none" strike="noStrike">
                          <a:solidFill>
                            <a:srgbClr val="000000"/>
                          </a:solidFill>
                          <a:effectLst/>
                          <a:latin typeface="Calibri" panose="020F0502020204030204" pitchFamily="34" charset="0"/>
                        </a:rPr>
                        <a:t>SALDO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CO" sz="900" b="1" i="0" u="none" strike="noStrike">
                          <a:solidFill>
                            <a:srgbClr val="000000"/>
                          </a:solidFill>
                          <a:effectLst/>
                          <a:latin typeface="Calibri" panose="020F0502020204030204" pitchFamily="34" charset="0"/>
                        </a:rPr>
                        <a:t>PORCENTAJE EJECUCION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41936072"/>
                  </a:ext>
                </a:extLst>
              </a:tr>
              <a:tr h="65947">
                <a:tc>
                  <a:txBody>
                    <a:bodyPr/>
                    <a:lstStyle/>
                    <a:p>
                      <a:pPr algn="l" rtl="0" fontAlgn="b"/>
                      <a:r>
                        <a:rPr lang="es-CO" sz="700" b="0" i="0" u="none" strike="noStrike">
                          <a:solidFill>
                            <a:srgbClr val="000000"/>
                          </a:solidFill>
                          <a:effectLst/>
                          <a:latin typeface="Calibri" panose="020F0502020204030204" pitchFamily="34" charset="0"/>
                        </a:rPr>
                        <a:t>TRANSPORTE AEREO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dirty="0">
                          <a:solidFill>
                            <a:srgbClr val="000000"/>
                          </a:solidFill>
                          <a:effectLst/>
                          <a:latin typeface="Calibri" panose="020F0502020204030204" pitchFamily="34" charset="0"/>
                        </a:rPr>
                        <a:t>843,573,331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dirty="0">
                          <a:solidFill>
                            <a:srgbClr val="000000"/>
                          </a:solidFill>
                          <a:effectLst/>
                          <a:latin typeface="Calibri" panose="020F0502020204030204" pitchFamily="34" charset="0"/>
                        </a:rPr>
                        <a:t>272,610,806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dirty="0">
                          <a:solidFill>
                            <a:srgbClr val="000000"/>
                          </a:solidFill>
                          <a:effectLst/>
                          <a:latin typeface="Calibri" panose="020F0502020204030204" pitchFamily="34" charset="0"/>
                        </a:rPr>
                        <a:t>570,962,525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a:solidFill>
                            <a:srgbClr val="000000"/>
                          </a:solidFill>
                          <a:effectLst/>
                          <a:latin typeface="Calibri" panose="020F050202020403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7995735"/>
                  </a:ext>
                </a:extLst>
              </a:tr>
              <a:tr h="65947">
                <a:tc>
                  <a:txBody>
                    <a:bodyPr/>
                    <a:lstStyle/>
                    <a:p>
                      <a:pPr algn="l" rtl="0" fontAlgn="b"/>
                      <a:r>
                        <a:rPr lang="es-CO" sz="700" b="0" i="0" u="none" strike="noStrike">
                          <a:solidFill>
                            <a:srgbClr val="000000"/>
                          </a:solidFill>
                          <a:effectLst/>
                          <a:latin typeface="Calibri" panose="020F0502020204030204" pitchFamily="34" charset="0"/>
                        </a:rPr>
                        <a:t>ALOJAMIENTO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a:solidFill>
                            <a:srgbClr val="000000"/>
                          </a:solidFill>
                          <a:effectLst/>
                          <a:latin typeface="Calibri" panose="020F0502020204030204" pitchFamily="34" charset="0"/>
                        </a:rPr>
                        <a:t>442,180,319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a:solidFill>
                            <a:srgbClr val="000000"/>
                          </a:solidFill>
                          <a:effectLst/>
                          <a:latin typeface="Calibri" panose="020F0502020204030204" pitchFamily="34" charset="0"/>
                        </a:rPr>
                        <a:t>163,355,767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dirty="0">
                          <a:solidFill>
                            <a:srgbClr val="000000"/>
                          </a:solidFill>
                          <a:effectLst/>
                          <a:latin typeface="Calibri" panose="020F0502020204030204" pitchFamily="34" charset="0"/>
                        </a:rPr>
                        <a:t>278,824,552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dirty="0">
                          <a:solidFill>
                            <a:srgbClr val="000000"/>
                          </a:solidFill>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257462"/>
                  </a:ext>
                </a:extLst>
              </a:tr>
              <a:tr h="65947">
                <a:tc>
                  <a:txBody>
                    <a:bodyPr/>
                    <a:lstStyle/>
                    <a:p>
                      <a:pPr algn="l" rtl="0" fontAlgn="b"/>
                      <a:r>
                        <a:rPr lang="es-CO" sz="700" b="0" i="0" u="none" strike="noStrike">
                          <a:solidFill>
                            <a:srgbClr val="000000"/>
                          </a:solidFill>
                          <a:effectLst/>
                          <a:latin typeface="Calibri" panose="020F0502020204030204" pitchFamily="34" charset="0"/>
                        </a:rPr>
                        <a:t>ALIMENTACION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a:solidFill>
                            <a:srgbClr val="000000"/>
                          </a:solidFill>
                          <a:effectLst/>
                          <a:latin typeface="Calibri" panose="020F0502020204030204" pitchFamily="34" charset="0"/>
                        </a:rPr>
                        <a:t>436,584,220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a:solidFill>
                            <a:srgbClr val="000000"/>
                          </a:solidFill>
                          <a:effectLst/>
                          <a:latin typeface="Calibri" panose="020F0502020204030204" pitchFamily="34" charset="0"/>
                        </a:rPr>
                        <a:t>126,784,206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dirty="0">
                          <a:solidFill>
                            <a:srgbClr val="000000"/>
                          </a:solidFill>
                          <a:effectLst/>
                          <a:latin typeface="Calibri" panose="020F0502020204030204" pitchFamily="34" charset="0"/>
                        </a:rPr>
                        <a:t>309,800,014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dirty="0">
                          <a:solidFill>
                            <a:srgbClr val="000000"/>
                          </a:solidFill>
                          <a:effectLst/>
                          <a:latin typeface="Calibri" panose="020F0502020204030204" pitchFamily="34" charset="0"/>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3682226"/>
                  </a:ext>
                </a:extLst>
              </a:tr>
              <a:tr h="65947">
                <a:tc>
                  <a:txBody>
                    <a:bodyPr/>
                    <a:lstStyle/>
                    <a:p>
                      <a:pPr algn="l" rtl="0" fontAlgn="b"/>
                      <a:r>
                        <a:rPr lang="es-CO" sz="700" b="0" i="0" u="none" strike="noStrike">
                          <a:solidFill>
                            <a:srgbClr val="000000"/>
                          </a:solidFill>
                          <a:effectLst/>
                          <a:latin typeface="Calibri" panose="020F0502020204030204" pitchFamily="34" charset="0"/>
                        </a:rPr>
                        <a:t>TRANSPORTE TERRESTRE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a:solidFill>
                            <a:srgbClr val="000000"/>
                          </a:solidFill>
                          <a:effectLst/>
                          <a:latin typeface="Calibri" panose="020F0502020204030204" pitchFamily="34" charset="0"/>
                        </a:rPr>
                        <a:t>140,902,525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a:solidFill>
                            <a:srgbClr val="000000"/>
                          </a:solidFill>
                          <a:effectLst/>
                          <a:latin typeface="Calibri" panose="020F0502020204030204" pitchFamily="34" charset="0"/>
                        </a:rPr>
                        <a:t>46,092,867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a:solidFill>
                            <a:srgbClr val="000000"/>
                          </a:solidFill>
                          <a:effectLst/>
                          <a:latin typeface="Calibri" panose="020F0502020204030204" pitchFamily="34" charset="0"/>
                        </a:rPr>
                        <a:t>94,809,658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700" b="0" i="0" u="none" strike="noStrike" dirty="0">
                          <a:solidFill>
                            <a:srgbClr val="000000"/>
                          </a:solidFill>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7122044"/>
                  </a:ext>
                </a:extLst>
              </a:tr>
              <a:tr h="65947">
                <a:tc>
                  <a:txBody>
                    <a:bodyPr/>
                    <a:lstStyle/>
                    <a:p>
                      <a:pPr algn="l" rtl="0" fontAlgn="b"/>
                      <a:r>
                        <a:rPr lang="es-CO" sz="700" b="1" i="0" u="none" strike="noStrike" dirty="0">
                          <a:solidFill>
                            <a:srgbClr val="000000"/>
                          </a:solidFill>
                          <a:effectLst/>
                          <a:latin typeface="Calibri" panose="020F0502020204030204" pitchFamily="34" charset="0"/>
                        </a:rPr>
                        <a:t>TOTALES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rtl="0" fontAlgn="b"/>
                      <a:r>
                        <a:rPr lang="es-CO" sz="700" b="1" i="0" u="none" strike="noStrike">
                          <a:solidFill>
                            <a:srgbClr val="000000"/>
                          </a:solidFill>
                          <a:effectLst/>
                          <a:latin typeface="Calibri" panose="020F0502020204030204" pitchFamily="34" charset="0"/>
                        </a:rPr>
                        <a:t>1,863,240,395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rtl="0" fontAlgn="b"/>
                      <a:r>
                        <a:rPr lang="es-CO" sz="700" b="1" i="0" u="none" strike="noStrike">
                          <a:solidFill>
                            <a:srgbClr val="000000"/>
                          </a:solidFill>
                          <a:effectLst/>
                          <a:latin typeface="Calibri" panose="020F0502020204030204" pitchFamily="34" charset="0"/>
                        </a:rPr>
                        <a:t>608,843,646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rtl="0" fontAlgn="b"/>
                      <a:r>
                        <a:rPr lang="es-CO" sz="700" b="1" i="0" u="none" strike="noStrike">
                          <a:solidFill>
                            <a:srgbClr val="000000"/>
                          </a:solidFill>
                          <a:effectLst/>
                          <a:latin typeface="Calibri" panose="020F0502020204030204" pitchFamily="34" charset="0"/>
                        </a:rPr>
                        <a:t>1,254,396,749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rtl="0" fontAlgn="b"/>
                      <a:r>
                        <a:rPr lang="es-CO" sz="700" b="1" i="0" u="none" strike="noStrike" dirty="0">
                          <a:solidFill>
                            <a:srgbClr val="000000"/>
                          </a:solidFill>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192848916"/>
                  </a:ext>
                </a:extLst>
              </a:tr>
            </a:tbl>
          </a:graphicData>
        </a:graphic>
      </p:graphicFrame>
      <p:graphicFrame>
        <p:nvGraphicFramePr>
          <p:cNvPr id="11" name="Gráfico 10">
            <a:extLst>
              <a:ext uri="{FF2B5EF4-FFF2-40B4-BE49-F238E27FC236}">
                <a16:creationId xmlns:a16="http://schemas.microsoft.com/office/drawing/2014/main" id="{86468E9B-CFCC-4E16-A3B9-6C1F94EB8084}"/>
              </a:ext>
            </a:extLst>
          </p:cNvPr>
          <p:cNvGraphicFramePr>
            <a:graphicFrameLocks/>
          </p:cNvGraphicFramePr>
          <p:nvPr>
            <p:extLst/>
          </p:nvPr>
        </p:nvGraphicFramePr>
        <p:xfrm>
          <a:off x="1396842" y="2749527"/>
          <a:ext cx="6135036" cy="3529353"/>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ángulo 11"/>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8" name="CuadroTexto 17"/>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36250590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121</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9" name="Marcador de contenido 1"/>
          <p:cNvSpPr txBox="1">
            <a:spLocks/>
          </p:cNvSpPr>
          <p:nvPr/>
        </p:nvSpPr>
        <p:spPr>
          <a:xfrm>
            <a:off x="-1537995" y="2623825"/>
            <a:ext cx="9699695" cy="5808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b="1" dirty="0"/>
              <a:t>EVALUACIÓN DE PERIODO DE PRUEBA</a:t>
            </a:r>
          </a:p>
        </p:txBody>
      </p:sp>
      <p:graphicFrame>
        <p:nvGraphicFramePr>
          <p:cNvPr id="5" name="Diagrama 4"/>
          <p:cNvGraphicFramePr/>
          <p:nvPr>
            <p:extLst/>
          </p:nvPr>
        </p:nvGraphicFramePr>
        <p:xfrm>
          <a:off x="2037706" y="2983902"/>
          <a:ext cx="8128000" cy="37375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CuadroTexto 12"/>
          <p:cNvSpPr txBox="1"/>
          <p:nvPr/>
        </p:nvSpPr>
        <p:spPr>
          <a:xfrm>
            <a:off x="5609593" y="719160"/>
            <a:ext cx="4372607" cy="461665"/>
          </a:xfrm>
          <a:prstGeom prst="rect">
            <a:avLst/>
          </a:prstGeom>
          <a:noFill/>
        </p:spPr>
        <p:txBody>
          <a:bodyPr wrap="none" rtlCol="0">
            <a:spAutoFit/>
          </a:bodyPr>
          <a:lstStyle/>
          <a:p>
            <a:r>
              <a:rPr lang="es-CO" sz="2400" dirty="0"/>
              <a:t>GERENCIA DE TALENTO HUMANO</a:t>
            </a:r>
          </a:p>
        </p:txBody>
      </p:sp>
      <p:grpSp>
        <p:nvGrpSpPr>
          <p:cNvPr id="14" name="Grupo 13"/>
          <p:cNvGrpSpPr/>
          <p:nvPr/>
        </p:nvGrpSpPr>
        <p:grpSpPr>
          <a:xfrm>
            <a:off x="410444" y="1472835"/>
            <a:ext cx="7751256" cy="1025689"/>
            <a:chOff x="346243" y="3827501"/>
            <a:chExt cx="5020610" cy="295200"/>
          </a:xfrm>
        </p:grpSpPr>
        <p:sp>
          <p:nvSpPr>
            <p:cNvPr id="15" name="Rectángulo redondeado 14"/>
            <p:cNvSpPr/>
            <p:nvPr/>
          </p:nvSpPr>
          <p:spPr>
            <a:xfrm>
              <a:off x="346243" y="3827501"/>
              <a:ext cx="4847415" cy="295200"/>
            </a:xfrm>
            <a:prstGeom prst="roundRect">
              <a:avLst/>
            </a:prstGeom>
          </p:spPr>
          <p:style>
            <a:lnRef idx="2">
              <a:schemeClr val="lt1">
                <a:hueOff val="0"/>
                <a:satOff val="0"/>
                <a:lumOff val="0"/>
                <a:alphaOff val="0"/>
              </a:schemeClr>
            </a:lnRef>
            <a:fillRef idx="1">
              <a:schemeClr val="accent3">
                <a:hueOff val="2168479"/>
                <a:satOff val="80000"/>
                <a:lumOff val="-11765"/>
                <a:alphaOff val="0"/>
              </a:schemeClr>
            </a:fillRef>
            <a:effectRef idx="0">
              <a:schemeClr val="accent3">
                <a:hueOff val="2168479"/>
                <a:satOff val="80000"/>
                <a:lumOff val="-11765"/>
                <a:alphaOff val="0"/>
              </a:schemeClr>
            </a:effectRef>
            <a:fontRef idx="minor">
              <a:schemeClr val="lt1"/>
            </a:fontRef>
          </p:style>
        </p:sp>
        <p:sp>
          <p:nvSpPr>
            <p:cNvPr id="16" name="CuadroTexto 15"/>
            <p:cNvSpPr txBox="1"/>
            <p:nvPr/>
          </p:nvSpPr>
          <p:spPr>
            <a:xfrm>
              <a:off x="346243" y="3841435"/>
              <a:ext cx="5020610" cy="2735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lvl="0" defTabSz="444500">
                <a:lnSpc>
                  <a:spcPct val="90000"/>
                </a:lnSpc>
                <a:spcBef>
                  <a:spcPct val="0"/>
                </a:spcBef>
                <a:spcAft>
                  <a:spcPct val="35000"/>
                </a:spcAft>
              </a:pPr>
              <a:r>
                <a:rPr lang="es-CO" b="1" kern="1200" dirty="0"/>
                <a:t>2. Proceso de </a:t>
              </a:r>
              <a:r>
                <a:rPr lang="es-CO" b="1" dirty="0"/>
                <a:t>Evaluación y Desarrollo</a:t>
              </a:r>
              <a:endParaRPr lang="es-CO" kern="1200" dirty="0"/>
            </a:p>
          </p:txBody>
        </p:sp>
      </p:grpSp>
      <p:sp>
        <p:nvSpPr>
          <p:cNvPr id="11" name="Rectángulo 10"/>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324853333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122</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9" name="Marcador de contenido 1"/>
          <p:cNvSpPr txBox="1">
            <a:spLocks/>
          </p:cNvSpPr>
          <p:nvPr/>
        </p:nvSpPr>
        <p:spPr>
          <a:xfrm>
            <a:off x="765924" y="2073450"/>
            <a:ext cx="10602834" cy="151990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endParaRPr lang="es-CO" sz="3600" dirty="0">
              <a:solidFill>
                <a:schemeClr val="accent5">
                  <a:lumMod val="75000"/>
                </a:schemeClr>
              </a:solidFill>
            </a:endParaRPr>
          </a:p>
        </p:txBody>
      </p:sp>
      <p:graphicFrame>
        <p:nvGraphicFramePr>
          <p:cNvPr id="11" name="Diagrama 10"/>
          <p:cNvGraphicFramePr/>
          <p:nvPr>
            <p:extLst/>
          </p:nvPr>
        </p:nvGraphicFramePr>
        <p:xfrm>
          <a:off x="780882" y="2827090"/>
          <a:ext cx="10572918" cy="3711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upo 9"/>
          <p:cNvGrpSpPr/>
          <p:nvPr/>
        </p:nvGrpSpPr>
        <p:grpSpPr>
          <a:xfrm>
            <a:off x="2399109" y="2327117"/>
            <a:ext cx="7082394" cy="485124"/>
            <a:chOff x="346243" y="1301200"/>
            <a:chExt cx="4847415" cy="295200"/>
          </a:xfrm>
        </p:grpSpPr>
        <p:sp>
          <p:nvSpPr>
            <p:cNvPr id="12" name="Rectángulo redondeado 11"/>
            <p:cNvSpPr/>
            <p:nvPr/>
          </p:nvSpPr>
          <p:spPr>
            <a:xfrm>
              <a:off x="346243" y="1301200"/>
              <a:ext cx="4847415" cy="295200"/>
            </a:xfrm>
            <a:prstGeom prst="roundRect">
              <a:avLst/>
            </a:prstGeom>
          </p:spPr>
          <p:style>
            <a:lnRef idx="2">
              <a:schemeClr val="lt1">
                <a:hueOff val="0"/>
                <a:satOff val="0"/>
                <a:lumOff val="0"/>
                <a:alphaOff val="0"/>
              </a:schemeClr>
            </a:lnRef>
            <a:fillRef idx="1">
              <a:schemeClr val="accent3">
                <a:hueOff val="542120"/>
                <a:satOff val="20000"/>
                <a:lumOff val="-2941"/>
                <a:alphaOff val="0"/>
              </a:schemeClr>
            </a:fillRef>
            <a:effectRef idx="0">
              <a:schemeClr val="accent3">
                <a:hueOff val="542120"/>
                <a:satOff val="20000"/>
                <a:lumOff val="-2941"/>
                <a:alphaOff val="0"/>
              </a:schemeClr>
            </a:effectRef>
            <a:fontRef idx="minor">
              <a:schemeClr val="lt1"/>
            </a:fontRef>
          </p:style>
        </p:sp>
        <p:sp>
          <p:nvSpPr>
            <p:cNvPr id="13" name="CuadroTexto 12"/>
            <p:cNvSpPr txBox="1"/>
            <p:nvPr/>
          </p:nvSpPr>
          <p:spPr>
            <a:xfrm>
              <a:off x="360653" y="1315610"/>
              <a:ext cx="4818595" cy="2663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marL="0" lvl="0" indent="0" algn="ctr" defTabSz="444500">
                <a:lnSpc>
                  <a:spcPct val="90000"/>
                </a:lnSpc>
                <a:spcBef>
                  <a:spcPct val="0"/>
                </a:spcBef>
                <a:spcAft>
                  <a:spcPct val="35000"/>
                </a:spcAft>
                <a:buNone/>
              </a:pPr>
              <a:r>
                <a:rPr lang="es-CO" sz="1600" kern="1200" dirty="0"/>
                <a:t>Procedimiento Diseño y Ejecución del Plan Empresarial de Capacitación</a:t>
              </a:r>
            </a:p>
          </p:txBody>
        </p:sp>
      </p:grpSp>
      <p:sp>
        <p:nvSpPr>
          <p:cNvPr id="14" name="CuadroTexto 13"/>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pSp>
        <p:nvGrpSpPr>
          <p:cNvPr id="15" name="Grupo 14"/>
          <p:cNvGrpSpPr/>
          <p:nvPr/>
        </p:nvGrpSpPr>
        <p:grpSpPr>
          <a:xfrm>
            <a:off x="418833" y="1547723"/>
            <a:ext cx="7969369" cy="683749"/>
            <a:chOff x="346243" y="3827501"/>
            <a:chExt cx="5161885" cy="295200"/>
          </a:xfrm>
        </p:grpSpPr>
        <p:sp>
          <p:nvSpPr>
            <p:cNvPr id="19" name="Rectángulo redondeado 14"/>
            <p:cNvSpPr/>
            <p:nvPr/>
          </p:nvSpPr>
          <p:spPr>
            <a:xfrm>
              <a:off x="346243" y="3827501"/>
              <a:ext cx="4847415" cy="295200"/>
            </a:xfrm>
            <a:prstGeom prst="roundRect">
              <a:avLst/>
            </a:prstGeom>
          </p:spPr>
          <p:style>
            <a:lnRef idx="2">
              <a:schemeClr val="lt1">
                <a:hueOff val="0"/>
                <a:satOff val="0"/>
                <a:lumOff val="0"/>
                <a:alphaOff val="0"/>
              </a:schemeClr>
            </a:lnRef>
            <a:fillRef idx="1">
              <a:schemeClr val="accent3">
                <a:hueOff val="2168479"/>
                <a:satOff val="80000"/>
                <a:lumOff val="-11765"/>
                <a:alphaOff val="0"/>
              </a:schemeClr>
            </a:fillRef>
            <a:effectRef idx="0">
              <a:schemeClr val="accent3">
                <a:hueOff val="2168479"/>
                <a:satOff val="80000"/>
                <a:lumOff val="-11765"/>
                <a:alphaOff val="0"/>
              </a:schemeClr>
            </a:effectRef>
            <a:fontRef idx="minor">
              <a:schemeClr val="lt1"/>
            </a:fontRef>
          </p:style>
        </p:sp>
        <p:sp>
          <p:nvSpPr>
            <p:cNvPr id="20" name="CuadroTexto 19"/>
            <p:cNvSpPr txBox="1"/>
            <p:nvPr/>
          </p:nvSpPr>
          <p:spPr>
            <a:xfrm>
              <a:off x="487518" y="3874150"/>
              <a:ext cx="5020610" cy="2251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lvl="0" defTabSz="444500">
                <a:lnSpc>
                  <a:spcPct val="90000"/>
                </a:lnSpc>
                <a:spcBef>
                  <a:spcPct val="0"/>
                </a:spcBef>
                <a:spcAft>
                  <a:spcPct val="35000"/>
                </a:spcAft>
              </a:pPr>
              <a:r>
                <a:rPr lang="es-CO" b="1" kern="1200" dirty="0"/>
                <a:t>2. Proceso de </a:t>
              </a:r>
              <a:r>
                <a:rPr lang="es-CO" b="1" dirty="0"/>
                <a:t>Evaluación y Desarrollo</a:t>
              </a:r>
              <a:endParaRPr lang="es-CO" kern="1200" dirty="0"/>
            </a:p>
          </p:txBody>
        </p:sp>
      </p:grpSp>
      <p:sp>
        <p:nvSpPr>
          <p:cNvPr id="16" name="Rectángulo 15"/>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8" name="CuadroTexto 17"/>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27181449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123</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aphicFrame>
        <p:nvGraphicFramePr>
          <p:cNvPr id="11" name="Diagrama 10"/>
          <p:cNvGraphicFramePr/>
          <p:nvPr>
            <p:extLst/>
          </p:nvPr>
        </p:nvGraphicFramePr>
        <p:xfrm>
          <a:off x="780882" y="2871391"/>
          <a:ext cx="10572918" cy="3711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4" name="Grupo 13"/>
          <p:cNvGrpSpPr/>
          <p:nvPr/>
        </p:nvGrpSpPr>
        <p:grpSpPr>
          <a:xfrm>
            <a:off x="1497814" y="2325449"/>
            <a:ext cx="6026767" cy="446165"/>
            <a:chOff x="346243" y="2085550"/>
            <a:chExt cx="4847415" cy="295200"/>
          </a:xfrm>
        </p:grpSpPr>
        <p:sp>
          <p:nvSpPr>
            <p:cNvPr id="15" name="Rectángulo redondeado 14"/>
            <p:cNvSpPr/>
            <p:nvPr/>
          </p:nvSpPr>
          <p:spPr>
            <a:xfrm>
              <a:off x="346243" y="2085550"/>
              <a:ext cx="4847415" cy="295200"/>
            </a:xfrm>
            <a:prstGeom prst="roundRect">
              <a:avLst/>
            </a:prstGeom>
          </p:spPr>
          <p:style>
            <a:lnRef idx="2">
              <a:schemeClr val="lt1">
                <a:hueOff val="0"/>
                <a:satOff val="0"/>
                <a:lumOff val="0"/>
                <a:alphaOff val="0"/>
              </a:schemeClr>
            </a:lnRef>
            <a:fillRef idx="1">
              <a:schemeClr val="accent3">
                <a:hueOff val="1084240"/>
                <a:satOff val="40000"/>
                <a:lumOff val="-5882"/>
                <a:alphaOff val="0"/>
              </a:schemeClr>
            </a:fillRef>
            <a:effectRef idx="0">
              <a:schemeClr val="accent3">
                <a:hueOff val="1084240"/>
                <a:satOff val="40000"/>
                <a:lumOff val="-5882"/>
                <a:alphaOff val="0"/>
              </a:schemeClr>
            </a:effectRef>
            <a:fontRef idx="minor">
              <a:schemeClr val="lt1"/>
            </a:fontRef>
          </p:style>
        </p:sp>
        <p:sp>
          <p:nvSpPr>
            <p:cNvPr id="16" name="CuadroTexto 15"/>
            <p:cNvSpPr txBox="1"/>
            <p:nvPr/>
          </p:nvSpPr>
          <p:spPr>
            <a:xfrm>
              <a:off x="360653" y="2099960"/>
              <a:ext cx="4818595" cy="2663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marL="0" lvl="0" indent="0" algn="l" defTabSz="444500">
                <a:lnSpc>
                  <a:spcPct val="90000"/>
                </a:lnSpc>
                <a:spcBef>
                  <a:spcPct val="0"/>
                </a:spcBef>
                <a:spcAft>
                  <a:spcPct val="35000"/>
                </a:spcAft>
                <a:buNone/>
              </a:pPr>
              <a:r>
                <a:rPr lang="es-CO" kern="1200" dirty="0"/>
                <a:t>Procedimiento de Gestión de Bienestar Social Laboral</a:t>
              </a:r>
            </a:p>
          </p:txBody>
        </p:sp>
      </p:grpSp>
      <p:sp>
        <p:nvSpPr>
          <p:cNvPr id="17" name="CuadroTexto 16"/>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pSp>
        <p:nvGrpSpPr>
          <p:cNvPr id="18" name="Grupo 17"/>
          <p:cNvGrpSpPr/>
          <p:nvPr/>
        </p:nvGrpSpPr>
        <p:grpSpPr>
          <a:xfrm>
            <a:off x="535869" y="1512473"/>
            <a:ext cx="6015076" cy="742455"/>
            <a:chOff x="346243" y="3043151"/>
            <a:chExt cx="4847415" cy="295200"/>
          </a:xfrm>
          <a:solidFill>
            <a:schemeClr val="accent6">
              <a:lumMod val="75000"/>
            </a:schemeClr>
          </a:solidFill>
        </p:grpSpPr>
        <p:sp>
          <p:nvSpPr>
            <p:cNvPr id="19" name="Rectángulo redondeado 18"/>
            <p:cNvSpPr/>
            <p:nvPr/>
          </p:nvSpPr>
          <p:spPr>
            <a:xfrm>
              <a:off x="346243" y="3043151"/>
              <a:ext cx="4847415" cy="295200"/>
            </a:xfrm>
            <a:prstGeom prst="roundRect">
              <a:avLst/>
            </a:prstGeom>
            <a:grpFill/>
          </p:spPr>
          <p:style>
            <a:lnRef idx="2">
              <a:schemeClr val="lt1">
                <a:hueOff val="0"/>
                <a:satOff val="0"/>
                <a:lumOff val="0"/>
                <a:alphaOff val="0"/>
              </a:schemeClr>
            </a:lnRef>
            <a:fillRef idx="1">
              <a:schemeClr val="accent3">
                <a:hueOff val="1626359"/>
                <a:satOff val="60000"/>
                <a:lumOff val="-8824"/>
                <a:alphaOff val="0"/>
              </a:schemeClr>
            </a:fillRef>
            <a:effectRef idx="0">
              <a:schemeClr val="accent3">
                <a:hueOff val="1626359"/>
                <a:satOff val="60000"/>
                <a:lumOff val="-8824"/>
                <a:alphaOff val="0"/>
              </a:schemeClr>
            </a:effectRef>
            <a:fontRef idx="minor">
              <a:schemeClr val="lt1"/>
            </a:fontRef>
          </p:style>
        </p:sp>
        <p:sp>
          <p:nvSpPr>
            <p:cNvPr id="20" name="CuadroTexto 19"/>
            <p:cNvSpPr txBox="1"/>
            <p:nvPr/>
          </p:nvSpPr>
          <p:spPr>
            <a:xfrm>
              <a:off x="346243" y="3056481"/>
              <a:ext cx="4818595" cy="2663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lvl="0" algn="ctr" defTabSz="444500">
                <a:lnSpc>
                  <a:spcPct val="90000"/>
                </a:lnSpc>
                <a:spcBef>
                  <a:spcPct val="0"/>
                </a:spcBef>
                <a:spcAft>
                  <a:spcPct val="35000"/>
                </a:spcAft>
              </a:pPr>
              <a:r>
                <a:rPr lang="es-CO" b="1" dirty="0"/>
                <a:t>3. Proceso de  Bienestar, Seguridad y Salud en el Trabajo</a:t>
              </a:r>
              <a:endParaRPr lang="es-CO" kern="1200" dirty="0"/>
            </a:p>
          </p:txBody>
        </p:sp>
      </p:grpSp>
      <p:sp>
        <p:nvSpPr>
          <p:cNvPr id="13" name="Rectángulo 12"/>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1" name="Imagen 20"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2" name="CuadroTexto 21"/>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24237132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124</a:t>
            </a:fld>
            <a:endParaRPr lang="es-ES"/>
          </a:p>
        </p:txBody>
      </p:sp>
      <p:sp>
        <p:nvSpPr>
          <p:cNvPr id="2" name="CuadroTexto 1"/>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aphicFrame>
        <p:nvGraphicFramePr>
          <p:cNvPr id="13" name="Diagrama 12"/>
          <p:cNvGraphicFramePr/>
          <p:nvPr>
            <p:extLst/>
          </p:nvPr>
        </p:nvGraphicFramePr>
        <p:xfrm>
          <a:off x="969605" y="2148839"/>
          <a:ext cx="10457919" cy="4572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p:cNvSpPr txBox="1"/>
          <p:nvPr/>
        </p:nvSpPr>
        <p:spPr>
          <a:xfrm>
            <a:off x="0" y="1496803"/>
            <a:ext cx="3666838" cy="1015663"/>
          </a:xfrm>
          <a:prstGeom prst="rect">
            <a:avLst/>
          </a:prstGeom>
          <a:noFill/>
        </p:spPr>
        <p:txBody>
          <a:bodyPr wrap="none" rtlCol="0">
            <a:spAutoFit/>
          </a:bodyPr>
          <a:lstStyle/>
          <a:p>
            <a:pPr lvl="1"/>
            <a:r>
              <a:rPr lang="es-CO" sz="2000" dirty="0"/>
              <a:t>2. Gestión segundo semestre</a:t>
            </a:r>
          </a:p>
          <a:p>
            <a:endParaRPr lang="es-CO" sz="2000" dirty="0"/>
          </a:p>
          <a:p>
            <a:endParaRPr lang="es-CO" sz="2000" dirty="0"/>
          </a:p>
        </p:txBody>
      </p:sp>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15582554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125</a:t>
            </a:fld>
            <a:endParaRPr lang="es-ES"/>
          </a:p>
        </p:txBody>
      </p:sp>
      <p:cxnSp>
        <p:nvCxnSpPr>
          <p:cNvPr id="8" name="Conector recto de flecha 7"/>
          <p:cNvCxnSpPr/>
          <p:nvPr/>
        </p:nvCxnSpPr>
        <p:spPr>
          <a:xfrm>
            <a:off x="616017" y="1268107"/>
            <a:ext cx="11053069"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aphicFrame>
        <p:nvGraphicFramePr>
          <p:cNvPr id="6" name="Diagrama 5"/>
          <p:cNvGraphicFramePr/>
          <p:nvPr/>
        </p:nvGraphicFramePr>
        <p:xfrm>
          <a:off x="876417" y="2894616"/>
          <a:ext cx="9105783" cy="37488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Imagen 9"/>
          <p:cNvPicPr>
            <a:picLocks noChangeAspect="1"/>
          </p:cNvPicPr>
          <p:nvPr/>
        </p:nvPicPr>
        <p:blipFill>
          <a:blip r:embed="rId8"/>
          <a:stretch>
            <a:fillRect/>
          </a:stretch>
        </p:blipFill>
        <p:spPr>
          <a:xfrm>
            <a:off x="10221136" y="4502788"/>
            <a:ext cx="1302472" cy="1302472"/>
          </a:xfrm>
          <a:prstGeom prst="rect">
            <a:avLst/>
          </a:prstGeom>
        </p:spPr>
      </p:pic>
      <p:sp>
        <p:nvSpPr>
          <p:cNvPr id="12" name="Rectángulo 11"/>
          <p:cNvSpPr/>
          <p:nvPr/>
        </p:nvSpPr>
        <p:spPr>
          <a:xfrm>
            <a:off x="6201928" y="1812764"/>
            <a:ext cx="3695242" cy="707886"/>
          </a:xfrm>
          <a:prstGeom prst="rect">
            <a:avLst/>
          </a:prstGeom>
          <a:noFill/>
        </p:spPr>
        <p:txBody>
          <a:bodyPr wrap="none" lIns="91440" tIns="45720" rIns="91440" bIns="45720">
            <a:spAutoFit/>
          </a:bodyPr>
          <a:lstStyle/>
          <a:p>
            <a:pPr algn="ctr"/>
            <a:r>
              <a:rPr lang="es-ES" sz="4000" b="1" cap="none" spc="0" dirty="0">
                <a:ln w="0"/>
                <a:solidFill>
                  <a:schemeClr val="accent1"/>
                </a:solidFill>
                <a:effectLst>
                  <a:outerShdw blurRad="38100" dist="25400" dir="5400000" algn="ctr" rotWithShape="0">
                    <a:srgbClr val="6E747A">
                      <a:alpha val="43000"/>
                    </a:srgbClr>
                  </a:outerShdw>
                </a:effectLst>
              </a:rPr>
              <a:t>PROYECTO SENA</a:t>
            </a:r>
          </a:p>
        </p:txBody>
      </p:sp>
      <p:pic>
        <p:nvPicPr>
          <p:cNvPr id="13" name="Imagen 12"/>
          <p:cNvPicPr>
            <a:picLocks noChangeAspect="1"/>
          </p:cNvPicPr>
          <p:nvPr/>
        </p:nvPicPr>
        <p:blipFill>
          <a:blip r:embed="rId9"/>
          <a:stretch>
            <a:fillRect/>
          </a:stretch>
        </p:blipFill>
        <p:spPr>
          <a:xfrm>
            <a:off x="10109359" y="1448614"/>
            <a:ext cx="1805946" cy="2144072"/>
          </a:xfrm>
          <a:prstGeom prst="rect">
            <a:avLst/>
          </a:prstGeom>
        </p:spPr>
      </p:pic>
      <p:sp>
        <p:nvSpPr>
          <p:cNvPr id="14" name="CuadroTexto 13"/>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pSp>
        <p:nvGrpSpPr>
          <p:cNvPr id="15" name="Grupo 14"/>
          <p:cNvGrpSpPr/>
          <p:nvPr/>
        </p:nvGrpSpPr>
        <p:grpSpPr>
          <a:xfrm>
            <a:off x="1142324" y="2016607"/>
            <a:ext cx="4847415" cy="265680"/>
            <a:chOff x="346243" y="198599"/>
            <a:chExt cx="4847415" cy="265680"/>
          </a:xfrm>
        </p:grpSpPr>
        <p:sp>
          <p:nvSpPr>
            <p:cNvPr id="16" name="Rectángulo redondeado 15"/>
            <p:cNvSpPr/>
            <p:nvPr/>
          </p:nvSpPr>
          <p:spPr>
            <a:xfrm>
              <a:off x="346243" y="198599"/>
              <a:ext cx="4847415" cy="265680"/>
            </a:xfrm>
            <a:prstGeom prst="round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7" name="CuadroTexto 16"/>
            <p:cNvSpPr txBox="1"/>
            <p:nvPr/>
          </p:nvSpPr>
          <p:spPr>
            <a:xfrm>
              <a:off x="359212" y="211568"/>
              <a:ext cx="4821477" cy="2397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marL="0" lvl="0" indent="0" algn="l" defTabSz="444500">
                <a:lnSpc>
                  <a:spcPct val="90000"/>
                </a:lnSpc>
                <a:spcBef>
                  <a:spcPct val="0"/>
                </a:spcBef>
                <a:spcAft>
                  <a:spcPct val="35000"/>
                </a:spcAft>
                <a:buNone/>
              </a:pPr>
              <a:r>
                <a:rPr lang="es-CO" sz="1000" kern="1200" dirty="0"/>
                <a:t>1. Procedimiento de Selección y Vinculación</a:t>
              </a:r>
              <a:endParaRPr lang="es-ES" sz="1000" kern="1200" dirty="0"/>
            </a:p>
          </p:txBody>
        </p:sp>
      </p:grpSp>
      <p:sp>
        <p:nvSpPr>
          <p:cNvPr id="2" name="Rectángulo 1"/>
          <p:cNvSpPr/>
          <p:nvPr/>
        </p:nvSpPr>
        <p:spPr>
          <a:xfrm>
            <a:off x="3078440" y="1471106"/>
            <a:ext cx="4701736" cy="369332"/>
          </a:xfrm>
          <a:prstGeom prst="rect">
            <a:avLst/>
          </a:prstGeom>
        </p:spPr>
        <p:txBody>
          <a:bodyPr wrap="none">
            <a:spAutoFit/>
          </a:bodyPr>
          <a:lstStyle/>
          <a:p>
            <a:pPr lvl="0"/>
            <a:r>
              <a:rPr lang="es-CO" b="1" dirty="0"/>
              <a:t>Proceso de Administración del Talento Humano</a:t>
            </a:r>
            <a:endParaRPr lang="es-ES" b="1" dirty="0"/>
          </a:p>
        </p:txBody>
      </p:sp>
      <p:sp>
        <p:nvSpPr>
          <p:cNvPr id="18" name="Rectángulo 17"/>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9" name="Imagen 18" descr="Fondos oscuros-01.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0" name="CuadroTexto 19"/>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12419849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3"/>
          <a:srcRect l="69436" t="18293" r="12442" b="64985"/>
          <a:stretch/>
        </p:blipFill>
        <p:spPr>
          <a:xfrm>
            <a:off x="8103024" y="1385553"/>
            <a:ext cx="3314157" cy="1720148"/>
          </a:xfrm>
          <a:prstGeom prst="rect">
            <a:avLst/>
          </a:prstGeom>
        </p:spPr>
      </p:pic>
      <p:sp>
        <p:nvSpPr>
          <p:cNvPr id="3" name="Marcador de número de diapositiva 2"/>
          <p:cNvSpPr>
            <a:spLocks noGrp="1"/>
          </p:cNvSpPr>
          <p:nvPr>
            <p:ph type="sldNum" sz="quarter" idx="12"/>
          </p:nvPr>
        </p:nvSpPr>
        <p:spPr/>
        <p:txBody>
          <a:bodyPr/>
          <a:lstStyle/>
          <a:p>
            <a:fld id="{015B2B85-C11A-46BE-910A-7C2CECB29AE5}" type="slidenum">
              <a:rPr lang="es-ES" smtClean="0"/>
              <a:t>126</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aphicFrame>
        <p:nvGraphicFramePr>
          <p:cNvPr id="6" name="Diagrama 5"/>
          <p:cNvGraphicFramePr/>
          <p:nvPr>
            <p:extLst/>
          </p:nvPr>
        </p:nvGraphicFramePr>
        <p:xfrm>
          <a:off x="876418" y="2894616"/>
          <a:ext cx="10477382" cy="37488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CuadroTexto 9"/>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pSp>
        <p:nvGrpSpPr>
          <p:cNvPr id="11" name="Grupo 10"/>
          <p:cNvGrpSpPr/>
          <p:nvPr/>
        </p:nvGrpSpPr>
        <p:grpSpPr>
          <a:xfrm>
            <a:off x="1030569" y="2070617"/>
            <a:ext cx="4847415" cy="265680"/>
            <a:chOff x="346243" y="198599"/>
            <a:chExt cx="4847415" cy="265680"/>
          </a:xfrm>
        </p:grpSpPr>
        <p:sp>
          <p:nvSpPr>
            <p:cNvPr id="12" name="Rectángulo redondeado 11"/>
            <p:cNvSpPr/>
            <p:nvPr/>
          </p:nvSpPr>
          <p:spPr>
            <a:xfrm>
              <a:off x="346243" y="198599"/>
              <a:ext cx="4847415" cy="265680"/>
            </a:xfrm>
            <a:prstGeom prst="round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3" name="CuadroTexto 12"/>
            <p:cNvSpPr txBox="1"/>
            <p:nvPr/>
          </p:nvSpPr>
          <p:spPr>
            <a:xfrm>
              <a:off x="359212" y="211568"/>
              <a:ext cx="4821477" cy="2397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marL="0" lvl="0" indent="0" algn="l" defTabSz="444500">
                <a:lnSpc>
                  <a:spcPct val="90000"/>
                </a:lnSpc>
                <a:spcBef>
                  <a:spcPct val="0"/>
                </a:spcBef>
                <a:spcAft>
                  <a:spcPct val="35000"/>
                </a:spcAft>
                <a:buNone/>
              </a:pPr>
              <a:r>
                <a:rPr lang="es-CO" sz="1000" kern="1200" dirty="0"/>
                <a:t>1. Procedimiento de Selección y Vinculación</a:t>
              </a:r>
              <a:endParaRPr lang="es-ES" sz="1000" kern="1200" dirty="0"/>
            </a:p>
          </p:txBody>
        </p:sp>
      </p:grpSp>
      <p:sp>
        <p:nvSpPr>
          <p:cNvPr id="14" name="Rectángulo 13"/>
          <p:cNvSpPr/>
          <p:nvPr/>
        </p:nvSpPr>
        <p:spPr>
          <a:xfrm>
            <a:off x="3078440" y="1471106"/>
            <a:ext cx="4701736" cy="369332"/>
          </a:xfrm>
          <a:prstGeom prst="rect">
            <a:avLst/>
          </a:prstGeom>
        </p:spPr>
        <p:txBody>
          <a:bodyPr wrap="none">
            <a:spAutoFit/>
          </a:bodyPr>
          <a:lstStyle/>
          <a:p>
            <a:pPr lvl="0"/>
            <a:r>
              <a:rPr lang="es-CO" b="1" dirty="0"/>
              <a:t>Proceso de Administración del Talento Humano</a:t>
            </a:r>
            <a:endParaRPr lang="es-ES" b="1" dirty="0"/>
          </a:p>
        </p:txBody>
      </p:sp>
      <p:sp>
        <p:nvSpPr>
          <p:cNvPr id="15" name="Rectángulo 14"/>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124277371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127</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9" name="Marcador de contenido 1"/>
          <p:cNvSpPr txBox="1">
            <a:spLocks/>
          </p:cNvSpPr>
          <p:nvPr/>
        </p:nvSpPr>
        <p:spPr>
          <a:xfrm>
            <a:off x="604008" y="2167725"/>
            <a:ext cx="10602834" cy="151990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endParaRPr lang="es-CO" sz="3600" dirty="0">
              <a:solidFill>
                <a:schemeClr val="accent5">
                  <a:lumMod val="75000"/>
                </a:schemeClr>
              </a:solidFill>
            </a:endParaRPr>
          </a:p>
        </p:txBody>
      </p:sp>
      <p:graphicFrame>
        <p:nvGraphicFramePr>
          <p:cNvPr id="11" name="Diagrama 10"/>
          <p:cNvGraphicFramePr/>
          <p:nvPr>
            <p:extLst/>
          </p:nvPr>
        </p:nvGraphicFramePr>
        <p:xfrm>
          <a:off x="969605" y="2167725"/>
          <a:ext cx="10572918" cy="42871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pSp>
        <p:nvGrpSpPr>
          <p:cNvPr id="12" name="Grupo 11"/>
          <p:cNvGrpSpPr/>
          <p:nvPr/>
        </p:nvGrpSpPr>
        <p:grpSpPr>
          <a:xfrm>
            <a:off x="830742" y="1473473"/>
            <a:ext cx="5962099" cy="591384"/>
            <a:chOff x="346243" y="2925869"/>
            <a:chExt cx="5054068" cy="265680"/>
          </a:xfrm>
        </p:grpSpPr>
        <p:sp>
          <p:nvSpPr>
            <p:cNvPr id="13" name="Rectángulo redondeado 12"/>
            <p:cNvSpPr/>
            <p:nvPr/>
          </p:nvSpPr>
          <p:spPr>
            <a:xfrm>
              <a:off x="346243" y="2925869"/>
              <a:ext cx="4847415" cy="265680"/>
            </a:xfrm>
            <a:prstGeom prst="roundRect">
              <a:avLst/>
            </a:prstGeom>
          </p:spPr>
          <p:style>
            <a:lnRef idx="2">
              <a:schemeClr val="lt1">
                <a:hueOff val="0"/>
                <a:satOff val="0"/>
                <a:lumOff val="0"/>
                <a:alphaOff val="0"/>
              </a:schemeClr>
            </a:lnRef>
            <a:fillRef idx="1">
              <a:schemeClr val="accent5">
                <a:hueOff val="-4412007"/>
                <a:satOff val="-6137"/>
                <a:lumOff val="-2353"/>
                <a:alphaOff val="0"/>
              </a:schemeClr>
            </a:fillRef>
            <a:effectRef idx="0">
              <a:schemeClr val="accent5">
                <a:hueOff val="-4412007"/>
                <a:satOff val="-6137"/>
                <a:lumOff val="-2353"/>
                <a:alphaOff val="0"/>
              </a:schemeClr>
            </a:effectRef>
            <a:fontRef idx="minor">
              <a:schemeClr val="lt1"/>
            </a:fontRef>
          </p:style>
        </p:sp>
        <p:sp>
          <p:nvSpPr>
            <p:cNvPr id="14" name="CuadroTexto 13"/>
            <p:cNvSpPr txBox="1"/>
            <p:nvPr/>
          </p:nvSpPr>
          <p:spPr>
            <a:xfrm>
              <a:off x="578834" y="2938838"/>
              <a:ext cx="4821477" cy="2397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marL="0" lvl="0" indent="0" algn="l" defTabSz="444500">
                <a:lnSpc>
                  <a:spcPct val="90000"/>
                </a:lnSpc>
                <a:spcBef>
                  <a:spcPct val="0"/>
                </a:spcBef>
                <a:spcAft>
                  <a:spcPct val="35000"/>
                </a:spcAft>
                <a:buNone/>
              </a:pPr>
              <a:r>
                <a:rPr lang="es-CO" kern="1200" dirty="0"/>
                <a:t>Procedimiento de Gestión de Nómina y Novedades</a:t>
              </a:r>
            </a:p>
          </p:txBody>
        </p:sp>
      </p:grpSp>
      <p:sp>
        <p:nvSpPr>
          <p:cNvPr id="15" name="Rectángulo 14"/>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304260792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128</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aphicFrame>
        <p:nvGraphicFramePr>
          <p:cNvPr id="11" name="Diagrama 10"/>
          <p:cNvGraphicFramePr/>
          <p:nvPr>
            <p:extLst/>
          </p:nvPr>
        </p:nvGraphicFramePr>
        <p:xfrm>
          <a:off x="969605" y="2468359"/>
          <a:ext cx="10572918" cy="3711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pSp>
        <p:nvGrpSpPr>
          <p:cNvPr id="12" name="Grupo 11"/>
          <p:cNvGrpSpPr/>
          <p:nvPr/>
        </p:nvGrpSpPr>
        <p:grpSpPr>
          <a:xfrm>
            <a:off x="755020" y="1590497"/>
            <a:ext cx="5983437" cy="591048"/>
            <a:chOff x="346243" y="1202189"/>
            <a:chExt cx="4847415" cy="265680"/>
          </a:xfrm>
        </p:grpSpPr>
        <p:sp>
          <p:nvSpPr>
            <p:cNvPr id="13" name="Rectángulo redondeado 12"/>
            <p:cNvSpPr/>
            <p:nvPr/>
          </p:nvSpPr>
          <p:spPr>
            <a:xfrm>
              <a:off x="346243" y="1202189"/>
              <a:ext cx="4847415" cy="265680"/>
            </a:xfrm>
            <a:prstGeom prst="roundRect">
              <a:avLst/>
            </a:prstGeom>
          </p:spPr>
          <p:style>
            <a:lnRef idx="2">
              <a:schemeClr val="lt1">
                <a:hueOff val="0"/>
                <a:satOff val="0"/>
                <a:lumOff val="0"/>
                <a:alphaOff val="0"/>
              </a:schemeClr>
            </a:lnRef>
            <a:fillRef idx="1">
              <a:schemeClr val="accent5">
                <a:hueOff val="-1470669"/>
                <a:satOff val="-2046"/>
                <a:lumOff val="-784"/>
                <a:alphaOff val="0"/>
              </a:schemeClr>
            </a:fillRef>
            <a:effectRef idx="0">
              <a:schemeClr val="accent5">
                <a:hueOff val="-1470669"/>
                <a:satOff val="-2046"/>
                <a:lumOff val="-784"/>
                <a:alphaOff val="0"/>
              </a:schemeClr>
            </a:effectRef>
            <a:fontRef idx="minor">
              <a:schemeClr val="lt1"/>
            </a:fontRef>
          </p:style>
        </p:sp>
        <p:sp>
          <p:nvSpPr>
            <p:cNvPr id="14" name="CuadroTexto 13"/>
            <p:cNvSpPr txBox="1"/>
            <p:nvPr/>
          </p:nvSpPr>
          <p:spPr>
            <a:xfrm>
              <a:off x="359212" y="1215158"/>
              <a:ext cx="4821477" cy="2397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marL="0" lvl="0" indent="0" algn="l" defTabSz="444500">
                <a:lnSpc>
                  <a:spcPct val="90000"/>
                </a:lnSpc>
                <a:spcBef>
                  <a:spcPct val="0"/>
                </a:spcBef>
                <a:spcAft>
                  <a:spcPct val="35000"/>
                </a:spcAft>
                <a:buNone/>
              </a:pPr>
              <a:r>
                <a:rPr lang="es-CO" sz="1400" kern="1200" dirty="0"/>
                <a:t>Procedimiento Diseño y Ejecución del Plan Empresarial de Capacitación</a:t>
              </a:r>
            </a:p>
          </p:txBody>
        </p:sp>
      </p:grpSp>
      <p:pic>
        <p:nvPicPr>
          <p:cNvPr id="2052" name="Picture 4" descr="Resultado de imagen para camara de comerci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42775" y="4320454"/>
            <a:ext cx="1504950" cy="15049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para instituto agustin codazz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38111" y="2614439"/>
            <a:ext cx="1645920" cy="198333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sultado de imagen para universidad naciona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96027" y="4620667"/>
            <a:ext cx="1973553" cy="129521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Resultado de imagen para universidad del rosari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72681" y="2960954"/>
            <a:ext cx="1996405" cy="1259953"/>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Resultado de imagen para icontec"/>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54505" y="2960954"/>
            <a:ext cx="1457043" cy="654747"/>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Resultado de imagen para esap"/>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10548" y="4686300"/>
            <a:ext cx="1441090" cy="1070524"/>
          </a:xfrm>
          <a:prstGeom prst="rect">
            <a:avLst/>
          </a:prstGeom>
          <a:noFill/>
          <a:extLst>
            <a:ext uri="{909E8E84-426E-40DD-AFC4-6F175D3DCCD1}">
              <a14:hiddenFill xmlns:a14="http://schemas.microsoft.com/office/drawing/2010/main">
                <a:solidFill>
                  <a:srgbClr val="FFFFFF"/>
                </a:solidFill>
              </a14:hiddenFill>
            </a:ext>
          </a:extLst>
        </p:spPr>
      </p:pic>
      <p:sp>
        <p:nvSpPr>
          <p:cNvPr id="16" name="Rectángulo 15"/>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8" name="CuadroTexto 17"/>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398203846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129</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9" name="Marcador de contenido 1"/>
          <p:cNvSpPr txBox="1">
            <a:spLocks/>
          </p:cNvSpPr>
          <p:nvPr/>
        </p:nvSpPr>
        <p:spPr>
          <a:xfrm>
            <a:off x="654342" y="1837107"/>
            <a:ext cx="10602834" cy="151990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endParaRPr lang="es-CO" sz="3600" dirty="0">
              <a:solidFill>
                <a:schemeClr val="accent5">
                  <a:lumMod val="75000"/>
                </a:schemeClr>
              </a:solidFill>
            </a:endParaRPr>
          </a:p>
        </p:txBody>
      </p:sp>
      <p:graphicFrame>
        <p:nvGraphicFramePr>
          <p:cNvPr id="11" name="Diagrama 10"/>
          <p:cNvGraphicFramePr/>
          <p:nvPr>
            <p:extLst/>
          </p:nvPr>
        </p:nvGraphicFramePr>
        <p:xfrm>
          <a:off x="1665920" y="2351940"/>
          <a:ext cx="8316280" cy="3711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pSp>
        <p:nvGrpSpPr>
          <p:cNvPr id="12" name="Grupo 11"/>
          <p:cNvGrpSpPr/>
          <p:nvPr/>
        </p:nvGrpSpPr>
        <p:grpSpPr>
          <a:xfrm>
            <a:off x="642480" y="1615119"/>
            <a:ext cx="5347259" cy="570533"/>
            <a:chOff x="346243" y="2064029"/>
            <a:chExt cx="4847415" cy="265680"/>
          </a:xfrm>
        </p:grpSpPr>
        <p:sp>
          <p:nvSpPr>
            <p:cNvPr id="13" name="Rectángulo redondeado 12"/>
            <p:cNvSpPr/>
            <p:nvPr/>
          </p:nvSpPr>
          <p:spPr>
            <a:xfrm>
              <a:off x="346243" y="2064029"/>
              <a:ext cx="4847415" cy="265680"/>
            </a:xfrm>
            <a:prstGeom prst="roundRect">
              <a:avLst/>
            </a:prstGeom>
          </p:spPr>
          <p:style>
            <a:lnRef idx="2">
              <a:schemeClr val="lt1">
                <a:hueOff val="0"/>
                <a:satOff val="0"/>
                <a:lumOff val="0"/>
                <a:alphaOff val="0"/>
              </a:schemeClr>
            </a:lnRef>
            <a:fillRef idx="1">
              <a:schemeClr val="accent5">
                <a:hueOff val="-2941338"/>
                <a:satOff val="-4091"/>
                <a:lumOff val="-1569"/>
                <a:alphaOff val="0"/>
              </a:schemeClr>
            </a:fillRef>
            <a:effectRef idx="0">
              <a:schemeClr val="accent5">
                <a:hueOff val="-2941338"/>
                <a:satOff val="-4091"/>
                <a:lumOff val="-1569"/>
                <a:alphaOff val="0"/>
              </a:schemeClr>
            </a:effectRef>
            <a:fontRef idx="minor">
              <a:schemeClr val="lt1"/>
            </a:fontRef>
          </p:style>
        </p:sp>
        <p:sp>
          <p:nvSpPr>
            <p:cNvPr id="14" name="CuadroTexto 13"/>
            <p:cNvSpPr txBox="1"/>
            <p:nvPr/>
          </p:nvSpPr>
          <p:spPr>
            <a:xfrm>
              <a:off x="359212" y="2076998"/>
              <a:ext cx="4821477" cy="2397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marL="0" lvl="0" indent="0" algn="l" defTabSz="444500">
                <a:lnSpc>
                  <a:spcPct val="90000"/>
                </a:lnSpc>
                <a:spcBef>
                  <a:spcPct val="0"/>
                </a:spcBef>
                <a:spcAft>
                  <a:spcPct val="35000"/>
                </a:spcAft>
                <a:buNone/>
              </a:pPr>
              <a:r>
                <a:rPr lang="es-CO" sz="1600" kern="1200" dirty="0"/>
                <a:t>Procedimiento de Gestión de Bienestar Social Laboral</a:t>
              </a:r>
            </a:p>
          </p:txBody>
        </p:sp>
      </p:grpSp>
      <p:sp>
        <p:nvSpPr>
          <p:cNvPr id="15" name="Rectángulo 14"/>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411561526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9739" y="3407755"/>
            <a:ext cx="5715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número de diapositiva 2"/>
          <p:cNvSpPr>
            <a:spLocks noGrp="1"/>
          </p:cNvSpPr>
          <p:nvPr>
            <p:ph type="sldNum" sz="quarter" idx="12"/>
          </p:nvPr>
        </p:nvSpPr>
        <p:spPr/>
        <p:txBody>
          <a:bodyPr/>
          <a:lstStyle/>
          <a:p>
            <a:fld id="{015B2B85-C11A-46BE-910A-7C2CECB29AE5}" type="slidenum">
              <a:rPr lang="es-ES" smtClean="0"/>
              <a:t>130</a:t>
            </a:fld>
            <a:endParaRPr lang="es-ES"/>
          </a:p>
        </p:txBody>
      </p:sp>
      <p:cxnSp>
        <p:nvCxnSpPr>
          <p:cNvPr id="8" name="Conector recto de flecha 7"/>
          <p:cNvCxnSpPr/>
          <p:nvPr/>
        </p:nvCxnSpPr>
        <p:spPr>
          <a:xfrm>
            <a:off x="310393" y="1268107"/>
            <a:ext cx="11358693"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0" name="CuadroTexto 9"/>
          <p:cNvSpPr txBox="1"/>
          <p:nvPr/>
        </p:nvSpPr>
        <p:spPr>
          <a:xfrm flipH="1">
            <a:off x="556816" y="3007205"/>
            <a:ext cx="5558758" cy="2554545"/>
          </a:xfrm>
          <a:prstGeom prst="rect">
            <a:avLst/>
          </a:prstGeom>
          <a:noFill/>
        </p:spPr>
        <p:txBody>
          <a:bodyPr wrap="square" rtlCol="0">
            <a:spAutoFit/>
          </a:bodyPr>
          <a:lstStyle/>
          <a:p>
            <a:pPr algn="just"/>
            <a:r>
              <a:rPr lang="es-CO" sz="1600" dirty="0">
                <a:latin typeface="Arial" panose="020B0604020202020204" pitchFamily="34" charset="0"/>
                <a:cs typeface="Arial" panose="020B0604020202020204" pitchFamily="34" charset="0"/>
              </a:rPr>
              <a:t>En el mes de Julio se dio inicio al Programa de la Felicidad Plurum con las entrevistas al personal ejecutivo de SAE con el fin de contextualizarlos con el objetivo del programa y así mismo conocer de primera mano clima y cultura de SAE.</a:t>
            </a:r>
          </a:p>
          <a:p>
            <a:pPr algn="just"/>
            <a:endParaRPr lang="es-CO" sz="1600" dirty="0">
              <a:latin typeface="Arial" panose="020B0604020202020204" pitchFamily="34" charset="0"/>
              <a:cs typeface="Arial" panose="020B0604020202020204" pitchFamily="34" charset="0"/>
            </a:endParaRPr>
          </a:p>
          <a:p>
            <a:pPr algn="just"/>
            <a:r>
              <a:rPr lang="es-CO" sz="1600" dirty="0">
                <a:latin typeface="Arial" panose="020B0604020202020204" pitchFamily="34" charset="0"/>
                <a:cs typeface="Arial" panose="020B0604020202020204" pitchFamily="34" charset="0"/>
              </a:rPr>
              <a:t>Se iniciará con la campaña de expectativa, la segmentación de la población y aplicación del instrumento de medición. </a:t>
            </a:r>
          </a:p>
          <a:p>
            <a:pPr algn="just"/>
            <a:r>
              <a:rPr lang="es-CO" sz="1600" dirty="0">
                <a:latin typeface="Arial" panose="020B0604020202020204" pitchFamily="34" charset="0"/>
                <a:cs typeface="Arial" panose="020B0604020202020204" pitchFamily="34" charset="0"/>
              </a:rPr>
              <a:t> </a:t>
            </a:r>
          </a:p>
        </p:txBody>
      </p:sp>
      <p:pic>
        <p:nvPicPr>
          <p:cNvPr id="11" name="Imagen 10"/>
          <p:cNvPicPr>
            <a:picLocks noChangeAspect="1"/>
          </p:cNvPicPr>
          <p:nvPr/>
        </p:nvPicPr>
        <p:blipFill>
          <a:blip r:embed="rId4"/>
          <a:stretch>
            <a:fillRect/>
          </a:stretch>
        </p:blipFill>
        <p:spPr>
          <a:xfrm>
            <a:off x="556816" y="5459528"/>
            <a:ext cx="2671475" cy="1079384"/>
          </a:xfrm>
          <a:prstGeom prst="rect">
            <a:avLst/>
          </a:prstGeom>
        </p:spPr>
      </p:pic>
      <p:sp>
        <p:nvSpPr>
          <p:cNvPr id="12" name="Rectángulo 11"/>
          <p:cNvSpPr/>
          <p:nvPr/>
        </p:nvSpPr>
        <p:spPr>
          <a:xfrm>
            <a:off x="5595999" y="1954911"/>
            <a:ext cx="6029201" cy="1323439"/>
          </a:xfrm>
          <a:prstGeom prst="rect">
            <a:avLst/>
          </a:prstGeom>
          <a:noFill/>
        </p:spPr>
        <p:txBody>
          <a:bodyPr wrap="square" lIns="91440" tIns="45720" rIns="91440" bIns="45720">
            <a:spAutoFit/>
          </a:bodyPr>
          <a:lstStyle/>
          <a:p>
            <a:pPr algn="ctr"/>
            <a:r>
              <a:rPr lang="es-ES" sz="4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Medición de la Felicidad Organizacional</a:t>
            </a:r>
          </a:p>
        </p:txBody>
      </p:sp>
      <p:sp>
        <p:nvSpPr>
          <p:cNvPr id="13" name="CuadroTexto 12"/>
          <p:cNvSpPr txBox="1"/>
          <p:nvPr/>
        </p:nvSpPr>
        <p:spPr>
          <a:xfrm>
            <a:off x="5108896" y="747719"/>
            <a:ext cx="4372607" cy="461665"/>
          </a:xfrm>
          <a:prstGeom prst="rect">
            <a:avLst/>
          </a:prstGeom>
          <a:noFill/>
        </p:spPr>
        <p:txBody>
          <a:bodyPr wrap="none" rtlCol="0">
            <a:spAutoFit/>
          </a:bodyPr>
          <a:lstStyle/>
          <a:p>
            <a:r>
              <a:rPr lang="es-CO" sz="2400" dirty="0"/>
              <a:t>GERENCIA DE TALENTO HUMANO</a:t>
            </a:r>
          </a:p>
        </p:txBody>
      </p:sp>
      <p:grpSp>
        <p:nvGrpSpPr>
          <p:cNvPr id="15" name="Grupo 14"/>
          <p:cNvGrpSpPr/>
          <p:nvPr/>
        </p:nvGrpSpPr>
        <p:grpSpPr>
          <a:xfrm>
            <a:off x="556816" y="1744776"/>
            <a:ext cx="5347259" cy="570533"/>
            <a:chOff x="346243" y="2064029"/>
            <a:chExt cx="4847415" cy="265680"/>
          </a:xfrm>
        </p:grpSpPr>
        <p:sp>
          <p:nvSpPr>
            <p:cNvPr id="16" name="Rectángulo redondeado 12"/>
            <p:cNvSpPr/>
            <p:nvPr/>
          </p:nvSpPr>
          <p:spPr>
            <a:xfrm>
              <a:off x="346243" y="2064029"/>
              <a:ext cx="4847415" cy="265680"/>
            </a:xfrm>
            <a:prstGeom prst="roundRect">
              <a:avLst/>
            </a:prstGeom>
          </p:spPr>
          <p:style>
            <a:lnRef idx="2">
              <a:schemeClr val="lt1">
                <a:hueOff val="0"/>
                <a:satOff val="0"/>
                <a:lumOff val="0"/>
                <a:alphaOff val="0"/>
              </a:schemeClr>
            </a:lnRef>
            <a:fillRef idx="1">
              <a:schemeClr val="accent5">
                <a:hueOff val="-2941338"/>
                <a:satOff val="-4091"/>
                <a:lumOff val="-1569"/>
                <a:alphaOff val="0"/>
              </a:schemeClr>
            </a:fillRef>
            <a:effectRef idx="0">
              <a:schemeClr val="accent5">
                <a:hueOff val="-2941338"/>
                <a:satOff val="-4091"/>
                <a:lumOff val="-1569"/>
                <a:alphaOff val="0"/>
              </a:schemeClr>
            </a:effectRef>
            <a:fontRef idx="minor">
              <a:schemeClr val="lt1"/>
            </a:fontRef>
          </p:style>
        </p:sp>
        <p:sp>
          <p:nvSpPr>
            <p:cNvPr id="17" name="CuadroTexto 16"/>
            <p:cNvSpPr txBox="1"/>
            <p:nvPr/>
          </p:nvSpPr>
          <p:spPr>
            <a:xfrm>
              <a:off x="359212" y="2076998"/>
              <a:ext cx="4821477" cy="2397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3221" tIns="0" rIns="183221" bIns="0" numCol="1" spcCol="1270" anchor="ctr" anchorCtr="0">
              <a:noAutofit/>
            </a:bodyPr>
            <a:lstStyle/>
            <a:p>
              <a:pPr marL="0" lvl="0" indent="0" algn="l" defTabSz="444500">
                <a:lnSpc>
                  <a:spcPct val="90000"/>
                </a:lnSpc>
                <a:spcBef>
                  <a:spcPct val="0"/>
                </a:spcBef>
                <a:spcAft>
                  <a:spcPct val="35000"/>
                </a:spcAft>
                <a:buNone/>
              </a:pPr>
              <a:r>
                <a:rPr lang="es-CO" sz="1600" kern="1200" dirty="0"/>
                <a:t>Procedimiento de Gestión de Bienestar Social Laboral</a:t>
              </a:r>
            </a:p>
          </p:txBody>
        </p:sp>
      </p:grpSp>
      <p:sp>
        <p:nvSpPr>
          <p:cNvPr id="14" name="Rectángulo 13"/>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8" name="Imagen 17"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9" name="CuadroTexto 18"/>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GERENCIA DE TALENTO HUMANO</a:t>
            </a:r>
            <a:endParaRPr lang="es-ES" sz="2800" dirty="0">
              <a:solidFill>
                <a:schemeClr val="bg1"/>
              </a:solidFill>
            </a:endParaRPr>
          </a:p>
        </p:txBody>
      </p:sp>
    </p:spTree>
    <p:extLst>
      <p:ext uri="{BB962C8B-B14F-4D97-AF65-F5344CB8AC3E}">
        <p14:creationId xmlns:p14="http://schemas.microsoft.com/office/powerpoint/2010/main" val="186559559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058745" y="5410985"/>
            <a:ext cx="10074510" cy="414779"/>
            <a:chOff x="1571658" y="2591903"/>
            <a:chExt cx="5143482" cy="60730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190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572336" y="1326192"/>
            <a:ext cx="8241426"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contratos suscritos por SAE desde 2016 al 31 de agosto de 2017</a:t>
            </a:r>
          </a:p>
          <a:p>
            <a:pPr marL="457200" indent="-457200">
              <a:buAutoNum type="arabicPeriod"/>
            </a:pPr>
            <a:r>
              <a:rPr lang="es-CO" sz="2400" dirty="0"/>
              <a:t>Comité Financiero.</a:t>
            </a:r>
          </a:p>
          <a:p>
            <a:pPr marL="457200" indent="-457200">
              <a:buAutoNum type="arabicPeriod"/>
            </a:pPr>
            <a:r>
              <a:rPr lang="es-CO" sz="2400" dirty="0"/>
              <a:t>Avance actividades implementación Decreto 1407 de 2017.</a:t>
            </a:r>
          </a:p>
          <a:p>
            <a:pPr marL="457200" indent="-457200">
              <a:buAutoNum type="arabicPeriod"/>
            </a:pPr>
            <a:r>
              <a:rPr lang="es-CO" sz="2400" dirty="0"/>
              <a:t>Avance actividades implementación de la Ley 1849 de 2017.</a:t>
            </a:r>
          </a:p>
          <a:p>
            <a:pPr marL="457200" indent="-457200" algn="just">
              <a:buAutoNum type="arabicPeriod"/>
            </a:pPr>
            <a:r>
              <a:rPr lang="es-CO" sz="2400" dirty="0"/>
              <a:t>Propuesta ajuste organizacional de SAE para asumir responsabilidades del Decreto Ley 903 de 2017 y el Decreto Reglamentario 1407 de 2017.</a:t>
            </a:r>
          </a:p>
          <a:p>
            <a:pPr marL="457200" indent="-457200">
              <a:buFontTx/>
              <a:buAutoNum type="arabicPeriod"/>
            </a:pPr>
            <a:r>
              <a:rPr lang="es-CO" sz="2400" dirty="0"/>
              <a:t>Informe de Gestión Talento Humano.</a:t>
            </a:r>
          </a:p>
          <a:p>
            <a:pPr marL="457200" indent="-457200">
              <a:buFontTx/>
              <a:buAutoNum type="arabicPeriod"/>
            </a:pPr>
            <a:r>
              <a:rPr lang="es-CO" sz="2400" dirty="0">
                <a:solidFill>
                  <a:schemeClr val="bg1"/>
                </a:solidFill>
              </a:rPr>
              <a:t>Alistamiento de Inmuebles e Informe Comercial.</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131</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45320594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527557" y="1478557"/>
            <a:ext cx="3075073" cy="259409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O"/>
          </a:p>
        </p:txBody>
      </p:sp>
      <p:sp>
        <p:nvSpPr>
          <p:cNvPr id="82" name="81 Rectángulo"/>
          <p:cNvSpPr/>
          <p:nvPr/>
        </p:nvSpPr>
        <p:spPr>
          <a:xfrm>
            <a:off x="647361" y="1517234"/>
            <a:ext cx="1370260" cy="4354288"/>
          </a:xfrm>
          <a:prstGeom prst="rect">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VALIDADOS</a:t>
            </a:r>
            <a:endParaRPr lang="es-CO" sz="1600" b="1" dirty="0">
              <a:solidFill>
                <a:schemeClr val="tx1"/>
              </a:solidFill>
              <a:latin typeface="Arial Narrow" pitchFamily="34" charset="0"/>
            </a:endParaRPr>
          </a:p>
          <a:p>
            <a:pPr algn="ctr"/>
            <a:r>
              <a:rPr lang="es-ES" b="1" dirty="0">
                <a:solidFill>
                  <a:schemeClr val="tx1"/>
                </a:solidFill>
                <a:latin typeface="Arial Narrow" pitchFamily="34" charset="0"/>
              </a:rPr>
              <a:t>2.398</a:t>
            </a:r>
            <a:endParaRPr lang="es-CO" b="1" dirty="0">
              <a:solidFill>
                <a:schemeClr val="tx1"/>
              </a:solidFill>
              <a:latin typeface="Arial Narrow" pitchFamily="34" charset="0"/>
            </a:endParaRPr>
          </a:p>
          <a:p>
            <a:pPr algn="ctr"/>
            <a:r>
              <a:rPr lang="es-CO" sz="1400" b="1" dirty="0">
                <a:solidFill>
                  <a:schemeClr val="tx1"/>
                </a:solidFill>
                <a:latin typeface="Arial Narrow" pitchFamily="34" charset="0"/>
              </a:rPr>
              <a:t>(2.398)</a:t>
            </a:r>
          </a:p>
        </p:txBody>
      </p:sp>
      <p:sp>
        <p:nvSpPr>
          <p:cNvPr id="19" name="18 Rectángulo"/>
          <p:cNvSpPr/>
          <p:nvPr/>
        </p:nvSpPr>
        <p:spPr>
          <a:xfrm>
            <a:off x="651226" y="5914004"/>
            <a:ext cx="1370260" cy="824089"/>
          </a:xfrm>
          <a:prstGeom prst="rect">
            <a:avLst/>
          </a:prstGeom>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EXCLUIDOS</a:t>
            </a:r>
          </a:p>
          <a:p>
            <a:pPr algn="ctr"/>
            <a:r>
              <a:rPr lang="es-ES" sz="1400" b="1" dirty="0">
                <a:solidFill>
                  <a:schemeClr val="tx1"/>
                </a:solidFill>
                <a:latin typeface="Arial Narrow" pitchFamily="34" charset="0"/>
              </a:rPr>
              <a:t>58</a:t>
            </a:r>
            <a:endParaRPr lang="es-CO" sz="1400" b="1" dirty="0">
              <a:solidFill>
                <a:schemeClr val="tx1"/>
              </a:solidFill>
              <a:latin typeface="Arial Narrow" pitchFamily="34" charset="0"/>
            </a:endParaRPr>
          </a:p>
        </p:txBody>
      </p:sp>
      <p:sp>
        <p:nvSpPr>
          <p:cNvPr id="23" name="22 Rectángulo"/>
          <p:cNvSpPr/>
          <p:nvPr/>
        </p:nvSpPr>
        <p:spPr>
          <a:xfrm>
            <a:off x="2115920" y="4195750"/>
            <a:ext cx="1369879" cy="510809"/>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1400" b="1" dirty="0">
                <a:solidFill>
                  <a:schemeClr val="tx1"/>
                </a:solidFill>
                <a:latin typeface="Arial Narrow" pitchFamily="34" charset="0"/>
              </a:rPr>
              <a:t>En estudio</a:t>
            </a:r>
            <a:endParaRPr lang="es-CO" sz="1400" b="1" dirty="0">
              <a:solidFill>
                <a:schemeClr val="tx1"/>
              </a:solidFill>
              <a:latin typeface="Arial Narrow" pitchFamily="34" charset="0"/>
            </a:endParaRPr>
          </a:p>
          <a:p>
            <a:pPr algn="ctr"/>
            <a:r>
              <a:rPr lang="es-ES" b="1" dirty="0">
                <a:solidFill>
                  <a:schemeClr val="tx1"/>
                </a:solidFill>
                <a:latin typeface="Arial Narrow" pitchFamily="34" charset="0"/>
              </a:rPr>
              <a:t>0 </a:t>
            </a:r>
            <a:r>
              <a:rPr lang="es-CO" sz="1400" b="1" dirty="0">
                <a:solidFill>
                  <a:schemeClr val="tx1"/>
                </a:solidFill>
                <a:latin typeface="Arial Narrow" pitchFamily="34" charset="0"/>
              </a:rPr>
              <a:t>(0)</a:t>
            </a:r>
          </a:p>
        </p:txBody>
      </p:sp>
      <p:sp>
        <p:nvSpPr>
          <p:cNvPr id="25" name="24 Rectángulo"/>
          <p:cNvSpPr/>
          <p:nvPr/>
        </p:nvSpPr>
        <p:spPr>
          <a:xfrm>
            <a:off x="2115920" y="1509264"/>
            <a:ext cx="1379097" cy="2633029"/>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VIABLE</a:t>
            </a:r>
          </a:p>
          <a:p>
            <a:pPr algn="ctr"/>
            <a:r>
              <a:rPr lang="es-ES" b="1" dirty="0">
                <a:solidFill>
                  <a:schemeClr val="tx1"/>
                </a:solidFill>
                <a:latin typeface="Arial Narrow" pitchFamily="34" charset="0"/>
              </a:rPr>
              <a:t>1.984</a:t>
            </a:r>
          </a:p>
          <a:p>
            <a:pPr algn="ctr"/>
            <a:r>
              <a:rPr lang="es-ES" sz="1400" b="1" dirty="0">
                <a:solidFill>
                  <a:schemeClr val="tx1"/>
                </a:solidFill>
                <a:latin typeface="Arial Narrow" pitchFamily="34" charset="0"/>
              </a:rPr>
              <a:t>(1.984)</a:t>
            </a:r>
            <a:endParaRPr lang="es-CO" sz="1400" b="1" dirty="0">
              <a:solidFill>
                <a:schemeClr val="tx1"/>
              </a:solidFill>
              <a:latin typeface="Arial Narrow" pitchFamily="34" charset="0"/>
            </a:endParaRPr>
          </a:p>
        </p:txBody>
      </p:sp>
      <p:sp>
        <p:nvSpPr>
          <p:cNvPr id="26" name="25 Rectángulo"/>
          <p:cNvSpPr/>
          <p:nvPr/>
        </p:nvSpPr>
        <p:spPr>
          <a:xfrm>
            <a:off x="2096377" y="5333414"/>
            <a:ext cx="1389422" cy="538108"/>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EXCLUIDO </a:t>
            </a:r>
          </a:p>
          <a:p>
            <a:pPr algn="ctr"/>
            <a:r>
              <a:rPr lang="es-ES" sz="1600" b="1" dirty="0">
                <a:solidFill>
                  <a:schemeClr val="tx1"/>
                </a:solidFill>
                <a:latin typeface="Arial Narrow" pitchFamily="34" charset="0"/>
              </a:rPr>
              <a:t>253 </a:t>
            </a:r>
            <a:r>
              <a:rPr lang="es-ES" sz="1400" b="1" dirty="0">
                <a:solidFill>
                  <a:schemeClr val="tx1"/>
                </a:solidFill>
                <a:latin typeface="Arial Narrow" pitchFamily="34" charset="0"/>
              </a:rPr>
              <a:t>(253)</a:t>
            </a:r>
            <a:endParaRPr lang="es-CO" sz="1400" b="1" dirty="0">
              <a:solidFill>
                <a:schemeClr val="tx1"/>
              </a:solidFill>
              <a:latin typeface="Arial Narrow" pitchFamily="34" charset="0"/>
            </a:endParaRPr>
          </a:p>
        </p:txBody>
      </p:sp>
      <p:sp>
        <p:nvSpPr>
          <p:cNvPr id="27" name="26 Rectángulo"/>
          <p:cNvSpPr/>
          <p:nvPr/>
        </p:nvSpPr>
        <p:spPr>
          <a:xfrm>
            <a:off x="5093952" y="1541099"/>
            <a:ext cx="1422731" cy="579637"/>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AVALÚOS EN ALISTAMENTO  </a:t>
            </a:r>
          </a:p>
          <a:p>
            <a:pPr algn="ctr"/>
            <a:r>
              <a:rPr lang="es-ES" b="1" dirty="0">
                <a:solidFill>
                  <a:schemeClr val="tx1"/>
                </a:solidFill>
                <a:latin typeface="Arial Narrow" pitchFamily="34" charset="0"/>
              </a:rPr>
              <a:t>55 (55) </a:t>
            </a:r>
            <a:endParaRPr lang="es-CO" b="1" dirty="0">
              <a:solidFill>
                <a:schemeClr val="tx1"/>
              </a:solidFill>
              <a:latin typeface="Arial Narrow" pitchFamily="34" charset="0"/>
            </a:endParaRPr>
          </a:p>
        </p:txBody>
      </p:sp>
      <p:sp>
        <p:nvSpPr>
          <p:cNvPr id="30" name="29 Rectángulo"/>
          <p:cNvSpPr/>
          <p:nvPr/>
        </p:nvSpPr>
        <p:spPr>
          <a:xfrm>
            <a:off x="5093952" y="2158748"/>
            <a:ext cx="1422731" cy="416446"/>
          </a:xfrm>
          <a:prstGeom prst="rect">
            <a:avLst/>
          </a:prstGeom>
          <a:solidFill>
            <a:schemeClr val="bg1"/>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AVALÚOS PROCESO: </a:t>
            </a:r>
          </a:p>
          <a:p>
            <a:pPr algn="ctr"/>
            <a:r>
              <a:rPr lang="es-CO" b="1" dirty="0">
                <a:solidFill>
                  <a:schemeClr val="tx1"/>
                </a:solidFill>
                <a:latin typeface="Arial Narrow" pitchFamily="34" charset="0"/>
              </a:rPr>
              <a:t>547 (548)</a:t>
            </a:r>
            <a:endParaRPr lang="es-CO" sz="1400" b="1" dirty="0">
              <a:solidFill>
                <a:schemeClr val="tx1"/>
              </a:solidFill>
              <a:latin typeface="Arial Narrow" pitchFamily="34" charset="0"/>
            </a:endParaRPr>
          </a:p>
        </p:txBody>
      </p:sp>
      <p:sp>
        <p:nvSpPr>
          <p:cNvPr id="32" name="31 Rectángulo"/>
          <p:cNvSpPr/>
          <p:nvPr/>
        </p:nvSpPr>
        <p:spPr>
          <a:xfrm>
            <a:off x="5093952" y="3547364"/>
            <a:ext cx="1422731" cy="459473"/>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AVALÚOS APROBADOS</a:t>
            </a:r>
          </a:p>
          <a:p>
            <a:pPr algn="ctr"/>
            <a:r>
              <a:rPr lang="es-ES" b="1" dirty="0">
                <a:solidFill>
                  <a:schemeClr val="tx1"/>
                </a:solidFill>
                <a:latin typeface="Arial Narrow" pitchFamily="34" charset="0"/>
              </a:rPr>
              <a:t>1.158 (1.153)</a:t>
            </a:r>
            <a:endParaRPr lang="es-CO" sz="1400" b="1" dirty="0">
              <a:solidFill>
                <a:schemeClr val="tx1"/>
              </a:solidFill>
              <a:latin typeface="Arial Narrow" pitchFamily="34" charset="0"/>
            </a:endParaRPr>
          </a:p>
        </p:txBody>
      </p:sp>
      <p:sp>
        <p:nvSpPr>
          <p:cNvPr id="33" name="CuadroTexto 4"/>
          <p:cNvSpPr txBox="1"/>
          <p:nvPr/>
        </p:nvSpPr>
        <p:spPr>
          <a:xfrm>
            <a:off x="2093314" y="836713"/>
            <a:ext cx="1394086"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Vicepresid. Jurídica</a:t>
            </a:r>
          </a:p>
          <a:p>
            <a:pPr algn="ctr"/>
            <a:r>
              <a:rPr lang="es-ES" sz="1050" b="1" dirty="0">
                <a:latin typeface="Arial Narrow" pitchFamily="34" charset="0"/>
                <a:cs typeface="Lato Regular"/>
              </a:rPr>
              <a:t> </a:t>
            </a:r>
          </a:p>
          <a:p>
            <a:pPr algn="ctr"/>
            <a:r>
              <a:rPr lang="es-ES" sz="1050" b="1" dirty="0">
                <a:latin typeface="Arial Narrow" pitchFamily="34" charset="0"/>
                <a:cs typeface="Lato Regular"/>
              </a:rPr>
              <a:t>VALIDACIÓN</a:t>
            </a:r>
          </a:p>
        </p:txBody>
      </p:sp>
      <p:sp>
        <p:nvSpPr>
          <p:cNvPr id="34" name="CuadroTexto 4"/>
          <p:cNvSpPr txBox="1"/>
          <p:nvPr/>
        </p:nvSpPr>
        <p:spPr>
          <a:xfrm>
            <a:off x="628078" y="836713"/>
            <a:ext cx="1401895"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Vicepresidencia Jurídica</a:t>
            </a:r>
          </a:p>
          <a:p>
            <a:pPr algn="ctr"/>
            <a:r>
              <a:rPr lang="es-ES" sz="1050" b="1" dirty="0">
                <a:latin typeface="Arial Narrow" pitchFamily="34" charset="0"/>
                <a:cs typeface="Lato Regular"/>
              </a:rPr>
              <a:t> VALIDACIÓN</a:t>
            </a:r>
          </a:p>
        </p:txBody>
      </p:sp>
      <p:sp>
        <p:nvSpPr>
          <p:cNvPr id="37" name="36 Rectángulo"/>
          <p:cNvSpPr/>
          <p:nvPr/>
        </p:nvSpPr>
        <p:spPr>
          <a:xfrm>
            <a:off x="3576483" y="1535248"/>
            <a:ext cx="1422731" cy="1335873"/>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CON PASIVOS IDENTIFICADOS</a:t>
            </a:r>
          </a:p>
          <a:p>
            <a:pPr algn="ctr"/>
            <a:r>
              <a:rPr lang="es-CO" b="1" dirty="0">
                <a:solidFill>
                  <a:schemeClr val="tx1"/>
                </a:solidFill>
                <a:latin typeface="Arial Narrow" pitchFamily="34" charset="0"/>
              </a:rPr>
              <a:t>1.272</a:t>
            </a:r>
          </a:p>
          <a:p>
            <a:pPr algn="ctr"/>
            <a:r>
              <a:rPr lang="es-ES" b="1">
                <a:solidFill>
                  <a:schemeClr val="tx1"/>
                </a:solidFill>
                <a:latin typeface="Arial Narrow" pitchFamily="34" charset="0"/>
              </a:rPr>
              <a:t>(1.272)</a:t>
            </a:r>
            <a:endParaRPr lang="es-ES" b="1" dirty="0">
              <a:solidFill>
                <a:schemeClr val="tx1"/>
              </a:solidFill>
              <a:latin typeface="Arial Narrow" pitchFamily="34" charset="0"/>
            </a:endParaRPr>
          </a:p>
          <a:p>
            <a:pPr algn="ctr"/>
            <a:endParaRPr lang="es-CO" sz="1400" b="1" dirty="0">
              <a:solidFill>
                <a:schemeClr val="tx1"/>
              </a:solidFill>
              <a:latin typeface="Arial Narrow" pitchFamily="34" charset="0"/>
            </a:endParaRPr>
          </a:p>
        </p:txBody>
      </p:sp>
      <p:sp>
        <p:nvSpPr>
          <p:cNvPr id="38" name="37 Rectángulo"/>
          <p:cNvSpPr/>
          <p:nvPr/>
        </p:nvSpPr>
        <p:spPr>
          <a:xfrm>
            <a:off x="3591835" y="2929222"/>
            <a:ext cx="1422731" cy="1081843"/>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PASIVOS POR IDENTIFICAR</a:t>
            </a:r>
          </a:p>
          <a:p>
            <a:pPr algn="ctr"/>
            <a:r>
              <a:rPr lang="es-ES" b="1" dirty="0">
                <a:solidFill>
                  <a:schemeClr val="tx1"/>
                </a:solidFill>
                <a:latin typeface="Arial Narrow" pitchFamily="34" charset="0"/>
              </a:rPr>
              <a:t>712</a:t>
            </a:r>
            <a:endParaRPr lang="es-CO" b="1" dirty="0">
              <a:solidFill>
                <a:schemeClr val="tx1"/>
              </a:solidFill>
              <a:latin typeface="Arial Narrow" pitchFamily="34" charset="0"/>
            </a:endParaRPr>
          </a:p>
          <a:p>
            <a:pPr algn="ctr"/>
            <a:r>
              <a:rPr lang="es-ES" b="1" dirty="0">
                <a:solidFill>
                  <a:schemeClr val="tx1"/>
                </a:solidFill>
                <a:latin typeface="Arial Narrow" pitchFamily="34" charset="0"/>
              </a:rPr>
              <a:t>(712)</a:t>
            </a:r>
            <a:endParaRPr lang="es-CO" b="1" dirty="0">
              <a:solidFill>
                <a:schemeClr val="tx1"/>
              </a:solidFill>
              <a:latin typeface="Arial Narrow" pitchFamily="34" charset="0"/>
            </a:endParaRPr>
          </a:p>
        </p:txBody>
      </p:sp>
      <p:sp>
        <p:nvSpPr>
          <p:cNvPr id="28" name="CuadroTexto 4"/>
          <p:cNvSpPr txBox="1"/>
          <p:nvPr/>
        </p:nvSpPr>
        <p:spPr>
          <a:xfrm>
            <a:off x="6544983" y="856911"/>
            <a:ext cx="1624148"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Vicepresidencia Inmuebles</a:t>
            </a:r>
          </a:p>
          <a:p>
            <a:pPr algn="ctr"/>
            <a:endParaRPr lang="es-ES" sz="1050" b="1" dirty="0">
              <a:latin typeface="Arial Narrow" pitchFamily="34" charset="0"/>
              <a:cs typeface="Lato Regular"/>
            </a:endParaRPr>
          </a:p>
          <a:p>
            <a:pPr algn="ctr"/>
            <a:r>
              <a:rPr lang="es-ES" sz="1050" b="1" dirty="0">
                <a:latin typeface="Arial Narrow" pitchFamily="34" charset="0"/>
                <a:cs typeface="Lato Regular"/>
              </a:rPr>
              <a:t> INTEGRACIÓN DATOS.</a:t>
            </a:r>
          </a:p>
        </p:txBody>
      </p:sp>
      <p:sp>
        <p:nvSpPr>
          <p:cNvPr id="29" name="28 Rectángulo"/>
          <p:cNvSpPr/>
          <p:nvPr/>
        </p:nvSpPr>
        <p:spPr>
          <a:xfrm>
            <a:off x="6730548" y="1520045"/>
            <a:ext cx="1341436" cy="994846"/>
          </a:xfrm>
          <a:prstGeom prst="rect">
            <a:avLst/>
          </a:prstGeom>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300" b="1" dirty="0">
                <a:solidFill>
                  <a:schemeClr val="tx1"/>
                </a:solidFill>
                <a:latin typeface="Arial Narrow" pitchFamily="34" charset="0"/>
              </a:rPr>
              <a:t> Comercializar </a:t>
            </a:r>
          </a:p>
          <a:p>
            <a:pPr algn="ctr"/>
            <a:r>
              <a:rPr lang="es-ES" b="1" dirty="0">
                <a:solidFill>
                  <a:schemeClr val="tx1"/>
                </a:solidFill>
                <a:latin typeface="Arial Narrow" pitchFamily="34" charset="0"/>
              </a:rPr>
              <a:t> 1017 FMI</a:t>
            </a:r>
          </a:p>
          <a:p>
            <a:pPr algn="ctr"/>
            <a:r>
              <a:rPr lang="es-ES" sz="1400" b="1" dirty="0">
                <a:solidFill>
                  <a:schemeClr val="tx1"/>
                </a:solidFill>
                <a:latin typeface="Arial Narrow" pitchFamily="34" charset="0"/>
              </a:rPr>
              <a:t>(995)</a:t>
            </a:r>
            <a:endParaRPr lang="es-CO" sz="1400" b="1" dirty="0">
              <a:solidFill>
                <a:schemeClr val="tx1"/>
              </a:solidFill>
              <a:latin typeface="Arial Narrow" pitchFamily="34" charset="0"/>
            </a:endParaRPr>
          </a:p>
        </p:txBody>
      </p:sp>
      <p:sp>
        <p:nvSpPr>
          <p:cNvPr id="39" name="38 Rectángulo"/>
          <p:cNvSpPr/>
          <p:nvPr/>
        </p:nvSpPr>
        <p:spPr>
          <a:xfrm>
            <a:off x="6739431" y="2606816"/>
            <a:ext cx="1341436" cy="849769"/>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300" b="1" dirty="0">
                <a:solidFill>
                  <a:schemeClr val="tx1"/>
                </a:solidFill>
                <a:latin typeface="Arial Narrow" pitchFamily="34" charset="0"/>
              </a:rPr>
              <a:t>No pasa a Comercializar</a:t>
            </a:r>
          </a:p>
          <a:p>
            <a:pPr algn="ctr"/>
            <a:r>
              <a:rPr lang="es-CO" b="1" dirty="0">
                <a:solidFill>
                  <a:schemeClr val="tx1"/>
                </a:solidFill>
                <a:latin typeface="Arial Narrow" pitchFamily="34" charset="0"/>
              </a:rPr>
              <a:t> 138 FMI </a:t>
            </a:r>
          </a:p>
        </p:txBody>
      </p:sp>
      <p:cxnSp>
        <p:nvCxnSpPr>
          <p:cNvPr id="3" name="2 Conector angular"/>
          <p:cNvCxnSpPr>
            <a:stCxn id="32" idx="3"/>
            <a:endCxn id="29" idx="1"/>
          </p:cNvCxnSpPr>
          <p:nvPr/>
        </p:nvCxnSpPr>
        <p:spPr>
          <a:xfrm flipV="1">
            <a:off x="6516683" y="2017468"/>
            <a:ext cx="213865" cy="1759633"/>
          </a:xfrm>
          <a:prstGeom prst="bentConnector3">
            <a:avLst>
              <a:gd name="adj1" fmla="val 50000"/>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cxnSp>
        <p:nvCxnSpPr>
          <p:cNvPr id="40" name="39 Conector angular"/>
          <p:cNvCxnSpPr>
            <a:stCxn id="32" idx="3"/>
            <a:endCxn id="39" idx="1"/>
          </p:cNvCxnSpPr>
          <p:nvPr/>
        </p:nvCxnSpPr>
        <p:spPr>
          <a:xfrm flipV="1">
            <a:off x="6516683" y="3031701"/>
            <a:ext cx="222748" cy="745400"/>
          </a:xfrm>
          <a:prstGeom prst="bentConnector3">
            <a:avLst>
              <a:gd name="adj1" fmla="val 50000"/>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61" name="CuadroTexto 4"/>
          <p:cNvSpPr txBox="1"/>
          <p:nvPr/>
        </p:nvSpPr>
        <p:spPr>
          <a:xfrm>
            <a:off x="8358820" y="857910"/>
            <a:ext cx="3079471" cy="577081"/>
          </a:xfrm>
          <a:prstGeom prst="rect">
            <a:avLst/>
          </a:prstGeom>
          <a:solidFill>
            <a:schemeClr val="accent1">
              <a:lumMod val="20000"/>
              <a:lumOff val="80000"/>
            </a:schemeClr>
          </a:solidFill>
          <a:ln>
            <a:solidFill>
              <a:schemeClr val="tx1"/>
            </a:solidFill>
          </a:ln>
        </p:spPr>
        <p:txBody>
          <a:bodyPr wrap="square" rtlCol="0">
            <a:spAutoFit/>
          </a:bodyPr>
          <a:lstStyle/>
          <a:p>
            <a:pPr algn="ctr"/>
            <a:r>
              <a:rPr lang="es-ES" sz="1050" b="1" dirty="0">
                <a:latin typeface="Arial Narrow" pitchFamily="34" charset="0"/>
                <a:cs typeface="Lato Regular"/>
              </a:rPr>
              <a:t>Gerencia Comercial</a:t>
            </a:r>
          </a:p>
          <a:p>
            <a:pPr algn="ctr"/>
            <a:endParaRPr lang="es-ES" sz="1050" b="1" dirty="0">
              <a:latin typeface="Arial Narrow" pitchFamily="34" charset="0"/>
              <a:cs typeface="Lato Regular"/>
            </a:endParaRPr>
          </a:p>
          <a:p>
            <a:pPr algn="ctr"/>
            <a:r>
              <a:rPr lang="es-ES" sz="1050" b="1" dirty="0">
                <a:latin typeface="Arial Narrow" pitchFamily="34" charset="0"/>
                <a:cs typeface="Lato Regular"/>
              </a:rPr>
              <a:t>CIERRE COMERCIAL</a:t>
            </a:r>
          </a:p>
        </p:txBody>
      </p:sp>
      <p:sp>
        <p:nvSpPr>
          <p:cNvPr id="62" name="61 Rectángulo"/>
          <p:cNvSpPr/>
          <p:nvPr/>
        </p:nvSpPr>
        <p:spPr>
          <a:xfrm>
            <a:off x="8345789" y="1530011"/>
            <a:ext cx="1462922" cy="984880"/>
          </a:xfrm>
          <a:prstGeom prst="rect">
            <a:avLst/>
          </a:prstGeom>
          <a:solidFill>
            <a:schemeClr val="accent1">
              <a:lumMod val="20000"/>
              <a:lumOff val="80000"/>
            </a:schemeClr>
          </a:solidFill>
          <a:ln>
            <a:solidFill>
              <a:srgbClr val="7030A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En cargue de información: 48</a:t>
            </a:r>
          </a:p>
          <a:p>
            <a:pPr algn="ctr"/>
            <a:r>
              <a:rPr lang="es-CO" sz="1400" b="1" dirty="0">
                <a:solidFill>
                  <a:schemeClr val="tx1"/>
                </a:solidFill>
                <a:latin typeface="Arial Narrow" pitchFamily="34" charset="0"/>
              </a:rPr>
              <a:t>$12.123 Millones</a:t>
            </a:r>
          </a:p>
        </p:txBody>
      </p:sp>
      <p:sp>
        <p:nvSpPr>
          <p:cNvPr id="67" name="66 Rectángulo"/>
          <p:cNvSpPr/>
          <p:nvPr/>
        </p:nvSpPr>
        <p:spPr>
          <a:xfrm>
            <a:off x="8358819" y="2700618"/>
            <a:ext cx="1409329" cy="806574"/>
          </a:xfrm>
          <a:prstGeom prst="rect">
            <a:avLst/>
          </a:prstGeom>
          <a:solidFill>
            <a:schemeClr val="accent1">
              <a:lumMod val="20000"/>
              <a:lumOff val="80000"/>
            </a:schemeClr>
          </a:solidFill>
          <a:ln>
            <a:solidFill>
              <a:srgbClr val="7030A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665 FMI</a:t>
            </a:r>
          </a:p>
          <a:p>
            <a:pPr algn="ctr"/>
            <a:r>
              <a:rPr lang="es-CO" sz="1400" b="1" dirty="0">
                <a:solidFill>
                  <a:schemeClr val="tx1"/>
                </a:solidFill>
                <a:latin typeface="Arial Narrow" pitchFamily="34" charset="0"/>
              </a:rPr>
              <a:t>Entregados CISA </a:t>
            </a:r>
          </a:p>
          <a:p>
            <a:pPr algn="ctr"/>
            <a:r>
              <a:rPr lang="es-CO" sz="1400" b="1" dirty="0">
                <a:solidFill>
                  <a:schemeClr val="tx1"/>
                </a:solidFill>
                <a:latin typeface="Arial Narrow" pitchFamily="34" charset="0"/>
              </a:rPr>
              <a:t>$339.515 Millones</a:t>
            </a:r>
          </a:p>
        </p:txBody>
      </p:sp>
      <p:sp>
        <p:nvSpPr>
          <p:cNvPr id="81" name="CuadroTexto 4"/>
          <p:cNvSpPr txBox="1"/>
          <p:nvPr/>
        </p:nvSpPr>
        <p:spPr>
          <a:xfrm>
            <a:off x="2487683" y="5884456"/>
            <a:ext cx="4109038" cy="1169551"/>
          </a:xfrm>
          <a:prstGeom prst="rect">
            <a:avLst/>
          </a:prstGeom>
          <a:noFill/>
        </p:spPr>
        <p:txBody>
          <a:bodyPr wrap="square" rtlCol="0">
            <a:spAutoFit/>
          </a:bodyPr>
          <a:lstStyle/>
          <a:p>
            <a:pPr algn="ctr"/>
            <a:r>
              <a:rPr lang="es-ES" sz="1400" b="1" dirty="0">
                <a:latin typeface="Arial Narrow" pitchFamily="34" charset="0"/>
                <a:cs typeface="Lato Regular"/>
              </a:rPr>
              <a:t>1.017</a:t>
            </a:r>
            <a:r>
              <a:rPr lang="es-ES" sz="1400" b="1" dirty="0">
                <a:solidFill>
                  <a:srgbClr val="FF0000"/>
                </a:solidFill>
                <a:latin typeface="Arial Narrow" pitchFamily="34" charset="0"/>
                <a:cs typeface="Lato Regular"/>
              </a:rPr>
              <a:t> </a:t>
            </a:r>
            <a:r>
              <a:rPr lang="es-ES" sz="1400" b="1" dirty="0">
                <a:latin typeface="Arial Narrow" pitchFamily="34" charset="0"/>
                <a:cs typeface="Lato Regular"/>
              </a:rPr>
              <a:t>Inmuebles susceptibles de Venta Precio Base: $372.873.823.997 </a:t>
            </a:r>
          </a:p>
          <a:p>
            <a:pPr algn="ctr"/>
            <a:r>
              <a:rPr lang="es-ES" sz="1400" b="1" dirty="0">
                <a:latin typeface="Arial Narrow" pitchFamily="34" charset="0"/>
                <a:cs typeface="Lato Regular"/>
              </a:rPr>
              <a:t>Venta: $ </a:t>
            </a:r>
            <a:r>
              <a:rPr lang="es-ES" sz="1400" b="1" u="sng" dirty="0">
                <a:latin typeface="Arial Narrow" pitchFamily="34" charset="0"/>
                <a:cs typeface="Lato Regular"/>
              </a:rPr>
              <a:t>(</a:t>
            </a:r>
            <a:r>
              <a:rPr lang="es-ES" sz="1400" b="1" dirty="0">
                <a:latin typeface="Arial Narrow" pitchFamily="34" charset="0"/>
                <a:cs typeface="Lato Regular"/>
              </a:rPr>
              <a:t>995</a:t>
            </a:r>
            <a:r>
              <a:rPr lang="es-ES" sz="1400" b="1" dirty="0">
                <a:solidFill>
                  <a:srgbClr val="FF0000"/>
                </a:solidFill>
                <a:latin typeface="Arial Narrow" pitchFamily="34" charset="0"/>
                <a:cs typeface="Lato Regular"/>
              </a:rPr>
              <a:t> </a:t>
            </a:r>
            <a:r>
              <a:rPr lang="es-ES" sz="1400" b="1" dirty="0">
                <a:latin typeface="Arial Narrow" pitchFamily="34" charset="0"/>
                <a:cs typeface="Lato Regular"/>
              </a:rPr>
              <a:t>Inmuebles susceptibles de Venta Precio Base Venta: $ 341.330.216.068</a:t>
            </a:r>
          </a:p>
          <a:p>
            <a:pPr algn="ctr"/>
            <a:endParaRPr lang="es-ES" sz="1400" b="1" u="sng" dirty="0">
              <a:latin typeface="Arial Narrow" pitchFamily="34" charset="0"/>
              <a:cs typeface="Lato Regular"/>
            </a:endParaRPr>
          </a:p>
        </p:txBody>
      </p:sp>
      <p:cxnSp>
        <p:nvCxnSpPr>
          <p:cNvPr id="87" name="86 Conector recto"/>
          <p:cNvCxnSpPr/>
          <p:nvPr/>
        </p:nvCxnSpPr>
        <p:spPr>
          <a:xfrm>
            <a:off x="826268" y="6878472"/>
            <a:ext cx="9036000" cy="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 name="3 Conector recto de flecha"/>
          <p:cNvCxnSpPr/>
          <p:nvPr/>
        </p:nvCxnSpPr>
        <p:spPr>
          <a:xfrm>
            <a:off x="2158724" y="624869"/>
            <a:ext cx="47759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4" name="53 Conector recto de flecha"/>
          <p:cNvCxnSpPr/>
          <p:nvPr/>
        </p:nvCxnSpPr>
        <p:spPr>
          <a:xfrm>
            <a:off x="4153063" y="624868"/>
            <a:ext cx="35834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5" name="54 Conector recto de flecha"/>
          <p:cNvCxnSpPr/>
          <p:nvPr/>
        </p:nvCxnSpPr>
        <p:spPr>
          <a:xfrm>
            <a:off x="6132052" y="620688"/>
            <a:ext cx="56602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6" name="55 Conector recto de flecha"/>
          <p:cNvCxnSpPr/>
          <p:nvPr/>
        </p:nvCxnSpPr>
        <p:spPr>
          <a:xfrm>
            <a:off x="8150746" y="620688"/>
            <a:ext cx="377843"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 name="4 CuadroTexto"/>
          <p:cNvSpPr txBox="1"/>
          <p:nvPr/>
        </p:nvSpPr>
        <p:spPr>
          <a:xfrm>
            <a:off x="626710" y="364594"/>
            <a:ext cx="1466604"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CO" dirty="0"/>
              <a:t>2.456 (2.456</a:t>
            </a:r>
            <a:r>
              <a:rPr lang="es-CO" sz="2000" dirty="0"/>
              <a:t>)</a:t>
            </a:r>
          </a:p>
        </p:txBody>
      </p:sp>
      <p:sp>
        <p:nvSpPr>
          <p:cNvPr id="66" name="65 CuadroTexto"/>
          <p:cNvSpPr txBox="1"/>
          <p:nvPr/>
        </p:nvSpPr>
        <p:spPr>
          <a:xfrm>
            <a:off x="6856530" y="6596390"/>
            <a:ext cx="3074881" cy="261610"/>
          </a:xfrm>
          <a:prstGeom prst="rect">
            <a:avLst/>
          </a:prstGeom>
          <a:noFill/>
        </p:spPr>
        <p:txBody>
          <a:bodyPr wrap="none" rtlCol="0">
            <a:spAutoFit/>
          </a:bodyPr>
          <a:lstStyle/>
          <a:p>
            <a:r>
              <a:rPr lang="es-CO" sz="1100" dirty="0"/>
              <a:t>Fuente: Sociedad de Activos Especiales S.A.S. - SAE</a:t>
            </a:r>
          </a:p>
        </p:txBody>
      </p:sp>
      <p:sp>
        <p:nvSpPr>
          <p:cNvPr id="72" name="31 Rectángulo"/>
          <p:cNvSpPr/>
          <p:nvPr/>
        </p:nvSpPr>
        <p:spPr>
          <a:xfrm>
            <a:off x="5093952" y="3078200"/>
            <a:ext cx="1422731" cy="421515"/>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000" b="1" dirty="0">
                <a:solidFill>
                  <a:schemeClr val="tx1"/>
                </a:solidFill>
                <a:latin typeface="Arial Narrow" pitchFamily="34" charset="0"/>
              </a:rPr>
              <a:t>AVALÚOS EN REVISION</a:t>
            </a:r>
          </a:p>
          <a:p>
            <a:pPr algn="ctr"/>
            <a:r>
              <a:rPr lang="es-ES" b="1" dirty="0">
                <a:solidFill>
                  <a:schemeClr val="tx1"/>
                </a:solidFill>
                <a:latin typeface="Arial Narrow" pitchFamily="34" charset="0"/>
              </a:rPr>
              <a:t>14 (27)</a:t>
            </a:r>
            <a:endParaRPr lang="es-CO" sz="1400" b="1" dirty="0">
              <a:solidFill>
                <a:schemeClr val="tx1"/>
              </a:solidFill>
              <a:latin typeface="Arial Narrow" pitchFamily="34" charset="0"/>
            </a:endParaRPr>
          </a:p>
        </p:txBody>
      </p:sp>
      <p:sp>
        <p:nvSpPr>
          <p:cNvPr id="73" name="31 Rectángulo"/>
          <p:cNvSpPr/>
          <p:nvPr/>
        </p:nvSpPr>
        <p:spPr>
          <a:xfrm>
            <a:off x="5104941" y="2616886"/>
            <a:ext cx="1422731" cy="425317"/>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1000" b="1" dirty="0">
                <a:solidFill>
                  <a:schemeClr val="tx1"/>
                </a:solidFill>
                <a:latin typeface="Arial Narrow" pitchFamily="34" charset="0"/>
              </a:rPr>
              <a:t>SANAMIENTO</a:t>
            </a:r>
            <a:endParaRPr lang="es-CO" sz="1000" b="1" dirty="0">
              <a:solidFill>
                <a:schemeClr val="tx1"/>
              </a:solidFill>
              <a:latin typeface="Arial Narrow" pitchFamily="34" charset="0"/>
            </a:endParaRPr>
          </a:p>
          <a:p>
            <a:pPr algn="ctr"/>
            <a:r>
              <a:rPr lang="es-ES" b="1" dirty="0">
                <a:solidFill>
                  <a:schemeClr val="tx1"/>
                </a:solidFill>
                <a:latin typeface="Arial Narrow" pitchFamily="34" charset="0"/>
              </a:rPr>
              <a:t>210 (210) </a:t>
            </a:r>
            <a:endParaRPr lang="es-CO" sz="1400" b="1" dirty="0">
              <a:solidFill>
                <a:schemeClr val="tx1"/>
              </a:solidFill>
              <a:latin typeface="Arial Narrow" pitchFamily="34" charset="0"/>
            </a:endParaRPr>
          </a:p>
        </p:txBody>
      </p:sp>
      <p:sp>
        <p:nvSpPr>
          <p:cNvPr id="2" name="CuadroTexto 1"/>
          <p:cNvSpPr txBox="1"/>
          <p:nvPr/>
        </p:nvSpPr>
        <p:spPr>
          <a:xfrm>
            <a:off x="1457334" y="-46346"/>
            <a:ext cx="8959146" cy="400110"/>
          </a:xfrm>
          <a:prstGeom prst="rect">
            <a:avLst/>
          </a:prstGeom>
          <a:noFill/>
        </p:spPr>
        <p:txBody>
          <a:bodyPr wrap="square" rtlCol="0">
            <a:spAutoFit/>
          </a:bodyPr>
          <a:lstStyle/>
          <a:p>
            <a:r>
              <a:rPr lang="es-CO" sz="2000" b="1" dirty="0">
                <a:latin typeface="Baskerville Old Face" panose="02020602080505020303" pitchFamily="18" charset="0"/>
              </a:rPr>
              <a:t>Proceso de alistamiento de inmuebles para comercializar – </a:t>
            </a:r>
            <a:r>
              <a:rPr lang="es-ES" b="1" dirty="0">
                <a:latin typeface="Baskerville Old Face" panose="02020602080505020303" pitchFamily="18" charset="0"/>
                <a:cs typeface="Lato Regular"/>
              </a:rPr>
              <a:t>Corte-  25 de septiembre 2017</a:t>
            </a:r>
            <a:endParaRPr lang="es-CO" sz="2000" b="1" dirty="0">
              <a:latin typeface="Baskerville Old Face" panose="02020602080505020303" pitchFamily="18" charset="0"/>
            </a:endParaRPr>
          </a:p>
        </p:txBody>
      </p:sp>
      <p:sp>
        <p:nvSpPr>
          <p:cNvPr id="77" name="4 CuadroTexto"/>
          <p:cNvSpPr txBox="1"/>
          <p:nvPr/>
        </p:nvSpPr>
        <p:spPr>
          <a:xfrm>
            <a:off x="2644561" y="364594"/>
            <a:ext cx="1431822"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CO" dirty="0"/>
              <a:t> 2.398(2.398)</a:t>
            </a:r>
          </a:p>
        </p:txBody>
      </p:sp>
      <p:sp>
        <p:nvSpPr>
          <p:cNvPr id="79" name="4 CuadroTexto"/>
          <p:cNvSpPr txBox="1"/>
          <p:nvPr/>
        </p:nvSpPr>
        <p:spPr>
          <a:xfrm>
            <a:off x="4543485" y="364594"/>
            <a:ext cx="1484229"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CO" dirty="0"/>
              <a:t>1.984 (1.984)</a:t>
            </a:r>
          </a:p>
        </p:txBody>
      </p:sp>
      <p:sp>
        <p:nvSpPr>
          <p:cNvPr id="80" name="4 CuadroTexto"/>
          <p:cNvSpPr txBox="1"/>
          <p:nvPr/>
        </p:nvSpPr>
        <p:spPr>
          <a:xfrm>
            <a:off x="8536282" y="345316"/>
            <a:ext cx="1325986"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ES" sz="2000" dirty="0"/>
              <a:t> </a:t>
            </a:r>
            <a:r>
              <a:rPr lang="es-ES" dirty="0"/>
              <a:t>1017 (995)</a:t>
            </a:r>
            <a:endParaRPr lang="es-CO" dirty="0"/>
          </a:p>
        </p:txBody>
      </p:sp>
      <p:sp>
        <p:nvSpPr>
          <p:cNvPr id="90" name="4 CuadroTexto"/>
          <p:cNvSpPr txBox="1"/>
          <p:nvPr/>
        </p:nvSpPr>
        <p:spPr>
          <a:xfrm>
            <a:off x="6730548" y="349269"/>
            <a:ext cx="1420198"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ES" dirty="0"/>
              <a:t>1.158(1.153)</a:t>
            </a:r>
            <a:endParaRPr lang="es-CO" dirty="0"/>
          </a:p>
        </p:txBody>
      </p:sp>
      <p:sp>
        <p:nvSpPr>
          <p:cNvPr id="92" name="CuadroTexto 4"/>
          <p:cNvSpPr txBox="1"/>
          <p:nvPr/>
        </p:nvSpPr>
        <p:spPr>
          <a:xfrm>
            <a:off x="3566721" y="836713"/>
            <a:ext cx="1394086"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Gerencias Regionales</a:t>
            </a:r>
          </a:p>
          <a:p>
            <a:pPr algn="ctr"/>
            <a:endParaRPr lang="es-ES" sz="1050" b="1" dirty="0">
              <a:latin typeface="Arial Narrow" pitchFamily="34" charset="0"/>
              <a:cs typeface="Lato Regular"/>
            </a:endParaRPr>
          </a:p>
          <a:p>
            <a:pPr algn="ctr"/>
            <a:r>
              <a:rPr lang="es-ES" sz="1050" b="1" dirty="0">
                <a:latin typeface="Arial Narrow" pitchFamily="34" charset="0"/>
                <a:cs typeface="Lato Regular"/>
              </a:rPr>
              <a:t> VALIDACIÓN</a:t>
            </a:r>
          </a:p>
        </p:txBody>
      </p:sp>
      <p:sp>
        <p:nvSpPr>
          <p:cNvPr id="94" name="CuadroTexto 4"/>
          <p:cNvSpPr txBox="1"/>
          <p:nvPr/>
        </p:nvSpPr>
        <p:spPr>
          <a:xfrm>
            <a:off x="5078889" y="836713"/>
            <a:ext cx="1394086" cy="577081"/>
          </a:xfrm>
          <a:prstGeom prst="rect">
            <a:avLst/>
          </a:prstGeom>
          <a:noFill/>
          <a:ln>
            <a:solidFill>
              <a:schemeClr val="tx1"/>
            </a:solidFill>
          </a:ln>
        </p:spPr>
        <p:txBody>
          <a:bodyPr wrap="square" rtlCol="0">
            <a:spAutoFit/>
          </a:bodyPr>
          <a:lstStyle/>
          <a:p>
            <a:pPr algn="ctr"/>
            <a:r>
              <a:rPr lang="es-ES" sz="1050" b="1" dirty="0">
                <a:latin typeface="Arial Narrow" pitchFamily="34" charset="0"/>
                <a:cs typeface="Lato Regular"/>
              </a:rPr>
              <a:t>Gerencia Técnica</a:t>
            </a:r>
          </a:p>
          <a:p>
            <a:pPr algn="ctr"/>
            <a:endParaRPr lang="es-ES" sz="1050" b="1" dirty="0">
              <a:latin typeface="Arial Narrow" pitchFamily="34" charset="0"/>
              <a:cs typeface="Lato Regular"/>
            </a:endParaRPr>
          </a:p>
          <a:p>
            <a:pPr algn="ctr"/>
            <a:r>
              <a:rPr lang="es-ES" sz="1050" b="1" dirty="0">
                <a:latin typeface="Arial Narrow" pitchFamily="34" charset="0"/>
                <a:cs typeface="Lato Regular"/>
              </a:rPr>
              <a:t> VALIDACIÓN</a:t>
            </a:r>
          </a:p>
        </p:txBody>
      </p:sp>
      <p:sp>
        <p:nvSpPr>
          <p:cNvPr id="91" name="22 Rectángulo"/>
          <p:cNvSpPr/>
          <p:nvPr/>
        </p:nvSpPr>
        <p:spPr>
          <a:xfrm>
            <a:off x="2108767" y="4760522"/>
            <a:ext cx="1379097" cy="518773"/>
          </a:xfrm>
          <a:prstGeom prst="rect">
            <a:avLst/>
          </a:prstGeom>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ES" sz="1400" b="1" dirty="0">
              <a:solidFill>
                <a:schemeClr val="tx1"/>
              </a:solidFill>
              <a:latin typeface="Arial Narrow" pitchFamily="34" charset="0"/>
            </a:endParaRPr>
          </a:p>
          <a:p>
            <a:pPr algn="ctr"/>
            <a:r>
              <a:rPr lang="es-ES" sz="1400" b="1" dirty="0">
                <a:solidFill>
                  <a:schemeClr val="tx1"/>
                </a:solidFill>
                <a:latin typeface="Arial Narrow" pitchFamily="34" charset="0"/>
              </a:rPr>
              <a:t>Saneamiento</a:t>
            </a:r>
            <a:endParaRPr lang="es-CO" sz="1400" b="1" dirty="0">
              <a:solidFill>
                <a:schemeClr val="tx1"/>
              </a:solidFill>
              <a:latin typeface="Arial Narrow" pitchFamily="34" charset="0"/>
            </a:endParaRPr>
          </a:p>
          <a:p>
            <a:pPr algn="ctr"/>
            <a:r>
              <a:rPr lang="es-CO" b="1" dirty="0">
                <a:solidFill>
                  <a:schemeClr val="tx1"/>
                </a:solidFill>
                <a:latin typeface="Arial Narrow" pitchFamily="34" charset="0"/>
              </a:rPr>
              <a:t>161</a:t>
            </a:r>
            <a:r>
              <a:rPr lang="es-CO" sz="1400" b="1" dirty="0">
                <a:solidFill>
                  <a:schemeClr val="tx1"/>
                </a:solidFill>
                <a:latin typeface="Arial Narrow" pitchFamily="34" charset="0"/>
              </a:rPr>
              <a:t>(161)</a:t>
            </a:r>
            <a:endParaRPr lang="es-CO" b="1" dirty="0">
              <a:solidFill>
                <a:schemeClr val="tx1"/>
              </a:solidFill>
              <a:latin typeface="Arial Narrow" pitchFamily="34" charset="0"/>
            </a:endParaRPr>
          </a:p>
          <a:p>
            <a:pPr algn="ctr"/>
            <a:endParaRPr lang="es-CO" sz="1400" b="1" dirty="0">
              <a:solidFill>
                <a:schemeClr val="tx1"/>
              </a:solidFill>
              <a:latin typeface="Arial Narrow" pitchFamily="34" charset="0"/>
            </a:endParaRPr>
          </a:p>
        </p:txBody>
      </p:sp>
      <p:sp>
        <p:nvSpPr>
          <p:cNvPr id="100" name="66 Rectángulo"/>
          <p:cNvSpPr/>
          <p:nvPr/>
        </p:nvSpPr>
        <p:spPr>
          <a:xfrm>
            <a:off x="9961492" y="3673675"/>
            <a:ext cx="1476799" cy="858027"/>
          </a:xfrm>
          <a:prstGeom prst="rect">
            <a:avLst/>
          </a:prstGeom>
          <a:solidFill>
            <a:schemeClr val="accent1">
              <a:lumMod val="20000"/>
              <a:lumOff val="80000"/>
            </a:schemeClr>
          </a:solidFill>
          <a:ln>
            <a:solidFill>
              <a:srgbClr val="7030A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175 FMI</a:t>
            </a:r>
          </a:p>
          <a:p>
            <a:pPr algn="ctr"/>
            <a:r>
              <a:rPr lang="es-CO" sz="1400" b="1" dirty="0">
                <a:solidFill>
                  <a:schemeClr val="tx1"/>
                </a:solidFill>
                <a:latin typeface="Arial Narrow" pitchFamily="34" charset="0"/>
              </a:rPr>
              <a:t>Avalúos vencidos</a:t>
            </a:r>
          </a:p>
          <a:p>
            <a:pPr algn="ctr"/>
            <a:r>
              <a:rPr lang="es-CO" sz="1400" b="1" dirty="0">
                <a:solidFill>
                  <a:schemeClr val="tx1"/>
                </a:solidFill>
                <a:latin typeface="Arial Narrow" pitchFamily="34" charset="0"/>
              </a:rPr>
              <a:t>$45.818 Millones</a:t>
            </a:r>
            <a:endParaRPr lang="es-ES" sz="1400" b="1" dirty="0">
              <a:solidFill>
                <a:schemeClr val="tx1"/>
              </a:solidFill>
              <a:latin typeface="Arial Narrow" pitchFamily="34" charset="0"/>
            </a:endParaRPr>
          </a:p>
        </p:txBody>
      </p:sp>
      <p:sp>
        <p:nvSpPr>
          <p:cNvPr id="10" name="Flecha abajo 9"/>
          <p:cNvSpPr/>
          <p:nvPr/>
        </p:nvSpPr>
        <p:spPr>
          <a:xfrm>
            <a:off x="7296658" y="3535806"/>
            <a:ext cx="223837" cy="2045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aphicFrame>
        <p:nvGraphicFramePr>
          <p:cNvPr id="7" name="Tabla 6"/>
          <p:cNvGraphicFramePr>
            <a:graphicFrameLocks noGrp="1"/>
          </p:cNvGraphicFramePr>
          <p:nvPr>
            <p:extLst/>
          </p:nvPr>
        </p:nvGraphicFramePr>
        <p:xfrm>
          <a:off x="6652247" y="3792739"/>
          <a:ext cx="1516884" cy="2565195"/>
        </p:xfrm>
        <a:graphic>
          <a:graphicData uri="http://schemas.openxmlformats.org/drawingml/2006/table">
            <a:tbl>
              <a:tblPr firstRow="1" bandRow="1">
                <a:tableStyleId>{5C22544A-7EE6-4342-B048-85BDC9FD1C3A}</a:tableStyleId>
              </a:tblPr>
              <a:tblGrid>
                <a:gridCol w="981019">
                  <a:extLst>
                    <a:ext uri="{9D8B030D-6E8A-4147-A177-3AD203B41FA5}">
                      <a16:colId xmlns:a16="http://schemas.microsoft.com/office/drawing/2014/main" val="436175707"/>
                    </a:ext>
                  </a:extLst>
                </a:gridCol>
                <a:gridCol w="535865">
                  <a:extLst>
                    <a:ext uri="{9D8B030D-6E8A-4147-A177-3AD203B41FA5}">
                      <a16:colId xmlns:a16="http://schemas.microsoft.com/office/drawing/2014/main" val="3416639474"/>
                    </a:ext>
                  </a:extLst>
                </a:gridCol>
              </a:tblGrid>
              <a:tr h="154869">
                <a:tc>
                  <a:txBody>
                    <a:bodyPr/>
                    <a:lstStyle/>
                    <a:p>
                      <a:pPr algn="ctr" rtl="0" fontAlgn="ctr"/>
                      <a:r>
                        <a:rPr lang="es-CO" sz="1100" b="1" u="none" strike="noStrike" dirty="0">
                          <a:effectLst/>
                        </a:rPr>
                        <a:t>Motivo</a:t>
                      </a:r>
                      <a:endParaRPr lang="es-CO" sz="1100" b="1" i="0" u="none" strike="noStrike" dirty="0">
                        <a:solidFill>
                          <a:srgbClr val="FFFFFF"/>
                        </a:solidFill>
                        <a:effectLst/>
                        <a:latin typeface="Calibri" panose="020F0502020204030204" pitchFamily="34" charset="0"/>
                      </a:endParaRPr>
                    </a:p>
                  </a:txBody>
                  <a:tcPr marL="9525" marR="9525" marT="9525" marB="0" anchor="ctr"/>
                </a:tc>
                <a:tc>
                  <a:txBody>
                    <a:bodyPr/>
                    <a:lstStyle/>
                    <a:p>
                      <a:pPr algn="ctr" rtl="0" fontAlgn="ctr"/>
                      <a:r>
                        <a:rPr lang="es-CO" sz="1100" b="1" u="none" strike="noStrike" dirty="0">
                          <a:effectLst/>
                        </a:rPr>
                        <a:t>N°</a:t>
                      </a:r>
                      <a:endParaRPr lang="es-CO" sz="1100" b="1" i="0" u="none" strike="noStrike" dirty="0">
                        <a:solidFill>
                          <a:srgbClr val="FFFFFF"/>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74277724"/>
                  </a:ext>
                </a:extLst>
              </a:tr>
              <a:tr h="248123">
                <a:tc>
                  <a:txBody>
                    <a:bodyPr/>
                    <a:lstStyle/>
                    <a:p>
                      <a:pPr algn="ctr" rtl="0" fontAlgn="ctr"/>
                      <a:r>
                        <a:rPr lang="es-CO" sz="900" b="1" u="none" strike="noStrike" dirty="0">
                          <a:effectLst/>
                        </a:rPr>
                        <a:t>Proceso de Pertenencia: </a:t>
                      </a:r>
                      <a:endParaRPr lang="es-CO"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CO" sz="1000" b="1" u="none" strike="noStrike" dirty="0">
                          <a:effectLst/>
                        </a:rPr>
                        <a:t>6</a:t>
                      </a:r>
                      <a:endParaRPr lang="es-CO"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265700873"/>
                  </a:ext>
                </a:extLst>
              </a:tr>
              <a:tr h="368021">
                <a:tc>
                  <a:txBody>
                    <a:bodyPr/>
                    <a:lstStyle/>
                    <a:p>
                      <a:pPr algn="ctr" rtl="0" fontAlgn="ctr"/>
                      <a:r>
                        <a:rPr lang="es-CO" sz="900" b="1" u="none" strike="noStrike" dirty="0">
                          <a:effectLst/>
                        </a:rPr>
                        <a:t>Destinación Provisional  FGN: ($10.300).</a:t>
                      </a:r>
                      <a:endParaRPr lang="es-CO"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CO" sz="1000" b="1" u="none" strike="noStrike" dirty="0">
                          <a:effectLst/>
                        </a:rPr>
                        <a:t>14</a:t>
                      </a:r>
                      <a:endParaRPr lang="es-CO" sz="1000" b="1"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3900007976"/>
                  </a:ext>
                </a:extLst>
              </a:tr>
              <a:tr h="141547">
                <a:tc>
                  <a:txBody>
                    <a:bodyPr/>
                    <a:lstStyle/>
                    <a:p>
                      <a:pPr algn="ctr" rtl="0" fontAlgn="ctr"/>
                      <a:r>
                        <a:rPr lang="es-CO" sz="900" b="1" u="none" strike="noStrike" dirty="0">
                          <a:effectLst/>
                        </a:rPr>
                        <a:t>Cuotas Parte:  </a:t>
                      </a:r>
                      <a:endParaRPr lang="es-CO"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ES" sz="1000" b="1" i="0" u="none" strike="noStrike" dirty="0">
                          <a:solidFill>
                            <a:schemeClr val="dk1"/>
                          </a:solidFill>
                          <a:effectLst/>
                          <a:latin typeface="+mn-lt"/>
                        </a:rPr>
                        <a:t> 72 (68)</a:t>
                      </a:r>
                      <a:endParaRPr lang="es-CO" sz="1000" b="1"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2157194227"/>
                  </a:ext>
                </a:extLst>
              </a:tr>
              <a:tr h="368021">
                <a:tc>
                  <a:txBody>
                    <a:bodyPr/>
                    <a:lstStyle/>
                    <a:p>
                      <a:pPr algn="ctr" rtl="0" fontAlgn="ctr"/>
                      <a:r>
                        <a:rPr lang="es-CO" sz="900" b="1" u="none" strike="noStrike" dirty="0">
                          <a:effectLst/>
                        </a:rPr>
                        <a:t>Solicitud </a:t>
                      </a:r>
                      <a:r>
                        <a:rPr lang="es-CO" sz="900" b="1" u="none" strike="noStrike" dirty="0" err="1">
                          <a:effectLst/>
                        </a:rPr>
                        <a:t>Minjusticia</a:t>
                      </a:r>
                      <a:r>
                        <a:rPr lang="es-CO" sz="900" b="1" u="none" strike="noStrike" dirty="0">
                          <a:effectLst/>
                        </a:rPr>
                        <a:t>: ($1.500)</a:t>
                      </a:r>
                      <a:endParaRPr lang="es-CO"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CO" sz="1000" b="1" u="none" strike="noStrike" dirty="0">
                          <a:effectLst/>
                        </a:rPr>
                        <a:t>1</a:t>
                      </a:r>
                      <a:endParaRPr lang="es-CO"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12491651"/>
                  </a:ext>
                </a:extLst>
              </a:tr>
              <a:tr h="332300">
                <a:tc>
                  <a:txBody>
                    <a:bodyPr/>
                    <a:lstStyle/>
                    <a:p>
                      <a:pPr algn="ctr" rtl="0" fontAlgn="ctr"/>
                      <a:r>
                        <a:rPr lang="es-CO" sz="900" b="1" u="none" strike="noStrike" dirty="0">
                          <a:effectLst/>
                        </a:rPr>
                        <a:t>Bienes San Andres: ($3.221)</a:t>
                      </a:r>
                      <a:endParaRPr lang="es-CO"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ES" sz="1000" b="1" i="0" u="none" strike="noStrike" dirty="0">
                          <a:solidFill>
                            <a:schemeClr val="dk1"/>
                          </a:solidFill>
                          <a:effectLst/>
                          <a:latin typeface="+mn-lt"/>
                        </a:rPr>
                        <a:t>7</a:t>
                      </a:r>
                      <a:endParaRPr lang="es-CO"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29262922"/>
                  </a:ext>
                </a:extLst>
              </a:tr>
              <a:tr h="368021">
                <a:tc>
                  <a:txBody>
                    <a:bodyPr/>
                    <a:lstStyle/>
                    <a:p>
                      <a:pPr algn="ctr" rtl="0" fontAlgn="ctr"/>
                      <a:r>
                        <a:rPr lang="es-ES" sz="900" b="1" u="none" strike="noStrike" dirty="0">
                          <a:effectLst/>
                        </a:rPr>
                        <a:t>Inmuebles con avalúo vencido No enviados a CISA</a:t>
                      </a:r>
                      <a:endParaRPr lang="es-ES" sz="9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rtl="0" fontAlgn="ctr"/>
                      <a:r>
                        <a:rPr lang="es-CO" sz="1000" b="1" u="none" strike="noStrike" dirty="0">
                          <a:effectLst/>
                        </a:rPr>
                        <a:t>32</a:t>
                      </a:r>
                      <a:endParaRPr lang="es-CO"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89258293"/>
                  </a:ext>
                </a:extLst>
              </a:tr>
              <a:tr h="346945">
                <a:tc>
                  <a:txBody>
                    <a:bodyPr/>
                    <a:lstStyle/>
                    <a:p>
                      <a:pPr algn="ctr" rtl="0" fontAlgn="ctr"/>
                      <a:r>
                        <a:rPr lang="es-ES" sz="900" b="1" i="0" u="none" strike="noStrike" dirty="0">
                          <a:solidFill>
                            <a:srgbClr val="000000"/>
                          </a:solidFill>
                          <a:effectLst/>
                          <a:latin typeface="Arial Narrow" panose="020B0606020202030204" pitchFamily="34" charset="0"/>
                        </a:rPr>
                        <a:t>Actualización </a:t>
                      </a:r>
                    </a:p>
                  </a:txBody>
                  <a:tcPr marL="9525" marR="9525" marT="9525" marB="0" anchor="ctr"/>
                </a:tc>
                <a:tc>
                  <a:txBody>
                    <a:bodyPr/>
                    <a:lstStyle/>
                    <a:p>
                      <a:pPr algn="ctr" rtl="0" fontAlgn="ctr"/>
                      <a:r>
                        <a:rPr lang="es-ES" sz="1000" b="1" i="0" u="none" strike="noStrike" dirty="0">
                          <a:solidFill>
                            <a:srgbClr val="000000"/>
                          </a:solidFill>
                          <a:effectLst/>
                          <a:latin typeface="Calibri" panose="020F0502020204030204" pitchFamily="34" charset="0"/>
                        </a:rPr>
                        <a:t>6</a:t>
                      </a:r>
                      <a:endParaRPr lang="es-CO"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61052653"/>
                  </a:ext>
                </a:extLst>
              </a:tr>
            </a:tbl>
          </a:graphicData>
        </a:graphic>
      </p:graphicFrame>
      <p:sp>
        <p:nvSpPr>
          <p:cNvPr id="47" name="66 Rectángulo"/>
          <p:cNvSpPr/>
          <p:nvPr/>
        </p:nvSpPr>
        <p:spPr>
          <a:xfrm>
            <a:off x="9961493" y="1545792"/>
            <a:ext cx="1476799" cy="858027"/>
          </a:xfrm>
          <a:prstGeom prst="rect">
            <a:avLst/>
          </a:prstGeom>
          <a:solidFill>
            <a:schemeClr val="accent1">
              <a:lumMod val="20000"/>
              <a:lumOff val="80000"/>
            </a:schemeClr>
          </a:solidFill>
          <a:ln>
            <a:solidFill>
              <a:srgbClr val="7030A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183 FMI</a:t>
            </a:r>
          </a:p>
          <a:p>
            <a:pPr algn="ctr"/>
            <a:r>
              <a:rPr lang="es-CO" sz="1400" b="1" dirty="0">
                <a:solidFill>
                  <a:schemeClr val="tx1"/>
                </a:solidFill>
                <a:latin typeface="Arial Narrow" pitchFamily="34" charset="0"/>
              </a:rPr>
              <a:t>Disponibles</a:t>
            </a:r>
          </a:p>
          <a:p>
            <a:pPr algn="ctr"/>
            <a:r>
              <a:rPr lang="es-CO" sz="1400" b="1" dirty="0">
                <a:solidFill>
                  <a:schemeClr val="tx1"/>
                </a:solidFill>
                <a:latin typeface="Arial Narrow" pitchFamily="34" charset="0"/>
              </a:rPr>
              <a:t>$226.554 Millones</a:t>
            </a:r>
            <a:endParaRPr lang="es-ES" sz="1400" b="1" dirty="0">
              <a:solidFill>
                <a:schemeClr val="tx1"/>
              </a:solidFill>
              <a:latin typeface="Arial Narrow" pitchFamily="34" charset="0"/>
            </a:endParaRPr>
          </a:p>
        </p:txBody>
      </p:sp>
      <p:sp>
        <p:nvSpPr>
          <p:cNvPr id="48" name="66 Rectángulo"/>
          <p:cNvSpPr/>
          <p:nvPr/>
        </p:nvSpPr>
        <p:spPr>
          <a:xfrm>
            <a:off x="8358819" y="3673674"/>
            <a:ext cx="1409329" cy="858027"/>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9 FMI</a:t>
            </a:r>
          </a:p>
          <a:p>
            <a:pPr algn="ctr"/>
            <a:r>
              <a:rPr lang="es-CO" sz="1400" b="1" dirty="0">
                <a:solidFill>
                  <a:schemeClr val="tx1"/>
                </a:solidFill>
                <a:latin typeface="Arial Narrow" pitchFamily="34" charset="0"/>
              </a:rPr>
              <a:t>En Revisión</a:t>
            </a:r>
          </a:p>
          <a:p>
            <a:pPr algn="ctr"/>
            <a:r>
              <a:rPr lang="es-CO" sz="1400" b="1" dirty="0">
                <a:solidFill>
                  <a:schemeClr val="tx1"/>
                </a:solidFill>
                <a:latin typeface="Arial Narrow" pitchFamily="34" charset="0"/>
              </a:rPr>
              <a:t>$1.983 Millones</a:t>
            </a:r>
            <a:endParaRPr lang="es-CO" sz="1400" b="1"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cxnSp>
        <p:nvCxnSpPr>
          <p:cNvPr id="9" name="Conector recto de flecha 8"/>
          <p:cNvCxnSpPr>
            <a:stCxn id="67" idx="3"/>
            <a:endCxn id="47" idx="1"/>
          </p:cNvCxnSpPr>
          <p:nvPr/>
        </p:nvCxnSpPr>
        <p:spPr>
          <a:xfrm flipV="1">
            <a:off x="9768148" y="1974806"/>
            <a:ext cx="193345" cy="11290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66 Rectángulo"/>
          <p:cNvSpPr/>
          <p:nvPr/>
        </p:nvSpPr>
        <p:spPr>
          <a:xfrm>
            <a:off x="9961492" y="2669498"/>
            <a:ext cx="1476799" cy="858027"/>
          </a:xfrm>
          <a:prstGeom prst="rect">
            <a:avLst/>
          </a:prstGeom>
          <a:solidFill>
            <a:schemeClr val="accent1">
              <a:lumMod val="20000"/>
              <a:lumOff val="80000"/>
            </a:schemeClr>
          </a:solidFill>
          <a:ln>
            <a:solidFill>
              <a:srgbClr val="7030A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307 FMI</a:t>
            </a:r>
          </a:p>
          <a:p>
            <a:pPr algn="ctr"/>
            <a:r>
              <a:rPr lang="es-CO" sz="1400" b="1" dirty="0">
                <a:solidFill>
                  <a:schemeClr val="tx1"/>
                </a:solidFill>
                <a:latin typeface="Arial Narrow" pitchFamily="34" charset="0"/>
              </a:rPr>
              <a:t>Proceso venta</a:t>
            </a:r>
          </a:p>
          <a:p>
            <a:pPr algn="ctr"/>
            <a:r>
              <a:rPr lang="es-CO" sz="1400" b="1" dirty="0">
                <a:solidFill>
                  <a:schemeClr val="tx1"/>
                </a:solidFill>
                <a:latin typeface="Arial Narrow" pitchFamily="34" charset="0"/>
              </a:rPr>
              <a:t>$67.143 Millones</a:t>
            </a:r>
            <a:endParaRPr lang="es-ES" sz="1400" b="1" dirty="0">
              <a:solidFill>
                <a:schemeClr val="tx1"/>
              </a:solidFill>
              <a:latin typeface="Arial Narrow" pitchFamily="34" charset="0"/>
            </a:endParaRPr>
          </a:p>
        </p:txBody>
      </p:sp>
      <p:cxnSp>
        <p:nvCxnSpPr>
          <p:cNvPr id="14" name="Conector recto de flecha 13"/>
          <p:cNvCxnSpPr>
            <a:stCxn id="67" idx="3"/>
            <a:endCxn id="51" idx="1"/>
          </p:cNvCxnSpPr>
          <p:nvPr/>
        </p:nvCxnSpPr>
        <p:spPr>
          <a:xfrm flipV="1">
            <a:off x="9768148" y="3098512"/>
            <a:ext cx="193344" cy="53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a:stCxn id="67" idx="3"/>
            <a:endCxn id="100" idx="1"/>
          </p:cNvCxnSpPr>
          <p:nvPr/>
        </p:nvCxnSpPr>
        <p:spPr>
          <a:xfrm>
            <a:off x="9768148" y="3103905"/>
            <a:ext cx="193344" cy="9987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66 Rectángulo"/>
          <p:cNvSpPr/>
          <p:nvPr/>
        </p:nvSpPr>
        <p:spPr>
          <a:xfrm>
            <a:off x="8383701" y="4638054"/>
            <a:ext cx="1384447" cy="806574"/>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297 FMI</a:t>
            </a:r>
          </a:p>
          <a:p>
            <a:pPr algn="ctr"/>
            <a:r>
              <a:rPr lang="es-CO" sz="1400" b="1" dirty="0">
                <a:solidFill>
                  <a:schemeClr val="tx1"/>
                </a:solidFill>
                <a:latin typeface="Arial Narrow" pitchFamily="34" charset="0"/>
              </a:rPr>
              <a:t>Retirados</a:t>
            </a:r>
          </a:p>
          <a:p>
            <a:pPr algn="ctr"/>
            <a:r>
              <a:rPr lang="es-CO" sz="1400" b="1" dirty="0">
                <a:solidFill>
                  <a:schemeClr val="tx1"/>
                </a:solidFill>
                <a:latin typeface="Arial Narrow" pitchFamily="34" charset="0"/>
              </a:rPr>
              <a:t>$20.955 Millones</a:t>
            </a:r>
            <a:endParaRPr lang="es-CO" sz="1400" b="1"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cxnSp>
        <p:nvCxnSpPr>
          <p:cNvPr id="18" name="Conector recto de flecha 17"/>
          <p:cNvCxnSpPr>
            <a:stCxn id="29" idx="3"/>
            <a:endCxn id="62" idx="1"/>
          </p:cNvCxnSpPr>
          <p:nvPr/>
        </p:nvCxnSpPr>
        <p:spPr>
          <a:xfrm>
            <a:off x="8071984" y="2017468"/>
            <a:ext cx="273805" cy="49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176343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7145514" y="824700"/>
            <a:ext cx="2321361" cy="261610"/>
          </a:xfrm>
          <a:prstGeom prst="rect">
            <a:avLst/>
          </a:prstGeom>
          <a:noFill/>
        </p:spPr>
        <p:txBody>
          <a:bodyPr wrap="square" rtlCol="0">
            <a:spAutoFit/>
          </a:bodyPr>
          <a:lstStyle/>
          <a:p>
            <a:pPr algn="r"/>
            <a:r>
              <a:rPr lang="es-CO" sz="1100" dirty="0">
                <a:solidFill>
                  <a:srgbClr val="1F497D"/>
                </a:solidFill>
                <a:latin typeface="Arial Narrow" panose="020B0606020202030204" pitchFamily="34" charset="0"/>
              </a:rPr>
              <a:t>Cifras en Millones $</a:t>
            </a:r>
          </a:p>
        </p:txBody>
      </p:sp>
      <p:sp>
        <p:nvSpPr>
          <p:cNvPr id="17" name="CuadroTexto 16"/>
          <p:cNvSpPr txBox="1"/>
          <p:nvPr/>
        </p:nvSpPr>
        <p:spPr>
          <a:xfrm>
            <a:off x="2879384" y="1137176"/>
            <a:ext cx="2319690" cy="1169551"/>
          </a:xfrm>
          <a:prstGeom prst="rect">
            <a:avLst/>
          </a:prstGeom>
          <a:solidFill>
            <a:schemeClr val="accent1">
              <a:lumMod val="75000"/>
            </a:schemeClr>
          </a:solidFill>
          <a:ln>
            <a:solidFill>
              <a:schemeClr val="accent1"/>
            </a:solidFill>
          </a:ln>
        </p:spPr>
        <p:txBody>
          <a:bodyPr wrap="square" rtlCol="0">
            <a:spAutoFit/>
          </a:bodyPr>
          <a:lstStyle/>
          <a:p>
            <a:pPr algn="ctr"/>
            <a:r>
              <a:rPr lang="es-CO" sz="1400" b="1" dirty="0">
                <a:solidFill>
                  <a:prstClr val="white"/>
                </a:solidFill>
                <a:latin typeface="Arial Narrow" panose="020B0606020202030204" pitchFamily="34" charset="0"/>
              </a:rPr>
              <a:t>CONCEPTO</a:t>
            </a:r>
          </a:p>
          <a:p>
            <a:endParaRPr lang="es-CO" sz="1400" dirty="0">
              <a:solidFill>
                <a:prstClr val="white"/>
              </a:solidFill>
              <a:latin typeface="Arial Narrow" panose="020B0606020202030204" pitchFamily="34" charset="0"/>
            </a:endParaRPr>
          </a:p>
          <a:p>
            <a:r>
              <a:rPr lang="es-CO" sz="1400" dirty="0">
                <a:solidFill>
                  <a:prstClr val="white"/>
                </a:solidFill>
                <a:latin typeface="Arial Narrow" panose="020B0606020202030204" pitchFamily="34" charset="0"/>
              </a:rPr>
              <a:t>Unid. Comerciales Vendidas: </a:t>
            </a:r>
          </a:p>
          <a:p>
            <a:r>
              <a:rPr lang="es-CO" sz="1400" dirty="0">
                <a:solidFill>
                  <a:prstClr val="white"/>
                </a:solidFill>
                <a:latin typeface="Arial Narrow" panose="020B0606020202030204" pitchFamily="34" charset="0"/>
              </a:rPr>
              <a:t>M.I. Vendidas:</a:t>
            </a:r>
          </a:p>
          <a:p>
            <a:r>
              <a:rPr lang="es-CO" sz="1400" dirty="0">
                <a:solidFill>
                  <a:prstClr val="white"/>
                </a:solidFill>
                <a:latin typeface="Arial Narrow" panose="020B0606020202030204" pitchFamily="34" charset="0"/>
              </a:rPr>
              <a:t>Valor Ventas: 		 </a:t>
            </a:r>
          </a:p>
        </p:txBody>
      </p:sp>
      <p:sp>
        <p:nvSpPr>
          <p:cNvPr id="18" name="CuadroTexto 17"/>
          <p:cNvSpPr txBox="1"/>
          <p:nvPr/>
        </p:nvSpPr>
        <p:spPr>
          <a:xfrm>
            <a:off x="6703354" y="1105845"/>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rgbClr val="1F497D"/>
                </a:solidFill>
                <a:latin typeface="Arial Narrow" panose="020B0606020202030204" pitchFamily="34" charset="0"/>
              </a:rPr>
              <a:t>AÑO 2016</a:t>
            </a:r>
          </a:p>
          <a:p>
            <a:pPr algn="ctr"/>
            <a:endParaRPr lang="es-CO" sz="1400" dirty="0">
              <a:solidFill>
                <a:srgbClr val="1F497D"/>
              </a:solidFill>
              <a:latin typeface="Arial Narrow" panose="020B0606020202030204" pitchFamily="34" charset="0"/>
            </a:endParaRPr>
          </a:p>
          <a:p>
            <a:pPr algn="ctr"/>
            <a:r>
              <a:rPr lang="es-ES" sz="1400" dirty="0">
                <a:solidFill>
                  <a:srgbClr val="1F497D"/>
                </a:solidFill>
                <a:latin typeface="Arial Narrow" panose="020B0606020202030204" pitchFamily="34" charset="0"/>
              </a:rPr>
              <a:t>73</a:t>
            </a:r>
            <a:endParaRPr lang="es-CO" sz="1400" dirty="0">
              <a:solidFill>
                <a:srgbClr val="1F497D"/>
              </a:solidFill>
              <a:latin typeface="Arial Narrow" panose="020B0606020202030204" pitchFamily="34" charset="0"/>
            </a:endParaRPr>
          </a:p>
          <a:p>
            <a:pPr algn="ctr"/>
            <a:r>
              <a:rPr lang="es-CO" sz="1400" dirty="0">
                <a:solidFill>
                  <a:srgbClr val="1F497D"/>
                </a:solidFill>
                <a:latin typeface="Arial Narrow" panose="020B0606020202030204" pitchFamily="34" charset="0"/>
              </a:rPr>
              <a:t>117</a:t>
            </a:r>
          </a:p>
          <a:p>
            <a:pPr algn="ctr"/>
            <a:r>
              <a:rPr lang="es-CO" sz="1400" b="1" dirty="0">
                <a:solidFill>
                  <a:srgbClr val="1F497D"/>
                </a:solidFill>
                <a:latin typeface="Arial Narrow" panose="020B0606020202030204" pitchFamily="34" charset="0"/>
              </a:rPr>
              <a:t>$20.296</a:t>
            </a:r>
          </a:p>
        </p:txBody>
      </p:sp>
      <p:sp>
        <p:nvSpPr>
          <p:cNvPr id="19" name="CuadroTexto 18"/>
          <p:cNvSpPr txBox="1"/>
          <p:nvPr/>
        </p:nvSpPr>
        <p:spPr>
          <a:xfrm>
            <a:off x="5367175" y="1108330"/>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rgbClr val="1F497D"/>
                </a:solidFill>
                <a:latin typeface="Arial Narrow" panose="020B0606020202030204" pitchFamily="34" charset="0"/>
              </a:rPr>
              <a:t>AÑO 2015</a:t>
            </a:r>
          </a:p>
          <a:p>
            <a:pPr algn="ctr"/>
            <a:endParaRPr lang="es-CO" sz="1400" dirty="0">
              <a:solidFill>
                <a:srgbClr val="1F497D"/>
              </a:solidFill>
              <a:latin typeface="Arial Narrow" panose="020B0606020202030204" pitchFamily="34" charset="0"/>
            </a:endParaRPr>
          </a:p>
          <a:p>
            <a:pPr algn="ctr"/>
            <a:r>
              <a:rPr lang="es-CO" sz="1400" dirty="0">
                <a:solidFill>
                  <a:srgbClr val="1F497D"/>
                </a:solidFill>
                <a:latin typeface="Arial Narrow" panose="020B0606020202030204" pitchFamily="34" charset="0"/>
              </a:rPr>
              <a:t>26</a:t>
            </a:r>
          </a:p>
          <a:p>
            <a:pPr algn="ctr"/>
            <a:r>
              <a:rPr lang="es-CO" sz="1400" dirty="0">
                <a:solidFill>
                  <a:srgbClr val="1F497D"/>
                </a:solidFill>
                <a:latin typeface="Arial Narrow" panose="020B0606020202030204" pitchFamily="34" charset="0"/>
              </a:rPr>
              <a:t>40</a:t>
            </a:r>
          </a:p>
          <a:p>
            <a:pPr algn="ctr"/>
            <a:r>
              <a:rPr lang="es-CO" sz="1400" b="1" dirty="0">
                <a:solidFill>
                  <a:srgbClr val="1F497D"/>
                </a:solidFill>
                <a:latin typeface="Arial Narrow" panose="020B0606020202030204" pitchFamily="34" charset="0"/>
              </a:rPr>
              <a:t>$10,047</a:t>
            </a:r>
          </a:p>
        </p:txBody>
      </p:sp>
      <p:sp>
        <p:nvSpPr>
          <p:cNvPr id="22" name="CuadroTexto 21"/>
          <p:cNvSpPr txBox="1"/>
          <p:nvPr/>
        </p:nvSpPr>
        <p:spPr>
          <a:xfrm>
            <a:off x="7989637" y="1123760"/>
            <a:ext cx="1137740" cy="1169551"/>
          </a:xfrm>
          <a:prstGeom prst="rect">
            <a:avLst/>
          </a:prstGeom>
          <a:solidFill>
            <a:schemeClr val="bg1">
              <a:lumMod val="95000"/>
            </a:schemeClr>
          </a:solidFill>
        </p:spPr>
        <p:txBody>
          <a:bodyPr wrap="square" rtlCol="0">
            <a:spAutoFit/>
          </a:bodyPr>
          <a:lstStyle/>
          <a:p>
            <a:pPr algn="ctr"/>
            <a:r>
              <a:rPr lang="es-CO" sz="1400" b="1" u="sng" dirty="0">
                <a:solidFill>
                  <a:srgbClr val="1F497D"/>
                </a:solidFill>
                <a:latin typeface="Arial Narrow" panose="020B0606020202030204" pitchFamily="34" charset="0"/>
              </a:rPr>
              <a:t>AÑO 2017</a:t>
            </a:r>
          </a:p>
          <a:p>
            <a:pPr algn="ctr"/>
            <a:endParaRPr lang="es-CO" sz="1400" b="1" u="sng" dirty="0">
              <a:solidFill>
                <a:srgbClr val="1F497D"/>
              </a:solidFill>
              <a:latin typeface="Arial Narrow" panose="020B0606020202030204" pitchFamily="34" charset="0"/>
            </a:endParaRPr>
          </a:p>
          <a:p>
            <a:pPr algn="ctr"/>
            <a:r>
              <a:rPr lang="es-ES" sz="1400" dirty="0">
                <a:solidFill>
                  <a:srgbClr val="1F497D"/>
                </a:solidFill>
                <a:latin typeface="Arial Narrow" panose="020B0606020202030204" pitchFamily="34" charset="0"/>
              </a:rPr>
              <a:t>66</a:t>
            </a:r>
            <a:endParaRPr lang="es-CO" sz="1400" dirty="0">
              <a:solidFill>
                <a:srgbClr val="1F497D"/>
              </a:solidFill>
              <a:latin typeface="Arial Narrow" panose="020B0606020202030204" pitchFamily="34" charset="0"/>
            </a:endParaRPr>
          </a:p>
          <a:p>
            <a:pPr algn="ctr"/>
            <a:r>
              <a:rPr lang="es-ES" sz="1400" dirty="0">
                <a:solidFill>
                  <a:srgbClr val="1F497D"/>
                </a:solidFill>
                <a:latin typeface="Arial Narrow" panose="020B0606020202030204" pitchFamily="34" charset="0"/>
              </a:rPr>
              <a:t>130</a:t>
            </a:r>
            <a:endParaRPr lang="es-CO" sz="1400" dirty="0">
              <a:solidFill>
                <a:srgbClr val="1F497D"/>
              </a:solidFill>
              <a:latin typeface="Arial Narrow" panose="020B0606020202030204" pitchFamily="34" charset="0"/>
            </a:endParaRPr>
          </a:p>
          <a:p>
            <a:pPr algn="ctr"/>
            <a:r>
              <a:rPr lang="es-CO" sz="1400" b="1" dirty="0">
                <a:solidFill>
                  <a:srgbClr val="1F497D"/>
                </a:solidFill>
                <a:latin typeface="Arial Narrow" panose="020B0606020202030204" pitchFamily="34" charset="0"/>
              </a:rPr>
              <a:t>$35.090</a:t>
            </a:r>
          </a:p>
        </p:txBody>
      </p:sp>
      <p:sp>
        <p:nvSpPr>
          <p:cNvPr id="11" name="CuadroTexto 10"/>
          <p:cNvSpPr txBox="1"/>
          <p:nvPr/>
        </p:nvSpPr>
        <p:spPr>
          <a:xfrm>
            <a:off x="2103040" y="6121854"/>
            <a:ext cx="2622678" cy="261610"/>
          </a:xfrm>
          <a:prstGeom prst="rect">
            <a:avLst/>
          </a:prstGeom>
          <a:noFill/>
        </p:spPr>
        <p:txBody>
          <a:bodyPr wrap="square" rtlCol="0">
            <a:spAutoFit/>
          </a:bodyPr>
          <a:lstStyle/>
          <a:p>
            <a:r>
              <a:rPr lang="es-CO" sz="1100" i="1" u="sng" dirty="0">
                <a:solidFill>
                  <a:srgbClr val="4F81BD">
                    <a:lumMod val="75000"/>
                  </a:srgbClr>
                </a:solidFill>
                <a:latin typeface="Calibri"/>
              </a:rPr>
              <a:t>Datos a corte  25 de septiembre17 </a:t>
            </a:r>
          </a:p>
        </p:txBody>
      </p:sp>
      <p:sp>
        <p:nvSpPr>
          <p:cNvPr id="16" name="Rectángulo 15"/>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solidFill>
                  <a:prstClr val="white"/>
                </a:solidFill>
                <a:latin typeface="Arial Narrow" panose="020B0606020202030204" pitchFamily="34" charset="0"/>
              </a:rPr>
              <a:t>Gerencia Comercial</a:t>
            </a:r>
          </a:p>
        </p:txBody>
      </p:sp>
      <p:sp>
        <p:nvSpPr>
          <p:cNvPr id="23" name="Rectángulo 22"/>
          <p:cNvSpPr/>
          <p:nvPr/>
        </p:nvSpPr>
        <p:spPr>
          <a:xfrm>
            <a:off x="0" y="-2"/>
            <a:ext cx="12191999" cy="84301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solidFill>
                  <a:prstClr val="white"/>
                </a:solidFill>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183" y="18382"/>
            <a:ext cx="1642312" cy="905444"/>
          </a:xfrm>
          <a:prstGeom prst="rect">
            <a:avLst/>
          </a:prstGeom>
        </p:spPr>
      </p:pic>
      <p:sp>
        <p:nvSpPr>
          <p:cNvPr id="21" name="CuadroTexto 20"/>
          <p:cNvSpPr txBox="1"/>
          <p:nvPr/>
        </p:nvSpPr>
        <p:spPr>
          <a:xfrm>
            <a:off x="5350568" y="2474344"/>
            <a:ext cx="2409524" cy="305226"/>
          </a:xfrm>
          <a:prstGeom prst="rect">
            <a:avLst/>
          </a:prstGeom>
          <a:noFill/>
        </p:spPr>
        <p:txBody>
          <a:bodyPr wrap="square" rtlCol="0">
            <a:spAutoFit/>
          </a:bodyPr>
          <a:lstStyle/>
          <a:p>
            <a:pPr algn="ctr"/>
            <a:r>
              <a:rPr lang="es-CO" sz="1400" b="1" dirty="0">
                <a:solidFill>
                  <a:srgbClr val="1F497D"/>
                </a:solidFill>
                <a:latin typeface="Arial Narrow" panose="020B0606020202030204" pitchFamily="34" charset="0"/>
              </a:rPr>
              <a:t>$30.343</a:t>
            </a:r>
          </a:p>
        </p:txBody>
      </p:sp>
      <p:sp>
        <p:nvSpPr>
          <p:cNvPr id="3" name="Cerrar llave 2"/>
          <p:cNvSpPr/>
          <p:nvPr/>
        </p:nvSpPr>
        <p:spPr>
          <a:xfrm rot="5400000">
            <a:off x="6528345" y="1206534"/>
            <a:ext cx="151579" cy="247392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prstClr val="black"/>
              </a:solidFill>
              <a:latin typeface="Calibri"/>
            </a:endParaRPr>
          </a:p>
        </p:txBody>
      </p:sp>
      <p:pic>
        <p:nvPicPr>
          <p:cNvPr id="8" name="Imagen 7"/>
          <p:cNvPicPr>
            <a:picLocks noChangeAspect="1"/>
          </p:cNvPicPr>
          <p:nvPr/>
        </p:nvPicPr>
        <p:blipFill>
          <a:blip r:embed="rId4"/>
          <a:stretch>
            <a:fillRect/>
          </a:stretch>
        </p:blipFill>
        <p:spPr>
          <a:xfrm>
            <a:off x="2190274" y="3346875"/>
            <a:ext cx="7839045" cy="2742934"/>
          </a:xfrm>
          <a:prstGeom prst="rect">
            <a:avLst/>
          </a:prstGeom>
        </p:spPr>
      </p:pic>
      <p:sp>
        <p:nvSpPr>
          <p:cNvPr id="26" name="CuadroTexto 25"/>
          <p:cNvSpPr txBox="1"/>
          <p:nvPr/>
        </p:nvSpPr>
        <p:spPr>
          <a:xfrm>
            <a:off x="2806303" y="2500490"/>
            <a:ext cx="2622678" cy="261610"/>
          </a:xfrm>
          <a:prstGeom prst="rect">
            <a:avLst/>
          </a:prstGeom>
          <a:noFill/>
        </p:spPr>
        <p:txBody>
          <a:bodyPr wrap="square" rtlCol="0">
            <a:spAutoFit/>
          </a:bodyPr>
          <a:lstStyle/>
          <a:p>
            <a:r>
              <a:rPr lang="es-CO" sz="1100" i="1" u="sng" dirty="0">
                <a:solidFill>
                  <a:srgbClr val="4F81BD">
                    <a:lumMod val="75000"/>
                  </a:srgbClr>
                </a:solidFill>
                <a:latin typeface="Calibri"/>
              </a:rPr>
              <a:t>Datos a corte  30 agosto 2017</a:t>
            </a:r>
          </a:p>
        </p:txBody>
      </p:sp>
      <p:sp>
        <p:nvSpPr>
          <p:cNvPr id="30" name="Cerrar llave 29"/>
          <p:cNvSpPr/>
          <p:nvPr/>
        </p:nvSpPr>
        <p:spPr>
          <a:xfrm rot="5400000">
            <a:off x="7201077" y="949526"/>
            <a:ext cx="75791" cy="377680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prstClr val="black"/>
              </a:solidFill>
              <a:latin typeface="Calibri"/>
            </a:endParaRPr>
          </a:p>
        </p:txBody>
      </p:sp>
      <p:sp>
        <p:nvSpPr>
          <p:cNvPr id="31" name="CuadroTexto 30"/>
          <p:cNvSpPr txBox="1"/>
          <p:nvPr/>
        </p:nvSpPr>
        <p:spPr>
          <a:xfrm>
            <a:off x="6034209" y="2882476"/>
            <a:ext cx="2409524" cy="305226"/>
          </a:xfrm>
          <a:prstGeom prst="rect">
            <a:avLst/>
          </a:prstGeom>
          <a:noFill/>
        </p:spPr>
        <p:txBody>
          <a:bodyPr wrap="square" rtlCol="0">
            <a:spAutoFit/>
          </a:bodyPr>
          <a:lstStyle/>
          <a:p>
            <a:pPr algn="ctr"/>
            <a:r>
              <a:rPr lang="es-CO" sz="1400" b="1" dirty="0">
                <a:solidFill>
                  <a:srgbClr val="1F497D"/>
                </a:solidFill>
                <a:latin typeface="Arial Narrow" panose="020B0606020202030204" pitchFamily="34" charset="0"/>
              </a:rPr>
              <a:t>$65.433</a:t>
            </a:r>
          </a:p>
        </p:txBody>
      </p:sp>
    </p:spTree>
    <p:extLst>
      <p:ext uri="{BB962C8B-B14F-4D97-AF65-F5344CB8AC3E}">
        <p14:creationId xmlns:p14="http://schemas.microsoft.com/office/powerpoint/2010/main" val="22702781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770312" y="925865"/>
            <a:ext cx="8673159" cy="4124793"/>
          </a:xfrm>
          <a:prstGeom prst="rect">
            <a:avLst/>
          </a:prstGeom>
        </p:spPr>
      </p:pic>
      <p:sp>
        <p:nvSpPr>
          <p:cNvPr id="15" name="CuadroTexto 14"/>
          <p:cNvSpPr txBox="1"/>
          <p:nvPr/>
        </p:nvSpPr>
        <p:spPr>
          <a:xfrm>
            <a:off x="1640681" y="1022032"/>
            <a:ext cx="2321361" cy="261610"/>
          </a:xfrm>
          <a:prstGeom prst="rect">
            <a:avLst/>
          </a:prstGeom>
          <a:noFill/>
        </p:spPr>
        <p:txBody>
          <a:bodyPr wrap="square" rtlCol="0">
            <a:spAutoFit/>
          </a:bodyPr>
          <a:lstStyle/>
          <a:p>
            <a:r>
              <a:rPr lang="es-CO" sz="1100" dirty="0">
                <a:solidFill>
                  <a:srgbClr val="1F497D"/>
                </a:solidFill>
                <a:latin typeface="Arial Narrow" panose="020B0606020202030204" pitchFamily="34" charset="0"/>
              </a:rPr>
              <a:t>Cifras en Millones $</a:t>
            </a:r>
          </a:p>
        </p:txBody>
      </p:sp>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solidFill>
                  <a:prstClr val="white"/>
                </a:solidFill>
                <a:latin typeface="Arial Narrow" panose="020B0606020202030204" pitchFamily="34" charset="0"/>
              </a:rPr>
              <a:t>Gerencia Comercial</a:t>
            </a:r>
          </a:p>
        </p:txBody>
      </p:sp>
      <p:sp>
        <p:nvSpPr>
          <p:cNvPr id="23" name="Rectángulo 22"/>
          <p:cNvSpPr/>
          <p:nvPr/>
        </p:nvSpPr>
        <p:spPr>
          <a:xfrm>
            <a:off x="0" y="-2"/>
            <a:ext cx="12192000" cy="92586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solidFill>
                  <a:prstClr val="white"/>
                </a:solidFill>
                <a:latin typeface="+mj-lt"/>
              </a:rPr>
              <a:t>PROYECCIÓN DE INMUEBLES </a:t>
            </a:r>
            <a:endParaRPr lang="es-CO" sz="2800" b="1" dirty="0">
              <a:solidFill>
                <a:prstClr val="white"/>
              </a:solidFill>
              <a:latin typeface="+mj-lt"/>
            </a:endParaRPr>
          </a:p>
        </p:txBody>
      </p:sp>
      <p:pic>
        <p:nvPicPr>
          <p:cNvPr id="24" name="Imagen 8"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9976" y="60566"/>
            <a:ext cx="1734115" cy="923757"/>
          </a:xfrm>
          <a:prstGeom prst="rect">
            <a:avLst/>
          </a:prstGeom>
        </p:spPr>
      </p:pic>
      <p:sp>
        <p:nvSpPr>
          <p:cNvPr id="20" name="CuadroTexto 19"/>
          <p:cNvSpPr txBox="1"/>
          <p:nvPr/>
        </p:nvSpPr>
        <p:spPr>
          <a:xfrm>
            <a:off x="1763240" y="4946213"/>
            <a:ext cx="2622678" cy="246221"/>
          </a:xfrm>
          <a:prstGeom prst="rect">
            <a:avLst/>
          </a:prstGeom>
          <a:noFill/>
        </p:spPr>
        <p:txBody>
          <a:bodyPr wrap="square" rtlCol="0">
            <a:spAutoFit/>
          </a:bodyPr>
          <a:lstStyle/>
          <a:p>
            <a:r>
              <a:rPr lang="es-CO" sz="1000" i="1" u="sng" dirty="0">
                <a:solidFill>
                  <a:srgbClr val="4F81BD">
                    <a:lumMod val="50000"/>
                  </a:srgbClr>
                </a:solidFill>
                <a:latin typeface="Calibri"/>
              </a:rPr>
              <a:t>Datos a corte  25 de septiembre17 </a:t>
            </a:r>
          </a:p>
        </p:txBody>
      </p:sp>
      <p:sp>
        <p:nvSpPr>
          <p:cNvPr id="3" name="CuadroTexto 2"/>
          <p:cNvSpPr txBox="1"/>
          <p:nvPr/>
        </p:nvSpPr>
        <p:spPr>
          <a:xfrm>
            <a:off x="1763240" y="5480953"/>
            <a:ext cx="8658726" cy="738664"/>
          </a:xfrm>
          <a:prstGeom prst="rect">
            <a:avLst/>
          </a:prstGeom>
          <a:noFill/>
        </p:spPr>
        <p:txBody>
          <a:bodyPr wrap="square" rtlCol="0">
            <a:spAutoFit/>
          </a:bodyPr>
          <a:lstStyle/>
          <a:p>
            <a:pPr marL="285750" indent="-285750">
              <a:buFont typeface="Wingdings" panose="05000000000000000000" pitchFamily="2" charset="2"/>
              <a:buChar char="v"/>
            </a:pPr>
            <a:r>
              <a:rPr lang="es-CO" sz="1400" dirty="0">
                <a:solidFill>
                  <a:prstClr val="black"/>
                </a:solidFill>
                <a:latin typeface="Arial Narrow" panose="020B0606020202030204" pitchFamily="34" charset="0"/>
              </a:rPr>
              <a:t>A septiembre se ha entregado el 97% del valor de inmuebles a comercializar de acuerdo con las proyecciones realizadas.</a:t>
            </a:r>
          </a:p>
          <a:p>
            <a:pPr marL="285750" indent="-285750">
              <a:buFont typeface="Wingdings" panose="05000000000000000000" pitchFamily="2" charset="2"/>
              <a:buChar char="v"/>
            </a:pPr>
            <a:r>
              <a:rPr lang="es-CO" sz="1400" dirty="0">
                <a:solidFill>
                  <a:prstClr val="black"/>
                </a:solidFill>
                <a:latin typeface="Arial Narrow" panose="020B0606020202030204" pitchFamily="34" charset="0"/>
              </a:rPr>
              <a:t>De acuerdo con el compromiso de julio 2017 ($139.309) se entrego el 91% ($127.463)</a:t>
            </a:r>
          </a:p>
          <a:p>
            <a:pPr marL="285750" indent="-285750">
              <a:buFont typeface="Wingdings" panose="05000000000000000000" pitchFamily="2" charset="2"/>
              <a:buChar char="v"/>
            </a:pPr>
            <a:r>
              <a:rPr lang="es-CO" sz="1400" dirty="0">
                <a:solidFill>
                  <a:prstClr val="black"/>
                </a:solidFill>
                <a:latin typeface="Arial Narrow" panose="020B0606020202030204" pitchFamily="34" charset="0"/>
              </a:rPr>
              <a:t>La entrega en Septiembre corresponde a $50.000 Casa Gacha, $15.687 Titos Bolos + 14 Unidades $11.380</a:t>
            </a:r>
          </a:p>
        </p:txBody>
      </p:sp>
      <p:sp>
        <p:nvSpPr>
          <p:cNvPr id="9" name="Rectángulo 8"/>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solidFill>
                  <a:prstClr val="white"/>
                </a:solidFill>
                <a:latin typeface="Arial Narrow" panose="020B0606020202030204" pitchFamily="34" charset="0"/>
              </a:rPr>
              <a:t>Gerencia Comercial</a:t>
            </a:r>
          </a:p>
        </p:txBody>
      </p:sp>
    </p:spTree>
    <p:extLst>
      <p:ext uri="{BB962C8B-B14F-4D97-AF65-F5344CB8AC3E}">
        <p14:creationId xmlns:p14="http://schemas.microsoft.com/office/powerpoint/2010/main" val="92615054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solidFill>
                <a:prstClr val="black"/>
              </a:solidFill>
              <a:latin typeface="Calibri"/>
            </a:endParaRPr>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solidFill>
                  <a:prstClr val="white"/>
                </a:solidFill>
                <a:latin typeface="Arial Narrow" panose="020B0606020202030204" pitchFamily="34" charset="0"/>
              </a:rPr>
              <a:t>Gerencia Comercial</a:t>
            </a:r>
          </a:p>
        </p:txBody>
      </p:sp>
      <p:sp>
        <p:nvSpPr>
          <p:cNvPr id="9" name="Rectángulo 8"/>
          <p:cNvSpPr/>
          <p:nvPr/>
        </p:nvSpPr>
        <p:spPr>
          <a:xfrm>
            <a:off x="1" y="-15"/>
            <a:ext cx="12191998" cy="97752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solidFill>
                  <a:prstClr val="white"/>
                </a:solidFill>
                <a:latin typeface="Arial Narrow" panose="020B0606020202030204" pitchFamily="34" charset="0"/>
              </a:rPr>
              <a:t>SUBASTAS SAE – 5  UNID. ($123.426)</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8925" y="73410"/>
            <a:ext cx="1705574" cy="892479"/>
          </a:xfrm>
          <a:prstGeom prst="rect">
            <a:avLst/>
          </a:prstGeom>
        </p:spPr>
      </p:pic>
      <p:sp>
        <p:nvSpPr>
          <p:cNvPr id="11" name="CuadroTexto 10"/>
          <p:cNvSpPr txBox="1"/>
          <p:nvPr/>
        </p:nvSpPr>
        <p:spPr>
          <a:xfrm>
            <a:off x="1887396" y="965890"/>
            <a:ext cx="8410415" cy="400110"/>
          </a:xfrm>
          <a:prstGeom prst="rect">
            <a:avLst/>
          </a:prstGeom>
          <a:noFill/>
        </p:spPr>
        <p:txBody>
          <a:bodyPr wrap="square" rtlCol="0">
            <a:spAutoFit/>
          </a:bodyPr>
          <a:lstStyle/>
          <a:p>
            <a:pPr algn="ctr"/>
            <a:r>
              <a:rPr lang="es-CO" sz="2000" b="1" dirty="0">
                <a:solidFill>
                  <a:srgbClr val="4F81BD">
                    <a:lumMod val="50000"/>
                  </a:srgbClr>
                </a:solidFill>
                <a:latin typeface="Arial Narrow" panose="020B0606020202030204" pitchFamily="34" charset="0"/>
              </a:rPr>
              <a:t>Próximas subastas de inmuebles</a:t>
            </a:r>
          </a:p>
        </p:txBody>
      </p:sp>
      <p:pic>
        <p:nvPicPr>
          <p:cNvPr id="13" name="Imagen 12"/>
          <p:cNvPicPr>
            <a:picLocks noChangeAspect="1"/>
          </p:cNvPicPr>
          <p:nvPr/>
        </p:nvPicPr>
        <p:blipFill>
          <a:blip r:embed="rId4"/>
          <a:stretch>
            <a:fillRect/>
          </a:stretch>
        </p:blipFill>
        <p:spPr>
          <a:xfrm>
            <a:off x="1905891" y="2307293"/>
            <a:ext cx="8410416" cy="3526702"/>
          </a:xfrm>
          <a:prstGeom prst="rect">
            <a:avLst/>
          </a:prstGeom>
          <a:ln>
            <a:solidFill>
              <a:srgbClr val="000A8B"/>
            </a:solidFill>
          </a:ln>
        </p:spPr>
      </p:pic>
      <p:sp>
        <p:nvSpPr>
          <p:cNvPr id="2" name="Elipse 1"/>
          <p:cNvSpPr/>
          <p:nvPr/>
        </p:nvSpPr>
        <p:spPr>
          <a:xfrm>
            <a:off x="4195763" y="1614488"/>
            <a:ext cx="557212" cy="478490"/>
          </a:xfrm>
          <a:prstGeom prst="ellipse">
            <a:avLst/>
          </a:prstGeom>
          <a:solidFill>
            <a:schemeClr val="accent1">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s-CO" dirty="0">
                <a:solidFill>
                  <a:prstClr val="white"/>
                </a:solidFill>
                <a:latin typeface="Calibri"/>
              </a:rPr>
              <a:t>1</a:t>
            </a:r>
          </a:p>
        </p:txBody>
      </p:sp>
      <p:sp>
        <p:nvSpPr>
          <p:cNvPr id="12" name="Elipse 11"/>
          <p:cNvSpPr/>
          <p:nvPr/>
        </p:nvSpPr>
        <p:spPr>
          <a:xfrm>
            <a:off x="5454259" y="1614488"/>
            <a:ext cx="557212" cy="478490"/>
          </a:xfrm>
          <a:prstGeom prst="ellipse">
            <a:avLst/>
          </a:prstGeom>
          <a:solidFill>
            <a:schemeClr val="accent1">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s-CO" dirty="0">
                <a:solidFill>
                  <a:prstClr val="white"/>
                </a:solidFill>
                <a:latin typeface="Calibri"/>
              </a:rPr>
              <a:t>2</a:t>
            </a:r>
          </a:p>
        </p:txBody>
      </p:sp>
      <p:sp>
        <p:nvSpPr>
          <p:cNvPr id="14" name="Elipse 13"/>
          <p:cNvSpPr/>
          <p:nvPr/>
        </p:nvSpPr>
        <p:spPr>
          <a:xfrm>
            <a:off x="6690139" y="1611099"/>
            <a:ext cx="557212" cy="478490"/>
          </a:xfrm>
          <a:prstGeom prst="ellipse">
            <a:avLst/>
          </a:prstGeom>
          <a:solidFill>
            <a:schemeClr val="accent1">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s-CO" dirty="0">
                <a:solidFill>
                  <a:prstClr val="white"/>
                </a:solidFill>
                <a:latin typeface="Calibri"/>
              </a:rPr>
              <a:t>3</a:t>
            </a:r>
          </a:p>
        </p:txBody>
      </p:sp>
      <p:sp>
        <p:nvSpPr>
          <p:cNvPr id="15" name="Elipse 14"/>
          <p:cNvSpPr/>
          <p:nvPr/>
        </p:nvSpPr>
        <p:spPr>
          <a:xfrm>
            <a:off x="8114127" y="1607710"/>
            <a:ext cx="557212" cy="478490"/>
          </a:xfrm>
          <a:prstGeom prst="ellipse">
            <a:avLst/>
          </a:prstGeom>
          <a:solidFill>
            <a:schemeClr val="accent1">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s-CO" dirty="0">
                <a:solidFill>
                  <a:prstClr val="white"/>
                </a:solidFill>
                <a:latin typeface="Calibri"/>
              </a:rPr>
              <a:t>4</a:t>
            </a:r>
          </a:p>
        </p:txBody>
      </p:sp>
      <p:sp>
        <p:nvSpPr>
          <p:cNvPr id="16" name="Elipse 15"/>
          <p:cNvSpPr/>
          <p:nvPr/>
        </p:nvSpPr>
        <p:spPr>
          <a:xfrm>
            <a:off x="9372623" y="1632418"/>
            <a:ext cx="557212" cy="478490"/>
          </a:xfrm>
          <a:prstGeom prst="ellipse">
            <a:avLst/>
          </a:prstGeom>
          <a:solidFill>
            <a:schemeClr val="accent1">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s-CO" dirty="0">
                <a:solidFill>
                  <a:prstClr val="white"/>
                </a:solidFill>
                <a:latin typeface="Calibri"/>
              </a:rPr>
              <a:t>5</a:t>
            </a:r>
          </a:p>
        </p:txBody>
      </p:sp>
      <p:pic>
        <p:nvPicPr>
          <p:cNvPr id="5" name="Imagen 4"/>
          <p:cNvPicPr>
            <a:picLocks noChangeAspect="1"/>
          </p:cNvPicPr>
          <p:nvPr/>
        </p:nvPicPr>
        <p:blipFill rotWithShape="1">
          <a:blip r:embed="rId5"/>
          <a:srcRect l="65556" t="62408" r="29063" b="27767"/>
          <a:stretch/>
        </p:blipFill>
        <p:spPr>
          <a:xfrm>
            <a:off x="5558253" y="5976873"/>
            <a:ext cx="349224" cy="358437"/>
          </a:xfrm>
          <a:prstGeom prst="rect">
            <a:avLst/>
          </a:prstGeom>
        </p:spPr>
      </p:pic>
      <p:pic>
        <p:nvPicPr>
          <p:cNvPr id="17" name="Imagen 16"/>
          <p:cNvPicPr>
            <a:picLocks noChangeAspect="1"/>
          </p:cNvPicPr>
          <p:nvPr/>
        </p:nvPicPr>
        <p:blipFill rotWithShape="1">
          <a:blip r:embed="rId5"/>
          <a:srcRect l="65556" t="62408" r="29063" b="27767"/>
          <a:stretch/>
        </p:blipFill>
        <p:spPr>
          <a:xfrm>
            <a:off x="8135154" y="5983070"/>
            <a:ext cx="349224" cy="358437"/>
          </a:xfrm>
          <a:prstGeom prst="rect">
            <a:avLst/>
          </a:prstGeom>
        </p:spPr>
      </p:pic>
      <p:sp>
        <p:nvSpPr>
          <p:cNvPr id="18" name="Rectángulo 17"/>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solidFill>
                  <a:prstClr val="white"/>
                </a:solidFill>
                <a:latin typeface="Arial Narrow" panose="020B0606020202030204" pitchFamily="34" charset="0"/>
              </a:rPr>
              <a:t>Gerencia Comercial</a:t>
            </a:r>
          </a:p>
        </p:txBody>
      </p:sp>
    </p:spTree>
    <p:extLst>
      <p:ext uri="{BB962C8B-B14F-4D97-AF65-F5344CB8AC3E}">
        <p14:creationId xmlns:p14="http://schemas.microsoft.com/office/powerpoint/2010/main" val="386646381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14437" y="862408"/>
            <a:ext cx="2321361" cy="261610"/>
          </a:xfrm>
          <a:prstGeom prst="rect">
            <a:avLst/>
          </a:prstGeom>
          <a:noFill/>
        </p:spPr>
        <p:txBody>
          <a:bodyPr wrap="square" rtlCol="0">
            <a:spAutoFit/>
          </a:bodyPr>
          <a:lstStyle/>
          <a:p>
            <a:pPr algn="r"/>
            <a:r>
              <a:rPr lang="es-CO" sz="1100" dirty="0">
                <a:solidFill>
                  <a:srgbClr val="1F497D"/>
                </a:solidFill>
                <a:latin typeface="Arial Narrow" panose="020B0606020202030204" pitchFamily="34" charset="0"/>
              </a:rPr>
              <a:t>Cifras en Millones $</a:t>
            </a:r>
          </a:p>
        </p:txBody>
      </p:sp>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solidFill>
                  <a:prstClr val="white"/>
                </a:solidFill>
                <a:latin typeface="Arial Narrow" panose="020B0606020202030204" pitchFamily="34" charset="0"/>
              </a:rPr>
              <a:t>Gerencia Comercial</a:t>
            </a:r>
          </a:p>
        </p:txBody>
      </p:sp>
      <p:sp>
        <p:nvSpPr>
          <p:cNvPr id="23" name="Rectángulo 22"/>
          <p:cNvSpPr/>
          <p:nvPr/>
        </p:nvSpPr>
        <p:spPr>
          <a:xfrm>
            <a:off x="2" y="-2"/>
            <a:ext cx="12191998" cy="9010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solidFill>
                  <a:prstClr val="white"/>
                </a:solidFill>
              </a:rPr>
              <a:t>PROCESO DE COMERCIALIZACIÓN – VENTA DIRECTA CASA GACHA </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475" y="126576"/>
            <a:ext cx="1724428" cy="788984"/>
          </a:xfrm>
          <a:prstGeom prst="rect">
            <a:avLst/>
          </a:prstGeom>
        </p:spPr>
      </p:pic>
      <p:sp>
        <p:nvSpPr>
          <p:cNvPr id="30" name="CuadroTexto 29"/>
          <p:cNvSpPr txBox="1"/>
          <p:nvPr/>
        </p:nvSpPr>
        <p:spPr>
          <a:xfrm>
            <a:off x="1777338" y="1428960"/>
            <a:ext cx="6019028" cy="1600438"/>
          </a:xfrm>
          <a:prstGeom prst="rect">
            <a:avLst/>
          </a:prstGeom>
          <a:noFill/>
        </p:spPr>
        <p:txBody>
          <a:bodyPr wrap="square" rtlCol="0">
            <a:spAutoFit/>
          </a:bodyPr>
          <a:lstStyle/>
          <a:p>
            <a:r>
              <a:rPr lang="es-CO" sz="1400" b="1" dirty="0">
                <a:solidFill>
                  <a:srgbClr val="4F81BD">
                    <a:lumMod val="75000"/>
                  </a:srgbClr>
                </a:solidFill>
                <a:latin typeface="Arial Narrow" panose="020B0606020202030204" pitchFamily="34" charset="0"/>
              </a:rPr>
              <a:t>Antecedentes:</a:t>
            </a:r>
          </a:p>
          <a:p>
            <a:r>
              <a:rPr lang="es-CO" sz="1400" dirty="0">
                <a:solidFill>
                  <a:srgbClr val="4F81BD">
                    <a:lumMod val="75000"/>
                  </a:srgbClr>
                </a:solidFill>
                <a:latin typeface="Arial Narrow" panose="020B0606020202030204" pitchFamily="34" charset="0"/>
              </a:rPr>
              <a:t>Predio comprendido por dos lotes</a:t>
            </a:r>
          </a:p>
          <a:p>
            <a:r>
              <a:rPr lang="es-CO" sz="1400" dirty="0">
                <a:solidFill>
                  <a:srgbClr val="4F81BD">
                    <a:lumMod val="75000"/>
                  </a:srgbClr>
                </a:solidFill>
                <a:latin typeface="Arial Narrow" panose="020B0606020202030204" pitchFamily="34" charset="0"/>
              </a:rPr>
              <a:t>Barrio la Cabrera en la ciudad de Bogotá D.C.</a:t>
            </a:r>
          </a:p>
          <a:p>
            <a:r>
              <a:rPr lang="es-CO" sz="1400" dirty="0">
                <a:solidFill>
                  <a:srgbClr val="4F81BD">
                    <a:lumMod val="75000"/>
                  </a:srgbClr>
                </a:solidFill>
                <a:latin typeface="Arial Narrow" panose="020B0606020202030204" pitchFamily="34" charset="0"/>
              </a:rPr>
              <a:t>Área de Terreno 5.145 metros cuadrados.</a:t>
            </a:r>
          </a:p>
          <a:p>
            <a:r>
              <a:rPr lang="es-ES" sz="1400" dirty="0">
                <a:solidFill>
                  <a:srgbClr val="4F81BD">
                    <a:lumMod val="75000"/>
                  </a:srgbClr>
                </a:solidFill>
                <a:latin typeface="Arial Narrow" panose="020B0606020202030204" pitchFamily="34" charset="0"/>
              </a:rPr>
              <a:t>Fecha vencimiento avaluó comercial: 23 de agosto de 2018</a:t>
            </a:r>
            <a:endParaRPr lang="es-CO" sz="1400" dirty="0">
              <a:solidFill>
                <a:srgbClr val="4F81BD">
                  <a:lumMod val="75000"/>
                </a:srgbClr>
              </a:solidFill>
              <a:latin typeface="Arial Narrow" panose="020B0606020202030204" pitchFamily="34" charset="0"/>
            </a:endParaRPr>
          </a:p>
          <a:p>
            <a:r>
              <a:rPr lang="es-ES" sz="1400" dirty="0">
                <a:solidFill>
                  <a:srgbClr val="4F81BD">
                    <a:lumMod val="75000"/>
                  </a:srgbClr>
                </a:solidFill>
                <a:latin typeface="Arial Narrow" panose="020B0606020202030204" pitchFamily="34" charset="0"/>
              </a:rPr>
              <a:t>Valor avaluó comercial $49.678,9</a:t>
            </a:r>
            <a:endParaRPr lang="es-CO" sz="1400" dirty="0">
              <a:solidFill>
                <a:srgbClr val="4F81BD">
                  <a:lumMod val="75000"/>
                </a:srgbClr>
              </a:solidFill>
              <a:latin typeface="Arial Narrow" panose="020B0606020202030204" pitchFamily="34" charset="0"/>
            </a:endParaRPr>
          </a:p>
          <a:p>
            <a:r>
              <a:rPr lang="es-CO" sz="1400" dirty="0">
                <a:solidFill>
                  <a:srgbClr val="4F81BD">
                    <a:lumMod val="75000"/>
                  </a:srgbClr>
                </a:solidFill>
                <a:latin typeface="Arial Narrow" panose="020B0606020202030204" pitchFamily="34" charset="0"/>
              </a:rPr>
              <a:t>Valor Base de venta: $50.000</a:t>
            </a:r>
          </a:p>
        </p:txBody>
      </p:sp>
      <p:pic>
        <p:nvPicPr>
          <p:cNvPr id="9" name="Imagen 8"/>
          <p:cNvPicPr>
            <a:picLocks noChangeAspect="1"/>
          </p:cNvPicPr>
          <p:nvPr/>
        </p:nvPicPr>
        <p:blipFill rotWithShape="1">
          <a:blip r:embed="rId4"/>
          <a:srcRect l="20305" t="36576" r="49604" b="29973"/>
          <a:stretch/>
        </p:blipFill>
        <p:spPr>
          <a:xfrm>
            <a:off x="7349481" y="1503137"/>
            <a:ext cx="3035186" cy="2131699"/>
          </a:xfrm>
          <a:prstGeom prst="rect">
            <a:avLst/>
          </a:prstGeom>
          <a:ln>
            <a:solidFill>
              <a:schemeClr val="accent2">
                <a:lumMod val="50000"/>
              </a:schemeClr>
            </a:solidFill>
          </a:ln>
        </p:spPr>
      </p:pic>
      <p:pic>
        <p:nvPicPr>
          <p:cNvPr id="12" name="Imagen 11"/>
          <p:cNvPicPr>
            <a:picLocks noChangeAspect="1"/>
          </p:cNvPicPr>
          <p:nvPr/>
        </p:nvPicPr>
        <p:blipFill rotWithShape="1">
          <a:blip r:embed="rId5"/>
          <a:srcRect l="22483" t="36752" r="49505" b="27156"/>
          <a:stretch/>
        </p:blipFill>
        <p:spPr>
          <a:xfrm>
            <a:off x="7453314" y="4013049"/>
            <a:ext cx="2939911" cy="2053053"/>
          </a:xfrm>
          <a:prstGeom prst="rect">
            <a:avLst/>
          </a:prstGeom>
          <a:ln>
            <a:solidFill>
              <a:schemeClr val="accent2">
                <a:lumMod val="50000"/>
              </a:schemeClr>
            </a:solidFill>
          </a:ln>
        </p:spPr>
      </p:pic>
      <p:sp>
        <p:nvSpPr>
          <p:cNvPr id="33" name="CuadroTexto 32"/>
          <p:cNvSpPr txBox="1"/>
          <p:nvPr/>
        </p:nvSpPr>
        <p:spPr>
          <a:xfrm>
            <a:off x="1792958" y="4298802"/>
            <a:ext cx="6521479" cy="1631216"/>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r>
              <a:rPr lang="es-CO" sz="1400" dirty="0">
                <a:solidFill>
                  <a:srgbClr val="4F81BD">
                    <a:lumMod val="75000"/>
                  </a:srgbClr>
                </a:solidFill>
              </a:rPr>
              <a:t>Embajada de China - (Venta Directa Entidades publicas):</a:t>
            </a:r>
          </a:p>
          <a:p>
            <a:r>
              <a:rPr lang="es-ES" sz="1400" b="0" dirty="0">
                <a:solidFill>
                  <a:srgbClr val="4F81BD">
                    <a:lumMod val="75000"/>
                  </a:srgbClr>
                </a:solidFill>
              </a:rPr>
              <a:t>13/03/2017: Reunión Consejero Político Embajada de China – Presidenta SAE.</a:t>
            </a:r>
          </a:p>
          <a:p>
            <a:r>
              <a:rPr lang="es-ES" sz="1400" b="0" dirty="0">
                <a:solidFill>
                  <a:srgbClr val="4F81BD">
                    <a:lumMod val="75000"/>
                  </a:srgbClr>
                </a:solidFill>
              </a:rPr>
              <a:t>15/03/2017: Manifestación de interés por parte de la Embajada de China. </a:t>
            </a:r>
          </a:p>
          <a:p>
            <a:r>
              <a:rPr lang="es-ES" sz="1400" b="0" dirty="0">
                <a:solidFill>
                  <a:srgbClr val="4F81BD">
                    <a:lumMod val="75000"/>
                  </a:srgbClr>
                </a:solidFill>
              </a:rPr>
              <a:t>07/07/2017: Primera visita delegación técnica Embajada de China. </a:t>
            </a:r>
          </a:p>
          <a:p>
            <a:r>
              <a:rPr lang="es-ES" sz="1400" b="0" dirty="0">
                <a:solidFill>
                  <a:srgbClr val="4F81BD">
                    <a:lumMod val="75000"/>
                  </a:srgbClr>
                </a:solidFill>
              </a:rPr>
              <a:t>11/08/2017: Respuesta Embajada China, procedimiento y condiciones venta directa.</a:t>
            </a:r>
            <a:endParaRPr lang="es-CO" sz="1400" b="0" dirty="0">
              <a:solidFill>
                <a:srgbClr val="4F81BD">
                  <a:lumMod val="75000"/>
                </a:srgbClr>
              </a:solidFill>
            </a:endParaRPr>
          </a:p>
          <a:p>
            <a:r>
              <a:rPr lang="es-CO" sz="1400" b="0" dirty="0">
                <a:solidFill>
                  <a:srgbClr val="4F81BD">
                    <a:lumMod val="75000"/>
                  </a:srgbClr>
                </a:solidFill>
              </a:rPr>
              <a:t>14/09/2017: Segunda visita </a:t>
            </a:r>
            <a:r>
              <a:rPr lang="es-ES" sz="1400" b="0" dirty="0">
                <a:solidFill>
                  <a:srgbClr val="4F81BD">
                    <a:lumMod val="75000"/>
                  </a:srgbClr>
                </a:solidFill>
              </a:rPr>
              <a:t>delegación técnica Embajada de China</a:t>
            </a:r>
            <a:r>
              <a:rPr lang="es-CO" sz="1400" b="0" dirty="0">
                <a:solidFill>
                  <a:srgbClr val="4F81BD">
                    <a:lumMod val="75000"/>
                  </a:srgbClr>
                </a:solidFill>
              </a:rPr>
              <a:t>.</a:t>
            </a:r>
          </a:p>
          <a:p>
            <a:r>
              <a:rPr lang="es-CO" sz="1400" b="0" dirty="0">
                <a:solidFill>
                  <a:srgbClr val="4F81BD">
                    <a:lumMod val="75000"/>
                  </a:srgbClr>
                </a:solidFill>
              </a:rPr>
              <a:t>25/09/2017: Remisión avaluó comercial para adelantar tramites con la Cancillería.  </a:t>
            </a:r>
          </a:p>
        </p:txBody>
      </p:sp>
      <p:sp>
        <p:nvSpPr>
          <p:cNvPr id="10" name="CuadroTexto 9"/>
          <p:cNvSpPr txBox="1"/>
          <p:nvPr/>
        </p:nvSpPr>
        <p:spPr>
          <a:xfrm>
            <a:off x="1801486" y="3460865"/>
            <a:ext cx="6019028" cy="523220"/>
          </a:xfrm>
          <a:prstGeom prst="rect">
            <a:avLst/>
          </a:prstGeom>
          <a:noFill/>
        </p:spPr>
        <p:txBody>
          <a:bodyPr wrap="square" rtlCol="0">
            <a:spAutoFit/>
          </a:bodyPr>
          <a:lstStyle/>
          <a:p>
            <a:r>
              <a:rPr lang="es-CO" sz="1400" b="1" dirty="0">
                <a:solidFill>
                  <a:srgbClr val="4F81BD">
                    <a:lumMod val="75000"/>
                  </a:srgbClr>
                </a:solidFill>
                <a:latin typeface="Arial Narrow" panose="020B0606020202030204" pitchFamily="34" charset="0"/>
              </a:rPr>
              <a:t>Concepto Juridico:</a:t>
            </a:r>
          </a:p>
          <a:p>
            <a:r>
              <a:rPr lang="es-CO" sz="1400" dirty="0">
                <a:solidFill>
                  <a:srgbClr val="4F81BD">
                    <a:lumMod val="75000"/>
                  </a:srgbClr>
                </a:solidFill>
                <a:latin typeface="Arial Narrow" panose="020B0606020202030204" pitchFamily="34" charset="0"/>
              </a:rPr>
              <a:t>Venta Directa a Embajada de China</a:t>
            </a:r>
          </a:p>
        </p:txBody>
      </p:sp>
      <p:sp>
        <p:nvSpPr>
          <p:cNvPr id="11" name="Rectángulo 10"/>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solidFill>
                  <a:prstClr val="white"/>
                </a:solidFill>
                <a:latin typeface="Arial Narrow" panose="020B0606020202030204" pitchFamily="34" charset="0"/>
              </a:rPr>
              <a:t>Gerencia Comercial</a:t>
            </a:r>
          </a:p>
        </p:txBody>
      </p:sp>
    </p:spTree>
    <p:extLst>
      <p:ext uri="{BB962C8B-B14F-4D97-AF65-F5344CB8AC3E}">
        <p14:creationId xmlns:p14="http://schemas.microsoft.com/office/powerpoint/2010/main" val="93289598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prstClr val="white"/>
                </a:solidFill>
                <a:latin typeface="Lato Regular"/>
                <a:cs typeface="Lato Regular"/>
              </a:rPr>
              <a:t>Gerencia Comercial </a:t>
            </a:r>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solidFill>
                  <a:prstClr val="white"/>
                </a:solidFill>
                <a:latin typeface="Arial Narrow" panose="020B0606020202030204" pitchFamily="34" charset="0"/>
              </a:rPr>
              <a:t>Gerencia Comercial</a:t>
            </a:r>
          </a:p>
        </p:txBody>
      </p:sp>
      <p:sp>
        <p:nvSpPr>
          <p:cNvPr id="9" name="Rectángulo 8"/>
          <p:cNvSpPr/>
          <p:nvPr/>
        </p:nvSpPr>
        <p:spPr>
          <a:xfrm>
            <a:off x="1" y="-16"/>
            <a:ext cx="12191998" cy="93724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solidFill>
                  <a:prstClr val="white"/>
                </a:solidFill>
                <a:latin typeface="+mj-lt"/>
              </a:rPr>
              <a:t>PUBLICACIÓN VALOR “N” DE COMERCIALIZACIÓN INMUEBLES </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905" y="0"/>
            <a:ext cx="1743177" cy="937231"/>
          </a:xfrm>
          <a:prstGeom prst="rect">
            <a:avLst/>
          </a:prstGeom>
        </p:spPr>
      </p:pic>
      <p:pic>
        <p:nvPicPr>
          <p:cNvPr id="2" name="Imagen 1"/>
          <p:cNvPicPr>
            <a:picLocks noChangeAspect="1"/>
          </p:cNvPicPr>
          <p:nvPr/>
        </p:nvPicPr>
        <p:blipFill>
          <a:blip r:embed="rId4"/>
          <a:stretch>
            <a:fillRect/>
          </a:stretch>
        </p:blipFill>
        <p:spPr>
          <a:xfrm>
            <a:off x="2335460" y="1128336"/>
            <a:ext cx="7514286" cy="2666667"/>
          </a:xfrm>
          <a:prstGeom prst="rect">
            <a:avLst/>
          </a:prstGeom>
        </p:spPr>
      </p:pic>
      <p:sp>
        <p:nvSpPr>
          <p:cNvPr id="11" name="CuadroTexto 10"/>
          <p:cNvSpPr txBox="1"/>
          <p:nvPr/>
        </p:nvSpPr>
        <p:spPr>
          <a:xfrm>
            <a:off x="2249082" y="3785324"/>
            <a:ext cx="7600664" cy="738664"/>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pPr marL="285750" indent="-285750">
              <a:buFont typeface="Wingdings" panose="05000000000000000000" pitchFamily="2" charset="2"/>
              <a:buChar char="v"/>
            </a:pPr>
            <a:r>
              <a:rPr lang="es-CO" sz="1400" b="0" dirty="0">
                <a:solidFill>
                  <a:srgbClr val="4F81BD">
                    <a:lumMod val="50000"/>
                  </a:srgbClr>
                </a:solidFill>
              </a:rPr>
              <a:t>El valor promedio de descuento otorgado corresponde al 7.7% del valor base de venta.</a:t>
            </a:r>
          </a:p>
          <a:p>
            <a:pPr marL="285750" indent="-285750">
              <a:buFont typeface="Wingdings" panose="05000000000000000000" pitchFamily="2" charset="2"/>
              <a:buChar char="v"/>
            </a:pPr>
            <a:r>
              <a:rPr lang="es-CO" sz="1400" b="0" dirty="0">
                <a:solidFill>
                  <a:srgbClr val="4F81BD">
                    <a:lumMod val="50000"/>
                  </a:srgbClr>
                </a:solidFill>
              </a:rPr>
              <a:t>El 40% de los inmuebles con “N” aplicado se ha vencido el avaluó (46% de valor).</a:t>
            </a:r>
          </a:p>
          <a:p>
            <a:pPr marL="285750" indent="-285750">
              <a:buFont typeface="Wingdings" panose="05000000000000000000" pitchFamily="2" charset="2"/>
              <a:buChar char="v"/>
            </a:pPr>
            <a:r>
              <a:rPr lang="es-CO" sz="1400" b="0" dirty="0">
                <a:solidFill>
                  <a:srgbClr val="4F81BD">
                    <a:lumMod val="50000"/>
                  </a:srgbClr>
                </a:solidFill>
              </a:rPr>
              <a:t>El 20% de los inmuebles con “N” aplicado se encuentran disponibles para comercializar.</a:t>
            </a:r>
          </a:p>
        </p:txBody>
      </p:sp>
      <p:sp>
        <p:nvSpPr>
          <p:cNvPr id="12" name="CuadroTexto 11"/>
          <p:cNvSpPr txBox="1"/>
          <p:nvPr/>
        </p:nvSpPr>
        <p:spPr>
          <a:xfrm>
            <a:off x="2335460" y="4565129"/>
            <a:ext cx="7600664" cy="2031325"/>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r>
              <a:rPr lang="es-CO" sz="1400" dirty="0">
                <a:solidFill>
                  <a:srgbClr val="4F81BD">
                    <a:lumMod val="50000"/>
                  </a:srgbClr>
                </a:solidFill>
              </a:rPr>
              <a:t>PROPUESTA:</a:t>
            </a:r>
          </a:p>
          <a:p>
            <a:r>
              <a:rPr lang="es-CO" sz="1400" b="0" dirty="0">
                <a:solidFill>
                  <a:srgbClr val="4F81BD">
                    <a:lumMod val="50000"/>
                  </a:srgbClr>
                </a:solidFill>
              </a:rPr>
              <a:t>Con el fin de generar una mayor movilidad al portafolio de ventas, se sugiere a la Junta Directiva autorizar la publicación del precio de venta con el “N” aplicado.</a:t>
            </a:r>
          </a:p>
          <a:p>
            <a:endParaRPr lang="es-CO" sz="1400" b="0" dirty="0">
              <a:solidFill>
                <a:srgbClr val="4F81BD">
                  <a:lumMod val="50000"/>
                </a:srgbClr>
              </a:solidFill>
            </a:endParaRPr>
          </a:p>
          <a:p>
            <a:r>
              <a:rPr lang="es-CO" sz="1400" dirty="0">
                <a:solidFill>
                  <a:srgbClr val="4F81BD">
                    <a:lumMod val="50000"/>
                  </a:srgbClr>
                </a:solidFill>
              </a:rPr>
              <a:t>VENTAJAS:</a:t>
            </a:r>
          </a:p>
          <a:p>
            <a:pPr marL="285750" indent="-285750">
              <a:buFont typeface="Wingdings" panose="05000000000000000000" pitchFamily="2" charset="2"/>
              <a:buChar char="v"/>
            </a:pPr>
            <a:r>
              <a:rPr lang="es-CO" sz="1400" b="0" dirty="0">
                <a:solidFill>
                  <a:srgbClr val="4F81BD">
                    <a:lumMod val="50000"/>
                  </a:srgbClr>
                </a:solidFill>
              </a:rPr>
              <a:t>Mayor Transparencia en el valor base de venta de los activos.</a:t>
            </a:r>
          </a:p>
          <a:p>
            <a:pPr marL="285750" indent="-285750">
              <a:buFont typeface="Wingdings" panose="05000000000000000000" pitchFamily="2" charset="2"/>
              <a:buChar char="v"/>
            </a:pPr>
            <a:r>
              <a:rPr lang="es-CO" sz="1400" b="0" dirty="0">
                <a:solidFill>
                  <a:srgbClr val="4F81BD">
                    <a:lumMod val="50000"/>
                  </a:srgbClr>
                </a:solidFill>
              </a:rPr>
              <a:t>Interés en el mercado por los inmuebles del FRISCO.</a:t>
            </a:r>
          </a:p>
          <a:p>
            <a:pPr marL="285750" indent="-285750">
              <a:buFont typeface="Wingdings" panose="05000000000000000000" pitchFamily="2" charset="2"/>
              <a:buChar char="v"/>
            </a:pPr>
            <a:r>
              <a:rPr lang="es-CO" sz="1400" b="0" dirty="0">
                <a:solidFill>
                  <a:srgbClr val="4F81BD">
                    <a:lumMod val="50000"/>
                  </a:srgbClr>
                </a:solidFill>
              </a:rPr>
              <a:t>Optimización en procesos de actualización de avalúos</a:t>
            </a:r>
          </a:p>
          <a:p>
            <a:pPr marL="285750" indent="-285750">
              <a:buFont typeface="Wingdings" panose="05000000000000000000" pitchFamily="2" charset="2"/>
              <a:buChar char="v"/>
            </a:pPr>
            <a:r>
              <a:rPr lang="es-CO" sz="1400" b="0" dirty="0">
                <a:solidFill>
                  <a:srgbClr val="4F81BD">
                    <a:lumMod val="50000"/>
                  </a:srgbClr>
                </a:solidFill>
              </a:rPr>
              <a:t>Mayor generación de recursos disponibles para cumplir con las transferencias a la Nación.</a:t>
            </a:r>
          </a:p>
        </p:txBody>
      </p:sp>
      <p:sp>
        <p:nvSpPr>
          <p:cNvPr id="13" name="CuadroTexto 12"/>
          <p:cNvSpPr txBox="1"/>
          <p:nvPr/>
        </p:nvSpPr>
        <p:spPr>
          <a:xfrm>
            <a:off x="8689108" y="937232"/>
            <a:ext cx="1267959" cy="261610"/>
          </a:xfrm>
          <a:prstGeom prst="rect">
            <a:avLst/>
          </a:prstGeom>
          <a:noFill/>
        </p:spPr>
        <p:txBody>
          <a:bodyPr wrap="square" rtlCol="0">
            <a:spAutoFit/>
          </a:bodyPr>
          <a:lstStyle/>
          <a:p>
            <a:pPr algn="r"/>
            <a:r>
              <a:rPr lang="es-CO" sz="1100" dirty="0">
                <a:solidFill>
                  <a:srgbClr val="1F497D"/>
                </a:solidFill>
                <a:latin typeface="Arial Narrow" panose="020B0606020202030204" pitchFamily="34" charset="0"/>
              </a:rPr>
              <a:t>Cifras en Millones $</a:t>
            </a:r>
          </a:p>
        </p:txBody>
      </p:sp>
      <p:sp>
        <p:nvSpPr>
          <p:cNvPr id="14" name="Rectángulo 13"/>
          <p:cNvSpPr/>
          <p:nvPr/>
        </p:nvSpPr>
        <p:spPr>
          <a:xfrm>
            <a:off x="1" y="6593984"/>
            <a:ext cx="12191998"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solidFill>
                  <a:prstClr val="white"/>
                </a:solidFill>
                <a:latin typeface="Arial Narrow" panose="020B0606020202030204" pitchFamily="34" charset="0"/>
              </a:rPr>
              <a:t>Gerencia Comercial</a:t>
            </a:r>
          </a:p>
        </p:txBody>
      </p:sp>
    </p:spTree>
    <p:extLst>
      <p:ext uri="{BB962C8B-B14F-4D97-AF65-F5344CB8AC3E}">
        <p14:creationId xmlns:p14="http://schemas.microsoft.com/office/powerpoint/2010/main" val="398160427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empr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8478"/>
            <a:ext cx="12227584" cy="770337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2" name="Rectángulo 1"/>
          <p:cNvSpPr/>
          <p:nvPr/>
        </p:nvSpPr>
        <p:spPr>
          <a:xfrm>
            <a:off x="6286500" y="2903540"/>
            <a:ext cx="5941084" cy="739773"/>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Rectángulo 8"/>
          <p:cNvSpPr/>
          <p:nvPr/>
        </p:nvSpPr>
        <p:spPr>
          <a:xfrm>
            <a:off x="5386388" y="3903665"/>
            <a:ext cx="6841196" cy="729320"/>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p:cNvSpPr txBox="1"/>
          <p:nvPr/>
        </p:nvSpPr>
        <p:spPr>
          <a:xfrm>
            <a:off x="3997380" y="2628900"/>
            <a:ext cx="7974809" cy="2018373"/>
          </a:xfrm>
          <a:prstGeom prst="rect">
            <a:avLst/>
          </a:prstGeom>
          <a:noFill/>
          <a:effectLst>
            <a:outerShdw blurRad="50800" dist="38100" dir="5400000" algn="t" rotWithShape="0">
              <a:prstClr val="black">
                <a:alpha val="40000"/>
              </a:prstClr>
            </a:outerShdw>
          </a:effectLst>
        </p:spPr>
        <p:txBody>
          <a:bodyPr wrap="square" rtlCol="0">
            <a:spAutoFit/>
          </a:bodyPr>
          <a:lstStyle/>
          <a:p>
            <a:pPr algn="r">
              <a:lnSpc>
                <a:spcPct val="150000"/>
              </a:lnSpc>
            </a:pPr>
            <a:r>
              <a:rPr lang="es-CO" sz="4400" dirty="0">
                <a:solidFill>
                  <a:schemeClr val="bg1"/>
                </a:solidFill>
                <a:latin typeface="Arial Black" panose="020B0A04020102020204" pitchFamily="34" charset="0"/>
              </a:rPr>
              <a:t>La Transparencia nuestro mejor Activo</a:t>
            </a:r>
          </a:p>
        </p:txBody>
      </p:sp>
      <p:sp>
        <p:nvSpPr>
          <p:cNvPr id="7" name="Rectángulo 6"/>
          <p:cNvSpPr/>
          <p:nvPr/>
        </p:nvSpPr>
        <p:spPr>
          <a:xfrm>
            <a:off x="4729163" y="5157788"/>
            <a:ext cx="1885950" cy="757237"/>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CuadroTexto 2"/>
          <p:cNvSpPr txBox="1"/>
          <p:nvPr/>
        </p:nvSpPr>
        <p:spPr>
          <a:xfrm>
            <a:off x="4638959" y="5169148"/>
            <a:ext cx="2081157" cy="707886"/>
          </a:xfrm>
          <a:prstGeom prst="rect">
            <a:avLst/>
          </a:prstGeom>
          <a:noFill/>
        </p:spPr>
        <p:txBody>
          <a:bodyPr wrap="square" rtlCol="0">
            <a:spAutoFit/>
          </a:bodyPr>
          <a:lstStyle/>
          <a:p>
            <a:pPr algn="ctr"/>
            <a:r>
              <a:rPr lang="es-ES_tradnl" sz="4000" b="1" dirty="0">
                <a:solidFill>
                  <a:schemeClr val="bg1"/>
                </a:solidFill>
                <a:latin typeface="Lato" charset="0"/>
                <a:ea typeface="Lato" charset="0"/>
                <a:cs typeface="Lato" charset="0"/>
              </a:rPr>
              <a:t>Gracias</a:t>
            </a:r>
          </a:p>
        </p:txBody>
      </p:sp>
    </p:spTree>
    <p:extLst>
      <p:ext uri="{BB962C8B-B14F-4D97-AF65-F5344CB8AC3E}">
        <p14:creationId xmlns:p14="http://schemas.microsoft.com/office/powerpoint/2010/main" val="3791499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ags/tag4.xml><?xml version="1.0" encoding="utf-8"?>
<p:tagLst xmlns:a="http://schemas.openxmlformats.org/drawingml/2006/main" xmlns:r="http://schemas.openxmlformats.org/officeDocument/2006/relationships" xmlns:p="http://schemas.openxmlformats.org/presentationml/2006/main">
  <p:tag name="NAME" val="Arrow"/>
</p:tagLst>
</file>

<file path=ppt/tags/tag5.xml><?xml version="1.0" encoding="utf-8"?>
<p:tagLst xmlns:a="http://schemas.openxmlformats.org/drawingml/2006/main" xmlns:r="http://schemas.openxmlformats.org/officeDocument/2006/relationships" xmlns:p="http://schemas.openxmlformats.org/presentationml/2006/main">
  <p:tag name="NAME" val="Arrow"/>
</p:tagLst>
</file>

<file path=ppt/tags/tag6.xml><?xml version="1.0" encoding="utf-8"?>
<p:tagLst xmlns:a="http://schemas.openxmlformats.org/drawingml/2006/main" xmlns:r="http://schemas.openxmlformats.org/officeDocument/2006/relationships" xmlns:p="http://schemas.openxmlformats.org/presentationml/2006/main">
  <p:tag name="NAME" val="Arrow"/>
</p:tagLst>
</file>

<file path=ppt/tags/tag7.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16638</TotalTime>
  <Words>12532</Words>
  <Application>Microsoft Office PowerPoint</Application>
  <PresentationFormat>Panorámica</PresentationFormat>
  <Paragraphs>3709</Paragraphs>
  <Slides>138</Slides>
  <Notes>29</Notes>
  <HiddenSlides>0</HiddenSlides>
  <MMClips>0</MMClips>
  <ScaleCrop>false</ScaleCrop>
  <HeadingPairs>
    <vt:vector size="8" baseType="variant">
      <vt:variant>
        <vt:lpstr>Fuentes usadas</vt:lpstr>
      </vt:variant>
      <vt:variant>
        <vt:i4>17</vt:i4>
      </vt:variant>
      <vt:variant>
        <vt:lpstr>Tema</vt:lpstr>
      </vt:variant>
      <vt:variant>
        <vt:i4>6</vt:i4>
      </vt:variant>
      <vt:variant>
        <vt:lpstr>Servidores OLE incrustados</vt:lpstr>
      </vt:variant>
      <vt:variant>
        <vt:i4>1</vt:i4>
      </vt:variant>
      <vt:variant>
        <vt:lpstr>Títulos de diapositiva</vt:lpstr>
      </vt:variant>
      <vt:variant>
        <vt:i4>138</vt:i4>
      </vt:variant>
    </vt:vector>
  </HeadingPairs>
  <TitlesOfParts>
    <vt:vector size="162" baseType="lpstr">
      <vt:lpstr>MS Mincho</vt:lpstr>
      <vt:lpstr>ＭＳ Ｐゴシック</vt:lpstr>
      <vt:lpstr>Arial</vt:lpstr>
      <vt:lpstr>Arial Black</vt:lpstr>
      <vt:lpstr>Arial Narrow</vt:lpstr>
      <vt:lpstr>Baskerville Old Face</vt:lpstr>
      <vt:lpstr>Calibri</vt:lpstr>
      <vt:lpstr>Calibri Light</vt:lpstr>
      <vt:lpstr>Footlight MT Light</vt:lpstr>
      <vt:lpstr>Lato</vt:lpstr>
      <vt:lpstr>Lato Bold</vt:lpstr>
      <vt:lpstr>Lato Regular</vt:lpstr>
      <vt:lpstr>Lucida Bright</vt:lpstr>
      <vt:lpstr>Raleway</vt:lpstr>
      <vt:lpstr>Symbol</vt:lpstr>
      <vt:lpstr>Times New Roman</vt:lpstr>
      <vt:lpstr>Wingdings</vt:lpstr>
      <vt:lpstr>Tema de Office</vt:lpstr>
      <vt:lpstr>1_Tema1</vt:lpstr>
      <vt:lpstr>Tema1</vt:lpstr>
      <vt:lpstr>3_Tema de Office</vt:lpstr>
      <vt:lpstr>2_Tema de Office</vt:lpstr>
      <vt:lpstr>1_Tema de Office</vt:lpstr>
      <vt:lpstr>Document</vt:lpstr>
      <vt:lpstr>Presentación de PowerPoint</vt:lpstr>
      <vt:lpstr>Presentación de PowerPoint</vt:lpstr>
      <vt:lpstr>            </vt:lpstr>
      <vt:lpstr>     FORMAS DE CONTRATACIÓN </vt:lpstr>
      <vt:lpstr>     FORMAS DE CONTRATACIÓN </vt:lpstr>
      <vt:lpstr>     CAUSALES CONTRATACIÓN DIRECTA</vt:lpstr>
      <vt:lpstr>    TOTAL DE CONTRATOS 2016 Y TIPOLOGÍA     </vt:lpstr>
      <vt:lpstr>            MODALIDAD DE CONTRATACIÓN</vt:lpstr>
      <vt:lpstr>     CONTRATOS 2016</vt:lpstr>
      <vt:lpstr>     CONTRATOS 2016</vt:lpstr>
      <vt:lpstr>     CONTRATOS 2016</vt:lpstr>
      <vt:lpstr>     CONTRATOS 2016</vt:lpstr>
      <vt:lpstr> TIPOS DE CONTRATOS</vt:lpstr>
      <vt:lpstr>              MODALIDAD DE CONTRATACION</vt:lpstr>
      <vt:lpstr>     CONTRATOS 2017</vt:lpstr>
      <vt:lpstr>             MODALIDAD DE CONTRATACION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RESULTADO MESAS DE TRABAJO </vt:lpstr>
      <vt:lpstr>Presentación de PowerPoint</vt:lpstr>
      <vt:lpstr>PLAN DE TRABAJO SEMANA DEL 11 AL 14 DE SEPTIEMBRE</vt:lpstr>
      <vt:lpstr>SEGMENTACIÓN POR BLOQUE</vt:lpstr>
      <vt:lpstr>Presentación de PowerPoint</vt:lpstr>
      <vt:lpstr>Presentación de PowerPoint</vt:lpstr>
      <vt:lpstr>Presentación de PowerPoint</vt:lpstr>
      <vt:lpstr>Presentación de PowerPoint</vt:lpstr>
      <vt:lpstr>Presentación de PowerPoint</vt:lpstr>
      <vt:lpstr>OPERACIÓN DE RECEPCIÓN Y LEVANTAMIENTO DE INFORMACIÓN</vt:lpstr>
      <vt:lpstr>Presentación de PowerPoint</vt:lpstr>
      <vt:lpstr>OPERACIÓN DE RECEPCIÓN Y LEVANTAMIENTO DE INFORMACIÓN</vt:lpstr>
      <vt:lpstr>Presentación de PowerPoint</vt:lpstr>
      <vt:lpstr>OPERACIÓN DE RECEPCIÓN Y LEVANTAMIENTO DE INFORMACIÓN</vt:lpstr>
      <vt:lpstr>Presentación de PowerPoint</vt:lpstr>
      <vt:lpstr>OPERACIÓN DE RECEPCIÓN Y LEVANTAMIENTO DE INFORMACIÓN</vt:lpstr>
      <vt:lpstr>Presentación de PowerPoint</vt:lpstr>
      <vt:lpstr>INICIO MESA DE TRABAJO  26 DE SEPTIEMBRE DE 2017</vt:lpstr>
      <vt:lpstr>Presentación de PowerPoint</vt:lpstr>
      <vt:lpstr>DEFINICIÓN GRUPO DE TRABAJO INMUEBLES</vt:lpstr>
      <vt:lpstr>Presentación de PowerPoint</vt:lpstr>
      <vt:lpstr>COMUNICACIONES GESTIONADAS</vt:lpstr>
      <vt:lpstr>Coordinación de Actividades</vt:lpstr>
      <vt:lpstr>Recepción de ORO y DINERO </vt:lpstr>
      <vt:lpstr>ALTERNATIVAS PARA CONTINUAR LEVANTAMIENTO DE INFORMACIÓN </vt:lpstr>
      <vt:lpstr>CONCLUSIONES OPERATIVAS</vt:lpstr>
      <vt:lpstr>CONCEPTOS POR PARTE DE LA SUBCOMISIÓN LEGAL</vt:lpstr>
      <vt:lpstr>Presentación de PowerPoint</vt:lpstr>
      <vt:lpstr>PARTICIPANTES</vt:lpstr>
      <vt:lpstr>RESULTADOS</vt:lpstr>
      <vt:lpstr>Recepción de Activos</vt:lpstr>
      <vt:lpstr>Custodia </vt:lpstr>
      <vt:lpstr>CUSTODIA</vt:lpstr>
      <vt:lpstr>SOPORTE DE CONSIGNACIÓN EN EL BANCO DE LA REPÚBLICA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ESCALA SALARIAL </vt:lpstr>
      <vt:lpstr>ACTIVIDAD MISIONAL</vt:lpstr>
      <vt:lpstr>MODALIDADES DE CONTRATACIÓN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Rosa Salcedo Camelo</cp:lastModifiedBy>
  <cp:revision>685</cp:revision>
  <cp:lastPrinted>2017-05-30T21:05:11Z</cp:lastPrinted>
  <dcterms:created xsi:type="dcterms:W3CDTF">2015-02-19T23:51:59Z</dcterms:created>
  <dcterms:modified xsi:type="dcterms:W3CDTF">2018-01-17T21:44:46Z</dcterms:modified>
</cp:coreProperties>
</file>