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3.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2" r:id="rId2"/>
    <p:sldMasterId id="2147483685" r:id="rId3"/>
  </p:sldMasterIdLst>
  <p:notesMasterIdLst>
    <p:notesMasterId r:id="rId63"/>
  </p:notesMasterIdLst>
  <p:handoutMasterIdLst>
    <p:handoutMasterId r:id="rId64"/>
  </p:handoutMasterIdLst>
  <p:sldIdLst>
    <p:sldId id="439" r:id="rId4"/>
    <p:sldId id="465" r:id="rId5"/>
    <p:sldId id="904" r:id="rId6"/>
    <p:sldId id="905" r:id="rId7"/>
    <p:sldId id="906" r:id="rId8"/>
    <p:sldId id="907" r:id="rId9"/>
    <p:sldId id="908" r:id="rId10"/>
    <p:sldId id="911" r:id="rId11"/>
    <p:sldId id="912" r:id="rId12"/>
    <p:sldId id="913" r:id="rId13"/>
    <p:sldId id="914" r:id="rId14"/>
    <p:sldId id="915" r:id="rId15"/>
    <p:sldId id="962" r:id="rId16"/>
    <p:sldId id="916" r:id="rId17"/>
    <p:sldId id="917" r:id="rId18"/>
    <p:sldId id="963" r:id="rId19"/>
    <p:sldId id="918" r:id="rId20"/>
    <p:sldId id="919" r:id="rId21"/>
    <p:sldId id="920" r:id="rId22"/>
    <p:sldId id="921" r:id="rId23"/>
    <p:sldId id="922" r:id="rId24"/>
    <p:sldId id="923" r:id="rId25"/>
    <p:sldId id="924" r:id="rId26"/>
    <p:sldId id="925" r:id="rId27"/>
    <p:sldId id="926" r:id="rId28"/>
    <p:sldId id="927" r:id="rId29"/>
    <p:sldId id="928" r:id="rId30"/>
    <p:sldId id="929" r:id="rId31"/>
    <p:sldId id="930" r:id="rId32"/>
    <p:sldId id="931" r:id="rId33"/>
    <p:sldId id="932" r:id="rId34"/>
    <p:sldId id="933" r:id="rId35"/>
    <p:sldId id="934" r:id="rId36"/>
    <p:sldId id="935" r:id="rId37"/>
    <p:sldId id="936" r:id="rId38"/>
    <p:sldId id="937" r:id="rId39"/>
    <p:sldId id="938" r:id="rId40"/>
    <p:sldId id="939" r:id="rId41"/>
    <p:sldId id="940" r:id="rId42"/>
    <p:sldId id="941" r:id="rId43"/>
    <p:sldId id="942" r:id="rId44"/>
    <p:sldId id="943" r:id="rId45"/>
    <p:sldId id="944" r:id="rId46"/>
    <p:sldId id="961" r:id="rId47"/>
    <p:sldId id="945" r:id="rId48"/>
    <p:sldId id="946" r:id="rId49"/>
    <p:sldId id="947" r:id="rId50"/>
    <p:sldId id="948" r:id="rId51"/>
    <p:sldId id="949" r:id="rId52"/>
    <p:sldId id="950" r:id="rId53"/>
    <p:sldId id="951" r:id="rId54"/>
    <p:sldId id="952" r:id="rId55"/>
    <p:sldId id="954" r:id="rId56"/>
    <p:sldId id="955" r:id="rId57"/>
    <p:sldId id="956" r:id="rId58"/>
    <p:sldId id="957" r:id="rId59"/>
    <p:sldId id="958" r:id="rId60"/>
    <p:sldId id="960" r:id="rId61"/>
    <p:sldId id="475" r:id="rId62"/>
  </p:sldIdLst>
  <p:sldSz cx="12192000" cy="6858000"/>
  <p:notesSz cx="7010400" cy="92964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sus Alberto Mateus Bravo" initials="JAMB" lastIdx="2" clrIdx="0">
    <p:extLst>
      <p:ext uri="{19B8F6BF-5375-455C-9EA6-DF929625EA0E}">
        <p15:presenceInfo xmlns:p15="http://schemas.microsoft.com/office/powerpoint/2012/main" userId="Jesus Alberto Mateus Bravo" providerId="None"/>
      </p:ext>
    </p:extLst>
  </p:cmAuthor>
  <p:cmAuthor id="2" name="Camilo Esteban Caro Camargo" initials="CECC" lastIdx="1" clrIdx="1">
    <p:extLst>
      <p:ext uri="{19B8F6BF-5375-455C-9EA6-DF929625EA0E}">
        <p15:presenceInfo xmlns:p15="http://schemas.microsoft.com/office/powerpoint/2012/main" userId="S-1-5-21-2627206374-3471323397-1792707208-19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A8B"/>
    <a:srgbClr val="FF9933"/>
    <a:srgbClr val="00FFCC"/>
    <a:srgbClr val="00FF99"/>
    <a:srgbClr val="66FFCC"/>
    <a:srgbClr val="FFFF99"/>
    <a:srgbClr val="F3F7FB"/>
    <a:srgbClr val="D1FDE2"/>
    <a:srgbClr val="FFCC66"/>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778" autoAdjust="0"/>
    <p:restoredTop sz="92155" autoAdjust="0"/>
  </p:normalViewPr>
  <p:slideViewPr>
    <p:cSldViewPr snapToGrid="0" snapToObjects="1">
      <p:cViewPr varScale="1">
        <p:scale>
          <a:sx n="102" d="100"/>
          <a:sy n="102" d="100"/>
        </p:scale>
        <p:origin x="1344" y="9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notesMaster" Target="notesMasters/notesMaster1.xml"/><Relationship Id="rId68"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presProps" Target="presProp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handoutMaster" Target="handoutMasters/handoutMaster1.xml"/><Relationship Id="rId69"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CO"/>
          </a:p>
        </p:txBody>
      </p:sp>
      <p:sp>
        <p:nvSpPr>
          <p:cNvPr id="3" name="Marcador de fecha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97597C3B-84BF-4EAF-954C-508DADC89969}" type="datetimeFigureOut">
              <a:rPr lang="es-CO" smtClean="0"/>
              <a:t>17/01/2018</a:t>
            </a:fld>
            <a:endParaRPr lang="es-CO"/>
          </a:p>
        </p:txBody>
      </p:sp>
      <p:sp>
        <p:nvSpPr>
          <p:cNvPr id="4" name="Marcador de pie de página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s-CO"/>
          </a:p>
        </p:txBody>
      </p:sp>
      <p:sp>
        <p:nvSpPr>
          <p:cNvPr id="5" name="Marcador de número de diapositiva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ED9D211-8EFC-42F5-96BE-5DF98CD014D6}" type="slidenum">
              <a:rPr lang="es-CO" smtClean="0"/>
              <a:t>‹Nº›</a:t>
            </a:fld>
            <a:endParaRPr lang="es-CO"/>
          </a:p>
        </p:txBody>
      </p:sp>
    </p:spTree>
    <p:extLst>
      <p:ext uri="{BB962C8B-B14F-4D97-AF65-F5344CB8AC3E}">
        <p14:creationId xmlns:p14="http://schemas.microsoft.com/office/powerpoint/2010/main" val="38222766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CO"/>
          </a:p>
        </p:txBody>
      </p:sp>
      <p:sp>
        <p:nvSpPr>
          <p:cNvPr id="3" name="Marcador de fecha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6E06975-7C1A-45E7-B21F-7773B537FD77}" type="datetimeFigureOut">
              <a:rPr lang="es-CO" smtClean="0"/>
              <a:t>17/01/2018</a:t>
            </a:fld>
            <a:endParaRPr lang="es-CO"/>
          </a:p>
        </p:txBody>
      </p:sp>
      <p:sp>
        <p:nvSpPr>
          <p:cNvPr id="4" name="Marcador de imagen de diapositiva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s-CO"/>
          </a:p>
        </p:txBody>
      </p:sp>
      <p:sp>
        <p:nvSpPr>
          <p:cNvPr id="5" name="Marcador de notas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6CD0F50-6CB3-46E1-B0B1-0841C1D9753C}" type="slidenum">
              <a:rPr lang="es-CO" smtClean="0"/>
              <a:t>‹Nº›</a:t>
            </a:fld>
            <a:endParaRPr lang="es-CO"/>
          </a:p>
        </p:txBody>
      </p:sp>
    </p:spTree>
    <p:extLst>
      <p:ext uri="{BB962C8B-B14F-4D97-AF65-F5344CB8AC3E}">
        <p14:creationId xmlns:p14="http://schemas.microsoft.com/office/powerpoint/2010/main" val="1664582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717550" y="1162050"/>
            <a:ext cx="5575300" cy="3136900"/>
          </a:xfrm>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E37A5C90-BED1-42EF-B689-03839305455B}" type="slidenum">
              <a:rPr lang="es-CO" smtClean="0"/>
              <a:t>1</a:t>
            </a:fld>
            <a:endParaRPr lang="es-CO"/>
          </a:p>
        </p:txBody>
      </p:sp>
    </p:spTree>
    <p:extLst>
      <p:ext uri="{BB962C8B-B14F-4D97-AF65-F5344CB8AC3E}">
        <p14:creationId xmlns:p14="http://schemas.microsoft.com/office/powerpoint/2010/main" val="11246893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18</a:t>
            </a:fld>
            <a:endParaRPr lang="es-ES"/>
          </a:p>
        </p:txBody>
      </p:sp>
    </p:spTree>
    <p:extLst>
      <p:ext uri="{BB962C8B-B14F-4D97-AF65-F5344CB8AC3E}">
        <p14:creationId xmlns:p14="http://schemas.microsoft.com/office/powerpoint/2010/main" val="12809876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19</a:t>
            </a:fld>
            <a:endParaRPr lang="es-ES"/>
          </a:p>
        </p:txBody>
      </p:sp>
    </p:spTree>
    <p:extLst>
      <p:ext uri="{BB962C8B-B14F-4D97-AF65-F5344CB8AC3E}">
        <p14:creationId xmlns:p14="http://schemas.microsoft.com/office/powerpoint/2010/main" val="2855121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24</a:t>
            </a:fld>
            <a:endParaRPr lang="es-ES"/>
          </a:p>
        </p:txBody>
      </p:sp>
    </p:spTree>
    <p:extLst>
      <p:ext uri="{BB962C8B-B14F-4D97-AF65-F5344CB8AC3E}">
        <p14:creationId xmlns:p14="http://schemas.microsoft.com/office/powerpoint/2010/main" val="22679992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Marcador de imagen de diapositiva 1">
            <a:extLst>
              <a:ext uri="{FF2B5EF4-FFF2-40B4-BE49-F238E27FC236}">
                <a16:creationId xmlns:a16="http://schemas.microsoft.com/office/drawing/2014/main" id="{31BC4C8E-D310-477B-AEC0-45955624AF2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Marcador de notas 2">
            <a:extLst>
              <a:ext uri="{FF2B5EF4-FFF2-40B4-BE49-F238E27FC236}">
                <a16:creationId xmlns:a16="http://schemas.microsoft.com/office/drawing/2014/main" id="{AEF87D5A-CDD9-4C1F-94D3-C2ABB473BF5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CO" altLang="es-CO"/>
          </a:p>
        </p:txBody>
      </p:sp>
      <p:sp>
        <p:nvSpPr>
          <p:cNvPr id="4100" name="Marcador de número de diapositiva 3">
            <a:extLst>
              <a:ext uri="{FF2B5EF4-FFF2-40B4-BE49-F238E27FC236}">
                <a16:creationId xmlns:a16="http://schemas.microsoft.com/office/drawing/2014/main" id="{3FA63899-00E8-4803-92FF-C786C7BDB74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3B6E89D-7E2A-4013-AC89-64C7BBADE9D9}" type="slidenum">
              <a:rPr lang="es-ES" altLang="es-CO" smtClean="0"/>
              <a:pPr fontAlgn="base">
                <a:spcBef>
                  <a:spcPct val="0"/>
                </a:spcBef>
                <a:spcAft>
                  <a:spcPct val="0"/>
                </a:spcAft>
              </a:pPr>
              <a:t>26</a:t>
            </a:fld>
            <a:endParaRPr lang="es-ES" altLang="es-CO"/>
          </a:p>
        </p:txBody>
      </p:sp>
    </p:spTree>
    <p:extLst>
      <p:ext uri="{BB962C8B-B14F-4D97-AF65-F5344CB8AC3E}">
        <p14:creationId xmlns:p14="http://schemas.microsoft.com/office/powerpoint/2010/main" val="32838002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Marcador de imagen de diapositiva 1">
            <a:extLst>
              <a:ext uri="{FF2B5EF4-FFF2-40B4-BE49-F238E27FC236}">
                <a16:creationId xmlns:a16="http://schemas.microsoft.com/office/drawing/2014/main" id="{2C604D57-F778-4465-9B3D-A592723C936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Marcador de notas 2">
            <a:extLst>
              <a:ext uri="{FF2B5EF4-FFF2-40B4-BE49-F238E27FC236}">
                <a16:creationId xmlns:a16="http://schemas.microsoft.com/office/drawing/2014/main" id="{981537B1-A748-418F-AC7F-778F22E2489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CO" altLang="es-CO"/>
          </a:p>
        </p:txBody>
      </p:sp>
      <p:sp>
        <p:nvSpPr>
          <p:cNvPr id="7172" name="Marcador de número de diapositiva 3">
            <a:extLst>
              <a:ext uri="{FF2B5EF4-FFF2-40B4-BE49-F238E27FC236}">
                <a16:creationId xmlns:a16="http://schemas.microsoft.com/office/drawing/2014/main" id="{34924551-E656-45D1-BE70-89AE50A633A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FE51DE65-928F-4541-9D62-70EA3989DA63}" type="slidenum">
              <a:rPr lang="es-ES" altLang="es-CO" smtClean="0"/>
              <a:pPr fontAlgn="base">
                <a:spcBef>
                  <a:spcPct val="0"/>
                </a:spcBef>
                <a:spcAft>
                  <a:spcPct val="0"/>
                </a:spcAft>
              </a:pPr>
              <a:t>28</a:t>
            </a:fld>
            <a:endParaRPr lang="es-ES" altLang="es-CO"/>
          </a:p>
        </p:txBody>
      </p:sp>
    </p:spTree>
    <p:extLst>
      <p:ext uri="{BB962C8B-B14F-4D97-AF65-F5344CB8AC3E}">
        <p14:creationId xmlns:p14="http://schemas.microsoft.com/office/powerpoint/2010/main" val="38231509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36</a:t>
            </a:fld>
            <a:endParaRPr lang="es-CO" dirty="0"/>
          </a:p>
        </p:txBody>
      </p:sp>
    </p:spTree>
    <p:extLst>
      <p:ext uri="{BB962C8B-B14F-4D97-AF65-F5344CB8AC3E}">
        <p14:creationId xmlns:p14="http://schemas.microsoft.com/office/powerpoint/2010/main" val="3746225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37</a:t>
            </a:fld>
            <a:endParaRPr lang="es-CO" dirty="0"/>
          </a:p>
        </p:txBody>
      </p:sp>
    </p:spTree>
    <p:extLst>
      <p:ext uri="{BB962C8B-B14F-4D97-AF65-F5344CB8AC3E}">
        <p14:creationId xmlns:p14="http://schemas.microsoft.com/office/powerpoint/2010/main" val="24917147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38</a:t>
            </a:fld>
            <a:endParaRPr lang="es-CO" dirty="0"/>
          </a:p>
        </p:txBody>
      </p:sp>
    </p:spTree>
    <p:extLst>
      <p:ext uri="{BB962C8B-B14F-4D97-AF65-F5344CB8AC3E}">
        <p14:creationId xmlns:p14="http://schemas.microsoft.com/office/powerpoint/2010/main" val="1775352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39</a:t>
            </a:fld>
            <a:endParaRPr lang="es-CO" dirty="0"/>
          </a:p>
        </p:txBody>
      </p:sp>
    </p:spTree>
    <p:extLst>
      <p:ext uri="{BB962C8B-B14F-4D97-AF65-F5344CB8AC3E}">
        <p14:creationId xmlns:p14="http://schemas.microsoft.com/office/powerpoint/2010/main" val="40919582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40</a:t>
            </a:fld>
            <a:endParaRPr lang="es-CO" dirty="0"/>
          </a:p>
        </p:txBody>
      </p:sp>
    </p:spTree>
    <p:extLst>
      <p:ext uri="{BB962C8B-B14F-4D97-AF65-F5344CB8AC3E}">
        <p14:creationId xmlns:p14="http://schemas.microsoft.com/office/powerpoint/2010/main" val="16008462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41</a:t>
            </a:fld>
            <a:endParaRPr lang="es-CO" dirty="0"/>
          </a:p>
        </p:txBody>
      </p:sp>
    </p:spTree>
    <p:extLst>
      <p:ext uri="{BB962C8B-B14F-4D97-AF65-F5344CB8AC3E}">
        <p14:creationId xmlns:p14="http://schemas.microsoft.com/office/powerpoint/2010/main" val="12275542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42</a:t>
            </a:fld>
            <a:endParaRPr lang="es-CO" dirty="0"/>
          </a:p>
        </p:txBody>
      </p:sp>
    </p:spTree>
    <p:extLst>
      <p:ext uri="{BB962C8B-B14F-4D97-AF65-F5344CB8AC3E}">
        <p14:creationId xmlns:p14="http://schemas.microsoft.com/office/powerpoint/2010/main" val="7396919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43</a:t>
            </a:fld>
            <a:endParaRPr lang="es-CO" dirty="0"/>
          </a:p>
        </p:txBody>
      </p:sp>
    </p:spTree>
    <p:extLst>
      <p:ext uri="{BB962C8B-B14F-4D97-AF65-F5344CB8AC3E}">
        <p14:creationId xmlns:p14="http://schemas.microsoft.com/office/powerpoint/2010/main" val="1102293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17/01/2018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17/01/2018</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17/01/2018</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17/01/2018</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17/01/2018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17/01/2018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7"/>
            <a:ext cx="103632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2284283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9271511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2"/>
            <a:ext cx="103632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a:xfrm>
            <a:off x="8784299" y="6356352"/>
            <a:ext cx="2844800" cy="365125"/>
          </a:xfrm>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6991768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7990896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endParaRPr lang="es-ES" dirty="0">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4703157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endParaRPr lang="es-ES" dirty="0">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0534049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endParaRPr lang="es-ES" dirty="0">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109288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3" y="273050"/>
            <a:ext cx="4011084" cy="1162051"/>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7264640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1"/>
            <a:ext cx="7315200" cy="566739"/>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ES" dirty="0"/>
          </a:p>
        </p:txBody>
      </p:sp>
      <p:sp>
        <p:nvSpPr>
          <p:cNvPr id="4" name="3 Marcador de texto"/>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7560180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1120042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40"/>
            <a:ext cx="27432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274640"/>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8207830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Diseño personalizado">
    <p:spTree>
      <p:nvGrpSpPr>
        <p:cNvPr id="1" name=""/>
        <p:cNvGrpSpPr/>
        <p:nvPr/>
      </p:nvGrpSpPr>
      <p:grpSpPr>
        <a:xfrm>
          <a:off x="0" y="0"/>
          <a:ext cx="0" cy="0"/>
          <a:chOff x="0" y="0"/>
          <a:chExt cx="0" cy="0"/>
        </a:xfrm>
      </p:grpSpPr>
      <p:pic>
        <p:nvPicPr>
          <p:cNvPr id="6" name="Picture 5" descr="plantillas_21junio-08.jpg"/>
          <p:cNvPicPr>
            <a:picLocks noChangeAspect="1"/>
          </p:cNvPicPr>
          <p:nvPr/>
        </p:nvPicPr>
        <p:blipFill>
          <a:blip r:embed="rId2" cstate="print"/>
          <a:stretch>
            <a:fillRect/>
          </a:stretch>
        </p:blipFill>
        <p:spPr>
          <a:xfrm>
            <a:off x="0" y="-15364"/>
            <a:ext cx="12192000" cy="6888727"/>
          </a:xfrm>
          <a:prstGeom prst="rect">
            <a:avLst/>
          </a:prstGeom>
        </p:spPr>
      </p:pic>
      <p:pic>
        <p:nvPicPr>
          <p:cNvPr id="3" name="Picture 5" descr="plantillas_21junio-08.jpg"/>
          <p:cNvPicPr>
            <a:picLocks noChangeAspect="1"/>
          </p:cNvPicPr>
          <p:nvPr userDrawn="1"/>
        </p:nvPicPr>
        <p:blipFill>
          <a:blip r:embed="rId2" cstate="print"/>
          <a:stretch>
            <a:fillRect/>
          </a:stretch>
        </p:blipFill>
        <p:spPr>
          <a:xfrm>
            <a:off x="0" y="-15364"/>
            <a:ext cx="12192000" cy="6888727"/>
          </a:xfrm>
          <a:prstGeom prst="rect">
            <a:avLst/>
          </a:prstGeom>
        </p:spPr>
      </p:pic>
    </p:spTree>
    <p:extLst>
      <p:ext uri="{BB962C8B-B14F-4D97-AF65-F5344CB8AC3E}">
        <p14:creationId xmlns:p14="http://schemas.microsoft.com/office/powerpoint/2010/main" val="38146146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7"/>
            <a:ext cx="103632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33822243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9340098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2"/>
            <a:ext cx="103632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a:xfrm>
            <a:off x="8784299" y="6356352"/>
            <a:ext cx="2844800" cy="365125"/>
          </a:xfrm>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6800264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2413358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6145197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25229632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24934419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3" y="273050"/>
            <a:ext cx="4011084" cy="1162051"/>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1826420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1"/>
            <a:ext cx="7315200" cy="566739"/>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ES" dirty="0"/>
          </a:p>
        </p:txBody>
      </p:sp>
      <p:sp>
        <p:nvSpPr>
          <p:cNvPr id="4" name="3 Marcador de texto"/>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35538443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2654702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40"/>
            <a:ext cx="27432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274640"/>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35342413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Diseño personalizado">
    <p:spTree>
      <p:nvGrpSpPr>
        <p:cNvPr id="1" name=""/>
        <p:cNvGrpSpPr/>
        <p:nvPr/>
      </p:nvGrpSpPr>
      <p:grpSpPr>
        <a:xfrm>
          <a:off x="0" y="0"/>
          <a:ext cx="0" cy="0"/>
          <a:chOff x="0" y="0"/>
          <a:chExt cx="0" cy="0"/>
        </a:xfrm>
      </p:grpSpPr>
      <p:pic>
        <p:nvPicPr>
          <p:cNvPr id="6" name="Picture 5" descr="plantillas_21junio-08.jpg"/>
          <p:cNvPicPr>
            <a:picLocks noChangeAspect="1"/>
          </p:cNvPicPr>
          <p:nvPr/>
        </p:nvPicPr>
        <p:blipFill>
          <a:blip r:embed="rId2" cstate="print"/>
          <a:stretch>
            <a:fillRect/>
          </a:stretch>
        </p:blipFill>
        <p:spPr>
          <a:xfrm>
            <a:off x="0" y="-15364"/>
            <a:ext cx="12192000" cy="6888727"/>
          </a:xfrm>
          <a:prstGeom prst="rect">
            <a:avLst/>
          </a:prstGeom>
        </p:spPr>
      </p:pic>
      <p:pic>
        <p:nvPicPr>
          <p:cNvPr id="3" name="Picture 5" descr="plantillas_21junio-08.jpg"/>
          <p:cNvPicPr>
            <a:picLocks noChangeAspect="1"/>
          </p:cNvPicPr>
          <p:nvPr userDrawn="1"/>
        </p:nvPicPr>
        <p:blipFill>
          <a:blip r:embed="rId2" cstate="print"/>
          <a:stretch>
            <a:fillRect/>
          </a:stretch>
        </p:blipFill>
        <p:spPr>
          <a:xfrm>
            <a:off x="0" y="-15364"/>
            <a:ext cx="12192000" cy="6888727"/>
          </a:xfrm>
          <a:prstGeom prst="rect">
            <a:avLst/>
          </a:prstGeom>
        </p:spPr>
      </p:pic>
    </p:spTree>
    <p:extLst>
      <p:ext uri="{BB962C8B-B14F-4D97-AF65-F5344CB8AC3E}">
        <p14:creationId xmlns:p14="http://schemas.microsoft.com/office/powerpoint/2010/main" val="3641337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6" Type="http://schemas.openxmlformats.org/officeDocument/2006/relationships/image" Target="../media/image3.pn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2.jpe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17/01/2018</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pic>
        <p:nvPicPr>
          <p:cNvPr id="7" name="Picture 5" descr="plantillas_21junio-08.jpg"/>
          <p:cNvPicPr>
            <a:picLocks noChangeAspect="1"/>
          </p:cNvPicPr>
          <p:nvPr/>
        </p:nvPicPr>
        <p:blipFill>
          <a:blip r:embed="rId15" cstate="print"/>
          <a:srcRect l="24013" t="37456" r="24800" b="42683"/>
          <a:stretch>
            <a:fillRect/>
          </a:stretch>
        </p:blipFill>
        <p:spPr>
          <a:xfrm>
            <a:off x="10224459" y="6252823"/>
            <a:ext cx="1728192" cy="378873"/>
          </a:xfrm>
          <a:prstGeom prst="rect">
            <a:avLst/>
          </a:prstGeom>
        </p:spPr>
      </p:pic>
      <p:sp>
        <p:nvSpPr>
          <p:cNvPr id="2" name="1 Marcador de título"/>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2 Marcador de texto"/>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3 Marcador de fecha"/>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s-ES" dirty="0">
              <a:solidFill>
                <a:prstClr val="black">
                  <a:tint val="75000"/>
                </a:prstClr>
              </a:solidFill>
            </a:endParaRPr>
          </a:p>
        </p:txBody>
      </p:sp>
      <p:sp>
        <p:nvSpPr>
          <p:cNvPr id="5" name="4 Marcador de pie de página"/>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solidFill>
                <a:prstClr val="black">
                  <a:tint val="75000"/>
                </a:prstClr>
              </a:solidFill>
            </a:endParaRPr>
          </a:p>
        </p:txBody>
      </p:sp>
      <p:sp>
        <p:nvSpPr>
          <p:cNvPr id="6" name="5 Marcador de número de diapositiva"/>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pic>
        <p:nvPicPr>
          <p:cNvPr id="8" name="Imagen 7"/>
          <p:cNvPicPr>
            <a:picLocks noChangeAspect="1"/>
          </p:cNvPicPr>
          <p:nvPr/>
        </p:nvPicPr>
        <p:blipFill>
          <a:blip r:embed="rId16"/>
          <a:stretch>
            <a:fillRect/>
          </a:stretch>
        </p:blipFill>
        <p:spPr>
          <a:xfrm>
            <a:off x="10128448" y="6212494"/>
            <a:ext cx="2016224" cy="606769"/>
          </a:xfrm>
          <a:prstGeom prst="rect">
            <a:avLst/>
          </a:prstGeom>
        </p:spPr>
      </p:pic>
      <p:pic>
        <p:nvPicPr>
          <p:cNvPr id="9" name="Imagen 8"/>
          <p:cNvPicPr>
            <a:picLocks noChangeAspect="1"/>
          </p:cNvPicPr>
          <p:nvPr userDrawn="1"/>
        </p:nvPicPr>
        <p:blipFill>
          <a:blip r:embed="rId16"/>
          <a:stretch>
            <a:fillRect/>
          </a:stretch>
        </p:blipFill>
        <p:spPr>
          <a:xfrm>
            <a:off x="10128448" y="6212494"/>
            <a:ext cx="2016224" cy="606769"/>
          </a:xfrm>
          <a:prstGeom prst="rect">
            <a:avLst/>
          </a:prstGeom>
        </p:spPr>
      </p:pic>
    </p:spTree>
    <p:extLst>
      <p:ext uri="{BB962C8B-B14F-4D97-AF65-F5344CB8AC3E}">
        <p14:creationId xmlns:p14="http://schemas.microsoft.com/office/powerpoint/2010/main" val="6846371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ftr="0" dt="0"/>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pic>
        <p:nvPicPr>
          <p:cNvPr id="7" name="Picture 5" descr="plantillas_21junio-08.jpg"/>
          <p:cNvPicPr>
            <a:picLocks noChangeAspect="1"/>
          </p:cNvPicPr>
          <p:nvPr/>
        </p:nvPicPr>
        <p:blipFill>
          <a:blip r:embed="rId15" cstate="print"/>
          <a:srcRect l="24013" t="37456" r="24800" b="42683"/>
          <a:stretch>
            <a:fillRect/>
          </a:stretch>
        </p:blipFill>
        <p:spPr>
          <a:xfrm>
            <a:off x="10224459" y="6252823"/>
            <a:ext cx="1728192" cy="378873"/>
          </a:xfrm>
          <a:prstGeom prst="rect">
            <a:avLst/>
          </a:prstGeom>
        </p:spPr>
      </p:pic>
      <p:sp>
        <p:nvSpPr>
          <p:cNvPr id="2" name="1 Marcador de título"/>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2 Marcador de texto"/>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3 Marcador de fecha"/>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s-ES" dirty="0"/>
          </a:p>
        </p:txBody>
      </p:sp>
      <p:sp>
        <p:nvSpPr>
          <p:cNvPr id="5" name="4 Marcador de pie de página"/>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E92593-E8D4-4B92-9398-E671CC37EEC4}" type="slidenum">
              <a:rPr lang="es-ES" smtClean="0"/>
              <a:pPr/>
              <a:t>‹Nº›</a:t>
            </a:fld>
            <a:endParaRPr lang="es-ES" dirty="0"/>
          </a:p>
        </p:txBody>
      </p:sp>
      <p:pic>
        <p:nvPicPr>
          <p:cNvPr id="8" name="Imagen 7"/>
          <p:cNvPicPr>
            <a:picLocks noChangeAspect="1"/>
          </p:cNvPicPr>
          <p:nvPr/>
        </p:nvPicPr>
        <p:blipFill>
          <a:blip r:embed="rId16"/>
          <a:stretch>
            <a:fillRect/>
          </a:stretch>
        </p:blipFill>
        <p:spPr>
          <a:xfrm>
            <a:off x="10128448" y="6212494"/>
            <a:ext cx="2016224" cy="606769"/>
          </a:xfrm>
          <a:prstGeom prst="rect">
            <a:avLst/>
          </a:prstGeom>
        </p:spPr>
      </p:pic>
      <p:pic>
        <p:nvPicPr>
          <p:cNvPr id="9" name="Imagen 8"/>
          <p:cNvPicPr>
            <a:picLocks noChangeAspect="1"/>
          </p:cNvPicPr>
          <p:nvPr userDrawn="1"/>
        </p:nvPicPr>
        <p:blipFill>
          <a:blip r:embed="rId16"/>
          <a:stretch>
            <a:fillRect/>
          </a:stretch>
        </p:blipFill>
        <p:spPr>
          <a:xfrm>
            <a:off x="10128448" y="6212494"/>
            <a:ext cx="2016224" cy="606769"/>
          </a:xfrm>
          <a:prstGeom prst="rect">
            <a:avLst/>
          </a:prstGeom>
        </p:spPr>
      </p:pic>
    </p:spTree>
    <p:extLst>
      <p:ext uri="{BB962C8B-B14F-4D97-AF65-F5344CB8AC3E}">
        <p14:creationId xmlns:p14="http://schemas.microsoft.com/office/powerpoint/2010/main" val="209103811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ftr="0" dt="0"/>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14.xml"/><Relationship Id="rId7" Type="http://schemas.openxmlformats.org/officeDocument/2006/relationships/slide" Target="slide13.xml"/><Relationship Id="rId2" Type="http://schemas.openxmlformats.org/officeDocument/2006/relationships/image" Target="../media/image14.emf"/><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5.emf"/><Relationship Id="rId4" Type="http://schemas.openxmlformats.org/officeDocument/2006/relationships/slide" Target="slide15.xml"/></Relationships>
</file>

<file path=ppt/slides/_rels/slide13.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slide" Target="slide1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image" Target="../media/image13.jpeg"/><Relationship Id="rId7" Type="http://schemas.openxmlformats.org/officeDocument/2006/relationships/image" Target="../media/image7.png"/><Relationship Id="rId2" Type="http://schemas.openxmlformats.org/officeDocument/2006/relationships/image" Target="../media/image17.emf"/><Relationship Id="rId1" Type="http://schemas.openxmlformats.org/officeDocument/2006/relationships/slideLayout" Target="../slideLayouts/slideLayout2.xml"/><Relationship Id="rId6" Type="http://schemas.openxmlformats.org/officeDocument/2006/relationships/image" Target="../media/image18.emf"/><Relationship Id="rId5" Type="http://schemas.openxmlformats.org/officeDocument/2006/relationships/slide" Target="slide21.xml"/><Relationship Id="rId4" Type="http://schemas.openxmlformats.org/officeDocument/2006/relationships/slide" Target="slide20.xml"/></Relationships>
</file>

<file path=ppt/slides/_rels/slide16.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slide" Target="slide15.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22.emf"/><Relationship Id="rId4" Type="http://schemas.openxmlformats.org/officeDocument/2006/relationships/image" Target="../media/image21.emf"/></Relationships>
</file>

<file path=ppt/slides/_rels/slide1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0.jpeg"/><Relationship Id="rId7" Type="http://schemas.openxmlformats.org/officeDocument/2006/relationships/slide" Target="slide3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slide" Target="slide21.xml"/><Relationship Id="rId5" Type="http://schemas.openxmlformats.org/officeDocument/2006/relationships/image" Target="../media/image24.emf"/><Relationship Id="rId4" Type="http://schemas.openxmlformats.org/officeDocument/2006/relationships/image" Target="../media/image23.emf"/></Relationships>
</file>

<file path=ppt/slides/_rels/slide20.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28.emf"/></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0.jpeg"/><Relationship Id="rId7" Type="http://schemas.openxmlformats.org/officeDocument/2006/relationships/slide" Target="slide3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32.xml"/><Relationship Id="rId5" Type="http://schemas.openxmlformats.org/officeDocument/2006/relationships/image" Target="../media/image30.emf"/><Relationship Id="rId4" Type="http://schemas.openxmlformats.org/officeDocument/2006/relationships/image" Target="../media/image29.emf"/></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38.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7.png"/></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5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png"/></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60.png"/></Relationships>
</file>

<file path=ppt/slides/_rels/slide4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4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7.png"/></Relationships>
</file>

<file path=ppt/slides/_rels/slide4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63.jp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63.jp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44.png"/><Relationship Id="rId5" Type="http://schemas.openxmlformats.org/officeDocument/2006/relationships/image" Target="../media/image64.emf"/><Relationship Id="rId4" Type="http://schemas.openxmlformats.org/officeDocument/2006/relationships/oleObject" Target="../embeddings/oleObject1.bin"/></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63.jp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3.jpg"/><Relationship Id="rId1" Type="http://schemas.openxmlformats.org/officeDocument/2006/relationships/slideLayout" Target="../slideLayouts/slideLayout1.xml"/><Relationship Id="rId4" Type="http://schemas.openxmlformats.org/officeDocument/2006/relationships/image" Target="../media/image44.png"/></Relationships>
</file>

<file path=ppt/slides/_rels/slide5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63.jp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63.jp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63.jp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image" Target="../media/image63.jpg"/><Relationship Id="rId1" Type="http://schemas.openxmlformats.org/officeDocument/2006/relationships/slideLayout" Target="../slideLayouts/slideLayout1.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5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63.jpg"/><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image" Target="../media/image73.jpeg"/><Relationship Id="rId4" Type="http://schemas.openxmlformats.org/officeDocument/2006/relationships/image" Target="../media/image72.jpeg"/></Relationships>
</file>

<file path=ppt/slides/_rels/slide5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63.jp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74.jpeg"/><Relationship Id="rId7" Type="http://schemas.openxmlformats.org/officeDocument/2006/relationships/image" Target="../media/image44.png"/><Relationship Id="rId2" Type="http://schemas.openxmlformats.org/officeDocument/2006/relationships/image" Target="../media/image63.jpg"/><Relationship Id="rId1" Type="http://schemas.openxmlformats.org/officeDocument/2006/relationships/slideLayout" Target="../slideLayouts/slideLayout1.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5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63.jpg"/><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image" Target="../media/image80.jpeg"/><Relationship Id="rId4" Type="http://schemas.openxmlformats.org/officeDocument/2006/relationships/image" Target="../media/image79.jpeg"/></Relationships>
</file>

<file path=ppt/slides/_rels/slide5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63.jp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s-04.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Marcador de número de diapositiva 5"/>
          <p:cNvSpPr>
            <a:spLocks noGrp="1"/>
          </p:cNvSpPr>
          <p:nvPr>
            <p:ph type="sldNum" sz="quarter" idx="12"/>
          </p:nvPr>
        </p:nvSpPr>
        <p:spPr/>
        <p:txBody>
          <a:bodyPr/>
          <a:lstStyle/>
          <a:p>
            <a:fld id="{8F70F9DA-11E8-C347-B57A-A65ED631A843}" type="slidenum">
              <a:rPr lang="es-ES" smtClean="0"/>
              <a:t>1</a:t>
            </a:fld>
            <a:endParaRPr lang="es-ES"/>
          </a:p>
        </p:txBody>
      </p:sp>
      <p:sp>
        <p:nvSpPr>
          <p:cNvPr id="5" name="CuadroTexto 4"/>
          <p:cNvSpPr txBox="1"/>
          <p:nvPr/>
        </p:nvSpPr>
        <p:spPr>
          <a:xfrm>
            <a:off x="2667003" y="4978485"/>
            <a:ext cx="6857999" cy="392415"/>
          </a:xfrm>
          <a:prstGeom prst="rect">
            <a:avLst/>
          </a:prstGeom>
          <a:noFill/>
        </p:spPr>
        <p:txBody>
          <a:bodyPr wrap="square" lIns="68580" tIns="34290" rIns="68580" bIns="34290">
            <a:spAutoFit/>
          </a:bodyPr>
          <a:lstStyle>
            <a:defPPr>
              <a:defRPr lang="es-ES"/>
            </a:defPPr>
            <a:lvl1pPr algn="ctr">
              <a:defRPr sz="3200" b="1" u="sng">
                <a:ln w="10541" cmpd="sng">
                  <a:solidFill>
                    <a:srgbClr val="7D7D7D">
                      <a:tint val="100000"/>
                      <a:shade val="100000"/>
                      <a:satMod val="110000"/>
                    </a:srgbClr>
                  </a:solidFill>
                  <a:prstDash val="solid"/>
                </a:ln>
                <a:solidFill>
                  <a:schemeClr val="accent1">
                    <a:lumMod val="50000"/>
                  </a:schemeClr>
                </a:solidFill>
                <a:effectLst>
                  <a:outerShdw blurRad="38100" dist="38100" dir="2700000" algn="tl">
                    <a:srgbClr val="000000">
                      <a:alpha val="43137"/>
                    </a:srgbClr>
                  </a:outerShdw>
                </a:effectLst>
                <a:latin typeface="Arial Narrow" pitchFamily="34" charset="0"/>
              </a:defRPr>
            </a:lvl1pPr>
          </a:lstStyle>
          <a:p>
            <a:r>
              <a:rPr lang="es-ES" sz="2100" dirty="0">
                <a:solidFill>
                  <a:schemeClr val="bg1"/>
                </a:solidFill>
              </a:rPr>
              <a:t>JUNTA </a:t>
            </a:r>
            <a:r>
              <a:rPr lang="es-ES" sz="2100">
                <a:solidFill>
                  <a:schemeClr val="bg1"/>
                </a:solidFill>
              </a:rPr>
              <a:t>DIRECTIVA 142</a:t>
            </a:r>
            <a:endParaRPr lang="es-ES" sz="2100" dirty="0">
              <a:solidFill>
                <a:schemeClr val="bg1"/>
              </a:solidFill>
            </a:endParaRPr>
          </a:p>
        </p:txBody>
      </p:sp>
      <p:sp>
        <p:nvSpPr>
          <p:cNvPr id="7" name="CuadroTexto 5"/>
          <p:cNvSpPr txBox="1"/>
          <p:nvPr/>
        </p:nvSpPr>
        <p:spPr>
          <a:xfrm>
            <a:off x="3163505" y="5713583"/>
            <a:ext cx="6043830" cy="300082"/>
          </a:xfrm>
          <a:prstGeom prst="rect">
            <a:avLst/>
          </a:prstGeom>
          <a:noFill/>
        </p:spPr>
        <p:txBody>
          <a:bodyPr wrap="square" rtlCol="0">
            <a:spAutoFit/>
          </a:bodyPr>
          <a:lstStyle/>
          <a:p>
            <a:pPr algn="ctr"/>
            <a:r>
              <a:rPr lang="es-ES" sz="1350" b="1" dirty="0">
                <a:solidFill>
                  <a:schemeClr val="bg1">
                    <a:lumMod val="85000"/>
                  </a:schemeClr>
                </a:solidFill>
                <a:latin typeface="Lato Bold"/>
                <a:cs typeface="Lato Bold"/>
              </a:rPr>
              <a:t>25 de Octubre de 2017</a:t>
            </a:r>
          </a:p>
        </p:txBody>
      </p:sp>
    </p:spTree>
    <p:extLst>
      <p:ext uri="{BB962C8B-B14F-4D97-AF65-F5344CB8AC3E}">
        <p14:creationId xmlns:p14="http://schemas.microsoft.com/office/powerpoint/2010/main" val="1752830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258605" y="2639505"/>
            <a:ext cx="7535843" cy="377072"/>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30136" y="1848619"/>
            <a:ext cx="7116073" cy="7663636"/>
          </a:xfrm>
          <a:prstGeom prst="rect">
            <a:avLst/>
          </a:prstGeom>
          <a:noFill/>
        </p:spPr>
        <p:txBody>
          <a:bodyPr wrap="square" rtlCol="0">
            <a:spAutoFit/>
          </a:bodyPr>
          <a:lstStyle/>
          <a:p>
            <a:pPr marL="457200" indent="-457200">
              <a:buAutoNum type="arabicPeriod"/>
            </a:pPr>
            <a:r>
              <a:rPr lang="es-CO" sz="2400" dirty="0"/>
              <a:t>Verificación del Quorum.</a:t>
            </a:r>
          </a:p>
          <a:p>
            <a:pPr marL="457200" indent="-457200">
              <a:buAutoNum type="arabicPeriod"/>
            </a:pPr>
            <a:r>
              <a:rPr lang="es-CO" sz="2400" dirty="0"/>
              <a:t>Aprobación del orden del día.</a:t>
            </a:r>
          </a:p>
          <a:p>
            <a:pPr marL="457200" indent="-457200">
              <a:buAutoNum type="arabicPeriod"/>
            </a:pPr>
            <a:r>
              <a:rPr lang="es-CO" sz="2400" dirty="0">
                <a:solidFill>
                  <a:schemeClr val="bg1"/>
                </a:solidFill>
              </a:rPr>
              <a:t>Informe Comité Financiero.</a:t>
            </a:r>
          </a:p>
          <a:p>
            <a:pPr marL="457200" indent="-457200">
              <a:buAutoNum type="arabicPeriod"/>
            </a:pPr>
            <a:r>
              <a:rPr lang="es-CO" sz="2400" dirty="0"/>
              <a:t>Informe Comercial.</a:t>
            </a:r>
          </a:p>
          <a:p>
            <a:pPr marL="457200" indent="-457200">
              <a:buAutoNum type="arabicPeriod"/>
            </a:pPr>
            <a:r>
              <a:rPr lang="es-CO" sz="2400" dirty="0"/>
              <a:t>Logros Gestión Documental.</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2</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200531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015B2B85-C11A-46BE-910A-7C2CECB29AE5}" type="slidenum">
              <a:rPr lang="es-ES" smtClean="0"/>
              <a:t>3</a:t>
            </a:fld>
            <a:endParaRPr lang="es-ES"/>
          </a:p>
        </p:txBody>
      </p:sp>
      <p:sp>
        <p:nvSpPr>
          <p:cNvPr id="3" name="CuadroTexto 2"/>
          <p:cNvSpPr txBox="1"/>
          <p:nvPr/>
        </p:nvSpPr>
        <p:spPr>
          <a:xfrm>
            <a:off x="4040119" y="1406448"/>
            <a:ext cx="4300986" cy="387798"/>
          </a:xfrm>
          <a:prstGeom prst="rect">
            <a:avLst/>
          </a:prstGeom>
          <a:noFill/>
        </p:spPr>
        <p:txBody>
          <a:bodyPr wrap="none" rtlCol="0">
            <a:spAutoFit/>
          </a:bodyPr>
          <a:lstStyle/>
          <a:p>
            <a:r>
              <a:rPr lang="es-CO" sz="1920" b="1" dirty="0"/>
              <a:t>Agenda Comité Financiero Octubre 2017</a:t>
            </a:r>
          </a:p>
        </p:txBody>
      </p:sp>
      <p:sp>
        <p:nvSpPr>
          <p:cNvPr id="6" name="CuadroTexto 5"/>
          <p:cNvSpPr txBox="1"/>
          <p:nvPr/>
        </p:nvSpPr>
        <p:spPr>
          <a:xfrm>
            <a:off x="2936360" y="2027107"/>
            <a:ext cx="6508279" cy="2751522"/>
          </a:xfrm>
          <a:prstGeom prst="rect">
            <a:avLst/>
          </a:prstGeom>
          <a:noFill/>
        </p:spPr>
        <p:txBody>
          <a:bodyPr wrap="square" rtlCol="0">
            <a:spAutoFit/>
          </a:bodyPr>
          <a:lstStyle/>
          <a:p>
            <a:endParaRPr lang="es-CO" sz="1920" dirty="0"/>
          </a:p>
          <a:p>
            <a:pPr marL="428895" indent="-428895" algn="just">
              <a:buFont typeface="+mj-lt"/>
              <a:buAutoNum type="arabicPeriod"/>
            </a:pPr>
            <a:r>
              <a:rPr lang="es-CO" sz="1920" dirty="0"/>
              <a:t>Adición y Prórroga Contrato Conti</a:t>
            </a:r>
          </a:p>
          <a:p>
            <a:pPr marL="428895" indent="-428895" algn="just">
              <a:buFont typeface="+mj-lt"/>
              <a:buAutoNum type="arabicPeriod"/>
            </a:pPr>
            <a:r>
              <a:rPr lang="es-CO" sz="1920" dirty="0"/>
              <a:t>Ajuste Presupuesto SAE Vigencias 2017 y 2018</a:t>
            </a:r>
          </a:p>
          <a:p>
            <a:pPr marL="428895" indent="-428895" algn="just">
              <a:buFont typeface="+mj-lt"/>
              <a:buAutoNum type="arabicPeriod"/>
            </a:pPr>
            <a:r>
              <a:rPr lang="es-CO" sz="1920" dirty="0"/>
              <a:t>Ejecución Presupuestal FRISCO y SAE a Septiembre de 2017</a:t>
            </a:r>
          </a:p>
          <a:p>
            <a:pPr marL="428895" indent="-428895" algn="just">
              <a:buFont typeface="+mj-lt"/>
              <a:buAutoNum type="arabicPeriod"/>
            </a:pPr>
            <a:r>
              <a:rPr lang="es-CO" sz="1920" dirty="0"/>
              <a:t>Presentación Estados Financieros SAE a Septiembre de 2017</a:t>
            </a:r>
          </a:p>
          <a:p>
            <a:pPr marL="428895" indent="-428895" algn="just">
              <a:buFont typeface="+mj-lt"/>
              <a:buAutoNum type="arabicPeriod"/>
            </a:pPr>
            <a:r>
              <a:rPr lang="es-CO" sz="1920" dirty="0"/>
              <a:t>Portafolio a Septiembre de 2017</a:t>
            </a:r>
          </a:p>
          <a:p>
            <a:endParaRPr lang="es-CO" sz="1920" dirty="0"/>
          </a:p>
          <a:p>
            <a:endParaRPr lang="es-CO" sz="1920" dirty="0"/>
          </a:p>
        </p:txBody>
      </p:sp>
      <p:sp>
        <p:nvSpPr>
          <p:cNvPr id="10" name="Rectángulo 9">
            <a:extLst>
              <a:ext uri="{FF2B5EF4-FFF2-40B4-BE49-F238E27FC236}">
                <a16:creationId xmlns:a16="http://schemas.microsoft.com/office/drawing/2014/main" id="{20D1020F-A373-4173-BD3D-E95F22B738BD}"/>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7" name="Rectángulo 6">
            <a:extLst>
              <a:ext uri="{FF2B5EF4-FFF2-40B4-BE49-F238E27FC236}">
                <a16:creationId xmlns:a16="http://schemas.microsoft.com/office/drawing/2014/main" id="{264FB1E4-F9DD-4196-9F08-827972E1C437}"/>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8" name="Imagen 7" descr="Fondos oscuros-01.png">
            <a:extLst>
              <a:ext uri="{FF2B5EF4-FFF2-40B4-BE49-F238E27FC236}">
                <a16:creationId xmlns:a16="http://schemas.microsoft.com/office/drawing/2014/main" id="{D2346607-C571-48AE-AE55-631BB23B4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1" name="CuadroTexto 10">
            <a:extLst>
              <a:ext uri="{FF2B5EF4-FFF2-40B4-BE49-F238E27FC236}">
                <a16:creationId xmlns:a16="http://schemas.microsoft.com/office/drawing/2014/main" id="{2C7939C1-F372-4FF2-9A09-DF00C3EA7170}"/>
              </a:ext>
            </a:extLst>
          </p:cNvPr>
          <p:cNvSpPr txBox="1"/>
          <p:nvPr/>
        </p:nvSpPr>
        <p:spPr>
          <a:xfrm>
            <a:off x="5901179" y="246800"/>
            <a:ext cx="5638450" cy="523220"/>
          </a:xfrm>
          <a:prstGeom prst="rect">
            <a:avLst/>
          </a:prstGeom>
          <a:noFill/>
        </p:spPr>
        <p:txBody>
          <a:bodyPr wrap="square" rtlCol="0">
            <a:spAutoFit/>
          </a:bodyPr>
          <a:lstStyle/>
          <a:p>
            <a:pPr algn="r"/>
            <a:r>
              <a:rPr lang="es-ES" sz="2800" b="1" dirty="0">
                <a:solidFill>
                  <a:schemeClr val="bg1"/>
                </a:solidFill>
              </a:rPr>
              <a:t>AGENDA COMITÉ FINANCIERO</a:t>
            </a:r>
            <a:endParaRPr lang="es-ES" sz="2800" dirty="0">
              <a:solidFill>
                <a:schemeClr val="bg1"/>
              </a:solidFill>
            </a:endParaRPr>
          </a:p>
        </p:txBody>
      </p:sp>
      <p:sp>
        <p:nvSpPr>
          <p:cNvPr id="12" name="Rectángulo 11">
            <a:extLst>
              <a:ext uri="{FF2B5EF4-FFF2-40B4-BE49-F238E27FC236}">
                <a16:creationId xmlns:a16="http://schemas.microsoft.com/office/drawing/2014/main" id="{86A184E8-364C-46AF-9B5E-77E42B7B0EE3}"/>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2222145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arcador de número de diapositiva 1"/>
          <p:cNvSpPr>
            <a:spLocks noGrp="1"/>
          </p:cNvSpPr>
          <p:nvPr>
            <p:ph type="sldNum" sz="quarter" idx="12"/>
          </p:nvPr>
        </p:nvSpPr>
        <p:spPr>
          <a:xfrm>
            <a:off x="8132826" y="5999480"/>
            <a:ext cx="1666494" cy="295874"/>
          </a:xfrm>
        </p:spPr>
        <p:txBody>
          <a:bodyPr/>
          <a:lstStyle/>
          <a:p>
            <a:pPr>
              <a:defRPr/>
            </a:pPr>
            <a:fld id="{74D04036-CCBD-4B3D-A872-961CAE546D64}" type="slidenum">
              <a:rPr lang="es-ES"/>
              <a:pPr>
                <a:defRPr/>
              </a:pPr>
              <a:t>4</a:t>
            </a:fld>
            <a:endParaRPr lang="es-ES"/>
          </a:p>
        </p:txBody>
      </p:sp>
      <p:sp>
        <p:nvSpPr>
          <p:cNvPr id="7" name="CuadroTexto 6">
            <a:extLst>
              <a:ext uri="{FF2B5EF4-FFF2-40B4-BE49-F238E27FC236}">
                <a16:creationId xmlns:a16="http://schemas.microsoft.com/office/drawing/2014/main" id="{4C924C09-C709-44FB-9FE7-B98DD80FB832}"/>
              </a:ext>
            </a:extLst>
          </p:cNvPr>
          <p:cNvSpPr txBox="1"/>
          <p:nvPr/>
        </p:nvSpPr>
        <p:spPr>
          <a:xfrm>
            <a:off x="3009900" y="2868441"/>
            <a:ext cx="6172200" cy="1499449"/>
          </a:xfrm>
          <a:prstGeom prst="rect">
            <a:avLst/>
          </a:prstGeom>
          <a:noFill/>
        </p:spPr>
        <p:txBody>
          <a:bodyPr wrap="square" rtlCol="0">
            <a:spAutoFit/>
          </a:bodyPr>
          <a:lstStyle/>
          <a:p>
            <a:pPr algn="ctr"/>
            <a:r>
              <a:rPr lang="es-ES" sz="3048" dirty="0">
                <a:solidFill>
                  <a:schemeClr val="accent5">
                    <a:lumMod val="50000"/>
                  </a:schemeClr>
                </a:solidFill>
              </a:rPr>
              <a:t>1. ADICION Y PRORROGA CONTRATO CONTI</a:t>
            </a:r>
          </a:p>
          <a:p>
            <a:pPr algn="ctr"/>
            <a:endParaRPr lang="es-ES" sz="3048" dirty="0">
              <a:solidFill>
                <a:schemeClr val="accent5">
                  <a:lumMod val="50000"/>
                </a:schemeClr>
              </a:solidFill>
            </a:endParaRPr>
          </a:p>
        </p:txBody>
      </p:sp>
      <p:sp>
        <p:nvSpPr>
          <p:cNvPr id="6" name="Rectángulo 5">
            <a:extLst>
              <a:ext uri="{FF2B5EF4-FFF2-40B4-BE49-F238E27FC236}">
                <a16:creationId xmlns:a16="http://schemas.microsoft.com/office/drawing/2014/main" id="{76EAD3CF-5125-492F-84AC-FAF3AF8DF9B9}"/>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a:t>
            </a:r>
          </a:p>
        </p:txBody>
      </p:sp>
      <p:sp>
        <p:nvSpPr>
          <p:cNvPr id="9" name="Rectángulo 8">
            <a:extLst>
              <a:ext uri="{FF2B5EF4-FFF2-40B4-BE49-F238E27FC236}">
                <a16:creationId xmlns:a16="http://schemas.microsoft.com/office/drawing/2014/main" id="{2E8F8D28-432A-41F0-A68E-AA6F23D1BFA8}"/>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0" name="Rectángulo 9">
            <a:extLst>
              <a:ext uri="{FF2B5EF4-FFF2-40B4-BE49-F238E27FC236}">
                <a16:creationId xmlns:a16="http://schemas.microsoft.com/office/drawing/2014/main" id="{42E1ADE4-AE1E-44ED-9D3C-5F3D0A2FD9D8}"/>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a:extLst>
              <a:ext uri="{FF2B5EF4-FFF2-40B4-BE49-F238E27FC236}">
                <a16:creationId xmlns:a16="http://schemas.microsoft.com/office/drawing/2014/main" id="{E8289F11-600B-4477-A13D-2A949007F4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a:extLst>
              <a:ext uri="{FF2B5EF4-FFF2-40B4-BE49-F238E27FC236}">
                <a16:creationId xmlns:a16="http://schemas.microsoft.com/office/drawing/2014/main" id="{F95A892C-965F-448F-BB34-5C1280FC28BF}"/>
              </a:ext>
            </a:extLst>
          </p:cNvPr>
          <p:cNvSpPr txBox="1"/>
          <p:nvPr/>
        </p:nvSpPr>
        <p:spPr>
          <a:xfrm>
            <a:off x="7855029" y="246800"/>
            <a:ext cx="3684599" cy="954107"/>
          </a:xfrm>
          <a:prstGeom prst="rect">
            <a:avLst/>
          </a:prstGeom>
          <a:noFill/>
        </p:spPr>
        <p:txBody>
          <a:bodyPr wrap="square" rtlCol="0">
            <a:spAutoFit/>
          </a:bodyPr>
          <a:lstStyle/>
          <a:p>
            <a:pPr algn="r"/>
            <a:r>
              <a:rPr lang="es-ES" sz="2800" b="1" dirty="0">
                <a:solidFill>
                  <a:schemeClr val="bg1"/>
                </a:solidFill>
              </a:rPr>
              <a:t>ADICIÓN Y PRÓRROGA CONTRATO CONTI</a:t>
            </a:r>
            <a:endParaRPr lang="es-ES" sz="2800" dirty="0">
              <a:solidFill>
                <a:schemeClr val="bg1"/>
              </a:solidFill>
            </a:endParaRPr>
          </a:p>
        </p:txBody>
      </p:sp>
    </p:spTree>
    <p:extLst>
      <p:ext uri="{BB962C8B-B14F-4D97-AF65-F5344CB8AC3E}">
        <p14:creationId xmlns:p14="http://schemas.microsoft.com/office/powerpoint/2010/main" val="483533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2444726" y="1314043"/>
            <a:ext cx="7116807" cy="507831"/>
          </a:xfrm>
          <a:prstGeom prst="rect">
            <a:avLst/>
          </a:prstGeom>
          <a:noFill/>
        </p:spPr>
        <p:txBody>
          <a:bodyPr wrap="square" rtlCol="0">
            <a:spAutoFit/>
          </a:bodyPr>
          <a:lstStyle/>
          <a:p>
            <a:pPr algn="ctr"/>
            <a:r>
              <a:rPr lang="es-ES" sz="2700" b="1" dirty="0">
                <a:latin typeface="Arial Narrow" panose="020B0606020202030204" pitchFamily="34" charset="0"/>
              </a:rPr>
              <a:t>Adicionar y prorrogar el contrato No. 014 de 2015</a:t>
            </a:r>
          </a:p>
        </p:txBody>
      </p:sp>
      <p:sp>
        <p:nvSpPr>
          <p:cNvPr id="7" name="CuadroTexto 6"/>
          <p:cNvSpPr txBox="1"/>
          <p:nvPr/>
        </p:nvSpPr>
        <p:spPr>
          <a:xfrm>
            <a:off x="2563658" y="1946982"/>
            <a:ext cx="6923440" cy="5618461"/>
          </a:xfrm>
          <a:prstGeom prst="rect">
            <a:avLst/>
          </a:prstGeom>
          <a:noFill/>
        </p:spPr>
        <p:txBody>
          <a:bodyPr wrap="square" rtlCol="0">
            <a:spAutoFit/>
          </a:bodyPr>
          <a:lstStyle/>
          <a:p>
            <a:pPr algn="just"/>
            <a:r>
              <a:rPr lang="es-CO" sz="2070" b="1" dirty="0">
                <a:latin typeface="Arial Narrow" panose="020B0606020202030204" pitchFamily="34" charset="0"/>
              </a:rPr>
              <a:t>Objeto del contrato</a:t>
            </a:r>
            <a:r>
              <a:rPr lang="es-CO" sz="2070" dirty="0">
                <a:latin typeface="Arial Narrow" panose="020B0606020202030204" pitchFamily="34" charset="0"/>
              </a:rPr>
              <a:t>: </a:t>
            </a:r>
            <a:r>
              <a:rPr lang="es-ES" sz="2070" dirty="0">
                <a:latin typeface="Arial Narrow" panose="020B0606020202030204" pitchFamily="34" charset="0"/>
              </a:rPr>
              <a:t>Arrendar la bodega ubicada en la carrera 36 No. 15 - 35 en la ciudad de Bogotá, para la disposición, custodia y administración del archivo de la SOCIEDAD DE ACTIVOS ESPECIALES - SAE SAS”</a:t>
            </a:r>
            <a:r>
              <a:rPr lang="es-CO" sz="2070" dirty="0">
                <a:latin typeface="Arial Narrow" panose="020B0606020202030204" pitchFamily="34" charset="0"/>
              </a:rPr>
              <a:t>.</a:t>
            </a:r>
          </a:p>
          <a:p>
            <a:pPr algn="just"/>
            <a:endParaRPr lang="es-CO" sz="2070" dirty="0">
              <a:latin typeface="Arial Narrow" panose="020B0606020202030204" pitchFamily="34" charset="0"/>
            </a:endParaRPr>
          </a:p>
          <a:p>
            <a:pPr algn="just"/>
            <a:r>
              <a:rPr lang="es-CO" sz="2070" b="1" dirty="0">
                <a:latin typeface="Arial Narrow" panose="020B0606020202030204" pitchFamily="34" charset="0"/>
              </a:rPr>
              <a:t>Alcance</a:t>
            </a:r>
            <a:r>
              <a:rPr lang="es-CO" sz="2070" dirty="0">
                <a:latin typeface="Arial Narrow" panose="020B0606020202030204" pitchFamily="34" charset="0"/>
              </a:rPr>
              <a:t>: Contar con un inmueble que cumpla con las necesidades técnicas, tecnológicas y de espacio requeridas para </a:t>
            </a:r>
            <a:r>
              <a:rPr lang="es-ES" sz="2070" dirty="0">
                <a:latin typeface="Arial Narrow" panose="020B0606020202030204" pitchFamily="34" charset="0"/>
              </a:rPr>
              <a:t>la disposición, custodia y administración del archivo de la SAE SAS”</a:t>
            </a:r>
            <a:r>
              <a:rPr lang="es-CO" sz="2070" dirty="0">
                <a:latin typeface="Arial Narrow" panose="020B0606020202030204" pitchFamily="34" charset="0"/>
              </a:rPr>
              <a:t> en la ciudad de Bogotá. El espacio arrendado actualmente es de 1.784 mts2</a:t>
            </a:r>
            <a:r>
              <a:rPr lang="es-ES" sz="2070" dirty="0">
                <a:latin typeface="Arial Narrow" panose="020B0606020202030204" pitchFamily="34" charset="0"/>
              </a:rPr>
              <a:t>, se acordó ampliar las condiciones del contrato en lo que concierne al espacio del inmueble en 274.4 m2 adicionales, quedando un área total de 2.058,4 M2.</a:t>
            </a:r>
          </a:p>
          <a:p>
            <a:pPr algn="just"/>
            <a:endParaRPr lang="es-CO" sz="1620" dirty="0"/>
          </a:p>
          <a:p>
            <a:pPr algn="just"/>
            <a:endParaRPr lang="es-CO" sz="2340" dirty="0">
              <a:latin typeface="Arial Narrow" panose="020B0606020202030204" pitchFamily="34" charset="0"/>
            </a:endParaRPr>
          </a:p>
          <a:p>
            <a:pPr algn="just"/>
            <a:endParaRPr lang="es-CO" sz="2340" dirty="0">
              <a:latin typeface="Arial Narrow" panose="020B0606020202030204" pitchFamily="34" charset="0"/>
            </a:endParaRPr>
          </a:p>
          <a:p>
            <a:pPr algn="just"/>
            <a:endParaRPr lang="es-CO" sz="2340" dirty="0">
              <a:latin typeface="Arial Narrow" panose="020B0606020202030204" pitchFamily="34" charset="0"/>
            </a:endParaRPr>
          </a:p>
          <a:p>
            <a:pPr algn="just"/>
            <a:endParaRPr lang="es-ES" sz="2430" dirty="0">
              <a:solidFill>
                <a:srgbClr val="A9A8A9"/>
              </a:solidFill>
              <a:latin typeface="Lato Regular"/>
              <a:cs typeface="Lato Regular"/>
            </a:endParaRPr>
          </a:p>
        </p:txBody>
      </p:sp>
      <p:sp>
        <p:nvSpPr>
          <p:cNvPr id="9" name="Rectángulo 8">
            <a:extLst>
              <a:ext uri="{FF2B5EF4-FFF2-40B4-BE49-F238E27FC236}">
                <a16:creationId xmlns:a16="http://schemas.microsoft.com/office/drawing/2014/main" id="{1ABBFD7A-54C9-4716-9D6E-313F5D9D26D0}"/>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a:t>
            </a:r>
          </a:p>
        </p:txBody>
      </p:sp>
      <p:sp>
        <p:nvSpPr>
          <p:cNvPr id="8" name="Rectángulo 7">
            <a:extLst>
              <a:ext uri="{FF2B5EF4-FFF2-40B4-BE49-F238E27FC236}">
                <a16:creationId xmlns:a16="http://schemas.microsoft.com/office/drawing/2014/main" id="{D9D3D30A-21BB-400A-8693-4450ADE926BF}"/>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0" name="Rectángulo 9">
            <a:extLst>
              <a:ext uri="{FF2B5EF4-FFF2-40B4-BE49-F238E27FC236}">
                <a16:creationId xmlns:a16="http://schemas.microsoft.com/office/drawing/2014/main" id="{B21F1258-F1AE-4D4A-9E42-A99808FCCAAF}"/>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a:extLst>
              <a:ext uri="{FF2B5EF4-FFF2-40B4-BE49-F238E27FC236}">
                <a16:creationId xmlns:a16="http://schemas.microsoft.com/office/drawing/2014/main" id="{D1CBD32F-5769-4F88-B42B-F1089CD4F6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a:extLst>
              <a:ext uri="{FF2B5EF4-FFF2-40B4-BE49-F238E27FC236}">
                <a16:creationId xmlns:a16="http://schemas.microsoft.com/office/drawing/2014/main" id="{7E085054-7DAE-48E9-82C2-383B5CC05236}"/>
              </a:ext>
            </a:extLst>
          </p:cNvPr>
          <p:cNvSpPr txBox="1"/>
          <p:nvPr/>
        </p:nvSpPr>
        <p:spPr>
          <a:xfrm>
            <a:off x="7855029" y="246800"/>
            <a:ext cx="3684599" cy="954107"/>
          </a:xfrm>
          <a:prstGeom prst="rect">
            <a:avLst/>
          </a:prstGeom>
          <a:noFill/>
        </p:spPr>
        <p:txBody>
          <a:bodyPr wrap="square" rtlCol="0">
            <a:spAutoFit/>
          </a:bodyPr>
          <a:lstStyle/>
          <a:p>
            <a:pPr algn="r"/>
            <a:r>
              <a:rPr lang="es-ES" sz="2800" b="1" dirty="0">
                <a:solidFill>
                  <a:schemeClr val="bg1"/>
                </a:solidFill>
              </a:rPr>
              <a:t>ADICIÓN Y PRÓRROGA CONTRATO CONTI</a:t>
            </a:r>
            <a:endParaRPr lang="es-ES" sz="2800" dirty="0">
              <a:solidFill>
                <a:schemeClr val="bg1"/>
              </a:solidFill>
            </a:endParaRPr>
          </a:p>
        </p:txBody>
      </p:sp>
    </p:spTree>
    <p:extLst>
      <p:ext uri="{BB962C8B-B14F-4D97-AF65-F5344CB8AC3E}">
        <p14:creationId xmlns:p14="http://schemas.microsoft.com/office/powerpoint/2010/main" val="31181143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p:cNvSpPr txBox="1"/>
          <p:nvPr/>
        </p:nvSpPr>
        <p:spPr>
          <a:xfrm>
            <a:off x="2247397" y="1276761"/>
            <a:ext cx="7404110" cy="4967514"/>
          </a:xfrm>
          <a:prstGeom prst="rect">
            <a:avLst/>
          </a:prstGeom>
          <a:noFill/>
        </p:spPr>
        <p:txBody>
          <a:bodyPr wrap="square" rtlCol="0">
            <a:spAutoFit/>
          </a:bodyPr>
          <a:lstStyle/>
          <a:p>
            <a:pPr algn="just"/>
            <a:r>
              <a:rPr lang="es-CO" sz="1980" b="1" dirty="0">
                <a:latin typeface="Arial Narrow" panose="020B0606020202030204" pitchFamily="34" charset="0"/>
              </a:rPr>
              <a:t>Valor y plazo iniciales: </a:t>
            </a:r>
            <a:r>
              <a:rPr lang="es-CO" sz="1980" dirty="0">
                <a:latin typeface="Arial Narrow" panose="020B0606020202030204" pitchFamily="34" charset="0"/>
              </a:rPr>
              <a:t>El valor inicial del contrato es de $16.356.000, con un plazo de ejecución de tres (3) meses, desde el 2 de febrero de 2015 con fecha de terminación el 1 de mayo de 2015.</a:t>
            </a:r>
          </a:p>
          <a:p>
            <a:pPr algn="just"/>
            <a:endParaRPr lang="es-CO" sz="1980" dirty="0">
              <a:latin typeface="Arial Narrow" panose="020B0606020202030204" pitchFamily="34" charset="0"/>
            </a:endParaRPr>
          </a:p>
          <a:p>
            <a:pPr algn="just"/>
            <a:r>
              <a:rPr lang="es-ES" sz="1980" dirty="0">
                <a:latin typeface="Arial Narrow" panose="020B0606020202030204" pitchFamily="34" charset="0"/>
              </a:rPr>
              <a:t>El 27 de abril de 2015, en la modificación No.01 la mencionada orden de servicio se prorrogó a un término de siete (7) meses y una adición por valor de $38.164.000, quedando así la nueva fecha de terminación para el 01 de diciembre de 2015 y un valor total de $54.520.000.</a:t>
            </a:r>
          </a:p>
          <a:p>
            <a:pPr algn="just"/>
            <a:endParaRPr lang="es-CO" sz="1980" dirty="0">
              <a:latin typeface="Arial Narrow" panose="020B0606020202030204" pitchFamily="34" charset="0"/>
            </a:endParaRPr>
          </a:p>
          <a:p>
            <a:pPr algn="just"/>
            <a:r>
              <a:rPr lang="es-ES" sz="1980" dirty="0">
                <a:latin typeface="Arial Narrow" panose="020B0606020202030204" pitchFamily="34" charset="0"/>
              </a:rPr>
              <a:t>El 20 de noviembre de 2015 con la modificación No.02, se amplió su plazo doce (12) meses y se adicionó en $243.600.000, por lo que la nueva fecha de terminación es el 01 de diciembre de 2016 y un valor total de $298.120.000</a:t>
            </a:r>
          </a:p>
          <a:p>
            <a:pPr algn="just"/>
            <a:endParaRPr lang="es-CO" sz="1980" dirty="0">
              <a:latin typeface="Arial Narrow" panose="020B0606020202030204" pitchFamily="34" charset="0"/>
            </a:endParaRPr>
          </a:p>
          <a:p>
            <a:pPr algn="just"/>
            <a:r>
              <a:rPr lang="es-ES" sz="1980" dirty="0">
                <a:latin typeface="Arial Narrow" panose="020B0606020202030204" pitchFamily="34" charset="0"/>
              </a:rPr>
              <a:t>El 31 de agosto de 2016 con Modificación No. 03 se suscribió la prórroga por doce meses y adición por valor de $323.688.000 quedando un valor total del contrato en $621.808.000 hasta el 01 de diciembre de 2017.</a:t>
            </a:r>
            <a:endParaRPr lang="es-CO" sz="1980" dirty="0">
              <a:latin typeface="Arial Narrow" panose="020B0606020202030204" pitchFamily="34" charset="0"/>
            </a:endParaRPr>
          </a:p>
        </p:txBody>
      </p:sp>
      <p:sp>
        <p:nvSpPr>
          <p:cNvPr id="6" name="Rectángulo 5">
            <a:extLst>
              <a:ext uri="{FF2B5EF4-FFF2-40B4-BE49-F238E27FC236}">
                <a16:creationId xmlns:a16="http://schemas.microsoft.com/office/drawing/2014/main" id="{1941C075-B691-4F47-9846-F6506F6F08E7}"/>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a:t>
            </a:r>
          </a:p>
        </p:txBody>
      </p:sp>
      <p:sp>
        <p:nvSpPr>
          <p:cNvPr id="5" name="Rectángulo 4">
            <a:extLst>
              <a:ext uri="{FF2B5EF4-FFF2-40B4-BE49-F238E27FC236}">
                <a16:creationId xmlns:a16="http://schemas.microsoft.com/office/drawing/2014/main" id="{F4DCCADD-B2E0-4C82-A910-ADACE403B683}"/>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8" name="Rectángulo 7">
            <a:extLst>
              <a:ext uri="{FF2B5EF4-FFF2-40B4-BE49-F238E27FC236}">
                <a16:creationId xmlns:a16="http://schemas.microsoft.com/office/drawing/2014/main" id="{CF8BCB1C-D8D0-4A83-9C0E-1A2CF9B408C8}"/>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a:extLst>
              <a:ext uri="{FF2B5EF4-FFF2-40B4-BE49-F238E27FC236}">
                <a16:creationId xmlns:a16="http://schemas.microsoft.com/office/drawing/2014/main" id="{3A7A65B1-1C8F-48CF-9E42-F27632018B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a:extLst>
              <a:ext uri="{FF2B5EF4-FFF2-40B4-BE49-F238E27FC236}">
                <a16:creationId xmlns:a16="http://schemas.microsoft.com/office/drawing/2014/main" id="{17E8A2C2-4D62-432E-8A74-A0432A3BCA4D}"/>
              </a:ext>
            </a:extLst>
          </p:cNvPr>
          <p:cNvSpPr txBox="1"/>
          <p:nvPr/>
        </p:nvSpPr>
        <p:spPr>
          <a:xfrm>
            <a:off x="7855029" y="246800"/>
            <a:ext cx="3684599" cy="954107"/>
          </a:xfrm>
          <a:prstGeom prst="rect">
            <a:avLst/>
          </a:prstGeom>
          <a:noFill/>
        </p:spPr>
        <p:txBody>
          <a:bodyPr wrap="square" rtlCol="0">
            <a:spAutoFit/>
          </a:bodyPr>
          <a:lstStyle/>
          <a:p>
            <a:pPr algn="r"/>
            <a:r>
              <a:rPr lang="es-ES" sz="2800" b="1" dirty="0">
                <a:solidFill>
                  <a:schemeClr val="bg1"/>
                </a:solidFill>
              </a:rPr>
              <a:t>ADICIÓN Y PRÓRROGA CONTRATO CONTI</a:t>
            </a:r>
            <a:endParaRPr lang="es-ES" sz="2800" dirty="0">
              <a:solidFill>
                <a:schemeClr val="bg1"/>
              </a:solidFill>
            </a:endParaRPr>
          </a:p>
        </p:txBody>
      </p:sp>
    </p:spTree>
    <p:extLst>
      <p:ext uri="{BB962C8B-B14F-4D97-AF65-F5344CB8AC3E}">
        <p14:creationId xmlns:p14="http://schemas.microsoft.com/office/powerpoint/2010/main" val="2685107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389073" y="1538023"/>
            <a:ext cx="7406640" cy="4485698"/>
          </a:xfrm>
        </p:spPr>
        <p:txBody>
          <a:bodyPr/>
          <a:lstStyle/>
          <a:p>
            <a:pPr algn="just"/>
            <a:r>
              <a:rPr lang="es-CO" sz="1800" dirty="0">
                <a:latin typeface="Arial Narrow" panose="020B0606020202030204" pitchFamily="34" charset="0"/>
              </a:rPr>
              <a:t>La bodega se encuentra ubicada en la </a:t>
            </a:r>
            <a:r>
              <a:rPr lang="es-ES" sz="1800" dirty="0">
                <a:latin typeface="Arial Narrow" panose="020B0606020202030204" pitchFamily="34" charset="0"/>
              </a:rPr>
              <a:t>Carrera 36 # 15 – 35 de la ciudad de Bogotá con un área de 2.058,4 M2,  este inmueble es de propiedad de la sociedad llamada Conti Construcciones &amp; Ingeniería SCI, la cual se encuentra inmersa en un proceso de extinción de dominio donde SAE SAS representa el 100% de las acciones de dicha sociedad.</a:t>
            </a:r>
          </a:p>
          <a:p>
            <a:pPr algn="just"/>
            <a:endParaRPr lang="es-CO" sz="1980" dirty="0">
              <a:latin typeface="Arial Narrow" panose="020B0606020202030204" pitchFamily="34" charset="0"/>
            </a:endParaRPr>
          </a:p>
          <a:p>
            <a:pPr marL="0" indent="0">
              <a:buNone/>
            </a:pPr>
            <a:endParaRPr lang="es-CO" dirty="0"/>
          </a:p>
        </p:txBody>
      </p:sp>
      <p:pic>
        <p:nvPicPr>
          <p:cNvPr id="2" name="Imagen 1">
            <a:extLst>
              <a:ext uri="{FF2B5EF4-FFF2-40B4-BE49-F238E27FC236}">
                <a16:creationId xmlns:a16="http://schemas.microsoft.com/office/drawing/2014/main" id="{A89AF135-8C95-4EAE-991F-E17D8C596DC2}"/>
              </a:ext>
            </a:extLst>
          </p:cNvPr>
          <p:cNvPicPr>
            <a:picLocks noChangeAspect="1"/>
          </p:cNvPicPr>
          <p:nvPr/>
        </p:nvPicPr>
        <p:blipFill>
          <a:blip r:embed="rId2"/>
          <a:stretch>
            <a:fillRect/>
          </a:stretch>
        </p:blipFill>
        <p:spPr>
          <a:xfrm>
            <a:off x="2662556" y="3219264"/>
            <a:ext cx="1968258" cy="2109336"/>
          </a:xfrm>
          <a:prstGeom prst="rect">
            <a:avLst/>
          </a:prstGeom>
        </p:spPr>
      </p:pic>
      <p:pic>
        <p:nvPicPr>
          <p:cNvPr id="5" name="Imagen 4">
            <a:extLst>
              <a:ext uri="{FF2B5EF4-FFF2-40B4-BE49-F238E27FC236}">
                <a16:creationId xmlns:a16="http://schemas.microsoft.com/office/drawing/2014/main" id="{63C1FBB9-B9D9-4B5C-AC60-50F9CD3DFEF7}"/>
              </a:ext>
            </a:extLst>
          </p:cNvPr>
          <p:cNvPicPr>
            <a:picLocks noChangeAspect="1"/>
          </p:cNvPicPr>
          <p:nvPr/>
        </p:nvPicPr>
        <p:blipFill>
          <a:blip r:embed="rId3"/>
          <a:stretch>
            <a:fillRect/>
          </a:stretch>
        </p:blipFill>
        <p:spPr>
          <a:xfrm>
            <a:off x="5198859" y="3219264"/>
            <a:ext cx="1900382" cy="2165265"/>
          </a:xfrm>
          <a:prstGeom prst="rect">
            <a:avLst/>
          </a:prstGeom>
        </p:spPr>
      </p:pic>
      <p:pic>
        <p:nvPicPr>
          <p:cNvPr id="6" name="Imagen 5">
            <a:extLst>
              <a:ext uri="{FF2B5EF4-FFF2-40B4-BE49-F238E27FC236}">
                <a16:creationId xmlns:a16="http://schemas.microsoft.com/office/drawing/2014/main" id="{A93DD459-377B-463D-8190-38A702321CAA}"/>
              </a:ext>
            </a:extLst>
          </p:cNvPr>
          <p:cNvPicPr>
            <a:picLocks noChangeAspect="1"/>
          </p:cNvPicPr>
          <p:nvPr/>
        </p:nvPicPr>
        <p:blipFill>
          <a:blip r:embed="rId4"/>
          <a:stretch>
            <a:fillRect/>
          </a:stretch>
        </p:blipFill>
        <p:spPr>
          <a:xfrm>
            <a:off x="7478254" y="3219264"/>
            <a:ext cx="2209075" cy="2165265"/>
          </a:xfrm>
          <a:prstGeom prst="rect">
            <a:avLst/>
          </a:prstGeom>
        </p:spPr>
      </p:pic>
      <p:sp>
        <p:nvSpPr>
          <p:cNvPr id="9" name="Rectángulo 8">
            <a:extLst>
              <a:ext uri="{FF2B5EF4-FFF2-40B4-BE49-F238E27FC236}">
                <a16:creationId xmlns:a16="http://schemas.microsoft.com/office/drawing/2014/main" id="{E0D8CB42-4201-423F-9EC1-9982929C38C4}"/>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a:t>
            </a:r>
          </a:p>
        </p:txBody>
      </p:sp>
      <p:sp>
        <p:nvSpPr>
          <p:cNvPr id="8" name="Rectángulo 7">
            <a:extLst>
              <a:ext uri="{FF2B5EF4-FFF2-40B4-BE49-F238E27FC236}">
                <a16:creationId xmlns:a16="http://schemas.microsoft.com/office/drawing/2014/main" id="{3F16D34F-AF13-4338-83EC-B63788D04DBE}"/>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0" name="Rectángulo 9">
            <a:extLst>
              <a:ext uri="{FF2B5EF4-FFF2-40B4-BE49-F238E27FC236}">
                <a16:creationId xmlns:a16="http://schemas.microsoft.com/office/drawing/2014/main" id="{93B739CB-FA0C-4062-A135-D80F012D19FA}"/>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a:extLst>
              <a:ext uri="{FF2B5EF4-FFF2-40B4-BE49-F238E27FC236}">
                <a16:creationId xmlns:a16="http://schemas.microsoft.com/office/drawing/2014/main" id="{B0B04EAF-29C8-47AB-83E4-C5249093E8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a:extLst>
              <a:ext uri="{FF2B5EF4-FFF2-40B4-BE49-F238E27FC236}">
                <a16:creationId xmlns:a16="http://schemas.microsoft.com/office/drawing/2014/main" id="{24E28F44-9AD7-48FF-AF09-CC6E21B72B1E}"/>
              </a:ext>
            </a:extLst>
          </p:cNvPr>
          <p:cNvSpPr txBox="1"/>
          <p:nvPr/>
        </p:nvSpPr>
        <p:spPr>
          <a:xfrm>
            <a:off x="7855029" y="246800"/>
            <a:ext cx="3684599" cy="954107"/>
          </a:xfrm>
          <a:prstGeom prst="rect">
            <a:avLst/>
          </a:prstGeom>
          <a:noFill/>
        </p:spPr>
        <p:txBody>
          <a:bodyPr wrap="square" rtlCol="0">
            <a:spAutoFit/>
          </a:bodyPr>
          <a:lstStyle/>
          <a:p>
            <a:pPr algn="r"/>
            <a:r>
              <a:rPr lang="es-ES" sz="2800" b="1" dirty="0">
                <a:solidFill>
                  <a:schemeClr val="bg1"/>
                </a:solidFill>
              </a:rPr>
              <a:t>ADICIÓN Y PRÓRROGA CONTRATO CONTI</a:t>
            </a:r>
            <a:endParaRPr lang="es-ES" sz="2800" dirty="0">
              <a:solidFill>
                <a:schemeClr val="bg1"/>
              </a:solidFill>
            </a:endParaRPr>
          </a:p>
        </p:txBody>
      </p:sp>
    </p:spTree>
    <p:extLst>
      <p:ext uri="{BB962C8B-B14F-4D97-AF65-F5344CB8AC3E}">
        <p14:creationId xmlns:p14="http://schemas.microsoft.com/office/powerpoint/2010/main" val="3615156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392681" y="1538025"/>
            <a:ext cx="7406640" cy="4318423"/>
          </a:xfrm>
        </p:spPr>
        <p:txBody>
          <a:bodyPr>
            <a:normAutofit/>
          </a:bodyPr>
          <a:lstStyle/>
          <a:p>
            <a:pPr marL="0" indent="0" algn="just">
              <a:buNone/>
            </a:pPr>
            <a:endParaRPr lang="es-CO" sz="1980" dirty="0">
              <a:latin typeface="Arial Narrow" panose="020B0606020202030204" pitchFamily="34" charset="0"/>
            </a:endParaRPr>
          </a:p>
          <a:p>
            <a:pPr algn="just"/>
            <a:endParaRPr lang="es-CO" sz="1980" dirty="0">
              <a:latin typeface="Arial Narrow" panose="020B0606020202030204" pitchFamily="34" charset="0"/>
            </a:endParaRPr>
          </a:p>
          <a:p>
            <a:pPr algn="just"/>
            <a:endParaRPr lang="es-CO" sz="1980" dirty="0">
              <a:latin typeface="Arial Narrow" panose="020B0606020202030204" pitchFamily="34" charset="0"/>
            </a:endParaRPr>
          </a:p>
          <a:p>
            <a:pPr algn="just"/>
            <a:endParaRPr lang="es-CO" sz="1980" dirty="0">
              <a:latin typeface="Arial Narrow" panose="020B0606020202030204" pitchFamily="34" charset="0"/>
            </a:endParaRPr>
          </a:p>
          <a:p>
            <a:pPr algn="just"/>
            <a:endParaRPr lang="es-CO" sz="1980" dirty="0">
              <a:latin typeface="Arial Narrow" panose="020B0606020202030204" pitchFamily="34" charset="0"/>
            </a:endParaRPr>
          </a:p>
          <a:p>
            <a:pPr algn="just"/>
            <a:r>
              <a:rPr lang="es-CO" sz="1980" dirty="0">
                <a:latin typeface="Arial Narrow" panose="020B0606020202030204" pitchFamily="34" charset="0"/>
              </a:rPr>
              <a:t>Se realizaron estudios de mercado teniendo en cuenta las características requeridas del inmueble, para la disposición, custodia y administración del archivo de la SAE SAS”.</a:t>
            </a:r>
          </a:p>
          <a:p>
            <a:pPr algn="just"/>
            <a:endParaRPr lang="es-CO" sz="1980" dirty="0">
              <a:latin typeface="Arial Narrow" panose="020B0606020202030204" pitchFamily="34" charset="0"/>
            </a:endParaRPr>
          </a:p>
          <a:p>
            <a:pPr algn="just"/>
            <a:r>
              <a:rPr lang="es-CO" sz="1980" dirty="0">
                <a:latin typeface="Arial Narrow" panose="020B0606020202030204" pitchFamily="34" charset="0"/>
              </a:rPr>
              <a:t>El resultado de los mismos se refleja en el cuadro que se relaciona a     continuación, bajo la modalidad de espacios funcionales.</a:t>
            </a:r>
          </a:p>
          <a:p>
            <a:pPr algn="just"/>
            <a:endParaRPr lang="es-CO" sz="1980" dirty="0">
              <a:latin typeface="Arial Narrow" panose="020B0606020202030204" pitchFamily="34" charset="0"/>
            </a:endParaRPr>
          </a:p>
          <a:p>
            <a:pPr marL="0" indent="0">
              <a:buNone/>
            </a:pPr>
            <a:endParaRPr lang="es-CO" dirty="0"/>
          </a:p>
        </p:txBody>
      </p:sp>
      <p:pic>
        <p:nvPicPr>
          <p:cNvPr id="2" name="Imagen 1">
            <a:extLst>
              <a:ext uri="{FF2B5EF4-FFF2-40B4-BE49-F238E27FC236}">
                <a16:creationId xmlns:a16="http://schemas.microsoft.com/office/drawing/2014/main" id="{235C7F34-5163-4FEA-B6EB-E16B4A8A8AC6}"/>
              </a:ext>
            </a:extLst>
          </p:cNvPr>
          <p:cNvPicPr>
            <a:picLocks noChangeAspect="1"/>
          </p:cNvPicPr>
          <p:nvPr/>
        </p:nvPicPr>
        <p:blipFill>
          <a:blip r:embed="rId2"/>
          <a:stretch>
            <a:fillRect/>
          </a:stretch>
        </p:blipFill>
        <p:spPr>
          <a:xfrm>
            <a:off x="3542510" y="1910926"/>
            <a:ext cx="4728825" cy="958281"/>
          </a:xfrm>
          <a:prstGeom prst="rect">
            <a:avLst/>
          </a:prstGeom>
        </p:spPr>
      </p:pic>
      <p:sp>
        <p:nvSpPr>
          <p:cNvPr id="6" name="Rectángulo 5">
            <a:extLst>
              <a:ext uri="{FF2B5EF4-FFF2-40B4-BE49-F238E27FC236}">
                <a16:creationId xmlns:a16="http://schemas.microsoft.com/office/drawing/2014/main" id="{F460AFCE-3030-43A5-A7BF-06EBC9348CF6}"/>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a:t>
            </a:r>
          </a:p>
        </p:txBody>
      </p:sp>
      <p:sp>
        <p:nvSpPr>
          <p:cNvPr id="7" name="Rectángulo 6">
            <a:extLst>
              <a:ext uri="{FF2B5EF4-FFF2-40B4-BE49-F238E27FC236}">
                <a16:creationId xmlns:a16="http://schemas.microsoft.com/office/drawing/2014/main" id="{D8798B2F-4C92-4C32-B2F9-8505C6F4DD3C}"/>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8" name="Rectángulo 7">
            <a:extLst>
              <a:ext uri="{FF2B5EF4-FFF2-40B4-BE49-F238E27FC236}">
                <a16:creationId xmlns:a16="http://schemas.microsoft.com/office/drawing/2014/main" id="{42C749E4-2713-4D75-B226-D945B66D6450}"/>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a:extLst>
              <a:ext uri="{FF2B5EF4-FFF2-40B4-BE49-F238E27FC236}">
                <a16:creationId xmlns:a16="http://schemas.microsoft.com/office/drawing/2014/main" id="{CB157307-A1CC-4385-9981-6495B6CA1F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a:extLst>
              <a:ext uri="{FF2B5EF4-FFF2-40B4-BE49-F238E27FC236}">
                <a16:creationId xmlns:a16="http://schemas.microsoft.com/office/drawing/2014/main" id="{DBD05DCF-9FD1-468C-BBDD-5B3489B812CC}"/>
              </a:ext>
            </a:extLst>
          </p:cNvPr>
          <p:cNvSpPr txBox="1"/>
          <p:nvPr/>
        </p:nvSpPr>
        <p:spPr>
          <a:xfrm>
            <a:off x="7855029" y="246800"/>
            <a:ext cx="3684599" cy="954107"/>
          </a:xfrm>
          <a:prstGeom prst="rect">
            <a:avLst/>
          </a:prstGeom>
          <a:noFill/>
        </p:spPr>
        <p:txBody>
          <a:bodyPr wrap="square" rtlCol="0">
            <a:spAutoFit/>
          </a:bodyPr>
          <a:lstStyle/>
          <a:p>
            <a:pPr algn="r"/>
            <a:r>
              <a:rPr lang="es-ES" sz="2800" b="1" dirty="0">
                <a:solidFill>
                  <a:schemeClr val="bg1"/>
                </a:solidFill>
              </a:rPr>
              <a:t>ADICIÓN Y PRÓRROGA CONTRATO CONTI</a:t>
            </a:r>
            <a:endParaRPr lang="es-ES" sz="2800" dirty="0">
              <a:solidFill>
                <a:schemeClr val="bg1"/>
              </a:solidFill>
            </a:endParaRPr>
          </a:p>
        </p:txBody>
      </p:sp>
    </p:spTree>
    <p:extLst>
      <p:ext uri="{BB962C8B-B14F-4D97-AF65-F5344CB8AC3E}">
        <p14:creationId xmlns:p14="http://schemas.microsoft.com/office/powerpoint/2010/main" val="1528239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264725EE-95A3-4077-9CD6-8E8CFF3B47B5}"/>
              </a:ext>
            </a:extLst>
          </p:cNvPr>
          <p:cNvSpPr/>
          <p:nvPr/>
        </p:nvSpPr>
        <p:spPr>
          <a:xfrm>
            <a:off x="3947940" y="1317565"/>
            <a:ext cx="4057521" cy="480131"/>
          </a:xfrm>
          <a:prstGeom prst="rect">
            <a:avLst/>
          </a:prstGeom>
        </p:spPr>
        <p:txBody>
          <a:bodyPr wrap="none">
            <a:spAutoFit/>
          </a:bodyPr>
          <a:lstStyle/>
          <a:p>
            <a:r>
              <a:rPr lang="es-CO" sz="2520" b="1" dirty="0">
                <a:latin typeface="Arial Narrow" panose="020B0606020202030204" pitchFamily="34" charset="0"/>
              </a:rPr>
              <a:t>Estudio de Mercado del Sector</a:t>
            </a:r>
          </a:p>
        </p:txBody>
      </p:sp>
      <p:pic>
        <p:nvPicPr>
          <p:cNvPr id="3" name="Imagen 2">
            <a:extLst>
              <a:ext uri="{FF2B5EF4-FFF2-40B4-BE49-F238E27FC236}">
                <a16:creationId xmlns:a16="http://schemas.microsoft.com/office/drawing/2014/main" id="{28E45FC3-C73A-41B3-AD1B-5B621A3A9F65}"/>
              </a:ext>
            </a:extLst>
          </p:cNvPr>
          <p:cNvPicPr>
            <a:picLocks noChangeAspect="1"/>
          </p:cNvPicPr>
          <p:nvPr/>
        </p:nvPicPr>
        <p:blipFill>
          <a:blip r:embed="rId2"/>
          <a:stretch>
            <a:fillRect/>
          </a:stretch>
        </p:blipFill>
        <p:spPr>
          <a:xfrm>
            <a:off x="3849770" y="1957407"/>
            <a:ext cx="4492462" cy="4102998"/>
          </a:xfrm>
          <a:prstGeom prst="rect">
            <a:avLst/>
          </a:prstGeom>
        </p:spPr>
      </p:pic>
      <p:sp>
        <p:nvSpPr>
          <p:cNvPr id="7" name="Rectángulo 6">
            <a:extLst>
              <a:ext uri="{FF2B5EF4-FFF2-40B4-BE49-F238E27FC236}">
                <a16:creationId xmlns:a16="http://schemas.microsoft.com/office/drawing/2014/main" id="{FDDF5A23-3F04-454E-9751-84BACEE910A5}"/>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a:t>
            </a:r>
          </a:p>
        </p:txBody>
      </p:sp>
      <p:sp>
        <p:nvSpPr>
          <p:cNvPr id="6" name="Rectángulo 5">
            <a:extLst>
              <a:ext uri="{FF2B5EF4-FFF2-40B4-BE49-F238E27FC236}">
                <a16:creationId xmlns:a16="http://schemas.microsoft.com/office/drawing/2014/main" id="{EDA4C912-B20A-4712-B483-15ABC571FFCD}"/>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9" name="Rectángulo 8">
            <a:extLst>
              <a:ext uri="{FF2B5EF4-FFF2-40B4-BE49-F238E27FC236}">
                <a16:creationId xmlns:a16="http://schemas.microsoft.com/office/drawing/2014/main" id="{2539441A-164C-4D32-B911-3BEE067CFFA5}"/>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descr="Fondos oscuros-01.png">
            <a:extLst>
              <a:ext uri="{FF2B5EF4-FFF2-40B4-BE49-F238E27FC236}">
                <a16:creationId xmlns:a16="http://schemas.microsoft.com/office/drawing/2014/main" id="{B81A3682-1DE6-4F03-9FCC-60AB3611B0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1" name="CuadroTexto 10">
            <a:extLst>
              <a:ext uri="{FF2B5EF4-FFF2-40B4-BE49-F238E27FC236}">
                <a16:creationId xmlns:a16="http://schemas.microsoft.com/office/drawing/2014/main" id="{0316A64D-AC3B-413C-AFE2-4FABF8B75389}"/>
              </a:ext>
            </a:extLst>
          </p:cNvPr>
          <p:cNvSpPr txBox="1"/>
          <p:nvPr/>
        </p:nvSpPr>
        <p:spPr>
          <a:xfrm>
            <a:off x="7855029" y="246800"/>
            <a:ext cx="3684599" cy="954107"/>
          </a:xfrm>
          <a:prstGeom prst="rect">
            <a:avLst/>
          </a:prstGeom>
          <a:noFill/>
        </p:spPr>
        <p:txBody>
          <a:bodyPr wrap="square" rtlCol="0">
            <a:spAutoFit/>
          </a:bodyPr>
          <a:lstStyle/>
          <a:p>
            <a:pPr algn="r"/>
            <a:r>
              <a:rPr lang="es-ES" sz="2800" b="1" dirty="0">
                <a:solidFill>
                  <a:schemeClr val="bg1"/>
                </a:solidFill>
              </a:rPr>
              <a:t>ADICIÓN Y PRÓRROGA CONTRATO CONTI</a:t>
            </a:r>
            <a:endParaRPr lang="es-ES" sz="2800" dirty="0">
              <a:solidFill>
                <a:schemeClr val="bg1"/>
              </a:solidFill>
            </a:endParaRPr>
          </a:p>
        </p:txBody>
      </p:sp>
    </p:spTree>
    <p:extLst>
      <p:ext uri="{BB962C8B-B14F-4D97-AF65-F5344CB8AC3E}">
        <p14:creationId xmlns:p14="http://schemas.microsoft.com/office/powerpoint/2010/main" val="19484844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p:cNvSpPr txBox="1"/>
          <p:nvPr/>
        </p:nvSpPr>
        <p:spPr>
          <a:xfrm>
            <a:off x="2588433" y="1676256"/>
            <a:ext cx="7015134" cy="4967514"/>
          </a:xfrm>
          <a:prstGeom prst="rect">
            <a:avLst/>
          </a:prstGeom>
          <a:noFill/>
        </p:spPr>
        <p:txBody>
          <a:bodyPr wrap="square" rtlCol="0">
            <a:spAutoFit/>
          </a:bodyPr>
          <a:lstStyle/>
          <a:p>
            <a:pPr algn="just"/>
            <a:r>
              <a:rPr lang="es-CO" sz="2160" b="1" dirty="0">
                <a:latin typeface="Arial Narrow" panose="020B0606020202030204" pitchFamily="34" charset="0"/>
              </a:rPr>
              <a:t>Adición</a:t>
            </a:r>
            <a:r>
              <a:rPr lang="es-CO" sz="2160" dirty="0">
                <a:latin typeface="Arial Narrow" panose="020B0606020202030204" pitchFamily="34" charset="0"/>
              </a:rPr>
              <a:t>: </a:t>
            </a:r>
            <a:r>
              <a:rPr lang="es-ES" sz="2160" dirty="0">
                <a:latin typeface="Arial Narrow" panose="020B0606020202030204" pitchFamily="34" charset="0"/>
              </a:rPr>
              <a:t>El valor de la presente adición es de ($316.990.488.) Trescientos Dieciséis Millones Novecientos Noventa Mil Cuatrocientos Ochenta y Ocho Pesos M/CTE. Valor que incluye IVA y todos los impuestos, tasas y contribuciones a que haya lugar.</a:t>
            </a:r>
          </a:p>
          <a:p>
            <a:pPr algn="just"/>
            <a:endParaRPr lang="es-ES" sz="2160" dirty="0">
              <a:latin typeface="Arial Narrow" panose="020B0606020202030204" pitchFamily="34" charset="0"/>
            </a:endParaRPr>
          </a:p>
          <a:p>
            <a:pPr algn="just"/>
            <a:r>
              <a:rPr lang="es-CO" sz="2160" b="1" dirty="0">
                <a:latin typeface="Arial Narrow" panose="020B0606020202030204" pitchFamily="34" charset="0"/>
              </a:rPr>
              <a:t>Prorroga</a:t>
            </a:r>
            <a:r>
              <a:rPr lang="es-CO" sz="2160" dirty="0">
                <a:latin typeface="Arial Narrow" panose="020B0606020202030204" pitchFamily="34" charset="0"/>
              </a:rPr>
              <a:t>: La prorroga solicitada es de doce (12) meses, la nueva vigencia del contrato será hasta el próximo 1 de diciembre de 2018.</a:t>
            </a:r>
          </a:p>
          <a:p>
            <a:pPr algn="just"/>
            <a:endParaRPr lang="es-CO" sz="2160" dirty="0">
              <a:latin typeface="Arial Narrow" panose="020B0606020202030204" pitchFamily="34" charset="0"/>
            </a:endParaRPr>
          </a:p>
          <a:p>
            <a:pPr algn="just"/>
            <a:r>
              <a:rPr lang="es-CO" sz="2160" b="1" dirty="0">
                <a:latin typeface="Arial Narrow" panose="020B0606020202030204" pitchFamily="34" charset="0"/>
              </a:rPr>
              <a:t>Solicitud</a:t>
            </a:r>
            <a:r>
              <a:rPr lang="es-CO" sz="2160" dirty="0">
                <a:latin typeface="Arial Narrow" panose="020B0606020202030204" pitchFamily="34" charset="0"/>
              </a:rPr>
              <a:t>: Aprobación por parte de la Junta Directiva de la SAE SAS, de la adición y prorroga del contrato 014 de 2015 por un monto de </a:t>
            </a:r>
            <a:r>
              <a:rPr lang="es-ES" sz="2160" dirty="0">
                <a:latin typeface="Arial Narrow" panose="020B0606020202030204" pitchFamily="34" charset="0"/>
              </a:rPr>
              <a:t>$316.990.488</a:t>
            </a:r>
            <a:r>
              <a:rPr lang="es-CO" sz="2160" dirty="0">
                <a:latin typeface="Arial Narrow" panose="020B0606020202030204" pitchFamily="34" charset="0"/>
              </a:rPr>
              <a:t> y un plazo de doce (12) meses respectivamente.</a:t>
            </a:r>
          </a:p>
          <a:p>
            <a:endParaRPr lang="es-CO" dirty="0">
              <a:latin typeface="Arial Narrow" panose="020B0606020202030204" pitchFamily="34" charset="0"/>
            </a:endParaRPr>
          </a:p>
          <a:p>
            <a:r>
              <a:rPr lang="es-ES" dirty="0">
                <a:latin typeface="Arial Narrow" panose="020B0606020202030204" pitchFamily="34" charset="0"/>
              </a:rPr>
              <a:t> </a:t>
            </a:r>
            <a:endParaRPr lang="es-CO" dirty="0">
              <a:latin typeface="Arial Narrow" panose="020B0606020202030204" pitchFamily="34" charset="0"/>
            </a:endParaRPr>
          </a:p>
          <a:p>
            <a:pPr algn="just"/>
            <a:endParaRPr lang="es-CO" sz="2160" dirty="0">
              <a:latin typeface="Arial Narrow" panose="020B0606020202030204" pitchFamily="34" charset="0"/>
            </a:endParaRPr>
          </a:p>
        </p:txBody>
      </p:sp>
      <p:sp>
        <p:nvSpPr>
          <p:cNvPr id="6" name="Rectángulo 5">
            <a:extLst>
              <a:ext uri="{FF2B5EF4-FFF2-40B4-BE49-F238E27FC236}">
                <a16:creationId xmlns:a16="http://schemas.microsoft.com/office/drawing/2014/main" id="{4A02A8E3-165B-436F-ABC6-B74231AE6CF6}"/>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a:t>
            </a:r>
          </a:p>
        </p:txBody>
      </p:sp>
      <p:sp>
        <p:nvSpPr>
          <p:cNvPr id="5" name="Rectángulo 4">
            <a:extLst>
              <a:ext uri="{FF2B5EF4-FFF2-40B4-BE49-F238E27FC236}">
                <a16:creationId xmlns:a16="http://schemas.microsoft.com/office/drawing/2014/main" id="{004CD6C8-E3EB-43A3-9F91-8D9597762DC2}"/>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8" name="Rectángulo 7">
            <a:extLst>
              <a:ext uri="{FF2B5EF4-FFF2-40B4-BE49-F238E27FC236}">
                <a16:creationId xmlns:a16="http://schemas.microsoft.com/office/drawing/2014/main" id="{72B6408F-106E-4B73-BE8D-AC1B43D6F4CB}"/>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a:extLst>
              <a:ext uri="{FF2B5EF4-FFF2-40B4-BE49-F238E27FC236}">
                <a16:creationId xmlns:a16="http://schemas.microsoft.com/office/drawing/2014/main" id="{F14E68E5-1703-4262-9121-1DD3378B52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a:extLst>
              <a:ext uri="{FF2B5EF4-FFF2-40B4-BE49-F238E27FC236}">
                <a16:creationId xmlns:a16="http://schemas.microsoft.com/office/drawing/2014/main" id="{FBEB0BDF-1953-4513-AE4F-F8E305C01219}"/>
              </a:ext>
            </a:extLst>
          </p:cNvPr>
          <p:cNvSpPr txBox="1"/>
          <p:nvPr/>
        </p:nvSpPr>
        <p:spPr>
          <a:xfrm>
            <a:off x="7855029" y="246800"/>
            <a:ext cx="3684599" cy="954107"/>
          </a:xfrm>
          <a:prstGeom prst="rect">
            <a:avLst/>
          </a:prstGeom>
          <a:noFill/>
        </p:spPr>
        <p:txBody>
          <a:bodyPr wrap="square" rtlCol="0">
            <a:spAutoFit/>
          </a:bodyPr>
          <a:lstStyle/>
          <a:p>
            <a:pPr algn="r"/>
            <a:r>
              <a:rPr lang="es-ES" sz="2800" b="1" dirty="0">
                <a:solidFill>
                  <a:schemeClr val="bg1"/>
                </a:solidFill>
              </a:rPr>
              <a:t>ADICIÓN Y PRÓRROGA CONTRATO CONTI</a:t>
            </a:r>
            <a:endParaRPr lang="es-ES" sz="2800" dirty="0">
              <a:solidFill>
                <a:schemeClr val="bg1"/>
              </a:solidFill>
            </a:endParaRPr>
          </a:p>
        </p:txBody>
      </p:sp>
    </p:spTree>
    <p:extLst>
      <p:ext uri="{BB962C8B-B14F-4D97-AF65-F5344CB8AC3E}">
        <p14:creationId xmlns:p14="http://schemas.microsoft.com/office/powerpoint/2010/main" val="3989904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7" name="CuadroTexto 6">
            <a:extLst>
              <a:ext uri="{FF2B5EF4-FFF2-40B4-BE49-F238E27FC236}">
                <a16:creationId xmlns:a16="http://schemas.microsoft.com/office/drawing/2014/main" id="{6FE0759B-1603-45A1-AE68-D0A4AC67C0B4}"/>
              </a:ext>
            </a:extLst>
          </p:cNvPr>
          <p:cNvSpPr txBox="1"/>
          <p:nvPr/>
        </p:nvSpPr>
        <p:spPr>
          <a:xfrm>
            <a:off x="3009900" y="2868441"/>
            <a:ext cx="6172200" cy="1030410"/>
          </a:xfrm>
          <a:prstGeom prst="rect">
            <a:avLst/>
          </a:prstGeom>
          <a:noFill/>
        </p:spPr>
        <p:txBody>
          <a:bodyPr wrap="square" rtlCol="0">
            <a:spAutoFit/>
          </a:bodyPr>
          <a:lstStyle/>
          <a:p>
            <a:pPr algn="ctr"/>
            <a:r>
              <a:rPr lang="es-ES" sz="3048" dirty="0">
                <a:solidFill>
                  <a:schemeClr val="accent5">
                    <a:lumMod val="50000"/>
                  </a:schemeClr>
                </a:solidFill>
              </a:rPr>
              <a:t>2. AJUSTE PRESUPUESTO SAE 2017</a:t>
            </a:r>
          </a:p>
          <a:p>
            <a:pPr algn="ctr"/>
            <a:endParaRPr lang="es-ES" sz="3048" dirty="0">
              <a:solidFill>
                <a:schemeClr val="accent5">
                  <a:lumMod val="50000"/>
                </a:schemeClr>
              </a:solidFill>
            </a:endParaRPr>
          </a:p>
        </p:txBody>
      </p:sp>
      <p:sp>
        <p:nvSpPr>
          <p:cNvPr id="6" name="Rectángulo 5">
            <a:extLst>
              <a:ext uri="{FF2B5EF4-FFF2-40B4-BE49-F238E27FC236}">
                <a16:creationId xmlns:a16="http://schemas.microsoft.com/office/drawing/2014/main" id="{47C935CB-A9A8-4EDB-9588-BB46DDB4FC56}"/>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8" name="Rectángulo 7">
            <a:extLst>
              <a:ext uri="{FF2B5EF4-FFF2-40B4-BE49-F238E27FC236}">
                <a16:creationId xmlns:a16="http://schemas.microsoft.com/office/drawing/2014/main" id="{2F2A175A-C56B-4CE4-9331-A2F51117ADBA}"/>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a:extLst>
              <a:ext uri="{FF2B5EF4-FFF2-40B4-BE49-F238E27FC236}">
                <a16:creationId xmlns:a16="http://schemas.microsoft.com/office/drawing/2014/main" id="{9E1DFE9C-07AF-47BB-A3FA-D639984461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a:extLst>
              <a:ext uri="{FF2B5EF4-FFF2-40B4-BE49-F238E27FC236}">
                <a16:creationId xmlns:a16="http://schemas.microsoft.com/office/drawing/2014/main" id="{88DBA5E3-87D7-4EF7-A92C-D49EA1ECDEBF}"/>
              </a:ext>
            </a:extLst>
          </p:cNvPr>
          <p:cNvSpPr txBox="1"/>
          <p:nvPr/>
        </p:nvSpPr>
        <p:spPr>
          <a:xfrm>
            <a:off x="5901179" y="246800"/>
            <a:ext cx="5638450" cy="523220"/>
          </a:xfrm>
          <a:prstGeom prst="rect">
            <a:avLst/>
          </a:prstGeom>
          <a:noFill/>
        </p:spPr>
        <p:txBody>
          <a:bodyPr wrap="square" rtlCol="0">
            <a:spAutoFit/>
          </a:bodyPr>
          <a:lstStyle/>
          <a:p>
            <a:pPr algn="r"/>
            <a:r>
              <a:rPr lang="es-ES" sz="2800" b="1" dirty="0">
                <a:solidFill>
                  <a:schemeClr val="bg1"/>
                </a:solidFill>
              </a:rPr>
              <a:t>AJUSTE PRESUPUESTO SAE 2017</a:t>
            </a:r>
            <a:endParaRPr lang="es-ES" sz="2800" dirty="0">
              <a:solidFill>
                <a:schemeClr val="bg1"/>
              </a:solidFill>
            </a:endParaRPr>
          </a:p>
        </p:txBody>
      </p:sp>
    </p:spTree>
    <p:extLst>
      <p:ext uri="{BB962C8B-B14F-4D97-AF65-F5344CB8AC3E}">
        <p14:creationId xmlns:p14="http://schemas.microsoft.com/office/powerpoint/2010/main" val="9857444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77371B7B-BBC5-4161-9EC5-7007C4CE0C1B}"/>
              </a:ext>
            </a:extLst>
          </p:cNvPr>
          <p:cNvPicPr>
            <a:picLocks noChangeAspect="1"/>
          </p:cNvPicPr>
          <p:nvPr/>
        </p:nvPicPr>
        <p:blipFill>
          <a:blip r:embed="rId2"/>
          <a:stretch>
            <a:fillRect/>
          </a:stretch>
        </p:blipFill>
        <p:spPr>
          <a:xfrm>
            <a:off x="2230094" y="1148033"/>
            <a:ext cx="7731812" cy="2045888"/>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8" name="Flecha: a la derecha 7">
            <a:hlinkClick r:id="rId3" action="ppaction://hlinksldjump"/>
            <a:extLst>
              <a:ext uri="{FF2B5EF4-FFF2-40B4-BE49-F238E27FC236}">
                <a16:creationId xmlns:a16="http://schemas.microsoft.com/office/drawing/2014/main" id="{44651DEE-6079-4E0A-90F6-321BB8F60B08}"/>
              </a:ext>
            </a:extLst>
          </p:cNvPr>
          <p:cNvSpPr/>
          <p:nvPr/>
        </p:nvSpPr>
        <p:spPr>
          <a:xfrm>
            <a:off x="4368246" y="2016737"/>
            <a:ext cx="167557" cy="1411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sp>
        <p:nvSpPr>
          <p:cNvPr id="9" name="Flecha: a la derecha 8">
            <a:hlinkClick r:id="rId4" action="ppaction://hlinksldjump"/>
            <a:extLst>
              <a:ext uri="{FF2B5EF4-FFF2-40B4-BE49-F238E27FC236}">
                <a16:creationId xmlns:a16="http://schemas.microsoft.com/office/drawing/2014/main" id="{E97E5361-571A-4F96-BEA7-2BDB6DA65F21}"/>
              </a:ext>
            </a:extLst>
          </p:cNvPr>
          <p:cNvSpPr/>
          <p:nvPr/>
        </p:nvSpPr>
        <p:spPr>
          <a:xfrm>
            <a:off x="4368246" y="2376874"/>
            <a:ext cx="167557" cy="1411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pic>
        <p:nvPicPr>
          <p:cNvPr id="10" name="Imagen 9">
            <a:extLst>
              <a:ext uri="{FF2B5EF4-FFF2-40B4-BE49-F238E27FC236}">
                <a16:creationId xmlns:a16="http://schemas.microsoft.com/office/drawing/2014/main" id="{1B2A448A-A93E-40D9-B299-30A4081C5093}"/>
              </a:ext>
            </a:extLst>
          </p:cNvPr>
          <p:cNvPicPr>
            <a:picLocks noChangeAspect="1"/>
          </p:cNvPicPr>
          <p:nvPr/>
        </p:nvPicPr>
        <p:blipFill>
          <a:blip r:embed="rId5"/>
          <a:stretch>
            <a:fillRect/>
          </a:stretch>
        </p:blipFill>
        <p:spPr>
          <a:xfrm>
            <a:off x="4452024" y="3318425"/>
            <a:ext cx="3616009" cy="2924261"/>
          </a:xfrm>
          <a:prstGeom prst="rect">
            <a:avLst/>
          </a:prstGeom>
          <a:ln>
            <a:solidFill>
              <a:schemeClr val="accent1"/>
            </a:solidFill>
          </a:ln>
        </p:spPr>
      </p:pic>
      <p:sp>
        <p:nvSpPr>
          <p:cNvPr id="11" name="Rectángulo 10">
            <a:extLst>
              <a:ext uri="{FF2B5EF4-FFF2-40B4-BE49-F238E27FC236}">
                <a16:creationId xmlns:a16="http://schemas.microsoft.com/office/drawing/2014/main" id="{A9DF6A59-90A1-4192-88DC-30CD66AAF893}"/>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5" name="Rectángulo 14">
            <a:extLst>
              <a:ext uri="{FF2B5EF4-FFF2-40B4-BE49-F238E27FC236}">
                <a16:creationId xmlns:a16="http://schemas.microsoft.com/office/drawing/2014/main" id="{422DD850-3961-44E1-87AF-DD016BBDAE32}"/>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6" name="Imagen 15" descr="Fondos oscuros-01.png">
            <a:extLst>
              <a:ext uri="{FF2B5EF4-FFF2-40B4-BE49-F238E27FC236}">
                <a16:creationId xmlns:a16="http://schemas.microsoft.com/office/drawing/2014/main" id="{BDBBBC49-046C-464F-A6C8-67EE63DF9F3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7" name="CuadroTexto 16">
            <a:extLst>
              <a:ext uri="{FF2B5EF4-FFF2-40B4-BE49-F238E27FC236}">
                <a16:creationId xmlns:a16="http://schemas.microsoft.com/office/drawing/2014/main" id="{96DFE648-9B66-4B0D-BDAE-9DB16D4415D9}"/>
              </a:ext>
            </a:extLst>
          </p:cNvPr>
          <p:cNvSpPr txBox="1"/>
          <p:nvPr/>
        </p:nvSpPr>
        <p:spPr>
          <a:xfrm>
            <a:off x="5901179" y="246800"/>
            <a:ext cx="5638450" cy="954107"/>
          </a:xfrm>
          <a:prstGeom prst="rect">
            <a:avLst/>
          </a:prstGeom>
          <a:noFill/>
        </p:spPr>
        <p:txBody>
          <a:bodyPr wrap="square" rtlCol="0">
            <a:spAutoFit/>
          </a:bodyPr>
          <a:lstStyle/>
          <a:p>
            <a:pPr algn="r"/>
            <a:r>
              <a:rPr lang="es-CO" sz="2800" b="1" dirty="0">
                <a:solidFill>
                  <a:schemeClr val="bg1"/>
                </a:solidFill>
              </a:rPr>
              <a:t>PRESUPUESTO DE GASTOS SAE CON MODIFICACIÓN 2017</a:t>
            </a:r>
          </a:p>
        </p:txBody>
      </p:sp>
      <p:sp>
        <p:nvSpPr>
          <p:cNvPr id="18" name="Flecha: a la derecha 17">
            <a:hlinkClick r:id="rId7" action="ppaction://hlinksldjump"/>
            <a:extLst>
              <a:ext uri="{FF2B5EF4-FFF2-40B4-BE49-F238E27FC236}">
                <a16:creationId xmlns:a16="http://schemas.microsoft.com/office/drawing/2014/main" id="{62D12B4E-2E14-4397-81E5-955C3C5FA65F}"/>
              </a:ext>
            </a:extLst>
          </p:cNvPr>
          <p:cNvSpPr/>
          <p:nvPr/>
        </p:nvSpPr>
        <p:spPr>
          <a:xfrm>
            <a:off x="6519893" y="2928013"/>
            <a:ext cx="219919" cy="1851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8720656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6" name="Título 1"/>
          <p:cNvSpPr txBox="1">
            <a:spLocks/>
          </p:cNvSpPr>
          <p:nvPr/>
        </p:nvSpPr>
        <p:spPr>
          <a:xfrm>
            <a:off x="3313884" y="150487"/>
            <a:ext cx="6587648" cy="663912"/>
          </a:xfrm>
          <a:prstGeom prst="rect">
            <a:avLst/>
          </a:prstGeom>
        </p:spPr>
        <p:txBody>
          <a:bodyPr vert="horz" lIns="69669" tIns="34834" rIns="69669" bIns="34834"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CO" sz="3657" dirty="0"/>
              <a:t> </a:t>
            </a:r>
            <a:r>
              <a:rPr lang="es-CO" sz="1829" b="1" dirty="0">
                <a:solidFill>
                  <a:srgbClr val="0070C0"/>
                </a:solidFill>
                <a:latin typeface="Lato Regular"/>
                <a:ea typeface="+mn-ea"/>
              </a:rPr>
              <a:t>FUENTE DEL AJUSTE PRESUPUESTAL 2017</a:t>
            </a:r>
            <a:endParaRPr lang="es-CO" sz="1829" b="1" dirty="0">
              <a:solidFill>
                <a:srgbClr val="0070C0"/>
              </a:solidFill>
              <a:latin typeface="Lato Regular"/>
              <a:ea typeface="+mn-ea"/>
              <a:cs typeface="Lato Regular"/>
            </a:endParaRPr>
          </a:p>
          <a:p>
            <a:endParaRPr lang="es-CO" sz="1067" b="1" dirty="0">
              <a:solidFill>
                <a:srgbClr val="0070C0"/>
              </a:solidFill>
              <a:latin typeface="Lato Regular"/>
              <a:ea typeface="+mn-ea"/>
              <a:cs typeface="Lato Regular"/>
            </a:endParaRPr>
          </a:p>
        </p:txBody>
      </p:sp>
      <p:pic>
        <p:nvPicPr>
          <p:cNvPr id="13" name="Imagen 12">
            <a:extLst>
              <a:ext uri="{FF2B5EF4-FFF2-40B4-BE49-F238E27FC236}">
                <a16:creationId xmlns:a16="http://schemas.microsoft.com/office/drawing/2014/main" id="{6BBF73E7-F420-4142-A023-D578B5F7D360}"/>
              </a:ext>
            </a:extLst>
          </p:cNvPr>
          <p:cNvPicPr>
            <a:picLocks noChangeAspect="1"/>
          </p:cNvPicPr>
          <p:nvPr/>
        </p:nvPicPr>
        <p:blipFill>
          <a:blip r:embed="rId3"/>
          <a:stretch>
            <a:fillRect/>
          </a:stretch>
        </p:blipFill>
        <p:spPr>
          <a:xfrm>
            <a:off x="2567867" y="1074656"/>
            <a:ext cx="6397024" cy="5454588"/>
          </a:xfrm>
          <a:prstGeom prst="rect">
            <a:avLst/>
          </a:prstGeom>
        </p:spPr>
      </p:pic>
      <p:sp>
        <p:nvSpPr>
          <p:cNvPr id="14" name="Flecha: a la derecha 13">
            <a:hlinkClick r:id="rId4" action="ppaction://hlinksldjump"/>
            <a:extLst>
              <a:ext uri="{FF2B5EF4-FFF2-40B4-BE49-F238E27FC236}">
                <a16:creationId xmlns:a16="http://schemas.microsoft.com/office/drawing/2014/main" id="{7CAB1B89-20D8-4BB5-99BC-4277BC9BCE94}"/>
              </a:ext>
            </a:extLst>
          </p:cNvPr>
          <p:cNvSpPr/>
          <p:nvPr/>
        </p:nvSpPr>
        <p:spPr>
          <a:xfrm>
            <a:off x="9407904" y="6127967"/>
            <a:ext cx="386130" cy="2492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dirty="0"/>
          </a:p>
        </p:txBody>
      </p:sp>
      <p:sp>
        <p:nvSpPr>
          <p:cNvPr id="7" name="Rectángulo 6">
            <a:extLst>
              <a:ext uri="{FF2B5EF4-FFF2-40B4-BE49-F238E27FC236}">
                <a16:creationId xmlns:a16="http://schemas.microsoft.com/office/drawing/2014/main" id="{2937860C-C10B-413F-BEB1-496DBA7AEB33}"/>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0" name="Rectángulo 9">
            <a:extLst>
              <a:ext uri="{FF2B5EF4-FFF2-40B4-BE49-F238E27FC236}">
                <a16:creationId xmlns:a16="http://schemas.microsoft.com/office/drawing/2014/main" id="{3E7119D4-4C06-4156-A3E6-46308922D3F6}"/>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a:extLst>
              <a:ext uri="{FF2B5EF4-FFF2-40B4-BE49-F238E27FC236}">
                <a16:creationId xmlns:a16="http://schemas.microsoft.com/office/drawing/2014/main" id="{9E9E1D26-2731-4BF4-8D73-19D119C1FEB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a:extLst>
              <a:ext uri="{FF2B5EF4-FFF2-40B4-BE49-F238E27FC236}">
                <a16:creationId xmlns:a16="http://schemas.microsoft.com/office/drawing/2014/main" id="{7074D61D-5545-466A-B344-6E93230D5B35}"/>
              </a:ext>
            </a:extLst>
          </p:cNvPr>
          <p:cNvSpPr txBox="1"/>
          <p:nvPr/>
        </p:nvSpPr>
        <p:spPr>
          <a:xfrm>
            <a:off x="5901179" y="246800"/>
            <a:ext cx="5638450" cy="523220"/>
          </a:xfrm>
          <a:prstGeom prst="rect">
            <a:avLst/>
          </a:prstGeom>
          <a:noFill/>
        </p:spPr>
        <p:txBody>
          <a:bodyPr wrap="square" rtlCol="0">
            <a:spAutoFit/>
          </a:bodyPr>
          <a:lstStyle/>
          <a:p>
            <a:pPr algn="r"/>
            <a:r>
              <a:rPr lang="es-CO" sz="2800" b="1" dirty="0">
                <a:solidFill>
                  <a:schemeClr val="bg1"/>
                </a:solidFill>
              </a:rPr>
              <a:t>FUENTES DEL AJUSTE PRESUPUESTAL</a:t>
            </a:r>
          </a:p>
        </p:txBody>
      </p:sp>
    </p:spTree>
    <p:extLst>
      <p:ext uri="{BB962C8B-B14F-4D97-AF65-F5344CB8AC3E}">
        <p14:creationId xmlns:p14="http://schemas.microsoft.com/office/powerpoint/2010/main" val="30806889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6" name="CuadroTexto 5"/>
          <p:cNvSpPr txBox="1"/>
          <p:nvPr/>
        </p:nvSpPr>
        <p:spPr>
          <a:xfrm>
            <a:off x="3009900" y="2868441"/>
            <a:ext cx="6172200" cy="1030410"/>
          </a:xfrm>
          <a:prstGeom prst="rect">
            <a:avLst/>
          </a:prstGeom>
          <a:noFill/>
        </p:spPr>
        <p:txBody>
          <a:bodyPr wrap="square" rtlCol="0">
            <a:spAutoFit/>
          </a:bodyPr>
          <a:lstStyle/>
          <a:p>
            <a:pPr algn="ctr"/>
            <a:r>
              <a:rPr lang="es-ES" sz="3048" dirty="0">
                <a:solidFill>
                  <a:schemeClr val="accent5">
                    <a:lumMod val="50000"/>
                  </a:schemeClr>
                </a:solidFill>
              </a:rPr>
              <a:t>2. AJUSTE PRESUPUESTO SAE 2018</a:t>
            </a:r>
          </a:p>
          <a:p>
            <a:pPr algn="ctr"/>
            <a:endParaRPr lang="es-ES" sz="3048" dirty="0">
              <a:solidFill>
                <a:schemeClr val="accent5">
                  <a:lumMod val="50000"/>
                </a:schemeClr>
              </a:solidFill>
            </a:endParaRPr>
          </a:p>
        </p:txBody>
      </p:sp>
      <p:sp>
        <p:nvSpPr>
          <p:cNvPr id="7" name="Rectángulo 6">
            <a:extLst>
              <a:ext uri="{FF2B5EF4-FFF2-40B4-BE49-F238E27FC236}">
                <a16:creationId xmlns:a16="http://schemas.microsoft.com/office/drawing/2014/main" id="{BF70971C-31D6-4152-BCEA-D4E681B3F243}"/>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8" name="Rectángulo 7">
            <a:extLst>
              <a:ext uri="{FF2B5EF4-FFF2-40B4-BE49-F238E27FC236}">
                <a16:creationId xmlns:a16="http://schemas.microsoft.com/office/drawing/2014/main" id="{A130800E-6B1F-47E4-8F85-F03AE8FD3B12}"/>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a:extLst>
              <a:ext uri="{FF2B5EF4-FFF2-40B4-BE49-F238E27FC236}">
                <a16:creationId xmlns:a16="http://schemas.microsoft.com/office/drawing/2014/main" id="{8D624F0E-6B29-4B5E-B3B7-C2CE3E502D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a:extLst>
              <a:ext uri="{FF2B5EF4-FFF2-40B4-BE49-F238E27FC236}">
                <a16:creationId xmlns:a16="http://schemas.microsoft.com/office/drawing/2014/main" id="{42FDA5E0-E037-4646-BD10-C1A05B347BBE}"/>
              </a:ext>
            </a:extLst>
          </p:cNvPr>
          <p:cNvSpPr txBox="1"/>
          <p:nvPr/>
        </p:nvSpPr>
        <p:spPr>
          <a:xfrm>
            <a:off x="5901179" y="246800"/>
            <a:ext cx="5638450" cy="523220"/>
          </a:xfrm>
          <a:prstGeom prst="rect">
            <a:avLst/>
          </a:prstGeom>
          <a:noFill/>
        </p:spPr>
        <p:txBody>
          <a:bodyPr wrap="square" rtlCol="0">
            <a:spAutoFit/>
          </a:bodyPr>
          <a:lstStyle/>
          <a:p>
            <a:pPr algn="r"/>
            <a:r>
              <a:rPr lang="es-ES" sz="2800" b="1" dirty="0">
                <a:solidFill>
                  <a:schemeClr val="bg1"/>
                </a:solidFill>
              </a:rPr>
              <a:t>AJUSTE PRESUPUESTO SAE 2018</a:t>
            </a:r>
            <a:endParaRPr lang="es-ES" sz="2800" dirty="0">
              <a:solidFill>
                <a:schemeClr val="bg1"/>
              </a:solidFill>
            </a:endParaRPr>
          </a:p>
        </p:txBody>
      </p:sp>
    </p:spTree>
    <p:extLst>
      <p:ext uri="{BB962C8B-B14F-4D97-AF65-F5344CB8AC3E}">
        <p14:creationId xmlns:p14="http://schemas.microsoft.com/office/powerpoint/2010/main" val="26521741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46970287-2E43-4B2A-8571-92CF67B54704}"/>
              </a:ext>
            </a:extLst>
          </p:cNvPr>
          <p:cNvPicPr>
            <a:picLocks noChangeAspect="1"/>
          </p:cNvPicPr>
          <p:nvPr/>
        </p:nvPicPr>
        <p:blipFill>
          <a:blip r:embed="rId2"/>
          <a:stretch>
            <a:fillRect/>
          </a:stretch>
        </p:blipFill>
        <p:spPr>
          <a:xfrm>
            <a:off x="2969402" y="1076434"/>
            <a:ext cx="6551877" cy="2302661"/>
          </a:xfrm>
          <a:prstGeom prst="rect">
            <a:avLst/>
          </a:prstGeom>
        </p:spPr>
      </p:pic>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6" name="Título 1"/>
          <p:cNvSpPr txBox="1">
            <a:spLocks/>
          </p:cNvSpPr>
          <p:nvPr/>
        </p:nvSpPr>
        <p:spPr>
          <a:xfrm>
            <a:off x="3286384" y="251323"/>
            <a:ext cx="6587648" cy="663912"/>
          </a:xfrm>
          <a:prstGeom prst="rect">
            <a:avLst/>
          </a:prstGeom>
        </p:spPr>
        <p:txBody>
          <a:bodyPr vert="horz" lIns="69669" tIns="34834" rIns="69669" bIns="34834"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CO" sz="3657" dirty="0"/>
              <a:t> </a:t>
            </a:r>
            <a:r>
              <a:rPr lang="es-CO" sz="1829" b="1" dirty="0">
                <a:solidFill>
                  <a:srgbClr val="0070C0"/>
                </a:solidFill>
                <a:latin typeface="Lato Regular"/>
                <a:ea typeface="+mn-ea"/>
              </a:rPr>
              <a:t>PRESUPUESTO DE GASTOS SAE CON MODIFICACIÓN 2018</a:t>
            </a:r>
            <a:endParaRPr lang="es-CO" sz="1829" b="1" dirty="0">
              <a:solidFill>
                <a:srgbClr val="0070C0"/>
              </a:solidFill>
              <a:latin typeface="Lato Regular"/>
              <a:ea typeface="+mn-ea"/>
              <a:cs typeface="Lato Regular"/>
            </a:endParaRPr>
          </a:p>
          <a:p>
            <a:endParaRPr lang="es-CO" sz="1067" b="1" dirty="0">
              <a:solidFill>
                <a:srgbClr val="0070C0"/>
              </a:solidFill>
              <a:latin typeface="Lato Regular"/>
              <a:ea typeface="+mn-ea"/>
              <a:cs typeface="Lato Regular"/>
            </a:endParaRPr>
          </a:p>
        </p:txBody>
      </p:sp>
      <p:sp>
        <p:nvSpPr>
          <p:cNvPr id="11" name="Flecha: a la derecha 10">
            <a:hlinkClick r:id="rId4" action="ppaction://hlinksldjump"/>
            <a:extLst>
              <a:ext uri="{FF2B5EF4-FFF2-40B4-BE49-F238E27FC236}">
                <a16:creationId xmlns:a16="http://schemas.microsoft.com/office/drawing/2014/main" id="{F63458CB-782C-41C8-9BBD-CA4475AB0FEC}"/>
              </a:ext>
            </a:extLst>
          </p:cNvPr>
          <p:cNvSpPr/>
          <p:nvPr/>
        </p:nvSpPr>
        <p:spPr>
          <a:xfrm>
            <a:off x="4959913" y="2244477"/>
            <a:ext cx="194014" cy="1763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sp>
        <p:nvSpPr>
          <p:cNvPr id="12" name="Flecha: a la derecha 11">
            <a:hlinkClick r:id="rId5" action="ppaction://hlinksldjump"/>
            <a:extLst>
              <a:ext uri="{FF2B5EF4-FFF2-40B4-BE49-F238E27FC236}">
                <a16:creationId xmlns:a16="http://schemas.microsoft.com/office/drawing/2014/main" id="{05139B8D-5671-4654-928B-CF8F450AC78A}"/>
              </a:ext>
            </a:extLst>
          </p:cNvPr>
          <p:cNvSpPr/>
          <p:nvPr/>
        </p:nvSpPr>
        <p:spPr>
          <a:xfrm>
            <a:off x="4959912" y="2519745"/>
            <a:ext cx="194014" cy="1763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pic>
        <p:nvPicPr>
          <p:cNvPr id="10" name="Imagen 9">
            <a:extLst>
              <a:ext uri="{FF2B5EF4-FFF2-40B4-BE49-F238E27FC236}">
                <a16:creationId xmlns:a16="http://schemas.microsoft.com/office/drawing/2014/main" id="{F03E3758-4FEC-41F7-93FF-2FF9EC13AD80}"/>
              </a:ext>
            </a:extLst>
          </p:cNvPr>
          <p:cNvPicPr>
            <a:picLocks noChangeAspect="1"/>
          </p:cNvPicPr>
          <p:nvPr/>
        </p:nvPicPr>
        <p:blipFill>
          <a:blip r:embed="rId6"/>
          <a:stretch>
            <a:fillRect/>
          </a:stretch>
        </p:blipFill>
        <p:spPr>
          <a:xfrm>
            <a:off x="4677711" y="3473486"/>
            <a:ext cx="3450197" cy="3007672"/>
          </a:xfrm>
          <a:prstGeom prst="rect">
            <a:avLst/>
          </a:prstGeom>
          <a:ln>
            <a:solidFill>
              <a:schemeClr val="accent1"/>
            </a:solidFill>
          </a:ln>
        </p:spPr>
      </p:pic>
      <p:sp>
        <p:nvSpPr>
          <p:cNvPr id="9" name="Rectángulo 8">
            <a:extLst>
              <a:ext uri="{FF2B5EF4-FFF2-40B4-BE49-F238E27FC236}">
                <a16:creationId xmlns:a16="http://schemas.microsoft.com/office/drawing/2014/main" id="{469E1850-40E6-4105-BBD7-F2C9F78B1E61}"/>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3" name="Rectángulo 12">
            <a:extLst>
              <a:ext uri="{FF2B5EF4-FFF2-40B4-BE49-F238E27FC236}">
                <a16:creationId xmlns:a16="http://schemas.microsoft.com/office/drawing/2014/main" id="{A3887204-0937-4F3F-A772-F42C06BB3D0D}"/>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4" name="Imagen 13" descr="Fondos oscuros-01.png">
            <a:extLst>
              <a:ext uri="{FF2B5EF4-FFF2-40B4-BE49-F238E27FC236}">
                <a16:creationId xmlns:a16="http://schemas.microsoft.com/office/drawing/2014/main" id="{E775BCBB-1BCB-42C3-8175-CB868E3C69E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5" name="CuadroTexto 14">
            <a:extLst>
              <a:ext uri="{FF2B5EF4-FFF2-40B4-BE49-F238E27FC236}">
                <a16:creationId xmlns:a16="http://schemas.microsoft.com/office/drawing/2014/main" id="{C253FD99-077A-4649-A996-BC4D7E33DDB1}"/>
              </a:ext>
            </a:extLst>
          </p:cNvPr>
          <p:cNvSpPr txBox="1"/>
          <p:nvPr/>
        </p:nvSpPr>
        <p:spPr>
          <a:xfrm>
            <a:off x="5901179" y="246800"/>
            <a:ext cx="5638450" cy="954107"/>
          </a:xfrm>
          <a:prstGeom prst="rect">
            <a:avLst/>
          </a:prstGeom>
          <a:noFill/>
        </p:spPr>
        <p:txBody>
          <a:bodyPr wrap="square" rtlCol="0">
            <a:spAutoFit/>
          </a:bodyPr>
          <a:lstStyle/>
          <a:p>
            <a:pPr algn="r"/>
            <a:r>
              <a:rPr lang="es-CO" sz="2800" b="1" dirty="0">
                <a:solidFill>
                  <a:schemeClr val="bg1"/>
                </a:solidFill>
              </a:rPr>
              <a:t>PRESUPUESTO DE GASTOS SAE CON MODIFICACIÓN 2018</a:t>
            </a:r>
          </a:p>
        </p:txBody>
      </p:sp>
      <p:sp>
        <p:nvSpPr>
          <p:cNvPr id="16" name="Flecha: a la derecha 15">
            <a:hlinkClick r:id="rId8" action="ppaction://hlinksldjump"/>
            <a:extLst>
              <a:ext uri="{FF2B5EF4-FFF2-40B4-BE49-F238E27FC236}">
                <a16:creationId xmlns:a16="http://schemas.microsoft.com/office/drawing/2014/main" id="{7AE72866-843B-4882-90A0-411A373FC3D6}"/>
              </a:ext>
            </a:extLst>
          </p:cNvPr>
          <p:cNvSpPr/>
          <p:nvPr/>
        </p:nvSpPr>
        <p:spPr>
          <a:xfrm>
            <a:off x="6580208" y="3144203"/>
            <a:ext cx="194014" cy="1763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spTree>
    <p:extLst>
      <p:ext uri="{BB962C8B-B14F-4D97-AF65-F5344CB8AC3E}">
        <p14:creationId xmlns:p14="http://schemas.microsoft.com/office/powerpoint/2010/main" val="23737690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6" name="Título 1"/>
          <p:cNvSpPr txBox="1">
            <a:spLocks/>
          </p:cNvSpPr>
          <p:nvPr/>
        </p:nvSpPr>
        <p:spPr>
          <a:xfrm>
            <a:off x="3313885" y="106110"/>
            <a:ext cx="6587648" cy="663912"/>
          </a:xfrm>
          <a:prstGeom prst="rect">
            <a:avLst/>
          </a:prstGeom>
        </p:spPr>
        <p:txBody>
          <a:bodyPr vert="horz" lIns="69669" tIns="34834" rIns="69669" bIns="34834"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CO" sz="3657" dirty="0"/>
              <a:t> </a:t>
            </a:r>
            <a:r>
              <a:rPr lang="es-CO" sz="1829" b="1" dirty="0">
                <a:solidFill>
                  <a:srgbClr val="0070C0"/>
                </a:solidFill>
                <a:latin typeface="Lato Regular"/>
              </a:rPr>
              <a:t>FUENTE DEL AJUSTE PRESUPUESTAL 2018</a:t>
            </a:r>
            <a:endParaRPr lang="es-CO" sz="1829" b="1" dirty="0">
              <a:solidFill>
                <a:srgbClr val="0070C0"/>
              </a:solidFill>
              <a:latin typeface="Lato Regular"/>
              <a:ea typeface="+mn-ea"/>
              <a:cs typeface="Lato Regular"/>
            </a:endParaRPr>
          </a:p>
          <a:p>
            <a:endParaRPr lang="es-CO" sz="1067" b="1" dirty="0">
              <a:solidFill>
                <a:srgbClr val="0070C0"/>
              </a:solidFill>
              <a:latin typeface="Lato Regular"/>
              <a:ea typeface="+mn-ea"/>
              <a:cs typeface="Lato Regular"/>
            </a:endParaRPr>
          </a:p>
        </p:txBody>
      </p:sp>
      <p:pic>
        <p:nvPicPr>
          <p:cNvPr id="3" name="Imagen 2">
            <a:extLst>
              <a:ext uri="{FF2B5EF4-FFF2-40B4-BE49-F238E27FC236}">
                <a16:creationId xmlns:a16="http://schemas.microsoft.com/office/drawing/2014/main" id="{BEB78F97-8CEE-4EF6-8F76-82A07F07EE12}"/>
              </a:ext>
            </a:extLst>
          </p:cNvPr>
          <p:cNvPicPr>
            <a:picLocks noChangeAspect="1"/>
          </p:cNvPicPr>
          <p:nvPr/>
        </p:nvPicPr>
        <p:blipFill>
          <a:blip r:embed="rId3"/>
          <a:stretch>
            <a:fillRect/>
          </a:stretch>
        </p:blipFill>
        <p:spPr>
          <a:xfrm>
            <a:off x="3481387" y="1102936"/>
            <a:ext cx="5087577" cy="5352638"/>
          </a:xfrm>
          <a:prstGeom prst="rect">
            <a:avLst/>
          </a:prstGeom>
        </p:spPr>
      </p:pic>
      <p:sp>
        <p:nvSpPr>
          <p:cNvPr id="7" name="Flecha: a la derecha 6">
            <a:hlinkClick r:id="rId4" action="ppaction://hlinksldjump"/>
            <a:extLst>
              <a:ext uri="{FF2B5EF4-FFF2-40B4-BE49-F238E27FC236}">
                <a16:creationId xmlns:a16="http://schemas.microsoft.com/office/drawing/2014/main" id="{09C92602-36D3-492F-B58D-6FAF61A47F81}"/>
              </a:ext>
            </a:extLst>
          </p:cNvPr>
          <p:cNvSpPr/>
          <p:nvPr/>
        </p:nvSpPr>
        <p:spPr>
          <a:xfrm>
            <a:off x="9257123" y="6097470"/>
            <a:ext cx="433456" cy="32726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sp>
        <p:nvSpPr>
          <p:cNvPr id="8" name="Rectángulo 7">
            <a:extLst>
              <a:ext uri="{FF2B5EF4-FFF2-40B4-BE49-F238E27FC236}">
                <a16:creationId xmlns:a16="http://schemas.microsoft.com/office/drawing/2014/main" id="{0309DF6F-CCC6-46A0-B04B-E4B9AC992619}"/>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a:extLst>
              <a:ext uri="{FF2B5EF4-FFF2-40B4-BE49-F238E27FC236}">
                <a16:creationId xmlns:a16="http://schemas.microsoft.com/office/drawing/2014/main" id="{C273B81A-F5C4-4D38-9837-D59DAF11AA5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a:extLst>
              <a:ext uri="{FF2B5EF4-FFF2-40B4-BE49-F238E27FC236}">
                <a16:creationId xmlns:a16="http://schemas.microsoft.com/office/drawing/2014/main" id="{3B6F6019-9137-4358-BC6C-9BB1A9B48B3E}"/>
              </a:ext>
            </a:extLst>
          </p:cNvPr>
          <p:cNvSpPr txBox="1"/>
          <p:nvPr/>
        </p:nvSpPr>
        <p:spPr>
          <a:xfrm>
            <a:off x="5901179" y="246800"/>
            <a:ext cx="5638450" cy="523220"/>
          </a:xfrm>
          <a:prstGeom prst="rect">
            <a:avLst/>
          </a:prstGeom>
          <a:noFill/>
        </p:spPr>
        <p:txBody>
          <a:bodyPr wrap="square" rtlCol="0">
            <a:spAutoFit/>
          </a:bodyPr>
          <a:lstStyle/>
          <a:p>
            <a:pPr algn="r"/>
            <a:r>
              <a:rPr lang="es-CO" sz="2800" b="1" dirty="0">
                <a:solidFill>
                  <a:schemeClr val="bg1"/>
                </a:solidFill>
              </a:rPr>
              <a:t>FUENTES DEL AJUSTE PRESUPUESTAL</a:t>
            </a:r>
          </a:p>
        </p:txBody>
      </p:sp>
      <p:sp>
        <p:nvSpPr>
          <p:cNvPr id="11" name="Rectángulo 10">
            <a:extLst>
              <a:ext uri="{FF2B5EF4-FFF2-40B4-BE49-F238E27FC236}">
                <a16:creationId xmlns:a16="http://schemas.microsoft.com/office/drawing/2014/main" id="{303A8659-5CCE-49E6-8D3E-6733F79BAC50}"/>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13069071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6" name="CuadroTexto 5"/>
          <p:cNvSpPr txBox="1"/>
          <p:nvPr/>
        </p:nvSpPr>
        <p:spPr>
          <a:xfrm>
            <a:off x="2911378" y="2669730"/>
            <a:ext cx="6172200" cy="1968488"/>
          </a:xfrm>
          <a:prstGeom prst="rect">
            <a:avLst/>
          </a:prstGeom>
          <a:noFill/>
        </p:spPr>
        <p:txBody>
          <a:bodyPr wrap="square" rtlCol="0">
            <a:spAutoFit/>
          </a:bodyPr>
          <a:lstStyle/>
          <a:p>
            <a:pPr algn="ctr"/>
            <a:r>
              <a:rPr lang="es-ES" sz="3048" dirty="0">
                <a:solidFill>
                  <a:schemeClr val="accent5">
                    <a:lumMod val="50000"/>
                  </a:schemeClr>
                </a:solidFill>
              </a:rPr>
              <a:t>3. EJECUCION PRESUPUESTAL DE GASTOS FRISCO </a:t>
            </a:r>
          </a:p>
          <a:p>
            <a:pPr algn="ctr"/>
            <a:r>
              <a:rPr lang="es-ES" sz="3048" dirty="0">
                <a:solidFill>
                  <a:schemeClr val="accent5">
                    <a:lumMod val="50000"/>
                  </a:schemeClr>
                </a:solidFill>
              </a:rPr>
              <a:t>SEPTIEMBRE DE 2017</a:t>
            </a:r>
          </a:p>
          <a:p>
            <a:pPr algn="ctr"/>
            <a:endParaRPr lang="es-ES" sz="3048" dirty="0">
              <a:solidFill>
                <a:schemeClr val="accent5">
                  <a:lumMod val="50000"/>
                </a:schemeClr>
              </a:solidFill>
            </a:endParaRPr>
          </a:p>
        </p:txBody>
      </p:sp>
      <p:sp>
        <p:nvSpPr>
          <p:cNvPr id="7" name="Rectángulo 6">
            <a:extLst>
              <a:ext uri="{FF2B5EF4-FFF2-40B4-BE49-F238E27FC236}">
                <a16:creationId xmlns:a16="http://schemas.microsoft.com/office/drawing/2014/main" id="{140116AE-813F-42B3-BCBC-D2F38D01E17C}"/>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8" name="Rectángulo 7">
            <a:extLst>
              <a:ext uri="{FF2B5EF4-FFF2-40B4-BE49-F238E27FC236}">
                <a16:creationId xmlns:a16="http://schemas.microsoft.com/office/drawing/2014/main" id="{F7F506A6-0ECE-4AB8-B60B-F83BAA910086}"/>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a:extLst>
              <a:ext uri="{FF2B5EF4-FFF2-40B4-BE49-F238E27FC236}">
                <a16:creationId xmlns:a16="http://schemas.microsoft.com/office/drawing/2014/main" id="{5B46A552-4CB6-432B-8DA2-D39E842CFA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a:extLst>
              <a:ext uri="{FF2B5EF4-FFF2-40B4-BE49-F238E27FC236}">
                <a16:creationId xmlns:a16="http://schemas.microsoft.com/office/drawing/2014/main" id="{E1029806-6BB8-4C0D-B8D3-5252558B0FCE}"/>
              </a:ext>
            </a:extLst>
          </p:cNvPr>
          <p:cNvSpPr txBox="1"/>
          <p:nvPr/>
        </p:nvSpPr>
        <p:spPr>
          <a:xfrm>
            <a:off x="4213781" y="246800"/>
            <a:ext cx="7325848" cy="954107"/>
          </a:xfrm>
          <a:prstGeom prst="rect">
            <a:avLst/>
          </a:prstGeom>
          <a:noFill/>
        </p:spPr>
        <p:txBody>
          <a:bodyPr wrap="square" rtlCol="0">
            <a:spAutoFit/>
          </a:bodyPr>
          <a:lstStyle/>
          <a:p>
            <a:pPr algn="r"/>
            <a:r>
              <a:rPr lang="es-CO" sz="2800" b="1" dirty="0">
                <a:solidFill>
                  <a:schemeClr val="bg1"/>
                </a:solidFill>
              </a:rPr>
              <a:t>EJECUCIÓN PRESUPUESTAL DE GASTOS FRISCO </a:t>
            </a:r>
          </a:p>
          <a:p>
            <a:pPr algn="r"/>
            <a:r>
              <a:rPr lang="es-CO" sz="2800" b="1" dirty="0">
                <a:solidFill>
                  <a:schemeClr val="bg1"/>
                </a:solidFill>
              </a:rPr>
              <a:t>SEPTIEMBRE DE 2017</a:t>
            </a:r>
          </a:p>
        </p:txBody>
      </p:sp>
    </p:spTree>
    <p:extLst>
      <p:ext uri="{BB962C8B-B14F-4D97-AF65-F5344CB8AC3E}">
        <p14:creationId xmlns:p14="http://schemas.microsoft.com/office/powerpoint/2010/main" val="23348027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8404" y="118752"/>
            <a:ext cx="1500187" cy="667127"/>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7" name="Marcador de número de diapositiva 6"/>
          <p:cNvSpPr>
            <a:spLocks noGrp="1"/>
          </p:cNvSpPr>
          <p:nvPr>
            <p:ph type="sldNum" sz="quarter" idx="12"/>
          </p:nvPr>
        </p:nvSpPr>
        <p:spPr/>
        <p:txBody>
          <a:bodyPr/>
          <a:lstStyle/>
          <a:p>
            <a:fld id="{015B2B85-C11A-46BE-910A-7C2CECB29AE5}" type="slidenum">
              <a:rPr lang="es-ES" smtClean="0"/>
              <a:t>18</a:t>
            </a:fld>
            <a:endParaRPr lang="es-ES"/>
          </a:p>
        </p:txBody>
      </p:sp>
      <p:sp>
        <p:nvSpPr>
          <p:cNvPr id="15" name="CuadroTexto 14"/>
          <p:cNvSpPr txBox="1"/>
          <p:nvPr/>
        </p:nvSpPr>
        <p:spPr>
          <a:xfrm>
            <a:off x="4193785" y="311617"/>
            <a:ext cx="5724690" cy="303288"/>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Gasto FRISCO Corte Septiembre de 2017</a:t>
            </a:r>
          </a:p>
        </p:txBody>
      </p:sp>
      <p:sp>
        <p:nvSpPr>
          <p:cNvPr id="8" name="CuadroTexto 7"/>
          <p:cNvSpPr txBox="1"/>
          <p:nvPr/>
        </p:nvSpPr>
        <p:spPr>
          <a:xfrm>
            <a:off x="5392932" y="2781273"/>
            <a:ext cx="1654030" cy="303288"/>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Giro</a:t>
            </a:r>
          </a:p>
        </p:txBody>
      </p:sp>
      <p:pic>
        <p:nvPicPr>
          <p:cNvPr id="6" name="Imagen 5">
            <a:extLst>
              <a:ext uri="{FF2B5EF4-FFF2-40B4-BE49-F238E27FC236}">
                <a16:creationId xmlns:a16="http://schemas.microsoft.com/office/drawing/2014/main" id="{4625F1C4-61B5-4FFC-A8B1-3C0DC1B39785}"/>
              </a:ext>
            </a:extLst>
          </p:cNvPr>
          <p:cNvPicPr>
            <a:picLocks noChangeAspect="1"/>
          </p:cNvPicPr>
          <p:nvPr/>
        </p:nvPicPr>
        <p:blipFill>
          <a:blip r:embed="rId4"/>
          <a:stretch>
            <a:fillRect/>
          </a:stretch>
        </p:blipFill>
        <p:spPr>
          <a:xfrm>
            <a:off x="2371710" y="1197794"/>
            <a:ext cx="7546764" cy="1575509"/>
          </a:xfrm>
          <a:prstGeom prst="rect">
            <a:avLst/>
          </a:prstGeom>
        </p:spPr>
      </p:pic>
      <p:pic>
        <p:nvPicPr>
          <p:cNvPr id="9" name="Imagen 8">
            <a:extLst>
              <a:ext uri="{FF2B5EF4-FFF2-40B4-BE49-F238E27FC236}">
                <a16:creationId xmlns:a16="http://schemas.microsoft.com/office/drawing/2014/main" id="{9932CA46-75F6-4BE7-A008-C46A05B0A082}"/>
              </a:ext>
            </a:extLst>
          </p:cNvPr>
          <p:cNvPicPr>
            <a:picLocks noChangeAspect="1"/>
          </p:cNvPicPr>
          <p:nvPr/>
        </p:nvPicPr>
        <p:blipFill>
          <a:blip r:embed="rId5"/>
          <a:stretch>
            <a:fillRect/>
          </a:stretch>
        </p:blipFill>
        <p:spPr>
          <a:xfrm>
            <a:off x="3450210" y="3084561"/>
            <a:ext cx="5608949" cy="3382227"/>
          </a:xfrm>
          <a:prstGeom prst="rect">
            <a:avLst/>
          </a:prstGeom>
        </p:spPr>
      </p:pic>
      <p:sp>
        <p:nvSpPr>
          <p:cNvPr id="10" name="Rectángulo 9">
            <a:extLst>
              <a:ext uri="{FF2B5EF4-FFF2-40B4-BE49-F238E27FC236}">
                <a16:creationId xmlns:a16="http://schemas.microsoft.com/office/drawing/2014/main" id="{33A16A64-43CD-4659-B78D-7397A6C29996}"/>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1" name="Rectángulo 10">
            <a:extLst>
              <a:ext uri="{FF2B5EF4-FFF2-40B4-BE49-F238E27FC236}">
                <a16:creationId xmlns:a16="http://schemas.microsoft.com/office/drawing/2014/main" id="{DC42E64F-FEC5-4AEF-A007-B0DE3F5269EF}"/>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0398337B-DDB8-4B2D-A1FE-624E0088C7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5A645074-FCE0-48C5-98F3-D61C2857DB9B}"/>
              </a:ext>
            </a:extLst>
          </p:cNvPr>
          <p:cNvSpPr txBox="1"/>
          <p:nvPr/>
        </p:nvSpPr>
        <p:spPr>
          <a:xfrm>
            <a:off x="3223967" y="246800"/>
            <a:ext cx="8315662" cy="954107"/>
          </a:xfrm>
          <a:prstGeom prst="rect">
            <a:avLst/>
          </a:prstGeom>
          <a:noFill/>
        </p:spPr>
        <p:txBody>
          <a:bodyPr wrap="square" rtlCol="0">
            <a:spAutoFit/>
          </a:bodyPr>
          <a:lstStyle/>
          <a:p>
            <a:pPr algn="r"/>
            <a:r>
              <a:rPr lang="es-CO" sz="2800" b="1" dirty="0">
                <a:solidFill>
                  <a:schemeClr val="bg1"/>
                </a:solidFill>
              </a:rPr>
              <a:t>EJECUCIÓN DE GASTO FRISCO </a:t>
            </a:r>
          </a:p>
          <a:p>
            <a:pPr algn="r"/>
            <a:r>
              <a:rPr lang="es-CO" sz="2800" b="1" dirty="0">
                <a:solidFill>
                  <a:schemeClr val="bg1"/>
                </a:solidFill>
              </a:rPr>
              <a:t>SEPTIEMBRE DE 2017</a:t>
            </a:r>
          </a:p>
        </p:txBody>
      </p:sp>
    </p:spTree>
    <p:extLst>
      <p:ext uri="{BB962C8B-B14F-4D97-AF65-F5344CB8AC3E}">
        <p14:creationId xmlns:p14="http://schemas.microsoft.com/office/powerpoint/2010/main" val="9221030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8404" y="118752"/>
            <a:ext cx="1500187" cy="667127"/>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7" name="Marcador de número de diapositiva 6"/>
          <p:cNvSpPr>
            <a:spLocks noGrp="1"/>
          </p:cNvSpPr>
          <p:nvPr>
            <p:ph type="sldNum" sz="quarter" idx="12"/>
          </p:nvPr>
        </p:nvSpPr>
        <p:spPr/>
        <p:txBody>
          <a:bodyPr/>
          <a:lstStyle/>
          <a:p>
            <a:fld id="{015B2B85-C11A-46BE-910A-7C2CECB29AE5}" type="slidenum">
              <a:rPr lang="es-ES" smtClean="0"/>
              <a:t>19</a:t>
            </a:fld>
            <a:endParaRPr lang="es-ES"/>
          </a:p>
        </p:txBody>
      </p:sp>
      <p:sp>
        <p:nvSpPr>
          <p:cNvPr id="15" name="CuadroTexto 14"/>
          <p:cNvSpPr txBox="1"/>
          <p:nvPr/>
        </p:nvSpPr>
        <p:spPr>
          <a:xfrm>
            <a:off x="4193785" y="311617"/>
            <a:ext cx="5724690" cy="303288"/>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Gasto FRISCO Corte Septiembre de 2017</a:t>
            </a:r>
          </a:p>
        </p:txBody>
      </p:sp>
      <p:sp>
        <p:nvSpPr>
          <p:cNvPr id="8" name="CuadroTexto 7"/>
          <p:cNvSpPr txBox="1"/>
          <p:nvPr/>
        </p:nvSpPr>
        <p:spPr>
          <a:xfrm>
            <a:off x="5402099" y="3091972"/>
            <a:ext cx="1654030" cy="303288"/>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Giro</a:t>
            </a:r>
          </a:p>
        </p:txBody>
      </p:sp>
      <p:sp>
        <p:nvSpPr>
          <p:cNvPr id="12" name="CuadroTexto 11"/>
          <p:cNvSpPr txBox="1"/>
          <p:nvPr/>
        </p:nvSpPr>
        <p:spPr>
          <a:xfrm>
            <a:off x="5239350" y="1164035"/>
            <a:ext cx="1979528" cy="514243"/>
          </a:xfrm>
          <a:prstGeom prst="rect">
            <a:avLst/>
          </a:prstGeom>
          <a:noFill/>
        </p:spPr>
        <p:txBody>
          <a:bodyPr wrap="square" rtlCol="0">
            <a:spAutoFit/>
          </a:bodyPr>
          <a:lstStyle/>
          <a:p>
            <a:pPr algn="r"/>
            <a:r>
              <a:rPr lang="es-ES" sz="1371" b="1" dirty="0">
                <a:solidFill>
                  <a:srgbClr val="0070C0"/>
                </a:solidFill>
                <a:latin typeface="Lato Regular"/>
                <a:cs typeface="Lato Regular"/>
              </a:rPr>
              <a:t>SIN TRANSFERENCIAS</a:t>
            </a:r>
          </a:p>
        </p:txBody>
      </p:sp>
      <p:pic>
        <p:nvPicPr>
          <p:cNvPr id="2" name="Imagen 1">
            <a:extLst>
              <a:ext uri="{FF2B5EF4-FFF2-40B4-BE49-F238E27FC236}">
                <a16:creationId xmlns:a16="http://schemas.microsoft.com/office/drawing/2014/main" id="{6C7F9BBE-95F2-4FE7-999C-387398CA57F1}"/>
              </a:ext>
            </a:extLst>
          </p:cNvPr>
          <p:cNvPicPr>
            <a:picLocks noChangeAspect="1"/>
          </p:cNvPicPr>
          <p:nvPr/>
        </p:nvPicPr>
        <p:blipFill>
          <a:blip r:embed="rId4"/>
          <a:stretch>
            <a:fillRect/>
          </a:stretch>
        </p:blipFill>
        <p:spPr>
          <a:xfrm>
            <a:off x="2090119" y="1629580"/>
            <a:ext cx="7828355" cy="1441486"/>
          </a:xfrm>
          <a:prstGeom prst="rect">
            <a:avLst/>
          </a:prstGeom>
        </p:spPr>
      </p:pic>
      <p:pic>
        <p:nvPicPr>
          <p:cNvPr id="3" name="Imagen 2">
            <a:extLst>
              <a:ext uri="{FF2B5EF4-FFF2-40B4-BE49-F238E27FC236}">
                <a16:creationId xmlns:a16="http://schemas.microsoft.com/office/drawing/2014/main" id="{1A613B35-B8FA-4BED-9BDA-40A6D6682E32}"/>
              </a:ext>
            </a:extLst>
          </p:cNvPr>
          <p:cNvPicPr>
            <a:picLocks noChangeAspect="1"/>
          </p:cNvPicPr>
          <p:nvPr/>
        </p:nvPicPr>
        <p:blipFill>
          <a:blip r:embed="rId5"/>
          <a:stretch>
            <a:fillRect/>
          </a:stretch>
        </p:blipFill>
        <p:spPr>
          <a:xfrm>
            <a:off x="3638746" y="3395260"/>
            <a:ext cx="5260157" cy="3062101"/>
          </a:xfrm>
          <a:prstGeom prst="rect">
            <a:avLst/>
          </a:prstGeom>
        </p:spPr>
      </p:pic>
      <p:sp>
        <p:nvSpPr>
          <p:cNvPr id="10" name="Flecha derecha 14">
            <a:hlinkClick r:id="rId6" action="ppaction://hlinksldjump"/>
            <a:extLst>
              <a:ext uri="{FF2B5EF4-FFF2-40B4-BE49-F238E27FC236}">
                <a16:creationId xmlns:a16="http://schemas.microsoft.com/office/drawing/2014/main" id="{6B259D79-CAB4-4AD2-85FA-D6855882E517}"/>
              </a:ext>
            </a:extLst>
          </p:cNvPr>
          <p:cNvSpPr/>
          <p:nvPr/>
        </p:nvSpPr>
        <p:spPr>
          <a:xfrm>
            <a:off x="3530061" y="2109362"/>
            <a:ext cx="297545" cy="1310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sp>
        <p:nvSpPr>
          <p:cNvPr id="11" name="Flecha derecha 14">
            <a:hlinkClick r:id="rId7" action="ppaction://hlinksldjump"/>
            <a:extLst>
              <a:ext uri="{FF2B5EF4-FFF2-40B4-BE49-F238E27FC236}">
                <a16:creationId xmlns:a16="http://schemas.microsoft.com/office/drawing/2014/main" id="{CF447D6B-C46D-4EC9-B19A-A291EAF2C808}"/>
              </a:ext>
            </a:extLst>
          </p:cNvPr>
          <p:cNvSpPr/>
          <p:nvPr/>
        </p:nvSpPr>
        <p:spPr>
          <a:xfrm>
            <a:off x="3527001" y="2372150"/>
            <a:ext cx="297545" cy="1310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sp>
        <p:nvSpPr>
          <p:cNvPr id="13" name="Rectángulo 12">
            <a:extLst>
              <a:ext uri="{FF2B5EF4-FFF2-40B4-BE49-F238E27FC236}">
                <a16:creationId xmlns:a16="http://schemas.microsoft.com/office/drawing/2014/main" id="{AEF34F54-7F1B-4A1B-BEFA-F6BDB3E6E634}"/>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4" name="Rectángulo 13">
            <a:extLst>
              <a:ext uri="{FF2B5EF4-FFF2-40B4-BE49-F238E27FC236}">
                <a16:creationId xmlns:a16="http://schemas.microsoft.com/office/drawing/2014/main" id="{8A6680A3-F489-4BC8-83B8-4561BC3D73DF}"/>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6" name="Imagen 15" descr="Fondos oscuros-01.png">
            <a:extLst>
              <a:ext uri="{FF2B5EF4-FFF2-40B4-BE49-F238E27FC236}">
                <a16:creationId xmlns:a16="http://schemas.microsoft.com/office/drawing/2014/main" id="{AF713EFB-D842-4FA2-AB85-B6544B4EA5D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7" name="CuadroTexto 16">
            <a:extLst>
              <a:ext uri="{FF2B5EF4-FFF2-40B4-BE49-F238E27FC236}">
                <a16:creationId xmlns:a16="http://schemas.microsoft.com/office/drawing/2014/main" id="{690CA115-995E-4E85-BB59-657CB2485E50}"/>
              </a:ext>
            </a:extLst>
          </p:cNvPr>
          <p:cNvSpPr txBox="1"/>
          <p:nvPr/>
        </p:nvSpPr>
        <p:spPr>
          <a:xfrm>
            <a:off x="3223967" y="246800"/>
            <a:ext cx="8315662" cy="954107"/>
          </a:xfrm>
          <a:prstGeom prst="rect">
            <a:avLst/>
          </a:prstGeom>
          <a:noFill/>
        </p:spPr>
        <p:txBody>
          <a:bodyPr wrap="square" rtlCol="0">
            <a:spAutoFit/>
          </a:bodyPr>
          <a:lstStyle/>
          <a:p>
            <a:pPr algn="r"/>
            <a:r>
              <a:rPr lang="es-CO" sz="2800" b="1" dirty="0">
                <a:solidFill>
                  <a:schemeClr val="bg1"/>
                </a:solidFill>
              </a:rPr>
              <a:t>EJECUCIÓN DE GASTO FRISCO </a:t>
            </a:r>
          </a:p>
          <a:p>
            <a:pPr algn="r"/>
            <a:r>
              <a:rPr lang="es-CO" sz="2800" b="1" dirty="0">
                <a:solidFill>
                  <a:schemeClr val="bg1"/>
                </a:solidFill>
              </a:rPr>
              <a:t>SEPTIEMBRE DE 2017</a:t>
            </a:r>
          </a:p>
        </p:txBody>
      </p:sp>
    </p:spTree>
    <p:extLst>
      <p:ext uri="{BB962C8B-B14F-4D97-AF65-F5344CB8AC3E}">
        <p14:creationId xmlns:p14="http://schemas.microsoft.com/office/powerpoint/2010/main" val="14814761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3" name="CuadroTexto 2"/>
          <p:cNvSpPr txBox="1"/>
          <p:nvPr/>
        </p:nvSpPr>
        <p:spPr>
          <a:xfrm>
            <a:off x="2598517" y="4321797"/>
            <a:ext cx="7170171" cy="514243"/>
          </a:xfrm>
          <a:prstGeom prst="rect">
            <a:avLst/>
          </a:prstGeom>
          <a:noFill/>
        </p:spPr>
        <p:txBody>
          <a:bodyPr wrap="square" rtlCol="0">
            <a:spAutoFit/>
          </a:bodyPr>
          <a:lstStyle/>
          <a:p>
            <a:r>
              <a:rPr lang="es-CO" sz="1371" dirty="0"/>
              <a:t>La factura del mes de Septiembre del funcionamiento de SAE, se registra mes vencido, es decir en Octubre.</a:t>
            </a:r>
          </a:p>
        </p:txBody>
      </p:sp>
      <p:pic>
        <p:nvPicPr>
          <p:cNvPr id="8" name="Imagen 7">
            <a:extLst>
              <a:ext uri="{FF2B5EF4-FFF2-40B4-BE49-F238E27FC236}">
                <a16:creationId xmlns:a16="http://schemas.microsoft.com/office/drawing/2014/main" id="{75682AF1-7ED6-42FA-B0A4-893F66F12AAD}"/>
              </a:ext>
            </a:extLst>
          </p:cNvPr>
          <p:cNvPicPr>
            <a:picLocks noChangeAspect="1"/>
          </p:cNvPicPr>
          <p:nvPr/>
        </p:nvPicPr>
        <p:blipFill>
          <a:blip r:embed="rId3"/>
          <a:stretch>
            <a:fillRect/>
          </a:stretch>
        </p:blipFill>
        <p:spPr>
          <a:xfrm>
            <a:off x="2272221" y="1710544"/>
            <a:ext cx="7797536" cy="2224573"/>
          </a:xfrm>
          <a:prstGeom prst="rect">
            <a:avLst/>
          </a:prstGeom>
        </p:spPr>
      </p:pic>
      <p:sp>
        <p:nvSpPr>
          <p:cNvPr id="7" name="Rectángulo 6">
            <a:extLst>
              <a:ext uri="{FF2B5EF4-FFF2-40B4-BE49-F238E27FC236}">
                <a16:creationId xmlns:a16="http://schemas.microsoft.com/office/drawing/2014/main" id="{6CE66FBD-7AEC-4472-B1D0-BA57D7CFB7DC}"/>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9" name="Rectángulo 8">
            <a:extLst>
              <a:ext uri="{FF2B5EF4-FFF2-40B4-BE49-F238E27FC236}">
                <a16:creationId xmlns:a16="http://schemas.microsoft.com/office/drawing/2014/main" id="{68EE09AA-782E-403D-B090-C012EF42E786}"/>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descr="Fondos oscuros-01.png">
            <a:extLst>
              <a:ext uri="{FF2B5EF4-FFF2-40B4-BE49-F238E27FC236}">
                <a16:creationId xmlns:a16="http://schemas.microsoft.com/office/drawing/2014/main" id="{EB859269-13C7-4B67-919D-5663BAE1BF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1" name="CuadroTexto 10">
            <a:extLst>
              <a:ext uri="{FF2B5EF4-FFF2-40B4-BE49-F238E27FC236}">
                <a16:creationId xmlns:a16="http://schemas.microsoft.com/office/drawing/2014/main" id="{0BD83EAE-67CE-4B32-AFD9-701C9F601445}"/>
              </a:ext>
            </a:extLst>
          </p:cNvPr>
          <p:cNvSpPr txBox="1"/>
          <p:nvPr/>
        </p:nvSpPr>
        <p:spPr>
          <a:xfrm>
            <a:off x="3223967" y="246800"/>
            <a:ext cx="8315662" cy="954107"/>
          </a:xfrm>
          <a:prstGeom prst="rect">
            <a:avLst/>
          </a:prstGeom>
          <a:noFill/>
        </p:spPr>
        <p:txBody>
          <a:bodyPr wrap="square" rtlCol="0">
            <a:spAutoFit/>
          </a:bodyPr>
          <a:lstStyle/>
          <a:p>
            <a:pPr algn="r"/>
            <a:r>
              <a:rPr lang="es-CO" sz="2800" b="1" dirty="0">
                <a:solidFill>
                  <a:schemeClr val="bg1"/>
                </a:solidFill>
              </a:rPr>
              <a:t>EJECUCIÓN DE TRANSFERENCIAS FRISCO </a:t>
            </a:r>
          </a:p>
          <a:p>
            <a:pPr algn="r"/>
            <a:r>
              <a:rPr lang="es-CO" sz="2800" b="1" dirty="0">
                <a:solidFill>
                  <a:schemeClr val="bg1"/>
                </a:solidFill>
              </a:rPr>
              <a:t>SEPTIEMBRE DE 2017</a:t>
            </a:r>
          </a:p>
        </p:txBody>
      </p:sp>
    </p:spTree>
    <p:extLst>
      <p:ext uri="{BB962C8B-B14F-4D97-AF65-F5344CB8AC3E}">
        <p14:creationId xmlns:p14="http://schemas.microsoft.com/office/powerpoint/2010/main" val="16212345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6" name="CuadroTexto 5"/>
          <p:cNvSpPr txBox="1"/>
          <p:nvPr/>
        </p:nvSpPr>
        <p:spPr>
          <a:xfrm>
            <a:off x="2911378" y="2669730"/>
            <a:ext cx="6172200" cy="1499449"/>
          </a:xfrm>
          <a:prstGeom prst="rect">
            <a:avLst/>
          </a:prstGeom>
          <a:noFill/>
        </p:spPr>
        <p:txBody>
          <a:bodyPr wrap="square" rtlCol="0">
            <a:spAutoFit/>
          </a:bodyPr>
          <a:lstStyle/>
          <a:p>
            <a:pPr algn="ctr"/>
            <a:r>
              <a:rPr lang="es-ES" sz="3048" dirty="0">
                <a:solidFill>
                  <a:schemeClr val="accent5">
                    <a:lumMod val="50000"/>
                  </a:schemeClr>
                </a:solidFill>
              </a:rPr>
              <a:t>EJECUCION DE INGRESOS</a:t>
            </a:r>
          </a:p>
          <a:p>
            <a:pPr algn="ctr"/>
            <a:r>
              <a:rPr lang="es-ES" sz="3048" dirty="0">
                <a:solidFill>
                  <a:schemeClr val="accent5">
                    <a:lumMod val="50000"/>
                  </a:schemeClr>
                </a:solidFill>
              </a:rPr>
              <a:t>SEPTIEMBRE DE 2017</a:t>
            </a:r>
          </a:p>
          <a:p>
            <a:pPr algn="ctr"/>
            <a:endParaRPr lang="es-ES" sz="3048" dirty="0">
              <a:solidFill>
                <a:schemeClr val="accent5">
                  <a:lumMod val="50000"/>
                </a:schemeClr>
              </a:solidFill>
            </a:endParaRPr>
          </a:p>
        </p:txBody>
      </p:sp>
      <p:sp>
        <p:nvSpPr>
          <p:cNvPr id="7" name="Rectángulo 6">
            <a:extLst>
              <a:ext uri="{FF2B5EF4-FFF2-40B4-BE49-F238E27FC236}">
                <a16:creationId xmlns:a16="http://schemas.microsoft.com/office/drawing/2014/main" id="{968B15D4-A639-46AB-ACF6-3B7A48EC36F7}"/>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8" name="Rectángulo 7">
            <a:extLst>
              <a:ext uri="{FF2B5EF4-FFF2-40B4-BE49-F238E27FC236}">
                <a16:creationId xmlns:a16="http://schemas.microsoft.com/office/drawing/2014/main" id="{EFB905BB-E27F-4268-964A-8A4577CBED8D}"/>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a:extLst>
              <a:ext uri="{FF2B5EF4-FFF2-40B4-BE49-F238E27FC236}">
                <a16:creationId xmlns:a16="http://schemas.microsoft.com/office/drawing/2014/main" id="{8E380CC5-C577-4BDB-97A7-A1B4B7ED9F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a:extLst>
              <a:ext uri="{FF2B5EF4-FFF2-40B4-BE49-F238E27FC236}">
                <a16:creationId xmlns:a16="http://schemas.microsoft.com/office/drawing/2014/main" id="{143E4C01-6E57-4B31-9D6D-FB9B723FA82F}"/>
              </a:ext>
            </a:extLst>
          </p:cNvPr>
          <p:cNvSpPr txBox="1"/>
          <p:nvPr/>
        </p:nvSpPr>
        <p:spPr>
          <a:xfrm>
            <a:off x="3223967" y="246800"/>
            <a:ext cx="8315662" cy="954107"/>
          </a:xfrm>
          <a:prstGeom prst="rect">
            <a:avLst/>
          </a:prstGeom>
          <a:noFill/>
        </p:spPr>
        <p:txBody>
          <a:bodyPr wrap="square" rtlCol="0">
            <a:spAutoFit/>
          </a:bodyPr>
          <a:lstStyle/>
          <a:p>
            <a:pPr algn="r"/>
            <a:r>
              <a:rPr lang="es-CO" sz="2800" b="1" dirty="0">
                <a:solidFill>
                  <a:schemeClr val="bg1"/>
                </a:solidFill>
              </a:rPr>
              <a:t>EJECUCIÓN DE INGRESOS</a:t>
            </a:r>
          </a:p>
          <a:p>
            <a:pPr algn="r"/>
            <a:r>
              <a:rPr lang="es-CO" sz="2800" b="1" dirty="0">
                <a:solidFill>
                  <a:schemeClr val="bg1"/>
                </a:solidFill>
              </a:rPr>
              <a:t>SEPTIEMBRE DE 2017</a:t>
            </a:r>
          </a:p>
        </p:txBody>
      </p:sp>
    </p:spTree>
    <p:extLst>
      <p:ext uri="{BB962C8B-B14F-4D97-AF65-F5344CB8AC3E}">
        <p14:creationId xmlns:p14="http://schemas.microsoft.com/office/powerpoint/2010/main" val="12398551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2" name="Marcador de número de diapositiva 1"/>
          <p:cNvSpPr>
            <a:spLocks noGrp="1"/>
          </p:cNvSpPr>
          <p:nvPr>
            <p:ph type="sldNum" sz="quarter" idx="12"/>
          </p:nvPr>
        </p:nvSpPr>
        <p:spPr/>
        <p:txBody>
          <a:bodyPr/>
          <a:lstStyle/>
          <a:p>
            <a:fld id="{015B2B85-C11A-46BE-910A-7C2CECB29AE5}" type="slidenum">
              <a:rPr lang="es-ES" smtClean="0"/>
              <a:t>22</a:t>
            </a:fld>
            <a:endParaRPr lang="es-ES"/>
          </a:p>
        </p:txBody>
      </p:sp>
      <p:pic>
        <p:nvPicPr>
          <p:cNvPr id="3" name="Imagen 2"/>
          <p:cNvPicPr>
            <a:picLocks noChangeAspect="1"/>
          </p:cNvPicPr>
          <p:nvPr/>
        </p:nvPicPr>
        <p:blipFill>
          <a:blip r:embed="rId2"/>
          <a:stretch>
            <a:fillRect/>
          </a:stretch>
        </p:blipFill>
        <p:spPr>
          <a:xfrm>
            <a:off x="2090403" y="1534473"/>
            <a:ext cx="3365406" cy="3861477"/>
          </a:xfrm>
          <a:prstGeom prst="rect">
            <a:avLst/>
          </a:prstGeom>
        </p:spPr>
      </p:pic>
      <p:sp>
        <p:nvSpPr>
          <p:cNvPr id="11" name="CuadroTexto 10"/>
          <p:cNvSpPr txBox="1"/>
          <p:nvPr/>
        </p:nvSpPr>
        <p:spPr>
          <a:xfrm>
            <a:off x="2316315" y="5631738"/>
            <a:ext cx="5608761" cy="303288"/>
          </a:xfrm>
          <a:prstGeom prst="rect">
            <a:avLst/>
          </a:prstGeom>
          <a:noFill/>
        </p:spPr>
        <p:txBody>
          <a:bodyPr wrap="square" rtlCol="0">
            <a:spAutoFit/>
          </a:bodyPr>
          <a:lstStyle/>
          <a:p>
            <a:r>
              <a:rPr lang="es-CO" sz="1371" dirty="0"/>
              <a:t>Cifras en Millones de Pesos</a:t>
            </a:r>
          </a:p>
        </p:txBody>
      </p:sp>
      <p:pic>
        <p:nvPicPr>
          <p:cNvPr id="4" name="Imagen 3">
            <a:extLst>
              <a:ext uri="{FF2B5EF4-FFF2-40B4-BE49-F238E27FC236}">
                <a16:creationId xmlns:a16="http://schemas.microsoft.com/office/drawing/2014/main" id="{E271CC0A-3281-4278-BF19-854908336147}"/>
              </a:ext>
            </a:extLst>
          </p:cNvPr>
          <p:cNvPicPr>
            <a:picLocks noChangeAspect="1"/>
          </p:cNvPicPr>
          <p:nvPr/>
        </p:nvPicPr>
        <p:blipFill>
          <a:blip r:embed="rId3"/>
          <a:stretch>
            <a:fillRect/>
          </a:stretch>
        </p:blipFill>
        <p:spPr>
          <a:xfrm>
            <a:off x="5548376" y="1534473"/>
            <a:ext cx="2376700" cy="3861477"/>
          </a:xfrm>
          <a:prstGeom prst="rect">
            <a:avLst/>
          </a:prstGeom>
        </p:spPr>
      </p:pic>
      <p:pic>
        <p:nvPicPr>
          <p:cNvPr id="6" name="Imagen 5">
            <a:extLst>
              <a:ext uri="{FF2B5EF4-FFF2-40B4-BE49-F238E27FC236}">
                <a16:creationId xmlns:a16="http://schemas.microsoft.com/office/drawing/2014/main" id="{583A1AC1-74FB-48D3-BA67-B83FB588B50D}"/>
              </a:ext>
            </a:extLst>
          </p:cNvPr>
          <p:cNvPicPr>
            <a:picLocks noChangeAspect="1"/>
          </p:cNvPicPr>
          <p:nvPr/>
        </p:nvPicPr>
        <p:blipFill>
          <a:blip r:embed="rId4"/>
          <a:stretch>
            <a:fillRect/>
          </a:stretch>
        </p:blipFill>
        <p:spPr>
          <a:xfrm>
            <a:off x="8017643" y="1538136"/>
            <a:ext cx="1971034" cy="3857814"/>
          </a:xfrm>
          <a:prstGeom prst="rect">
            <a:avLst/>
          </a:prstGeom>
        </p:spPr>
      </p:pic>
      <p:sp>
        <p:nvSpPr>
          <p:cNvPr id="12" name="Rectángulo 11">
            <a:extLst>
              <a:ext uri="{FF2B5EF4-FFF2-40B4-BE49-F238E27FC236}">
                <a16:creationId xmlns:a16="http://schemas.microsoft.com/office/drawing/2014/main" id="{183F0FEF-2DA3-44A2-AB3A-3CE373BC7C34}"/>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3" name="Rectángulo 12">
            <a:extLst>
              <a:ext uri="{FF2B5EF4-FFF2-40B4-BE49-F238E27FC236}">
                <a16:creationId xmlns:a16="http://schemas.microsoft.com/office/drawing/2014/main" id="{704EC33F-82F5-47C0-95FE-0424F1640394}"/>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4" name="Imagen 13" descr="Fondos oscuros-01.png">
            <a:extLst>
              <a:ext uri="{FF2B5EF4-FFF2-40B4-BE49-F238E27FC236}">
                <a16:creationId xmlns:a16="http://schemas.microsoft.com/office/drawing/2014/main" id="{4CF6D4CA-0E14-4D01-A9A7-01486B4FF6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5" name="CuadroTexto 14">
            <a:extLst>
              <a:ext uri="{FF2B5EF4-FFF2-40B4-BE49-F238E27FC236}">
                <a16:creationId xmlns:a16="http://schemas.microsoft.com/office/drawing/2014/main" id="{1B1D89CB-7AC4-4E9B-BF8E-F1C27700FA7B}"/>
              </a:ext>
            </a:extLst>
          </p:cNvPr>
          <p:cNvSpPr txBox="1"/>
          <p:nvPr/>
        </p:nvSpPr>
        <p:spPr>
          <a:xfrm>
            <a:off x="3223967" y="246800"/>
            <a:ext cx="8315662" cy="954107"/>
          </a:xfrm>
          <a:prstGeom prst="rect">
            <a:avLst/>
          </a:prstGeom>
          <a:noFill/>
        </p:spPr>
        <p:txBody>
          <a:bodyPr wrap="square" rtlCol="0">
            <a:spAutoFit/>
          </a:bodyPr>
          <a:lstStyle/>
          <a:p>
            <a:pPr algn="r"/>
            <a:r>
              <a:rPr lang="es-CO" sz="2800" b="1" dirty="0">
                <a:solidFill>
                  <a:schemeClr val="bg1"/>
                </a:solidFill>
              </a:rPr>
              <a:t>PRESUPUESTO INGRESOS VS EJECUTADO</a:t>
            </a:r>
          </a:p>
          <a:p>
            <a:pPr algn="r"/>
            <a:r>
              <a:rPr lang="es-CO" sz="2800" b="1" dirty="0">
                <a:solidFill>
                  <a:schemeClr val="bg1"/>
                </a:solidFill>
              </a:rPr>
              <a:t>SEPTIEMBRE DE 2017</a:t>
            </a:r>
          </a:p>
        </p:txBody>
      </p:sp>
    </p:spTree>
    <p:extLst>
      <p:ext uri="{BB962C8B-B14F-4D97-AF65-F5344CB8AC3E}">
        <p14:creationId xmlns:p14="http://schemas.microsoft.com/office/powerpoint/2010/main" val="26548757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7" name="CuadroTexto 6">
            <a:extLst>
              <a:ext uri="{FF2B5EF4-FFF2-40B4-BE49-F238E27FC236}">
                <a16:creationId xmlns:a16="http://schemas.microsoft.com/office/drawing/2014/main" id="{D0F1A426-D889-47D0-8E19-63F720909B3B}"/>
              </a:ext>
            </a:extLst>
          </p:cNvPr>
          <p:cNvSpPr txBox="1"/>
          <p:nvPr/>
        </p:nvSpPr>
        <p:spPr>
          <a:xfrm>
            <a:off x="2911378" y="2669730"/>
            <a:ext cx="6172200" cy="1968488"/>
          </a:xfrm>
          <a:prstGeom prst="rect">
            <a:avLst/>
          </a:prstGeom>
          <a:noFill/>
        </p:spPr>
        <p:txBody>
          <a:bodyPr wrap="square" rtlCol="0">
            <a:spAutoFit/>
          </a:bodyPr>
          <a:lstStyle/>
          <a:p>
            <a:pPr algn="ctr"/>
            <a:r>
              <a:rPr lang="es-ES" sz="3048" dirty="0">
                <a:solidFill>
                  <a:schemeClr val="accent5">
                    <a:lumMod val="50000"/>
                  </a:schemeClr>
                </a:solidFill>
              </a:rPr>
              <a:t>3. EJECUCION PRESUPUESTAL DE GASTOS SAE </a:t>
            </a:r>
          </a:p>
          <a:p>
            <a:pPr algn="ctr"/>
            <a:r>
              <a:rPr lang="es-ES" sz="3048" dirty="0">
                <a:solidFill>
                  <a:schemeClr val="accent5">
                    <a:lumMod val="50000"/>
                  </a:schemeClr>
                </a:solidFill>
              </a:rPr>
              <a:t>SEPTIEMBRE DE 2017</a:t>
            </a:r>
          </a:p>
          <a:p>
            <a:pPr algn="ctr"/>
            <a:endParaRPr lang="es-ES" sz="3048" dirty="0">
              <a:solidFill>
                <a:schemeClr val="accent5">
                  <a:lumMod val="50000"/>
                </a:schemeClr>
              </a:solidFill>
            </a:endParaRPr>
          </a:p>
        </p:txBody>
      </p:sp>
      <p:sp>
        <p:nvSpPr>
          <p:cNvPr id="6" name="Rectángulo 5">
            <a:extLst>
              <a:ext uri="{FF2B5EF4-FFF2-40B4-BE49-F238E27FC236}">
                <a16:creationId xmlns:a16="http://schemas.microsoft.com/office/drawing/2014/main" id="{6ECCCE09-FA6C-40AF-B082-22C532DD1060}"/>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8" name="Rectángulo 7">
            <a:extLst>
              <a:ext uri="{FF2B5EF4-FFF2-40B4-BE49-F238E27FC236}">
                <a16:creationId xmlns:a16="http://schemas.microsoft.com/office/drawing/2014/main" id="{727B35A2-9DFD-4246-B782-D4EA9399AF8B}"/>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a:extLst>
              <a:ext uri="{FF2B5EF4-FFF2-40B4-BE49-F238E27FC236}">
                <a16:creationId xmlns:a16="http://schemas.microsoft.com/office/drawing/2014/main" id="{974674E8-58B9-4103-A8AA-610B9B97D9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a:extLst>
              <a:ext uri="{FF2B5EF4-FFF2-40B4-BE49-F238E27FC236}">
                <a16:creationId xmlns:a16="http://schemas.microsoft.com/office/drawing/2014/main" id="{86CC2F04-B046-4450-B8BE-1BE6FC4EBB54}"/>
              </a:ext>
            </a:extLst>
          </p:cNvPr>
          <p:cNvSpPr txBox="1"/>
          <p:nvPr/>
        </p:nvSpPr>
        <p:spPr>
          <a:xfrm>
            <a:off x="3223967" y="246800"/>
            <a:ext cx="8315662" cy="954107"/>
          </a:xfrm>
          <a:prstGeom prst="rect">
            <a:avLst/>
          </a:prstGeom>
          <a:noFill/>
        </p:spPr>
        <p:txBody>
          <a:bodyPr wrap="square" rtlCol="0">
            <a:spAutoFit/>
          </a:bodyPr>
          <a:lstStyle/>
          <a:p>
            <a:pPr algn="r"/>
            <a:r>
              <a:rPr lang="es-CO" sz="2800" b="1" dirty="0">
                <a:solidFill>
                  <a:schemeClr val="bg1"/>
                </a:solidFill>
              </a:rPr>
              <a:t>EJECUCIÓN PRESUPUESTAL DE GASTOS SAE</a:t>
            </a:r>
          </a:p>
          <a:p>
            <a:pPr algn="r"/>
            <a:r>
              <a:rPr lang="es-CO" sz="2800" b="1" dirty="0">
                <a:solidFill>
                  <a:schemeClr val="bg1"/>
                </a:solidFill>
              </a:rPr>
              <a:t>SEPTIEMBRE DE 2017</a:t>
            </a:r>
          </a:p>
        </p:txBody>
      </p:sp>
    </p:spTree>
    <p:extLst>
      <p:ext uri="{BB962C8B-B14F-4D97-AF65-F5344CB8AC3E}">
        <p14:creationId xmlns:p14="http://schemas.microsoft.com/office/powerpoint/2010/main" val="14634191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8404" y="118752"/>
            <a:ext cx="1500187" cy="667127"/>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7" name="Marcador de número de diapositiva 6"/>
          <p:cNvSpPr>
            <a:spLocks noGrp="1"/>
          </p:cNvSpPr>
          <p:nvPr>
            <p:ph type="sldNum" sz="quarter" idx="12"/>
          </p:nvPr>
        </p:nvSpPr>
        <p:spPr/>
        <p:txBody>
          <a:bodyPr/>
          <a:lstStyle/>
          <a:p>
            <a:fld id="{015B2B85-C11A-46BE-910A-7C2CECB29AE5}" type="slidenum">
              <a:rPr lang="es-ES" smtClean="0"/>
              <a:t>24</a:t>
            </a:fld>
            <a:endParaRPr lang="es-ES"/>
          </a:p>
        </p:txBody>
      </p:sp>
      <p:sp>
        <p:nvSpPr>
          <p:cNvPr id="15" name="CuadroTexto 14"/>
          <p:cNvSpPr txBox="1"/>
          <p:nvPr/>
        </p:nvSpPr>
        <p:spPr>
          <a:xfrm>
            <a:off x="4193785" y="311617"/>
            <a:ext cx="5724690" cy="303288"/>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Gasto SAE Corte Septiembre de 2017- </a:t>
            </a:r>
          </a:p>
        </p:txBody>
      </p:sp>
      <p:sp>
        <p:nvSpPr>
          <p:cNvPr id="8" name="CuadroTexto 7"/>
          <p:cNvSpPr txBox="1"/>
          <p:nvPr/>
        </p:nvSpPr>
        <p:spPr>
          <a:xfrm>
            <a:off x="5325822" y="2686074"/>
            <a:ext cx="1654030" cy="303288"/>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Giro</a:t>
            </a:r>
          </a:p>
        </p:txBody>
      </p:sp>
      <p:pic>
        <p:nvPicPr>
          <p:cNvPr id="2" name="Imagen 1">
            <a:extLst>
              <a:ext uri="{FF2B5EF4-FFF2-40B4-BE49-F238E27FC236}">
                <a16:creationId xmlns:a16="http://schemas.microsoft.com/office/drawing/2014/main" id="{AC332F45-FEBA-4EB4-B8D1-0E97C5E94E0A}"/>
              </a:ext>
            </a:extLst>
          </p:cNvPr>
          <p:cNvPicPr>
            <a:picLocks noChangeAspect="1"/>
          </p:cNvPicPr>
          <p:nvPr/>
        </p:nvPicPr>
        <p:blipFill>
          <a:blip r:embed="rId4"/>
          <a:stretch>
            <a:fillRect/>
          </a:stretch>
        </p:blipFill>
        <p:spPr>
          <a:xfrm>
            <a:off x="2198143" y="1364481"/>
            <a:ext cx="7795715" cy="1144356"/>
          </a:xfrm>
          <a:prstGeom prst="rect">
            <a:avLst/>
          </a:prstGeom>
        </p:spPr>
      </p:pic>
      <p:pic>
        <p:nvPicPr>
          <p:cNvPr id="3" name="Imagen 2">
            <a:extLst>
              <a:ext uri="{FF2B5EF4-FFF2-40B4-BE49-F238E27FC236}">
                <a16:creationId xmlns:a16="http://schemas.microsoft.com/office/drawing/2014/main" id="{4786AE3D-A119-4711-AB8A-60B6511722BD}"/>
              </a:ext>
            </a:extLst>
          </p:cNvPr>
          <p:cNvPicPr>
            <a:picLocks noChangeAspect="1"/>
          </p:cNvPicPr>
          <p:nvPr/>
        </p:nvPicPr>
        <p:blipFill>
          <a:blip r:embed="rId5"/>
          <a:stretch>
            <a:fillRect/>
          </a:stretch>
        </p:blipFill>
        <p:spPr>
          <a:xfrm>
            <a:off x="3946584" y="3084479"/>
            <a:ext cx="4772601" cy="2789367"/>
          </a:xfrm>
          <a:prstGeom prst="rect">
            <a:avLst/>
          </a:prstGeom>
        </p:spPr>
      </p:pic>
      <p:sp>
        <p:nvSpPr>
          <p:cNvPr id="9" name="Flecha derecha 11">
            <a:hlinkClick r:id="rId6" action="ppaction://hlinksldjump"/>
            <a:extLst>
              <a:ext uri="{FF2B5EF4-FFF2-40B4-BE49-F238E27FC236}">
                <a16:creationId xmlns:a16="http://schemas.microsoft.com/office/drawing/2014/main" id="{ACB1CE9E-DAC6-4D14-840F-F44E7A2316A2}"/>
              </a:ext>
            </a:extLst>
          </p:cNvPr>
          <p:cNvSpPr/>
          <p:nvPr/>
        </p:nvSpPr>
        <p:spPr>
          <a:xfrm>
            <a:off x="3877603" y="1741954"/>
            <a:ext cx="297545" cy="1310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sp>
        <p:nvSpPr>
          <p:cNvPr id="10" name="Flecha derecha 11">
            <a:hlinkClick r:id="rId7" action="ppaction://hlinksldjump"/>
            <a:extLst>
              <a:ext uri="{FF2B5EF4-FFF2-40B4-BE49-F238E27FC236}">
                <a16:creationId xmlns:a16="http://schemas.microsoft.com/office/drawing/2014/main" id="{132985B7-7E44-4B79-A5A6-C214C57B0CFE}"/>
              </a:ext>
            </a:extLst>
          </p:cNvPr>
          <p:cNvSpPr/>
          <p:nvPr/>
        </p:nvSpPr>
        <p:spPr>
          <a:xfrm>
            <a:off x="3874543" y="1903905"/>
            <a:ext cx="297545" cy="1310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sp>
        <p:nvSpPr>
          <p:cNvPr id="11" name="Rectángulo 10">
            <a:extLst>
              <a:ext uri="{FF2B5EF4-FFF2-40B4-BE49-F238E27FC236}">
                <a16:creationId xmlns:a16="http://schemas.microsoft.com/office/drawing/2014/main" id="{68A240D8-6447-4A00-95B9-856FF43CE551}"/>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2" name="Rectángulo 11">
            <a:extLst>
              <a:ext uri="{FF2B5EF4-FFF2-40B4-BE49-F238E27FC236}">
                <a16:creationId xmlns:a16="http://schemas.microsoft.com/office/drawing/2014/main" id="{1E6A04E2-1B97-4611-8DB5-84B8EF1D32FD}"/>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3" name="Imagen 12" descr="Fondos oscuros-01.png">
            <a:extLst>
              <a:ext uri="{FF2B5EF4-FFF2-40B4-BE49-F238E27FC236}">
                <a16:creationId xmlns:a16="http://schemas.microsoft.com/office/drawing/2014/main" id="{337FA9DA-A7E8-4062-800D-3CB1F4C7226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4" name="CuadroTexto 13">
            <a:extLst>
              <a:ext uri="{FF2B5EF4-FFF2-40B4-BE49-F238E27FC236}">
                <a16:creationId xmlns:a16="http://schemas.microsoft.com/office/drawing/2014/main" id="{A0FB0781-2DF9-4AD2-824B-BA3BABC6E56B}"/>
              </a:ext>
            </a:extLst>
          </p:cNvPr>
          <p:cNvSpPr txBox="1"/>
          <p:nvPr/>
        </p:nvSpPr>
        <p:spPr>
          <a:xfrm>
            <a:off x="3223967" y="246800"/>
            <a:ext cx="8315662" cy="954107"/>
          </a:xfrm>
          <a:prstGeom prst="rect">
            <a:avLst/>
          </a:prstGeom>
          <a:noFill/>
        </p:spPr>
        <p:txBody>
          <a:bodyPr wrap="square" rtlCol="0">
            <a:spAutoFit/>
          </a:bodyPr>
          <a:lstStyle/>
          <a:p>
            <a:pPr algn="r"/>
            <a:r>
              <a:rPr lang="es-CO" sz="2800" b="1" dirty="0">
                <a:solidFill>
                  <a:schemeClr val="bg1"/>
                </a:solidFill>
              </a:rPr>
              <a:t>EJECUCIÓN PRESUPUESTAL DE GASTOS SAE</a:t>
            </a:r>
          </a:p>
          <a:p>
            <a:pPr algn="r"/>
            <a:r>
              <a:rPr lang="es-CO" sz="2800" b="1" dirty="0">
                <a:solidFill>
                  <a:schemeClr val="bg1"/>
                </a:solidFill>
              </a:rPr>
              <a:t>SEPTIEMBRE DE 2017</a:t>
            </a:r>
          </a:p>
        </p:txBody>
      </p:sp>
    </p:spTree>
    <p:extLst>
      <p:ext uri="{BB962C8B-B14F-4D97-AF65-F5344CB8AC3E}">
        <p14:creationId xmlns:p14="http://schemas.microsoft.com/office/powerpoint/2010/main" val="33924752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6" name="CuadroTexto 5"/>
          <p:cNvSpPr txBox="1"/>
          <p:nvPr/>
        </p:nvSpPr>
        <p:spPr>
          <a:xfrm>
            <a:off x="3009900" y="2868441"/>
            <a:ext cx="6172200" cy="1499449"/>
          </a:xfrm>
          <a:prstGeom prst="rect">
            <a:avLst/>
          </a:prstGeom>
          <a:noFill/>
        </p:spPr>
        <p:txBody>
          <a:bodyPr wrap="square" rtlCol="0">
            <a:spAutoFit/>
          </a:bodyPr>
          <a:lstStyle/>
          <a:p>
            <a:pPr algn="ctr"/>
            <a:r>
              <a:rPr lang="es-ES" sz="3048" dirty="0">
                <a:solidFill>
                  <a:schemeClr val="accent5">
                    <a:lumMod val="50000"/>
                  </a:schemeClr>
                </a:solidFill>
              </a:rPr>
              <a:t>4. ESTADOS FINANCIEROS SAE</a:t>
            </a:r>
          </a:p>
          <a:p>
            <a:pPr algn="ctr"/>
            <a:r>
              <a:rPr lang="es-ES" sz="3048" dirty="0">
                <a:solidFill>
                  <a:schemeClr val="accent5">
                    <a:lumMod val="50000"/>
                  </a:schemeClr>
                </a:solidFill>
              </a:rPr>
              <a:t>SEPTIEMBRE DE 2017</a:t>
            </a:r>
          </a:p>
          <a:p>
            <a:pPr algn="ctr"/>
            <a:endParaRPr lang="es-ES" sz="3048" dirty="0">
              <a:solidFill>
                <a:schemeClr val="accent5">
                  <a:lumMod val="50000"/>
                </a:schemeClr>
              </a:solidFill>
            </a:endParaRPr>
          </a:p>
        </p:txBody>
      </p:sp>
      <p:sp>
        <p:nvSpPr>
          <p:cNvPr id="7" name="Rectángulo 6">
            <a:extLst>
              <a:ext uri="{FF2B5EF4-FFF2-40B4-BE49-F238E27FC236}">
                <a16:creationId xmlns:a16="http://schemas.microsoft.com/office/drawing/2014/main" id="{DA2CF2BB-75ED-4077-AE9A-6BC4FAAB0015}"/>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8" name="Rectángulo 7">
            <a:extLst>
              <a:ext uri="{FF2B5EF4-FFF2-40B4-BE49-F238E27FC236}">
                <a16:creationId xmlns:a16="http://schemas.microsoft.com/office/drawing/2014/main" id="{3E6F0042-8D9B-4C84-9FC5-3780152AC142}"/>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a:extLst>
              <a:ext uri="{FF2B5EF4-FFF2-40B4-BE49-F238E27FC236}">
                <a16:creationId xmlns:a16="http://schemas.microsoft.com/office/drawing/2014/main" id="{6C6A5C1B-6B50-4543-B866-95736344F4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a:extLst>
              <a:ext uri="{FF2B5EF4-FFF2-40B4-BE49-F238E27FC236}">
                <a16:creationId xmlns:a16="http://schemas.microsoft.com/office/drawing/2014/main" id="{2F0FA58B-2B8B-4454-AB72-2186DD020E58}"/>
              </a:ext>
            </a:extLst>
          </p:cNvPr>
          <p:cNvSpPr txBox="1"/>
          <p:nvPr/>
        </p:nvSpPr>
        <p:spPr>
          <a:xfrm>
            <a:off x="3223967" y="246800"/>
            <a:ext cx="8315662" cy="954107"/>
          </a:xfrm>
          <a:prstGeom prst="rect">
            <a:avLst/>
          </a:prstGeom>
          <a:noFill/>
        </p:spPr>
        <p:txBody>
          <a:bodyPr wrap="square" rtlCol="0">
            <a:spAutoFit/>
          </a:bodyPr>
          <a:lstStyle/>
          <a:p>
            <a:pPr algn="r"/>
            <a:r>
              <a:rPr lang="es-CO" sz="2800" b="1" dirty="0">
                <a:solidFill>
                  <a:schemeClr val="bg1"/>
                </a:solidFill>
              </a:rPr>
              <a:t>ESTADOS FINANCIEROS SAE</a:t>
            </a:r>
          </a:p>
          <a:p>
            <a:pPr algn="r"/>
            <a:r>
              <a:rPr lang="es-CO" sz="2800" b="1" dirty="0">
                <a:solidFill>
                  <a:schemeClr val="bg1"/>
                </a:solidFill>
              </a:rPr>
              <a:t>SEPTIEMBRE DE 2017</a:t>
            </a:r>
          </a:p>
        </p:txBody>
      </p:sp>
    </p:spTree>
    <p:extLst>
      <p:ext uri="{BB962C8B-B14F-4D97-AF65-F5344CB8AC3E}">
        <p14:creationId xmlns:p14="http://schemas.microsoft.com/office/powerpoint/2010/main" val="4735166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a 5">
            <a:extLst>
              <a:ext uri="{FF2B5EF4-FFF2-40B4-BE49-F238E27FC236}">
                <a16:creationId xmlns:a16="http://schemas.microsoft.com/office/drawing/2014/main" id="{97157859-6FEB-4174-B0BB-377A9FEAF433}"/>
              </a:ext>
            </a:extLst>
          </p:cNvPr>
          <p:cNvGraphicFramePr>
            <a:graphicFrameLocks noGrp="1"/>
          </p:cNvGraphicFramePr>
          <p:nvPr/>
        </p:nvGraphicFramePr>
        <p:xfrm>
          <a:off x="2988129" y="1596935"/>
          <a:ext cx="6220096" cy="4315096"/>
        </p:xfrm>
        <a:graphic>
          <a:graphicData uri="http://schemas.openxmlformats.org/drawingml/2006/table">
            <a:tbl>
              <a:tblPr/>
              <a:tblGrid>
                <a:gridCol w="2407053">
                  <a:extLst>
                    <a:ext uri="{9D8B030D-6E8A-4147-A177-3AD203B41FA5}">
                      <a16:colId xmlns:a16="http://schemas.microsoft.com/office/drawing/2014/main" val="2829782531"/>
                    </a:ext>
                  </a:extLst>
                </a:gridCol>
                <a:gridCol w="731115">
                  <a:extLst>
                    <a:ext uri="{9D8B030D-6E8A-4147-A177-3AD203B41FA5}">
                      <a16:colId xmlns:a16="http://schemas.microsoft.com/office/drawing/2014/main" val="3953613132"/>
                    </a:ext>
                  </a:extLst>
                </a:gridCol>
                <a:gridCol w="56239">
                  <a:extLst>
                    <a:ext uri="{9D8B030D-6E8A-4147-A177-3AD203B41FA5}">
                      <a16:colId xmlns:a16="http://schemas.microsoft.com/office/drawing/2014/main" val="2189539920"/>
                    </a:ext>
                  </a:extLst>
                </a:gridCol>
                <a:gridCol w="731115">
                  <a:extLst>
                    <a:ext uri="{9D8B030D-6E8A-4147-A177-3AD203B41FA5}">
                      <a16:colId xmlns:a16="http://schemas.microsoft.com/office/drawing/2014/main" val="2307859266"/>
                    </a:ext>
                  </a:extLst>
                </a:gridCol>
                <a:gridCol w="44991">
                  <a:extLst>
                    <a:ext uri="{9D8B030D-6E8A-4147-A177-3AD203B41FA5}">
                      <a16:colId xmlns:a16="http://schemas.microsoft.com/office/drawing/2014/main" val="646426919"/>
                    </a:ext>
                  </a:extLst>
                </a:gridCol>
                <a:gridCol w="686123">
                  <a:extLst>
                    <a:ext uri="{9D8B030D-6E8A-4147-A177-3AD203B41FA5}">
                      <a16:colId xmlns:a16="http://schemas.microsoft.com/office/drawing/2014/main" val="2288450916"/>
                    </a:ext>
                  </a:extLst>
                </a:gridCol>
                <a:gridCol w="101231">
                  <a:extLst>
                    <a:ext uri="{9D8B030D-6E8A-4147-A177-3AD203B41FA5}">
                      <a16:colId xmlns:a16="http://schemas.microsoft.com/office/drawing/2014/main" val="1780746700"/>
                    </a:ext>
                  </a:extLst>
                </a:gridCol>
                <a:gridCol w="629883">
                  <a:extLst>
                    <a:ext uri="{9D8B030D-6E8A-4147-A177-3AD203B41FA5}">
                      <a16:colId xmlns:a16="http://schemas.microsoft.com/office/drawing/2014/main" val="989484836"/>
                    </a:ext>
                  </a:extLst>
                </a:gridCol>
                <a:gridCol w="101231">
                  <a:extLst>
                    <a:ext uri="{9D8B030D-6E8A-4147-A177-3AD203B41FA5}">
                      <a16:colId xmlns:a16="http://schemas.microsoft.com/office/drawing/2014/main" val="172602543"/>
                    </a:ext>
                  </a:extLst>
                </a:gridCol>
                <a:gridCol w="731115">
                  <a:extLst>
                    <a:ext uri="{9D8B030D-6E8A-4147-A177-3AD203B41FA5}">
                      <a16:colId xmlns:a16="http://schemas.microsoft.com/office/drawing/2014/main" val="1904502210"/>
                    </a:ext>
                  </a:extLst>
                </a:gridCol>
              </a:tblGrid>
              <a:tr h="692718">
                <a:tc>
                  <a:txBody>
                    <a:bodyPr/>
                    <a:lstStyle/>
                    <a:p>
                      <a:pPr algn="ctr" fontAlgn="ctr"/>
                      <a:r>
                        <a:rPr lang="es-CO" sz="1100" b="1" i="0" u="none" strike="noStrike" dirty="0">
                          <a:solidFill>
                            <a:srgbClr val="000000"/>
                          </a:solidFill>
                          <a:effectLst/>
                          <a:latin typeface="Arial Narrow" panose="020B0606020202030204" pitchFamily="34" charset="0"/>
                        </a:rPr>
                        <a:t>ACTIVO</a:t>
                      </a:r>
                    </a:p>
                  </a:txBody>
                  <a:tcPr marL="0" marR="0" marT="0" marB="0" anchor="ctr">
                    <a:lnL>
                      <a:noFill/>
                    </a:lnL>
                    <a:lnR>
                      <a:noFill/>
                    </a:lnR>
                    <a:lnT>
                      <a:noFill/>
                    </a:lnT>
                    <a:lnB>
                      <a:noFill/>
                    </a:lnB>
                  </a:tcPr>
                </a:tc>
                <a:tc>
                  <a:txBody>
                    <a:bodyPr/>
                    <a:lstStyle/>
                    <a:p>
                      <a:pPr algn="ctr" fontAlgn="ctr"/>
                      <a:r>
                        <a:rPr lang="es-CO" sz="1100" b="0" i="0" u="none" strike="noStrike">
                          <a:effectLst/>
                          <a:latin typeface="Arial Narrow" panose="020B0606020202030204" pitchFamily="34" charset="0"/>
                        </a:rPr>
                        <a:t>Al 30 Septiembre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100" b="1"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1100" b="0" i="0" u="none" strike="noStrike">
                          <a:effectLst/>
                          <a:latin typeface="Arial Narrow" panose="020B0606020202030204" pitchFamily="34" charset="0"/>
                        </a:rPr>
                        <a:t>Al 30 Septiembre 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Arial Narrow" panose="020B0606020202030204" pitchFamily="34" charset="0"/>
                        </a:rPr>
                        <a:t>Al 31 Diciembre 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Arial Narrow" panose="020B0606020202030204" pitchFamily="34" charset="0"/>
                        </a:rPr>
                        <a:t>Variación % Septiembre</a:t>
                      </a:r>
                      <a:br>
                        <a:rPr lang="es-CO" sz="1100" b="0" i="0" u="none" strike="noStrike">
                          <a:effectLst/>
                          <a:latin typeface="Arial Narrow" panose="020B0606020202030204" pitchFamily="34" charset="0"/>
                        </a:rPr>
                      </a:br>
                      <a:r>
                        <a:rPr lang="es-CO" sz="1100" b="0" i="0" u="none" strike="noStrike">
                          <a:effectLst/>
                          <a:latin typeface="Arial Narrow" panose="020B0606020202030204" pitchFamily="34" charset="0"/>
                        </a:rPr>
                        <a:t>2017-2016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Arial Narrow" panose="020B0606020202030204" pitchFamily="34" charset="0"/>
                        </a:rPr>
                        <a:t>Variación % Septiembreo -Dic</a:t>
                      </a:r>
                      <a:br>
                        <a:rPr lang="es-CO" sz="1100" b="0" i="0" u="none" strike="noStrike">
                          <a:effectLst/>
                          <a:latin typeface="Arial Narrow" panose="020B0606020202030204" pitchFamily="34" charset="0"/>
                        </a:rPr>
                      </a:br>
                      <a:r>
                        <a:rPr lang="es-CO" sz="1100" b="0" i="0" u="none" strike="noStrike">
                          <a:effectLst/>
                          <a:latin typeface="Arial Narrow" panose="020B0606020202030204" pitchFamily="34" charset="0"/>
                        </a:rPr>
                        <a:t>2017-2016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13306768"/>
                  </a:ext>
                </a:extLst>
              </a:tr>
              <a:tr h="182441">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88563752"/>
                  </a:ext>
                </a:extLst>
              </a:tr>
              <a:tr h="190374">
                <a:tc>
                  <a:txBody>
                    <a:bodyPr/>
                    <a:lstStyle/>
                    <a:p>
                      <a:pPr algn="l" fontAlgn="ctr"/>
                      <a:r>
                        <a:rPr lang="es-CO" sz="1100" b="1" i="0" u="none" strike="noStrike">
                          <a:solidFill>
                            <a:srgbClr val="000000"/>
                          </a:solidFill>
                          <a:effectLst/>
                          <a:latin typeface="Arial Narrow" panose="020B0606020202030204" pitchFamily="34" charset="0"/>
                        </a:rPr>
                        <a:t>ACTIVO CORRIENTE</a:t>
                      </a:r>
                    </a:p>
                  </a:txBody>
                  <a:tcPr marL="0" marR="0" marT="0" marB="0" anchor="ctr">
                    <a:lnL>
                      <a:noFill/>
                    </a:lnL>
                    <a:lnR>
                      <a:noFill/>
                    </a:lnR>
                    <a:lnT>
                      <a:noFill/>
                    </a:lnT>
                    <a:lnB>
                      <a:noFill/>
                    </a:lnB>
                  </a:tcPr>
                </a:tc>
                <a:tc>
                  <a:txBody>
                    <a:bodyPr/>
                    <a:lstStyle/>
                    <a:p>
                      <a:pPr algn="r"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endParaRPr lang="es-CO" sz="11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2270258852"/>
                  </a:ext>
                </a:extLst>
              </a:tr>
              <a:tr h="269697">
                <a:tc>
                  <a:txBody>
                    <a:bodyPr/>
                    <a:lstStyle/>
                    <a:p>
                      <a:pPr algn="l" fontAlgn="ctr"/>
                      <a:r>
                        <a:rPr lang="es-CO" sz="1100" b="0" i="0" u="none" strike="noStrike">
                          <a:solidFill>
                            <a:srgbClr val="000000"/>
                          </a:solidFill>
                          <a:effectLst/>
                          <a:latin typeface="Arial Narrow" panose="020B0606020202030204" pitchFamily="34" charset="0"/>
                        </a:rPr>
                        <a:t>Efectivo en Bancos</a:t>
                      </a: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530</a:t>
                      </a:r>
                    </a:p>
                  </a:txBody>
                  <a:tcPr marL="0" marR="0" marT="0" marB="0" anchor="ctr">
                    <a:lnL>
                      <a:noFill/>
                    </a:lnL>
                    <a:lnR>
                      <a:noFill/>
                    </a:lnR>
                    <a:lnT>
                      <a:noFill/>
                    </a:lnT>
                    <a:lnB>
                      <a:noFill/>
                    </a:lnB>
                  </a:tcPr>
                </a:tc>
                <a:tc>
                  <a:txBody>
                    <a:bodyPr/>
                    <a:lstStyle/>
                    <a:p>
                      <a:pPr algn="r"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1,650</a:t>
                      </a:r>
                    </a:p>
                  </a:txBody>
                  <a:tcPr marL="0" marR="0" marT="0"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545</a:t>
                      </a:r>
                    </a:p>
                  </a:txBody>
                  <a:tcPr marL="0" marR="0" marT="0"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-68</a:t>
                      </a:r>
                    </a:p>
                  </a:txBody>
                  <a:tcPr marL="0" marR="0" marT="0" marB="0" anchor="ctr">
                    <a:lnL>
                      <a:noFill/>
                    </a:lnL>
                    <a:lnR>
                      <a:noFill/>
                    </a:lnR>
                    <a:lnT>
                      <a:noFill/>
                    </a:lnT>
                    <a:lnB>
                      <a:noFill/>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-3</a:t>
                      </a:r>
                    </a:p>
                  </a:txBody>
                  <a:tcPr marL="0" marR="0" marT="0" marB="0" anchor="ctr">
                    <a:lnL>
                      <a:noFill/>
                    </a:lnL>
                    <a:lnR>
                      <a:noFill/>
                    </a:lnR>
                    <a:lnT>
                      <a:noFill/>
                    </a:lnT>
                    <a:lnB>
                      <a:noFill/>
                    </a:lnB>
                  </a:tcPr>
                </a:tc>
                <a:extLst>
                  <a:ext uri="{0D108BD9-81ED-4DB2-BD59-A6C34878D82A}">
                    <a16:rowId xmlns:a16="http://schemas.microsoft.com/office/drawing/2014/main" val="3958309836"/>
                  </a:ext>
                </a:extLst>
              </a:tr>
              <a:tr h="269697">
                <a:tc>
                  <a:txBody>
                    <a:bodyPr/>
                    <a:lstStyle/>
                    <a:p>
                      <a:pPr algn="l" fontAlgn="ctr"/>
                      <a:r>
                        <a:rPr lang="es-CO" sz="1100" b="0" i="0" u="none" strike="noStrike">
                          <a:solidFill>
                            <a:srgbClr val="000000"/>
                          </a:solidFill>
                          <a:effectLst/>
                          <a:latin typeface="Arial Narrow" panose="020B0606020202030204" pitchFamily="34" charset="0"/>
                        </a:rPr>
                        <a:t>Inversiones de administración de líquidez</a:t>
                      </a: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8,127</a:t>
                      </a:r>
                    </a:p>
                  </a:txBody>
                  <a:tcPr marL="0" marR="0" marT="0" marB="0" anchor="ctr">
                    <a:lnL>
                      <a:noFill/>
                    </a:lnL>
                    <a:lnR>
                      <a:noFill/>
                    </a:lnR>
                    <a:lnT>
                      <a:noFill/>
                    </a:lnT>
                    <a:lnB>
                      <a:noFill/>
                    </a:lnB>
                  </a:tcPr>
                </a:tc>
                <a:tc>
                  <a:txBody>
                    <a:bodyPr/>
                    <a:lstStyle/>
                    <a:p>
                      <a:pPr algn="r"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9,461</a:t>
                      </a:r>
                    </a:p>
                  </a:txBody>
                  <a:tcPr marL="0" marR="0" marT="0"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8,149</a:t>
                      </a:r>
                    </a:p>
                  </a:txBody>
                  <a:tcPr marL="0" marR="0" marT="0"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-14</a:t>
                      </a:r>
                    </a:p>
                  </a:txBody>
                  <a:tcPr marL="0" marR="0" marT="0" marB="0" anchor="ctr">
                    <a:lnL>
                      <a:noFill/>
                    </a:lnL>
                    <a:lnR>
                      <a:noFill/>
                    </a:lnR>
                    <a:lnT>
                      <a:noFill/>
                    </a:lnT>
                    <a:lnB>
                      <a:noFill/>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728146762"/>
                  </a:ext>
                </a:extLst>
              </a:tr>
              <a:tr h="269697">
                <a:tc>
                  <a:txBody>
                    <a:bodyPr/>
                    <a:lstStyle/>
                    <a:p>
                      <a:pPr algn="l" fontAlgn="ctr"/>
                      <a:r>
                        <a:rPr lang="es-CO" sz="1100" b="0" i="0" u="none" strike="noStrike">
                          <a:solidFill>
                            <a:srgbClr val="000000"/>
                          </a:solidFill>
                          <a:effectLst/>
                          <a:latin typeface="Arial Narrow" panose="020B0606020202030204" pitchFamily="34" charset="0"/>
                        </a:rPr>
                        <a:t>Cuentas por Cobrar Corto Plazo</a:t>
                      </a: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2,402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2,728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3,045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-12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-21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0592186"/>
                  </a:ext>
                </a:extLst>
              </a:tr>
              <a:tr h="190374">
                <a:tc>
                  <a:txBody>
                    <a:bodyPr/>
                    <a:lstStyle/>
                    <a:p>
                      <a:pPr algn="l" fontAlgn="ctr"/>
                      <a:r>
                        <a:rPr lang="es-CO" sz="1100" b="1" i="0" u="none" strike="noStrike">
                          <a:solidFill>
                            <a:srgbClr val="000000"/>
                          </a:solidFill>
                          <a:effectLst/>
                          <a:latin typeface="Arial Narrow" panose="020B0606020202030204" pitchFamily="34" charset="0"/>
                        </a:rPr>
                        <a:t>TOTAL ACTIVO CORRIENTE</a:t>
                      </a:r>
                    </a:p>
                  </a:txBody>
                  <a:tcPr marL="0" marR="0" marT="0"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11,059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13,839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11,739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-20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3819208"/>
                  </a:ext>
                </a:extLst>
              </a:tr>
              <a:tr h="190374">
                <a:tc>
                  <a:txBody>
                    <a:bodyPr/>
                    <a:lstStyle/>
                    <a:p>
                      <a:pPr algn="l" fontAlgn="ctr"/>
                      <a:endParaRPr lang="es-CO" sz="11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100" b="0" i="0" u="none" strike="noStrike" dirty="0">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068681960"/>
                  </a:ext>
                </a:extLst>
              </a:tr>
              <a:tr h="182441">
                <a:tc>
                  <a:txBody>
                    <a:bodyPr/>
                    <a:lstStyle/>
                    <a:p>
                      <a:pPr algn="l" fontAlgn="ctr"/>
                      <a:r>
                        <a:rPr lang="es-CO" sz="1100" b="1" i="0" u="none" strike="noStrike">
                          <a:solidFill>
                            <a:srgbClr val="000000"/>
                          </a:solidFill>
                          <a:effectLst/>
                          <a:latin typeface="Arial Narrow" panose="020B0606020202030204" pitchFamily="34" charset="0"/>
                        </a:rPr>
                        <a:t>ACTIVO NO CORRIENTE</a:t>
                      </a:r>
                    </a:p>
                  </a:txBody>
                  <a:tcPr marL="0" marR="0" marT="0"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1825653030"/>
                  </a:ext>
                </a:extLst>
              </a:tr>
              <a:tr h="190374">
                <a:tc>
                  <a:txBody>
                    <a:bodyPr/>
                    <a:lstStyle/>
                    <a:p>
                      <a:pPr algn="l" fontAlgn="ctr"/>
                      <a:r>
                        <a:rPr lang="es-CO" sz="1100" b="0" i="0" u="none" strike="noStrike">
                          <a:solidFill>
                            <a:srgbClr val="000000"/>
                          </a:solidFill>
                          <a:effectLst/>
                          <a:latin typeface="Arial Narrow" panose="020B0606020202030204" pitchFamily="34" charset="0"/>
                        </a:rPr>
                        <a:t>Cuentas por Cobrar Largo Plazo</a:t>
                      </a: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944</a:t>
                      </a:r>
                    </a:p>
                  </a:txBody>
                  <a:tcPr marL="0" marR="0" marT="0"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7,586</a:t>
                      </a:r>
                    </a:p>
                  </a:txBody>
                  <a:tcPr marL="0" marR="0" marT="0" marB="0" anchor="ctr">
                    <a:lnL>
                      <a:noFill/>
                    </a:lnL>
                    <a:lnR>
                      <a:noFill/>
                    </a:lnR>
                    <a:lnT>
                      <a:noFill/>
                    </a:lnT>
                    <a:lnB>
                      <a:noFill/>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8,537</a:t>
                      </a:r>
                    </a:p>
                  </a:txBody>
                  <a:tcPr marL="0" marR="0" marT="0" marB="0" anchor="ctr">
                    <a:lnL>
                      <a:noFill/>
                    </a:lnL>
                    <a:lnR>
                      <a:noFill/>
                    </a:lnR>
                    <a:lnT>
                      <a:noFill/>
                    </a:lnT>
                    <a:lnB>
                      <a:noFill/>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-88</a:t>
                      </a:r>
                    </a:p>
                  </a:txBody>
                  <a:tcPr marL="0" marR="0" marT="0" marB="0" anchor="ctr">
                    <a:lnL>
                      <a:noFill/>
                    </a:lnL>
                    <a:lnR>
                      <a:noFill/>
                    </a:lnR>
                    <a:lnT>
                      <a:noFill/>
                    </a:lnT>
                    <a:lnB>
                      <a:noFill/>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-89</a:t>
                      </a:r>
                    </a:p>
                  </a:txBody>
                  <a:tcPr marL="0" marR="0" marT="0" marB="0" anchor="ctr">
                    <a:lnL>
                      <a:noFill/>
                    </a:lnL>
                    <a:lnR>
                      <a:noFill/>
                    </a:lnR>
                    <a:lnT>
                      <a:noFill/>
                    </a:lnT>
                    <a:lnB>
                      <a:noFill/>
                    </a:lnB>
                  </a:tcPr>
                </a:tc>
                <a:extLst>
                  <a:ext uri="{0D108BD9-81ED-4DB2-BD59-A6C34878D82A}">
                    <a16:rowId xmlns:a16="http://schemas.microsoft.com/office/drawing/2014/main" val="1641485230"/>
                  </a:ext>
                </a:extLst>
              </a:tr>
              <a:tr h="190374">
                <a:tc>
                  <a:txBody>
                    <a:bodyPr/>
                    <a:lstStyle/>
                    <a:p>
                      <a:pPr algn="l" fontAlgn="ctr"/>
                      <a:r>
                        <a:rPr lang="es-CO" sz="1100" b="0" i="0" u="none" strike="noStrike">
                          <a:solidFill>
                            <a:srgbClr val="000000"/>
                          </a:solidFill>
                          <a:effectLst/>
                          <a:latin typeface="Arial Narrow" panose="020B0606020202030204" pitchFamily="34" charset="0"/>
                        </a:rPr>
                        <a:t>Deterioro</a:t>
                      </a: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15851096"/>
                  </a:ext>
                </a:extLst>
              </a:tr>
              <a:tr h="190374">
                <a:tc>
                  <a:txBody>
                    <a:bodyPr/>
                    <a:lstStyle/>
                    <a:p>
                      <a:pPr algn="l" fontAlgn="ctr"/>
                      <a:r>
                        <a:rPr lang="es-CO" sz="1100" b="0" i="0" u="none" strike="noStrike">
                          <a:solidFill>
                            <a:srgbClr val="000000"/>
                          </a:solidFill>
                          <a:effectLst/>
                          <a:latin typeface="Arial Narrow" panose="020B0606020202030204" pitchFamily="34" charset="0"/>
                        </a:rPr>
                        <a:t>Total Cuenta por Cobrar Largo Plazo</a:t>
                      </a:r>
                    </a:p>
                  </a:txBody>
                  <a:tcPr marL="0" marR="0" marT="0"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346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6,988</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7,939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-95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-96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64754813"/>
                  </a:ext>
                </a:extLst>
              </a:tr>
              <a:tr h="190374">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357063196"/>
                  </a:ext>
                </a:extLst>
              </a:tr>
              <a:tr h="190374">
                <a:tc>
                  <a:txBody>
                    <a:bodyPr/>
                    <a:lstStyle/>
                    <a:p>
                      <a:pPr algn="l" fontAlgn="ctr"/>
                      <a:r>
                        <a:rPr lang="es-CO" sz="1100" b="0" i="0" u="none" strike="noStrike">
                          <a:solidFill>
                            <a:srgbClr val="000000"/>
                          </a:solidFill>
                          <a:effectLst/>
                          <a:latin typeface="Arial Narrow" panose="020B0606020202030204" pitchFamily="34" charset="0"/>
                        </a:rPr>
                        <a:t>Propiedades, Planta y equipo</a:t>
                      </a: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392</a:t>
                      </a:r>
                    </a:p>
                  </a:txBody>
                  <a:tcPr marL="0" marR="0" marT="0"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480</a:t>
                      </a:r>
                    </a:p>
                  </a:txBody>
                  <a:tcPr marL="0" marR="0" marT="0" marB="0" anchor="ctr">
                    <a:lnL>
                      <a:noFill/>
                    </a:lnL>
                    <a:lnR>
                      <a:noFill/>
                    </a:lnR>
                    <a:lnT>
                      <a:noFill/>
                    </a:lnT>
                    <a:lnB>
                      <a:noFill/>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461</a:t>
                      </a:r>
                    </a:p>
                  </a:txBody>
                  <a:tcPr marL="0" marR="0" marT="0" marB="0" anchor="ctr">
                    <a:lnL>
                      <a:noFill/>
                    </a:lnL>
                    <a:lnR>
                      <a:noFill/>
                    </a:lnR>
                    <a:lnT>
                      <a:noFill/>
                    </a:lnT>
                    <a:lnB>
                      <a:noFill/>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-18</a:t>
                      </a:r>
                    </a:p>
                  </a:txBody>
                  <a:tcPr marL="0" marR="0" marT="0" marB="0" anchor="ctr">
                    <a:lnL>
                      <a:noFill/>
                    </a:lnL>
                    <a:lnR>
                      <a:noFill/>
                    </a:lnR>
                    <a:lnT>
                      <a:noFill/>
                    </a:lnT>
                    <a:lnB>
                      <a:noFill/>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-15</a:t>
                      </a:r>
                    </a:p>
                  </a:txBody>
                  <a:tcPr marL="0" marR="0" marT="0" marB="0" anchor="ctr">
                    <a:lnL>
                      <a:noFill/>
                    </a:lnL>
                    <a:lnR>
                      <a:noFill/>
                    </a:lnR>
                    <a:lnT>
                      <a:noFill/>
                    </a:lnT>
                    <a:lnB>
                      <a:noFill/>
                    </a:lnB>
                  </a:tcPr>
                </a:tc>
                <a:extLst>
                  <a:ext uri="{0D108BD9-81ED-4DB2-BD59-A6C34878D82A}">
                    <a16:rowId xmlns:a16="http://schemas.microsoft.com/office/drawing/2014/main" val="2283118307"/>
                  </a:ext>
                </a:extLst>
              </a:tr>
              <a:tr h="346359">
                <a:tc>
                  <a:txBody>
                    <a:bodyPr/>
                    <a:lstStyle/>
                    <a:p>
                      <a:pPr algn="l" fontAlgn="ctr"/>
                      <a:r>
                        <a:rPr lang="es-CO" sz="1100" b="0" i="0" u="none" strike="noStrike" dirty="0">
                          <a:solidFill>
                            <a:srgbClr val="000000"/>
                          </a:solidFill>
                          <a:effectLst/>
                          <a:latin typeface="Arial Narrow" panose="020B0606020202030204" pitchFamily="34" charset="0"/>
                        </a:rPr>
                        <a:t>Otros Activos </a:t>
                      </a:r>
                      <a:r>
                        <a:rPr lang="es-CO" sz="800" b="0" i="0" u="none" strike="noStrike" dirty="0">
                          <a:solidFill>
                            <a:srgbClr val="000000"/>
                          </a:solidFill>
                          <a:effectLst/>
                          <a:latin typeface="Arial Narrow" panose="020B0606020202030204" pitchFamily="34" charset="0"/>
                        </a:rPr>
                        <a:t>(anticipos Impuestos / Diferidos</a:t>
                      </a:r>
                      <a:r>
                        <a:rPr lang="es-CO" sz="1100" b="0" i="0" u="none" strike="noStrike" dirty="0">
                          <a:solidFill>
                            <a:srgbClr val="000000"/>
                          </a:solidFill>
                          <a:effectLst/>
                          <a:latin typeface="Arial Narrow" panose="020B0606020202030204" pitchFamily="34" charset="0"/>
                        </a:rPr>
                        <a:t>)</a:t>
                      </a: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10,447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349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250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2,893</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4,079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5144929"/>
                  </a:ext>
                </a:extLst>
              </a:tr>
              <a:tr h="190374">
                <a:tc>
                  <a:txBody>
                    <a:bodyPr/>
                    <a:lstStyle/>
                    <a:p>
                      <a:pPr algn="l" fontAlgn="ctr"/>
                      <a:r>
                        <a:rPr lang="es-CO" sz="1100" b="1" i="0" u="none" strike="noStrike">
                          <a:solidFill>
                            <a:srgbClr val="000000"/>
                          </a:solidFill>
                          <a:effectLst/>
                          <a:latin typeface="Arial Narrow" panose="020B0606020202030204" pitchFamily="34" charset="0"/>
                        </a:rPr>
                        <a:t>TOTAL ACTIVO NO CORRIENTE</a:t>
                      </a:r>
                    </a:p>
                  </a:txBody>
                  <a:tcPr marL="0" marR="0" marT="0"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11,185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829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711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1,249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1" i="0" u="none" strike="noStrike" dirty="0">
                          <a:solidFill>
                            <a:srgbClr val="000000"/>
                          </a:solidFill>
                          <a:effectLst/>
                          <a:latin typeface="Arial Narrow" panose="020B0606020202030204" pitchFamily="34" charset="0"/>
                        </a:rPr>
                        <a:t>1,473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16478665"/>
                  </a:ext>
                </a:extLst>
              </a:tr>
              <a:tr h="190374">
                <a:tc>
                  <a:txBody>
                    <a:bodyPr/>
                    <a:lstStyle/>
                    <a:p>
                      <a:pPr algn="l" fontAlgn="ctr"/>
                      <a:endParaRPr lang="es-CO" sz="11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100" b="0" i="0" u="none" strike="noStrike" dirty="0">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8922962"/>
                  </a:ext>
                </a:extLst>
              </a:tr>
              <a:tr h="198306">
                <a:tc>
                  <a:txBody>
                    <a:bodyPr/>
                    <a:lstStyle/>
                    <a:p>
                      <a:pPr algn="l" fontAlgn="ctr"/>
                      <a:r>
                        <a:rPr lang="es-CO" sz="1100" b="1" i="0" u="none" strike="noStrike">
                          <a:solidFill>
                            <a:srgbClr val="000000"/>
                          </a:solidFill>
                          <a:effectLst/>
                          <a:latin typeface="Arial Narrow" panose="020B0606020202030204" pitchFamily="34" charset="0"/>
                        </a:rPr>
                        <a:t>TOTAL ACTIVO</a:t>
                      </a:r>
                    </a:p>
                  </a:txBody>
                  <a:tcPr marL="0" marR="0" marT="0"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22,244</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1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21,656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20,389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3</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1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1" i="0" u="none" strike="noStrike" dirty="0">
                          <a:solidFill>
                            <a:srgbClr val="000000"/>
                          </a:solidFill>
                          <a:effectLst/>
                          <a:latin typeface="Arial Narrow" panose="020B0606020202030204" pitchFamily="34" charset="0"/>
                        </a:rPr>
                        <a:t>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56007105"/>
                  </a:ext>
                </a:extLst>
              </a:tr>
            </a:tbl>
          </a:graphicData>
        </a:graphic>
      </p:graphicFrame>
      <p:pic>
        <p:nvPicPr>
          <p:cNvPr id="3300" name="Imagen 3" descr="Logo SAE-01.jpg">
            <a:extLst>
              <a:ext uri="{FF2B5EF4-FFF2-40B4-BE49-F238E27FC236}">
                <a16:creationId xmlns:a16="http://schemas.microsoft.com/office/drawing/2014/main" id="{870C29AB-6BC9-4117-AF14-BB89A50EE0A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04209" y="387532"/>
            <a:ext cx="1900646" cy="888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arcador de número de diapositiva 1">
            <a:extLst>
              <a:ext uri="{FF2B5EF4-FFF2-40B4-BE49-F238E27FC236}">
                <a16:creationId xmlns:a16="http://schemas.microsoft.com/office/drawing/2014/main" id="{0D47AD73-1EE3-4CDD-A242-82DDE2F9DBA8}"/>
              </a:ext>
            </a:extLst>
          </p:cNvPr>
          <p:cNvSpPr>
            <a:spLocks noGrp="1"/>
          </p:cNvSpPr>
          <p:nvPr>
            <p:ph type="sldNum" sz="quarter" idx="12"/>
          </p:nvPr>
        </p:nvSpPr>
        <p:spPr/>
        <p:txBody>
          <a:bodyPr/>
          <a:lstStyle/>
          <a:p>
            <a:pPr>
              <a:defRPr/>
            </a:pPr>
            <a:fld id="{30B88D9E-AA68-4581-87F5-6BD53295CA53}" type="slidenum">
              <a:rPr lang="es-ES"/>
              <a:pPr>
                <a:defRPr/>
              </a:pPr>
              <a:t>26</a:t>
            </a:fld>
            <a:endParaRPr lang="es-ES"/>
          </a:p>
        </p:txBody>
      </p:sp>
      <p:sp>
        <p:nvSpPr>
          <p:cNvPr id="9" name="Título 1">
            <a:extLst>
              <a:ext uri="{FF2B5EF4-FFF2-40B4-BE49-F238E27FC236}">
                <a16:creationId xmlns:a16="http://schemas.microsoft.com/office/drawing/2014/main" id="{01CDF8E9-B31B-466D-A4A0-40D4FDFBFC4C}"/>
              </a:ext>
            </a:extLst>
          </p:cNvPr>
          <p:cNvSpPr txBox="1">
            <a:spLocks/>
          </p:cNvSpPr>
          <p:nvPr/>
        </p:nvSpPr>
        <p:spPr>
          <a:xfrm>
            <a:off x="4145281" y="400595"/>
            <a:ext cx="5689963" cy="888274"/>
          </a:xfrm>
          <a:prstGeom prst="rect">
            <a:avLst/>
          </a:prstGeom>
        </p:spPr>
        <p:txBody>
          <a:bodyPr lIns="47026" tIns="23514" rIns="47026" bIns="23514"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352" dirty="0"/>
              <a:t> </a:t>
            </a:r>
            <a:r>
              <a:rPr lang="es-CO" sz="1524" dirty="0">
                <a:solidFill>
                  <a:srgbClr val="0070C0"/>
                </a:solidFill>
                <a:latin typeface="Lato Regular"/>
                <a:ea typeface="+mn-ea"/>
                <a:cs typeface="Lato Regular"/>
              </a:rPr>
              <a:t>ESTADO DE SITUACION FINANCIERA INDIVIDUAL</a:t>
            </a:r>
          </a:p>
          <a:p>
            <a:pPr algn="ctr">
              <a:defRPr/>
            </a:pPr>
            <a:r>
              <a:rPr lang="es-CO" sz="914" dirty="0">
                <a:solidFill>
                  <a:srgbClr val="0070C0"/>
                </a:solidFill>
                <a:latin typeface="Lato Regular"/>
                <a:ea typeface="+mn-ea"/>
                <a:cs typeface="Lato Regular"/>
              </a:rPr>
              <a:t>PERIODOS TERMINADOS EL 30 DE SEPTIEMBRE DE 2017 Y  30 DE SEPTIEMBRE 2016</a:t>
            </a:r>
          </a:p>
          <a:p>
            <a:pPr algn="ctr">
              <a:defRPr/>
            </a:pPr>
            <a:r>
              <a:rPr lang="es-CO" sz="914" dirty="0">
                <a:solidFill>
                  <a:srgbClr val="0070C0"/>
                </a:solidFill>
                <a:latin typeface="Lato Regular"/>
                <a:cs typeface="Lato Regular"/>
              </a:rPr>
              <a:t>(cifras expresadas en millones de pesos colombianos)</a:t>
            </a:r>
          </a:p>
          <a:p>
            <a:pPr algn="ctr">
              <a:defRPr/>
            </a:pPr>
            <a:endParaRPr lang="es-CO" sz="914" dirty="0">
              <a:solidFill>
                <a:srgbClr val="0070C0"/>
              </a:solidFill>
              <a:latin typeface="Lato Regular"/>
              <a:ea typeface="+mn-ea"/>
              <a:cs typeface="Lato Regular"/>
            </a:endParaRPr>
          </a:p>
        </p:txBody>
      </p:sp>
      <p:sp>
        <p:nvSpPr>
          <p:cNvPr id="17" name="Botón de acción: ir hacia delante o siguiente 16">
            <a:hlinkClick r:id="" action="ppaction://noaction" highlightClick="1"/>
            <a:extLst>
              <a:ext uri="{FF2B5EF4-FFF2-40B4-BE49-F238E27FC236}">
                <a16:creationId xmlns:a16="http://schemas.microsoft.com/office/drawing/2014/main" id="{338C075B-9693-4EBD-A1D8-5A7BDE6EE29D}"/>
              </a:ext>
            </a:extLst>
          </p:cNvPr>
          <p:cNvSpPr/>
          <p:nvPr/>
        </p:nvSpPr>
        <p:spPr>
          <a:xfrm>
            <a:off x="5140235" y="3008812"/>
            <a:ext cx="271054" cy="104503"/>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pic>
        <p:nvPicPr>
          <p:cNvPr id="3305" name="Imagen 14">
            <a:hlinkClick r:id="" action="ppaction://noaction"/>
            <a:extLst>
              <a:ext uri="{FF2B5EF4-FFF2-40B4-BE49-F238E27FC236}">
                <a16:creationId xmlns:a16="http://schemas.microsoft.com/office/drawing/2014/main" id="{ACA42FD5-6C76-45FF-AF13-641D7EEA2D7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93920" y="3295107"/>
            <a:ext cx="276498" cy="107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06" name="Imagen 7">
            <a:hlinkClick r:id="" action="ppaction://noaction"/>
            <a:extLst>
              <a:ext uri="{FF2B5EF4-FFF2-40B4-BE49-F238E27FC236}">
                <a16:creationId xmlns:a16="http://schemas.microsoft.com/office/drawing/2014/main" id="{80E42F6D-B55E-464F-8C64-D89017B90A5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942114" y="4470764"/>
            <a:ext cx="275409" cy="107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Botón de acción: ir hacia delante o siguiente 17">
            <a:hlinkClick r:id="" action="ppaction://noaction" highlightClick="1"/>
            <a:extLst>
              <a:ext uri="{FF2B5EF4-FFF2-40B4-BE49-F238E27FC236}">
                <a16:creationId xmlns:a16="http://schemas.microsoft.com/office/drawing/2014/main" id="{1A0B50FE-FF7D-4F72-B445-627C93BE0105}"/>
              </a:ext>
            </a:extLst>
          </p:cNvPr>
          <p:cNvSpPr/>
          <p:nvPr/>
        </p:nvSpPr>
        <p:spPr>
          <a:xfrm>
            <a:off x="4641669" y="4821283"/>
            <a:ext cx="272143" cy="109946"/>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9" name="Botón de acción: ir hacia delante o siguiente 18">
            <a:hlinkClick r:id="" action="ppaction://noaction" highlightClick="1"/>
            <a:extLst>
              <a:ext uri="{FF2B5EF4-FFF2-40B4-BE49-F238E27FC236}">
                <a16:creationId xmlns:a16="http://schemas.microsoft.com/office/drawing/2014/main" id="{3535349C-DB28-45D5-945A-F25CA08EE164}"/>
              </a:ext>
            </a:extLst>
          </p:cNvPr>
          <p:cNvSpPr/>
          <p:nvPr/>
        </p:nvSpPr>
        <p:spPr>
          <a:xfrm>
            <a:off x="4992189" y="5128261"/>
            <a:ext cx="263435" cy="11647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dirty="0"/>
          </a:p>
        </p:txBody>
      </p:sp>
      <p:sp>
        <p:nvSpPr>
          <p:cNvPr id="13" name="Botón de acción: ir hacia delante o siguiente 12">
            <a:hlinkClick r:id="" action="ppaction://noaction" highlightClick="1"/>
            <a:extLst>
              <a:ext uri="{FF2B5EF4-FFF2-40B4-BE49-F238E27FC236}">
                <a16:creationId xmlns:a16="http://schemas.microsoft.com/office/drawing/2014/main" id="{B50D0D89-5C08-4F43-8CE3-AF5463F0238A}"/>
              </a:ext>
            </a:extLst>
          </p:cNvPr>
          <p:cNvSpPr/>
          <p:nvPr/>
        </p:nvSpPr>
        <p:spPr>
          <a:xfrm>
            <a:off x="4145280" y="2719252"/>
            <a:ext cx="272143" cy="104503"/>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4" name="Rectángulo 13">
            <a:extLst>
              <a:ext uri="{FF2B5EF4-FFF2-40B4-BE49-F238E27FC236}">
                <a16:creationId xmlns:a16="http://schemas.microsoft.com/office/drawing/2014/main" id="{098F9254-C172-4C2C-85EF-89A9AEA9E77C}"/>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5" name="Rectángulo 14">
            <a:extLst>
              <a:ext uri="{FF2B5EF4-FFF2-40B4-BE49-F238E27FC236}">
                <a16:creationId xmlns:a16="http://schemas.microsoft.com/office/drawing/2014/main" id="{691AF379-9D58-42F3-8D63-01DE4263C9D4}"/>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14372524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agen 3" descr="Logo SAE-01.jpg">
            <a:extLst>
              <a:ext uri="{FF2B5EF4-FFF2-40B4-BE49-F238E27FC236}">
                <a16:creationId xmlns:a16="http://schemas.microsoft.com/office/drawing/2014/main" id="{2E4B7D1A-9F0B-4667-8F59-2F35BA80B7D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45575" y="464820"/>
            <a:ext cx="1012372" cy="818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arcador de número de diapositiva 1">
            <a:extLst>
              <a:ext uri="{FF2B5EF4-FFF2-40B4-BE49-F238E27FC236}">
                <a16:creationId xmlns:a16="http://schemas.microsoft.com/office/drawing/2014/main" id="{83D77735-4558-4589-901B-80DC06190672}"/>
              </a:ext>
            </a:extLst>
          </p:cNvPr>
          <p:cNvSpPr>
            <a:spLocks noGrp="1"/>
          </p:cNvSpPr>
          <p:nvPr>
            <p:ph type="sldNum" sz="quarter" idx="12"/>
          </p:nvPr>
        </p:nvSpPr>
        <p:spPr>
          <a:xfrm>
            <a:off x="8180615" y="5675813"/>
            <a:ext cx="1851659" cy="328749"/>
          </a:xfrm>
        </p:spPr>
        <p:txBody>
          <a:bodyPr/>
          <a:lstStyle/>
          <a:p>
            <a:pPr>
              <a:defRPr/>
            </a:pPr>
            <a:fld id="{0DF20F8A-6469-474A-8190-5FEC18598BA6}" type="slidenum">
              <a:rPr lang="es-ES"/>
              <a:pPr>
                <a:defRPr/>
              </a:pPr>
              <a:t>27</a:t>
            </a:fld>
            <a:endParaRPr lang="es-ES" dirty="0"/>
          </a:p>
        </p:txBody>
      </p:sp>
      <p:sp>
        <p:nvSpPr>
          <p:cNvPr id="9" name="Título 1">
            <a:extLst>
              <a:ext uri="{FF2B5EF4-FFF2-40B4-BE49-F238E27FC236}">
                <a16:creationId xmlns:a16="http://schemas.microsoft.com/office/drawing/2014/main" id="{B5BF4FE3-6F05-4928-8F63-33BEFBC0B9B3}"/>
              </a:ext>
            </a:extLst>
          </p:cNvPr>
          <p:cNvSpPr txBox="1">
            <a:spLocks/>
          </p:cNvSpPr>
          <p:nvPr/>
        </p:nvSpPr>
        <p:spPr>
          <a:xfrm>
            <a:off x="4228012" y="464821"/>
            <a:ext cx="5144589" cy="624840"/>
          </a:xfrm>
          <a:prstGeom prst="rect">
            <a:avLst/>
          </a:prstGeom>
        </p:spPr>
        <p:txBody>
          <a:bodyPr lIns="47026" tIns="23514" rIns="47026" bIns="23514"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352" dirty="0"/>
              <a:t> </a:t>
            </a:r>
            <a:r>
              <a:rPr lang="es-CO" sz="1524" dirty="0">
                <a:solidFill>
                  <a:srgbClr val="0070C0"/>
                </a:solidFill>
                <a:latin typeface="Lato Regular"/>
                <a:ea typeface="+mn-ea"/>
                <a:cs typeface="Lato Regular"/>
              </a:rPr>
              <a:t>ESTADO DE SITUACION FINANCIERA INDIVIDUAL</a:t>
            </a:r>
          </a:p>
          <a:p>
            <a:pPr algn="ctr">
              <a:defRPr/>
            </a:pPr>
            <a:r>
              <a:rPr lang="es-CO" sz="914" dirty="0">
                <a:solidFill>
                  <a:srgbClr val="0070C0"/>
                </a:solidFill>
                <a:latin typeface="Lato Regular"/>
                <a:ea typeface="+mn-ea"/>
                <a:cs typeface="Lato Regular"/>
              </a:rPr>
              <a:t>PERIODOS TERMINADOS EL 30 DE SEPTIEMBRE DE 2017 Y  30 DE SEPTIEMBRE 2016</a:t>
            </a:r>
          </a:p>
          <a:p>
            <a:pPr algn="ctr">
              <a:defRPr/>
            </a:pPr>
            <a:r>
              <a:rPr lang="es-CO" sz="914" dirty="0">
                <a:solidFill>
                  <a:srgbClr val="0070C0"/>
                </a:solidFill>
                <a:latin typeface="Lato Regular"/>
                <a:ea typeface="+mn-ea"/>
                <a:cs typeface="Lato Regular"/>
              </a:rPr>
              <a:t>(cifra en millones de pesos colombianos)</a:t>
            </a:r>
          </a:p>
          <a:p>
            <a:pPr>
              <a:defRPr/>
            </a:pPr>
            <a:endParaRPr lang="es-CO" sz="914" b="1" dirty="0">
              <a:solidFill>
                <a:srgbClr val="0070C0"/>
              </a:solidFill>
              <a:latin typeface="Lato Regular"/>
              <a:ea typeface="+mn-ea"/>
              <a:cs typeface="Lato Regular"/>
            </a:endParaRPr>
          </a:p>
        </p:txBody>
      </p:sp>
      <p:graphicFrame>
        <p:nvGraphicFramePr>
          <p:cNvPr id="4" name="Tabla 3">
            <a:extLst>
              <a:ext uri="{FF2B5EF4-FFF2-40B4-BE49-F238E27FC236}">
                <a16:creationId xmlns:a16="http://schemas.microsoft.com/office/drawing/2014/main" id="{01346447-68BD-49D3-A782-22566D838BB1}"/>
              </a:ext>
            </a:extLst>
          </p:cNvPr>
          <p:cNvGraphicFramePr>
            <a:graphicFrameLocks noGrp="1"/>
          </p:cNvGraphicFramePr>
          <p:nvPr/>
        </p:nvGraphicFramePr>
        <p:xfrm>
          <a:off x="2954384" y="1385753"/>
          <a:ext cx="6245134" cy="4354282"/>
        </p:xfrm>
        <a:graphic>
          <a:graphicData uri="http://schemas.openxmlformats.org/drawingml/2006/table">
            <a:tbl>
              <a:tblPr/>
              <a:tblGrid>
                <a:gridCol w="2385076">
                  <a:extLst>
                    <a:ext uri="{9D8B030D-6E8A-4147-A177-3AD203B41FA5}">
                      <a16:colId xmlns:a16="http://schemas.microsoft.com/office/drawing/2014/main" val="746079848"/>
                    </a:ext>
                  </a:extLst>
                </a:gridCol>
                <a:gridCol w="730358">
                  <a:extLst>
                    <a:ext uri="{9D8B030D-6E8A-4147-A177-3AD203B41FA5}">
                      <a16:colId xmlns:a16="http://schemas.microsoft.com/office/drawing/2014/main" val="1837948267"/>
                    </a:ext>
                  </a:extLst>
                </a:gridCol>
                <a:gridCol w="59913">
                  <a:extLst>
                    <a:ext uri="{9D8B030D-6E8A-4147-A177-3AD203B41FA5}">
                      <a16:colId xmlns:a16="http://schemas.microsoft.com/office/drawing/2014/main" val="1165774075"/>
                    </a:ext>
                  </a:extLst>
                </a:gridCol>
                <a:gridCol w="730358">
                  <a:extLst>
                    <a:ext uri="{9D8B030D-6E8A-4147-A177-3AD203B41FA5}">
                      <a16:colId xmlns:a16="http://schemas.microsoft.com/office/drawing/2014/main" val="1987019787"/>
                    </a:ext>
                  </a:extLst>
                </a:gridCol>
                <a:gridCol w="45648">
                  <a:extLst>
                    <a:ext uri="{9D8B030D-6E8A-4147-A177-3AD203B41FA5}">
                      <a16:colId xmlns:a16="http://schemas.microsoft.com/office/drawing/2014/main" val="2202555775"/>
                    </a:ext>
                  </a:extLst>
                </a:gridCol>
                <a:gridCol w="677951">
                  <a:extLst>
                    <a:ext uri="{9D8B030D-6E8A-4147-A177-3AD203B41FA5}">
                      <a16:colId xmlns:a16="http://schemas.microsoft.com/office/drawing/2014/main" val="1052745436"/>
                    </a:ext>
                  </a:extLst>
                </a:gridCol>
                <a:gridCol w="155114">
                  <a:extLst>
                    <a:ext uri="{9D8B030D-6E8A-4147-A177-3AD203B41FA5}">
                      <a16:colId xmlns:a16="http://schemas.microsoft.com/office/drawing/2014/main" val="2826932221"/>
                    </a:ext>
                  </a:extLst>
                </a:gridCol>
                <a:gridCol w="627652">
                  <a:extLst>
                    <a:ext uri="{9D8B030D-6E8A-4147-A177-3AD203B41FA5}">
                      <a16:colId xmlns:a16="http://schemas.microsoft.com/office/drawing/2014/main" val="2820423996"/>
                    </a:ext>
                  </a:extLst>
                </a:gridCol>
                <a:gridCol w="102706">
                  <a:extLst>
                    <a:ext uri="{9D8B030D-6E8A-4147-A177-3AD203B41FA5}">
                      <a16:colId xmlns:a16="http://schemas.microsoft.com/office/drawing/2014/main" val="2053035070"/>
                    </a:ext>
                  </a:extLst>
                </a:gridCol>
                <a:gridCol w="730358">
                  <a:extLst>
                    <a:ext uri="{9D8B030D-6E8A-4147-A177-3AD203B41FA5}">
                      <a16:colId xmlns:a16="http://schemas.microsoft.com/office/drawing/2014/main" val="1718083446"/>
                    </a:ext>
                  </a:extLst>
                </a:gridCol>
              </a:tblGrid>
              <a:tr h="963230">
                <a:tc>
                  <a:txBody>
                    <a:bodyPr/>
                    <a:lstStyle/>
                    <a:p>
                      <a:pPr algn="ctr" fontAlgn="ctr"/>
                      <a:r>
                        <a:rPr lang="es-CO" sz="1100" b="1" i="0" u="none" strike="noStrike" dirty="0">
                          <a:solidFill>
                            <a:srgbClr val="000000"/>
                          </a:solidFill>
                          <a:effectLst/>
                          <a:latin typeface="Arial Narrow" panose="020B0606020202030204" pitchFamily="34" charset="0"/>
                        </a:rPr>
                        <a:t>PASIVO</a:t>
                      </a:r>
                    </a:p>
                  </a:txBody>
                  <a:tcPr marL="0" marR="0" marT="0" marB="0" anchor="ctr">
                    <a:lnL>
                      <a:noFill/>
                    </a:lnL>
                    <a:lnR>
                      <a:noFill/>
                    </a:lnR>
                    <a:lnT>
                      <a:noFill/>
                    </a:lnT>
                    <a:lnB>
                      <a:noFill/>
                    </a:lnB>
                  </a:tcPr>
                </a:tc>
                <a:tc>
                  <a:txBody>
                    <a:bodyPr/>
                    <a:lstStyle/>
                    <a:p>
                      <a:pPr algn="ctr" fontAlgn="ctr"/>
                      <a:r>
                        <a:rPr lang="es-CO" sz="1100" b="0" i="0" u="none" strike="noStrike">
                          <a:effectLst/>
                          <a:latin typeface="Arial Narrow" panose="020B0606020202030204" pitchFamily="34" charset="0"/>
                        </a:rPr>
                        <a:t>Al 30 Septiembre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100" b="1"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1100" b="0" i="0" u="none" strike="noStrike" dirty="0">
                          <a:effectLst/>
                          <a:latin typeface="Arial Narrow" panose="020B0606020202030204" pitchFamily="34" charset="0"/>
                        </a:rPr>
                        <a:t>Al 30 Septiembre 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defTabSz="985838" fontAlgn="ctr">
                        <a:tabLst/>
                      </a:pPr>
                      <a:r>
                        <a:rPr lang="es-CO" sz="1100" b="0" i="0" u="none" strike="noStrike" dirty="0">
                          <a:effectLst/>
                          <a:latin typeface="Arial Narrow" panose="020B0606020202030204" pitchFamily="34" charset="0"/>
                        </a:rPr>
                        <a:t>Al 31 Diciembre 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dirty="0">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Arial Narrow" panose="020B0606020202030204" pitchFamily="34" charset="0"/>
                        </a:rPr>
                        <a:t>Variación % Septiembre</a:t>
                      </a:r>
                      <a:br>
                        <a:rPr lang="es-CO" sz="1100" b="0" i="0" u="none" strike="noStrike">
                          <a:effectLst/>
                          <a:latin typeface="Arial Narrow" panose="020B0606020202030204" pitchFamily="34" charset="0"/>
                        </a:rPr>
                      </a:br>
                      <a:r>
                        <a:rPr lang="es-CO" sz="1100" b="0" i="0" u="none" strike="noStrike">
                          <a:effectLst/>
                          <a:latin typeface="Arial Narrow" panose="020B0606020202030204" pitchFamily="34" charset="0"/>
                        </a:rPr>
                        <a:t>2017-2016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dirty="0">
                          <a:effectLst/>
                          <a:latin typeface="Arial Narrow" panose="020B0606020202030204" pitchFamily="34" charset="0"/>
                        </a:rPr>
                        <a:t>Variación % Sept -Dic</a:t>
                      </a:r>
                      <a:br>
                        <a:rPr lang="es-CO" sz="1100" b="0" i="0" u="none" strike="noStrike" dirty="0">
                          <a:effectLst/>
                          <a:latin typeface="Arial Narrow" panose="020B0606020202030204" pitchFamily="34" charset="0"/>
                        </a:rPr>
                      </a:br>
                      <a:r>
                        <a:rPr lang="es-CO" sz="1100" b="0" i="0" u="none" strike="noStrike" dirty="0">
                          <a:effectLst/>
                          <a:latin typeface="Arial Narrow" panose="020B0606020202030204" pitchFamily="34" charset="0"/>
                        </a:rPr>
                        <a:t>2017-2016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6057189"/>
                  </a:ext>
                </a:extLst>
              </a:tr>
              <a:tr h="182379">
                <a:tc>
                  <a:txBody>
                    <a:bodyPr/>
                    <a:lstStyle/>
                    <a:p>
                      <a:pPr algn="l" fontAlgn="ctr"/>
                      <a:r>
                        <a:rPr lang="es-CO" sz="1100" b="1" i="0" u="none" strike="noStrike" dirty="0">
                          <a:solidFill>
                            <a:srgbClr val="000000"/>
                          </a:solidFill>
                          <a:effectLst/>
                          <a:latin typeface="Arial Narrow" panose="020B0606020202030204" pitchFamily="34" charset="0"/>
                        </a:rPr>
                        <a:t>PASIVO CORRIENTE</a:t>
                      </a:r>
                    </a:p>
                  </a:txBody>
                  <a:tcPr marL="0" marR="0" marT="0"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42046507"/>
                  </a:ext>
                </a:extLst>
              </a:tr>
              <a:tr h="182379">
                <a:tc>
                  <a:txBody>
                    <a:bodyPr/>
                    <a:lstStyle/>
                    <a:p>
                      <a:pPr algn="l" fontAlgn="ctr"/>
                      <a:r>
                        <a:rPr lang="es-CO" sz="1100" b="0" i="0" u="none" strike="noStrike" dirty="0">
                          <a:solidFill>
                            <a:srgbClr val="000000"/>
                          </a:solidFill>
                          <a:effectLst/>
                          <a:latin typeface="Arial Narrow" panose="020B0606020202030204" pitchFamily="34" charset="0"/>
                        </a:rPr>
                        <a:t>Cuentas por Pagar</a:t>
                      </a: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1,814</a:t>
                      </a:r>
                    </a:p>
                  </a:txBody>
                  <a:tcPr marL="0" marR="0" marT="0"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1,191</a:t>
                      </a:r>
                    </a:p>
                  </a:txBody>
                  <a:tcPr marL="0" marR="0" marT="0" marB="0" anchor="ctr">
                    <a:lnL>
                      <a:noFill/>
                    </a:lnL>
                    <a:lnR>
                      <a:noFill/>
                    </a:lnR>
                    <a:lnT>
                      <a:noFill/>
                    </a:lnT>
                    <a:lnB>
                      <a:noFill/>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1,131</a:t>
                      </a:r>
                    </a:p>
                  </a:txBody>
                  <a:tcPr marL="0" marR="0" marT="0" marB="0" anchor="ctr">
                    <a:lnL>
                      <a:noFill/>
                    </a:lnL>
                    <a:lnR>
                      <a:noFill/>
                    </a:lnR>
                    <a:lnT>
                      <a:noFill/>
                    </a:lnT>
                    <a:lnB>
                      <a:noFill/>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52</a:t>
                      </a:r>
                    </a:p>
                  </a:txBody>
                  <a:tcPr marL="0" marR="0" marT="0" marB="0" anchor="ctr">
                    <a:lnL>
                      <a:noFill/>
                    </a:lnL>
                    <a:lnR>
                      <a:noFill/>
                    </a:lnR>
                    <a:lnT>
                      <a:noFill/>
                    </a:lnT>
                    <a:lnB>
                      <a:noFill/>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60</a:t>
                      </a:r>
                    </a:p>
                  </a:txBody>
                  <a:tcPr marL="0" marR="0" marT="0" marB="0" anchor="ctr">
                    <a:lnL>
                      <a:noFill/>
                    </a:lnL>
                    <a:lnR>
                      <a:noFill/>
                    </a:lnR>
                    <a:lnT>
                      <a:noFill/>
                    </a:lnT>
                    <a:lnB>
                      <a:noFill/>
                    </a:lnB>
                  </a:tcPr>
                </a:tc>
                <a:extLst>
                  <a:ext uri="{0D108BD9-81ED-4DB2-BD59-A6C34878D82A}">
                    <a16:rowId xmlns:a16="http://schemas.microsoft.com/office/drawing/2014/main" val="4018526708"/>
                  </a:ext>
                </a:extLst>
              </a:tr>
              <a:tr h="321077">
                <a:tc>
                  <a:txBody>
                    <a:bodyPr/>
                    <a:lstStyle/>
                    <a:p>
                      <a:pPr algn="l" fontAlgn="ctr"/>
                      <a:r>
                        <a:rPr lang="es-CO" sz="1100" b="0" i="0" u="none" strike="noStrike" dirty="0">
                          <a:solidFill>
                            <a:srgbClr val="000000"/>
                          </a:solidFill>
                          <a:effectLst/>
                          <a:latin typeface="Arial Narrow" panose="020B0606020202030204" pitchFamily="34" charset="0"/>
                        </a:rPr>
                        <a:t>Beneficios a los empleados Corto Plazo</a:t>
                      </a: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1,503</a:t>
                      </a:r>
                    </a:p>
                  </a:txBody>
                  <a:tcPr marL="0" marR="0" marT="0"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444</a:t>
                      </a:r>
                    </a:p>
                  </a:txBody>
                  <a:tcPr marL="0" marR="0" marT="0" marB="0" anchor="ctr">
                    <a:lnL>
                      <a:noFill/>
                    </a:lnL>
                    <a:lnR>
                      <a:noFill/>
                    </a:lnR>
                    <a:lnT>
                      <a:noFill/>
                    </a:lnT>
                    <a:lnB>
                      <a:noFill/>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466</a:t>
                      </a:r>
                    </a:p>
                  </a:txBody>
                  <a:tcPr marL="0" marR="0" marT="0" marB="0" anchor="ctr">
                    <a:lnL>
                      <a:noFill/>
                    </a:lnL>
                    <a:lnR>
                      <a:noFill/>
                    </a:lnR>
                    <a:lnT>
                      <a:noFill/>
                    </a:lnT>
                    <a:lnB>
                      <a:noFill/>
                    </a:lnB>
                  </a:tcPr>
                </a:tc>
                <a:tc>
                  <a:txBody>
                    <a:bodyPr/>
                    <a:lstStyle/>
                    <a:p>
                      <a:pPr algn="l" fontAlgn="ctr"/>
                      <a:endParaRPr lang="es-CO" sz="1100" b="1" i="0" u="none" strike="noStrike" dirty="0">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239</a:t>
                      </a:r>
                    </a:p>
                  </a:txBody>
                  <a:tcPr marL="0" marR="0" marT="0" marB="0" anchor="ctr">
                    <a:lnL>
                      <a:noFill/>
                    </a:lnL>
                    <a:lnR>
                      <a:noFill/>
                    </a:lnR>
                    <a:lnT>
                      <a:noFill/>
                    </a:lnT>
                    <a:lnB>
                      <a:noFill/>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223</a:t>
                      </a:r>
                    </a:p>
                  </a:txBody>
                  <a:tcPr marL="0" marR="0" marT="0" marB="0" anchor="ctr">
                    <a:lnL>
                      <a:noFill/>
                    </a:lnL>
                    <a:lnR>
                      <a:noFill/>
                    </a:lnR>
                    <a:lnT>
                      <a:noFill/>
                    </a:lnT>
                    <a:lnB>
                      <a:noFill/>
                    </a:lnB>
                  </a:tcPr>
                </a:tc>
                <a:extLst>
                  <a:ext uri="{0D108BD9-81ED-4DB2-BD59-A6C34878D82A}">
                    <a16:rowId xmlns:a16="http://schemas.microsoft.com/office/drawing/2014/main" val="1745673112"/>
                  </a:ext>
                </a:extLst>
              </a:tr>
              <a:tr h="182379">
                <a:tc>
                  <a:txBody>
                    <a:bodyPr/>
                    <a:lstStyle/>
                    <a:p>
                      <a:pPr algn="l" fontAlgn="ctr"/>
                      <a:r>
                        <a:rPr lang="es-CO" sz="1100" b="0" i="0" u="none" strike="noStrike" dirty="0">
                          <a:solidFill>
                            <a:srgbClr val="000000"/>
                          </a:solidFill>
                          <a:effectLst/>
                          <a:latin typeface="Arial Narrow" panose="020B0606020202030204" pitchFamily="34" charset="0"/>
                        </a:rPr>
                        <a:t>Provisiones</a:t>
                      </a: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165</a:t>
                      </a:r>
                    </a:p>
                  </a:txBody>
                  <a:tcPr marL="0" marR="0" marT="0"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1,570</a:t>
                      </a:r>
                    </a:p>
                  </a:txBody>
                  <a:tcPr marL="0" marR="0" marT="0" marB="0" anchor="ctr">
                    <a:lnL>
                      <a:noFill/>
                    </a:lnL>
                    <a:lnR>
                      <a:noFill/>
                    </a:lnR>
                    <a:lnT>
                      <a:noFill/>
                    </a:lnT>
                    <a:lnB>
                      <a:noFill/>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188</a:t>
                      </a:r>
                    </a:p>
                  </a:txBody>
                  <a:tcPr marL="0" marR="0" marT="0" marB="0" anchor="ctr">
                    <a:lnL>
                      <a:noFill/>
                    </a:lnL>
                    <a:lnR>
                      <a:noFill/>
                    </a:lnR>
                    <a:lnT>
                      <a:noFill/>
                    </a:lnT>
                    <a:lnB>
                      <a:noFill/>
                    </a:lnB>
                  </a:tcPr>
                </a:tc>
                <a:tc>
                  <a:txBody>
                    <a:bodyPr/>
                    <a:lstStyle/>
                    <a:p>
                      <a:pPr algn="l" fontAlgn="ctr"/>
                      <a:endParaRPr lang="es-CO" sz="1100" b="1" i="0" u="none" strike="noStrike" dirty="0">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-89</a:t>
                      </a:r>
                    </a:p>
                  </a:txBody>
                  <a:tcPr marL="0" marR="0" marT="0" marB="0" anchor="ctr">
                    <a:lnL>
                      <a:noFill/>
                    </a:lnL>
                    <a:lnR>
                      <a:noFill/>
                    </a:lnR>
                    <a:lnT>
                      <a:noFill/>
                    </a:lnT>
                    <a:lnB>
                      <a:noFill/>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-12</a:t>
                      </a:r>
                    </a:p>
                  </a:txBody>
                  <a:tcPr marL="0" marR="0" marT="0" marB="0" anchor="ctr">
                    <a:lnL>
                      <a:noFill/>
                    </a:lnL>
                    <a:lnR>
                      <a:noFill/>
                    </a:lnR>
                    <a:lnT>
                      <a:noFill/>
                    </a:lnT>
                    <a:lnB>
                      <a:noFill/>
                    </a:lnB>
                  </a:tcPr>
                </a:tc>
                <a:extLst>
                  <a:ext uri="{0D108BD9-81ED-4DB2-BD59-A6C34878D82A}">
                    <a16:rowId xmlns:a16="http://schemas.microsoft.com/office/drawing/2014/main" val="2971722340"/>
                  </a:ext>
                </a:extLst>
              </a:tr>
              <a:tr h="182379">
                <a:tc>
                  <a:txBody>
                    <a:bodyPr/>
                    <a:lstStyle/>
                    <a:p>
                      <a:pPr algn="l" fontAlgn="ctr"/>
                      <a:r>
                        <a:rPr lang="es-CO" sz="1100" b="0" i="0" u="none" strike="noStrike">
                          <a:solidFill>
                            <a:srgbClr val="000000"/>
                          </a:solidFill>
                          <a:effectLst/>
                          <a:latin typeface="Arial Narrow" panose="020B0606020202030204" pitchFamily="34" charset="0"/>
                        </a:rPr>
                        <a:t>Otros pasivos</a:t>
                      </a: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521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345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250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51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108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8812463"/>
                  </a:ext>
                </a:extLst>
              </a:tr>
              <a:tr h="182379">
                <a:tc>
                  <a:txBody>
                    <a:bodyPr/>
                    <a:lstStyle/>
                    <a:p>
                      <a:pPr algn="l" fontAlgn="ctr"/>
                      <a:r>
                        <a:rPr lang="es-CO" sz="1100" b="1" i="0" u="none" strike="noStrike" dirty="0">
                          <a:solidFill>
                            <a:srgbClr val="000000"/>
                          </a:solidFill>
                          <a:effectLst/>
                          <a:latin typeface="Arial Narrow" panose="020B0606020202030204" pitchFamily="34" charset="0"/>
                        </a:rPr>
                        <a:t>TOTAL PASIVO CORRIENTE</a:t>
                      </a:r>
                    </a:p>
                  </a:txBody>
                  <a:tcPr marL="0" marR="0" marT="0" marB="0" anchor="ctr">
                    <a:lnL>
                      <a:noFill/>
                    </a:lnL>
                    <a:lnR>
                      <a:noFill/>
                    </a:lnR>
                    <a:lnT>
                      <a:noFill/>
                    </a:lnT>
                    <a:lnB>
                      <a:noFill/>
                    </a:lnB>
                  </a:tcPr>
                </a:tc>
                <a:tc>
                  <a:txBody>
                    <a:bodyPr/>
                    <a:lstStyle/>
                    <a:p>
                      <a:pPr algn="r" fontAlgn="ctr"/>
                      <a:r>
                        <a:rPr lang="es-CO" sz="1100" b="1" i="0" u="none" strike="noStrike" dirty="0">
                          <a:solidFill>
                            <a:srgbClr val="000000"/>
                          </a:solidFill>
                          <a:effectLst/>
                          <a:latin typeface="Arial Narrow" panose="020B0606020202030204" pitchFamily="34" charset="0"/>
                        </a:rPr>
                        <a:t>4,004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3,550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1" i="0" u="none" strike="noStrike" dirty="0">
                          <a:solidFill>
                            <a:srgbClr val="000000"/>
                          </a:solidFill>
                          <a:effectLst/>
                          <a:latin typeface="Arial Narrow" panose="020B0606020202030204" pitchFamily="34" charset="0"/>
                        </a:rPr>
                        <a:t>2,035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13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97</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669646"/>
                  </a:ext>
                </a:extLst>
              </a:tr>
              <a:tr h="174762">
                <a:tc>
                  <a:txBody>
                    <a:bodyPr/>
                    <a:lstStyle/>
                    <a:p>
                      <a:pPr algn="l" fontAlgn="ctr"/>
                      <a:endParaRPr lang="es-CO" sz="11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100" b="0" i="0" u="none" strike="noStrike" dirty="0">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13208744"/>
                  </a:ext>
                </a:extLst>
              </a:tr>
              <a:tr h="174762">
                <a:tc>
                  <a:txBody>
                    <a:bodyPr/>
                    <a:lstStyle/>
                    <a:p>
                      <a:pPr algn="l" fontAlgn="ctr"/>
                      <a:r>
                        <a:rPr lang="es-CO" sz="1100" b="1" i="0" u="none" strike="noStrike">
                          <a:solidFill>
                            <a:srgbClr val="000000"/>
                          </a:solidFill>
                          <a:effectLst/>
                          <a:latin typeface="Arial Narrow" panose="020B0606020202030204" pitchFamily="34" charset="0"/>
                        </a:rPr>
                        <a:t>TOTAL PASIVO</a:t>
                      </a:r>
                    </a:p>
                  </a:txBody>
                  <a:tcPr marL="0" marR="0" marT="0"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4,004</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1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3,550</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1" i="0" u="none" strike="noStrike" dirty="0">
                          <a:solidFill>
                            <a:srgbClr val="000000"/>
                          </a:solidFill>
                          <a:effectLst/>
                          <a:latin typeface="Arial Narrow" panose="020B0606020202030204" pitchFamily="34" charset="0"/>
                        </a:rPr>
                        <a:t>2,035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13</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1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97</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594531622"/>
                  </a:ext>
                </a:extLst>
              </a:tr>
              <a:tr h="174762">
                <a:tc>
                  <a:txBody>
                    <a:bodyPr/>
                    <a:lstStyle/>
                    <a:p>
                      <a:pPr algn="l" fontAlgn="ctr"/>
                      <a:endParaRPr lang="es-CO" sz="11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100" b="0" i="0" u="none" strike="noStrike" dirty="0">
                        <a:effectLst/>
                        <a:latin typeface="Arial Narrow" panose="020B0606020202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33240926"/>
                  </a:ext>
                </a:extLst>
              </a:tr>
              <a:tr h="182379">
                <a:tc>
                  <a:txBody>
                    <a:bodyPr/>
                    <a:lstStyle/>
                    <a:p>
                      <a:pPr algn="ctr" fontAlgn="ctr"/>
                      <a:r>
                        <a:rPr lang="es-CO" sz="1100" b="1" i="0" u="none" strike="noStrike">
                          <a:solidFill>
                            <a:srgbClr val="000000"/>
                          </a:solidFill>
                          <a:effectLst/>
                          <a:latin typeface="Arial Narrow" panose="020B0606020202030204" pitchFamily="34" charset="0"/>
                        </a:rPr>
                        <a:t>PATRIMONIO</a:t>
                      </a:r>
                    </a:p>
                  </a:txBody>
                  <a:tcPr marL="0" marR="0" marT="0"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100" b="0" i="0" u="none" strike="noStrike" dirty="0">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Arial Narrow" panose="020B0606020202030204" pitchFamily="34" charset="0"/>
                        </a:rPr>
                        <a:t> </a:t>
                      </a:r>
                    </a:p>
                  </a:txBody>
                  <a:tcPr marL="0" marR="0" marT="0" marB="0" anchor="ctr">
                    <a:lnL>
                      <a:noFill/>
                    </a:lnL>
                    <a:lnR>
                      <a:noFill/>
                    </a:lnR>
                    <a:lnT>
                      <a:noFill/>
                    </a:lnT>
                    <a:lnB>
                      <a:noFill/>
                    </a:lnB>
                  </a:tcPr>
                </a:tc>
                <a:extLst>
                  <a:ext uri="{0D108BD9-81ED-4DB2-BD59-A6C34878D82A}">
                    <a16:rowId xmlns:a16="http://schemas.microsoft.com/office/drawing/2014/main" val="394856350"/>
                  </a:ext>
                </a:extLst>
              </a:tr>
              <a:tr h="182379">
                <a:tc>
                  <a:txBody>
                    <a:bodyPr/>
                    <a:lstStyle/>
                    <a:p>
                      <a:pPr algn="l" fontAlgn="ctr"/>
                      <a:r>
                        <a:rPr lang="es-CO" sz="1100" b="0" i="0" u="none" strike="noStrike">
                          <a:solidFill>
                            <a:srgbClr val="000000"/>
                          </a:solidFill>
                          <a:effectLst/>
                          <a:latin typeface="Arial Narrow" panose="020B0606020202030204" pitchFamily="34" charset="0"/>
                        </a:rPr>
                        <a:t>Capital Suscrito y Pagado</a:t>
                      </a: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17,430</a:t>
                      </a:r>
                    </a:p>
                  </a:txBody>
                  <a:tcPr marL="0" marR="0" marT="0"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17,430</a:t>
                      </a:r>
                    </a:p>
                  </a:txBody>
                  <a:tcPr marL="0" marR="0" marT="0" marB="0" anchor="ctr">
                    <a:lnL>
                      <a:noFill/>
                    </a:lnL>
                    <a:lnR>
                      <a:noFill/>
                    </a:lnR>
                    <a:lnT>
                      <a:noFill/>
                    </a:lnT>
                    <a:lnB>
                      <a:noFill/>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17,430</a:t>
                      </a:r>
                    </a:p>
                  </a:txBody>
                  <a:tcPr marL="0" marR="0" marT="0" marB="0" anchor="ctr">
                    <a:lnL>
                      <a:noFill/>
                    </a:lnL>
                    <a:lnR>
                      <a:noFill/>
                    </a:lnR>
                    <a:lnT>
                      <a:noFill/>
                    </a:lnT>
                    <a:lnB>
                      <a:noFill/>
                    </a:lnB>
                  </a:tcPr>
                </a:tc>
                <a:tc>
                  <a:txBody>
                    <a:bodyPr/>
                    <a:lstStyle/>
                    <a:p>
                      <a:pPr algn="l" fontAlgn="ctr"/>
                      <a:endParaRPr lang="es-CO" sz="1100" b="1" i="0" u="none" strike="noStrike" dirty="0">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a:noFill/>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1012624948"/>
                  </a:ext>
                </a:extLst>
              </a:tr>
              <a:tr h="182379">
                <a:tc>
                  <a:txBody>
                    <a:bodyPr/>
                    <a:lstStyle/>
                    <a:p>
                      <a:pPr algn="l" fontAlgn="ctr"/>
                      <a:r>
                        <a:rPr lang="es-CO" sz="1100" b="0" i="0" u="none" strike="noStrike">
                          <a:solidFill>
                            <a:srgbClr val="000000"/>
                          </a:solidFill>
                          <a:effectLst/>
                          <a:latin typeface="Arial Narrow" panose="020B0606020202030204" pitchFamily="34" charset="0"/>
                        </a:rPr>
                        <a:t>Reservas</a:t>
                      </a: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499</a:t>
                      </a:r>
                    </a:p>
                  </a:txBody>
                  <a:tcPr marL="0" marR="0" marT="0"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437</a:t>
                      </a:r>
                    </a:p>
                  </a:txBody>
                  <a:tcPr marL="0" marR="0" marT="0" marB="0" anchor="ctr">
                    <a:lnL>
                      <a:noFill/>
                    </a:lnL>
                    <a:lnR>
                      <a:noFill/>
                    </a:lnR>
                    <a:lnT>
                      <a:noFill/>
                    </a:lnT>
                    <a:lnB>
                      <a:noFill/>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437</a:t>
                      </a:r>
                    </a:p>
                  </a:txBody>
                  <a:tcPr marL="0" marR="0" marT="0" marB="0" anchor="ctr">
                    <a:lnL>
                      <a:noFill/>
                    </a:lnL>
                    <a:lnR>
                      <a:noFill/>
                    </a:lnR>
                    <a:lnT>
                      <a:noFill/>
                    </a:lnT>
                    <a:lnB>
                      <a:noFill/>
                    </a:lnB>
                  </a:tcPr>
                </a:tc>
                <a:tc>
                  <a:txBody>
                    <a:bodyPr/>
                    <a:lstStyle/>
                    <a:p>
                      <a:pPr algn="l" fontAlgn="ctr"/>
                      <a:endParaRPr lang="es-CO" sz="1100" b="1" i="0" u="none" strike="noStrike" dirty="0">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14</a:t>
                      </a:r>
                    </a:p>
                  </a:txBody>
                  <a:tcPr marL="0" marR="0" marT="0" marB="0" anchor="ctr">
                    <a:lnL>
                      <a:noFill/>
                    </a:lnL>
                    <a:lnR>
                      <a:noFill/>
                    </a:lnR>
                    <a:lnT>
                      <a:noFill/>
                    </a:lnT>
                    <a:lnB>
                      <a:noFill/>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14</a:t>
                      </a:r>
                    </a:p>
                  </a:txBody>
                  <a:tcPr marL="0" marR="0" marT="0" marB="0" anchor="ctr">
                    <a:lnL>
                      <a:noFill/>
                    </a:lnL>
                    <a:lnR>
                      <a:noFill/>
                    </a:lnR>
                    <a:lnT>
                      <a:noFill/>
                    </a:lnT>
                    <a:lnB>
                      <a:noFill/>
                    </a:lnB>
                  </a:tcPr>
                </a:tc>
                <a:extLst>
                  <a:ext uri="{0D108BD9-81ED-4DB2-BD59-A6C34878D82A}">
                    <a16:rowId xmlns:a16="http://schemas.microsoft.com/office/drawing/2014/main" val="2611766764"/>
                  </a:ext>
                </a:extLst>
              </a:tr>
              <a:tr h="182379">
                <a:tc>
                  <a:txBody>
                    <a:bodyPr/>
                    <a:lstStyle/>
                    <a:p>
                      <a:pPr algn="l" fontAlgn="ctr"/>
                      <a:r>
                        <a:rPr lang="es-CO" sz="1100" b="0" i="0" u="none" strike="noStrike">
                          <a:solidFill>
                            <a:srgbClr val="000000"/>
                          </a:solidFill>
                          <a:effectLst/>
                          <a:latin typeface="Arial Narrow" panose="020B0606020202030204" pitchFamily="34" charset="0"/>
                        </a:rPr>
                        <a:t>Resultados de ejercicios Anteriores</a:t>
                      </a: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a:noFill/>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14</a:t>
                      </a:r>
                    </a:p>
                  </a:txBody>
                  <a:tcPr marL="0" marR="0" marT="0" marB="0" anchor="ctr">
                    <a:lnL>
                      <a:noFill/>
                    </a:lnL>
                    <a:lnR>
                      <a:noFill/>
                    </a:lnR>
                    <a:lnT>
                      <a:noFill/>
                    </a:lnT>
                    <a:lnB>
                      <a:noFill/>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14</a:t>
                      </a:r>
                    </a:p>
                  </a:txBody>
                  <a:tcPr marL="0" marR="0" marT="0" marB="0" anchor="ctr">
                    <a:lnL>
                      <a:noFill/>
                    </a:lnL>
                    <a:lnR>
                      <a:noFill/>
                    </a:lnR>
                    <a:lnT>
                      <a:noFill/>
                    </a:lnT>
                    <a:lnB>
                      <a:noFill/>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-100</a:t>
                      </a:r>
                    </a:p>
                  </a:txBody>
                  <a:tcPr marL="0" marR="0" marT="0" marB="0" anchor="ctr">
                    <a:lnL>
                      <a:noFill/>
                    </a:lnL>
                    <a:lnR>
                      <a:noFill/>
                    </a:lnR>
                    <a:lnT>
                      <a:noFill/>
                    </a:lnT>
                    <a:lnB>
                      <a:noFill/>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-100</a:t>
                      </a:r>
                    </a:p>
                  </a:txBody>
                  <a:tcPr marL="0" marR="0" marT="0" marB="0" anchor="ctr">
                    <a:lnL>
                      <a:noFill/>
                    </a:lnL>
                    <a:lnR>
                      <a:noFill/>
                    </a:lnR>
                    <a:lnT>
                      <a:noFill/>
                    </a:lnT>
                    <a:lnB>
                      <a:noFill/>
                    </a:lnB>
                  </a:tcPr>
                </a:tc>
                <a:extLst>
                  <a:ext uri="{0D108BD9-81ED-4DB2-BD59-A6C34878D82A}">
                    <a16:rowId xmlns:a16="http://schemas.microsoft.com/office/drawing/2014/main" val="536848250"/>
                  </a:ext>
                </a:extLst>
              </a:tr>
              <a:tr h="182379">
                <a:tc>
                  <a:txBody>
                    <a:bodyPr/>
                    <a:lstStyle/>
                    <a:p>
                      <a:pPr algn="l" fontAlgn="ctr"/>
                      <a:r>
                        <a:rPr lang="es-CO" sz="1100" b="0" i="0" u="none" strike="noStrike">
                          <a:solidFill>
                            <a:srgbClr val="000000"/>
                          </a:solidFill>
                          <a:effectLst/>
                          <a:latin typeface="Arial Narrow" panose="020B0606020202030204" pitchFamily="34" charset="0"/>
                        </a:rPr>
                        <a:t>Resultado del ejercicio</a:t>
                      </a: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437</a:t>
                      </a:r>
                    </a:p>
                  </a:txBody>
                  <a:tcPr marL="0" marR="0" marT="0" marB="0" anchor="ctr">
                    <a:lnL>
                      <a:noFill/>
                    </a:lnL>
                    <a:lnR>
                      <a:noFill/>
                    </a:lnR>
                    <a:lnT>
                      <a:noFill/>
                    </a:lnT>
                    <a:lnB>
                      <a:noFill/>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351</a:t>
                      </a:r>
                    </a:p>
                  </a:txBody>
                  <a:tcPr marL="0" marR="0" marT="0" marB="0" anchor="ctr">
                    <a:lnL>
                      <a:noFill/>
                    </a:lnL>
                    <a:lnR>
                      <a:noFill/>
                    </a:lnR>
                    <a:lnT>
                      <a:noFill/>
                    </a:lnT>
                    <a:lnB>
                      <a:noFill/>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598</a:t>
                      </a:r>
                    </a:p>
                  </a:txBody>
                  <a:tcPr marL="0" marR="0" marT="0" marB="0" anchor="ctr">
                    <a:lnL>
                      <a:noFill/>
                    </a:lnL>
                    <a:lnR>
                      <a:noFill/>
                    </a:lnR>
                    <a:lnT>
                      <a:noFill/>
                    </a:lnT>
                    <a:lnB>
                      <a:noFill/>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25</a:t>
                      </a:r>
                    </a:p>
                  </a:txBody>
                  <a:tcPr marL="0" marR="0" marT="0" marB="0" anchor="ctr">
                    <a:lnL>
                      <a:noFill/>
                    </a:lnL>
                    <a:lnR>
                      <a:noFill/>
                    </a:lnR>
                    <a:lnT>
                      <a:noFill/>
                    </a:lnT>
                    <a:lnB>
                      <a:noFill/>
                    </a:lnB>
                  </a:tcPr>
                </a:tc>
                <a:tc>
                  <a:txBody>
                    <a:bodyPr/>
                    <a:lstStyle/>
                    <a:p>
                      <a:pPr algn="l" fontAlgn="ctr"/>
                      <a:endParaRPr lang="es-CO" sz="1100" b="0" i="0" u="none" strike="noStrike" dirty="0">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-27</a:t>
                      </a:r>
                    </a:p>
                  </a:txBody>
                  <a:tcPr marL="0" marR="0" marT="0" marB="0" anchor="ctr">
                    <a:lnL>
                      <a:noFill/>
                    </a:lnL>
                    <a:lnR>
                      <a:noFill/>
                    </a:lnR>
                    <a:lnT>
                      <a:noFill/>
                    </a:lnT>
                    <a:lnB>
                      <a:noFill/>
                    </a:lnB>
                  </a:tcPr>
                </a:tc>
                <a:extLst>
                  <a:ext uri="{0D108BD9-81ED-4DB2-BD59-A6C34878D82A}">
                    <a16:rowId xmlns:a16="http://schemas.microsoft.com/office/drawing/2014/main" val="1831592699"/>
                  </a:ext>
                </a:extLst>
              </a:tr>
              <a:tr h="182379">
                <a:tc>
                  <a:txBody>
                    <a:bodyPr/>
                    <a:lstStyle/>
                    <a:p>
                      <a:pPr algn="l" fontAlgn="ctr"/>
                      <a:r>
                        <a:rPr lang="es-CO" sz="1100" b="0" i="0" u="none" strike="noStrike">
                          <a:solidFill>
                            <a:srgbClr val="000000"/>
                          </a:solidFill>
                          <a:effectLst/>
                          <a:latin typeface="Arial Narrow" panose="020B0606020202030204" pitchFamily="34" charset="0"/>
                        </a:rPr>
                        <a:t>Impactos por Transición</a:t>
                      </a: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a:solidFill>
                            <a:srgbClr val="000000"/>
                          </a:solidFill>
                          <a:effectLst/>
                          <a:latin typeface="Arial Narrow" panose="020B0606020202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 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dirty="0">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0" i="0" u="none" strike="noStrike" dirty="0">
                          <a:solidFill>
                            <a:srgbClr val="000000"/>
                          </a:solidFill>
                          <a:effectLst/>
                          <a:latin typeface="Arial Narrow" panose="020B0606020202030204" pitchFamily="34" charset="0"/>
                        </a:rPr>
                        <a:t> 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600589"/>
                  </a:ext>
                </a:extLst>
              </a:tr>
              <a:tr h="182379">
                <a:tc>
                  <a:txBody>
                    <a:bodyPr/>
                    <a:lstStyle/>
                    <a:p>
                      <a:pPr algn="l" fontAlgn="ctr"/>
                      <a:r>
                        <a:rPr lang="es-CO" sz="1100" b="1" i="0" u="none" strike="noStrike">
                          <a:solidFill>
                            <a:srgbClr val="000000"/>
                          </a:solidFill>
                          <a:effectLst/>
                          <a:latin typeface="Arial Narrow" panose="020B0606020202030204" pitchFamily="34" charset="0"/>
                        </a:rPr>
                        <a:t>TOTAL PATRIMONIO</a:t>
                      </a:r>
                    </a:p>
                  </a:txBody>
                  <a:tcPr marL="0" marR="0" marT="0"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18,240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18,106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18,353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1" i="0" u="none" strike="noStrike" dirty="0">
                          <a:solidFill>
                            <a:srgbClr val="000000"/>
                          </a:solidFill>
                          <a:effectLst/>
                          <a:latin typeface="Arial Narrow" panose="020B0606020202030204" pitchFamily="34" charset="0"/>
                        </a:rPr>
                        <a:t>-1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784755"/>
                  </a:ext>
                </a:extLst>
              </a:tr>
              <a:tr h="174762">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dirty="0">
                          <a:effectLst/>
                          <a:latin typeface="Arial Narrow" panose="020B0606020202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10779529"/>
                  </a:ext>
                </a:extLst>
              </a:tr>
              <a:tr h="182379">
                <a:tc>
                  <a:txBody>
                    <a:bodyPr/>
                    <a:lstStyle/>
                    <a:p>
                      <a:pPr algn="l" fontAlgn="ctr"/>
                      <a:r>
                        <a:rPr lang="es-CO" sz="1100" b="1" i="0" u="none" strike="noStrike">
                          <a:solidFill>
                            <a:srgbClr val="000000"/>
                          </a:solidFill>
                          <a:effectLst/>
                          <a:latin typeface="Arial Narrow" panose="020B0606020202030204" pitchFamily="34" charset="0"/>
                        </a:rPr>
                        <a:t>TOTAL PASIVO Y PATRIMONIO</a:t>
                      </a:r>
                    </a:p>
                  </a:txBody>
                  <a:tcPr marL="0" marR="0" marT="0"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22,244</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1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21,656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20,389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1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1" i="0" u="none" strike="noStrike">
                          <a:solidFill>
                            <a:srgbClr val="000000"/>
                          </a:solidFill>
                          <a:effectLst/>
                          <a:latin typeface="Arial Narrow" panose="020B0606020202030204" pitchFamily="34" charset="0"/>
                        </a:rPr>
                        <a:t>3</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100" b="1" i="0" u="none" strike="noStrike" dirty="0">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100" b="1" i="0" u="none" strike="noStrike" dirty="0">
                          <a:solidFill>
                            <a:srgbClr val="000000"/>
                          </a:solidFill>
                          <a:effectLst/>
                          <a:latin typeface="Arial Narrow" panose="020B0606020202030204" pitchFamily="34" charset="0"/>
                        </a:rPr>
                        <a:t>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992883919"/>
                  </a:ext>
                </a:extLst>
              </a:tr>
            </a:tbl>
          </a:graphicData>
        </a:graphic>
      </p:graphicFrame>
      <p:sp>
        <p:nvSpPr>
          <p:cNvPr id="14" name="Botón de acción: ir hacia delante o siguiente 13">
            <a:hlinkClick r:id="" action="ppaction://noaction" highlightClick="1"/>
            <a:extLst>
              <a:ext uri="{FF2B5EF4-FFF2-40B4-BE49-F238E27FC236}">
                <a16:creationId xmlns:a16="http://schemas.microsoft.com/office/drawing/2014/main" id="{EA2410D8-5624-484B-BC76-ED5F5D39F8ED}"/>
              </a:ext>
            </a:extLst>
          </p:cNvPr>
          <p:cNvSpPr/>
          <p:nvPr/>
        </p:nvSpPr>
        <p:spPr>
          <a:xfrm>
            <a:off x="4228012" y="2541815"/>
            <a:ext cx="271054" cy="11103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5" name="Botón de acción: ir hacia delante o siguiente 14">
            <a:hlinkClick r:id="" action="ppaction://noaction" highlightClick="1"/>
            <a:extLst>
              <a:ext uri="{FF2B5EF4-FFF2-40B4-BE49-F238E27FC236}">
                <a16:creationId xmlns:a16="http://schemas.microsoft.com/office/drawing/2014/main" id="{853153FF-FD68-4A65-8E5D-65A5A9E50ECF}"/>
              </a:ext>
            </a:extLst>
          </p:cNvPr>
          <p:cNvSpPr/>
          <p:nvPr/>
        </p:nvSpPr>
        <p:spPr>
          <a:xfrm>
            <a:off x="5042263" y="2865121"/>
            <a:ext cx="271054" cy="11103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6" name="Botón de acción: ir hacia delante o siguiente 15">
            <a:hlinkClick r:id="" action="ppaction://noaction" highlightClick="1"/>
            <a:extLst>
              <a:ext uri="{FF2B5EF4-FFF2-40B4-BE49-F238E27FC236}">
                <a16:creationId xmlns:a16="http://schemas.microsoft.com/office/drawing/2014/main" id="{7B3C08DA-F952-43BD-A205-B07B3642AE38}"/>
              </a:ext>
            </a:extLst>
          </p:cNvPr>
          <p:cNvSpPr/>
          <p:nvPr/>
        </p:nvSpPr>
        <p:spPr>
          <a:xfrm>
            <a:off x="3845924" y="3040381"/>
            <a:ext cx="291737" cy="13389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7" name="Botón de acción: ir hacia delante o siguiente 16">
            <a:hlinkClick r:id="" action="ppaction://noaction" highlightClick="1"/>
            <a:extLst>
              <a:ext uri="{FF2B5EF4-FFF2-40B4-BE49-F238E27FC236}">
                <a16:creationId xmlns:a16="http://schemas.microsoft.com/office/drawing/2014/main" id="{23F844FA-3B50-4FA0-826C-A60B33F38078}"/>
              </a:ext>
            </a:extLst>
          </p:cNvPr>
          <p:cNvSpPr/>
          <p:nvPr/>
        </p:nvSpPr>
        <p:spPr>
          <a:xfrm>
            <a:off x="3865518" y="3255918"/>
            <a:ext cx="272143" cy="10123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dirty="0"/>
          </a:p>
        </p:txBody>
      </p:sp>
      <p:sp>
        <p:nvSpPr>
          <p:cNvPr id="11" name="Rectángulo 10">
            <a:extLst>
              <a:ext uri="{FF2B5EF4-FFF2-40B4-BE49-F238E27FC236}">
                <a16:creationId xmlns:a16="http://schemas.microsoft.com/office/drawing/2014/main" id="{C95D9240-B42F-4356-BFCB-234A2E64DFB2}"/>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2" name="Rectángulo 11">
            <a:extLst>
              <a:ext uri="{FF2B5EF4-FFF2-40B4-BE49-F238E27FC236}">
                <a16:creationId xmlns:a16="http://schemas.microsoft.com/office/drawing/2014/main" id="{F0B03E16-5F6D-40F8-BED8-F12F65E6DCF5}"/>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9921715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Imagen 3" descr="Logo SAE-01.jpg">
            <a:extLst>
              <a:ext uri="{FF2B5EF4-FFF2-40B4-BE49-F238E27FC236}">
                <a16:creationId xmlns:a16="http://schemas.microsoft.com/office/drawing/2014/main" id="{B78DC7FA-1B3E-4989-9A8E-DC5F566BF91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74817" y="458289"/>
            <a:ext cx="1012372" cy="818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arcador de número de diapositiva 1">
            <a:extLst>
              <a:ext uri="{FF2B5EF4-FFF2-40B4-BE49-F238E27FC236}">
                <a16:creationId xmlns:a16="http://schemas.microsoft.com/office/drawing/2014/main" id="{86380761-56C4-405A-85EA-1AB5E395AD1D}"/>
              </a:ext>
            </a:extLst>
          </p:cNvPr>
          <p:cNvSpPr>
            <a:spLocks noGrp="1"/>
          </p:cNvSpPr>
          <p:nvPr>
            <p:ph type="sldNum" sz="quarter" idx="12"/>
          </p:nvPr>
        </p:nvSpPr>
        <p:spPr>
          <a:xfrm>
            <a:off x="8149046" y="5661661"/>
            <a:ext cx="1851660" cy="327660"/>
          </a:xfrm>
        </p:spPr>
        <p:txBody>
          <a:bodyPr/>
          <a:lstStyle/>
          <a:p>
            <a:pPr>
              <a:defRPr/>
            </a:pPr>
            <a:fld id="{83BC92E2-4EF8-448F-AED2-FCFBF46B1F84}" type="slidenum">
              <a:rPr lang="es-ES"/>
              <a:pPr>
                <a:defRPr/>
              </a:pPr>
              <a:t>28</a:t>
            </a:fld>
            <a:endParaRPr lang="es-ES" dirty="0"/>
          </a:p>
        </p:txBody>
      </p:sp>
      <p:sp>
        <p:nvSpPr>
          <p:cNvPr id="9" name="Título 1">
            <a:extLst>
              <a:ext uri="{FF2B5EF4-FFF2-40B4-BE49-F238E27FC236}">
                <a16:creationId xmlns:a16="http://schemas.microsoft.com/office/drawing/2014/main" id="{73E58B09-E0E5-40B6-B33B-5521159F4667}"/>
              </a:ext>
            </a:extLst>
          </p:cNvPr>
          <p:cNvSpPr txBox="1">
            <a:spLocks/>
          </p:cNvSpPr>
          <p:nvPr/>
        </p:nvSpPr>
        <p:spPr>
          <a:xfrm>
            <a:off x="4273732" y="458289"/>
            <a:ext cx="4483826" cy="594360"/>
          </a:xfrm>
          <a:prstGeom prst="rect">
            <a:avLst/>
          </a:prstGeom>
        </p:spPr>
        <p:txBody>
          <a:bodyPr lIns="47026" tIns="23514" rIns="47026" bIns="23514"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352" dirty="0"/>
              <a:t> </a:t>
            </a:r>
            <a:r>
              <a:rPr lang="es-CO" sz="1524" dirty="0">
                <a:solidFill>
                  <a:srgbClr val="0070C0"/>
                </a:solidFill>
                <a:latin typeface="Lato Regular"/>
                <a:ea typeface="+mn-ea"/>
                <a:cs typeface="Lato Regular"/>
              </a:rPr>
              <a:t>ESTADO DE RESULTADO INTEGRAL INDIVIDUAL</a:t>
            </a:r>
          </a:p>
          <a:p>
            <a:pPr algn="ctr">
              <a:defRPr/>
            </a:pPr>
            <a:r>
              <a:rPr lang="es-CO" sz="914" dirty="0">
                <a:solidFill>
                  <a:srgbClr val="0070C0"/>
                </a:solidFill>
                <a:latin typeface="Lato Regular"/>
                <a:ea typeface="+mn-ea"/>
                <a:cs typeface="Lato Regular"/>
              </a:rPr>
              <a:t>PERIODOS TERMINADOS EL 30 DE SEPTIEMBRE DE 2017 Y  30 DE SEPTIEMBRE 2016</a:t>
            </a:r>
          </a:p>
          <a:p>
            <a:pPr algn="ctr">
              <a:defRPr/>
            </a:pPr>
            <a:r>
              <a:rPr lang="es-CO" sz="914" dirty="0">
                <a:solidFill>
                  <a:srgbClr val="0070C0"/>
                </a:solidFill>
                <a:latin typeface="Lato Regular"/>
                <a:ea typeface="+mn-ea"/>
                <a:cs typeface="Lato Regular"/>
              </a:rPr>
              <a:t>(cifras expresadas en millones de pesos colombianos)</a:t>
            </a:r>
          </a:p>
          <a:p>
            <a:pPr>
              <a:defRPr/>
            </a:pPr>
            <a:endParaRPr lang="es-CO" sz="914" b="1" dirty="0">
              <a:solidFill>
                <a:srgbClr val="0070C0"/>
              </a:solidFill>
              <a:latin typeface="Lato Regular"/>
              <a:ea typeface="+mn-ea"/>
              <a:cs typeface="Lato Regular"/>
            </a:endParaRPr>
          </a:p>
        </p:txBody>
      </p:sp>
      <p:graphicFrame>
        <p:nvGraphicFramePr>
          <p:cNvPr id="3" name="Tabla 2">
            <a:extLst>
              <a:ext uri="{FF2B5EF4-FFF2-40B4-BE49-F238E27FC236}">
                <a16:creationId xmlns:a16="http://schemas.microsoft.com/office/drawing/2014/main" id="{F8E9AAF8-058A-45D9-AFF4-5AD2627B082D}"/>
              </a:ext>
            </a:extLst>
          </p:cNvPr>
          <p:cNvGraphicFramePr>
            <a:graphicFrameLocks noGrp="1"/>
          </p:cNvGraphicFramePr>
          <p:nvPr/>
        </p:nvGraphicFramePr>
        <p:xfrm>
          <a:off x="2645229" y="1197429"/>
          <a:ext cx="7181304" cy="4550232"/>
        </p:xfrm>
        <a:graphic>
          <a:graphicData uri="http://schemas.openxmlformats.org/drawingml/2006/table">
            <a:tbl>
              <a:tblPr/>
              <a:tblGrid>
                <a:gridCol w="3049513">
                  <a:extLst>
                    <a:ext uri="{9D8B030D-6E8A-4147-A177-3AD203B41FA5}">
                      <a16:colId xmlns:a16="http://schemas.microsoft.com/office/drawing/2014/main" val="2088758619"/>
                    </a:ext>
                  </a:extLst>
                </a:gridCol>
                <a:gridCol w="872998">
                  <a:extLst>
                    <a:ext uri="{9D8B030D-6E8A-4147-A177-3AD203B41FA5}">
                      <a16:colId xmlns:a16="http://schemas.microsoft.com/office/drawing/2014/main" val="2232072858"/>
                    </a:ext>
                  </a:extLst>
                </a:gridCol>
                <a:gridCol w="59794">
                  <a:extLst>
                    <a:ext uri="{9D8B030D-6E8A-4147-A177-3AD203B41FA5}">
                      <a16:colId xmlns:a16="http://schemas.microsoft.com/office/drawing/2014/main" val="3576271758"/>
                    </a:ext>
                  </a:extLst>
                </a:gridCol>
                <a:gridCol w="837122">
                  <a:extLst>
                    <a:ext uri="{9D8B030D-6E8A-4147-A177-3AD203B41FA5}">
                      <a16:colId xmlns:a16="http://schemas.microsoft.com/office/drawing/2014/main" val="1830092061"/>
                    </a:ext>
                  </a:extLst>
                </a:gridCol>
                <a:gridCol w="155466">
                  <a:extLst>
                    <a:ext uri="{9D8B030D-6E8A-4147-A177-3AD203B41FA5}">
                      <a16:colId xmlns:a16="http://schemas.microsoft.com/office/drawing/2014/main" val="3140458435"/>
                    </a:ext>
                  </a:extLst>
                </a:gridCol>
                <a:gridCol w="609902">
                  <a:extLst>
                    <a:ext uri="{9D8B030D-6E8A-4147-A177-3AD203B41FA5}">
                      <a16:colId xmlns:a16="http://schemas.microsoft.com/office/drawing/2014/main" val="1367524271"/>
                    </a:ext>
                  </a:extLst>
                </a:gridCol>
                <a:gridCol w="107630">
                  <a:extLst>
                    <a:ext uri="{9D8B030D-6E8A-4147-A177-3AD203B41FA5}">
                      <a16:colId xmlns:a16="http://schemas.microsoft.com/office/drawing/2014/main" val="3356101772"/>
                    </a:ext>
                  </a:extLst>
                </a:gridCol>
                <a:gridCol w="672686">
                  <a:extLst>
                    <a:ext uri="{9D8B030D-6E8A-4147-A177-3AD203B41FA5}">
                      <a16:colId xmlns:a16="http://schemas.microsoft.com/office/drawing/2014/main" val="1808467956"/>
                    </a:ext>
                  </a:extLst>
                </a:gridCol>
                <a:gridCol w="107630">
                  <a:extLst>
                    <a:ext uri="{9D8B030D-6E8A-4147-A177-3AD203B41FA5}">
                      <a16:colId xmlns:a16="http://schemas.microsoft.com/office/drawing/2014/main" val="1809815115"/>
                    </a:ext>
                  </a:extLst>
                </a:gridCol>
                <a:gridCol w="708563">
                  <a:extLst>
                    <a:ext uri="{9D8B030D-6E8A-4147-A177-3AD203B41FA5}">
                      <a16:colId xmlns:a16="http://schemas.microsoft.com/office/drawing/2014/main" val="263229393"/>
                    </a:ext>
                  </a:extLst>
                </a:gridCol>
              </a:tblGrid>
              <a:tr h="701088">
                <a:tc>
                  <a:txBody>
                    <a:bodyPr/>
                    <a:lstStyle/>
                    <a:p>
                      <a:pPr algn="l" fontAlgn="b"/>
                      <a:endParaRPr lang="es-CO" sz="1100" b="0" i="0" u="none" strike="noStrike">
                        <a:effectLst/>
                        <a:latin typeface="Arial Narrow" panose="020B0606020202030204" pitchFamily="34" charset="0"/>
                      </a:endParaRPr>
                    </a:p>
                  </a:txBody>
                  <a:tcPr marL="0" marR="0" marT="0" marB="0" anchor="b">
                    <a:lnL>
                      <a:noFill/>
                    </a:lnL>
                    <a:lnR>
                      <a:noFill/>
                    </a:lnR>
                    <a:lnT>
                      <a:noFill/>
                    </a:lnT>
                    <a:lnB>
                      <a:noFill/>
                    </a:lnB>
                  </a:tcPr>
                </a:tc>
                <a:tc>
                  <a:txBody>
                    <a:bodyPr/>
                    <a:lstStyle/>
                    <a:p>
                      <a:pPr algn="ctr" fontAlgn="ctr"/>
                      <a:r>
                        <a:rPr lang="es-CO" sz="1100" b="0" i="0" u="none" strike="noStrike" dirty="0">
                          <a:effectLst/>
                          <a:latin typeface="Arial Narrow" panose="020B0606020202030204" pitchFamily="34" charset="0"/>
                        </a:rPr>
                        <a:t>Sep-17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dirty="0">
                          <a:effectLst/>
                          <a:latin typeface="Arial Narrow" panose="020B0606020202030204" pitchFamily="34" charset="0"/>
                        </a:rPr>
                        <a:t>Sep-16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CO" sz="1100" b="1"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ctr" fontAlgn="ctr"/>
                      <a:r>
                        <a:rPr lang="es-CO" sz="1100" b="0" i="0" u="none" strike="noStrike">
                          <a:effectLst/>
                          <a:latin typeface="Arial Narrow" panose="020B0606020202030204" pitchFamily="34" charset="0"/>
                        </a:rPr>
                        <a:t>Diciembre 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CO" sz="1100" b="1"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ctr" fontAlgn="ctr"/>
                      <a:r>
                        <a:rPr lang="es-CO" sz="1100" b="0" i="0" u="none" strike="noStrike">
                          <a:effectLst/>
                          <a:latin typeface="Arial Narrow" panose="020B0606020202030204" pitchFamily="34" charset="0"/>
                        </a:rPr>
                        <a:t>Variación % Septiembre</a:t>
                      </a:r>
                      <a:br>
                        <a:rPr lang="es-CO" sz="1100" b="0" i="0" u="none" strike="noStrike">
                          <a:effectLst/>
                          <a:latin typeface="Arial Narrow" panose="020B0606020202030204" pitchFamily="34" charset="0"/>
                        </a:rPr>
                      </a:br>
                      <a:r>
                        <a:rPr lang="es-CO" sz="1100" b="0" i="0" u="none" strike="noStrike">
                          <a:effectLst/>
                          <a:latin typeface="Arial Narrow" panose="020B0606020202030204" pitchFamily="34" charset="0"/>
                        </a:rPr>
                        <a:t>2017-2016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dirty="0">
                          <a:effectLst/>
                          <a:latin typeface="Arial Narrow" panose="020B0606020202030204" pitchFamily="34" charset="0"/>
                        </a:rPr>
                        <a:t>Variación % Sept - Dic</a:t>
                      </a:r>
                      <a:br>
                        <a:rPr lang="es-CO" sz="1100" b="0" i="0" u="none" strike="noStrike" dirty="0">
                          <a:effectLst/>
                          <a:latin typeface="Arial Narrow" panose="020B0606020202030204" pitchFamily="34" charset="0"/>
                        </a:rPr>
                      </a:br>
                      <a:r>
                        <a:rPr lang="es-CO" sz="1100" b="0" i="0" u="none" strike="noStrike" dirty="0">
                          <a:effectLst/>
                          <a:latin typeface="Arial Narrow" panose="020B0606020202030204" pitchFamily="34" charset="0"/>
                        </a:rPr>
                        <a:t>2017-2016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16208611"/>
                  </a:ext>
                </a:extLst>
              </a:tr>
              <a:tr h="236417">
                <a:tc>
                  <a:txBody>
                    <a:bodyPr/>
                    <a:lstStyle/>
                    <a:p>
                      <a:pPr algn="l" fontAlgn="b"/>
                      <a:r>
                        <a:rPr lang="es-CO" sz="1100" b="0" i="0" u="none" strike="noStrike">
                          <a:solidFill>
                            <a:srgbClr val="000000"/>
                          </a:solidFill>
                          <a:effectLst/>
                          <a:latin typeface="Arial Narrow" panose="020B0606020202030204" pitchFamily="34" charset="0"/>
                        </a:rPr>
                        <a:t>INGRESOS POR PRESTACION DE SERVICIOS</a:t>
                      </a: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22,204</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21,840</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29,891</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2</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-26</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856473729"/>
                  </a:ext>
                </a:extLst>
              </a:tr>
              <a:tr h="236417">
                <a:tc>
                  <a:txBody>
                    <a:bodyPr/>
                    <a:lstStyle/>
                    <a:p>
                      <a:pPr algn="l" fontAlgn="b"/>
                      <a:r>
                        <a:rPr lang="es-CO" sz="1100" b="0" i="0" u="none" strike="noStrike">
                          <a:solidFill>
                            <a:srgbClr val="000000"/>
                          </a:solidFill>
                          <a:effectLst/>
                          <a:latin typeface="Arial Narrow" panose="020B0606020202030204" pitchFamily="34" charset="0"/>
                        </a:rPr>
                        <a:t>FINANCIEROS</a:t>
                      </a: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419</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374</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534</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12</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-22</a:t>
                      </a:r>
                    </a:p>
                  </a:txBody>
                  <a:tcPr marL="0" marR="0" marT="0" marB="0" anchor="b">
                    <a:lnL>
                      <a:noFill/>
                    </a:lnL>
                    <a:lnR>
                      <a:noFill/>
                    </a:lnR>
                    <a:lnT>
                      <a:noFill/>
                    </a:lnT>
                    <a:lnB>
                      <a:noFill/>
                    </a:lnB>
                  </a:tcPr>
                </a:tc>
                <a:extLst>
                  <a:ext uri="{0D108BD9-81ED-4DB2-BD59-A6C34878D82A}">
                    <a16:rowId xmlns:a16="http://schemas.microsoft.com/office/drawing/2014/main" val="1149289516"/>
                  </a:ext>
                </a:extLst>
              </a:tr>
              <a:tr h="236417">
                <a:tc>
                  <a:txBody>
                    <a:bodyPr/>
                    <a:lstStyle/>
                    <a:p>
                      <a:pPr algn="l" fontAlgn="b"/>
                      <a:r>
                        <a:rPr lang="es-CO" sz="1100" b="0" i="0" u="none" strike="noStrike">
                          <a:solidFill>
                            <a:srgbClr val="000000"/>
                          </a:solidFill>
                          <a:effectLst/>
                          <a:latin typeface="Arial Narrow" panose="020B0606020202030204" pitchFamily="34" charset="0"/>
                        </a:rPr>
                        <a:t>INGRESOS DIVERSOS</a:t>
                      </a: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33</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1</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136</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3,143</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Arial Narrow" panose="020B0606020202030204" pitchFamily="34" charset="0"/>
                        </a:rPr>
                        <a:t>-76</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098861"/>
                  </a:ext>
                </a:extLst>
              </a:tr>
              <a:tr h="236417">
                <a:tc>
                  <a:txBody>
                    <a:bodyPr/>
                    <a:lstStyle/>
                    <a:p>
                      <a:pPr algn="l" fontAlgn="b"/>
                      <a:r>
                        <a:rPr lang="es-CO" sz="1100" b="1" i="0" u="none" strike="noStrike">
                          <a:solidFill>
                            <a:srgbClr val="000000"/>
                          </a:solidFill>
                          <a:effectLst/>
                          <a:latin typeface="Arial Narrow" panose="020B0606020202030204" pitchFamily="34" charset="0"/>
                        </a:rPr>
                        <a:t>TOTAL INGRESOS OPERACIONALES</a:t>
                      </a:r>
                    </a:p>
                  </a:txBody>
                  <a:tcPr marL="0" marR="0" marT="0" marB="0" anchor="b">
                    <a:lnL>
                      <a:noFill/>
                    </a:lnL>
                    <a:lnR>
                      <a:noFill/>
                    </a:lnR>
                    <a:lnT>
                      <a:noFill/>
                    </a:lnT>
                    <a:lnB>
                      <a:noFill/>
                    </a:lnB>
                  </a:tcPr>
                </a:tc>
                <a:tc>
                  <a:txBody>
                    <a:bodyPr/>
                    <a:lstStyle/>
                    <a:p>
                      <a:pPr algn="r" fontAlgn="b"/>
                      <a:r>
                        <a:rPr lang="es-CO" sz="1100" b="1" i="0" u="none" strike="noStrike">
                          <a:solidFill>
                            <a:srgbClr val="000000"/>
                          </a:solidFill>
                          <a:effectLst/>
                          <a:latin typeface="Arial Narrow" panose="020B0606020202030204" pitchFamily="34" charset="0"/>
                        </a:rPr>
                        <a:t>22,656</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100" b="1"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1" i="0" u="none" strike="noStrike">
                          <a:solidFill>
                            <a:srgbClr val="000000"/>
                          </a:solidFill>
                          <a:effectLst/>
                          <a:latin typeface="Arial Narrow" panose="020B0606020202030204" pitchFamily="34" charset="0"/>
                        </a:rPr>
                        <a:t>22,215</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1" i="0" u="none" strike="noStrike">
                          <a:solidFill>
                            <a:srgbClr val="000000"/>
                          </a:solidFill>
                          <a:effectLst/>
                          <a:latin typeface="Arial Narrow" panose="020B0606020202030204" pitchFamily="34" charset="0"/>
                        </a:rPr>
                        <a:t>30,560</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1" i="0" u="none" strike="noStrike">
                          <a:solidFill>
                            <a:srgbClr val="000000"/>
                          </a:solidFill>
                          <a:effectLst/>
                          <a:latin typeface="Arial Narrow" panose="020B0606020202030204" pitchFamily="34" charset="0"/>
                        </a:rPr>
                        <a:t>2</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s-CO" sz="1100" b="1" i="0" u="none" strike="noStrike">
                          <a:solidFill>
                            <a:srgbClr val="000000"/>
                          </a:solidFill>
                          <a:effectLst/>
                          <a:latin typeface="Arial Narrow" panose="020B0606020202030204" pitchFamily="34"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s-CO" sz="1100" b="1" i="0" u="none" strike="noStrike">
                          <a:solidFill>
                            <a:srgbClr val="000000"/>
                          </a:solidFill>
                          <a:effectLst/>
                          <a:latin typeface="Arial Narrow" panose="020B0606020202030204" pitchFamily="34" charset="0"/>
                        </a:rPr>
                        <a:t>-26</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838375898"/>
                  </a:ext>
                </a:extLst>
              </a:tr>
              <a:tr h="176430">
                <a:tc>
                  <a:txBody>
                    <a:bodyPr/>
                    <a:lstStyle/>
                    <a:p>
                      <a:pPr algn="l" fontAlgn="b"/>
                      <a:r>
                        <a:rPr lang="es-CO" sz="1100" b="0" i="0" u="none" strike="noStrike" dirty="0">
                          <a:solidFill>
                            <a:srgbClr val="000000"/>
                          </a:solidFill>
                          <a:effectLst/>
                          <a:latin typeface="Arial Narrow" panose="020B0606020202030204" pitchFamily="34" charset="0"/>
                        </a:rPr>
                        <a:t>GASTOS DE ADMINISTRACIÓN DE OPERACIÓN</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116958717"/>
                  </a:ext>
                </a:extLst>
              </a:tr>
              <a:tr h="236417">
                <a:tc>
                  <a:txBody>
                    <a:bodyPr/>
                    <a:lstStyle/>
                    <a:p>
                      <a:pPr algn="l" fontAlgn="b"/>
                      <a:r>
                        <a:rPr lang="es-CO" sz="1100" b="0" i="0" u="none" strike="noStrike">
                          <a:solidFill>
                            <a:srgbClr val="000000"/>
                          </a:solidFill>
                          <a:effectLst/>
                          <a:latin typeface="Arial Narrow" panose="020B0606020202030204" pitchFamily="34" charset="0"/>
                        </a:rPr>
                        <a:t>GASTOS DE PERSONAL</a:t>
                      </a:r>
                    </a:p>
                  </a:txBody>
                  <a:tcPr marL="78382"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11,735</a:t>
                      </a:r>
                    </a:p>
                  </a:txBody>
                  <a:tcPr marL="0" marR="0" marT="0" marB="0" anchor="b">
                    <a:lnL>
                      <a:noFill/>
                    </a:lnL>
                    <a:lnR>
                      <a:noFill/>
                    </a:lnR>
                    <a:lnT>
                      <a:noFill/>
                    </a:lnT>
                    <a:lnB>
                      <a:noFill/>
                    </a:lnB>
                    <a:solidFill>
                      <a:srgbClr val="FFFFFF"/>
                    </a:solidFill>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3,743</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5,109</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214</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130</a:t>
                      </a:r>
                    </a:p>
                  </a:txBody>
                  <a:tcPr marL="0" marR="0" marT="0" marB="0" anchor="b">
                    <a:lnL>
                      <a:noFill/>
                    </a:lnL>
                    <a:lnR>
                      <a:noFill/>
                    </a:lnR>
                    <a:lnT>
                      <a:noFill/>
                    </a:lnT>
                    <a:lnB>
                      <a:noFill/>
                    </a:lnB>
                  </a:tcPr>
                </a:tc>
                <a:extLst>
                  <a:ext uri="{0D108BD9-81ED-4DB2-BD59-A6C34878D82A}">
                    <a16:rowId xmlns:a16="http://schemas.microsoft.com/office/drawing/2014/main" val="3863341771"/>
                  </a:ext>
                </a:extLst>
              </a:tr>
              <a:tr h="236417">
                <a:tc>
                  <a:txBody>
                    <a:bodyPr/>
                    <a:lstStyle/>
                    <a:p>
                      <a:pPr algn="l" fontAlgn="b"/>
                      <a:r>
                        <a:rPr lang="es-CO" sz="1100" b="0" i="0" u="none" strike="noStrike">
                          <a:solidFill>
                            <a:srgbClr val="000000"/>
                          </a:solidFill>
                          <a:effectLst/>
                          <a:latin typeface="Arial Narrow" panose="020B0606020202030204" pitchFamily="34" charset="0"/>
                        </a:rPr>
                        <a:t>GASTOS GENERALES</a:t>
                      </a:r>
                    </a:p>
                  </a:txBody>
                  <a:tcPr marL="78382"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5,114</a:t>
                      </a:r>
                    </a:p>
                  </a:txBody>
                  <a:tcPr marL="0" marR="0" marT="0" marB="0" anchor="b">
                    <a:lnL>
                      <a:noFill/>
                    </a:lnL>
                    <a:lnR>
                      <a:noFill/>
                    </a:lnR>
                    <a:lnT>
                      <a:noFill/>
                    </a:lnT>
                    <a:lnB>
                      <a:noFill/>
                    </a:lnB>
                    <a:solidFill>
                      <a:srgbClr val="FFFFFF"/>
                    </a:solidFill>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dirty="0">
                          <a:solidFill>
                            <a:srgbClr val="000000"/>
                          </a:solidFill>
                          <a:effectLst/>
                          <a:latin typeface="Arial Narrow" panose="020B0606020202030204" pitchFamily="34" charset="0"/>
                        </a:rPr>
                        <a:t>4,829</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6,914</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6</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-26</a:t>
                      </a:r>
                    </a:p>
                  </a:txBody>
                  <a:tcPr marL="0" marR="0" marT="0" marB="0" anchor="b">
                    <a:lnL>
                      <a:noFill/>
                    </a:lnL>
                    <a:lnR>
                      <a:noFill/>
                    </a:lnR>
                    <a:lnT>
                      <a:noFill/>
                    </a:lnT>
                    <a:lnB>
                      <a:noFill/>
                    </a:lnB>
                  </a:tcPr>
                </a:tc>
                <a:extLst>
                  <a:ext uri="{0D108BD9-81ED-4DB2-BD59-A6C34878D82A}">
                    <a16:rowId xmlns:a16="http://schemas.microsoft.com/office/drawing/2014/main" val="1075289497"/>
                  </a:ext>
                </a:extLst>
              </a:tr>
              <a:tr h="236417">
                <a:tc>
                  <a:txBody>
                    <a:bodyPr/>
                    <a:lstStyle/>
                    <a:p>
                      <a:pPr algn="l" fontAlgn="b"/>
                      <a:r>
                        <a:rPr lang="es-CO" sz="1100" b="0" i="0" u="none" strike="noStrike">
                          <a:solidFill>
                            <a:srgbClr val="000000"/>
                          </a:solidFill>
                          <a:effectLst/>
                          <a:latin typeface="Arial Narrow" panose="020B0606020202030204" pitchFamily="34" charset="0"/>
                        </a:rPr>
                        <a:t>IMPUESTOS, CONTRIBUCIONES Y TASAS</a:t>
                      </a:r>
                    </a:p>
                  </a:txBody>
                  <a:tcPr marL="78382"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185</a:t>
                      </a:r>
                    </a:p>
                  </a:txBody>
                  <a:tcPr marL="0" marR="0" marT="0" marB="0" anchor="b">
                    <a:lnL>
                      <a:noFill/>
                    </a:lnL>
                    <a:lnR>
                      <a:noFill/>
                    </a:lnR>
                    <a:lnT>
                      <a:noFill/>
                    </a:lnT>
                    <a:lnB>
                      <a:noFill/>
                    </a:lnB>
                    <a:solidFill>
                      <a:srgbClr val="FFFFFF"/>
                    </a:solidFill>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341</a:t>
                      </a:r>
                    </a:p>
                  </a:txBody>
                  <a:tcPr marL="0" marR="0" marT="0" marB="0" anchor="b">
                    <a:lnL>
                      <a:noFill/>
                    </a:lnL>
                    <a:lnR>
                      <a:noFill/>
                    </a:lnR>
                    <a:lnT>
                      <a:noFill/>
                    </a:lnT>
                    <a:lnB>
                      <a:noFill/>
                    </a:lnB>
                  </a:tcPr>
                </a:tc>
                <a:tc>
                  <a:txBody>
                    <a:bodyPr/>
                    <a:lstStyle/>
                    <a:p>
                      <a:pPr algn="l" fontAlgn="b"/>
                      <a:endParaRPr lang="es-CO" sz="1100" b="0" i="0" u="none" strike="noStrike" dirty="0">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377</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-46</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-51</a:t>
                      </a:r>
                    </a:p>
                  </a:txBody>
                  <a:tcPr marL="0" marR="0" marT="0" marB="0" anchor="b">
                    <a:lnL>
                      <a:noFill/>
                    </a:lnL>
                    <a:lnR>
                      <a:noFill/>
                    </a:lnR>
                    <a:lnT>
                      <a:noFill/>
                    </a:lnT>
                    <a:lnB>
                      <a:noFill/>
                    </a:lnB>
                  </a:tcPr>
                </a:tc>
                <a:extLst>
                  <a:ext uri="{0D108BD9-81ED-4DB2-BD59-A6C34878D82A}">
                    <a16:rowId xmlns:a16="http://schemas.microsoft.com/office/drawing/2014/main" val="1302783888"/>
                  </a:ext>
                </a:extLst>
              </a:tr>
              <a:tr h="236417">
                <a:tc>
                  <a:txBody>
                    <a:bodyPr/>
                    <a:lstStyle/>
                    <a:p>
                      <a:pPr algn="l" fontAlgn="b"/>
                      <a:r>
                        <a:rPr lang="es-CO" sz="1100" b="0" i="0" u="none" strike="noStrike">
                          <a:solidFill>
                            <a:srgbClr val="000000"/>
                          </a:solidFill>
                          <a:effectLst/>
                          <a:latin typeface="Arial Narrow" panose="020B0606020202030204" pitchFamily="34" charset="0"/>
                        </a:rPr>
                        <a:t>GASTOS DE VENTA GENERALES</a:t>
                      </a:r>
                    </a:p>
                  </a:txBody>
                  <a:tcPr marL="78382"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3,659</a:t>
                      </a:r>
                    </a:p>
                  </a:txBody>
                  <a:tcPr marL="0" marR="0" marT="0" marB="0" anchor="b">
                    <a:lnL>
                      <a:noFill/>
                    </a:lnL>
                    <a:lnR>
                      <a:noFill/>
                    </a:lnR>
                    <a:lnT>
                      <a:noFill/>
                    </a:lnT>
                    <a:lnB>
                      <a:noFill/>
                    </a:lnB>
                    <a:solidFill>
                      <a:srgbClr val="FFFFFF"/>
                    </a:solidFill>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10,491</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14,056</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-65</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-74</a:t>
                      </a:r>
                    </a:p>
                  </a:txBody>
                  <a:tcPr marL="0" marR="0" marT="0" marB="0" anchor="b">
                    <a:lnL>
                      <a:noFill/>
                    </a:lnL>
                    <a:lnR>
                      <a:noFill/>
                    </a:lnR>
                    <a:lnT>
                      <a:noFill/>
                    </a:lnT>
                    <a:lnB>
                      <a:noFill/>
                    </a:lnB>
                  </a:tcPr>
                </a:tc>
                <a:extLst>
                  <a:ext uri="{0D108BD9-81ED-4DB2-BD59-A6C34878D82A}">
                    <a16:rowId xmlns:a16="http://schemas.microsoft.com/office/drawing/2014/main" val="2905043422"/>
                  </a:ext>
                </a:extLst>
              </a:tr>
              <a:tr h="236417">
                <a:tc>
                  <a:txBody>
                    <a:bodyPr/>
                    <a:lstStyle/>
                    <a:p>
                      <a:pPr algn="l" fontAlgn="b"/>
                      <a:r>
                        <a:rPr lang="es-CO" sz="1100" b="0" i="0" u="none" strike="noStrike">
                          <a:solidFill>
                            <a:srgbClr val="000000"/>
                          </a:solidFill>
                          <a:effectLst/>
                          <a:latin typeface="Arial Narrow" panose="020B0606020202030204" pitchFamily="34" charset="0"/>
                        </a:rPr>
                        <a:t>DETERIORO, DEPRECIACION, AMORT,</a:t>
                      </a:r>
                    </a:p>
                  </a:txBody>
                  <a:tcPr marL="78382"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92</a:t>
                      </a:r>
                    </a:p>
                  </a:txBody>
                  <a:tcPr marL="0" marR="0" marT="0" marB="0" anchor="b">
                    <a:lnL>
                      <a:noFill/>
                    </a:lnL>
                    <a:lnR>
                      <a:noFill/>
                    </a:lnR>
                    <a:lnT>
                      <a:noFill/>
                    </a:lnT>
                    <a:lnB>
                      <a:noFill/>
                    </a:lnB>
                    <a:solidFill>
                      <a:srgbClr val="FFFFFF"/>
                    </a:solidFill>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76</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103</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21</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-11</a:t>
                      </a:r>
                    </a:p>
                  </a:txBody>
                  <a:tcPr marL="0" marR="0" marT="0" marB="0" anchor="b">
                    <a:lnL>
                      <a:noFill/>
                    </a:lnL>
                    <a:lnR>
                      <a:noFill/>
                    </a:lnR>
                    <a:lnT>
                      <a:noFill/>
                    </a:lnT>
                    <a:lnB>
                      <a:noFill/>
                    </a:lnB>
                  </a:tcPr>
                </a:tc>
                <a:extLst>
                  <a:ext uri="{0D108BD9-81ED-4DB2-BD59-A6C34878D82A}">
                    <a16:rowId xmlns:a16="http://schemas.microsoft.com/office/drawing/2014/main" val="3828121813"/>
                  </a:ext>
                </a:extLst>
              </a:tr>
              <a:tr h="236417">
                <a:tc>
                  <a:txBody>
                    <a:bodyPr/>
                    <a:lstStyle/>
                    <a:p>
                      <a:pPr algn="l" fontAlgn="b"/>
                      <a:r>
                        <a:rPr lang="es-CO" sz="1100" b="0" i="0" u="none" strike="noStrike">
                          <a:solidFill>
                            <a:srgbClr val="000000"/>
                          </a:solidFill>
                          <a:effectLst/>
                          <a:latin typeface="Arial Narrow" panose="020B0606020202030204" pitchFamily="34" charset="0"/>
                        </a:rPr>
                        <a:t>OTROS GASTOS OPERACIONALES</a:t>
                      </a:r>
                    </a:p>
                  </a:txBody>
                  <a:tcPr marL="78382"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1,290</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2,240</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3,211</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-42</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Arial Narrow" panose="020B0606020202030204" pitchFamily="34" charset="0"/>
                        </a:rPr>
                        <a:t>-60</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72560844"/>
                  </a:ext>
                </a:extLst>
              </a:tr>
              <a:tr h="236417">
                <a:tc>
                  <a:txBody>
                    <a:bodyPr/>
                    <a:lstStyle/>
                    <a:p>
                      <a:pPr algn="l" fontAlgn="b"/>
                      <a:r>
                        <a:rPr lang="es-CO" sz="1100" b="1" i="0" u="none" strike="noStrike" dirty="0">
                          <a:solidFill>
                            <a:srgbClr val="000000"/>
                          </a:solidFill>
                          <a:effectLst/>
                          <a:latin typeface="Arial Narrow" panose="020B0606020202030204" pitchFamily="34" charset="0"/>
                        </a:rPr>
                        <a:t>TOTAL GASTOS DE ADMINISTRACION</a:t>
                      </a:r>
                    </a:p>
                  </a:txBody>
                  <a:tcPr marL="0" marR="0" marT="0" marB="0" anchor="b">
                    <a:lnL>
                      <a:noFill/>
                    </a:lnL>
                    <a:lnR>
                      <a:noFill/>
                    </a:lnR>
                    <a:lnT>
                      <a:noFill/>
                    </a:lnT>
                    <a:lnB>
                      <a:noFill/>
                    </a:lnB>
                  </a:tcPr>
                </a:tc>
                <a:tc>
                  <a:txBody>
                    <a:bodyPr/>
                    <a:lstStyle/>
                    <a:p>
                      <a:pPr algn="r" fontAlgn="b"/>
                      <a:r>
                        <a:rPr lang="es-CO" sz="1100" b="1" i="0" u="none" strike="noStrike">
                          <a:solidFill>
                            <a:srgbClr val="000000"/>
                          </a:solidFill>
                          <a:effectLst/>
                          <a:latin typeface="Arial Narrow" panose="020B0606020202030204" pitchFamily="34" charset="0"/>
                        </a:rPr>
                        <a:t>22,075</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100" b="1"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1" i="0" u="none" strike="noStrike">
                          <a:solidFill>
                            <a:srgbClr val="000000"/>
                          </a:solidFill>
                          <a:effectLst/>
                          <a:latin typeface="Arial Narrow" panose="020B0606020202030204" pitchFamily="34" charset="0"/>
                        </a:rPr>
                        <a:t>21,720</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1" i="0" u="none" strike="noStrike">
                          <a:solidFill>
                            <a:srgbClr val="000000"/>
                          </a:solidFill>
                          <a:effectLst/>
                          <a:latin typeface="Arial Narrow" panose="020B0606020202030204" pitchFamily="34" charset="0"/>
                        </a:rPr>
                        <a:t>29,771</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1" i="0" u="none" strike="noStrike">
                          <a:solidFill>
                            <a:srgbClr val="000000"/>
                          </a:solidFill>
                          <a:effectLst/>
                          <a:latin typeface="Arial Narrow" panose="020B0606020202030204" pitchFamily="34" charset="0"/>
                        </a:rPr>
                        <a:t>2</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s-CO" sz="1100" b="1" i="0" u="none" strike="noStrike">
                          <a:solidFill>
                            <a:srgbClr val="000000"/>
                          </a:solidFill>
                          <a:effectLst/>
                          <a:latin typeface="Arial Narrow" panose="020B0606020202030204" pitchFamily="34"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s-CO" sz="1100" b="1" i="0" u="none" strike="noStrike">
                          <a:solidFill>
                            <a:srgbClr val="000000"/>
                          </a:solidFill>
                          <a:effectLst/>
                          <a:latin typeface="Arial Narrow" panose="020B0606020202030204" pitchFamily="34" charset="0"/>
                        </a:rPr>
                        <a:t>-26</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414879435"/>
                  </a:ext>
                </a:extLst>
              </a:tr>
              <a:tr h="175272">
                <a:tc>
                  <a:txBody>
                    <a:bodyPr/>
                    <a:lstStyle/>
                    <a:p>
                      <a:pPr algn="l" fontAlgn="b"/>
                      <a:endParaRPr lang="es-CO" sz="1100" b="1"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dirty="0">
                        <a:effectLst/>
                        <a:latin typeface="Lucida Bright" panose="02040602050505020304" pitchFamily="18"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effectLst/>
                        <a:latin typeface="Lucida Bright" panose="02040602050505020304" pitchFamily="18" charset="0"/>
                      </a:endParaRPr>
                    </a:p>
                  </a:txBody>
                  <a:tcPr marL="0" marR="0" marT="0" marB="0" anchor="b">
                    <a:lnL>
                      <a:noFill/>
                    </a:lnL>
                    <a:lnR>
                      <a:noFill/>
                    </a:lnR>
                    <a:lnT>
                      <a:noFill/>
                    </a:lnT>
                    <a:lnB>
                      <a:noFill/>
                    </a:lnB>
                  </a:tcPr>
                </a:tc>
                <a:tc>
                  <a:txBody>
                    <a:bodyPr/>
                    <a:lstStyle/>
                    <a:p>
                      <a:pPr algn="l" fontAlgn="b"/>
                      <a:endParaRPr lang="es-CO" sz="1100" b="0" i="0" u="none" strike="noStrike">
                        <a:effectLst/>
                        <a:latin typeface="Lucida Bright" panose="02040602050505020304" pitchFamily="18"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effectLst/>
                        <a:latin typeface="Lucida Bright" panose="02040602050505020304" pitchFamily="18" charset="0"/>
                      </a:endParaRPr>
                    </a:p>
                  </a:txBody>
                  <a:tcPr marL="0" marR="0" marT="0" marB="0" anchor="b">
                    <a:lnL>
                      <a:noFill/>
                    </a:lnL>
                    <a:lnR>
                      <a:noFill/>
                    </a:lnR>
                    <a:lnT>
                      <a:noFill/>
                    </a:lnT>
                    <a:lnB>
                      <a:noFill/>
                    </a:lnB>
                  </a:tcPr>
                </a:tc>
                <a:tc>
                  <a:txBody>
                    <a:bodyPr/>
                    <a:lstStyle/>
                    <a:p>
                      <a:pPr algn="l" fontAlgn="b"/>
                      <a:endParaRPr lang="es-CO" sz="1100" b="0" i="0" u="none" strike="noStrike">
                        <a:effectLst/>
                        <a:latin typeface="Lucida Bright" panose="02040602050505020304" pitchFamily="18"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effectLst/>
                        <a:latin typeface="Lucida Bright" panose="02040602050505020304" pitchFamily="18" charset="0"/>
                      </a:endParaRPr>
                    </a:p>
                  </a:txBody>
                  <a:tcPr marL="0" marR="0" marT="0" marB="0" anchor="b">
                    <a:lnL>
                      <a:noFill/>
                    </a:lnL>
                    <a:lnR>
                      <a:noFill/>
                    </a:lnR>
                    <a:lnT>
                      <a:noFill/>
                    </a:lnT>
                    <a:lnB>
                      <a:noFill/>
                    </a:lnB>
                  </a:tcPr>
                </a:tc>
                <a:tc>
                  <a:txBody>
                    <a:bodyPr/>
                    <a:lstStyle/>
                    <a:p>
                      <a:pPr algn="l" fontAlgn="b"/>
                      <a:endParaRPr lang="es-CO" sz="1100" b="0" i="0" u="none" strike="noStrike">
                        <a:effectLst/>
                        <a:latin typeface="Lucida Bright" panose="02040602050505020304" pitchFamily="18"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effectLst/>
                        <a:latin typeface="Lucida Bright" panose="02040602050505020304" pitchFamily="18"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effectLst/>
                        <a:latin typeface="Lucida Bright" panose="02040602050505020304" pitchFamily="18"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439244780"/>
                  </a:ext>
                </a:extLst>
              </a:tr>
              <a:tr h="236417">
                <a:tc>
                  <a:txBody>
                    <a:bodyPr/>
                    <a:lstStyle/>
                    <a:p>
                      <a:pPr algn="l" fontAlgn="b"/>
                      <a:r>
                        <a:rPr lang="es-CO" sz="1100" b="1" i="0" u="none" strike="noStrike">
                          <a:solidFill>
                            <a:srgbClr val="000000"/>
                          </a:solidFill>
                          <a:effectLst/>
                          <a:latin typeface="Arial Narrow" panose="020B0606020202030204" pitchFamily="34" charset="0"/>
                        </a:rPr>
                        <a:t>RESULTADO DEL PERIODO ANTES DE IMPUESTOS</a:t>
                      </a: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580</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495</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789</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17</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-27</a:t>
                      </a:r>
                    </a:p>
                  </a:txBody>
                  <a:tcPr marL="0" marR="0" marT="0" marB="0" anchor="b">
                    <a:lnL>
                      <a:noFill/>
                    </a:lnL>
                    <a:lnR>
                      <a:noFill/>
                    </a:lnR>
                    <a:lnT>
                      <a:noFill/>
                    </a:lnT>
                    <a:lnB>
                      <a:noFill/>
                    </a:lnB>
                  </a:tcPr>
                </a:tc>
                <a:extLst>
                  <a:ext uri="{0D108BD9-81ED-4DB2-BD59-A6C34878D82A}">
                    <a16:rowId xmlns:a16="http://schemas.microsoft.com/office/drawing/2014/main" val="2151566307"/>
                  </a:ext>
                </a:extLst>
              </a:tr>
              <a:tr h="218774">
                <a:tc>
                  <a:txBody>
                    <a:bodyPr/>
                    <a:lstStyle/>
                    <a:p>
                      <a:pPr algn="l" fontAlgn="b"/>
                      <a:r>
                        <a:rPr lang="es-CO" sz="1100" b="0" i="0" u="none" strike="noStrike">
                          <a:solidFill>
                            <a:srgbClr val="000000"/>
                          </a:solidFill>
                          <a:effectLst/>
                          <a:latin typeface="Arial Narrow" panose="020B0606020202030204" pitchFamily="34" charset="0"/>
                        </a:rPr>
                        <a:t>IMPUESTO SOBRE LA RENTA Y COMPLEM.</a:t>
                      </a:r>
                    </a:p>
                  </a:txBody>
                  <a:tcPr marL="78382"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143</a:t>
                      </a:r>
                    </a:p>
                  </a:txBody>
                  <a:tcPr marL="0" marR="0" marT="0" marB="0" anchor="b">
                    <a:lnL>
                      <a:noFill/>
                    </a:lnL>
                    <a:lnR>
                      <a:noFill/>
                    </a:lnR>
                    <a:lnT>
                      <a:noFill/>
                    </a:lnT>
                    <a:lnB>
                      <a:noFill/>
                    </a:lnB>
                  </a:tcPr>
                </a:tc>
                <a:tc>
                  <a:txBody>
                    <a:bodyPr/>
                    <a:lstStyle/>
                    <a:p>
                      <a:pPr algn="l" fontAlgn="b"/>
                      <a:endParaRPr lang="es-CO" sz="1100" b="0" i="0" u="none" strike="noStrike">
                        <a:effectLst/>
                        <a:latin typeface="Lucida Bright" panose="02040602050505020304" pitchFamily="18"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105</a:t>
                      </a:r>
                    </a:p>
                  </a:txBody>
                  <a:tcPr marL="0" marR="0" marT="0" marB="0" anchor="b">
                    <a:lnL>
                      <a:noFill/>
                    </a:lnL>
                    <a:lnR>
                      <a:noFill/>
                    </a:lnR>
                    <a:lnT>
                      <a:noFill/>
                    </a:lnT>
                    <a:lnB>
                      <a:noFill/>
                    </a:lnB>
                  </a:tcPr>
                </a:tc>
                <a:tc>
                  <a:txBody>
                    <a:bodyPr/>
                    <a:lstStyle/>
                    <a:p>
                      <a:pPr algn="l" fontAlgn="b"/>
                      <a:endParaRPr lang="es-CO" sz="1100" b="0" i="0" u="none" strike="noStrike">
                        <a:effectLst/>
                        <a:latin typeface="Lucida Bright" panose="02040602050505020304" pitchFamily="18"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140</a:t>
                      </a:r>
                    </a:p>
                  </a:txBody>
                  <a:tcPr marL="0" marR="0" marT="0" marB="0" anchor="b">
                    <a:lnL>
                      <a:noFill/>
                    </a:lnL>
                    <a:lnR>
                      <a:noFill/>
                    </a:lnR>
                    <a:lnT>
                      <a:noFill/>
                    </a:lnT>
                    <a:lnB>
                      <a:noFill/>
                    </a:lnB>
                  </a:tcPr>
                </a:tc>
                <a:tc>
                  <a:txBody>
                    <a:bodyPr/>
                    <a:lstStyle/>
                    <a:p>
                      <a:pPr algn="l" fontAlgn="b"/>
                      <a:endParaRPr lang="es-CO" sz="1100" b="0" i="0" u="none" strike="noStrike">
                        <a:effectLst/>
                        <a:latin typeface="Lucida Bright" panose="02040602050505020304" pitchFamily="18"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36</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2</a:t>
                      </a:r>
                    </a:p>
                  </a:txBody>
                  <a:tcPr marL="0" marR="0" marT="0" marB="0" anchor="b">
                    <a:lnL>
                      <a:noFill/>
                    </a:lnL>
                    <a:lnR>
                      <a:noFill/>
                    </a:lnR>
                    <a:lnT>
                      <a:noFill/>
                    </a:lnT>
                    <a:lnB>
                      <a:noFill/>
                    </a:lnB>
                  </a:tcPr>
                </a:tc>
                <a:extLst>
                  <a:ext uri="{0D108BD9-81ED-4DB2-BD59-A6C34878D82A}">
                    <a16:rowId xmlns:a16="http://schemas.microsoft.com/office/drawing/2014/main" val="2576531041"/>
                  </a:ext>
                </a:extLst>
              </a:tr>
              <a:tr h="205247">
                <a:tc>
                  <a:txBody>
                    <a:bodyPr/>
                    <a:lstStyle/>
                    <a:p>
                      <a:pPr algn="l" fontAlgn="b"/>
                      <a:r>
                        <a:rPr lang="es-CO" sz="1100" b="0" i="0" u="none" strike="noStrike">
                          <a:solidFill>
                            <a:srgbClr val="000000"/>
                          </a:solidFill>
                          <a:effectLst/>
                          <a:latin typeface="Arial Narrow" panose="020B0606020202030204" pitchFamily="34" charset="0"/>
                        </a:rPr>
                        <a:t>IMPUESTO SOBRE LA RENTA  EQUIDAD CREE</a:t>
                      </a:r>
                    </a:p>
                  </a:txBody>
                  <a:tcPr marL="78382"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0</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effectLst/>
                        <a:latin typeface="Lucida Bright" panose="02040602050505020304" pitchFamily="18"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38</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effectLst/>
                        <a:latin typeface="Lucida Bright" panose="02040602050505020304" pitchFamily="18"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50</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effectLst/>
                        <a:latin typeface="Lucida Bright" panose="02040602050505020304" pitchFamily="18"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Arial Narrow" panose="020B0606020202030204" pitchFamily="34" charset="0"/>
                        </a:rPr>
                        <a:t>-100</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Arial Narrow" panose="020B0606020202030204" pitchFamily="34" charset="0"/>
                        </a:rPr>
                        <a:t>-100</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1591328"/>
                  </a:ext>
                </a:extLst>
              </a:tr>
              <a:tr h="236417">
                <a:tc>
                  <a:txBody>
                    <a:bodyPr/>
                    <a:lstStyle/>
                    <a:p>
                      <a:pPr algn="l" fontAlgn="b"/>
                      <a:r>
                        <a:rPr lang="es-CO" sz="1100" b="1" i="0" u="none" strike="noStrike">
                          <a:solidFill>
                            <a:srgbClr val="000000"/>
                          </a:solidFill>
                          <a:effectLst/>
                          <a:latin typeface="Arial Narrow" panose="020B0606020202030204" pitchFamily="34" charset="0"/>
                        </a:rPr>
                        <a:t>RESULTADO DEL PERIODO</a:t>
                      </a:r>
                    </a:p>
                  </a:txBody>
                  <a:tcPr marL="0" marR="0" marT="0" marB="0" anchor="b">
                    <a:lnL>
                      <a:noFill/>
                    </a:lnL>
                    <a:lnR>
                      <a:noFill/>
                    </a:lnR>
                    <a:lnT>
                      <a:noFill/>
                    </a:lnT>
                    <a:lnB>
                      <a:noFill/>
                    </a:lnB>
                  </a:tcPr>
                </a:tc>
                <a:tc>
                  <a:txBody>
                    <a:bodyPr/>
                    <a:lstStyle/>
                    <a:p>
                      <a:pPr algn="r" fontAlgn="b"/>
                      <a:r>
                        <a:rPr lang="es-CO" sz="1100" b="1" i="0" u="none" strike="noStrike">
                          <a:solidFill>
                            <a:srgbClr val="000000"/>
                          </a:solidFill>
                          <a:effectLst/>
                          <a:latin typeface="Arial Narrow" panose="020B0606020202030204" pitchFamily="34" charset="0"/>
                        </a:rPr>
                        <a:t>437</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100" b="1"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1" i="0" u="none" strike="noStrike">
                          <a:solidFill>
                            <a:srgbClr val="000000"/>
                          </a:solidFill>
                          <a:effectLst/>
                          <a:latin typeface="Arial Narrow" panose="020B0606020202030204" pitchFamily="34" charset="0"/>
                        </a:rPr>
                        <a:t>351</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1" i="0" u="none" strike="noStrike">
                          <a:solidFill>
                            <a:srgbClr val="000000"/>
                          </a:solidFill>
                          <a:effectLst/>
                          <a:latin typeface="Arial Narrow" panose="020B0606020202030204" pitchFamily="34" charset="0"/>
                        </a:rPr>
                        <a:t>598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100" b="1" i="0" u="none" strike="noStrike">
                          <a:solidFill>
                            <a:srgbClr val="000000"/>
                          </a:solidFill>
                          <a:effectLst/>
                          <a:latin typeface="Arial Narrow" panose="020B0606020202030204" pitchFamily="34" charset="0"/>
                        </a:rPr>
                        <a:t>24</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s-CO" sz="1100" b="1" i="0" u="none" strike="noStrike">
                          <a:solidFill>
                            <a:srgbClr val="000000"/>
                          </a:solidFill>
                          <a:effectLst/>
                          <a:latin typeface="Arial Narrow" panose="020B0606020202030204" pitchFamily="34"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s-CO" sz="1100" b="1" i="0" u="none" strike="noStrike" dirty="0">
                          <a:solidFill>
                            <a:srgbClr val="000000"/>
                          </a:solidFill>
                          <a:effectLst/>
                          <a:latin typeface="Arial Narrow" panose="020B0606020202030204" pitchFamily="34" charset="0"/>
                        </a:rPr>
                        <a:t>-27</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368130859"/>
                  </a:ext>
                </a:extLst>
              </a:tr>
            </a:tbl>
          </a:graphicData>
        </a:graphic>
      </p:graphicFrame>
      <p:sp>
        <p:nvSpPr>
          <p:cNvPr id="10" name="Botón de acción: ir hacia delante o siguiente 9">
            <a:hlinkClick r:id="" action="ppaction://noaction" highlightClick="1"/>
            <a:extLst>
              <a:ext uri="{FF2B5EF4-FFF2-40B4-BE49-F238E27FC236}">
                <a16:creationId xmlns:a16="http://schemas.microsoft.com/office/drawing/2014/main" id="{B77069E6-8D94-4351-8D34-9DAB56FF3970}"/>
              </a:ext>
            </a:extLst>
          </p:cNvPr>
          <p:cNvSpPr/>
          <p:nvPr/>
        </p:nvSpPr>
        <p:spPr>
          <a:xfrm>
            <a:off x="4059283" y="3085012"/>
            <a:ext cx="289560" cy="113211"/>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3" name="Botón de acción: ir hacia delante o siguiente 12">
            <a:hlinkClick r:id="" action="ppaction://noaction" highlightClick="1"/>
            <a:extLst>
              <a:ext uri="{FF2B5EF4-FFF2-40B4-BE49-F238E27FC236}">
                <a16:creationId xmlns:a16="http://schemas.microsoft.com/office/drawing/2014/main" id="{E736F05B-2F5C-4EEA-8F69-B7167D44D8C8}"/>
              </a:ext>
            </a:extLst>
          </p:cNvPr>
          <p:cNvSpPr/>
          <p:nvPr/>
        </p:nvSpPr>
        <p:spPr>
          <a:xfrm>
            <a:off x="4001589" y="3343003"/>
            <a:ext cx="272143" cy="127363"/>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5" name="Botón de acción: ir hacia delante o siguiente 13">
            <a:hlinkClick r:id="" action="ppaction://noaction" highlightClick="1"/>
            <a:extLst>
              <a:ext uri="{FF2B5EF4-FFF2-40B4-BE49-F238E27FC236}">
                <a16:creationId xmlns:a16="http://schemas.microsoft.com/office/drawing/2014/main" id="{1FCC9F68-5245-41D6-BC9C-E1371AF0582F}"/>
              </a:ext>
            </a:extLst>
          </p:cNvPr>
          <p:cNvSpPr/>
          <p:nvPr/>
        </p:nvSpPr>
        <p:spPr>
          <a:xfrm>
            <a:off x="5035732" y="3583578"/>
            <a:ext cx="264523" cy="13171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4" name="Botón de acción: ir hacia delante o siguiente 13">
            <a:hlinkClick r:id="" action="ppaction://noaction" highlightClick="1"/>
            <a:extLst>
              <a:ext uri="{FF2B5EF4-FFF2-40B4-BE49-F238E27FC236}">
                <a16:creationId xmlns:a16="http://schemas.microsoft.com/office/drawing/2014/main" id="{A78A880A-0FF7-469B-B6F8-047B281C6548}"/>
              </a:ext>
            </a:extLst>
          </p:cNvPr>
          <p:cNvSpPr/>
          <p:nvPr/>
        </p:nvSpPr>
        <p:spPr>
          <a:xfrm>
            <a:off x="4605747" y="3804558"/>
            <a:ext cx="256903" cy="12083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6" name="Botón de acción: ir hacia delante o siguiente 15">
            <a:hlinkClick r:id="" action="ppaction://noaction" highlightClick="1"/>
            <a:extLst>
              <a:ext uri="{FF2B5EF4-FFF2-40B4-BE49-F238E27FC236}">
                <a16:creationId xmlns:a16="http://schemas.microsoft.com/office/drawing/2014/main" id="{6E065209-4926-4961-8633-302ACF7750AD}"/>
              </a:ext>
            </a:extLst>
          </p:cNvPr>
          <p:cNvSpPr/>
          <p:nvPr/>
        </p:nvSpPr>
        <p:spPr>
          <a:xfrm>
            <a:off x="4880067" y="4067992"/>
            <a:ext cx="311332" cy="127363"/>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2" name="Botón de acción: ir hacia delante o siguiente 11">
            <a:hlinkClick r:id="" action="ppaction://noaction" highlightClick="1"/>
            <a:extLst>
              <a:ext uri="{FF2B5EF4-FFF2-40B4-BE49-F238E27FC236}">
                <a16:creationId xmlns:a16="http://schemas.microsoft.com/office/drawing/2014/main" id="{64D20579-76D1-47D6-A5E3-97F1C4C65E2E}"/>
              </a:ext>
            </a:extLst>
          </p:cNvPr>
          <p:cNvSpPr/>
          <p:nvPr/>
        </p:nvSpPr>
        <p:spPr>
          <a:xfrm>
            <a:off x="4734198" y="4293327"/>
            <a:ext cx="301534" cy="10341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7" name="Rectángulo 16">
            <a:extLst>
              <a:ext uri="{FF2B5EF4-FFF2-40B4-BE49-F238E27FC236}">
                <a16:creationId xmlns:a16="http://schemas.microsoft.com/office/drawing/2014/main" id="{2093D645-7D87-4FD6-8E1C-3371EBA10EB0}"/>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8" name="Rectángulo 17">
            <a:extLst>
              <a:ext uri="{FF2B5EF4-FFF2-40B4-BE49-F238E27FC236}">
                <a16:creationId xmlns:a16="http://schemas.microsoft.com/office/drawing/2014/main" id="{8461DC60-06D2-4FA3-B052-B9390C3E17CA}"/>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3315101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arcador de número de diapositiva 1"/>
          <p:cNvSpPr>
            <a:spLocks noGrp="1"/>
          </p:cNvSpPr>
          <p:nvPr>
            <p:ph type="sldNum" sz="quarter" idx="12"/>
          </p:nvPr>
        </p:nvSpPr>
        <p:spPr>
          <a:xfrm>
            <a:off x="8132826" y="5999480"/>
            <a:ext cx="1666494" cy="295874"/>
          </a:xfrm>
        </p:spPr>
        <p:txBody>
          <a:bodyPr/>
          <a:lstStyle/>
          <a:p>
            <a:pPr>
              <a:defRPr/>
            </a:pPr>
            <a:fld id="{74D04036-CCBD-4B3D-A872-961CAE546D64}" type="slidenum">
              <a:rPr lang="es-ES"/>
              <a:pPr>
                <a:defRPr/>
              </a:pPr>
              <a:t>29</a:t>
            </a:fld>
            <a:endParaRPr lang="es-ES"/>
          </a:p>
        </p:txBody>
      </p:sp>
      <p:sp>
        <p:nvSpPr>
          <p:cNvPr id="9" name="Rectángulo 8">
            <a:extLst>
              <a:ext uri="{FF2B5EF4-FFF2-40B4-BE49-F238E27FC236}">
                <a16:creationId xmlns:a16="http://schemas.microsoft.com/office/drawing/2014/main" id="{66176795-ACE4-43BA-935A-91C3F398A4AA}"/>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7" name="CuadroTexto 6">
            <a:extLst>
              <a:ext uri="{FF2B5EF4-FFF2-40B4-BE49-F238E27FC236}">
                <a16:creationId xmlns:a16="http://schemas.microsoft.com/office/drawing/2014/main" id="{4C924C09-C709-44FB-9FE7-B98DD80FB832}"/>
              </a:ext>
            </a:extLst>
          </p:cNvPr>
          <p:cNvSpPr txBox="1"/>
          <p:nvPr/>
        </p:nvSpPr>
        <p:spPr>
          <a:xfrm>
            <a:off x="3009900" y="2868441"/>
            <a:ext cx="6172200" cy="1499449"/>
          </a:xfrm>
          <a:prstGeom prst="rect">
            <a:avLst/>
          </a:prstGeom>
          <a:noFill/>
        </p:spPr>
        <p:txBody>
          <a:bodyPr wrap="square" rtlCol="0">
            <a:spAutoFit/>
          </a:bodyPr>
          <a:lstStyle/>
          <a:p>
            <a:pPr algn="ctr"/>
            <a:r>
              <a:rPr lang="es-ES" sz="3048" dirty="0">
                <a:solidFill>
                  <a:schemeClr val="accent5">
                    <a:lumMod val="50000"/>
                  </a:schemeClr>
                </a:solidFill>
              </a:rPr>
              <a:t>5. PORTAFOLIO </a:t>
            </a:r>
          </a:p>
          <a:p>
            <a:pPr algn="ctr"/>
            <a:r>
              <a:rPr lang="es-ES" sz="3048" dirty="0">
                <a:solidFill>
                  <a:schemeClr val="accent5">
                    <a:lumMod val="50000"/>
                  </a:schemeClr>
                </a:solidFill>
              </a:rPr>
              <a:t>SEPTIEMBRE DE 2017</a:t>
            </a:r>
          </a:p>
          <a:p>
            <a:pPr algn="ctr"/>
            <a:endParaRPr lang="es-ES" sz="3048" dirty="0">
              <a:solidFill>
                <a:schemeClr val="accent5">
                  <a:lumMod val="50000"/>
                </a:schemeClr>
              </a:solidFill>
            </a:endParaRPr>
          </a:p>
        </p:txBody>
      </p:sp>
      <p:sp>
        <p:nvSpPr>
          <p:cNvPr id="6" name="Rectángulo 5">
            <a:extLst>
              <a:ext uri="{FF2B5EF4-FFF2-40B4-BE49-F238E27FC236}">
                <a16:creationId xmlns:a16="http://schemas.microsoft.com/office/drawing/2014/main" id="{EE920739-0388-4DEB-9512-95F95C86470A}"/>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0" name="Rectángulo 9">
            <a:extLst>
              <a:ext uri="{FF2B5EF4-FFF2-40B4-BE49-F238E27FC236}">
                <a16:creationId xmlns:a16="http://schemas.microsoft.com/office/drawing/2014/main" id="{18F1443E-A1BD-40A1-A12F-7942F0C9DB60}"/>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a:extLst>
              <a:ext uri="{FF2B5EF4-FFF2-40B4-BE49-F238E27FC236}">
                <a16:creationId xmlns:a16="http://schemas.microsoft.com/office/drawing/2014/main" id="{A84DE7F5-CD89-42B3-96AF-90F3ACA514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a:extLst>
              <a:ext uri="{FF2B5EF4-FFF2-40B4-BE49-F238E27FC236}">
                <a16:creationId xmlns:a16="http://schemas.microsoft.com/office/drawing/2014/main" id="{5F07D175-1B02-4A49-B82D-D4B953C97406}"/>
              </a:ext>
            </a:extLst>
          </p:cNvPr>
          <p:cNvSpPr txBox="1"/>
          <p:nvPr/>
        </p:nvSpPr>
        <p:spPr>
          <a:xfrm>
            <a:off x="3223967" y="246800"/>
            <a:ext cx="8315662" cy="954107"/>
          </a:xfrm>
          <a:prstGeom prst="rect">
            <a:avLst/>
          </a:prstGeom>
          <a:noFill/>
        </p:spPr>
        <p:txBody>
          <a:bodyPr wrap="square" rtlCol="0">
            <a:spAutoFit/>
          </a:bodyPr>
          <a:lstStyle/>
          <a:p>
            <a:pPr algn="r"/>
            <a:r>
              <a:rPr lang="es-CO" sz="2800" b="1" dirty="0">
                <a:solidFill>
                  <a:schemeClr val="bg1"/>
                </a:solidFill>
              </a:rPr>
              <a:t>PORTAFOLIO</a:t>
            </a:r>
          </a:p>
          <a:p>
            <a:pPr algn="r"/>
            <a:r>
              <a:rPr lang="es-CO" sz="2800" b="1" dirty="0">
                <a:solidFill>
                  <a:schemeClr val="bg1"/>
                </a:solidFill>
              </a:rPr>
              <a:t>SEPTIEMBRE DE 2017</a:t>
            </a:r>
          </a:p>
        </p:txBody>
      </p:sp>
    </p:spTree>
    <p:extLst>
      <p:ext uri="{BB962C8B-B14F-4D97-AF65-F5344CB8AC3E}">
        <p14:creationId xmlns:p14="http://schemas.microsoft.com/office/powerpoint/2010/main" val="5819472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p:cNvSpPr txBox="1"/>
          <p:nvPr/>
        </p:nvSpPr>
        <p:spPr>
          <a:xfrm>
            <a:off x="4023397" y="623356"/>
            <a:ext cx="4338442" cy="387798"/>
          </a:xfrm>
          <a:prstGeom prst="rect">
            <a:avLst/>
          </a:prstGeom>
          <a:noFill/>
        </p:spPr>
        <p:txBody>
          <a:bodyPr wrap="square" rtlCol="0">
            <a:spAutoFit/>
          </a:bodyPr>
          <a:lstStyle/>
          <a:p>
            <a:pPr algn="r"/>
            <a:r>
              <a:rPr lang="es-ES" sz="1920" b="1" dirty="0">
                <a:solidFill>
                  <a:srgbClr val="0070C0"/>
                </a:solidFill>
                <a:latin typeface="Calibri" panose="020F0502020204030204" pitchFamily="34" charset="0"/>
                <a:cs typeface="Lato Regular"/>
              </a:rPr>
              <a:t>PORTAFOLIO FRISCO SEPTIEMBRE 2017 </a:t>
            </a:r>
          </a:p>
        </p:txBody>
      </p:sp>
      <p:sp>
        <p:nvSpPr>
          <p:cNvPr id="11" name="Rectángulo 10"/>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2" name="Marcador de número de diapositiva 1"/>
          <p:cNvSpPr>
            <a:spLocks noGrp="1"/>
          </p:cNvSpPr>
          <p:nvPr>
            <p:ph type="sldNum" sz="quarter" idx="12"/>
          </p:nvPr>
        </p:nvSpPr>
        <p:spPr>
          <a:xfrm>
            <a:off x="8246788" y="6211752"/>
            <a:ext cx="1851660" cy="328749"/>
          </a:xfrm>
        </p:spPr>
        <p:txBody>
          <a:bodyPr/>
          <a:lstStyle/>
          <a:p>
            <a:pPr>
              <a:defRPr/>
            </a:pPr>
            <a:fld id="{74D04036-CCBD-4B3D-A872-961CAE546D64}" type="slidenum">
              <a:rPr lang="es-ES"/>
              <a:pPr>
                <a:defRPr/>
              </a:pPr>
              <a:t>30</a:t>
            </a:fld>
            <a:endParaRPr lang="es-ES"/>
          </a:p>
        </p:txBody>
      </p:sp>
      <p:pic>
        <p:nvPicPr>
          <p:cNvPr id="3" name="Imagen 2">
            <a:extLst>
              <a:ext uri="{FF2B5EF4-FFF2-40B4-BE49-F238E27FC236}">
                <a16:creationId xmlns:a16="http://schemas.microsoft.com/office/drawing/2014/main" id="{3C89D494-B973-4310-BDD6-0B7CAE26A245}"/>
              </a:ext>
            </a:extLst>
          </p:cNvPr>
          <p:cNvPicPr>
            <a:picLocks noChangeAspect="1"/>
          </p:cNvPicPr>
          <p:nvPr/>
        </p:nvPicPr>
        <p:blipFill>
          <a:blip r:embed="rId2"/>
          <a:stretch>
            <a:fillRect/>
          </a:stretch>
        </p:blipFill>
        <p:spPr>
          <a:xfrm>
            <a:off x="6570482" y="1473836"/>
            <a:ext cx="5158755" cy="4116259"/>
          </a:xfrm>
          <a:prstGeom prst="rect">
            <a:avLst/>
          </a:prstGeom>
          <a:ln>
            <a:solidFill>
              <a:schemeClr val="accent1"/>
            </a:solidFill>
          </a:ln>
        </p:spPr>
      </p:pic>
      <p:pic>
        <p:nvPicPr>
          <p:cNvPr id="2" name="Imagen 1">
            <a:extLst>
              <a:ext uri="{FF2B5EF4-FFF2-40B4-BE49-F238E27FC236}">
                <a16:creationId xmlns:a16="http://schemas.microsoft.com/office/drawing/2014/main" id="{8B107D7C-23AD-4DC5-B68B-AED1A0592D1C}"/>
              </a:ext>
            </a:extLst>
          </p:cNvPr>
          <p:cNvPicPr>
            <a:picLocks noChangeAspect="1"/>
          </p:cNvPicPr>
          <p:nvPr/>
        </p:nvPicPr>
        <p:blipFill>
          <a:blip r:embed="rId3"/>
          <a:stretch>
            <a:fillRect/>
          </a:stretch>
        </p:blipFill>
        <p:spPr>
          <a:xfrm>
            <a:off x="412931" y="1529656"/>
            <a:ext cx="5799333" cy="2731259"/>
          </a:xfrm>
          <a:prstGeom prst="rect">
            <a:avLst/>
          </a:prstGeom>
        </p:spPr>
      </p:pic>
      <p:sp>
        <p:nvSpPr>
          <p:cNvPr id="8" name="Rectángulo 7">
            <a:extLst>
              <a:ext uri="{FF2B5EF4-FFF2-40B4-BE49-F238E27FC236}">
                <a16:creationId xmlns:a16="http://schemas.microsoft.com/office/drawing/2014/main" id="{453265D7-3187-4540-89E9-73AF527006B5}"/>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9" name="Rectángulo 8">
            <a:extLst>
              <a:ext uri="{FF2B5EF4-FFF2-40B4-BE49-F238E27FC236}">
                <a16:creationId xmlns:a16="http://schemas.microsoft.com/office/drawing/2014/main" id="{69312711-4844-4061-B678-CC403B4B2CE6}"/>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descr="Fondos oscuros-01.png">
            <a:extLst>
              <a:ext uri="{FF2B5EF4-FFF2-40B4-BE49-F238E27FC236}">
                <a16:creationId xmlns:a16="http://schemas.microsoft.com/office/drawing/2014/main" id="{F4224957-32A7-4163-AFC6-B1A2E0EBD5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3A0E052C-E7B6-4EE6-B29E-49D264A6E59D}"/>
              </a:ext>
            </a:extLst>
          </p:cNvPr>
          <p:cNvSpPr txBox="1"/>
          <p:nvPr/>
        </p:nvSpPr>
        <p:spPr>
          <a:xfrm>
            <a:off x="3223967" y="246800"/>
            <a:ext cx="8315662" cy="954107"/>
          </a:xfrm>
          <a:prstGeom prst="rect">
            <a:avLst/>
          </a:prstGeom>
          <a:noFill/>
        </p:spPr>
        <p:txBody>
          <a:bodyPr wrap="square" rtlCol="0">
            <a:spAutoFit/>
          </a:bodyPr>
          <a:lstStyle/>
          <a:p>
            <a:pPr algn="r"/>
            <a:r>
              <a:rPr lang="es-CO" sz="2800" b="1" dirty="0">
                <a:solidFill>
                  <a:schemeClr val="bg1"/>
                </a:solidFill>
              </a:rPr>
              <a:t>PROTAFOLIO FRISCO</a:t>
            </a:r>
          </a:p>
          <a:p>
            <a:pPr algn="r"/>
            <a:r>
              <a:rPr lang="es-CO" sz="2800" b="1" dirty="0">
                <a:solidFill>
                  <a:schemeClr val="bg1"/>
                </a:solidFill>
              </a:rPr>
              <a:t>SEPTIEMBRE DE 2017</a:t>
            </a:r>
          </a:p>
        </p:txBody>
      </p:sp>
    </p:spTree>
    <p:extLst>
      <p:ext uri="{BB962C8B-B14F-4D97-AF65-F5344CB8AC3E}">
        <p14:creationId xmlns:p14="http://schemas.microsoft.com/office/powerpoint/2010/main" val="39103513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Marcador de número de diapositiva 1"/>
          <p:cNvSpPr>
            <a:spLocks noGrp="1"/>
          </p:cNvSpPr>
          <p:nvPr>
            <p:ph type="sldNum" sz="quarter" idx="12"/>
          </p:nvPr>
        </p:nvSpPr>
        <p:spPr>
          <a:xfrm>
            <a:off x="8031709" y="5933478"/>
            <a:ext cx="1666494" cy="295874"/>
          </a:xfrm>
        </p:spPr>
        <p:txBody>
          <a:bodyPr/>
          <a:lstStyle/>
          <a:p>
            <a:pPr>
              <a:defRPr/>
            </a:pPr>
            <a:fld id="{74D04036-CCBD-4B3D-A872-961CAE546D64}" type="slidenum">
              <a:rPr lang="es-ES"/>
              <a:pPr>
                <a:defRPr/>
              </a:pPr>
              <a:t>31</a:t>
            </a:fld>
            <a:endParaRPr lang="es-ES"/>
          </a:p>
        </p:txBody>
      </p:sp>
      <p:sp>
        <p:nvSpPr>
          <p:cNvPr id="9" name="Rectángulo 8">
            <a:extLst>
              <a:ext uri="{FF2B5EF4-FFF2-40B4-BE49-F238E27FC236}">
                <a16:creationId xmlns:a16="http://schemas.microsoft.com/office/drawing/2014/main" id="{F4ADBDDB-A5F8-4812-B2CB-805CBF25B94B}"/>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pic>
        <p:nvPicPr>
          <p:cNvPr id="3" name="Imagen 2">
            <a:extLst>
              <a:ext uri="{FF2B5EF4-FFF2-40B4-BE49-F238E27FC236}">
                <a16:creationId xmlns:a16="http://schemas.microsoft.com/office/drawing/2014/main" id="{F8395076-8BE1-483C-969F-75FC8F6823B5}"/>
              </a:ext>
            </a:extLst>
          </p:cNvPr>
          <p:cNvPicPr>
            <a:picLocks noChangeAspect="1"/>
          </p:cNvPicPr>
          <p:nvPr/>
        </p:nvPicPr>
        <p:blipFill>
          <a:blip r:embed="rId2"/>
          <a:stretch>
            <a:fillRect/>
          </a:stretch>
        </p:blipFill>
        <p:spPr>
          <a:xfrm>
            <a:off x="1018095" y="1344080"/>
            <a:ext cx="10246935" cy="4589398"/>
          </a:xfrm>
          <a:prstGeom prst="rect">
            <a:avLst/>
          </a:prstGeom>
        </p:spPr>
      </p:pic>
      <p:sp>
        <p:nvSpPr>
          <p:cNvPr id="8" name="Rectángulo 7">
            <a:extLst>
              <a:ext uri="{FF2B5EF4-FFF2-40B4-BE49-F238E27FC236}">
                <a16:creationId xmlns:a16="http://schemas.microsoft.com/office/drawing/2014/main" id="{0A6F0695-A2F4-4CE7-B97A-9A9E45EDE90C}"/>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1" name="Rectángulo 10">
            <a:extLst>
              <a:ext uri="{FF2B5EF4-FFF2-40B4-BE49-F238E27FC236}">
                <a16:creationId xmlns:a16="http://schemas.microsoft.com/office/drawing/2014/main" id="{292B121F-1DAF-45F8-842D-6F3CC2F1E765}"/>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5EBAEFEE-5447-4351-9F41-E3B6E1EF72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979C1246-9B30-4C9D-8ADE-C3F9AA29D98C}"/>
              </a:ext>
            </a:extLst>
          </p:cNvPr>
          <p:cNvSpPr txBox="1"/>
          <p:nvPr/>
        </p:nvSpPr>
        <p:spPr>
          <a:xfrm>
            <a:off x="3223967" y="246800"/>
            <a:ext cx="8315662" cy="954107"/>
          </a:xfrm>
          <a:prstGeom prst="rect">
            <a:avLst/>
          </a:prstGeom>
          <a:noFill/>
        </p:spPr>
        <p:txBody>
          <a:bodyPr wrap="square" rtlCol="0">
            <a:spAutoFit/>
          </a:bodyPr>
          <a:lstStyle/>
          <a:p>
            <a:pPr algn="r"/>
            <a:r>
              <a:rPr lang="es-CO" sz="2800" b="1" dirty="0">
                <a:solidFill>
                  <a:schemeClr val="bg1"/>
                </a:solidFill>
              </a:rPr>
              <a:t>PORTAFOLIO TES FRSICOS</a:t>
            </a:r>
          </a:p>
          <a:p>
            <a:pPr algn="r"/>
            <a:r>
              <a:rPr lang="es-CO" sz="2800" b="1" dirty="0">
                <a:solidFill>
                  <a:schemeClr val="bg1"/>
                </a:solidFill>
              </a:rPr>
              <a:t>SEPTIEMBRE DE 2017</a:t>
            </a:r>
          </a:p>
        </p:txBody>
      </p:sp>
    </p:spTree>
    <p:extLst>
      <p:ext uri="{BB962C8B-B14F-4D97-AF65-F5344CB8AC3E}">
        <p14:creationId xmlns:p14="http://schemas.microsoft.com/office/powerpoint/2010/main" val="9702843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Marcador de número de diapositiva 1"/>
          <p:cNvSpPr>
            <a:spLocks noGrp="1"/>
          </p:cNvSpPr>
          <p:nvPr>
            <p:ph type="sldNum" sz="quarter" idx="12"/>
          </p:nvPr>
        </p:nvSpPr>
        <p:spPr>
          <a:xfrm>
            <a:off x="8031709" y="5933478"/>
            <a:ext cx="1666494" cy="295874"/>
          </a:xfrm>
        </p:spPr>
        <p:txBody>
          <a:bodyPr/>
          <a:lstStyle/>
          <a:p>
            <a:pPr>
              <a:defRPr/>
            </a:pPr>
            <a:fld id="{74D04036-CCBD-4B3D-A872-961CAE546D64}" type="slidenum">
              <a:rPr lang="es-ES"/>
              <a:pPr>
                <a:defRPr/>
              </a:pPr>
              <a:t>32</a:t>
            </a:fld>
            <a:endParaRPr lang="es-ES"/>
          </a:p>
        </p:txBody>
      </p:sp>
      <p:sp>
        <p:nvSpPr>
          <p:cNvPr id="8" name="Rectángulo 7">
            <a:extLst>
              <a:ext uri="{FF2B5EF4-FFF2-40B4-BE49-F238E27FC236}">
                <a16:creationId xmlns:a16="http://schemas.microsoft.com/office/drawing/2014/main" id="{E28114E0-9A70-4948-82F9-57B182565964}"/>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pic>
        <p:nvPicPr>
          <p:cNvPr id="3" name="Imagen 2">
            <a:extLst>
              <a:ext uri="{FF2B5EF4-FFF2-40B4-BE49-F238E27FC236}">
                <a16:creationId xmlns:a16="http://schemas.microsoft.com/office/drawing/2014/main" id="{44CF27B1-5D1D-4B81-9169-BA3659D9DDD2}"/>
              </a:ext>
            </a:extLst>
          </p:cNvPr>
          <p:cNvPicPr>
            <a:picLocks noChangeAspect="1"/>
          </p:cNvPicPr>
          <p:nvPr/>
        </p:nvPicPr>
        <p:blipFill>
          <a:blip r:embed="rId2"/>
          <a:stretch>
            <a:fillRect/>
          </a:stretch>
        </p:blipFill>
        <p:spPr>
          <a:xfrm>
            <a:off x="2117559" y="4076933"/>
            <a:ext cx="7956882" cy="1289295"/>
          </a:xfrm>
          <a:prstGeom prst="rect">
            <a:avLst/>
          </a:prstGeom>
        </p:spPr>
      </p:pic>
      <p:pic>
        <p:nvPicPr>
          <p:cNvPr id="6" name="Imagen 5">
            <a:extLst>
              <a:ext uri="{FF2B5EF4-FFF2-40B4-BE49-F238E27FC236}">
                <a16:creationId xmlns:a16="http://schemas.microsoft.com/office/drawing/2014/main" id="{AA1EA062-B41F-4EB9-9EC8-3C8966EC7809}"/>
              </a:ext>
            </a:extLst>
          </p:cNvPr>
          <p:cNvPicPr>
            <a:picLocks noChangeAspect="1"/>
          </p:cNvPicPr>
          <p:nvPr/>
        </p:nvPicPr>
        <p:blipFill>
          <a:blip r:embed="rId3"/>
          <a:stretch>
            <a:fillRect/>
          </a:stretch>
        </p:blipFill>
        <p:spPr>
          <a:xfrm>
            <a:off x="2117559" y="1614977"/>
            <a:ext cx="7956882" cy="2150807"/>
          </a:xfrm>
          <a:prstGeom prst="rect">
            <a:avLst/>
          </a:prstGeom>
        </p:spPr>
      </p:pic>
      <p:sp>
        <p:nvSpPr>
          <p:cNvPr id="9" name="Rectángulo 8">
            <a:extLst>
              <a:ext uri="{FF2B5EF4-FFF2-40B4-BE49-F238E27FC236}">
                <a16:creationId xmlns:a16="http://schemas.microsoft.com/office/drawing/2014/main" id="{EF547282-228B-4F64-8A91-82B0C1A26199}"/>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1" name="Rectángulo 10">
            <a:extLst>
              <a:ext uri="{FF2B5EF4-FFF2-40B4-BE49-F238E27FC236}">
                <a16:creationId xmlns:a16="http://schemas.microsoft.com/office/drawing/2014/main" id="{E8C4DBD9-B6E4-4B49-A6DF-8D9A5BBD3420}"/>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3642BE34-C4DD-4148-B456-774208674C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3395F321-37A6-4FBD-8E7C-5BCE01A8EDB9}"/>
              </a:ext>
            </a:extLst>
          </p:cNvPr>
          <p:cNvSpPr txBox="1"/>
          <p:nvPr/>
        </p:nvSpPr>
        <p:spPr>
          <a:xfrm>
            <a:off x="3223967" y="246800"/>
            <a:ext cx="8315662" cy="954107"/>
          </a:xfrm>
          <a:prstGeom prst="rect">
            <a:avLst/>
          </a:prstGeom>
          <a:noFill/>
        </p:spPr>
        <p:txBody>
          <a:bodyPr wrap="square" rtlCol="0">
            <a:spAutoFit/>
          </a:bodyPr>
          <a:lstStyle/>
          <a:p>
            <a:pPr algn="r"/>
            <a:r>
              <a:rPr lang="es-CO" sz="2800" b="1" dirty="0">
                <a:solidFill>
                  <a:schemeClr val="bg1"/>
                </a:solidFill>
              </a:rPr>
              <a:t>PORTAFOLIO FRSICO</a:t>
            </a:r>
          </a:p>
          <a:p>
            <a:pPr algn="r"/>
            <a:r>
              <a:rPr lang="es-CO" sz="2800" b="1" dirty="0">
                <a:solidFill>
                  <a:schemeClr val="bg1"/>
                </a:solidFill>
              </a:rPr>
              <a:t>SEPTIEMBRE DE 2017</a:t>
            </a:r>
          </a:p>
        </p:txBody>
      </p:sp>
    </p:spTree>
    <p:extLst>
      <p:ext uri="{BB962C8B-B14F-4D97-AF65-F5344CB8AC3E}">
        <p14:creationId xmlns:p14="http://schemas.microsoft.com/office/powerpoint/2010/main" val="23066347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a:xfrm>
            <a:off x="8060882" y="5900739"/>
            <a:ext cx="1666494" cy="328613"/>
          </a:xfrm>
        </p:spPr>
        <p:txBody>
          <a:bodyPr/>
          <a:lstStyle/>
          <a:p>
            <a:fld id="{015B2B85-C11A-46BE-910A-7C2CECB29AE5}" type="slidenum">
              <a:rPr lang="es-ES" smtClean="0"/>
              <a:t>33</a:t>
            </a:fld>
            <a:endParaRPr lang="es-ES" dirty="0"/>
          </a:p>
        </p:txBody>
      </p:sp>
      <p:sp>
        <p:nvSpPr>
          <p:cNvPr id="8" name="Rectángulo 7">
            <a:extLst>
              <a:ext uri="{FF2B5EF4-FFF2-40B4-BE49-F238E27FC236}">
                <a16:creationId xmlns:a16="http://schemas.microsoft.com/office/drawing/2014/main" id="{24E77D2F-39D5-4CE2-A1E5-137F7A8F0913}"/>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pic>
        <p:nvPicPr>
          <p:cNvPr id="3" name="Imagen 2">
            <a:extLst>
              <a:ext uri="{FF2B5EF4-FFF2-40B4-BE49-F238E27FC236}">
                <a16:creationId xmlns:a16="http://schemas.microsoft.com/office/drawing/2014/main" id="{F7E7A781-7BEB-4E90-94C3-4868CBA9B9BD}"/>
              </a:ext>
            </a:extLst>
          </p:cNvPr>
          <p:cNvPicPr>
            <a:picLocks noChangeAspect="1"/>
          </p:cNvPicPr>
          <p:nvPr/>
        </p:nvPicPr>
        <p:blipFill>
          <a:blip r:embed="rId2"/>
          <a:stretch>
            <a:fillRect/>
          </a:stretch>
        </p:blipFill>
        <p:spPr>
          <a:xfrm>
            <a:off x="3370590" y="3848155"/>
            <a:ext cx="5669486" cy="2588719"/>
          </a:xfrm>
          <a:prstGeom prst="rect">
            <a:avLst/>
          </a:prstGeom>
          <a:ln>
            <a:solidFill>
              <a:schemeClr val="accent1"/>
            </a:solidFill>
          </a:ln>
        </p:spPr>
      </p:pic>
      <p:pic>
        <p:nvPicPr>
          <p:cNvPr id="6" name="Imagen 5">
            <a:extLst>
              <a:ext uri="{FF2B5EF4-FFF2-40B4-BE49-F238E27FC236}">
                <a16:creationId xmlns:a16="http://schemas.microsoft.com/office/drawing/2014/main" id="{341CDFDB-3676-4FB0-A31A-74ED034D03CF}"/>
              </a:ext>
            </a:extLst>
          </p:cNvPr>
          <p:cNvPicPr>
            <a:picLocks noChangeAspect="1"/>
          </p:cNvPicPr>
          <p:nvPr/>
        </p:nvPicPr>
        <p:blipFill>
          <a:blip r:embed="rId3"/>
          <a:stretch>
            <a:fillRect/>
          </a:stretch>
        </p:blipFill>
        <p:spPr>
          <a:xfrm>
            <a:off x="3370590" y="1097281"/>
            <a:ext cx="5669486" cy="2589388"/>
          </a:xfrm>
          <a:prstGeom prst="rect">
            <a:avLst/>
          </a:prstGeom>
        </p:spPr>
      </p:pic>
      <p:sp>
        <p:nvSpPr>
          <p:cNvPr id="9" name="Rectángulo 8">
            <a:extLst>
              <a:ext uri="{FF2B5EF4-FFF2-40B4-BE49-F238E27FC236}">
                <a16:creationId xmlns:a16="http://schemas.microsoft.com/office/drawing/2014/main" id="{26E99308-E466-4818-8837-DBB9915725A4}"/>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0" name="Rectángulo 9">
            <a:extLst>
              <a:ext uri="{FF2B5EF4-FFF2-40B4-BE49-F238E27FC236}">
                <a16:creationId xmlns:a16="http://schemas.microsoft.com/office/drawing/2014/main" id="{509EE316-8313-4AAE-8359-1091BC7399E7}"/>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D4118A75-FDF1-408A-8093-B1A0E16992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1E543592-7635-4B56-923B-9FDA672AD87B}"/>
              </a:ext>
            </a:extLst>
          </p:cNvPr>
          <p:cNvSpPr txBox="1"/>
          <p:nvPr/>
        </p:nvSpPr>
        <p:spPr>
          <a:xfrm>
            <a:off x="3223967" y="246800"/>
            <a:ext cx="8315662" cy="954107"/>
          </a:xfrm>
          <a:prstGeom prst="rect">
            <a:avLst/>
          </a:prstGeom>
          <a:noFill/>
        </p:spPr>
        <p:txBody>
          <a:bodyPr wrap="square" rtlCol="0">
            <a:spAutoFit/>
          </a:bodyPr>
          <a:lstStyle/>
          <a:p>
            <a:pPr algn="r"/>
            <a:r>
              <a:rPr lang="es-CO" sz="2800" b="1" dirty="0">
                <a:solidFill>
                  <a:schemeClr val="bg1"/>
                </a:solidFill>
              </a:rPr>
              <a:t>RENDIMIENTOS VIGENCIA 2017</a:t>
            </a:r>
          </a:p>
          <a:p>
            <a:pPr algn="r"/>
            <a:r>
              <a:rPr lang="es-CO" sz="2800" b="1" dirty="0">
                <a:solidFill>
                  <a:schemeClr val="bg1"/>
                </a:solidFill>
              </a:rPr>
              <a:t>SEPTIEMBRE DE 2017</a:t>
            </a:r>
          </a:p>
        </p:txBody>
      </p:sp>
    </p:spTree>
    <p:extLst>
      <p:ext uri="{BB962C8B-B14F-4D97-AF65-F5344CB8AC3E}">
        <p14:creationId xmlns:p14="http://schemas.microsoft.com/office/powerpoint/2010/main" val="15123454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4384007" y="623356"/>
            <a:ext cx="5152221" cy="387798"/>
          </a:xfrm>
          <a:prstGeom prst="rect">
            <a:avLst/>
          </a:prstGeom>
          <a:noFill/>
        </p:spPr>
        <p:txBody>
          <a:bodyPr wrap="square" rtlCol="0">
            <a:spAutoFit/>
          </a:bodyPr>
          <a:lstStyle/>
          <a:p>
            <a:pPr algn="r"/>
            <a:r>
              <a:rPr lang="es-ES" sz="1920" b="1" dirty="0">
                <a:solidFill>
                  <a:srgbClr val="0070C0"/>
                </a:solidFill>
                <a:latin typeface="Calibri" panose="020F0502020204030204" pitchFamily="34" charset="0"/>
                <a:cs typeface="Lato Regular"/>
              </a:rPr>
              <a:t>PORTAFOLIO SAE</a:t>
            </a:r>
          </a:p>
        </p:txBody>
      </p:sp>
      <p:pic>
        <p:nvPicPr>
          <p:cNvPr id="2" name="Imagen 1">
            <a:extLst>
              <a:ext uri="{FF2B5EF4-FFF2-40B4-BE49-F238E27FC236}">
                <a16:creationId xmlns:a16="http://schemas.microsoft.com/office/drawing/2014/main" id="{14318C2E-D809-4E28-AD00-335A873EC852}"/>
              </a:ext>
            </a:extLst>
          </p:cNvPr>
          <p:cNvPicPr>
            <a:picLocks noChangeAspect="1"/>
          </p:cNvPicPr>
          <p:nvPr/>
        </p:nvPicPr>
        <p:blipFill>
          <a:blip r:embed="rId2"/>
          <a:stretch>
            <a:fillRect/>
          </a:stretch>
        </p:blipFill>
        <p:spPr>
          <a:xfrm>
            <a:off x="1329179" y="3486621"/>
            <a:ext cx="9916998" cy="1726402"/>
          </a:xfrm>
          <a:prstGeom prst="rect">
            <a:avLst/>
          </a:prstGeom>
        </p:spPr>
      </p:pic>
      <p:sp>
        <p:nvSpPr>
          <p:cNvPr id="9" name="Rectángulo 8">
            <a:extLst>
              <a:ext uri="{FF2B5EF4-FFF2-40B4-BE49-F238E27FC236}">
                <a16:creationId xmlns:a16="http://schemas.microsoft.com/office/drawing/2014/main" id="{91D22979-A322-4C40-9716-9D728275F192}"/>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pic>
        <p:nvPicPr>
          <p:cNvPr id="7" name="Imagen 6">
            <a:extLst>
              <a:ext uri="{FF2B5EF4-FFF2-40B4-BE49-F238E27FC236}">
                <a16:creationId xmlns:a16="http://schemas.microsoft.com/office/drawing/2014/main" id="{20A8342D-2E0E-4559-B937-5BCB8B9197B3}"/>
              </a:ext>
            </a:extLst>
          </p:cNvPr>
          <p:cNvPicPr>
            <a:picLocks noChangeAspect="1"/>
          </p:cNvPicPr>
          <p:nvPr/>
        </p:nvPicPr>
        <p:blipFill>
          <a:blip r:embed="rId3"/>
          <a:stretch>
            <a:fillRect/>
          </a:stretch>
        </p:blipFill>
        <p:spPr>
          <a:xfrm>
            <a:off x="4062953" y="1303552"/>
            <a:ext cx="4270342" cy="2079441"/>
          </a:xfrm>
          <a:prstGeom prst="rect">
            <a:avLst/>
          </a:prstGeom>
        </p:spPr>
      </p:pic>
      <p:sp>
        <p:nvSpPr>
          <p:cNvPr id="8" name="Rectángulo 7">
            <a:extLst>
              <a:ext uri="{FF2B5EF4-FFF2-40B4-BE49-F238E27FC236}">
                <a16:creationId xmlns:a16="http://schemas.microsoft.com/office/drawing/2014/main" id="{6F3C41C4-10E6-4D72-8D74-CEDC1AC0C56E}"/>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0" name="Rectángulo 9">
            <a:extLst>
              <a:ext uri="{FF2B5EF4-FFF2-40B4-BE49-F238E27FC236}">
                <a16:creationId xmlns:a16="http://schemas.microsoft.com/office/drawing/2014/main" id="{73F81A2B-8589-4D23-884F-E448ECD4AB64}"/>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a:extLst>
              <a:ext uri="{FF2B5EF4-FFF2-40B4-BE49-F238E27FC236}">
                <a16:creationId xmlns:a16="http://schemas.microsoft.com/office/drawing/2014/main" id="{84A48819-B21E-4D47-B761-C0E85E6AED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a:extLst>
              <a:ext uri="{FF2B5EF4-FFF2-40B4-BE49-F238E27FC236}">
                <a16:creationId xmlns:a16="http://schemas.microsoft.com/office/drawing/2014/main" id="{8CB9980C-7E6D-467A-B0B5-38CE021206B7}"/>
              </a:ext>
            </a:extLst>
          </p:cNvPr>
          <p:cNvSpPr txBox="1"/>
          <p:nvPr/>
        </p:nvSpPr>
        <p:spPr>
          <a:xfrm>
            <a:off x="3223967" y="246800"/>
            <a:ext cx="8315662" cy="954107"/>
          </a:xfrm>
          <a:prstGeom prst="rect">
            <a:avLst/>
          </a:prstGeom>
          <a:noFill/>
        </p:spPr>
        <p:txBody>
          <a:bodyPr wrap="square" rtlCol="0">
            <a:spAutoFit/>
          </a:bodyPr>
          <a:lstStyle/>
          <a:p>
            <a:pPr algn="r"/>
            <a:r>
              <a:rPr lang="es-CO" sz="2800" b="1" dirty="0">
                <a:solidFill>
                  <a:schemeClr val="bg1"/>
                </a:solidFill>
              </a:rPr>
              <a:t>PORTAFOLIO SAE</a:t>
            </a:r>
          </a:p>
          <a:p>
            <a:pPr algn="r"/>
            <a:r>
              <a:rPr lang="es-CO" sz="2800" b="1" dirty="0">
                <a:solidFill>
                  <a:schemeClr val="bg1"/>
                </a:solidFill>
              </a:rPr>
              <a:t>SEPTIEMBRE DE 2017</a:t>
            </a:r>
          </a:p>
        </p:txBody>
      </p:sp>
    </p:spTree>
    <p:extLst>
      <p:ext uri="{BB962C8B-B14F-4D97-AF65-F5344CB8AC3E}">
        <p14:creationId xmlns:p14="http://schemas.microsoft.com/office/powerpoint/2010/main" val="37161518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258605" y="3016577"/>
            <a:ext cx="7535843" cy="377072"/>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30136" y="1848619"/>
            <a:ext cx="7116073" cy="7663636"/>
          </a:xfrm>
          <a:prstGeom prst="rect">
            <a:avLst/>
          </a:prstGeom>
          <a:noFill/>
        </p:spPr>
        <p:txBody>
          <a:bodyPr wrap="square" rtlCol="0">
            <a:spAutoFit/>
          </a:bodyPr>
          <a:lstStyle/>
          <a:p>
            <a:pPr marL="457200" indent="-457200">
              <a:buAutoNum type="arabicPeriod"/>
            </a:pPr>
            <a:r>
              <a:rPr lang="es-CO" sz="2400" dirty="0"/>
              <a:t>Verificación del Quorum.</a:t>
            </a:r>
          </a:p>
          <a:p>
            <a:pPr marL="457200" indent="-457200">
              <a:buAutoNum type="arabicPeriod"/>
            </a:pPr>
            <a:r>
              <a:rPr lang="es-CO" sz="2400" dirty="0"/>
              <a:t>Aprobación del orden del día.</a:t>
            </a:r>
          </a:p>
          <a:p>
            <a:pPr marL="457200" indent="-457200">
              <a:buAutoNum type="arabicPeriod"/>
            </a:pPr>
            <a:r>
              <a:rPr lang="es-CO" sz="2400" dirty="0"/>
              <a:t>Informe Comité Financiero.</a:t>
            </a:r>
          </a:p>
          <a:p>
            <a:pPr marL="457200" indent="-457200">
              <a:buAutoNum type="arabicPeriod"/>
            </a:pPr>
            <a:r>
              <a:rPr lang="es-CO" sz="2400" dirty="0">
                <a:solidFill>
                  <a:schemeClr val="bg1"/>
                </a:solidFill>
              </a:rPr>
              <a:t>Informe Comercial.</a:t>
            </a:r>
          </a:p>
          <a:p>
            <a:pPr marL="457200" indent="-457200">
              <a:buAutoNum type="arabicPeriod"/>
            </a:pPr>
            <a:r>
              <a:rPr lang="es-CO" sz="2400" dirty="0"/>
              <a:t>Logros Gestión Documental.</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35</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18924545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p:cNvSpPr txBox="1"/>
          <p:nvPr/>
        </p:nvSpPr>
        <p:spPr>
          <a:xfrm>
            <a:off x="7966697" y="1071488"/>
            <a:ext cx="2321361" cy="261610"/>
          </a:xfrm>
          <a:prstGeom prst="rect">
            <a:avLst/>
          </a:prstGeom>
          <a:noFill/>
        </p:spPr>
        <p:txBody>
          <a:bodyPr wrap="square" rtlCol="0">
            <a:spAutoFit/>
          </a:bodyPr>
          <a:lstStyle/>
          <a:p>
            <a:pPr algn="r"/>
            <a:r>
              <a:rPr lang="es-CO" sz="1100" dirty="0">
                <a:solidFill>
                  <a:schemeClr val="tx2"/>
                </a:solidFill>
                <a:latin typeface="Arial Narrow" panose="020B0606020202030204" pitchFamily="34" charset="0"/>
              </a:rPr>
              <a:t>Cifras en Millones $</a:t>
            </a:r>
          </a:p>
        </p:txBody>
      </p:sp>
      <p:sp>
        <p:nvSpPr>
          <p:cNvPr id="17" name="CuadroTexto 16"/>
          <p:cNvSpPr txBox="1"/>
          <p:nvPr/>
        </p:nvSpPr>
        <p:spPr>
          <a:xfrm>
            <a:off x="2879384" y="1137176"/>
            <a:ext cx="2319690" cy="1169551"/>
          </a:xfrm>
          <a:prstGeom prst="rect">
            <a:avLst/>
          </a:prstGeom>
          <a:solidFill>
            <a:schemeClr val="accent1">
              <a:lumMod val="75000"/>
            </a:schemeClr>
          </a:solidFill>
          <a:ln>
            <a:solidFill>
              <a:schemeClr val="accent1"/>
            </a:solidFill>
          </a:ln>
        </p:spPr>
        <p:txBody>
          <a:bodyPr wrap="square" rtlCol="0">
            <a:spAutoFit/>
          </a:bodyPr>
          <a:lstStyle/>
          <a:p>
            <a:pPr algn="ctr"/>
            <a:r>
              <a:rPr lang="es-CO" sz="1400" b="1" dirty="0">
                <a:solidFill>
                  <a:schemeClr val="bg1"/>
                </a:solidFill>
                <a:latin typeface="Arial Narrow" panose="020B0606020202030204" pitchFamily="34" charset="0"/>
              </a:rPr>
              <a:t>CONCEPTO</a:t>
            </a:r>
          </a:p>
          <a:p>
            <a:endParaRPr lang="es-CO" sz="1400" dirty="0">
              <a:solidFill>
                <a:schemeClr val="bg1"/>
              </a:solidFill>
              <a:latin typeface="Arial Narrow" panose="020B0606020202030204" pitchFamily="34" charset="0"/>
            </a:endParaRPr>
          </a:p>
          <a:p>
            <a:r>
              <a:rPr lang="es-CO" sz="1400" dirty="0">
                <a:solidFill>
                  <a:schemeClr val="bg1"/>
                </a:solidFill>
                <a:latin typeface="Arial Narrow" panose="020B0606020202030204" pitchFamily="34" charset="0"/>
              </a:rPr>
              <a:t>Unid. Comerciales Vendidas: </a:t>
            </a:r>
          </a:p>
          <a:p>
            <a:r>
              <a:rPr lang="es-CO" sz="1400" dirty="0">
                <a:solidFill>
                  <a:schemeClr val="bg1"/>
                </a:solidFill>
                <a:latin typeface="Arial Narrow" panose="020B0606020202030204" pitchFamily="34" charset="0"/>
              </a:rPr>
              <a:t>M.I. Vendidas:</a:t>
            </a:r>
          </a:p>
          <a:p>
            <a:r>
              <a:rPr lang="es-CO" sz="1400" dirty="0">
                <a:solidFill>
                  <a:schemeClr val="bg1"/>
                </a:solidFill>
                <a:latin typeface="Arial Narrow" panose="020B0606020202030204" pitchFamily="34" charset="0"/>
              </a:rPr>
              <a:t>Valor Ventas: 		 </a:t>
            </a:r>
          </a:p>
        </p:txBody>
      </p:sp>
      <p:sp>
        <p:nvSpPr>
          <p:cNvPr id="18" name="CuadroTexto 17"/>
          <p:cNvSpPr txBox="1"/>
          <p:nvPr/>
        </p:nvSpPr>
        <p:spPr>
          <a:xfrm>
            <a:off x="6703354" y="1105845"/>
            <a:ext cx="1137740" cy="1169551"/>
          </a:xfrm>
          <a:prstGeom prst="rect">
            <a:avLst/>
          </a:prstGeom>
          <a:solidFill>
            <a:schemeClr val="tx2">
              <a:lumMod val="20000"/>
              <a:lumOff val="80000"/>
            </a:schemeClr>
          </a:solidFill>
        </p:spPr>
        <p:txBody>
          <a:bodyPr wrap="square" rtlCol="0">
            <a:spAutoFit/>
          </a:bodyPr>
          <a:lstStyle/>
          <a:p>
            <a:pPr algn="ctr"/>
            <a:r>
              <a:rPr lang="es-CO" sz="1400" b="1" u="sng" dirty="0">
                <a:solidFill>
                  <a:schemeClr val="tx2"/>
                </a:solidFill>
                <a:latin typeface="Arial Narrow" panose="020B0606020202030204" pitchFamily="34" charset="0"/>
              </a:rPr>
              <a:t>AÑO 2016</a:t>
            </a:r>
          </a:p>
          <a:p>
            <a:pPr algn="ctr"/>
            <a:endParaRPr lang="es-CO" sz="1400" dirty="0">
              <a:solidFill>
                <a:schemeClr val="tx2"/>
              </a:solidFill>
              <a:latin typeface="Arial Narrow" panose="020B0606020202030204" pitchFamily="34" charset="0"/>
            </a:endParaRPr>
          </a:p>
          <a:p>
            <a:pPr algn="ctr"/>
            <a:r>
              <a:rPr lang="es-ES" sz="1400" dirty="0">
                <a:solidFill>
                  <a:schemeClr val="tx2"/>
                </a:solidFill>
                <a:latin typeface="Arial Narrow" panose="020B0606020202030204" pitchFamily="34" charset="0"/>
              </a:rPr>
              <a:t>80</a:t>
            </a:r>
            <a:endParaRPr lang="es-CO" sz="1400" dirty="0">
              <a:solidFill>
                <a:schemeClr val="tx2"/>
              </a:solidFill>
              <a:latin typeface="Arial Narrow" panose="020B0606020202030204" pitchFamily="34" charset="0"/>
            </a:endParaRPr>
          </a:p>
          <a:p>
            <a:pPr algn="ctr"/>
            <a:r>
              <a:rPr lang="es-CO" sz="1400" dirty="0">
                <a:solidFill>
                  <a:schemeClr val="tx2"/>
                </a:solidFill>
                <a:latin typeface="Arial Narrow" panose="020B0606020202030204" pitchFamily="34" charset="0"/>
              </a:rPr>
              <a:t>129</a:t>
            </a:r>
          </a:p>
          <a:p>
            <a:pPr algn="ctr"/>
            <a:r>
              <a:rPr lang="es-CO" sz="1400" b="1" dirty="0">
                <a:solidFill>
                  <a:schemeClr val="tx2"/>
                </a:solidFill>
                <a:latin typeface="Arial Narrow" panose="020B0606020202030204" pitchFamily="34" charset="0"/>
              </a:rPr>
              <a:t>$22.379</a:t>
            </a:r>
          </a:p>
        </p:txBody>
      </p:sp>
      <p:sp>
        <p:nvSpPr>
          <p:cNvPr id="19" name="CuadroTexto 18"/>
          <p:cNvSpPr txBox="1"/>
          <p:nvPr/>
        </p:nvSpPr>
        <p:spPr>
          <a:xfrm>
            <a:off x="5367175" y="1108330"/>
            <a:ext cx="1137740" cy="1169551"/>
          </a:xfrm>
          <a:prstGeom prst="rect">
            <a:avLst/>
          </a:prstGeom>
          <a:solidFill>
            <a:schemeClr val="tx2">
              <a:lumMod val="20000"/>
              <a:lumOff val="80000"/>
            </a:schemeClr>
          </a:solidFill>
        </p:spPr>
        <p:txBody>
          <a:bodyPr wrap="square" rtlCol="0">
            <a:spAutoFit/>
          </a:bodyPr>
          <a:lstStyle/>
          <a:p>
            <a:pPr algn="ctr"/>
            <a:r>
              <a:rPr lang="es-CO" sz="1400" b="1" u="sng" dirty="0">
                <a:solidFill>
                  <a:schemeClr val="tx2"/>
                </a:solidFill>
                <a:latin typeface="Arial Narrow" panose="020B0606020202030204" pitchFamily="34" charset="0"/>
              </a:rPr>
              <a:t>AÑO 2015</a:t>
            </a:r>
          </a:p>
          <a:p>
            <a:pPr algn="ctr"/>
            <a:endParaRPr lang="es-CO" sz="1400" dirty="0">
              <a:solidFill>
                <a:schemeClr val="tx2"/>
              </a:solidFill>
              <a:latin typeface="Arial Narrow" panose="020B0606020202030204" pitchFamily="34" charset="0"/>
            </a:endParaRPr>
          </a:p>
          <a:p>
            <a:pPr algn="ctr"/>
            <a:r>
              <a:rPr lang="es-CO" sz="1400" dirty="0">
                <a:solidFill>
                  <a:schemeClr val="tx2"/>
                </a:solidFill>
                <a:latin typeface="Arial Narrow" panose="020B0606020202030204" pitchFamily="34" charset="0"/>
              </a:rPr>
              <a:t>25</a:t>
            </a:r>
          </a:p>
          <a:p>
            <a:pPr algn="ctr"/>
            <a:r>
              <a:rPr lang="es-ES" sz="1400" dirty="0">
                <a:solidFill>
                  <a:schemeClr val="tx2"/>
                </a:solidFill>
                <a:latin typeface="Arial Narrow" panose="020B0606020202030204" pitchFamily="34" charset="0"/>
              </a:rPr>
              <a:t>3</a:t>
            </a:r>
            <a:r>
              <a:rPr lang="es-CO" sz="1400" dirty="0">
                <a:solidFill>
                  <a:schemeClr val="tx2"/>
                </a:solidFill>
                <a:latin typeface="Arial Narrow" panose="020B0606020202030204" pitchFamily="34" charset="0"/>
              </a:rPr>
              <a:t>8</a:t>
            </a:r>
          </a:p>
          <a:p>
            <a:pPr algn="ctr"/>
            <a:r>
              <a:rPr lang="es-CO" sz="1400" b="1" dirty="0">
                <a:solidFill>
                  <a:schemeClr val="tx2"/>
                </a:solidFill>
                <a:latin typeface="Arial Narrow" panose="020B0606020202030204" pitchFamily="34" charset="0"/>
              </a:rPr>
              <a:t>$9.917</a:t>
            </a:r>
          </a:p>
        </p:txBody>
      </p:sp>
      <p:sp>
        <p:nvSpPr>
          <p:cNvPr id="22" name="CuadroTexto 21"/>
          <p:cNvSpPr txBox="1"/>
          <p:nvPr/>
        </p:nvSpPr>
        <p:spPr>
          <a:xfrm>
            <a:off x="7989637" y="1123760"/>
            <a:ext cx="1137740" cy="1169551"/>
          </a:xfrm>
          <a:prstGeom prst="rect">
            <a:avLst/>
          </a:prstGeom>
          <a:solidFill>
            <a:schemeClr val="bg1">
              <a:lumMod val="95000"/>
            </a:schemeClr>
          </a:solidFill>
        </p:spPr>
        <p:txBody>
          <a:bodyPr wrap="square" rtlCol="0">
            <a:spAutoFit/>
          </a:bodyPr>
          <a:lstStyle/>
          <a:p>
            <a:pPr algn="ctr"/>
            <a:r>
              <a:rPr lang="es-CO" sz="1400" b="1" u="sng" dirty="0">
                <a:solidFill>
                  <a:schemeClr val="tx2"/>
                </a:solidFill>
                <a:latin typeface="Arial Narrow" panose="020B0606020202030204" pitchFamily="34" charset="0"/>
              </a:rPr>
              <a:t>AÑO 2017</a:t>
            </a:r>
          </a:p>
          <a:p>
            <a:pPr algn="ctr"/>
            <a:endParaRPr lang="es-CO" sz="1400" b="1" u="sng" dirty="0">
              <a:solidFill>
                <a:schemeClr val="tx2"/>
              </a:solidFill>
              <a:latin typeface="Arial Narrow" panose="020B0606020202030204" pitchFamily="34" charset="0"/>
            </a:endParaRPr>
          </a:p>
          <a:p>
            <a:pPr algn="ctr"/>
            <a:r>
              <a:rPr lang="es-ES" sz="1400" dirty="0">
                <a:solidFill>
                  <a:schemeClr val="tx2"/>
                </a:solidFill>
                <a:latin typeface="Arial Narrow" panose="020B0606020202030204" pitchFamily="34" charset="0"/>
              </a:rPr>
              <a:t>80</a:t>
            </a:r>
            <a:endParaRPr lang="es-CO" sz="1400" dirty="0">
              <a:solidFill>
                <a:schemeClr val="tx2"/>
              </a:solidFill>
              <a:latin typeface="Arial Narrow" panose="020B0606020202030204" pitchFamily="34" charset="0"/>
            </a:endParaRPr>
          </a:p>
          <a:p>
            <a:pPr algn="ctr"/>
            <a:r>
              <a:rPr lang="es-CO" sz="1400" dirty="0">
                <a:solidFill>
                  <a:schemeClr val="tx2"/>
                </a:solidFill>
                <a:latin typeface="Arial Narrow" panose="020B0606020202030204" pitchFamily="34" charset="0"/>
              </a:rPr>
              <a:t>142</a:t>
            </a:r>
          </a:p>
          <a:p>
            <a:pPr algn="ctr"/>
            <a:r>
              <a:rPr lang="es-CO" sz="1400" b="1" dirty="0">
                <a:solidFill>
                  <a:schemeClr val="tx2"/>
                </a:solidFill>
                <a:latin typeface="Arial Narrow" panose="020B0606020202030204" pitchFamily="34" charset="0"/>
              </a:rPr>
              <a:t>$39.847</a:t>
            </a:r>
          </a:p>
        </p:txBody>
      </p:sp>
      <p:sp>
        <p:nvSpPr>
          <p:cNvPr id="11" name="CuadroTexto 10"/>
          <p:cNvSpPr txBox="1"/>
          <p:nvPr/>
        </p:nvSpPr>
        <p:spPr>
          <a:xfrm>
            <a:off x="2103040" y="6307595"/>
            <a:ext cx="2622678" cy="261610"/>
          </a:xfrm>
          <a:prstGeom prst="rect">
            <a:avLst/>
          </a:prstGeom>
          <a:noFill/>
        </p:spPr>
        <p:txBody>
          <a:bodyPr wrap="square" rtlCol="0">
            <a:spAutoFit/>
          </a:bodyPr>
          <a:lstStyle>
            <a:defPPr>
              <a:defRPr lang="es-ES"/>
            </a:defPPr>
            <a:lvl1pPr algn="r">
              <a:defRPr sz="1100">
                <a:solidFill>
                  <a:schemeClr val="tx2"/>
                </a:solidFill>
                <a:latin typeface="Arial Narrow" panose="020B0606020202030204" pitchFamily="34" charset="0"/>
              </a:defRPr>
            </a:lvl1pPr>
          </a:lstStyle>
          <a:p>
            <a:pPr algn="l"/>
            <a:r>
              <a:rPr lang="es-CO" i="1" dirty="0"/>
              <a:t>Datos a corte  23 de octubre 17 </a:t>
            </a:r>
          </a:p>
        </p:txBody>
      </p:sp>
      <p:sp>
        <p:nvSpPr>
          <p:cNvPr id="16" name="Rectángulo 15"/>
          <p:cNvSpPr/>
          <p:nvPr/>
        </p:nvSpPr>
        <p:spPr>
          <a:xfrm>
            <a:off x="0" y="6593984"/>
            <a:ext cx="12192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70" dirty="0"/>
              <a:t>Gerencia Comercial</a:t>
            </a:r>
          </a:p>
        </p:txBody>
      </p:sp>
      <p:sp>
        <p:nvSpPr>
          <p:cNvPr id="23" name="Rectángulo 22"/>
          <p:cNvSpPr/>
          <p:nvPr/>
        </p:nvSpPr>
        <p:spPr>
          <a:xfrm>
            <a:off x="0" y="-2"/>
            <a:ext cx="12192000" cy="97918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ESTADO PORTAFOLIO INMUEBLES – </a:t>
            </a:r>
          </a:p>
          <a:p>
            <a:pPr algn="r"/>
            <a:r>
              <a:rPr lang="es-CO" sz="2800" b="1" dirty="0">
                <a:latin typeface="+mj-lt"/>
              </a:rPr>
              <a:t>PROCESO DE COMERCIALIZACIÓN</a:t>
            </a:r>
          </a:p>
        </p:txBody>
      </p:sp>
      <p:pic>
        <p:nvPicPr>
          <p:cNvPr id="24"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9497" y="73424"/>
            <a:ext cx="1715001" cy="905756"/>
          </a:xfrm>
          <a:prstGeom prst="rect">
            <a:avLst/>
          </a:prstGeom>
        </p:spPr>
      </p:pic>
      <p:sp>
        <p:nvSpPr>
          <p:cNvPr id="21" name="CuadroTexto 20"/>
          <p:cNvSpPr txBox="1"/>
          <p:nvPr/>
        </p:nvSpPr>
        <p:spPr>
          <a:xfrm>
            <a:off x="5350568" y="2474344"/>
            <a:ext cx="2409524" cy="305226"/>
          </a:xfrm>
          <a:prstGeom prst="rect">
            <a:avLst/>
          </a:prstGeom>
          <a:noFill/>
        </p:spPr>
        <p:txBody>
          <a:bodyPr wrap="square" rtlCol="0">
            <a:spAutoFit/>
          </a:bodyPr>
          <a:lstStyle/>
          <a:p>
            <a:pPr algn="ctr"/>
            <a:r>
              <a:rPr lang="es-CO" sz="1400" b="1" dirty="0">
                <a:solidFill>
                  <a:schemeClr val="tx2"/>
                </a:solidFill>
                <a:latin typeface="Arial Narrow" panose="020B0606020202030204" pitchFamily="34" charset="0"/>
              </a:rPr>
              <a:t>$32.296</a:t>
            </a:r>
          </a:p>
        </p:txBody>
      </p:sp>
      <p:sp>
        <p:nvSpPr>
          <p:cNvPr id="3" name="Cerrar llave 2"/>
          <p:cNvSpPr/>
          <p:nvPr/>
        </p:nvSpPr>
        <p:spPr>
          <a:xfrm rot="5400000">
            <a:off x="6528345" y="1206534"/>
            <a:ext cx="151579" cy="247392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30" name="Cerrar llave 29"/>
          <p:cNvSpPr/>
          <p:nvPr/>
        </p:nvSpPr>
        <p:spPr>
          <a:xfrm rot="5400000">
            <a:off x="7201077" y="949526"/>
            <a:ext cx="75791" cy="3776809"/>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31" name="CuadroTexto 30"/>
          <p:cNvSpPr txBox="1"/>
          <p:nvPr/>
        </p:nvSpPr>
        <p:spPr>
          <a:xfrm>
            <a:off x="6034209" y="2882476"/>
            <a:ext cx="2409524" cy="305226"/>
          </a:xfrm>
          <a:prstGeom prst="rect">
            <a:avLst/>
          </a:prstGeom>
          <a:noFill/>
        </p:spPr>
        <p:txBody>
          <a:bodyPr wrap="square" rtlCol="0">
            <a:spAutoFit/>
          </a:bodyPr>
          <a:lstStyle/>
          <a:p>
            <a:pPr algn="ctr"/>
            <a:r>
              <a:rPr lang="es-CO" sz="1400" b="1" dirty="0">
                <a:solidFill>
                  <a:schemeClr val="tx2"/>
                </a:solidFill>
                <a:latin typeface="Arial Narrow" panose="020B0606020202030204" pitchFamily="34" charset="0"/>
              </a:rPr>
              <a:t>$72.143</a:t>
            </a:r>
          </a:p>
        </p:txBody>
      </p:sp>
      <p:pic>
        <p:nvPicPr>
          <p:cNvPr id="5" name="Imagen 4"/>
          <p:cNvPicPr>
            <a:picLocks noChangeAspect="1"/>
          </p:cNvPicPr>
          <p:nvPr/>
        </p:nvPicPr>
        <p:blipFill>
          <a:blip r:embed="rId4"/>
          <a:stretch>
            <a:fillRect/>
          </a:stretch>
        </p:blipFill>
        <p:spPr>
          <a:xfrm>
            <a:off x="2559625" y="3200094"/>
            <a:ext cx="7065956" cy="3111300"/>
          </a:xfrm>
          <a:prstGeom prst="rect">
            <a:avLst/>
          </a:prstGeom>
        </p:spPr>
      </p:pic>
    </p:spTree>
    <p:extLst>
      <p:ext uri="{BB962C8B-B14F-4D97-AF65-F5344CB8AC3E}">
        <p14:creationId xmlns:p14="http://schemas.microsoft.com/office/powerpoint/2010/main" val="22702781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p:cNvSpPr txBox="1"/>
          <p:nvPr/>
        </p:nvSpPr>
        <p:spPr>
          <a:xfrm>
            <a:off x="2103040" y="6307595"/>
            <a:ext cx="2622678" cy="261610"/>
          </a:xfrm>
          <a:prstGeom prst="rect">
            <a:avLst/>
          </a:prstGeom>
          <a:noFill/>
        </p:spPr>
        <p:txBody>
          <a:bodyPr wrap="square" rtlCol="0">
            <a:spAutoFit/>
          </a:bodyPr>
          <a:lstStyle>
            <a:defPPr>
              <a:defRPr lang="es-ES"/>
            </a:defPPr>
            <a:lvl1pPr algn="r">
              <a:defRPr sz="1100">
                <a:solidFill>
                  <a:schemeClr val="tx2"/>
                </a:solidFill>
                <a:latin typeface="Arial Narrow" panose="020B0606020202030204" pitchFamily="34" charset="0"/>
              </a:defRPr>
            </a:lvl1pPr>
          </a:lstStyle>
          <a:p>
            <a:pPr algn="l"/>
            <a:r>
              <a:rPr lang="es-CO" i="1" dirty="0"/>
              <a:t>Datos a corte  23 de octubre 17 </a:t>
            </a:r>
          </a:p>
        </p:txBody>
      </p:sp>
      <p:sp>
        <p:nvSpPr>
          <p:cNvPr id="16" name="Rectángulo 15"/>
          <p:cNvSpPr/>
          <p:nvPr/>
        </p:nvSpPr>
        <p:spPr>
          <a:xfrm>
            <a:off x="1524000" y="6593984"/>
            <a:ext cx="9144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
        <p:nvSpPr>
          <p:cNvPr id="23" name="Rectángulo 22"/>
          <p:cNvSpPr/>
          <p:nvPr/>
        </p:nvSpPr>
        <p:spPr>
          <a:xfrm>
            <a:off x="1520603" y="-2"/>
            <a:ext cx="9144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600" b="1" dirty="0">
                <a:latin typeface="Arial Narrow" panose="020B0606020202030204" pitchFamily="34" charset="0"/>
              </a:rPr>
              <a:t>ESTADO PORTAFOLIO INMUEBLES – PROCESO DE COMERCIALIZACIÓN</a:t>
            </a:r>
          </a:p>
        </p:txBody>
      </p:sp>
      <p:pic>
        <p:nvPicPr>
          <p:cNvPr id="24"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24"/>
            <a:ext cx="1233817" cy="635238"/>
          </a:xfrm>
          <a:prstGeom prst="rect">
            <a:avLst/>
          </a:prstGeom>
        </p:spPr>
      </p:pic>
      <p:pic>
        <p:nvPicPr>
          <p:cNvPr id="7" name="Imagen 6"/>
          <p:cNvPicPr>
            <a:picLocks noChangeAspect="1"/>
          </p:cNvPicPr>
          <p:nvPr/>
        </p:nvPicPr>
        <p:blipFill>
          <a:blip r:embed="rId4"/>
          <a:stretch>
            <a:fillRect/>
          </a:stretch>
        </p:blipFill>
        <p:spPr>
          <a:xfrm>
            <a:off x="6580329" y="1739263"/>
            <a:ext cx="3900250" cy="2616338"/>
          </a:xfrm>
          <a:prstGeom prst="rect">
            <a:avLst/>
          </a:prstGeom>
          <a:ln>
            <a:solidFill>
              <a:srgbClr val="000A8B"/>
            </a:solidFill>
          </a:ln>
        </p:spPr>
      </p:pic>
      <p:pic>
        <p:nvPicPr>
          <p:cNvPr id="8" name="Imagen 7"/>
          <p:cNvPicPr>
            <a:picLocks noChangeAspect="1"/>
          </p:cNvPicPr>
          <p:nvPr/>
        </p:nvPicPr>
        <p:blipFill>
          <a:blip r:embed="rId5"/>
          <a:stretch>
            <a:fillRect/>
          </a:stretch>
        </p:blipFill>
        <p:spPr>
          <a:xfrm>
            <a:off x="6599959" y="4734288"/>
            <a:ext cx="3880621" cy="1037289"/>
          </a:xfrm>
          <a:prstGeom prst="rect">
            <a:avLst/>
          </a:prstGeom>
          <a:ln>
            <a:solidFill>
              <a:srgbClr val="000A8B"/>
            </a:solidFill>
          </a:ln>
        </p:spPr>
      </p:pic>
      <p:sp>
        <p:nvSpPr>
          <p:cNvPr id="10" name="CuadroTexto 9"/>
          <p:cNvSpPr txBox="1"/>
          <p:nvPr/>
        </p:nvSpPr>
        <p:spPr>
          <a:xfrm>
            <a:off x="3842441" y="1127871"/>
            <a:ext cx="4500325" cy="338554"/>
          </a:xfrm>
          <a:prstGeom prst="rect">
            <a:avLst/>
          </a:prstGeom>
          <a:noFill/>
        </p:spPr>
        <p:txBody>
          <a:bodyPr wrap="square" rtlCol="0">
            <a:spAutoFit/>
          </a:bodyPr>
          <a:lstStyle/>
          <a:p>
            <a:pPr algn="ctr"/>
            <a:r>
              <a:rPr lang="es-CO" sz="1600" b="1" dirty="0">
                <a:solidFill>
                  <a:schemeClr val="bg1">
                    <a:lumMod val="65000"/>
                  </a:schemeClr>
                </a:solidFill>
              </a:rPr>
              <a:t>INMUEBLES DISPONIBLES PARA COMERCIALIZAR</a:t>
            </a:r>
          </a:p>
        </p:txBody>
      </p:sp>
      <p:pic>
        <p:nvPicPr>
          <p:cNvPr id="12" name="Imagen 11"/>
          <p:cNvPicPr>
            <a:picLocks noChangeAspect="1"/>
          </p:cNvPicPr>
          <p:nvPr/>
        </p:nvPicPr>
        <p:blipFill>
          <a:blip r:embed="rId6"/>
          <a:stretch>
            <a:fillRect/>
          </a:stretch>
        </p:blipFill>
        <p:spPr>
          <a:xfrm>
            <a:off x="1718399" y="1739264"/>
            <a:ext cx="4504762" cy="2604333"/>
          </a:xfrm>
          <a:prstGeom prst="rect">
            <a:avLst/>
          </a:prstGeom>
          <a:ln>
            <a:solidFill>
              <a:srgbClr val="000A8B"/>
            </a:solidFill>
          </a:ln>
        </p:spPr>
      </p:pic>
      <p:pic>
        <p:nvPicPr>
          <p:cNvPr id="13" name="Imagen 12"/>
          <p:cNvPicPr>
            <a:picLocks noChangeAspect="1"/>
          </p:cNvPicPr>
          <p:nvPr/>
        </p:nvPicPr>
        <p:blipFill>
          <a:blip r:embed="rId7"/>
          <a:stretch>
            <a:fillRect/>
          </a:stretch>
        </p:blipFill>
        <p:spPr>
          <a:xfrm>
            <a:off x="1742466" y="4696687"/>
            <a:ext cx="4500325" cy="1133416"/>
          </a:xfrm>
          <a:prstGeom prst="rect">
            <a:avLst/>
          </a:prstGeom>
          <a:ln>
            <a:solidFill>
              <a:srgbClr val="000A8B"/>
            </a:solidFill>
          </a:ln>
        </p:spPr>
      </p:pic>
      <p:sp>
        <p:nvSpPr>
          <p:cNvPr id="14" name="Rectángulo 13">
            <a:extLst>
              <a:ext uri="{FF2B5EF4-FFF2-40B4-BE49-F238E27FC236}">
                <a16:creationId xmlns:a16="http://schemas.microsoft.com/office/drawing/2014/main" id="{6491D427-5A07-49DD-ACFB-913AA89FBDE6}"/>
              </a:ext>
            </a:extLst>
          </p:cNvPr>
          <p:cNvSpPr/>
          <p:nvPr/>
        </p:nvSpPr>
        <p:spPr>
          <a:xfrm>
            <a:off x="0" y="6593984"/>
            <a:ext cx="12192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70" dirty="0"/>
              <a:t>Gerencia Comercial</a:t>
            </a:r>
          </a:p>
        </p:txBody>
      </p:sp>
      <p:sp>
        <p:nvSpPr>
          <p:cNvPr id="18" name="Rectángulo 17">
            <a:extLst>
              <a:ext uri="{FF2B5EF4-FFF2-40B4-BE49-F238E27FC236}">
                <a16:creationId xmlns:a16="http://schemas.microsoft.com/office/drawing/2014/main" id="{D220E353-2E5D-4B44-92A0-D0F76D0C9AC5}"/>
              </a:ext>
            </a:extLst>
          </p:cNvPr>
          <p:cNvSpPr/>
          <p:nvPr/>
        </p:nvSpPr>
        <p:spPr>
          <a:xfrm>
            <a:off x="0" y="-2"/>
            <a:ext cx="12192000" cy="97918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ESTADO PORTAFOLIO INMUEBLES – </a:t>
            </a:r>
          </a:p>
          <a:p>
            <a:pPr algn="r"/>
            <a:r>
              <a:rPr lang="es-CO" sz="2800" b="1" dirty="0">
                <a:latin typeface="+mj-lt"/>
              </a:rPr>
              <a:t>PROCESO DE COMERCIALIZACIÓN</a:t>
            </a:r>
          </a:p>
        </p:txBody>
      </p:sp>
      <p:pic>
        <p:nvPicPr>
          <p:cNvPr id="19" name="Imagen 8" descr="Fondos oscuros-01.png">
            <a:extLst>
              <a:ext uri="{FF2B5EF4-FFF2-40B4-BE49-F238E27FC236}">
                <a16:creationId xmlns:a16="http://schemas.microsoft.com/office/drawing/2014/main" id="{CCEA8483-AD07-419B-A43C-1E06E8F8C9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9497" y="73424"/>
            <a:ext cx="1715001" cy="905756"/>
          </a:xfrm>
          <a:prstGeom prst="rect">
            <a:avLst/>
          </a:prstGeom>
        </p:spPr>
      </p:pic>
    </p:spTree>
    <p:extLst>
      <p:ext uri="{BB962C8B-B14F-4D97-AF65-F5344CB8AC3E}">
        <p14:creationId xmlns:p14="http://schemas.microsoft.com/office/powerpoint/2010/main" val="31231724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p:cNvSpPr txBox="1"/>
          <p:nvPr/>
        </p:nvSpPr>
        <p:spPr>
          <a:xfrm>
            <a:off x="2103040" y="6307595"/>
            <a:ext cx="2622678" cy="261610"/>
          </a:xfrm>
          <a:prstGeom prst="rect">
            <a:avLst/>
          </a:prstGeom>
          <a:noFill/>
        </p:spPr>
        <p:txBody>
          <a:bodyPr wrap="square" rtlCol="0">
            <a:spAutoFit/>
          </a:bodyPr>
          <a:lstStyle>
            <a:defPPr>
              <a:defRPr lang="es-ES"/>
            </a:defPPr>
            <a:lvl1pPr algn="r">
              <a:defRPr sz="1100">
                <a:solidFill>
                  <a:schemeClr val="tx2"/>
                </a:solidFill>
                <a:latin typeface="Arial Narrow" panose="020B0606020202030204" pitchFamily="34" charset="0"/>
              </a:defRPr>
            </a:lvl1pPr>
          </a:lstStyle>
          <a:p>
            <a:pPr algn="l"/>
            <a:r>
              <a:rPr lang="es-CO" i="1" dirty="0"/>
              <a:t>Datos a corte  23 de octubre 17 </a:t>
            </a:r>
          </a:p>
        </p:txBody>
      </p:sp>
      <p:sp>
        <p:nvSpPr>
          <p:cNvPr id="16" name="Rectángulo 15"/>
          <p:cNvSpPr/>
          <p:nvPr/>
        </p:nvSpPr>
        <p:spPr>
          <a:xfrm>
            <a:off x="1524000" y="6593984"/>
            <a:ext cx="9144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
        <p:nvSpPr>
          <p:cNvPr id="23" name="Rectángulo 22"/>
          <p:cNvSpPr/>
          <p:nvPr/>
        </p:nvSpPr>
        <p:spPr>
          <a:xfrm>
            <a:off x="1520603" y="-2"/>
            <a:ext cx="9144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600" b="1" dirty="0">
                <a:latin typeface="Arial Narrow" panose="020B0606020202030204" pitchFamily="34" charset="0"/>
              </a:rPr>
              <a:t>ESTADO PORTAFOLIO INMUEBLES – PROCESO DE COMERCIALIZACIÓN</a:t>
            </a:r>
          </a:p>
        </p:txBody>
      </p:sp>
      <p:pic>
        <p:nvPicPr>
          <p:cNvPr id="24"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24"/>
            <a:ext cx="1233817" cy="635238"/>
          </a:xfrm>
          <a:prstGeom prst="rect">
            <a:avLst/>
          </a:prstGeom>
        </p:spPr>
      </p:pic>
      <p:sp>
        <p:nvSpPr>
          <p:cNvPr id="10" name="CuadroTexto 9"/>
          <p:cNvSpPr txBox="1"/>
          <p:nvPr/>
        </p:nvSpPr>
        <p:spPr>
          <a:xfrm>
            <a:off x="4547451" y="1442718"/>
            <a:ext cx="3220187" cy="338554"/>
          </a:xfrm>
          <a:prstGeom prst="rect">
            <a:avLst/>
          </a:prstGeom>
          <a:noFill/>
        </p:spPr>
        <p:txBody>
          <a:bodyPr wrap="square" rtlCol="0">
            <a:spAutoFit/>
          </a:bodyPr>
          <a:lstStyle/>
          <a:p>
            <a:r>
              <a:rPr lang="es-CO" sz="1600" b="1" dirty="0">
                <a:solidFill>
                  <a:schemeClr val="bg1">
                    <a:lumMod val="65000"/>
                  </a:schemeClr>
                </a:solidFill>
              </a:rPr>
              <a:t>INMUEBLES EN PROCESO DE PUJA</a:t>
            </a:r>
          </a:p>
        </p:txBody>
      </p:sp>
      <p:pic>
        <p:nvPicPr>
          <p:cNvPr id="3" name="Imagen 2"/>
          <p:cNvPicPr>
            <a:picLocks noChangeAspect="1"/>
          </p:cNvPicPr>
          <p:nvPr/>
        </p:nvPicPr>
        <p:blipFill>
          <a:blip r:embed="rId4"/>
          <a:stretch>
            <a:fillRect/>
          </a:stretch>
        </p:blipFill>
        <p:spPr>
          <a:xfrm>
            <a:off x="3339829" y="1939181"/>
            <a:ext cx="5635395" cy="1018332"/>
          </a:xfrm>
          <a:prstGeom prst="rect">
            <a:avLst/>
          </a:prstGeom>
          <a:ln>
            <a:solidFill>
              <a:schemeClr val="accent1">
                <a:lumMod val="50000"/>
              </a:schemeClr>
            </a:solidFill>
          </a:ln>
        </p:spPr>
      </p:pic>
      <p:pic>
        <p:nvPicPr>
          <p:cNvPr id="4" name="Imagen 3"/>
          <p:cNvPicPr>
            <a:picLocks noChangeAspect="1"/>
          </p:cNvPicPr>
          <p:nvPr/>
        </p:nvPicPr>
        <p:blipFill>
          <a:blip r:embed="rId5"/>
          <a:stretch>
            <a:fillRect/>
          </a:stretch>
        </p:blipFill>
        <p:spPr>
          <a:xfrm>
            <a:off x="3326611" y="3205737"/>
            <a:ext cx="5608962" cy="1122633"/>
          </a:xfrm>
          <a:prstGeom prst="rect">
            <a:avLst/>
          </a:prstGeom>
          <a:ln>
            <a:solidFill>
              <a:schemeClr val="accent1">
                <a:lumMod val="50000"/>
              </a:schemeClr>
            </a:solidFill>
          </a:ln>
        </p:spPr>
      </p:pic>
      <p:pic>
        <p:nvPicPr>
          <p:cNvPr id="5" name="Imagen 4"/>
          <p:cNvPicPr>
            <a:picLocks noChangeAspect="1"/>
          </p:cNvPicPr>
          <p:nvPr/>
        </p:nvPicPr>
        <p:blipFill>
          <a:blip r:embed="rId6"/>
          <a:stretch>
            <a:fillRect/>
          </a:stretch>
        </p:blipFill>
        <p:spPr>
          <a:xfrm>
            <a:off x="3313394" y="4703722"/>
            <a:ext cx="5635396" cy="900330"/>
          </a:xfrm>
          <a:prstGeom prst="rect">
            <a:avLst/>
          </a:prstGeom>
          <a:ln>
            <a:solidFill>
              <a:schemeClr val="accent1">
                <a:lumMod val="50000"/>
              </a:schemeClr>
            </a:solidFill>
          </a:ln>
        </p:spPr>
      </p:pic>
      <p:sp>
        <p:nvSpPr>
          <p:cNvPr id="12" name="Rectángulo 11">
            <a:extLst>
              <a:ext uri="{FF2B5EF4-FFF2-40B4-BE49-F238E27FC236}">
                <a16:creationId xmlns:a16="http://schemas.microsoft.com/office/drawing/2014/main" id="{55A66941-E29C-4EC7-A22E-AAAF1DC028AD}"/>
              </a:ext>
            </a:extLst>
          </p:cNvPr>
          <p:cNvSpPr/>
          <p:nvPr/>
        </p:nvSpPr>
        <p:spPr>
          <a:xfrm>
            <a:off x="0" y="6593984"/>
            <a:ext cx="12192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70" dirty="0"/>
              <a:t>Gerencia Comercial</a:t>
            </a:r>
          </a:p>
        </p:txBody>
      </p:sp>
      <p:sp>
        <p:nvSpPr>
          <p:cNvPr id="13" name="Rectángulo 12">
            <a:extLst>
              <a:ext uri="{FF2B5EF4-FFF2-40B4-BE49-F238E27FC236}">
                <a16:creationId xmlns:a16="http://schemas.microsoft.com/office/drawing/2014/main" id="{CD6476AF-36DF-4BA9-BD15-9BB5B51F0765}"/>
              </a:ext>
            </a:extLst>
          </p:cNvPr>
          <p:cNvSpPr/>
          <p:nvPr/>
        </p:nvSpPr>
        <p:spPr>
          <a:xfrm>
            <a:off x="0" y="-2"/>
            <a:ext cx="12192000" cy="97918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ESTADO PORTAFOLIO INMUEBLES – </a:t>
            </a:r>
          </a:p>
          <a:p>
            <a:pPr algn="r"/>
            <a:r>
              <a:rPr lang="es-CO" sz="2800" b="1" dirty="0">
                <a:latin typeface="+mj-lt"/>
              </a:rPr>
              <a:t>PROCESO DE COMERCIALIZACIÓN</a:t>
            </a:r>
          </a:p>
        </p:txBody>
      </p:sp>
      <p:pic>
        <p:nvPicPr>
          <p:cNvPr id="14" name="Imagen 8" descr="Fondos oscuros-01.png">
            <a:extLst>
              <a:ext uri="{FF2B5EF4-FFF2-40B4-BE49-F238E27FC236}">
                <a16:creationId xmlns:a16="http://schemas.microsoft.com/office/drawing/2014/main" id="{94A79FE8-6F40-4C7C-A573-FAF9378C24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9497" y="73424"/>
            <a:ext cx="1715001" cy="905756"/>
          </a:xfrm>
          <a:prstGeom prst="rect">
            <a:avLst/>
          </a:prstGeom>
        </p:spPr>
      </p:pic>
    </p:spTree>
    <p:extLst>
      <p:ext uri="{BB962C8B-B14F-4D97-AF65-F5344CB8AC3E}">
        <p14:creationId xmlns:p14="http://schemas.microsoft.com/office/powerpoint/2010/main" val="26703437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p:cNvSpPr txBox="1"/>
          <p:nvPr/>
        </p:nvSpPr>
        <p:spPr>
          <a:xfrm>
            <a:off x="2103040" y="6307595"/>
            <a:ext cx="2622678" cy="261610"/>
          </a:xfrm>
          <a:prstGeom prst="rect">
            <a:avLst/>
          </a:prstGeom>
          <a:noFill/>
        </p:spPr>
        <p:txBody>
          <a:bodyPr wrap="square" rtlCol="0">
            <a:spAutoFit/>
          </a:bodyPr>
          <a:lstStyle>
            <a:defPPr>
              <a:defRPr lang="es-ES"/>
            </a:defPPr>
            <a:lvl1pPr algn="r">
              <a:defRPr sz="1100">
                <a:solidFill>
                  <a:schemeClr val="tx2"/>
                </a:solidFill>
                <a:latin typeface="Arial Narrow" panose="020B0606020202030204" pitchFamily="34" charset="0"/>
              </a:defRPr>
            </a:lvl1pPr>
          </a:lstStyle>
          <a:p>
            <a:pPr algn="l"/>
            <a:r>
              <a:rPr lang="es-CO" i="1" dirty="0"/>
              <a:t>Datos a corte  23 de octubre 17 </a:t>
            </a:r>
          </a:p>
        </p:txBody>
      </p:sp>
      <p:sp>
        <p:nvSpPr>
          <p:cNvPr id="16" name="Rectángulo 15"/>
          <p:cNvSpPr/>
          <p:nvPr/>
        </p:nvSpPr>
        <p:spPr>
          <a:xfrm>
            <a:off x="1524000" y="6593984"/>
            <a:ext cx="9144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
        <p:nvSpPr>
          <p:cNvPr id="23" name="Rectángulo 22"/>
          <p:cNvSpPr/>
          <p:nvPr/>
        </p:nvSpPr>
        <p:spPr>
          <a:xfrm>
            <a:off x="1520603" y="-2"/>
            <a:ext cx="9144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600" b="1" dirty="0">
                <a:latin typeface="Arial Narrow" panose="020B0606020202030204" pitchFamily="34" charset="0"/>
              </a:rPr>
              <a:t>ESTADO PORTAFOLIO INMUEBLES – PROCESO DE COMERCIALIZACIÓN</a:t>
            </a:r>
          </a:p>
        </p:txBody>
      </p:sp>
      <p:pic>
        <p:nvPicPr>
          <p:cNvPr id="24"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24"/>
            <a:ext cx="1233817" cy="635238"/>
          </a:xfrm>
          <a:prstGeom prst="rect">
            <a:avLst/>
          </a:prstGeom>
        </p:spPr>
      </p:pic>
      <p:sp>
        <p:nvSpPr>
          <p:cNvPr id="10" name="CuadroTexto 9"/>
          <p:cNvSpPr txBox="1"/>
          <p:nvPr/>
        </p:nvSpPr>
        <p:spPr>
          <a:xfrm>
            <a:off x="1688258" y="950078"/>
            <a:ext cx="8733198" cy="338554"/>
          </a:xfrm>
          <a:prstGeom prst="rect">
            <a:avLst/>
          </a:prstGeom>
          <a:noFill/>
        </p:spPr>
        <p:txBody>
          <a:bodyPr wrap="square" rtlCol="0">
            <a:spAutoFit/>
          </a:bodyPr>
          <a:lstStyle/>
          <a:p>
            <a:pPr algn="ctr"/>
            <a:r>
              <a:rPr lang="es-CO" sz="1600" b="1" dirty="0">
                <a:solidFill>
                  <a:schemeClr val="bg1">
                    <a:lumMod val="65000"/>
                  </a:schemeClr>
                </a:solidFill>
              </a:rPr>
              <a:t>INMUEBLES VENDIDOS (APROBADOS, PROMETIDOS, ESCRITURADOS, REGISTRADOS)</a:t>
            </a:r>
          </a:p>
        </p:txBody>
      </p:sp>
      <p:pic>
        <p:nvPicPr>
          <p:cNvPr id="9" name="Imagen 8"/>
          <p:cNvPicPr>
            <a:picLocks noChangeAspect="1"/>
          </p:cNvPicPr>
          <p:nvPr/>
        </p:nvPicPr>
        <p:blipFill>
          <a:blip r:embed="rId4"/>
          <a:stretch>
            <a:fillRect/>
          </a:stretch>
        </p:blipFill>
        <p:spPr>
          <a:xfrm>
            <a:off x="1688257" y="1648384"/>
            <a:ext cx="4064843" cy="2818687"/>
          </a:xfrm>
          <a:prstGeom prst="rect">
            <a:avLst/>
          </a:prstGeom>
          <a:ln>
            <a:solidFill>
              <a:schemeClr val="accent1">
                <a:lumMod val="50000"/>
              </a:schemeClr>
            </a:solidFill>
          </a:ln>
        </p:spPr>
      </p:pic>
      <p:pic>
        <p:nvPicPr>
          <p:cNvPr id="13" name="Imagen 12"/>
          <p:cNvPicPr>
            <a:picLocks noChangeAspect="1"/>
          </p:cNvPicPr>
          <p:nvPr/>
        </p:nvPicPr>
        <p:blipFill>
          <a:blip r:embed="rId5"/>
          <a:stretch>
            <a:fillRect/>
          </a:stretch>
        </p:blipFill>
        <p:spPr>
          <a:xfrm>
            <a:off x="5972465" y="4823869"/>
            <a:ext cx="4448991" cy="972286"/>
          </a:xfrm>
          <a:prstGeom prst="rect">
            <a:avLst/>
          </a:prstGeom>
          <a:ln>
            <a:solidFill>
              <a:schemeClr val="accent1">
                <a:lumMod val="50000"/>
              </a:schemeClr>
            </a:solidFill>
          </a:ln>
        </p:spPr>
      </p:pic>
      <p:pic>
        <p:nvPicPr>
          <p:cNvPr id="14" name="Imagen 13"/>
          <p:cNvPicPr>
            <a:picLocks noChangeAspect="1"/>
          </p:cNvPicPr>
          <p:nvPr/>
        </p:nvPicPr>
        <p:blipFill>
          <a:blip r:embed="rId6"/>
          <a:stretch>
            <a:fillRect/>
          </a:stretch>
        </p:blipFill>
        <p:spPr>
          <a:xfrm>
            <a:off x="5972465" y="1613163"/>
            <a:ext cx="4448991" cy="2756090"/>
          </a:xfrm>
          <a:prstGeom prst="rect">
            <a:avLst/>
          </a:prstGeom>
          <a:ln>
            <a:solidFill>
              <a:schemeClr val="accent1">
                <a:lumMod val="50000"/>
              </a:schemeClr>
            </a:solidFill>
          </a:ln>
        </p:spPr>
      </p:pic>
      <p:pic>
        <p:nvPicPr>
          <p:cNvPr id="17" name="Imagen 16"/>
          <p:cNvPicPr>
            <a:picLocks noChangeAspect="1"/>
          </p:cNvPicPr>
          <p:nvPr/>
        </p:nvPicPr>
        <p:blipFill>
          <a:blip r:embed="rId7"/>
          <a:stretch>
            <a:fillRect/>
          </a:stretch>
        </p:blipFill>
        <p:spPr>
          <a:xfrm>
            <a:off x="1688258" y="4823869"/>
            <a:ext cx="4064843" cy="1236266"/>
          </a:xfrm>
          <a:prstGeom prst="rect">
            <a:avLst/>
          </a:prstGeom>
          <a:ln>
            <a:solidFill>
              <a:srgbClr val="000A8B"/>
            </a:solidFill>
          </a:ln>
        </p:spPr>
      </p:pic>
      <p:sp>
        <p:nvSpPr>
          <p:cNvPr id="12" name="Rectángulo 11">
            <a:extLst>
              <a:ext uri="{FF2B5EF4-FFF2-40B4-BE49-F238E27FC236}">
                <a16:creationId xmlns:a16="http://schemas.microsoft.com/office/drawing/2014/main" id="{168C4409-4D85-492E-9D43-7A51EF538B03}"/>
              </a:ext>
            </a:extLst>
          </p:cNvPr>
          <p:cNvSpPr/>
          <p:nvPr/>
        </p:nvSpPr>
        <p:spPr>
          <a:xfrm>
            <a:off x="0" y="6593984"/>
            <a:ext cx="12192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70" dirty="0"/>
              <a:t>Gerencia Comercial</a:t>
            </a:r>
          </a:p>
        </p:txBody>
      </p:sp>
      <p:sp>
        <p:nvSpPr>
          <p:cNvPr id="15" name="Rectángulo 14">
            <a:extLst>
              <a:ext uri="{FF2B5EF4-FFF2-40B4-BE49-F238E27FC236}">
                <a16:creationId xmlns:a16="http://schemas.microsoft.com/office/drawing/2014/main" id="{17557F91-5E11-4CA3-9E6F-F68F0DB33839}"/>
              </a:ext>
            </a:extLst>
          </p:cNvPr>
          <p:cNvSpPr/>
          <p:nvPr/>
        </p:nvSpPr>
        <p:spPr>
          <a:xfrm>
            <a:off x="0" y="-2"/>
            <a:ext cx="12192000" cy="97918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ESTADO PORTAFOLIO INMUEBLES – </a:t>
            </a:r>
          </a:p>
          <a:p>
            <a:pPr algn="r"/>
            <a:r>
              <a:rPr lang="es-CO" sz="2800" b="1" dirty="0">
                <a:latin typeface="+mj-lt"/>
              </a:rPr>
              <a:t>PROCESO DE COMERCIALIZACIÓN</a:t>
            </a:r>
          </a:p>
        </p:txBody>
      </p:sp>
      <p:pic>
        <p:nvPicPr>
          <p:cNvPr id="18" name="Imagen 8" descr="Fondos oscuros-01.png">
            <a:extLst>
              <a:ext uri="{FF2B5EF4-FFF2-40B4-BE49-F238E27FC236}">
                <a16:creationId xmlns:a16="http://schemas.microsoft.com/office/drawing/2014/main" id="{223C0C6F-5491-43E9-A9C6-F9AF4216F6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9497" y="73424"/>
            <a:ext cx="1715001" cy="905756"/>
          </a:xfrm>
          <a:prstGeom prst="rect">
            <a:avLst/>
          </a:prstGeom>
        </p:spPr>
      </p:pic>
    </p:spTree>
    <p:extLst>
      <p:ext uri="{BB962C8B-B14F-4D97-AF65-F5344CB8AC3E}">
        <p14:creationId xmlns:p14="http://schemas.microsoft.com/office/powerpoint/2010/main" val="29463869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ángulo 15"/>
          <p:cNvSpPr/>
          <p:nvPr/>
        </p:nvSpPr>
        <p:spPr>
          <a:xfrm>
            <a:off x="1524000" y="6593984"/>
            <a:ext cx="9144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
        <p:nvSpPr>
          <p:cNvPr id="23" name="Rectángulo 22"/>
          <p:cNvSpPr/>
          <p:nvPr/>
        </p:nvSpPr>
        <p:spPr>
          <a:xfrm>
            <a:off x="1520603" y="-2"/>
            <a:ext cx="9144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600" b="1" dirty="0">
                <a:latin typeface="Arial Narrow" panose="020B0606020202030204" pitchFamily="34" charset="0"/>
              </a:rPr>
              <a:t>PROYECCIÓN DE INMUEBLES </a:t>
            </a:r>
            <a:endParaRPr lang="es-CO" sz="1600" b="1" dirty="0">
              <a:latin typeface="Arial Narrow" panose="020B0606020202030204" pitchFamily="34" charset="0"/>
            </a:endParaRPr>
          </a:p>
        </p:txBody>
      </p:sp>
      <p:pic>
        <p:nvPicPr>
          <p:cNvPr id="24"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24"/>
            <a:ext cx="1233817" cy="635238"/>
          </a:xfrm>
          <a:prstGeom prst="rect">
            <a:avLst/>
          </a:prstGeom>
        </p:spPr>
      </p:pic>
      <p:sp>
        <p:nvSpPr>
          <p:cNvPr id="20" name="CuadroTexto 19"/>
          <p:cNvSpPr txBox="1"/>
          <p:nvPr/>
        </p:nvSpPr>
        <p:spPr>
          <a:xfrm>
            <a:off x="1763240" y="4874774"/>
            <a:ext cx="2622678" cy="246221"/>
          </a:xfrm>
          <a:prstGeom prst="rect">
            <a:avLst/>
          </a:prstGeom>
          <a:noFill/>
        </p:spPr>
        <p:txBody>
          <a:bodyPr wrap="square" rtlCol="0">
            <a:spAutoFit/>
          </a:bodyPr>
          <a:lstStyle/>
          <a:p>
            <a:r>
              <a:rPr lang="es-CO" sz="1000" i="1" u="sng" dirty="0">
                <a:solidFill>
                  <a:schemeClr val="accent1">
                    <a:lumMod val="50000"/>
                  </a:schemeClr>
                </a:solidFill>
              </a:rPr>
              <a:t>Datos a corte  23 de octubre 17 </a:t>
            </a:r>
          </a:p>
        </p:txBody>
      </p:sp>
      <p:sp>
        <p:nvSpPr>
          <p:cNvPr id="3" name="CuadroTexto 2"/>
          <p:cNvSpPr txBox="1"/>
          <p:nvPr/>
        </p:nvSpPr>
        <p:spPr>
          <a:xfrm>
            <a:off x="1848964" y="5281557"/>
            <a:ext cx="8658726" cy="954107"/>
          </a:xfrm>
          <a:prstGeom prst="rect">
            <a:avLst/>
          </a:prstGeom>
          <a:noFill/>
        </p:spPr>
        <p:txBody>
          <a:bodyPr wrap="square" rtlCol="0">
            <a:spAutoFit/>
          </a:bodyPr>
          <a:lstStyle/>
          <a:p>
            <a:pPr marL="285750" indent="-285750">
              <a:buFont typeface="Wingdings" panose="05000000000000000000" pitchFamily="2" charset="2"/>
              <a:buChar char="v"/>
            </a:pPr>
            <a:r>
              <a:rPr lang="es-CO" sz="1400" dirty="0">
                <a:latin typeface="Arial Narrow" panose="020B0606020202030204" pitchFamily="34" charset="0"/>
              </a:rPr>
              <a:t>A octubre 2017 se ha entregado el 88.8% del valor de inmuebles a comercializar de acuerdo con las proyecciones realizadas.</a:t>
            </a:r>
          </a:p>
          <a:p>
            <a:pPr marL="285750" indent="-285750">
              <a:buFont typeface="Wingdings" panose="05000000000000000000" pitchFamily="2" charset="2"/>
              <a:buChar char="v"/>
            </a:pPr>
            <a:r>
              <a:rPr lang="es-CO" sz="1400" dirty="0">
                <a:latin typeface="Arial Narrow" panose="020B0606020202030204" pitchFamily="34" charset="0"/>
              </a:rPr>
              <a:t>De acuerdo con el compromiso de julio 2017 ($139.309) se entrego el 91% ($127.463)</a:t>
            </a:r>
          </a:p>
          <a:p>
            <a:pPr marL="285750" indent="-285750">
              <a:buFont typeface="Wingdings" panose="05000000000000000000" pitchFamily="2" charset="2"/>
              <a:buChar char="v"/>
            </a:pPr>
            <a:r>
              <a:rPr lang="es-CO" sz="1400" dirty="0">
                <a:latin typeface="Arial Narrow" panose="020B0606020202030204" pitchFamily="34" charset="0"/>
              </a:rPr>
              <a:t>La entrega en septiembre corresponde a $50.000 Casa Gacha + $15.687 Titos Bolos + 14 Unidades $11.380.</a:t>
            </a:r>
          </a:p>
          <a:p>
            <a:pPr marL="285750" indent="-285750">
              <a:buFont typeface="Wingdings" panose="05000000000000000000" pitchFamily="2" charset="2"/>
              <a:buChar char="v"/>
            </a:pPr>
            <a:r>
              <a:rPr lang="es-CO" sz="1400" dirty="0">
                <a:latin typeface="Arial Narrow" panose="020B0606020202030204" pitchFamily="34" charset="0"/>
              </a:rPr>
              <a:t>En octubre se ha entregado 9 Unidades por valor de $6.709 y se proyecta entregar  un valor $26.000.</a:t>
            </a:r>
          </a:p>
        </p:txBody>
      </p:sp>
      <p:pic>
        <p:nvPicPr>
          <p:cNvPr id="2" name="Imagen 1"/>
          <p:cNvPicPr>
            <a:picLocks noChangeAspect="1"/>
          </p:cNvPicPr>
          <p:nvPr/>
        </p:nvPicPr>
        <p:blipFill>
          <a:blip r:embed="rId4"/>
          <a:stretch>
            <a:fillRect/>
          </a:stretch>
        </p:blipFill>
        <p:spPr>
          <a:xfrm>
            <a:off x="1848964" y="879522"/>
            <a:ext cx="8658726" cy="3895238"/>
          </a:xfrm>
          <a:prstGeom prst="rect">
            <a:avLst/>
          </a:prstGeom>
        </p:spPr>
      </p:pic>
      <p:sp>
        <p:nvSpPr>
          <p:cNvPr id="15" name="CuadroTexto 14"/>
          <p:cNvSpPr txBox="1"/>
          <p:nvPr/>
        </p:nvSpPr>
        <p:spPr>
          <a:xfrm>
            <a:off x="1640681" y="1022032"/>
            <a:ext cx="2321361" cy="261610"/>
          </a:xfrm>
          <a:prstGeom prst="rect">
            <a:avLst/>
          </a:prstGeom>
          <a:noFill/>
        </p:spPr>
        <p:txBody>
          <a:bodyPr wrap="square" rtlCol="0">
            <a:spAutoFit/>
          </a:bodyPr>
          <a:lstStyle/>
          <a:p>
            <a:r>
              <a:rPr lang="es-CO" sz="1100" dirty="0">
                <a:solidFill>
                  <a:schemeClr val="tx2"/>
                </a:solidFill>
                <a:latin typeface="Arial Narrow" panose="020B0606020202030204" pitchFamily="34" charset="0"/>
              </a:rPr>
              <a:t>Cifras en Millones $</a:t>
            </a:r>
          </a:p>
        </p:txBody>
      </p:sp>
      <p:sp>
        <p:nvSpPr>
          <p:cNvPr id="9" name="Rectángulo 8">
            <a:extLst>
              <a:ext uri="{FF2B5EF4-FFF2-40B4-BE49-F238E27FC236}">
                <a16:creationId xmlns:a16="http://schemas.microsoft.com/office/drawing/2014/main" id="{B7DD48D4-9976-4C45-B016-88B435764663}"/>
              </a:ext>
            </a:extLst>
          </p:cNvPr>
          <p:cNvSpPr/>
          <p:nvPr/>
        </p:nvSpPr>
        <p:spPr>
          <a:xfrm>
            <a:off x="0" y="6593984"/>
            <a:ext cx="12192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70" dirty="0"/>
              <a:t>Gerencia Comercial</a:t>
            </a:r>
          </a:p>
        </p:txBody>
      </p:sp>
      <p:sp>
        <p:nvSpPr>
          <p:cNvPr id="10" name="Rectángulo 9">
            <a:extLst>
              <a:ext uri="{FF2B5EF4-FFF2-40B4-BE49-F238E27FC236}">
                <a16:creationId xmlns:a16="http://schemas.microsoft.com/office/drawing/2014/main" id="{AF2831F9-F5C2-4C04-8F87-25406B23CFF7}"/>
              </a:ext>
            </a:extLst>
          </p:cNvPr>
          <p:cNvSpPr/>
          <p:nvPr/>
        </p:nvSpPr>
        <p:spPr>
          <a:xfrm>
            <a:off x="0" y="-2"/>
            <a:ext cx="12192000" cy="97918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PROYECCIÓN DE INMUEBLES</a:t>
            </a:r>
          </a:p>
        </p:txBody>
      </p:sp>
      <p:pic>
        <p:nvPicPr>
          <p:cNvPr id="11" name="Imagen 8" descr="Fondos oscuros-01.png">
            <a:extLst>
              <a:ext uri="{FF2B5EF4-FFF2-40B4-BE49-F238E27FC236}">
                <a16:creationId xmlns:a16="http://schemas.microsoft.com/office/drawing/2014/main" id="{90E56161-EBD4-41F5-9448-BE4BCABDBAB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9497" y="73424"/>
            <a:ext cx="1715001" cy="905756"/>
          </a:xfrm>
          <a:prstGeom prst="rect">
            <a:avLst/>
          </a:prstGeom>
        </p:spPr>
      </p:pic>
    </p:spTree>
    <p:extLst>
      <p:ext uri="{BB962C8B-B14F-4D97-AF65-F5344CB8AC3E}">
        <p14:creationId xmlns:p14="http://schemas.microsoft.com/office/powerpoint/2010/main" val="9261505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AutoShape 2" descr="Resultado de imagen para recurso humano"/>
          <p:cNvSpPr>
            <a:spLocks noChangeAspect="1" noChangeArrowheads="1"/>
          </p:cNvSpPr>
          <p:nvPr/>
        </p:nvSpPr>
        <p:spPr bwMode="auto">
          <a:xfrm>
            <a:off x="1640681" y="7489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dirty="0"/>
          </a:p>
        </p:txBody>
      </p:sp>
      <p:sp>
        <p:nvSpPr>
          <p:cNvPr id="8" name="Rectángulo 7"/>
          <p:cNvSpPr/>
          <p:nvPr/>
        </p:nvSpPr>
        <p:spPr>
          <a:xfrm>
            <a:off x="1524000" y="6593984"/>
            <a:ext cx="9144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pic>
        <p:nvPicPr>
          <p:cNvPr id="10"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11"/>
            <a:ext cx="1233817" cy="635238"/>
          </a:xfrm>
          <a:prstGeom prst="rect">
            <a:avLst/>
          </a:prstGeom>
        </p:spPr>
      </p:pic>
      <p:sp>
        <p:nvSpPr>
          <p:cNvPr id="11" name="CuadroTexto 10"/>
          <p:cNvSpPr txBox="1"/>
          <p:nvPr/>
        </p:nvSpPr>
        <p:spPr>
          <a:xfrm>
            <a:off x="2032409" y="965890"/>
            <a:ext cx="8158513" cy="400110"/>
          </a:xfrm>
          <a:prstGeom prst="rect">
            <a:avLst/>
          </a:prstGeom>
          <a:noFill/>
        </p:spPr>
        <p:txBody>
          <a:bodyPr wrap="square" rtlCol="0">
            <a:spAutoFit/>
          </a:bodyPr>
          <a:lstStyle/>
          <a:p>
            <a:pPr algn="ctr"/>
            <a:r>
              <a:rPr lang="es-CO" sz="2000" b="1" dirty="0">
                <a:solidFill>
                  <a:schemeClr val="accent1">
                    <a:lumMod val="50000"/>
                  </a:schemeClr>
                </a:solidFill>
                <a:latin typeface="Arial Narrow" panose="020B0606020202030204" pitchFamily="34" charset="0"/>
              </a:rPr>
              <a:t>Subastas de inmuebles</a:t>
            </a:r>
          </a:p>
        </p:txBody>
      </p:sp>
      <p:sp>
        <p:nvSpPr>
          <p:cNvPr id="2" name="Elipse 1"/>
          <p:cNvSpPr/>
          <p:nvPr/>
        </p:nvSpPr>
        <p:spPr>
          <a:xfrm>
            <a:off x="4195763" y="1614488"/>
            <a:ext cx="557212" cy="478490"/>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CO" dirty="0">
                <a:solidFill>
                  <a:srgbClr val="000A8B"/>
                </a:solidFill>
              </a:rPr>
              <a:t>1</a:t>
            </a:r>
          </a:p>
        </p:txBody>
      </p:sp>
      <p:sp>
        <p:nvSpPr>
          <p:cNvPr id="12" name="Elipse 11"/>
          <p:cNvSpPr/>
          <p:nvPr/>
        </p:nvSpPr>
        <p:spPr>
          <a:xfrm>
            <a:off x="5454259" y="1614488"/>
            <a:ext cx="557212" cy="478490"/>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CO" dirty="0">
                <a:solidFill>
                  <a:srgbClr val="000A8B"/>
                </a:solidFill>
              </a:rPr>
              <a:t>2</a:t>
            </a:r>
          </a:p>
        </p:txBody>
      </p:sp>
      <p:sp>
        <p:nvSpPr>
          <p:cNvPr id="14" name="Elipse 13"/>
          <p:cNvSpPr/>
          <p:nvPr/>
        </p:nvSpPr>
        <p:spPr>
          <a:xfrm>
            <a:off x="6658240" y="1621732"/>
            <a:ext cx="557212" cy="478490"/>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CO" dirty="0">
                <a:solidFill>
                  <a:srgbClr val="000A8B"/>
                </a:solidFill>
              </a:rPr>
              <a:t>3</a:t>
            </a:r>
          </a:p>
        </p:txBody>
      </p:sp>
      <p:sp>
        <p:nvSpPr>
          <p:cNvPr id="15" name="Elipse 14"/>
          <p:cNvSpPr/>
          <p:nvPr/>
        </p:nvSpPr>
        <p:spPr>
          <a:xfrm>
            <a:off x="7986531" y="1607710"/>
            <a:ext cx="557212" cy="478490"/>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CO" dirty="0">
                <a:solidFill>
                  <a:srgbClr val="000A8B"/>
                </a:solidFill>
              </a:rPr>
              <a:t>4</a:t>
            </a:r>
          </a:p>
        </p:txBody>
      </p:sp>
      <p:sp>
        <p:nvSpPr>
          <p:cNvPr id="16" name="Elipse 15"/>
          <p:cNvSpPr/>
          <p:nvPr/>
        </p:nvSpPr>
        <p:spPr>
          <a:xfrm>
            <a:off x="9330091" y="1632418"/>
            <a:ext cx="557212" cy="478490"/>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CO" dirty="0">
                <a:solidFill>
                  <a:srgbClr val="000A8B"/>
                </a:solidFill>
              </a:rPr>
              <a:t>5</a:t>
            </a:r>
          </a:p>
        </p:txBody>
      </p:sp>
      <p:pic>
        <p:nvPicPr>
          <p:cNvPr id="5" name="Imagen 4"/>
          <p:cNvPicPr>
            <a:picLocks noChangeAspect="1"/>
          </p:cNvPicPr>
          <p:nvPr/>
        </p:nvPicPr>
        <p:blipFill rotWithShape="1">
          <a:blip r:embed="rId4"/>
          <a:srcRect l="65556" t="62408" r="29063" b="27767"/>
          <a:stretch/>
        </p:blipFill>
        <p:spPr>
          <a:xfrm>
            <a:off x="5558253" y="5976873"/>
            <a:ext cx="349224" cy="358437"/>
          </a:xfrm>
          <a:prstGeom prst="rect">
            <a:avLst/>
          </a:prstGeom>
        </p:spPr>
      </p:pic>
      <p:pic>
        <p:nvPicPr>
          <p:cNvPr id="17" name="Imagen 16"/>
          <p:cNvPicPr>
            <a:picLocks noChangeAspect="1"/>
          </p:cNvPicPr>
          <p:nvPr/>
        </p:nvPicPr>
        <p:blipFill rotWithShape="1">
          <a:blip r:embed="rId4"/>
          <a:srcRect l="65556" t="62408" r="29063" b="27767"/>
          <a:stretch/>
        </p:blipFill>
        <p:spPr>
          <a:xfrm>
            <a:off x="4403751" y="5953130"/>
            <a:ext cx="349224" cy="358437"/>
          </a:xfrm>
          <a:prstGeom prst="rect">
            <a:avLst/>
          </a:prstGeom>
        </p:spPr>
      </p:pic>
      <p:pic>
        <p:nvPicPr>
          <p:cNvPr id="3" name="Imagen 2">
            <a:extLst>
              <a:ext uri="{FF2B5EF4-FFF2-40B4-BE49-F238E27FC236}">
                <a16:creationId xmlns:a16="http://schemas.microsoft.com/office/drawing/2014/main" id="{F83C54CE-1BD8-406E-AF23-43B7E3A49F21}"/>
              </a:ext>
            </a:extLst>
          </p:cNvPr>
          <p:cNvPicPr>
            <a:picLocks noChangeAspect="1"/>
          </p:cNvPicPr>
          <p:nvPr/>
        </p:nvPicPr>
        <p:blipFill>
          <a:blip r:embed="rId5"/>
          <a:stretch>
            <a:fillRect/>
          </a:stretch>
        </p:blipFill>
        <p:spPr>
          <a:xfrm>
            <a:off x="2032409" y="2327911"/>
            <a:ext cx="8158513" cy="3390287"/>
          </a:xfrm>
          <a:prstGeom prst="rect">
            <a:avLst/>
          </a:prstGeom>
        </p:spPr>
      </p:pic>
      <p:pic>
        <p:nvPicPr>
          <p:cNvPr id="19" name="Imagen 18"/>
          <p:cNvPicPr>
            <a:picLocks noChangeAspect="1"/>
          </p:cNvPicPr>
          <p:nvPr/>
        </p:nvPicPr>
        <p:blipFill rotWithShape="1">
          <a:blip r:embed="rId4"/>
          <a:srcRect l="65556" t="62408" r="29063" b="27767"/>
          <a:stretch/>
        </p:blipFill>
        <p:spPr>
          <a:xfrm>
            <a:off x="6866228" y="5971199"/>
            <a:ext cx="349224" cy="358437"/>
          </a:xfrm>
          <a:prstGeom prst="rect">
            <a:avLst/>
          </a:prstGeom>
        </p:spPr>
      </p:pic>
      <p:sp>
        <p:nvSpPr>
          <p:cNvPr id="6" name="CuadroTexto 5"/>
          <p:cNvSpPr txBox="1"/>
          <p:nvPr/>
        </p:nvSpPr>
        <p:spPr>
          <a:xfrm>
            <a:off x="7624763" y="5976873"/>
            <a:ext cx="1414462" cy="307777"/>
          </a:xfrm>
          <a:prstGeom prst="rect">
            <a:avLst/>
          </a:prstGeom>
          <a:noFill/>
        </p:spPr>
        <p:txBody>
          <a:bodyPr wrap="square" rtlCol="0">
            <a:spAutoFit/>
          </a:bodyPr>
          <a:lstStyle/>
          <a:p>
            <a:r>
              <a:rPr lang="es-CO" sz="1400" dirty="0"/>
              <a:t>Octubre 2017</a:t>
            </a:r>
          </a:p>
        </p:txBody>
      </p:sp>
      <p:sp>
        <p:nvSpPr>
          <p:cNvPr id="20" name="CuadroTexto 19"/>
          <p:cNvSpPr txBox="1"/>
          <p:nvPr/>
        </p:nvSpPr>
        <p:spPr>
          <a:xfrm>
            <a:off x="9039225" y="5971199"/>
            <a:ext cx="1414462" cy="307777"/>
          </a:xfrm>
          <a:prstGeom prst="rect">
            <a:avLst/>
          </a:prstGeom>
          <a:noFill/>
        </p:spPr>
        <p:txBody>
          <a:bodyPr wrap="square" rtlCol="0">
            <a:spAutoFit/>
          </a:bodyPr>
          <a:lstStyle/>
          <a:p>
            <a:r>
              <a:rPr lang="es-CO" sz="1400" dirty="0"/>
              <a:t>Noviembre 2017</a:t>
            </a:r>
          </a:p>
        </p:txBody>
      </p:sp>
      <p:sp>
        <p:nvSpPr>
          <p:cNvPr id="18" name="Rectángulo 17">
            <a:extLst>
              <a:ext uri="{FF2B5EF4-FFF2-40B4-BE49-F238E27FC236}">
                <a16:creationId xmlns:a16="http://schemas.microsoft.com/office/drawing/2014/main" id="{8DF2E9E8-D055-4B9A-AAA1-C3B0935FE84C}"/>
              </a:ext>
            </a:extLst>
          </p:cNvPr>
          <p:cNvSpPr/>
          <p:nvPr/>
        </p:nvSpPr>
        <p:spPr>
          <a:xfrm>
            <a:off x="0" y="6593984"/>
            <a:ext cx="12192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70" dirty="0"/>
              <a:t>Gerencia Comercial</a:t>
            </a:r>
          </a:p>
        </p:txBody>
      </p:sp>
      <p:sp>
        <p:nvSpPr>
          <p:cNvPr id="21" name="Rectángulo 20">
            <a:extLst>
              <a:ext uri="{FF2B5EF4-FFF2-40B4-BE49-F238E27FC236}">
                <a16:creationId xmlns:a16="http://schemas.microsoft.com/office/drawing/2014/main" id="{54F35F64-E792-4144-9202-954BB48327D3}"/>
              </a:ext>
            </a:extLst>
          </p:cNvPr>
          <p:cNvSpPr/>
          <p:nvPr/>
        </p:nvSpPr>
        <p:spPr>
          <a:xfrm>
            <a:off x="0" y="-2"/>
            <a:ext cx="12192000" cy="97918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SUBASTAS SAE – 5 UNID. ($123.426)</a:t>
            </a:r>
          </a:p>
        </p:txBody>
      </p:sp>
      <p:pic>
        <p:nvPicPr>
          <p:cNvPr id="22" name="Imagen 8" descr="Fondos oscuros-01.png">
            <a:extLst>
              <a:ext uri="{FF2B5EF4-FFF2-40B4-BE49-F238E27FC236}">
                <a16:creationId xmlns:a16="http://schemas.microsoft.com/office/drawing/2014/main" id="{B0CF1975-757B-4527-A544-F913142E58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9497" y="73424"/>
            <a:ext cx="1715001" cy="905756"/>
          </a:xfrm>
          <a:prstGeom prst="rect">
            <a:avLst/>
          </a:prstGeom>
        </p:spPr>
      </p:pic>
    </p:spTree>
    <p:extLst>
      <p:ext uri="{BB962C8B-B14F-4D97-AF65-F5344CB8AC3E}">
        <p14:creationId xmlns:p14="http://schemas.microsoft.com/office/powerpoint/2010/main" val="38664638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p:cNvSpPr txBox="1"/>
          <p:nvPr/>
        </p:nvSpPr>
        <p:spPr>
          <a:xfrm>
            <a:off x="8314437" y="777565"/>
            <a:ext cx="2321361" cy="261610"/>
          </a:xfrm>
          <a:prstGeom prst="rect">
            <a:avLst/>
          </a:prstGeom>
          <a:noFill/>
        </p:spPr>
        <p:txBody>
          <a:bodyPr wrap="square" rtlCol="0">
            <a:spAutoFit/>
          </a:bodyPr>
          <a:lstStyle/>
          <a:p>
            <a:pPr algn="r"/>
            <a:r>
              <a:rPr lang="es-CO" sz="1100" dirty="0">
                <a:solidFill>
                  <a:schemeClr val="tx2"/>
                </a:solidFill>
                <a:latin typeface="Arial Narrow" panose="020B0606020202030204" pitchFamily="34" charset="0"/>
              </a:rPr>
              <a:t>Cifras en Millones $</a:t>
            </a:r>
          </a:p>
        </p:txBody>
      </p:sp>
      <p:sp>
        <p:nvSpPr>
          <p:cNvPr id="16" name="Rectángulo 15"/>
          <p:cNvSpPr/>
          <p:nvPr/>
        </p:nvSpPr>
        <p:spPr>
          <a:xfrm>
            <a:off x="1524000" y="6593984"/>
            <a:ext cx="9144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
        <p:nvSpPr>
          <p:cNvPr id="23" name="Rectángulo 22"/>
          <p:cNvSpPr/>
          <p:nvPr/>
        </p:nvSpPr>
        <p:spPr>
          <a:xfrm>
            <a:off x="1520603" y="-2"/>
            <a:ext cx="9144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600" b="1" dirty="0">
                <a:latin typeface="Arial Narrow" panose="020B0606020202030204" pitchFamily="34" charset="0"/>
              </a:rPr>
              <a:t>PROCESO DE COMERCIALIZACIÓN – VENTA DIRECTA CASA GACHA </a:t>
            </a:r>
          </a:p>
        </p:txBody>
      </p:sp>
      <p:pic>
        <p:nvPicPr>
          <p:cNvPr id="24"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24"/>
            <a:ext cx="1233817" cy="635238"/>
          </a:xfrm>
          <a:prstGeom prst="rect">
            <a:avLst/>
          </a:prstGeom>
        </p:spPr>
      </p:pic>
      <p:sp>
        <p:nvSpPr>
          <p:cNvPr id="30" name="CuadroTexto 29"/>
          <p:cNvSpPr txBox="1"/>
          <p:nvPr/>
        </p:nvSpPr>
        <p:spPr>
          <a:xfrm>
            <a:off x="1777338" y="1428960"/>
            <a:ext cx="6019028" cy="1600438"/>
          </a:xfrm>
          <a:prstGeom prst="rect">
            <a:avLst/>
          </a:prstGeom>
          <a:noFill/>
        </p:spPr>
        <p:txBody>
          <a:bodyPr wrap="square" rtlCol="0">
            <a:spAutoFit/>
          </a:bodyPr>
          <a:lstStyle/>
          <a:p>
            <a:r>
              <a:rPr lang="es-CO" sz="1400" b="1" dirty="0">
                <a:solidFill>
                  <a:schemeClr val="accent1">
                    <a:lumMod val="75000"/>
                  </a:schemeClr>
                </a:solidFill>
                <a:latin typeface="Arial Narrow" panose="020B0606020202030204" pitchFamily="34" charset="0"/>
              </a:rPr>
              <a:t>Antecedentes:</a:t>
            </a:r>
          </a:p>
          <a:p>
            <a:r>
              <a:rPr lang="es-CO" sz="1400" dirty="0">
                <a:solidFill>
                  <a:schemeClr val="accent1">
                    <a:lumMod val="75000"/>
                  </a:schemeClr>
                </a:solidFill>
                <a:latin typeface="Arial Narrow" panose="020B0606020202030204" pitchFamily="34" charset="0"/>
              </a:rPr>
              <a:t>Predio comprendido por dos lotes</a:t>
            </a:r>
          </a:p>
          <a:p>
            <a:r>
              <a:rPr lang="es-CO" sz="1400" dirty="0">
                <a:solidFill>
                  <a:schemeClr val="accent1">
                    <a:lumMod val="75000"/>
                  </a:schemeClr>
                </a:solidFill>
                <a:latin typeface="Arial Narrow" panose="020B0606020202030204" pitchFamily="34" charset="0"/>
              </a:rPr>
              <a:t>Barrio la Cabrera en la ciudad de Bogotá D.C.</a:t>
            </a:r>
          </a:p>
          <a:p>
            <a:r>
              <a:rPr lang="es-CO" sz="1400" dirty="0">
                <a:solidFill>
                  <a:schemeClr val="accent1">
                    <a:lumMod val="75000"/>
                  </a:schemeClr>
                </a:solidFill>
                <a:latin typeface="Arial Narrow" panose="020B0606020202030204" pitchFamily="34" charset="0"/>
              </a:rPr>
              <a:t>Área de Terreno 5.145 metros cuadrados.</a:t>
            </a:r>
          </a:p>
          <a:p>
            <a:r>
              <a:rPr lang="es-ES" sz="1400" dirty="0">
                <a:solidFill>
                  <a:schemeClr val="accent1">
                    <a:lumMod val="75000"/>
                  </a:schemeClr>
                </a:solidFill>
                <a:latin typeface="Arial Narrow" panose="020B0606020202030204" pitchFamily="34" charset="0"/>
              </a:rPr>
              <a:t>Fecha vencimiento avaluó comercial: 23 de agosto de 2018</a:t>
            </a:r>
            <a:endParaRPr lang="es-CO" sz="1400" dirty="0">
              <a:solidFill>
                <a:schemeClr val="accent1">
                  <a:lumMod val="75000"/>
                </a:schemeClr>
              </a:solidFill>
              <a:latin typeface="Arial Narrow" panose="020B0606020202030204" pitchFamily="34" charset="0"/>
            </a:endParaRPr>
          </a:p>
          <a:p>
            <a:r>
              <a:rPr lang="es-ES" sz="1400" dirty="0">
                <a:solidFill>
                  <a:schemeClr val="accent1">
                    <a:lumMod val="75000"/>
                  </a:schemeClr>
                </a:solidFill>
                <a:latin typeface="Arial Narrow" panose="020B0606020202030204" pitchFamily="34" charset="0"/>
              </a:rPr>
              <a:t>Valor avaluó comercial $49.678,9</a:t>
            </a:r>
            <a:endParaRPr lang="es-CO" sz="1400" dirty="0">
              <a:solidFill>
                <a:schemeClr val="accent1">
                  <a:lumMod val="75000"/>
                </a:schemeClr>
              </a:solidFill>
              <a:latin typeface="Arial Narrow" panose="020B0606020202030204" pitchFamily="34" charset="0"/>
            </a:endParaRPr>
          </a:p>
          <a:p>
            <a:r>
              <a:rPr lang="es-CO" sz="1400" dirty="0">
                <a:solidFill>
                  <a:schemeClr val="accent1">
                    <a:lumMod val="75000"/>
                  </a:schemeClr>
                </a:solidFill>
                <a:latin typeface="Arial Narrow" panose="020B0606020202030204" pitchFamily="34" charset="0"/>
              </a:rPr>
              <a:t>Valor Base de venta: $50.000</a:t>
            </a:r>
          </a:p>
        </p:txBody>
      </p:sp>
      <p:pic>
        <p:nvPicPr>
          <p:cNvPr id="9" name="Imagen 8"/>
          <p:cNvPicPr>
            <a:picLocks noChangeAspect="1"/>
          </p:cNvPicPr>
          <p:nvPr/>
        </p:nvPicPr>
        <p:blipFill rotWithShape="1">
          <a:blip r:embed="rId4"/>
          <a:srcRect l="20305" t="36576" r="49604" b="29973"/>
          <a:stretch/>
        </p:blipFill>
        <p:spPr>
          <a:xfrm>
            <a:off x="7349481" y="1503137"/>
            <a:ext cx="3035186" cy="2131699"/>
          </a:xfrm>
          <a:prstGeom prst="rect">
            <a:avLst/>
          </a:prstGeom>
          <a:ln>
            <a:solidFill>
              <a:schemeClr val="accent2">
                <a:lumMod val="50000"/>
              </a:schemeClr>
            </a:solidFill>
          </a:ln>
        </p:spPr>
      </p:pic>
      <p:pic>
        <p:nvPicPr>
          <p:cNvPr id="12" name="Imagen 11"/>
          <p:cNvPicPr>
            <a:picLocks noChangeAspect="1"/>
          </p:cNvPicPr>
          <p:nvPr/>
        </p:nvPicPr>
        <p:blipFill rotWithShape="1">
          <a:blip r:embed="rId5"/>
          <a:srcRect l="22483" t="36752" r="49505" b="27156"/>
          <a:stretch/>
        </p:blipFill>
        <p:spPr>
          <a:xfrm>
            <a:off x="7453314" y="4013049"/>
            <a:ext cx="2939911" cy="2053053"/>
          </a:xfrm>
          <a:prstGeom prst="rect">
            <a:avLst/>
          </a:prstGeom>
          <a:ln>
            <a:solidFill>
              <a:schemeClr val="accent2">
                <a:lumMod val="50000"/>
              </a:schemeClr>
            </a:solidFill>
          </a:ln>
        </p:spPr>
      </p:pic>
      <p:sp>
        <p:nvSpPr>
          <p:cNvPr id="33" name="CuadroTexto 32"/>
          <p:cNvSpPr txBox="1"/>
          <p:nvPr/>
        </p:nvSpPr>
        <p:spPr>
          <a:xfrm>
            <a:off x="1792958" y="4298802"/>
            <a:ext cx="6521479" cy="1631216"/>
          </a:xfrm>
          <a:prstGeom prst="rect">
            <a:avLst/>
          </a:prstGeom>
          <a:noFill/>
        </p:spPr>
        <p:txBody>
          <a:bodyPr wrap="square" rtlCol="0">
            <a:spAutoFit/>
          </a:bodyPr>
          <a:lstStyle>
            <a:defPPr>
              <a:defRPr lang="es-ES"/>
            </a:defPPr>
            <a:lvl1pPr>
              <a:defRPr sz="1600" b="1">
                <a:solidFill>
                  <a:schemeClr val="accent1">
                    <a:lumMod val="75000"/>
                  </a:schemeClr>
                </a:solidFill>
                <a:latin typeface="Arial Narrow" panose="020B0606020202030204" pitchFamily="34" charset="0"/>
              </a:defRPr>
            </a:lvl1pPr>
          </a:lstStyle>
          <a:p>
            <a:r>
              <a:rPr lang="es-CO" sz="1400" dirty="0"/>
              <a:t>Embajada de China - (Venta Directa Entidades publicas):</a:t>
            </a:r>
          </a:p>
          <a:p>
            <a:r>
              <a:rPr lang="es-ES" sz="1400" b="0" dirty="0"/>
              <a:t>13/03/2017: Reunión Consejero Político Embajada de China – Presidenta SAE.</a:t>
            </a:r>
          </a:p>
          <a:p>
            <a:r>
              <a:rPr lang="es-ES" sz="1400" b="0" dirty="0"/>
              <a:t>15/03/2017: Manifestación de interés por parte de la Embajada de China. </a:t>
            </a:r>
          </a:p>
          <a:p>
            <a:r>
              <a:rPr lang="es-ES" sz="1400" b="0" dirty="0"/>
              <a:t>07/07/2017: Primera visita delegación técnica Embajada de China. </a:t>
            </a:r>
          </a:p>
          <a:p>
            <a:r>
              <a:rPr lang="es-ES" sz="1400" b="0" dirty="0"/>
              <a:t>11/08/2017: Respuesta Embajada China, procedimiento y condiciones venta directa.</a:t>
            </a:r>
            <a:endParaRPr lang="es-CO" sz="1400" b="0" dirty="0"/>
          </a:p>
          <a:p>
            <a:r>
              <a:rPr lang="es-CO" sz="1400" b="0" dirty="0"/>
              <a:t>14/09/2017: Segunda visita </a:t>
            </a:r>
            <a:r>
              <a:rPr lang="es-ES" sz="1400" b="0" dirty="0"/>
              <a:t>delegación técnica Embajada de China</a:t>
            </a:r>
            <a:r>
              <a:rPr lang="es-CO" sz="1400" b="0" dirty="0"/>
              <a:t>.</a:t>
            </a:r>
          </a:p>
          <a:p>
            <a:r>
              <a:rPr lang="es-CO" sz="1400" b="0" dirty="0"/>
              <a:t>25/09/2017: Remisión avaluó comercial para adelantar tramites con la Cancillería.  </a:t>
            </a:r>
          </a:p>
        </p:txBody>
      </p:sp>
      <p:sp>
        <p:nvSpPr>
          <p:cNvPr id="10" name="CuadroTexto 9"/>
          <p:cNvSpPr txBox="1"/>
          <p:nvPr/>
        </p:nvSpPr>
        <p:spPr>
          <a:xfrm>
            <a:off x="1801486" y="3460865"/>
            <a:ext cx="6019028" cy="523220"/>
          </a:xfrm>
          <a:prstGeom prst="rect">
            <a:avLst/>
          </a:prstGeom>
          <a:noFill/>
        </p:spPr>
        <p:txBody>
          <a:bodyPr wrap="square" rtlCol="0">
            <a:spAutoFit/>
          </a:bodyPr>
          <a:lstStyle/>
          <a:p>
            <a:r>
              <a:rPr lang="es-CO" sz="1400" b="1" dirty="0">
                <a:solidFill>
                  <a:schemeClr val="accent1">
                    <a:lumMod val="75000"/>
                  </a:schemeClr>
                </a:solidFill>
                <a:latin typeface="Arial Narrow" panose="020B0606020202030204" pitchFamily="34" charset="0"/>
              </a:rPr>
              <a:t>Concepto Juridico:</a:t>
            </a:r>
          </a:p>
          <a:p>
            <a:r>
              <a:rPr lang="es-CO" sz="1400" dirty="0">
                <a:solidFill>
                  <a:schemeClr val="accent1">
                    <a:lumMod val="75000"/>
                  </a:schemeClr>
                </a:solidFill>
                <a:latin typeface="Arial Narrow" panose="020B0606020202030204" pitchFamily="34" charset="0"/>
              </a:rPr>
              <a:t>Venta Directa a Embajada de China</a:t>
            </a:r>
          </a:p>
        </p:txBody>
      </p:sp>
      <p:sp>
        <p:nvSpPr>
          <p:cNvPr id="11" name="Rectángulo 10">
            <a:extLst>
              <a:ext uri="{FF2B5EF4-FFF2-40B4-BE49-F238E27FC236}">
                <a16:creationId xmlns:a16="http://schemas.microsoft.com/office/drawing/2014/main" id="{4F455162-F951-45D7-A04C-8DA00220F3B5}"/>
              </a:ext>
            </a:extLst>
          </p:cNvPr>
          <p:cNvSpPr/>
          <p:nvPr/>
        </p:nvSpPr>
        <p:spPr>
          <a:xfrm>
            <a:off x="0" y="6593984"/>
            <a:ext cx="12192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70" dirty="0"/>
              <a:t>Gerencia Comercial</a:t>
            </a:r>
          </a:p>
        </p:txBody>
      </p:sp>
      <p:sp>
        <p:nvSpPr>
          <p:cNvPr id="13" name="Rectángulo 12">
            <a:extLst>
              <a:ext uri="{FF2B5EF4-FFF2-40B4-BE49-F238E27FC236}">
                <a16:creationId xmlns:a16="http://schemas.microsoft.com/office/drawing/2014/main" id="{31AFCF9E-0FC3-4A32-9DE9-00BD0AB92DA1}"/>
              </a:ext>
            </a:extLst>
          </p:cNvPr>
          <p:cNvSpPr/>
          <p:nvPr/>
        </p:nvSpPr>
        <p:spPr>
          <a:xfrm>
            <a:off x="0" y="-2"/>
            <a:ext cx="12192000" cy="97918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PROCESO DE COMERCIALIZACIÓN- </a:t>
            </a:r>
          </a:p>
          <a:p>
            <a:pPr algn="r"/>
            <a:r>
              <a:rPr lang="es-CO" sz="2800" b="1" dirty="0">
                <a:latin typeface="+mj-lt"/>
              </a:rPr>
              <a:t>VENTA DIRECTA CASA GACHA</a:t>
            </a:r>
          </a:p>
        </p:txBody>
      </p:sp>
      <p:pic>
        <p:nvPicPr>
          <p:cNvPr id="14" name="Imagen 8" descr="Fondos oscuros-01.png">
            <a:extLst>
              <a:ext uri="{FF2B5EF4-FFF2-40B4-BE49-F238E27FC236}">
                <a16:creationId xmlns:a16="http://schemas.microsoft.com/office/drawing/2014/main" id="{A1DEB38B-AAC9-43C6-A559-16CCCB4DDE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9497" y="73424"/>
            <a:ext cx="1715001" cy="905756"/>
          </a:xfrm>
          <a:prstGeom prst="rect">
            <a:avLst/>
          </a:prstGeom>
        </p:spPr>
      </p:pic>
    </p:spTree>
    <p:extLst>
      <p:ext uri="{BB962C8B-B14F-4D97-AF65-F5344CB8AC3E}">
        <p14:creationId xmlns:p14="http://schemas.microsoft.com/office/powerpoint/2010/main" val="9328959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uadroTexto 20"/>
          <p:cNvSpPr txBox="1"/>
          <p:nvPr/>
        </p:nvSpPr>
        <p:spPr>
          <a:xfrm>
            <a:off x="5509823" y="663166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a:t>
            </a:r>
          </a:p>
        </p:txBody>
      </p:sp>
      <p:sp>
        <p:nvSpPr>
          <p:cNvPr id="8" name="Rectángulo 7"/>
          <p:cNvSpPr/>
          <p:nvPr/>
        </p:nvSpPr>
        <p:spPr>
          <a:xfrm>
            <a:off x="1524000" y="6593984"/>
            <a:ext cx="9144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pic>
        <p:nvPicPr>
          <p:cNvPr id="10"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11"/>
            <a:ext cx="1233817" cy="635238"/>
          </a:xfrm>
          <a:prstGeom prst="rect">
            <a:avLst/>
          </a:prstGeom>
        </p:spPr>
      </p:pic>
      <p:sp>
        <p:nvSpPr>
          <p:cNvPr id="11" name="CuadroTexto 10"/>
          <p:cNvSpPr txBox="1"/>
          <p:nvPr/>
        </p:nvSpPr>
        <p:spPr>
          <a:xfrm>
            <a:off x="2249082" y="3569919"/>
            <a:ext cx="7600664" cy="954107"/>
          </a:xfrm>
          <a:prstGeom prst="rect">
            <a:avLst/>
          </a:prstGeom>
          <a:noFill/>
        </p:spPr>
        <p:txBody>
          <a:bodyPr wrap="square" rtlCol="0">
            <a:spAutoFit/>
          </a:bodyPr>
          <a:lstStyle>
            <a:defPPr>
              <a:defRPr lang="es-ES"/>
            </a:defPPr>
            <a:lvl1pPr>
              <a:defRPr sz="1600" b="1">
                <a:solidFill>
                  <a:schemeClr val="accent1">
                    <a:lumMod val="75000"/>
                  </a:schemeClr>
                </a:solidFill>
                <a:latin typeface="Arial Narrow" panose="020B0606020202030204" pitchFamily="34" charset="0"/>
              </a:defRPr>
            </a:lvl1pPr>
          </a:lstStyle>
          <a:p>
            <a:pPr marL="285750" indent="-285750">
              <a:buFont typeface="Wingdings" panose="05000000000000000000" pitchFamily="2" charset="2"/>
              <a:buChar char="v"/>
            </a:pPr>
            <a:r>
              <a:rPr lang="es-CO" sz="1400" b="0" dirty="0">
                <a:solidFill>
                  <a:schemeClr val="accent1">
                    <a:lumMod val="50000"/>
                  </a:schemeClr>
                </a:solidFill>
              </a:rPr>
              <a:t>El valor promedio de aplicación del “N” corresponde al 10% del valor base de venta.</a:t>
            </a:r>
          </a:p>
          <a:p>
            <a:pPr marL="285750" indent="-285750">
              <a:buFont typeface="Wingdings" panose="05000000000000000000" pitchFamily="2" charset="2"/>
              <a:buChar char="v"/>
            </a:pPr>
            <a:r>
              <a:rPr lang="es-CO" sz="1400" b="0" dirty="0">
                <a:solidFill>
                  <a:schemeClr val="accent1">
                    <a:lumMod val="50000"/>
                  </a:schemeClr>
                </a:solidFill>
              </a:rPr>
              <a:t>El 63% de los inmuebles con “N” aplicado se ha vencido el avaluó (28% de valor).</a:t>
            </a:r>
          </a:p>
          <a:p>
            <a:pPr marL="285750" indent="-285750">
              <a:buFont typeface="Wingdings" panose="05000000000000000000" pitchFamily="2" charset="2"/>
              <a:buChar char="v"/>
            </a:pPr>
            <a:r>
              <a:rPr lang="es-CO" sz="1400" b="0" dirty="0">
                <a:solidFill>
                  <a:schemeClr val="accent1">
                    <a:lumMod val="50000"/>
                  </a:schemeClr>
                </a:solidFill>
              </a:rPr>
              <a:t>El 25% de los inmuebles con “N” aplicado se encuentran disponibles para comercializar (62% de valor).</a:t>
            </a:r>
          </a:p>
          <a:p>
            <a:endParaRPr lang="es-CO" sz="1400" b="0" dirty="0">
              <a:solidFill>
                <a:schemeClr val="accent1">
                  <a:lumMod val="50000"/>
                </a:schemeClr>
              </a:solidFill>
            </a:endParaRPr>
          </a:p>
        </p:txBody>
      </p:sp>
      <p:sp>
        <p:nvSpPr>
          <p:cNvPr id="12" name="CuadroTexto 11"/>
          <p:cNvSpPr txBox="1"/>
          <p:nvPr/>
        </p:nvSpPr>
        <p:spPr>
          <a:xfrm>
            <a:off x="2292271" y="4333515"/>
            <a:ext cx="7600664" cy="2031325"/>
          </a:xfrm>
          <a:prstGeom prst="rect">
            <a:avLst/>
          </a:prstGeom>
          <a:noFill/>
        </p:spPr>
        <p:txBody>
          <a:bodyPr wrap="square" rtlCol="0">
            <a:spAutoFit/>
          </a:bodyPr>
          <a:lstStyle>
            <a:defPPr>
              <a:defRPr lang="es-ES"/>
            </a:defPPr>
            <a:lvl1pPr>
              <a:defRPr sz="1600" b="1">
                <a:solidFill>
                  <a:schemeClr val="accent1">
                    <a:lumMod val="75000"/>
                  </a:schemeClr>
                </a:solidFill>
                <a:latin typeface="Arial Narrow" panose="020B0606020202030204" pitchFamily="34" charset="0"/>
              </a:defRPr>
            </a:lvl1pPr>
          </a:lstStyle>
          <a:p>
            <a:r>
              <a:rPr lang="es-CO" sz="1400" dirty="0">
                <a:solidFill>
                  <a:schemeClr val="accent1">
                    <a:lumMod val="50000"/>
                  </a:schemeClr>
                </a:solidFill>
              </a:rPr>
              <a:t>PROPUESTA:</a:t>
            </a:r>
          </a:p>
          <a:p>
            <a:r>
              <a:rPr lang="es-CO" sz="1400" b="0" dirty="0">
                <a:solidFill>
                  <a:schemeClr val="accent1">
                    <a:lumMod val="50000"/>
                  </a:schemeClr>
                </a:solidFill>
              </a:rPr>
              <a:t>Con el fin de generar una mayor movilidad al portafolio de ventas, se sugiere a la Junta Directiva, autorizar la publicación del precio de venta con el “N” aplicado.</a:t>
            </a:r>
          </a:p>
          <a:p>
            <a:endParaRPr lang="es-CO" sz="1400" b="0" dirty="0">
              <a:solidFill>
                <a:schemeClr val="accent1">
                  <a:lumMod val="50000"/>
                </a:schemeClr>
              </a:solidFill>
            </a:endParaRPr>
          </a:p>
          <a:p>
            <a:r>
              <a:rPr lang="es-CO" sz="1400" dirty="0">
                <a:solidFill>
                  <a:schemeClr val="accent1">
                    <a:lumMod val="50000"/>
                  </a:schemeClr>
                </a:solidFill>
              </a:rPr>
              <a:t>VENTAJAS:</a:t>
            </a:r>
          </a:p>
          <a:p>
            <a:pPr marL="285750" indent="-285750">
              <a:buFont typeface="Wingdings" panose="05000000000000000000" pitchFamily="2" charset="2"/>
              <a:buChar char="v"/>
            </a:pPr>
            <a:r>
              <a:rPr lang="es-CO" sz="1400" b="0" dirty="0">
                <a:solidFill>
                  <a:schemeClr val="accent1">
                    <a:lumMod val="50000"/>
                  </a:schemeClr>
                </a:solidFill>
              </a:rPr>
              <a:t>Mayor Transparencia en el valor base de venta de los activos.</a:t>
            </a:r>
          </a:p>
          <a:p>
            <a:pPr marL="285750" indent="-285750">
              <a:buFont typeface="Wingdings" panose="05000000000000000000" pitchFamily="2" charset="2"/>
              <a:buChar char="v"/>
            </a:pPr>
            <a:r>
              <a:rPr lang="es-CO" sz="1400" b="0" dirty="0">
                <a:solidFill>
                  <a:schemeClr val="accent1">
                    <a:lumMod val="50000"/>
                  </a:schemeClr>
                </a:solidFill>
              </a:rPr>
              <a:t>Se espera mayor interés en el mercado por los inmuebles del FRISCO.</a:t>
            </a:r>
          </a:p>
          <a:p>
            <a:pPr marL="285750" indent="-285750">
              <a:buFont typeface="Wingdings" panose="05000000000000000000" pitchFamily="2" charset="2"/>
              <a:buChar char="v"/>
            </a:pPr>
            <a:r>
              <a:rPr lang="es-CO" sz="1400" b="0" dirty="0">
                <a:solidFill>
                  <a:schemeClr val="accent1">
                    <a:lumMod val="50000"/>
                  </a:schemeClr>
                </a:solidFill>
              </a:rPr>
              <a:t>Optimización en procesos de actualización de avalúos.</a:t>
            </a:r>
          </a:p>
          <a:p>
            <a:pPr marL="285750" indent="-285750">
              <a:buFont typeface="Wingdings" panose="05000000000000000000" pitchFamily="2" charset="2"/>
              <a:buChar char="v"/>
            </a:pPr>
            <a:r>
              <a:rPr lang="es-CO" sz="1400" b="0" dirty="0">
                <a:solidFill>
                  <a:schemeClr val="accent1">
                    <a:lumMod val="50000"/>
                  </a:schemeClr>
                </a:solidFill>
              </a:rPr>
              <a:t>Mayor generación de recursos disponibles para cumplir con las transferencias a la Nación.</a:t>
            </a:r>
          </a:p>
        </p:txBody>
      </p:sp>
      <p:pic>
        <p:nvPicPr>
          <p:cNvPr id="3" name="Imagen 2"/>
          <p:cNvPicPr>
            <a:picLocks noChangeAspect="1"/>
          </p:cNvPicPr>
          <p:nvPr/>
        </p:nvPicPr>
        <p:blipFill>
          <a:blip r:embed="rId4"/>
          <a:stretch>
            <a:fillRect/>
          </a:stretch>
        </p:blipFill>
        <p:spPr>
          <a:xfrm>
            <a:off x="2292271" y="1224668"/>
            <a:ext cx="5906566" cy="2071877"/>
          </a:xfrm>
          <a:prstGeom prst="rect">
            <a:avLst/>
          </a:prstGeom>
        </p:spPr>
      </p:pic>
      <p:sp>
        <p:nvSpPr>
          <p:cNvPr id="13" name="Rectángulo 12">
            <a:extLst>
              <a:ext uri="{FF2B5EF4-FFF2-40B4-BE49-F238E27FC236}">
                <a16:creationId xmlns:a16="http://schemas.microsoft.com/office/drawing/2014/main" id="{5F87EAB3-838B-4FEB-AF26-7DD149B82BDA}"/>
              </a:ext>
            </a:extLst>
          </p:cNvPr>
          <p:cNvSpPr/>
          <p:nvPr/>
        </p:nvSpPr>
        <p:spPr>
          <a:xfrm>
            <a:off x="0" y="6593984"/>
            <a:ext cx="12192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70" dirty="0"/>
              <a:t>Gerencia Comercial</a:t>
            </a:r>
          </a:p>
        </p:txBody>
      </p:sp>
      <p:sp>
        <p:nvSpPr>
          <p:cNvPr id="14" name="Rectángulo 13">
            <a:extLst>
              <a:ext uri="{FF2B5EF4-FFF2-40B4-BE49-F238E27FC236}">
                <a16:creationId xmlns:a16="http://schemas.microsoft.com/office/drawing/2014/main" id="{D5B5DABC-EE3F-4492-83B2-2E3655EF4660}"/>
              </a:ext>
            </a:extLst>
          </p:cNvPr>
          <p:cNvSpPr/>
          <p:nvPr/>
        </p:nvSpPr>
        <p:spPr>
          <a:xfrm>
            <a:off x="0" y="-2"/>
            <a:ext cx="12192000" cy="97918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PUBLICACIÓN VALOR “N”  </a:t>
            </a:r>
          </a:p>
          <a:p>
            <a:pPr algn="r"/>
            <a:r>
              <a:rPr lang="es-CO" sz="2800" b="1" dirty="0">
                <a:latin typeface="+mj-lt"/>
              </a:rPr>
              <a:t>DE COMERCIALIZACIÓN DE INMUEBLES</a:t>
            </a:r>
          </a:p>
        </p:txBody>
      </p:sp>
      <p:pic>
        <p:nvPicPr>
          <p:cNvPr id="15" name="Imagen 8" descr="Fondos oscuros-01.png">
            <a:extLst>
              <a:ext uri="{FF2B5EF4-FFF2-40B4-BE49-F238E27FC236}">
                <a16:creationId xmlns:a16="http://schemas.microsoft.com/office/drawing/2014/main" id="{5D81950C-C747-431D-B2AF-72BB04DE06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9497" y="73424"/>
            <a:ext cx="1715001" cy="905756"/>
          </a:xfrm>
          <a:prstGeom prst="rect">
            <a:avLst/>
          </a:prstGeom>
        </p:spPr>
      </p:pic>
    </p:spTree>
    <p:extLst>
      <p:ext uri="{BB962C8B-B14F-4D97-AF65-F5344CB8AC3E}">
        <p14:creationId xmlns:p14="http://schemas.microsoft.com/office/powerpoint/2010/main" val="39816042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258605" y="3365377"/>
            <a:ext cx="7535843" cy="414779"/>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30136" y="1848619"/>
            <a:ext cx="7116073" cy="7663636"/>
          </a:xfrm>
          <a:prstGeom prst="rect">
            <a:avLst/>
          </a:prstGeom>
          <a:noFill/>
        </p:spPr>
        <p:txBody>
          <a:bodyPr wrap="square" rtlCol="0">
            <a:spAutoFit/>
          </a:bodyPr>
          <a:lstStyle/>
          <a:p>
            <a:pPr marL="457200" indent="-457200">
              <a:buAutoNum type="arabicPeriod"/>
            </a:pPr>
            <a:r>
              <a:rPr lang="es-CO" sz="2400" dirty="0"/>
              <a:t>Verificación del Quorum.</a:t>
            </a:r>
          </a:p>
          <a:p>
            <a:pPr marL="457200" indent="-457200">
              <a:buAutoNum type="arabicPeriod"/>
            </a:pPr>
            <a:r>
              <a:rPr lang="es-CO" sz="2400" dirty="0"/>
              <a:t>Aprobación del orden del día.</a:t>
            </a:r>
          </a:p>
          <a:p>
            <a:pPr marL="457200" indent="-457200">
              <a:buAutoNum type="arabicPeriod"/>
            </a:pPr>
            <a:r>
              <a:rPr lang="es-CO" sz="2400" dirty="0"/>
              <a:t>Informe Comité Financiero.</a:t>
            </a:r>
          </a:p>
          <a:p>
            <a:pPr marL="457200" indent="-457200">
              <a:buAutoNum type="arabicPeriod"/>
            </a:pPr>
            <a:r>
              <a:rPr lang="es-CO" sz="2400" dirty="0"/>
              <a:t>Informe Comercial.</a:t>
            </a:r>
          </a:p>
          <a:p>
            <a:pPr marL="457200" indent="-457200">
              <a:buAutoNum type="arabicPeriod"/>
            </a:pPr>
            <a:r>
              <a:rPr lang="es-CO" sz="2400" dirty="0">
                <a:solidFill>
                  <a:schemeClr val="bg1"/>
                </a:solidFill>
              </a:rPr>
              <a:t>Logros Gestión Documental.</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44</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27989333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5" name="CuadroTexto 4"/>
          <p:cNvSpPr txBox="1"/>
          <p:nvPr/>
        </p:nvSpPr>
        <p:spPr>
          <a:xfrm>
            <a:off x="2001078" y="2497406"/>
            <a:ext cx="8150086" cy="1323439"/>
          </a:xfrm>
          <a:prstGeom prst="rect">
            <a:avLst/>
          </a:prstGeom>
          <a:noFill/>
        </p:spPr>
        <p:txBody>
          <a:bodyPr wrap="square" rtlCol="0">
            <a:spAutoFit/>
          </a:bodyPr>
          <a:lstStyle/>
          <a:p>
            <a:pPr algn="ctr"/>
            <a:r>
              <a:rPr lang="es-ES" sz="4000" dirty="0">
                <a:solidFill>
                  <a:srgbClr val="000A8B"/>
                </a:solidFill>
              </a:rPr>
              <a:t>GESTION DOCUMENTAL</a:t>
            </a:r>
          </a:p>
          <a:p>
            <a:pPr algn="ctr"/>
            <a:r>
              <a:rPr lang="es-ES" sz="4000" dirty="0">
                <a:solidFill>
                  <a:srgbClr val="000A8B"/>
                </a:solidFill>
              </a:rPr>
              <a:t>Las Buenas Prácticas - SAE</a:t>
            </a:r>
          </a:p>
        </p:txBody>
      </p:sp>
      <p:sp>
        <p:nvSpPr>
          <p:cNvPr id="8" name="Rectángulo 7">
            <a:extLst>
              <a:ext uri="{FF2B5EF4-FFF2-40B4-BE49-F238E27FC236}">
                <a16:creationId xmlns:a16="http://schemas.microsoft.com/office/drawing/2014/main" id="{04239DB1-2DD3-49A9-8E4C-EA59BCD167F8}"/>
              </a:ext>
            </a:extLst>
          </p:cNvPr>
          <p:cNvSpPr/>
          <p:nvPr/>
        </p:nvSpPr>
        <p:spPr>
          <a:xfrm>
            <a:off x="0" y="-2"/>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GESTIÓN DOCUMENTAL DE SAE</a:t>
            </a:r>
          </a:p>
          <a:p>
            <a:pPr algn="r"/>
            <a:r>
              <a:rPr lang="es-CO" sz="2800" b="1" dirty="0">
                <a:latin typeface="+mj-lt"/>
              </a:rPr>
              <a:t>BUENAS PRÁCTICAS</a:t>
            </a:r>
          </a:p>
        </p:txBody>
      </p:sp>
      <p:pic>
        <p:nvPicPr>
          <p:cNvPr id="9" name="Imagen 8" descr="Fondos oscuros-01.png">
            <a:extLst>
              <a:ext uri="{FF2B5EF4-FFF2-40B4-BE49-F238E27FC236}">
                <a16:creationId xmlns:a16="http://schemas.microsoft.com/office/drawing/2014/main" id="{BA9B7A06-0BF1-4CFC-ABBA-ABD7C6ABC2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7011" y="73424"/>
            <a:ext cx="2167488" cy="1046391"/>
          </a:xfrm>
          <a:prstGeom prst="rect">
            <a:avLst/>
          </a:prstGeom>
        </p:spPr>
      </p:pic>
    </p:spTree>
    <p:extLst>
      <p:ext uri="{BB962C8B-B14F-4D97-AF65-F5344CB8AC3E}">
        <p14:creationId xmlns:p14="http://schemas.microsoft.com/office/powerpoint/2010/main" val="35048254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5" name="CuadroTexto 4"/>
          <p:cNvSpPr txBox="1"/>
          <p:nvPr/>
        </p:nvSpPr>
        <p:spPr>
          <a:xfrm>
            <a:off x="2001078" y="1414194"/>
            <a:ext cx="8150086" cy="4401205"/>
          </a:xfrm>
          <a:prstGeom prst="rect">
            <a:avLst/>
          </a:prstGeom>
          <a:noFill/>
        </p:spPr>
        <p:txBody>
          <a:bodyPr wrap="square" rtlCol="0">
            <a:spAutoFit/>
          </a:bodyPr>
          <a:lstStyle/>
          <a:p>
            <a:pPr algn="ctr"/>
            <a:r>
              <a:rPr lang="es-ES" sz="4000" dirty="0">
                <a:solidFill>
                  <a:srgbClr val="000A8B"/>
                </a:solidFill>
              </a:rPr>
              <a:t>La gestión que la SAE ha realizado en materia de gestión documental, fue evaluada por el Archivo General de la Nación, determinando que ha sido una de la mejores practicas en gestión documental que merecen ser compartidas a nivel Nacional</a:t>
            </a:r>
          </a:p>
        </p:txBody>
      </p:sp>
      <p:sp>
        <p:nvSpPr>
          <p:cNvPr id="6" name="Rectángulo 5">
            <a:extLst>
              <a:ext uri="{FF2B5EF4-FFF2-40B4-BE49-F238E27FC236}">
                <a16:creationId xmlns:a16="http://schemas.microsoft.com/office/drawing/2014/main" id="{B6A36F84-933B-4E49-936E-F2B623975104}"/>
              </a:ext>
            </a:extLst>
          </p:cNvPr>
          <p:cNvSpPr/>
          <p:nvPr/>
        </p:nvSpPr>
        <p:spPr>
          <a:xfrm>
            <a:off x="0" y="-2"/>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GESTIÓN DOCUMENTAL DE SAE</a:t>
            </a:r>
          </a:p>
          <a:p>
            <a:pPr algn="r"/>
            <a:r>
              <a:rPr lang="es-CO" sz="2800" b="1" dirty="0">
                <a:latin typeface="+mj-lt"/>
              </a:rPr>
              <a:t>BUENAS PRÁCTICAS</a:t>
            </a:r>
          </a:p>
        </p:txBody>
      </p:sp>
      <p:pic>
        <p:nvPicPr>
          <p:cNvPr id="7" name="Imagen 6" descr="Fondos oscuros-01.png">
            <a:extLst>
              <a:ext uri="{FF2B5EF4-FFF2-40B4-BE49-F238E27FC236}">
                <a16:creationId xmlns:a16="http://schemas.microsoft.com/office/drawing/2014/main" id="{9CB5DB00-5E76-4FFB-A7B6-8B1DC8087A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7011" y="73424"/>
            <a:ext cx="2167488" cy="1046391"/>
          </a:xfrm>
          <a:prstGeom prst="rect">
            <a:avLst/>
          </a:prstGeom>
        </p:spPr>
      </p:pic>
    </p:spTree>
    <p:extLst>
      <p:ext uri="{BB962C8B-B14F-4D97-AF65-F5344CB8AC3E}">
        <p14:creationId xmlns:p14="http://schemas.microsoft.com/office/powerpoint/2010/main" val="23308058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graphicFrame>
        <p:nvGraphicFramePr>
          <p:cNvPr id="5" name="Objeto 4">
            <a:extLst>
              <a:ext uri="{FF2B5EF4-FFF2-40B4-BE49-F238E27FC236}">
                <a16:creationId xmlns:a16="http://schemas.microsoft.com/office/drawing/2014/main" id="{A2906481-10B7-467A-817D-51EBBF78F7FD}"/>
              </a:ext>
            </a:extLst>
          </p:cNvPr>
          <p:cNvGraphicFramePr>
            <a:graphicFrameLocks noChangeAspect="1"/>
          </p:cNvGraphicFramePr>
          <p:nvPr>
            <p:extLst>
              <p:ext uri="{D42A27DB-BD31-4B8C-83A1-F6EECF244321}">
                <p14:modId xmlns:p14="http://schemas.microsoft.com/office/powerpoint/2010/main" val="1247725851"/>
              </p:ext>
            </p:extLst>
          </p:nvPr>
        </p:nvGraphicFramePr>
        <p:xfrm>
          <a:off x="4783466" y="1348033"/>
          <a:ext cx="5352317" cy="5180046"/>
        </p:xfrm>
        <a:graphic>
          <a:graphicData uri="http://schemas.openxmlformats.org/presentationml/2006/ole">
            <mc:AlternateContent xmlns:mc="http://schemas.openxmlformats.org/markup-compatibility/2006">
              <mc:Choice xmlns:v="urn:schemas-microsoft-com:vml" Requires="v">
                <p:oleObj spid="_x0000_s1037" name="Acrobat Document" r:id="rId4" imgW="5828911" imgH="7543536" progId="AcroExch.Document.DC">
                  <p:embed/>
                </p:oleObj>
              </mc:Choice>
              <mc:Fallback>
                <p:oleObj name="Acrobat Document" r:id="rId4" imgW="5828911" imgH="7543536" progId="AcroExch.Document.DC">
                  <p:embed/>
                  <p:pic>
                    <p:nvPicPr>
                      <p:cNvPr id="5" name="Objeto 4">
                        <a:extLst>
                          <a:ext uri="{FF2B5EF4-FFF2-40B4-BE49-F238E27FC236}">
                            <a16:creationId xmlns:a16="http://schemas.microsoft.com/office/drawing/2014/main" id="{A2906481-10B7-467A-817D-51EBBF78F7FD}"/>
                          </a:ext>
                        </a:extLst>
                      </p:cNvPr>
                      <p:cNvPicPr/>
                      <p:nvPr/>
                    </p:nvPicPr>
                    <p:blipFill>
                      <a:blip r:embed="rId5"/>
                      <a:stretch>
                        <a:fillRect/>
                      </a:stretch>
                    </p:blipFill>
                    <p:spPr>
                      <a:xfrm>
                        <a:off x="4783466" y="1348033"/>
                        <a:ext cx="5352317" cy="5180046"/>
                      </a:xfrm>
                      <a:prstGeom prst="rect">
                        <a:avLst/>
                      </a:prstGeom>
                    </p:spPr>
                  </p:pic>
                </p:oleObj>
              </mc:Fallback>
            </mc:AlternateContent>
          </a:graphicData>
        </a:graphic>
      </p:graphicFrame>
      <p:sp>
        <p:nvSpPr>
          <p:cNvPr id="7" name="Bocadillo: rectángulo con esquinas redondeadas 6">
            <a:extLst>
              <a:ext uri="{FF2B5EF4-FFF2-40B4-BE49-F238E27FC236}">
                <a16:creationId xmlns:a16="http://schemas.microsoft.com/office/drawing/2014/main" id="{755A00CB-3136-4C8F-B8A0-8F3CF737BB47}"/>
              </a:ext>
            </a:extLst>
          </p:cNvPr>
          <p:cNvSpPr/>
          <p:nvPr/>
        </p:nvSpPr>
        <p:spPr>
          <a:xfrm>
            <a:off x="1790755" y="4170363"/>
            <a:ext cx="6518931" cy="2053883"/>
          </a:xfrm>
          <a:prstGeom prst="wedgeRoundRectCallout">
            <a:avLst>
              <a:gd name="adj1" fmla="val 66208"/>
              <a:gd name="adj2" fmla="val -47548"/>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r>
              <a:rPr lang="es-CO" b="1" dirty="0">
                <a:solidFill>
                  <a:schemeClr val="tx1"/>
                </a:solidFill>
              </a:rPr>
              <a:t> agradecemos nos formalice la voluntad de la Sociedad de Activos Especiales SAS  - SAE, para divulgar </a:t>
            </a:r>
            <a:r>
              <a:rPr lang="es-CO" b="1" dirty="0">
                <a:solidFill>
                  <a:schemeClr val="tx1"/>
                </a:solidFill>
                <a:highlight>
                  <a:srgbClr val="FFFF00"/>
                </a:highlight>
              </a:rPr>
              <a:t>el proceso exitoso que realizaron sobre generación de cultura organizacional para la organización de un archivo especial, así como de los mecanismos y herramientas  que implementaron para lograr gestionar eficientemente ese acervo documental. </a:t>
            </a:r>
            <a:endParaRPr lang="es-CO" sz="2400" dirty="0">
              <a:solidFill>
                <a:schemeClr val="tx1"/>
              </a:solidFill>
              <a:highlight>
                <a:srgbClr val="FFFF00"/>
              </a:highlight>
            </a:endParaRPr>
          </a:p>
        </p:txBody>
      </p:sp>
      <p:sp>
        <p:nvSpPr>
          <p:cNvPr id="9" name="Rectángulo 8">
            <a:extLst>
              <a:ext uri="{FF2B5EF4-FFF2-40B4-BE49-F238E27FC236}">
                <a16:creationId xmlns:a16="http://schemas.microsoft.com/office/drawing/2014/main" id="{965725AE-7DA1-40D9-8E7D-A8C8B2CCD855}"/>
              </a:ext>
            </a:extLst>
          </p:cNvPr>
          <p:cNvSpPr/>
          <p:nvPr/>
        </p:nvSpPr>
        <p:spPr>
          <a:xfrm>
            <a:off x="0" y="-2"/>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GESTIÓN DOCUMENTAL DE SAE</a:t>
            </a:r>
          </a:p>
          <a:p>
            <a:pPr algn="r"/>
            <a:r>
              <a:rPr lang="es-CO" sz="2800" b="1" dirty="0">
                <a:latin typeface="+mj-lt"/>
              </a:rPr>
              <a:t>BUENAS PRÁCTICAS</a:t>
            </a:r>
          </a:p>
        </p:txBody>
      </p:sp>
      <p:pic>
        <p:nvPicPr>
          <p:cNvPr id="10" name="Imagen 9" descr="Fondos oscuros-01.png">
            <a:extLst>
              <a:ext uri="{FF2B5EF4-FFF2-40B4-BE49-F238E27FC236}">
                <a16:creationId xmlns:a16="http://schemas.microsoft.com/office/drawing/2014/main" id="{9BCF39B9-94CD-4406-A700-E6CE850B7AC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7011" y="73424"/>
            <a:ext cx="2167488" cy="1046391"/>
          </a:xfrm>
          <a:prstGeom prst="rect">
            <a:avLst/>
          </a:prstGeom>
        </p:spPr>
      </p:pic>
    </p:spTree>
    <p:extLst>
      <p:ext uri="{BB962C8B-B14F-4D97-AF65-F5344CB8AC3E}">
        <p14:creationId xmlns:p14="http://schemas.microsoft.com/office/powerpoint/2010/main" val="2924354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2"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7" grpId="2"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5" name="CuadroTexto 4"/>
          <p:cNvSpPr txBox="1"/>
          <p:nvPr/>
        </p:nvSpPr>
        <p:spPr>
          <a:xfrm>
            <a:off x="1860401" y="1235932"/>
            <a:ext cx="8150086" cy="1384995"/>
          </a:xfrm>
          <a:prstGeom prst="rect">
            <a:avLst/>
          </a:prstGeom>
          <a:noFill/>
        </p:spPr>
        <p:txBody>
          <a:bodyPr wrap="square" rtlCol="0">
            <a:spAutoFit/>
          </a:bodyPr>
          <a:lstStyle/>
          <a:p>
            <a:pPr algn="ctr"/>
            <a:r>
              <a:rPr lang="es-ES" sz="2800" dirty="0">
                <a:solidFill>
                  <a:srgbClr val="000A8B"/>
                </a:solidFill>
              </a:rPr>
              <a:t>Actualmente nuestra experiencia se comparte en la pagina del AGN en el OBSERVATORIO del SISTEMA NACIONAL DE ARCHIVOS.</a:t>
            </a:r>
          </a:p>
        </p:txBody>
      </p:sp>
      <p:sp>
        <p:nvSpPr>
          <p:cNvPr id="3" name="Rectángulo 2">
            <a:extLst>
              <a:ext uri="{FF2B5EF4-FFF2-40B4-BE49-F238E27FC236}">
                <a16:creationId xmlns:a16="http://schemas.microsoft.com/office/drawing/2014/main" id="{E33B598F-3071-46F3-A59F-5E8D49AA182C}"/>
              </a:ext>
            </a:extLst>
          </p:cNvPr>
          <p:cNvSpPr/>
          <p:nvPr/>
        </p:nvSpPr>
        <p:spPr>
          <a:xfrm>
            <a:off x="2347839" y="2958003"/>
            <a:ext cx="7662648" cy="3416320"/>
          </a:xfrm>
          <a:prstGeom prst="rect">
            <a:avLst/>
          </a:prstGeom>
          <a:solidFill>
            <a:schemeClr val="tx2">
              <a:lumMod val="40000"/>
              <a:lumOff val="60000"/>
            </a:schemeClr>
          </a:solidFill>
        </p:spPr>
        <p:txBody>
          <a:bodyPr wrap="square" lIns="91440" tIns="45720" rIns="91440" bIns="45720">
            <a:spAutoFit/>
          </a:bodyPr>
          <a:lstStyle/>
          <a:p>
            <a:r>
              <a:rPr lang="es-CO" b="1" dirty="0"/>
              <a:t>Observatorio Archivístico del SNA.</a:t>
            </a:r>
          </a:p>
          <a:p>
            <a:endParaRPr lang="es-CO" dirty="0"/>
          </a:p>
          <a:p>
            <a:pPr marL="285750" indent="-285750">
              <a:buFontTx/>
              <a:buChar char="-"/>
            </a:pPr>
            <a:r>
              <a:rPr lang="es-CO" dirty="0"/>
              <a:t>Sistema de información del desarrollo de la gestión documental en Colombia</a:t>
            </a:r>
          </a:p>
          <a:p>
            <a:pPr marL="285750" indent="-285750">
              <a:buFontTx/>
              <a:buChar char="-"/>
            </a:pPr>
            <a:r>
              <a:rPr lang="es-CO" dirty="0"/>
              <a:t>Facilita información sistemática y periódicamente, con el fin de hacer seguimiento al cumplimiento de la política archivística,  </a:t>
            </a:r>
          </a:p>
          <a:p>
            <a:pPr marL="285750" indent="-285750">
              <a:buFontTx/>
              <a:buChar char="-"/>
            </a:pPr>
            <a:r>
              <a:rPr lang="es-CO" dirty="0"/>
              <a:t>Investiga sobre las diversas variables que afectan su implementación en todas las entidades del Estado , y,</a:t>
            </a:r>
          </a:p>
          <a:p>
            <a:pPr marL="285750" indent="-285750">
              <a:buFontTx/>
              <a:buChar char="-"/>
            </a:pPr>
            <a:r>
              <a:rPr lang="es-CO" dirty="0"/>
              <a:t>Guía al AGN Jorge Palacios Preciado en la adopción de acciones para la defensa del patrimonio documental colombiano.</a:t>
            </a:r>
          </a:p>
          <a:p>
            <a:pPr marL="285750" indent="-285750">
              <a:buFontTx/>
              <a:buChar char="-"/>
            </a:pPr>
            <a:r>
              <a:rPr lang="es-CO" dirty="0"/>
              <a:t>Pública experiencias significativas de las entidades que están cumpliendo con el desarrollo de la normalización de la función archivística conforme a sus propias realidades.</a:t>
            </a:r>
            <a:endParaRPr lang="es-ES" sz="5400" dirty="0">
              <a:ln w="0"/>
              <a:effectLst>
                <a:outerShdw blurRad="38100" dist="19050" dir="2700000" algn="tl" rotWithShape="0">
                  <a:schemeClr val="dk1">
                    <a:alpha val="40000"/>
                  </a:schemeClr>
                </a:outerShdw>
              </a:effectLst>
            </a:endParaRPr>
          </a:p>
        </p:txBody>
      </p:sp>
      <p:sp>
        <p:nvSpPr>
          <p:cNvPr id="6" name="Rectángulo 5">
            <a:extLst>
              <a:ext uri="{FF2B5EF4-FFF2-40B4-BE49-F238E27FC236}">
                <a16:creationId xmlns:a16="http://schemas.microsoft.com/office/drawing/2014/main" id="{A52B4CC7-E739-4A8E-A40D-EB977AE4CFE0}"/>
              </a:ext>
            </a:extLst>
          </p:cNvPr>
          <p:cNvSpPr/>
          <p:nvPr/>
        </p:nvSpPr>
        <p:spPr>
          <a:xfrm>
            <a:off x="0" y="-2"/>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GESTIÓN DOCUMENTAL DE SAE</a:t>
            </a:r>
          </a:p>
          <a:p>
            <a:pPr algn="r"/>
            <a:r>
              <a:rPr lang="es-CO" sz="2800" b="1" dirty="0">
                <a:latin typeface="+mj-lt"/>
              </a:rPr>
              <a:t>BUENAS PRÁCTICAS</a:t>
            </a:r>
          </a:p>
        </p:txBody>
      </p:sp>
      <p:pic>
        <p:nvPicPr>
          <p:cNvPr id="7" name="Imagen 6" descr="Fondos oscuros-01.png">
            <a:extLst>
              <a:ext uri="{FF2B5EF4-FFF2-40B4-BE49-F238E27FC236}">
                <a16:creationId xmlns:a16="http://schemas.microsoft.com/office/drawing/2014/main" id="{5B1E5A28-8A76-474B-866B-D6765B156B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7011" y="73424"/>
            <a:ext cx="2167488" cy="1046391"/>
          </a:xfrm>
          <a:prstGeom prst="rect">
            <a:avLst/>
          </a:prstGeom>
        </p:spPr>
      </p:pic>
    </p:spTree>
    <p:extLst>
      <p:ext uri="{BB962C8B-B14F-4D97-AF65-F5344CB8AC3E}">
        <p14:creationId xmlns:p14="http://schemas.microsoft.com/office/powerpoint/2010/main" val="3977394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pic>
        <p:nvPicPr>
          <p:cNvPr id="2" name="Imagen 1">
            <a:extLst>
              <a:ext uri="{FF2B5EF4-FFF2-40B4-BE49-F238E27FC236}">
                <a16:creationId xmlns:a16="http://schemas.microsoft.com/office/drawing/2014/main" id="{636D8F01-19F4-4B73-AC42-F428096F9370}"/>
              </a:ext>
            </a:extLst>
          </p:cNvPr>
          <p:cNvPicPr>
            <a:picLocks noChangeAspect="1"/>
          </p:cNvPicPr>
          <p:nvPr/>
        </p:nvPicPr>
        <p:blipFill>
          <a:blip r:embed="rId3"/>
          <a:stretch>
            <a:fillRect/>
          </a:stretch>
        </p:blipFill>
        <p:spPr>
          <a:xfrm>
            <a:off x="2191658" y="1393371"/>
            <a:ext cx="7857057" cy="5021944"/>
          </a:xfrm>
          <a:prstGeom prst="rect">
            <a:avLst/>
          </a:prstGeom>
        </p:spPr>
      </p:pic>
      <p:sp>
        <p:nvSpPr>
          <p:cNvPr id="6" name="Bocadillo: rectángulo con esquinas redondeadas 5">
            <a:extLst>
              <a:ext uri="{FF2B5EF4-FFF2-40B4-BE49-F238E27FC236}">
                <a16:creationId xmlns:a16="http://schemas.microsoft.com/office/drawing/2014/main" id="{FC7C6DE2-55A0-4DB7-AC19-3E416D4633DC}"/>
              </a:ext>
            </a:extLst>
          </p:cNvPr>
          <p:cNvSpPr/>
          <p:nvPr/>
        </p:nvSpPr>
        <p:spPr>
          <a:xfrm>
            <a:off x="5494174" y="1421507"/>
            <a:ext cx="4653323" cy="2053883"/>
          </a:xfrm>
          <a:prstGeom prst="wedgeRoundRectCallout">
            <a:avLst>
              <a:gd name="adj1" fmla="val -55297"/>
              <a:gd name="adj2" fmla="val 128938"/>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r>
              <a:rPr lang="es-CO" b="1" dirty="0">
                <a:solidFill>
                  <a:schemeClr val="tx1"/>
                </a:solidFill>
              </a:rPr>
              <a:t>Solo tres (3) instituciones, de mas de 7.500 entidades del estado (Fuente AGN)</a:t>
            </a:r>
          </a:p>
          <a:p>
            <a:r>
              <a:rPr lang="es-CO" dirty="0">
                <a:solidFill>
                  <a:schemeClr val="tx1"/>
                </a:solidFill>
              </a:rPr>
              <a:t> </a:t>
            </a:r>
          </a:p>
          <a:p>
            <a:pPr marL="342900" indent="-342900">
              <a:buAutoNum type="arabicPeriod"/>
            </a:pPr>
            <a:r>
              <a:rPr lang="es-CO" dirty="0">
                <a:solidFill>
                  <a:schemeClr val="tx1"/>
                </a:solidFill>
              </a:rPr>
              <a:t>Secretaria de Hacienda Distrital</a:t>
            </a:r>
          </a:p>
          <a:p>
            <a:pPr marL="342900" indent="-342900">
              <a:buAutoNum type="arabicPeriod"/>
            </a:pPr>
            <a:r>
              <a:rPr lang="es-CO" dirty="0">
                <a:solidFill>
                  <a:schemeClr val="tx1"/>
                </a:solidFill>
              </a:rPr>
              <a:t>Policía Nacional de Colombia</a:t>
            </a:r>
          </a:p>
          <a:p>
            <a:pPr marL="342900" indent="-342900">
              <a:buAutoNum type="arabicPeriod"/>
            </a:pPr>
            <a:r>
              <a:rPr lang="es-CO" sz="2400" dirty="0">
                <a:solidFill>
                  <a:schemeClr val="tx1"/>
                </a:solidFill>
              </a:rPr>
              <a:t>Sociedad de Activos Especiales SAE SAS</a:t>
            </a:r>
          </a:p>
        </p:txBody>
      </p:sp>
      <p:sp>
        <p:nvSpPr>
          <p:cNvPr id="5" name="Rectángulo 4">
            <a:extLst>
              <a:ext uri="{FF2B5EF4-FFF2-40B4-BE49-F238E27FC236}">
                <a16:creationId xmlns:a16="http://schemas.microsoft.com/office/drawing/2014/main" id="{C38CF4B0-1B40-46C5-907C-55CBE71F75AA}"/>
              </a:ext>
            </a:extLst>
          </p:cNvPr>
          <p:cNvSpPr/>
          <p:nvPr/>
        </p:nvSpPr>
        <p:spPr>
          <a:xfrm>
            <a:off x="0" y="-2"/>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GESTIÓN DOCUMENTAL DE SAE</a:t>
            </a:r>
          </a:p>
          <a:p>
            <a:pPr algn="r"/>
            <a:r>
              <a:rPr lang="es-CO" sz="2800" b="1" dirty="0">
                <a:latin typeface="+mj-lt"/>
              </a:rPr>
              <a:t>BUENAS PRÁCTICAS</a:t>
            </a:r>
          </a:p>
        </p:txBody>
      </p:sp>
      <p:pic>
        <p:nvPicPr>
          <p:cNvPr id="7" name="Imagen 6" descr="Fondos oscuros-01.png">
            <a:extLst>
              <a:ext uri="{FF2B5EF4-FFF2-40B4-BE49-F238E27FC236}">
                <a16:creationId xmlns:a16="http://schemas.microsoft.com/office/drawing/2014/main" id="{DD80085C-BD0B-49E4-A271-831270FF14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7011" y="73424"/>
            <a:ext cx="2167488" cy="1046391"/>
          </a:xfrm>
          <a:prstGeom prst="rect">
            <a:avLst/>
          </a:prstGeom>
        </p:spPr>
      </p:pic>
    </p:spTree>
    <p:extLst>
      <p:ext uri="{BB962C8B-B14F-4D97-AF65-F5344CB8AC3E}">
        <p14:creationId xmlns:p14="http://schemas.microsoft.com/office/powerpoint/2010/main" val="1005367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5" name="CuadroTexto 4"/>
          <p:cNvSpPr txBox="1"/>
          <p:nvPr/>
        </p:nvSpPr>
        <p:spPr>
          <a:xfrm>
            <a:off x="2971750" y="1944572"/>
            <a:ext cx="5867451" cy="2677656"/>
          </a:xfrm>
          <a:prstGeom prst="rect">
            <a:avLst/>
          </a:prstGeom>
          <a:noFill/>
        </p:spPr>
        <p:txBody>
          <a:bodyPr wrap="square" rtlCol="0">
            <a:spAutoFit/>
          </a:bodyPr>
          <a:lstStyle/>
          <a:p>
            <a:pPr algn="ctr"/>
            <a:r>
              <a:rPr lang="es-ES" sz="2800" dirty="0">
                <a:solidFill>
                  <a:srgbClr val="000A8B"/>
                </a:solidFill>
              </a:rPr>
              <a:t>Para ello se trabajo en forma conjunta con la Oficina de Comunicaciones y Atención al Ciudadano en un documento y una presentación, en donde, en forma resumida se expone nuestra situación antes y después.</a:t>
            </a:r>
          </a:p>
        </p:txBody>
      </p:sp>
      <p:sp>
        <p:nvSpPr>
          <p:cNvPr id="6" name="Rectángulo 5">
            <a:extLst>
              <a:ext uri="{FF2B5EF4-FFF2-40B4-BE49-F238E27FC236}">
                <a16:creationId xmlns:a16="http://schemas.microsoft.com/office/drawing/2014/main" id="{07347DAF-F9FB-49C6-8322-BD286E9E0E84}"/>
              </a:ext>
            </a:extLst>
          </p:cNvPr>
          <p:cNvSpPr/>
          <p:nvPr/>
        </p:nvSpPr>
        <p:spPr>
          <a:xfrm>
            <a:off x="0" y="-2"/>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GESTIÓN DOCUMENTAL DE SAE</a:t>
            </a:r>
          </a:p>
          <a:p>
            <a:pPr algn="r"/>
            <a:r>
              <a:rPr lang="es-CO" sz="2800" b="1" dirty="0">
                <a:latin typeface="+mj-lt"/>
              </a:rPr>
              <a:t>BUENAS PRÁCTICAS</a:t>
            </a:r>
          </a:p>
        </p:txBody>
      </p:sp>
      <p:pic>
        <p:nvPicPr>
          <p:cNvPr id="7" name="Imagen 6" descr="Fondos oscuros-01.png">
            <a:extLst>
              <a:ext uri="{FF2B5EF4-FFF2-40B4-BE49-F238E27FC236}">
                <a16:creationId xmlns:a16="http://schemas.microsoft.com/office/drawing/2014/main" id="{34B97A9F-2368-4633-9086-37307B4C8C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7011" y="73424"/>
            <a:ext cx="2167488" cy="1046391"/>
          </a:xfrm>
          <a:prstGeom prst="rect">
            <a:avLst/>
          </a:prstGeom>
        </p:spPr>
      </p:pic>
    </p:spTree>
    <p:extLst>
      <p:ext uri="{BB962C8B-B14F-4D97-AF65-F5344CB8AC3E}">
        <p14:creationId xmlns:p14="http://schemas.microsoft.com/office/powerpoint/2010/main" val="23189506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5" name="CuadroTexto 4"/>
          <p:cNvSpPr txBox="1"/>
          <p:nvPr/>
        </p:nvSpPr>
        <p:spPr>
          <a:xfrm>
            <a:off x="2368063" y="1722717"/>
            <a:ext cx="7582486" cy="3754874"/>
          </a:xfrm>
          <a:prstGeom prst="rect">
            <a:avLst/>
          </a:prstGeom>
          <a:noFill/>
        </p:spPr>
        <p:txBody>
          <a:bodyPr wrap="square" rtlCol="0">
            <a:spAutoFit/>
          </a:bodyPr>
          <a:lstStyle/>
          <a:p>
            <a:pPr marL="342900" indent="-342900">
              <a:buAutoNum type="arabicPeriod"/>
            </a:pPr>
            <a:r>
              <a:rPr lang="es-ES" sz="2400" b="1" dirty="0"/>
              <a:t>TEMAS ARCHIVÍSTICOS A RESALTAR CON EL PROYECTO</a:t>
            </a:r>
          </a:p>
          <a:p>
            <a:endParaRPr lang="es-ES" b="1" dirty="0"/>
          </a:p>
          <a:p>
            <a:endParaRPr lang="es-ES" b="1" dirty="0"/>
          </a:p>
          <a:p>
            <a:pPr lvl="0"/>
            <a:r>
              <a:rPr lang="es-ES" sz="2000" dirty="0"/>
              <a:t>- Elaboración y aplicación de instrumentos archivísticos</a:t>
            </a:r>
          </a:p>
          <a:p>
            <a:pPr lvl="0"/>
            <a:endParaRPr lang="es-ES" sz="2000" dirty="0"/>
          </a:p>
          <a:p>
            <a:pPr marL="742950" lvl="1" indent="-285750">
              <a:buFontTx/>
              <a:buChar char="-"/>
            </a:pPr>
            <a:r>
              <a:rPr lang="es-ES" sz="2000" dirty="0"/>
              <a:t>Plan Institucional de Archivos</a:t>
            </a:r>
          </a:p>
          <a:p>
            <a:pPr marL="742950" lvl="1" indent="-285750">
              <a:buFontTx/>
              <a:buChar char="-"/>
            </a:pPr>
            <a:r>
              <a:rPr lang="es-ES" sz="2000" dirty="0"/>
              <a:t>Tablas de Retención Documental</a:t>
            </a:r>
            <a:endParaRPr lang="es-CO" sz="2000" dirty="0"/>
          </a:p>
          <a:p>
            <a:pPr lvl="0"/>
            <a:endParaRPr lang="es-ES" sz="2000" dirty="0"/>
          </a:p>
          <a:p>
            <a:pPr lvl="0"/>
            <a:r>
              <a:rPr lang="es-ES" sz="2000" dirty="0"/>
              <a:t>- Centralización del archivo</a:t>
            </a:r>
            <a:endParaRPr lang="es-CO" sz="2000" dirty="0"/>
          </a:p>
          <a:p>
            <a:pPr lvl="0"/>
            <a:r>
              <a:rPr lang="es-ES" sz="2000" dirty="0"/>
              <a:t>- Cultura Organizacional 	</a:t>
            </a:r>
            <a:endParaRPr lang="es-CO" sz="2000" dirty="0"/>
          </a:p>
          <a:p>
            <a:pPr lvl="0"/>
            <a:r>
              <a:rPr lang="es-ES" sz="2000" dirty="0"/>
              <a:t>- Seguridad y acceso a la información</a:t>
            </a:r>
            <a:endParaRPr lang="es-CO" sz="2000" dirty="0"/>
          </a:p>
          <a:p>
            <a:endParaRPr lang="es-ES" b="1" dirty="0"/>
          </a:p>
        </p:txBody>
      </p:sp>
      <p:sp>
        <p:nvSpPr>
          <p:cNvPr id="6" name="Rectángulo 5">
            <a:extLst>
              <a:ext uri="{FF2B5EF4-FFF2-40B4-BE49-F238E27FC236}">
                <a16:creationId xmlns:a16="http://schemas.microsoft.com/office/drawing/2014/main" id="{D640FCDB-2E5D-45EA-86D1-E087FE3ECFCE}"/>
              </a:ext>
            </a:extLst>
          </p:cNvPr>
          <p:cNvSpPr/>
          <p:nvPr/>
        </p:nvSpPr>
        <p:spPr>
          <a:xfrm>
            <a:off x="0" y="-2"/>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GESTIÓN DOCUMENTAL DE SAE</a:t>
            </a:r>
          </a:p>
          <a:p>
            <a:pPr algn="r"/>
            <a:r>
              <a:rPr lang="es-CO" sz="2800" b="1" dirty="0">
                <a:latin typeface="+mj-lt"/>
              </a:rPr>
              <a:t>BUENAS PRÁCTICAS</a:t>
            </a:r>
          </a:p>
        </p:txBody>
      </p:sp>
      <p:pic>
        <p:nvPicPr>
          <p:cNvPr id="7" name="Imagen 6" descr="Fondos oscuros-01.png">
            <a:extLst>
              <a:ext uri="{FF2B5EF4-FFF2-40B4-BE49-F238E27FC236}">
                <a16:creationId xmlns:a16="http://schemas.microsoft.com/office/drawing/2014/main" id="{5FB88C5E-AE37-46F2-83E3-D3C41CB8C1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7011" y="73424"/>
            <a:ext cx="2167488" cy="1046391"/>
          </a:xfrm>
          <a:prstGeom prst="rect">
            <a:avLst/>
          </a:prstGeom>
        </p:spPr>
      </p:pic>
    </p:spTree>
    <p:extLst>
      <p:ext uri="{BB962C8B-B14F-4D97-AF65-F5344CB8AC3E}">
        <p14:creationId xmlns:p14="http://schemas.microsoft.com/office/powerpoint/2010/main" val="521885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5" name="CuadroTexto 4"/>
          <p:cNvSpPr txBox="1"/>
          <p:nvPr/>
        </p:nvSpPr>
        <p:spPr>
          <a:xfrm>
            <a:off x="2002303" y="1757312"/>
            <a:ext cx="8285869" cy="4124206"/>
          </a:xfrm>
          <a:prstGeom prst="rect">
            <a:avLst/>
          </a:prstGeom>
          <a:noFill/>
        </p:spPr>
        <p:txBody>
          <a:bodyPr wrap="square" rtlCol="0">
            <a:spAutoFit/>
          </a:bodyPr>
          <a:lstStyle/>
          <a:p>
            <a:r>
              <a:rPr lang="es-ES" sz="2400" b="1" dirty="0"/>
              <a:t>2. SITUACIÓN ANTES DE LA INTERVENCIÓN</a:t>
            </a:r>
          </a:p>
          <a:p>
            <a:endParaRPr lang="es-ES" b="1" dirty="0"/>
          </a:p>
          <a:p>
            <a:pPr marL="285750" indent="-285750" algn="just">
              <a:buFontTx/>
              <a:buChar char="-"/>
            </a:pPr>
            <a:r>
              <a:rPr lang="es-ES" sz="2000" dirty="0"/>
              <a:t>Expedientes almacenados en cajas conformando pilas o torres colocadas directamente sobre el piso</a:t>
            </a:r>
          </a:p>
          <a:p>
            <a:pPr marL="285750" indent="-285750" algn="just">
              <a:buFontTx/>
              <a:buChar char="-"/>
            </a:pPr>
            <a:r>
              <a:rPr lang="es-ES" sz="2000" dirty="0"/>
              <a:t>Carencia de muebles  o estantes de archivo</a:t>
            </a:r>
          </a:p>
          <a:p>
            <a:pPr marL="285750" indent="-285750" algn="just">
              <a:buFontTx/>
              <a:buChar char="-"/>
            </a:pPr>
            <a:r>
              <a:rPr lang="es-CO" sz="2000" dirty="0"/>
              <a:t>Unidades de almacenamiento en un avanzado estado de deterioro</a:t>
            </a:r>
          </a:p>
          <a:p>
            <a:pPr marL="285750" indent="-285750" algn="just">
              <a:buFontTx/>
              <a:buChar char="-"/>
            </a:pPr>
            <a:r>
              <a:rPr lang="es-CO" sz="2000" dirty="0"/>
              <a:t>Archivo ubicado en diferentes lugares</a:t>
            </a:r>
          </a:p>
          <a:p>
            <a:pPr marL="285750" indent="-285750" algn="just">
              <a:buFontTx/>
              <a:buChar char="-"/>
            </a:pPr>
            <a:r>
              <a:rPr lang="es-CO" sz="2000" dirty="0"/>
              <a:t>Tiempo de ubicación de un expediente (hasta 35 minutos)</a:t>
            </a:r>
          </a:p>
          <a:p>
            <a:pPr marL="285750" indent="-285750" algn="just">
              <a:buFontTx/>
              <a:buChar char="-"/>
            </a:pPr>
            <a:r>
              <a:rPr lang="es-CO" sz="2000" dirty="0"/>
              <a:t>Inventario documental desactualizado</a:t>
            </a:r>
          </a:p>
          <a:p>
            <a:pPr marL="285750" indent="-285750" algn="just">
              <a:buFontTx/>
              <a:buChar char="-"/>
            </a:pPr>
            <a:r>
              <a:rPr lang="es-CO" sz="2000" dirty="0"/>
              <a:t>Inexistencia de procedimientos en gestión documental.</a:t>
            </a:r>
          </a:p>
          <a:p>
            <a:pPr marL="285750" indent="-285750" algn="just">
              <a:buFontTx/>
              <a:buChar char="-"/>
            </a:pPr>
            <a:r>
              <a:rPr lang="es-CO" sz="2000" dirty="0"/>
              <a:t>Imagen de desorden en las oficinas (pilas de carpetas sobre los escritorios)</a:t>
            </a:r>
          </a:p>
          <a:p>
            <a:pPr marL="285750" indent="-285750" algn="just">
              <a:buFontTx/>
              <a:buChar char="-"/>
            </a:pPr>
            <a:r>
              <a:rPr lang="es-CO" sz="2000" dirty="0"/>
              <a:t>Funcionarios poco y nada interesados en la materia de gestión documental</a:t>
            </a:r>
          </a:p>
          <a:p>
            <a:pPr marL="285750" indent="-285750" algn="just">
              <a:buFontTx/>
              <a:buChar char="-"/>
            </a:pPr>
            <a:r>
              <a:rPr lang="es-CO" sz="2000" dirty="0"/>
              <a:t>Inexistencia de instrumentos archivísticos.</a:t>
            </a:r>
            <a:endParaRPr lang="es-ES" sz="2000" b="1" dirty="0"/>
          </a:p>
        </p:txBody>
      </p:sp>
      <p:sp>
        <p:nvSpPr>
          <p:cNvPr id="6" name="Rectángulo 5">
            <a:extLst>
              <a:ext uri="{FF2B5EF4-FFF2-40B4-BE49-F238E27FC236}">
                <a16:creationId xmlns:a16="http://schemas.microsoft.com/office/drawing/2014/main" id="{1EF3D0C3-50AC-4E5D-A73C-0A2738726006}"/>
              </a:ext>
            </a:extLst>
          </p:cNvPr>
          <p:cNvSpPr/>
          <p:nvPr/>
        </p:nvSpPr>
        <p:spPr>
          <a:xfrm>
            <a:off x="0" y="-2"/>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GESTIÓN DOCUMENTAL DE SAE</a:t>
            </a:r>
          </a:p>
          <a:p>
            <a:pPr algn="r"/>
            <a:r>
              <a:rPr lang="es-CO" sz="2800" b="1" dirty="0">
                <a:latin typeface="+mj-lt"/>
              </a:rPr>
              <a:t>SITUACIÓN ANTERIOR</a:t>
            </a:r>
          </a:p>
        </p:txBody>
      </p:sp>
      <p:pic>
        <p:nvPicPr>
          <p:cNvPr id="7" name="Imagen 6" descr="Fondos oscuros-01.png">
            <a:extLst>
              <a:ext uri="{FF2B5EF4-FFF2-40B4-BE49-F238E27FC236}">
                <a16:creationId xmlns:a16="http://schemas.microsoft.com/office/drawing/2014/main" id="{2C6AF97F-3DA3-4522-B449-8AE77069A5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7011" y="73424"/>
            <a:ext cx="2167488" cy="1046391"/>
          </a:xfrm>
          <a:prstGeom prst="rect">
            <a:avLst/>
          </a:prstGeom>
        </p:spPr>
      </p:pic>
    </p:spTree>
    <p:extLst>
      <p:ext uri="{BB962C8B-B14F-4D97-AF65-F5344CB8AC3E}">
        <p14:creationId xmlns:p14="http://schemas.microsoft.com/office/powerpoint/2010/main" val="2896430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5" name="CuadroTexto 4"/>
          <p:cNvSpPr txBox="1"/>
          <p:nvPr/>
        </p:nvSpPr>
        <p:spPr>
          <a:xfrm>
            <a:off x="7938869" y="171847"/>
            <a:ext cx="2626360" cy="461665"/>
          </a:xfrm>
          <a:prstGeom prst="rect">
            <a:avLst/>
          </a:prstGeom>
          <a:noFill/>
        </p:spPr>
        <p:txBody>
          <a:bodyPr wrap="square" rtlCol="0">
            <a:spAutoFit/>
          </a:bodyPr>
          <a:lstStyle/>
          <a:p>
            <a:r>
              <a:rPr lang="es-ES" sz="2400" b="1" dirty="0"/>
              <a:t>IMÁGENES ANTES</a:t>
            </a:r>
            <a:endParaRPr lang="es-ES" sz="2000" b="1" dirty="0"/>
          </a:p>
        </p:txBody>
      </p:sp>
      <p:pic>
        <p:nvPicPr>
          <p:cNvPr id="11" name="Imagen 10" descr="C:\Users\win7\Downloads\DSC05739.JPG">
            <a:extLst>
              <a:ext uri="{FF2B5EF4-FFF2-40B4-BE49-F238E27FC236}">
                <a16:creationId xmlns:a16="http://schemas.microsoft.com/office/drawing/2014/main" id="{90F50827-8711-46B8-B978-AF502011325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81017" y="1690775"/>
            <a:ext cx="2528570" cy="1894840"/>
          </a:xfrm>
          <a:prstGeom prst="rect">
            <a:avLst/>
          </a:prstGeom>
          <a:noFill/>
          <a:ln>
            <a:noFill/>
          </a:ln>
        </p:spPr>
      </p:pic>
      <p:pic>
        <p:nvPicPr>
          <p:cNvPr id="12" name="Imagen 11" descr="C:\Users\jrengifo\AppData\Local\Microsoft\Windows\INetCache\Content.Word\20150119_100113.jpg">
            <a:extLst>
              <a:ext uri="{FF2B5EF4-FFF2-40B4-BE49-F238E27FC236}">
                <a16:creationId xmlns:a16="http://schemas.microsoft.com/office/drawing/2014/main" id="{EEA9E795-BD50-4986-9DAC-B02A64CD14DA}"/>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4653158" y="1048144"/>
            <a:ext cx="2576195" cy="2812415"/>
          </a:xfrm>
          <a:prstGeom prst="rect">
            <a:avLst/>
          </a:prstGeom>
          <a:noFill/>
          <a:ln>
            <a:noFill/>
          </a:ln>
        </p:spPr>
      </p:pic>
      <p:pic>
        <p:nvPicPr>
          <p:cNvPr id="13" name="Imagen 12" descr="C:\Users\jrengifo\AppData\Local\Microsoft\Windows\INetCache\Content.Word\20150119_164856.jpg">
            <a:extLst>
              <a:ext uri="{FF2B5EF4-FFF2-40B4-BE49-F238E27FC236}">
                <a16:creationId xmlns:a16="http://schemas.microsoft.com/office/drawing/2014/main" id="{312F8233-2B8B-4DAE-940B-B465556D99E2}"/>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rot="5400000">
            <a:off x="7648526" y="1290205"/>
            <a:ext cx="2550160" cy="2396490"/>
          </a:xfrm>
          <a:prstGeom prst="rect">
            <a:avLst/>
          </a:prstGeom>
          <a:noFill/>
          <a:ln>
            <a:noFill/>
          </a:ln>
        </p:spPr>
      </p:pic>
      <p:pic>
        <p:nvPicPr>
          <p:cNvPr id="14" name="Imagen 13" descr="C:\Users\jrengifo\AppData\Local\Microsoft\Windows\INetCache\Content.Word\20150119_164909.jpg">
            <a:extLst>
              <a:ext uri="{FF2B5EF4-FFF2-40B4-BE49-F238E27FC236}">
                <a16:creationId xmlns:a16="http://schemas.microsoft.com/office/drawing/2014/main" id="{064108A5-3414-4175-BA74-7AF765F85243}"/>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rot="5400000">
            <a:off x="2816616" y="3845658"/>
            <a:ext cx="2703830" cy="2717165"/>
          </a:xfrm>
          <a:prstGeom prst="rect">
            <a:avLst/>
          </a:prstGeom>
          <a:noFill/>
          <a:ln>
            <a:noFill/>
          </a:ln>
        </p:spPr>
      </p:pic>
      <p:pic>
        <p:nvPicPr>
          <p:cNvPr id="15" name="Imagen 14">
            <a:extLst>
              <a:ext uri="{FF2B5EF4-FFF2-40B4-BE49-F238E27FC236}">
                <a16:creationId xmlns:a16="http://schemas.microsoft.com/office/drawing/2014/main" id="{0385E442-63C0-4B58-B0FE-FB9C775BCEA6}"/>
              </a:ext>
            </a:extLst>
          </p:cNvPr>
          <p:cNvPicPr/>
          <p:nvPr/>
        </p:nvPicPr>
        <p:blipFill>
          <a:blip r:embed="rId7" cstate="print">
            <a:extLst>
              <a:ext uri="{28A0092B-C50C-407E-A947-70E740481C1C}">
                <a14:useLocalDpi xmlns:a14="http://schemas.microsoft.com/office/drawing/2010/main" val="0"/>
              </a:ext>
            </a:extLst>
          </a:blip>
          <a:stretch>
            <a:fillRect/>
          </a:stretch>
        </p:blipFill>
        <p:spPr>
          <a:xfrm>
            <a:off x="6619657" y="3890893"/>
            <a:ext cx="2638425" cy="2702560"/>
          </a:xfrm>
          <a:prstGeom prst="rect">
            <a:avLst/>
          </a:prstGeom>
        </p:spPr>
      </p:pic>
      <p:sp>
        <p:nvSpPr>
          <p:cNvPr id="9" name="Rectángulo 8">
            <a:extLst>
              <a:ext uri="{FF2B5EF4-FFF2-40B4-BE49-F238E27FC236}">
                <a16:creationId xmlns:a16="http://schemas.microsoft.com/office/drawing/2014/main" id="{52774F70-32D5-43B4-99FB-44A1DF566DF1}"/>
              </a:ext>
            </a:extLst>
          </p:cNvPr>
          <p:cNvSpPr/>
          <p:nvPr/>
        </p:nvSpPr>
        <p:spPr>
          <a:xfrm>
            <a:off x="0" y="-2"/>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GESTIÓN DOCUMENTAL DE SAE</a:t>
            </a:r>
          </a:p>
          <a:p>
            <a:pPr algn="r"/>
            <a:r>
              <a:rPr lang="es-CO" sz="2800" b="1" dirty="0">
                <a:latin typeface="+mj-lt"/>
              </a:rPr>
              <a:t>SITUACIÓN ANTERIOR</a:t>
            </a:r>
          </a:p>
        </p:txBody>
      </p:sp>
      <p:pic>
        <p:nvPicPr>
          <p:cNvPr id="10" name="Imagen 9" descr="Fondos oscuros-01.png">
            <a:extLst>
              <a:ext uri="{FF2B5EF4-FFF2-40B4-BE49-F238E27FC236}">
                <a16:creationId xmlns:a16="http://schemas.microsoft.com/office/drawing/2014/main" id="{B3F945F3-6A23-4737-8C01-5A32F9AEF6C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7011" y="73424"/>
            <a:ext cx="2167488" cy="1046391"/>
          </a:xfrm>
          <a:prstGeom prst="rect">
            <a:avLst/>
          </a:prstGeom>
        </p:spPr>
      </p:pic>
    </p:spTree>
    <p:extLst>
      <p:ext uri="{BB962C8B-B14F-4D97-AF65-F5344CB8AC3E}">
        <p14:creationId xmlns:p14="http://schemas.microsoft.com/office/powerpoint/2010/main" val="1364190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5" name="CuadroTexto 4"/>
          <p:cNvSpPr txBox="1"/>
          <p:nvPr/>
        </p:nvSpPr>
        <p:spPr>
          <a:xfrm>
            <a:off x="7938869" y="171847"/>
            <a:ext cx="2626360" cy="461665"/>
          </a:xfrm>
          <a:prstGeom prst="rect">
            <a:avLst/>
          </a:prstGeom>
          <a:noFill/>
        </p:spPr>
        <p:txBody>
          <a:bodyPr wrap="square" rtlCol="0">
            <a:spAutoFit/>
          </a:bodyPr>
          <a:lstStyle/>
          <a:p>
            <a:r>
              <a:rPr lang="es-ES" sz="2400" b="1" dirty="0"/>
              <a:t>IMÁGENES ANTES</a:t>
            </a:r>
            <a:endParaRPr lang="es-ES" sz="2000" b="1" dirty="0"/>
          </a:p>
        </p:txBody>
      </p:sp>
      <p:pic>
        <p:nvPicPr>
          <p:cNvPr id="9" name="Imagen 8">
            <a:extLst>
              <a:ext uri="{FF2B5EF4-FFF2-40B4-BE49-F238E27FC236}">
                <a16:creationId xmlns:a16="http://schemas.microsoft.com/office/drawing/2014/main" id="{F81901BE-5C63-4329-81C4-56171A52D9A4}"/>
              </a:ext>
            </a:extLst>
          </p:cNvPr>
          <p:cNvPicPr/>
          <p:nvPr/>
        </p:nvPicPr>
        <p:blipFill>
          <a:blip r:embed="rId3">
            <a:extLst>
              <a:ext uri="{28A0092B-C50C-407E-A947-70E740481C1C}">
                <a14:useLocalDpi xmlns:a14="http://schemas.microsoft.com/office/drawing/2010/main" val="0"/>
              </a:ext>
            </a:extLst>
          </a:blip>
          <a:stretch>
            <a:fillRect/>
          </a:stretch>
        </p:blipFill>
        <p:spPr>
          <a:xfrm>
            <a:off x="3602038" y="1375369"/>
            <a:ext cx="4481294" cy="2788773"/>
          </a:xfrm>
          <a:prstGeom prst="rect">
            <a:avLst/>
          </a:prstGeom>
        </p:spPr>
      </p:pic>
      <p:pic>
        <p:nvPicPr>
          <p:cNvPr id="10" name="Imagen 9">
            <a:extLst>
              <a:ext uri="{FF2B5EF4-FFF2-40B4-BE49-F238E27FC236}">
                <a16:creationId xmlns:a16="http://schemas.microsoft.com/office/drawing/2014/main" id="{C2B80BB4-9180-4AA6-891C-6902236B3CCA}"/>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238424" y="4267274"/>
            <a:ext cx="2791460" cy="2093595"/>
          </a:xfrm>
          <a:prstGeom prst="rect">
            <a:avLst/>
          </a:prstGeom>
        </p:spPr>
      </p:pic>
      <p:pic>
        <p:nvPicPr>
          <p:cNvPr id="16" name="Imagen 15">
            <a:extLst>
              <a:ext uri="{FF2B5EF4-FFF2-40B4-BE49-F238E27FC236}">
                <a16:creationId xmlns:a16="http://schemas.microsoft.com/office/drawing/2014/main" id="{16E33B2D-5444-4D09-BCA4-BB71F88FA295}"/>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6933200" y="4227268"/>
            <a:ext cx="2517775" cy="2133600"/>
          </a:xfrm>
          <a:prstGeom prst="rect">
            <a:avLst/>
          </a:prstGeom>
        </p:spPr>
      </p:pic>
      <p:sp>
        <p:nvSpPr>
          <p:cNvPr id="7" name="Rectángulo 6">
            <a:extLst>
              <a:ext uri="{FF2B5EF4-FFF2-40B4-BE49-F238E27FC236}">
                <a16:creationId xmlns:a16="http://schemas.microsoft.com/office/drawing/2014/main" id="{C07EC37A-0AA2-485A-B365-6CC7A88B57F6}"/>
              </a:ext>
            </a:extLst>
          </p:cNvPr>
          <p:cNvSpPr/>
          <p:nvPr/>
        </p:nvSpPr>
        <p:spPr>
          <a:xfrm>
            <a:off x="0" y="-2"/>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GESTIÓN DOCUMENTAL DE SAE</a:t>
            </a:r>
          </a:p>
          <a:p>
            <a:pPr algn="r"/>
            <a:r>
              <a:rPr lang="es-CO" sz="2800" b="1" dirty="0">
                <a:latin typeface="+mj-lt"/>
              </a:rPr>
              <a:t>SITUACIÓN ANTERIOR</a:t>
            </a:r>
          </a:p>
        </p:txBody>
      </p:sp>
      <p:pic>
        <p:nvPicPr>
          <p:cNvPr id="8" name="Imagen 7" descr="Fondos oscuros-01.png">
            <a:extLst>
              <a:ext uri="{FF2B5EF4-FFF2-40B4-BE49-F238E27FC236}">
                <a16:creationId xmlns:a16="http://schemas.microsoft.com/office/drawing/2014/main" id="{052095D8-8A58-44CC-A8F5-96AD75DF6AE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7011" y="73424"/>
            <a:ext cx="2167488" cy="1046391"/>
          </a:xfrm>
          <a:prstGeom prst="rect">
            <a:avLst/>
          </a:prstGeom>
        </p:spPr>
      </p:pic>
    </p:spTree>
    <p:extLst>
      <p:ext uri="{BB962C8B-B14F-4D97-AF65-F5344CB8AC3E}">
        <p14:creationId xmlns:p14="http://schemas.microsoft.com/office/powerpoint/2010/main" val="1204649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5" name="CuadroTexto 4"/>
          <p:cNvSpPr txBox="1"/>
          <p:nvPr/>
        </p:nvSpPr>
        <p:spPr>
          <a:xfrm>
            <a:off x="2086612" y="1197834"/>
            <a:ext cx="8074951" cy="5478423"/>
          </a:xfrm>
          <a:prstGeom prst="rect">
            <a:avLst/>
          </a:prstGeom>
          <a:noFill/>
        </p:spPr>
        <p:txBody>
          <a:bodyPr wrap="square" rtlCol="0">
            <a:spAutoFit/>
          </a:bodyPr>
          <a:lstStyle/>
          <a:p>
            <a:r>
              <a:rPr lang="es-ES" sz="2400" b="1" dirty="0"/>
              <a:t>3. QUÉ HICIMOS</a:t>
            </a:r>
          </a:p>
          <a:p>
            <a:endParaRPr lang="es-ES" b="1" dirty="0"/>
          </a:p>
          <a:p>
            <a:pPr marL="285750" indent="-285750" algn="just">
              <a:buFontTx/>
              <a:buChar char="-"/>
            </a:pPr>
            <a:r>
              <a:rPr lang="es-ES" sz="2000" dirty="0"/>
              <a:t>Ubicación  de una bodega (Traslado del material de archivo)</a:t>
            </a:r>
          </a:p>
          <a:p>
            <a:pPr marL="285750" indent="-285750" algn="just">
              <a:buFontTx/>
              <a:buChar char="-"/>
            </a:pPr>
            <a:r>
              <a:rPr lang="es-ES" sz="2000" dirty="0"/>
              <a:t>Adquieren estantes de archivo (Tipo industrial)</a:t>
            </a:r>
          </a:p>
          <a:p>
            <a:pPr marL="285750" indent="-285750" algn="just">
              <a:buFontTx/>
              <a:buChar char="-"/>
            </a:pPr>
            <a:r>
              <a:rPr lang="es-CO" sz="2000" dirty="0"/>
              <a:t>Se cambian las unidades de almacenamiento</a:t>
            </a:r>
          </a:p>
          <a:p>
            <a:pPr marL="285750" indent="-285750" algn="just">
              <a:buFontTx/>
              <a:buChar char="-"/>
            </a:pPr>
            <a:r>
              <a:rPr lang="es-CO" sz="2000" dirty="0"/>
              <a:t>Se Centraliza el archivo</a:t>
            </a:r>
          </a:p>
          <a:p>
            <a:pPr marL="742950" lvl="1" indent="-285750" algn="just">
              <a:buFontTx/>
              <a:buChar char="-"/>
            </a:pPr>
            <a:r>
              <a:rPr lang="es-CO" sz="1600" dirty="0"/>
              <a:t>Adecuación sala de consulta (23 puestos de trabajo con PC y puntos de red)</a:t>
            </a:r>
          </a:p>
          <a:p>
            <a:pPr marL="742950" lvl="1" indent="-285750" algn="just">
              <a:buFontTx/>
              <a:buChar char="-"/>
            </a:pPr>
            <a:r>
              <a:rPr lang="es-CO" sz="1600" dirty="0"/>
              <a:t>Adecuación puestos de trabajo para el equipo de administrativo (PC + </a:t>
            </a:r>
            <a:r>
              <a:rPr lang="es-CO" sz="1600" dirty="0" err="1"/>
              <a:t>Escaner</a:t>
            </a:r>
            <a:r>
              <a:rPr lang="es-CO" sz="1600" dirty="0"/>
              <a:t>)</a:t>
            </a:r>
          </a:p>
          <a:p>
            <a:pPr marL="742950" lvl="1" indent="-285750" algn="just">
              <a:buFontTx/>
              <a:buChar char="-"/>
            </a:pPr>
            <a:r>
              <a:rPr lang="es-CO" sz="1600" dirty="0"/>
              <a:t>Adecuación integral de infraestructura tecnológica </a:t>
            </a:r>
          </a:p>
          <a:p>
            <a:pPr marL="285750" indent="-285750" algn="just">
              <a:buFontTx/>
              <a:buChar char="-"/>
            </a:pPr>
            <a:r>
              <a:rPr lang="es-CO" sz="2000" dirty="0"/>
              <a:t>Se realiza en Inventario</a:t>
            </a:r>
          </a:p>
          <a:p>
            <a:pPr marL="285750" indent="-285750" algn="just">
              <a:buFontTx/>
              <a:buChar char="-"/>
            </a:pPr>
            <a:r>
              <a:rPr lang="es-CO" sz="2000" dirty="0"/>
              <a:t>Se verifica expediente por expediente faltante de documentos según su foliación.</a:t>
            </a:r>
          </a:p>
          <a:p>
            <a:pPr marL="285750" indent="-285750" algn="just">
              <a:buFontTx/>
              <a:buChar char="-"/>
            </a:pPr>
            <a:r>
              <a:rPr lang="es-CO" sz="2000" dirty="0"/>
              <a:t>Se elaboran procedimientos.</a:t>
            </a:r>
          </a:p>
          <a:p>
            <a:pPr marL="285750" indent="-285750" algn="just">
              <a:buFontTx/>
              <a:buChar char="-"/>
            </a:pPr>
            <a:r>
              <a:rPr lang="es-CO" sz="2000" dirty="0"/>
              <a:t>Intensa capacitación (y se continúa)</a:t>
            </a:r>
          </a:p>
          <a:p>
            <a:pPr marL="285750" indent="-285750" algn="just">
              <a:buFontTx/>
              <a:buChar char="-"/>
            </a:pPr>
            <a:r>
              <a:rPr lang="es-CO" sz="2000" dirty="0"/>
              <a:t>Elaboración de las TRD y el Pinar</a:t>
            </a:r>
          </a:p>
          <a:p>
            <a:pPr marL="285750" indent="-285750" algn="just">
              <a:buFontTx/>
              <a:buChar char="-"/>
            </a:pPr>
            <a:r>
              <a:rPr lang="es-CO" sz="2000" dirty="0"/>
              <a:t>Elaboración de instrumentos archivísticos (Se continua)</a:t>
            </a:r>
          </a:p>
          <a:p>
            <a:pPr marL="285750" indent="-285750" algn="just">
              <a:buFontTx/>
              <a:buChar char="-"/>
            </a:pPr>
            <a:r>
              <a:rPr lang="es-CO" sz="2000" dirty="0"/>
              <a:t>Mejora en tiempo de ubicación de un expediente (de 3 a 5 minutos)</a:t>
            </a:r>
          </a:p>
          <a:p>
            <a:pPr marL="285750" indent="-285750" algn="just">
              <a:buFontTx/>
              <a:buChar char="-"/>
            </a:pPr>
            <a:endParaRPr lang="es-ES" sz="2000" b="1" dirty="0"/>
          </a:p>
        </p:txBody>
      </p:sp>
      <p:sp>
        <p:nvSpPr>
          <p:cNvPr id="6" name="Rectángulo 5">
            <a:extLst>
              <a:ext uri="{FF2B5EF4-FFF2-40B4-BE49-F238E27FC236}">
                <a16:creationId xmlns:a16="http://schemas.microsoft.com/office/drawing/2014/main" id="{BF1CC62E-C7AE-4AF2-911D-BB75E0A9B5AD}"/>
              </a:ext>
            </a:extLst>
          </p:cNvPr>
          <p:cNvSpPr/>
          <p:nvPr/>
        </p:nvSpPr>
        <p:spPr>
          <a:xfrm>
            <a:off x="0" y="-2"/>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GESTIÓN DOCUMENTAL DE SAE</a:t>
            </a:r>
          </a:p>
          <a:p>
            <a:pPr algn="r"/>
            <a:r>
              <a:rPr lang="es-CO" sz="2800" b="1" dirty="0">
                <a:latin typeface="+mj-lt"/>
              </a:rPr>
              <a:t>QUÉ HICIMOS</a:t>
            </a:r>
          </a:p>
        </p:txBody>
      </p:sp>
      <p:pic>
        <p:nvPicPr>
          <p:cNvPr id="7" name="Imagen 6" descr="Fondos oscuros-01.png">
            <a:extLst>
              <a:ext uri="{FF2B5EF4-FFF2-40B4-BE49-F238E27FC236}">
                <a16:creationId xmlns:a16="http://schemas.microsoft.com/office/drawing/2014/main" id="{4451E818-5ACB-4DAD-91AB-E490AC1418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7011" y="73424"/>
            <a:ext cx="2167488" cy="1046391"/>
          </a:xfrm>
          <a:prstGeom prst="rect">
            <a:avLst/>
          </a:prstGeom>
        </p:spPr>
      </p:pic>
    </p:spTree>
    <p:extLst>
      <p:ext uri="{BB962C8B-B14F-4D97-AF65-F5344CB8AC3E}">
        <p14:creationId xmlns:p14="http://schemas.microsoft.com/office/powerpoint/2010/main" val="2194885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5">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5" name="CuadroTexto 4"/>
          <p:cNvSpPr txBox="1"/>
          <p:nvPr/>
        </p:nvSpPr>
        <p:spPr>
          <a:xfrm>
            <a:off x="7235485" y="144862"/>
            <a:ext cx="3291840" cy="461665"/>
          </a:xfrm>
          <a:prstGeom prst="rect">
            <a:avLst/>
          </a:prstGeom>
          <a:noFill/>
        </p:spPr>
        <p:txBody>
          <a:bodyPr wrap="square" rtlCol="0">
            <a:spAutoFit/>
          </a:bodyPr>
          <a:lstStyle/>
          <a:p>
            <a:r>
              <a:rPr lang="es-ES" sz="2400" b="1" dirty="0"/>
              <a:t>4. NUEVO ESCENARIO</a:t>
            </a:r>
            <a:endParaRPr lang="es-ES" sz="2000" b="1" dirty="0"/>
          </a:p>
        </p:txBody>
      </p:sp>
      <p:pic>
        <p:nvPicPr>
          <p:cNvPr id="6" name="Imagen 5" descr="C:\Users\jrengifo\AppData\Local\Microsoft\Windows\INetCache\Content.Word\IMG-20170209-WA0002.jpg">
            <a:extLst>
              <a:ext uri="{FF2B5EF4-FFF2-40B4-BE49-F238E27FC236}">
                <a16:creationId xmlns:a16="http://schemas.microsoft.com/office/drawing/2014/main" id="{A6E4E69D-4BFD-4BDB-B962-9B86152EFD4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976072" y="1376509"/>
            <a:ext cx="3683831" cy="2379565"/>
          </a:xfrm>
          <a:prstGeom prst="rect">
            <a:avLst/>
          </a:prstGeom>
          <a:noFill/>
          <a:ln>
            <a:noFill/>
          </a:ln>
        </p:spPr>
      </p:pic>
      <p:pic>
        <p:nvPicPr>
          <p:cNvPr id="7" name="Imagen 6" descr="C:\Users\jrengifo\AppData\Local\Microsoft\Windows\INetCache\Content.Word\IMG-20170209-WA0004.jpg">
            <a:extLst>
              <a:ext uri="{FF2B5EF4-FFF2-40B4-BE49-F238E27FC236}">
                <a16:creationId xmlns:a16="http://schemas.microsoft.com/office/drawing/2014/main" id="{A4360171-2898-4A7D-86FC-05C927FCAE04}"/>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6032134" y="1376509"/>
            <a:ext cx="4213836" cy="2379565"/>
          </a:xfrm>
          <a:prstGeom prst="rect">
            <a:avLst/>
          </a:prstGeom>
          <a:noFill/>
          <a:ln>
            <a:noFill/>
          </a:ln>
        </p:spPr>
      </p:pic>
      <p:pic>
        <p:nvPicPr>
          <p:cNvPr id="8" name="Imagen 7" descr="C:\Users\jrengifo\AppData\Local\Microsoft\Windows\INetCache\Content.Word\IMG-20170209-WA0003.jpg">
            <a:extLst>
              <a:ext uri="{FF2B5EF4-FFF2-40B4-BE49-F238E27FC236}">
                <a16:creationId xmlns:a16="http://schemas.microsoft.com/office/drawing/2014/main" id="{3E948A75-8838-46C8-A4E1-3A84BE2668EF}"/>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1976072" y="3919530"/>
            <a:ext cx="3683831" cy="2714640"/>
          </a:xfrm>
          <a:prstGeom prst="rect">
            <a:avLst/>
          </a:prstGeom>
          <a:noFill/>
          <a:ln>
            <a:noFill/>
          </a:ln>
        </p:spPr>
      </p:pic>
      <p:pic>
        <p:nvPicPr>
          <p:cNvPr id="9" name="Imagen 8" descr="C:\Users\jrengifo\AppData\Local\Microsoft\Windows\INetCache\Content.Word\IMG-20170209-WA0009.jpg">
            <a:extLst>
              <a:ext uri="{FF2B5EF4-FFF2-40B4-BE49-F238E27FC236}">
                <a16:creationId xmlns:a16="http://schemas.microsoft.com/office/drawing/2014/main" id="{52E8C40C-CD90-403C-8550-B3F4A942857B}"/>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6032135" y="3947665"/>
            <a:ext cx="4402553" cy="2686505"/>
          </a:xfrm>
          <a:prstGeom prst="rect">
            <a:avLst/>
          </a:prstGeom>
          <a:noFill/>
          <a:ln>
            <a:noFill/>
          </a:ln>
        </p:spPr>
      </p:pic>
      <p:sp>
        <p:nvSpPr>
          <p:cNvPr id="10" name="Rectángulo 9">
            <a:extLst>
              <a:ext uri="{FF2B5EF4-FFF2-40B4-BE49-F238E27FC236}">
                <a16:creationId xmlns:a16="http://schemas.microsoft.com/office/drawing/2014/main" id="{BB580F2D-2AAD-4E6D-A096-D8290A5D0A4B}"/>
              </a:ext>
            </a:extLst>
          </p:cNvPr>
          <p:cNvSpPr/>
          <p:nvPr/>
        </p:nvSpPr>
        <p:spPr>
          <a:xfrm>
            <a:off x="0" y="-2"/>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GESTIÓN DOCUMENTAL DE SAE</a:t>
            </a:r>
          </a:p>
          <a:p>
            <a:pPr algn="r"/>
            <a:r>
              <a:rPr lang="es-CO" sz="2800" b="1" dirty="0">
                <a:latin typeface="+mj-lt"/>
              </a:rPr>
              <a:t>NUEVO ESCENARIO</a:t>
            </a:r>
          </a:p>
        </p:txBody>
      </p:sp>
      <p:pic>
        <p:nvPicPr>
          <p:cNvPr id="11" name="Imagen 10" descr="Fondos oscuros-01.png">
            <a:extLst>
              <a:ext uri="{FF2B5EF4-FFF2-40B4-BE49-F238E27FC236}">
                <a16:creationId xmlns:a16="http://schemas.microsoft.com/office/drawing/2014/main" id="{34DFBE81-A2CA-427E-99C8-510B2B200B6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7011" y="73424"/>
            <a:ext cx="2167488" cy="1046391"/>
          </a:xfrm>
          <a:prstGeom prst="rect">
            <a:avLst/>
          </a:prstGeom>
        </p:spPr>
      </p:pic>
    </p:spTree>
    <p:extLst>
      <p:ext uri="{BB962C8B-B14F-4D97-AF65-F5344CB8AC3E}">
        <p14:creationId xmlns:p14="http://schemas.microsoft.com/office/powerpoint/2010/main" val="3019294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5" name="CuadroTexto 4"/>
          <p:cNvSpPr txBox="1"/>
          <p:nvPr/>
        </p:nvSpPr>
        <p:spPr>
          <a:xfrm>
            <a:off x="7235485" y="144862"/>
            <a:ext cx="3291840" cy="461665"/>
          </a:xfrm>
          <a:prstGeom prst="rect">
            <a:avLst/>
          </a:prstGeom>
          <a:noFill/>
        </p:spPr>
        <p:txBody>
          <a:bodyPr wrap="square" rtlCol="0">
            <a:spAutoFit/>
          </a:bodyPr>
          <a:lstStyle/>
          <a:p>
            <a:r>
              <a:rPr lang="es-ES" sz="2400" b="1" dirty="0"/>
              <a:t>4. NUEVO ESCENARIO</a:t>
            </a:r>
            <a:endParaRPr lang="es-ES" sz="2000" b="1" dirty="0"/>
          </a:p>
        </p:txBody>
      </p:sp>
      <p:pic>
        <p:nvPicPr>
          <p:cNvPr id="10" name="Imagen 9" descr="C:\Users\jrengifo\AppData\Local\Microsoft\Windows\INetCache\Content.Word\DSC_0015.jpg">
            <a:extLst>
              <a:ext uri="{FF2B5EF4-FFF2-40B4-BE49-F238E27FC236}">
                <a16:creationId xmlns:a16="http://schemas.microsoft.com/office/drawing/2014/main" id="{0F05E9A1-FC73-41EC-92CD-1525A157DA8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2184400" y="1388980"/>
            <a:ext cx="3124200" cy="2582545"/>
          </a:xfrm>
          <a:prstGeom prst="rect">
            <a:avLst/>
          </a:prstGeom>
          <a:noFill/>
          <a:ln>
            <a:noFill/>
          </a:ln>
        </p:spPr>
      </p:pic>
      <p:pic>
        <p:nvPicPr>
          <p:cNvPr id="11" name="Imagen 10" descr="C:\Users\jrengifo\AppData\Local\Microsoft\Windows\INetCache\Content.Word\DSC_0012.jpg">
            <a:extLst>
              <a:ext uri="{FF2B5EF4-FFF2-40B4-BE49-F238E27FC236}">
                <a16:creationId xmlns:a16="http://schemas.microsoft.com/office/drawing/2014/main" id="{EEE9C633-2BDF-43A4-B9E0-F0B08E9A0B32}"/>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6716520" y="1369440"/>
            <a:ext cx="3180715" cy="2678138"/>
          </a:xfrm>
          <a:prstGeom prst="rect">
            <a:avLst/>
          </a:prstGeom>
          <a:noFill/>
          <a:ln>
            <a:noFill/>
          </a:ln>
        </p:spPr>
      </p:pic>
      <p:pic>
        <p:nvPicPr>
          <p:cNvPr id="12" name="Imagen 11" descr="C:\Users\jrengifo\AppData\Local\Microsoft\Windows\INetCache\Content.Word\DSC_0009.jpg">
            <a:extLst>
              <a:ext uri="{FF2B5EF4-FFF2-40B4-BE49-F238E27FC236}">
                <a16:creationId xmlns:a16="http://schemas.microsoft.com/office/drawing/2014/main" id="{E2E30B00-BC0D-4CB0-9E9C-A94D6A395477}"/>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46501" y="4491397"/>
            <a:ext cx="3752850" cy="2110740"/>
          </a:xfrm>
          <a:prstGeom prst="rect">
            <a:avLst/>
          </a:prstGeom>
          <a:noFill/>
          <a:ln>
            <a:noFill/>
          </a:ln>
        </p:spPr>
      </p:pic>
      <p:sp>
        <p:nvSpPr>
          <p:cNvPr id="7" name="Rectángulo 6">
            <a:extLst>
              <a:ext uri="{FF2B5EF4-FFF2-40B4-BE49-F238E27FC236}">
                <a16:creationId xmlns:a16="http://schemas.microsoft.com/office/drawing/2014/main" id="{9204D249-109F-4363-80D0-202C7364F794}"/>
              </a:ext>
            </a:extLst>
          </p:cNvPr>
          <p:cNvSpPr/>
          <p:nvPr/>
        </p:nvSpPr>
        <p:spPr>
          <a:xfrm>
            <a:off x="0" y="-2"/>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GESTIÓN DOCUMENTAL DE SAE</a:t>
            </a:r>
          </a:p>
          <a:p>
            <a:pPr algn="r"/>
            <a:r>
              <a:rPr lang="es-CO" sz="2800" b="1" dirty="0">
                <a:latin typeface="+mj-lt"/>
              </a:rPr>
              <a:t>NUEVO ESCENARIO</a:t>
            </a:r>
          </a:p>
        </p:txBody>
      </p:sp>
      <p:pic>
        <p:nvPicPr>
          <p:cNvPr id="8" name="Imagen 7" descr="Fondos oscuros-01.png">
            <a:extLst>
              <a:ext uri="{FF2B5EF4-FFF2-40B4-BE49-F238E27FC236}">
                <a16:creationId xmlns:a16="http://schemas.microsoft.com/office/drawing/2014/main" id="{68DF32A5-855C-4B66-8B81-FD02B213B71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7011" y="73424"/>
            <a:ext cx="2167488" cy="1046391"/>
          </a:xfrm>
          <a:prstGeom prst="rect">
            <a:avLst/>
          </a:prstGeom>
        </p:spPr>
      </p:pic>
    </p:spTree>
    <p:extLst>
      <p:ext uri="{BB962C8B-B14F-4D97-AF65-F5344CB8AC3E}">
        <p14:creationId xmlns:p14="http://schemas.microsoft.com/office/powerpoint/2010/main" val="230799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5" name="CuadroTexto 4"/>
          <p:cNvSpPr txBox="1"/>
          <p:nvPr/>
        </p:nvSpPr>
        <p:spPr>
          <a:xfrm>
            <a:off x="2086612" y="1197833"/>
            <a:ext cx="8074951" cy="4124206"/>
          </a:xfrm>
          <a:prstGeom prst="rect">
            <a:avLst/>
          </a:prstGeom>
          <a:noFill/>
        </p:spPr>
        <p:txBody>
          <a:bodyPr wrap="square" rtlCol="0">
            <a:spAutoFit/>
          </a:bodyPr>
          <a:lstStyle/>
          <a:p>
            <a:r>
              <a:rPr lang="es-ES" sz="2400" b="1" dirty="0"/>
              <a:t>5. ASPECTOS A RESALTAR (FACTOR DE ÉXITO)</a:t>
            </a:r>
          </a:p>
          <a:p>
            <a:endParaRPr lang="es-ES" b="1" dirty="0"/>
          </a:p>
          <a:p>
            <a:pPr marL="285750" indent="-285750" algn="just">
              <a:buFontTx/>
              <a:buChar char="-"/>
            </a:pPr>
            <a:r>
              <a:rPr lang="es-ES" sz="2000" dirty="0"/>
              <a:t>Voluntad administrativa</a:t>
            </a:r>
          </a:p>
          <a:p>
            <a:pPr marL="285750" indent="-285750" algn="just">
              <a:buFontTx/>
              <a:buChar char="-"/>
            </a:pPr>
            <a:r>
              <a:rPr lang="es-ES" sz="2000" dirty="0"/>
              <a:t>Decisión de centralización del archivo</a:t>
            </a:r>
          </a:p>
          <a:p>
            <a:pPr marL="285750" indent="-285750" algn="just">
              <a:buFontTx/>
              <a:buChar char="-"/>
            </a:pPr>
            <a:r>
              <a:rPr lang="es-ES" sz="2000" dirty="0"/>
              <a:t>Ubicación de un lugar para resguardar y administrar la memoria de la entidad</a:t>
            </a:r>
          </a:p>
          <a:p>
            <a:pPr marL="285750" indent="-285750" algn="just">
              <a:buFontTx/>
              <a:buChar char="-"/>
            </a:pPr>
            <a:r>
              <a:rPr lang="es-ES" sz="2000" dirty="0"/>
              <a:t>Trabajo permanente en la gestión del cambio</a:t>
            </a:r>
          </a:p>
          <a:p>
            <a:pPr marL="285750" indent="-285750" algn="just">
              <a:buFontTx/>
              <a:buChar char="-"/>
            </a:pPr>
            <a:r>
              <a:rPr lang="es-ES" sz="2000" dirty="0"/>
              <a:t>Elaboración e implementación de las Tablas de Retención Documental (Certificadas y aprobadas por el Archivo General de la Nación)</a:t>
            </a:r>
          </a:p>
          <a:p>
            <a:pPr marL="285750" indent="-285750" algn="just">
              <a:buFontTx/>
              <a:buChar char="-"/>
            </a:pPr>
            <a:r>
              <a:rPr lang="es-ES" sz="2000" dirty="0"/>
              <a:t>Mejora en la comunicación entre áreas</a:t>
            </a:r>
          </a:p>
          <a:p>
            <a:pPr marL="285750" indent="-285750" algn="just">
              <a:buFontTx/>
              <a:buChar char="-"/>
            </a:pPr>
            <a:r>
              <a:rPr lang="es-ES" sz="2000" dirty="0"/>
              <a:t>Acceso oportuno a la información (Oportunidad de mejora en la toma de decisiones)</a:t>
            </a:r>
          </a:p>
          <a:p>
            <a:pPr marL="285750" indent="-285750" algn="just">
              <a:buFontTx/>
              <a:buChar char="-"/>
            </a:pPr>
            <a:endParaRPr lang="es-ES" sz="2000" b="1" dirty="0"/>
          </a:p>
        </p:txBody>
      </p:sp>
      <p:sp>
        <p:nvSpPr>
          <p:cNvPr id="6" name="Rectángulo 5">
            <a:extLst>
              <a:ext uri="{FF2B5EF4-FFF2-40B4-BE49-F238E27FC236}">
                <a16:creationId xmlns:a16="http://schemas.microsoft.com/office/drawing/2014/main" id="{F668863F-B88E-4EA5-9C1D-92E351DD78E1}"/>
              </a:ext>
            </a:extLst>
          </p:cNvPr>
          <p:cNvSpPr/>
          <p:nvPr/>
        </p:nvSpPr>
        <p:spPr>
          <a:xfrm>
            <a:off x="0" y="-2"/>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GESTIÓN DOCUMENTAL DE SAE</a:t>
            </a:r>
          </a:p>
          <a:p>
            <a:pPr algn="r"/>
            <a:r>
              <a:rPr lang="es-CO" sz="2800" b="1" dirty="0">
                <a:latin typeface="+mj-lt"/>
              </a:rPr>
              <a:t>FACTORES DE ÉXITO</a:t>
            </a:r>
          </a:p>
        </p:txBody>
      </p:sp>
      <p:pic>
        <p:nvPicPr>
          <p:cNvPr id="7" name="Imagen 6" descr="Fondos oscuros-01.png">
            <a:extLst>
              <a:ext uri="{FF2B5EF4-FFF2-40B4-BE49-F238E27FC236}">
                <a16:creationId xmlns:a16="http://schemas.microsoft.com/office/drawing/2014/main" id="{D24FDF89-8D83-42D7-81F3-C9E3AE823FA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7011" y="73424"/>
            <a:ext cx="2167488" cy="1046391"/>
          </a:xfrm>
          <a:prstGeom prst="rect">
            <a:avLst/>
          </a:prstGeom>
        </p:spPr>
      </p:pic>
    </p:spTree>
    <p:extLst>
      <p:ext uri="{BB962C8B-B14F-4D97-AF65-F5344CB8AC3E}">
        <p14:creationId xmlns:p14="http://schemas.microsoft.com/office/powerpoint/2010/main" val="1834909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Resultado de imagen para empres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8478"/>
            <a:ext cx="12227584" cy="7703378"/>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0" y="6540500"/>
            <a:ext cx="12197595"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8" name="Imagen 7"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 y="132975"/>
            <a:ext cx="2222501" cy="1067549"/>
          </a:xfrm>
          <a:prstGeom prst="rect">
            <a:avLst/>
          </a:prstGeom>
        </p:spPr>
      </p:pic>
      <p:sp>
        <p:nvSpPr>
          <p:cNvPr id="2" name="Rectángulo 1"/>
          <p:cNvSpPr/>
          <p:nvPr/>
        </p:nvSpPr>
        <p:spPr>
          <a:xfrm>
            <a:off x="6286500" y="2903540"/>
            <a:ext cx="5941084" cy="739773"/>
          </a:xfrm>
          <a:prstGeom prst="rect">
            <a:avLst/>
          </a:prstGeom>
          <a:solidFill>
            <a:srgbClr val="000A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Rectángulo 8"/>
          <p:cNvSpPr/>
          <p:nvPr/>
        </p:nvSpPr>
        <p:spPr>
          <a:xfrm>
            <a:off x="5386388" y="3903665"/>
            <a:ext cx="6841196" cy="729320"/>
          </a:xfrm>
          <a:prstGeom prst="rect">
            <a:avLst/>
          </a:prstGeom>
          <a:solidFill>
            <a:srgbClr val="000A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 name="CuadroTexto 3"/>
          <p:cNvSpPr txBox="1"/>
          <p:nvPr/>
        </p:nvSpPr>
        <p:spPr>
          <a:xfrm>
            <a:off x="3997380" y="2628900"/>
            <a:ext cx="7974809" cy="2018373"/>
          </a:xfrm>
          <a:prstGeom prst="rect">
            <a:avLst/>
          </a:prstGeom>
          <a:noFill/>
          <a:effectLst>
            <a:outerShdw blurRad="50800" dist="38100" dir="5400000" algn="t" rotWithShape="0">
              <a:prstClr val="black">
                <a:alpha val="40000"/>
              </a:prstClr>
            </a:outerShdw>
          </a:effectLst>
        </p:spPr>
        <p:txBody>
          <a:bodyPr wrap="square" rtlCol="0">
            <a:spAutoFit/>
          </a:bodyPr>
          <a:lstStyle/>
          <a:p>
            <a:pPr algn="r">
              <a:lnSpc>
                <a:spcPct val="150000"/>
              </a:lnSpc>
            </a:pPr>
            <a:r>
              <a:rPr lang="es-CO" sz="4400" dirty="0">
                <a:solidFill>
                  <a:schemeClr val="bg1"/>
                </a:solidFill>
                <a:latin typeface="Arial Black" panose="020B0A04020102020204" pitchFamily="34" charset="0"/>
              </a:rPr>
              <a:t>La Transparencia nuestro mejor Activo</a:t>
            </a:r>
          </a:p>
        </p:txBody>
      </p:sp>
      <p:sp>
        <p:nvSpPr>
          <p:cNvPr id="7" name="Rectángulo 6"/>
          <p:cNvSpPr/>
          <p:nvPr/>
        </p:nvSpPr>
        <p:spPr>
          <a:xfrm>
            <a:off x="4729163" y="5157788"/>
            <a:ext cx="1885950" cy="757237"/>
          </a:xfrm>
          <a:prstGeom prst="rect">
            <a:avLst/>
          </a:prstGeom>
          <a:solidFill>
            <a:srgbClr val="000A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 name="CuadroTexto 2"/>
          <p:cNvSpPr txBox="1"/>
          <p:nvPr/>
        </p:nvSpPr>
        <p:spPr>
          <a:xfrm>
            <a:off x="4638959" y="5169148"/>
            <a:ext cx="2081157" cy="707886"/>
          </a:xfrm>
          <a:prstGeom prst="rect">
            <a:avLst/>
          </a:prstGeom>
          <a:noFill/>
        </p:spPr>
        <p:txBody>
          <a:bodyPr wrap="square" rtlCol="0">
            <a:spAutoFit/>
          </a:bodyPr>
          <a:lstStyle/>
          <a:p>
            <a:pPr algn="ctr"/>
            <a:r>
              <a:rPr lang="es-ES_tradnl" sz="4000" b="1" dirty="0">
                <a:solidFill>
                  <a:schemeClr val="bg1"/>
                </a:solidFill>
                <a:latin typeface="Lato" charset="0"/>
                <a:ea typeface="Lato" charset="0"/>
                <a:cs typeface="Lato" charset="0"/>
              </a:rPr>
              <a:t>Gracias</a:t>
            </a:r>
          </a:p>
        </p:txBody>
      </p:sp>
    </p:spTree>
    <p:extLst>
      <p:ext uri="{BB962C8B-B14F-4D97-AF65-F5344CB8AC3E}">
        <p14:creationId xmlns:p14="http://schemas.microsoft.com/office/powerpoint/2010/main" val="37914999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AME" val="Arrow"/>
</p:tagLst>
</file>

<file path=ppt/tags/tag2.xml><?xml version="1.0" encoding="utf-8"?>
<p:tagLst xmlns:a="http://schemas.openxmlformats.org/drawingml/2006/main" xmlns:r="http://schemas.openxmlformats.org/officeDocument/2006/relationships" xmlns:p="http://schemas.openxmlformats.org/presentationml/2006/main">
  <p:tag name="NAME" val="Arrow"/>
</p:tagLst>
</file>

<file path=ppt/tags/tag3.xml><?xml version="1.0" encoding="utf-8"?>
<p:tagLst xmlns:a="http://schemas.openxmlformats.org/drawingml/2006/main" xmlns:r="http://schemas.openxmlformats.org/officeDocument/2006/relationships" xmlns:p="http://schemas.openxmlformats.org/presentationml/2006/main">
  <p:tag name="NAME" val="Arrow"/>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Tema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a1" id="{39BD48F7-799D-44BD-BD91-49F69E67F12E}" vid="{F76ADF41-36D0-4470-8F54-67E5EE8083C2}"/>
    </a:ext>
  </a:extLst>
</a:theme>
</file>

<file path=ppt/theme/theme3.xml><?xml version="1.0" encoding="utf-8"?>
<a:theme xmlns:a="http://schemas.openxmlformats.org/drawingml/2006/main" name="Tema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a1" id="{39BD48F7-799D-44BD-BD91-49F69E67F12E}" vid="{F76ADF41-36D0-4470-8F54-67E5EE8083C2}"/>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15400</TotalTime>
  <Words>3267</Words>
  <Application>Microsoft Office PowerPoint</Application>
  <PresentationFormat>Panorámica</PresentationFormat>
  <Paragraphs>752</Paragraphs>
  <Slides>59</Slides>
  <Notes>14</Notes>
  <HiddenSlides>0</HiddenSlides>
  <MMClips>0</MMClips>
  <ScaleCrop>false</ScaleCrop>
  <HeadingPairs>
    <vt:vector size="8" baseType="variant">
      <vt:variant>
        <vt:lpstr>Fuentes usadas</vt:lpstr>
      </vt:variant>
      <vt:variant>
        <vt:i4>9</vt:i4>
      </vt:variant>
      <vt:variant>
        <vt:lpstr>Tema</vt:lpstr>
      </vt:variant>
      <vt:variant>
        <vt:i4>3</vt:i4>
      </vt:variant>
      <vt:variant>
        <vt:lpstr>Servidores OLE incrustados</vt:lpstr>
      </vt:variant>
      <vt:variant>
        <vt:i4>1</vt:i4>
      </vt:variant>
      <vt:variant>
        <vt:lpstr>Títulos de diapositiva</vt:lpstr>
      </vt:variant>
      <vt:variant>
        <vt:i4>59</vt:i4>
      </vt:variant>
    </vt:vector>
  </HeadingPairs>
  <TitlesOfParts>
    <vt:vector size="72" baseType="lpstr">
      <vt:lpstr>Arial</vt:lpstr>
      <vt:lpstr>Arial Black</vt:lpstr>
      <vt:lpstr>Arial Narrow</vt:lpstr>
      <vt:lpstr>Calibri</vt:lpstr>
      <vt:lpstr>Lato</vt:lpstr>
      <vt:lpstr>Lato Bold</vt:lpstr>
      <vt:lpstr>Lato Regular</vt:lpstr>
      <vt:lpstr>Lucida Bright</vt:lpstr>
      <vt:lpstr>Wingdings</vt:lpstr>
      <vt:lpstr>Tema de Office</vt:lpstr>
      <vt:lpstr>1_Tema1</vt:lpstr>
      <vt:lpstr>Tema1</vt:lpstr>
      <vt:lpstr>Acrobat Document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Rosa Salcedo Camelo</cp:lastModifiedBy>
  <cp:revision>674</cp:revision>
  <cp:lastPrinted>2017-05-30T21:05:11Z</cp:lastPrinted>
  <dcterms:created xsi:type="dcterms:W3CDTF">2015-02-19T23:51:59Z</dcterms:created>
  <dcterms:modified xsi:type="dcterms:W3CDTF">2018-01-17T21:47:24Z</dcterms:modified>
</cp:coreProperties>
</file>