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8.xml" ContentType="application/vnd.openxmlformats-officedocument.presentationml.tag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106"/>
  </p:notesMasterIdLst>
  <p:handoutMasterIdLst>
    <p:handoutMasterId r:id="rId107"/>
  </p:handoutMasterIdLst>
  <p:sldIdLst>
    <p:sldId id="439" r:id="rId4"/>
    <p:sldId id="465" r:id="rId5"/>
    <p:sldId id="1016" r:id="rId6"/>
    <p:sldId id="1017" r:id="rId7"/>
    <p:sldId id="1018" r:id="rId8"/>
    <p:sldId id="1019" r:id="rId9"/>
    <p:sldId id="1020" r:id="rId10"/>
    <p:sldId id="1021" r:id="rId11"/>
    <p:sldId id="1022" r:id="rId12"/>
    <p:sldId id="1023" r:id="rId13"/>
    <p:sldId id="1024" r:id="rId14"/>
    <p:sldId id="1025" r:id="rId15"/>
    <p:sldId id="1026" r:id="rId16"/>
    <p:sldId id="1066" r:id="rId17"/>
    <p:sldId id="1027" r:id="rId18"/>
    <p:sldId id="1028" r:id="rId19"/>
    <p:sldId id="1029" r:id="rId20"/>
    <p:sldId id="1030" r:id="rId21"/>
    <p:sldId id="1031" r:id="rId22"/>
    <p:sldId id="1032" r:id="rId23"/>
    <p:sldId id="1033" r:id="rId24"/>
    <p:sldId id="1034" r:id="rId25"/>
    <p:sldId id="1035" r:id="rId26"/>
    <p:sldId id="1036" r:id="rId27"/>
    <p:sldId id="1037" r:id="rId28"/>
    <p:sldId id="1038" r:id="rId29"/>
    <p:sldId id="1039" r:id="rId30"/>
    <p:sldId id="1040" r:id="rId31"/>
    <p:sldId id="1041" r:id="rId32"/>
    <p:sldId id="1042" r:id="rId33"/>
    <p:sldId id="1065" r:id="rId34"/>
    <p:sldId id="1044" r:id="rId35"/>
    <p:sldId id="1045" r:id="rId36"/>
    <p:sldId id="1046" r:id="rId37"/>
    <p:sldId id="1047" r:id="rId38"/>
    <p:sldId id="1048" r:id="rId39"/>
    <p:sldId id="1049" r:id="rId40"/>
    <p:sldId id="1050" r:id="rId41"/>
    <p:sldId id="1051" r:id="rId42"/>
    <p:sldId id="1087" r:id="rId43"/>
    <p:sldId id="1088" r:id="rId44"/>
    <p:sldId id="1089" r:id="rId45"/>
    <p:sldId id="1090" r:id="rId46"/>
    <p:sldId id="1091" r:id="rId47"/>
    <p:sldId id="1092" r:id="rId48"/>
    <p:sldId id="1093" r:id="rId49"/>
    <p:sldId id="1067" r:id="rId50"/>
    <p:sldId id="1054" r:id="rId51"/>
    <p:sldId id="1055" r:id="rId52"/>
    <p:sldId id="1056" r:id="rId53"/>
    <p:sldId id="1057" r:id="rId54"/>
    <p:sldId id="1058" r:id="rId55"/>
    <p:sldId id="1059" r:id="rId56"/>
    <p:sldId id="1060" r:id="rId57"/>
    <p:sldId id="1061" r:id="rId58"/>
    <p:sldId id="1062" r:id="rId59"/>
    <p:sldId id="1063" r:id="rId60"/>
    <p:sldId id="1068" r:id="rId61"/>
    <p:sldId id="945" r:id="rId62"/>
    <p:sldId id="946" r:id="rId63"/>
    <p:sldId id="947" r:id="rId64"/>
    <p:sldId id="948" r:id="rId65"/>
    <p:sldId id="949" r:id="rId66"/>
    <p:sldId id="950" r:id="rId67"/>
    <p:sldId id="951" r:id="rId68"/>
    <p:sldId id="952" r:id="rId69"/>
    <p:sldId id="953" r:id="rId70"/>
    <p:sldId id="954" r:id="rId71"/>
    <p:sldId id="955" r:id="rId72"/>
    <p:sldId id="956" r:id="rId73"/>
    <p:sldId id="957" r:id="rId74"/>
    <p:sldId id="958" r:id="rId75"/>
    <p:sldId id="959" r:id="rId76"/>
    <p:sldId id="960" r:id="rId77"/>
    <p:sldId id="1069" r:id="rId78"/>
    <p:sldId id="1070" r:id="rId79"/>
    <p:sldId id="1071" r:id="rId80"/>
    <p:sldId id="1094" r:id="rId81"/>
    <p:sldId id="1095" r:id="rId82"/>
    <p:sldId id="1096" r:id="rId83"/>
    <p:sldId id="1097" r:id="rId84"/>
    <p:sldId id="1098" r:id="rId85"/>
    <p:sldId id="1099" r:id="rId86"/>
    <p:sldId id="1102" r:id="rId87"/>
    <p:sldId id="1103" r:id="rId88"/>
    <p:sldId id="1101" r:id="rId89"/>
    <p:sldId id="1086" r:id="rId90"/>
    <p:sldId id="1072" r:id="rId91"/>
    <p:sldId id="1073" r:id="rId92"/>
    <p:sldId id="1074" r:id="rId93"/>
    <p:sldId id="1075" r:id="rId94"/>
    <p:sldId id="1076" r:id="rId95"/>
    <p:sldId id="1077" r:id="rId96"/>
    <p:sldId id="1078" r:id="rId97"/>
    <p:sldId id="1079" r:id="rId98"/>
    <p:sldId id="1080" r:id="rId99"/>
    <p:sldId id="1081" r:id="rId100"/>
    <p:sldId id="1082" r:id="rId101"/>
    <p:sldId id="1083" r:id="rId102"/>
    <p:sldId id="1084" r:id="rId103"/>
    <p:sldId id="1085" r:id="rId104"/>
    <p:sldId id="475" r:id="rId105"/>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8" autoAdjust="0"/>
    <p:restoredTop sz="92155" autoAdjust="0"/>
  </p:normalViewPr>
  <p:slideViewPr>
    <p:cSldViewPr snapToGrid="0" snapToObjects="1">
      <p:cViewPr varScale="1">
        <p:scale>
          <a:sx n="102" d="100"/>
          <a:sy n="102" d="100"/>
        </p:scale>
        <p:origin x="134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ableStyles" Target="tableStyles.xml"/><Relationship Id="rId16" Type="http://schemas.openxmlformats.org/officeDocument/2006/relationships/slide" Target="slides/slide13.xml"/><Relationship Id="rId107" Type="http://schemas.openxmlformats.org/officeDocument/2006/relationships/handoutMaster" Target="handoutMasters/handoutMaster1.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microsoft.com/office/2015/10/relationships/revisionInfo" Target="revisionInfo.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commentAuthors" Target="commentAuthor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presProps" Target="pres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ATO%20nuevo%20ROM\Anexo%20No.%202%20Anexo%20No.%202%20Listado%20de%20Departamentos%20y%20Municipios.%20201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ompartida\Publica\7%20-%20Coordinaci&#243;n%20T&#233;cnica\AREA%20TECNICA\FUNCIONARIOS\CCASTIBLANCO\CONTRATO%20nuevo%20ROM\Anexo%20No.%202%20Anexo%20No.%202%20Listado%20de%20Departamentos%20y%20Municipios.%202017.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ATO%20nuevo%20ROM\Anexo%20No.%202%20Anexo%20No.%202%20Listado%20de%20Departamentos%20y%20Municipios.%202017.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ompartida\Publica\7%20-%20Coordinaci&#243;n%20T&#233;cnica\AREA%20TECNICA\FUNCIONARIOS\CCASTIBLANCO\CONTRATO%20nuevo%20ROM\Anexo%20No.%202%20Anexo%20No.%202%20Listado%20de%20Departamentos%20y%20Municipios.%20201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tiempos%20procesos%20(002).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reunion%20fiscal.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acgonzalez\AppData\Local\Microsoft\Windows\INetCache\Content.Outlook\F441CKPY\Evolucion%20del%20FRISCO.xlsx"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INVENTARIO</a:t>
            </a:r>
            <a:r>
              <a:rPr lang="es-CO" baseline="0"/>
              <a:t> BIENES INMUEBLES URBANOS REGIONAL OCCIDENTE</a:t>
            </a:r>
            <a:endParaRPr lang="es-CO"/>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explosion val="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42E-4F54-A2D2-84CC7F903CBD}"/>
              </c:ext>
            </c:extLst>
          </c:dPt>
          <c:dPt>
            <c:idx val="1"/>
            <c:bubble3D val="0"/>
            <c:explosion val="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42E-4F54-A2D2-84CC7F903CBD}"/>
              </c:ext>
            </c:extLst>
          </c:dPt>
          <c:dPt>
            <c:idx val="2"/>
            <c:bubble3D val="0"/>
            <c:explosion val="8"/>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142E-4F54-A2D2-84CC7F903CBD}"/>
              </c:ext>
            </c:extLst>
          </c:dPt>
          <c:dPt>
            <c:idx val="3"/>
            <c:bubble3D val="0"/>
            <c:explosion val="5"/>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142E-4F54-A2D2-84CC7F903CBD}"/>
              </c:ext>
            </c:extLst>
          </c:dPt>
          <c:dPt>
            <c:idx val="4"/>
            <c:bubble3D val="0"/>
            <c:explosion val="6"/>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142E-4F54-A2D2-84CC7F903CBD}"/>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1-142E-4F54-A2D2-84CC7F903CB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3-142E-4F54-A2D2-84CC7F903CBD}"/>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5-142E-4F54-A2D2-84CC7F903CBD}"/>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r>
                      <a:rPr lang="en-US" baseline="0"/>
                      <a:t>QUINDIO 
</a:t>
                    </a:r>
                    <a:fld id="{4789829A-6988-4264-9094-4E3922AA3D38}" type="PERCENTAGE">
                      <a:rPr lang="en-US" baseline="0"/>
                      <a:pPr>
                        <a:defRPr>
                          <a:solidFill>
                            <a:schemeClr val="accent1"/>
                          </a:solidFill>
                        </a:defRPr>
                      </a:pPr>
                      <a:t>[PORCENTAJE]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142E-4F54-A2D2-84CC7F903CBD}"/>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9-142E-4F54-A2D2-84CC7F903CBD}"/>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OCCIDENTE!$A$35:$A$39</c:f>
              <c:strCache>
                <c:ptCount val="5"/>
                <c:pt idx="0">
                  <c:v>MEDELLIN</c:v>
                </c:pt>
                <c:pt idx="1">
                  <c:v>ANTIOQUIA</c:v>
                </c:pt>
                <c:pt idx="2">
                  <c:v>CALDAS</c:v>
                </c:pt>
                <c:pt idx="3">
                  <c:v>QUINDIA</c:v>
                </c:pt>
                <c:pt idx="4">
                  <c:v>RISARALDA</c:v>
                </c:pt>
              </c:strCache>
            </c:strRef>
          </c:cat>
          <c:val>
            <c:numRef>
              <c:f>OCCIDENTE!$B$35:$B$39</c:f>
              <c:numCache>
                <c:formatCode>General</c:formatCode>
                <c:ptCount val="5"/>
                <c:pt idx="0">
                  <c:v>924</c:v>
                </c:pt>
                <c:pt idx="1">
                  <c:v>626</c:v>
                </c:pt>
                <c:pt idx="2">
                  <c:v>137</c:v>
                </c:pt>
                <c:pt idx="3">
                  <c:v>196</c:v>
                </c:pt>
                <c:pt idx="4">
                  <c:v>245</c:v>
                </c:pt>
              </c:numCache>
            </c:numRef>
          </c:val>
          <c:extLst>
            <c:ext xmlns:c16="http://schemas.microsoft.com/office/drawing/2014/chart" uri="{C3380CC4-5D6E-409C-BE32-E72D297353CC}">
              <c16:uniqueId val="{0000000A-142E-4F54-A2D2-84CC7F903CBD}"/>
            </c:ext>
          </c:extLst>
        </c:ser>
        <c:dLbls>
          <c:dLblPos val="outEnd"/>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INVENTARIO</a:t>
            </a:r>
            <a:r>
              <a:rPr lang="es-CO" baseline="0"/>
              <a:t> BIENES INMUEBLES URBANOS REGIONAL NORTE</a:t>
            </a:r>
            <a:endParaRPr lang="es-CO"/>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explosion val="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9CE-45DC-A90E-8E4A2805A19B}"/>
              </c:ext>
            </c:extLst>
          </c:dPt>
          <c:dPt>
            <c:idx val="1"/>
            <c:bubble3D val="0"/>
            <c:explosion val="5"/>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9CE-45DC-A90E-8E4A2805A19B}"/>
              </c:ext>
            </c:extLst>
          </c:dPt>
          <c:dPt>
            <c:idx val="2"/>
            <c:bubble3D val="0"/>
            <c:explosion val="6"/>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9CE-45DC-A90E-8E4A2805A19B}"/>
              </c:ext>
            </c:extLst>
          </c:dPt>
          <c:dPt>
            <c:idx val="3"/>
            <c:bubble3D val="0"/>
            <c:explosion val="6"/>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9CE-45DC-A90E-8E4A2805A19B}"/>
              </c:ext>
            </c:extLst>
          </c:dPt>
          <c:dPt>
            <c:idx val="4"/>
            <c:bubble3D val="0"/>
            <c:explosion val="5"/>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49CE-45DC-A90E-8E4A2805A19B}"/>
              </c:ext>
            </c:extLst>
          </c:dPt>
          <c:dPt>
            <c:idx val="5"/>
            <c:bubble3D val="0"/>
            <c:explosion val="6"/>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49CE-45DC-A90E-8E4A2805A19B}"/>
              </c:ext>
            </c:extLst>
          </c:dPt>
          <c:dPt>
            <c:idx val="6"/>
            <c:bubble3D val="0"/>
            <c:explosion val="4"/>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49CE-45DC-A90E-8E4A2805A19B}"/>
              </c:ext>
            </c:extLst>
          </c:dPt>
          <c:dPt>
            <c:idx val="7"/>
            <c:bubble3D val="0"/>
            <c:explosion val="8"/>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49CE-45DC-A90E-8E4A2805A19B}"/>
              </c:ext>
            </c:extLst>
          </c:dPt>
          <c:dPt>
            <c:idx val="8"/>
            <c:bubble3D val="0"/>
            <c:explosion val="4"/>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49CE-45DC-A90E-8E4A2805A19B}"/>
              </c:ext>
            </c:extLst>
          </c:dPt>
          <c:dLbls>
            <c:dLbl>
              <c:idx val="0"/>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9CE-45DC-A90E-8E4A2805A19B}"/>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3-49CE-45DC-A90E-8E4A2805A19B}"/>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5-49CE-45DC-A90E-8E4A2805A19B}"/>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7-49CE-45DC-A90E-8E4A2805A19B}"/>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9-49CE-45DC-A90E-8E4A2805A19B}"/>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B-49CE-45DC-A90E-8E4A2805A19B}"/>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D-49CE-45DC-A90E-8E4A2805A19B}"/>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F-49CE-45DC-A90E-8E4A2805A19B}"/>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11-49CE-45DC-A90E-8E4A2805A19B}"/>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 NORTE'!$A$40:$A$48</c:f>
              <c:strCache>
                <c:ptCount val="9"/>
                <c:pt idx="0">
                  <c:v>BARRANQUILLA</c:v>
                </c:pt>
                <c:pt idx="1">
                  <c:v>CARTAGENA</c:v>
                </c:pt>
                <c:pt idx="2">
                  <c:v>ATLANTICO</c:v>
                </c:pt>
                <c:pt idx="3">
                  <c:v>BOLIVAR</c:v>
                </c:pt>
                <c:pt idx="4">
                  <c:v>CESAR</c:v>
                </c:pt>
                <c:pt idx="5">
                  <c:v>CORDOBA</c:v>
                </c:pt>
                <c:pt idx="6">
                  <c:v>LA GUAJIRA</c:v>
                </c:pt>
                <c:pt idx="7">
                  <c:v>MAGDALENA</c:v>
                </c:pt>
                <c:pt idx="8">
                  <c:v>SUCRE</c:v>
                </c:pt>
              </c:strCache>
            </c:strRef>
          </c:cat>
          <c:val>
            <c:numRef>
              <c:f>' NORTE'!$B$40:$B$48</c:f>
              <c:numCache>
                <c:formatCode>General</c:formatCode>
                <c:ptCount val="9"/>
                <c:pt idx="0">
                  <c:v>539</c:v>
                </c:pt>
                <c:pt idx="1">
                  <c:v>163</c:v>
                </c:pt>
                <c:pt idx="2">
                  <c:v>313</c:v>
                </c:pt>
                <c:pt idx="3">
                  <c:v>93</c:v>
                </c:pt>
                <c:pt idx="4">
                  <c:v>129</c:v>
                </c:pt>
                <c:pt idx="5">
                  <c:v>787</c:v>
                </c:pt>
                <c:pt idx="6">
                  <c:v>35</c:v>
                </c:pt>
                <c:pt idx="7">
                  <c:v>305</c:v>
                </c:pt>
                <c:pt idx="8">
                  <c:v>59</c:v>
                </c:pt>
              </c:numCache>
            </c:numRef>
          </c:val>
          <c:extLst>
            <c:ext xmlns:c16="http://schemas.microsoft.com/office/drawing/2014/chart" uri="{C3380CC4-5D6E-409C-BE32-E72D297353CC}">
              <c16:uniqueId val="{00000012-49CE-45DC-A90E-8E4A2805A19B}"/>
            </c:ext>
          </c:extLst>
        </c:ser>
        <c:dLbls>
          <c:dLblPos val="outEnd"/>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INVENTARIO</a:t>
            </a:r>
            <a:r>
              <a:rPr lang="es-CO" baseline="0"/>
              <a:t> BIENES INMUEBLES URBANOS REGIONAL SUR OCCIDENTE</a:t>
            </a:r>
            <a:endParaRPr lang="es-CO"/>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1699758941793016E-2"/>
          <c:y val="0.29672249903217784"/>
          <c:w val="0.80460049017940405"/>
          <c:h val="0.61943694449425124"/>
        </c:manualLayout>
      </c:layout>
      <c:pie3DChart>
        <c:varyColors val="1"/>
        <c:ser>
          <c:idx val="0"/>
          <c:order val="0"/>
          <c:dPt>
            <c:idx val="0"/>
            <c:bubble3D val="0"/>
            <c:explosion val="1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C55A-4E78-82ED-AD2DB5E705E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C55A-4E78-82ED-AD2DB5E705EA}"/>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C55A-4E78-82ED-AD2DB5E705EA}"/>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C55A-4E78-82ED-AD2DB5E705EA}"/>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1-C55A-4E78-82ED-AD2DB5E705EA}"/>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3-C55A-4E78-82ED-AD2DB5E705EA}"/>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5-C55A-4E78-82ED-AD2DB5E705EA}"/>
                </c:ext>
              </c:extLst>
            </c:dLbl>
            <c:dLbl>
              <c:idx val="3"/>
              <c:layout>
                <c:manualLayout>
                  <c:x val="0.15992323684631377"/>
                  <c:y val="-2.209944751381218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55A-4E78-82ED-AD2DB5E705EA}"/>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 SUROCCIDENTE'!$A$30:$A$33</c:f>
              <c:strCache>
                <c:ptCount val="4"/>
                <c:pt idx="0">
                  <c:v>CALI</c:v>
                </c:pt>
                <c:pt idx="1">
                  <c:v>VALLE DEL CAUCA</c:v>
                </c:pt>
                <c:pt idx="2">
                  <c:v>CAUCA</c:v>
                </c:pt>
                <c:pt idx="3">
                  <c:v>NARIÑO</c:v>
                </c:pt>
              </c:strCache>
            </c:strRef>
          </c:cat>
          <c:val>
            <c:numRef>
              <c:f>' SUROCCIDENTE'!$B$30:$B$33</c:f>
              <c:numCache>
                <c:formatCode>General</c:formatCode>
                <c:ptCount val="4"/>
                <c:pt idx="0">
                  <c:v>3194</c:v>
                </c:pt>
                <c:pt idx="1">
                  <c:v>968</c:v>
                </c:pt>
                <c:pt idx="2">
                  <c:v>86</c:v>
                </c:pt>
                <c:pt idx="3">
                  <c:v>112</c:v>
                </c:pt>
              </c:numCache>
            </c:numRef>
          </c:val>
          <c:extLst>
            <c:ext xmlns:c16="http://schemas.microsoft.com/office/drawing/2014/chart" uri="{C3380CC4-5D6E-409C-BE32-E72D297353CC}">
              <c16:uniqueId val="{00000008-C55A-4E78-82ED-AD2DB5E705EA}"/>
            </c:ext>
          </c:extLst>
        </c:ser>
        <c:dLbls>
          <c:dLblPos val="outEnd"/>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dirty="0"/>
              <a:t>INVENTARIO</a:t>
            </a:r>
            <a:r>
              <a:rPr lang="es-CO" baseline="0" dirty="0"/>
              <a:t> BIENES INMUEBLES URBANOS REGIONAL CENTRO ORIENTE</a:t>
            </a:r>
            <a:endParaRPr lang="es-CO" dirty="0"/>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0695587805125576E-2"/>
          <c:y val="0.33141036532506202"/>
          <c:w val="0.75369601165282685"/>
          <c:h val="0.57844561050596333"/>
        </c:manualLayout>
      </c:layout>
      <c:pie3DChart>
        <c:varyColors val="1"/>
        <c:ser>
          <c:idx val="0"/>
          <c:order val="0"/>
          <c:dPt>
            <c:idx val="0"/>
            <c:bubble3D val="0"/>
            <c:explosion val="37"/>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25A-40DF-93EB-ECE6EAD4729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25A-40DF-93EB-ECE6EAD4729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625A-40DF-93EB-ECE6EAD4729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625A-40DF-93EB-ECE6EAD47294}"/>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625A-40DF-93EB-ECE6EAD47294}"/>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625A-40DF-93EB-ECE6EAD47294}"/>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625A-40DF-93EB-ECE6EAD47294}"/>
              </c:ext>
            </c:extLst>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625A-40DF-93EB-ECE6EAD47294}"/>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625A-40DF-93EB-ECE6EAD47294}"/>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1-625A-40DF-93EB-ECE6EAD47294}"/>
                </c:ext>
              </c:extLst>
            </c:dLbl>
            <c:dLbl>
              <c:idx val="1"/>
              <c:layout>
                <c:manualLayout>
                  <c:x val="2.9146708661417324E-2"/>
                  <c:y val="3.804480338524376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25A-40DF-93EB-ECE6EAD47294}"/>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5-625A-40DF-93EB-ECE6EAD47294}"/>
                </c:ext>
              </c:extLst>
            </c:dLbl>
            <c:dLbl>
              <c:idx val="3"/>
              <c:layout>
                <c:manualLayout>
                  <c:x val="0"/>
                  <c:y val="-4.725153567490943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25A-40DF-93EB-ECE6EAD47294}"/>
                </c:ext>
              </c:extLst>
            </c:dLbl>
            <c:dLbl>
              <c:idx val="4"/>
              <c:layout>
                <c:manualLayout>
                  <c:x val="-5.4586808188021245E-2"/>
                  <c:y val="-5.670184280989132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625A-40DF-93EB-ECE6EAD47294}"/>
                </c:ext>
              </c:extLst>
            </c:dLbl>
            <c:dLbl>
              <c:idx val="5"/>
              <c:layout>
                <c:manualLayout>
                  <c:x val="3.2000000000000001E-2"/>
                  <c:y val="-3.780122853992749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625A-40DF-93EB-ECE6EAD47294}"/>
                </c:ext>
              </c:extLst>
            </c:dLbl>
            <c:dLbl>
              <c:idx val="6"/>
              <c:layout>
                <c:manualLayout>
                  <c:x val="1.1608890056294138E-2"/>
                  <c:y val="-0.14805481178138294"/>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625A-40DF-93EB-ECE6EAD47294}"/>
                </c:ext>
              </c:extLst>
            </c:dLbl>
            <c:dLbl>
              <c:idx val="7"/>
              <c:layout>
                <c:manualLayout>
                  <c:x val="7.9999999999999946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625A-40DF-93EB-ECE6EAD47294}"/>
                </c:ext>
              </c:extLst>
            </c:dLbl>
            <c:dLbl>
              <c:idx val="8"/>
              <c:layout>
                <c:manualLayout>
                  <c:x val="0.10478231540238668"/>
                  <c:y val="9.4503071349818866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625A-40DF-93EB-ECE6EAD47294}"/>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 C. ORIENTE'!$P$51:$P$59</c:f>
              <c:strCache>
                <c:ptCount val="9"/>
                <c:pt idx="0">
                  <c:v>BOGOTA</c:v>
                </c:pt>
                <c:pt idx="1">
                  <c:v>BOYACA</c:v>
                </c:pt>
                <c:pt idx="2">
                  <c:v>CASANARE</c:v>
                </c:pt>
                <c:pt idx="3">
                  <c:v>CUNDINAMARCA</c:v>
                </c:pt>
                <c:pt idx="4">
                  <c:v>HUILA</c:v>
                </c:pt>
                <c:pt idx="5">
                  <c:v>META </c:v>
                </c:pt>
                <c:pt idx="6">
                  <c:v>NORTE DE SANTANDER</c:v>
                </c:pt>
                <c:pt idx="7">
                  <c:v>SANTANDER</c:v>
                </c:pt>
                <c:pt idx="8">
                  <c:v>TOLIMA</c:v>
                </c:pt>
              </c:strCache>
            </c:strRef>
          </c:cat>
          <c:val>
            <c:numRef>
              <c:f>' C. ORIENTE'!$Q$51:$Q$59</c:f>
              <c:numCache>
                <c:formatCode>General</c:formatCode>
                <c:ptCount val="9"/>
                <c:pt idx="0">
                  <c:v>2235</c:v>
                </c:pt>
                <c:pt idx="1">
                  <c:v>87</c:v>
                </c:pt>
                <c:pt idx="2">
                  <c:v>38</c:v>
                </c:pt>
                <c:pt idx="3">
                  <c:v>285</c:v>
                </c:pt>
                <c:pt idx="4">
                  <c:v>55</c:v>
                </c:pt>
                <c:pt idx="5">
                  <c:v>227</c:v>
                </c:pt>
                <c:pt idx="6">
                  <c:v>269</c:v>
                </c:pt>
                <c:pt idx="7">
                  <c:v>212</c:v>
                </c:pt>
                <c:pt idx="8">
                  <c:v>142</c:v>
                </c:pt>
              </c:numCache>
            </c:numRef>
          </c:val>
          <c:extLst>
            <c:ext xmlns:c16="http://schemas.microsoft.com/office/drawing/2014/chart" uri="{C3380CC4-5D6E-409C-BE32-E72D297353CC}">
              <c16:uniqueId val="{00000012-625A-40DF-93EB-ECE6EAD47294}"/>
            </c:ext>
          </c:extLst>
        </c:ser>
        <c:dLbls>
          <c:dLblPos val="outEnd"/>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CANTIDAD</a:t>
            </a:r>
            <a:r>
              <a:rPr lang="es-CO" baseline="0"/>
              <a:t> DE OBRAS SOLICITADAS EN 6 MESES</a:t>
            </a:r>
            <a:endParaRPr lang="es-C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Hoja1!$A$6:$A$9</c:f>
              <c:strCache>
                <c:ptCount val="4"/>
                <c:pt idx="0">
                  <c:v> CENTRO ORIENTE</c:v>
                </c:pt>
                <c:pt idx="1">
                  <c:v> NORTE</c:v>
                </c:pt>
                <c:pt idx="2">
                  <c:v>OCCIDENTE</c:v>
                </c:pt>
                <c:pt idx="3">
                  <c:v>SUROCCIDENTE</c:v>
                </c:pt>
              </c:strCache>
            </c:strRef>
          </c:cat>
          <c:val>
            <c:numRef>
              <c:f>Hoja1!$B$6:$B$9</c:f>
              <c:numCache>
                <c:formatCode>General</c:formatCode>
                <c:ptCount val="4"/>
                <c:pt idx="0">
                  <c:v>73</c:v>
                </c:pt>
                <c:pt idx="1">
                  <c:v>16</c:v>
                </c:pt>
                <c:pt idx="2">
                  <c:v>52</c:v>
                </c:pt>
                <c:pt idx="3">
                  <c:v>49</c:v>
                </c:pt>
              </c:numCache>
            </c:numRef>
          </c:val>
          <c:extLst>
            <c:ext xmlns:c16="http://schemas.microsoft.com/office/drawing/2014/chart" uri="{C3380CC4-5D6E-409C-BE32-E72D297353CC}">
              <c16:uniqueId val="{00000000-F5DF-4CC6-883F-1FEBC3C53E76}"/>
            </c:ext>
          </c:extLst>
        </c:ser>
        <c:dLbls>
          <c:showLegendKey val="0"/>
          <c:showVal val="0"/>
          <c:showCatName val="0"/>
          <c:showSerName val="0"/>
          <c:showPercent val="0"/>
          <c:showBubbleSize val="0"/>
        </c:dLbls>
        <c:gapWidth val="150"/>
        <c:shape val="box"/>
        <c:axId val="1192503728"/>
        <c:axId val="1192504272"/>
        <c:axId val="0"/>
      </c:bar3DChart>
      <c:catAx>
        <c:axId val="11925037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92504272"/>
        <c:crosses val="autoZero"/>
        <c:auto val="1"/>
        <c:lblAlgn val="ctr"/>
        <c:lblOffset val="100"/>
        <c:noMultiLvlLbl val="0"/>
      </c:catAx>
      <c:valAx>
        <c:axId val="119250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925037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r>
              <a:rPr lang="en-US"/>
              <a:t>Cantidad de Inmuebles en Proceso de Extincion vs Fecha de Inicio del Proceso</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1"/>
          <c:order val="0"/>
          <c:tx>
            <c:strRef>
              <c:f>'En proceso a 18-07-17'!$A$2</c:f>
              <c:strCache>
                <c:ptCount val="1"/>
                <c:pt idx="0">
                  <c:v>Inmuebles No sociales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'En proceso a 18-07-17'!$K$1:$AS$1</c:f>
              <c:numCache>
                <c:formatCode>General</c:formatCode>
                <c:ptCount val="35"/>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numCache>
            </c:numRef>
          </c:cat>
          <c:val>
            <c:numRef>
              <c:f>'En proceso a 18-07-17'!$K$2:$AS$2</c:f>
              <c:numCache>
                <c:formatCode>General</c:formatCode>
                <c:ptCount val="35"/>
                <c:pt idx="0">
                  <c:v>2</c:v>
                </c:pt>
                <c:pt idx="1">
                  <c:v>0</c:v>
                </c:pt>
                <c:pt idx="2">
                  <c:v>0</c:v>
                </c:pt>
                <c:pt idx="3">
                  <c:v>0</c:v>
                </c:pt>
                <c:pt idx="4">
                  <c:v>3</c:v>
                </c:pt>
                <c:pt idx="5">
                  <c:v>5</c:v>
                </c:pt>
                <c:pt idx="6">
                  <c:v>65</c:v>
                </c:pt>
                <c:pt idx="7">
                  <c:v>24</c:v>
                </c:pt>
                <c:pt idx="8">
                  <c:v>22</c:v>
                </c:pt>
                <c:pt idx="9">
                  <c:v>37</c:v>
                </c:pt>
                <c:pt idx="10">
                  <c:v>19</c:v>
                </c:pt>
                <c:pt idx="11">
                  <c:v>31</c:v>
                </c:pt>
                <c:pt idx="12">
                  <c:v>44</c:v>
                </c:pt>
                <c:pt idx="13">
                  <c:v>96</c:v>
                </c:pt>
                <c:pt idx="14">
                  <c:v>53</c:v>
                </c:pt>
                <c:pt idx="15">
                  <c:v>69</c:v>
                </c:pt>
                <c:pt idx="16">
                  <c:v>263</c:v>
                </c:pt>
                <c:pt idx="17">
                  <c:v>171</c:v>
                </c:pt>
                <c:pt idx="18">
                  <c:v>90</c:v>
                </c:pt>
                <c:pt idx="19">
                  <c:v>61</c:v>
                </c:pt>
                <c:pt idx="20">
                  <c:v>97</c:v>
                </c:pt>
                <c:pt idx="21">
                  <c:v>1469</c:v>
                </c:pt>
                <c:pt idx="22">
                  <c:v>1625</c:v>
                </c:pt>
                <c:pt idx="23">
                  <c:v>991</c:v>
                </c:pt>
                <c:pt idx="24">
                  <c:v>821</c:v>
                </c:pt>
                <c:pt idx="25">
                  <c:v>1292</c:v>
                </c:pt>
                <c:pt idx="26">
                  <c:v>1483</c:v>
                </c:pt>
                <c:pt idx="27">
                  <c:v>739</c:v>
                </c:pt>
                <c:pt idx="28">
                  <c:v>1795</c:v>
                </c:pt>
                <c:pt idx="29">
                  <c:v>908</c:v>
                </c:pt>
                <c:pt idx="30">
                  <c:v>1286</c:v>
                </c:pt>
                <c:pt idx="31">
                  <c:v>1104</c:v>
                </c:pt>
                <c:pt idx="32">
                  <c:v>528</c:v>
                </c:pt>
                <c:pt idx="33">
                  <c:v>897</c:v>
                </c:pt>
                <c:pt idx="34">
                  <c:v>296</c:v>
                </c:pt>
              </c:numCache>
            </c:numRef>
          </c:val>
          <c:smooth val="0"/>
          <c:extLst>
            <c:ext xmlns:c16="http://schemas.microsoft.com/office/drawing/2014/chart" uri="{C3380CC4-5D6E-409C-BE32-E72D297353CC}">
              <c16:uniqueId val="{00000000-222A-4ECB-BA5A-3711532AE97F}"/>
            </c:ext>
          </c:extLst>
        </c:ser>
        <c:dLbls>
          <c:dLblPos val="t"/>
          <c:showLegendKey val="0"/>
          <c:showVal val="1"/>
          <c:showCatName val="0"/>
          <c:showSerName val="0"/>
          <c:showPercent val="0"/>
          <c:showBubbleSize val="0"/>
        </c:dLbls>
        <c:marker val="1"/>
        <c:smooth val="0"/>
        <c:axId val="-541319040"/>
        <c:axId val="-541317952"/>
      </c:lineChart>
      <c:catAx>
        <c:axId val="-54131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541317952"/>
        <c:crosses val="autoZero"/>
        <c:auto val="1"/>
        <c:lblAlgn val="ctr"/>
        <c:lblOffset val="100"/>
        <c:noMultiLvlLbl val="0"/>
      </c:catAx>
      <c:valAx>
        <c:axId val="-54131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41319040"/>
        <c:crosses val="autoZero"/>
        <c:crossBetween val="between"/>
      </c:valAx>
      <c:spPr>
        <a:noFill/>
        <a:ln>
          <a:noFill/>
        </a:ln>
        <a:effectLst/>
      </c:spPr>
    </c:plotArea>
    <c:plotVisOnly val="1"/>
    <c:dispBlanksAs val="gap"/>
    <c:showDLblsOverMax val="0"/>
  </c:chart>
  <c:spPr>
    <a:noFill/>
    <a:ln>
      <a:noFill/>
    </a:ln>
    <a:effectLst/>
  </c:spPr>
  <c:txPr>
    <a:bodyPr/>
    <a:lstStyle/>
    <a:p>
      <a:pPr>
        <a:defRPr sz="900"/>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r>
              <a:rPr lang="en-US"/>
              <a:t>Sociedades y Estabelcimientos de Comercio</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1"/>
          <c:order val="0"/>
          <c:tx>
            <c:strRef>
              <c:f>'En proceso a 18-07-17'!$A$3</c:f>
              <c:strCache>
                <c:ptCount val="1"/>
                <c:pt idx="0">
                  <c:v>Sociedades</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'En proceso a 18-07-17'!$K$1:$AR$1</c:f>
              <c:numCache>
                <c:formatCode>General</c:formatCode>
                <c:ptCount val="34"/>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numCache>
            </c:numRef>
          </c:cat>
          <c:val>
            <c:numRef>
              <c:f>'En proceso a 18-07-17'!$K$3:$AR$3</c:f>
              <c:numCache>
                <c:formatCode>General</c:formatCode>
                <c:ptCount val="34"/>
                <c:pt idx="0">
                  <c:v>0</c:v>
                </c:pt>
                <c:pt idx="1">
                  <c:v>0</c:v>
                </c:pt>
                <c:pt idx="2">
                  <c:v>0</c:v>
                </c:pt>
                <c:pt idx="3">
                  <c:v>0</c:v>
                </c:pt>
                <c:pt idx="4">
                  <c:v>0</c:v>
                </c:pt>
                <c:pt idx="5">
                  <c:v>0</c:v>
                </c:pt>
                <c:pt idx="6">
                  <c:v>0</c:v>
                </c:pt>
                <c:pt idx="7">
                  <c:v>3</c:v>
                </c:pt>
                <c:pt idx="8">
                  <c:v>0</c:v>
                </c:pt>
                <c:pt idx="9">
                  <c:v>0</c:v>
                </c:pt>
                <c:pt idx="10">
                  <c:v>1</c:v>
                </c:pt>
                <c:pt idx="11">
                  <c:v>0</c:v>
                </c:pt>
                <c:pt idx="12">
                  <c:v>0</c:v>
                </c:pt>
                <c:pt idx="13">
                  <c:v>6</c:v>
                </c:pt>
                <c:pt idx="14">
                  <c:v>1</c:v>
                </c:pt>
                <c:pt idx="15">
                  <c:v>13</c:v>
                </c:pt>
                <c:pt idx="16">
                  <c:v>34</c:v>
                </c:pt>
                <c:pt idx="17">
                  <c:v>46</c:v>
                </c:pt>
                <c:pt idx="18">
                  <c:v>28</c:v>
                </c:pt>
                <c:pt idx="19">
                  <c:v>15</c:v>
                </c:pt>
                <c:pt idx="20">
                  <c:v>68</c:v>
                </c:pt>
                <c:pt idx="21">
                  <c:v>59</c:v>
                </c:pt>
                <c:pt idx="22">
                  <c:v>173</c:v>
                </c:pt>
                <c:pt idx="23">
                  <c:v>99</c:v>
                </c:pt>
                <c:pt idx="24">
                  <c:v>130</c:v>
                </c:pt>
                <c:pt idx="25">
                  <c:v>113</c:v>
                </c:pt>
                <c:pt idx="26">
                  <c:v>133</c:v>
                </c:pt>
                <c:pt idx="27">
                  <c:v>31</c:v>
                </c:pt>
                <c:pt idx="28">
                  <c:v>75</c:v>
                </c:pt>
                <c:pt idx="29">
                  <c:v>78</c:v>
                </c:pt>
                <c:pt idx="30">
                  <c:v>195</c:v>
                </c:pt>
                <c:pt idx="31">
                  <c:v>55</c:v>
                </c:pt>
                <c:pt idx="32">
                  <c:v>50</c:v>
                </c:pt>
                <c:pt idx="33">
                  <c:v>14</c:v>
                </c:pt>
              </c:numCache>
            </c:numRef>
          </c:val>
          <c:smooth val="0"/>
          <c:extLst>
            <c:ext xmlns:c16="http://schemas.microsoft.com/office/drawing/2014/chart" uri="{C3380CC4-5D6E-409C-BE32-E72D297353CC}">
              <c16:uniqueId val="{00000000-CA65-47FC-A634-E31E6822A146}"/>
            </c:ext>
          </c:extLst>
        </c:ser>
        <c:dLbls>
          <c:dLblPos val="t"/>
          <c:showLegendKey val="0"/>
          <c:showVal val="1"/>
          <c:showCatName val="0"/>
          <c:showSerName val="0"/>
          <c:showPercent val="0"/>
          <c:showBubbleSize val="0"/>
        </c:dLbls>
        <c:smooth val="0"/>
        <c:axId val="-351091936"/>
        <c:axId val="-351090848"/>
      </c:lineChart>
      <c:catAx>
        <c:axId val="-35109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090848"/>
        <c:crosses val="autoZero"/>
        <c:auto val="1"/>
        <c:lblAlgn val="ctr"/>
        <c:lblOffset val="100"/>
        <c:noMultiLvlLbl val="0"/>
      </c:catAx>
      <c:valAx>
        <c:axId val="-35109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09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8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'En proceso a 18-07-17'!$A$4</c:f>
              <c:strCache>
                <c:ptCount val="1"/>
                <c:pt idx="0">
                  <c:v>Medios de Transporte</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'En proceso a 18-07-17'!$B$1:$AS$1</c:f>
              <c:numCache>
                <c:formatCode>General</c:formatCode>
                <c:ptCount val="4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pt idx="41">
                  <c:v>2015</c:v>
                </c:pt>
                <c:pt idx="42">
                  <c:v>2016</c:v>
                </c:pt>
                <c:pt idx="43">
                  <c:v>2017</c:v>
                </c:pt>
              </c:numCache>
            </c:numRef>
          </c:cat>
          <c:val>
            <c:numRef>
              <c:f>'En proceso a 18-07-17'!$B$4:$AS$4</c:f>
              <c:numCache>
                <c:formatCode>General</c:formatCode>
                <c:ptCount val="44"/>
                <c:pt idx="0">
                  <c:v>4</c:v>
                </c:pt>
                <c:pt idx="1">
                  <c:v>6</c:v>
                </c:pt>
                <c:pt idx="2">
                  <c:v>9</c:v>
                </c:pt>
                <c:pt idx="3">
                  <c:v>12</c:v>
                </c:pt>
                <c:pt idx="4">
                  <c:v>46</c:v>
                </c:pt>
                <c:pt idx="5">
                  <c:v>25</c:v>
                </c:pt>
                <c:pt idx="6">
                  <c:v>41</c:v>
                </c:pt>
                <c:pt idx="7">
                  <c:v>60</c:v>
                </c:pt>
                <c:pt idx="8">
                  <c:v>53</c:v>
                </c:pt>
                <c:pt idx="9">
                  <c:v>41</c:v>
                </c:pt>
                <c:pt idx="10">
                  <c:v>58</c:v>
                </c:pt>
                <c:pt idx="11">
                  <c:v>36</c:v>
                </c:pt>
                <c:pt idx="12">
                  <c:v>34</c:v>
                </c:pt>
                <c:pt idx="13">
                  <c:v>33</c:v>
                </c:pt>
                <c:pt idx="14">
                  <c:v>22</c:v>
                </c:pt>
                <c:pt idx="15">
                  <c:v>65</c:v>
                </c:pt>
                <c:pt idx="16">
                  <c:v>30</c:v>
                </c:pt>
                <c:pt idx="17">
                  <c:v>21</c:v>
                </c:pt>
                <c:pt idx="18">
                  <c:v>47</c:v>
                </c:pt>
                <c:pt idx="19">
                  <c:v>87</c:v>
                </c:pt>
                <c:pt idx="20">
                  <c:v>45</c:v>
                </c:pt>
                <c:pt idx="21">
                  <c:v>81</c:v>
                </c:pt>
                <c:pt idx="22">
                  <c:v>83</c:v>
                </c:pt>
                <c:pt idx="23">
                  <c:v>98</c:v>
                </c:pt>
                <c:pt idx="24">
                  <c:v>78</c:v>
                </c:pt>
                <c:pt idx="25">
                  <c:v>103</c:v>
                </c:pt>
                <c:pt idx="26">
                  <c:v>128</c:v>
                </c:pt>
                <c:pt idx="27">
                  <c:v>144</c:v>
                </c:pt>
                <c:pt idx="28">
                  <c:v>125</c:v>
                </c:pt>
                <c:pt idx="29">
                  <c:v>110</c:v>
                </c:pt>
                <c:pt idx="30">
                  <c:v>143</c:v>
                </c:pt>
                <c:pt idx="31">
                  <c:v>295</c:v>
                </c:pt>
                <c:pt idx="32">
                  <c:v>172</c:v>
                </c:pt>
                <c:pt idx="33">
                  <c:v>664</c:v>
                </c:pt>
                <c:pt idx="34">
                  <c:v>417</c:v>
                </c:pt>
                <c:pt idx="35">
                  <c:v>362</c:v>
                </c:pt>
                <c:pt idx="36">
                  <c:v>244</c:v>
                </c:pt>
                <c:pt idx="37">
                  <c:v>502</c:v>
                </c:pt>
                <c:pt idx="38">
                  <c:v>519</c:v>
                </c:pt>
                <c:pt idx="39">
                  <c:v>796</c:v>
                </c:pt>
                <c:pt idx="40">
                  <c:v>773</c:v>
                </c:pt>
                <c:pt idx="41">
                  <c:v>775</c:v>
                </c:pt>
                <c:pt idx="42">
                  <c:v>442</c:v>
                </c:pt>
                <c:pt idx="43">
                  <c:v>60</c:v>
                </c:pt>
              </c:numCache>
            </c:numRef>
          </c:val>
          <c:smooth val="0"/>
          <c:extLst>
            <c:ext xmlns:c16="http://schemas.microsoft.com/office/drawing/2014/chart" uri="{C3380CC4-5D6E-409C-BE32-E72D297353CC}">
              <c16:uniqueId val="{00000000-5A1A-4AB9-84F2-6A00F7C6D1B3}"/>
            </c:ext>
          </c:extLst>
        </c:ser>
        <c:dLbls>
          <c:dLblPos val="t"/>
          <c:showLegendKey val="0"/>
          <c:showVal val="1"/>
          <c:showCatName val="0"/>
          <c:showSerName val="0"/>
          <c:showPercent val="0"/>
          <c:showBubbleSize val="0"/>
        </c:dLbls>
        <c:smooth val="0"/>
        <c:axId val="-351100096"/>
        <c:axId val="-351099008"/>
      </c:lineChart>
      <c:catAx>
        <c:axId val="-35110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099008"/>
        <c:crosses val="autoZero"/>
        <c:auto val="1"/>
        <c:lblAlgn val="ctr"/>
        <c:lblOffset val="100"/>
        <c:noMultiLvlLbl val="0"/>
      </c:catAx>
      <c:valAx>
        <c:axId val="-35109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351100096"/>
        <c:crosses val="autoZero"/>
        <c:crossBetween val="between"/>
      </c:valAx>
      <c:spPr>
        <a:noFill/>
        <a:ln>
          <a:noFill/>
        </a:ln>
        <a:effectLst/>
      </c:spPr>
    </c:plotArea>
    <c:plotVisOnly val="1"/>
    <c:dispBlanksAs val="gap"/>
    <c:showDLblsOverMax val="0"/>
  </c:chart>
  <c:spPr>
    <a:noFill/>
    <a:ln>
      <a:noFill/>
    </a:ln>
    <a:effectLst/>
  </c:spPr>
  <c:txPr>
    <a:bodyPr/>
    <a:lstStyle/>
    <a:p>
      <a:pPr>
        <a:defRPr sz="800"/>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dirty="0"/>
              <a:t>Extinciones Proyecciones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3.9167934660912479E-2"/>
          <c:y val="0.11086040429635849"/>
          <c:w val="0.94869982506646944"/>
          <c:h val="0.82576091927395889"/>
        </c:manualLayout>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trendline>
            <c:spPr>
              <a:ln w="9525" cap="rnd">
                <a:solidFill>
                  <a:srgbClr val="7030A0"/>
                </a:solidFill>
                <a:prstDash val="solid"/>
              </a:ln>
              <a:effectLst/>
            </c:spPr>
            <c:trendlineType val="linear"/>
            <c:forward val="10"/>
            <c:dispRSqr val="0"/>
            <c:dispEq val="0"/>
          </c:trendline>
          <c:cat>
            <c:numRef>
              <c:f>Proyeccion!$B$1:$AF$1</c:f>
              <c:numCache>
                <c:formatCode>General</c:formatCode>
                <c:ptCount val="31"/>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pt idx="20">
                  <c:v>2017</c:v>
                </c:pt>
                <c:pt idx="21">
                  <c:v>2018</c:v>
                </c:pt>
                <c:pt idx="22">
                  <c:v>2019</c:v>
                </c:pt>
                <c:pt idx="23">
                  <c:v>2020</c:v>
                </c:pt>
                <c:pt idx="24">
                  <c:v>2021</c:v>
                </c:pt>
                <c:pt idx="25">
                  <c:v>2022</c:v>
                </c:pt>
                <c:pt idx="26">
                  <c:v>2023</c:v>
                </c:pt>
                <c:pt idx="27">
                  <c:v>2024</c:v>
                </c:pt>
                <c:pt idx="28">
                  <c:v>2025</c:v>
                </c:pt>
                <c:pt idx="29">
                  <c:v>2026</c:v>
                </c:pt>
                <c:pt idx="30">
                  <c:v>2027</c:v>
                </c:pt>
              </c:numCache>
            </c:numRef>
          </c:cat>
          <c:val>
            <c:numRef>
              <c:f>Proyeccion!$B$2:$V$2</c:f>
              <c:numCache>
                <c:formatCode>General</c:formatCode>
                <c:ptCount val="21"/>
                <c:pt idx="0">
                  <c:v>35</c:v>
                </c:pt>
                <c:pt idx="1">
                  <c:v>26</c:v>
                </c:pt>
                <c:pt idx="2">
                  <c:v>32</c:v>
                </c:pt>
                <c:pt idx="3">
                  <c:v>69</c:v>
                </c:pt>
                <c:pt idx="4">
                  <c:v>64</c:v>
                </c:pt>
                <c:pt idx="5">
                  <c:v>65</c:v>
                </c:pt>
                <c:pt idx="6">
                  <c:v>160</c:v>
                </c:pt>
                <c:pt idx="7">
                  <c:v>203</c:v>
                </c:pt>
                <c:pt idx="8">
                  <c:v>169</c:v>
                </c:pt>
                <c:pt idx="9">
                  <c:v>171</c:v>
                </c:pt>
                <c:pt idx="10">
                  <c:v>165</c:v>
                </c:pt>
                <c:pt idx="11">
                  <c:v>153</c:v>
                </c:pt>
                <c:pt idx="12">
                  <c:v>145</c:v>
                </c:pt>
                <c:pt idx="13">
                  <c:v>147</c:v>
                </c:pt>
                <c:pt idx="14">
                  <c:v>90</c:v>
                </c:pt>
                <c:pt idx="15">
                  <c:v>121</c:v>
                </c:pt>
                <c:pt idx="16">
                  <c:v>174</c:v>
                </c:pt>
                <c:pt idx="17">
                  <c:v>140</c:v>
                </c:pt>
                <c:pt idx="18">
                  <c:v>110</c:v>
                </c:pt>
                <c:pt idx="19">
                  <c:v>47</c:v>
                </c:pt>
                <c:pt idx="20">
                  <c:v>245</c:v>
                </c:pt>
              </c:numCache>
            </c:numRef>
          </c:val>
          <c:smooth val="0"/>
          <c:extLst>
            <c:ext xmlns:c16="http://schemas.microsoft.com/office/drawing/2014/chart" uri="{C3380CC4-5D6E-409C-BE32-E72D297353CC}">
              <c16:uniqueId val="{00000002-4A2A-4869-A434-25AD5BD55F8A}"/>
            </c:ext>
          </c:extLst>
        </c:ser>
        <c:ser>
          <c:idx val="1"/>
          <c:order val="1"/>
          <c:tx>
            <c:v>Superior</c:v>
          </c:tx>
          <c:spPr>
            <a:ln w="19050" cap="rnd">
              <a:solidFill>
                <a:schemeClr val="accent2"/>
              </a:solidFill>
              <a:prstDash val="sysDot"/>
              <a:round/>
            </a:ln>
            <a:effectLst/>
          </c:spPr>
          <c:marker>
            <c:symbol val="none"/>
          </c:marker>
          <c:dLbls>
            <c:delete val="1"/>
          </c:dLbls>
          <c:val>
            <c:numRef>
              <c:f>Proyeccion!$B$37:$AF$37</c:f>
              <c:numCache>
                <c:formatCode>General</c:formatCode>
                <c:ptCount val="31"/>
                <c:pt idx="0">
                  <c:v>192.9058</c:v>
                </c:pt>
                <c:pt idx="1">
                  <c:v>197.88760000000002</c:v>
                </c:pt>
                <c:pt idx="2">
                  <c:v>202.86940000000001</c:v>
                </c:pt>
                <c:pt idx="3">
                  <c:v>207.85120000000001</c:v>
                </c:pt>
                <c:pt idx="4">
                  <c:v>212.833</c:v>
                </c:pt>
                <c:pt idx="5">
                  <c:v>217.81479999999999</c:v>
                </c:pt>
                <c:pt idx="6">
                  <c:v>222.79660000000001</c:v>
                </c:pt>
                <c:pt idx="7">
                  <c:v>227.7784</c:v>
                </c:pt>
                <c:pt idx="8">
                  <c:v>232.7602</c:v>
                </c:pt>
                <c:pt idx="9">
                  <c:v>237.74200000000002</c:v>
                </c:pt>
                <c:pt idx="10">
                  <c:v>242.72380000000001</c:v>
                </c:pt>
                <c:pt idx="11">
                  <c:v>247.7056</c:v>
                </c:pt>
                <c:pt idx="12">
                  <c:v>252.6874</c:v>
                </c:pt>
                <c:pt idx="13">
                  <c:v>257.66919999999999</c:v>
                </c:pt>
                <c:pt idx="14">
                  <c:v>262.65100000000001</c:v>
                </c:pt>
                <c:pt idx="15">
                  <c:v>267.63279999999997</c:v>
                </c:pt>
                <c:pt idx="16">
                  <c:v>272.6146</c:v>
                </c:pt>
                <c:pt idx="17">
                  <c:v>277.59640000000002</c:v>
                </c:pt>
                <c:pt idx="18">
                  <c:v>282.57820000000004</c:v>
                </c:pt>
                <c:pt idx="19">
                  <c:v>287.56</c:v>
                </c:pt>
                <c:pt idx="20">
                  <c:v>292.54179999999997</c:v>
                </c:pt>
                <c:pt idx="21">
                  <c:v>297.52359999999999</c:v>
                </c:pt>
                <c:pt idx="22">
                  <c:v>302.50540000000001</c:v>
                </c:pt>
                <c:pt idx="23">
                  <c:v>307.48720000000003</c:v>
                </c:pt>
                <c:pt idx="24">
                  <c:v>312.46899999999999</c:v>
                </c:pt>
                <c:pt idx="25">
                  <c:v>317.45079999999996</c:v>
                </c:pt>
                <c:pt idx="26">
                  <c:v>322.43259999999998</c:v>
                </c:pt>
                <c:pt idx="27">
                  <c:v>327.4144</c:v>
                </c:pt>
                <c:pt idx="28">
                  <c:v>332.39620000000002</c:v>
                </c:pt>
                <c:pt idx="29">
                  <c:v>337.37800000000004</c:v>
                </c:pt>
                <c:pt idx="30">
                  <c:v>342.35980000000001</c:v>
                </c:pt>
              </c:numCache>
            </c:numRef>
          </c:val>
          <c:smooth val="0"/>
          <c:extLst>
            <c:ext xmlns:c16="http://schemas.microsoft.com/office/drawing/2014/chart" uri="{C3380CC4-5D6E-409C-BE32-E72D297353CC}">
              <c16:uniqueId val="{00000003-4A2A-4869-A434-25AD5BD55F8A}"/>
            </c:ext>
          </c:extLst>
        </c:ser>
        <c:ser>
          <c:idx val="2"/>
          <c:order val="2"/>
          <c:tx>
            <c:v>Interior</c:v>
          </c:tx>
          <c:spPr>
            <a:ln w="19050" cap="rnd">
              <a:solidFill>
                <a:schemeClr val="accent2"/>
              </a:solidFill>
              <a:prstDash val="sysDot"/>
              <a:round/>
            </a:ln>
            <a:effectLst/>
          </c:spPr>
          <c:marker>
            <c:symbol val="none"/>
          </c:marker>
          <c:dLbls>
            <c:delete val="1"/>
          </c:dLbls>
          <c:val>
            <c:numRef>
              <c:f>Proyeccion!$B$38:$AF$38</c:f>
              <c:numCache>
                <c:formatCode>General</c:formatCode>
                <c:ptCount val="31"/>
                <c:pt idx="0">
                  <c:v>-51.494199999999999</c:v>
                </c:pt>
                <c:pt idx="1">
                  <c:v>-46.5124</c:v>
                </c:pt>
                <c:pt idx="2">
                  <c:v>-41.5306</c:v>
                </c:pt>
                <c:pt idx="3">
                  <c:v>-36.5488</c:v>
                </c:pt>
                <c:pt idx="4">
                  <c:v>-31.567</c:v>
                </c:pt>
                <c:pt idx="5">
                  <c:v>-26.5852</c:v>
                </c:pt>
                <c:pt idx="6">
                  <c:v>-21.603400000000001</c:v>
                </c:pt>
                <c:pt idx="7">
                  <c:v>-16.621600000000001</c:v>
                </c:pt>
                <c:pt idx="8">
                  <c:v>-11.639800000000001</c:v>
                </c:pt>
                <c:pt idx="9">
                  <c:v>-6.6580000000000013</c:v>
                </c:pt>
                <c:pt idx="10">
                  <c:v>-1.6762000000000015</c:v>
                </c:pt>
                <c:pt idx="11">
                  <c:v>3.3055999999999983</c:v>
                </c:pt>
                <c:pt idx="12">
                  <c:v>8.287399999999991</c:v>
                </c:pt>
                <c:pt idx="13">
                  <c:v>13.269199999999998</c:v>
                </c:pt>
                <c:pt idx="14">
                  <c:v>18.251000000000005</c:v>
                </c:pt>
                <c:pt idx="15">
                  <c:v>23.232799999999997</c:v>
                </c:pt>
                <c:pt idx="16">
                  <c:v>28.21459999999999</c:v>
                </c:pt>
                <c:pt idx="17">
                  <c:v>33.196399999999997</c:v>
                </c:pt>
                <c:pt idx="18">
                  <c:v>38.178200000000004</c:v>
                </c:pt>
                <c:pt idx="19">
                  <c:v>43.16</c:v>
                </c:pt>
                <c:pt idx="20">
                  <c:v>48.141799999999989</c:v>
                </c:pt>
                <c:pt idx="21">
                  <c:v>53.123599999999996</c:v>
                </c:pt>
                <c:pt idx="22">
                  <c:v>58.105400000000003</c:v>
                </c:pt>
                <c:pt idx="23">
                  <c:v>63.087199999999996</c:v>
                </c:pt>
                <c:pt idx="24">
                  <c:v>68.068999999999988</c:v>
                </c:pt>
                <c:pt idx="25">
                  <c:v>73.050799999999981</c:v>
                </c:pt>
                <c:pt idx="26">
                  <c:v>78.032600000000002</c:v>
                </c:pt>
                <c:pt idx="27">
                  <c:v>83.014399999999995</c:v>
                </c:pt>
                <c:pt idx="28">
                  <c:v>87.996199999999988</c:v>
                </c:pt>
                <c:pt idx="29">
                  <c:v>92.978000000000009</c:v>
                </c:pt>
                <c:pt idx="30">
                  <c:v>97.959800000000001</c:v>
                </c:pt>
              </c:numCache>
            </c:numRef>
          </c:val>
          <c:smooth val="0"/>
          <c:extLst>
            <c:ext xmlns:c16="http://schemas.microsoft.com/office/drawing/2014/chart" uri="{C3380CC4-5D6E-409C-BE32-E72D297353CC}">
              <c16:uniqueId val="{00000004-4A2A-4869-A434-25AD5BD55F8A}"/>
            </c:ext>
          </c:extLst>
        </c:ser>
        <c:dLbls>
          <c:dLblPos val="t"/>
          <c:showLegendKey val="0"/>
          <c:showVal val="1"/>
          <c:showCatName val="0"/>
          <c:showSerName val="0"/>
          <c:showPercent val="0"/>
          <c:showBubbleSize val="0"/>
        </c:dLbls>
        <c:smooth val="0"/>
        <c:axId val="415198600"/>
        <c:axId val="415196632"/>
      </c:lineChart>
      <c:catAx>
        <c:axId val="415198600"/>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15196632"/>
        <c:crosses val="autoZero"/>
        <c:auto val="1"/>
        <c:lblAlgn val="ctr"/>
        <c:lblOffset val="100"/>
        <c:noMultiLvlLbl val="0"/>
      </c:catAx>
      <c:valAx>
        <c:axId val="41519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151986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a:t>Inmuebles Extintos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'Extintos Ideal'!$B$2</c:f>
              <c:strCache>
                <c:ptCount val="1"/>
                <c:pt idx="0">
                  <c:v>Suceptible de venta</c:v>
                </c:pt>
              </c:strCache>
            </c:strRef>
          </c:tx>
          <c:spPr>
            <a:solidFill>
              <a:schemeClr val="accent1"/>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Ideal'!$B$3:$B$8</c:f>
              <c:numCache>
                <c:formatCode>0</c:formatCode>
                <c:ptCount val="6"/>
                <c:pt idx="0">
                  <c:v>1447</c:v>
                </c:pt>
                <c:pt idx="1">
                  <c:v>1147</c:v>
                </c:pt>
                <c:pt idx="2">
                  <c:v>881.15599999999995</c:v>
                </c:pt>
                <c:pt idx="3">
                  <c:v>671.26299999999992</c:v>
                </c:pt>
                <c:pt idx="4">
                  <c:v>461.36999999999989</c:v>
                </c:pt>
                <c:pt idx="5">
                  <c:v>251.47700000000032</c:v>
                </c:pt>
              </c:numCache>
            </c:numRef>
          </c:val>
          <c:extLst>
            <c:ext xmlns:c16="http://schemas.microsoft.com/office/drawing/2014/chart" uri="{C3380CC4-5D6E-409C-BE32-E72D297353CC}">
              <c16:uniqueId val="{00000000-65CF-4E0E-9D25-B25D7E315AC8}"/>
            </c:ext>
          </c:extLst>
        </c:ser>
        <c:ser>
          <c:idx val="1"/>
          <c:order val="1"/>
          <c:tx>
            <c:strRef>
              <c:f>'Extintos Ideal'!$C$2</c:f>
              <c:strCache>
                <c:ptCount val="1"/>
                <c:pt idx="0">
                  <c:v>Aslitamiento</c:v>
                </c:pt>
              </c:strCache>
            </c:strRef>
          </c:tx>
          <c:spPr>
            <a:solidFill>
              <a:schemeClr val="accent2"/>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Ideal'!$C$3:$C$8</c:f>
              <c:numCache>
                <c:formatCode>0</c:formatCode>
                <c:ptCount val="6"/>
                <c:pt idx="1">
                  <c:v>300</c:v>
                </c:pt>
                <c:pt idx="2">
                  <c:v>300</c:v>
                </c:pt>
                <c:pt idx="3">
                  <c:v>300</c:v>
                </c:pt>
                <c:pt idx="4">
                  <c:v>300</c:v>
                </c:pt>
                <c:pt idx="5">
                  <c:v>300</c:v>
                </c:pt>
              </c:numCache>
            </c:numRef>
          </c:val>
          <c:extLst>
            <c:ext xmlns:c16="http://schemas.microsoft.com/office/drawing/2014/chart" uri="{C3380CC4-5D6E-409C-BE32-E72D297353CC}">
              <c16:uniqueId val="{00000001-65CF-4E0E-9D25-B25D7E315AC8}"/>
            </c:ext>
          </c:extLst>
        </c:ser>
        <c:ser>
          <c:idx val="2"/>
          <c:order val="2"/>
          <c:tx>
            <c:strRef>
              <c:f>'Extintos Ideal'!$D$2</c:f>
              <c:strCache>
                <c:ptCount val="1"/>
                <c:pt idx="0">
                  <c:v>Nuevas Extinciones </c:v>
                </c:pt>
              </c:strCache>
            </c:strRef>
          </c:tx>
          <c:spPr>
            <a:solidFill>
              <a:schemeClr val="accent6"/>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Ideal'!$D$3:$D$8</c:f>
              <c:numCache>
                <c:formatCode>0</c:formatCode>
                <c:ptCount val="6"/>
                <c:pt idx="1">
                  <c:v>34.155999999999949</c:v>
                </c:pt>
                <c:pt idx="2">
                  <c:v>90.106999999999971</c:v>
                </c:pt>
                <c:pt idx="3">
                  <c:v>90.106999999999971</c:v>
                </c:pt>
                <c:pt idx="4">
                  <c:v>90.107000000000426</c:v>
                </c:pt>
                <c:pt idx="5">
                  <c:v>90.106999999999971</c:v>
                </c:pt>
              </c:numCache>
            </c:numRef>
          </c:val>
          <c:extLst>
            <c:ext xmlns:c16="http://schemas.microsoft.com/office/drawing/2014/chart" uri="{C3380CC4-5D6E-409C-BE32-E72D297353CC}">
              <c16:uniqueId val="{00000002-65CF-4E0E-9D25-B25D7E315AC8}"/>
            </c:ext>
          </c:extLst>
        </c:ser>
        <c:ser>
          <c:idx val="3"/>
          <c:order val="3"/>
          <c:tx>
            <c:strRef>
              <c:f>'Extintos Ideal'!$E$2</c:f>
              <c:strCache>
                <c:ptCount val="1"/>
                <c:pt idx="0">
                  <c:v>Inmuebles rurales</c:v>
                </c:pt>
              </c:strCache>
            </c:strRef>
          </c:tx>
          <c:spPr>
            <a:solidFill>
              <a:schemeClr val="accent4"/>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Ideal'!$E$3:$E$8</c:f>
              <c:numCache>
                <c:formatCode>General</c:formatCode>
                <c:ptCount val="6"/>
                <c:pt idx="0" formatCode="0">
                  <c:v>1256</c:v>
                </c:pt>
              </c:numCache>
            </c:numRef>
          </c:val>
          <c:extLst>
            <c:ext xmlns:c16="http://schemas.microsoft.com/office/drawing/2014/chart" uri="{C3380CC4-5D6E-409C-BE32-E72D297353CC}">
              <c16:uniqueId val="{00000003-65CF-4E0E-9D25-B25D7E315AC8}"/>
            </c:ext>
          </c:extLst>
        </c:ser>
        <c:ser>
          <c:idx val="4"/>
          <c:order val="4"/>
          <c:tx>
            <c:strRef>
              <c:f>'Extintos Ideal'!$F$2</c:f>
              <c:strCache>
                <c:ptCount val="1"/>
                <c:pt idx="0">
                  <c:v>Inmuebles vendidos</c:v>
                </c:pt>
              </c:strCache>
            </c:strRef>
          </c:tx>
          <c:spPr>
            <a:solidFill>
              <a:schemeClr val="accent5"/>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Ideal'!$F$3:$F$8</c:f>
              <c:numCache>
                <c:formatCode>General</c:formatCode>
                <c:ptCount val="6"/>
                <c:pt idx="0" formatCode="0">
                  <c:v>494</c:v>
                </c:pt>
              </c:numCache>
            </c:numRef>
          </c:val>
          <c:extLst>
            <c:ext xmlns:c16="http://schemas.microsoft.com/office/drawing/2014/chart" uri="{C3380CC4-5D6E-409C-BE32-E72D297353CC}">
              <c16:uniqueId val="{00000004-65CF-4E0E-9D25-B25D7E315AC8}"/>
            </c:ext>
          </c:extLst>
        </c:ser>
        <c:ser>
          <c:idx val="5"/>
          <c:order val="5"/>
          <c:tx>
            <c:strRef>
              <c:f>'Extintos Ideal'!$G$2</c:f>
              <c:strCache>
                <c:ptCount val="1"/>
                <c:pt idx="0">
                  <c:v>Venta</c:v>
                </c:pt>
              </c:strCache>
            </c:strRef>
          </c:tx>
          <c:spPr>
            <a:solidFill>
              <a:schemeClr val="accent3"/>
            </a:solidFill>
            <a:ln>
              <a:noFill/>
            </a:ln>
            <a:effectLst/>
          </c:spPr>
          <c:invertIfNegative val="0"/>
          <c:cat>
            <c:strRef>
              <c:f>'Extintos Ideal'!$A$3:$A$8</c:f>
              <c:strCache>
                <c:ptCount val="6"/>
                <c:pt idx="0">
                  <c:v>Inventario 2017-2</c:v>
                </c:pt>
                <c:pt idx="1">
                  <c:v>2017-2</c:v>
                </c:pt>
                <c:pt idx="2">
                  <c:v>2018-1</c:v>
                </c:pt>
                <c:pt idx="3">
                  <c:v>2018-2</c:v>
                </c:pt>
                <c:pt idx="4">
                  <c:v>2019-1</c:v>
                </c:pt>
                <c:pt idx="5">
                  <c:v>2019-2</c:v>
                </c:pt>
              </c:strCache>
            </c:strRef>
          </c:cat>
          <c:val>
            <c:numRef>
              <c:f>'Extintos Ideal'!$G$3:$G$8</c:f>
              <c:numCache>
                <c:formatCode>General</c:formatCode>
                <c:ptCount val="6"/>
                <c:pt idx="2" formatCode="0">
                  <c:v>300</c:v>
                </c:pt>
                <c:pt idx="3" formatCode="0">
                  <c:v>300</c:v>
                </c:pt>
                <c:pt idx="4" formatCode="0">
                  <c:v>300</c:v>
                </c:pt>
                <c:pt idx="5" formatCode="0">
                  <c:v>300</c:v>
                </c:pt>
              </c:numCache>
            </c:numRef>
          </c:val>
          <c:extLst>
            <c:ext xmlns:c16="http://schemas.microsoft.com/office/drawing/2014/chart" uri="{C3380CC4-5D6E-409C-BE32-E72D297353CC}">
              <c16:uniqueId val="{00000005-65CF-4E0E-9D25-B25D7E315AC8}"/>
            </c:ext>
          </c:extLst>
        </c:ser>
        <c:dLbls>
          <c:showLegendKey val="0"/>
          <c:showVal val="0"/>
          <c:showCatName val="0"/>
          <c:showSerName val="0"/>
          <c:showPercent val="0"/>
          <c:showBubbleSize val="0"/>
        </c:dLbls>
        <c:gapWidth val="150"/>
        <c:overlap val="100"/>
        <c:axId val="457965192"/>
        <c:axId val="457982248"/>
      </c:barChart>
      <c:catAx>
        <c:axId val="45796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57982248"/>
        <c:crosses val="autoZero"/>
        <c:auto val="1"/>
        <c:lblAlgn val="ctr"/>
        <c:lblOffset val="100"/>
        <c:noMultiLvlLbl val="0"/>
      </c:catAx>
      <c:valAx>
        <c:axId val="457982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579651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dirty="0"/>
              <a:t>Medios</a:t>
            </a:r>
            <a:r>
              <a:rPr lang="es-CO" baseline="0" dirty="0"/>
              <a:t> de Transporte </a:t>
            </a:r>
            <a:r>
              <a:rPr lang="es-CO" dirty="0"/>
              <a:t>Extintos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'Extintos Ideal'!$K$2</c:f>
              <c:strCache>
                <c:ptCount val="1"/>
                <c:pt idx="0">
                  <c:v>Suceptible de venta</c:v>
                </c:pt>
              </c:strCache>
            </c:strRef>
          </c:tx>
          <c:spPr>
            <a:solidFill>
              <a:schemeClr val="accent1"/>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Ideal'!$K$3:$K$8</c:f>
              <c:numCache>
                <c:formatCode>0</c:formatCode>
                <c:ptCount val="6"/>
                <c:pt idx="0">
                  <c:v>561</c:v>
                </c:pt>
                <c:pt idx="1">
                  <c:v>261</c:v>
                </c:pt>
                <c:pt idx="2">
                  <c:v>0</c:v>
                </c:pt>
              </c:numCache>
            </c:numRef>
          </c:val>
          <c:extLst>
            <c:ext xmlns:c16="http://schemas.microsoft.com/office/drawing/2014/chart" uri="{C3380CC4-5D6E-409C-BE32-E72D297353CC}">
              <c16:uniqueId val="{00000000-02D3-4661-AF2F-FF192673B4D9}"/>
            </c:ext>
          </c:extLst>
        </c:ser>
        <c:ser>
          <c:idx val="1"/>
          <c:order val="1"/>
          <c:tx>
            <c:strRef>
              <c:f>'Extintos Ideal'!$L$2</c:f>
              <c:strCache>
                <c:ptCount val="1"/>
                <c:pt idx="0">
                  <c:v>Aslitamiento</c:v>
                </c:pt>
              </c:strCache>
            </c:strRef>
          </c:tx>
          <c:spPr>
            <a:solidFill>
              <a:schemeClr val="accent2"/>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Ideal'!$L$3:$L$8</c:f>
              <c:numCache>
                <c:formatCode>0</c:formatCode>
                <c:ptCount val="6"/>
                <c:pt idx="1">
                  <c:v>300</c:v>
                </c:pt>
                <c:pt idx="2">
                  <c:v>278.98800000000006</c:v>
                </c:pt>
                <c:pt idx="3">
                  <c:v>32.286000000000058</c:v>
                </c:pt>
                <c:pt idx="4">
                  <c:v>32.286000000000058</c:v>
                </c:pt>
                <c:pt idx="5">
                  <c:v>32.286000000000058</c:v>
                </c:pt>
              </c:numCache>
            </c:numRef>
          </c:val>
          <c:extLst>
            <c:ext xmlns:c16="http://schemas.microsoft.com/office/drawing/2014/chart" uri="{C3380CC4-5D6E-409C-BE32-E72D297353CC}">
              <c16:uniqueId val="{00000001-02D3-4661-AF2F-FF192673B4D9}"/>
            </c:ext>
          </c:extLst>
        </c:ser>
        <c:ser>
          <c:idx val="2"/>
          <c:order val="2"/>
          <c:tx>
            <c:strRef>
              <c:f>'Extintos Ideal'!$M$2</c:f>
              <c:strCache>
                <c:ptCount val="1"/>
                <c:pt idx="0">
                  <c:v>NuevasExtinciones</c:v>
                </c:pt>
              </c:strCache>
            </c:strRef>
          </c:tx>
          <c:spPr>
            <a:solidFill>
              <a:schemeClr val="accent6"/>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Ideal'!$M$3:$M$8</c:f>
              <c:numCache>
                <c:formatCode>0</c:formatCode>
                <c:ptCount val="6"/>
                <c:pt idx="1">
                  <c:v>17.988000000000056</c:v>
                </c:pt>
                <c:pt idx="2">
                  <c:v>32.286000000000058</c:v>
                </c:pt>
                <c:pt idx="3">
                  <c:v>32.285999999999831</c:v>
                </c:pt>
                <c:pt idx="4">
                  <c:v>32.286000000000058</c:v>
                </c:pt>
                <c:pt idx="5">
                  <c:v>32.286000000000058</c:v>
                </c:pt>
              </c:numCache>
            </c:numRef>
          </c:val>
          <c:extLst>
            <c:ext xmlns:c16="http://schemas.microsoft.com/office/drawing/2014/chart" uri="{C3380CC4-5D6E-409C-BE32-E72D297353CC}">
              <c16:uniqueId val="{00000002-02D3-4661-AF2F-FF192673B4D9}"/>
            </c:ext>
          </c:extLst>
        </c:ser>
        <c:ser>
          <c:idx val="3"/>
          <c:order val="3"/>
          <c:tx>
            <c:strRef>
              <c:f>'Extintos Ideal'!$N$2</c:f>
              <c:strCache>
                <c:ptCount val="1"/>
                <c:pt idx="0">
                  <c:v>Por ubicar</c:v>
                </c:pt>
              </c:strCache>
            </c:strRef>
          </c:tx>
          <c:spPr>
            <a:solidFill>
              <a:schemeClr val="accent4"/>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Ideal'!$N$3:$N$8</c:f>
              <c:numCache>
                <c:formatCode>General</c:formatCode>
                <c:ptCount val="6"/>
                <c:pt idx="0" formatCode="0">
                  <c:v>1243</c:v>
                </c:pt>
              </c:numCache>
            </c:numRef>
          </c:val>
          <c:extLst>
            <c:ext xmlns:c16="http://schemas.microsoft.com/office/drawing/2014/chart" uri="{C3380CC4-5D6E-409C-BE32-E72D297353CC}">
              <c16:uniqueId val="{00000003-02D3-4661-AF2F-FF192673B4D9}"/>
            </c:ext>
          </c:extLst>
        </c:ser>
        <c:ser>
          <c:idx val="4"/>
          <c:order val="4"/>
          <c:tx>
            <c:strRef>
              <c:f>'Extintos Ideal'!$O$2</c:f>
              <c:strCache>
                <c:ptCount val="1"/>
                <c:pt idx="0">
                  <c:v>Por chatarrizar</c:v>
                </c:pt>
              </c:strCache>
            </c:strRef>
          </c:tx>
          <c:spPr>
            <a:solidFill>
              <a:schemeClr val="accent5"/>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Ideal'!$O$3:$O$8</c:f>
              <c:numCache>
                <c:formatCode>General</c:formatCode>
                <c:ptCount val="6"/>
                <c:pt idx="0" formatCode="0">
                  <c:v>187</c:v>
                </c:pt>
              </c:numCache>
            </c:numRef>
          </c:val>
          <c:extLst>
            <c:ext xmlns:c16="http://schemas.microsoft.com/office/drawing/2014/chart" uri="{C3380CC4-5D6E-409C-BE32-E72D297353CC}">
              <c16:uniqueId val="{00000004-02D3-4661-AF2F-FF192673B4D9}"/>
            </c:ext>
          </c:extLst>
        </c:ser>
        <c:ser>
          <c:idx val="5"/>
          <c:order val="5"/>
          <c:tx>
            <c:strRef>
              <c:f>'Extintos Ideal'!$P$2</c:f>
              <c:strCache>
                <c:ptCount val="1"/>
                <c:pt idx="0">
                  <c:v>Ventas</c:v>
                </c:pt>
              </c:strCache>
            </c:strRef>
          </c:tx>
          <c:spPr>
            <a:solidFill>
              <a:schemeClr val="accent3"/>
            </a:solidFill>
            <a:ln>
              <a:noFill/>
            </a:ln>
            <a:effectLst/>
          </c:spPr>
          <c:invertIfNegative val="0"/>
          <c:cat>
            <c:strRef>
              <c:f>'Extintos Ideal'!$J$3:$J$8</c:f>
              <c:strCache>
                <c:ptCount val="6"/>
                <c:pt idx="0">
                  <c:v>Inventario 2017-2</c:v>
                </c:pt>
                <c:pt idx="1">
                  <c:v>2017-2</c:v>
                </c:pt>
                <c:pt idx="2">
                  <c:v>2018-1</c:v>
                </c:pt>
                <c:pt idx="3">
                  <c:v>2018-2</c:v>
                </c:pt>
                <c:pt idx="4">
                  <c:v>2019-1</c:v>
                </c:pt>
                <c:pt idx="5">
                  <c:v>2019-2</c:v>
                </c:pt>
              </c:strCache>
            </c:strRef>
          </c:cat>
          <c:val>
            <c:numRef>
              <c:f>'Extintos Ideal'!$P$3:$P$8</c:f>
              <c:numCache>
                <c:formatCode>General</c:formatCode>
                <c:ptCount val="6"/>
                <c:pt idx="2" formatCode="0">
                  <c:v>150</c:v>
                </c:pt>
                <c:pt idx="3" formatCode="0">
                  <c:v>300</c:v>
                </c:pt>
                <c:pt idx="4" formatCode="0">
                  <c:v>278.98800000000006</c:v>
                </c:pt>
                <c:pt idx="5" formatCode="0">
                  <c:v>32.285999999999831</c:v>
                </c:pt>
              </c:numCache>
            </c:numRef>
          </c:val>
          <c:extLst>
            <c:ext xmlns:c16="http://schemas.microsoft.com/office/drawing/2014/chart" uri="{C3380CC4-5D6E-409C-BE32-E72D297353CC}">
              <c16:uniqueId val="{00000005-02D3-4661-AF2F-FF192673B4D9}"/>
            </c:ext>
          </c:extLst>
        </c:ser>
        <c:dLbls>
          <c:showLegendKey val="0"/>
          <c:showVal val="0"/>
          <c:showCatName val="0"/>
          <c:showSerName val="0"/>
          <c:showPercent val="0"/>
          <c:showBubbleSize val="0"/>
        </c:dLbls>
        <c:gapWidth val="150"/>
        <c:overlap val="100"/>
        <c:axId val="452490000"/>
        <c:axId val="452482128"/>
      </c:barChart>
      <c:catAx>
        <c:axId val="45249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52482128"/>
        <c:crosses val="autoZero"/>
        <c:auto val="1"/>
        <c:lblAlgn val="ctr"/>
        <c:lblOffset val="100"/>
        <c:noMultiLvlLbl val="0"/>
      </c:catAx>
      <c:valAx>
        <c:axId val="452482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4524900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dirty="0"/>
              <a:t>Sociedades Extinción</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'Extintos Ideal'!$B$30</c:f>
              <c:strCache>
                <c:ptCount val="1"/>
                <c:pt idx="0">
                  <c:v>Suceptible de venta</c:v>
                </c:pt>
              </c:strCache>
            </c:strRef>
          </c:tx>
          <c:spPr>
            <a:solidFill>
              <a:schemeClr val="accent1"/>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Ideal'!$B$31:$B$36</c:f>
              <c:numCache>
                <c:formatCode>0</c:formatCode>
                <c:ptCount val="6"/>
                <c:pt idx="0">
                  <c:v>301</c:v>
                </c:pt>
                <c:pt idx="1">
                  <c:v>297.5</c:v>
                </c:pt>
                <c:pt idx="2">
                  <c:v>295</c:v>
                </c:pt>
                <c:pt idx="3">
                  <c:v>292.5</c:v>
                </c:pt>
                <c:pt idx="4">
                  <c:v>290</c:v>
                </c:pt>
                <c:pt idx="5">
                  <c:v>287.5</c:v>
                </c:pt>
              </c:numCache>
            </c:numRef>
          </c:val>
          <c:extLst>
            <c:ext xmlns:c16="http://schemas.microsoft.com/office/drawing/2014/chart" uri="{C3380CC4-5D6E-409C-BE32-E72D297353CC}">
              <c16:uniqueId val="{00000000-B21F-4343-8A65-A34A617C2FD0}"/>
            </c:ext>
          </c:extLst>
        </c:ser>
        <c:ser>
          <c:idx val="1"/>
          <c:order val="1"/>
          <c:tx>
            <c:strRef>
              <c:f>'Extintos Ideal'!$C$30</c:f>
              <c:strCache>
                <c:ptCount val="1"/>
                <c:pt idx="0">
                  <c:v>Aslitamiento activas</c:v>
                </c:pt>
              </c:strCache>
            </c:strRef>
          </c:tx>
          <c:spPr>
            <a:solidFill>
              <a:schemeClr val="accent2"/>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Ideal'!$C$31:$C$36</c:f>
              <c:numCache>
                <c:formatCode>0</c:formatCode>
                <c:ptCount val="6"/>
                <c:pt idx="1">
                  <c:v>1.5</c:v>
                </c:pt>
                <c:pt idx="2">
                  <c:v>1.5</c:v>
                </c:pt>
                <c:pt idx="3">
                  <c:v>1.5</c:v>
                </c:pt>
                <c:pt idx="4">
                  <c:v>1.5</c:v>
                </c:pt>
                <c:pt idx="5">
                  <c:v>1.5</c:v>
                </c:pt>
              </c:numCache>
            </c:numRef>
          </c:val>
          <c:extLst>
            <c:ext xmlns:c16="http://schemas.microsoft.com/office/drawing/2014/chart" uri="{C3380CC4-5D6E-409C-BE32-E72D297353CC}">
              <c16:uniqueId val="{00000001-B21F-4343-8A65-A34A617C2FD0}"/>
            </c:ext>
          </c:extLst>
        </c:ser>
        <c:ser>
          <c:idx val="2"/>
          <c:order val="2"/>
          <c:tx>
            <c:strRef>
              <c:f>'Extintos Ideal'!$D$30</c:f>
              <c:strCache>
                <c:ptCount val="1"/>
                <c:pt idx="0">
                  <c:v>Alistamiento en Liquidacion</c:v>
                </c:pt>
              </c:strCache>
            </c:strRef>
          </c:tx>
          <c:spPr>
            <a:solidFill>
              <a:schemeClr val="accent3"/>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Ideal'!$D$31:$D$36</c:f>
              <c:numCache>
                <c:formatCode>0</c:formatCode>
                <c:ptCount val="6"/>
                <c:pt idx="1">
                  <c:v>2</c:v>
                </c:pt>
                <c:pt idx="2">
                  <c:v>2</c:v>
                </c:pt>
                <c:pt idx="3">
                  <c:v>2</c:v>
                </c:pt>
                <c:pt idx="4">
                  <c:v>2</c:v>
                </c:pt>
                <c:pt idx="5">
                  <c:v>2</c:v>
                </c:pt>
              </c:numCache>
            </c:numRef>
          </c:val>
          <c:extLst>
            <c:ext xmlns:c16="http://schemas.microsoft.com/office/drawing/2014/chart" uri="{C3380CC4-5D6E-409C-BE32-E72D297353CC}">
              <c16:uniqueId val="{00000002-B21F-4343-8A65-A34A617C2FD0}"/>
            </c:ext>
          </c:extLst>
        </c:ser>
        <c:ser>
          <c:idx val="3"/>
          <c:order val="3"/>
          <c:tx>
            <c:strRef>
              <c:f>'Extintos Ideal'!$E$30</c:f>
              <c:strCache>
                <c:ptCount val="1"/>
                <c:pt idx="0">
                  <c:v>Nuevas Extinciones</c:v>
                </c:pt>
              </c:strCache>
            </c:strRef>
          </c:tx>
          <c:spPr>
            <a:solidFill>
              <a:schemeClr val="accent4"/>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Ideal'!$E$31:$E$36</c:f>
              <c:numCache>
                <c:formatCode>0</c:formatCode>
                <c:ptCount val="6"/>
                <c:pt idx="1">
                  <c:v>1</c:v>
                </c:pt>
                <c:pt idx="2">
                  <c:v>1</c:v>
                </c:pt>
                <c:pt idx="3">
                  <c:v>1</c:v>
                </c:pt>
                <c:pt idx="4">
                  <c:v>1</c:v>
                </c:pt>
                <c:pt idx="5">
                  <c:v>1</c:v>
                </c:pt>
              </c:numCache>
            </c:numRef>
          </c:val>
          <c:extLst>
            <c:ext xmlns:c16="http://schemas.microsoft.com/office/drawing/2014/chart" uri="{C3380CC4-5D6E-409C-BE32-E72D297353CC}">
              <c16:uniqueId val="{00000003-B21F-4343-8A65-A34A617C2FD0}"/>
            </c:ext>
          </c:extLst>
        </c:ser>
        <c:ser>
          <c:idx val="4"/>
          <c:order val="4"/>
          <c:tx>
            <c:strRef>
              <c:f>'Extintos Ideal'!$F$30</c:f>
              <c:strCache>
                <c:ptCount val="1"/>
                <c:pt idx="0">
                  <c:v>Sociedades de Papel</c:v>
                </c:pt>
              </c:strCache>
            </c:strRef>
          </c:tx>
          <c:spPr>
            <a:solidFill>
              <a:schemeClr val="accent5"/>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Ideal'!$F$31:$F$36</c:f>
              <c:numCache>
                <c:formatCode>General</c:formatCode>
                <c:ptCount val="6"/>
                <c:pt idx="0" formatCode="0">
                  <c:v>14</c:v>
                </c:pt>
              </c:numCache>
            </c:numRef>
          </c:val>
          <c:extLst>
            <c:ext xmlns:c16="http://schemas.microsoft.com/office/drawing/2014/chart" uri="{C3380CC4-5D6E-409C-BE32-E72D297353CC}">
              <c16:uniqueId val="{00000004-B21F-4343-8A65-A34A617C2FD0}"/>
            </c:ext>
          </c:extLst>
        </c:ser>
        <c:ser>
          <c:idx val="5"/>
          <c:order val="5"/>
          <c:tx>
            <c:strRef>
              <c:f>'Extintos Ideal'!$G$30</c:f>
              <c:strCache>
                <c:ptCount val="1"/>
                <c:pt idx="0">
                  <c:v>Ventas</c:v>
                </c:pt>
              </c:strCache>
            </c:strRef>
          </c:tx>
          <c:spPr>
            <a:solidFill>
              <a:schemeClr val="accent6"/>
            </a:solidFill>
            <a:ln>
              <a:noFill/>
            </a:ln>
            <a:effectLst/>
          </c:spPr>
          <c:invertIfNegative val="0"/>
          <c:cat>
            <c:strRef>
              <c:f>'Extintos Ideal'!$A$31:$A$36</c:f>
              <c:strCache>
                <c:ptCount val="6"/>
                <c:pt idx="0">
                  <c:v>Inventario 2017-2</c:v>
                </c:pt>
                <c:pt idx="1">
                  <c:v>2017-2</c:v>
                </c:pt>
                <c:pt idx="2">
                  <c:v>2018-1</c:v>
                </c:pt>
                <c:pt idx="3">
                  <c:v>2018-2</c:v>
                </c:pt>
                <c:pt idx="4">
                  <c:v>2019-1</c:v>
                </c:pt>
                <c:pt idx="5">
                  <c:v>2019-2</c:v>
                </c:pt>
              </c:strCache>
            </c:strRef>
          </c:cat>
          <c:val>
            <c:numRef>
              <c:f>'Extintos Ideal'!$G$31:$G$36</c:f>
              <c:numCache>
                <c:formatCode>General</c:formatCode>
                <c:ptCount val="6"/>
                <c:pt idx="2" formatCode="0">
                  <c:v>3.5</c:v>
                </c:pt>
                <c:pt idx="3" formatCode="0">
                  <c:v>3.5</c:v>
                </c:pt>
                <c:pt idx="4" formatCode="0">
                  <c:v>3.5</c:v>
                </c:pt>
                <c:pt idx="5" formatCode="0">
                  <c:v>3.5</c:v>
                </c:pt>
              </c:numCache>
            </c:numRef>
          </c:val>
          <c:extLst>
            <c:ext xmlns:c16="http://schemas.microsoft.com/office/drawing/2014/chart" uri="{C3380CC4-5D6E-409C-BE32-E72D297353CC}">
              <c16:uniqueId val="{00000005-B21F-4343-8A65-A34A617C2FD0}"/>
            </c:ext>
          </c:extLst>
        </c:ser>
        <c:dLbls>
          <c:showLegendKey val="0"/>
          <c:showVal val="0"/>
          <c:showCatName val="0"/>
          <c:showSerName val="0"/>
          <c:showPercent val="0"/>
          <c:showBubbleSize val="0"/>
        </c:dLbls>
        <c:gapWidth val="150"/>
        <c:overlap val="100"/>
        <c:axId val="194929440"/>
        <c:axId val="194937312"/>
      </c:barChart>
      <c:catAx>
        <c:axId val="1949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37312"/>
        <c:crosses val="autoZero"/>
        <c:auto val="1"/>
        <c:lblAlgn val="ctr"/>
        <c:lblOffset val="100"/>
        <c:noMultiLvlLbl val="0"/>
      </c:catAx>
      <c:valAx>
        <c:axId val="194937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944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s-CO"/>
              <a:t>Gestión Inventario</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tx>
            <c:strRef>
              <c:f>Hoja3!$B$1</c:f>
              <c:strCache>
                <c:ptCount val="1"/>
                <c:pt idx="0">
                  <c:v>Inventario Suceptible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Hoja3!$B$2:$B$7</c:f>
              <c:numCache>
                <c:formatCode>General</c:formatCode>
                <c:ptCount val="6"/>
                <c:pt idx="0">
                  <c:v>13353</c:v>
                </c:pt>
                <c:pt idx="1">
                  <c:v>3575</c:v>
                </c:pt>
                <c:pt idx="2">
                  <c:v>5414</c:v>
                </c:pt>
                <c:pt idx="3">
                  <c:v>22248</c:v>
                </c:pt>
                <c:pt idx="4">
                  <c:v>1570</c:v>
                </c:pt>
                <c:pt idx="5">
                  <c:v>630</c:v>
                </c:pt>
              </c:numCache>
            </c:numRef>
          </c:val>
          <c:extLst>
            <c:ext xmlns:c16="http://schemas.microsoft.com/office/drawing/2014/chart" uri="{C3380CC4-5D6E-409C-BE32-E72D297353CC}">
              <c16:uniqueId val="{00000000-BD19-41C6-AAFD-A7FDE3A7BFB2}"/>
            </c:ext>
          </c:extLst>
        </c:ser>
        <c:ser>
          <c:idx val="1"/>
          <c:order val="1"/>
          <c:tx>
            <c:strRef>
              <c:f>Hoja3!$C$1</c:f>
              <c:strCache>
                <c:ptCount val="1"/>
                <c:pt idx="0">
                  <c:v>Enajenar</c:v>
                </c:pt>
              </c:strCache>
            </c:strRef>
          </c:tx>
          <c:spPr>
            <a:solidFill>
              <a:schemeClr val="accent2"/>
            </a:solidFill>
            <a:ln>
              <a:noFill/>
            </a:ln>
            <a:effectLst/>
          </c:spPr>
          <c:invertIfNegative val="0"/>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Hoja3!$C$2:$C$7</c:f>
              <c:numCache>
                <c:formatCode>General</c:formatCode>
                <c:ptCount val="6"/>
                <c:pt idx="0">
                  <c:v>3139</c:v>
                </c:pt>
                <c:pt idx="1">
                  <c:v>640</c:v>
                </c:pt>
                <c:pt idx="2">
                  <c:v>600</c:v>
                </c:pt>
                <c:pt idx="3">
                  <c:v>1932</c:v>
                </c:pt>
                <c:pt idx="4">
                  <c:v>1570</c:v>
                </c:pt>
                <c:pt idx="5">
                  <c:v>630</c:v>
                </c:pt>
              </c:numCache>
            </c:numRef>
          </c:val>
          <c:extLst>
            <c:ext xmlns:c16="http://schemas.microsoft.com/office/drawing/2014/chart" uri="{C3380CC4-5D6E-409C-BE32-E72D297353CC}">
              <c16:uniqueId val="{00000001-BD19-41C6-AAFD-A7FDE3A7BFB2}"/>
            </c:ext>
          </c:extLst>
        </c:ser>
        <c:ser>
          <c:idx val="2"/>
          <c:order val="2"/>
          <c:tx>
            <c:strRef>
              <c:f>Hoja3!$D$1</c:f>
              <c:strCache>
                <c:ptCount val="1"/>
                <c:pt idx="0">
                  <c:v>Chatarrizar</c:v>
                </c:pt>
              </c:strCache>
            </c:strRef>
          </c:tx>
          <c:spPr>
            <a:solidFill>
              <a:schemeClr val="accent3"/>
            </a:solidFill>
            <a:ln>
              <a:noFill/>
            </a:ln>
            <a:effectLst/>
          </c:spPr>
          <c:invertIfNegative val="0"/>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Hoja3!$D$2:$D$7</c:f>
              <c:numCache>
                <c:formatCode>General</c:formatCode>
                <c:ptCount val="6"/>
                <c:pt idx="2">
                  <c:v>1531</c:v>
                </c:pt>
              </c:numCache>
            </c:numRef>
          </c:val>
          <c:extLst>
            <c:ext xmlns:c16="http://schemas.microsoft.com/office/drawing/2014/chart" uri="{C3380CC4-5D6E-409C-BE32-E72D297353CC}">
              <c16:uniqueId val="{00000002-BD19-41C6-AAFD-A7FDE3A7BFB2}"/>
            </c:ext>
          </c:extLst>
        </c:ser>
        <c:ser>
          <c:idx val="3"/>
          <c:order val="3"/>
          <c:tx>
            <c:strRef>
              <c:f>Hoja3!$E$1</c:f>
              <c:strCache>
                <c:ptCount val="1"/>
                <c:pt idx="0">
                  <c:v>Destruir</c:v>
                </c:pt>
              </c:strCache>
            </c:strRef>
          </c:tx>
          <c:spPr>
            <a:solidFill>
              <a:schemeClr val="accent4"/>
            </a:solidFill>
            <a:ln>
              <a:noFill/>
            </a:ln>
            <a:effectLst/>
          </c:spPr>
          <c:invertIfNegative val="0"/>
          <c:cat>
            <c:strRef>
              <c:f>Hoja3!$A$2:$A$7</c:f>
              <c:strCache>
                <c:ptCount val="6"/>
                <c:pt idx="0">
                  <c:v>Inmuebles no sociales</c:v>
                </c:pt>
                <c:pt idx="1">
                  <c:v>Bienes Sociales</c:v>
                </c:pt>
                <c:pt idx="2">
                  <c:v>Medios de Transporte</c:v>
                </c:pt>
                <c:pt idx="3">
                  <c:v>Muebles y Enseres</c:v>
                </c:pt>
                <c:pt idx="4">
                  <c:v>Semovientes</c:v>
                </c:pt>
                <c:pt idx="5">
                  <c:v>Sustancias</c:v>
                </c:pt>
              </c:strCache>
            </c:strRef>
          </c:cat>
          <c:val>
            <c:numRef>
              <c:f>Hoja3!$E$2:$E$7</c:f>
              <c:numCache>
                <c:formatCode>General</c:formatCode>
                <c:ptCount val="6"/>
                <c:pt idx="3">
                  <c:v>20316</c:v>
                </c:pt>
              </c:numCache>
            </c:numRef>
          </c:val>
          <c:extLst>
            <c:ext xmlns:c16="http://schemas.microsoft.com/office/drawing/2014/chart" uri="{C3380CC4-5D6E-409C-BE32-E72D297353CC}">
              <c16:uniqueId val="{00000003-BD19-41C6-AAFD-A7FDE3A7BFB2}"/>
            </c:ext>
          </c:extLst>
        </c:ser>
        <c:dLbls>
          <c:showLegendKey val="0"/>
          <c:showVal val="0"/>
          <c:showCatName val="0"/>
          <c:showSerName val="0"/>
          <c:showPercent val="0"/>
          <c:showBubbleSize val="0"/>
        </c:dLbls>
        <c:gapWidth val="182"/>
        <c:axId val="708773072"/>
        <c:axId val="709627248"/>
      </c:barChart>
      <c:catAx>
        <c:axId val="70877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709627248"/>
        <c:crosses val="autoZero"/>
        <c:auto val="1"/>
        <c:lblAlgn val="l"/>
        <c:lblOffset val="100"/>
        <c:noMultiLvlLbl val="0"/>
      </c:catAx>
      <c:valAx>
        <c:axId val="709627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crossAx val="70877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sz="1800"/>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Hoja3!$B$1</c:f>
              <c:strCache>
                <c:ptCount val="1"/>
                <c:pt idx="0">
                  <c:v>Inventario Suceptible</c:v>
                </c:pt>
              </c:strCache>
            </c:strRef>
          </c:tx>
          <c:spPr>
            <a:solidFill>
              <a:schemeClr val="accent1"/>
            </a:solidFill>
            <a:ln>
              <a:noFill/>
            </a:ln>
            <a:effectLst/>
          </c:spPr>
          <c:invertIfNegative val="0"/>
          <c:dLbls>
            <c:dLbl>
              <c:idx val="0"/>
              <c:layout>
                <c:manualLayout>
                  <c:x val="-0.11463048118555376"/>
                  <c:y val="-0.21476988088677379"/>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E8-4FF6-B84A-6EA936D9264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Hoja3!$A$8</c:f>
              <c:strCache>
                <c:ptCount val="1"/>
                <c:pt idx="0">
                  <c:v>Dinero</c:v>
                </c:pt>
              </c:strCache>
            </c:strRef>
          </c:cat>
          <c:val>
            <c:numRef>
              <c:f>Hoja3!$B$8</c:f>
              <c:numCache>
                <c:formatCode>General</c:formatCode>
                <c:ptCount val="1"/>
                <c:pt idx="0">
                  <c:v>41.4</c:v>
                </c:pt>
              </c:numCache>
            </c:numRef>
          </c:val>
          <c:extLst>
            <c:ext xmlns:c16="http://schemas.microsoft.com/office/drawing/2014/chart" uri="{C3380CC4-5D6E-409C-BE32-E72D297353CC}">
              <c16:uniqueId val="{00000000-95A1-41A1-ADE1-86EE3C211EF2}"/>
            </c:ext>
          </c:extLst>
        </c:ser>
        <c:ser>
          <c:idx val="1"/>
          <c:order val="1"/>
          <c:tx>
            <c:strRef>
              <c:f>Hoja3!$C$1</c:f>
              <c:strCache>
                <c:ptCount val="1"/>
                <c:pt idx="0">
                  <c:v>Enajenar</c:v>
                </c:pt>
              </c:strCache>
            </c:strRef>
          </c:tx>
          <c:spPr>
            <a:solidFill>
              <a:schemeClr val="accent2"/>
            </a:solidFill>
            <a:ln>
              <a:noFill/>
            </a:ln>
            <a:effectLst/>
          </c:spPr>
          <c:invertIfNegative val="0"/>
          <c:dLbls>
            <c:dLbl>
              <c:idx val="0"/>
              <c:layout>
                <c:manualLayout>
                  <c:x val="1.3574662245657572E-2"/>
                  <c:y val="-0.11370170164593907"/>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E8-4FF6-B84A-6EA936D9264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Hoja3!$A$8</c:f>
              <c:strCache>
                <c:ptCount val="1"/>
                <c:pt idx="0">
                  <c:v>Dinero</c:v>
                </c:pt>
              </c:strCache>
            </c:strRef>
          </c:cat>
          <c:val>
            <c:numRef>
              <c:f>Hoja3!$C$8</c:f>
              <c:numCache>
                <c:formatCode>General</c:formatCode>
                <c:ptCount val="1"/>
                <c:pt idx="0">
                  <c:v>19.149999999999999</c:v>
                </c:pt>
              </c:numCache>
            </c:numRef>
          </c:val>
          <c:extLst>
            <c:ext xmlns:c16="http://schemas.microsoft.com/office/drawing/2014/chart" uri="{C3380CC4-5D6E-409C-BE32-E72D297353CC}">
              <c16:uniqueId val="{00000001-95A1-41A1-ADE1-86EE3C211EF2}"/>
            </c:ext>
          </c:extLst>
        </c:ser>
        <c:dLbls>
          <c:showLegendKey val="0"/>
          <c:showVal val="0"/>
          <c:showCatName val="0"/>
          <c:showSerName val="0"/>
          <c:showPercent val="0"/>
          <c:showBubbleSize val="0"/>
        </c:dLbls>
        <c:gapWidth val="182"/>
        <c:axId val="703961440"/>
        <c:axId val="626029472"/>
      </c:barChart>
      <c:catAx>
        <c:axId val="70396144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626029472"/>
        <c:crosses val="autoZero"/>
        <c:auto val="1"/>
        <c:lblAlgn val="ctr"/>
        <c:lblOffset val="100"/>
        <c:noMultiLvlLbl val="0"/>
      </c:catAx>
      <c:valAx>
        <c:axId val="626029472"/>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703961440"/>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a:t>Inmuebles en proceso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'En proceso Ideal'!$B$2</c:f>
              <c:strCache>
                <c:ptCount val="1"/>
                <c:pt idx="0">
                  <c:v>Suceptible de venta</c:v>
                </c:pt>
              </c:strCache>
            </c:strRef>
          </c:tx>
          <c:spPr>
            <a:solidFill>
              <a:schemeClr val="accent1"/>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Ideal'!$B$3:$B$8</c:f>
              <c:numCache>
                <c:formatCode>0</c:formatCode>
                <c:ptCount val="6"/>
                <c:pt idx="0">
                  <c:v>13800</c:v>
                </c:pt>
                <c:pt idx="1">
                  <c:v>12108.6</c:v>
                </c:pt>
                <c:pt idx="2">
                  <c:v>10557.067000000001</c:v>
                </c:pt>
                <c:pt idx="3">
                  <c:v>8966.8770000000022</c:v>
                </c:pt>
                <c:pt idx="4">
                  <c:v>7338.03</c:v>
                </c:pt>
                <c:pt idx="5">
                  <c:v>5670.5260000000007</c:v>
                </c:pt>
              </c:numCache>
            </c:numRef>
          </c:val>
          <c:extLst>
            <c:ext xmlns:c16="http://schemas.microsoft.com/office/drawing/2014/chart" uri="{C3380CC4-5D6E-409C-BE32-E72D297353CC}">
              <c16:uniqueId val="{00000000-8B69-4395-9766-6B485C5E7124}"/>
            </c:ext>
          </c:extLst>
        </c:ser>
        <c:ser>
          <c:idx val="1"/>
          <c:order val="1"/>
          <c:tx>
            <c:strRef>
              <c:f>'En proceso Ideal'!$C$2</c:f>
              <c:strCache>
                <c:ptCount val="1"/>
                <c:pt idx="0">
                  <c:v>Aslitamiento</c:v>
                </c:pt>
              </c:strCache>
            </c:strRef>
          </c:tx>
          <c:spPr>
            <a:solidFill>
              <a:schemeClr val="accent2"/>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Ideal'!$C$3:$C$8</c:f>
              <c:numCache>
                <c:formatCode>0</c:formatCode>
                <c:ptCount val="6"/>
                <c:pt idx="1">
                  <c:v>1560</c:v>
                </c:pt>
                <c:pt idx="2">
                  <c:v>1560</c:v>
                </c:pt>
                <c:pt idx="3">
                  <c:v>1560</c:v>
                </c:pt>
                <c:pt idx="4">
                  <c:v>1560</c:v>
                </c:pt>
                <c:pt idx="5">
                  <c:v>1560</c:v>
                </c:pt>
              </c:numCache>
            </c:numRef>
          </c:val>
          <c:extLst>
            <c:ext xmlns:c16="http://schemas.microsoft.com/office/drawing/2014/chart" uri="{C3380CC4-5D6E-409C-BE32-E72D297353CC}">
              <c16:uniqueId val="{00000001-8B69-4395-9766-6B485C5E7124}"/>
            </c:ext>
          </c:extLst>
        </c:ser>
        <c:ser>
          <c:idx val="2"/>
          <c:order val="2"/>
          <c:tx>
            <c:strRef>
              <c:f>'En proceso Ideal'!$D$2</c:f>
              <c:strCache>
                <c:ptCount val="1"/>
                <c:pt idx="0">
                  <c:v>Nuevas incautaciones suceptibles de venta</c:v>
                </c:pt>
              </c:strCache>
            </c:strRef>
          </c:tx>
          <c:spPr>
            <a:solidFill>
              <a:schemeClr val="accent6"/>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Ideal'!$D$3:$D$8</c:f>
              <c:numCache>
                <c:formatCode>0</c:formatCode>
                <c:ptCount val="6"/>
                <c:pt idx="1">
                  <c:v>136.05399999999972</c:v>
                </c:pt>
                <c:pt idx="2">
                  <c:v>158.06700000000086</c:v>
                </c:pt>
                <c:pt idx="3">
                  <c:v>137.61000000000087</c:v>
                </c:pt>
                <c:pt idx="4">
                  <c:v>117.15299999999723</c:v>
                </c:pt>
                <c:pt idx="5">
                  <c:v>96.696000000000879</c:v>
                </c:pt>
              </c:numCache>
            </c:numRef>
          </c:val>
          <c:extLst>
            <c:ext xmlns:c16="http://schemas.microsoft.com/office/drawing/2014/chart" uri="{C3380CC4-5D6E-409C-BE32-E72D297353CC}">
              <c16:uniqueId val="{00000002-8B69-4395-9766-6B485C5E7124}"/>
            </c:ext>
          </c:extLst>
        </c:ser>
        <c:ser>
          <c:idx val="3"/>
          <c:order val="3"/>
          <c:tx>
            <c:strRef>
              <c:f>'En proceso Ideal'!$E$2</c:f>
              <c:strCache>
                <c:ptCount val="1"/>
                <c:pt idx="0">
                  <c:v>Inmuebles rurales</c:v>
                </c:pt>
              </c:strCache>
            </c:strRef>
          </c:tx>
          <c:spPr>
            <a:solidFill>
              <a:schemeClr val="accent4"/>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Ideal'!$E$3:$E$8</c:f>
              <c:numCache>
                <c:formatCode>General</c:formatCode>
                <c:ptCount val="6"/>
                <c:pt idx="0" formatCode="0">
                  <c:v>5208</c:v>
                </c:pt>
              </c:numCache>
            </c:numRef>
          </c:val>
          <c:extLst>
            <c:ext xmlns:c16="http://schemas.microsoft.com/office/drawing/2014/chart" uri="{C3380CC4-5D6E-409C-BE32-E72D297353CC}">
              <c16:uniqueId val="{00000003-8B69-4395-9766-6B485C5E7124}"/>
            </c:ext>
          </c:extLst>
        </c:ser>
        <c:ser>
          <c:idx val="4"/>
          <c:order val="4"/>
          <c:tx>
            <c:strRef>
              <c:f>'En proceso Ideal'!$F$2</c:f>
              <c:strCache>
                <c:ptCount val="1"/>
                <c:pt idx="0">
                  <c:v>Venta</c:v>
                </c:pt>
              </c:strCache>
            </c:strRef>
          </c:tx>
          <c:spPr>
            <a:solidFill>
              <a:schemeClr val="bg2">
                <a:lumMod val="75000"/>
              </a:schemeClr>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Ideal'!$F$3:$F$8</c:f>
              <c:numCache>
                <c:formatCode>General</c:formatCode>
                <c:ptCount val="6"/>
                <c:pt idx="2" formatCode="0">
                  <c:v>1560</c:v>
                </c:pt>
                <c:pt idx="3" formatCode="0">
                  <c:v>1560</c:v>
                </c:pt>
                <c:pt idx="4" formatCode="0">
                  <c:v>1560</c:v>
                </c:pt>
                <c:pt idx="5" formatCode="0">
                  <c:v>1560</c:v>
                </c:pt>
              </c:numCache>
            </c:numRef>
          </c:val>
          <c:extLst>
            <c:ext xmlns:c16="http://schemas.microsoft.com/office/drawing/2014/chart" uri="{C3380CC4-5D6E-409C-BE32-E72D297353CC}">
              <c16:uniqueId val="{00000004-8B69-4395-9766-6B485C5E7124}"/>
            </c:ext>
          </c:extLst>
        </c:ser>
        <c:ser>
          <c:idx val="5"/>
          <c:order val="5"/>
          <c:tx>
            <c:strRef>
              <c:f>'En proceso Ideal'!$G$2</c:f>
              <c:strCache>
                <c:ptCount val="1"/>
                <c:pt idx="0">
                  <c:v>Devoluciones</c:v>
                </c:pt>
              </c:strCache>
            </c:strRef>
          </c:tx>
          <c:spPr>
            <a:solidFill>
              <a:srgbClr val="D396F8"/>
            </a:solidFill>
            <a:ln>
              <a:noFill/>
            </a:ln>
            <a:effectLst/>
          </c:spPr>
          <c:invertIfNegative val="0"/>
          <c:cat>
            <c:strRef>
              <c:f>'En proceso Ideal'!$A$3:$A$8</c:f>
              <c:strCache>
                <c:ptCount val="6"/>
                <c:pt idx="0">
                  <c:v>Inventario 2017-2</c:v>
                </c:pt>
                <c:pt idx="1">
                  <c:v>2017-2</c:v>
                </c:pt>
                <c:pt idx="2">
                  <c:v>2018-1</c:v>
                </c:pt>
                <c:pt idx="3">
                  <c:v>2018-2</c:v>
                </c:pt>
                <c:pt idx="4">
                  <c:v>2019-1</c:v>
                </c:pt>
                <c:pt idx="5">
                  <c:v>2019-2</c:v>
                </c:pt>
              </c:strCache>
            </c:strRef>
          </c:cat>
          <c:val>
            <c:numRef>
              <c:f>'En proceso Ideal'!$G$3:$G$8</c:f>
              <c:numCache>
                <c:formatCode>0</c:formatCode>
                <c:ptCount val="6"/>
                <c:pt idx="1">
                  <c:v>131.39999999999998</c:v>
                </c:pt>
                <c:pt idx="2">
                  <c:v>149.6</c:v>
                </c:pt>
                <c:pt idx="3">
                  <c:v>167.79999999999998</c:v>
                </c:pt>
                <c:pt idx="4">
                  <c:v>185.99999999999997</c:v>
                </c:pt>
                <c:pt idx="5">
                  <c:v>204.2</c:v>
                </c:pt>
              </c:numCache>
            </c:numRef>
          </c:val>
          <c:extLst>
            <c:ext xmlns:c16="http://schemas.microsoft.com/office/drawing/2014/chart" uri="{C3380CC4-5D6E-409C-BE32-E72D297353CC}">
              <c16:uniqueId val="{00000005-8B69-4395-9766-6B485C5E7124}"/>
            </c:ext>
          </c:extLst>
        </c:ser>
        <c:dLbls>
          <c:showLegendKey val="0"/>
          <c:showVal val="0"/>
          <c:showCatName val="0"/>
          <c:showSerName val="0"/>
          <c:showPercent val="0"/>
          <c:showBubbleSize val="0"/>
        </c:dLbls>
        <c:gapWidth val="150"/>
        <c:overlap val="100"/>
        <c:axId val="194923864"/>
        <c:axId val="194924192"/>
      </c:barChart>
      <c:catAx>
        <c:axId val="19492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4192"/>
        <c:crosses val="autoZero"/>
        <c:auto val="1"/>
        <c:lblAlgn val="ctr"/>
        <c:lblOffset val="100"/>
        <c:noMultiLvlLbl val="0"/>
      </c:catAx>
      <c:valAx>
        <c:axId val="194924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38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a:t>Vehiculos en proceso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'En proceso Ideal'!$J$2</c:f>
              <c:strCache>
                <c:ptCount val="1"/>
                <c:pt idx="0">
                  <c:v>Suceptible de venta</c:v>
                </c:pt>
              </c:strCache>
            </c:strRef>
          </c:tx>
          <c:spPr>
            <a:solidFill>
              <a:schemeClr val="accent1"/>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Ideal'!$J$3:$J$7</c:f>
              <c:numCache>
                <c:formatCode>0</c:formatCode>
                <c:ptCount val="5"/>
                <c:pt idx="0">
                  <c:v>4321</c:v>
                </c:pt>
                <c:pt idx="1">
                  <c:v>3999.7</c:v>
                </c:pt>
                <c:pt idx="2">
                  <c:v>4134.38</c:v>
                </c:pt>
                <c:pt idx="3">
                  <c:v>4078.8399999999992</c:v>
                </c:pt>
                <c:pt idx="4">
                  <c:v>4021.2000000000003</c:v>
                </c:pt>
              </c:numCache>
            </c:numRef>
          </c:val>
          <c:extLst>
            <c:ext xmlns:c16="http://schemas.microsoft.com/office/drawing/2014/chart" uri="{C3380CC4-5D6E-409C-BE32-E72D297353CC}">
              <c16:uniqueId val="{00000000-D70A-4DDE-ACFB-5C4D6AC80A84}"/>
            </c:ext>
          </c:extLst>
        </c:ser>
        <c:ser>
          <c:idx val="1"/>
          <c:order val="1"/>
          <c:tx>
            <c:strRef>
              <c:f>'En proceso Ideal'!$K$2</c:f>
              <c:strCache>
                <c:ptCount val="1"/>
                <c:pt idx="0">
                  <c:v>Aslitamiento</c:v>
                </c:pt>
              </c:strCache>
            </c:strRef>
          </c:tx>
          <c:spPr>
            <a:solidFill>
              <a:schemeClr val="accent2"/>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Ideal'!$K$3:$K$7</c:f>
              <c:numCache>
                <c:formatCode>0</c:formatCode>
                <c:ptCount val="5"/>
                <c:pt idx="1">
                  <c:v>300</c:v>
                </c:pt>
                <c:pt idx="2">
                  <c:v>300</c:v>
                </c:pt>
                <c:pt idx="3">
                  <c:v>300</c:v>
                </c:pt>
                <c:pt idx="4">
                  <c:v>300</c:v>
                </c:pt>
              </c:numCache>
            </c:numRef>
          </c:val>
          <c:extLst>
            <c:ext xmlns:c16="http://schemas.microsoft.com/office/drawing/2014/chart" uri="{C3380CC4-5D6E-409C-BE32-E72D297353CC}">
              <c16:uniqueId val="{00000001-D70A-4DDE-ACFB-5C4D6AC80A84}"/>
            </c:ext>
          </c:extLst>
        </c:ser>
        <c:ser>
          <c:idx val="2"/>
          <c:order val="2"/>
          <c:tx>
            <c:strRef>
              <c:f>'En proceso Ideal'!$L$2</c:f>
              <c:strCache>
                <c:ptCount val="1"/>
                <c:pt idx="0">
                  <c:v>Nuevas incautaciones suceptibles de venta</c:v>
                </c:pt>
              </c:strCache>
            </c:strRef>
          </c:tx>
          <c:spPr>
            <a:solidFill>
              <a:schemeClr val="accent6"/>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Ideal'!$L$3:$L$7</c:f>
              <c:numCache>
                <c:formatCode>0</c:formatCode>
                <c:ptCount val="5"/>
                <c:pt idx="1">
                  <c:v>458.07999999999993</c:v>
                </c:pt>
                <c:pt idx="2">
                  <c:v>269.95999999999913</c:v>
                </c:pt>
                <c:pt idx="3">
                  <c:v>269.96000000000095</c:v>
                </c:pt>
                <c:pt idx="4">
                  <c:v>269.95999999999913</c:v>
                </c:pt>
              </c:numCache>
            </c:numRef>
          </c:val>
          <c:extLst>
            <c:ext xmlns:c16="http://schemas.microsoft.com/office/drawing/2014/chart" uri="{C3380CC4-5D6E-409C-BE32-E72D297353CC}">
              <c16:uniqueId val="{00000002-D70A-4DDE-ACFB-5C4D6AC80A84}"/>
            </c:ext>
          </c:extLst>
        </c:ser>
        <c:ser>
          <c:idx val="3"/>
          <c:order val="3"/>
          <c:tx>
            <c:strRef>
              <c:f>'En proceso Ideal'!$M$2</c:f>
              <c:strCache>
                <c:ptCount val="1"/>
                <c:pt idx="0">
                  <c:v>Por ubicar</c:v>
                </c:pt>
              </c:strCache>
            </c:strRef>
          </c:tx>
          <c:spPr>
            <a:solidFill>
              <a:schemeClr val="accent4"/>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Ideal'!$M$3:$M$7</c:f>
              <c:numCache>
                <c:formatCode>General</c:formatCode>
                <c:ptCount val="5"/>
                <c:pt idx="0" formatCode="0">
                  <c:v>5283</c:v>
                </c:pt>
              </c:numCache>
            </c:numRef>
          </c:val>
          <c:extLst>
            <c:ext xmlns:c16="http://schemas.microsoft.com/office/drawing/2014/chart" uri="{C3380CC4-5D6E-409C-BE32-E72D297353CC}">
              <c16:uniqueId val="{00000003-D70A-4DDE-ACFB-5C4D6AC80A84}"/>
            </c:ext>
          </c:extLst>
        </c:ser>
        <c:ser>
          <c:idx val="4"/>
          <c:order val="4"/>
          <c:tx>
            <c:strRef>
              <c:f>'En proceso Ideal'!$N$2</c:f>
              <c:strCache>
                <c:ptCount val="1"/>
                <c:pt idx="0">
                  <c:v>Por chatarrizar</c:v>
                </c:pt>
              </c:strCache>
            </c:strRef>
          </c:tx>
          <c:spPr>
            <a:solidFill>
              <a:schemeClr val="accent5"/>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Ideal'!$N$3:$N$7</c:f>
              <c:numCache>
                <c:formatCode>General</c:formatCode>
                <c:ptCount val="5"/>
                <c:pt idx="0" formatCode="0">
                  <c:v>1531</c:v>
                </c:pt>
              </c:numCache>
            </c:numRef>
          </c:val>
          <c:extLst>
            <c:ext xmlns:c16="http://schemas.microsoft.com/office/drawing/2014/chart" uri="{C3380CC4-5D6E-409C-BE32-E72D297353CC}">
              <c16:uniqueId val="{00000004-D70A-4DDE-ACFB-5C4D6AC80A84}"/>
            </c:ext>
          </c:extLst>
        </c:ser>
        <c:ser>
          <c:idx val="5"/>
          <c:order val="5"/>
          <c:tx>
            <c:strRef>
              <c:f>'En proceso Ideal'!$O$2</c:f>
              <c:strCache>
                <c:ptCount val="1"/>
                <c:pt idx="0">
                  <c:v>Venta</c:v>
                </c:pt>
              </c:strCache>
            </c:strRef>
          </c:tx>
          <c:spPr>
            <a:solidFill>
              <a:schemeClr val="accent3"/>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Ideal'!$O$3:$O$7</c:f>
              <c:numCache>
                <c:formatCode>0</c:formatCode>
                <c:ptCount val="5"/>
                <c:pt idx="1">
                  <c:v>150</c:v>
                </c:pt>
                <c:pt idx="2">
                  <c:v>300</c:v>
                </c:pt>
                <c:pt idx="3">
                  <c:v>300</c:v>
                </c:pt>
                <c:pt idx="4">
                  <c:v>300</c:v>
                </c:pt>
              </c:numCache>
            </c:numRef>
          </c:val>
          <c:extLst>
            <c:ext xmlns:c16="http://schemas.microsoft.com/office/drawing/2014/chart" uri="{C3380CC4-5D6E-409C-BE32-E72D297353CC}">
              <c16:uniqueId val="{00000005-D70A-4DDE-ACFB-5C4D6AC80A84}"/>
            </c:ext>
          </c:extLst>
        </c:ser>
        <c:ser>
          <c:idx val="6"/>
          <c:order val="6"/>
          <c:tx>
            <c:strRef>
              <c:f>'En proceso Ideal'!$P$2</c:f>
              <c:strCache>
                <c:ptCount val="1"/>
                <c:pt idx="0">
                  <c:v>Devoluciones</c:v>
                </c:pt>
              </c:strCache>
            </c:strRef>
          </c:tx>
          <c:spPr>
            <a:solidFill>
              <a:srgbClr val="7030A0"/>
            </a:solidFill>
            <a:ln>
              <a:noFill/>
            </a:ln>
            <a:effectLst/>
          </c:spPr>
          <c:invertIfNegative val="0"/>
          <c:cat>
            <c:strRef>
              <c:f>'En proceso Ideal'!$I$3:$I$7</c:f>
              <c:strCache>
                <c:ptCount val="5"/>
                <c:pt idx="0">
                  <c:v>Inventario 2017-2</c:v>
                </c:pt>
                <c:pt idx="1">
                  <c:v>2017-2</c:v>
                </c:pt>
                <c:pt idx="2">
                  <c:v>2018-1</c:v>
                </c:pt>
                <c:pt idx="3">
                  <c:v>2018-2</c:v>
                </c:pt>
                <c:pt idx="4">
                  <c:v>2019-1</c:v>
                </c:pt>
              </c:strCache>
            </c:strRef>
          </c:cat>
          <c:val>
            <c:numRef>
              <c:f>'En proceso Ideal'!$P$3:$P$7</c:f>
              <c:numCache>
                <c:formatCode>0</c:formatCode>
                <c:ptCount val="5"/>
                <c:pt idx="1">
                  <c:v>21.3</c:v>
                </c:pt>
                <c:pt idx="2">
                  <c:v>23.4</c:v>
                </c:pt>
                <c:pt idx="3">
                  <c:v>25.5</c:v>
                </c:pt>
                <c:pt idx="4">
                  <c:v>27.6</c:v>
                </c:pt>
              </c:numCache>
            </c:numRef>
          </c:val>
          <c:extLst>
            <c:ext xmlns:c16="http://schemas.microsoft.com/office/drawing/2014/chart" uri="{C3380CC4-5D6E-409C-BE32-E72D297353CC}">
              <c16:uniqueId val="{00000006-D70A-4DDE-ACFB-5C4D6AC80A84}"/>
            </c:ext>
          </c:extLst>
        </c:ser>
        <c:dLbls>
          <c:showLegendKey val="0"/>
          <c:showVal val="0"/>
          <c:showCatName val="0"/>
          <c:showSerName val="0"/>
          <c:showPercent val="0"/>
          <c:showBubbleSize val="0"/>
        </c:dLbls>
        <c:gapWidth val="150"/>
        <c:overlap val="100"/>
        <c:axId val="194927800"/>
        <c:axId val="194932720"/>
      </c:barChart>
      <c:catAx>
        <c:axId val="19492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32720"/>
        <c:crosses val="autoZero"/>
        <c:auto val="1"/>
        <c:lblAlgn val="ctr"/>
        <c:lblOffset val="100"/>
        <c:noMultiLvlLbl val="0"/>
      </c:catAx>
      <c:valAx>
        <c:axId val="194932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49278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a:t>Sociedades en proceso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'En proceso Ideal'!$B$33</c:f>
              <c:strCache>
                <c:ptCount val="1"/>
                <c:pt idx="0">
                  <c:v>Suceptible de venta</c:v>
                </c:pt>
              </c:strCache>
            </c:strRef>
          </c:tx>
          <c:spPr>
            <a:solidFill>
              <a:schemeClr val="accent1"/>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Ideal'!$B$34:$B$39</c:f>
              <c:numCache>
                <c:formatCode>0</c:formatCode>
                <c:ptCount val="6"/>
                <c:pt idx="0">
                  <c:v>566</c:v>
                </c:pt>
                <c:pt idx="1">
                  <c:v>562.5</c:v>
                </c:pt>
                <c:pt idx="2">
                  <c:v>588.56799999999998</c:v>
                </c:pt>
                <c:pt idx="3">
                  <c:v>610.38900000000012</c:v>
                </c:pt>
                <c:pt idx="4">
                  <c:v>632.21</c:v>
                </c:pt>
                <c:pt idx="5">
                  <c:v>654.03099999999995</c:v>
                </c:pt>
              </c:numCache>
            </c:numRef>
          </c:val>
          <c:extLst>
            <c:ext xmlns:c16="http://schemas.microsoft.com/office/drawing/2014/chart" uri="{C3380CC4-5D6E-409C-BE32-E72D297353CC}">
              <c16:uniqueId val="{00000000-00E7-4E06-86AD-A971A1D3FFE2}"/>
            </c:ext>
          </c:extLst>
        </c:ser>
        <c:ser>
          <c:idx val="1"/>
          <c:order val="1"/>
          <c:tx>
            <c:strRef>
              <c:f>'En proceso Ideal'!$C$33</c:f>
              <c:strCache>
                <c:ptCount val="1"/>
                <c:pt idx="0">
                  <c:v>Aslitamiento</c:v>
                </c:pt>
              </c:strCache>
            </c:strRef>
          </c:tx>
          <c:spPr>
            <a:solidFill>
              <a:schemeClr val="accent2"/>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Ideal'!$C$34:$C$39</c:f>
              <c:numCache>
                <c:formatCode>0</c:formatCode>
                <c:ptCount val="6"/>
                <c:pt idx="1">
                  <c:v>3.5</c:v>
                </c:pt>
                <c:pt idx="2">
                  <c:v>3.5</c:v>
                </c:pt>
                <c:pt idx="3">
                  <c:v>3.5</c:v>
                </c:pt>
                <c:pt idx="4">
                  <c:v>3.5</c:v>
                </c:pt>
                <c:pt idx="5">
                  <c:v>3.5</c:v>
                </c:pt>
              </c:numCache>
            </c:numRef>
          </c:val>
          <c:extLst>
            <c:ext xmlns:c16="http://schemas.microsoft.com/office/drawing/2014/chart" uri="{C3380CC4-5D6E-409C-BE32-E72D297353CC}">
              <c16:uniqueId val="{00000001-00E7-4E06-86AD-A971A1D3FFE2}"/>
            </c:ext>
          </c:extLst>
        </c:ser>
        <c:ser>
          <c:idx val="2"/>
          <c:order val="2"/>
          <c:tx>
            <c:strRef>
              <c:f>'En proceso Ideal'!$D$33</c:f>
              <c:strCache>
                <c:ptCount val="1"/>
                <c:pt idx="0">
                  <c:v>Nuevas incautaciones suceptibles de venta</c:v>
                </c:pt>
              </c:strCache>
            </c:strRef>
          </c:tx>
          <c:spPr>
            <a:solidFill>
              <a:schemeClr val="accent6"/>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Ideal'!$D$34:$D$39</c:f>
              <c:numCache>
                <c:formatCode>0</c:formatCode>
                <c:ptCount val="6"/>
                <c:pt idx="1">
                  <c:v>29.567999999999984</c:v>
                </c:pt>
                <c:pt idx="2">
                  <c:v>25.32100000000014</c:v>
                </c:pt>
                <c:pt idx="3">
                  <c:v>25.320999999999913</c:v>
                </c:pt>
                <c:pt idx="4">
                  <c:v>25.320999999999913</c:v>
                </c:pt>
                <c:pt idx="5">
                  <c:v>25.32100000000014</c:v>
                </c:pt>
              </c:numCache>
            </c:numRef>
          </c:val>
          <c:extLst>
            <c:ext xmlns:c16="http://schemas.microsoft.com/office/drawing/2014/chart" uri="{C3380CC4-5D6E-409C-BE32-E72D297353CC}">
              <c16:uniqueId val="{00000002-00E7-4E06-86AD-A971A1D3FFE2}"/>
            </c:ext>
          </c:extLst>
        </c:ser>
        <c:ser>
          <c:idx val="3"/>
          <c:order val="3"/>
          <c:tx>
            <c:strRef>
              <c:f>'En proceso Ideal'!$E$33</c:f>
              <c:strCache>
                <c:ptCount val="1"/>
                <c:pt idx="0">
                  <c:v>Sociedades de Papel</c:v>
                </c:pt>
              </c:strCache>
            </c:strRef>
          </c:tx>
          <c:spPr>
            <a:solidFill>
              <a:schemeClr val="accent4"/>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Ideal'!$E$34:$E$39</c:f>
              <c:numCache>
                <c:formatCode>General</c:formatCode>
                <c:ptCount val="6"/>
                <c:pt idx="0" formatCode="0">
                  <c:v>827</c:v>
                </c:pt>
              </c:numCache>
            </c:numRef>
          </c:val>
          <c:extLst>
            <c:ext xmlns:c16="http://schemas.microsoft.com/office/drawing/2014/chart" uri="{C3380CC4-5D6E-409C-BE32-E72D297353CC}">
              <c16:uniqueId val="{00000003-00E7-4E06-86AD-A971A1D3FFE2}"/>
            </c:ext>
          </c:extLst>
        </c:ser>
        <c:ser>
          <c:idx val="4"/>
          <c:order val="4"/>
          <c:tx>
            <c:strRef>
              <c:f>'En proceso Ideal'!$F$33</c:f>
              <c:strCache>
                <c:ptCount val="1"/>
                <c:pt idx="0">
                  <c:v>Venta</c:v>
                </c:pt>
              </c:strCache>
            </c:strRef>
          </c:tx>
          <c:spPr>
            <a:solidFill>
              <a:schemeClr val="accent5"/>
            </a:solidFill>
            <a:ln>
              <a:noFill/>
            </a:ln>
            <a:effectLst/>
          </c:spPr>
          <c:invertIfNegative val="0"/>
          <c:cat>
            <c:strRef>
              <c:f>'En proceso Ideal'!$A$34:$A$39</c:f>
              <c:strCache>
                <c:ptCount val="6"/>
                <c:pt idx="0">
                  <c:v>Inventario 2017-2</c:v>
                </c:pt>
                <c:pt idx="1">
                  <c:v>2017-2</c:v>
                </c:pt>
                <c:pt idx="2">
                  <c:v>2018-1</c:v>
                </c:pt>
                <c:pt idx="3">
                  <c:v>2018-2</c:v>
                </c:pt>
                <c:pt idx="4">
                  <c:v>2019-1</c:v>
                </c:pt>
                <c:pt idx="5">
                  <c:v>2019-2</c:v>
                </c:pt>
              </c:strCache>
            </c:strRef>
          </c:cat>
          <c:val>
            <c:numRef>
              <c:f>'En proceso Ideal'!$F$34:$F$39</c:f>
              <c:numCache>
                <c:formatCode>General</c:formatCode>
                <c:ptCount val="6"/>
                <c:pt idx="2" formatCode="0">
                  <c:v>3.5</c:v>
                </c:pt>
                <c:pt idx="3" formatCode="0">
                  <c:v>3.5</c:v>
                </c:pt>
                <c:pt idx="4" formatCode="0">
                  <c:v>3.5</c:v>
                </c:pt>
                <c:pt idx="5" formatCode="0">
                  <c:v>3.5</c:v>
                </c:pt>
              </c:numCache>
            </c:numRef>
          </c:val>
          <c:extLst>
            <c:ext xmlns:c16="http://schemas.microsoft.com/office/drawing/2014/chart" uri="{C3380CC4-5D6E-409C-BE32-E72D297353CC}">
              <c16:uniqueId val="{00000004-00E7-4E06-86AD-A971A1D3FFE2}"/>
            </c:ext>
          </c:extLst>
        </c:ser>
        <c:dLbls>
          <c:showLegendKey val="0"/>
          <c:showVal val="0"/>
          <c:showCatName val="0"/>
          <c:showSerName val="0"/>
          <c:showPercent val="0"/>
          <c:showBubbleSize val="0"/>
        </c:dLbls>
        <c:gapWidth val="150"/>
        <c:overlap val="100"/>
        <c:axId val="193789072"/>
        <c:axId val="193792024"/>
      </c:barChart>
      <c:catAx>
        <c:axId val="19378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3792024"/>
        <c:crosses val="autoZero"/>
        <c:auto val="1"/>
        <c:lblAlgn val="ctr"/>
        <c:lblOffset val="100"/>
        <c:noMultiLvlLbl val="0"/>
      </c:catAx>
      <c:valAx>
        <c:axId val="193792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937890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chart>
  <c:spPr>
    <a:noFill/>
    <a:ln>
      <a:noFill/>
    </a:ln>
    <a:effectLst/>
  </c:spPr>
  <c:txPr>
    <a:bodyPr/>
    <a:lstStyle/>
    <a:p>
      <a:pPr>
        <a:defRPr sz="12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59E11E-098A-4906-8CBF-C4C3EC087F03}" type="doc">
      <dgm:prSet loTypeId="urn:microsoft.com/office/officeart/2005/8/layout/cycle4" loCatId="matrix" qsTypeId="urn:microsoft.com/office/officeart/2005/8/quickstyle/3d4" qsCatId="3D" csTypeId="urn:microsoft.com/office/officeart/2005/8/colors/accent1_2" csCatId="accent1" phldr="1"/>
      <dgm:spPr/>
      <dgm:t>
        <a:bodyPr/>
        <a:lstStyle/>
        <a:p>
          <a:endParaRPr lang="es-ES"/>
        </a:p>
      </dgm:t>
    </dgm:pt>
    <dgm:pt modelId="{A211DCD4-3630-4F9D-9119-FDA15C4B4D3F}">
      <dgm:prSet phldrT="[Texto]"/>
      <dgm:spPr/>
      <dgm:t>
        <a:bodyPr/>
        <a:lstStyle/>
        <a:p>
          <a:r>
            <a:rPr lang="es-ES" dirty="0"/>
            <a:t>Centro Oriente $826.150.000.oo</a:t>
          </a:r>
        </a:p>
      </dgm:t>
    </dgm:pt>
    <dgm:pt modelId="{C4D0A5BC-F069-4C46-AF95-43FC71118F4E}" type="parTrans" cxnId="{DE0C66A2-2B78-423C-97FA-1BD4D124FDE1}">
      <dgm:prSet/>
      <dgm:spPr/>
      <dgm:t>
        <a:bodyPr/>
        <a:lstStyle/>
        <a:p>
          <a:endParaRPr lang="es-ES"/>
        </a:p>
      </dgm:t>
    </dgm:pt>
    <dgm:pt modelId="{1B7CB6A4-AD4A-4A78-9D3F-F09ECF136C68}" type="sibTrans" cxnId="{DE0C66A2-2B78-423C-97FA-1BD4D124FDE1}">
      <dgm:prSet/>
      <dgm:spPr/>
      <dgm:t>
        <a:bodyPr/>
        <a:lstStyle/>
        <a:p>
          <a:endParaRPr lang="es-ES"/>
        </a:p>
      </dgm:t>
    </dgm:pt>
    <dgm:pt modelId="{AD3AC06E-F358-4FBC-8E79-07FE5E32E0C9}">
      <dgm:prSet phldrT="[Texto]"/>
      <dgm:spPr/>
      <dgm:t>
        <a:bodyPr/>
        <a:lstStyle/>
        <a:p>
          <a:r>
            <a:rPr lang="es-ES" dirty="0"/>
            <a:t>$669.840.000.oo Incautados </a:t>
          </a:r>
        </a:p>
      </dgm:t>
    </dgm:pt>
    <dgm:pt modelId="{6C661C74-FB5F-4A19-A8B1-AABDA7B0D758}" type="parTrans" cxnId="{F398C611-DEFC-41BC-AAC6-51248AEA68E2}">
      <dgm:prSet/>
      <dgm:spPr/>
      <dgm:t>
        <a:bodyPr/>
        <a:lstStyle/>
        <a:p>
          <a:endParaRPr lang="es-ES"/>
        </a:p>
      </dgm:t>
    </dgm:pt>
    <dgm:pt modelId="{1CCAD78F-A6C0-4BF4-AE04-6AB892643203}" type="sibTrans" cxnId="{F398C611-DEFC-41BC-AAC6-51248AEA68E2}">
      <dgm:prSet/>
      <dgm:spPr/>
      <dgm:t>
        <a:bodyPr/>
        <a:lstStyle/>
        <a:p>
          <a:endParaRPr lang="es-ES"/>
        </a:p>
      </dgm:t>
    </dgm:pt>
    <dgm:pt modelId="{ACC27322-C0B9-416B-AF17-2ADACF745C19}">
      <dgm:prSet phldrT="[Texto]"/>
      <dgm:spPr/>
      <dgm:t>
        <a:bodyPr/>
        <a:lstStyle/>
        <a:p>
          <a:r>
            <a:rPr lang="es-ES" dirty="0"/>
            <a:t>Sur Occidente $897.470.000.oo</a:t>
          </a:r>
        </a:p>
      </dgm:t>
    </dgm:pt>
    <dgm:pt modelId="{19A964D5-CFD7-464A-B574-85B71C22EACA}" type="parTrans" cxnId="{734ABDF2-8977-43D5-9901-45D1DB77C348}">
      <dgm:prSet/>
      <dgm:spPr/>
      <dgm:t>
        <a:bodyPr/>
        <a:lstStyle/>
        <a:p>
          <a:endParaRPr lang="es-ES"/>
        </a:p>
      </dgm:t>
    </dgm:pt>
    <dgm:pt modelId="{AF64A6E2-ECC1-40B8-99EC-5548C03BB48D}" type="sibTrans" cxnId="{734ABDF2-8977-43D5-9901-45D1DB77C348}">
      <dgm:prSet/>
      <dgm:spPr/>
      <dgm:t>
        <a:bodyPr/>
        <a:lstStyle/>
        <a:p>
          <a:endParaRPr lang="es-ES"/>
        </a:p>
      </dgm:t>
    </dgm:pt>
    <dgm:pt modelId="{B467E97F-2976-4C81-A2B4-6AAC75DAF3DE}">
      <dgm:prSet phldrT="[Texto]"/>
      <dgm:spPr/>
      <dgm:t>
        <a:bodyPr/>
        <a:lstStyle/>
        <a:p>
          <a:r>
            <a:rPr lang="es-ES" dirty="0"/>
            <a:t>$719.050.000.oo Incautados </a:t>
          </a:r>
        </a:p>
      </dgm:t>
    </dgm:pt>
    <dgm:pt modelId="{6688EE45-A4CB-4009-8E8D-0E48E931018C}" type="parTrans" cxnId="{5172B522-CB49-41F7-B29A-BC8899CBDD0B}">
      <dgm:prSet/>
      <dgm:spPr/>
      <dgm:t>
        <a:bodyPr/>
        <a:lstStyle/>
        <a:p>
          <a:endParaRPr lang="es-ES"/>
        </a:p>
      </dgm:t>
    </dgm:pt>
    <dgm:pt modelId="{823E6B8A-59CF-490F-B0C2-FF334BC18381}" type="sibTrans" cxnId="{5172B522-CB49-41F7-B29A-BC8899CBDD0B}">
      <dgm:prSet/>
      <dgm:spPr/>
      <dgm:t>
        <a:bodyPr/>
        <a:lstStyle/>
        <a:p>
          <a:endParaRPr lang="es-ES"/>
        </a:p>
      </dgm:t>
    </dgm:pt>
    <dgm:pt modelId="{CF36D74D-D48C-4B71-944D-487D9F0F4939}">
      <dgm:prSet phldrT="[Texto]"/>
      <dgm:spPr/>
      <dgm:t>
        <a:bodyPr/>
        <a:lstStyle/>
        <a:p>
          <a:r>
            <a:rPr lang="es-ES" dirty="0"/>
            <a:t>Norte $683.310.000.oo</a:t>
          </a:r>
        </a:p>
      </dgm:t>
    </dgm:pt>
    <dgm:pt modelId="{9C43E263-F83E-45B2-83EC-4575EA5702EE}" type="parTrans" cxnId="{FE5A928A-CF79-48E4-BB4E-9E1BAFC8EA70}">
      <dgm:prSet/>
      <dgm:spPr/>
      <dgm:t>
        <a:bodyPr/>
        <a:lstStyle/>
        <a:p>
          <a:endParaRPr lang="es-ES"/>
        </a:p>
      </dgm:t>
    </dgm:pt>
    <dgm:pt modelId="{58525760-4A8B-4FF9-82FE-DA8811D52B39}" type="sibTrans" cxnId="{FE5A928A-CF79-48E4-BB4E-9E1BAFC8EA70}">
      <dgm:prSet/>
      <dgm:spPr/>
      <dgm:t>
        <a:bodyPr/>
        <a:lstStyle/>
        <a:p>
          <a:endParaRPr lang="es-ES"/>
        </a:p>
      </dgm:t>
    </dgm:pt>
    <dgm:pt modelId="{23E20D4F-2A27-4B22-A6AB-4AD66813854F}">
      <dgm:prSet phldrT="[Texto]"/>
      <dgm:spPr/>
      <dgm:t>
        <a:bodyPr/>
        <a:lstStyle/>
        <a:p>
          <a:r>
            <a:rPr lang="es-ES" dirty="0"/>
            <a:t>$546.630.000.oo Incautados </a:t>
          </a:r>
        </a:p>
      </dgm:t>
    </dgm:pt>
    <dgm:pt modelId="{A8F50C0B-BE65-4520-BA2C-D5344F8EE997}" type="parTrans" cxnId="{050FBBF7-E26E-41E2-B038-9436005B40F2}">
      <dgm:prSet/>
      <dgm:spPr/>
      <dgm:t>
        <a:bodyPr/>
        <a:lstStyle/>
        <a:p>
          <a:endParaRPr lang="es-ES"/>
        </a:p>
      </dgm:t>
    </dgm:pt>
    <dgm:pt modelId="{10926723-7067-4E99-9444-3925C2873702}" type="sibTrans" cxnId="{050FBBF7-E26E-41E2-B038-9436005B40F2}">
      <dgm:prSet/>
      <dgm:spPr/>
      <dgm:t>
        <a:bodyPr/>
        <a:lstStyle/>
        <a:p>
          <a:endParaRPr lang="es-ES"/>
        </a:p>
      </dgm:t>
    </dgm:pt>
    <dgm:pt modelId="{5339F980-5AE0-41E3-AB8A-213694367BDF}">
      <dgm:prSet phldrT="[Texto]"/>
      <dgm:spPr/>
      <dgm:t>
        <a:bodyPr/>
        <a:lstStyle/>
        <a:p>
          <a:r>
            <a:rPr lang="es-ES" dirty="0"/>
            <a:t>Occidente $768.340.000.oo</a:t>
          </a:r>
        </a:p>
      </dgm:t>
    </dgm:pt>
    <dgm:pt modelId="{5F366CD0-CE3D-427B-B154-A6B39A051E53}" type="parTrans" cxnId="{4FC642F5-0CA8-4A34-BD35-2E0B427595F4}">
      <dgm:prSet/>
      <dgm:spPr/>
      <dgm:t>
        <a:bodyPr/>
        <a:lstStyle/>
        <a:p>
          <a:endParaRPr lang="es-ES"/>
        </a:p>
      </dgm:t>
    </dgm:pt>
    <dgm:pt modelId="{2451316B-99A2-4D4B-9783-34EE83921E5E}" type="sibTrans" cxnId="{4FC642F5-0CA8-4A34-BD35-2E0B427595F4}">
      <dgm:prSet/>
      <dgm:spPr/>
      <dgm:t>
        <a:bodyPr/>
        <a:lstStyle/>
        <a:p>
          <a:endParaRPr lang="es-ES"/>
        </a:p>
      </dgm:t>
    </dgm:pt>
    <dgm:pt modelId="{C5894185-6F38-4936-9DB0-AB96CB5D2563}">
      <dgm:prSet phldrT="[Texto]"/>
      <dgm:spPr/>
      <dgm:t>
        <a:bodyPr/>
        <a:lstStyle/>
        <a:p>
          <a:r>
            <a:rPr lang="es-ES" dirty="0"/>
            <a:t>$618.000.000.oo Incautados </a:t>
          </a:r>
        </a:p>
      </dgm:t>
    </dgm:pt>
    <dgm:pt modelId="{73283716-81F3-4166-B3B4-29C74560D9A6}" type="parTrans" cxnId="{3B93AC71-2BE7-4BE2-9B69-5B8F4992998F}">
      <dgm:prSet/>
      <dgm:spPr/>
      <dgm:t>
        <a:bodyPr/>
        <a:lstStyle/>
        <a:p>
          <a:endParaRPr lang="es-ES"/>
        </a:p>
      </dgm:t>
    </dgm:pt>
    <dgm:pt modelId="{A2BF5A79-21DD-42E7-8754-EDC54D9543AA}" type="sibTrans" cxnId="{3B93AC71-2BE7-4BE2-9B69-5B8F4992998F}">
      <dgm:prSet/>
      <dgm:spPr/>
      <dgm:t>
        <a:bodyPr/>
        <a:lstStyle/>
        <a:p>
          <a:endParaRPr lang="es-ES"/>
        </a:p>
      </dgm:t>
    </dgm:pt>
    <dgm:pt modelId="{FF0B2306-E11B-47A2-BFF3-E52D81EB0169}">
      <dgm:prSet phldrT="[Texto]"/>
      <dgm:spPr/>
      <dgm:t>
        <a:bodyPr/>
        <a:lstStyle/>
        <a:p>
          <a:r>
            <a:rPr lang="es-ES" dirty="0"/>
            <a:t>$156.310.000.oo Extinto</a:t>
          </a:r>
        </a:p>
      </dgm:t>
    </dgm:pt>
    <dgm:pt modelId="{CB9B8952-5ACB-46FF-B94C-8C03FE117B7A}" type="parTrans" cxnId="{9801F721-8E88-480A-9348-713A811E1730}">
      <dgm:prSet/>
      <dgm:spPr/>
      <dgm:t>
        <a:bodyPr/>
        <a:lstStyle/>
        <a:p>
          <a:endParaRPr lang="es-ES"/>
        </a:p>
      </dgm:t>
    </dgm:pt>
    <dgm:pt modelId="{2D105D9F-6B63-41F0-ADD4-A799F81C9100}" type="sibTrans" cxnId="{9801F721-8E88-480A-9348-713A811E1730}">
      <dgm:prSet/>
      <dgm:spPr/>
      <dgm:t>
        <a:bodyPr/>
        <a:lstStyle/>
        <a:p>
          <a:endParaRPr lang="es-ES"/>
        </a:p>
      </dgm:t>
    </dgm:pt>
    <dgm:pt modelId="{D0BA8899-971A-47BD-BE84-7864C0F4912A}">
      <dgm:prSet/>
      <dgm:spPr/>
      <dgm:t>
        <a:bodyPr/>
        <a:lstStyle/>
        <a:p>
          <a:r>
            <a:rPr lang="es-ES" dirty="0"/>
            <a:t>$178.420.000.oo Extinto</a:t>
          </a:r>
        </a:p>
      </dgm:t>
    </dgm:pt>
    <dgm:pt modelId="{D4B0DC9D-AD86-4215-8079-20A89CEB315F}" type="parTrans" cxnId="{5B9666EF-D3AE-4B31-8F96-124EFAED614B}">
      <dgm:prSet/>
      <dgm:spPr/>
      <dgm:t>
        <a:bodyPr/>
        <a:lstStyle/>
        <a:p>
          <a:endParaRPr lang="es-ES"/>
        </a:p>
      </dgm:t>
    </dgm:pt>
    <dgm:pt modelId="{6B8FED15-EF4A-4777-9F1B-2B8D0B34B933}" type="sibTrans" cxnId="{5B9666EF-D3AE-4B31-8F96-124EFAED614B}">
      <dgm:prSet/>
      <dgm:spPr/>
      <dgm:t>
        <a:bodyPr/>
        <a:lstStyle/>
        <a:p>
          <a:endParaRPr lang="es-ES"/>
        </a:p>
      </dgm:t>
    </dgm:pt>
    <dgm:pt modelId="{F58BE643-EFA7-4ED8-B812-94C1613466CA}">
      <dgm:prSet/>
      <dgm:spPr/>
      <dgm:t>
        <a:bodyPr/>
        <a:lstStyle/>
        <a:p>
          <a:r>
            <a:rPr lang="es-ES" dirty="0"/>
            <a:t>$150.340.000.oo Extinto</a:t>
          </a:r>
        </a:p>
      </dgm:t>
    </dgm:pt>
    <dgm:pt modelId="{53A3F3FA-AE48-420B-ACF5-2888CAE62F43}" type="parTrans" cxnId="{6CC1CB18-380D-47A2-8F51-1A0005DC5BB8}">
      <dgm:prSet/>
      <dgm:spPr/>
      <dgm:t>
        <a:bodyPr/>
        <a:lstStyle/>
        <a:p>
          <a:endParaRPr lang="es-ES"/>
        </a:p>
      </dgm:t>
    </dgm:pt>
    <dgm:pt modelId="{70955A28-A27E-4A51-A7D4-32CC624B9DD7}" type="sibTrans" cxnId="{6CC1CB18-380D-47A2-8F51-1A0005DC5BB8}">
      <dgm:prSet/>
      <dgm:spPr/>
      <dgm:t>
        <a:bodyPr/>
        <a:lstStyle/>
        <a:p>
          <a:endParaRPr lang="es-ES"/>
        </a:p>
      </dgm:t>
    </dgm:pt>
    <dgm:pt modelId="{A5D88E56-EA20-4C0A-8A08-8938F480DD12}">
      <dgm:prSet/>
      <dgm:spPr/>
      <dgm:t>
        <a:bodyPr/>
        <a:lstStyle/>
        <a:p>
          <a:r>
            <a:rPr lang="es-ES" dirty="0"/>
            <a:t>$137.680.000.oo Extinto</a:t>
          </a:r>
        </a:p>
      </dgm:t>
    </dgm:pt>
    <dgm:pt modelId="{2E55B97D-9C25-4A1F-A7A5-79C60DD72391}" type="parTrans" cxnId="{866EFF47-38E9-4021-919E-29434C173F6C}">
      <dgm:prSet/>
      <dgm:spPr/>
      <dgm:t>
        <a:bodyPr/>
        <a:lstStyle/>
        <a:p>
          <a:endParaRPr lang="es-ES"/>
        </a:p>
      </dgm:t>
    </dgm:pt>
    <dgm:pt modelId="{AB01DD09-089A-4010-AD93-74FDC9F19945}" type="sibTrans" cxnId="{866EFF47-38E9-4021-919E-29434C173F6C}">
      <dgm:prSet/>
      <dgm:spPr/>
      <dgm:t>
        <a:bodyPr/>
        <a:lstStyle/>
        <a:p>
          <a:endParaRPr lang="es-ES"/>
        </a:p>
      </dgm:t>
    </dgm:pt>
    <dgm:pt modelId="{ACF8148B-D4C8-400E-B7FE-4E13483097FD}" type="pres">
      <dgm:prSet presAssocID="{1859E11E-098A-4906-8CBF-C4C3EC087F03}" presName="cycleMatrixDiagram" presStyleCnt="0">
        <dgm:presLayoutVars>
          <dgm:chMax val="1"/>
          <dgm:dir/>
          <dgm:animLvl val="lvl"/>
          <dgm:resizeHandles val="exact"/>
        </dgm:presLayoutVars>
      </dgm:prSet>
      <dgm:spPr/>
    </dgm:pt>
    <dgm:pt modelId="{7F3C7DD6-8F32-490A-AC58-BF85C3691B00}" type="pres">
      <dgm:prSet presAssocID="{1859E11E-098A-4906-8CBF-C4C3EC087F03}" presName="children" presStyleCnt="0"/>
      <dgm:spPr/>
    </dgm:pt>
    <dgm:pt modelId="{2349B1E2-F1E2-41BF-8759-FF33CD4DDB33}" type="pres">
      <dgm:prSet presAssocID="{1859E11E-098A-4906-8CBF-C4C3EC087F03}" presName="child1group" presStyleCnt="0"/>
      <dgm:spPr/>
    </dgm:pt>
    <dgm:pt modelId="{82DE7D1B-C6CC-4EC7-99FE-5CC23E30039D}" type="pres">
      <dgm:prSet presAssocID="{1859E11E-098A-4906-8CBF-C4C3EC087F03}" presName="child1" presStyleLbl="bgAcc1" presStyleIdx="0" presStyleCnt="4"/>
      <dgm:spPr/>
    </dgm:pt>
    <dgm:pt modelId="{E53CC369-15FA-4ACF-89B8-6778D36652DD}" type="pres">
      <dgm:prSet presAssocID="{1859E11E-098A-4906-8CBF-C4C3EC087F03}" presName="child1Text" presStyleLbl="bgAcc1" presStyleIdx="0" presStyleCnt="4">
        <dgm:presLayoutVars>
          <dgm:bulletEnabled val="1"/>
        </dgm:presLayoutVars>
      </dgm:prSet>
      <dgm:spPr/>
    </dgm:pt>
    <dgm:pt modelId="{B0F64978-C37E-4C5C-84DB-CE20ADA7154E}" type="pres">
      <dgm:prSet presAssocID="{1859E11E-098A-4906-8CBF-C4C3EC087F03}" presName="child2group" presStyleCnt="0"/>
      <dgm:spPr/>
    </dgm:pt>
    <dgm:pt modelId="{09C6F468-91EB-41AA-AA82-0BACA91C75FE}" type="pres">
      <dgm:prSet presAssocID="{1859E11E-098A-4906-8CBF-C4C3EC087F03}" presName="child2" presStyleLbl="bgAcc1" presStyleIdx="1" presStyleCnt="4"/>
      <dgm:spPr/>
    </dgm:pt>
    <dgm:pt modelId="{4E54C40F-9C6D-4CC7-ACDB-4930642B5DEE}" type="pres">
      <dgm:prSet presAssocID="{1859E11E-098A-4906-8CBF-C4C3EC087F03}" presName="child2Text" presStyleLbl="bgAcc1" presStyleIdx="1" presStyleCnt="4">
        <dgm:presLayoutVars>
          <dgm:bulletEnabled val="1"/>
        </dgm:presLayoutVars>
      </dgm:prSet>
      <dgm:spPr/>
    </dgm:pt>
    <dgm:pt modelId="{B2A06D23-686D-482C-B8D1-5CFAE3AC133B}" type="pres">
      <dgm:prSet presAssocID="{1859E11E-098A-4906-8CBF-C4C3EC087F03}" presName="child3group" presStyleCnt="0"/>
      <dgm:spPr/>
    </dgm:pt>
    <dgm:pt modelId="{91A00A01-9638-4C0A-B47C-12A4E8E5C116}" type="pres">
      <dgm:prSet presAssocID="{1859E11E-098A-4906-8CBF-C4C3EC087F03}" presName="child3" presStyleLbl="bgAcc1" presStyleIdx="2" presStyleCnt="4"/>
      <dgm:spPr/>
    </dgm:pt>
    <dgm:pt modelId="{65DE2C3F-FD47-42CB-B178-04F7E78A9E52}" type="pres">
      <dgm:prSet presAssocID="{1859E11E-098A-4906-8CBF-C4C3EC087F03}" presName="child3Text" presStyleLbl="bgAcc1" presStyleIdx="2" presStyleCnt="4">
        <dgm:presLayoutVars>
          <dgm:bulletEnabled val="1"/>
        </dgm:presLayoutVars>
      </dgm:prSet>
      <dgm:spPr/>
    </dgm:pt>
    <dgm:pt modelId="{C96089A1-BB9A-417F-B485-2F239B49E7AE}" type="pres">
      <dgm:prSet presAssocID="{1859E11E-098A-4906-8CBF-C4C3EC087F03}" presName="child4group" presStyleCnt="0"/>
      <dgm:spPr/>
    </dgm:pt>
    <dgm:pt modelId="{7A914D37-A548-41C0-A2F2-7C4BAAC8D1FF}" type="pres">
      <dgm:prSet presAssocID="{1859E11E-098A-4906-8CBF-C4C3EC087F03}" presName="child4" presStyleLbl="bgAcc1" presStyleIdx="3" presStyleCnt="4"/>
      <dgm:spPr/>
    </dgm:pt>
    <dgm:pt modelId="{D2A4329E-27C3-427E-B226-19E6313BF7BE}" type="pres">
      <dgm:prSet presAssocID="{1859E11E-098A-4906-8CBF-C4C3EC087F03}" presName="child4Text" presStyleLbl="bgAcc1" presStyleIdx="3" presStyleCnt="4">
        <dgm:presLayoutVars>
          <dgm:bulletEnabled val="1"/>
        </dgm:presLayoutVars>
      </dgm:prSet>
      <dgm:spPr/>
    </dgm:pt>
    <dgm:pt modelId="{4900FCE9-894E-410D-A2B0-62405AD5D367}" type="pres">
      <dgm:prSet presAssocID="{1859E11E-098A-4906-8CBF-C4C3EC087F03}" presName="childPlaceholder" presStyleCnt="0"/>
      <dgm:spPr/>
    </dgm:pt>
    <dgm:pt modelId="{833D5F89-43D8-46DA-BAB7-9B01797D34D5}" type="pres">
      <dgm:prSet presAssocID="{1859E11E-098A-4906-8CBF-C4C3EC087F03}" presName="circle" presStyleCnt="0"/>
      <dgm:spPr/>
    </dgm:pt>
    <dgm:pt modelId="{E0F99990-B83C-4335-9DF0-1E85ADDCFC42}" type="pres">
      <dgm:prSet presAssocID="{1859E11E-098A-4906-8CBF-C4C3EC087F03}" presName="quadrant1" presStyleLbl="node1" presStyleIdx="0" presStyleCnt="4">
        <dgm:presLayoutVars>
          <dgm:chMax val="1"/>
          <dgm:bulletEnabled val="1"/>
        </dgm:presLayoutVars>
      </dgm:prSet>
      <dgm:spPr/>
    </dgm:pt>
    <dgm:pt modelId="{50C94DFD-26E6-4C23-B4C0-66ADDB183302}" type="pres">
      <dgm:prSet presAssocID="{1859E11E-098A-4906-8CBF-C4C3EC087F03}" presName="quadrant2" presStyleLbl="node1" presStyleIdx="1" presStyleCnt="4">
        <dgm:presLayoutVars>
          <dgm:chMax val="1"/>
          <dgm:bulletEnabled val="1"/>
        </dgm:presLayoutVars>
      </dgm:prSet>
      <dgm:spPr/>
    </dgm:pt>
    <dgm:pt modelId="{328E73E0-1512-463D-A7A4-026F0B1DE3CB}" type="pres">
      <dgm:prSet presAssocID="{1859E11E-098A-4906-8CBF-C4C3EC087F03}" presName="quadrant3" presStyleLbl="node1" presStyleIdx="2" presStyleCnt="4">
        <dgm:presLayoutVars>
          <dgm:chMax val="1"/>
          <dgm:bulletEnabled val="1"/>
        </dgm:presLayoutVars>
      </dgm:prSet>
      <dgm:spPr/>
    </dgm:pt>
    <dgm:pt modelId="{633C1DFF-D656-459D-B938-933FC2894CF7}" type="pres">
      <dgm:prSet presAssocID="{1859E11E-098A-4906-8CBF-C4C3EC087F03}" presName="quadrant4" presStyleLbl="node1" presStyleIdx="3" presStyleCnt="4">
        <dgm:presLayoutVars>
          <dgm:chMax val="1"/>
          <dgm:bulletEnabled val="1"/>
        </dgm:presLayoutVars>
      </dgm:prSet>
      <dgm:spPr/>
    </dgm:pt>
    <dgm:pt modelId="{938CF197-1379-49D3-BAED-5C17CC79652A}" type="pres">
      <dgm:prSet presAssocID="{1859E11E-098A-4906-8CBF-C4C3EC087F03}" presName="quadrantPlaceholder" presStyleCnt="0"/>
      <dgm:spPr/>
    </dgm:pt>
    <dgm:pt modelId="{EAFAC5C5-790F-46B9-AD99-CAC79C0433F8}" type="pres">
      <dgm:prSet presAssocID="{1859E11E-098A-4906-8CBF-C4C3EC087F03}" presName="center1" presStyleLbl="fgShp" presStyleIdx="0" presStyleCnt="2"/>
      <dgm:spPr/>
    </dgm:pt>
    <dgm:pt modelId="{CE25BDF7-FA81-4300-A46D-578E5895B175}" type="pres">
      <dgm:prSet presAssocID="{1859E11E-098A-4906-8CBF-C4C3EC087F03}" presName="center2" presStyleLbl="fgShp" presStyleIdx="1" presStyleCnt="2"/>
      <dgm:spPr/>
    </dgm:pt>
  </dgm:ptLst>
  <dgm:cxnLst>
    <dgm:cxn modelId="{4F05000B-5E56-4C84-BEDE-4DEE0A6E50AC}" type="presOf" srcId="{FF0B2306-E11B-47A2-BFF3-E52D81EB0169}" destId="{82DE7D1B-C6CC-4EC7-99FE-5CC23E30039D}" srcOrd="0" destOrd="1" presId="urn:microsoft.com/office/officeart/2005/8/layout/cycle4"/>
    <dgm:cxn modelId="{E926F90B-17EF-47F9-94E7-4DF3C5D53CED}" type="presOf" srcId="{CF36D74D-D48C-4B71-944D-487D9F0F4939}" destId="{328E73E0-1512-463D-A7A4-026F0B1DE3CB}" srcOrd="0" destOrd="0" presId="urn:microsoft.com/office/officeart/2005/8/layout/cycle4"/>
    <dgm:cxn modelId="{7A1B7B0F-9159-4264-8605-6EECA7A45F09}" type="presOf" srcId="{A211DCD4-3630-4F9D-9119-FDA15C4B4D3F}" destId="{E0F99990-B83C-4335-9DF0-1E85ADDCFC42}" srcOrd="0" destOrd="0" presId="urn:microsoft.com/office/officeart/2005/8/layout/cycle4"/>
    <dgm:cxn modelId="{F398C611-DEFC-41BC-AAC6-51248AEA68E2}" srcId="{A211DCD4-3630-4F9D-9119-FDA15C4B4D3F}" destId="{AD3AC06E-F358-4FBC-8E79-07FE5E32E0C9}" srcOrd="0" destOrd="0" parTransId="{6C661C74-FB5F-4A19-A8B1-AABDA7B0D758}" sibTransId="{1CCAD78F-A6C0-4BF4-AE04-6AB892643203}"/>
    <dgm:cxn modelId="{6CC1CB18-380D-47A2-8F51-1A0005DC5BB8}" srcId="{5339F980-5AE0-41E3-AB8A-213694367BDF}" destId="{F58BE643-EFA7-4ED8-B812-94C1613466CA}" srcOrd="1" destOrd="0" parTransId="{53A3F3FA-AE48-420B-ACF5-2888CAE62F43}" sibTransId="{70955A28-A27E-4A51-A7D4-32CC624B9DD7}"/>
    <dgm:cxn modelId="{CCDBEF1B-627E-4D27-B506-EB97AB76E201}" type="presOf" srcId="{D0BA8899-971A-47BD-BE84-7864C0F4912A}" destId="{4E54C40F-9C6D-4CC7-ACDB-4930642B5DEE}" srcOrd="1" destOrd="1" presId="urn:microsoft.com/office/officeart/2005/8/layout/cycle4"/>
    <dgm:cxn modelId="{9801F721-8E88-480A-9348-713A811E1730}" srcId="{A211DCD4-3630-4F9D-9119-FDA15C4B4D3F}" destId="{FF0B2306-E11B-47A2-BFF3-E52D81EB0169}" srcOrd="1" destOrd="0" parTransId="{CB9B8952-5ACB-46FF-B94C-8C03FE117B7A}" sibTransId="{2D105D9F-6B63-41F0-ADD4-A799F81C9100}"/>
    <dgm:cxn modelId="{5172B522-CB49-41F7-B29A-BC8899CBDD0B}" srcId="{ACC27322-C0B9-416B-AF17-2ADACF745C19}" destId="{B467E97F-2976-4C81-A2B4-6AAC75DAF3DE}" srcOrd="0" destOrd="0" parTransId="{6688EE45-A4CB-4009-8E8D-0E48E931018C}" sibTransId="{823E6B8A-59CF-490F-B0C2-FF334BC18381}"/>
    <dgm:cxn modelId="{165B3F24-47FB-43D1-B5B8-7A2460334A8C}" type="presOf" srcId="{B467E97F-2976-4C81-A2B4-6AAC75DAF3DE}" destId="{4E54C40F-9C6D-4CC7-ACDB-4930642B5DEE}" srcOrd="1" destOrd="0" presId="urn:microsoft.com/office/officeart/2005/8/layout/cycle4"/>
    <dgm:cxn modelId="{E917B741-5732-4519-8430-94A6883B6FDB}" type="presOf" srcId="{D0BA8899-971A-47BD-BE84-7864C0F4912A}" destId="{09C6F468-91EB-41AA-AA82-0BACA91C75FE}" srcOrd="0" destOrd="1" presId="urn:microsoft.com/office/officeart/2005/8/layout/cycle4"/>
    <dgm:cxn modelId="{60C9B342-4492-48CA-97CE-0C12D3E5C579}" type="presOf" srcId="{AD3AC06E-F358-4FBC-8E79-07FE5E32E0C9}" destId="{E53CC369-15FA-4ACF-89B8-6778D36652DD}" srcOrd="1" destOrd="0" presId="urn:microsoft.com/office/officeart/2005/8/layout/cycle4"/>
    <dgm:cxn modelId="{866EFF47-38E9-4021-919E-29434C173F6C}" srcId="{CF36D74D-D48C-4B71-944D-487D9F0F4939}" destId="{A5D88E56-EA20-4C0A-8A08-8938F480DD12}" srcOrd="1" destOrd="0" parTransId="{2E55B97D-9C25-4A1F-A7A5-79C60DD72391}" sibTransId="{AB01DD09-089A-4010-AD93-74FDC9F19945}"/>
    <dgm:cxn modelId="{7B377168-09F8-48B1-A7C8-3D3EAC16BD01}" type="presOf" srcId="{1859E11E-098A-4906-8CBF-C4C3EC087F03}" destId="{ACF8148B-D4C8-400E-B7FE-4E13483097FD}" srcOrd="0" destOrd="0" presId="urn:microsoft.com/office/officeart/2005/8/layout/cycle4"/>
    <dgm:cxn modelId="{E6AA5069-6E46-4109-AEE0-AF360018D555}" type="presOf" srcId="{C5894185-6F38-4936-9DB0-AB96CB5D2563}" destId="{7A914D37-A548-41C0-A2F2-7C4BAAC8D1FF}" srcOrd="0" destOrd="0" presId="urn:microsoft.com/office/officeart/2005/8/layout/cycle4"/>
    <dgm:cxn modelId="{C2FB356C-8EFF-4EC7-AA28-DE929A97AA37}" type="presOf" srcId="{F58BE643-EFA7-4ED8-B812-94C1613466CA}" destId="{D2A4329E-27C3-427E-B226-19E6313BF7BE}" srcOrd="1" destOrd="1" presId="urn:microsoft.com/office/officeart/2005/8/layout/cycle4"/>
    <dgm:cxn modelId="{57AC1571-1F5F-495B-A2C5-3A037BBEDEC3}" type="presOf" srcId="{5339F980-5AE0-41E3-AB8A-213694367BDF}" destId="{633C1DFF-D656-459D-B938-933FC2894CF7}" srcOrd="0" destOrd="0" presId="urn:microsoft.com/office/officeart/2005/8/layout/cycle4"/>
    <dgm:cxn modelId="{3B93AC71-2BE7-4BE2-9B69-5B8F4992998F}" srcId="{5339F980-5AE0-41E3-AB8A-213694367BDF}" destId="{C5894185-6F38-4936-9DB0-AB96CB5D2563}" srcOrd="0" destOrd="0" parTransId="{73283716-81F3-4166-B3B4-29C74560D9A6}" sibTransId="{A2BF5A79-21DD-42E7-8754-EDC54D9543AA}"/>
    <dgm:cxn modelId="{E25B9456-A6CF-4727-B71B-A6D7EB5FB52D}" type="presOf" srcId="{23E20D4F-2A27-4B22-A6AB-4AD66813854F}" destId="{91A00A01-9638-4C0A-B47C-12A4E8E5C116}" srcOrd="0" destOrd="0" presId="urn:microsoft.com/office/officeart/2005/8/layout/cycle4"/>
    <dgm:cxn modelId="{8FEF8B7C-2E7F-4146-9BB4-FF9C5D64223B}" type="presOf" srcId="{AD3AC06E-F358-4FBC-8E79-07FE5E32E0C9}" destId="{82DE7D1B-C6CC-4EC7-99FE-5CC23E30039D}" srcOrd="0" destOrd="0" presId="urn:microsoft.com/office/officeart/2005/8/layout/cycle4"/>
    <dgm:cxn modelId="{FE5A928A-CF79-48E4-BB4E-9E1BAFC8EA70}" srcId="{1859E11E-098A-4906-8CBF-C4C3EC087F03}" destId="{CF36D74D-D48C-4B71-944D-487D9F0F4939}" srcOrd="2" destOrd="0" parTransId="{9C43E263-F83E-45B2-83EC-4575EA5702EE}" sibTransId="{58525760-4A8B-4FF9-82FE-DA8811D52B39}"/>
    <dgm:cxn modelId="{9A562593-211E-46B6-ABB0-8B87543C9160}" type="presOf" srcId="{A5D88E56-EA20-4C0A-8A08-8938F480DD12}" destId="{91A00A01-9638-4C0A-B47C-12A4E8E5C116}" srcOrd="0" destOrd="1" presId="urn:microsoft.com/office/officeart/2005/8/layout/cycle4"/>
    <dgm:cxn modelId="{BF47BE9F-1221-43A3-93DF-1D5765D2C485}" type="presOf" srcId="{C5894185-6F38-4936-9DB0-AB96CB5D2563}" destId="{D2A4329E-27C3-427E-B226-19E6313BF7BE}" srcOrd="1" destOrd="0" presId="urn:microsoft.com/office/officeart/2005/8/layout/cycle4"/>
    <dgm:cxn modelId="{DE0C66A2-2B78-423C-97FA-1BD4D124FDE1}" srcId="{1859E11E-098A-4906-8CBF-C4C3EC087F03}" destId="{A211DCD4-3630-4F9D-9119-FDA15C4B4D3F}" srcOrd="0" destOrd="0" parTransId="{C4D0A5BC-F069-4C46-AF95-43FC71118F4E}" sibTransId="{1B7CB6A4-AD4A-4A78-9D3F-F09ECF136C68}"/>
    <dgm:cxn modelId="{D8688BA4-CF01-4309-8F3C-4D24FFA2FBBF}" type="presOf" srcId="{B467E97F-2976-4C81-A2B4-6AAC75DAF3DE}" destId="{09C6F468-91EB-41AA-AA82-0BACA91C75FE}" srcOrd="0" destOrd="0" presId="urn:microsoft.com/office/officeart/2005/8/layout/cycle4"/>
    <dgm:cxn modelId="{AC1676BF-89F2-4002-81CB-E05FC389EFDA}" type="presOf" srcId="{23E20D4F-2A27-4B22-A6AB-4AD66813854F}" destId="{65DE2C3F-FD47-42CB-B178-04F7E78A9E52}" srcOrd="1" destOrd="0" presId="urn:microsoft.com/office/officeart/2005/8/layout/cycle4"/>
    <dgm:cxn modelId="{1B72E7D3-89FB-4059-B033-7BC5FD66E43B}" type="presOf" srcId="{ACC27322-C0B9-416B-AF17-2ADACF745C19}" destId="{50C94DFD-26E6-4C23-B4C0-66ADDB183302}" srcOrd="0" destOrd="0" presId="urn:microsoft.com/office/officeart/2005/8/layout/cycle4"/>
    <dgm:cxn modelId="{5B9666EF-D3AE-4B31-8F96-124EFAED614B}" srcId="{ACC27322-C0B9-416B-AF17-2ADACF745C19}" destId="{D0BA8899-971A-47BD-BE84-7864C0F4912A}" srcOrd="1" destOrd="0" parTransId="{D4B0DC9D-AD86-4215-8079-20A89CEB315F}" sibTransId="{6B8FED15-EF4A-4777-9F1B-2B8D0B34B933}"/>
    <dgm:cxn modelId="{734ABDF2-8977-43D5-9901-45D1DB77C348}" srcId="{1859E11E-098A-4906-8CBF-C4C3EC087F03}" destId="{ACC27322-C0B9-416B-AF17-2ADACF745C19}" srcOrd="1" destOrd="0" parTransId="{19A964D5-CFD7-464A-B574-85B71C22EACA}" sibTransId="{AF64A6E2-ECC1-40B8-99EC-5548C03BB48D}"/>
    <dgm:cxn modelId="{074E1EF4-36CA-4326-9168-5EC31E7B8C80}" type="presOf" srcId="{FF0B2306-E11B-47A2-BFF3-E52D81EB0169}" destId="{E53CC369-15FA-4ACF-89B8-6778D36652DD}" srcOrd="1" destOrd="1" presId="urn:microsoft.com/office/officeart/2005/8/layout/cycle4"/>
    <dgm:cxn modelId="{6ED9FBF4-7EEA-4A99-A8AB-2DE0F2D9BE89}" type="presOf" srcId="{F58BE643-EFA7-4ED8-B812-94C1613466CA}" destId="{7A914D37-A548-41C0-A2F2-7C4BAAC8D1FF}" srcOrd="0" destOrd="1" presId="urn:microsoft.com/office/officeart/2005/8/layout/cycle4"/>
    <dgm:cxn modelId="{4FC642F5-0CA8-4A34-BD35-2E0B427595F4}" srcId="{1859E11E-098A-4906-8CBF-C4C3EC087F03}" destId="{5339F980-5AE0-41E3-AB8A-213694367BDF}" srcOrd="3" destOrd="0" parTransId="{5F366CD0-CE3D-427B-B154-A6B39A051E53}" sibTransId="{2451316B-99A2-4D4B-9783-34EE83921E5E}"/>
    <dgm:cxn modelId="{050FBBF7-E26E-41E2-B038-9436005B40F2}" srcId="{CF36D74D-D48C-4B71-944D-487D9F0F4939}" destId="{23E20D4F-2A27-4B22-A6AB-4AD66813854F}" srcOrd="0" destOrd="0" parTransId="{A8F50C0B-BE65-4520-BA2C-D5344F8EE997}" sibTransId="{10926723-7067-4E99-9444-3925C2873702}"/>
    <dgm:cxn modelId="{E2D78AF8-10D8-4DE1-B970-231101DADA48}" type="presOf" srcId="{A5D88E56-EA20-4C0A-8A08-8938F480DD12}" destId="{65DE2C3F-FD47-42CB-B178-04F7E78A9E52}" srcOrd="1" destOrd="1" presId="urn:microsoft.com/office/officeart/2005/8/layout/cycle4"/>
    <dgm:cxn modelId="{A8C2599E-D474-483D-B41A-13B5388CA859}" type="presParOf" srcId="{ACF8148B-D4C8-400E-B7FE-4E13483097FD}" destId="{7F3C7DD6-8F32-490A-AC58-BF85C3691B00}" srcOrd="0" destOrd="0" presId="urn:microsoft.com/office/officeart/2005/8/layout/cycle4"/>
    <dgm:cxn modelId="{FCD9A866-B13D-4FE8-8209-941D1237C064}" type="presParOf" srcId="{7F3C7DD6-8F32-490A-AC58-BF85C3691B00}" destId="{2349B1E2-F1E2-41BF-8759-FF33CD4DDB33}" srcOrd="0" destOrd="0" presId="urn:microsoft.com/office/officeart/2005/8/layout/cycle4"/>
    <dgm:cxn modelId="{D7734357-4CFC-4BE2-99D5-1A05693F4D5E}" type="presParOf" srcId="{2349B1E2-F1E2-41BF-8759-FF33CD4DDB33}" destId="{82DE7D1B-C6CC-4EC7-99FE-5CC23E30039D}" srcOrd="0" destOrd="0" presId="urn:microsoft.com/office/officeart/2005/8/layout/cycle4"/>
    <dgm:cxn modelId="{CA86B85E-4208-4963-8934-CB65E016F3B7}" type="presParOf" srcId="{2349B1E2-F1E2-41BF-8759-FF33CD4DDB33}" destId="{E53CC369-15FA-4ACF-89B8-6778D36652DD}" srcOrd="1" destOrd="0" presId="urn:microsoft.com/office/officeart/2005/8/layout/cycle4"/>
    <dgm:cxn modelId="{E87BCD4F-419B-4C55-A2FC-CFE24C971B71}" type="presParOf" srcId="{7F3C7DD6-8F32-490A-AC58-BF85C3691B00}" destId="{B0F64978-C37E-4C5C-84DB-CE20ADA7154E}" srcOrd="1" destOrd="0" presId="urn:microsoft.com/office/officeart/2005/8/layout/cycle4"/>
    <dgm:cxn modelId="{4A1873FE-0E9A-4B32-9EE3-1A144701DD16}" type="presParOf" srcId="{B0F64978-C37E-4C5C-84DB-CE20ADA7154E}" destId="{09C6F468-91EB-41AA-AA82-0BACA91C75FE}" srcOrd="0" destOrd="0" presId="urn:microsoft.com/office/officeart/2005/8/layout/cycle4"/>
    <dgm:cxn modelId="{AAD7F074-1B63-4B56-B3AB-EAF062DB5B6A}" type="presParOf" srcId="{B0F64978-C37E-4C5C-84DB-CE20ADA7154E}" destId="{4E54C40F-9C6D-4CC7-ACDB-4930642B5DEE}" srcOrd="1" destOrd="0" presId="urn:microsoft.com/office/officeart/2005/8/layout/cycle4"/>
    <dgm:cxn modelId="{6850DE8B-7D26-48B6-92ED-6111DAB26A6F}" type="presParOf" srcId="{7F3C7DD6-8F32-490A-AC58-BF85C3691B00}" destId="{B2A06D23-686D-482C-B8D1-5CFAE3AC133B}" srcOrd="2" destOrd="0" presId="urn:microsoft.com/office/officeart/2005/8/layout/cycle4"/>
    <dgm:cxn modelId="{663096AD-92B1-416C-B979-8A53674C709D}" type="presParOf" srcId="{B2A06D23-686D-482C-B8D1-5CFAE3AC133B}" destId="{91A00A01-9638-4C0A-B47C-12A4E8E5C116}" srcOrd="0" destOrd="0" presId="urn:microsoft.com/office/officeart/2005/8/layout/cycle4"/>
    <dgm:cxn modelId="{978582B4-28AF-4D8C-902C-54AF675E5940}" type="presParOf" srcId="{B2A06D23-686D-482C-B8D1-5CFAE3AC133B}" destId="{65DE2C3F-FD47-42CB-B178-04F7E78A9E52}" srcOrd="1" destOrd="0" presId="urn:microsoft.com/office/officeart/2005/8/layout/cycle4"/>
    <dgm:cxn modelId="{50B344FC-9E1B-48F0-97F6-1E41E154949D}" type="presParOf" srcId="{7F3C7DD6-8F32-490A-AC58-BF85C3691B00}" destId="{C96089A1-BB9A-417F-B485-2F239B49E7AE}" srcOrd="3" destOrd="0" presId="urn:microsoft.com/office/officeart/2005/8/layout/cycle4"/>
    <dgm:cxn modelId="{8167C202-E58A-40A6-A5DA-4B96EEB70FEA}" type="presParOf" srcId="{C96089A1-BB9A-417F-B485-2F239B49E7AE}" destId="{7A914D37-A548-41C0-A2F2-7C4BAAC8D1FF}" srcOrd="0" destOrd="0" presId="urn:microsoft.com/office/officeart/2005/8/layout/cycle4"/>
    <dgm:cxn modelId="{B9342E92-8B29-4C91-8488-491D86400727}" type="presParOf" srcId="{C96089A1-BB9A-417F-B485-2F239B49E7AE}" destId="{D2A4329E-27C3-427E-B226-19E6313BF7BE}" srcOrd="1" destOrd="0" presId="urn:microsoft.com/office/officeart/2005/8/layout/cycle4"/>
    <dgm:cxn modelId="{A387474B-BAEE-4C01-8475-09DD758378E4}" type="presParOf" srcId="{7F3C7DD6-8F32-490A-AC58-BF85C3691B00}" destId="{4900FCE9-894E-410D-A2B0-62405AD5D367}" srcOrd="4" destOrd="0" presId="urn:microsoft.com/office/officeart/2005/8/layout/cycle4"/>
    <dgm:cxn modelId="{E5378C6B-08FA-4662-B85A-8664330DC99C}" type="presParOf" srcId="{ACF8148B-D4C8-400E-B7FE-4E13483097FD}" destId="{833D5F89-43D8-46DA-BAB7-9B01797D34D5}" srcOrd="1" destOrd="0" presId="urn:microsoft.com/office/officeart/2005/8/layout/cycle4"/>
    <dgm:cxn modelId="{E8EDAA52-4FBF-40C0-B922-09BB6E0B707C}" type="presParOf" srcId="{833D5F89-43D8-46DA-BAB7-9B01797D34D5}" destId="{E0F99990-B83C-4335-9DF0-1E85ADDCFC42}" srcOrd="0" destOrd="0" presId="urn:microsoft.com/office/officeart/2005/8/layout/cycle4"/>
    <dgm:cxn modelId="{CE8BF9B0-3ED4-494B-B837-B8ACD347800A}" type="presParOf" srcId="{833D5F89-43D8-46DA-BAB7-9B01797D34D5}" destId="{50C94DFD-26E6-4C23-B4C0-66ADDB183302}" srcOrd="1" destOrd="0" presId="urn:microsoft.com/office/officeart/2005/8/layout/cycle4"/>
    <dgm:cxn modelId="{23F64A5B-D557-4639-B833-E6794AD8942E}" type="presParOf" srcId="{833D5F89-43D8-46DA-BAB7-9B01797D34D5}" destId="{328E73E0-1512-463D-A7A4-026F0B1DE3CB}" srcOrd="2" destOrd="0" presId="urn:microsoft.com/office/officeart/2005/8/layout/cycle4"/>
    <dgm:cxn modelId="{B8C90D74-87C0-49D0-BA8A-5E889989C3F9}" type="presParOf" srcId="{833D5F89-43D8-46DA-BAB7-9B01797D34D5}" destId="{633C1DFF-D656-459D-B938-933FC2894CF7}" srcOrd="3" destOrd="0" presId="urn:microsoft.com/office/officeart/2005/8/layout/cycle4"/>
    <dgm:cxn modelId="{EBF35D79-F070-4FB2-85E4-A7E13576FC52}" type="presParOf" srcId="{833D5F89-43D8-46DA-BAB7-9B01797D34D5}" destId="{938CF197-1379-49D3-BAED-5C17CC79652A}" srcOrd="4" destOrd="0" presId="urn:microsoft.com/office/officeart/2005/8/layout/cycle4"/>
    <dgm:cxn modelId="{91234927-2899-4899-A000-6C00739A0200}" type="presParOf" srcId="{ACF8148B-D4C8-400E-B7FE-4E13483097FD}" destId="{EAFAC5C5-790F-46B9-AD99-CAC79C0433F8}" srcOrd="2" destOrd="0" presId="urn:microsoft.com/office/officeart/2005/8/layout/cycle4"/>
    <dgm:cxn modelId="{2CF2373C-D4DA-4664-B82A-A07CB4F2FA92}" type="presParOf" srcId="{ACF8148B-D4C8-400E-B7FE-4E13483097FD}" destId="{CE25BDF7-FA81-4300-A46D-578E5895B17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59E11E-098A-4906-8CBF-C4C3EC087F03}" type="doc">
      <dgm:prSet loTypeId="urn:microsoft.com/office/officeart/2005/8/layout/cycle4" loCatId="matrix" qsTypeId="urn:microsoft.com/office/officeart/2005/8/quickstyle/3d4" qsCatId="3D" csTypeId="urn:microsoft.com/office/officeart/2005/8/colors/accent5_1" csCatId="accent5" phldr="1"/>
      <dgm:spPr/>
      <dgm:t>
        <a:bodyPr/>
        <a:lstStyle/>
        <a:p>
          <a:endParaRPr lang="es-ES"/>
        </a:p>
      </dgm:t>
    </dgm:pt>
    <dgm:pt modelId="{AD3AC06E-F358-4FBC-8E79-07FE5E32E0C9}">
      <dgm:prSet phldrT="[Texto]"/>
      <dgm:spPr/>
      <dgm:t>
        <a:bodyPr/>
        <a:lstStyle/>
        <a:p>
          <a:r>
            <a:rPr lang="es-ES" dirty="0"/>
            <a:t>$129.870.000.oo Incautados </a:t>
          </a:r>
        </a:p>
      </dgm:t>
    </dgm:pt>
    <dgm:pt modelId="{6C661C74-FB5F-4A19-A8B1-AABDA7B0D758}" type="parTrans" cxnId="{F398C611-DEFC-41BC-AAC6-51248AEA68E2}">
      <dgm:prSet/>
      <dgm:spPr/>
      <dgm:t>
        <a:bodyPr/>
        <a:lstStyle/>
        <a:p>
          <a:endParaRPr lang="es-ES"/>
        </a:p>
      </dgm:t>
    </dgm:pt>
    <dgm:pt modelId="{1CCAD78F-A6C0-4BF4-AE04-6AB892643203}" type="sibTrans" cxnId="{F398C611-DEFC-41BC-AAC6-51248AEA68E2}">
      <dgm:prSet/>
      <dgm:spPr/>
      <dgm:t>
        <a:bodyPr/>
        <a:lstStyle/>
        <a:p>
          <a:endParaRPr lang="es-ES"/>
        </a:p>
      </dgm:t>
    </dgm:pt>
    <dgm:pt modelId="{B467E97F-2976-4C81-A2B4-6AAC75DAF3DE}">
      <dgm:prSet phldrT="[Texto]"/>
      <dgm:spPr/>
      <dgm:t>
        <a:bodyPr/>
        <a:lstStyle/>
        <a:p>
          <a:r>
            <a:rPr lang="es-ES" dirty="0"/>
            <a:t>$137.800.000.oo Incautados </a:t>
          </a:r>
        </a:p>
      </dgm:t>
    </dgm:pt>
    <dgm:pt modelId="{6688EE45-A4CB-4009-8E8D-0E48E931018C}" type="parTrans" cxnId="{5172B522-CB49-41F7-B29A-BC8899CBDD0B}">
      <dgm:prSet/>
      <dgm:spPr/>
      <dgm:t>
        <a:bodyPr/>
        <a:lstStyle/>
        <a:p>
          <a:endParaRPr lang="es-ES"/>
        </a:p>
      </dgm:t>
    </dgm:pt>
    <dgm:pt modelId="{823E6B8A-59CF-490F-B0C2-FF334BC18381}" type="sibTrans" cxnId="{5172B522-CB49-41F7-B29A-BC8899CBDD0B}">
      <dgm:prSet/>
      <dgm:spPr/>
      <dgm:t>
        <a:bodyPr/>
        <a:lstStyle/>
        <a:p>
          <a:endParaRPr lang="es-ES"/>
        </a:p>
      </dgm:t>
    </dgm:pt>
    <dgm:pt modelId="{C5894185-6F38-4936-9DB0-AB96CB5D2563}">
      <dgm:prSet phldrT="[Texto]"/>
      <dgm:spPr/>
      <dgm:t>
        <a:bodyPr/>
        <a:lstStyle/>
        <a:p>
          <a:r>
            <a:rPr lang="es-ES" dirty="0"/>
            <a:t>$113.600.000.oo Incautados </a:t>
          </a:r>
        </a:p>
      </dgm:t>
    </dgm:pt>
    <dgm:pt modelId="{73283716-81F3-4166-B3B4-29C74560D9A6}" type="parTrans" cxnId="{3B93AC71-2BE7-4BE2-9B69-5B8F4992998F}">
      <dgm:prSet/>
      <dgm:spPr/>
      <dgm:t>
        <a:bodyPr/>
        <a:lstStyle/>
        <a:p>
          <a:endParaRPr lang="es-ES"/>
        </a:p>
      </dgm:t>
    </dgm:pt>
    <dgm:pt modelId="{A2BF5A79-21DD-42E7-8754-EDC54D9543AA}" type="sibTrans" cxnId="{3B93AC71-2BE7-4BE2-9B69-5B8F4992998F}">
      <dgm:prSet/>
      <dgm:spPr/>
      <dgm:t>
        <a:bodyPr/>
        <a:lstStyle/>
        <a:p>
          <a:endParaRPr lang="es-ES"/>
        </a:p>
      </dgm:t>
    </dgm:pt>
    <dgm:pt modelId="{FF0B2306-E11B-47A2-BFF3-E52D81EB0169}">
      <dgm:prSet phldrT="[Texto]"/>
      <dgm:spPr/>
      <dgm:t>
        <a:bodyPr/>
        <a:lstStyle/>
        <a:p>
          <a:r>
            <a:rPr lang="es-ES" dirty="0"/>
            <a:t>$38.605.000.oo Extinto</a:t>
          </a:r>
        </a:p>
      </dgm:t>
    </dgm:pt>
    <dgm:pt modelId="{CB9B8952-5ACB-46FF-B94C-8C03FE117B7A}" type="parTrans" cxnId="{9801F721-8E88-480A-9348-713A811E1730}">
      <dgm:prSet/>
      <dgm:spPr/>
      <dgm:t>
        <a:bodyPr/>
        <a:lstStyle/>
        <a:p>
          <a:endParaRPr lang="es-ES"/>
        </a:p>
      </dgm:t>
    </dgm:pt>
    <dgm:pt modelId="{2D105D9F-6B63-41F0-ADD4-A799F81C9100}" type="sibTrans" cxnId="{9801F721-8E88-480A-9348-713A811E1730}">
      <dgm:prSet/>
      <dgm:spPr/>
      <dgm:t>
        <a:bodyPr/>
        <a:lstStyle/>
        <a:p>
          <a:endParaRPr lang="es-ES"/>
        </a:p>
      </dgm:t>
    </dgm:pt>
    <dgm:pt modelId="{D0BA8899-971A-47BD-BE84-7864C0F4912A}">
      <dgm:prSet/>
      <dgm:spPr/>
      <dgm:t>
        <a:bodyPr/>
        <a:lstStyle/>
        <a:p>
          <a:r>
            <a:rPr lang="es-ES" dirty="0"/>
            <a:t>$41.660.000.oo Extinto</a:t>
          </a:r>
        </a:p>
      </dgm:t>
    </dgm:pt>
    <dgm:pt modelId="{D4B0DC9D-AD86-4215-8079-20A89CEB315F}" type="parTrans" cxnId="{5B9666EF-D3AE-4B31-8F96-124EFAED614B}">
      <dgm:prSet/>
      <dgm:spPr/>
      <dgm:t>
        <a:bodyPr/>
        <a:lstStyle/>
        <a:p>
          <a:endParaRPr lang="es-ES"/>
        </a:p>
      </dgm:t>
    </dgm:pt>
    <dgm:pt modelId="{6B8FED15-EF4A-4777-9F1B-2B8D0B34B933}" type="sibTrans" cxnId="{5B9666EF-D3AE-4B31-8F96-124EFAED614B}">
      <dgm:prSet/>
      <dgm:spPr/>
      <dgm:t>
        <a:bodyPr/>
        <a:lstStyle/>
        <a:p>
          <a:endParaRPr lang="es-ES"/>
        </a:p>
      </dgm:t>
    </dgm:pt>
    <dgm:pt modelId="{F58BE643-EFA7-4ED8-B812-94C1613466CA}">
      <dgm:prSet/>
      <dgm:spPr/>
      <dgm:t>
        <a:bodyPr/>
        <a:lstStyle/>
        <a:p>
          <a:r>
            <a:rPr lang="es-ES" dirty="0"/>
            <a:t>$36.670.000.oo Extinto</a:t>
          </a:r>
        </a:p>
      </dgm:t>
    </dgm:pt>
    <dgm:pt modelId="{53A3F3FA-AE48-420B-ACF5-2888CAE62F43}" type="parTrans" cxnId="{6CC1CB18-380D-47A2-8F51-1A0005DC5BB8}">
      <dgm:prSet/>
      <dgm:spPr/>
      <dgm:t>
        <a:bodyPr/>
        <a:lstStyle/>
        <a:p>
          <a:endParaRPr lang="es-ES"/>
        </a:p>
      </dgm:t>
    </dgm:pt>
    <dgm:pt modelId="{70955A28-A27E-4A51-A7D4-32CC624B9DD7}" type="sibTrans" cxnId="{6CC1CB18-380D-47A2-8F51-1A0005DC5BB8}">
      <dgm:prSet/>
      <dgm:spPr/>
      <dgm:t>
        <a:bodyPr/>
        <a:lstStyle/>
        <a:p>
          <a:endParaRPr lang="es-ES"/>
        </a:p>
      </dgm:t>
    </dgm:pt>
    <dgm:pt modelId="{23E20D4F-2A27-4B22-A6AB-4AD66813854F}">
      <dgm:prSet phldrT="[Texto]"/>
      <dgm:spPr/>
      <dgm:t>
        <a:bodyPr/>
        <a:lstStyle/>
        <a:p>
          <a:r>
            <a:rPr lang="es-ES" dirty="0"/>
            <a:t>$104.340.000.oo Incautados </a:t>
          </a:r>
        </a:p>
      </dgm:t>
    </dgm:pt>
    <dgm:pt modelId="{10926723-7067-4E99-9444-3925C2873702}" type="sibTrans" cxnId="{050FBBF7-E26E-41E2-B038-9436005B40F2}">
      <dgm:prSet/>
      <dgm:spPr/>
      <dgm:t>
        <a:bodyPr/>
        <a:lstStyle/>
        <a:p>
          <a:endParaRPr lang="es-ES"/>
        </a:p>
      </dgm:t>
    </dgm:pt>
    <dgm:pt modelId="{A8F50C0B-BE65-4520-BA2C-D5344F8EE997}" type="parTrans" cxnId="{050FBBF7-E26E-41E2-B038-9436005B40F2}">
      <dgm:prSet/>
      <dgm:spPr/>
      <dgm:t>
        <a:bodyPr/>
        <a:lstStyle/>
        <a:p>
          <a:endParaRPr lang="es-ES"/>
        </a:p>
      </dgm:t>
    </dgm:pt>
    <dgm:pt modelId="{A5D88E56-EA20-4C0A-8A08-8938F480DD12}">
      <dgm:prSet/>
      <dgm:spPr/>
      <dgm:t>
        <a:bodyPr/>
        <a:lstStyle/>
        <a:p>
          <a:r>
            <a:rPr lang="es-ES" dirty="0"/>
            <a:t>$33.340.000.oo Extinto</a:t>
          </a:r>
        </a:p>
      </dgm:t>
    </dgm:pt>
    <dgm:pt modelId="{AB01DD09-089A-4010-AD93-74FDC9F19945}" type="sibTrans" cxnId="{866EFF47-38E9-4021-919E-29434C173F6C}">
      <dgm:prSet/>
      <dgm:spPr/>
      <dgm:t>
        <a:bodyPr/>
        <a:lstStyle/>
        <a:p>
          <a:endParaRPr lang="es-ES"/>
        </a:p>
      </dgm:t>
    </dgm:pt>
    <dgm:pt modelId="{2E55B97D-9C25-4A1F-A7A5-79C60DD72391}" type="parTrans" cxnId="{866EFF47-38E9-4021-919E-29434C173F6C}">
      <dgm:prSet/>
      <dgm:spPr/>
      <dgm:t>
        <a:bodyPr/>
        <a:lstStyle/>
        <a:p>
          <a:endParaRPr lang="es-ES"/>
        </a:p>
      </dgm:t>
    </dgm:pt>
    <dgm:pt modelId="{5339F980-5AE0-41E3-AB8A-213694367BDF}">
      <dgm:prSet phldrT="[Texto]"/>
      <dgm:spPr/>
      <dgm:t>
        <a:bodyPr/>
        <a:lstStyle/>
        <a:p>
          <a:r>
            <a:rPr lang="es-ES" dirty="0"/>
            <a:t>Occidente $150.270.000.oo</a:t>
          </a:r>
        </a:p>
      </dgm:t>
    </dgm:pt>
    <dgm:pt modelId="{2451316B-99A2-4D4B-9783-34EE83921E5E}" type="sibTrans" cxnId="{4FC642F5-0CA8-4A34-BD35-2E0B427595F4}">
      <dgm:prSet/>
      <dgm:spPr/>
      <dgm:t>
        <a:bodyPr/>
        <a:lstStyle/>
        <a:p>
          <a:endParaRPr lang="es-ES"/>
        </a:p>
      </dgm:t>
    </dgm:pt>
    <dgm:pt modelId="{5F366CD0-CE3D-427B-B154-A6B39A051E53}" type="parTrans" cxnId="{4FC642F5-0CA8-4A34-BD35-2E0B427595F4}">
      <dgm:prSet/>
      <dgm:spPr/>
      <dgm:t>
        <a:bodyPr/>
        <a:lstStyle/>
        <a:p>
          <a:endParaRPr lang="es-ES"/>
        </a:p>
      </dgm:t>
    </dgm:pt>
    <dgm:pt modelId="{CF36D74D-D48C-4B71-944D-487D9F0F4939}">
      <dgm:prSet phldrT="[Texto]"/>
      <dgm:spPr/>
      <dgm:t>
        <a:bodyPr/>
        <a:lstStyle/>
        <a:p>
          <a:r>
            <a:rPr lang="es-ES" dirty="0"/>
            <a:t>Norte $137.680.000.oo</a:t>
          </a:r>
        </a:p>
      </dgm:t>
    </dgm:pt>
    <dgm:pt modelId="{58525760-4A8B-4FF9-82FE-DA8811D52B39}" type="sibTrans" cxnId="{FE5A928A-CF79-48E4-BB4E-9E1BAFC8EA70}">
      <dgm:prSet/>
      <dgm:spPr/>
      <dgm:t>
        <a:bodyPr/>
        <a:lstStyle/>
        <a:p>
          <a:endParaRPr lang="es-ES"/>
        </a:p>
      </dgm:t>
    </dgm:pt>
    <dgm:pt modelId="{9C43E263-F83E-45B2-83EC-4575EA5702EE}" type="parTrans" cxnId="{FE5A928A-CF79-48E4-BB4E-9E1BAFC8EA70}">
      <dgm:prSet/>
      <dgm:spPr/>
      <dgm:t>
        <a:bodyPr/>
        <a:lstStyle/>
        <a:p>
          <a:endParaRPr lang="es-ES"/>
        </a:p>
      </dgm:t>
    </dgm:pt>
    <dgm:pt modelId="{ACC27322-C0B9-416B-AF17-2ADACF745C19}">
      <dgm:prSet phldrT="[Texto]"/>
      <dgm:spPr/>
      <dgm:t>
        <a:bodyPr/>
        <a:lstStyle/>
        <a:p>
          <a:r>
            <a:rPr lang="es-ES" dirty="0"/>
            <a:t>Sur Occidente $179.460.000.oo</a:t>
          </a:r>
        </a:p>
      </dgm:t>
    </dgm:pt>
    <dgm:pt modelId="{AF64A6E2-ECC1-40B8-99EC-5548C03BB48D}" type="sibTrans" cxnId="{734ABDF2-8977-43D5-9901-45D1DB77C348}">
      <dgm:prSet/>
      <dgm:spPr/>
      <dgm:t>
        <a:bodyPr/>
        <a:lstStyle/>
        <a:p>
          <a:endParaRPr lang="es-ES"/>
        </a:p>
      </dgm:t>
    </dgm:pt>
    <dgm:pt modelId="{19A964D5-CFD7-464A-B574-85B71C22EACA}" type="parTrans" cxnId="{734ABDF2-8977-43D5-9901-45D1DB77C348}">
      <dgm:prSet/>
      <dgm:spPr/>
      <dgm:t>
        <a:bodyPr/>
        <a:lstStyle/>
        <a:p>
          <a:endParaRPr lang="es-ES"/>
        </a:p>
      </dgm:t>
    </dgm:pt>
    <dgm:pt modelId="{A211DCD4-3630-4F9D-9119-FDA15C4B4D3F}">
      <dgm:prSet phldrT="[Texto]"/>
      <dgm:spPr/>
      <dgm:t>
        <a:bodyPr/>
        <a:lstStyle/>
        <a:p>
          <a:r>
            <a:rPr lang="es-ES" dirty="0"/>
            <a:t>Centro Oriente $168.475.000.oo</a:t>
          </a:r>
        </a:p>
      </dgm:t>
    </dgm:pt>
    <dgm:pt modelId="{1B7CB6A4-AD4A-4A78-9D3F-F09ECF136C68}" type="sibTrans" cxnId="{DE0C66A2-2B78-423C-97FA-1BD4D124FDE1}">
      <dgm:prSet/>
      <dgm:spPr/>
      <dgm:t>
        <a:bodyPr/>
        <a:lstStyle/>
        <a:p>
          <a:endParaRPr lang="es-ES"/>
        </a:p>
      </dgm:t>
    </dgm:pt>
    <dgm:pt modelId="{C4D0A5BC-F069-4C46-AF95-43FC71118F4E}" type="parTrans" cxnId="{DE0C66A2-2B78-423C-97FA-1BD4D124FDE1}">
      <dgm:prSet/>
      <dgm:spPr/>
      <dgm:t>
        <a:bodyPr/>
        <a:lstStyle/>
        <a:p>
          <a:endParaRPr lang="es-ES"/>
        </a:p>
      </dgm:t>
    </dgm:pt>
    <dgm:pt modelId="{ACF8148B-D4C8-400E-B7FE-4E13483097FD}" type="pres">
      <dgm:prSet presAssocID="{1859E11E-098A-4906-8CBF-C4C3EC087F03}" presName="cycleMatrixDiagram" presStyleCnt="0">
        <dgm:presLayoutVars>
          <dgm:chMax val="1"/>
          <dgm:dir/>
          <dgm:animLvl val="lvl"/>
          <dgm:resizeHandles val="exact"/>
        </dgm:presLayoutVars>
      </dgm:prSet>
      <dgm:spPr/>
    </dgm:pt>
    <dgm:pt modelId="{7F3C7DD6-8F32-490A-AC58-BF85C3691B00}" type="pres">
      <dgm:prSet presAssocID="{1859E11E-098A-4906-8CBF-C4C3EC087F03}" presName="children" presStyleCnt="0"/>
      <dgm:spPr/>
    </dgm:pt>
    <dgm:pt modelId="{2349B1E2-F1E2-41BF-8759-FF33CD4DDB33}" type="pres">
      <dgm:prSet presAssocID="{1859E11E-098A-4906-8CBF-C4C3EC087F03}" presName="child1group" presStyleCnt="0"/>
      <dgm:spPr/>
    </dgm:pt>
    <dgm:pt modelId="{82DE7D1B-C6CC-4EC7-99FE-5CC23E30039D}" type="pres">
      <dgm:prSet presAssocID="{1859E11E-098A-4906-8CBF-C4C3EC087F03}" presName="child1" presStyleLbl="bgAcc1" presStyleIdx="0" presStyleCnt="4"/>
      <dgm:spPr/>
    </dgm:pt>
    <dgm:pt modelId="{E53CC369-15FA-4ACF-89B8-6778D36652DD}" type="pres">
      <dgm:prSet presAssocID="{1859E11E-098A-4906-8CBF-C4C3EC087F03}" presName="child1Text" presStyleLbl="bgAcc1" presStyleIdx="0" presStyleCnt="4">
        <dgm:presLayoutVars>
          <dgm:bulletEnabled val="1"/>
        </dgm:presLayoutVars>
      </dgm:prSet>
      <dgm:spPr/>
    </dgm:pt>
    <dgm:pt modelId="{B0F64978-C37E-4C5C-84DB-CE20ADA7154E}" type="pres">
      <dgm:prSet presAssocID="{1859E11E-098A-4906-8CBF-C4C3EC087F03}" presName="child2group" presStyleCnt="0"/>
      <dgm:spPr/>
    </dgm:pt>
    <dgm:pt modelId="{09C6F468-91EB-41AA-AA82-0BACA91C75FE}" type="pres">
      <dgm:prSet presAssocID="{1859E11E-098A-4906-8CBF-C4C3EC087F03}" presName="child2" presStyleLbl="bgAcc1" presStyleIdx="1" presStyleCnt="4"/>
      <dgm:spPr/>
    </dgm:pt>
    <dgm:pt modelId="{4E54C40F-9C6D-4CC7-ACDB-4930642B5DEE}" type="pres">
      <dgm:prSet presAssocID="{1859E11E-098A-4906-8CBF-C4C3EC087F03}" presName="child2Text" presStyleLbl="bgAcc1" presStyleIdx="1" presStyleCnt="4">
        <dgm:presLayoutVars>
          <dgm:bulletEnabled val="1"/>
        </dgm:presLayoutVars>
      </dgm:prSet>
      <dgm:spPr/>
    </dgm:pt>
    <dgm:pt modelId="{B2A06D23-686D-482C-B8D1-5CFAE3AC133B}" type="pres">
      <dgm:prSet presAssocID="{1859E11E-098A-4906-8CBF-C4C3EC087F03}" presName="child3group" presStyleCnt="0"/>
      <dgm:spPr/>
    </dgm:pt>
    <dgm:pt modelId="{91A00A01-9638-4C0A-B47C-12A4E8E5C116}" type="pres">
      <dgm:prSet presAssocID="{1859E11E-098A-4906-8CBF-C4C3EC087F03}" presName="child3" presStyleLbl="bgAcc1" presStyleIdx="2" presStyleCnt="4"/>
      <dgm:spPr/>
    </dgm:pt>
    <dgm:pt modelId="{65DE2C3F-FD47-42CB-B178-04F7E78A9E52}" type="pres">
      <dgm:prSet presAssocID="{1859E11E-098A-4906-8CBF-C4C3EC087F03}" presName="child3Text" presStyleLbl="bgAcc1" presStyleIdx="2" presStyleCnt="4">
        <dgm:presLayoutVars>
          <dgm:bulletEnabled val="1"/>
        </dgm:presLayoutVars>
      </dgm:prSet>
      <dgm:spPr/>
    </dgm:pt>
    <dgm:pt modelId="{C96089A1-BB9A-417F-B485-2F239B49E7AE}" type="pres">
      <dgm:prSet presAssocID="{1859E11E-098A-4906-8CBF-C4C3EC087F03}" presName="child4group" presStyleCnt="0"/>
      <dgm:spPr/>
    </dgm:pt>
    <dgm:pt modelId="{7A914D37-A548-41C0-A2F2-7C4BAAC8D1FF}" type="pres">
      <dgm:prSet presAssocID="{1859E11E-098A-4906-8CBF-C4C3EC087F03}" presName="child4" presStyleLbl="bgAcc1" presStyleIdx="3" presStyleCnt="4"/>
      <dgm:spPr/>
    </dgm:pt>
    <dgm:pt modelId="{D2A4329E-27C3-427E-B226-19E6313BF7BE}" type="pres">
      <dgm:prSet presAssocID="{1859E11E-098A-4906-8CBF-C4C3EC087F03}" presName="child4Text" presStyleLbl="bgAcc1" presStyleIdx="3" presStyleCnt="4">
        <dgm:presLayoutVars>
          <dgm:bulletEnabled val="1"/>
        </dgm:presLayoutVars>
      </dgm:prSet>
      <dgm:spPr/>
    </dgm:pt>
    <dgm:pt modelId="{4900FCE9-894E-410D-A2B0-62405AD5D367}" type="pres">
      <dgm:prSet presAssocID="{1859E11E-098A-4906-8CBF-C4C3EC087F03}" presName="childPlaceholder" presStyleCnt="0"/>
      <dgm:spPr/>
    </dgm:pt>
    <dgm:pt modelId="{833D5F89-43D8-46DA-BAB7-9B01797D34D5}" type="pres">
      <dgm:prSet presAssocID="{1859E11E-098A-4906-8CBF-C4C3EC087F03}" presName="circle" presStyleCnt="0"/>
      <dgm:spPr/>
    </dgm:pt>
    <dgm:pt modelId="{E0F99990-B83C-4335-9DF0-1E85ADDCFC42}" type="pres">
      <dgm:prSet presAssocID="{1859E11E-098A-4906-8CBF-C4C3EC087F03}" presName="quadrant1" presStyleLbl="node1" presStyleIdx="0" presStyleCnt="4">
        <dgm:presLayoutVars>
          <dgm:chMax val="1"/>
          <dgm:bulletEnabled val="1"/>
        </dgm:presLayoutVars>
      </dgm:prSet>
      <dgm:spPr/>
    </dgm:pt>
    <dgm:pt modelId="{50C94DFD-26E6-4C23-B4C0-66ADDB183302}" type="pres">
      <dgm:prSet presAssocID="{1859E11E-098A-4906-8CBF-C4C3EC087F03}" presName="quadrant2" presStyleLbl="node1" presStyleIdx="1" presStyleCnt="4">
        <dgm:presLayoutVars>
          <dgm:chMax val="1"/>
          <dgm:bulletEnabled val="1"/>
        </dgm:presLayoutVars>
      </dgm:prSet>
      <dgm:spPr/>
    </dgm:pt>
    <dgm:pt modelId="{328E73E0-1512-463D-A7A4-026F0B1DE3CB}" type="pres">
      <dgm:prSet presAssocID="{1859E11E-098A-4906-8CBF-C4C3EC087F03}" presName="quadrant3" presStyleLbl="node1" presStyleIdx="2" presStyleCnt="4">
        <dgm:presLayoutVars>
          <dgm:chMax val="1"/>
          <dgm:bulletEnabled val="1"/>
        </dgm:presLayoutVars>
      </dgm:prSet>
      <dgm:spPr/>
    </dgm:pt>
    <dgm:pt modelId="{633C1DFF-D656-459D-B938-933FC2894CF7}" type="pres">
      <dgm:prSet presAssocID="{1859E11E-098A-4906-8CBF-C4C3EC087F03}" presName="quadrant4" presStyleLbl="node1" presStyleIdx="3" presStyleCnt="4">
        <dgm:presLayoutVars>
          <dgm:chMax val="1"/>
          <dgm:bulletEnabled val="1"/>
        </dgm:presLayoutVars>
      </dgm:prSet>
      <dgm:spPr/>
    </dgm:pt>
    <dgm:pt modelId="{938CF197-1379-49D3-BAED-5C17CC79652A}" type="pres">
      <dgm:prSet presAssocID="{1859E11E-098A-4906-8CBF-C4C3EC087F03}" presName="quadrantPlaceholder" presStyleCnt="0"/>
      <dgm:spPr/>
    </dgm:pt>
    <dgm:pt modelId="{EAFAC5C5-790F-46B9-AD99-CAC79C0433F8}" type="pres">
      <dgm:prSet presAssocID="{1859E11E-098A-4906-8CBF-C4C3EC087F03}" presName="center1" presStyleLbl="fgShp" presStyleIdx="0" presStyleCnt="2"/>
      <dgm:spPr/>
    </dgm:pt>
    <dgm:pt modelId="{CE25BDF7-FA81-4300-A46D-578E5895B175}" type="pres">
      <dgm:prSet presAssocID="{1859E11E-098A-4906-8CBF-C4C3EC087F03}" presName="center2" presStyleLbl="fgShp" presStyleIdx="1" presStyleCnt="2"/>
      <dgm:spPr/>
    </dgm:pt>
  </dgm:ptLst>
  <dgm:cxnLst>
    <dgm:cxn modelId="{4F05000B-5E56-4C84-BEDE-4DEE0A6E50AC}" type="presOf" srcId="{FF0B2306-E11B-47A2-BFF3-E52D81EB0169}" destId="{82DE7D1B-C6CC-4EC7-99FE-5CC23E30039D}" srcOrd="0" destOrd="1" presId="urn:microsoft.com/office/officeart/2005/8/layout/cycle4"/>
    <dgm:cxn modelId="{E926F90B-17EF-47F9-94E7-4DF3C5D53CED}" type="presOf" srcId="{CF36D74D-D48C-4B71-944D-487D9F0F4939}" destId="{328E73E0-1512-463D-A7A4-026F0B1DE3CB}" srcOrd="0" destOrd="0" presId="urn:microsoft.com/office/officeart/2005/8/layout/cycle4"/>
    <dgm:cxn modelId="{7A1B7B0F-9159-4264-8605-6EECA7A45F09}" type="presOf" srcId="{A211DCD4-3630-4F9D-9119-FDA15C4B4D3F}" destId="{E0F99990-B83C-4335-9DF0-1E85ADDCFC42}" srcOrd="0" destOrd="0" presId="urn:microsoft.com/office/officeart/2005/8/layout/cycle4"/>
    <dgm:cxn modelId="{F398C611-DEFC-41BC-AAC6-51248AEA68E2}" srcId="{A211DCD4-3630-4F9D-9119-FDA15C4B4D3F}" destId="{AD3AC06E-F358-4FBC-8E79-07FE5E32E0C9}" srcOrd="0" destOrd="0" parTransId="{6C661C74-FB5F-4A19-A8B1-AABDA7B0D758}" sibTransId="{1CCAD78F-A6C0-4BF4-AE04-6AB892643203}"/>
    <dgm:cxn modelId="{6CC1CB18-380D-47A2-8F51-1A0005DC5BB8}" srcId="{5339F980-5AE0-41E3-AB8A-213694367BDF}" destId="{F58BE643-EFA7-4ED8-B812-94C1613466CA}" srcOrd="1" destOrd="0" parTransId="{53A3F3FA-AE48-420B-ACF5-2888CAE62F43}" sibTransId="{70955A28-A27E-4A51-A7D4-32CC624B9DD7}"/>
    <dgm:cxn modelId="{CCDBEF1B-627E-4D27-B506-EB97AB76E201}" type="presOf" srcId="{D0BA8899-971A-47BD-BE84-7864C0F4912A}" destId="{4E54C40F-9C6D-4CC7-ACDB-4930642B5DEE}" srcOrd="1" destOrd="1" presId="urn:microsoft.com/office/officeart/2005/8/layout/cycle4"/>
    <dgm:cxn modelId="{9801F721-8E88-480A-9348-713A811E1730}" srcId="{A211DCD4-3630-4F9D-9119-FDA15C4B4D3F}" destId="{FF0B2306-E11B-47A2-BFF3-E52D81EB0169}" srcOrd="1" destOrd="0" parTransId="{CB9B8952-5ACB-46FF-B94C-8C03FE117B7A}" sibTransId="{2D105D9F-6B63-41F0-ADD4-A799F81C9100}"/>
    <dgm:cxn modelId="{5172B522-CB49-41F7-B29A-BC8899CBDD0B}" srcId="{ACC27322-C0B9-416B-AF17-2ADACF745C19}" destId="{B467E97F-2976-4C81-A2B4-6AAC75DAF3DE}" srcOrd="0" destOrd="0" parTransId="{6688EE45-A4CB-4009-8E8D-0E48E931018C}" sibTransId="{823E6B8A-59CF-490F-B0C2-FF334BC18381}"/>
    <dgm:cxn modelId="{165B3F24-47FB-43D1-B5B8-7A2460334A8C}" type="presOf" srcId="{B467E97F-2976-4C81-A2B4-6AAC75DAF3DE}" destId="{4E54C40F-9C6D-4CC7-ACDB-4930642B5DEE}" srcOrd="1" destOrd="0" presId="urn:microsoft.com/office/officeart/2005/8/layout/cycle4"/>
    <dgm:cxn modelId="{E917B741-5732-4519-8430-94A6883B6FDB}" type="presOf" srcId="{D0BA8899-971A-47BD-BE84-7864C0F4912A}" destId="{09C6F468-91EB-41AA-AA82-0BACA91C75FE}" srcOrd="0" destOrd="1" presId="urn:microsoft.com/office/officeart/2005/8/layout/cycle4"/>
    <dgm:cxn modelId="{60C9B342-4492-48CA-97CE-0C12D3E5C579}" type="presOf" srcId="{AD3AC06E-F358-4FBC-8E79-07FE5E32E0C9}" destId="{E53CC369-15FA-4ACF-89B8-6778D36652DD}" srcOrd="1" destOrd="0" presId="urn:microsoft.com/office/officeart/2005/8/layout/cycle4"/>
    <dgm:cxn modelId="{866EFF47-38E9-4021-919E-29434C173F6C}" srcId="{CF36D74D-D48C-4B71-944D-487D9F0F4939}" destId="{A5D88E56-EA20-4C0A-8A08-8938F480DD12}" srcOrd="1" destOrd="0" parTransId="{2E55B97D-9C25-4A1F-A7A5-79C60DD72391}" sibTransId="{AB01DD09-089A-4010-AD93-74FDC9F19945}"/>
    <dgm:cxn modelId="{7B377168-09F8-48B1-A7C8-3D3EAC16BD01}" type="presOf" srcId="{1859E11E-098A-4906-8CBF-C4C3EC087F03}" destId="{ACF8148B-D4C8-400E-B7FE-4E13483097FD}" srcOrd="0" destOrd="0" presId="urn:microsoft.com/office/officeart/2005/8/layout/cycle4"/>
    <dgm:cxn modelId="{E6AA5069-6E46-4109-AEE0-AF360018D555}" type="presOf" srcId="{C5894185-6F38-4936-9DB0-AB96CB5D2563}" destId="{7A914D37-A548-41C0-A2F2-7C4BAAC8D1FF}" srcOrd="0" destOrd="0" presId="urn:microsoft.com/office/officeart/2005/8/layout/cycle4"/>
    <dgm:cxn modelId="{C2FB356C-8EFF-4EC7-AA28-DE929A97AA37}" type="presOf" srcId="{F58BE643-EFA7-4ED8-B812-94C1613466CA}" destId="{D2A4329E-27C3-427E-B226-19E6313BF7BE}" srcOrd="1" destOrd="1" presId="urn:microsoft.com/office/officeart/2005/8/layout/cycle4"/>
    <dgm:cxn modelId="{57AC1571-1F5F-495B-A2C5-3A037BBEDEC3}" type="presOf" srcId="{5339F980-5AE0-41E3-AB8A-213694367BDF}" destId="{633C1DFF-D656-459D-B938-933FC2894CF7}" srcOrd="0" destOrd="0" presId="urn:microsoft.com/office/officeart/2005/8/layout/cycle4"/>
    <dgm:cxn modelId="{3B93AC71-2BE7-4BE2-9B69-5B8F4992998F}" srcId="{5339F980-5AE0-41E3-AB8A-213694367BDF}" destId="{C5894185-6F38-4936-9DB0-AB96CB5D2563}" srcOrd="0" destOrd="0" parTransId="{73283716-81F3-4166-B3B4-29C74560D9A6}" sibTransId="{A2BF5A79-21DD-42E7-8754-EDC54D9543AA}"/>
    <dgm:cxn modelId="{E25B9456-A6CF-4727-B71B-A6D7EB5FB52D}" type="presOf" srcId="{23E20D4F-2A27-4B22-A6AB-4AD66813854F}" destId="{91A00A01-9638-4C0A-B47C-12A4E8E5C116}" srcOrd="0" destOrd="0" presId="urn:microsoft.com/office/officeart/2005/8/layout/cycle4"/>
    <dgm:cxn modelId="{8FEF8B7C-2E7F-4146-9BB4-FF9C5D64223B}" type="presOf" srcId="{AD3AC06E-F358-4FBC-8E79-07FE5E32E0C9}" destId="{82DE7D1B-C6CC-4EC7-99FE-5CC23E30039D}" srcOrd="0" destOrd="0" presId="urn:microsoft.com/office/officeart/2005/8/layout/cycle4"/>
    <dgm:cxn modelId="{FE5A928A-CF79-48E4-BB4E-9E1BAFC8EA70}" srcId="{1859E11E-098A-4906-8CBF-C4C3EC087F03}" destId="{CF36D74D-D48C-4B71-944D-487D9F0F4939}" srcOrd="2" destOrd="0" parTransId="{9C43E263-F83E-45B2-83EC-4575EA5702EE}" sibTransId="{58525760-4A8B-4FF9-82FE-DA8811D52B39}"/>
    <dgm:cxn modelId="{9A562593-211E-46B6-ABB0-8B87543C9160}" type="presOf" srcId="{A5D88E56-EA20-4C0A-8A08-8938F480DD12}" destId="{91A00A01-9638-4C0A-B47C-12A4E8E5C116}" srcOrd="0" destOrd="1" presId="urn:microsoft.com/office/officeart/2005/8/layout/cycle4"/>
    <dgm:cxn modelId="{BF47BE9F-1221-43A3-93DF-1D5765D2C485}" type="presOf" srcId="{C5894185-6F38-4936-9DB0-AB96CB5D2563}" destId="{D2A4329E-27C3-427E-B226-19E6313BF7BE}" srcOrd="1" destOrd="0" presId="urn:microsoft.com/office/officeart/2005/8/layout/cycle4"/>
    <dgm:cxn modelId="{DE0C66A2-2B78-423C-97FA-1BD4D124FDE1}" srcId="{1859E11E-098A-4906-8CBF-C4C3EC087F03}" destId="{A211DCD4-3630-4F9D-9119-FDA15C4B4D3F}" srcOrd="0" destOrd="0" parTransId="{C4D0A5BC-F069-4C46-AF95-43FC71118F4E}" sibTransId="{1B7CB6A4-AD4A-4A78-9D3F-F09ECF136C68}"/>
    <dgm:cxn modelId="{D8688BA4-CF01-4309-8F3C-4D24FFA2FBBF}" type="presOf" srcId="{B467E97F-2976-4C81-A2B4-6AAC75DAF3DE}" destId="{09C6F468-91EB-41AA-AA82-0BACA91C75FE}" srcOrd="0" destOrd="0" presId="urn:microsoft.com/office/officeart/2005/8/layout/cycle4"/>
    <dgm:cxn modelId="{AC1676BF-89F2-4002-81CB-E05FC389EFDA}" type="presOf" srcId="{23E20D4F-2A27-4B22-A6AB-4AD66813854F}" destId="{65DE2C3F-FD47-42CB-B178-04F7E78A9E52}" srcOrd="1" destOrd="0" presId="urn:microsoft.com/office/officeart/2005/8/layout/cycle4"/>
    <dgm:cxn modelId="{1B72E7D3-89FB-4059-B033-7BC5FD66E43B}" type="presOf" srcId="{ACC27322-C0B9-416B-AF17-2ADACF745C19}" destId="{50C94DFD-26E6-4C23-B4C0-66ADDB183302}" srcOrd="0" destOrd="0" presId="urn:microsoft.com/office/officeart/2005/8/layout/cycle4"/>
    <dgm:cxn modelId="{5B9666EF-D3AE-4B31-8F96-124EFAED614B}" srcId="{ACC27322-C0B9-416B-AF17-2ADACF745C19}" destId="{D0BA8899-971A-47BD-BE84-7864C0F4912A}" srcOrd="1" destOrd="0" parTransId="{D4B0DC9D-AD86-4215-8079-20A89CEB315F}" sibTransId="{6B8FED15-EF4A-4777-9F1B-2B8D0B34B933}"/>
    <dgm:cxn modelId="{734ABDF2-8977-43D5-9901-45D1DB77C348}" srcId="{1859E11E-098A-4906-8CBF-C4C3EC087F03}" destId="{ACC27322-C0B9-416B-AF17-2ADACF745C19}" srcOrd="1" destOrd="0" parTransId="{19A964D5-CFD7-464A-B574-85B71C22EACA}" sibTransId="{AF64A6E2-ECC1-40B8-99EC-5548C03BB48D}"/>
    <dgm:cxn modelId="{074E1EF4-36CA-4326-9168-5EC31E7B8C80}" type="presOf" srcId="{FF0B2306-E11B-47A2-BFF3-E52D81EB0169}" destId="{E53CC369-15FA-4ACF-89B8-6778D36652DD}" srcOrd="1" destOrd="1" presId="urn:microsoft.com/office/officeart/2005/8/layout/cycle4"/>
    <dgm:cxn modelId="{6ED9FBF4-7EEA-4A99-A8AB-2DE0F2D9BE89}" type="presOf" srcId="{F58BE643-EFA7-4ED8-B812-94C1613466CA}" destId="{7A914D37-A548-41C0-A2F2-7C4BAAC8D1FF}" srcOrd="0" destOrd="1" presId="urn:microsoft.com/office/officeart/2005/8/layout/cycle4"/>
    <dgm:cxn modelId="{4FC642F5-0CA8-4A34-BD35-2E0B427595F4}" srcId="{1859E11E-098A-4906-8CBF-C4C3EC087F03}" destId="{5339F980-5AE0-41E3-AB8A-213694367BDF}" srcOrd="3" destOrd="0" parTransId="{5F366CD0-CE3D-427B-B154-A6B39A051E53}" sibTransId="{2451316B-99A2-4D4B-9783-34EE83921E5E}"/>
    <dgm:cxn modelId="{050FBBF7-E26E-41E2-B038-9436005B40F2}" srcId="{CF36D74D-D48C-4B71-944D-487D9F0F4939}" destId="{23E20D4F-2A27-4B22-A6AB-4AD66813854F}" srcOrd="0" destOrd="0" parTransId="{A8F50C0B-BE65-4520-BA2C-D5344F8EE997}" sibTransId="{10926723-7067-4E99-9444-3925C2873702}"/>
    <dgm:cxn modelId="{E2D78AF8-10D8-4DE1-B970-231101DADA48}" type="presOf" srcId="{A5D88E56-EA20-4C0A-8A08-8938F480DD12}" destId="{65DE2C3F-FD47-42CB-B178-04F7E78A9E52}" srcOrd="1" destOrd="1" presId="urn:microsoft.com/office/officeart/2005/8/layout/cycle4"/>
    <dgm:cxn modelId="{A8C2599E-D474-483D-B41A-13B5388CA859}" type="presParOf" srcId="{ACF8148B-D4C8-400E-B7FE-4E13483097FD}" destId="{7F3C7DD6-8F32-490A-AC58-BF85C3691B00}" srcOrd="0" destOrd="0" presId="urn:microsoft.com/office/officeart/2005/8/layout/cycle4"/>
    <dgm:cxn modelId="{FCD9A866-B13D-4FE8-8209-941D1237C064}" type="presParOf" srcId="{7F3C7DD6-8F32-490A-AC58-BF85C3691B00}" destId="{2349B1E2-F1E2-41BF-8759-FF33CD4DDB33}" srcOrd="0" destOrd="0" presId="urn:microsoft.com/office/officeart/2005/8/layout/cycle4"/>
    <dgm:cxn modelId="{D7734357-4CFC-4BE2-99D5-1A05693F4D5E}" type="presParOf" srcId="{2349B1E2-F1E2-41BF-8759-FF33CD4DDB33}" destId="{82DE7D1B-C6CC-4EC7-99FE-5CC23E30039D}" srcOrd="0" destOrd="0" presId="urn:microsoft.com/office/officeart/2005/8/layout/cycle4"/>
    <dgm:cxn modelId="{CA86B85E-4208-4963-8934-CB65E016F3B7}" type="presParOf" srcId="{2349B1E2-F1E2-41BF-8759-FF33CD4DDB33}" destId="{E53CC369-15FA-4ACF-89B8-6778D36652DD}" srcOrd="1" destOrd="0" presId="urn:microsoft.com/office/officeart/2005/8/layout/cycle4"/>
    <dgm:cxn modelId="{E87BCD4F-419B-4C55-A2FC-CFE24C971B71}" type="presParOf" srcId="{7F3C7DD6-8F32-490A-AC58-BF85C3691B00}" destId="{B0F64978-C37E-4C5C-84DB-CE20ADA7154E}" srcOrd="1" destOrd="0" presId="urn:microsoft.com/office/officeart/2005/8/layout/cycle4"/>
    <dgm:cxn modelId="{4A1873FE-0E9A-4B32-9EE3-1A144701DD16}" type="presParOf" srcId="{B0F64978-C37E-4C5C-84DB-CE20ADA7154E}" destId="{09C6F468-91EB-41AA-AA82-0BACA91C75FE}" srcOrd="0" destOrd="0" presId="urn:microsoft.com/office/officeart/2005/8/layout/cycle4"/>
    <dgm:cxn modelId="{AAD7F074-1B63-4B56-B3AB-EAF062DB5B6A}" type="presParOf" srcId="{B0F64978-C37E-4C5C-84DB-CE20ADA7154E}" destId="{4E54C40F-9C6D-4CC7-ACDB-4930642B5DEE}" srcOrd="1" destOrd="0" presId="urn:microsoft.com/office/officeart/2005/8/layout/cycle4"/>
    <dgm:cxn modelId="{6850DE8B-7D26-48B6-92ED-6111DAB26A6F}" type="presParOf" srcId="{7F3C7DD6-8F32-490A-AC58-BF85C3691B00}" destId="{B2A06D23-686D-482C-B8D1-5CFAE3AC133B}" srcOrd="2" destOrd="0" presId="urn:microsoft.com/office/officeart/2005/8/layout/cycle4"/>
    <dgm:cxn modelId="{663096AD-92B1-416C-B979-8A53674C709D}" type="presParOf" srcId="{B2A06D23-686D-482C-B8D1-5CFAE3AC133B}" destId="{91A00A01-9638-4C0A-B47C-12A4E8E5C116}" srcOrd="0" destOrd="0" presId="urn:microsoft.com/office/officeart/2005/8/layout/cycle4"/>
    <dgm:cxn modelId="{978582B4-28AF-4D8C-902C-54AF675E5940}" type="presParOf" srcId="{B2A06D23-686D-482C-B8D1-5CFAE3AC133B}" destId="{65DE2C3F-FD47-42CB-B178-04F7E78A9E52}" srcOrd="1" destOrd="0" presId="urn:microsoft.com/office/officeart/2005/8/layout/cycle4"/>
    <dgm:cxn modelId="{50B344FC-9E1B-48F0-97F6-1E41E154949D}" type="presParOf" srcId="{7F3C7DD6-8F32-490A-AC58-BF85C3691B00}" destId="{C96089A1-BB9A-417F-B485-2F239B49E7AE}" srcOrd="3" destOrd="0" presId="urn:microsoft.com/office/officeart/2005/8/layout/cycle4"/>
    <dgm:cxn modelId="{8167C202-E58A-40A6-A5DA-4B96EEB70FEA}" type="presParOf" srcId="{C96089A1-BB9A-417F-B485-2F239B49E7AE}" destId="{7A914D37-A548-41C0-A2F2-7C4BAAC8D1FF}" srcOrd="0" destOrd="0" presId="urn:microsoft.com/office/officeart/2005/8/layout/cycle4"/>
    <dgm:cxn modelId="{B9342E92-8B29-4C91-8488-491D86400727}" type="presParOf" srcId="{C96089A1-BB9A-417F-B485-2F239B49E7AE}" destId="{D2A4329E-27C3-427E-B226-19E6313BF7BE}" srcOrd="1" destOrd="0" presId="urn:microsoft.com/office/officeart/2005/8/layout/cycle4"/>
    <dgm:cxn modelId="{A387474B-BAEE-4C01-8475-09DD758378E4}" type="presParOf" srcId="{7F3C7DD6-8F32-490A-AC58-BF85C3691B00}" destId="{4900FCE9-894E-410D-A2B0-62405AD5D367}" srcOrd="4" destOrd="0" presId="urn:microsoft.com/office/officeart/2005/8/layout/cycle4"/>
    <dgm:cxn modelId="{E5378C6B-08FA-4662-B85A-8664330DC99C}" type="presParOf" srcId="{ACF8148B-D4C8-400E-B7FE-4E13483097FD}" destId="{833D5F89-43D8-46DA-BAB7-9B01797D34D5}" srcOrd="1" destOrd="0" presId="urn:microsoft.com/office/officeart/2005/8/layout/cycle4"/>
    <dgm:cxn modelId="{E8EDAA52-4FBF-40C0-B922-09BB6E0B707C}" type="presParOf" srcId="{833D5F89-43D8-46DA-BAB7-9B01797D34D5}" destId="{E0F99990-B83C-4335-9DF0-1E85ADDCFC42}" srcOrd="0" destOrd="0" presId="urn:microsoft.com/office/officeart/2005/8/layout/cycle4"/>
    <dgm:cxn modelId="{CE8BF9B0-3ED4-494B-B837-B8ACD347800A}" type="presParOf" srcId="{833D5F89-43D8-46DA-BAB7-9B01797D34D5}" destId="{50C94DFD-26E6-4C23-B4C0-66ADDB183302}" srcOrd="1" destOrd="0" presId="urn:microsoft.com/office/officeart/2005/8/layout/cycle4"/>
    <dgm:cxn modelId="{23F64A5B-D557-4639-B833-E6794AD8942E}" type="presParOf" srcId="{833D5F89-43D8-46DA-BAB7-9B01797D34D5}" destId="{328E73E0-1512-463D-A7A4-026F0B1DE3CB}" srcOrd="2" destOrd="0" presId="urn:microsoft.com/office/officeart/2005/8/layout/cycle4"/>
    <dgm:cxn modelId="{B8C90D74-87C0-49D0-BA8A-5E889989C3F9}" type="presParOf" srcId="{833D5F89-43D8-46DA-BAB7-9B01797D34D5}" destId="{633C1DFF-D656-459D-B938-933FC2894CF7}" srcOrd="3" destOrd="0" presId="urn:microsoft.com/office/officeart/2005/8/layout/cycle4"/>
    <dgm:cxn modelId="{EBF35D79-F070-4FB2-85E4-A7E13576FC52}" type="presParOf" srcId="{833D5F89-43D8-46DA-BAB7-9B01797D34D5}" destId="{938CF197-1379-49D3-BAED-5C17CC79652A}" srcOrd="4" destOrd="0" presId="urn:microsoft.com/office/officeart/2005/8/layout/cycle4"/>
    <dgm:cxn modelId="{91234927-2899-4899-A000-6C00739A0200}" type="presParOf" srcId="{ACF8148B-D4C8-400E-B7FE-4E13483097FD}" destId="{EAFAC5C5-790F-46B9-AD99-CAC79C0433F8}" srcOrd="2" destOrd="0" presId="urn:microsoft.com/office/officeart/2005/8/layout/cycle4"/>
    <dgm:cxn modelId="{2CF2373C-D4DA-4664-B82A-A07CB4F2FA92}" type="presParOf" srcId="{ACF8148B-D4C8-400E-B7FE-4E13483097FD}" destId="{CE25BDF7-FA81-4300-A46D-578E5895B17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012FC1-655B-4A84-A3AF-5B0F6A6F83C3}" type="doc">
      <dgm:prSet loTypeId="urn:microsoft.com/office/officeart/2005/8/layout/pyramid2" loCatId="pyramid" qsTypeId="urn:microsoft.com/office/officeart/2005/8/quickstyle/simple5" qsCatId="simple" csTypeId="urn:microsoft.com/office/officeart/2005/8/colors/accent0_3" csCatId="mainScheme" phldr="1"/>
      <dgm:spPr/>
    </dgm:pt>
    <dgm:pt modelId="{40396BBF-F601-427B-AF10-5B06E541568A}">
      <dgm:prSet phldrT="[Texto]"/>
      <dgm:spPr>
        <a:solidFill>
          <a:schemeClr val="accent5">
            <a:lumMod val="40000"/>
            <a:lumOff val="60000"/>
            <a:alpha val="90000"/>
          </a:schemeClr>
        </a:solidFill>
      </dgm:spPr>
      <dgm:t>
        <a:bodyPr/>
        <a:lstStyle/>
        <a:p>
          <a:r>
            <a:rPr lang="es-CO" b="1" dirty="0"/>
            <a:t>Alto:</a:t>
          </a:r>
          <a:r>
            <a:rPr lang="es-CO" dirty="0"/>
            <a:t> El contratista deberá atender en un tiempo no mayor a </a:t>
          </a:r>
          <a:r>
            <a:rPr lang="es-CO" b="1" dirty="0"/>
            <a:t>24</a:t>
          </a:r>
          <a:r>
            <a:rPr lang="es-CO" dirty="0"/>
            <a:t> horas; emergencias tales como roturas de tuberías, cambios de puerta por razones de seguridad, cambios de válvulas, toda reparación, obra o mantenimiento a una situación que implique un riesgo en la vida de las personas que habitan el predio o vecinos que puedan llegar a ser afectados por éste escenario (inestabilidad estructural, inundaciones, infiltraciones mayores, cortos circuitos, derrumbes, entre otros que la regional determinará como de riesgo alto </a:t>
          </a:r>
          <a:endParaRPr lang="es-ES" dirty="0"/>
        </a:p>
      </dgm:t>
    </dgm:pt>
    <dgm:pt modelId="{5B9B6D16-A76A-4D14-AF7E-43820109E595}" type="parTrans" cxnId="{4906D949-56C5-4BB7-88AA-328A10459B21}">
      <dgm:prSet/>
      <dgm:spPr/>
      <dgm:t>
        <a:bodyPr/>
        <a:lstStyle/>
        <a:p>
          <a:endParaRPr lang="es-ES"/>
        </a:p>
      </dgm:t>
    </dgm:pt>
    <dgm:pt modelId="{5CB6E374-D330-4BED-9BA7-4C9CAAEAA4F1}" type="sibTrans" cxnId="{4906D949-56C5-4BB7-88AA-328A10459B21}">
      <dgm:prSet/>
      <dgm:spPr/>
      <dgm:t>
        <a:bodyPr/>
        <a:lstStyle/>
        <a:p>
          <a:endParaRPr lang="es-ES"/>
        </a:p>
      </dgm:t>
    </dgm:pt>
    <dgm:pt modelId="{A85BCB94-AB8D-4E34-9AE1-62369EBA871E}">
      <dgm:prSet phldrT="[Texto]"/>
      <dgm:spPr>
        <a:solidFill>
          <a:schemeClr val="accent5">
            <a:lumMod val="40000"/>
            <a:lumOff val="60000"/>
            <a:alpha val="90000"/>
          </a:schemeClr>
        </a:solidFill>
      </dgm:spPr>
      <dgm:t>
        <a:bodyPr/>
        <a:lstStyle/>
        <a:p>
          <a:r>
            <a:rPr lang="es-CO" b="1" dirty="0"/>
            <a:t>Medio: </a:t>
          </a:r>
          <a:r>
            <a:rPr lang="es-CO" dirty="0"/>
            <a:t>Reparaciones, obras y mantenimiento que impliquen afectaciones en el diario vivir de los habitantes del predio administrado por la SAE y de predios vecinos, infiltraciones menores, reparaciones de cubiertas, reparaciones en baño, entre otras que la regional correspondiente determine en riesgo medio, se deberán atender en un tiempo no mayor a </a:t>
          </a:r>
          <a:r>
            <a:rPr lang="es-CO" b="1" dirty="0"/>
            <a:t>48 </a:t>
          </a:r>
          <a:r>
            <a:rPr lang="es-CO" dirty="0"/>
            <a:t>horas</a:t>
          </a:r>
          <a:endParaRPr lang="es-ES" dirty="0"/>
        </a:p>
      </dgm:t>
    </dgm:pt>
    <dgm:pt modelId="{0EDBF089-42DA-4992-A148-CF2E9B2E23DD}" type="parTrans" cxnId="{6B307E92-D0BE-4B8C-975C-0DBD524736C0}">
      <dgm:prSet/>
      <dgm:spPr/>
      <dgm:t>
        <a:bodyPr/>
        <a:lstStyle/>
        <a:p>
          <a:endParaRPr lang="es-ES"/>
        </a:p>
      </dgm:t>
    </dgm:pt>
    <dgm:pt modelId="{6431C896-4659-4992-9F71-6154B7701F75}" type="sibTrans" cxnId="{6B307E92-D0BE-4B8C-975C-0DBD524736C0}">
      <dgm:prSet/>
      <dgm:spPr/>
      <dgm:t>
        <a:bodyPr/>
        <a:lstStyle/>
        <a:p>
          <a:endParaRPr lang="es-ES"/>
        </a:p>
      </dgm:t>
    </dgm:pt>
    <dgm:pt modelId="{C7C68F50-6402-452F-AFFE-D24E4E7F6963}">
      <dgm:prSet phldrT="[Texto]"/>
      <dgm:spPr>
        <a:solidFill>
          <a:schemeClr val="accent5">
            <a:lumMod val="40000"/>
            <a:lumOff val="60000"/>
            <a:alpha val="90000"/>
          </a:schemeClr>
        </a:solidFill>
      </dgm:spPr>
      <dgm:t>
        <a:bodyPr/>
        <a:lstStyle/>
        <a:p>
          <a:r>
            <a:rPr lang="es-CO" b="1" dirty="0"/>
            <a:t>Bajo: </a:t>
          </a:r>
          <a:r>
            <a:rPr lang="es-CO" dirty="0"/>
            <a:t>Reparaciones, obras y mantenimiento, que se necesiten para el correcto funcionamiento del inmueble más no implican riesgo en el diario vivir de los habitantes del predio administrado por la SAE y de predios vecinos, se podrá atender en un máximo de </a:t>
          </a:r>
          <a:r>
            <a:rPr lang="es-CO" b="1" dirty="0"/>
            <a:t>72</a:t>
          </a:r>
          <a:r>
            <a:rPr lang="es-CO" dirty="0"/>
            <a:t> horas.</a:t>
          </a:r>
          <a:endParaRPr lang="es-ES" dirty="0"/>
        </a:p>
      </dgm:t>
    </dgm:pt>
    <dgm:pt modelId="{CAB31120-C7D3-4D06-9B4D-224267BF8090}" type="parTrans" cxnId="{DC82C2C5-615A-4529-91C2-C3CA182769D8}">
      <dgm:prSet/>
      <dgm:spPr/>
      <dgm:t>
        <a:bodyPr/>
        <a:lstStyle/>
        <a:p>
          <a:endParaRPr lang="es-ES"/>
        </a:p>
      </dgm:t>
    </dgm:pt>
    <dgm:pt modelId="{58924E50-3B96-4BAC-AEE5-7D879ACA9BDB}" type="sibTrans" cxnId="{DC82C2C5-615A-4529-91C2-C3CA182769D8}">
      <dgm:prSet/>
      <dgm:spPr/>
      <dgm:t>
        <a:bodyPr/>
        <a:lstStyle/>
        <a:p>
          <a:endParaRPr lang="es-ES"/>
        </a:p>
      </dgm:t>
    </dgm:pt>
    <dgm:pt modelId="{A5F3940D-FF81-4DE3-AAB8-0E2E258A0849}" type="pres">
      <dgm:prSet presAssocID="{7E012FC1-655B-4A84-A3AF-5B0F6A6F83C3}" presName="compositeShape" presStyleCnt="0">
        <dgm:presLayoutVars>
          <dgm:dir/>
          <dgm:resizeHandles/>
        </dgm:presLayoutVars>
      </dgm:prSet>
      <dgm:spPr/>
    </dgm:pt>
    <dgm:pt modelId="{A337BF80-A8D1-404E-8A61-9FFFA29499D0}" type="pres">
      <dgm:prSet presAssocID="{7E012FC1-655B-4A84-A3AF-5B0F6A6F83C3}" presName="pyramid" presStyleLbl="node1" presStyleIdx="0" presStyleCnt="1" custLinFactNeighborX="1159" custLinFactNeighborY="-194"/>
      <dgm:spPr>
        <a:gradFill flip="none"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8900000" scaled="1"/>
          <a:tileRect/>
        </a:gradFill>
      </dgm:spPr>
    </dgm:pt>
    <dgm:pt modelId="{8A07F67A-D9C0-4134-9D92-F681A6E50695}" type="pres">
      <dgm:prSet presAssocID="{7E012FC1-655B-4A84-A3AF-5B0F6A6F83C3}" presName="theList" presStyleCnt="0"/>
      <dgm:spPr/>
    </dgm:pt>
    <dgm:pt modelId="{03FC35AB-74B9-49EF-966C-345E70DDA301}" type="pres">
      <dgm:prSet presAssocID="{40396BBF-F601-427B-AF10-5B06E541568A}" presName="aNode" presStyleLbl="fgAcc1" presStyleIdx="0" presStyleCnt="3" custScaleX="157203" custScaleY="151499" custLinFactY="-2527" custLinFactNeighborX="12195" custLinFactNeighborY="-100000">
        <dgm:presLayoutVars>
          <dgm:bulletEnabled val="1"/>
        </dgm:presLayoutVars>
      </dgm:prSet>
      <dgm:spPr/>
    </dgm:pt>
    <dgm:pt modelId="{3C47DE19-0EF9-41D5-92A2-4FBAE18F7ADE}" type="pres">
      <dgm:prSet presAssocID="{40396BBF-F601-427B-AF10-5B06E541568A}" presName="aSpace" presStyleCnt="0"/>
      <dgm:spPr/>
    </dgm:pt>
    <dgm:pt modelId="{F95C2FAE-DE95-41F5-B37F-05BA1BFB137F}" type="pres">
      <dgm:prSet presAssocID="{A85BCB94-AB8D-4E34-9AE1-62369EBA871E}" presName="aNode" presStyleLbl="fgAcc1" presStyleIdx="1" presStyleCnt="3" custScaleX="146582" custScaleY="155787" custLinFactY="11283" custLinFactNeighborX="-77595" custLinFactNeighborY="100000">
        <dgm:presLayoutVars>
          <dgm:bulletEnabled val="1"/>
        </dgm:presLayoutVars>
      </dgm:prSet>
      <dgm:spPr/>
    </dgm:pt>
    <dgm:pt modelId="{99647BE0-DCA7-4454-ACB9-8AFF003B7F4D}" type="pres">
      <dgm:prSet presAssocID="{A85BCB94-AB8D-4E34-9AE1-62369EBA871E}" presName="aSpace" presStyleCnt="0"/>
      <dgm:spPr/>
    </dgm:pt>
    <dgm:pt modelId="{C917F71B-91DF-4B96-8C9D-A952BAA026BB}" type="pres">
      <dgm:prSet presAssocID="{C7C68F50-6402-452F-AFFE-D24E4E7F6963}" presName="aNode" presStyleLbl="fgAcc1" presStyleIdx="2" presStyleCnt="3" custScaleX="142654" custScaleY="159799" custLinFactY="53947" custLinFactNeighborX="13263" custLinFactNeighborY="100000">
        <dgm:presLayoutVars>
          <dgm:bulletEnabled val="1"/>
        </dgm:presLayoutVars>
      </dgm:prSet>
      <dgm:spPr/>
    </dgm:pt>
    <dgm:pt modelId="{86798F63-57B7-498D-9CA6-9365548A2F84}" type="pres">
      <dgm:prSet presAssocID="{C7C68F50-6402-452F-AFFE-D24E4E7F6963}" presName="aSpace" presStyleCnt="0"/>
      <dgm:spPr/>
    </dgm:pt>
  </dgm:ptLst>
  <dgm:cxnLst>
    <dgm:cxn modelId="{D115F428-594B-4EB1-B373-42A6ECA6F90D}" type="presOf" srcId="{A85BCB94-AB8D-4E34-9AE1-62369EBA871E}" destId="{F95C2FAE-DE95-41F5-B37F-05BA1BFB137F}" srcOrd="0" destOrd="0" presId="urn:microsoft.com/office/officeart/2005/8/layout/pyramid2"/>
    <dgm:cxn modelId="{4906D949-56C5-4BB7-88AA-328A10459B21}" srcId="{7E012FC1-655B-4A84-A3AF-5B0F6A6F83C3}" destId="{40396BBF-F601-427B-AF10-5B06E541568A}" srcOrd="0" destOrd="0" parTransId="{5B9B6D16-A76A-4D14-AF7E-43820109E595}" sibTransId="{5CB6E374-D330-4BED-9BA7-4C9CAAEAA4F1}"/>
    <dgm:cxn modelId="{B3E06674-C22E-4EA6-B07D-723E8220BB6A}" type="presOf" srcId="{C7C68F50-6402-452F-AFFE-D24E4E7F6963}" destId="{C917F71B-91DF-4B96-8C9D-A952BAA026BB}" srcOrd="0" destOrd="0" presId="urn:microsoft.com/office/officeart/2005/8/layout/pyramid2"/>
    <dgm:cxn modelId="{6B307E92-D0BE-4B8C-975C-0DBD524736C0}" srcId="{7E012FC1-655B-4A84-A3AF-5B0F6A6F83C3}" destId="{A85BCB94-AB8D-4E34-9AE1-62369EBA871E}" srcOrd="1" destOrd="0" parTransId="{0EDBF089-42DA-4992-A148-CF2E9B2E23DD}" sibTransId="{6431C896-4659-4992-9F71-6154B7701F75}"/>
    <dgm:cxn modelId="{DC82C2C5-615A-4529-91C2-C3CA182769D8}" srcId="{7E012FC1-655B-4A84-A3AF-5B0F6A6F83C3}" destId="{C7C68F50-6402-452F-AFFE-D24E4E7F6963}" srcOrd="2" destOrd="0" parTransId="{CAB31120-C7D3-4D06-9B4D-224267BF8090}" sibTransId="{58924E50-3B96-4BAC-AEE5-7D879ACA9BDB}"/>
    <dgm:cxn modelId="{A8804ED5-110D-469F-88C5-1408707FFB12}" type="presOf" srcId="{40396BBF-F601-427B-AF10-5B06E541568A}" destId="{03FC35AB-74B9-49EF-966C-345E70DDA301}" srcOrd="0" destOrd="0" presId="urn:microsoft.com/office/officeart/2005/8/layout/pyramid2"/>
    <dgm:cxn modelId="{C222DAF6-37E0-4352-B584-FD27893C6799}" type="presOf" srcId="{7E012FC1-655B-4A84-A3AF-5B0F6A6F83C3}" destId="{A5F3940D-FF81-4DE3-AAB8-0E2E258A0849}" srcOrd="0" destOrd="0" presId="urn:microsoft.com/office/officeart/2005/8/layout/pyramid2"/>
    <dgm:cxn modelId="{545B1364-107F-4480-ABDA-78E3EB378203}" type="presParOf" srcId="{A5F3940D-FF81-4DE3-AAB8-0E2E258A0849}" destId="{A337BF80-A8D1-404E-8A61-9FFFA29499D0}" srcOrd="0" destOrd="0" presId="urn:microsoft.com/office/officeart/2005/8/layout/pyramid2"/>
    <dgm:cxn modelId="{99FE6AFD-AFCF-43DA-877B-86ADA797A3DF}" type="presParOf" srcId="{A5F3940D-FF81-4DE3-AAB8-0E2E258A0849}" destId="{8A07F67A-D9C0-4134-9D92-F681A6E50695}" srcOrd="1" destOrd="0" presId="urn:microsoft.com/office/officeart/2005/8/layout/pyramid2"/>
    <dgm:cxn modelId="{EA663077-31BC-4ABE-BA25-21653A45BB50}" type="presParOf" srcId="{8A07F67A-D9C0-4134-9D92-F681A6E50695}" destId="{03FC35AB-74B9-49EF-966C-345E70DDA301}" srcOrd="0" destOrd="0" presId="urn:microsoft.com/office/officeart/2005/8/layout/pyramid2"/>
    <dgm:cxn modelId="{03BA3658-1154-4FC7-AA7C-765D10BE27CF}" type="presParOf" srcId="{8A07F67A-D9C0-4134-9D92-F681A6E50695}" destId="{3C47DE19-0EF9-41D5-92A2-4FBAE18F7ADE}" srcOrd="1" destOrd="0" presId="urn:microsoft.com/office/officeart/2005/8/layout/pyramid2"/>
    <dgm:cxn modelId="{563A0E98-09B3-4864-9D64-24BAE2AE9989}" type="presParOf" srcId="{8A07F67A-D9C0-4134-9D92-F681A6E50695}" destId="{F95C2FAE-DE95-41F5-B37F-05BA1BFB137F}" srcOrd="2" destOrd="0" presId="urn:microsoft.com/office/officeart/2005/8/layout/pyramid2"/>
    <dgm:cxn modelId="{732A9846-3FCF-42CD-8159-6E487F03A575}" type="presParOf" srcId="{8A07F67A-D9C0-4134-9D92-F681A6E50695}" destId="{99647BE0-DCA7-4454-ACB9-8AFF003B7F4D}" srcOrd="3" destOrd="0" presId="urn:microsoft.com/office/officeart/2005/8/layout/pyramid2"/>
    <dgm:cxn modelId="{91C4BC08-A0AC-470F-91CD-FF19B51CA6A5}" type="presParOf" srcId="{8A07F67A-D9C0-4134-9D92-F681A6E50695}" destId="{C917F71B-91DF-4B96-8C9D-A952BAA026BB}" srcOrd="4" destOrd="0" presId="urn:microsoft.com/office/officeart/2005/8/layout/pyramid2"/>
    <dgm:cxn modelId="{E7016760-14B5-45E7-96AC-8D4A36E4E26A}" type="presParOf" srcId="{8A07F67A-D9C0-4134-9D92-F681A6E50695}" destId="{86798F63-57B7-498D-9CA6-9365548A2F84}"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74119B-7617-4C48-B5AD-B7C118B69E70}" type="doc">
      <dgm:prSet loTypeId="urn:microsoft.com/office/officeart/2005/8/layout/balance1" loCatId="relationship" qsTypeId="urn:microsoft.com/office/officeart/2005/8/quickstyle/simple2" qsCatId="simple" csTypeId="urn:microsoft.com/office/officeart/2005/8/colors/accent1_2" csCatId="accent1" phldr="1"/>
      <dgm:spPr/>
      <dgm:t>
        <a:bodyPr/>
        <a:lstStyle/>
        <a:p>
          <a:endParaRPr lang="es-ES"/>
        </a:p>
      </dgm:t>
    </dgm:pt>
    <dgm:pt modelId="{75E6B51E-2E41-4ADB-8327-3CEF76A3C6D8}">
      <dgm:prSet phldrT="[Texto]" custT="1"/>
      <dgm:spPr>
        <a:solidFill>
          <a:schemeClr val="accent5">
            <a:lumMod val="40000"/>
            <a:lumOff val="60000"/>
            <a:alpha val="90000"/>
          </a:schemeClr>
        </a:solidFill>
      </dgm:spPr>
      <dgm:t>
        <a:bodyPr/>
        <a:lstStyle/>
        <a:p>
          <a:r>
            <a:rPr lang="es-ES" sz="1800" b="1" dirty="0"/>
            <a:t>Contrato ROM 2016</a:t>
          </a:r>
        </a:p>
        <a:p>
          <a:r>
            <a:rPr lang="es-ES" sz="1600" dirty="0"/>
            <a:t>Duración 6 meses o hasta el agotamiento del presupuesto asignado para cada regional lo que ocurra primero </a:t>
          </a:r>
        </a:p>
      </dgm:t>
    </dgm:pt>
    <dgm:pt modelId="{045B6C01-DDD9-47ED-9FB3-E94049BD3422}" type="parTrans" cxnId="{674ECE46-7728-43EB-AA5C-4B0370323B3D}">
      <dgm:prSet/>
      <dgm:spPr/>
      <dgm:t>
        <a:bodyPr/>
        <a:lstStyle/>
        <a:p>
          <a:endParaRPr lang="es-ES"/>
        </a:p>
      </dgm:t>
    </dgm:pt>
    <dgm:pt modelId="{11466FC8-FC82-4D82-B250-D3EACB5B4BFD}" type="sibTrans" cxnId="{674ECE46-7728-43EB-AA5C-4B0370323B3D}">
      <dgm:prSet/>
      <dgm:spPr/>
      <dgm:t>
        <a:bodyPr/>
        <a:lstStyle/>
        <a:p>
          <a:endParaRPr lang="es-ES"/>
        </a:p>
      </dgm:t>
    </dgm:pt>
    <dgm:pt modelId="{C474F222-8438-4AF4-818C-AA1A4B61E659}">
      <dgm:prSet phldrT="[Texto]"/>
      <dgm:spPr/>
      <dgm:t>
        <a:bodyPr/>
        <a:lstStyle/>
        <a:p>
          <a:r>
            <a:rPr lang="es-ES" dirty="0"/>
            <a:t>Precios no definidos</a:t>
          </a:r>
        </a:p>
      </dgm:t>
    </dgm:pt>
    <dgm:pt modelId="{2E36E044-C67E-4DE5-9133-5D9460116D5C}" type="parTrans" cxnId="{B433A164-9A8A-42C7-A05A-ADD266832BCC}">
      <dgm:prSet/>
      <dgm:spPr/>
      <dgm:t>
        <a:bodyPr/>
        <a:lstStyle/>
        <a:p>
          <a:endParaRPr lang="es-ES"/>
        </a:p>
      </dgm:t>
    </dgm:pt>
    <dgm:pt modelId="{A21BFA05-20C9-4F4A-9F68-BB64D864E64E}" type="sibTrans" cxnId="{B433A164-9A8A-42C7-A05A-ADD266832BCC}">
      <dgm:prSet/>
      <dgm:spPr/>
      <dgm:t>
        <a:bodyPr/>
        <a:lstStyle/>
        <a:p>
          <a:endParaRPr lang="es-ES"/>
        </a:p>
      </dgm:t>
    </dgm:pt>
    <dgm:pt modelId="{D4237CEB-AAD4-4D4D-878C-B60E56B59044}">
      <dgm:prSet phldrT="[Texto]"/>
      <dgm:spPr/>
      <dgm:t>
        <a:bodyPr/>
        <a:lstStyle/>
        <a:p>
          <a:r>
            <a:rPr lang="es-ES" dirty="0"/>
            <a:t>Falencias  comunicación con el contratista </a:t>
          </a:r>
        </a:p>
      </dgm:t>
    </dgm:pt>
    <dgm:pt modelId="{FFA8590E-3D99-4CAD-A803-5695FAB50B12}" type="parTrans" cxnId="{70C67972-C19B-474F-8E4A-8C2A8F6BBD8A}">
      <dgm:prSet/>
      <dgm:spPr/>
      <dgm:t>
        <a:bodyPr/>
        <a:lstStyle/>
        <a:p>
          <a:endParaRPr lang="es-ES"/>
        </a:p>
      </dgm:t>
    </dgm:pt>
    <dgm:pt modelId="{67502997-2043-418C-B58A-E4CE1199134E}" type="sibTrans" cxnId="{70C67972-C19B-474F-8E4A-8C2A8F6BBD8A}">
      <dgm:prSet/>
      <dgm:spPr/>
      <dgm:t>
        <a:bodyPr/>
        <a:lstStyle/>
        <a:p>
          <a:endParaRPr lang="es-ES"/>
        </a:p>
      </dgm:t>
    </dgm:pt>
    <dgm:pt modelId="{8DD1483E-6320-472C-9A3C-F32B79FC62E5}">
      <dgm:prSet phldrT="[Texto]" custT="1"/>
      <dgm:spPr>
        <a:solidFill>
          <a:schemeClr val="accent5">
            <a:lumMod val="40000"/>
            <a:lumOff val="60000"/>
            <a:alpha val="90000"/>
          </a:schemeClr>
        </a:solidFill>
      </dgm:spPr>
      <dgm:t>
        <a:bodyPr/>
        <a:lstStyle/>
        <a:p>
          <a:r>
            <a:rPr lang="es-ES" sz="1800" b="1" dirty="0"/>
            <a:t>Nuevo contrato</a:t>
          </a:r>
        </a:p>
        <a:p>
          <a:r>
            <a:rPr lang="es-ES" sz="1600" dirty="0"/>
            <a:t>Duración 12 meses o hasta el agotamiento del presupuesto asignado para cada regional lo que ocurra primero</a:t>
          </a:r>
        </a:p>
      </dgm:t>
    </dgm:pt>
    <dgm:pt modelId="{134CC385-3CB3-4988-BBB4-A94B231FDC6F}" type="parTrans" cxnId="{C62CD682-86FB-40CD-9AD5-D91B00196F4E}">
      <dgm:prSet/>
      <dgm:spPr/>
      <dgm:t>
        <a:bodyPr/>
        <a:lstStyle/>
        <a:p>
          <a:endParaRPr lang="es-ES"/>
        </a:p>
      </dgm:t>
    </dgm:pt>
    <dgm:pt modelId="{E4703DBA-CE84-456A-A4E2-4374FAA1F01D}" type="sibTrans" cxnId="{C62CD682-86FB-40CD-9AD5-D91B00196F4E}">
      <dgm:prSet/>
      <dgm:spPr/>
      <dgm:t>
        <a:bodyPr/>
        <a:lstStyle/>
        <a:p>
          <a:endParaRPr lang="es-ES"/>
        </a:p>
      </dgm:t>
    </dgm:pt>
    <dgm:pt modelId="{E89BF2DA-7527-4060-A0EE-1BDC67DDD459}">
      <dgm:prSet phldrT="[Texto]"/>
      <dgm:spPr/>
      <dgm:t>
        <a:bodyPr/>
        <a:lstStyle/>
        <a:p>
          <a:r>
            <a:rPr lang="es-ES" dirty="0"/>
            <a:t>La Gerencia Técnica realizará visitas aleatorias a los inmuebles que se encuentran en intervención.</a:t>
          </a:r>
        </a:p>
      </dgm:t>
    </dgm:pt>
    <dgm:pt modelId="{CAA01076-770B-46F5-8F68-8D173B924D24}" type="parTrans" cxnId="{80C8E053-6619-44D9-AF12-2A7B132B33A0}">
      <dgm:prSet/>
      <dgm:spPr/>
      <dgm:t>
        <a:bodyPr/>
        <a:lstStyle/>
        <a:p>
          <a:endParaRPr lang="es-ES"/>
        </a:p>
      </dgm:t>
    </dgm:pt>
    <dgm:pt modelId="{E42B62D3-04F9-4620-B4EE-0ECC0C1CF8EA}" type="sibTrans" cxnId="{80C8E053-6619-44D9-AF12-2A7B132B33A0}">
      <dgm:prSet/>
      <dgm:spPr/>
      <dgm:t>
        <a:bodyPr/>
        <a:lstStyle/>
        <a:p>
          <a:endParaRPr lang="es-ES"/>
        </a:p>
      </dgm:t>
    </dgm:pt>
    <dgm:pt modelId="{57F04565-68F4-49AF-A762-EC45B39205C0}">
      <dgm:prSet phldrT="[Texto]"/>
      <dgm:spPr/>
      <dgm:t>
        <a:bodyPr/>
        <a:lstStyle/>
        <a:p>
          <a:r>
            <a:rPr lang="es-ES" dirty="0"/>
            <a:t>Se amplia y actualiza el presupuesto del 2016 y se abre la opción de presentar una propuesta  teniendo en cuenta documentos bases como la </a:t>
          </a:r>
          <a:r>
            <a:rPr lang="es-ES" dirty="0" err="1"/>
            <a:t>construdata</a:t>
          </a:r>
          <a:r>
            <a:rPr lang="es-ES" dirty="0"/>
            <a:t> e investigación de mínimo 3 cotizaciones</a:t>
          </a:r>
        </a:p>
      </dgm:t>
    </dgm:pt>
    <dgm:pt modelId="{83594B4C-5C9B-467F-AB0C-6E043F224B3F}" type="parTrans" cxnId="{8EFFC1BD-CE31-4C46-8C9B-6AC851D2C50D}">
      <dgm:prSet/>
      <dgm:spPr/>
      <dgm:t>
        <a:bodyPr/>
        <a:lstStyle/>
        <a:p>
          <a:endParaRPr lang="es-ES"/>
        </a:p>
      </dgm:t>
    </dgm:pt>
    <dgm:pt modelId="{180F4F29-101C-4295-A951-EF8D7DD71CAA}" type="sibTrans" cxnId="{8EFFC1BD-CE31-4C46-8C9B-6AC851D2C50D}">
      <dgm:prSet/>
      <dgm:spPr/>
      <dgm:t>
        <a:bodyPr/>
        <a:lstStyle/>
        <a:p>
          <a:endParaRPr lang="es-ES"/>
        </a:p>
      </dgm:t>
    </dgm:pt>
    <dgm:pt modelId="{721A3C31-FBD9-4282-8808-C73708F6ADC7}">
      <dgm:prSet phldrT="[Texto]" custT="1"/>
      <dgm:spPr/>
      <dgm:t>
        <a:bodyPr/>
        <a:lstStyle/>
        <a:p>
          <a:r>
            <a:rPr lang="es-ES" sz="1400" dirty="0"/>
            <a:t>Reuniones mensuales (mínimo  una) para realizar balance y hacer controles.</a:t>
          </a:r>
        </a:p>
        <a:p>
          <a:r>
            <a:rPr lang="es-ES" sz="1400" dirty="0"/>
            <a:t>Se comparte documento para realizar seguimiento de solicitudes </a:t>
          </a:r>
        </a:p>
      </dgm:t>
    </dgm:pt>
    <dgm:pt modelId="{5B6F3ED9-4122-40FC-9267-0C90444C1321}" type="parTrans" cxnId="{4488B78A-9E56-4629-8A14-7680097C3323}">
      <dgm:prSet/>
      <dgm:spPr/>
      <dgm:t>
        <a:bodyPr/>
        <a:lstStyle/>
        <a:p>
          <a:endParaRPr lang="es-ES"/>
        </a:p>
      </dgm:t>
    </dgm:pt>
    <dgm:pt modelId="{6BD210F5-532B-4529-9409-214E17CAADB5}" type="sibTrans" cxnId="{4488B78A-9E56-4629-8A14-7680097C3323}">
      <dgm:prSet/>
      <dgm:spPr/>
      <dgm:t>
        <a:bodyPr/>
        <a:lstStyle/>
        <a:p>
          <a:endParaRPr lang="es-ES"/>
        </a:p>
      </dgm:t>
    </dgm:pt>
    <dgm:pt modelId="{D70EBB25-E4BE-4CB5-BE03-FCA8EADE4F2F}">
      <dgm:prSet phldrT="[Texto]" custScaleX="147200" custScaleY="106274" custLinFactNeighborX="-29830" custLinFactNeighborY="-8990"/>
      <dgm:spPr/>
      <dgm:t>
        <a:bodyPr/>
        <a:lstStyle/>
        <a:p>
          <a:endParaRPr lang="es-ES"/>
        </a:p>
      </dgm:t>
    </dgm:pt>
    <dgm:pt modelId="{7877FB80-BBAC-483E-9E46-C823FE74E596}" type="parTrans" cxnId="{5E234ED7-F547-4DB4-B89E-A638B4F2D852}">
      <dgm:prSet/>
      <dgm:spPr/>
      <dgm:t>
        <a:bodyPr/>
        <a:lstStyle/>
        <a:p>
          <a:endParaRPr lang="es-ES"/>
        </a:p>
      </dgm:t>
    </dgm:pt>
    <dgm:pt modelId="{7D31AD12-D40A-4B80-8185-58E6DF807AE1}" type="sibTrans" cxnId="{5E234ED7-F547-4DB4-B89E-A638B4F2D852}">
      <dgm:prSet/>
      <dgm:spPr/>
      <dgm:t>
        <a:bodyPr/>
        <a:lstStyle/>
        <a:p>
          <a:endParaRPr lang="es-ES"/>
        </a:p>
      </dgm:t>
    </dgm:pt>
    <dgm:pt modelId="{1399E3EC-B73E-4E4D-95E9-F8879E684EF4}" type="pres">
      <dgm:prSet presAssocID="{4374119B-7617-4C48-B5AD-B7C118B69E70}" presName="outerComposite" presStyleCnt="0">
        <dgm:presLayoutVars>
          <dgm:chMax val="2"/>
          <dgm:animLvl val="lvl"/>
          <dgm:resizeHandles val="exact"/>
        </dgm:presLayoutVars>
      </dgm:prSet>
      <dgm:spPr/>
    </dgm:pt>
    <dgm:pt modelId="{8996CB9E-53D0-4065-A3BF-7FBBDE8DA390}" type="pres">
      <dgm:prSet presAssocID="{4374119B-7617-4C48-B5AD-B7C118B69E70}" presName="dummyMaxCanvas" presStyleCnt="0"/>
      <dgm:spPr/>
    </dgm:pt>
    <dgm:pt modelId="{CFC128A3-565D-4E49-8C41-78E970DE8D43}" type="pres">
      <dgm:prSet presAssocID="{4374119B-7617-4C48-B5AD-B7C118B69E70}" presName="parentComposite" presStyleCnt="0"/>
      <dgm:spPr/>
    </dgm:pt>
    <dgm:pt modelId="{A8E12D9B-7B45-4557-90AA-FDF831DAEFE5}" type="pres">
      <dgm:prSet presAssocID="{4374119B-7617-4C48-B5AD-B7C118B69E70}" presName="parent1" presStyleLbl="alignAccFollowNode1" presStyleIdx="0" presStyleCnt="4" custScaleX="176756" custScaleY="93131" custLinFactNeighborX="-49187">
        <dgm:presLayoutVars>
          <dgm:chMax val="4"/>
        </dgm:presLayoutVars>
      </dgm:prSet>
      <dgm:spPr/>
    </dgm:pt>
    <dgm:pt modelId="{FAC8952D-6EB2-449E-AFFD-ED7587664C59}" type="pres">
      <dgm:prSet presAssocID="{4374119B-7617-4C48-B5AD-B7C118B69E70}" presName="parent2" presStyleLbl="alignAccFollowNode1" presStyleIdx="1" presStyleCnt="4" custScaleX="198561" custScaleY="93131" custLinFactNeighborX="62801" custLinFactNeighborY="-770">
        <dgm:presLayoutVars>
          <dgm:chMax val="4"/>
        </dgm:presLayoutVars>
      </dgm:prSet>
      <dgm:spPr/>
    </dgm:pt>
    <dgm:pt modelId="{931B8E3B-BE97-482D-BD09-C9A350A8C18E}" type="pres">
      <dgm:prSet presAssocID="{4374119B-7617-4C48-B5AD-B7C118B69E70}" presName="childrenComposite" presStyleCnt="0"/>
      <dgm:spPr/>
    </dgm:pt>
    <dgm:pt modelId="{F445F5C9-2DD8-4DF9-9D16-8DD6FB9CFA32}" type="pres">
      <dgm:prSet presAssocID="{4374119B-7617-4C48-B5AD-B7C118B69E70}" presName="dummyMaxCanvas_ChildArea" presStyleCnt="0"/>
      <dgm:spPr/>
    </dgm:pt>
    <dgm:pt modelId="{A50FF531-A8BC-4390-9FB8-3BECDFC17A83}" type="pres">
      <dgm:prSet presAssocID="{4374119B-7617-4C48-B5AD-B7C118B69E70}" presName="fulcrum" presStyleLbl="alignAccFollowNode1" presStyleIdx="2" presStyleCnt="4"/>
      <dgm:spPr/>
    </dgm:pt>
    <dgm:pt modelId="{58455A6D-3F3E-4D72-AFAD-CB869142581E}" type="pres">
      <dgm:prSet presAssocID="{4374119B-7617-4C48-B5AD-B7C118B69E70}" presName="balance_23" presStyleLbl="alignAccFollowNode1" presStyleIdx="3" presStyleCnt="4">
        <dgm:presLayoutVars>
          <dgm:bulletEnabled val="1"/>
        </dgm:presLayoutVars>
      </dgm:prSet>
      <dgm:spPr/>
    </dgm:pt>
    <dgm:pt modelId="{5C938477-3DB5-4C96-909F-86591FAE9D3C}" type="pres">
      <dgm:prSet presAssocID="{4374119B-7617-4C48-B5AD-B7C118B69E70}" presName="right_23_1" presStyleLbl="node1" presStyleIdx="0" presStyleCnt="5" custScaleX="200699" custLinFactNeighborX="18234" custLinFactNeighborY="-1154">
        <dgm:presLayoutVars>
          <dgm:bulletEnabled val="1"/>
        </dgm:presLayoutVars>
      </dgm:prSet>
      <dgm:spPr/>
    </dgm:pt>
    <dgm:pt modelId="{C2FF8A48-7C39-4C33-9EB6-D78324FA51FF}" type="pres">
      <dgm:prSet presAssocID="{4374119B-7617-4C48-B5AD-B7C118B69E70}" presName="right_23_2" presStyleLbl="node1" presStyleIdx="1" presStyleCnt="5" custScaleX="206733" custScaleY="120877" custLinFactNeighborX="18238" custLinFactNeighborY="-2301">
        <dgm:presLayoutVars>
          <dgm:bulletEnabled val="1"/>
        </dgm:presLayoutVars>
      </dgm:prSet>
      <dgm:spPr/>
    </dgm:pt>
    <dgm:pt modelId="{945C7C23-4624-4790-A5CE-121EE9138C81}" type="pres">
      <dgm:prSet presAssocID="{4374119B-7617-4C48-B5AD-B7C118B69E70}" presName="right_23_3" presStyleLbl="node1" presStyleIdx="2" presStyleCnt="5" custScaleX="199677" custScaleY="102084" custLinFactNeighborX="18786" custLinFactNeighborY="-11671">
        <dgm:presLayoutVars>
          <dgm:bulletEnabled val="1"/>
        </dgm:presLayoutVars>
      </dgm:prSet>
      <dgm:spPr/>
    </dgm:pt>
    <dgm:pt modelId="{BAA1826C-A0FA-4669-8564-E9C66AA2531C}" type="pres">
      <dgm:prSet presAssocID="{4374119B-7617-4C48-B5AD-B7C118B69E70}" presName="left_23_1" presStyleLbl="node1" presStyleIdx="3" presStyleCnt="5" custLinFactNeighborX="-3318">
        <dgm:presLayoutVars>
          <dgm:bulletEnabled val="1"/>
        </dgm:presLayoutVars>
      </dgm:prSet>
      <dgm:spPr/>
    </dgm:pt>
    <dgm:pt modelId="{511FC9FD-EF1E-4F81-BAB1-86EF7352F258}" type="pres">
      <dgm:prSet presAssocID="{4374119B-7617-4C48-B5AD-B7C118B69E70}" presName="left_23_2" presStyleLbl="node1" presStyleIdx="4" presStyleCnt="5" custLinFactNeighborX="-2212">
        <dgm:presLayoutVars>
          <dgm:bulletEnabled val="1"/>
        </dgm:presLayoutVars>
      </dgm:prSet>
      <dgm:spPr/>
    </dgm:pt>
  </dgm:ptLst>
  <dgm:cxnLst>
    <dgm:cxn modelId="{BD213D30-C2B1-4CB5-903E-3A0138036150}" type="presOf" srcId="{721A3C31-FBD9-4282-8808-C73708F6ADC7}" destId="{945C7C23-4624-4790-A5CE-121EE9138C81}" srcOrd="0" destOrd="0" presId="urn:microsoft.com/office/officeart/2005/8/layout/balance1"/>
    <dgm:cxn modelId="{7EF43535-DFA5-49D8-AFA6-3AF611A5B01C}" type="presOf" srcId="{75E6B51E-2E41-4ADB-8327-3CEF76A3C6D8}" destId="{A8E12D9B-7B45-4557-90AA-FDF831DAEFE5}" srcOrd="0" destOrd="0" presId="urn:microsoft.com/office/officeart/2005/8/layout/balance1"/>
    <dgm:cxn modelId="{B433A164-9A8A-42C7-A05A-ADD266832BCC}" srcId="{75E6B51E-2E41-4ADB-8327-3CEF76A3C6D8}" destId="{C474F222-8438-4AF4-818C-AA1A4B61E659}" srcOrd="0" destOrd="0" parTransId="{2E36E044-C67E-4DE5-9133-5D9460116D5C}" sibTransId="{A21BFA05-20C9-4F4A-9F68-BB64D864E64E}"/>
    <dgm:cxn modelId="{674ECE46-7728-43EB-AA5C-4B0370323B3D}" srcId="{4374119B-7617-4C48-B5AD-B7C118B69E70}" destId="{75E6B51E-2E41-4ADB-8327-3CEF76A3C6D8}" srcOrd="0" destOrd="0" parTransId="{045B6C01-DDD9-47ED-9FB3-E94049BD3422}" sibTransId="{11466FC8-FC82-4D82-B250-D3EACB5B4BFD}"/>
    <dgm:cxn modelId="{70C67972-C19B-474F-8E4A-8C2A8F6BBD8A}" srcId="{75E6B51E-2E41-4ADB-8327-3CEF76A3C6D8}" destId="{D4237CEB-AAD4-4D4D-878C-B60E56B59044}" srcOrd="1" destOrd="0" parTransId="{FFA8590E-3D99-4CAD-A803-5695FAB50B12}" sibTransId="{67502997-2043-418C-B58A-E4CE1199134E}"/>
    <dgm:cxn modelId="{80C8E053-6619-44D9-AF12-2A7B132B33A0}" srcId="{8DD1483E-6320-472C-9A3C-F32B79FC62E5}" destId="{E89BF2DA-7527-4060-A0EE-1BDC67DDD459}" srcOrd="0" destOrd="0" parTransId="{CAA01076-770B-46F5-8F68-8D173B924D24}" sibTransId="{E42B62D3-04F9-4620-B4EE-0ECC0C1CF8EA}"/>
    <dgm:cxn modelId="{C62CD682-86FB-40CD-9AD5-D91B00196F4E}" srcId="{4374119B-7617-4C48-B5AD-B7C118B69E70}" destId="{8DD1483E-6320-472C-9A3C-F32B79FC62E5}" srcOrd="1" destOrd="0" parTransId="{134CC385-3CB3-4988-BBB4-A94B231FDC6F}" sibTransId="{E4703DBA-CE84-456A-A4E2-4374FAA1F01D}"/>
    <dgm:cxn modelId="{4488B78A-9E56-4629-8A14-7680097C3323}" srcId="{8DD1483E-6320-472C-9A3C-F32B79FC62E5}" destId="{721A3C31-FBD9-4282-8808-C73708F6ADC7}" srcOrd="2" destOrd="0" parTransId="{5B6F3ED9-4122-40FC-9267-0C90444C1321}" sibTransId="{6BD210F5-532B-4529-9409-214E17CAADB5}"/>
    <dgm:cxn modelId="{26BBBD95-267E-46F7-92F1-7D31775BD297}" type="presOf" srcId="{C474F222-8438-4AF4-818C-AA1A4B61E659}" destId="{BAA1826C-A0FA-4669-8564-E9C66AA2531C}" srcOrd="0" destOrd="0" presId="urn:microsoft.com/office/officeart/2005/8/layout/balance1"/>
    <dgm:cxn modelId="{8E8D1CB2-2940-401E-89AA-6E5531347CD2}" type="presOf" srcId="{57F04565-68F4-49AF-A762-EC45B39205C0}" destId="{C2FF8A48-7C39-4C33-9EB6-D78324FA51FF}" srcOrd="0" destOrd="0" presId="urn:microsoft.com/office/officeart/2005/8/layout/balance1"/>
    <dgm:cxn modelId="{DEC867BB-51D7-4CD6-BC96-674BCAFAAAEB}" type="presOf" srcId="{4374119B-7617-4C48-B5AD-B7C118B69E70}" destId="{1399E3EC-B73E-4E4D-95E9-F8879E684EF4}" srcOrd="0" destOrd="0" presId="urn:microsoft.com/office/officeart/2005/8/layout/balance1"/>
    <dgm:cxn modelId="{8EFFC1BD-CE31-4C46-8C9B-6AC851D2C50D}" srcId="{8DD1483E-6320-472C-9A3C-F32B79FC62E5}" destId="{57F04565-68F4-49AF-A762-EC45B39205C0}" srcOrd="1" destOrd="0" parTransId="{83594B4C-5C9B-467F-AB0C-6E043F224B3F}" sibTransId="{180F4F29-101C-4295-A951-EF8D7DD71CAA}"/>
    <dgm:cxn modelId="{77056AC6-F67F-4085-9145-D5653F4CDCCD}" type="presOf" srcId="{8DD1483E-6320-472C-9A3C-F32B79FC62E5}" destId="{FAC8952D-6EB2-449E-AFFD-ED7587664C59}" srcOrd="0" destOrd="0" presId="urn:microsoft.com/office/officeart/2005/8/layout/balance1"/>
    <dgm:cxn modelId="{2460D7C9-7EE0-4F09-A575-8F15F7165FAB}" type="presOf" srcId="{D4237CEB-AAD4-4D4D-878C-B60E56B59044}" destId="{511FC9FD-EF1E-4F81-BAB1-86EF7352F258}" srcOrd="0" destOrd="0" presId="urn:microsoft.com/office/officeart/2005/8/layout/balance1"/>
    <dgm:cxn modelId="{5ABF52D3-1CFA-47A4-A0DB-48C828702B2C}" type="presOf" srcId="{E89BF2DA-7527-4060-A0EE-1BDC67DDD459}" destId="{5C938477-3DB5-4C96-909F-86591FAE9D3C}" srcOrd="0" destOrd="0" presId="urn:microsoft.com/office/officeart/2005/8/layout/balance1"/>
    <dgm:cxn modelId="{5E234ED7-F547-4DB4-B89E-A638B4F2D852}" srcId="{4374119B-7617-4C48-B5AD-B7C118B69E70}" destId="{D70EBB25-E4BE-4CB5-BE03-FCA8EADE4F2F}" srcOrd="2" destOrd="0" parTransId="{7877FB80-BBAC-483E-9E46-C823FE74E596}" sibTransId="{7D31AD12-D40A-4B80-8185-58E6DF807AE1}"/>
    <dgm:cxn modelId="{DADB1AEA-F36D-42B7-8EB0-CC7800BE319F}" type="presParOf" srcId="{1399E3EC-B73E-4E4D-95E9-F8879E684EF4}" destId="{8996CB9E-53D0-4065-A3BF-7FBBDE8DA390}" srcOrd="0" destOrd="0" presId="urn:microsoft.com/office/officeart/2005/8/layout/balance1"/>
    <dgm:cxn modelId="{0364D020-281D-4E1D-93B9-19FE8E2B2BF8}" type="presParOf" srcId="{1399E3EC-B73E-4E4D-95E9-F8879E684EF4}" destId="{CFC128A3-565D-4E49-8C41-78E970DE8D43}" srcOrd="1" destOrd="0" presId="urn:microsoft.com/office/officeart/2005/8/layout/balance1"/>
    <dgm:cxn modelId="{FC2FC8B8-A278-487F-95DC-DD8476724961}" type="presParOf" srcId="{CFC128A3-565D-4E49-8C41-78E970DE8D43}" destId="{A8E12D9B-7B45-4557-90AA-FDF831DAEFE5}" srcOrd="0" destOrd="0" presId="urn:microsoft.com/office/officeart/2005/8/layout/balance1"/>
    <dgm:cxn modelId="{016530AF-39C3-49E2-97C1-9EC9C8D98A59}" type="presParOf" srcId="{CFC128A3-565D-4E49-8C41-78E970DE8D43}" destId="{FAC8952D-6EB2-449E-AFFD-ED7587664C59}" srcOrd="1" destOrd="0" presId="urn:microsoft.com/office/officeart/2005/8/layout/balance1"/>
    <dgm:cxn modelId="{6B3C56D8-0C61-4EFA-BE1D-D2C20929FBFC}" type="presParOf" srcId="{1399E3EC-B73E-4E4D-95E9-F8879E684EF4}" destId="{931B8E3B-BE97-482D-BD09-C9A350A8C18E}" srcOrd="2" destOrd="0" presId="urn:microsoft.com/office/officeart/2005/8/layout/balance1"/>
    <dgm:cxn modelId="{00A2FAE2-87D1-4C78-99C4-9DAAA1B6129F}" type="presParOf" srcId="{931B8E3B-BE97-482D-BD09-C9A350A8C18E}" destId="{F445F5C9-2DD8-4DF9-9D16-8DD6FB9CFA32}" srcOrd="0" destOrd="0" presId="urn:microsoft.com/office/officeart/2005/8/layout/balance1"/>
    <dgm:cxn modelId="{352E4907-CBCE-48C9-8035-BB6B6768AD09}" type="presParOf" srcId="{931B8E3B-BE97-482D-BD09-C9A350A8C18E}" destId="{A50FF531-A8BC-4390-9FB8-3BECDFC17A83}" srcOrd="1" destOrd="0" presId="urn:microsoft.com/office/officeart/2005/8/layout/balance1"/>
    <dgm:cxn modelId="{D6125026-CF69-499F-9DA9-743BFDFCD145}" type="presParOf" srcId="{931B8E3B-BE97-482D-BD09-C9A350A8C18E}" destId="{58455A6D-3F3E-4D72-AFAD-CB869142581E}" srcOrd="2" destOrd="0" presId="urn:microsoft.com/office/officeart/2005/8/layout/balance1"/>
    <dgm:cxn modelId="{FFCD85CF-5237-4AB2-91BF-F84CA117A8BD}" type="presParOf" srcId="{931B8E3B-BE97-482D-BD09-C9A350A8C18E}" destId="{5C938477-3DB5-4C96-909F-86591FAE9D3C}" srcOrd="3" destOrd="0" presId="urn:microsoft.com/office/officeart/2005/8/layout/balance1"/>
    <dgm:cxn modelId="{0A62593C-FB89-4CFC-9CC6-7B65517C974C}" type="presParOf" srcId="{931B8E3B-BE97-482D-BD09-C9A350A8C18E}" destId="{C2FF8A48-7C39-4C33-9EB6-D78324FA51FF}" srcOrd="4" destOrd="0" presId="urn:microsoft.com/office/officeart/2005/8/layout/balance1"/>
    <dgm:cxn modelId="{469C4AB4-4454-407A-B4DF-1BE39F58BF6E}" type="presParOf" srcId="{931B8E3B-BE97-482D-BD09-C9A350A8C18E}" destId="{945C7C23-4624-4790-A5CE-121EE9138C81}" srcOrd="5" destOrd="0" presId="urn:microsoft.com/office/officeart/2005/8/layout/balance1"/>
    <dgm:cxn modelId="{DBEE5868-816F-4CD3-B066-5E3AD4FB8D76}" type="presParOf" srcId="{931B8E3B-BE97-482D-BD09-C9A350A8C18E}" destId="{BAA1826C-A0FA-4669-8564-E9C66AA2531C}" srcOrd="6" destOrd="0" presId="urn:microsoft.com/office/officeart/2005/8/layout/balance1"/>
    <dgm:cxn modelId="{F11AB3D9-6160-4DF0-8FD6-B5026BBB03F1}" type="presParOf" srcId="{931B8E3B-BE97-482D-BD09-C9A350A8C18E}" destId="{511FC9FD-EF1E-4F81-BAB1-86EF7352F258}" srcOrd="7"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00A01-9638-4C0A-B47C-12A4E8E5C116}">
      <dsp:nvSpPr>
        <dsp:cNvPr id="0" name=""/>
        <dsp:cNvSpPr/>
      </dsp:nvSpPr>
      <dsp:spPr>
        <a:xfrm>
          <a:off x="4434816" y="3310429"/>
          <a:ext cx="2404929" cy="15578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$546.630.000.oo Incautados </a:t>
          </a:r>
        </a:p>
        <a:p>
          <a:pPr marL="114300" lvl="1" indent="-114300" algn="l" defTabSz="666750">
            <a:lnSpc>
              <a:spcPct val="90000"/>
            </a:lnSpc>
            <a:spcBef>
              <a:spcPct val="0"/>
            </a:spcBef>
            <a:spcAft>
              <a:spcPct val="15000"/>
            </a:spcAft>
            <a:buChar char="•"/>
          </a:pPr>
          <a:r>
            <a:rPr lang="es-ES" sz="1500" kern="1200" dirty="0"/>
            <a:t>$137.680.000.oo Extinto</a:t>
          </a:r>
        </a:p>
      </dsp:txBody>
      <dsp:txXfrm>
        <a:off x="5190516" y="3734112"/>
        <a:ext cx="1615008" cy="1099944"/>
      </dsp:txXfrm>
    </dsp:sp>
    <dsp:sp modelId="{7A914D37-A548-41C0-A2F2-7C4BAAC8D1FF}">
      <dsp:nvSpPr>
        <dsp:cNvPr id="0" name=""/>
        <dsp:cNvSpPr/>
      </dsp:nvSpPr>
      <dsp:spPr>
        <a:xfrm>
          <a:off x="510984" y="3310429"/>
          <a:ext cx="2404929" cy="15578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$618.000.000.oo Incautados </a:t>
          </a:r>
        </a:p>
        <a:p>
          <a:pPr marL="114300" lvl="1" indent="-114300" algn="l" defTabSz="666750">
            <a:lnSpc>
              <a:spcPct val="90000"/>
            </a:lnSpc>
            <a:spcBef>
              <a:spcPct val="0"/>
            </a:spcBef>
            <a:spcAft>
              <a:spcPct val="15000"/>
            </a:spcAft>
            <a:buChar char="•"/>
          </a:pPr>
          <a:r>
            <a:rPr lang="es-ES" sz="1500" kern="1200" dirty="0"/>
            <a:t>$150.340.000.oo Extinto</a:t>
          </a:r>
        </a:p>
      </dsp:txBody>
      <dsp:txXfrm>
        <a:off x="545205" y="3734112"/>
        <a:ext cx="1615008" cy="1099944"/>
      </dsp:txXfrm>
    </dsp:sp>
    <dsp:sp modelId="{09C6F468-91EB-41AA-AA82-0BACA91C75FE}">
      <dsp:nvSpPr>
        <dsp:cNvPr id="0" name=""/>
        <dsp:cNvSpPr/>
      </dsp:nvSpPr>
      <dsp:spPr>
        <a:xfrm>
          <a:off x="4434816" y="0"/>
          <a:ext cx="2404929" cy="15578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$719.050.000.oo Incautados </a:t>
          </a:r>
        </a:p>
        <a:p>
          <a:pPr marL="114300" lvl="1" indent="-114300" algn="l" defTabSz="666750">
            <a:lnSpc>
              <a:spcPct val="90000"/>
            </a:lnSpc>
            <a:spcBef>
              <a:spcPct val="0"/>
            </a:spcBef>
            <a:spcAft>
              <a:spcPct val="15000"/>
            </a:spcAft>
            <a:buChar char="•"/>
          </a:pPr>
          <a:r>
            <a:rPr lang="es-ES" sz="1500" kern="1200" dirty="0"/>
            <a:t>$178.420.000.oo Extinto</a:t>
          </a:r>
        </a:p>
      </dsp:txBody>
      <dsp:txXfrm>
        <a:off x="5190516" y="34221"/>
        <a:ext cx="1615008" cy="1099944"/>
      </dsp:txXfrm>
    </dsp:sp>
    <dsp:sp modelId="{82DE7D1B-C6CC-4EC7-99FE-5CC23E30039D}">
      <dsp:nvSpPr>
        <dsp:cNvPr id="0" name=""/>
        <dsp:cNvSpPr/>
      </dsp:nvSpPr>
      <dsp:spPr>
        <a:xfrm>
          <a:off x="510984" y="0"/>
          <a:ext cx="2404929" cy="15578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$669.840.000.oo Incautados </a:t>
          </a:r>
        </a:p>
        <a:p>
          <a:pPr marL="114300" lvl="1" indent="-114300" algn="l" defTabSz="666750">
            <a:lnSpc>
              <a:spcPct val="90000"/>
            </a:lnSpc>
            <a:spcBef>
              <a:spcPct val="0"/>
            </a:spcBef>
            <a:spcAft>
              <a:spcPct val="15000"/>
            </a:spcAft>
            <a:buChar char="•"/>
          </a:pPr>
          <a:r>
            <a:rPr lang="es-ES" sz="1500" kern="1200" dirty="0"/>
            <a:t>$156.310.000.oo Extinto</a:t>
          </a:r>
        </a:p>
      </dsp:txBody>
      <dsp:txXfrm>
        <a:off x="545205" y="34221"/>
        <a:ext cx="1615008" cy="1099944"/>
      </dsp:txXfrm>
    </dsp:sp>
    <dsp:sp modelId="{E0F99990-B83C-4335-9DF0-1E85ADDCFC42}">
      <dsp:nvSpPr>
        <dsp:cNvPr id="0" name=""/>
        <dsp:cNvSpPr/>
      </dsp:nvSpPr>
      <dsp:spPr>
        <a:xfrm>
          <a:off x="1518717" y="277491"/>
          <a:ext cx="2107964" cy="2107964"/>
        </a:xfrm>
        <a:prstGeom prst="pieWedg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Centro Oriente $826.150.000.oo</a:t>
          </a:r>
        </a:p>
      </dsp:txBody>
      <dsp:txXfrm>
        <a:off x="2136125" y="894899"/>
        <a:ext cx="1490556" cy="1490556"/>
      </dsp:txXfrm>
    </dsp:sp>
    <dsp:sp modelId="{50C94DFD-26E6-4C23-B4C0-66ADDB183302}">
      <dsp:nvSpPr>
        <dsp:cNvPr id="0" name=""/>
        <dsp:cNvSpPr/>
      </dsp:nvSpPr>
      <dsp:spPr>
        <a:xfrm rot="5400000">
          <a:off x="3724047" y="277491"/>
          <a:ext cx="2107964" cy="2107964"/>
        </a:xfrm>
        <a:prstGeom prst="pieWedg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Sur Occidente $897.470.000.oo</a:t>
          </a:r>
        </a:p>
      </dsp:txBody>
      <dsp:txXfrm rot="-5400000">
        <a:off x="3724047" y="894899"/>
        <a:ext cx="1490556" cy="1490556"/>
      </dsp:txXfrm>
    </dsp:sp>
    <dsp:sp modelId="{328E73E0-1512-463D-A7A4-026F0B1DE3CB}">
      <dsp:nvSpPr>
        <dsp:cNvPr id="0" name=""/>
        <dsp:cNvSpPr/>
      </dsp:nvSpPr>
      <dsp:spPr>
        <a:xfrm rot="10800000">
          <a:off x="3724047" y="2482821"/>
          <a:ext cx="2107964" cy="2107964"/>
        </a:xfrm>
        <a:prstGeom prst="pieWedg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Norte $683.310.000.oo</a:t>
          </a:r>
        </a:p>
      </dsp:txBody>
      <dsp:txXfrm rot="10800000">
        <a:off x="3724047" y="2482821"/>
        <a:ext cx="1490556" cy="1490556"/>
      </dsp:txXfrm>
    </dsp:sp>
    <dsp:sp modelId="{633C1DFF-D656-459D-B938-933FC2894CF7}">
      <dsp:nvSpPr>
        <dsp:cNvPr id="0" name=""/>
        <dsp:cNvSpPr/>
      </dsp:nvSpPr>
      <dsp:spPr>
        <a:xfrm rot="16200000">
          <a:off x="1518717" y="2482821"/>
          <a:ext cx="2107964" cy="2107964"/>
        </a:xfrm>
        <a:prstGeom prst="pieWedg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Occidente $768.340.000.oo</a:t>
          </a:r>
        </a:p>
      </dsp:txBody>
      <dsp:txXfrm rot="5400000">
        <a:off x="2136125" y="2482821"/>
        <a:ext cx="1490556" cy="1490556"/>
      </dsp:txXfrm>
    </dsp:sp>
    <dsp:sp modelId="{EAFAC5C5-790F-46B9-AD99-CAC79C0433F8}">
      <dsp:nvSpPr>
        <dsp:cNvPr id="0" name=""/>
        <dsp:cNvSpPr/>
      </dsp:nvSpPr>
      <dsp:spPr>
        <a:xfrm>
          <a:off x="3311461" y="1995993"/>
          <a:ext cx="727807" cy="632876"/>
        </a:xfrm>
        <a:prstGeom prst="circularArrow">
          <a:avLst/>
        </a:prstGeom>
        <a:solidFill>
          <a:schemeClr val="accent1">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CE25BDF7-FA81-4300-A46D-578E5895B175}">
      <dsp:nvSpPr>
        <dsp:cNvPr id="0" name=""/>
        <dsp:cNvSpPr/>
      </dsp:nvSpPr>
      <dsp:spPr>
        <a:xfrm rot="10800000">
          <a:off x="3311461" y="2239407"/>
          <a:ext cx="727807" cy="632876"/>
        </a:xfrm>
        <a:prstGeom prst="circularArrow">
          <a:avLst/>
        </a:prstGeom>
        <a:solidFill>
          <a:schemeClr val="accent1">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00A01-9638-4C0A-B47C-12A4E8E5C116}">
      <dsp:nvSpPr>
        <dsp:cNvPr id="0" name=""/>
        <dsp:cNvSpPr/>
      </dsp:nvSpPr>
      <dsp:spPr>
        <a:xfrm>
          <a:off x="4402650" y="3238854"/>
          <a:ext cx="2352932" cy="1524167"/>
        </a:xfrm>
        <a:prstGeom prst="roundRect">
          <a:avLst>
            <a:gd name="adj" fmla="val 10000"/>
          </a:avLst>
        </a:prstGeom>
        <a:solidFill>
          <a:schemeClr val="accent5">
            <a:alpha val="90000"/>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$104.340.000.oo Incautados </a:t>
          </a:r>
        </a:p>
        <a:p>
          <a:pPr marL="114300" lvl="1" indent="-114300" algn="l" defTabSz="666750">
            <a:lnSpc>
              <a:spcPct val="90000"/>
            </a:lnSpc>
            <a:spcBef>
              <a:spcPct val="0"/>
            </a:spcBef>
            <a:spcAft>
              <a:spcPct val="15000"/>
            </a:spcAft>
            <a:buChar char="•"/>
          </a:pPr>
          <a:r>
            <a:rPr lang="es-ES" sz="1500" kern="1200" dirty="0"/>
            <a:t>$33.340.000.oo Extinto</a:t>
          </a:r>
        </a:p>
      </dsp:txBody>
      <dsp:txXfrm>
        <a:off x="5142011" y="3653377"/>
        <a:ext cx="1580091" cy="1076163"/>
      </dsp:txXfrm>
    </dsp:sp>
    <dsp:sp modelId="{7A914D37-A548-41C0-A2F2-7C4BAAC8D1FF}">
      <dsp:nvSpPr>
        <dsp:cNvPr id="0" name=""/>
        <dsp:cNvSpPr/>
      </dsp:nvSpPr>
      <dsp:spPr>
        <a:xfrm>
          <a:off x="563654" y="3238854"/>
          <a:ext cx="2352932" cy="1524167"/>
        </a:xfrm>
        <a:prstGeom prst="roundRect">
          <a:avLst>
            <a:gd name="adj" fmla="val 10000"/>
          </a:avLst>
        </a:prstGeom>
        <a:solidFill>
          <a:schemeClr val="accent5">
            <a:alpha val="90000"/>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$113.600.000.oo Incautados </a:t>
          </a:r>
        </a:p>
        <a:p>
          <a:pPr marL="114300" lvl="1" indent="-114300" algn="l" defTabSz="666750">
            <a:lnSpc>
              <a:spcPct val="90000"/>
            </a:lnSpc>
            <a:spcBef>
              <a:spcPct val="0"/>
            </a:spcBef>
            <a:spcAft>
              <a:spcPct val="15000"/>
            </a:spcAft>
            <a:buChar char="•"/>
          </a:pPr>
          <a:r>
            <a:rPr lang="es-ES" sz="1500" kern="1200" dirty="0"/>
            <a:t>$36.670.000.oo Extinto</a:t>
          </a:r>
        </a:p>
      </dsp:txBody>
      <dsp:txXfrm>
        <a:off x="597135" y="3653377"/>
        <a:ext cx="1580091" cy="1076163"/>
      </dsp:txXfrm>
    </dsp:sp>
    <dsp:sp modelId="{09C6F468-91EB-41AA-AA82-0BACA91C75FE}">
      <dsp:nvSpPr>
        <dsp:cNvPr id="0" name=""/>
        <dsp:cNvSpPr/>
      </dsp:nvSpPr>
      <dsp:spPr>
        <a:xfrm>
          <a:off x="4402650" y="0"/>
          <a:ext cx="2352932" cy="1524167"/>
        </a:xfrm>
        <a:prstGeom prst="roundRect">
          <a:avLst>
            <a:gd name="adj" fmla="val 10000"/>
          </a:avLst>
        </a:prstGeom>
        <a:solidFill>
          <a:schemeClr val="accent5">
            <a:alpha val="90000"/>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$137.800.000.oo Incautados </a:t>
          </a:r>
        </a:p>
        <a:p>
          <a:pPr marL="114300" lvl="1" indent="-114300" algn="l" defTabSz="666750">
            <a:lnSpc>
              <a:spcPct val="90000"/>
            </a:lnSpc>
            <a:spcBef>
              <a:spcPct val="0"/>
            </a:spcBef>
            <a:spcAft>
              <a:spcPct val="15000"/>
            </a:spcAft>
            <a:buChar char="•"/>
          </a:pPr>
          <a:r>
            <a:rPr lang="es-ES" sz="1500" kern="1200" dirty="0"/>
            <a:t>$41.660.000.oo Extinto</a:t>
          </a:r>
        </a:p>
      </dsp:txBody>
      <dsp:txXfrm>
        <a:off x="5142011" y="33481"/>
        <a:ext cx="1580091" cy="1076163"/>
      </dsp:txXfrm>
    </dsp:sp>
    <dsp:sp modelId="{82DE7D1B-C6CC-4EC7-99FE-5CC23E30039D}">
      <dsp:nvSpPr>
        <dsp:cNvPr id="0" name=""/>
        <dsp:cNvSpPr/>
      </dsp:nvSpPr>
      <dsp:spPr>
        <a:xfrm>
          <a:off x="563654" y="0"/>
          <a:ext cx="2352932" cy="1524167"/>
        </a:xfrm>
        <a:prstGeom prst="roundRect">
          <a:avLst>
            <a:gd name="adj" fmla="val 10000"/>
          </a:avLst>
        </a:prstGeom>
        <a:solidFill>
          <a:schemeClr val="accent5">
            <a:alpha val="90000"/>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ES" sz="1500" kern="1200" dirty="0"/>
            <a:t>$129.870.000.oo Incautados </a:t>
          </a:r>
        </a:p>
        <a:p>
          <a:pPr marL="114300" lvl="1" indent="-114300" algn="l" defTabSz="666750">
            <a:lnSpc>
              <a:spcPct val="90000"/>
            </a:lnSpc>
            <a:spcBef>
              <a:spcPct val="0"/>
            </a:spcBef>
            <a:spcAft>
              <a:spcPct val="15000"/>
            </a:spcAft>
            <a:buChar char="•"/>
          </a:pPr>
          <a:r>
            <a:rPr lang="es-ES" sz="1500" kern="1200" dirty="0"/>
            <a:t>$38.605.000.oo Extinto</a:t>
          </a:r>
        </a:p>
      </dsp:txBody>
      <dsp:txXfrm>
        <a:off x="597135" y="33481"/>
        <a:ext cx="1580091" cy="1076163"/>
      </dsp:txXfrm>
    </dsp:sp>
    <dsp:sp modelId="{E0F99990-B83C-4335-9DF0-1E85ADDCFC42}">
      <dsp:nvSpPr>
        <dsp:cNvPr id="0" name=""/>
        <dsp:cNvSpPr/>
      </dsp:nvSpPr>
      <dsp:spPr>
        <a:xfrm>
          <a:off x="1549600" y="271492"/>
          <a:ext cx="2062388" cy="2062388"/>
        </a:xfrm>
        <a:prstGeom prst="pieWedg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Centro Oriente $168.475.000.oo</a:t>
          </a:r>
        </a:p>
      </dsp:txBody>
      <dsp:txXfrm>
        <a:off x="2153659" y="875551"/>
        <a:ext cx="1458329" cy="1458329"/>
      </dsp:txXfrm>
    </dsp:sp>
    <dsp:sp modelId="{50C94DFD-26E6-4C23-B4C0-66ADDB183302}">
      <dsp:nvSpPr>
        <dsp:cNvPr id="0" name=""/>
        <dsp:cNvSpPr/>
      </dsp:nvSpPr>
      <dsp:spPr>
        <a:xfrm rot="5400000">
          <a:off x="3707249" y="271492"/>
          <a:ext cx="2062388" cy="2062388"/>
        </a:xfrm>
        <a:prstGeom prst="pieWedg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Sur Occidente $179.460.000.oo</a:t>
          </a:r>
        </a:p>
      </dsp:txBody>
      <dsp:txXfrm rot="-5400000">
        <a:off x="3707249" y="875551"/>
        <a:ext cx="1458329" cy="1458329"/>
      </dsp:txXfrm>
    </dsp:sp>
    <dsp:sp modelId="{328E73E0-1512-463D-A7A4-026F0B1DE3CB}">
      <dsp:nvSpPr>
        <dsp:cNvPr id="0" name=""/>
        <dsp:cNvSpPr/>
      </dsp:nvSpPr>
      <dsp:spPr>
        <a:xfrm rot="10800000">
          <a:off x="3707249" y="2429141"/>
          <a:ext cx="2062388" cy="2062388"/>
        </a:xfrm>
        <a:prstGeom prst="pieWedg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Norte $137.680.000.oo</a:t>
          </a:r>
        </a:p>
      </dsp:txBody>
      <dsp:txXfrm rot="10800000">
        <a:off x="3707249" y="2429141"/>
        <a:ext cx="1458329" cy="1458329"/>
      </dsp:txXfrm>
    </dsp:sp>
    <dsp:sp modelId="{633C1DFF-D656-459D-B938-933FC2894CF7}">
      <dsp:nvSpPr>
        <dsp:cNvPr id="0" name=""/>
        <dsp:cNvSpPr/>
      </dsp:nvSpPr>
      <dsp:spPr>
        <a:xfrm rot="16200000">
          <a:off x="1549600" y="2429141"/>
          <a:ext cx="2062388" cy="2062388"/>
        </a:xfrm>
        <a:prstGeom prst="pieWedge">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ES" sz="1400" kern="1200" dirty="0"/>
            <a:t>Occidente $150.270.000.oo</a:t>
          </a:r>
        </a:p>
      </dsp:txBody>
      <dsp:txXfrm rot="5400000">
        <a:off x="2153659" y="2429141"/>
        <a:ext cx="1458329" cy="1458329"/>
      </dsp:txXfrm>
    </dsp:sp>
    <dsp:sp modelId="{EAFAC5C5-790F-46B9-AD99-CAC79C0433F8}">
      <dsp:nvSpPr>
        <dsp:cNvPr id="0" name=""/>
        <dsp:cNvSpPr/>
      </dsp:nvSpPr>
      <dsp:spPr>
        <a:xfrm>
          <a:off x="3303583" y="1952839"/>
          <a:ext cx="712071" cy="619192"/>
        </a:xfrm>
        <a:prstGeom prst="circularArrow">
          <a:avLst/>
        </a:prstGeom>
        <a:solidFill>
          <a:schemeClr val="accent5">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CE25BDF7-FA81-4300-A46D-578E5895B175}">
      <dsp:nvSpPr>
        <dsp:cNvPr id="0" name=""/>
        <dsp:cNvSpPr/>
      </dsp:nvSpPr>
      <dsp:spPr>
        <a:xfrm rot="10800000">
          <a:off x="3303583" y="2190990"/>
          <a:ext cx="712071" cy="619192"/>
        </a:xfrm>
        <a:prstGeom prst="circularArrow">
          <a:avLst/>
        </a:prstGeom>
        <a:solidFill>
          <a:schemeClr val="accent5">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7BF80-A8D1-404E-8A61-9FFFA29499D0}">
      <dsp:nvSpPr>
        <dsp:cNvPr id="0" name=""/>
        <dsp:cNvSpPr/>
      </dsp:nvSpPr>
      <dsp:spPr>
        <a:xfrm>
          <a:off x="868756" y="0"/>
          <a:ext cx="4787672" cy="4787672"/>
        </a:xfrm>
        <a:prstGeom prst="triangle">
          <a:avLst/>
        </a:prstGeom>
        <a:gradFill flip="none"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89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3FC35AB-74B9-49EF-966C-345E70DDA301}">
      <dsp:nvSpPr>
        <dsp:cNvPr id="0" name=""/>
        <dsp:cNvSpPr/>
      </dsp:nvSpPr>
      <dsp:spPr>
        <a:xfrm>
          <a:off x="2696535" y="366592"/>
          <a:ext cx="4892136" cy="1148907"/>
        </a:xfrm>
        <a:prstGeom prst="roundRect">
          <a:avLst/>
        </a:prstGeom>
        <a:solidFill>
          <a:schemeClr val="accent5">
            <a:lumMod val="40000"/>
            <a:lumOff val="60000"/>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CO" sz="1000" b="1" kern="1200" dirty="0"/>
            <a:t>Alto:</a:t>
          </a:r>
          <a:r>
            <a:rPr lang="es-CO" sz="1000" kern="1200" dirty="0"/>
            <a:t> El contratista deberá atender en un tiempo no mayor a </a:t>
          </a:r>
          <a:r>
            <a:rPr lang="es-CO" sz="1000" b="1" kern="1200" dirty="0"/>
            <a:t>24</a:t>
          </a:r>
          <a:r>
            <a:rPr lang="es-CO" sz="1000" kern="1200" dirty="0"/>
            <a:t> horas; emergencias tales como roturas de tuberías, cambios de puerta por razones de seguridad, cambios de válvulas, toda reparación, obra o mantenimiento a una situación que implique un riesgo en la vida de las personas que habitan el predio o vecinos que puedan llegar a ser afectados por éste escenario (inestabilidad estructural, inundaciones, infiltraciones mayores, cortos circuitos, derrumbes, entre otros que la regional determinará como de riesgo alto </a:t>
          </a:r>
          <a:endParaRPr lang="es-ES" sz="1000" kern="1200" dirty="0"/>
        </a:p>
      </dsp:txBody>
      <dsp:txXfrm>
        <a:off x="2752620" y="422677"/>
        <a:ext cx="4779966" cy="1036737"/>
      </dsp:txXfrm>
    </dsp:sp>
    <dsp:sp modelId="{F95C2FAE-DE95-41F5-B37F-05BA1BFB137F}">
      <dsp:nvSpPr>
        <dsp:cNvPr id="0" name=""/>
        <dsp:cNvSpPr/>
      </dsp:nvSpPr>
      <dsp:spPr>
        <a:xfrm>
          <a:off x="67544" y="1904614"/>
          <a:ext cx="4561612" cy="1181425"/>
        </a:xfrm>
        <a:prstGeom prst="roundRect">
          <a:avLst/>
        </a:prstGeom>
        <a:solidFill>
          <a:schemeClr val="accent5">
            <a:lumMod val="40000"/>
            <a:lumOff val="60000"/>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CO" sz="1000" b="1" kern="1200" dirty="0"/>
            <a:t>Medio: </a:t>
          </a:r>
          <a:r>
            <a:rPr lang="es-CO" sz="1000" kern="1200" dirty="0"/>
            <a:t>Reparaciones, obras y mantenimiento que impliquen afectaciones en el diario vivir de los habitantes del predio administrado por la SAE y de predios vecinos, infiltraciones menores, reparaciones de cubiertas, reparaciones en baño, entre otras que la regional correspondiente determine en riesgo medio, se deberán atender en un tiempo no mayor a </a:t>
          </a:r>
          <a:r>
            <a:rPr lang="es-CO" sz="1000" b="1" kern="1200" dirty="0"/>
            <a:t>48 </a:t>
          </a:r>
          <a:r>
            <a:rPr lang="es-CO" sz="1000" kern="1200" dirty="0"/>
            <a:t>horas</a:t>
          </a:r>
          <a:endParaRPr lang="es-ES" sz="1000" kern="1200" dirty="0"/>
        </a:p>
      </dsp:txBody>
      <dsp:txXfrm>
        <a:off x="125216" y="1962286"/>
        <a:ext cx="4446268" cy="1066081"/>
      </dsp:txXfrm>
    </dsp:sp>
    <dsp:sp modelId="{C917F71B-91DF-4B96-8C9D-A952BAA026BB}">
      <dsp:nvSpPr>
        <dsp:cNvPr id="0" name=""/>
        <dsp:cNvSpPr/>
      </dsp:nvSpPr>
      <dsp:spPr>
        <a:xfrm>
          <a:off x="2956152" y="3504381"/>
          <a:ext cx="4439373" cy="1211851"/>
        </a:xfrm>
        <a:prstGeom prst="roundRect">
          <a:avLst/>
        </a:prstGeom>
        <a:solidFill>
          <a:schemeClr val="accent5">
            <a:lumMod val="40000"/>
            <a:lumOff val="60000"/>
            <a:alpha val="9000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CO" sz="1000" b="1" kern="1200" dirty="0"/>
            <a:t>Bajo: </a:t>
          </a:r>
          <a:r>
            <a:rPr lang="es-CO" sz="1000" kern="1200" dirty="0"/>
            <a:t>Reparaciones, obras y mantenimiento, que se necesiten para el correcto funcionamiento del inmueble más no implican riesgo en el diario vivir de los habitantes del predio administrado por la SAE y de predios vecinos, se podrá atender en un máximo de </a:t>
          </a:r>
          <a:r>
            <a:rPr lang="es-CO" sz="1000" b="1" kern="1200" dirty="0"/>
            <a:t>72</a:t>
          </a:r>
          <a:r>
            <a:rPr lang="es-CO" sz="1000" kern="1200" dirty="0"/>
            <a:t> horas.</a:t>
          </a:r>
          <a:endParaRPr lang="es-ES" sz="1000" kern="1200" dirty="0"/>
        </a:p>
      </dsp:txBody>
      <dsp:txXfrm>
        <a:off x="3015310" y="3563539"/>
        <a:ext cx="4321057" cy="10935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12D9B-7B45-4557-90AA-FDF831DAEFE5}">
      <dsp:nvSpPr>
        <dsp:cNvPr id="0" name=""/>
        <dsp:cNvSpPr/>
      </dsp:nvSpPr>
      <dsp:spPr>
        <a:xfrm>
          <a:off x="444876" y="218393"/>
          <a:ext cx="2881194" cy="843373"/>
        </a:xfrm>
        <a:prstGeom prst="roundRect">
          <a:avLst>
            <a:gd name="adj" fmla="val 10000"/>
          </a:avLst>
        </a:prstGeom>
        <a:solidFill>
          <a:schemeClr val="accent5">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Contrato ROM 2016</a:t>
          </a:r>
        </a:p>
        <a:p>
          <a:pPr marL="0" lvl="0" indent="0" algn="ctr" defTabSz="800100">
            <a:lnSpc>
              <a:spcPct val="90000"/>
            </a:lnSpc>
            <a:spcBef>
              <a:spcPct val="0"/>
            </a:spcBef>
            <a:spcAft>
              <a:spcPct val="35000"/>
            </a:spcAft>
            <a:buNone/>
          </a:pPr>
          <a:r>
            <a:rPr lang="es-ES" sz="1600" kern="1200" dirty="0"/>
            <a:t>Duración 6 meses o hasta el agotamiento del presupuesto asignado para cada regional lo que ocurra primero </a:t>
          </a:r>
        </a:p>
      </dsp:txBody>
      <dsp:txXfrm>
        <a:off x="469578" y="243095"/>
        <a:ext cx="2831790" cy="793969"/>
      </dsp:txXfrm>
    </dsp:sp>
    <dsp:sp modelId="{FAC8952D-6EB2-449E-AFFD-ED7587664C59}">
      <dsp:nvSpPr>
        <dsp:cNvPr id="0" name=""/>
        <dsp:cNvSpPr/>
      </dsp:nvSpPr>
      <dsp:spPr>
        <a:xfrm>
          <a:off x="4447114" y="211420"/>
          <a:ext cx="3236624" cy="843373"/>
        </a:xfrm>
        <a:prstGeom prst="roundRect">
          <a:avLst>
            <a:gd name="adj" fmla="val 10000"/>
          </a:avLst>
        </a:prstGeom>
        <a:solidFill>
          <a:schemeClr val="accent5">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Nuevo contrato</a:t>
          </a:r>
        </a:p>
        <a:p>
          <a:pPr marL="0" lvl="0" indent="0" algn="ctr" defTabSz="800100">
            <a:lnSpc>
              <a:spcPct val="90000"/>
            </a:lnSpc>
            <a:spcBef>
              <a:spcPct val="0"/>
            </a:spcBef>
            <a:spcAft>
              <a:spcPct val="35000"/>
            </a:spcAft>
            <a:buNone/>
          </a:pPr>
          <a:r>
            <a:rPr lang="es-ES" sz="1600" kern="1200" dirty="0"/>
            <a:t>Duración 12 meses o hasta el agotamiento del presupuesto asignado para cada regional lo que ocurra primero</a:t>
          </a:r>
        </a:p>
      </dsp:txBody>
      <dsp:txXfrm>
        <a:off x="4471816" y="236122"/>
        <a:ext cx="3187220" cy="793969"/>
      </dsp:txXfrm>
    </dsp:sp>
    <dsp:sp modelId="{A50FF531-A8BC-4390-9FB8-3BECDFC17A83}">
      <dsp:nvSpPr>
        <dsp:cNvPr id="0" name=""/>
        <dsp:cNvSpPr/>
      </dsp:nvSpPr>
      <dsp:spPr>
        <a:xfrm>
          <a:off x="3239175" y="4035998"/>
          <a:ext cx="679183" cy="679183"/>
        </a:xfrm>
        <a:prstGeom prst="triangl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455A6D-3F3E-4D72-AFAD-CB869142581E}">
      <dsp:nvSpPr>
        <dsp:cNvPr id="0" name=""/>
        <dsp:cNvSpPr/>
      </dsp:nvSpPr>
      <dsp:spPr>
        <a:xfrm rot="240000">
          <a:off x="1540594" y="3744960"/>
          <a:ext cx="4076346" cy="28504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938477-3DB5-4C96-909F-86591FAE9D3C}">
      <dsp:nvSpPr>
        <dsp:cNvPr id="0" name=""/>
        <dsp:cNvSpPr/>
      </dsp:nvSpPr>
      <dsp:spPr>
        <a:xfrm rot="240000">
          <a:off x="3443834" y="3081662"/>
          <a:ext cx="3325883" cy="638909"/>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kern="1200" dirty="0"/>
            <a:t>La Gerencia Técnica realizará visitas aleatorias a los inmuebles que se encuentran en intervención.</a:t>
          </a:r>
        </a:p>
      </dsp:txBody>
      <dsp:txXfrm>
        <a:off x="3475023" y="3112851"/>
        <a:ext cx="3263505" cy="576531"/>
      </dsp:txXfrm>
    </dsp:sp>
    <dsp:sp modelId="{C2FF8A48-7C39-4C33-9EB6-D78324FA51FF}">
      <dsp:nvSpPr>
        <dsp:cNvPr id="0" name=""/>
        <dsp:cNvSpPr/>
      </dsp:nvSpPr>
      <dsp:spPr>
        <a:xfrm rot="240000">
          <a:off x="3458239" y="2168815"/>
          <a:ext cx="3414931" cy="814621"/>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a:t>Se amplia y actualiza el presupuesto del 2016 y se abre la opción de presentar una propuesta  teniendo en cuenta documentos bases como la </a:t>
          </a:r>
          <a:r>
            <a:rPr lang="es-ES" sz="900" kern="1200" dirty="0" err="1"/>
            <a:t>construdata</a:t>
          </a:r>
          <a:r>
            <a:rPr lang="es-ES" sz="900" kern="1200" dirty="0"/>
            <a:t> e investigación de mínimo 3 cotizaciones</a:t>
          </a:r>
        </a:p>
      </dsp:txBody>
      <dsp:txXfrm>
        <a:off x="3498006" y="2208582"/>
        <a:ext cx="3335397" cy="735087"/>
      </dsp:txXfrm>
    </dsp:sp>
    <dsp:sp modelId="{945C7C23-4624-4790-A5CE-121EE9138C81}">
      <dsp:nvSpPr>
        <dsp:cNvPr id="0" name=""/>
        <dsp:cNvSpPr/>
      </dsp:nvSpPr>
      <dsp:spPr>
        <a:xfrm rot="240000">
          <a:off x="3580069" y="1368575"/>
          <a:ext cx="3307358" cy="65836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Reuniones mensuales (mínimo  una) para realizar balance y hacer controles.</a:t>
          </a:r>
        </a:p>
        <a:p>
          <a:pPr marL="0" lvl="0" indent="0" algn="ctr" defTabSz="622300">
            <a:lnSpc>
              <a:spcPct val="90000"/>
            </a:lnSpc>
            <a:spcBef>
              <a:spcPct val="0"/>
            </a:spcBef>
            <a:spcAft>
              <a:spcPct val="35000"/>
            </a:spcAft>
            <a:buNone/>
          </a:pPr>
          <a:r>
            <a:rPr lang="es-ES" sz="1400" kern="1200" dirty="0"/>
            <a:t>Se comparte documento para realizar seguimiento de solicitudes </a:t>
          </a:r>
        </a:p>
      </dsp:txBody>
      <dsp:txXfrm>
        <a:off x="3612208" y="1400714"/>
        <a:ext cx="3243080" cy="594088"/>
      </dsp:txXfrm>
    </dsp:sp>
    <dsp:sp modelId="{BAA1826C-A0FA-4669-8564-E9C66AA2531C}">
      <dsp:nvSpPr>
        <dsp:cNvPr id="0" name=""/>
        <dsp:cNvSpPr/>
      </dsp:nvSpPr>
      <dsp:spPr>
        <a:xfrm rot="240000">
          <a:off x="1600635" y="2869272"/>
          <a:ext cx="1626423" cy="757747"/>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a:t>Precios no definidos</a:t>
          </a:r>
        </a:p>
      </dsp:txBody>
      <dsp:txXfrm>
        <a:off x="1637625" y="2906262"/>
        <a:ext cx="1552443" cy="683767"/>
      </dsp:txXfrm>
    </dsp:sp>
    <dsp:sp modelId="{511FC9FD-EF1E-4F81-BAB1-86EF7352F258}">
      <dsp:nvSpPr>
        <dsp:cNvPr id="0" name=""/>
        <dsp:cNvSpPr/>
      </dsp:nvSpPr>
      <dsp:spPr>
        <a:xfrm rot="240000">
          <a:off x="1678027" y="2054251"/>
          <a:ext cx="1626423" cy="757747"/>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a:t>Falencias  comunicación con el contratista </a:t>
          </a:r>
        </a:p>
      </dsp:txBody>
      <dsp:txXfrm>
        <a:off x="1715017" y="2091241"/>
        <a:ext cx="1552443" cy="683767"/>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17/01/2018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17/01/2018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17550" y="1162050"/>
            <a:ext cx="5575300" cy="3136900"/>
          </a:xfrm>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E37A5C90-BED1-42EF-B689-03839305455B}" type="slidenum">
              <a:rPr lang="es-CO" smtClean="0"/>
              <a:t>1</a:t>
            </a:fld>
            <a:endParaRPr lang="es-CO"/>
          </a:p>
        </p:txBody>
      </p:sp>
    </p:spTree>
    <p:extLst>
      <p:ext uri="{BB962C8B-B14F-4D97-AF65-F5344CB8AC3E}">
        <p14:creationId xmlns:p14="http://schemas.microsoft.com/office/powerpoint/2010/main" val="112468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Marcador de imagen de diapositiva 1">
            <a:extLst>
              <a:ext uri="{FF2B5EF4-FFF2-40B4-BE49-F238E27FC236}">
                <a16:creationId xmlns:a16="http://schemas.microsoft.com/office/drawing/2014/main" id="{6320D3BD-3777-4D05-885B-B3034C1888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Marcador de notas 2">
            <a:extLst>
              <a:ext uri="{FF2B5EF4-FFF2-40B4-BE49-F238E27FC236}">
                <a16:creationId xmlns:a16="http://schemas.microsoft.com/office/drawing/2014/main" id="{B7CD8476-6C4F-4AFD-B69F-63BE63F7C3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4100" name="Marcador de número de diapositiva 3">
            <a:extLst>
              <a:ext uri="{FF2B5EF4-FFF2-40B4-BE49-F238E27FC236}">
                <a16:creationId xmlns:a16="http://schemas.microsoft.com/office/drawing/2014/main" id="{1B174AB8-2A61-47F7-83B4-928923844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2F1320D-0675-4B0E-A34C-8F93F88C34AB}" type="slidenum">
              <a:rPr lang="es-ES" altLang="es-CO" smtClean="0"/>
              <a:pPr fontAlgn="base">
                <a:spcBef>
                  <a:spcPct val="0"/>
                </a:spcBef>
                <a:spcAft>
                  <a:spcPct val="0"/>
                </a:spcAft>
              </a:pPr>
              <a:t>4</a:t>
            </a:fld>
            <a:endParaRPr lang="es-ES" altLang="es-CO"/>
          </a:p>
        </p:txBody>
      </p:sp>
    </p:spTree>
    <p:extLst>
      <p:ext uri="{BB962C8B-B14F-4D97-AF65-F5344CB8AC3E}">
        <p14:creationId xmlns:p14="http://schemas.microsoft.com/office/powerpoint/2010/main" val="1895022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E40DC14B-B378-4D2C-BD35-2BEF207036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6B5FB027-D6FA-4EE1-B68A-45E00FD97E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altLang="es-CO"/>
          </a:p>
        </p:txBody>
      </p:sp>
      <p:sp>
        <p:nvSpPr>
          <p:cNvPr id="19460" name="Marcador de número de diapositiva 3">
            <a:extLst>
              <a:ext uri="{FF2B5EF4-FFF2-40B4-BE49-F238E27FC236}">
                <a16:creationId xmlns:a16="http://schemas.microsoft.com/office/drawing/2014/main" id="{228208EA-5522-4815-B850-0579AE7355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F57598D-9B8A-40DF-AB36-0F1F9BEF663A}" type="slidenum">
              <a:rPr lang="es-ES" altLang="es-CO" smtClean="0"/>
              <a:pPr fontAlgn="base">
                <a:spcBef>
                  <a:spcPct val="0"/>
                </a:spcBef>
                <a:spcAft>
                  <a:spcPct val="0"/>
                </a:spcAft>
              </a:pPr>
              <a:t>6</a:t>
            </a:fld>
            <a:endParaRPr lang="es-ES" altLang="es-CO"/>
          </a:p>
        </p:txBody>
      </p:sp>
    </p:spTree>
    <p:extLst>
      <p:ext uri="{BB962C8B-B14F-4D97-AF65-F5344CB8AC3E}">
        <p14:creationId xmlns:p14="http://schemas.microsoft.com/office/powerpoint/2010/main" val="2721432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21</a:t>
            </a:fld>
            <a:endParaRPr lang="es-ES"/>
          </a:p>
        </p:txBody>
      </p:sp>
    </p:spTree>
    <p:extLst>
      <p:ext uri="{BB962C8B-B14F-4D97-AF65-F5344CB8AC3E}">
        <p14:creationId xmlns:p14="http://schemas.microsoft.com/office/powerpoint/2010/main" val="607529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25</a:t>
            </a:fld>
            <a:endParaRPr lang="es-ES"/>
          </a:p>
        </p:txBody>
      </p:sp>
    </p:spTree>
    <p:extLst>
      <p:ext uri="{BB962C8B-B14F-4D97-AF65-F5344CB8AC3E}">
        <p14:creationId xmlns:p14="http://schemas.microsoft.com/office/powerpoint/2010/main" val="4067772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Asogan: </a:t>
            </a:r>
            <a:r>
              <a:rPr lang="es-CO" sz="1200" dirty="0"/>
              <a:t>Meta: Casanare, Putumayo, Caquetá, Guaviare, Tolima, Vichada y Huila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Legal y Tierras: </a:t>
            </a:r>
            <a:r>
              <a:rPr lang="es-CO" sz="1200" dirty="0"/>
              <a:t>Cundinamarca, Córdoba, Bolívar, Antioquia, Norte de Santander, Valle del Cauca y Choco</a:t>
            </a:r>
          </a:p>
        </p:txBody>
      </p:sp>
      <p:sp>
        <p:nvSpPr>
          <p:cNvPr id="4" name="Marcador de número de diapositiva 3"/>
          <p:cNvSpPr>
            <a:spLocks noGrp="1"/>
          </p:cNvSpPr>
          <p:nvPr>
            <p:ph type="sldNum" sz="quarter" idx="10"/>
          </p:nvPr>
        </p:nvSpPr>
        <p:spPr/>
        <p:txBody>
          <a:bodyPr/>
          <a:lstStyle/>
          <a:p>
            <a:fld id="{36CD0F50-6CB3-46E1-B0B1-0841C1D9753C}" type="slidenum">
              <a:rPr lang="es-CO" smtClean="0"/>
              <a:t>34</a:t>
            </a:fld>
            <a:endParaRPr lang="es-CO"/>
          </a:p>
        </p:txBody>
      </p:sp>
    </p:spTree>
    <p:extLst>
      <p:ext uri="{BB962C8B-B14F-4D97-AF65-F5344CB8AC3E}">
        <p14:creationId xmlns:p14="http://schemas.microsoft.com/office/powerpoint/2010/main" val="1165125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1292 ADMINISTRADOS</a:t>
            </a:r>
          </a:p>
          <a:p>
            <a:r>
              <a:rPr lang="es-ES" dirty="0"/>
              <a:t>534 OTROS PREDIOS</a:t>
            </a:r>
          </a:p>
          <a:p>
            <a:r>
              <a:rPr lang="es-ES" dirty="0"/>
              <a:t>1.826</a:t>
            </a:r>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35</a:t>
            </a:fld>
            <a:endParaRPr lang="es-CO"/>
          </a:p>
        </p:txBody>
      </p:sp>
    </p:spTree>
    <p:extLst>
      <p:ext uri="{BB962C8B-B14F-4D97-AF65-F5344CB8AC3E}">
        <p14:creationId xmlns:p14="http://schemas.microsoft.com/office/powerpoint/2010/main" val="4089970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36</a:t>
            </a:fld>
            <a:endParaRPr lang="es-CO"/>
          </a:p>
        </p:txBody>
      </p:sp>
    </p:spTree>
    <p:extLst>
      <p:ext uri="{BB962C8B-B14F-4D97-AF65-F5344CB8AC3E}">
        <p14:creationId xmlns:p14="http://schemas.microsoft.com/office/powerpoint/2010/main" val="3998446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48</a:t>
            </a:fld>
            <a:endParaRPr lang="es-CO"/>
          </a:p>
        </p:txBody>
      </p:sp>
    </p:spTree>
    <p:extLst>
      <p:ext uri="{BB962C8B-B14F-4D97-AF65-F5344CB8AC3E}">
        <p14:creationId xmlns:p14="http://schemas.microsoft.com/office/powerpoint/2010/main" val="1884417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49</a:t>
            </a:fld>
            <a:endParaRPr lang="es-CO"/>
          </a:p>
        </p:txBody>
      </p:sp>
    </p:spTree>
    <p:extLst>
      <p:ext uri="{BB962C8B-B14F-4D97-AF65-F5344CB8AC3E}">
        <p14:creationId xmlns:p14="http://schemas.microsoft.com/office/powerpoint/2010/main" val="2040294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50</a:t>
            </a:fld>
            <a:endParaRPr lang="es-CO"/>
          </a:p>
        </p:txBody>
      </p:sp>
    </p:spTree>
    <p:extLst>
      <p:ext uri="{BB962C8B-B14F-4D97-AF65-F5344CB8AC3E}">
        <p14:creationId xmlns:p14="http://schemas.microsoft.com/office/powerpoint/2010/main" val="3592597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51</a:t>
            </a:fld>
            <a:endParaRPr lang="es-CO"/>
          </a:p>
        </p:txBody>
      </p:sp>
    </p:spTree>
    <p:extLst>
      <p:ext uri="{BB962C8B-B14F-4D97-AF65-F5344CB8AC3E}">
        <p14:creationId xmlns:p14="http://schemas.microsoft.com/office/powerpoint/2010/main" val="2961500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52</a:t>
            </a:fld>
            <a:endParaRPr lang="es-CO"/>
          </a:p>
        </p:txBody>
      </p:sp>
    </p:spTree>
    <p:extLst>
      <p:ext uri="{BB962C8B-B14F-4D97-AF65-F5344CB8AC3E}">
        <p14:creationId xmlns:p14="http://schemas.microsoft.com/office/powerpoint/2010/main" val="2591310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53</a:t>
            </a:fld>
            <a:endParaRPr lang="es-CO"/>
          </a:p>
        </p:txBody>
      </p:sp>
    </p:spTree>
    <p:extLst>
      <p:ext uri="{BB962C8B-B14F-4D97-AF65-F5344CB8AC3E}">
        <p14:creationId xmlns:p14="http://schemas.microsoft.com/office/powerpoint/2010/main" val="2864051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54</a:t>
            </a:fld>
            <a:endParaRPr lang="es-CO"/>
          </a:p>
        </p:txBody>
      </p:sp>
    </p:spTree>
    <p:extLst>
      <p:ext uri="{BB962C8B-B14F-4D97-AF65-F5344CB8AC3E}">
        <p14:creationId xmlns:p14="http://schemas.microsoft.com/office/powerpoint/2010/main" val="116100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55</a:t>
            </a:fld>
            <a:endParaRPr lang="es-CO"/>
          </a:p>
        </p:txBody>
      </p:sp>
    </p:spTree>
    <p:extLst>
      <p:ext uri="{BB962C8B-B14F-4D97-AF65-F5344CB8AC3E}">
        <p14:creationId xmlns:p14="http://schemas.microsoft.com/office/powerpoint/2010/main" val="2461186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56</a:t>
            </a:fld>
            <a:endParaRPr lang="es-CO"/>
          </a:p>
        </p:txBody>
      </p:sp>
    </p:spTree>
    <p:extLst>
      <p:ext uri="{BB962C8B-B14F-4D97-AF65-F5344CB8AC3E}">
        <p14:creationId xmlns:p14="http://schemas.microsoft.com/office/powerpoint/2010/main" val="2051133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83891B3-503A-46B6-B9D0-D6822B8D1B61}" type="slidenum">
              <a:rPr lang="es-CO" smtClean="0"/>
              <a:t>57</a:t>
            </a:fld>
            <a:endParaRPr lang="es-CO"/>
          </a:p>
        </p:txBody>
      </p:sp>
    </p:spTree>
    <p:extLst>
      <p:ext uri="{BB962C8B-B14F-4D97-AF65-F5344CB8AC3E}">
        <p14:creationId xmlns:p14="http://schemas.microsoft.com/office/powerpoint/2010/main" val="1787483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78</a:t>
            </a:fld>
            <a:endParaRPr lang="es-CO" dirty="0"/>
          </a:p>
        </p:txBody>
      </p:sp>
    </p:spTree>
    <p:extLst>
      <p:ext uri="{BB962C8B-B14F-4D97-AF65-F5344CB8AC3E}">
        <p14:creationId xmlns:p14="http://schemas.microsoft.com/office/powerpoint/2010/main" val="1768943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79</a:t>
            </a:fld>
            <a:endParaRPr lang="es-CO" dirty="0"/>
          </a:p>
        </p:txBody>
      </p:sp>
    </p:spTree>
    <p:extLst>
      <p:ext uri="{BB962C8B-B14F-4D97-AF65-F5344CB8AC3E}">
        <p14:creationId xmlns:p14="http://schemas.microsoft.com/office/powerpoint/2010/main" val="3264531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80</a:t>
            </a:fld>
            <a:endParaRPr lang="es-CO" dirty="0"/>
          </a:p>
        </p:txBody>
      </p:sp>
    </p:spTree>
    <p:extLst>
      <p:ext uri="{BB962C8B-B14F-4D97-AF65-F5344CB8AC3E}">
        <p14:creationId xmlns:p14="http://schemas.microsoft.com/office/powerpoint/2010/main" val="2344557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81</a:t>
            </a:fld>
            <a:endParaRPr lang="es-CO" dirty="0"/>
          </a:p>
        </p:txBody>
      </p:sp>
    </p:spTree>
    <p:extLst>
      <p:ext uri="{BB962C8B-B14F-4D97-AF65-F5344CB8AC3E}">
        <p14:creationId xmlns:p14="http://schemas.microsoft.com/office/powerpoint/2010/main" val="3661954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82</a:t>
            </a:fld>
            <a:endParaRPr lang="es-CO" dirty="0"/>
          </a:p>
        </p:txBody>
      </p:sp>
    </p:spTree>
    <p:extLst>
      <p:ext uri="{BB962C8B-B14F-4D97-AF65-F5344CB8AC3E}">
        <p14:creationId xmlns:p14="http://schemas.microsoft.com/office/powerpoint/2010/main" val="1480148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83</a:t>
            </a:fld>
            <a:endParaRPr lang="es-CO" dirty="0"/>
          </a:p>
        </p:txBody>
      </p:sp>
    </p:spTree>
    <p:extLst>
      <p:ext uri="{BB962C8B-B14F-4D97-AF65-F5344CB8AC3E}">
        <p14:creationId xmlns:p14="http://schemas.microsoft.com/office/powerpoint/2010/main" val="2302517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84</a:t>
            </a:fld>
            <a:endParaRPr lang="es-CO" dirty="0"/>
          </a:p>
        </p:txBody>
      </p:sp>
    </p:spTree>
    <p:extLst>
      <p:ext uri="{BB962C8B-B14F-4D97-AF65-F5344CB8AC3E}">
        <p14:creationId xmlns:p14="http://schemas.microsoft.com/office/powerpoint/2010/main" val="988154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85</a:t>
            </a:fld>
            <a:endParaRPr lang="es-CO" dirty="0"/>
          </a:p>
        </p:txBody>
      </p:sp>
    </p:spTree>
    <p:extLst>
      <p:ext uri="{BB962C8B-B14F-4D97-AF65-F5344CB8AC3E}">
        <p14:creationId xmlns:p14="http://schemas.microsoft.com/office/powerpoint/2010/main" val="1552191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86</a:t>
            </a:fld>
            <a:endParaRPr lang="es-CO" dirty="0"/>
          </a:p>
        </p:txBody>
      </p:sp>
    </p:spTree>
    <p:extLst>
      <p:ext uri="{BB962C8B-B14F-4D97-AF65-F5344CB8AC3E}">
        <p14:creationId xmlns:p14="http://schemas.microsoft.com/office/powerpoint/2010/main" val="4058930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17/01/2018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17/01/2018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17/01/2018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17/01/2018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17/01/2018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17/01/2018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8.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7.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slide" Target="slide12.xml"/><Relationship Id="rId4" Type="http://schemas.openxmlformats.org/officeDocument/2006/relationships/slide" Target="slide1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slide" Target="slide1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5.xml"/><Relationship Id="rId4" Type="http://schemas.openxmlformats.org/officeDocument/2006/relationships/slide" Target="slide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20.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jpeg"/><Relationship Id="rId7"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slide" Target="slide33.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2.emf"/><Relationship Id="rId4" Type="http://schemas.openxmlformats.org/officeDocument/2006/relationships/image" Target="../media/image31.emf"/></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3.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4.emf"/><Relationship Id="rId4" Type="http://schemas.openxmlformats.org/officeDocument/2006/relationships/slide" Target="slide48.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7.png"/><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slide" Target="slide55.xml"/><Relationship Id="rId4" Type="http://schemas.openxmlformats.org/officeDocument/2006/relationships/slide" Target="slide54.xml"/></Relationships>
</file>

<file path=ppt/slides/_rels/slide3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3.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47.jpg"/><Relationship Id="rId10" Type="http://schemas.openxmlformats.org/officeDocument/2006/relationships/image" Target="../media/image7.png"/><Relationship Id="rId4" Type="http://schemas.openxmlformats.org/officeDocument/2006/relationships/image" Target="../media/image46.png"/><Relationship Id="rId9" Type="http://schemas.openxmlformats.org/officeDocument/2006/relationships/image" Target="../media/image42.png"/></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6.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image" Target="../media/image54.emf"/></Relationships>
</file>

<file path=ppt/slides/_rels/slide3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8.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chart" Target="../charts/chart2.xml"/></Relationships>
</file>

<file path=ppt/slides/_rels/slide4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chart" Target="../charts/chart4.xml"/></Relationships>
</file>

<file path=ppt/slides/_rels/slide5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image" Target="../media/image76.jpeg"/></Relationships>
</file>

<file path=ppt/slides/_rels/slide5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5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png"/></Relationships>
</file>

<file path=ppt/slides/_rels/slide5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7.png"/></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8.png"/><Relationship Id="rId5" Type="http://schemas.openxmlformats.org/officeDocument/2006/relationships/image" Target="../media/image79.emf"/><Relationship Id="rId4" Type="http://schemas.openxmlformats.org/officeDocument/2006/relationships/oleObject" Target="../embeddings/oleObject1.bin"/></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jp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77.jpg"/><Relationship Id="rId1" Type="http://schemas.openxmlformats.org/officeDocument/2006/relationships/slideLayout" Target="../slideLayouts/slideLayout1.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6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image" Target="../media/image77.jpg"/><Relationship Id="rId1" Type="http://schemas.openxmlformats.org/officeDocument/2006/relationships/slideLayout" Target="../slideLayouts/slideLayout1.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6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77.jp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93.jpeg"/><Relationship Id="rId4" Type="http://schemas.openxmlformats.org/officeDocument/2006/relationships/image" Target="../media/image92.jpeg"/></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7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77.jp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100.jpeg"/><Relationship Id="rId4" Type="http://schemas.openxmlformats.org/officeDocument/2006/relationships/image" Target="../media/image99.jpeg"/></Relationships>
</file>

<file path=ppt/slides/_rels/slide73.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 Id="rId6" Type="http://schemas.openxmlformats.org/officeDocument/2006/relationships/image" Target="../media/image104.jpg"/><Relationship Id="rId5" Type="http://schemas.openxmlformats.org/officeDocument/2006/relationships/image" Target="../media/image103.jpg"/><Relationship Id="rId4" Type="http://schemas.openxmlformats.org/officeDocument/2006/relationships/image" Target="../media/image102.jpeg"/></Relationships>
</file>

<file path=ppt/slides/_rels/slide7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79.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110.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9.emf"/><Relationship Id="rId5" Type="http://schemas.openxmlformats.org/officeDocument/2006/relationships/image" Target="../media/image108.emf"/><Relationship Id="rId4" Type="http://schemas.openxmlformats.org/officeDocument/2006/relationships/image" Target="../media/image107.emf"/></Relationships>
</file>

<file path=ppt/slides/_rels/slide8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13.emf"/><Relationship Id="rId5" Type="http://schemas.openxmlformats.org/officeDocument/2006/relationships/image" Target="../media/image112.emf"/><Relationship Id="rId4" Type="http://schemas.openxmlformats.org/officeDocument/2006/relationships/image" Target="../media/image111.emf"/></Relationships>
</file>

<file path=ppt/slides/_rels/slide81.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22.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6.emf"/><Relationship Id="rId5" Type="http://schemas.openxmlformats.org/officeDocument/2006/relationships/image" Target="../media/image115.emf"/><Relationship Id="rId4" Type="http://schemas.openxmlformats.org/officeDocument/2006/relationships/image" Target="../media/image78.png"/></Relationships>
</file>

<file path=ppt/slides/_rels/slide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7.emf"/></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19.emf"/><Relationship Id="rId4" Type="http://schemas.openxmlformats.org/officeDocument/2006/relationships/image" Target="../media/image118.png"/></Relationships>
</file>

<file path=ppt/slides/_rels/slide8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0.emf"/></Relationships>
</file>

<file path=ppt/slides/_rels/slide8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1.emf"/></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8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23.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chart" Target="../charts/chart8.xml"/><Relationship Id="rId4" Type="http://schemas.openxmlformats.org/officeDocument/2006/relationships/chart" Target="../charts/chart7.xml"/></Relationships>
</file>

<file path=ppt/slides/_rels/slide9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9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9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9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chart" Target="../charts/chart13.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chart" Target="../charts/chart14.xml"/></Relationships>
</file>

<file path=ppt/slides/_rels/slide9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10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10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número de diapositiva 5"/>
          <p:cNvSpPr>
            <a:spLocks noGrp="1"/>
          </p:cNvSpPr>
          <p:nvPr>
            <p:ph type="sldNum" sz="quarter" idx="12"/>
          </p:nvPr>
        </p:nvSpPr>
        <p:spPr/>
        <p:txBody>
          <a:bodyPr/>
          <a:lstStyle/>
          <a:p>
            <a:fld id="{8F70F9DA-11E8-C347-B57A-A65ED631A843}" type="slidenum">
              <a:rPr lang="es-ES" smtClean="0"/>
              <a:t>1</a:t>
            </a:fld>
            <a:endParaRPr lang="es-ES"/>
          </a:p>
        </p:txBody>
      </p:sp>
      <p:sp>
        <p:nvSpPr>
          <p:cNvPr id="5" name="CuadroTexto 4"/>
          <p:cNvSpPr txBox="1"/>
          <p:nvPr/>
        </p:nvSpPr>
        <p:spPr>
          <a:xfrm>
            <a:off x="2667003" y="4978485"/>
            <a:ext cx="6857999" cy="392415"/>
          </a:xfrm>
          <a:prstGeom prst="rect">
            <a:avLst/>
          </a:prstGeom>
          <a:noFill/>
        </p:spPr>
        <p:txBody>
          <a:bodyPr wrap="square" lIns="68580" tIns="34290" rIns="68580" bIns="34290">
            <a:spAutoFit/>
          </a:bodyPr>
          <a:lstStyle>
            <a:defPPr>
              <a:defRPr lang="es-ES"/>
            </a:defPPr>
            <a:lvl1pPr algn="ctr">
              <a:defRPr sz="3200" b="1" u="sng">
                <a:ln w="10541" cmpd="sng">
                  <a:solidFill>
                    <a:srgbClr val="7D7D7D">
                      <a:tint val="100000"/>
                      <a:shade val="100000"/>
                      <a:satMod val="110000"/>
                    </a:srgbClr>
                  </a:solidFill>
                  <a:prstDash val="solid"/>
                </a:ln>
                <a:solidFill>
                  <a:schemeClr val="accent1">
                    <a:lumMod val="50000"/>
                  </a:schemeClr>
                </a:solidFill>
                <a:effectLst>
                  <a:outerShdw blurRad="38100" dist="38100" dir="2700000" algn="tl">
                    <a:srgbClr val="000000">
                      <a:alpha val="43137"/>
                    </a:srgbClr>
                  </a:outerShdw>
                </a:effectLst>
                <a:latin typeface="Arial Narrow" pitchFamily="34" charset="0"/>
              </a:defRPr>
            </a:lvl1pPr>
          </a:lstStyle>
          <a:p>
            <a:r>
              <a:rPr lang="es-ES" sz="2100" dirty="0">
                <a:solidFill>
                  <a:schemeClr val="bg1"/>
                </a:solidFill>
              </a:rPr>
              <a:t>JUNTA DIRECTIVA 144</a:t>
            </a:r>
          </a:p>
        </p:txBody>
      </p:sp>
      <p:sp>
        <p:nvSpPr>
          <p:cNvPr id="7" name="CuadroTexto 5"/>
          <p:cNvSpPr txBox="1"/>
          <p:nvPr/>
        </p:nvSpPr>
        <p:spPr>
          <a:xfrm>
            <a:off x="3163505" y="5713583"/>
            <a:ext cx="6043830" cy="300082"/>
          </a:xfrm>
          <a:prstGeom prst="rect">
            <a:avLst/>
          </a:prstGeom>
          <a:noFill/>
        </p:spPr>
        <p:txBody>
          <a:bodyPr wrap="square" rtlCol="0">
            <a:spAutoFit/>
          </a:bodyPr>
          <a:lstStyle/>
          <a:p>
            <a:pPr algn="ctr"/>
            <a:r>
              <a:rPr lang="es-ES" sz="1350" b="1" dirty="0">
                <a:solidFill>
                  <a:schemeClr val="bg1">
                    <a:lumMod val="85000"/>
                  </a:schemeClr>
                </a:solidFill>
                <a:latin typeface="Lato Bold"/>
                <a:cs typeface="Lato Bold"/>
              </a:rPr>
              <a:t>Noviembre 29 de 2017</a:t>
            </a:r>
          </a:p>
        </p:txBody>
      </p:sp>
    </p:spTree>
    <p:extLst>
      <p:ext uri="{BB962C8B-B14F-4D97-AF65-F5344CB8AC3E}">
        <p14:creationId xmlns:p14="http://schemas.microsoft.com/office/powerpoint/2010/main" val="175283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2639505"/>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solidFill>
                  <a:schemeClr val="bg1"/>
                </a:solidFill>
              </a:rPr>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2</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0053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1"/>
          <p:cNvSpPr>
            <a:spLocks noGrp="1"/>
          </p:cNvSpPr>
          <p:nvPr>
            <p:ph type="sldNum" sz="quarter" idx="12"/>
          </p:nvPr>
        </p:nvSpPr>
        <p:spPr>
          <a:xfrm>
            <a:off x="8132826" y="5999480"/>
            <a:ext cx="1666494" cy="295874"/>
          </a:xfrm>
        </p:spPr>
        <p:txBody>
          <a:bodyPr/>
          <a:lstStyle/>
          <a:p>
            <a:pPr>
              <a:defRPr/>
            </a:pPr>
            <a:fld id="{74D04036-CCBD-4B3D-A872-961CAE546D64}" type="slidenum">
              <a:rPr lang="es-ES"/>
              <a:pPr>
                <a:defRPr/>
              </a:pPr>
              <a:t>3</a:t>
            </a:fld>
            <a:endParaRPr lang="es-ES"/>
          </a:p>
        </p:txBody>
      </p:sp>
      <p:sp>
        <p:nvSpPr>
          <p:cNvPr id="7" name="CuadroTexto 6">
            <a:extLst>
              <a:ext uri="{FF2B5EF4-FFF2-40B4-BE49-F238E27FC236}">
                <a16:creationId xmlns:a16="http://schemas.microsoft.com/office/drawing/2014/main" id="{4C924C09-C709-44FB-9FE7-B98DD80FB832}"/>
              </a:ext>
            </a:extLst>
          </p:cNvPr>
          <p:cNvSpPr txBox="1"/>
          <p:nvPr/>
        </p:nvSpPr>
        <p:spPr>
          <a:xfrm>
            <a:off x="3009900" y="2868441"/>
            <a:ext cx="6396503" cy="1030410"/>
          </a:xfrm>
          <a:prstGeom prst="rect">
            <a:avLst/>
          </a:prstGeom>
          <a:noFill/>
        </p:spPr>
        <p:txBody>
          <a:bodyPr wrap="square" rtlCol="0">
            <a:spAutoFit/>
          </a:bodyPr>
          <a:lstStyle/>
          <a:p>
            <a:pPr algn="ctr"/>
            <a:r>
              <a:rPr lang="es-ES" sz="3048" dirty="0">
                <a:solidFill>
                  <a:schemeClr val="accent5">
                    <a:lumMod val="50000"/>
                  </a:schemeClr>
                </a:solidFill>
                <a:latin typeface="Arial Narrow" panose="020B0606020202030204" pitchFamily="34" charset="0"/>
              </a:rPr>
              <a:t>1. </a:t>
            </a:r>
            <a:r>
              <a:rPr lang="es-CO" sz="3048" dirty="0">
                <a:solidFill>
                  <a:schemeClr val="accent5">
                    <a:lumMod val="50000"/>
                  </a:schemeClr>
                </a:solidFill>
                <a:latin typeface="Arial Narrow" panose="020B0606020202030204" pitchFamily="34" charset="0"/>
              </a:rPr>
              <a:t>PRESENTACIÓN ESTADOS FINANCIEROS SAE A OCTUBRE DE 2017</a:t>
            </a:r>
            <a:endParaRPr lang="es-ES" sz="3048" dirty="0">
              <a:solidFill>
                <a:schemeClr val="accent5">
                  <a:lumMod val="50000"/>
                </a:schemeClr>
              </a:solidFill>
              <a:latin typeface="Arial Narrow" panose="020B0606020202030204" pitchFamily="34" charset="0"/>
            </a:endParaRPr>
          </a:p>
        </p:txBody>
      </p:sp>
      <p:sp>
        <p:nvSpPr>
          <p:cNvPr id="9" name="Rectángulo 8">
            <a:extLst>
              <a:ext uri="{FF2B5EF4-FFF2-40B4-BE49-F238E27FC236}">
                <a16:creationId xmlns:a16="http://schemas.microsoft.com/office/drawing/2014/main" id="{52E01839-17C3-4A10-9F91-EB8A63C7FF78}"/>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a:extLst>
              <a:ext uri="{FF2B5EF4-FFF2-40B4-BE49-F238E27FC236}">
                <a16:creationId xmlns:a16="http://schemas.microsoft.com/office/drawing/2014/main" id="{BFB4E672-E95A-4C15-BA83-739668F66CD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F470BAFC-920D-4F6C-B51E-547C6ED4353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CC4D7756-9DEB-4A98-AEA6-8E7746510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39B6541D-F524-4196-BF3B-F26D1D1A8CC3}"/>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ESTADOS FINANCIEROS SAE</a:t>
            </a:r>
          </a:p>
          <a:p>
            <a:pPr algn="r"/>
            <a:r>
              <a:rPr lang="es-CO" sz="2800" b="1" dirty="0">
                <a:solidFill>
                  <a:schemeClr val="bg1"/>
                </a:solidFill>
              </a:rPr>
              <a:t>OCTUBRE 2017</a:t>
            </a:r>
          </a:p>
        </p:txBody>
      </p:sp>
    </p:spTree>
    <p:extLst>
      <p:ext uri="{BB962C8B-B14F-4D97-AF65-F5344CB8AC3E}">
        <p14:creationId xmlns:p14="http://schemas.microsoft.com/office/powerpoint/2010/main" val="2839416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4551338-6509-4FFD-A5EF-93F7BA5FE204}"/>
              </a:ext>
            </a:extLst>
          </p:cNvPr>
          <p:cNvGraphicFramePr>
            <a:graphicFrameLocks noGrp="1"/>
          </p:cNvGraphicFramePr>
          <p:nvPr>
            <p:extLst/>
          </p:nvPr>
        </p:nvGraphicFramePr>
        <p:xfrm>
          <a:off x="2649583" y="1567544"/>
          <a:ext cx="6995158" cy="3957202"/>
        </p:xfrm>
        <a:graphic>
          <a:graphicData uri="http://schemas.openxmlformats.org/drawingml/2006/table">
            <a:tbl>
              <a:tblPr/>
              <a:tblGrid>
                <a:gridCol w="2845939">
                  <a:extLst>
                    <a:ext uri="{9D8B030D-6E8A-4147-A177-3AD203B41FA5}">
                      <a16:colId xmlns:a16="http://schemas.microsoft.com/office/drawing/2014/main" val="3086849514"/>
                    </a:ext>
                  </a:extLst>
                </a:gridCol>
                <a:gridCol w="704836">
                  <a:extLst>
                    <a:ext uri="{9D8B030D-6E8A-4147-A177-3AD203B41FA5}">
                      <a16:colId xmlns:a16="http://schemas.microsoft.com/office/drawing/2014/main" val="456181300"/>
                    </a:ext>
                  </a:extLst>
                </a:gridCol>
                <a:gridCol w="66494">
                  <a:extLst>
                    <a:ext uri="{9D8B030D-6E8A-4147-A177-3AD203B41FA5}">
                      <a16:colId xmlns:a16="http://schemas.microsoft.com/office/drawing/2014/main" val="4123819051"/>
                    </a:ext>
                  </a:extLst>
                </a:gridCol>
                <a:gridCol w="784628">
                  <a:extLst>
                    <a:ext uri="{9D8B030D-6E8A-4147-A177-3AD203B41FA5}">
                      <a16:colId xmlns:a16="http://schemas.microsoft.com/office/drawing/2014/main" val="1742734405"/>
                    </a:ext>
                  </a:extLst>
                </a:gridCol>
                <a:gridCol w="53195">
                  <a:extLst>
                    <a:ext uri="{9D8B030D-6E8A-4147-A177-3AD203B41FA5}">
                      <a16:colId xmlns:a16="http://schemas.microsoft.com/office/drawing/2014/main" val="762624377"/>
                    </a:ext>
                  </a:extLst>
                </a:gridCol>
                <a:gridCol w="811226">
                  <a:extLst>
                    <a:ext uri="{9D8B030D-6E8A-4147-A177-3AD203B41FA5}">
                      <a16:colId xmlns:a16="http://schemas.microsoft.com/office/drawing/2014/main" val="2874064999"/>
                    </a:ext>
                  </a:extLst>
                </a:gridCol>
                <a:gridCol w="119689">
                  <a:extLst>
                    <a:ext uri="{9D8B030D-6E8A-4147-A177-3AD203B41FA5}">
                      <a16:colId xmlns:a16="http://schemas.microsoft.com/office/drawing/2014/main" val="2338214667"/>
                    </a:ext>
                  </a:extLst>
                </a:gridCol>
                <a:gridCol w="744731">
                  <a:extLst>
                    <a:ext uri="{9D8B030D-6E8A-4147-A177-3AD203B41FA5}">
                      <a16:colId xmlns:a16="http://schemas.microsoft.com/office/drawing/2014/main" val="705452167"/>
                    </a:ext>
                  </a:extLst>
                </a:gridCol>
                <a:gridCol w="119689">
                  <a:extLst>
                    <a:ext uri="{9D8B030D-6E8A-4147-A177-3AD203B41FA5}">
                      <a16:colId xmlns:a16="http://schemas.microsoft.com/office/drawing/2014/main" val="2088449019"/>
                    </a:ext>
                  </a:extLst>
                </a:gridCol>
                <a:gridCol w="744731">
                  <a:extLst>
                    <a:ext uri="{9D8B030D-6E8A-4147-A177-3AD203B41FA5}">
                      <a16:colId xmlns:a16="http://schemas.microsoft.com/office/drawing/2014/main" val="2320604686"/>
                    </a:ext>
                  </a:extLst>
                </a:gridCol>
              </a:tblGrid>
              <a:tr h="564315">
                <a:tc>
                  <a:txBody>
                    <a:bodyPr/>
                    <a:lstStyle/>
                    <a:p>
                      <a:pPr algn="ctr" fontAlgn="ctr"/>
                      <a:r>
                        <a:rPr lang="es-CO" sz="1200" b="1" i="0" u="none" strike="noStrike" dirty="0">
                          <a:solidFill>
                            <a:srgbClr val="000000"/>
                          </a:solidFill>
                          <a:effectLst/>
                          <a:latin typeface="Arial Narrow" panose="020B0606020202030204" pitchFamily="34" charset="0"/>
                        </a:rPr>
                        <a:t>ACTIVO</a:t>
                      </a: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31 Octubre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200" b="0" i="0" u="none" strike="noStrike">
                          <a:effectLst/>
                          <a:latin typeface="Arial Narrow" panose="020B0606020202030204" pitchFamily="34" charset="0"/>
                        </a:rPr>
                        <a:t>Al 31 Octubre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Octubre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Oct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595512"/>
                  </a:ext>
                </a:extLst>
              </a:tr>
              <a:tr h="188105">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94570201"/>
                  </a:ext>
                </a:extLst>
              </a:tr>
              <a:tr h="188105">
                <a:tc>
                  <a:txBody>
                    <a:bodyPr/>
                    <a:lstStyle/>
                    <a:p>
                      <a:pPr algn="l" fontAlgn="ctr"/>
                      <a:r>
                        <a:rPr lang="es-CO" sz="1200" b="1" i="0" u="none" strike="noStrike">
                          <a:solidFill>
                            <a:srgbClr val="000000"/>
                          </a:solidFill>
                          <a:effectLst/>
                          <a:latin typeface="Arial Narrow" panose="020B0606020202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988676806"/>
                  </a:ext>
                </a:extLst>
              </a:tr>
              <a:tr h="253139">
                <a:tc>
                  <a:txBody>
                    <a:bodyPr/>
                    <a:lstStyle/>
                    <a:p>
                      <a:pPr algn="l" fontAlgn="ctr"/>
                      <a:r>
                        <a:rPr lang="es-CO" sz="1200" b="0" i="0" u="none" strike="noStrike" dirty="0">
                          <a:solidFill>
                            <a:srgbClr val="000000"/>
                          </a:solidFill>
                          <a:effectLst/>
                          <a:latin typeface="Arial Narrow" panose="020B0606020202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903</a:t>
                      </a:r>
                    </a:p>
                  </a:txBody>
                  <a:tcPr marL="0" marR="0" marT="0"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3,018</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545</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65</a:t>
                      </a:r>
                    </a:p>
                  </a:txBody>
                  <a:tcPr marL="0" marR="0" marT="0" marB="0" anchor="ctr">
                    <a:lnL>
                      <a:noFill/>
                    </a:lnL>
                    <a:lnR>
                      <a:noFill/>
                    </a:lnR>
                    <a:lnT>
                      <a:noFill/>
                    </a:lnT>
                    <a:lnB>
                      <a:noFill/>
                    </a:lnB>
                  </a:tcPr>
                </a:tc>
                <a:extLst>
                  <a:ext uri="{0D108BD9-81ED-4DB2-BD59-A6C34878D82A}">
                    <a16:rowId xmlns:a16="http://schemas.microsoft.com/office/drawing/2014/main" val="1306859738"/>
                  </a:ext>
                </a:extLst>
              </a:tr>
              <a:tr h="253139">
                <a:tc>
                  <a:txBody>
                    <a:bodyPr/>
                    <a:lstStyle/>
                    <a:p>
                      <a:pPr algn="l" fontAlgn="ctr"/>
                      <a:r>
                        <a:rPr lang="es-CO" sz="1200" b="0" i="0" u="none" strike="noStrike">
                          <a:solidFill>
                            <a:srgbClr val="000000"/>
                          </a:solidFill>
                          <a:effectLst/>
                          <a:latin typeface="Arial Narrow" panose="020B0606020202030204" pitchFamily="34" charset="0"/>
                        </a:rPr>
                        <a:t>Inversiones de administración de líquidez</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7,880</a:t>
                      </a:r>
                    </a:p>
                  </a:txBody>
                  <a:tcPr marL="0" marR="0" marT="0" marB="0" anchor="ctr">
                    <a:lnL>
                      <a:noFill/>
                    </a:lnL>
                    <a:lnR>
                      <a:noFill/>
                    </a:lnR>
                    <a:lnT>
                      <a:noFill/>
                    </a:lnT>
                    <a:lnB>
                      <a:noFill/>
                    </a:lnB>
                  </a:tcPr>
                </a:tc>
                <a:tc>
                  <a:txBody>
                    <a:bodyPr/>
                    <a:lstStyle/>
                    <a:p>
                      <a:pPr algn="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7,960</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8,149</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2545694445"/>
                  </a:ext>
                </a:extLst>
              </a:tr>
              <a:tr h="253139">
                <a:tc>
                  <a:txBody>
                    <a:bodyPr/>
                    <a:lstStyle/>
                    <a:p>
                      <a:pPr algn="l" fontAlgn="ctr"/>
                      <a:r>
                        <a:rPr lang="es-CO" sz="1200" b="0" i="0" u="none" strike="noStrike">
                          <a:solidFill>
                            <a:srgbClr val="000000"/>
                          </a:solidFill>
                          <a:effectLst/>
                          <a:latin typeface="Arial Narrow" panose="020B0606020202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2,738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3,045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5455206"/>
                  </a:ext>
                </a:extLst>
              </a:tr>
              <a:tr h="188105">
                <a:tc>
                  <a:txBody>
                    <a:bodyPr/>
                    <a:lstStyle/>
                    <a:p>
                      <a:pPr algn="l" fontAlgn="ctr"/>
                      <a:r>
                        <a:rPr lang="es-CO" sz="1200" b="1" i="0" u="none" strike="noStrike">
                          <a:solidFill>
                            <a:srgbClr val="000000"/>
                          </a:solidFill>
                          <a:effectLst/>
                          <a:latin typeface="Arial Narrow" panose="020B0606020202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11,287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13,716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11,739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497165"/>
                  </a:ext>
                </a:extLst>
              </a:tr>
              <a:tr h="188105">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59735321"/>
                  </a:ext>
                </a:extLst>
              </a:tr>
              <a:tr h="188105">
                <a:tc>
                  <a:txBody>
                    <a:bodyPr/>
                    <a:lstStyle/>
                    <a:p>
                      <a:pPr algn="l" fontAlgn="ctr"/>
                      <a:r>
                        <a:rPr lang="es-CO" sz="1200" b="1" i="0" u="none" strike="noStrike">
                          <a:solidFill>
                            <a:srgbClr val="000000"/>
                          </a:solidFill>
                          <a:effectLst/>
                          <a:latin typeface="Arial Narrow" panose="020B0606020202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610102270"/>
                  </a:ext>
                </a:extLst>
              </a:tr>
              <a:tr h="188105">
                <a:tc>
                  <a:txBody>
                    <a:bodyPr/>
                    <a:lstStyle/>
                    <a:p>
                      <a:pPr algn="l" fontAlgn="ctr"/>
                      <a:r>
                        <a:rPr lang="es-CO" sz="1200" b="0" i="0" u="none" strike="noStrike">
                          <a:solidFill>
                            <a:srgbClr val="000000"/>
                          </a:solidFill>
                          <a:effectLst/>
                          <a:latin typeface="Arial Narrow" panose="020B0606020202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944</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7,865</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8,537</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extLst>
                  <a:ext uri="{0D108BD9-81ED-4DB2-BD59-A6C34878D82A}">
                    <a16:rowId xmlns:a16="http://schemas.microsoft.com/office/drawing/2014/main" val="1272293743"/>
                  </a:ext>
                </a:extLst>
              </a:tr>
              <a:tr h="188105">
                <a:tc>
                  <a:txBody>
                    <a:bodyPr/>
                    <a:lstStyle/>
                    <a:p>
                      <a:pPr algn="l" fontAlgn="ctr"/>
                      <a:r>
                        <a:rPr lang="es-CO" sz="1200" b="0" i="0" u="none" strike="noStrike">
                          <a:solidFill>
                            <a:srgbClr val="000000"/>
                          </a:solidFill>
                          <a:effectLst/>
                          <a:latin typeface="Arial Narrow" panose="020B0606020202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0152606"/>
                  </a:ext>
                </a:extLst>
              </a:tr>
              <a:tr h="188105">
                <a:tc>
                  <a:txBody>
                    <a:bodyPr/>
                    <a:lstStyle/>
                    <a:p>
                      <a:pPr algn="l" fontAlgn="ctr"/>
                      <a:r>
                        <a:rPr lang="es-CO" sz="1200" b="0" i="0" u="none" strike="noStrike">
                          <a:solidFill>
                            <a:srgbClr val="000000"/>
                          </a:solidFill>
                          <a:effectLst/>
                          <a:latin typeface="Arial Narrow" panose="020B0606020202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346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7,267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7,939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-95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-96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3749771"/>
                  </a:ext>
                </a:extLst>
              </a:tr>
              <a:tr h="188105">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39831003"/>
                  </a:ext>
                </a:extLst>
              </a:tr>
              <a:tr h="188105">
                <a:tc>
                  <a:txBody>
                    <a:bodyPr/>
                    <a:lstStyle/>
                    <a:p>
                      <a:pPr algn="l" fontAlgn="ctr"/>
                      <a:r>
                        <a:rPr lang="es-CO" sz="1200" b="0" i="0" u="none" strike="noStrike">
                          <a:solidFill>
                            <a:srgbClr val="000000"/>
                          </a:solidFill>
                          <a:effectLst/>
                          <a:latin typeface="Arial Narrow" panose="020B0606020202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383</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471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461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a:t>
                      </a:r>
                    </a:p>
                  </a:txBody>
                  <a:tcPr marL="0" marR="0" marT="0" marB="0" anchor="ctr">
                    <a:lnL>
                      <a:noFill/>
                    </a:lnL>
                    <a:lnR>
                      <a:noFill/>
                    </a:lnR>
                    <a:lnT>
                      <a:noFill/>
                    </a:lnT>
                    <a:lnB>
                      <a:noFill/>
                    </a:lnB>
                  </a:tcPr>
                </a:tc>
                <a:extLst>
                  <a:ext uri="{0D108BD9-81ED-4DB2-BD59-A6C34878D82A}">
                    <a16:rowId xmlns:a16="http://schemas.microsoft.com/office/drawing/2014/main" val="4025418112"/>
                  </a:ext>
                </a:extLst>
              </a:tr>
              <a:tr h="188105">
                <a:tc>
                  <a:txBody>
                    <a:bodyPr/>
                    <a:lstStyle/>
                    <a:p>
                      <a:pPr algn="l" fontAlgn="ctr"/>
                      <a:r>
                        <a:rPr lang="es-CO" sz="1200" b="0" i="0" u="none" strike="noStrike" dirty="0">
                          <a:solidFill>
                            <a:srgbClr val="000000"/>
                          </a:solidFill>
                          <a:effectLst/>
                          <a:latin typeface="Arial Narrow" panose="020B0606020202030204" pitchFamily="34" charset="0"/>
                        </a:rPr>
                        <a:t>Otros Activos ( Anticipos Impuestos / Diferidos)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10,723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3,370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4,189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6171526"/>
                  </a:ext>
                </a:extLst>
              </a:tr>
              <a:tr h="188105">
                <a:tc>
                  <a:txBody>
                    <a:bodyPr/>
                    <a:lstStyle/>
                    <a:p>
                      <a:pPr algn="l" fontAlgn="ctr"/>
                      <a:r>
                        <a:rPr lang="es-CO" sz="1200" b="1" i="0" u="none" strike="noStrike">
                          <a:solidFill>
                            <a:srgbClr val="000000"/>
                          </a:solidFill>
                          <a:effectLst/>
                          <a:latin typeface="Arial Narrow" panose="020B0606020202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11,452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780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711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1,368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1,511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9110983"/>
                  </a:ext>
                </a:extLst>
              </a:tr>
              <a:tr h="188105">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1602452"/>
                  </a:ext>
                </a:extLst>
              </a:tr>
              <a:tr h="188105">
                <a:tc>
                  <a:txBody>
                    <a:bodyPr/>
                    <a:lstStyle/>
                    <a:p>
                      <a:pPr algn="l" fontAlgn="ctr"/>
                      <a:r>
                        <a:rPr lang="es-CO" sz="1200" b="1" i="0" u="none" strike="noStrike">
                          <a:solidFill>
                            <a:srgbClr val="000000"/>
                          </a:solidFill>
                          <a:effectLst/>
                          <a:latin typeface="Arial Narrow" panose="020B0606020202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22,741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21,763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7118126"/>
                  </a:ext>
                </a:extLst>
              </a:tr>
            </a:tbl>
          </a:graphicData>
        </a:graphic>
      </p:graphicFrame>
      <p:pic>
        <p:nvPicPr>
          <p:cNvPr id="3300" name="Imagen 3" descr="Logo SAE-01.jpg">
            <a:extLst>
              <a:ext uri="{FF2B5EF4-FFF2-40B4-BE49-F238E27FC236}">
                <a16:creationId xmlns:a16="http://schemas.microsoft.com/office/drawing/2014/main" id="{E1B2AB84-F3CB-459C-BF14-DBBFC5E0D6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4209" y="387532"/>
            <a:ext cx="1900646" cy="888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0D47AD73-1EE3-4CDD-A242-82DDE2F9DBA8}"/>
              </a:ext>
            </a:extLst>
          </p:cNvPr>
          <p:cNvSpPr>
            <a:spLocks noGrp="1"/>
          </p:cNvSpPr>
          <p:nvPr>
            <p:ph type="sldNum" sz="quarter" idx="12"/>
          </p:nvPr>
        </p:nvSpPr>
        <p:spPr/>
        <p:txBody>
          <a:bodyPr/>
          <a:lstStyle/>
          <a:p>
            <a:pPr>
              <a:defRPr/>
            </a:pPr>
            <a:fld id="{C3DD9D84-B2AA-4962-9F3C-53E3944A2E7B}" type="slidenum">
              <a:rPr lang="es-ES"/>
              <a:pPr>
                <a:defRPr/>
              </a:pPr>
              <a:t>4</a:t>
            </a:fld>
            <a:endParaRPr lang="es-ES"/>
          </a:p>
        </p:txBody>
      </p:sp>
      <p:sp>
        <p:nvSpPr>
          <p:cNvPr id="9" name="Título 1">
            <a:extLst>
              <a:ext uri="{FF2B5EF4-FFF2-40B4-BE49-F238E27FC236}">
                <a16:creationId xmlns:a16="http://schemas.microsoft.com/office/drawing/2014/main" id="{01CDF8E9-B31B-466D-A4A0-40D4FDFBFC4C}"/>
              </a:ext>
            </a:extLst>
          </p:cNvPr>
          <p:cNvSpPr txBox="1">
            <a:spLocks/>
          </p:cNvSpPr>
          <p:nvPr/>
        </p:nvSpPr>
        <p:spPr>
          <a:xfrm>
            <a:off x="4140927" y="221878"/>
            <a:ext cx="5689963" cy="888274"/>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SITUACION FINANCIERA INDIVIDUAL</a:t>
            </a:r>
          </a:p>
          <a:p>
            <a:pPr algn="ctr">
              <a:defRPr/>
            </a:pPr>
            <a:r>
              <a:rPr lang="es-CO" sz="914" dirty="0">
                <a:solidFill>
                  <a:srgbClr val="0070C0"/>
                </a:solidFill>
                <a:latin typeface="Arial Narrow" panose="020B0606020202030204" pitchFamily="34" charset="0"/>
                <a:ea typeface="+mn-ea"/>
                <a:cs typeface="Lato Regular"/>
              </a:rPr>
              <a:t>PERIODOS TERMINADOS EL 31 DE OCTUBRE DE 2017 Y  31 DE OCTUBRE 2016</a:t>
            </a:r>
          </a:p>
          <a:p>
            <a:pPr algn="ctr">
              <a:defRPr/>
            </a:pPr>
            <a:r>
              <a:rPr lang="es-CO" sz="914" dirty="0">
                <a:solidFill>
                  <a:srgbClr val="0070C0"/>
                </a:solidFill>
                <a:latin typeface="Arial Narrow" panose="020B0606020202030204" pitchFamily="34" charset="0"/>
                <a:cs typeface="Lato Regular"/>
              </a:rPr>
              <a:t>(cifras expresadas en millones de pesos colombianos)</a:t>
            </a:r>
          </a:p>
          <a:p>
            <a:pPr algn="ctr">
              <a:defRPr/>
            </a:pPr>
            <a:endParaRPr lang="es-CO" sz="914" dirty="0">
              <a:solidFill>
                <a:srgbClr val="0070C0"/>
              </a:solidFill>
              <a:latin typeface="Arial Narrow" panose="020B0606020202030204" pitchFamily="34" charset="0"/>
              <a:ea typeface="+mn-ea"/>
              <a:cs typeface="Lato Regular"/>
            </a:endParaRPr>
          </a:p>
        </p:txBody>
      </p:sp>
      <p:sp>
        <p:nvSpPr>
          <p:cNvPr id="17" name="Botón de acción: ir hacia delante o siguiente 16">
            <a:hlinkClick r:id="rId4" action="ppaction://hlinksldjump" highlightClick="1"/>
            <a:extLst>
              <a:ext uri="{FF2B5EF4-FFF2-40B4-BE49-F238E27FC236}">
                <a16:creationId xmlns:a16="http://schemas.microsoft.com/office/drawing/2014/main" id="{338C075B-9693-4EBD-A1D8-5A7BDE6EE29D}"/>
              </a:ext>
            </a:extLst>
          </p:cNvPr>
          <p:cNvSpPr/>
          <p:nvPr/>
        </p:nvSpPr>
        <p:spPr>
          <a:xfrm>
            <a:off x="5061858" y="2833552"/>
            <a:ext cx="271054" cy="10450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pic>
        <p:nvPicPr>
          <p:cNvPr id="3305" name="Imagen 14">
            <a:hlinkClick r:id="rId5" action="ppaction://hlinksldjump"/>
            <a:extLst>
              <a:ext uri="{FF2B5EF4-FFF2-40B4-BE49-F238E27FC236}">
                <a16:creationId xmlns:a16="http://schemas.microsoft.com/office/drawing/2014/main" id="{1087AA24-2032-4759-93A6-DA5A26E1A8C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91595" y="3093721"/>
            <a:ext cx="276498" cy="1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6" name="Imagen 7">
            <a:hlinkClick r:id="rId5" action="ppaction://hlinksldjump"/>
            <a:extLst>
              <a:ext uri="{FF2B5EF4-FFF2-40B4-BE49-F238E27FC236}">
                <a16:creationId xmlns:a16="http://schemas.microsoft.com/office/drawing/2014/main" id="{1B451216-5988-44BB-843F-ABBCEC07AFB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86450" y="4255227"/>
            <a:ext cx="275408" cy="10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Botón de acción: ir hacia delante o siguiente 17">
            <a:hlinkClick r:id="rId8" action="ppaction://hlinksldjump" highlightClick="1"/>
            <a:extLst>
              <a:ext uri="{FF2B5EF4-FFF2-40B4-BE49-F238E27FC236}">
                <a16:creationId xmlns:a16="http://schemas.microsoft.com/office/drawing/2014/main" id="{1A0B50FE-FF7D-4F72-B445-627C93BE0105}"/>
              </a:ext>
            </a:extLst>
          </p:cNvPr>
          <p:cNvSpPr/>
          <p:nvPr/>
        </p:nvSpPr>
        <p:spPr>
          <a:xfrm>
            <a:off x="4455523" y="4616632"/>
            <a:ext cx="272143" cy="10994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9" name="Botón de acción: ir hacia delante o siguiente 18">
            <a:hlinkClick r:id="rId8" action="ppaction://hlinksldjump" highlightClick="1"/>
            <a:extLst>
              <a:ext uri="{FF2B5EF4-FFF2-40B4-BE49-F238E27FC236}">
                <a16:creationId xmlns:a16="http://schemas.microsoft.com/office/drawing/2014/main" id="{3535349C-DB28-45D5-945A-F25CA08EE164}"/>
              </a:ext>
            </a:extLst>
          </p:cNvPr>
          <p:cNvSpPr/>
          <p:nvPr/>
        </p:nvSpPr>
        <p:spPr>
          <a:xfrm>
            <a:off x="5332912" y="4818018"/>
            <a:ext cx="263435" cy="11647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3" name="Botón de acción: ir hacia delante o siguiente 12">
            <a:hlinkClick r:id="rId4" action="ppaction://hlinksldjump" highlightClick="1"/>
            <a:extLst>
              <a:ext uri="{FF2B5EF4-FFF2-40B4-BE49-F238E27FC236}">
                <a16:creationId xmlns:a16="http://schemas.microsoft.com/office/drawing/2014/main" id="{B50D0D89-5C08-4F43-8CE3-AF5463F0238A}"/>
              </a:ext>
            </a:extLst>
          </p:cNvPr>
          <p:cNvSpPr/>
          <p:nvPr/>
        </p:nvSpPr>
        <p:spPr>
          <a:xfrm>
            <a:off x="3868783" y="2575561"/>
            <a:ext cx="272143" cy="10450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Rectángulo 14">
            <a:extLst>
              <a:ext uri="{FF2B5EF4-FFF2-40B4-BE49-F238E27FC236}">
                <a16:creationId xmlns:a16="http://schemas.microsoft.com/office/drawing/2014/main" id="{1DCC2BD5-4558-4E67-8C76-21BFA2897C59}"/>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4" name="Rectángulo 13">
            <a:extLst>
              <a:ext uri="{FF2B5EF4-FFF2-40B4-BE49-F238E27FC236}">
                <a16:creationId xmlns:a16="http://schemas.microsoft.com/office/drawing/2014/main" id="{C3B72244-B2A5-4512-9E49-FE603E40797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326934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A6EE0C97-DCFC-4C87-B9BA-6C0A8F98AF8C}"/>
              </a:ext>
            </a:extLst>
          </p:cNvPr>
          <p:cNvGraphicFramePr>
            <a:graphicFrameLocks noGrp="1"/>
          </p:cNvGraphicFramePr>
          <p:nvPr/>
        </p:nvGraphicFramePr>
        <p:xfrm>
          <a:off x="2756263" y="1385752"/>
          <a:ext cx="6774183" cy="4580709"/>
        </p:xfrm>
        <a:graphic>
          <a:graphicData uri="http://schemas.openxmlformats.org/drawingml/2006/table">
            <a:tbl>
              <a:tblPr/>
              <a:tblGrid>
                <a:gridCol w="2756036">
                  <a:extLst>
                    <a:ext uri="{9D8B030D-6E8A-4147-A177-3AD203B41FA5}">
                      <a16:colId xmlns:a16="http://schemas.microsoft.com/office/drawing/2014/main" val="726713636"/>
                    </a:ext>
                  </a:extLst>
                </a:gridCol>
                <a:gridCol w="682570">
                  <a:extLst>
                    <a:ext uri="{9D8B030D-6E8A-4147-A177-3AD203B41FA5}">
                      <a16:colId xmlns:a16="http://schemas.microsoft.com/office/drawing/2014/main" val="780491259"/>
                    </a:ext>
                  </a:extLst>
                </a:gridCol>
                <a:gridCol w="64393">
                  <a:extLst>
                    <a:ext uri="{9D8B030D-6E8A-4147-A177-3AD203B41FA5}">
                      <a16:colId xmlns:a16="http://schemas.microsoft.com/office/drawing/2014/main" val="4212694282"/>
                    </a:ext>
                  </a:extLst>
                </a:gridCol>
                <a:gridCol w="759842">
                  <a:extLst>
                    <a:ext uri="{9D8B030D-6E8A-4147-A177-3AD203B41FA5}">
                      <a16:colId xmlns:a16="http://schemas.microsoft.com/office/drawing/2014/main" val="3796185031"/>
                    </a:ext>
                  </a:extLst>
                </a:gridCol>
                <a:gridCol w="51515">
                  <a:extLst>
                    <a:ext uri="{9D8B030D-6E8A-4147-A177-3AD203B41FA5}">
                      <a16:colId xmlns:a16="http://schemas.microsoft.com/office/drawing/2014/main" val="1927314976"/>
                    </a:ext>
                  </a:extLst>
                </a:gridCol>
                <a:gridCol w="785599">
                  <a:extLst>
                    <a:ext uri="{9D8B030D-6E8A-4147-A177-3AD203B41FA5}">
                      <a16:colId xmlns:a16="http://schemas.microsoft.com/office/drawing/2014/main" val="2804331490"/>
                    </a:ext>
                  </a:extLst>
                </a:gridCol>
                <a:gridCol w="115909">
                  <a:extLst>
                    <a:ext uri="{9D8B030D-6E8A-4147-A177-3AD203B41FA5}">
                      <a16:colId xmlns:a16="http://schemas.microsoft.com/office/drawing/2014/main" val="1138450266"/>
                    </a:ext>
                  </a:extLst>
                </a:gridCol>
                <a:gridCol w="721205">
                  <a:extLst>
                    <a:ext uri="{9D8B030D-6E8A-4147-A177-3AD203B41FA5}">
                      <a16:colId xmlns:a16="http://schemas.microsoft.com/office/drawing/2014/main" val="2627661318"/>
                    </a:ext>
                  </a:extLst>
                </a:gridCol>
                <a:gridCol w="115909">
                  <a:extLst>
                    <a:ext uri="{9D8B030D-6E8A-4147-A177-3AD203B41FA5}">
                      <a16:colId xmlns:a16="http://schemas.microsoft.com/office/drawing/2014/main" val="729974262"/>
                    </a:ext>
                  </a:extLst>
                </a:gridCol>
                <a:gridCol w="721205">
                  <a:extLst>
                    <a:ext uri="{9D8B030D-6E8A-4147-A177-3AD203B41FA5}">
                      <a16:colId xmlns:a16="http://schemas.microsoft.com/office/drawing/2014/main" val="856124800"/>
                    </a:ext>
                  </a:extLst>
                </a:gridCol>
              </a:tblGrid>
              <a:tr h="564315">
                <a:tc>
                  <a:txBody>
                    <a:bodyPr/>
                    <a:lstStyle/>
                    <a:p>
                      <a:pPr algn="ctr" fontAlgn="ctr"/>
                      <a:r>
                        <a:rPr lang="es-CO" sz="1200" b="1" i="0" u="none" strike="noStrike" dirty="0">
                          <a:solidFill>
                            <a:srgbClr val="000000"/>
                          </a:solidFill>
                          <a:effectLst/>
                          <a:latin typeface="Arial Narrow" panose="020B0606020202030204" pitchFamily="34" charset="0"/>
                        </a:rPr>
                        <a:t>PASIVO</a:t>
                      </a: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31 Octubre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a:effectLst/>
                          <a:latin typeface="Arial Narrow" panose="020B0606020202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200" b="0" i="0" u="none" strike="noStrike">
                          <a:effectLst/>
                          <a:latin typeface="Arial Narrow" panose="020B0606020202030204" pitchFamily="34" charset="0"/>
                        </a:rPr>
                        <a:t>Al 31 Octubre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Al 31 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Octubre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Oct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0245019"/>
                  </a:ext>
                </a:extLst>
              </a:tr>
              <a:tr h="233141">
                <a:tc>
                  <a:txBody>
                    <a:bodyPr/>
                    <a:lstStyle/>
                    <a:p>
                      <a:pPr algn="l" fontAlgn="ctr"/>
                      <a:r>
                        <a:rPr lang="es-CO" sz="1200" b="1" i="0" u="none" strike="noStrike">
                          <a:solidFill>
                            <a:srgbClr val="000000"/>
                          </a:solidFill>
                          <a:effectLst/>
                          <a:latin typeface="Arial Narrow" panose="020B0606020202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1753955"/>
                  </a:ext>
                </a:extLst>
              </a:tr>
              <a:tr h="233141">
                <a:tc>
                  <a:txBody>
                    <a:bodyPr/>
                    <a:lstStyle/>
                    <a:p>
                      <a:pPr algn="l" fontAlgn="ctr"/>
                      <a:r>
                        <a:rPr lang="es-CO" sz="1200" b="0" i="0" u="none" strike="noStrike">
                          <a:solidFill>
                            <a:srgbClr val="000000"/>
                          </a:solidFill>
                          <a:effectLst/>
                          <a:latin typeface="Arial Narrow" panose="020B0606020202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2,045</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1,300</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1,131</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57</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81</a:t>
                      </a:r>
                    </a:p>
                  </a:txBody>
                  <a:tcPr marL="0" marR="0" marT="0" marB="0" anchor="ctr">
                    <a:lnL>
                      <a:noFill/>
                    </a:lnL>
                    <a:lnR>
                      <a:noFill/>
                    </a:lnR>
                    <a:lnT>
                      <a:noFill/>
                    </a:lnT>
                    <a:lnB>
                      <a:noFill/>
                    </a:lnB>
                  </a:tcPr>
                </a:tc>
                <a:extLst>
                  <a:ext uri="{0D108BD9-81ED-4DB2-BD59-A6C34878D82A}">
                    <a16:rowId xmlns:a16="http://schemas.microsoft.com/office/drawing/2014/main" val="277723483"/>
                  </a:ext>
                </a:extLst>
              </a:tr>
              <a:tr h="233141">
                <a:tc>
                  <a:txBody>
                    <a:bodyPr/>
                    <a:lstStyle/>
                    <a:p>
                      <a:pPr algn="l" fontAlgn="ctr"/>
                      <a:r>
                        <a:rPr lang="es-CO" sz="1200" b="0" i="0" u="none" strike="noStrike">
                          <a:solidFill>
                            <a:srgbClr val="000000"/>
                          </a:solidFill>
                          <a:effectLst/>
                          <a:latin typeface="Arial Narrow" panose="020B0606020202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1,748</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505</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466</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246</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275</a:t>
                      </a:r>
                    </a:p>
                  </a:txBody>
                  <a:tcPr marL="0" marR="0" marT="0" marB="0" anchor="ctr">
                    <a:lnL>
                      <a:noFill/>
                    </a:lnL>
                    <a:lnR>
                      <a:noFill/>
                    </a:lnR>
                    <a:lnT>
                      <a:noFill/>
                    </a:lnT>
                    <a:lnB>
                      <a:noFill/>
                    </a:lnB>
                  </a:tcPr>
                </a:tc>
                <a:extLst>
                  <a:ext uri="{0D108BD9-81ED-4DB2-BD59-A6C34878D82A}">
                    <a16:rowId xmlns:a16="http://schemas.microsoft.com/office/drawing/2014/main" val="782288210"/>
                  </a:ext>
                </a:extLst>
              </a:tr>
              <a:tr h="233141">
                <a:tc>
                  <a:txBody>
                    <a:bodyPr/>
                    <a:lstStyle/>
                    <a:p>
                      <a:pPr algn="l" fontAlgn="ctr"/>
                      <a:r>
                        <a:rPr lang="es-CO" sz="1200" b="0" i="0" u="none" strike="noStrike" dirty="0">
                          <a:solidFill>
                            <a:srgbClr val="000000"/>
                          </a:solidFill>
                          <a:effectLst/>
                          <a:latin typeface="Arial Narrow" panose="020B0606020202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165</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1,503</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188</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-89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3363473828"/>
                  </a:ext>
                </a:extLst>
              </a:tr>
              <a:tr h="233141">
                <a:tc>
                  <a:txBody>
                    <a:bodyPr/>
                    <a:lstStyle/>
                    <a:p>
                      <a:pPr algn="l" fontAlgn="ctr"/>
                      <a:r>
                        <a:rPr lang="es-CO" sz="1200" b="0" i="0" u="none" strike="noStrike" dirty="0">
                          <a:solidFill>
                            <a:srgbClr val="000000"/>
                          </a:solidFill>
                          <a:effectLst/>
                          <a:latin typeface="Arial Narrow" panose="020B0606020202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503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305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65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3814429"/>
                  </a:ext>
                </a:extLst>
              </a:tr>
              <a:tr h="233141">
                <a:tc>
                  <a:txBody>
                    <a:bodyPr/>
                    <a:lstStyle/>
                    <a:p>
                      <a:pPr algn="l" fontAlgn="ctr"/>
                      <a:r>
                        <a:rPr lang="es-CO" sz="1200" b="1" i="0" u="none" strike="noStrike">
                          <a:solidFill>
                            <a:srgbClr val="000000"/>
                          </a:solidFill>
                          <a:effectLst/>
                          <a:latin typeface="Arial Narrow" panose="020B0606020202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4,461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3,613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4875475"/>
                  </a:ext>
                </a:extLst>
              </a:tr>
              <a:tr h="188105">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905689"/>
                  </a:ext>
                </a:extLst>
              </a:tr>
              <a:tr h="188105">
                <a:tc>
                  <a:txBody>
                    <a:bodyPr/>
                    <a:lstStyle/>
                    <a:p>
                      <a:pPr algn="l" fontAlgn="ctr"/>
                      <a:r>
                        <a:rPr lang="es-CO" sz="1200" b="1" i="0" u="none" strike="noStrike">
                          <a:solidFill>
                            <a:srgbClr val="000000"/>
                          </a:solidFill>
                          <a:effectLst/>
                          <a:latin typeface="Arial Narrow" panose="020B0606020202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4,461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3,613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119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528096745"/>
                  </a:ext>
                </a:extLst>
              </a:tr>
              <a:tr h="188105">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49198866"/>
                  </a:ext>
                </a:extLst>
              </a:tr>
              <a:tr h="233141">
                <a:tc>
                  <a:txBody>
                    <a:bodyPr/>
                    <a:lstStyle/>
                    <a:p>
                      <a:pPr algn="ctr" fontAlgn="ctr"/>
                      <a:r>
                        <a:rPr lang="es-CO" sz="1200" b="1" i="0" u="none" strike="noStrike">
                          <a:solidFill>
                            <a:srgbClr val="000000"/>
                          </a:solidFill>
                          <a:effectLst/>
                          <a:latin typeface="Arial Narrow" panose="020B0606020202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2397145234"/>
                  </a:ext>
                </a:extLst>
              </a:tr>
              <a:tr h="233141">
                <a:tc>
                  <a:txBody>
                    <a:bodyPr/>
                    <a:lstStyle/>
                    <a:p>
                      <a:pPr algn="l" fontAlgn="ctr"/>
                      <a:r>
                        <a:rPr lang="es-CO" sz="1200" b="0" i="0" u="none" strike="noStrike">
                          <a:solidFill>
                            <a:srgbClr val="000000"/>
                          </a:solidFill>
                          <a:effectLst/>
                          <a:latin typeface="Arial Narrow" panose="020B0606020202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2606763019"/>
                  </a:ext>
                </a:extLst>
              </a:tr>
              <a:tr h="233141">
                <a:tc>
                  <a:txBody>
                    <a:bodyPr/>
                    <a:lstStyle/>
                    <a:p>
                      <a:pPr algn="l" fontAlgn="ctr"/>
                      <a:r>
                        <a:rPr lang="es-CO" sz="1200" b="0" i="0" u="none" strike="noStrike">
                          <a:solidFill>
                            <a:srgbClr val="000000"/>
                          </a:solidFill>
                          <a:effectLst/>
                          <a:latin typeface="Arial Narrow" panose="020B0606020202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437</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534406159"/>
                  </a:ext>
                </a:extLst>
              </a:tr>
              <a:tr h="233141">
                <a:tc>
                  <a:txBody>
                    <a:bodyPr/>
                    <a:lstStyle/>
                    <a:p>
                      <a:pPr algn="l" fontAlgn="ctr"/>
                      <a:r>
                        <a:rPr lang="es-CO" sz="1200" b="0" i="0" u="none" strike="noStrike">
                          <a:solidFill>
                            <a:srgbClr val="000000"/>
                          </a:solidFill>
                          <a:effectLst/>
                          <a:latin typeface="Arial Narrow" panose="020B0606020202030204" pitchFamily="34" charset="0"/>
                        </a:rPr>
                        <a:t>Resultados de ejercicios Anteriores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extLst>
                  <a:ext uri="{0D108BD9-81ED-4DB2-BD59-A6C34878D82A}">
                    <a16:rowId xmlns:a16="http://schemas.microsoft.com/office/drawing/2014/main" val="4221740794"/>
                  </a:ext>
                </a:extLst>
              </a:tr>
              <a:tr h="233141">
                <a:tc>
                  <a:txBody>
                    <a:bodyPr/>
                    <a:lstStyle/>
                    <a:p>
                      <a:pPr algn="l" fontAlgn="ctr"/>
                      <a:r>
                        <a:rPr lang="es-CO" sz="1200" b="0" i="0" u="none" strike="noStrike">
                          <a:solidFill>
                            <a:srgbClr val="000000"/>
                          </a:solidFill>
                          <a:effectLst/>
                          <a:latin typeface="Arial Narrow" panose="020B0606020202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477</a:t>
                      </a:r>
                    </a:p>
                  </a:txBody>
                  <a:tcPr marL="0" marR="0" marT="0" marB="0" anchor="ctr">
                    <a:lnL>
                      <a:noFill/>
                    </a:lnL>
                    <a:lnR>
                      <a:noFill/>
                    </a:lnR>
                    <a:lnT>
                      <a:noFill/>
                    </a:lnT>
                    <a:lnB>
                      <a:noFill/>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395</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-20</a:t>
                      </a:r>
                    </a:p>
                  </a:txBody>
                  <a:tcPr marL="0" marR="0" marT="0" marB="0" anchor="ctr">
                    <a:lnL>
                      <a:noFill/>
                    </a:lnL>
                    <a:lnR>
                      <a:noFill/>
                    </a:lnR>
                    <a:lnT>
                      <a:noFill/>
                    </a:lnT>
                    <a:lnB>
                      <a:noFill/>
                    </a:lnB>
                  </a:tcPr>
                </a:tc>
                <a:extLst>
                  <a:ext uri="{0D108BD9-81ED-4DB2-BD59-A6C34878D82A}">
                    <a16:rowId xmlns:a16="http://schemas.microsoft.com/office/drawing/2014/main" val="3694254064"/>
                  </a:ext>
                </a:extLst>
              </a:tr>
              <a:tr h="233141">
                <a:tc>
                  <a:txBody>
                    <a:bodyPr/>
                    <a:lstStyle/>
                    <a:p>
                      <a:pPr algn="l" fontAlgn="ctr"/>
                      <a:r>
                        <a:rPr lang="es-CO" sz="1200" b="0" i="0" u="none" strike="noStrike">
                          <a:solidFill>
                            <a:srgbClr val="000000"/>
                          </a:solidFill>
                          <a:effectLst/>
                          <a:latin typeface="Arial Narrow" panose="020B0606020202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Arial Narrow" panose="020B0606020202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Arial Narrow" panose="020B0606020202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3065554"/>
                  </a:ext>
                </a:extLst>
              </a:tr>
              <a:tr h="233141">
                <a:tc>
                  <a:txBody>
                    <a:bodyPr/>
                    <a:lstStyle/>
                    <a:p>
                      <a:pPr algn="l" fontAlgn="ctr"/>
                      <a:r>
                        <a:rPr lang="es-CO" sz="1200" b="1" i="0" u="none" strike="noStrike">
                          <a:solidFill>
                            <a:srgbClr val="000000"/>
                          </a:solidFill>
                          <a:effectLst/>
                          <a:latin typeface="Arial Narrow" panose="020B0606020202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18,280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18,150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9365416"/>
                  </a:ext>
                </a:extLst>
              </a:tr>
              <a:tr h="188105">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dirty="0">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dirty="0">
                          <a:effectLst/>
                          <a:latin typeface="Arial Narrow" panose="020B0606020202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254459"/>
                  </a:ext>
                </a:extLst>
              </a:tr>
              <a:tr h="233141">
                <a:tc>
                  <a:txBody>
                    <a:bodyPr/>
                    <a:lstStyle/>
                    <a:p>
                      <a:pPr algn="l" fontAlgn="ctr"/>
                      <a:r>
                        <a:rPr lang="es-CO" sz="1200" b="1" i="0" u="none" strike="noStrike">
                          <a:solidFill>
                            <a:srgbClr val="000000"/>
                          </a:solidFill>
                          <a:effectLst/>
                          <a:latin typeface="Arial Narrow" panose="020B0606020202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22,741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21,763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20,389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Arial Narrow" panose="020B0606020202030204" pitchFamily="34" charset="0"/>
                        </a:rPr>
                        <a:t>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Arial Narrow" panose="020B060602020203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184322259"/>
                  </a:ext>
                </a:extLst>
              </a:tr>
            </a:tbl>
          </a:graphicData>
        </a:graphic>
      </p:graphicFrame>
      <p:pic>
        <p:nvPicPr>
          <p:cNvPr id="5358" name="Imagen 3" descr="Logo SAE-01.jpg">
            <a:extLst>
              <a:ext uri="{FF2B5EF4-FFF2-40B4-BE49-F238E27FC236}">
                <a16:creationId xmlns:a16="http://schemas.microsoft.com/office/drawing/2014/main" id="{948A4BC3-56B4-4103-92B7-09C1DC0483D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5575" y="464820"/>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83D77735-4558-4589-901B-80DC06190672}"/>
              </a:ext>
            </a:extLst>
          </p:cNvPr>
          <p:cNvSpPr>
            <a:spLocks noGrp="1"/>
          </p:cNvSpPr>
          <p:nvPr>
            <p:ph type="sldNum" sz="quarter" idx="12"/>
          </p:nvPr>
        </p:nvSpPr>
        <p:spPr>
          <a:xfrm>
            <a:off x="8180615" y="5675813"/>
            <a:ext cx="1851659" cy="328749"/>
          </a:xfrm>
        </p:spPr>
        <p:txBody>
          <a:bodyPr/>
          <a:lstStyle/>
          <a:p>
            <a:pPr>
              <a:defRPr/>
            </a:pPr>
            <a:fld id="{CE72F789-E9EF-4C32-8F65-19915528296A}" type="slidenum">
              <a:rPr lang="es-ES"/>
              <a:pPr>
                <a:defRPr/>
              </a:pPr>
              <a:t>5</a:t>
            </a:fld>
            <a:endParaRPr lang="es-ES" dirty="0"/>
          </a:p>
        </p:txBody>
      </p:sp>
      <p:sp>
        <p:nvSpPr>
          <p:cNvPr id="9" name="Título 1">
            <a:extLst>
              <a:ext uri="{FF2B5EF4-FFF2-40B4-BE49-F238E27FC236}">
                <a16:creationId xmlns:a16="http://schemas.microsoft.com/office/drawing/2014/main" id="{B5BF4FE3-6F05-4928-8F63-33BEFBC0B9B3}"/>
              </a:ext>
            </a:extLst>
          </p:cNvPr>
          <p:cNvSpPr txBox="1">
            <a:spLocks/>
          </p:cNvSpPr>
          <p:nvPr/>
        </p:nvSpPr>
        <p:spPr>
          <a:xfrm>
            <a:off x="4262846" y="249283"/>
            <a:ext cx="5144589" cy="624840"/>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352"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SITUACION FINANCIERA INDIVIDUAL</a:t>
            </a:r>
          </a:p>
          <a:p>
            <a:pPr algn="ctr">
              <a:defRPr/>
            </a:pPr>
            <a:r>
              <a:rPr lang="es-CO" sz="914" dirty="0">
                <a:solidFill>
                  <a:srgbClr val="0070C0"/>
                </a:solidFill>
                <a:latin typeface="Arial Narrow" panose="020B0606020202030204" pitchFamily="34" charset="0"/>
                <a:ea typeface="+mn-ea"/>
                <a:cs typeface="Lato Regular"/>
              </a:rPr>
              <a:t>PERIODOS TERMINADOS EL 31 DE OCTUBRE DE 2017 Y  31 DE OCTUBRE 2016</a:t>
            </a:r>
          </a:p>
          <a:p>
            <a:pPr algn="ctr">
              <a:defRPr/>
            </a:pPr>
            <a:r>
              <a:rPr lang="es-CO" sz="914" dirty="0">
                <a:solidFill>
                  <a:srgbClr val="0070C0"/>
                </a:solidFill>
                <a:latin typeface="Arial Narrow" panose="020B0606020202030204" pitchFamily="34" charset="0"/>
                <a:ea typeface="+mn-ea"/>
                <a:cs typeface="Lato Regular"/>
              </a:rPr>
              <a:t>(cifra en millones de pesos colombianos)</a:t>
            </a:r>
          </a:p>
          <a:p>
            <a:pPr>
              <a:defRPr/>
            </a:pPr>
            <a:endParaRPr lang="es-CO" sz="914" b="1" dirty="0">
              <a:solidFill>
                <a:srgbClr val="0070C0"/>
              </a:solidFill>
              <a:latin typeface="Arial Narrow" panose="020B0606020202030204" pitchFamily="34" charset="0"/>
              <a:ea typeface="+mn-ea"/>
              <a:cs typeface="Lato Regular"/>
            </a:endParaRPr>
          </a:p>
        </p:txBody>
      </p:sp>
      <p:sp>
        <p:nvSpPr>
          <p:cNvPr id="14" name="Botón de acción: ir hacia delante o siguiente 13">
            <a:hlinkClick r:id="rId3" action="ppaction://hlinksldjump" highlightClick="1"/>
            <a:extLst>
              <a:ext uri="{FF2B5EF4-FFF2-40B4-BE49-F238E27FC236}">
                <a16:creationId xmlns:a16="http://schemas.microsoft.com/office/drawing/2014/main" id="{EA2410D8-5624-484B-BC76-ED5F5D39F8ED}"/>
              </a:ext>
            </a:extLst>
          </p:cNvPr>
          <p:cNvSpPr/>
          <p:nvPr/>
        </p:nvSpPr>
        <p:spPr>
          <a:xfrm>
            <a:off x="3991792" y="2244635"/>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4">
            <a:hlinkClick r:id="rId4" action="ppaction://hlinksldjump" highlightClick="1"/>
            <a:extLst>
              <a:ext uri="{FF2B5EF4-FFF2-40B4-BE49-F238E27FC236}">
                <a16:creationId xmlns:a16="http://schemas.microsoft.com/office/drawing/2014/main" id="{853153FF-FD68-4A65-8E5D-65A5A9E50ECF}"/>
              </a:ext>
            </a:extLst>
          </p:cNvPr>
          <p:cNvSpPr/>
          <p:nvPr/>
        </p:nvSpPr>
        <p:spPr>
          <a:xfrm>
            <a:off x="5069478" y="2453641"/>
            <a:ext cx="271054" cy="11103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rId4" action="ppaction://hlinksldjump" highlightClick="1"/>
            <a:extLst>
              <a:ext uri="{FF2B5EF4-FFF2-40B4-BE49-F238E27FC236}">
                <a16:creationId xmlns:a16="http://schemas.microsoft.com/office/drawing/2014/main" id="{7B3C08DA-F952-43BD-A205-B07B3642AE38}"/>
              </a:ext>
            </a:extLst>
          </p:cNvPr>
          <p:cNvSpPr/>
          <p:nvPr/>
        </p:nvSpPr>
        <p:spPr>
          <a:xfrm>
            <a:off x="3999412" y="2689860"/>
            <a:ext cx="263435" cy="12845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7" name="Botón de acción: ir hacia delante o siguiente 16">
            <a:hlinkClick r:id="rId5" action="ppaction://hlinksldjump" highlightClick="1"/>
            <a:extLst>
              <a:ext uri="{FF2B5EF4-FFF2-40B4-BE49-F238E27FC236}">
                <a16:creationId xmlns:a16="http://schemas.microsoft.com/office/drawing/2014/main" id="{23F844FA-3B50-4FA0-826C-A60B33F38078}"/>
              </a:ext>
            </a:extLst>
          </p:cNvPr>
          <p:cNvSpPr/>
          <p:nvPr/>
        </p:nvSpPr>
        <p:spPr>
          <a:xfrm>
            <a:off x="3990703" y="2940232"/>
            <a:ext cx="272143" cy="11647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dirty="0"/>
          </a:p>
        </p:txBody>
      </p:sp>
      <p:sp>
        <p:nvSpPr>
          <p:cNvPr id="12" name="Rectángulo 11">
            <a:extLst>
              <a:ext uri="{FF2B5EF4-FFF2-40B4-BE49-F238E27FC236}">
                <a16:creationId xmlns:a16="http://schemas.microsoft.com/office/drawing/2014/main" id="{2AF87A2E-93BE-4FF4-BAB3-4F567E3A847E}"/>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1" name="Rectángulo 10">
            <a:extLst>
              <a:ext uri="{FF2B5EF4-FFF2-40B4-BE49-F238E27FC236}">
                <a16:creationId xmlns:a16="http://schemas.microsoft.com/office/drawing/2014/main" id="{5D594EDB-04E9-4704-8892-0782FD4229E2}"/>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490264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5DC62712-7528-4C51-B439-742BBD3E8408}"/>
              </a:ext>
            </a:extLst>
          </p:cNvPr>
          <p:cNvGraphicFramePr>
            <a:graphicFrameLocks noGrp="1"/>
          </p:cNvGraphicFramePr>
          <p:nvPr>
            <p:extLst/>
          </p:nvPr>
        </p:nvGraphicFramePr>
        <p:xfrm>
          <a:off x="2469969" y="1193075"/>
          <a:ext cx="7406641" cy="4775569"/>
        </p:xfrm>
        <a:graphic>
          <a:graphicData uri="http://schemas.openxmlformats.org/drawingml/2006/table">
            <a:tbl>
              <a:tblPr/>
              <a:tblGrid>
                <a:gridCol w="3150227">
                  <a:extLst>
                    <a:ext uri="{9D8B030D-6E8A-4147-A177-3AD203B41FA5}">
                      <a16:colId xmlns:a16="http://schemas.microsoft.com/office/drawing/2014/main" val="1030578372"/>
                    </a:ext>
                  </a:extLst>
                </a:gridCol>
                <a:gridCol w="901783">
                  <a:extLst>
                    <a:ext uri="{9D8B030D-6E8A-4147-A177-3AD203B41FA5}">
                      <a16:colId xmlns:a16="http://schemas.microsoft.com/office/drawing/2014/main" val="497856877"/>
                    </a:ext>
                  </a:extLst>
                </a:gridCol>
                <a:gridCol w="60120">
                  <a:extLst>
                    <a:ext uri="{9D8B030D-6E8A-4147-A177-3AD203B41FA5}">
                      <a16:colId xmlns:a16="http://schemas.microsoft.com/office/drawing/2014/main" val="3889763559"/>
                    </a:ext>
                  </a:extLst>
                </a:gridCol>
                <a:gridCol w="865710">
                  <a:extLst>
                    <a:ext uri="{9D8B030D-6E8A-4147-A177-3AD203B41FA5}">
                      <a16:colId xmlns:a16="http://schemas.microsoft.com/office/drawing/2014/main" val="1913308465"/>
                    </a:ext>
                  </a:extLst>
                </a:gridCol>
                <a:gridCol w="156308">
                  <a:extLst>
                    <a:ext uri="{9D8B030D-6E8A-4147-A177-3AD203B41FA5}">
                      <a16:colId xmlns:a16="http://schemas.microsoft.com/office/drawing/2014/main" val="174566724"/>
                    </a:ext>
                  </a:extLst>
                </a:gridCol>
                <a:gridCol w="625237">
                  <a:extLst>
                    <a:ext uri="{9D8B030D-6E8A-4147-A177-3AD203B41FA5}">
                      <a16:colId xmlns:a16="http://schemas.microsoft.com/office/drawing/2014/main" val="819670893"/>
                    </a:ext>
                  </a:extLst>
                </a:gridCol>
                <a:gridCol w="108214">
                  <a:extLst>
                    <a:ext uri="{9D8B030D-6E8A-4147-A177-3AD203B41FA5}">
                      <a16:colId xmlns:a16="http://schemas.microsoft.com/office/drawing/2014/main" val="2632381034"/>
                    </a:ext>
                  </a:extLst>
                </a:gridCol>
                <a:gridCol w="697379">
                  <a:extLst>
                    <a:ext uri="{9D8B030D-6E8A-4147-A177-3AD203B41FA5}">
                      <a16:colId xmlns:a16="http://schemas.microsoft.com/office/drawing/2014/main" val="2338646714"/>
                    </a:ext>
                  </a:extLst>
                </a:gridCol>
                <a:gridCol w="108214">
                  <a:extLst>
                    <a:ext uri="{9D8B030D-6E8A-4147-A177-3AD203B41FA5}">
                      <a16:colId xmlns:a16="http://schemas.microsoft.com/office/drawing/2014/main" val="1327924687"/>
                    </a:ext>
                  </a:extLst>
                </a:gridCol>
                <a:gridCol w="733449">
                  <a:extLst>
                    <a:ext uri="{9D8B030D-6E8A-4147-A177-3AD203B41FA5}">
                      <a16:colId xmlns:a16="http://schemas.microsoft.com/office/drawing/2014/main" val="3329928061"/>
                    </a:ext>
                  </a:extLst>
                </a:gridCol>
              </a:tblGrid>
              <a:tr h="564326">
                <a:tc>
                  <a:txBody>
                    <a:bodyPr/>
                    <a:lstStyle/>
                    <a:p>
                      <a:pPr algn="l" fontAlgn="b"/>
                      <a:endParaRPr lang="es-CO" sz="1200" b="0" i="0" u="none" strike="noStrike" dirty="0">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oct-17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oct-16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Diciembre 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Octubre</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Arial Narrow" panose="020B0606020202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Arial Narrow" panose="020B0606020202030204" pitchFamily="34" charset="0"/>
                        </a:rPr>
                        <a:t>Variación % Oct - Dic</a:t>
                      </a:r>
                      <a:br>
                        <a:rPr lang="es-CO" sz="1200" b="0" i="0" u="none" strike="noStrike">
                          <a:effectLst/>
                          <a:latin typeface="Arial Narrow" panose="020B0606020202030204" pitchFamily="34" charset="0"/>
                        </a:rPr>
                      </a:br>
                      <a:r>
                        <a:rPr lang="es-CO" sz="1200" b="0" i="0" u="none" strike="noStrike">
                          <a:effectLst/>
                          <a:latin typeface="Arial Narrow" panose="020B0606020202030204" pitchFamily="34" charset="0"/>
                        </a:rPr>
                        <a:t>2017-2016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95765"/>
                  </a:ext>
                </a:extLst>
              </a:tr>
              <a:tr h="250801">
                <a:tc>
                  <a:txBody>
                    <a:bodyPr/>
                    <a:lstStyle/>
                    <a:p>
                      <a:pPr algn="l" fontAlgn="b"/>
                      <a:r>
                        <a:rPr lang="es-CO" sz="1200" b="0" i="0" u="none" strike="noStrike" dirty="0">
                          <a:solidFill>
                            <a:srgbClr val="000000"/>
                          </a:solidFill>
                          <a:effectLst/>
                          <a:latin typeface="Arial Narrow" panose="020B0606020202030204" pitchFamily="34" charset="0"/>
                        </a:rPr>
                        <a:t>INGRESOS POR PRESTACION DE SERVICIOS</a:t>
                      </a: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24,831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24,427</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29,891</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-17</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27568054"/>
                  </a:ext>
                </a:extLst>
              </a:tr>
              <a:tr h="250801">
                <a:tc>
                  <a:txBody>
                    <a:bodyPr/>
                    <a:lstStyle/>
                    <a:p>
                      <a:pPr algn="l" fontAlgn="b"/>
                      <a:r>
                        <a:rPr lang="es-CO" sz="1200" b="0" i="0" u="none" strike="noStrike">
                          <a:solidFill>
                            <a:srgbClr val="000000"/>
                          </a:solidFill>
                          <a:effectLst/>
                          <a:latin typeface="Arial Narrow" panose="020B0606020202030204" pitchFamily="34" charset="0"/>
                        </a:rPr>
                        <a:t>FINANCIEROS</a:t>
                      </a: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459</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423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534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a:t>
                      </a:r>
                    </a:p>
                  </a:txBody>
                  <a:tcPr marL="0" marR="0" marT="0" marB="0" anchor="b">
                    <a:lnL>
                      <a:noFill/>
                    </a:lnL>
                    <a:lnR>
                      <a:noFill/>
                    </a:lnR>
                    <a:lnT>
                      <a:noFill/>
                    </a:lnT>
                    <a:lnB>
                      <a:noFill/>
                    </a:lnB>
                  </a:tcPr>
                </a:tc>
                <a:extLst>
                  <a:ext uri="{0D108BD9-81ED-4DB2-BD59-A6C34878D82A}">
                    <a16:rowId xmlns:a16="http://schemas.microsoft.com/office/drawing/2014/main" val="2134634478"/>
                  </a:ext>
                </a:extLst>
              </a:tr>
              <a:tr h="250801">
                <a:tc>
                  <a:txBody>
                    <a:bodyPr/>
                    <a:lstStyle/>
                    <a:p>
                      <a:pPr algn="l" fontAlgn="b"/>
                      <a:r>
                        <a:rPr lang="es-CO" sz="1200" b="0" i="0" u="none" strike="noStrike">
                          <a:solidFill>
                            <a:srgbClr val="000000"/>
                          </a:solidFill>
                          <a:effectLst/>
                          <a:latin typeface="Arial Narrow" panose="020B0606020202030204" pitchFamily="34" charset="0"/>
                        </a:rPr>
                        <a:t>INGRESOS DIVERSOS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136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1,806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Arial Narrow" panose="020B0606020202030204" pitchFamily="34" charset="0"/>
                        </a:rPr>
                        <a:t>-76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3735807"/>
                  </a:ext>
                </a:extLst>
              </a:tr>
              <a:tr h="250801">
                <a:tc>
                  <a:txBody>
                    <a:bodyPr/>
                    <a:lstStyle/>
                    <a:p>
                      <a:pPr algn="l" fontAlgn="b"/>
                      <a:r>
                        <a:rPr lang="es-CO" sz="1200" b="1" i="0" u="none" strike="noStrike">
                          <a:solidFill>
                            <a:srgbClr val="000000"/>
                          </a:solidFill>
                          <a:effectLst/>
                          <a:latin typeface="Arial Narrow" panose="020B0606020202030204" pitchFamily="34" charset="0"/>
                        </a:rPr>
                        <a:t>TOTAL INGRESOS OPERACIONALES</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25,323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24,851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30,560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-17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89135886"/>
                  </a:ext>
                </a:extLst>
              </a:tr>
              <a:tr h="188109">
                <a:tc>
                  <a:txBody>
                    <a:bodyPr/>
                    <a:lstStyle/>
                    <a:p>
                      <a:pPr algn="l" fontAlgn="b"/>
                      <a:r>
                        <a:rPr lang="es-CO" sz="1200" b="0" i="0" u="none" strike="noStrike">
                          <a:solidFill>
                            <a:srgbClr val="000000"/>
                          </a:solidFill>
                          <a:effectLst/>
                          <a:latin typeface="Arial Narrow" panose="020B0606020202030204" pitchFamily="34" charset="0"/>
                        </a:rPr>
                        <a:t>GASTOS DE ADMINISTRACIÓN DE OPERACIÓN</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426272"/>
                  </a:ext>
                </a:extLst>
              </a:tr>
              <a:tr h="250801">
                <a:tc>
                  <a:txBody>
                    <a:bodyPr/>
                    <a:lstStyle/>
                    <a:p>
                      <a:pPr algn="l" fontAlgn="b"/>
                      <a:r>
                        <a:rPr lang="es-CO" sz="1200" b="0" i="0" u="none" strike="noStrike" dirty="0">
                          <a:solidFill>
                            <a:srgbClr val="000000"/>
                          </a:solidFill>
                          <a:effectLst/>
                          <a:latin typeface="Arial Narrow" panose="020B0606020202030204" pitchFamily="34" charset="0"/>
                        </a:rPr>
                        <a:t>GASTOS DE PERSONAL</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13,515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4,195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5,109</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222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165</a:t>
                      </a:r>
                    </a:p>
                  </a:txBody>
                  <a:tcPr marL="0" marR="0" marT="0" marB="0" anchor="b">
                    <a:lnL>
                      <a:noFill/>
                    </a:lnL>
                    <a:lnR>
                      <a:noFill/>
                    </a:lnR>
                    <a:lnT>
                      <a:noFill/>
                    </a:lnT>
                    <a:lnB>
                      <a:noFill/>
                    </a:lnB>
                  </a:tcPr>
                </a:tc>
                <a:extLst>
                  <a:ext uri="{0D108BD9-81ED-4DB2-BD59-A6C34878D82A}">
                    <a16:rowId xmlns:a16="http://schemas.microsoft.com/office/drawing/2014/main" val="3835172343"/>
                  </a:ext>
                </a:extLst>
              </a:tr>
              <a:tr h="250801">
                <a:tc>
                  <a:txBody>
                    <a:bodyPr/>
                    <a:lstStyle/>
                    <a:p>
                      <a:pPr algn="l" fontAlgn="b"/>
                      <a:r>
                        <a:rPr lang="es-CO" sz="1200" b="0" i="0" u="none" strike="noStrike">
                          <a:solidFill>
                            <a:srgbClr val="000000"/>
                          </a:solidFill>
                          <a:effectLst/>
                          <a:latin typeface="Arial Narrow" panose="020B0606020202030204" pitchFamily="34" charset="0"/>
                        </a:rPr>
                        <a:t>GASTOS GENERALES</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5,712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5,523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6,914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-17</a:t>
                      </a:r>
                    </a:p>
                  </a:txBody>
                  <a:tcPr marL="0" marR="0" marT="0" marB="0" anchor="b">
                    <a:lnL>
                      <a:noFill/>
                    </a:lnL>
                    <a:lnR>
                      <a:noFill/>
                    </a:lnR>
                    <a:lnT>
                      <a:noFill/>
                    </a:lnT>
                    <a:lnB>
                      <a:noFill/>
                    </a:lnB>
                  </a:tcPr>
                </a:tc>
                <a:extLst>
                  <a:ext uri="{0D108BD9-81ED-4DB2-BD59-A6C34878D82A}">
                    <a16:rowId xmlns:a16="http://schemas.microsoft.com/office/drawing/2014/main" val="2618057710"/>
                  </a:ext>
                </a:extLst>
              </a:tr>
              <a:tr h="250801">
                <a:tc>
                  <a:txBody>
                    <a:bodyPr/>
                    <a:lstStyle/>
                    <a:p>
                      <a:pPr algn="l" fontAlgn="b"/>
                      <a:r>
                        <a:rPr lang="es-CO" sz="1200" b="0" i="0" u="none" strike="noStrike">
                          <a:solidFill>
                            <a:srgbClr val="000000"/>
                          </a:solidFill>
                          <a:effectLst/>
                          <a:latin typeface="Arial Narrow" panose="020B0606020202030204" pitchFamily="34" charset="0"/>
                        </a:rPr>
                        <a:t>IMPUESTOS, CONTRIBUCIONES Y TASAS</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181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351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-52</a:t>
                      </a:r>
                    </a:p>
                  </a:txBody>
                  <a:tcPr marL="0" marR="0" marT="0" marB="0" anchor="b">
                    <a:lnL>
                      <a:noFill/>
                    </a:lnL>
                    <a:lnR>
                      <a:noFill/>
                    </a:lnR>
                    <a:lnT>
                      <a:noFill/>
                    </a:lnT>
                    <a:lnB>
                      <a:noFill/>
                    </a:lnB>
                  </a:tcPr>
                </a:tc>
                <a:extLst>
                  <a:ext uri="{0D108BD9-81ED-4DB2-BD59-A6C34878D82A}">
                    <a16:rowId xmlns:a16="http://schemas.microsoft.com/office/drawing/2014/main" val="2275334277"/>
                  </a:ext>
                </a:extLst>
              </a:tr>
              <a:tr h="250801">
                <a:tc>
                  <a:txBody>
                    <a:bodyPr/>
                    <a:lstStyle/>
                    <a:p>
                      <a:pPr algn="l" fontAlgn="b"/>
                      <a:r>
                        <a:rPr lang="es-CO" sz="1200" b="0" i="0" u="none" strike="noStrike" dirty="0">
                          <a:solidFill>
                            <a:srgbClr val="000000"/>
                          </a:solidFill>
                          <a:effectLst/>
                          <a:latin typeface="Arial Narrow" panose="020B0606020202030204" pitchFamily="34" charset="0"/>
                        </a:rPr>
                        <a:t>GASTOS GENERALES DE VENTA</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3,801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11,631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14,056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-67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-73</a:t>
                      </a:r>
                    </a:p>
                  </a:txBody>
                  <a:tcPr marL="0" marR="0" marT="0" marB="0" anchor="b">
                    <a:lnL>
                      <a:noFill/>
                    </a:lnL>
                    <a:lnR>
                      <a:noFill/>
                    </a:lnR>
                    <a:lnT>
                      <a:noFill/>
                    </a:lnT>
                    <a:lnB>
                      <a:noFill/>
                    </a:lnB>
                  </a:tcPr>
                </a:tc>
                <a:extLst>
                  <a:ext uri="{0D108BD9-81ED-4DB2-BD59-A6C34878D82A}">
                    <a16:rowId xmlns:a16="http://schemas.microsoft.com/office/drawing/2014/main" val="1309410644"/>
                  </a:ext>
                </a:extLst>
              </a:tr>
              <a:tr h="250801">
                <a:tc>
                  <a:txBody>
                    <a:bodyPr/>
                    <a:lstStyle/>
                    <a:p>
                      <a:pPr algn="l" fontAlgn="b"/>
                      <a:r>
                        <a:rPr lang="es-CO" sz="1200" b="0" i="0" u="none" strike="noStrike">
                          <a:solidFill>
                            <a:srgbClr val="000000"/>
                          </a:solidFill>
                          <a:effectLst/>
                          <a:latin typeface="Arial Narrow" panose="020B0606020202030204" pitchFamily="34" charset="0"/>
                        </a:rPr>
                        <a:t>DETERIORO, DEPRECIACION, AMORT,</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85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a:t>
                      </a:r>
                    </a:p>
                  </a:txBody>
                  <a:tcPr marL="0" marR="0" marT="0" marB="0" anchor="b">
                    <a:lnL>
                      <a:noFill/>
                    </a:lnL>
                    <a:lnR>
                      <a:noFill/>
                    </a:lnR>
                    <a:lnT>
                      <a:noFill/>
                    </a:lnT>
                    <a:lnB>
                      <a:noFill/>
                    </a:lnB>
                  </a:tcPr>
                </a:tc>
                <a:extLst>
                  <a:ext uri="{0D108BD9-81ED-4DB2-BD59-A6C34878D82A}">
                    <a16:rowId xmlns:a16="http://schemas.microsoft.com/office/drawing/2014/main" val="23615783"/>
                  </a:ext>
                </a:extLst>
              </a:tr>
              <a:tr h="250801">
                <a:tc>
                  <a:txBody>
                    <a:bodyPr/>
                    <a:lstStyle/>
                    <a:p>
                      <a:pPr algn="l" fontAlgn="b"/>
                      <a:r>
                        <a:rPr lang="es-CO" sz="1200" b="0" i="0" u="none" strike="noStrike">
                          <a:solidFill>
                            <a:srgbClr val="000000"/>
                          </a:solidFill>
                          <a:effectLst/>
                          <a:latin typeface="Arial Narrow" panose="020B0606020202030204" pitchFamily="34" charset="0"/>
                        </a:rPr>
                        <a:t>OTROS GASTOS OPERACIONALES</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2,512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3,211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-45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Arial Narrow" panose="020B0606020202030204" pitchFamily="34" charset="0"/>
                        </a:rPr>
                        <a:t>-57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270471"/>
                  </a:ext>
                </a:extLst>
              </a:tr>
              <a:tr h="250801">
                <a:tc>
                  <a:txBody>
                    <a:bodyPr/>
                    <a:lstStyle/>
                    <a:p>
                      <a:pPr algn="l" fontAlgn="b"/>
                      <a:r>
                        <a:rPr lang="es-CO" sz="1200" b="1" i="0" u="none" strike="noStrike">
                          <a:solidFill>
                            <a:srgbClr val="000000"/>
                          </a:solidFill>
                          <a:effectLst/>
                          <a:latin typeface="Arial Narrow" panose="020B0606020202030204" pitchFamily="34" charset="0"/>
                        </a:rPr>
                        <a:t>TOTAL GASTOS DE ADMINISTRACION</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24,687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24,297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29,771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Arial Narrow" panose="020B0606020202030204" pitchFamily="34" charset="0"/>
                        </a:rPr>
                        <a:t>-17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234965601"/>
                  </a:ext>
                </a:extLst>
              </a:tr>
              <a:tr h="188109">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dirty="0">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l" fontAlgn="b"/>
                      <a:endParaRPr lang="es-CO" sz="1200" b="0" i="0" u="none" strike="noStrike" dirty="0">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18298569"/>
                  </a:ext>
                </a:extLst>
              </a:tr>
              <a:tr h="376217">
                <a:tc>
                  <a:txBody>
                    <a:bodyPr/>
                    <a:lstStyle/>
                    <a:p>
                      <a:pPr algn="l" fontAlgn="b"/>
                      <a:r>
                        <a:rPr lang="es-CO" sz="1200" b="1" i="0" u="none" strike="noStrike">
                          <a:solidFill>
                            <a:srgbClr val="000000"/>
                          </a:solidFill>
                          <a:effectLst/>
                          <a:latin typeface="Arial Narrow" panose="020B0606020202030204" pitchFamily="34" charset="0"/>
                        </a:rPr>
                        <a:t>RESULTADO DEL PERIODO ANTES DE IMPUESTOS</a:t>
                      </a: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635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555</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789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-19</a:t>
                      </a:r>
                    </a:p>
                  </a:txBody>
                  <a:tcPr marL="0" marR="0" marT="0" marB="0" anchor="b">
                    <a:lnL>
                      <a:noFill/>
                    </a:lnL>
                    <a:lnR>
                      <a:noFill/>
                    </a:lnR>
                    <a:lnT>
                      <a:noFill/>
                    </a:lnT>
                    <a:lnB>
                      <a:noFill/>
                    </a:lnB>
                  </a:tcPr>
                </a:tc>
                <a:extLst>
                  <a:ext uri="{0D108BD9-81ED-4DB2-BD59-A6C34878D82A}">
                    <a16:rowId xmlns:a16="http://schemas.microsoft.com/office/drawing/2014/main" val="1261252301"/>
                  </a:ext>
                </a:extLst>
              </a:tr>
              <a:tr h="232084">
                <a:tc>
                  <a:txBody>
                    <a:bodyPr/>
                    <a:lstStyle/>
                    <a:p>
                      <a:pPr algn="l" fontAlgn="b"/>
                      <a:r>
                        <a:rPr lang="es-CO" sz="1200" b="0" i="0" u="none" strike="noStrike">
                          <a:solidFill>
                            <a:srgbClr val="000000"/>
                          </a:solidFill>
                          <a:effectLst/>
                          <a:latin typeface="Arial Narrow" panose="020B0606020202030204" pitchFamily="34" charset="0"/>
                        </a:rPr>
                        <a:t>IMPUESTO SOBRE LA RENTA Y COMPLEM.</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159</a:t>
                      </a: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117</a:t>
                      </a: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140</a:t>
                      </a:r>
                    </a:p>
                  </a:txBody>
                  <a:tcPr marL="0" marR="0" marT="0" marB="0" anchor="b">
                    <a:lnL>
                      <a:noFill/>
                    </a:lnL>
                    <a:lnR>
                      <a:noFill/>
                    </a:lnR>
                    <a:lnT>
                      <a:noFill/>
                    </a:lnT>
                    <a:lnB>
                      <a:noFill/>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36</a:t>
                      </a:r>
                    </a:p>
                  </a:txBody>
                  <a:tcPr marL="0" marR="0" marT="0" marB="0" anchor="b">
                    <a:lnL>
                      <a:noFill/>
                    </a:lnL>
                    <a:lnR>
                      <a:noFill/>
                    </a:lnR>
                    <a:lnT>
                      <a:noFill/>
                    </a:lnT>
                    <a:lnB>
                      <a:noFill/>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13</a:t>
                      </a:r>
                    </a:p>
                  </a:txBody>
                  <a:tcPr marL="0" marR="0" marT="0" marB="0" anchor="b">
                    <a:lnL>
                      <a:noFill/>
                    </a:lnL>
                    <a:lnR>
                      <a:noFill/>
                    </a:lnR>
                    <a:lnT>
                      <a:noFill/>
                    </a:lnT>
                    <a:lnB>
                      <a:noFill/>
                    </a:lnB>
                  </a:tcPr>
                </a:tc>
                <a:extLst>
                  <a:ext uri="{0D108BD9-81ED-4DB2-BD59-A6C34878D82A}">
                    <a16:rowId xmlns:a16="http://schemas.microsoft.com/office/drawing/2014/main" val="298624453"/>
                  </a:ext>
                </a:extLst>
              </a:tr>
              <a:tr h="217112">
                <a:tc>
                  <a:txBody>
                    <a:bodyPr/>
                    <a:lstStyle/>
                    <a:p>
                      <a:pPr algn="l" fontAlgn="b"/>
                      <a:r>
                        <a:rPr lang="es-CO" sz="1200" b="0" i="0" u="none" strike="noStrike">
                          <a:solidFill>
                            <a:srgbClr val="000000"/>
                          </a:solidFill>
                          <a:effectLst/>
                          <a:latin typeface="Arial Narrow" panose="020B0606020202030204" pitchFamily="34" charset="0"/>
                        </a:rPr>
                        <a:t>IMPUESTO SOBRE LA RENTA  EQUIDAD CREE</a:t>
                      </a:r>
                    </a:p>
                  </a:txBody>
                  <a:tcPr marL="78377"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42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Arial Narrow" panose="020B0606020202030204" pitchFamily="34" charset="0"/>
                        </a:rPr>
                        <a:t>50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Lucida Bright" panose="02040602050505020304" pitchFamily="18"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dirty="0">
                          <a:solidFill>
                            <a:srgbClr val="000000"/>
                          </a:solidFill>
                          <a:effectLst/>
                          <a:latin typeface="Arial Narrow" panose="020B0606020202030204" pitchFamily="34" charset="0"/>
                        </a:rPr>
                        <a:t>-100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3732259"/>
                  </a:ext>
                </a:extLst>
              </a:tr>
              <a:tr h="250801">
                <a:tc>
                  <a:txBody>
                    <a:bodyPr/>
                    <a:lstStyle/>
                    <a:p>
                      <a:pPr algn="l" fontAlgn="b"/>
                      <a:r>
                        <a:rPr lang="es-CO" sz="1200" b="1" i="0" u="none" strike="noStrike">
                          <a:solidFill>
                            <a:srgbClr val="000000"/>
                          </a:solidFill>
                          <a:effectLst/>
                          <a:latin typeface="Arial Narrow" panose="020B0606020202030204" pitchFamily="34" charset="0"/>
                        </a:rPr>
                        <a:t>RESULTADO DEL PERIODO</a:t>
                      </a: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477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Arial Narrow" panose="020B0606020202030204" pitchFamily="34" charset="0"/>
                        </a:rPr>
                        <a:t>395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598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Arial Narrow" panose="020B0606020202030204" pitchFamily="34" charset="0"/>
                        </a:rPr>
                        <a:t>21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dirty="0">
                          <a:solidFill>
                            <a:srgbClr val="000000"/>
                          </a:solidFill>
                          <a:effectLst/>
                          <a:latin typeface="Arial Narrow" panose="020B0606020202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Arial Narrow" panose="020B0606020202030204" pitchFamily="34" charset="0"/>
                        </a:rPr>
                        <a:t>-20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898696562"/>
                  </a:ext>
                </a:extLst>
              </a:tr>
            </a:tbl>
          </a:graphicData>
        </a:graphic>
      </p:graphicFrame>
      <p:pic>
        <p:nvPicPr>
          <p:cNvPr id="18644" name="Imagen 3" descr="Logo SAE-01.jpg">
            <a:extLst>
              <a:ext uri="{FF2B5EF4-FFF2-40B4-BE49-F238E27FC236}">
                <a16:creationId xmlns:a16="http://schemas.microsoft.com/office/drawing/2014/main" id="{F7BC9890-C627-4AEC-9C0E-CEDE1E572E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4817" y="458289"/>
            <a:ext cx="1012372" cy="81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número de diapositiva 1">
            <a:extLst>
              <a:ext uri="{FF2B5EF4-FFF2-40B4-BE49-F238E27FC236}">
                <a16:creationId xmlns:a16="http://schemas.microsoft.com/office/drawing/2014/main" id="{86380761-56C4-405A-85EA-1AB5E395AD1D}"/>
              </a:ext>
            </a:extLst>
          </p:cNvPr>
          <p:cNvSpPr>
            <a:spLocks noGrp="1"/>
          </p:cNvSpPr>
          <p:nvPr>
            <p:ph type="sldNum" sz="quarter" idx="12"/>
          </p:nvPr>
        </p:nvSpPr>
        <p:spPr>
          <a:xfrm>
            <a:off x="8149046" y="5661661"/>
            <a:ext cx="1851660" cy="327660"/>
          </a:xfrm>
        </p:spPr>
        <p:txBody>
          <a:bodyPr/>
          <a:lstStyle/>
          <a:p>
            <a:pPr>
              <a:defRPr/>
            </a:pPr>
            <a:fld id="{A15424BE-CCE0-4A40-8186-89136FB5FB72}" type="slidenum">
              <a:rPr lang="es-ES"/>
              <a:pPr>
                <a:defRPr/>
              </a:pPr>
              <a:t>6</a:t>
            </a:fld>
            <a:endParaRPr lang="es-ES" dirty="0"/>
          </a:p>
        </p:txBody>
      </p:sp>
      <p:sp>
        <p:nvSpPr>
          <p:cNvPr id="10" name="Botón de acción: ir hacia delante o siguiente 9">
            <a:hlinkClick r:id="rId4" action="ppaction://hlinksldjump" highlightClick="1"/>
            <a:extLst>
              <a:ext uri="{FF2B5EF4-FFF2-40B4-BE49-F238E27FC236}">
                <a16:creationId xmlns:a16="http://schemas.microsoft.com/office/drawing/2014/main" id="{B77069E6-8D94-4351-8D34-9DAB56FF3970}"/>
              </a:ext>
            </a:extLst>
          </p:cNvPr>
          <p:cNvSpPr/>
          <p:nvPr/>
        </p:nvSpPr>
        <p:spPr>
          <a:xfrm>
            <a:off x="4457701" y="3026229"/>
            <a:ext cx="289560" cy="11321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3" name="Botón de acción: ir hacia delante o siguiente 12">
            <a:hlinkClick r:id="rId5" action="ppaction://hlinksldjump" highlightClick="1"/>
            <a:extLst>
              <a:ext uri="{FF2B5EF4-FFF2-40B4-BE49-F238E27FC236}">
                <a16:creationId xmlns:a16="http://schemas.microsoft.com/office/drawing/2014/main" id="{E736F05B-2F5C-4EEA-8F69-B7167D44D8C8}"/>
              </a:ext>
            </a:extLst>
          </p:cNvPr>
          <p:cNvSpPr/>
          <p:nvPr/>
        </p:nvSpPr>
        <p:spPr>
          <a:xfrm>
            <a:off x="4451169" y="3271158"/>
            <a:ext cx="272143" cy="12736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5" name="Botón de acción: ir hacia delante o siguiente 13">
            <a:hlinkClick r:id="rId6" action="ppaction://hlinksldjump" highlightClick="1"/>
            <a:extLst>
              <a:ext uri="{FF2B5EF4-FFF2-40B4-BE49-F238E27FC236}">
                <a16:creationId xmlns:a16="http://schemas.microsoft.com/office/drawing/2014/main" id="{1FCC9F68-5245-41D6-BC9C-E1371AF0582F}"/>
              </a:ext>
            </a:extLst>
          </p:cNvPr>
          <p:cNvSpPr/>
          <p:nvPr/>
        </p:nvSpPr>
        <p:spPr>
          <a:xfrm>
            <a:off x="5167449" y="3522618"/>
            <a:ext cx="264523" cy="13171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4" name="Botón de acción: ir hacia delante o siguiente 13">
            <a:hlinkClick r:id="rId6" action="ppaction://hlinksldjump" highlightClick="1"/>
            <a:extLst>
              <a:ext uri="{FF2B5EF4-FFF2-40B4-BE49-F238E27FC236}">
                <a16:creationId xmlns:a16="http://schemas.microsoft.com/office/drawing/2014/main" id="{A78A880A-0FF7-469B-B6F8-047B281C6548}"/>
              </a:ext>
            </a:extLst>
          </p:cNvPr>
          <p:cNvSpPr/>
          <p:nvPr/>
        </p:nvSpPr>
        <p:spPr>
          <a:xfrm>
            <a:off x="4700452" y="3814355"/>
            <a:ext cx="256903" cy="120831"/>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6" name="Botón de acción: ir hacia delante o siguiente 15">
            <a:hlinkClick r:id="rId7" action="ppaction://hlinksldjump" highlightClick="1"/>
            <a:extLst>
              <a:ext uri="{FF2B5EF4-FFF2-40B4-BE49-F238E27FC236}">
                <a16:creationId xmlns:a16="http://schemas.microsoft.com/office/drawing/2014/main" id="{6E065209-4926-4961-8633-302ACF7750AD}"/>
              </a:ext>
            </a:extLst>
          </p:cNvPr>
          <p:cNvSpPr/>
          <p:nvPr/>
        </p:nvSpPr>
        <p:spPr>
          <a:xfrm>
            <a:off x="5011783" y="4049487"/>
            <a:ext cx="311332" cy="12736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2" name="Botón de acción: ir hacia delante o siguiente 11">
            <a:hlinkClick r:id="rId7" action="ppaction://hlinksldjump" highlightClick="1"/>
            <a:extLst>
              <a:ext uri="{FF2B5EF4-FFF2-40B4-BE49-F238E27FC236}">
                <a16:creationId xmlns:a16="http://schemas.microsoft.com/office/drawing/2014/main" id="{64D20579-76D1-47D6-A5E3-97F1C4C65E2E}"/>
              </a:ext>
            </a:extLst>
          </p:cNvPr>
          <p:cNvSpPr/>
          <p:nvPr/>
        </p:nvSpPr>
        <p:spPr>
          <a:xfrm>
            <a:off x="5037909" y="4337958"/>
            <a:ext cx="301534" cy="10341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34"/>
          </a:p>
        </p:txBody>
      </p:sp>
      <p:sp>
        <p:nvSpPr>
          <p:cNvPr id="18" name="Rectángulo 17">
            <a:extLst>
              <a:ext uri="{FF2B5EF4-FFF2-40B4-BE49-F238E27FC236}">
                <a16:creationId xmlns:a16="http://schemas.microsoft.com/office/drawing/2014/main" id="{B871DB1D-FD59-4EBE-8FF7-C411B4ABEDD3}"/>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9" name="Título 1">
            <a:extLst>
              <a:ext uri="{FF2B5EF4-FFF2-40B4-BE49-F238E27FC236}">
                <a16:creationId xmlns:a16="http://schemas.microsoft.com/office/drawing/2014/main" id="{650AFE16-8154-4427-B2DA-3D680A223180}"/>
              </a:ext>
            </a:extLst>
          </p:cNvPr>
          <p:cNvSpPr txBox="1">
            <a:spLocks/>
          </p:cNvSpPr>
          <p:nvPr/>
        </p:nvSpPr>
        <p:spPr>
          <a:xfrm>
            <a:off x="4059283" y="576944"/>
            <a:ext cx="4483826" cy="448491"/>
          </a:xfrm>
          <a:prstGeom prst="rect">
            <a:avLst/>
          </a:prstGeom>
        </p:spPr>
        <p:txBody>
          <a:bodyPr lIns="47026" tIns="23514" rIns="47026" bIns="23514"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524" dirty="0">
                <a:latin typeface="Arial Narrow" panose="020B0606020202030204" pitchFamily="34" charset="0"/>
              </a:rPr>
              <a:t> </a:t>
            </a:r>
            <a:r>
              <a:rPr lang="es-CO" sz="1524" dirty="0">
                <a:solidFill>
                  <a:srgbClr val="0070C0"/>
                </a:solidFill>
                <a:latin typeface="Arial Narrow" panose="020B0606020202030204" pitchFamily="34" charset="0"/>
                <a:ea typeface="+mn-ea"/>
                <a:cs typeface="Lato Regular"/>
              </a:rPr>
              <a:t>ESTADO DE RESULTADO INTEGRAL INDIVIDUAL</a:t>
            </a:r>
          </a:p>
          <a:p>
            <a:pPr algn="ctr">
              <a:defRPr/>
            </a:pPr>
            <a:r>
              <a:rPr lang="es-CO" sz="914" dirty="0">
                <a:solidFill>
                  <a:srgbClr val="0070C0"/>
                </a:solidFill>
                <a:latin typeface="Arial Narrow" panose="020B0606020202030204" pitchFamily="34" charset="0"/>
                <a:ea typeface="+mn-ea"/>
                <a:cs typeface="Lato Regular"/>
              </a:rPr>
              <a:t>PERIODOS TERMINADOS EL 31 DE OCTUBRE DE 2017 Y 31 DE OCTUBRE 2016</a:t>
            </a:r>
          </a:p>
          <a:p>
            <a:pPr algn="ctr">
              <a:defRPr/>
            </a:pPr>
            <a:r>
              <a:rPr lang="es-CO" sz="914" dirty="0">
                <a:solidFill>
                  <a:srgbClr val="0070C0"/>
                </a:solidFill>
                <a:latin typeface="Arial Narrow" panose="020B0606020202030204" pitchFamily="34" charset="0"/>
                <a:ea typeface="+mn-ea"/>
                <a:cs typeface="Lato Regular"/>
              </a:rPr>
              <a:t>(cifras expresadas en millones de pesos)</a:t>
            </a:r>
          </a:p>
          <a:p>
            <a:pPr>
              <a:defRPr/>
            </a:pPr>
            <a:endParaRPr lang="es-CO" sz="721" b="1" dirty="0">
              <a:solidFill>
                <a:srgbClr val="0070C0"/>
              </a:solidFill>
              <a:latin typeface="Lato Regular"/>
              <a:ea typeface="+mn-ea"/>
              <a:cs typeface="Lato Regular"/>
            </a:endParaRPr>
          </a:p>
        </p:txBody>
      </p:sp>
      <p:sp>
        <p:nvSpPr>
          <p:cNvPr id="17" name="Rectángulo 16">
            <a:extLst>
              <a:ext uri="{FF2B5EF4-FFF2-40B4-BE49-F238E27FC236}">
                <a16:creationId xmlns:a16="http://schemas.microsoft.com/office/drawing/2014/main" id="{CA2DD0FA-C702-45A8-8B33-607419C0044F}"/>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Tree>
    <p:extLst>
      <p:ext uri="{BB962C8B-B14F-4D97-AF65-F5344CB8AC3E}">
        <p14:creationId xmlns:p14="http://schemas.microsoft.com/office/powerpoint/2010/main" val="13004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009900" y="2868441"/>
            <a:ext cx="6332334" cy="561372"/>
          </a:xfrm>
          <a:prstGeom prst="rect">
            <a:avLst/>
          </a:prstGeom>
          <a:noFill/>
        </p:spPr>
        <p:txBody>
          <a:bodyPr wrap="square" rtlCol="0">
            <a:spAutoFit/>
          </a:bodyPr>
          <a:lstStyle/>
          <a:p>
            <a:pPr algn="ctr"/>
            <a:r>
              <a:rPr lang="es-ES" sz="3048" dirty="0">
                <a:solidFill>
                  <a:schemeClr val="accent5">
                    <a:lumMod val="50000"/>
                  </a:schemeClr>
                </a:solidFill>
                <a:latin typeface="Arial Narrow" panose="020B0606020202030204" pitchFamily="34" charset="0"/>
              </a:rPr>
              <a:t>2. </a:t>
            </a:r>
            <a:r>
              <a:rPr lang="es-CO" sz="3048" dirty="0">
                <a:solidFill>
                  <a:schemeClr val="accent5">
                    <a:lumMod val="50000"/>
                  </a:schemeClr>
                </a:solidFill>
                <a:latin typeface="Arial Narrow" panose="020B0606020202030204" pitchFamily="34" charset="0"/>
              </a:rPr>
              <a:t>VENTA DE TÍTULOS DEL PORTAFOLIO</a:t>
            </a:r>
            <a:endParaRPr lang="es-ES" sz="3048"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A1E9F239-00A4-4005-8EFD-5EF7FD9CB07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07288BBB-178F-42B9-A0C4-A657A33F307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9DA2D046-D48E-4DA2-AC9C-CF740C15C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0079D2C2-24B9-4960-A370-B8F1CA197666}"/>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VENTA DE TÍTULOS PORTAFOLIO</a:t>
            </a:r>
          </a:p>
        </p:txBody>
      </p:sp>
    </p:spTree>
    <p:extLst>
      <p:ext uri="{BB962C8B-B14F-4D97-AF65-F5344CB8AC3E}">
        <p14:creationId xmlns:p14="http://schemas.microsoft.com/office/powerpoint/2010/main" val="1140450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8</a:t>
            </a:fld>
            <a:endParaRPr lang="es-ES"/>
          </a:p>
        </p:txBody>
      </p:sp>
      <p:sp>
        <p:nvSpPr>
          <p:cNvPr id="10" name="Título 1"/>
          <p:cNvSpPr>
            <a:spLocks noGrp="1"/>
          </p:cNvSpPr>
          <p:nvPr>
            <p:ph type="title"/>
          </p:nvPr>
        </p:nvSpPr>
        <p:spPr>
          <a:xfrm>
            <a:off x="4435858" y="774104"/>
            <a:ext cx="4218059" cy="364587"/>
          </a:xfrm>
          <a:noFill/>
          <a:ln>
            <a:noFill/>
          </a:ln>
        </p:spPr>
        <p:txBody>
          <a:bodyPr vert="horz" wrap="square" lIns="82296" tIns="41148" rIns="82296" bIns="41148" rtlCol="0" anchor="ctr">
            <a:spAutoFit/>
          </a:bodyPr>
          <a:lstStyle/>
          <a:p>
            <a:pPr algn="ctr"/>
            <a:r>
              <a:rPr lang="es-CO" sz="1829" b="1" dirty="0">
                <a:solidFill>
                  <a:srgbClr val="0070C0"/>
                </a:solidFill>
                <a:latin typeface="Arial Narrow" panose="020B0606020202030204" pitchFamily="34" charset="0"/>
                <a:ea typeface="+mn-ea"/>
              </a:rPr>
              <a:t>TITULOS PORTAFOLIO INCAUTADO</a:t>
            </a:r>
          </a:p>
        </p:txBody>
      </p:sp>
      <p:sp>
        <p:nvSpPr>
          <p:cNvPr id="11" name="CuadroTexto 10">
            <a:extLst>
              <a:ext uri="{FF2B5EF4-FFF2-40B4-BE49-F238E27FC236}">
                <a16:creationId xmlns:a16="http://schemas.microsoft.com/office/drawing/2014/main" id="{7FF5DAF0-077C-4C20-BE10-4259089F3C94}"/>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12" name="Rectángulo 11">
            <a:extLst>
              <a:ext uri="{FF2B5EF4-FFF2-40B4-BE49-F238E27FC236}">
                <a16:creationId xmlns:a16="http://schemas.microsoft.com/office/drawing/2014/main" id="{E18BAED8-8D97-4647-A524-B799DE3A4F3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3" name="Imagen 2">
            <a:extLst>
              <a:ext uri="{FF2B5EF4-FFF2-40B4-BE49-F238E27FC236}">
                <a16:creationId xmlns:a16="http://schemas.microsoft.com/office/drawing/2014/main" id="{5C70A29E-1833-4246-95D0-2B4F910A1B50}"/>
              </a:ext>
            </a:extLst>
          </p:cNvPr>
          <p:cNvPicPr>
            <a:picLocks noChangeAspect="1"/>
          </p:cNvPicPr>
          <p:nvPr/>
        </p:nvPicPr>
        <p:blipFill>
          <a:blip r:embed="rId2"/>
          <a:stretch>
            <a:fillRect/>
          </a:stretch>
        </p:blipFill>
        <p:spPr>
          <a:xfrm>
            <a:off x="2525311" y="1609007"/>
            <a:ext cx="7421941" cy="1581080"/>
          </a:xfrm>
          <a:prstGeom prst="rect">
            <a:avLst/>
          </a:prstGeom>
        </p:spPr>
      </p:pic>
      <p:pic>
        <p:nvPicPr>
          <p:cNvPr id="4" name="Imagen 3">
            <a:extLst>
              <a:ext uri="{FF2B5EF4-FFF2-40B4-BE49-F238E27FC236}">
                <a16:creationId xmlns:a16="http://schemas.microsoft.com/office/drawing/2014/main" id="{8002681B-E517-46F8-8978-F3BAFAA8F4E0}"/>
              </a:ext>
            </a:extLst>
          </p:cNvPr>
          <p:cNvPicPr>
            <a:picLocks noChangeAspect="1"/>
          </p:cNvPicPr>
          <p:nvPr/>
        </p:nvPicPr>
        <p:blipFill>
          <a:blip r:embed="rId3"/>
          <a:stretch>
            <a:fillRect/>
          </a:stretch>
        </p:blipFill>
        <p:spPr>
          <a:xfrm>
            <a:off x="2525311" y="3391105"/>
            <a:ext cx="7421941" cy="2118212"/>
          </a:xfrm>
          <a:prstGeom prst="rect">
            <a:avLst/>
          </a:prstGeom>
        </p:spPr>
      </p:pic>
      <p:sp>
        <p:nvSpPr>
          <p:cNvPr id="13" name="Rectángulo 12">
            <a:extLst>
              <a:ext uri="{FF2B5EF4-FFF2-40B4-BE49-F238E27FC236}">
                <a16:creationId xmlns:a16="http://schemas.microsoft.com/office/drawing/2014/main" id="{43D06ECA-B5A4-4FC1-A4CD-7AA8DF02113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a:extLst>
              <a:ext uri="{FF2B5EF4-FFF2-40B4-BE49-F238E27FC236}">
                <a16:creationId xmlns:a16="http://schemas.microsoft.com/office/drawing/2014/main" id="{8728A516-B82F-4107-9473-4C2C5DFF2C3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4F297301-EDDB-48C5-BE01-CB41F6276C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44FE500A-B20A-4BD2-B143-CAD49C3B2094}"/>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 TÍTULOS PORTAFOLIO INCAUTADO</a:t>
            </a:r>
          </a:p>
        </p:txBody>
      </p:sp>
    </p:spTree>
    <p:extLst>
      <p:ext uri="{BB962C8B-B14F-4D97-AF65-F5344CB8AC3E}">
        <p14:creationId xmlns:p14="http://schemas.microsoft.com/office/powerpoint/2010/main" val="311172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9</a:t>
            </a:fld>
            <a:endParaRPr lang="es-ES"/>
          </a:p>
        </p:txBody>
      </p:sp>
      <p:sp>
        <p:nvSpPr>
          <p:cNvPr id="10" name="Título 1"/>
          <p:cNvSpPr>
            <a:spLocks noGrp="1"/>
          </p:cNvSpPr>
          <p:nvPr>
            <p:ph type="title"/>
          </p:nvPr>
        </p:nvSpPr>
        <p:spPr>
          <a:xfrm>
            <a:off x="4978934" y="765615"/>
            <a:ext cx="3131907" cy="364587"/>
          </a:xfrm>
          <a:noFill/>
          <a:ln>
            <a:noFill/>
          </a:ln>
        </p:spPr>
        <p:txBody>
          <a:bodyPr vert="horz" wrap="square" lIns="82296" tIns="41148" rIns="82296" bIns="41148" rtlCol="0" anchor="ctr">
            <a:spAutoFit/>
          </a:bodyPr>
          <a:lstStyle/>
          <a:p>
            <a:pPr algn="ctr"/>
            <a:r>
              <a:rPr lang="es-CO" sz="1829" b="1" dirty="0">
                <a:solidFill>
                  <a:srgbClr val="0070C0"/>
                </a:solidFill>
                <a:latin typeface="Arial Narrow" panose="020B0606020202030204" pitchFamily="34" charset="0"/>
                <a:ea typeface="+mn-ea"/>
              </a:rPr>
              <a:t>VARIABLES DEL MERCADO</a:t>
            </a:r>
          </a:p>
        </p:txBody>
      </p:sp>
      <p:sp>
        <p:nvSpPr>
          <p:cNvPr id="8" name="CuadroTexto 7">
            <a:extLst>
              <a:ext uri="{FF2B5EF4-FFF2-40B4-BE49-F238E27FC236}">
                <a16:creationId xmlns:a16="http://schemas.microsoft.com/office/drawing/2014/main" id="{6DE75931-C81B-47C1-A4DE-DE8B1A131F4F}"/>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11" name="Rectángulo 10">
            <a:extLst>
              <a:ext uri="{FF2B5EF4-FFF2-40B4-BE49-F238E27FC236}">
                <a16:creationId xmlns:a16="http://schemas.microsoft.com/office/drawing/2014/main" id="{29D537E3-3A0B-4D7C-8227-D630C144B57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CuadroTexto 11">
            <a:extLst>
              <a:ext uri="{FF2B5EF4-FFF2-40B4-BE49-F238E27FC236}">
                <a16:creationId xmlns:a16="http://schemas.microsoft.com/office/drawing/2014/main" id="{879C79D5-2DB6-47C2-A2A4-35689ABE71A1}"/>
              </a:ext>
            </a:extLst>
          </p:cNvPr>
          <p:cNvSpPr txBox="1"/>
          <p:nvPr/>
        </p:nvSpPr>
        <p:spPr>
          <a:xfrm>
            <a:off x="2557993" y="1665049"/>
            <a:ext cx="7324196" cy="3352906"/>
          </a:xfrm>
          <a:prstGeom prst="rect">
            <a:avLst/>
          </a:prstGeom>
          <a:noFill/>
        </p:spPr>
        <p:txBody>
          <a:bodyPr wrap="square" rtlCol="0">
            <a:spAutoFit/>
          </a:bodyPr>
          <a:lstStyle/>
          <a:p>
            <a:pPr marL="165876" indent="-165876" algn="just">
              <a:buFontTx/>
              <a:buChar char="-"/>
            </a:pPr>
            <a:r>
              <a:rPr lang="es-CO" sz="1829" dirty="0">
                <a:latin typeface="Arial Narrow" panose="020B0606020202030204" pitchFamily="34" charset="0"/>
              </a:rPr>
              <a:t>Posible reforma tributaria en Estados Unidos por el Gobierno de Donald Trump.</a:t>
            </a:r>
          </a:p>
          <a:p>
            <a:pPr marL="165876" indent="-165876" algn="just">
              <a:buFontTx/>
              <a:buChar char="-"/>
            </a:pPr>
            <a:endParaRPr lang="es-CO" sz="1829" dirty="0">
              <a:latin typeface="Arial Narrow" panose="020B0606020202030204" pitchFamily="34" charset="0"/>
            </a:endParaRPr>
          </a:p>
          <a:p>
            <a:pPr marL="165876" indent="-165876" algn="just">
              <a:buFontTx/>
              <a:buChar char="-"/>
            </a:pPr>
            <a:r>
              <a:rPr lang="es-CO" sz="1829" dirty="0">
                <a:latin typeface="Arial Narrow" panose="020B0606020202030204" pitchFamily="34" charset="0"/>
              </a:rPr>
              <a:t>Probabilidad de incremento de tasa FED en reunión de diciembre.</a:t>
            </a:r>
          </a:p>
          <a:p>
            <a:pPr algn="just"/>
            <a:endParaRPr lang="es-CO" sz="1829" dirty="0">
              <a:latin typeface="Arial Narrow" panose="020B0606020202030204" pitchFamily="34" charset="0"/>
            </a:endParaRPr>
          </a:p>
          <a:p>
            <a:pPr marL="165876" indent="-165876" algn="just">
              <a:buFontTx/>
              <a:buChar char="-"/>
            </a:pPr>
            <a:r>
              <a:rPr lang="es-CO" sz="1829" dirty="0">
                <a:latin typeface="Arial Narrow" panose="020B0606020202030204" pitchFamily="34" charset="0"/>
              </a:rPr>
              <a:t>Incumplimiento de pagos de Venezuela de intereses debido  al bajo nivel de reservas internacionales frente a sus compromisos de deuda, lo cual puede generar un posible impacto negativo en la deuda emergente latinoamericana.</a:t>
            </a:r>
          </a:p>
          <a:p>
            <a:pPr marL="165876" indent="-165876" algn="just">
              <a:buFontTx/>
              <a:buChar char="-"/>
            </a:pPr>
            <a:endParaRPr lang="es-CO" sz="1829" dirty="0">
              <a:latin typeface="Arial Narrow" panose="020B0606020202030204" pitchFamily="34" charset="0"/>
            </a:endParaRPr>
          </a:p>
          <a:p>
            <a:pPr algn="just"/>
            <a:endParaRPr lang="es-CO" sz="1829" dirty="0">
              <a:latin typeface="Arial Narrow" panose="020B0606020202030204" pitchFamily="34" charset="0"/>
            </a:endParaRPr>
          </a:p>
          <a:p>
            <a:pPr marL="165876" indent="-165876" algn="just">
              <a:buFontTx/>
              <a:buChar char="-"/>
            </a:pPr>
            <a:endParaRPr lang="es-CO" sz="1829" dirty="0">
              <a:latin typeface="Arial Narrow" panose="020B0606020202030204" pitchFamily="34" charset="0"/>
            </a:endParaRPr>
          </a:p>
          <a:p>
            <a:pPr marL="165876" indent="-165876" algn="just">
              <a:buFontTx/>
              <a:buChar char="-"/>
            </a:pPr>
            <a:endParaRPr lang="es-CO" sz="1829" dirty="0">
              <a:latin typeface="Arial Narrow" panose="020B0606020202030204" pitchFamily="34" charset="0"/>
            </a:endParaRPr>
          </a:p>
          <a:p>
            <a:pPr marL="165876" indent="-165876">
              <a:buFontTx/>
              <a:buChar char="-"/>
            </a:pPr>
            <a:endParaRPr lang="es-CO" sz="1067" dirty="0">
              <a:latin typeface="Arial Narrow" panose="020B0606020202030204" pitchFamily="34" charset="0"/>
            </a:endParaRPr>
          </a:p>
        </p:txBody>
      </p:sp>
      <p:sp>
        <p:nvSpPr>
          <p:cNvPr id="13" name="Rectángulo 12">
            <a:extLst>
              <a:ext uri="{FF2B5EF4-FFF2-40B4-BE49-F238E27FC236}">
                <a16:creationId xmlns:a16="http://schemas.microsoft.com/office/drawing/2014/main" id="{D2447365-BE82-4A08-99D2-F089A592905B}"/>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a:extLst>
              <a:ext uri="{FF2B5EF4-FFF2-40B4-BE49-F238E27FC236}">
                <a16:creationId xmlns:a16="http://schemas.microsoft.com/office/drawing/2014/main" id="{C4D93428-8A70-431C-8847-A576BA87108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E36D8D3F-5C79-4C5A-8174-C06C536064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F1F59D48-B785-480F-8CD0-1BE628A0B3AC}"/>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VARIABLES DEL MERCADO</a:t>
            </a:r>
          </a:p>
        </p:txBody>
      </p:sp>
    </p:spTree>
    <p:extLst>
      <p:ext uri="{BB962C8B-B14F-4D97-AF65-F5344CB8AC3E}">
        <p14:creationId xmlns:p14="http://schemas.microsoft.com/office/powerpoint/2010/main" val="285662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10</a:t>
            </a:fld>
            <a:endParaRPr lang="es-ES"/>
          </a:p>
        </p:txBody>
      </p:sp>
      <p:sp>
        <p:nvSpPr>
          <p:cNvPr id="3" name="CuadroTexto 2">
            <a:extLst>
              <a:ext uri="{FF2B5EF4-FFF2-40B4-BE49-F238E27FC236}">
                <a16:creationId xmlns:a16="http://schemas.microsoft.com/office/drawing/2014/main" id="{5D32A466-C425-4EDE-8F14-9C263D00E438}"/>
              </a:ext>
            </a:extLst>
          </p:cNvPr>
          <p:cNvSpPr txBox="1"/>
          <p:nvPr/>
        </p:nvSpPr>
        <p:spPr>
          <a:xfrm>
            <a:off x="2694284" y="1668369"/>
            <a:ext cx="6698766" cy="2645981"/>
          </a:xfrm>
          <a:prstGeom prst="rect">
            <a:avLst/>
          </a:prstGeom>
          <a:noFill/>
        </p:spPr>
        <p:txBody>
          <a:bodyPr wrap="square" rtlCol="0">
            <a:spAutoFit/>
          </a:bodyPr>
          <a:lstStyle/>
          <a:p>
            <a:pPr algn="just"/>
            <a:r>
              <a:rPr lang="es-CO" sz="1920" dirty="0">
                <a:latin typeface="Arial Narrow" panose="020B0606020202030204" pitchFamily="34" charset="0"/>
              </a:rPr>
              <a:t>Se solicitó asesoría para el procedimiento de venta de los títulos con las siguientes entidades:</a:t>
            </a:r>
          </a:p>
          <a:p>
            <a:pPr algn="just"/>
            <a:endParaRPr lang="es-CO" sz="1920" dirty="0">
              <a:latin typeface="Arial Narrow" panose="020B0606020202030204" pitchFamily="34" charset="0"/>
            </a:endParaRPr>
          </a:p>
          <a:p>
            <a:pPr marL="313518" indent="-313518" algn="just">
              <a:buFontTx/>
              <a:buChar char="-"/>
            </a:pPr>
            <a:r>
              <a:rPr lang="es-CO" sz="1920" dirty="0">
                <a:latin typeface="Arial Narrow" panose="020B0606020202030204" pitchFamily="34" charset="0"/>
              </a:rPr>
              <a:t>Valores Bancolombia - Comisionista de Bolsa</a:t>
            </a:r>
          </a:p>
          <a:p>
            <a:pPr marL="313518" indent="-313518" algn="just">
              <a:buFontTx/>
              <a:buChar char="-"/>
            </a:pPr>
            <a:r>
              <a:rPr lang="es-CO" sz="1920" dirty="0">
                <a:latin typeface="Arial Narrow" panose="020B0606020202030204" pitchFamily="34" charset="0"/>
              </a:rPr>
              <a:t>Banco de Occidente</a:t>
            </a:r>
          </a:p>
          <a:p>
            <a:pPr marL="313518" indent="-313518" algn="just">
              <a:buFontTx/>
              <a:buChar char="-"/>
            </a:pPr>
            <a:r>
              <a:rPr lang="es-CO" sz="1920" dirty="0">
                <a:latin typeface="Arial Narrow" panose="020B0606020202030204" pitchFamily="34" charset="0"/>
              </a:rPr>
              <a:t>Itaú Comisionista de Bolsa</a:t>
            </a:r>
          </a:p>
          <a:p>
            <a:pPr marL="195948" indent="-195948">
              <a:buFontTx/>
              <a:buChar char="-"/>
            </a:pPr>
            <a:endParaRPr lang="es-CO" sz="1920" dirty="0">
              <a:latin typeface="Arial Narrow" panose="020B0606020202030204" pitchFamily="34" charset="0"/>
            </a:endParaRPr>
          </a:p>
          <a:p>
            <a:pPr marL="195948" indent="-195948">
              <a:buFontTx/>
              <a:buChar char="-"/>
            </a:pPr>
            <a:endParaRPr lang="es-CO" sz="1920" dirty="0">
              <a:latin typeface="Arial Narrow" panose="020B0606020202030204" pitchFamily="34" charset="0"/>
            </a:endParaRPr>
          </a:p>
          <a:p>
            <a:pPr marL="195948" indent="-195948">
              <a:buFontTx/>
              <a:buChar char="-"/>
            </a:pPr>
            <a:endParaRPr lang="es-CO" sz="1234" dirty="0">
              <a:latin typeface="Arial Narrow" panose="020B0606020202030204" pitchFamily="34" charset="0"/>
            </a:endParaRPr>
          </a:p>
        </p:txBody>
      </p:sp>
      <p:sp>
        <p:nvSpPr>
          <p:cNvPr id="8" name="CuadroTexto 7">
            <a:extLst>
              <a:ext uri="{FF2B5EF4-FFF2-40B4-BE49-F238E27FC236}">
                <a16:creationId xmlns:a16="http://schemas.microsoft.com/office/drawing/2014/main" id="{38F49D53-7008-42ED-BCCE-6104E26666ED}"/>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11" name="Rectángulo 10">
            <a:extLst>
              <a:ext uri="{FF2B5EF4-FFF2-40B4-BE49-F238E27FC236}">
                <a16:creationId xmlns:a16="http://schemas.microsoft.com/office/drawing/2014/main" id="{53B02779-B902-4FCA-A588-F369803568F9}"/>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Rectángulo 11">
            <a:extLst>
              <a:ext uri="{FF2B5EF4-FFF2-40B4-BE49-F238E27FC236}">
                <a16:creationId xmlns:a16="http://schemas.microsoft.com/office/drawing/2014/main" id="{BE968BB2-6853-421C-BAFE-00BEDCDC54FD}"/>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6B938C76-AAF2-4D73-B3F8-219346AD64B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660F416F-24DC-400B-9152-95DA33CE00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8D9D24B7-6A5C-4511-A013-ACF9265CE544}"/>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INTERMEDIARIOS DEL MERCADO CONSULTADOS</a:t>
            </a:r>
          </a:p>
        </p:txBody>
      </p:sp>
    </p:spTree>
    <p:extLst>
      <p:ext uri="{BB962C8B-B14F-4D97-AF65-F5344CB8AC3E}">
        <p14:creationId xmlns:p14="http://schemas.microsoft.com/office/powerpoint/2010/main" val="1303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11</a:t>
            </a:fld>
            <a:endParaRPr lang="es-ES"/>
          </a:p>
        </p:txBody>
      </p:sp>
      <p:sp>
        <p:nvSpPr>
          <p:cNvPr id="10" name="Título 1"/>
          <p:cNvSpPr>
            <a:spLocks noGrp="1"/>
          </p:cNvSpPr>
          <p:nvPr>
            <p:ph type="title"/>
          </p:nvPr>
        </p:nvSpPr>
        <p:spPr>
          <a:xfrm>
            <a:off x="5087929" y="798197"/>
            <a:ext cx="2705426" cy="364587"/>
          </a:xfrm>
          <a:noFill/>
          <a:ln>
            <a:noFill/>
          </a:ln>
        </p:spPr>
        <p:txBody>
          <a:bodyPr vert="horz" wrap="square" lIns="82296" tIns="41148" rIns="82296" bIns="41148" rtlCol="0" anchor="ctr">
            <a:spAutoFit/>
          </a:bodyPr>
          <a:lstStyle/>
          <a:p>
            <a:pPr algn="ctr"/>
            <a:r>
              <a:rPr lang="es-CO" sz="1829" b="1" dirty="0">
                <a:solidFill>
                  <a:srgbClr val="0070C0"/>
                </a:solidFill>
                <a:latin typeface="Arial Narrow" panose="020B0606020202030204" pitchFamily="34" charset="0"/>
                <a:ea typeface="+mn-ea"/>
              </a:rPr>
              <a:t>ESTRATEGIA YANKEES</a:t>
            </a:r>
          </a:p>
        </p:txBody>
      </p:sp>
      <p:sp>
        <p:nvSpPr>
          <p:cNvPr id="3" name="CuadroTexto 2">
            <a:extLst>
              <a:ext uri="{FF2B5EF4-FFF2-40B4-BE49-F238E27FC236}">
                <a16:creationId xmlns:a16="http://schemas.microsoft.com/office/drawing/2014/main" id="{5D32A466-C425-4EDE-8F14-9C263D00E438}"/>
              </a:ext>
            </a:extLst>
          </p:cNvPr>
          <p:cNvSpPr txBox="1"/>
          <p:nvPr/>
        </p:nvSpPr>
        <p:spPr>
          <a:xfrm>
            <a:off x="2690935" y="1497136"/>
            <a:ext cx="6698766" cy="683264"/>
          </a:xfrm>
          <a:prstGeom prst="rect">
            <a:avLst/>
          </a:prstGeom>
          <a:noFill/>
        </p:spPr>
        <p:txBody>
          <a:bodyPr wrap="square" rtlCol="0">
            <a:spAutoFit/>
          </a:bodyPr>
          <a:lstStyle/>
          <a:p>
            <a:pPr marL="235139" indent="-235139">
              <a:buAutoNum type="arabicPeriod"/>
            </a:pPr>
            <a:r>
              <a:rPr lang="es-CO" sz="1920" dirty="0">
                <a:latin typeface="Arial Narrow" panose="020B0606020202030204" pitchFamily="34" charset="0"/>
              </a:rPr>
              <a:t>Venta Títulos </a:t>
            </a:r>
            <a:r>
              <a:rPr lang="es-CO" sz="1920" dirty="0" err="1">
                <a:latin typeface="Arial Narrow" panose="020B0606020202030204" pitchFamily="34" charset="0"/>
              </a:rPr>
              <a:t>Yankees</a:t>
            </a:r>
            <a:r>
              <a:rPr lang="es-CO" sz="1920" dirty="0">
                <a:latin typeface="Arial Narrow" panose="020B0606020202030204" pitchFamily="34" charset="0"/>
              </a:rPr>
              <a:t> (Todas las referencias)</a:t>
            </a:r>
          </a:p>
          <a:p>
            <a:pPr marL="235139" indent="-235139">
              <a:buAutoNum type="arabicPeriod"/>
            </a:pPr>
            <a:endParaRPr lang="es-CO" sz="1920" dirty="0">
              <a:latin typeface="Arial Narrow" panose="020B0606020202030204" pitchFamily="34" charset="0"/>
            </a:endParaRPr>
          </a:p>
        </p:txBody>
      </p:sp>
      <p:pic>
        <p:nvPicPr>
          <p:cNvPr id="4" name="Imagen 3">
            <a:extLst>
              <a:ext uri="{FF2B5EF4-FFF2-40B4-BE49-F238E27FC236}">
                <a16:creationId xmlns:a16="http://schemas.microsoft.com/office/drawing/2014/main" id="{944ACD73-147C-4945-85DF-ED11758D56FF}"/>
              </a:ext>
            </a:extLst>
          </p:cNvPr>
          <p:cNvPicPr>
            <a:picLocks noChangeAspect="1"/>
          </p:cNvPicPr>
          <p:nvPr/>
        </p:nvPicPr>
        <p:blipFill>
          <a:blip r:embed="rId2"/>
          <a:stretch>
            <a:fillRect/>
          </a:stretch>
        </p:blipFill>
        <p:spPr>
          <a:xfrm>
            <a:off x="2416493" y="1938031"/>
            <a:ext cx="7196269" cy="4002715"/>
          </a:xfrm>
          <a:prstGeom prst="rect">
            <a:avLst/>
          </a:prstGeom>
        </p:spPr>
      </p:pic>
      <p:sp>
        <p:nvSpPr>
          <p:cNvPr id="11" name="CuadroTexto 10">
            <a:extLst>
              <a:ext uri="{FF2B5EF4-FFF2-40B4-BE49-F238E27FC236}">
                <a16:creationId xmlns:a16="http://schemas.microsoft.com/office/drawing/2014/main" id="{A97EDF99-1982-43D8-90B6-22A881AE1444}"/>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12" name="Rectángulo 11">
            <a:extLst>
              <a:ext uri="{FF2B5EF4-FFF2-40B4-BE49-F238E27FC236}">
                <a16:creationId xmlns:a16="http://schemas.microsoft.com/office/drawing/2014/main" id="{7A7321DC-EDD3-46AE-B508-5070F1B4C2F0}"/>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3" name="Rectángulo 12">
            <a:extLst>
              <a:ext uri="{FF2B5EF4-FFF2-40B4-BE49-F238E27FC236}">
                <a16:creationId xmlns:a16="http://schemas.microsoft.com/office/drawing/2014/main" id="{DB258E4A-CFAD-492A-B454-64D1D58AF10B}"/>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a:extLst>
              <a:ext uri="{FF2B5EF4-FFF2-40B4-BE49-F238E27FC236}">
                <a16:creationId xmlns:a16="http://schemas.microsoft.com/office/drawing/2014/main" id="{A7670601-425A-4C8A-81D2-D0EC86F0F3A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FDA6E211-703C-422C-99ED-852EF8205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1D2716C7-69BA-48BC-8EF3-BAC480A82112}"/>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ESTRATEGIA YANKEES</a:t>
            </a:r>
          </a:p>
        </p:txBody>
      </p:sp>
    </p:spTree>
    <p:extLst>
      <p:ext uri="{BB962C8B-B14F-4D97-AF65-F5344CB8AC3E}">
        <p14:creationId xmlns:p14="http://schemas.microsoft.com/office/powerpoint/2010/main" val="901296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12</a:t>
            </a:fld>
            <a:endParaRPr lang="es-ES"/>
          </a:p>
        </p:txBody>
      </p:sp>
      <p:sp>
        <p:nvSpPr>
          <p:cNvPr id="3" name="CuadroTexto 2">
            <a:extLst>
              <a:ext uri="{FF2B5EF4-FFF2-40B4-BE49-F238E27FC236}">
                <a16:creationId xmlns:a16="http://schemas.microsoft.com/office/drawing/2014/main" id="{5D32A466-C425-4EDE-8F14-9C263D00E438}"/>
              </a:ext>
            </a:extLst>
          </p:cNvPr>
          <p:cNvSpPr txBox="1"/>
          <p:nvPr/>
        </p:nvSpPr>
        <p:spPr>
          <a:xfrm>
            <a:off x="2585419" y="1421963"/>
            <a:ext cx="6698766" cy="683264"/>
          </a:xfrm>
          <a:prstGeom prst="rect">
            <a:avLst/>
          </a:prstGeom>
          <a:noFill/>
        </p:spPr>
        <p:txBody>
          <a:bodyPr wrap="square" rtlCol="0">
            <a:spAutoFit/>
          </a:bodyPr>
          <a:lstStyle/>
          <a:p>
            <a:endParaRPr lang="es-CO" sz="1920" dirty="0">
              <a:latin typeface="Arial Narrow" panose="020B0606020202030204" pitchFamily="34" charset="0"/>
            </a:endParaRPr>
          </a:p>
          <a:p>
            <a:r>
              <a:rPr lang="es-CO" sz="1920" dirty="0">
                <a:latin typeface="Arial Narrow" panose="020B0606020202030204" pitchFamily="34" charset="0"/>
              </a:rPr>
              <a:t>2. Venta de TES referencias de 2018 y 2024</a:t>
            </a:r>
          </a:p>
        </p:txBody>
      </p:sp>
      <p:pic>
        <p:nvPicPr>
          <p:cNvPr id="6" name="Imagen 5">
            <a:extLst>
              <a:ext uri="{FF2B5EF4-FFF2-40B4-BE49-F238E27FC236}">
                <a16:creationId xmlns:a16="http://schemas.microsoft.com/office/drawing/2014/main" id="{2491DA1B-30C7-4708-B27D-98C5729AAA0C}"/>
              </a:ext>
            </a:extLst>
          </p:cNvPr>
          <p:cNvPicPr>
            <a:picLocks noChangeAspect="1"/>
          </p:cNvPicPr>
          <p:nvPr/>
        </p:nvPicPr>
        <p:blipFill rotWithShape="1">
          <a:blip r:embed="rId2"/>
          <a:srcRect r="21322" b="62888"/>
          <a:stretch/>
        </p:blipFill>
        <p:spPr>
          <a:xfrm>
            <a:off x="2703822" y="2490598"/>
            <a:ext cx="7316765" cy="3321227"/>
          </a:xfrm>
          <a:prstGeom prst="rect">
            <a:avLst/>
          </a:prstGeom>
        </p:spPr>
      </p:pic>
      <p:sp>
        <p:nvSpPr>
          <p:cNvPr id="11" name="CuadroTexto 10">
            <a:extLst>
              <a:ext uri="{FF2B5EF4-FFF2-40B4-BE49-F238E27FC236}">
                <a16:creationId xmlns:a16="http://schemas.microsoft.com/office/drawing/2014/main" id="{FAC6DF37-A532-4657-9504-60E02E1B555A}"/>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10" name="Rectángulo 9">
            <a:extLst>
              <a:ext uri="{FF2B5EF4-FFF2-40B4-BE49-F238E27FC236}">
                <a16:creationId xmlns:a16="http://schemas.microsoft.com/office/drawing/2014/main" id="{52B7D4B0-60F8-4A37-8999-805A7927854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3" name="Título 1">
            <a:extLst>
              <a:ext uri="{FF2B5EF4-FFF2-40B4-BE49-F238E27FC236}">
                <a16:creationId xmlns:a16="http://schemas.microsoft.com/office/drawing/2014/main" id="{EFA81C25-6F0A-422C-A3CB-9197B588F924}"/>
              </a:ext>
            </a:extLst>
          </p:cNvPr>
          <p:cNvSpPr>
            <a:spLocks noGrp="1"/>
          </p:cNvSpPr>
          <p:nvPr>
            <p:ph type="title"/>
          </p:nvPr>
        </p:nvSpPr>
        <p:spPr>
          <a:xfrm>
            <a:off x="5087929" y="798197"/>
            <a:ext cx="2326406" cy="364587"/>
          </a:xfrm>
          <a:noFill/>
          <a:ln>
            <a:noFill/>
          </a:ln>
        </p:spPr>
        <p:txBody>
          <a:bodyPr vert="horz" wrap="square" lIns="82296" tIns="41148" rIns="82296" bIns="41148" rtlCol="0" anchor="ctr">
            <a:spAutoFit/>
          </a:bodyPr>
          <a:lstStyle/>
          <a:p>
            <a:pPr algn="ctr"/>
            <a:r>
              <a:rPr lang="es-CO" sz="1829" b="1" dirty="0">
                <a:solidFill>
                  <a:srgbClr val="0070C0"/>
                </a:solidFill>
                <a:latin typeface="Arial Narrow" panose="020B0606020202030204" pitchFamily="34" charset="0"/>
                <a:ea typeface="+mn-ea"/>
              </a:rPr>
              <a:t>ESTRATEGIA TES</a:t>
            </a:r>
          </a:p>
        </p:txBody>
      </p:sp>
      <p:sp>
        <p:nvSpPr>
          <p:cNvPr id="12" name="Rectángulo 11">
            <a:extLst>
              <a:ext uri="{FF2B5EF4-FFF2-40B4-BE49-F238E27FC236}">
                <a16:creationId xmlns:a16="http://schemas.microsoft.com/office/drawing/2014/main" id="{C2C2382F-2324-4AC3-9474-385FE2193F02}"/>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4" name="Rectángulo 13">
            <a:extLst>
              <a:ext uri="{FF2B5EF4-FFF2-40B4-BE49-F238E27FC236}">
                <a16:creationId xmlns:a16="http://schemas.microsoft.com/office/drawing/2014/main" id="{357FA693-5D4D-4AEB-B538-4BDBAC5E366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BC436405-EC98-422D-B670-61BD089EE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6" name="CuadroTexto 15">
            <a:extLst>
              <a:ext uri="{FF2B5EF4-FFF2-40B4-BE49-F238E27FC236}">
                <a16:creationId xmlns:a16="http://schemas.microsoft.com/office/drawing/2014/main" id="{4E00ECFD-BC5B-4A9D-922B-566A85D3EFAA}"/>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ESTRATEGIA TES</a:t>
            </a:r>
          </a:p>
        </p:txBody>
      </p:sp>
    </p:spTree>
    <p:extLst>
      <p:ext uri="{BB962C8B-B14F-4D97-AF65-F5344CB8AC3E}">
        <p14:creationId xmlns:p14="http://schemas.microsoft.com/office/powerpoint/2010/main" val="2173349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15B2B85-C11A-46BE-910A-7C2CECB29AE5}" type="slidenum">
              <a:rPr lang="es-ES" smtClean="0"/>
              <a:t>13</a:t>
            </a:fld>
            <a:endParaRPr lang="es-ES"/>
          </a:p>
        </p:txBody>
      </p:sp>
      <p:sp>
        <p:nvSpPr>
          <p:cNvPr id="10" name="Título 1"/>
          <p:cNvSpPr>
            <a:spLocks noGrp="1"/>
          </p:cNvSpPr>
          <p:nvPr>
            <p:ph type="title"/>
          </p:nvPr>
        </p:nvSpPr>
        <p:spPr>
          <a:xfrm>
            <a:off x="5215326" y="771259"/>
            <a:ext cx="2055186" cy="364587"/>
          </a:xfrm>
          <a:noFill/>
          <a:ln>
            <a:noFill/>
          </a:ln>
        </p:spPr>
        <p:txBody>
          <a:bodyPr vert="horz" wrap="square" lIns="82296" tIns="41148" rIns="82296" bIns="41148" rtlCol="0" anchor="ctr">
            <a:spAutoFit/>
          </a:bodyPr>
          <a:lstStyle/>
          <a:p>
            <a:pPr algn="ctr"/>
            <a:r>
              <a:rPr lang="es-CO" sz="1829" b="1" dirty="0">
                <a:solidFill>
                  <a:srgbClr val="0070C0"/>
                </a:solidFill>
                <a:latin typeface="Arial Narrow" panose="020B0606020202030204" pitchFamily="34" charset="0"/>
                <a:ea typeface="+mn-ea"/>
              </a:rPr>
              <a:t>VENTA YANKEES</a:t>
            </a:r>
          </a:p>
        </p:txBody>
      </p:sp>
      <p:sp>
        <p:nvSpPr>
          <p:cNvPr id="13" name="CuadroTexto 12">
            <a:extLst>
              <a:ext uri="{FF2B5EF4-FFF2-40B4-BE49-F238E27FC236}">
                <a16:creationId xmlns:a16="http://schemas.microsoft.com/office/drawing/2014/main" id="{5EE0AEF2-B98A-4A4B-8C12-5C22ACB4A3F6}"/>
              </a:ext>
            </a:extLst>
          </p:cNvPr>
          <p:cNvSpPr txBox="1"/>
          <p:nvPr/>
        </p:nvSpPr>
        <p:spPr>
          <a:xfrm>
            <a:off x="6544888" y="6211276"/>
            <a:ext cx="3337300" cy="286232"/>
          </a:xfrm>
          <a:prstGeom prst="rect">
            <a:avLst/>
          </a:prstGeom>
          <a:noFill/>
        </p:spPr>
        <p:txBody>
          <a:bodyPr wrap="square" rtlCol="0">
            <a:spAutoFit/>
          </a:bodyPr>
          <a:lstStyle/>
          <a:p>
            <a:pPr algn="r"/>
            <a:r>
              <a:rPr lang="es-ES" sz="1260" dirty="0">
                <a:solidFill>
                  <a:schemeClr val="bg1"/>
                </a:solidFill>
                <a:latin typeface="Lato Regular"/>
                <a:cs typeface="Lato Regular"/>
              </a:rPr>
              <a:t>Vicepresidencia Administrativa y Financiera</a:t>
            </a:r>
          </a:p>
        </p:txBody>
      </p:sp>
      <p:sp>
        <p:nvSpPr>
          <p:cNvPr id="11" name="Rectángulo 10">
            <a:extLst>
              <a:ext uri="{FF2B5EF4-FFF2-40B4-BE49-F238E27FC236}">
                <a16:creationId xmlns:a16="http://schemas.microsoft.com/office/drawing/2014/main" id="{0B68A543-7D34-4437-AE8D-0CF0628818E7}"/>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12" name="CuadroTexto 11">
            <a:extLst>
              <a:ext uri="{FF2B5EF4-FFF2-40B4-BE49-F238E27FC236}">
                <a16:creationId xmlns:a16="http://schemas.microsoft.com/office/drawing/2014/main" id="{20DF5DB1-7DA3-46D4-BF29-6F2053752C59}"/>
              </a:ext>
            </a:extLst>
          </p:cNvPr>
          <p:cNvSpPr txBox="1"/>
          <p:nvPr/>
        </p:nvSpPr>
        <p:spPr>
          <a:xfrm>
            <a:off x="2471781" y="1290289"/>
            <a:ext cx="7153348" cy="3140603"/>
          </a:xfrm>
          <a:prstGeom prst="rect">
            <a:avLst/>
          </a:prstGeom>
          <a:noFill/>
        </p:spPr>
        <p:txBody>
          <a:bodyPr wrap="square" rtlCol="0">
            <a:spAutoFit/>
          </a:bodyPr>
          <a:lstStyle/>
          <a:p>
            <a:pPr marL="165876" indent="-165876" algn="just">
              <a:buFontTx/>
              <a:buChar char="-"/>
            </a:pPr>
            <a:r>
              <a:rPr lang="es-CO" sz="1981" dirty="0">
                <a:latin typeface="Arial Narrow" panose="020B0606020202030204" pitchFamily="34" charset="0"/>
              </a:rPr>
              <a:t>Venta gradual de los títulos por referencias. Una referencia diaria.</a:t>
            </a:r>
          </a:p>
          <a:p>
            <a:pPr marL="165876" indent="-165876" algn="just">
              <a:buFontTx/>
              <a:buChar char="-"/>
            </a:pPr>
            <a:r>
              <a:rPr lang="es-CO" sz="1981" dirty="0">
                <a:latin typeface="Arial Narrow" panose="020B0606020202030204" pitchFamily="34" charset="0"/>
              </a:rPr>
              <a:t>Cumplimiento de la operación T+2 (Se tienen en cuenta días festivos en Colombia y Estados Unidos).</a:t>
            </a:r>
          </a:p>
          <a:p>
            <a:pPr marL="165876" indent="-165876" algn="just">
              <a:buFontTx/>
              <a:buChar char="-"/>
            </a:pPr>
            <a:r>
              <a:rPr lang="es-CO" sz="1981" dirty="0">
                <a:latin typeface="Arial Narrow" panose="020B0606020202030204" pitchFamily="34" charset="0"/>
              </a:rPr>
              <a:t>Cotizaciones de compra con 3 oferentes (no se recomienda hacer más de 3 cotizaciones por posibilidad de distorsión de precios).</a:t>
            </a:r>
          </a:p>
          <a:p>
            <a:pPr marL="165876" indent="-165876" algn="just">
              <a:buFontTx/>
              <a:buChar char="-"/>
            </a:pPr>
            <a:r>
              <a:rPr lang="es-CO" sz="1981" dirty="0">
                <a:latin typeface="Arial Narrow" panose="020B0606020202030204" pitchFamily="34" charset="0"/>
              </a:rPr>
              <a:t>Entidades a cotizar: Valores Bancolombia, Banco de Occidente, Alianza Valores</a:t>
            </a:r>
          </a:p>
          <a:p>
            <a:pPr marL="165876" indent="-165876" algn="just">
              <a:buFontTx/>
              <a:buChar char="-"/>
            </a:pPr>
            <a:r>
              <a:rPr lang="es-CO" sz="1981" dirty="0">
                <a:latin typeface="Arial Narrow" panose="020B0606020202030204" pitchFamily="34" charset="0"/>
              </a:rPr>
              <a:t>Cotización todo costo (Incluidas las comisiones).</a:t>
            </a:r>
          </a:p>
          <a:p>
            <a:pPr marL="165876" indent="-165876" algn="just">
              <a:buFontTx/>
              <a:buChar char="-"/>
            </a:pPr>
            <a:r>
              <a:rPr lang="es-CO" sz="1981" dirty="0">
                <a:latin typeface="Arial Narrow" panose="020B0606020202030204" pitchFamily="34" charset="0"/>
              </a:rPr>
              <a:t>Cumplimiento DVP (Pago contra entrega)</a:t>
            </a:r>
          </a:p>
          <a:p>
            <a:pPr marL="165876" indent="-165876" algn="just">
              <a:buFontTx/>
              <a:buChar char="-"/>
            </a:pPr>
            <a:r>
              <a:rPr lang="es-CO" sz="1981" dirty="0">
                <a:latin typeface="Arial Narrow" panose="020B0606020202030204" pitchFamily="34" charset="0"/>
              </a:rPr>
              <a:t>Venta para realizarse en las primeras semanas de diciembre de 2017.</a:t>
            </a:r>
          </a:p>
        </p:txBody>
      </p:sp>
      <p:pic>
        <p:nvPicPr>
          <p:cNvPr id="4" name="Imagen 3">
            <a:extLst>
              <a:ext uri="{FF2B5EF4-FFF2-40B4-BE49-F238E27FC236}">
                <a16:creationId xmlns:a16="http://schemas.microsoft.com/office/drawing/2014/main" id="{9F4F5EFA-7618-48C9-9238-0E65963D966F}"/>
              </a:ext>
            </a:extLst>
          </p:cNvPr>
          <p:cNvPicPr>
            <a:picLocks noChangeAspect="1"/>
          </p:cNvPicPr>
          <p:nvPr/>
        </p:nvPicPr>
        <p:blipFill>
          <a:blip r:embed="rId2"/>
          <a:stretch>
            <a:fillRect/>
          </a:stretch>
        </p:blipFill>
        <p:spPr>
          <a:xfrm>
            <a:off x="2471781" y="4672889"/>
            <a:ext cx="7436203" cy="1401864"/>
          </a:xfrm>
          <a:prstGeom prst="rect">
            <a:avLst/>
          </a:prstGeom>
        </p:spPr>
      </p:pic>
      <p:sp>
        <p:nvSpPr>
          <p:cNvPr id="14" name="Rectángulo 13">
            <a:extLst>
              <a:ext uri="{FF2B5EF4-FFF2-40B4-BE49-F238E27FC236}">
                <a16:creationId xmlns:a16="http://schemas.microsoft.com/office/drawing/2014/main" id="{D8A7B759-4868-4535-8B58-877CCE318577}"/>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5" name="Rectángulo 14">
            <a:extLst>
              <a:ext uri="{FF2B5EF4-FFF2-40B4-BE49-F238E27FC236}">
                <a16:creationId xmlns:a16="http://schemas.microsoft.com/office/drawing/2014/main" id="{88BF8292-A02E-40E3-8ADC-E605229FD176}"/>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E7D6E275-A478-4F64-9F4F-4D52EBF20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1C756F65-E62A-4116-9BEE-AD6F6BB89A6B}"/>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VENTA YANKEES</a:t>
            </a:r>
          </a:p>
        </p:txBody>
      </p:sp>
    </p:spTree>
    <p:extLst>
      <p:ext uri="{BB962C8B-B14F-4D97-AF65-F5344CB8AC3E}">
        <p14:creationId xmlns:p14="http://schemas.microsoft.com/office/powerpoint/2010/main" val="1815195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58605" y="2941163"/>
            <a:ext cx="7535843" cy="43363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solidFill>
                  <a:schemeClr val="bg1"/>
                </a:solidFill>
              </a:rPr>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14</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49569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CuadroTexto 6">
            <a:extLst>
              <a:ext uri="{FF2B5EF4-FFF2-40B4-BE49-F238E27FC236}">
                <a16:creationId xmlns:a16="http://schemas.microsoft.com/office/drawing/2014/main" id="{6FE0759B-1603-45A1-AE68-D0A4AC67C0B4}"/>
              </a:ext>
            </a:extLst>
          </p:cNvPr>
          <p:cNvSpPr txBox="1"/>
          <p:nvPr/>
        </p:nvSpPr>
        <p:spPr>
          <a:xfrm>
            <a:off x="2854062" y="2868441"/>
            <a:ext cx="6845682" cy="1030410"/>
          </a:xfrm>
          <a:prstGeom prst="rect">
            <a:avLst/>
          </a:prstGeom>
          <a:noFill/>
        </p:spPr>
        <p:txBody>
          <a:bodyPr wrap="square" rtlCol="0">
            <a:spAutoFit/>
          </a:bodyPr>
          <a:lstStyle/>
          <a:p>
            <a:pPr algn="ctr"/>
            <a:r>
              <a:rPr lang="es-ES" sz="3048" dirty="0">
                <a:solidFill>
                  <a:schemeClr val="accent5">
                    <a:lumMod val="50000"/>
                  </a:schemeClr>
                </a:solidFill>
                <a:latin typeface="Arial Narrow" panose="020B0606020202030204" pitchFamily="34" charset="0"/>
              </a:rPr>
              <a:t>3. </a:t>
            </a:r>
            <a:r>
              <a:rPr lang="es-CO" sz="3048" dirty="0">
                <a:solidFill>
                  <a:schemeClr val="accent5">
                    <a:lumMod val="50000"/>
                  </a:schemeClr>
                </a:solidFill>
                <a:latin typeface="Arial Narrow" panose="020B0606020202030204" pitchFamily="34" charset="0"/>
              </a:rPr>
              <a:t>PRESENTACIÓN PRESUPUESTO FRISCO VIGENCIA 2018 – APROBACIÓN CNE</a:t>
            </a:r>
            <a:endParaRPr lang="es-ES" sz="3048" dirty="0">
              <a:solidFill>
                <a:schemeClr val="accent5">
                  <a:lumMod val="50000"/>
                </a:schemeClr>
              </a:solidFill>
              <a:latin typeface="Arial Narrow" panose="020B0606020202030204" pitchFamily="34" charset="0"/>
            </a:endParaRPr>
          </a:p>
        </p:txBody>
      </p:sp>
      <p:sp>
        <p:nvSpPr>
          <p:cNvPr id="6" name="Rectángulo 5">
            <a:extLst>
              <a:ext uri="{FF2B5EF4-FFF2-40B4-BE49-F238E27FC236}">
                <a16:creationId xmlns:a16="http://schemas.microsoft.com/office/drawing/2014/main" id="{E2E3EE49-74C2-4C29-A34B-CFA950FB2F7B}"/>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90577539-AAA3-49B9-A32F-538C7F22B21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C8EDE213-D16C-4DA0-B2E9-BD93E3248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781C156F-9C74-4B6D-A3D9-1C6E81B1A4BD}"/>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PRESUPUESTO FRISCO 2018 APROBACIÓN CNE</a:t>
            </a:r>
          </a:p>
        </p:txBody>
      </p:sp>
    </p:spTree>
    <p:extLst>
      <p:ext uri="{BB962C8B-B14F-4D97-AF65-F5344CB8AC3E}">
        <p14:creationId xmlns:p14="http://schemas.microsoft.com/office/powerpoint/2010/main" val="2973117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Título 1"/>
          <p:cNvSpPr txBox="1">
            <a:spLocks/>
          </p:cNvSpPr>
          <p:nvPr/>
        </p:nvSpPr>
        <p:spPr>
          <a:xfrm>
            <a:off x="3027793" y="97007"/>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676" b="1" dirty="0">
                <a:solidFill>
                  <a:srgbClr val="0070C0"/>
                </a:solidFill>
                <a:latin typeface="Lato Regular"/>
              </a:rPr>
              <a:t>DETALLE DE INGRESOS 2018</a:t>
            </a:r>
            <a:endParaRPr lang="es-CO" sz="1676"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2" name="Imagen 1">
            <a:extLst>
              <a:ext uri="{FF2B5EF4-FFF2-40B4-BE49-F238E27FC236}">
                <a16:creationId xmlns:a16="http://schemas.microsoft.com/office/drawing/2014/main" id="{BF8AFA91-1F02-45CD-9699-5B9FA92B9674}"/>
              </a:ext>
            </a:extLst>
          </p:cNvPr>
          <p:cNvPicPr>
            <a:picLocks noChangeAspect="1"/>
          </p:cNvPicPr>
          <p:nvPr/>
        </p:nvPicPr>
        <p:blipFill>
          <a:blip r:embed="rId3"/>
          <a:stretch>
            <a:fillRect/>
          </a:stretch>
        </p:blipFill>
        <p:spPr>
          <a:xfrm>
            <a:off x="2345887" y="1310057"/>
            <a:ext cx="8334681" cy="5024755"/>
          </a:xfrm>
          <a:prstGeom prst="rect">
            <a:avLst/>
          </a:prstGeom>
        </p:spPr>
      </p:pic>
      <p:sp>
        <p:nvSpPr>
          <p:cNvPr id="6" name="Rectángulo 5">
            <a:extLst>
              <a:ext uri="{FF2B5EF4-FFF2-40B4-BE49-F238E27FC236}">
                <a16:creationId xmlns:a16="http://schemas.microsoft.com/office/drawing/2014/main" id="{7AA2F887-A18C-4B35-B403-CA2B22034825}"/>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10D7884A-50B0-471A-9B25-FE1B7A6CF85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63C4D1EA-D513-4D56-8701-698596D76B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3DF09985-387E-4F20-816D-8165038875AC}"/>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DETALLE DE INGRESOS 2018</a:t>
            </a:r>
          </a:p>
        </p:txBody>
      </p:sp>
    </p:spTree>
    <p:extLst>
      <p:ext uri="{BB962C8B-B14F-4D97-AF65-F5344CB8AC3E}">
        <p14:creationId xmlns:p14="http://schemas.microsoft.com/office/powerpoint/2010/main" val="275170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Título 1"/>
          <p:cNvSpPr txBox="1">
            <a:spLocks/>
          </p:cNvSpPr>
          <p:nvPr/>
        </p:nvSpPr>
        <p:spPr>
          <a:xfrm>
            <a:off x="3027793" y="97007"/>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676" b="1" dirty="0">
                <a:solidFill>
                  <a:srgbClr val="0070C0"/>
                </a:solidFill>
                <a:latin typeface="Lato Regular"/>
              </a:rPr>
              <a:t>DETALLE DE GASTOS 2018</a:t>
            </a:r>
            <a:endParaRPr lang="es-CO" sz="1676"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2" name="Imagen 1">
            <a:extLst>
              <a:ext uri="{FF2B5EF4-FFF2-40B4-BE49-F238E27FC236}">
                <a16:creationId xmlns:a16="http://schemas.microsoft.com/office/drawing/2014/main" id="{4AB68139-3D32-44D1-86FD-19071114423B}"/>
              </a:ext>
            </a:extLst>
          </p:cNvPr>
          <p:cNvPicPr>
            <a:picLocks noChangeAspect="1"/>
          </p:cNvPicPr>
          <p:nvPr/>
        </p:nvPicPr>
        <p:blipFill>
          <a:blip r:embed="rId3"/>
          <a:stretch>
            <a:fillRect/>
          </a:stretch>
        </p:blipFill>
        <p:spPr>
          <a:xfrm>
            <a:off x="2331335" y="1213051"/>
            <a:ext cx="8273820" cy="5327450"/>
          </a:xfrm>
          <a:prstGeom prst="rect">
            <a:avLst/>
          </a:prstGeom>
        </p:spPr>
      </p:pic>
      <p:sp>
        <p:nvSpPr>
          <p:cNvPr id="6" name="Rectángulo 5">
            <a:extLst>
              <a:ext uri="{FF2B5EF4-FFF2-40B4-BE49-F238E27FC236}">
                <a16:creationId xmlns:a16="http://schemas.microsoft.com/office/drawing/2014/main" id="{14E14D21-83DA-465B-995F-FAF47B519ACC}"/>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FF1F67AF-E56E-4107-AC77-64D8DED38D9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6F1B45BD-47ED-48A0-A61C-904D682AE7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5E262A0E-BCDC-425B-A3B0-2F0825AAA194}"/>
              </a:ext>
            </a:extLst>
          </p:cNvPr>
          <p:cNvSpPr txBox="1"/>
          <p:nvPr/>
        </p:nvSpPr>
        <p:spPr>
          <a:xfrm>
            <a:off x="5901179" y="246800"/>
            <a:ext cx="5638450" cy="523220"/>
          </a:xfrm>
          <a:prstGeom prst="rect">
            <a:avLst/>
          </a:prstGeom>
          <a:noFill/>
        </p:spPr>
        <p:txBody>
          <a:bodyPr wrap="square" rtlCol="0">
            <a:spAutoFit/>
          </a:bodyPr>
          <a:lstStyle/>
          <a:p>
            <a:pPr algn="r"/>
            <a:r>
              <a:rPr lang="es-CO" sz="2800" b="1" dirty="0">
                <a:solidFill>
                  <a:schemeClr val="bg1"/>
                </a:solidFill>
              </a:rPr>
              <a:t>DETALLE DE GASTOS 2018</a:t>
            </a:r>
          </a:p>
        </p:txBody>
      </p:sp>
    </p:spTree>
    <p:extLst>
      <p:ext uri="{BB962C8B-B14F-4D97-AF65-F5344CB8AC3E}">
        <p14:creationId xmlns:p14="http://schemas.microsoft.com/office/powerpoint/2010/main" val="2328033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Título 1"/>
          <p:cNvSpPr txBox="1">
            <a:spLocks/>
          </p:cNvSpPr>
          <p:nvPr/>
        </p:nvSpPr>
        <p:spPr>
          <a:xfrm>
            <a:off x="3001337" y="0"/>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676" b="1" dirty="0">
                <a:solidFill>
                  <a:srgbClr val="0070C0"/>
                </a:solidFill>
                <a:latin typeface="Lato Regular"/>
              </a:rPr>
              <a:t>PRESUPUESTO APROBADO VIGENCIA 2018</a:t>
            </a:r>
            <a:endParaRPr lang="es-CO" sz="1676"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pic>
        <p:nvPicPr>
          <p:cNvPr id="6" name="Imagen 5"/>
          <p:cNvPicPr>
            <a:picLocks noChangeAspect="1"/>
          </p:cNvPicPr>
          <p:nvPr/>
        </p:nvPicPr>
        <p:blipFill>
          <a:blip r:embed="rId3"/>
          <a:stretch>
            <a:fillRect/>
          </a:stretch>
        </p:blipFill>
        <p:spPr>
          <a:xfrm>
            <a:off x="3374796" y="1140940"/>
            <a:ext cx="4948000" cy="5242350"/>
          </a:xfrm>
          <a:prstGeom prst="rect">
            <a:avLst/>
          </a:prstGeom>
        </p:spPr>
      </p:pic>
      <p:sp>
        <p:nvSpPr>
          <p:cNvPr id="2" name="Flecha: a la derecha 1">
            <a:hlinkClick r:id="rId4" action="ppaction://hlinksldjump"/>
            <a:extLst>
              <a:ext uri="{FF2B5EF4-FFF2-40B4-BE49-F238E27FC236}">
                <a16:creationId xmlns:a16="http://schemas.microsoft.com/office/drawing/2014/main" id="{69B83FC6-3B5E-4639-9AED-EF159126518F}"/>
              </a:ext>
            </a:extLst>
          </p:cNvPr>
          <p:cNvSpPr/>
          <p:nvPr/>
        </p:nvSpPr>
        <p:spPr>
          <a:xfrm>
            <a:off x="8612943" y="5926238"/>
            <a:ext cx="502672" cy="299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8" name="Rectángulo 7">
            <a:extLst>
              <a:ext uri="{FF2B5EF4-FFF2-40B4-BE49-F238E27FC236}">
                <a16:creationId xmlns:a16="http://schemas.microsoft.com/office/drawing/2014/main" id="{D2F15C68-6119-4D65-98CD-4D7DF15BCC3D}"/>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a:extLst>
              <a:ext uri="{FF2B5EF4-FFF2-40B4-BE49-F238E27FC236}">
                <a16:creationId xmlns:a16="http://schemas.microsoft.com/office/drawing/2014/main" id="{E067F738-28B4-4F0C-8FED-25415DC75BE8}"/>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48350AC9-1CE7-4730-A456-C42E7D6B95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5F6BBA75-CAAB-4CFF-BB6B-36EB4E0A271E}"/>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PRESUPUESTO APROBADO VIGENCIA 2018</a:t>
            </a:r>
          </a:p>
        </p:txBody>
      </p:sp>
    </p:spTree>
    <p:extLst>
      <p:ext uri="{BB962C8B-B14F-4D97-AF65-F5344CB8AC3E}">
        <p14:creationId xmlns:p14="http://schemas.microsoft.com/office/powerpoint/2010/main" val="257323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009900" y="3026181"/>
            <a:ext cx="6172200" cy="1030410"/>
          </a:xfrm>
          <a:prstGeom prst="rect">
            <a:avLst/>
          </a:prstGeom>
          <a:noFill/>
        </p:spPr>
        <p:txBody>
          <a:bodyPr wrap="square" rtlCol="0">
            <a:spAutoFit/>
          </a:bodyPr>
          <a:lstStyle/>
          <a:p>
            <a:pPr algn="ctr"/>
            <a:r>
              <a:rPr lang="es-ES" sz="3048" dirty="0">
                <a:solidFill>
                  <a:schemeClr val="accent5">
                    <a:lumMod val="50000"/>
                  </a:schemeClr>
                </a:solidFill>
              </a:rPr>
              <a:t>AJUSTE PRESUPUESTO INGRESOS 2018</a:t>
            </a:r>
          </a:p>
        </p:txBody>
      </p:sp>
      <p:sp>
        <p:nvSpPr>
          <p:cNvPr id="7" name="Rectángulo 6">
            <a:extLst>
              <a:ext uri="{FF2B5EF4-FFF2-40B4-BE49-F238E27FC236}">
                <a16:creationId xmlns:a16="http://schemas.microsoft.com/office/drawing/2014/main" id="{4598F904-1326-4812-8441-7F8D192B7121}"/>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ED151394-753A-4401-8388-1B623DFCD352}"/>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402AE4AF-3742-42CB-A2CB-F57ECFB93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226F67F7-01D4-4B02-BB15-1B40D4A645CC}"/>
              </a:ext>
            </a:extLst>
          </p:cNvPr>
          <p:cNvSpPr txBox="1"/>
          <p:nvPr/>
        </p:nvSpPr>
        <p:spPr>
          <a:xfrm>
            <a:off x="5901179" y="246800"/>
            <a:ext cx="5638450" cy="954107"/>
          </a:xfrm>
          <a:prstGeom prst="rect">
            <a:avLst/>
          </a:prstGeom>
          <a:noFill/>
        </p:spPr>
        <p:txBody>
          <a:bodyPr wrap="square" rtlCol="0">
            <a:spAutoFit/>
          </a:bodyPr>
          <a:lstStyle/>
          <a:p>
            <a:pPr algn="r"/>
            <a:r>
              <a:rPr lang="es-CO" sz="2800" b="1" dirty="0">
                <a:solidFill>
                  <a:schemeClr val="bg1"/>
                </a:solidFill>
              </a:rPr>
              <a:t>AJUSTE PRESUPUESTO DE INGRESOS 2018</a:t>
            </a:r>
          </a:p>
        </p:txBody>
      </p:sp>
    </p:spTree>
    <p:extLst>
      <p:ext uri="{BB962C8B-B14F-4D97-AF65-F5344CB8AC3E}">
        <p14:creationId xmlns:p14="http://schemas.microsoft.com/office/powerpoint/2010/main" val="35540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Flecha: a la derecha 7">
            <a:hlinkClick r:id="rId3" action="ppaction://hlinksldjump"/>
          </p:cNvPr>
          <p:cNvSpPr/>
          <p:nvPr/>
        </p:nvSpPr>
        <p:spPr>
          <a:xfrm>
            <a:off x="9403642" y="6121759"/>
            <a:ext cx="355746" cy="213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9" name="Imagen 8">
            <a:extLst>
              <a:ext uri="{FF2B5EF4-FFF2-40B4-BE49-F238E27FC236}">
                <a16:creationId xmlns:a16="http://schemas.microsoft.com/office/drawing/2014/main" id="{CD07DD8F-C824-4EF5-98B4-0C1BF41B37F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289859" y="1392794"/>
            <a:ext cx="7716455" cy="4312974"/>
          </a:xfrm>
          <a:prstGeom prst="rect">
            <a:avLst/>
          </a:prstGeom>
          <a:noFill/>
          <a:ln>
            <a:noFill/>
          </a:ln>
        </p:spPr>
      </p:pic>
      <p:sp>
        <p:nvSpPr>
          <p:cNvPr id="10" name="Rectángulo 9">
            <a:extLst>
              <a:ext uri="{FF2B5EF4-FFF2-40B4-BE49-F238E27FC236}">
                <a16:creationId xmlns:a16="http://schemas.microsoft.com/office/drawing/2014/main" id="{7FE876EE-C5DC-470F-AFE2-247542FE459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702F0DF5-1FFD-4D3C-B41C-1489DDF4310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62CDB095-7964-4EE8-972C-7594B88413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EDEB38A1-926C-4D48-845E-ADFF960E2858}"/>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COMPARATIVO PRESUPUESTO DE INGRESOS APROBADO VS AJUSTADO 2018</a:t>
            </a:r>
          </a:p>
        </p:txBody>
      </p:sp>
    </p:spTree>
    <p:extLst>
      <p:ext uri="{BB962C8B-B14F-4D97-AF65-F5344CB8AC3E}">
        <p14:creationId xmlns:p14="http://schemas.microsoft.com/office/powerpoint/2010/main" val="1905070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Título 1"/>
          <p:cNvSpPr txBox="1">
            <a:spLocks/>
          </p:cNvSpPr>
          <p:nvPr/>
        </p:nvSpPr>
        <p:spPr>
          <a:xfrm>
            <a:off x="3004182" y="179743"/>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829" b="1" dirty="0">
                <a:solidFill>
                  <a:srgbClr val="0070C0"/>
                </a:solidFill>
                <a:latin typeface="Lato Regular"/>
              </a:rPr>
              <a:t>COMPARATIVO PRESUPUESTO DE INGRESOS </a:t>
            </a:r>
          </a:p>
          <a:p>
            <a:pPr algn="r"/>
            <a:r>
              <a:rPr lang="es-CO" sz="1829" b="1" dirty="0">
                <a:solidFill>
                  <a:srgbClr val="0070C0"/>
                </a:solidFill>
                <a:latin typeface="Lato Regular"/>
              </a:rPr>
              <a:t>APROBADO VS AJUSTADO 2018 </a:t>
            </a:r>
            <a:endParaRPr lang="es-CO" sz="1067" b="1" dirty="0">
              <a:solidFill>
                <a:srgbClr val="0070C0"/>
              </a:solidFill>
              <a:latin typeface="Lato Regular"/>
              <a:ea typeface="+mn-ea"/>
              <a:cs typeface="Lato Regular"/>
            </a:endParaRPr>
          </a:p>
        </p:txBody>
      </p:sp>
      <p:pic>
        <p:nvPicPr>
          <p:cNvPr id="14" name="Imagen 13"/>
          <p:cNvPicPr>
            <a:picLocks noChangeAspect="1"/>
          </p:cNvPicPr>
          <p:nvPr/>
        </p:nvPicPr>
        <p:blipFill>
          <a:blip r:embed="rId4"/>
          <a:stretch>
            <a:fillRect/>
          </a:stretch>
        </p:blipFill>
        <p:spPr>
          <a:xfrm>
            <a:off x="2117093" y="1401826"/>
            <a:ext cx="3720233" cy="2840021"/>
          </a:xfrm>
          <a:prstGeom prst="rect">
            <a:avLst/>
          </a:prstGeom>
        </p:spPr>
      </p:pic>
      <p:pic>
        <p:nvPicPr>
          <p:cNvPr id="2" name="Imagen 1"/>
          <p:cNvPicPr>
            <a:picLocks noChangeAspect="1"/>
          </p:cNvPicPr>
          <p:nvPr/>
        </p:nvPicPr>
        <p:blipFill>
          <a:blip r:embed="rId5"/>
          <a:stretch>
            <a:fillRect/>
          </a:stretch>
        </p:blipFill>
        <p:spPr>
          <a:xfrm>
            <a:off x="2191723" y="4241847"/>
            <a:ext cx="3645603" cy="2014549"/>
          </a:xfrm>
          <a:prstGeom prst="rect">
            <a:avLst/>
          </a:prstGeom>
        </p:spPr>
      </p:pic>
      <p:pic>
        <p:nvPicPr>
          <p:cNvPr id="3" name="Imagen 2">
            <a:extLst>
              <a:ext uri="{FF2B5EF4-FFF2-40B4-BE49-F238E27FC236}">
                <a16:creationId xmlns:a16="http://schemas.microsoft.com/office/drawing/2014/main" id="{E8FE528A-D1B0-4481-ABAE-8FFF3B1977FD}"/>
              </a:ext>
            </a:extLst>
          </p:cNvPr>
          <p:cNvPicPr>
            <a:picLocks noChangeAspect="1"/>
          </p:cNvPicPr>
          <p:nvPr/>
        </p:nvPicPr>
        <p:blipFill>
          <a:blip r:embed="rId6"/>
          <a:stretch>
            <a:fillRect/>
          </a:stretch>
        </p:blipFill>
        <p:spPr>
          <a:xfrm>
            <a:off x="6096001" y="1261260"/>
            <a:ext cx="3796936" cy="2120378"/>
          </a:xfrm>
          <a:prstGeom prst="rect">
            <a:avLst/>
          </a:prstGeom>
        </p:spPr>
      </p:pic>
      <p:pic>
        <p:nvPicPr>
          <p:cNvPr id="6" name="Imagen 5">
            <a:extLst>
              <a:ext uri="{FF2B5EF4-FFF2-40B4-BE49-F238E27FC236}">
                <a16:creationId xmlns:a16="http://schemas.microsoft.com/office/drawing/2014/main" id="{A8DFF53B-4D12-4399-B4F4-CC8AFA7574E8}"/>
              </a:ext>
            </a:extLst>
          </p:cNvPr>
          <p:cNvPicPr>
            <a:picLocks noChangeAspect="1"/>
          </p:cNvPicPr>
          <p:nvPr/>
        </p:nvPicPr>
        <p:blipFill>
          <a:blip r:embed="rId7"/>
          <a:stretch>
            <a:fillRect/>
          </a:stretch>
        </p:blipFill>
        <p:spPr>
          <a:xfrm>
            <a:off x="5911956" y="3523691"/>
            <a:ext cx="4198152" cy="2732705"/>
          </a:xfrm>
          <a:prstGeom prst="rect">
            <a:avLst/>
          </a:prstGeom>
        </p:spPr>
      </p:pic>
      <p:sp>
        <p:nvSpPr>
          <p:cNvPr id="9" name="Rectángulo 8">
            <a:extLst>
              <a:ext uri="{FF2B5EF4-FFF2-40B4-BE49-F238E27FC236}">
                <a16:creationId xmlns:a16="http://schemas.microsoft.com/office/drawing/2014/main" id="{D275319B-36A9-4DBD-81B8-6C126D2B0F51}"/>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34A128D8-9DE0-40DE-9731-DA69CFCA424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8CD7D7C8-6080-4661-A3C2-A1DA46174C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422B703C-8625-401A-86F5-3409F616FF9B}"/>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COMPARATIVO PRESUPUESTO DE INGRESOS APROBADO VS AJUSTADO 2018</a:t>
            </a:r>
          </a:p>
        </p:txBody>
      </p:sp>
    </p:spTree>
    <p:extLst>
      <p:ext uri="{BB962C8B-B14F-4D97-AF65-F5344CB8AC3E}">
        <p14:creationId xmlns:p14="http://schemas.microsoft.com/office/powerpoint/2010/main" val="2596375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009900" y="2774929"/>
            <a:ext cx="6172200" cy="1499449"/>
          </a:xfrm>
          <a:prstGeom prst="rect">
            <a:avLst/>
          </a:prstGeom>
          <a:noFill/>
        </p:spPr>
        <p:txBody>
          <a:bodyPr wrap="square" rtlCol="0">
            <a:spAutoFit/>
          </a:bodyPr>
          <a:lstStyle/>
          <a:p>
            <a:pPr algn="ctr"/>
            <a:r>
              <a:rPr lang="es-ES" sz="3048" dirty="0">
                <a:solidFill>
                  <a:schemeClr val="accent5">
                    <a:lumMod val="50000"/>
                  </a:schemeClr>
                </a:solidFill>
              </a:rPr>
              <a:t>AJUSTE PRESUPUESTO</a:t>
            </a:r>
          </a:p>
          <a:p>
            <a:pPr algn="ctr"/>
            <a:r>
              <a:rPr lang="es-ES" sz="3048" dirty="0">
                <a:solidFill>
                  <a:schemeClr val="accent5">
                    <a:lumMod val="50000"/>
                  </a:schemeClr>
                </a:solidFill>
              </a:rPr>
              <a:t>GASTOS 2018</a:t>
            </a:r>
          </a:p>
          <a:p>
            <a:pPr algn="ctr"/>
            <a:endParaRPr lang="es-ES" sz="3048" dirty="0">
              <a:solidFill>
                <a:schemeClr val="accent5">
                  <a:lumMod val="50000"/>
                </a:schemeClr>
              </a:solidFill>
            </a:endParaRPr>
          </a:p>
        </p:txBody>
      </p:sp>
      <p:sp>
        <p:nvSpPr>
          <p:cNvPr id="7" name="Rectángulo 6">
            <a:extLst>
              <a:ext uri="{FF2B5EF4-FFF2-40B4-BE49-F238E27FC236}">
                <a16:creationId xmlns:a16="http://schemas.microsoft.com/office/drawing/2014/main" id="{377D876B-DD76-4FB9-A7C5-776CE5051E10}"/>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77B51DCB-6BD1-44A0-A8E3-F9E3C6B1A97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96821727-AB6A-445E-A217-C558143E1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27655390-712A-494B-B123-4500FF68AD2F}"/>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AJUSTE PRESUPUESTO DE GASTOS 2018</a:t>
            </a:r>
          </a:p>
        </p:txBody>
      </p:sp>
    </p:spTree>
    <p:extLst>
      <p:ext uri="{BB962C8B-B14F-4D97-AF65-F5344CB8AC3E}">
        <p14:creationId xmlns:p14="http://schemas.microsoft.com/office/powerpoint/2010/main" val="2344360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96D258C-A6D6-4938-AE9B-0D9E04BD38D1}"/>
              </a:ext>
            </a:extLst>
          </p:cNvPr>
          <p:cNvPicPr>
            <a:picLocks noChangeAspect="1"/>
          </p:cNvPicPr>
          <p:nvPr/>
        </p:nvPicPr>
        <p:blipFill>
          <a:blip r:embed="rId2"/>
          <a:stretch>
            <a:fillRect/>
          </a:stretch>
        </p:blipFill>
        <p:spPr>
          <a:xfrm>
            <a:off x="2553285" y="1131627"/>
            <a:ext cx="7338384" cy="5174893"/>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Título 1"/>
          <p:cNvSpPr txBox="1">
            <a:spLocks/>
          </p:cNvSpPr>
          <p:nvPr/>
        </p:nvSpPr>
        <p:spPr>
          <a:xfrm>
            <a:off x="3109342" y="195333"/>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829" b="1" dirty="0">
                <a:solidFill>
                  <a:srgbClr val="0070C0"/>
                </a:solidFill>
                <a:latin typeface="Lato Regular"/>
              </a:rPr>
              <a:t>COMPARATIVO APROBADO VS AJUSTADO VIGENCIA 2018</a:t>
            </a:r>
            <a:endParaRPr lang="es-CO" sz="1829"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sp>
        <p:nvSpPr>
          <p:cNvPr id="6" name="Flecha: a la derecha 5">
            <a:hlinkClick r:id="rId4" action="ppaction://hlinksldjump"/>
          </p:cNvPr>
          <p:cNvSpPr/>
          <p:nvPr/>
        </p:nvSpPr>
        <p:spPr>
          <a:xfrm>
            <a:off x="7828070" y="3770962"/>
            <a:ext cx="308658" cy="2292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8" name="Rectángulo 7">
            <a:extLst>
              <a:ext uri="{FF2B5EF4-FFF2-40B4-BE49-F238E27FC236}">
                <a16:creationId xmlns:a16="http://schemas.microsoft.com/office/drawing/2014/main" id="{899122DF-A9AA-4F26-9CD0-43D1C6750696}"/>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2" name="Rectángulo 11">
            <a:extLst>
              <a:ext uri="{FF2B5EF4-FFF2-40B4-BE49-F238E27FC236}">
                <a16:creationId xmlns:a16="http://schemas.microsoft.com/office/drawing/2014/main" id="{CF632335-C9E0-4EA0-BE92-E25FF365C301}"/>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22EE4A93-4229-46A2-90EF-E5AF71CEC2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D5F51C5C-A079-4868-875D-FA18E5489161}"/>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COMPARATIVO PRESUPUESTO GASTOS APROBADO VS AJUSTADO 2018</a:t>
            </a:r>
          </a:p>
        </p:txBody>
      </p:sp>
    </p:spTree>
    <p:extLst>
      <p:ext uri="{BB962C8B-B14F-4D97-AF65-F5344CB8AC3E}">
        <p14:creationId xmlns:p14="http://schemas.microsoft.com/office/powerpoint/2010/main" val="3788364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7" name="Título 1"/>
          <p:cNvSpPr txBox="1">
            <a:spLocks/>
          </p:cNvSpPr>
          <p:nvPr/>
        </p:nvSpPr>
        <p:spPr>
          <a:xfrm>
            <a:off x="3004182" y="179743"/>
            <a:ext cx="7002132"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829" b="1" dirty="0">
                <a:solidFill>
                  <a:srgbClr val="0070C0"/>
                </a:solidFill>
                <a:latin typeface="Lato Regular"/>
              </a:rPr>
              <a:t>COMPARATIVO PRESUPUESTO DE GASTOS </a:t>
            </a:r>
          </a:p>
          <a:p>
            <a:pPr algn="r"/>
            <a:r>
              <a:rPr lang="es-CO" sz="1829" b="1" dirty="0">
                <a:solidFill>
                  <a:srgbClr val="0070C0"/>
                </a:solidFill>
                <a:latin typeface="Lato Regular"/>
              </a:rPr>
              <a:t>APROBADO VS AJUSTADO 2018 </a:t>
            </a:r>
            <a:endParaRPr lang="es-CO" sz="1067" b="1" dirty="0">
              <a:solidFill>
                <a:srgbClr val="0070C0"/>
              </a:solidFill>
              <a:latin typeface="Lato Regular"/>
              <a:ea typeface="+mn-ea"/>
              <a:cs typeface="Lato Regular"/>
            </a:endParaRPr>
          </a:p>
        </p:txBody>
      </p:sp>
      <p:pic>
        <p:nvPicPr>
          <p:cNvPr id="6" name="Imagen 5"/>
          <p:cNvPicPr>
            <a:picLocks noChangeAspect="1"/>
          </p:cNvPicPr>
          <p:nvPr/>
        </p:nvPicPr>
        <p:blipFill>
          <a:blip r:embed="rId3"/>
          <a:stretch>
            <a:fillRect/>
          </a:stretch>
        </p:blipFill>
        <p:spPr>
          <a:xfrm>
            <a:off x="1564849" y="1344080"/>
            <a:ext cx="4261927" cy="3237415"/>
          </a:xfrm>
          <a:prstGeom prst="rect">
            <a:avLst/>
          </a:prstGeom>
        </p:spPr>
      </p:pic>
      <p:pic>
        <p:nvPicPr>
          <p:cNvPr id="8" name="Imagen 7"/>
          <p:cNvPicPr>
            <a:picLocks noChangeAspect="1"/>
          </p:cNvPicPr>
          <p:nvPr/>
        </p:nvPicPr>
        <p:blipFill>
          <a:blip r:embed="rId4"/>
          <a:stretch>
            <a:fillRect/>
          </a:stretch>
        </p:blipFill>
        <p:spPr>
          <a:xfrm>
            <a:off x="1564849" y="4685122"/>
            <a:ext cx="4224297" cy="1781666"/>
          </a:xfrm>
          <a:prstGeom prst="rect">
            <a:avLst/>
          </a:prstGeom>
        </p:spPr>
      </p:pic>
      <p:pic>
        <p:nvPicPr>
          <p:cNvPr id="3" name="Imagen 2">
            <a:extLst>
              <a:ext uri="{FF2B5EF4-FFF2-40B4-BE49-F238E27FC236}">
                <a16:creationId xmlns:a16="http://schemas.microsoft.com/office/drawing/2014/main" id="{647EB0FA-D206-4938-A9E1-53E23B04A198}"/>
              </a:ext>
            </a:extLst>
          </p:cNvPr>
          <p:cNvPicPr>
            <a:picLocks noChangeAspect="1"/>
          </p:cNvPicPr>
          <p:nvPr/>
        </p:nvPicPr>
        <p:blipFill>
          <a:blip r:embed="rId5"/>
          <a:stretch>
            <a:fillRect/>
          </a:stretch>
        </p:blipFill>
        <p:spPr>
          <a:xfrm>
            <a:off x="6505248" y="1164337"/>
            <a:ext cx="4206570" cy="2074980"/>
          </a:xfrm>
          <a:prstGeom prst="rect">
            <a:avLst/>
          </a:prstGeom>
        </p:spPr>
      </p:pic>
      <p:pic>
        <p:nvPicPr>
          <p:cNvPr id="9" name="Imagen 8">
            <a:extLst>
              <a:ext uri="{FF2B5EF4-FFF2-40B4-BE49-F238E27FC236}">
                <a16:creationId xmlns:a16="http://schemas.microsoft.com/office/drawing/2014/main" id="{9E914929-A669-42FA-ADAE-E0B0A3FD1AB5}"/>
              </a:ext>
            </a:extLst>
          </p:cNvPr>
          <p:cNvPicPr>
            <a:picLocks noChangeAspect="1"/>
          </p:cNvPicPr>
          <p:nvPr/>
        </p:nvPicPr>
        <p:blipFill>
          <a:blip r:embed="rId6"/>
          <a:stretch>
            <a:fillRect/>
          </a:stretch>
        </p:blipFill>
        <p:spPr>
          <a:xfrm>
            <a:off x="6393689" y="3264094"/>
            <a:ext cx="4265205" cy="3309228"/>
          </a:xfrm>
          <a:prstGeom prst="rect">
            <a:avLst/>
          </a:prstGeom>
        </p:spPr>
      </p:pic>
      <p:sp>
        <p:nvSpPr>
          <p:cNvPr id="10" name="Rectángulo 9">
            <a:extLst>
              <a:ext uri="{FF2B5EF4-FFF2-40B4-BE49-F238E27FC236}">
                <a16:creationId xmlns:a16="http://schemas.microsoft.com/office/drawing/2014/main" id="{70F2CE58-15E8-4358-9B8F-851465ED26A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1" name="Rectángulo 10">
            <a:extLst>
              <a:ext uri="{FF2B5EF4-FFF2-40B4-BE49-F238E27FC236}">
                <a16:creationId xmlns:a16="http://schemas.microsoft.com/office/drawing/2014/main" id="{F737102F-BF02-4D96-8B61-52E5FB419C0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2" name="Imagen 11" descr="Fondos oscuros-01.png">
            <a:extLst>
              <a:ext uri="{FF2B5EF4-FFF2-40B4-BE49-F238E27FC236}">
                <a16:creationId xmlns:a16="http://schemas.microsoft.com/office/drawing/2014/main" id="{0B85B123-2912-4835-B287-AF5BCE44CE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3" name="CuadroTexto 12">
            <a:extLst>
              <a:ext uri="{FF2B5EF4-FFF2-40B4-BE49-F238E27FC236}">
                <a16:creationId xmlns:a16="http://schemas.microsoft.com/office/drawing/2014/main" id="{50B7775B-79D8-4132-8B46-7CF525F51032}"/>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COMPARATIVO PRESUPUESTO DE GASTOS APROBADO VS AJUSTADO 2018</a:t>
            </a:r>
          </a:p>
        </p:txBody>
      </p:sp>
    </p:spTree>
    <p:extLst>
      <p:ext uri="{BB962C8B-B14F-4D97-AF65-F5344CB8AC3E}">
        <p14:creationId xmlns:p14="http://schemas.microsoft.com/office/powerpoint/2010/main" val="556524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pic>
        <p:nvPicPr>
          <p:cNvPr id="2" name="Imagen 1">
            <a:extLst>
              <a:ext uri="{FF2B5EF4-FFF2-40B4-BE49-F238E27FC236}">
                <a16:creationId xmlns:a16="http://schemas.microsoft.com/office/drawing/2014/main" id="{DA18C303-7222-4C12-B458-A20A245ACA06}"/>
              </a:ext>
            </a:extLst>
          </p:cNvPr>
          <p:cNvPicPr>
            <a:picLocks noChangeAspect="1"/>
          </p:cNvPicPr>
          <p:nvPr/>
        </p:nvPicPr>
        <p:blipFill>
          <a:blip r:embed="rId4"/>
          <a:stretch>
            <a:fillRect/>
          </a:stretch>
        </p:blipFill>
        <p:spPr>
          <a:xfrm>
            <a:off x="2102177" y="3578121"/>
            <a:ext cx="8108623" cy="2539875"/>
          </a:xfrm>
          <a:prstGeom prst="rect">
            <a:avLst/>
          </a:prstGeom>
        </p:spPr>
      </p:pic>
      <p:pic>
        <p:nvPicPr>
          <p:cNvPr id="8" name="Imagen 7">
            <a:extLst>
              <a:ext uri="{FF2B5EF4-FFF2-40B4-BE49-F238E27FC236}">
                <a16:creationId xmlns:a16="http://schemas.microsoft.com/office/drawing/2014/main" id="{A2E9B47B-2790-4A9A-89DE-E53EF7745338}"/>
              </a:ext>
            </a:extLst>
          </p:cNvPr>
          <p:cNvPicPr>
            <a:picLocks noChangeAspect="1"/>
          </p:cNvPicPr>
          <p:nvPr/>
        </p:nvPicPr>
        <p:blipFill>
          <a:blip r:embed="rId5"/>
          <a:stretch>
            <a:fillRect/>
          </a:stretch>
        </p:blipFill>
        <p:spPr>
          <a:xfrm>
            <a:off x="2102177" y="1127010"/>
            <a:ext cx="8108623" cy="2222963"/>
          </a:xfrm>
          <a:prstGeom prst="rect">
            <a:avLst/>
          </a:prstGeom>
        </p:spPr>
      </p:pic>
      <p:sp>
        <p:nvSpPr>
          <p:cNvPr id="9" name="Rectángulo 8">
            <a:extLst>
              <a:ext uri="{FF2B5EF4-FFF2-40B4-BE49-F238E27FC236}">
                <a16:creationId xmlns:a16="http://schemas.microsoft.com/office/drawing/2014/main" id="{61A2C47A-AFB8-49A7-9B1E-B6E6DD7D6265}"/>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0EB9D4AD-775B-4EC7-A898-A1B73596489E}"/>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descr="Fondos oscuros-01.png">
            <a:extLst>
              <a:ext uri="{FF2B5EF4-FFF2-40B4-BE49-F238E27FC236}">
                <a16:creationId xmlns:a16="http://schemas.microsoft.com/office/drawing/2014/main" id="{21603130-1142-4C9C-8A6C-10E447BCDC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a:extLst>
              <a:ext uri="{FF2B5EF4-FFF2-40B4-BE49-F238E27FC236}">
                <a16:creationId xmlns:a16="http://schemas.microsoft.com/office/drawing/2014/main" id="{CEA631A2-3DA6-46DB-A98C-BCAEA5C58F86}"/>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TRANFERENCIAS ARTÍCULO 91 LEY 1708 DE 2014</a:t>
            </a:r>
          </a:p>
        </p:txBody>
      </p:sp>
    </p:spTree>
    <p:extLst>
      <p:ext uri="{BB962C8B-B14F-4D97-AF65-F5344CB8AC3E}">
        <p14:creationId xmlns:p14="http://schemas.microsoft.com/office/powerpoint/2010/main" val="1957392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184095" y="2557249"/>
            <a:ext cx="6172200" cy="1030410"/>
          </a:xfrm>
          <a:prstGeom prst="rect">
            <a:avLst/>
          </a:prstGeom>
          <a:noFill/>
        </p:spPr>
        <p:txBody>
          <a:bodyPr wrap="square" rtlCol="0">
            <a:spAutoFit/>
          </a:bodyPr>
          <a:lstStyle/>
          <a:p>
            <a:pPr algn="ctr"/>
            <a:r>
              <a:rPr lang="es-ES" sz="3048" dirty="0">
                <a:solidFill>
                  <a:schemeClr val="accent5">
                    <a:lumMod val="50000"/>
                  </a:schemeClr>
                </a:solidFill>
              </a:rPr>
              <a:t>DETALLE DE GASTOS AJUSTADO PRESUPUESTO 2018</a:t>
            </a:r>
          </a:p>
        </p:txBody>
      </p:sp>
      <p:sp>
        <p:nvSpPr>
          <p:cNvPr id="7" name="Rectángulo 6">
            <a:extLst>
              <a:ext uri="{FF2B5EF4-FFF2-40B4-BE49-F238E27FC236}">
                <a16:creationId xmlns:a16="http://schemas.microsoft.com/office/drawing/2014/main" id="{C7BF1022-2B7B-4448-A8E2-B0A527504C8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DA1DC7E3-01B3-4F74-8906-2CAF7648C9B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2F0E3681-2F57-42A1-9A06-0F75DF2D1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4BE28204-FCFD-4790-9509-36E828DCF500}"/>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DETALLE DE GASTOS AJUSTADO PRESUPUESTO DE GASTOS</a:t>
            </a:r>
          </a:p>
        </p:txBody>
      </p:sp>
    </p:spTree>
    <p:extLst>
      <p:ext uri="{BB962C8B-B14F-4D97-AF65-F5344CB8AC3E}">
        <p14:creationId xmlns:p14="http://schemas.microsoft.com/office/powerpoint/2010/main" val="1383245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11A76FB-FC8C-42C0-9A17-DFA7F59A61EA}"/>
              </a:ext>
            </a:extLst>
          </p:cNvPr>
          <p:cNvPicPr>
            <a:picLocks noChangeAspect="1"/>
          </p:cNvPicPr>
          <p:nvPr/>
        </p:nvPicPr>
        <p:blipFill>
          <a:blip r:embed="rId2"/>
          <a:stretch>
            <a:fillRect/>
          </a:stretch>
        </p:blipFill>
        <p:spPr>
          <a:xfrm>
            <a:off x="2298677" y="1213051"/>
            <a:ext cx="7698818" cy="2076364"/>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Flecha: a la derecha 7">
            <a:hlinkClick r:id="rId4" action="ppaction://hlinksldjump"/>
            <a:extLst>
              <a:ext uri="{FF2B5EF4-FFF2-40B4-BE49-F238E27FC236}">
                <a16:creationId xmlns:a16="http://schemas.microsoft.com/office/drawing/2014/main" id="{60427CDE-0AA6-43FF-A747-3276BCC00355}"/>
              </a:ext>
            </a:extLst>
          </p:cNvPr>
          <p:cNvSpPr/>
          <p:nvPr/>
        </p:nvSpPr>
        <p:spPr>
          <a:xfrm>
            <a:off x="3991887" y="2533434"/>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3" name="Imagen 2">
            <a:extLst>
              <a:ext uri="{FF2B5EF4-FFF2-40B4-BE49-F238E27FC236}">
                <a16:creationId xmlns:a16="http://schemas.microsoft.com/office/drawing/2014/main" id="{67649009-F38E-4B73-A5DB-250FF0E8B98D}"/>
              </a:ext>
            </a:extLst>
          </p:cNvPr>
          <p:cNvPicPr>
            <a:picLocks noChangeAspect="1"/>
          </p:cNvPicPr>
          <p:nvPr/>
        </p:nvPicPr>
        <p:blipFill>
          <a:blip r:embed="rId5"/>
          <a:stretch>
            <a:fillRect/>
          </a:stretch>
        </p:blipFill>
        <p:spPr>
          <a:xfrm>
            <a:off x="4185901" y="3341363"/>
            <a:ext cx="3942007" cy="3078296"/>
          </a:xfrm>
          <a:prstGeom prst="rect">
            <a:avLst/>
          </a:prstGeom>
        </p:spPr>
      </p:pic>
      <p:sp>
        <p:nvSpPr>
          <p:cNvPr id="9" name="Rectángulo 8">
            <a:extLst>
              <a:ext uri="{FF2B5EF4-FFF2-40B4-BE49-F238E27FC236}">
                <a16:creationId xmlns:a16="http://schemas.microsoft.com/office/drawing/2014/main" id="{871E85A2-45E3-4E06-B70A-DA026179DBE2}"/>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3" name="Rectángulo 12">
            <a:extLst>
              <a:ext uri="{FF2B5EF4-FFF2-40B4-BE49-F238E27FC236}">
                <a16:creationId xmlns:a16="http://schemas.microsoft.com/office/drawing/2014/main" id="{009085EC-1125-4054-AC18-D5E7C471504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4" name="Imagen 13" descr="Fondos oscuros-01.png">
            <a:extLst>
              <a:ext uri="{FF2B5EF4-FFF2-40B4-BE49-F238E27FC236}">
                <a16:creationId xmlns:a16="http://schemas.microsoft.com/office/drawing/2014/main" id="{99011435-5B0D-4B18-9B9B-D51EC525FA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5" name="CuadroTexto 14">
            <a:extLst>
              <a:ext uri="{FF2B5EF4-FFF2-40B4-BE49-F238E27FC236}">
                <a16:creationId xmlns:a16="http://schemas.microsoft.com/office/drawing/2014/main" id="{C14F73AC-1F23-4593-8D6C-9FA8E3F93234}"/>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PRESUPUESTO DE GASTOS FRISCO AJUSTADO 2018</a:t>
            </a:r>
          </a:p>
        </p:txBody>
      </p:sp>
    </p:spTree>
    <p:extLst>
      <p:ext uri="{BB962C8B-B14F-4D97-AF65-F5344CB8AC3E}">
        <p14:creationId xmlns:p14="http://schemas.microsoft.com/office/powerpoint/2010/main" val="3407772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CuadroTexto 5"/>
          <p:cNvSpPr txBox="1"/>
          <p:nvPr/>
        </p:nvSpPr>
        <p:spPr>
          <a:xfrm>
            <a:off x="3009900" y="2868441"/>
            <a:ext cx="6172200" cy="1499449"/>
          </a:xfrm>
          <a:prstGeom prst="rect">
            <a:avLst/>
          </a:prstGeom>
          <a:noFill/>
        </p:spPr>
        <p:txBody>
          <a:bodyPr wrap="square" rtlCol="0">
            <a:spAutoFit/>
          </a:bodyPr>
          <a:lstStyle/>
          <a:p>
            <a:pPr algn="ctr"/>
            <a:r>
              <a:rPr lang="es-ES" sz="3048" dirty="0">
                <a:solidFill>
                  <a:schemeClr val="accent5">
                    <a:lumMod val="50000"/>
                  </a:schemeClr>
                </a:solidFill>
              </a:rPr>
              <a:t>DETALLE PRESUPUESTO AJUSTADO SAE 2018</a:t>
            </a:r>
          </a:p>
          <a:p>
            <a:pPr algn="ctr"/>
            <a:endParaRPr lang="es-ES" sz="3048" dirty="0">
              <a:solidFill>
                <a:schemeClr val="accent5">
                  <a:lumMod val="50000"/>
                </a:schemeClr>
              </a:solidFill>
            </a:endParaRPr>
          </a:p>
        </p:txBody>
      </p:sp>
      <p:sp>
        <p:nvSpPr>
          <p:cNvPr id="7" name="Rectángulo 6">
            <a:extLst>
              <a:ext uri="{FF2B5EF4-FFF2-40B4-BE49-F238E27FC236}">
                <a16:creationId xmlns:a16="http://schemas.microsoft.com/office/drawing/2014/main" id="{E03AE76E-AC13-4FB8-8969-9E688E2B06EB}"/>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8" name="Rectángulo 7">
            <a:extLst>
              <a:ext uri="{FF2B5EF4-FFF2-40B4-BE49-F238E27FC236}">
                <a16:creationId xmlns:a16="http://schemas.microsoft.com/office/drawing/2014/main" id="{9F5F1449-64D0-4EFC-9999-3C0210E2E5D0}"/>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a:extLst>
              <a:ext uri="{FF2B5EF4-FFF2-40B4-BE49-F238E27FC236}">
                <a16:creationId xmlns:a16="http://schemas.microsoft.com/office/drawing/2014/main" id="{3099F347-FBB4-4738-A61F-D1150DE35F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a:extLst>
              <a:ext uri="{FF2B5EF4-FFF2-40B4-BE49-F238E27FC236}">
                <a16:creationId xmlns:a16="http://schemas.microsoft.com/office/drawing/2014/main" id="{82B7D5BD-D1BC-458E-A492-B77C22C29862}"/>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DETALLE PRESUPUESTO AJUSTADO SAE 2018</a:t>
            </a:r>
          </a:p>
        </p:txBody>
      </p:sp>
    </p:spTree>
    <p:extLst>
      <p:ext uri="{BB962C8B-B14F-4D97-AF65-F5344CB8AC3E}">
        <p14:creationId xmlns:p14="http://schemas.microsoft.com/office/powerpoint/2010/main" val="2431963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84774E5-BCF7-41A9-811E-684E565E9814}"/>
              </a:ext>
            </a:extLst>
          </p:cNvPr>
          <p:cNvPicPr>
            <a:picLocks noChangeAspect="1"/>
          </p:cNvPicPr>
          <p:nvPr/>
        </p:nvPicPr>
        <p:blipFill>
          <a:blip r:embed="rId2"/>
          <a:stretch>
            <a:fillRect/>
          </a:stretch>
        </p:blipFill>
        <p:spPr>
          <a:xfrm>
            <a:off x="2580879" y="1101474"/>
            <a:ext cx="7063864" cy="2185772"/>
          </a:xfrm>
          <a:prstGeom prst="rect">
            <a:avLst/>
          </a:prstGeom>
        </p:spPr>
      </p:pic>
      <p:pic>
        <p:nvPicPr>
          <p:cNvPr id="4"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1" y="1"/>
            <a:ext cx="1500187" cy="1213050"/>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Título 1"/>
          <p:cNvSpPr txBox="1">
            <a:spLocks/>
          </p:cNvSpPr>
          <p:nvPr/>
        </p:nvSpPr>
        <p:spPr>
          <a:xfrm>
            <a:off x="3286384" y="251323"/>
            <a:ext cx="6587648"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657" dirty="0"/>
              <a:t> </a:t>
            </a:r>
            <a:r>
              <a:rPr lang="es-CO" sz="1829" b="1" dirty="0">
                <a:solidFill>
                  <a:srgbClr val="0070C0"/>
                </a:solidFill>
                <a:latin typeface="Lato Regular"/>
                <a:ea typeface="+mn-ea"/>
              </a:rPr>
              <a:t>PRESUPUESTO DE GASTOS SAE AJUSTADO 2018</a:t>
            </a:r>
            <a:endParaRPr lang="es-CO" sz="1829" b="1" dirty="0">
              <a:solidFill>
                <a:srgbClr val="0070C0"/>
              </a:solidFill>
              <a:latin typeface="Lato Regular"/>
              <a:ea typeface="+mn-ea"/>
              <a:cs typeface="Lato Regular"/>
            </a:endParaRPr>
          </a:p>
          <a:p>
            <a:endParaRPr lang="es-CO" sz="1067" b="1" dirty="0">
              <a:solidFill>
                <a:srgbClr val="0070C0"/>
              </a:solidFill>
              <a:latin typeface="Lato Regular"/>
              <a:ea typeface="+mn-ea"/>
              <a:cs typeface="Lato Regular"/>
            </a:endParaRPr>
          </a:p>
        </p:txBody>
      </p:sp>
      <p:sp>
        <p:nvSpPr>
          <p:cNvPr id="11" name="Flecha: a la derecha 10">
            <a:hlinkClick r:id="rId4" action="ppaction://hlinksldjump"/>
            <a:extLst>
              <a:ext uri="{FF2B5EF4-FFF2-40B4-BE49-F238E27FC236}">
                <a16:creationId xmlns:a16="http://schemas.microsoft.com/office/drawing/2014/main" id="{F63458CB-782C-41C8-9BBD-CA4475AB0FEC}"/>
              </a:ext>
            </a:extLst>
          </p:cNvPr>
          <p:cNvSpPr/>
          <p:nvPr/>
        </p:nvSpPr>
        <p:spPr>
          <a:xfrm>
            <a:off x="4580704" y="2242954"/>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12" name="Flecha: a la derecha 11">
            <a:hlinkClick r:id="rId5" action="ppaction://hlinksldjump"/>
            <a:extLst>
              <a:ext uri="{FF2B5EF4-FFF2-40B4-BE49-F238E27FC236}">
                <a16:creationId xmlns:a16="http://schemas.microsoft.com/office/drawing/2014/main" id="{05139B8D-5671-4654-928B-CF8F450AC78A}"/>
              </a:ext>
            </a:extLst>
          </p:cNvPr>
          <p:cNvSpPr/>
          <p:nvPr/>
        </p:nvSpPr>
        <p:spPr>
          <a:xfrm>
            <a:off x="4580703" y="2502695"/>
            <a:ext cx="194014" cy="1763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pic>
        <p:nvPicPr>
          <p:cNvPr id="7" name="Imagen 6">
            <a:extLst>
              <a:ext uri="{FF2B5EF4-FFF2-40B4-BE49-F238E27FC236}">
                <a16:creationId xmlns:a16="http://schemas.microsoft.com/office/drawing/2014/main" id="{D931DA00-A512-44D4-9E71-933AD0AFA00C}"/>
              </a:ext>
            </a:extLst>
          </p:cNvPr>
          <p:cNvPicPr>
            <a:picLocks noChangeAspect="1"/>
          </p:cNvPicPr>
          <p:nvPr/>
        </p:nvPicPr>
        <p:blipFill>
          <a:blip r:embed="rId6"/>
          <a:stretch>
            <a:fillRect/>
          </a:stretch>
        </p:blipFill>
        <p:spPr>
          <a:xfrm>
            <a:off x="4677710" y="3384859"/>
            <a:ext cx="3507963" cy="3058028"/>
          </a:xfrm>
          <a:prstGeom prst="rect">
            <a:avLst/>
          </a:prstGeom>
        </p:spPr>
      </p:pic>
      <p:sp>
        <p:nvSpPr>
          <p:cNvPr id="9" name="Rectángulo 8">
            <a:extLst>
              <a:ext uri="{FF2B5EF4-FFF2-40B4-BE49-F238E27FC236}">
                <a16:creationId xmlns:a16="http://schemas.microsoft.com/office/drawing/2014/main" id="{D414A091-477C-4CBC-9AFC-604E084776DF}"/>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10" name="Rectángulo 9">
            <a:extLst>
              <a:ext uri="{FF2B5EF4-FFF2-40B4-BE49-F238E27FC236}">
                <a16:creationId xmlns:a16="http://schemas.microsoft.com/office/drawing/2014/main" id="{50C5EE13-97BE-4765-868F-58B55E680AB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3" name="Imagen 12" descr="Fondos oscuros-01.png">
            <a:extLst>
              <a:ext uri="{FF2B5EF4-FFF2-40B4-BE49-F238E27FC236}">
                <a16:creationId xmlns:a16="http://schemas.microsoft.com/office/drawing/2014/main" id="{78AD0CA5-BF7F-4486-9231-D95C5F2B44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4" name="CuadroTexto 13">
            <a:extLst>
              <a:ext uri="{FF2B5EF4-FFF2-40B4-BE49-F238E27FC236}">
                <a16:creationId xmlns:a16="http://schemas.microsoft.com/office/drawing/2014/main" id="{64BCF851-9155-49AA-98E5-66F139EB4F79}"/>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DETALLE PRESUPUESTO AJUSTADO SAE 2018</a:t>
            </a:r>
          </a:p>
        </p:txBody>
      </p:sp>
    </p:spTree>
    <p:extLst>
      <p:ext uri="{BB962C8B-B14F-4D97-AF65-F5344CB8AC3E}">
        <p14:creationId xmlns:p14="http://schemas.microsoft.com/office/powerpoint/2010/main" val="3660234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1" y="1"/>
            <a:ext cx="1301355" cy="1052274"/>
          </a:xfrm>
          <a:prstGeom prst="rect">
            <a:avLst/>
          </a:prstGeom>
        </p:spPr>
      </p:pic>
      <p:sp>
        <p:nvSpPr>
          <p:cNvPr id="5" name="Rectángulo 4"/>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8" name="Título 1"/>
          <p:cNvSpPr txBox="1">
            <a:spLocks/>
          </p:cNvSpPr>
          <p:nvPr/>
        </p:nvSpPr>
        <p:spPr>
          <a:xfrm>
            <a:off x="2989321" y="1"/>
            <a:ext cx="7031465" cy="663912"/>
          </a:xfrm>
          <a:prstGeom prst="rect">
            <a:avLst/>
          </a:prstGeom>
        </p:spPr>
        <p:txBody>
          <a:bodyPr vert="horz" lIns="69669" tIns="34834" rIns="69669" bIns="3483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CO" sz="3352" dirty="0"/>
              <a:t> </a:t>
            </a:r>
            <a:r>
              <a:rPr lang="es-CO" sz="1829" b="1" dirty="0">
                <a:solidFill>
                  <a:srgbClr val="0070C0"/>
                </a:solidFill>
                <a:latin typeface="Lato Regular"/>
                <a:ea typeface="+mn-ea"/>
              </a:rPr>
              <a:t>TRASLADOS GENERAL AJUSTADO 2018</a:t>
            </a:r>
            <a:endParaRPr lang="es-CO" sz="1524" b="1" dirty="0">
              <a:solidFill>
                <a:srgbClr val="0070C0"/>
              </a:solidFill>
              <a:latin typeface="Lato Regular"/>
              <a:ea typeface="+mn-ea"/>
            </a:endParaRPr>
          </a:p>
        </p:txBody>
      </p:sp>
      <p:pic>
        <p:nvPicPr>
          <p:cNvPr id="3" name="Imagen 2">
            <a:extLst>
              <a:ext uri="{FF2B5EF4-FFF2-40B4-BE49-F238E27FC236}">
                <a16:creationId xmlns:a16="http://schemas.microsoft.com/office/drawing/2014/main" id="{27F1AE05-E9BC-4F22-B3B8-93FD24DDE275}"/>
              </a:ext>
            </a:extLst>
          </p:cNvPr>
          <p:cNvPicPr>
            <a:picLocks noChangeAspect="1"/>
          </p:cNvPicPr>
          <p:nvPr/>
        </p:nvPicPr>
        <p:blipFill>
          <a:blip r:embed="rId3"/>
          <a:stretch>
            <a:fillRect/>
          </a:stretch>
        </p:blipFill>
        <p:spPr>
          <a:xfrm>
            <a:off x="1981201" y="1052275"/>
            <a:ext cx="7131860" cy="5488226"/>
          </a:xfrm>
          <a:prstGeom prst="rect">
            <a:avLst/>
          </a:prstGeom>
        </p:spPr>
      </p:pic>
      <p:sp>
        <p:nvSpPr>
          <p:cNvPr id="6" name="Flecha: a la derecha 5">
            <a:hlinkClick r:id="" action="ppaction://noaction"/>
            <a:extLst>
              <a:ext uri="{FF2B5EF4-FFF2-40B4-BE49-F238E27FC236}">
                <a16:creationId xmlns:a16="http://schemas.microsoft.com/office/drawing/2014/main" id="{FD5548FB-750F-4151-8504-0C815B87C296}"/>
              </a:ext>
            </a:extLst>
          </p:cNvPr>
          <p:cNvSpPr/>
          <p:nvPr/>
        </p:nvSpPr>
        <p:spPr>
          <a:xfrm>
            <a:off x="9371360" y="5811594"/>
            <a:ext cx="370390" cy="3086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71"/>
          </a:p>
        </p:txBody>
      </p:sp>
      <p:sp>
        <p:nvSpPr>
          <p:cNvPr id="7" name="Rectángulo 6">
            <a:extLst>
              <a:ext uri="{FF2B5EF4-FFF2-40B4-BE49-F238E27FC236}">
                <a16:creationId xmlns:a16="http://schemas.microsoft.com/office/drawing/2014/main" id="{F5895F88-8119-4976-B05A-937B68C2C8C8}"/>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Vicepresidencia Administrativa y Financiera - Gerencia Financiera</a:t>
            </a:r>
          </a:p>
        </p:txBody>
      </p:sp>
      <p:sp>
        <p:nvSpPr>
          <p:cNvPr id="9" name="Rectángulo 8">
            <a:extLst>
              <a:ext uri="{FF2B5EF4-FFF2-40B4-BE49-F238E27FC236}">
                <a16:creationId xmlns:a16="http://schemas.microsoft.com/office/drawing/2014/main" id="{FEC7EC0D-E239-4BFD-A128-3686F608A8E9}"/>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a:extLst>
              <a:ext uri="{FF2B5EF4-FFF2-40B4-BE49-F238E27FC236}">
                <a16:creationId xmlns:a16="http://schemas.microsoft.com/office/drawing/2014/main" id="{2389C632-4DC2-44B1-82DB-5E21FEF3CB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a:extLst>
              <a:ext uri="{FF2B5EF4-FFF2-40B4-BE49-F238E27FC236}">
                <a16:creationId xmlns:a16="http://schemas.microsoft.com/office/drawing/2014/main" id="{FBD050BE-4ED3-4C51-92E0-143572518209}"/>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TRASLADO GENERAL AJUSTADO</a:t>
            </a:r>
          </a:p>
        </p:txBody>
      </p:sp>
    </p:spTree>
    <p:extLst>
      <p:ext uri="{BB962C8B-B14F-4D97-AF65-F5344CB8AC3E}">
        <p14:creationId xmlns:p14="http://schemas.microsoft.com/office/powerpoint/2010/main" val="3555922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262090" y="3310635"/>
            <a:ext cx="7535843" cy="791850"/>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solidFill>
                  <a:schemeClr val="bg1"/>
                </a:solidFill>
              </a:rPr>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31</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2160218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4575924A-1431-458E-B477-86CA6A95F653}"/>
              </a:ext>
            </a:extLst>
          </p:cNvPr>
          <p:cNvSpPr/>
          <p:nvPr/>
        </p:nvSpPr>
        <p:spPr>
          <a:xfrm>
            <a:off x="1998664" y="19963"/>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sp>
        <p:nvSpPr>
          <p:cNvPr id="5" name="CuadroTexto 4"/>
          <p:cNvSpPr txBox="1"/>
          <p:nvPr/>
        </p:nvSpPr>
        <p:spPr>
          <a:xfrm>
            <a:off x="2270092" y="1926503"/>
            <a:ext cx="7686745" cy="725455"/>
          </a:xfrm>
          <a:prstGeom prst="rect">
            <a:avLst/>
          </a:prstGeom>
          <a:noFill/>
        </p:spPr>
        <p:txBody>
          <a:bodyPr wrap="square" rtlCol="0">
            <a:spAutoFit/>
          </a:bodyPr>
          <a:lstStyle/>
          <a:p>
            <a:pPr algn="ctr"/>
            <a:r>
              <a:rPr lang="es-CO" sz="2057" b="1" dirty="0">
                <a:solidFill>
                  <a:schemeClr val="accent5">
                    <a:lumMod val="50000"/>
                  </a:schemeClr>
                </a:solidFill>
              </a:rPr>
              <a:t>ADICIÓN CONTRATOS DE ADMINISTRACIÓN Y COMERCIALIZACIÓN DE SEMOVIENTES</a:t>
            </a:r>
          </a:p>
        </p:txBody>
      </p:sp>
      <p:pic>
        <p:nvPicPr>
          <p:cNvPr id="2" name="Imagen 1">
            <a:extLst>
              <a:ext uri="{FF2B5EF4-FFF2-40B4-BE49-F238E27FC236}">
                <a16:creationId xmlns:a16="http://schemas.microsoft.com/office/drawing/2014/main" id="{55FB7CF4-0739-4044-B754-E72340199566}"/>
              </a:ext>
            </a:extLst>
          </p:cNvPr>
          <p:cNvPicPr>
            <a:picLocks noChangeAspect="1"/>
          </p:cNvPicPr>
          <p:nvPr/>
        </p:nvPicPr>
        <p:blipFill rotWithShape="1">
          <a:blip r:embed="rId2"/>
          <a:srcRect l="13359" t="24571" r="73516" b="52685"/>
          <a:stretch/>
        </p:blipFill>
        <p:spPr>
          <a:xfrm>
            <a:off x="2270091" y="3245764"/>
            <a:ext cx="1743342" cy="1698509"/>
          </a:xfrm>
          <a:prstGeom prst="rect">
            <a:avLst/>
          </a:prstGeom>
        </p:spPr>
      </p:pic>
      <p:pic>
        <p:nvPicPr>
          <p:cNvPr id="3" name="Imagen 2">
            <a:extLst>
              <a:ext uri="{FF2B5EF4-FFF2-40B4-BE49-F238E27FC236}">
                <a16:creationId xmlns:a16="http://schemas.microsoft.com/office/drawing/2014/main" id="{742B4DE2-5D7A-42D6-8766-DD6D2F93CF11}"/>
              </a:ext>
            </a:extLst>
          </p:cNvPr>
          <p:cNvPicPr>
            <a:picLocks noChangeAspect="1"/>
          </p:cNvPicPr>
          <p:nvPr/>
        </p:nvPicPr>
        <p:blipFill>
          <a:blip r:embed="rId3"/>
          <a:stretch>
            <a:fillRect/>
          </a:stretch>
        </p:blipFill>
        <p:spPr>
          <a:xfrm>
            <a:off x="8597027" y="3367042"/>
            <a:ext cx="1227850" cy="1502352"/>
          </a:xfrm>
          <a:prstGeom prst="rect">
            <a:avLst/>
          </a:prstGeom>
        </p:spPr>
      </p:pic>
      <p:pic>
        <p:nvPicPr>
          <p:cNvPr id="7" name="Imagen 6">
            <a:extLst>
              <a:ext uri="{FF2B5EF4-FFF2-40B4-BE49-F238E27FC236}">
                <a16:creationId xmlns:a16="http://schemas.microsoft.com/office/drawing/2014/main" id="{B7F7750B-29B3-47F5-8237-5AF36646D775}"/>
              </a:ext>
            </a:extLst>
          </p:cNvPr>
          <p:cNvPicPr>
            <a:picLocks noChangeAspect="1"/>
          </p:cNvPicPr>
          <p:nvPr/>
        </p:nvPicPr>
        <p:blipFill>
          <a:blip r:embed="rId4"/>
          <a:stretch>
            <a:fillRect/>
          </a:stretch>
        </p:blipFill>
        <p:spPr>
          <a:xfrm>
            <a:off x="4376266" y="2936986"/>
            <a:ext cx="3540854" cy="2362467"/>
          </a:xfrm>
          <a:prstGeom prst="rect">
            <a:avLst/>
          </a:prstGeom>
        </p:spPr>
      </p:pic>
      <p:pic>
        <p:nvPicPr>
          <p:cNvPr id="10" name="Imagen 8" descr="Fondos oscuros-01.png">
            <a:extLst>
              <a:ext uri="{FF2B5EF4-FFF2-40B4-BE49-F238E27FC236}">
                <a16:creationId xmlns:a16="http://schemas.microsoft.com/office/drawing/2014/main" id="{4F7A9A94-D5CA-4933-B244-ED5771001E3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ángulo 10">
            <a:extLst>
              <a:ext uri="{FF2B5EF4-FFF2-40B4-BE49-F238E27FC236}">
                <a16:creationId xmlns:a16="http://schemas.microsoft.com/office/drawing/2014/main" id="{1C46F638-CE2E-40BF-9CC0-2277848E6B63}"/>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2" name="Rectángulo 11">
            <a:extLst>
              <a:ext uri="{FF2B5EF4-FFF2-40B4-BE49-F238E27FC236}">
                <a16:creationId xmlns:a16="http://schemas.microsoft.com/office/drawing/2014/main" id="{FAF6CD9C-C44B-427A-B559-144729E1A175}"/>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15" name="Rectángulo 14">
            <a:extLst>
              <a:ext uri="{FF2B5EF4-FFF2-40B4-BE49-F238E27FC236}">
                <a16:creationId xmlns:a16="http://schemas.microsoft.com/office/drawing/2014/main" id="{56F49B8C-68F1-4EBD-9EF4-9D9DB70F014D}"/>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4E7D64AC-5004-4BD2-83F1-15BDBC0BE4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8412FE81-22BA-439C-AB46-8FCD4B0B2102}"/>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ADICIÓN CONTRATOS DE ADMINISTRACIÓN Y COMERCIALIZACIÓN DE SEMOVIENTES </a:t>
            </a:r>
          </a:p>
        </p:txBody>
      </p:sp>
    </p:spTree>
    <p:extLst>
      <p:ext uri="{BB962C8B-B14F-4D97-AF65-F5344CB8AC3E}">
        <p14:creationId xmlns:p14="http://schemas.microsoft.com/office/powerpoint/2010/main" val="3326233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CEF0802-A9CE-4883-B14E-A48B523C339B}"/>
              </a:ext>
            </a:extLst>
          </p:cNvPr>
          <p:cNvSpPr/>
          <p:nvPr/>
        </p:nvSpPr>
        <p:spPr>
          <a:xfrm>
            <a:off x="2045685" y="2074056"/>
            <a:ext cx="4121850" cy="3053978"/>
          </a:xfrm>
          <a:prstGeom prst="rect">
            <a:avLst/>
          </a:prstGeom>
        </p:spPr>
        <p:txBody>
          <a:bodyPr wrap="square">
            <a:spAutoFit/>
          </a:bodyPr>
          <a:lstStyle/>
          <a:p>
            <a:pPr algn="just"/>
            <a:r>
              <a:rPr lang="es-ES" sz="1013" b="1" dirty="0"/>
              <a:t>OBJETO.</a:t>
            </a:r>
          </a:p>
          <a:p>
            <a:pPr algn="just"/>
            <a:endParaRPr lang="es-ES" sz="1013" b="1" dirty="0"/>
          </a:p>
          <a:p>
            <a:pPr algn="just"/>
            <a:r>
              <a:rPr lang="es-ES" sz="1013" i="1" dirty="0"/>
              <a:t>“La prestación de los servicios de </a:t>
            </a:r>
            <a:r>
              <a:rPr lang="es-ES" sz="1013" b="1" i="1" dirty="0"/>
              <a:t>transporte, custodia, manutención, cuidados, marcaje, sostenimiento, pesaje y gestiones de intermediación comercial</a:t>
            </a:r>
            <a:r>
              <a:rPr lang="es-ES" sz="1013" i="1" dirty="0"/>
              <a:t>, de un grupo de bovinos que se encuentran en proceso de extinción del derecho de dominio y, </a:t>
            </a:r>
            <a:r>
              <a:rPr lang="es-ES" sz="1013" b="1" i="1" dirty="0"/>
              <a:t>ejercer la administración de los inmuebles</a:t>
            </a:r>
            <a:r>
              <a:rPr lang="es-ES" sz="1013" i="1" dirty="0"/>
              <a:t> en los cuales se ubican los semovientes”.</a:t>
            </a:r>
          </a:p>
          <a:p>
            <a:pPr algn="just"/>
            <a:endParaRPr lang="es-ES" sz="1013" dirty="0"/>
          </a:p>
          <a:p>
            <a:pPr algn="just"/>
            <a:r>
              <a:rPr lang="es-ES" sz="1013" b="1" dirty="0"/>
              <a:t>ALCANCE:</a:t>
            </a:r>
          </a:p>
          <a:p>
            <a:pPr algn="just"/>
            <a:endParaRPr lang="es-ES" sz="1013" b="1" dirty="0"/>
          </a:p>
          <a:p>
            <a:pPr algn="just"/>
            <a:r>
              <a:rPr lang="es-CO" sz="1013" i="1" dirty="0"/>
              <a:t>“El objeto contratado incluye los semovientes que se encuentran </a:t>
            </a:r>
            <a:r>
              <a:rPr lang="es-CO" sz="1013" b="1" i="1" dirty="0"/>
              <a:t>en proceso de extinción de dominio y todos aquellos que sean de competencia de la Sociedad de Activos Especiales por disposición legal</a:t>
            </a:r>
            <a:r>
              <a:rPr lang="es-CO" sz="1013" i="1" dirty="0"/>
              <a:t>.</a:t>
            </a:r>
          </a:p>
          <a:p>
            <a:pPr algn="just"/>
            <a:endParaRPr lang="es-CO" sz="1013" i="1" dirty="0"/>
          </a:p>
          <a:p>
            <a:pPr algn="just"/>
            <a:r>
              <a:rPr lang="es-ES" sz="1013" i="1" dirty="0"/>
              <a:t>No obstante, </a:t>
            </a:r>
            <a:r>
              <a:rPr lang="es-ES" sz="1013" b="1" i="1" dirty="0"/>
              <a:t>se podrán adicionar semovientes y/o inmuebles</a:t>
            </a:r>
            <a:r>
              <a:rPr lang="es-ES" sz="1013" i="1" dirty="0"/>
              <a:t>, respecto a los cuales EL CONTRATISTA deberá cumplir con las obligaciones y actividades tendientes a una adecuada administración de los inmuebles y la custodia, manutención y gestiones de intermediación comercial sobre los semovientes.”</a:t>
            </a:r>
            <a:endParaRPr lang="es-CO" sz="1013" i="1" dirty="0"/>
          </a:p>
        </p:txBody>
      </p:sp>
      <p:cxnSp>
        <p:nvCxnSpPr>
          <p:cNvPr id="6" name="Conector recto 5">
            <a:extLst>
              <a:ext uri="{FF2B5EF4-FFF2-40B4-BE49-F238E27FC236}">
                <a16:creationId xmlns:a16="http://schemas.microsoft.com/office/drawing/2014/main" id="{AFD9BCE1-9D39-465A-A002-E33F58C13141}"/>
              </a:ext>
            </a:extLst>
          </p:cNvPr>
          <p:cNvCxnSpPr/>
          <p:nvPr/>
        </p:nvCxnSpPr>
        <p:spPr>
          <a:xfrm>
            <a:off x="8198731" y="2074055"/>
            <a:ext cx="0" cy="3009989"/>
          </a:xfrm>
          <a:prstGeom prst="line">
            <a:avLst/>
          </a:prstGeom>
        </p:spPr>
        <p:style>
          <a:lnRef idx="2">
            <a:schemeClr val="accent1"/>
          </a:lnRef>
          <a:fillRef idx="0">
            <a:schemeClr val="accent1"/>
          </a:fillRef>
          <a:effectRef idx="1">
            <a:schemeClr val="accent1"/>
          </a:effectRef>
          <a:fontRef idx="minor">
            <a:schemeClr val="tx1"/>
          </a:fontRef>
        </p:style>
      </p:cxnSp>
      <p:sp>
        <p:nvSpPr>
          <p:cNvPr id="8" name="Rectángulo 7">
            <a:extLst>
              <a:ext uri="{FF2B5EF4-FFF2-40B4-BE49-F238E27FC236}">
                <a16:creationId xmlns:a16="http://schemas.microsoft.com/office/drawing/2014/main" id="{4811CC8F-8B57-49E2-8676-710021F8A1C9}"/>
              </a:ext>
            </a:extLst>
          </p:cNvPr>
          <p:cNvSpPr/>
          <p:nvPr/>
        </p:nvSpPr>
        <p:spPr>
          <a:xfrm>
            <a:off x="6340285" y="2774652"/>
            <a:ext cx="1880592" cy="2430474"/>
          </a:xfrm>
          <a:prstGeom prst="rect">
            <a:avLst/>
          </a:prstGeom>
        </p:spPr>
        <p:txBody>
          <a:bodyPr wrap="square">
            <a:spAutoFit/>
          </a:bodyPr>
          <a:lstStyle/>
          <a:p>
            <a:pPr algn="ctr"/>
            <a:r>
              <a:rPr lang="es-CO" sz="1013" dirty="0"/>
              <a:t>Contrato No. 069 de 2016</a:t>
            </a:r>
          </a:p>
          <a:p>
            <a:pPr algn="ctr"/>
            <a:r>
              <a:rPr lang="es-CO" sz="1013" dirty="0"/>
              <a:t>25 de Noviembre de 2016</a:t>
            </a:r>
          </a:p>
          <a:p>
            <a:pPr algn="ctr"/>
            <a:r>
              <a:rPr lang="es-CO" sz="1013" dirty="0"/>
              <a:t>$701.588.524.87 </a:t>
            </a:r>
          </a:p>
          <a:p>
            <a:pPr algn="ctr"/>
            <a:r>
              <a:rPr lang="es-ES" sz="1013" dirty="0"/>
              <a:t>31-12-18</a:t>
            </a:r>
          </a:p>
          <a:p>
            <a:pPr algn="ctr"/>
            <a:endParaRPr lang="es-ES" sz="1013" dirty="0"/>
          </a:p>
          <a:p>
            <a:pPr algn="ctr"/>
            <a:r>
              <a:rPr lang="es-CO" sz="1013" b="1" dirty="0"/>
              <a:t>Jurisdicción:</a:t>
            </a:r>
          </a:p>
          <a:p>
            <a:pPr algn="ctr"/>
            <a:r>
              <a:rPr lang="es-CO" sz="1013" dirty="0"/>
              <a:t>Meta, Casanare, Putumayo, Caquetá, Guaviare, Tolima, Vichada y Huila</a:t>
            </a:r>
          </a:p>
          <a:p>
            <a:pPr algn="ctr"/>
            <a:endParaRPr lang="es-ES" sz="1013" dirty="0"/>
          </a:p>
          <a:p>
            <a:pPr algn="ctr"/>
            <a:r>
              <a:rPr lang="es-ES" sz="1013" b="1" dirty="0"/>
              <a:t>Predios Administrados:</a:t>
            </a:r>
            <a:endParaRPr lang="es-CO" sz="1013" b="1" dirty="0"/>
          </a:p>
          <a:p>
            <a:pPr algn="ctr"/>
            <a:r>
              <a:rPr lang="es-ES" sz="1013" dirty="0"/>
              <a:t>Cencerros - Acacías</a:t>
            </a:r>
          </a:p>
          <a:p>
            <a:pPr algn="ctr"/>
            <a:r>
              <a:rPr lang="es-ES" sz="1013" dirty="0"/>
              <a:t>La Fortuna – San Vicente</a:t>
            </a:r>
          </a:p>
          <a:p>
            <a:pPr algn="ctr"/>
            <a:r>
              <a:rPr lang="es-ES" sz="1013" dirty="0"/>
              <a:t>Berlin - Acacías</a:t>
            </a:r>
          </a:p>
          <a:p>
            <a:pPr algn="ctr"/>
            <a:r>
              <a:rPr lang="es-ES" sz="1013" dirty="0"/>
              <a:t>Paraíso 2– Puerto Asís</a:t>
            </a:r>
          </a:p>
        </p:txBody>
      </p:sp>
      <p:pic>
        <p:nvPicPr>
          <p:cNvPr id="40" name="Imagen 39">
            <a:extLst>
              <a:ext uri="{FF2B5EF4-FFF2-40B4-BE49-F238E27FC236}">
                <a16:creationId xmlns:a16="http://schemas.microsoft.com/office/drawing/2014/main" id="{EB5175C5-9062-4BCC-A0A4-779487762233}"/>
              </a:ext>
            </a:extLst>
          </p:cNvPr>
          <p:cNvPicPr>
            <a:picLocks noChangeAspect="1"/>
          </p:cNvPicPr>
          <p:nvPr/>
        </p:nvPicPr>
        <p:blipFill rotWithShape="1">
          <a:blip r:embed="rId2"/>
          <a:srcRect l="13359" t="24571" r="73516" b="52685"/>
          <a:stretch/>
        </p:blipFill>
        <p:spPr>
          <a:xfrm>
            <a:off x="6841011" y="1908965"/>
            <a:ext cx="820456" cy="799357"/>
          </a:xfrm>
          <a:prstGeom prst="rect">
            <a:avLst/>
          </a:prstGeom>
        </p:spPr>
      </p:pic>
      <p:cxnSp>
        <p:nvCxnSpPr>
          <p:cNvPr id="41" name="Conector recto 40">
            <a:extLst>
              <a:ext uri="{FF2B5EF4-FFF2-40B4-BE49-F238E27FC236}">
                <a16:creationId xmlns:a16="http://schemas.microsoft.com/office/drawing/2014/main" id="{8871F964-73FF-4B57-B637-08748BF72214}"/>
              </a:ext>
            </a:extLst>
          </p:cNvPr>
          <p:cNvCxnSpPr/>
          <p:nvPr/>
        </p:nvCxnSpPr>
        <p:spPr>
          <a:xfrm>
            <a:off x="6353374" y="2074055"/>
            <a:ext cx="0" cy="3009989"/>
          </a:xfrm>
          <a:prstGeom prst="line">
            <a:avLst/>
          </a:prstGeom>
        </p:spPr>
        <p:style>
          <a:lnRef idx="2">
            <a:schemeClr val="accent1"/>
          </a:lnRef>
          <a:fillRef idx="0">
            <a:schemeClr val="accent1"/>
          </a:fillRef>
          <a:effectRef idx="1">
            <a:schemeClr val="accent1"/>
          </a:effectRef>
          <a:fontRef idx="minor">
            <a:schemeClr val="tx1"/>
          </a:fontRef>
        </p:style>
      </p:cxnSp>
      <p:pic>
        <p:nvPicPr>
          <p:cNvPr id="42" name="Imagen 41">
            <a:extLst>
              <a:ext uri="{FF2B5EF4-FFF2-40B4-BE49-F238E27FC236}">
                <a16:creationId xmlns:a16="http://schemas.microsoft.com/office/drawing/2014/main" id="{6F645F23-0FB3-4199-A8A2-ED3AE6246CB2}"/>
              </a:ext>
            </a:extLst>
          </p:cNvPr>
          <p:cNvPicPr>
            <a:picLocks noChangeAspect="1"/>
          </p:cNvPicPr>
          <p:nvPr/>
        </p:nvPicPr>
        <p:blipFill>
          <a:blip r:embed="rId3"/>
          <a:stretch>
            <a:fillRect/>
          </a:stretch>
        </p:blipFill>
        <p:spPr>
          <a:xfrm>
            <a:off x="8872207" y="1932579"/>
            <a:ext cx="474417" cy="719808"/>
          </a:xfrm>
          <a:prstGeom prst="rect">
            <a:avLst/>
          </a:prstGeom>
        </p:spPr>
      </p:pic>
      <p:sp>
        <p:nvSpPr>
          <p:cNvPr id="43" name="Rectángulo 42">
            <a:extLst>
              <a:ext uri="{FF2B5EF4-FFF2-40B4-BE49-F238E27FC236}">
                <a16:creationId xmlns:a16="http://schemas.microsoft.com/office/drawing/2014/main" id="{8A09A914-5922-4AD2-864F-AE52F45162C8}"/>
              </a:ext>
            </a:extLst>
          </p:cNvPr>
          <p:cNvSpPr/>
          <p:nvPr/>
        </p:nvSpPr>
        <p:spPr>
          <a:xfrm>
            <a:off x="8169120" y="2774815"/>
            <a:ext cx="1880592" cy="2430474"/>
          </a:xfrm>
          <a:prstGeom prst="rect">
            <a:avLst/>
          </a:prstGeom>
        </p:spPr>
        <p:txBody>
          <a:bodyPr wrap="square">
            <a:spAutoFit/>
          </a:bodyPr>
          <a:lstStyle/>
          <a:p>
            <a:pPr algn="ctr"/>
            <a:r>
              <a:rPr lang="es-CO" sz="1013" dirty="0"/>
              <a:t>Contrato No. 071 de 2016</a:t>
            </a:r>
          </a:p>
          <a:p>
            <a:pPr algn="ctr"/>
            <a:r>
              <a:rPr lang="es-CO" sz="1013" dirty="0"/>
              <a:t>28 de Noviembre de 2016</a:t>
            </a:r>
          </a:p>
          <a:p>
            <a:pPr algn="ctr"/>
            <a:r>
              <a:rPr lang="es-CO" sz="1013" dirty="0"/>
              <a:t>$120.504.064,71</a:t>
            </a:r>
          </a:p>
          <a:p>
            <a:pPr algn="ctr"/>
            <a:r>
              <a:rPr lang="es-ES" sz="1013" dirty="0"/>
              <a:t>31-12-18</a:t>
            </a:r>
          </a:p>
          <a:p>
            <a:pPr algn="ctr"/>
            <a:endParaRPr lang="es-ES" sz="1013" dirty="0"/>
          </a:p>
          <a:p>
            <a:pPr algn="ctr"/>
            <a:r>
              <a:rPr lang="es-ES" sz="1013" b="1" dirty="0"/>
              <a:t>Jurisdicción:</a:t>
            </a:r>
          </a:p>
          <a:p>
            <a:pPr algn="ctr"/>
            <a:r>
              <a:rPr lang="es-CO" sz="1013" dirty="0"/>
              <a:t>Cundinamarca, Córdoba, Bolívar, Antioquia, Norte de Santander, Valle del Cauca y Choco</a:t>
            </a:r>
          </a:p>
          <a:p>
            <a:pPr algn="ctr"/>
            <a:endParaRPr lang="es-ES" sz="1013" dirty="0"/>
          </a:p>
          <a:p>
            <a:pPr algn="ctr"/>
            <a:r>
              <a:rPr lang="es-ES" sz="1013" b="1" dirty="0"/>
              <a:t>Predios Administrados:</a:t>
            </a:r>
            <a:endParaRPr lang="es-CO" sz="1013" b="1" dirty="0"/>
          </a:p>
          <a:p>
            <a:pPr algn="ctr"/>
            <a:r>
              <a:rPr lang="es-ES" sz="1013" dirty="0"/>
              <a:t>Barcelona – San Jacinto</a:t>
            </a:r>
          </a:p>
          <a:p>
            <a:pPr algn="ctr"/>
            <a:r>
              <a:rPr lang="es-ES" sz="1013" dirty="0"/>
              <a:t>El Central – Montería</a:t>
            </a:r>
          </a:p>
          <a:p>
            <a:pPr algn="ctr"/>
            <a:r>
              <a:rPr lang="es-ES" sz="1013" dirty="0"/>
              <a:t>La Argelia –Ricaurte</a:t>
            </a:r>
          </a:p>
        </p:txBody>
      </p:sp>
      <p:cxnSp>
        <p:nvCxnSpPr>
          <p:cNvPr id="44" name="Conector recto 43">
            <a:extLst>
              <a:ext uri="{FF2B5EF4-FFF2-40B4-BE49-F238E27FC236}">
                <a16:creationId xmlns:a16="http://schemas.microsoft.com/office/drawing/2014/main" id="{A9973175-76D9-433A-ACF4-A5DFD1A38041}"/>
              </a:ext>
            </a:extLst>
          </p:cNvPr>
          <p:cNvCxnSpPr/>
          <p:nvPr/>
        </p:nvCxnSpPr>
        <p:spPr>
          <a:xfrm>
            <a:off x="10032093" y="2074055"/>
            <a:ext cx="0" cy="3009989"/>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ángulo 16">
            <a:extLst>
              <a:ext uri="{FF2B5EF4-FFF2-40B4-BE49-F238E27FC236}">
                <a16:creationId xmlns:a16="http://schemas.microsoft.com/office/drawing/2014/main" id="{0EC8F30C-4B29-441A-9E7C-966FDFF2FE70}"/>
              </a:ext>
            </a:extLst>
          </p:cNvPr>
          <p:cNvSpPr/>
          <p:nvPr/>
        </p:nvSpPr>
        <p:spPr>
          <a:xfrm>
            <a:off x="1998664" y="19963"/>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8" name="Imagen 8" descr="Fondos oscuros-01.png">
            <a:extLst>
              <a:ext uri="{FF2B5EF4-FFF2-40B4-BE49-F238E27FC236}">
                <a16:creationId xmlns:a16="http://schemas.microsoft.com/office/drawing/2014/main" id="{3CD9484A-953E-4FCA-BB68-9530FC86792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21">
            <a:extLst>
              <a:ext uri="{FF2B5EF4-FFF2-40B4-BE49-F238E27FC236}">
                <a16:creationId xmlns:a16="http://schemas.microsoft.com/office/drawing/2014/main" id="{B9ECDCAA-2B13-4135-B7A0-0665358A17E8}"/>
              </a:ext>
            </a:extLst>
          </p:cNvPr>
          <p:cNvSpPr txBox="1">
            <a:spLocks noChangeArrowheads="1"/>
          </p:cNvSpPr>
          <p:nvPr/>
        </p:nvSpPr>
        <p:spPr bwMode="auto">
          <a:xfrm>
            <a:off x="6836086" y="75792"/>
            <a:ext cx="331402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620" b="1" dirty="0">
                <a:solidFill>
                  <a:schemeClr val="bg1"/>
                </a:solidFill>
                <a:latin typeface="Lato Regular"/>
                <a:ea typeface="Lato Regular"/>
                <a:cs typeface="Lato Regular"/>
              </a:rPr>
              <a:t>Antecedentes y Especificaciones Contractuales</a:t>
            </a:r>
          </a:p>
        </p:txBody>
      </p:sp>
      <p:sp>
        <p:nvSpPr>
          <p:cNvPr id="21" name="Rectángulo 20">
            <a:extLst>
              <a:ext uri="{FF2B5EF4-FFF2-40B4-BE49-F238E27FC236}">
                <a16:creationId xmlns:a16="http://schemas.microsoft.com/office/drawing/2014/main" id="{CFB31C2A-478C-4254-B0D3-42BC718B7EF7}"/>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4" name="Rectángulo 13">
            <a:extLst>
              <a:ext uri="{FF2B5EF4-FFF2-40B4-BE49-F238E27FC236}">
                <a16:creationId xmlns:a16="http://schemas.microsoft.com/office/drawing/2014/main" id="{9D16289B-26BE-4EDE-8691-678072D2EB88}"/>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15" name="Rectángulo 14">
            <a:extLst>
              <a:ext uri="{FF2B5EF4-FFF2-40B4-BE49-F238E27FC236}">
                <a16:creationId xmlns:a16="http://schemas.microsoft.com/office/drawing/2014/main" id="{46010C36-082F-4BC3-8450-8F9DD746D9B3}"/>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7D39D3B6-D20B-4439-831F-08D2005218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9" name="CuadroTexto 18">
            <a:extLst>
              <a:ext uri="{FF2B5EF4-FFF2-40B4-BE49-F238E27FC236}">
                <a16:creationId xmlns:a16="http://schemas.microsoft.com/office/drawing/2014/main" id="{70C5C015-5570-4D86-97D4-B80AB88E12A3}"/>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ANTECEDENTES Y ESPECIFICACIONES CONTRACTUALES</a:t>
            </a:r>
          </a:p>
        </p:txBody>
      </p:sp>
    </p:spTree>
    <p:extLst>
      <p:ext uri="{BB962C8B-B14F-4D97-AF65-F5344CB8AC3E}">
        <p14:creationId xmlns:p14="http://schemas.microsoft.com/office/powerpoint/2010/main" val="82833834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A0F40D9-8CBF-411F-99D6-4367BDC42878}"/>
              </a:ext>
            </a:extLst>
          </p:cNvPr>
          <p:cNvPicPr>
            <a:picLocks noChangeAspect="1"/>
          </p:cNvPicPr>
          <p:nvPr/>
        </p:nvPicPr>
        <p:blipFill>
          <a:blip r:embed="rId3"/>
          <a:stretch>
            <a:fillRect/>
          </a:stretch>
        </p:blipFill>
        <p:spPr>
          <a:xfrm>
            <a:off x="2045687" y="1986205"/>
            <a:ext cx="2591787" cy="3403297"/>
          </a:xfrm>
          <a:prstGeom prst="rect">
            <a:avLst/>
          </a:prstGeom>
        </p:spPr>
      </p:pic>
      <p:pic>
        <p:nvPicPr>
          <p:cNvPr id="5" name="Imagen 4">
            <a:extLst>
              <a:ext uri="{FF2B5EF4-FFF2-40B4-BE49-F238E27FC236}">
                <a16:creationId xmlns:a16="http://schemas.microsoft.com/office/drawing/2014/main" id="{B7E05D2E-77BB-431A-94EC-819A232C8425}"/>
              </a:ext>
            </a:extLst>
          </p:cNvPr>
          <p:cNvPicPr>
            <a:picLocks noChangeAspect="1"/>
          </p:cNvPicPr>
          <p:nvPr/>
        </p:nvPicPr>
        <p:blipFill>
          <a:blip r:embed="rId4"/>
          <a:stretch>
            <a:fillRect/>
          </a:stretch>
        </p:blipFill>
        <p:spPr>
          <a:xfrm>
            <a:off x="4854863" y="1885740"/>
            <a:ext cx="6268765" cy="3503762"/>
          </a:xfrm>
          <a:prstGeom prst="rect">
            <a:avLst/>
          </a:prstGeom>
        </p:spPr>
      </p:pic>
      <p:sp>
        <p:nvSpPr>
          <p:cNvPr id="6" name="Rectángulo 5">
            <a:extLst>
              <a:ext uri="{FF2B5EF4-FFF2-40B4-BE49-F238E27FC236}">
                <a16:creationId xmlns:a16="http://schemas.microsoft.com/office/drawing/2014/main" id="{FF1774C2-FDAA-4396-9D2E-22A1FAE90CCB}"/>
              </a:ext>
            </a:extLst>
          </p:cNvPr>
          <p:cNvSpPr/>
          <p:nvPr/>
        </p:nvSpPr>
        <p:spPr>
          <a:xfrm>
            <a:off x="9720142" y="3157659"/>
            <a:ext cx="368489" cy="193457"/>
          </a:xfrm>
          <a:prstGeom prst="rect">
            <a:avLst/>
          </a:prstGeom>
          <a:solidFill>
            <a:schemeClr val="bg1"/>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215"/>
          </a:p>
        </p:txBody>
      </p:sp>
      <p:sp>
        <p:nvSpPr>
          <p:cNvPr id="7" name="CuadroTexto 6">
            <a:extLst>
              <a:ext uri="{FF2B5EF4-FFF2-40B4-BE49-F238E27FC236}">
                <a16:creationId xmlns:a16="http://schemas.microsoft.com/office/drawing/2014/main" id="{3BBBFDA7-CB41-452E-ABEC-A1266BC6EF8B}"/>
              </a:ext>
            </a:extLst>
          </p:cNvPr>
          <p:cNvSpPr txBox="1"/>
          <p:nvPr/>
        </p:nvSpPr>
        <p:spPr>
          <a:xfrm>
            <a:off x="10185997" y="3062905"/>
            <a:ext cx="1095275" cy="369332"/>
          </a:xfrm>
          <a:prstGeom prst="rect">
            <a:avLst/>
          </a:prstGeom>
          <a:noFill/>
        </p:spPr>
        <p:txBody>
          <a:bodyPr wrap="square" rtlCol="0">
            <a:spAutoFit/>
          </a:bodyPr>
          <a:lstStyle/>
          <a:p>
            <a:r>
              <a:rPr lang="es-ES" sz="900" dirty="0">
                <a:solidFill>
                  <a:schemeClr val="bg1">
                    <a:lumMod val="50000"/>
                  </a:schemeClr>
                </a:solidFill>
              </a:rPr>
              <a:t>Semovientes</a:t>
            </a:r>
            <a:r>
              <a:rPr lang="es-ES" sz="810" dirty="0">
                <a:solidFill>
                  <a:schemeClr val="bg1">
                    <a:lumMod val="50000"/>
                  </a:schemeClr>
                </a:solidFill>
              </a:rPr>
              <a:t> </a:t>
            </a:r>
            <a:r>
              <a:rPr lang="es-ES" sz="900" dirty="0">
                <a:solidFill>
                  <a:schemeClr val="bg1">
                    <a:lumMod val="50000"/>
                  </a:schemeClr>
                </a:solidFill>
              </a:rPr>
              <a:t>Secuestrados</a:t>
            </a:r>
            <a:endParaRPr lang="es-CO" sz="810" dirty="0">
              <a:solidFill>
                <a:schemeClr val="bg1">
                  <a:lumMod val="50000"/>
                </a:schemeClr>
              </a:solidFill>
            </a:endParaRPr>
          </a:p>
        </p:txBody>
      </p:sp>
      <p:pic>
        <p:nvPicPr>
          <p:cNvPr id="20" name="Imagen 19">
            <a:extLst>
              <a:ext uri="{FF2B5EF4-FFF2-40B4-BE49-F238E27FC236}">
                <a16:creationId xmlns:a16="http://schemas.microsoft.com/office/drawing/2014/main" id="{F5E04D31-FEAA-42DA-905A-E8796CAFE14C}"/>
              </a:ext>
            </a:extLst>
          </p:cNvPr>
          <p:cNvPicPr>
            <a:picLocks noChangeAspect="1"/>
          </p:cNvPicPr>
          <p:nvPr/>
        </p:nvPicPr>
        <p:blipFill rotWithShape="1">
          <a:blip r:embed="rId5"/>
          <a:srcRect l="13359" t="24571" r="73516" b="52685"/>
          <a:stretch/>
        </p:blipFill>
        <p:spPr>
          <a:xfrm>
            <a:off x="3442261" y="3590635"/>
            <a:ext cx="331123" cy="322608"/>
          </a:xfrm>
          <a:prstGeom prst="rect">
            <a:avLst/>
          </a:prstGeom>
        </p:spPr>
      </p:pic>
      <p:pic>
        <p:nvPicPr>
          <p:cNvPr id="21" name="Imagen 20">
            <a:extLst>
              <a:ext uri="{FF2B5EF4-FFF2-40B4-BE49-F238E27FC236}">
                <a16:creationId xmlns:a16="http://schemas.microsoft.com/office/drawing/2014/main" id="{DB96F3CD-E79D-467E-869B-6902D504D8AC}"/>
              </a:ext>
            </a:extLst>
          </p:cNvPr>
          <p:cNvPicPr>
            <a:picLocks noChangeAspect="1"/>
          </p:cNvPicPr>
          <p:nvPr/>
        </p:nvPicPr>
        <p:blipFill>
          <a:blip r:embed="rId6"/>
          <a:stretch>
            <a:fillRect/>
          </a:stretch>
        </p:blipFill>
        <p:spPr>
          <a:xfrm>
            <a:off x="2699337" y="3049351"/>
            <a:ext cx="198890" cy="301765"/>
          </a:xfrm>
          <a:prstGeom prst="rect">
            <a:avLst/>
          </a:prstGeom>
        </p:spPr>
      </p:pic>
      <p:sp>
        <p:nvSpPr>
          <p:cNvPr id="13" name="Rectángulo 12">
            <a:extLst>
              <a:ext uri="{FF2B5EF4-FFF2-40B4-BE49-F238E27FC236}">
                <a16:creationId xmlns:a16="http://schemas.microsoft.com/office/drawing/2014/main" id="{F2C8ABE4-E927-4BA5-86EF-A23B568794C9}"/>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4" name="Imagen 8" descr="Fondos oscuros-01.png">
            <a:extLst>
              <a:ext uri="{FF2B5EF4-FFF2-40B4-BE49-F238E27FC236}">
                <a16:creationId xmlns:a16="http://schemas.microsoft.com/office/drawing/2014/main" id="{E2131980-330B-48EB-9875-73050FF1539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590366" y="48346"/>
            <a:ext cx="331402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620" b="1" dirty="0">
                <a:solidFill>
                  <a:schemeClr val="bg1"/>
                </a:solidFill>
                <a:latin typeface="Lato Regular"/>
                <a:ea typeface="Lato Regular"/>
                <a:cs typeface="Lato Regular"/>
              </a:rPr>
              <a:t>Evolución de las Diligencias de Secuestro de Semovientes</a:t>
            </a:r>
          </a:p>
        </p:txBody>
      </p:sp>
      <p:sp>
        <p:nvSpPr>
          <p:cNvPr id="15" name="Rectángulo 14">
            <a:extLst>
              <a:ext uri="{FF2B5EF4-FFF2-40B4-BE49-F238E27FC236}">
                <a16:creationId xmlns:a16="http://schemas.microsoft.com/office/drawing/2014/main" id="{A57527D2-86C6-484B-8FA9-A4876A00A1FB}"/>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2" name="Rectángulo 11">
            <a:extLst>
              <a:ext uri="{FF2B5EF4-FFF2-40B4-BE49-F238E27FC236}">
                <a16:creationId xmlns:a16="http://schemas.microsoft.com/office/drawing/2014/main" id="{D0D00D6A-7278-4DA2-8330-542CC3C89272}"/>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16" name="Rectángulo 15">
            <a:extLst>
              <a:ext uri="{FF2B5EF4-FFF2-40B4-BE49-F238E27FC236}">
                <a16:creationId xmlns:a16="http://schemas.microsoft.com/office/drawing/2014/main" id="{13117678-1B6F-4D3B-A4F4-CB72F542AEFA}"/>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a:extLst>
              <a:ext uri="{FF2B5EF4-FFF2-40B4-BE49-F238E27FC236}">
                <a16:creationId xmlns:a16="http://schemas.microsoft.com/office/drawing/2014/main" id="{8EAADF63-F1D0-45B8-B5DA-ED3EB7346F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8" name="CuadroTexto 17">
            <a:extLst>
              <a:ext uri="{FF2B5EF4-FFF2-40B4-BE49-F238E27FC236}">
                <a16:creationId xmlns:a16="http://schemas.microsoft.com/office/drawing/2014/main" id="{5F179DB9-60B9-4D6F-A0EC-1CC4BE0928F2}"/>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EVOLUCIÓN DE DILIGENCIAS DE SECUESTRO DE SEMOVIENTES</a:t>
            </a:r>
          </a:p>
        </p:txBody>
      </p:sp>
    </p:spTree>
    <p:extLst>
      <p:ext uri="{BB962C8B-B14F-4D97-AF65-F5344CB8AC3E}">
        <p14:creationId xmlns:p14="http://schemas.microsoft.com/office/powerpoint/2010/main" val="3271052781"/>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CuadroTexto 21"/>
          <p:cNvSpPr txBox="1">
            <a:spLocks noChangeArrowheads="1"/>
          </p:cNvSpPr>
          <p:nvPr/>
        </p:nvSpPr>
        <p:spPr bwMode="auto">
          <a:xfrm>
            <a:off x="6879150" y="1199562"/>
            <a:ext cx="311130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620" b="1" dirty="0">
                <a:solidFill>
                  <a:schemeClr val="bg1"/>
                </a:solidFill>
                <a:latin typeface="Lato Regular"/>
                <a:ea typeface="Lato Regular"/>
                <a:cs typeface="Lato Regular"/>
              </a:rPr>
              <a:t>Ejecución y Desarrollo Contractual</a:t>
            </a:r>
          </a:p>
        </p:txBody>
      </p:sp>
      <p:pic>
        <p:nvPicPr>
          <p:cNvPr id="17" name="Imagen 16">
            <a:extLst>
              <a:ext uri="{FF2B5EF4-FFF2-40B4-BE49-F238E27FC236}">
                <a16:creationId xmlns:a16="http://schemas.microsoft.com/office/drawing/2014/main" id="{B534077A-D9B0-44D9-B4BC-E3F528D72883}"/>
              </a:ext>
            </a:extLst>
          </p:cNvPr>
          <p:cNvPicPr>
            <a:picLocks noChangeAspect="1"/>
          </p:cNvPicPr>
          <p:nvPr/>
        </p:nvPicPr>
        <p:blipFill>
          <a:blip r:embed="rId3"/>
          <a:stretch>
            <a:fillRect/>
          </a:stretch>
        </p:blipFill>
        <p:spPr>
          <a:xfrm>
            <a:off x="2191094" y="2161901"/>
            <a:ext cx="284588" cy="382482"/>
          </a:xfrm>
          <a:prstGeom prst="rect">
            <a:avLst/>
          </a:prstGeom>
        </p:spPr>
      </p:pic>
      <p:pic>
        <p:nvPicPr>
          <p:cNvPr id="81" name="Imagen 80">
            <a:extLst>
              <a:ext uri="{FF2B5EF4-FFF2-40B4-BE49-F238E27FC236}">
                <a16:creationId xmlns:a16="http://schemas.microsoft.com/office/drawing/2014/main" id="{715A29EE-F91E-451F-903D-9BA69ED7D9BE}"/>
              </a:ext>
            </a:extLst>
          </p:cNvPr>
          <p:cNvPicPr>
            <a:picLocks noChangeAspect="1"/>
          </p:cNvPicPr>
          <p:nvPr/>
        </p:nvPicPr>
        <p:blipFill>
          <a:blip r:embed="rId4"/>
          <a:stretch>
            <a:fillRect/>
          </a:stretch>
        </p:blipFill>
        <p:spPr>
          <a:xfrm>
            <a:off x="2578551" y="2165594"/>
            <a:ext cx="336590" cy="328133"/>
          </a:xfrm>
          <a:prstGeom prst="rect">
            <a:avLst/>
          </a:prstGeom>
        </p:spPr>
      </p:pic>
      <p:pic>
        <p:nvPicPr>
          <p:cNvPr id="29" name="Imagen 28">
            <a:extLst>
              <a:ext uri="{FF2B5EF4-FFF2-40B4-BE49-F238E27FC236}">
                <a16:creationId xmlns:a16="http://schemas.microsoft.com/office/drawing/2014/main" id="{67789614-3CD8-4CCE-B852-8C10A5AA294B}"/>
              </a:ext>
            </a:extLst>
          </p:cNvPr>
          <p:cNvPicPr>
            <a:picLocks noChangeAspect="1"/>
          </p:cNvPicPr>
          <p:nvPr/>
        </p:nvPicPr>
        <p:blipFill>
          <a:blip r:embed="rId5"/>
          <a:stretch>
            <a:fillRect/>
          </a:stretch>
        </p:blipFill>
        <p:spPr>
          <a:xfrm>
            <a:off x="3018010" y="2175053"/>
            <a:ext cx="283387" cy="356178"/>
          </a:xfrm>
          <a:prstGeom prst="rect">
            <a:avLst/>
          </a:prstGeom>
        </p:spPr>
      </p:pic>
      <p:pic>
        <p:nvPicPr>
          <p:cNvPr id="82" name="Imagen 81">
            <a:extLst>
              <a:ext uri="{FF2B5EF4-FFF2-40B4-BE49-F238E27FC236}">
                <a16:creationId xmlns:a16="http://schemas.microsoft.com/office/drawing/2014/main" id="{99C417D2-5E81-448F-A11B-7EDE28012D9E}"/>
              </a:ext>
            </a:extLst>
          </p:cNvPr>
          <p:cNvPicPr>
            <a:picLocks noChangeAspect="1"/>
          </p:cNvPicPr>
          <p:nvPr/>
        </p:nvPicPr>
        <p:blipFill>
          <a:blip r:embed="rId3"/>
          <a:stretch>
            <a:fillRect/>
          </a:stretch>
        </p:blipFill>
        <p:spPr>
          <a:xfrm>
            <a:off x="2191095" y="4048273"/>
            <a:ext cx="284588" cy="382482"/>
          </a:xfrm>
          <a:prstGeom prst="rect">
            <a:avLst/>
          </a:prstGeom>
        </p:spPr>
      </p:pic>
      <p:pic>
        <p:nvPicPr>
          <p:cNvPr id="84" name="Imagen 83">
            <a:extLst>
              <a:ext uri="{FF2B5EF4-FFF2-40B4-BE49-F238E27FC236}">
                <a16:creationId xmlns:a16="http://schemas.microsoft.com/office/drawing/2014/main" id="{8C6DFFF6-F38F-4A82-9260-789A0768EA8E}"/>
              </a:ext>
            </a:extLst>
          </p:cNvPr>
          <p:cNvPicPr>
            <a:picLocks noChangeAspect="1"/>
          </p:cNvPicPr>
          <p:nvPr/>
        </p:nvPicPr>
        <p:blipFill>
          <a:blip r:embed="rId5"/>
          <a:stretch>
            <a:fillRect/>
          </a:stretch>
        </p:blipFill>
        <p:spPr>
          <a:xfrm>
            <a:off x="3018011" y="4061426"/>
            <a:ext cx="283387" cy="356178"/>
          </a:xfrm>
          <a:prstGeom prst="rect">
            <a:avLst/>
          </a:prstGeom>
        </p:spPr>
      </p:pic>
      <p:pic>
        <p:nvPicPr>
          <p:cNvPr id="85" name="Imagen 84">
            <a:extLst>
              <a:ext uri="{FF2B5EF4-FFF2-40B4-BE49-F238E27FC236}">
                <a16:creationId xmlns:a16="http://schemas.microsoft.com/office/drawing/2014/main" id="{DC69F59E-E2D6-41CE-AE0C-84F49AB59F66}"/>
              </a:ext>
            </a:extLst>
          </p:cNvPr>
          <p:cNvPicPr>
            <a:picLocks noChangeAspect="1"/>
          </p:cNvPicPr>
          <p:nvPr/>
        </p:nvPicPr>
        <p:blipFill>
          <a:blip r:embed="rId6"/>
          <a:stretch>
            <a:fillRect/>
          </a:stretch>
        </p:blipFill>
        <p:spPr>
          <a:xfrm>
            <a:off x="2654007" y="4032342"/>
            <a:ext cx="261134" cy="398414"/>
          </a:xfrm>
          <a:prstGeom prst="rect">
            <a:avLst/>
          </a:prstGeom>
        </p:spPr>
      </p:pic>
      <p:sp>
        <p:nvSpPr>
          <p:cNvPr id="40" name="CuadroTexto 39">
            <a:extLst>
              <a:ext uri="{FF2B5EF4-FFF2-40B4-BE49-F238E27FC236}">
                <a16:creationId xmlns:a16="http://schemas.microsoft.com/office/drawing/2014/main" id="{3A64147F-8708-44C8-A713-EB1261F9ABB2}"/>
              </a:ext>
            </a:extLst>
          </p:cNvPr>
          <p:cNvSpPr txBox="1"/>
          <p:nvPr/>
        </p:nvSpPr>
        <p:spPr>
          <a:xfrm>
            <a:off x="2179031" y="2670927"/>
            <a:ext cx="1135630" cy="590931"/>
          </a:xfrm>
          <a:prstGeom prst="rect">
            <a:avLst/>
          </a:prstGeom>
          <a:noFill/>
        </p:spPr>
        <p:txBody>
          <a:bodyPr wrap="square" rtlCol="0">
            <a:spAutoFit/>
          </a:bodyPr>
          <a:lstStyle/>
          <a:p>
            <a:pPr algn="ctr"/>
            <a:r>
              <a:rPr lang="es-ES" sz="810" b="1" dirty="0"/>
              <a:t>Diligencia</a:t>
            </a:r>
          </a:p>
          <a:p>
            <a:pPr algn="ctr"/>
            <a:r>
              <a:rPr lang="es-ES" sz="810" b="1" dirty="0"/>
              <a:t>Secuestro</a:t>
            </a:r>
          </a:p>
          <a:p>
            <a:pPr algn="ctr"/>
            <a:r>
              <a:rPr lang="es-ES" sz="810" b="1" dirty="0"/>
              <a:t>Tauramena – Acacías – Puerto Gaitán</a:t>
            </a:r>
            <a:endParaRPr lang="es-CO" sz="810" b="1" dirty="0"/>
          </a:p>
        </p:txBody>
      </p:sp>
      <p:cxnSp>
        <p:nvCxnSpPr>
          <p:cNvPr id="87" name="Conector recto 86">
            <a:extLst>
              <a:ext uri="{FF2B5EF4-FFF2-40B4-BE49-F238E27FC236}">
                <a16:creationId xmlns:a16="http://schemas.microsoft.com/office/drawing/2014/main" id="{7BD90E41-8A36-4255-8F1B-779757AD1870}"/>
              </a:ext>
            </a:extLst>
          </p:cNvPr>
          <p:cNvCxnSpPr>
            <a:cxnSpLocks/>
          </p:cNvCxnSpPr>
          <p:nvPr/>
        </p:nvCxnSpPr>
        <p:spPr>
          <a:xfrm flipV="1">
            <a:off x="3399832" y="2007684"/>
            <a:ext cx="0" cy="148693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016BC7E1-4D3E-4413-8A54-0D143B5BE108}"/>
              </a:ext>
            </a:extLst>
          </p:cNvPr>
          <p:cNvCxnSpPr>
            <a:cxnSpLocks/>
          </p:cNvCxnSpPr>
          <p:nvPr/>
        </p:nvCxnSpPr>
        <p:spPr>
          <a:xfrm>
            <a:off x="2191094" y="3860086"/>
            <a:ext cx="779800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43" name="Imagen 42">
            <a:extLst>
              <a:ext uri="{FF2B5EF4-FFF2-40B4-BE49-F238E27FC236}">
                <a16:creationId xmlns:a16="http://schemas.microsoft.com/office/drawing/2014/main" id="{C4B0001C-5480-4BC8-9E37-EF2E7128ECD0}"/>
              </a:ext>
            </a:extLst>
          </p:cNvPr>
          <p:cNvPicPr>
            <a:picLocks noChangeAspect="1"/>
          </p:cNvPicPr>
          <p:nvPr/>
        </p:nvPicPr>
        <p:blipFill>
          <a:blip r:embed="rId7"/>
          <a:stretch>
            <a:fillRect/>
          </a:stretch>
        </p:blipFill>
        <p:spPr>
          <a:xfrm>
            <a:off x="3486350" y="2067448"/>
            <a:ext cx="533872" cy="400404"/>
          </a:xfrm>
          <a:prstGeom prst="rect">
            <a:avLst/>
          </a:prstGeom>
        </p:spPr>
      </p:pic>
      <p:sp>
        <p:nvSpPr>
          <p:cNvPr id="44" name="CuadroTexto 43">
            <a:extLst>
              <a:ext uri="{FF2B5EF4-FFF2-40B4-BE49-F238E27FC236}">
                <a16:creationId xmlns:a16="http://schemas.microsoft.com/office/drawing/2014/main" id="{463AFB99-DF07-490E-9CFB-0FC24BD10BA7}"/>
              </a:ext>
            </a:extLst>
          </p:cNvPr>
          <p:cNvSpPr txBox="1"/>
          <p:nvPr/>
        </p:nvSpPr>
        <p:spPr>
          <a:xfrm>
            <a:off x="3556469" y="2470269"/>
            <a:ext cx="395651" cy="507831"/>
          </a:xfrm>
          <a:prstGeom prst="rect">
            <a:avLst/>
          </a:prstGeom>
          <a:noFill/>
        </p:spPr>
        <p:txBody>
          <a:bodyPr wrap="square" rtlCol="0">
            <a:spAutoFit/>
          </a:bodyPr>
          <a:lstStyle/>
          <a:p>
            <a:r>
              <a:rPr lang="es-ES" sz="1350" dirty="0"/>
              <a:t>934</a:t>
            </a:r>
            <a:endParaRPr lang="es-CO" sz="1215" dirty="0"/>
          </a:p>
        </p:txBody>
      </p:sp>
      <p:sp>
        <p:nvSpPr>
          <p:cNvPr id="45" name="Rectángulo 44">
            <a:extLst>
              <a:ext uri="{FF2B5EF4-FFF2-40B4-BE49-F238E27FC236}">
                <a16:creationId xmlns:a16="http://schemas.microsoft.com/office/drawing/2014/main" id="{26C2C1DD-1F12-4675-A123-4A3FFD864024}"/>
              </a:ext>
            </a:extLst>
          </p:cNvPr>
          <p:cNvSpPr/>
          <p:nvPr/>
        </p:nvSpPr>
        <p:spPr>
          <a:xfrm>
            <a:off x="4135591" y="2091475"/>
            <a:ext cx="1055560" cy="341632"/>
          </a:xfrm>
          <a:prstGeom prst="rect">
            <a:avLst/>
          </a:prstGeom>
        </p:spPr>
        <p:txBody>
          <a:bodyPr wrap="square">
            <a:spAutoFit/>
          </a:bodyPr>
          <a:lstStyle/>
          <a:p>
            <a:r>
              <a:rPr lang="es-ES" sz="810" b="1" dirty="0"/>
              <a:t>S</a:t>
            </a:r>
            <a:r>
              <a:rPr lang="es-CO" sz="810" b="1" dirty="0"/>
              <a:t>UBASTA   8 OCT/17</a:t>
            </a:r>
          </a:p>
          <a:p>
            <a:r>
              <a:rPr lang="es-ES" sz="810" dirty="0"/>
              <a:t>367 - $629.119.650</a:t>
            </a:r>
          </a:p>
        </p:txBody>
      </p:sp>
      <p:sp>
        <p:nvSpPr>
          <p:cNvPr id="92" name="Rectángulo 91">
            <a:extLst>
              <a:ext uri="{FF2B5EF4-FFF2-40B4-BE49-F238E27FC236}">
                <a16:creationId xmlns:a16="http://schemas.microsoft.com/office/drawing/2014/main" id="{20C59DC7-8AD2-4745-A3F5-6E04ACB5E2B0}"/>
              </a:ext>
            </a:extLst>
          </p:cNvPr>
          <p:cNvSpPr/>
          <p:nvPr/>
        </p:nvSpPr>
        <p:spPr>
          <a:xfrm>
            <a:off x="4135591" y="2499461"/>
            <a:ext cx="1055560" cy="466281"/>
          </a:xfrm>
          <a:prstGeom prst="rect">
            <a:avLst/>
          </a:prstGeom>
        </p:spPr>
        <p:txBody>
          <a:bodyPr wrap="square">
            <a:spAutoFit/>
          </a:bodyPr>
          <a:lstStyle/>
          <a:p>
            <a:r>
              <a:rPr lang="es-CO" sz="810" b="1" dirty="0"/>
              <a:t>SUBASTA 22 OCT/17 </a:t>
            </a:r>
          </a:p>
          <a:p>
            <a:r>
              <a:rPr lang="es-ES" sz="810" dirty="0"/>
              <a:t>536 -  $755.941.400 </a:t>
            </a:r>
          </a:p>
        </p:txBody>
      </p:sp>
      <p:graphicFrame>
        <p:nvGraphicFramePr>
          <p:cNvPr id="6146" name="Tabla 6145">
            <a:extLst>
              <a:ext uri="{FF2B5EF4-FFF2-40B4-BE49-F238E27FC236}">
                <a16:creationId xmlns:a16="http://schemas.microsoft.com/office/drawing/2014/main" id="{510F98B8-3972-474B-8424-1CFF2B9EFC2E}"/>
              </a:ext>
            </a:extLst>
          </p:cNvPr>
          <p:cNvGraphicFramePr>
            <a:graphicFrameLocks noGrp="1"/>
          </p:cNvGraphicFramePr>
          <p:nvPr>
            <p:extLst>
              <p:ext uri="{D42A27DB-BD31-4B8C-83A1-F6EECF244321}">
                <p14:modId xmlns:p14="http://schemas.microsoft.com/office/powerpoint/2010/main" val="3185154021"/>
              </p:ext>
            </p:extLst>
          </p:nvPr>
        </p:nvGraphicFramePr>
        <p:xfrm>
          <a:off x="5191150" y="1702087"/>
          <a:ext cx="1319490" cy="772324"/>
        </p:xfrm>
        <a:graphic>
          <a:graphicData uri="http://schemas.openxmlformats.org/drawingml/2006/table">
            <a:tbl>
              <a:tblPr firstRow="1" bandRow="1">
                <a:tableStyleId>{5C22544A-7EE6-4342-B048-85BDC9FD1C3A}</a:tableStyleId>
              </a:tblPr>
              <a:tblGrid>
                <a:gridCol w="659745">
                  <a:extLst>
                    <a:ext uri="{9D8B030D-6E8A-4147-A177-3AD203B41FA5}">
                      <a16:colId xmlns:a16="http://schemas.microsoft.com/office/drawing/2014/main" val="1853694084"/>
                    </a:ext>
                  </a:extLst>
                </a:gridCol>
                <a:gridCol w="659745">
                  <a:extLst>
                    <a:ext uri="{9D8B030D-6E8A-4147-A177-3AD203B41FA5}">
                      <a16:colId xmlns:a16="http://schemas.microsoft.com/office/drawing/2014/main" val="2721149593"/>
                    </a:ext>
                  </a:extLst>
                </a:gridCol>
              </a:tblGrid>
              <a:tr h="482402">
                <a:tc>
                  <a:txBody>
                    <a:bodyPr/>
                    <a:lstStyle/>
                    <a:p>
                      <a:pPr algn="ctr"/>
                      <a:r>
                        <a:rPr lang="es-ES" sz="900" dirty="0"/>
                        <a:t>PESO INICIAL</a:t>
                      </a:r>
                      <a:endParaRPr lang="es-CO" sz="900" dirty="0"/>
                    </a:p>
                  </a:txBody>
                  <a:tcPr marL="61722" marR="61722" marT="30861" marB="30861"/>
                </a:tc>
                <a:tc>
                  <a:txBody>
                    <a:bodyPr/>
                    <a:lstStyle/>
                    <a:p>
                      <a:pPr algn="ctr"/>
                      <a:r>
                        <a:rPr lang="es-ES" sz="900" dirty="0"/>
                        <a:t>PESO FINAL</a:t>
                      </a:r>
                      <a:endParaRPr lang="es-CO" sz="900" dirty="0"/>
                    </a:p>
                  </a:txBody>
                  <a:tcPr marL="61722" marR="61722" marT="30861" marB="30861"/>
                </a:tc>
                <a:extLst>
                  <a:ext uri="{0D108BD9-81ED-4DB2-BD59-A6C34878D82A}">
                    <a16:rowId xmlns:a16="http://schemas.microsoft.com/office/drawing/2014/main" val="20503063"/>
                  </a:ext>
                </a:extLst>
              </a:tr>
              <a:tr h="289922">
                <a:tc>
                  <a:txBody>
                    <a:bodyPr/>
                    <a:lstStyle/>
                    <a:p>
                      <a:pPr algn="ctr"/>
                      <a:r>
                        <a:rPr lang="es-ES" sz="900" dirty="0"/>
                        <a:t>325</a:t>
                      </a:r>
                      <a:endParaRPr lang="es-CO" sz="900" dirty="0"/>
                    </a:p>
                  </a:txBody>
                  <a:tcPr marL="61722" marR="61722" marT="30861" marB="30861"/>
                </a:tc>
                <a:tc>
                  <a:txBody>
                    <a:bodyPr/>
                    <a:lstStyle/>
                    <a:p>
                      <a:pPr algn="ctr"/>
                      <a:r>
                        <a:rPr lang="es-ES" sz="900" dirty="0"/>
                        <a:t>512</a:t>
                      </a:r>
                      <a:endParaRPr lang="es-CO" sz="900" dirty="0"/>
                    </a:p>
                  </a:txBody>
                  <a:tcPr marL="61722" marR="61722" marT="30861" marB="30861"/>
                </a:tc>
                <a:extLst>
                  <a:ext uri="{0D108BD9-81ED-4DB2-BD59-A6C34878D82A}">
                    <a16:rowId xmlns:a16="http://schemas.microsoft.com/office/drawing/2014/main" val="459101029"/>
                  </a:ext>
                </a:extLst>
              </a:tr>
            </a:tbl>
          </a:graphicData>
        </a:graphic>
      </p:graphicFrame>
      <p:graphicFrame>
        <p:nvGraphicFramePr>
          <p:cNvPr id="103" name="Tabla 102">
            <a:extLst>
              <a:ext uri="{FF2B5EF4-FFF2-40B4-BE49-F238E27FC236}">
                <a16:creationId xmlns:a16="http://schemas.microsoft.com/office/drawing/2014/main" id="{E4C1E2B6-7B0B-4ADA-8D85-341A858A832C}"/>
              </a:ext>
            </a:extLst>
          </p:cNvPr>
          <p:cNvGraphicFramePr>
            <a:graphicFrameLocks noGrp="1"/>
          </p:cNvGraphicFramePr>
          <p:nvPr>
            <p:extLst>
              <p:ext uri="{D42A27DB-BD31-4B8C-83A1-F6EECF244321}">
                <p14:modId xmlns:p14="http://schemas.microsoft.com/office/powerpoint/2010/main" val="3947557117"/>
              </p:ext>
            </p:extLst>
          </p:nvPr>
        </p:nvGraphicFramePr>
        <p:xfrm>
          <a:off x="5191150" y="2474411"/>
          <a:ext cx="1319490" cy="534924"/>
        </p:xfrm>
        <a:graphic>
          <a:graphicData uri="http://schemas.openxmlformats.org/drawingml/2006/table">
            <a:tbl>
              <a:tblPr firstRow="1" bandRow="1">
                <a:tableStyleId>{5C22544A-7EE6-4342-B048-85BDC9FD1C3A}</a:tableStyleId>
              </a:tblPr>
              <a:tblGrid>
                <a:gridCol w="659745">
                  <a:extLst>
                    <a:ext uri="{9D8B030D-6E8A-4147-A177-3AD203B41FA5}">
                      <a16:colId xmlns:a16="http://schemas.microsoft.com/office/drawing/2014/main" val="1853694084"/>
                    </a:ext>
                  </a:extLst>
                </a:gridCol>
                <a:gridCol w="659745">
                  <a:extLst>
                    <a:ext uri="{9D8B030D-6E8A-4147-A177-3AD203B41FA5}">
                      <a16:colId xmlns:a16="http://schemas.microsoft.com/office/drawing/2014/main" val="2721149593"/>
                    </a:ext>
                  </a:extLst>
                </a:gridCol>
              </a:tblGrid>
              <a:tr h="184009">
                <a:tc>
                  <a:txBody>
                    <a:bodyPr/>
                    <a:lstStyle/>
                    <a:p>
                      <a:pPr algn="ctr"/>
                      <a:r>
                        <a:rPr lang="es-ES" sz="900" dirty="0"/>
                        <a:t>PESO INICIAL</a:t>
                      </a:r>
                      <a:endParaRPr lang="es-CO" sz="900" dirty="0"/>
                    </a:p>
                  </a:txBody>
                  <a:tcPr marL="61722" marR="61722" marT="30861" marB="30861"/>
                </a:tc>
                <a:tc>
                  <a:txBody>
                    <a:bodyPr/>
                    <a:lstStyle/>
                    <a:p>
                      <a:pPr algn="ctr"/>
                      <a:r>
                        <a:rPr lang="es-ES" sz="900" dirty="0"/>
                        <a:t>PESO FINAL</a:t>
                      </a:r>
                      <a:endParaRPr lang="es-CO" sz="900" dirty="0"/>
                    </a:p>
                  </a:txBody>
                  <a:tcPr marL="61722" marR="61722" marT="30861" marB="30861"/>
                </a:tc>
                <a:extLst>
                  <a:ext uri="{0D108BD9-81ED-4DB2-BD59-A6C34878D82A}">
                    <a16:rowId xmlns:a16="http://schemas.microsoft.com/office/drawing/2014/main" val="20503063"/>
                  </a:ext>
                </a:extLst>
              </a:tr>
              <a:tr h="177836">
                <a:tc>
                  <a:txBody>
                    <a:bodyPr/>
                    <a:lstStyle/>
                    <a:p>
                      <a:pPr algn="ctr"/>
                      <a:r>
                        <a:rPr lang="es-ES" sz="900" dirty="0"/>
                        <a:t>343</a:t>
                      </a:r>
                      <a:endParaRPr lang="es-CO" sz="900" dirty="0"/>
                    </a:p>
                  </a:txBody>
                  <a:tcPr marL="61722" marR="61722" marT="30861" marB="30861"/>
                </a:tc>
                <a:tc>
                  <a:txBody>
                    <a:bodyPr/>
                    <a:lstStyle/>
                    <a:p>
                      <a:pPr algn="ctr"/>
                      <a:r>
                        <a:rPr lang="es-ES" sz="900" dirty="0"/>
                        <a:t>406</a:t>
                      </a:r>
                      <a:endParaRPr lang="es-CO" sz="900" dirty="0"/>
                    </a:p>
                  </a:txBody>
                  <a:tcPr marL="61722" marR="61722" marT="30861" marB="30861"/>
                </a:tc>
                <a:extLst>
                  <a:ext uri="{0D108BD9-81ED-4DB2-BD59-A6C34878D82A}">
                    <a16:rowId xmlns:a16="http://schemas.microsoft.com/office/drawing/2014/main" val="459101029"/>
                  </a:ext>
                </a:extLst>
              </a:tr>
            </a:tbl>
          </a:graphicData>
        </a:graphic>
      </p:graphicFrame>
      <p:sp>
        <p:nvSpPr>
          <p:cNvPr id="105" name="Rectángulo 104">
            <a:extLst>
              <a:ext uri="{FF2B5EF4-FFF2-40B4-BE49-F238E27FC236}">
                <a16:creationId xmlns:a16="http://schemas.microsoft.com/office/drawing/2014/main" id="{2108B0F0-DDE0-4CA7-B458-060F37E132A5}"/>
              </a:ext>
            </a:extLst>
          </p:cNvPr>
          <p:cNvSpPr/>
          <p:nvPr/>
        </p:nvSpPr>
        <p:spPr>
          <a:xfrm>
            <a:off x="4135591" y="2947665"/>
            <a:ext cx="1055560" cy="466281"/>
          </a:xfrm>
          <a:prstGeom prst="rect">
            <a:avLst/>
          </a:prstGeom>
        </p:spPr>
        <p:txBody>
          <a:bodyPr wrap="square">
            <a:spAutoFit/>
          </a:bodyPr>
          <a:lstStyle/>
          <a:p>
            <a:r>
              <a:rPr lang="es-CO" sz="810" b="1" dirty="0"/>
              <a:t>SIN COMERCIALIZAR</a:t>
            </a:r>
          </a:p>
          <a:p>
            <a:r>
              <a:rPr lang="es-ES" sz="810" dirty="0"/>
              <a:t>120 GANADO PURO</a:t>
            </a:r>
          </a:p>
          <a:p>
            <a:r>
              <a:rPr lang="es-ES" sz="810" dirty="0"/>
              <a:t>PREDIO BERLIN</a:t>
            </a:r>
          </a:p>
        </p:txBody>
      </p:sp>
      <p:pic>
        <p:nvPicPr>
          <p:cNvPr id="6147" name="Imagen 6146">
            <a:extLst>
              <a:ext uri="{FF2B5EF4-FFF2-40B4-BE49-F238E27FC236}">
                <a16:creationId xmlns:a16="http://schemas.microsoft.com/office/drawing/2014/main" id="{EB0F333B-ED8E-430D-A4B5-C85CDDC9E2A0}"/>
              </a:ext>
            </a:extLst>
          </p:cNvPr>
          <p:cNvPicPr>
            <a:picLocks noChangeAspect="1"/>
          </p:cNvPicPr>
          <p:nvPr/>
        </p:nvPicPr>
        <p:blipFill>
          <a:blip r:embed="rId8"/>
          <a:stretch>
            <a:fillRect/>
          </a:stretch>
        </p:blipFill>
        <p:spPr>
          <a:xfrm rot="10800000" flipV="1">
            <a:off x="3481156" y="2758441"/>
            <a:ext cx="535003" cy="400404"/>
          </a:xfrm>
          <a:prstGeom prst="rect">
            <a:avLst/>
          </a:prstGeom>
        </p:spPr>
      </p:pic>
      <p:sp>
        <p:nvSpPr>
          <p:cNvPr id="107" name="CuadroTexto 106">
            <a:extLst>
              <a:ext uri="{FF2B5EF4-FFF2-40B4-BE49-F238E27FC236}">
                <a16:creationId xmlns:a16="http://schemas.microsoft.com/office/drawing/2014/main" id="{DA122F95-9197-4A92-B271-2DABD397DCE0}"/>
              </a:ext>
            </a:extLst>
          </p:cNvPr>
          <p:cNvSpPr txBox="1"/>
          <p:nvPr/>
        </p:nvSpPr>
        <p:spPr>
          <a:xfrm>
            <a:off x="3563521" y="3150210"/>
            <a:ext cx="395651" cy="507831"/>
          </a:xfrm>
          <a:prstGeom prst="rect">
            <a:avLst/>
          </a:prstGeom>
          <a:noFill/>
        </p:spPr>
        <p:txBody>
          <a:bodyPr wrap="square" rtlCol="0">
            <a:spAutoFit/>
          </a:bodyPr>
          <a:lstStyle/>
          <a:p>
            <a:r>
              <a:rPr lang="es-ES" sz="1350" dirty="0"/>
              <a:t>165</a:t>
            </a:r>
            <a:endParaRPr lang="es-CO" sz="1215" dirty="0"/>
          </a:p>
        </p:txBody>
      </p:sp>
      <p:cxnSp>
        <p:nvCxnSpPr>
          <p:cNvPr id="108" name="Conector recto 107">
            <a:extLst>
              <a:ext uri="{FF2B5EF4-FFF2-40B4-BE49-F238E27FC236}">
                <a16:creationId xmlns:a16="http://schemas.microsoft.com/office/drawing/2014/main" id="{C6ACA922-3F5F-4A5C-853A-B2BE7431AE7C}"/>
              </a:ext>
            </a:extLst>
          </p:cNvPr>
          <p:cNvCxnSpPr>
            <a:cxnSpLocks/>
          </p:cNvCxnSpPr>
          <p:nvPr/>
        </p:nvCxnSpPr>
        <p:spPr>
          <a:xfrm flipV="1">
            <a:off x="4110927" y="2000169"/>
            <a:ext cx="0" cy="171373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9" name="Conector recto 108">
            <a:extLst>
              <a:ext uri="{FF2B5EF4-FFF2-40B4-BE49-F238E27FC236}">
                <a16:creationId xmlns:a16="http://schemas.microsoft.com/office/drawing/2014/main" id="{7FB90413-2B0F-4C14-BC5D-832CC55E8ABC}"/>
              </a:ext>
            </a:extLst>
          </p:cNvPr>
          <p:cNvCxnSpPr>
            <a:cxnSpLocks/>
          </p:cNvCxnSpPr>
          <p:nvPr/>
        </p:nvCxnSpPr>
        <p:spPr>
          <a:xfrm flipV="1">
            <a:off x="6601689" y="2000169"/>
            <a:ext cx="0" cy="171373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aphicFrame>
        <p:nvGraphicFramePr>
          <p:cNvPr id="6150" name="Tabla 6149">
            <a:extLst>
              <a:ext uri="{FF2B5EF4-FFF2-40B4-BE49-F238E27FC236}">
                <a16:creationId xmlns:a16="http://schemas.microsoft.com/office/drawing/2014/main" id="{5141F00F-9D45-46AA-8FE6-5ED550D668AB}"/>
              </a:ext>
            </a:extLst>
          </p:cNvPr>
          <p:cNvGraphicFramePr>
            <a:graphicFrameLocks noGrp="1"/>
          </p:cNvGraphicFramePr>
          <p:nvPr>
            <p:extLst>
              <p:ext uri="{D42A27DB-BD31-4B8C-83A1-F6EECF244321}">
                <p14:modId xmlns:p14="http://schemas.microsoft.com/office/powerpoint/2010/main" val="4049856473"/>
              </p:ext>
            </p:extLst>
          </p:nvPr>
        </p:nvGraphicFramePr>
        <p:xfrm>
          <a:off x="6893224" y="1445484"/>
          <a:ext cx="2367527" cy="2318891"/>
        </p:xfrm>
        <a:graphic>
          <a:graphicData uri="http://schemas.openxmlformats.org/drawingml/2006/table">
            <a:tbl>
              <a:tblPr firstRow="1" bandRow="1">
                <a:tableStyleId>{5C22544A-7EE6-4342-B048-85BDC9FD1C3A}</a:tableStyleId>
              </a:tblPr>
              <a:tblGrid>
                <a:gridCol w="1112620">
                  <a:extLst>
                    <a:ext uri="{9D8B030D-6E8A-4147-A177-3AD203B41FA5}">
                      <a16:colId xmlns:a16="http://schemas.microsoft.com/office/drawing/2014/main" val="1775702673"/>
                    </a:ext>
                  </a:extLst>
                </a:gridCol>
                <a:gridCol w="465731">
                  <a:extLst>
                    <a:ext uri="{9D8B030D-6E8A-4147-A177-3AD203B41FA5}">
                      <a16:colId xmlns:a16="http://schemas.microsoft.com/office/drawing/2014/main" val="3655732391"/>
                    </a:ext>
                  </a:extLst>
                </a:gridCol>
                <a:gridCol w="789176">
                  <a:extLst>
                    <a:ext uri="{9D8B030D-6E8A-4147-A177-3AD203B41FA5}">
                      <a16:colId xmlns:a16="http://schemas.microsoft.com/office/drawing/2014/main" val="3472896283"/>
                    </a:ext>
                  </a:extLst>
                </a:gridCol>
              </a:tblGrid>
              <a:tr h="305281">
                <a:tc>
                  <a:txBody>
                    <a:bodyPr/>
                    <a:lstStyle/>
                    <a:p>
                      <a:pPr algn="ctr"/>
                      <a:r>
                        <a:rPr lang="es-ES" sz="1000" dirty="0"/>
                        <a:t>MUNICIPIO</a:t>
                      </a:r>
                      <a:endParaRPr lang="es-CO" sz="1000" dirty="0"/>
                    </a:p>
                  </a:txBody>
                  <a:tcPr marL="61722" marR="61722" marT="30861" marB="30861"/>
                </a:tc>
                <a:tc>
                  <a:txBody>
                    <a:bodyPr/>
                    <a:lstStyle/>
                    <a:p>
                      <a:pPr algn="ctr"/>
                      <a:r>
                        <a:rPr lang="es-ES" sz="1000" dirty="0"/>
                        <a:t># </a:t>
                      </a:r>
                      <a:endParaRPr lang="es-CO" sz="1000" dirty="0"/>
                    </a:p>
                  </a:txBody>
                  <a:tcPr marL="61722" marR="61722" marT="30861" marB="30861"/>
                </a:tc>
                <a:tc>
                  <a:txBody>
                    <a:bodyPr/>
                    <a:lstStyle/>
                    <a:p>
                      <a:pPr algn="ctr"/>
                      <a:r>
                        <a:rPr lang="es-ES" sz="1000" dirty="0"/>
                        <a:t>PREDIO</a:t>
                      </a:r>
                      <a:endParaRPr lang="es-CO" sz="1000" dirty="0"/>
                    </a:p>
                  </a:txBody>
                  <a:tcPr marL="61722" marR="61722" marT="30861" marB="30861"/>
                </a:tc>
                <a:extLst>
                  <a:ext uri="{0D108BD9-81ED-4DB2-BD59-A6C34878D82A}">
                    <a16:rowId xmlns:a16="http://schemas.microsoft.com/office/drawing/2014/main" val="2177570681"/>
                  </a:ext>
                </a:extLst>
              </a:tr>
              <a:tr h="241323">
                <a:tc>
                  <a:txBody>
                    <a:bodyPr/>
                    <a:lstStyle/>
                    <a:p>
                      <a:pPr algn="ctr"/>
                      <a:r>
                        <a:rPr lang="es-ES" sz="1000" dirty="0"/>
                        <a:t>SAN JOSÉ GUAVIARE</a:t>
                      </a:r>
                      <a:endParaRPr lang="es-CO" sz="1000" dirty="0"/>
                    </a:p>
                  </a:txBody>
                  <a:tcPr marL="61722" marR="61722" marT="30861" marB="30861"/>
                </a:tc>
                <a:tc>
                  <a:txBody>
                    <a:bodyPr/>
                    <a:lstStyle/>
                    <a:p>
                      <a:pPr algn="ctr"/>
                      <a:r>
                        <a:rPr lang="es-ES" sz="1000" dirty="0"/>
                        <a:t>0</a:t>
                      </a:r>
                      <a:endParaRPr lang="es-CO" sz="1000" dirty="0"/>
                    </a:p>
                  </a:txBody>
                  <a:tcPr marL="61722" marR="61722" marT="30861" marB="30861"/>
                </a:tc>
                <a:tc>
                  <a:txBody>
                    <a:bodyPr/>
                    <a:lstStyle/>
                    <a:p>
                      <a:pPr algn="ctr"/>
                      <a:r>
                        <a:rPr lang="es-ES" sz="1000" dirty="0"/>
                        <a:t>N/A</a:t>
                      </a:r>
                      <a:endParaRPr lang="es-CO" sz="1000" dirty="0"/>
                    </a:p>
                  </a:txBody>
                  <a:tcPr marL="61722" marR="61722" marT="30861" marB="30861"/>
                </a:tc>
                <a:extLst>
                  <a:ext uri="{0D108BD9-81ED-4DB2-BD59-A6C34878D82A}">
                    <a16:rowId xmlns:a16="http://schemas.microsoft.com/office/drawing/2014/main" val="3152952833"/>
                  </a:ext>
                </a:extLst>
              </a:tr>
              <a:tr h="235626">
                <a:tc>
                  <a:txBody>
                    <a:bodyPr/>
                    <a:lstStyle/>
                    <a:p>
                      <a:pPr algn="ctr"/>
                      <a:r>
                        <a:rPr lang="es-ES" sz="1000" dirty="0"/>
                        <a:t>SAN VICENTE CAGUAN</a:t>
                      </a:r>
                      <a:endParaRPr lang="es-CO" sz="1000" dirty="0"/>
                    </a:p>
                  </a:txBody>
                  <a:tcPr marL="61722" marR="61722" marT="30861" marB="30861"/>
                </a:tc>
                <a:tc>
                  <a:txBody>
                    <a:bodyPr/>
                    <a:lstStyle/>
                    <a:p>
                      <a:pPr algn="ctr"/>
                      <a:r>
                        <a:rPr lang="es-ES" sz="1000" dirty="0"/>
                        <a:t>407</a:t>
                      </a:r>
                      <a:endParaRPr lang="es-CO" sz="1000" dirty="0"/>
                    </a:p>
                  </a:txBody>
                  <a:tcPr marL="61722" marR="61722" marT="30861" marB="30861"/>
                </a:tc>
                <a:tc>
                  <a:txBody>
                    <a:bodyPr/>
                    <a:lstStyle/>
                    <a:p>
                      <a:pPr algn="ctr"/>
                      <a:r>
                        <a:rPr lang="es-ES" sz="1000" dirty="0"/>
                        <a:t>Cencerros</a:t>
                      </a:r>
                      <a:endParaRPr lang="es-CO" sz="1000" dirty="0"/>
                    </a:p>
                  </a:txBody>
                  <a:tcPr marL="61722" marR="61722" marT="30861" marB="30861"/>
                </a:tc>
                <a:extLst>
                  <a:ext uri="{0D108BD9-81ED-4DB2-BD59-A6C34878D82A}">
                    <a16:rowId xmlns:a16="http://schemas.microsoft.com/office/drawing/2014/main" val="1481427012"/>
                  </a:ext>
                </a:extLst>
              </a:tr>
              <a:tr h="242241">
                <a:tc>
                  <a:txBody>
                    <a:bodyPr/>
                    <a:lstStyle/>
                    <a:p>
                      <a:pPr algn="ctr"/>
                      <a:r>
                        <a:rPr lang="es-ES" sz="1000" dirty="0"/>
                        <a:t>PUERTO  ASÍS</a:t>
                      </a:r>
                      <a:endParaRPr lang="es-CO" sz="1000" dirty="0"/>
                    </a:p>
                  </a:txBody>
                  <a:tcPr marL="61722" marR="61722" marT="30861" marB="30861"/>
                </a:tc>
                <a:tc>
                  <a:txBody>
                    <a:bodyPr/>
                    <a:lstStyle/>
                    <a:p>
                      <a:pPr algn="ctr"/>
                      <a:r>
                        <a:rPr lang="es-ES" sz="1000" dirty="0"/>
                        <a:t>35</a:t>
                      </a:r>
                      <a:endParaRPr lang="es-CO" sz="1000" dirty="0"/>
                    </a:p>
                  </a:txBody>
                  <a:tcPr marL="61722" marR="61722" marT="30861" marB="30861"/>
                </a:tc>
                <a:tc>
                  <a:txBody>
                    <a:bodyPr/>
                    <a:lstStyle/>
                    <a:p>
                      <a:pPr algn="ctr"/>
                      <a:r>
                        <a:rPr lang="es-ES" sz="1000" dirty="0"/>
                        <a:t>Paraíso 2</a:t>
                      </a:r>
                      <a:endParaRPr lang="es-CO" sz="1000" dirty="0"/>
                    </a:p>
                  </a:txBody>
                  <a:tcPr marL="61722" marR="61722" marT="30861" marB="30861"/>
                </a:tc>
                <a:extLst>
                  <a:ext uri="{0D108BD9-81ED-4DB2-BD59-A6C34878D82A}">
                    <a16:rowId xmlns:a16="http://schemas.microsoft.com/office/drawing/2014/main" val="555998014"/>
                  </a:ext>
                </a:extLst>
              </a:tr>
              <a:tr h="235626">
                <a:tc>
                  <a:txBody>
                    <a:bodyPr/>
                    <a:lstStyle/>
                    <a:p>
                      <a:pPr algn="ctr"/>
                      <a:r>
                        <a:rPr lang="es-ES" sz="1000" dirty="0"/>
                        <a:t>ARMERO GUAYABAL</a:t>
                      </a:r>
                      <a:endParaRPr lang="es-CO" sz="1000" dirty="0"/>
                    </a:p>
                  </a:txBody>
                  <a:tcPr marL="61722" marR="61722" marT="30861" marB="30861"/>
                </a:tc>
                <a:tc>
                  <a:txBody>
                    <a:bodyPr/>
                    <a:lstStyle/>
                    <a:p>
                      <a:pPr algn="ctr"/>
                      <a:r>
                        <a:rPr lang="es-ES" sz="1000" dirty="0"/>
                        <a:t>136</a:t>
                      </a:r>
                      <a:endParaRPr lang="es-CO" sz="1000" dirty="0"/>
                    </a:p>
                  </a:txBody>
                  <a:tcPr marL="61722" marR="61722" marT="30861" marB="30861"/>
                </a:tc>
                <a:tc>
                  <a:txBody>
                    <a:bodyPr/>
                    <a:lstStyle/>
                    <a:p>
                      <a:pPr algn="ctr"/>
                      <a:r>
                        <a:rPr lang="es-ES" sz="1000" dirty="0"/>
                        <a:t>Cencerros</a:t>
                      </a:r>
                      <a:endParaRPr lang="es-CO" sz="1000" dirty="0"/>
                    </a:p>
                  </a:txBody>
                  <a:tcPr marL="61722" marR="61722" marT="30861" marB="30861"/>
                </a:tc>
                <a:extLst>
                  <a:ext uri="{0D108BD9-81ED-4DB2-BD59-A6C34878D82A}">
                    <a16:rowId xmlns:a16="http://schemas.microsoft.com/office/drawing/2014/main" val="1008118226"/>
                  </a:ext>
                </a:extLst>
              </a:tr>
              <a:tr h="305281">
                <a:tc>
                  <a:txBody>
                    <a:bodyPr/>
                    <a:lstStyle/>
                    <a:p>
                      <a:pPr algn="ctr"/>
                      <a:r>
                        <a:rPr lang="es-ES" sz="1000" dirty="0"/>
                        <a:t>PUERTO ASIS</a:t>
                      </a:r>
                      <a:endParaRPr lang="es-CO" sz="1000" dirty="0"/>
                    </a:p>
                  </a:txBody>
                  <a:tcPr marL="61722" marR="61722" marT="30861" marB="30861"/>
                </a:tc>
                <a:tc>
                  <a:txBody>
                    <a:bodyPr/>
                    <a:lstStyle/>
                    <a:p>
                      <a:pPr algn="ctr"/>
                      <a:r>
                        <a:rPr lang="es-ES" sz="1000" dirty="0"/>
                        <a:t>13</a:t>
                      </a:r>
                      <a:endParaRPr lang="es-CO" sz="1000" dirty="0"/>
                    </a:p>
                  </a:txBody>
                  <a:tcPr marL="61722" marR="61722" marT="30861" marB="30861"/>
                </a:tc>
                <a:tc>
                  <a:txBody>
                    <a:bodyPr/>
                    <a:lstStyle/>
                    <a:p>
                      <a:pPr algn="ctr"/>
                      <a:r>
                        <a:rPr lang="es-ES" sz="1000" dirty="0"/>
                        <a:t>Cencerros</a:t>
                      </a:r>
                      <a:endParaRPr lang="es-CO" sz="1000" dirty="0"/>
                    </a:p>
                  </a:txBody>
                  <a:tcPr marL="61722" marR="61722" marT="30861" marB="30861"/>
                </a:tc>
                <a:extLst>
                  <a:ext uri="{0D108BD9-81ED-4DB2-BD59-A6C34878D82A}">
                    <a16:rowId xmlns:a16="http://schemas.microsoft.com/office/drawing/2014/main" val="1688839024"/>
                  </a:ext>
                </a:extLst>
              </a:tr>
              <a:tr h="305281">
                <a:tc>
                  <a:txBody>
                    <a:bodyPr/>
                    <a:lstStyle/>
                    <a:p>
                      <a:pPr algn="ctr"/>
                      <a:r>
                        <a:rPr lang="es-ES" sz="1000" dirty="0"/>
                        <a:t>SAN VICENTE CAGUAN</a:t>
                      </a:r>
                      <a:endParaRPr lang="es-CO" sz="1000" dirty="0"/>
                    </a:p>
                  </a:txBody>
                  <a:tcPr marL="61722" marR="61722" marT="30861" marB="30861"/>
                </a:tc>
                <a:tc>
                  <a:txBody>
                    <a:bodyPr/>
                    <a:lstStyle/>
                    <a:p>
                      <a:pPr algn="ctr"/>
                      <a:r>
                        <a:rPr lang="es-ES" sz="1000" dirty="0"/>
                        <a:t>4</a:t>
                      </a:r>
                      <a:endParaRPr lang="es-CO" sz="1000" dirty="0"/>
                    </a:p>
                  </a:txBody>
                  <a:tcPr marL="61722" marR="61722" marT="30861" marB="30861"/>
                </a:tc>
                <a:tc>
                  <a:txBody>
                    <a:bodyPr/>
                    <a:lstStyle/>
                    <a:p>
                      <a:pPr algn="ctr"/>
                      <a:r>
                        <a:rPr lang="es-ES" sz="1000" dirty="0"/>
                        <a:t>La Fortuna</a:t>
                      </a:r>
                      <a:endParaRPr lang="es-CO" sz="1000" dirty="0"/>
                    </a:p>
                  </a:txBody>
                  <a:tcPr marL="61722" marR="61722" marT="30861" marB="30861"/>
                </a:tc>
                <a:extLst>
                  <a:ext uri="{0D108BD9-81ED-4DB2-BD59-A6C34878D82A}">
                    <a16:rowId xmlns:a16="http://schemas.microsoft.com/office/drawing/2014/main" val="64252671"/>
                  </a:ext>
                </a:extLst>
              </a:tr>
            </a:tbl>
          </a:graphicData>
        </a:graphic>
      </p:graphicFrame>
      <p:sp>
        <p:nvSpPr>
          <p:cNvPr id="114" name="CuadroTexto 113">
            <a:extLst>
              <a:ext uri="{FF2B5EF4-FFF2-40B4-BE49-F238E27FC236}">
                <a16:creationId xmlns:a16="http://schemas.microsoft.com/office/drawing/2014/main" id="{47BC8B64-C1A2-4C71-BE0D-E37FF689FDA6}"/>
              </a:ext>
            </a:extLst>
          </p:cNvPr>
          <p:cNvSpPr txBox="1"/>
          <p:nvPr/>
        </p:nvSpPr>
        <p:spPr>
          <a:xfrm>
            <a:off x="2216759" y="4632411"/>
            <a:ext cx="1135630" cy="466281"/>
          </a:xfrm>
          <a:prstGeom prst="rect">
            <a:avLst/>
          </a:prstGeom>
          <a:noFill/>
        </p:spPr>
        <p:txBody>
          <a:bodyPr wrap="square" rtlCol="0">
            <a:spAutoFit/>
          </a:bodyPr>
          <a:lstStyle/>
          <a:p>
            <a:pPr algn="ctr"/>
            <a:r>
              <a:rPr lang="es-ES" sz="810" b="1" dirty="0"/>
              <a:t>Diligencia</a:t>
            </a:r>
          </a:p>
          <a:p>
            <a:pPr algn="ctr"/>
            <a:r>
              <a:rPr lang="es-ES" sz="810" b="1" dirty="0"/>
              <a:t>Secuestro</a:t>
            </a:r>
          </a:p>
          <a:p>
            <a:pPr algn="ctr"/>
            <a:r>
              <a:rPr lang="es-ES" sz="810" b="1" dirty="0"/>
              <a:t>Ricaurte</a:t>
            </a:r>
            <a:endParaRPr lang="es-CO" sz="810" b="1" dirty="0"/>
          </a:p>
        </p:txBody>
      </p:sp>
      <p:cxnSp>
        <p:nvCxnSpPr>
          <p:cNvPr id="115" name="Conector recto 114">
            <a:extLst>
              <a:ext uri="{FF2B5EF4-FFF2-40B4-BE49-F238E27FC236}">
                <a16:creationId xmlns:a16="http://schemas.microsoft.com/office/drawing/2014/main" id="{04844820-04B0-45F4-BB36-DDDAEAF54B3D}"/>
              </a:ext>
            </a:extLst>
          </p:cNvPr>
          <p:cNvCxnSpPr>
            <a:cxnSpLocks/>
          </p:cNvCxnSpPr>
          <p:nvPr/>
        </p:nvCxnSpPr>
        <p:spPr>
          <a:xfrm flipV="1">
            <a:off x="3402652" y="3494623"/>
            <a:ext cx="0" cy="206212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6152" name="CuadroTexto 6151">
            <a:extLst>
              <a:ext uri="{FF2B5EF4-FFF2-40B4-BE49-F238E27FC236}">
                <a16:creationId xmlns:a16="http://schemas.microsoft.com/office/drawing/2014/main" id="{A0476863-7D21-401C-8DCF-4D6E24169979}"/>
              </a:ext>
            </a:extLst>
          </p:cNvPr>
          <p:cNvSpPr txBox="1"/>
          <p:nvPr/>
        </p:nvSpPr>
        <p:spPr>
          <a:xfrm rot="16200000">
            <a:off x="6074521" y="2660440"/>
            <a:ext cx="1430607" cy="237757"/>
          </a:xfrm>
          <a:prstGeom prst="rect">
            <a:avLst/>
          </a:prstGeom>
          <a:noFill/>
        </p:spPr>
        <p:txBody>
          <a:bodyPr wrap="square" rtlCol="0">
            <a:spAutoFit/>
          </a:bodyPr>
          <a:lstStyle/>
          <a:p>
            <a:pPr algn="ctr"/>
            <a:r>
              <a:rPr lang="es-ES" sz="945" b="1" dirty="0"/>
              <a:t>OTRAS DILIGENCIAS</a:t>
            </a:r>
            <a:endParaRPr lang="es-CO" sz="945" b="1" dirty="0"/>
          </a:p>
        </p:txBody>
      </p:sp>
      <p:graphicFrame>
        <p:nvGraphicFramePr>
          <p:cNvPr id="121" name="Tabla 120">
            <a:extLst>
              <a:ext uri="{FF2B5EF4-FFF2-40B4-BE49-F238E27FC236}">
                <a16:creationId xmlns:a16="http://schemas.microsoft.com/office/drawing/2014/main" id="{BF267354-BD96-4984-BF3C-C1728AD9D858}"/>
              </a:ext>
            </a:extLst>
          </p:cNvPr>
          <p:cNvGraphicFramePr>
            <a:graphicFrameLocks noGrp="1"/>
          </p:cNvGraphicFramePr>
          <p:nvPr>
            <p:extLst>
              <p:ext uri="{D42A27DB-BD31-4B8C-83A1-F6EECF244321}">
                <p14:modId xmlns:p14="http://schemas.microsoft.com/office/powerpoint/2010/main" val="2885049137"/>
              </p:ext>
            </p:extLst>
          </p:nvPr>
        </p:nvGraphicFramePr>
        <p:xfrm>
          <a:off x="5191150" y="2948230"/>
          <a:ext cx="1319490" cy="534924"/>
        </p:xfrm>
        <a:graphic>
          <a:graphicData uri="http://schemas.openxmlformats.org/drawingml/2006/table">
            <a:tbl>
              <a:tblPr firstRow="1" bandRow="1">
                <a:tableStyleId>{5C22544A-7EE6-4342-B048-85BDC9FD1C3A}</a:tableStyleId>
              </a:tblPr>
              <a:tblGrid>
                <a:gridCol w="659745">
                  <a:extLst>
                    <a:ext uri="{9D8B030D-6E8A-4147-A177-3AD203B41FA5}">
                      <a16:colId xmlns:a16="http://schemas.microsoft.com/office/drawing/2014/main" val="1853694084"/>
                    </a:ext>
                  </a:extLst>
                </a:gridCol>
                <a:gridCol w="659745">
                  <a:extLst>
                    <a:ext uri="{9D8B030D-6E8A-4147-A177-3AD203B41FA5}">
                      <a16:colId xmlns:a16="http://schemas.microsoft.com/office/drawing/2014/main" val="2721149593"/>
                    </a:ext>
                  </a:extLst>
                </a:gridCol>
              </a:tblGrid>
              <a:tr h="184009">
                <a:tc>
                  <a:txBody>
                    <a:bodyPr/>
                    <a:lstStyle/>
                    <a:p>
                      <a:pPr algn="ctr"/>
                      <a:r>
                        <a:rPr lang="es-ES" sz="900" dirty="0"/>
                        <a:t>PESO INICIAL</a:t>
                      </a:r>
                      <a:endParaRPr lang="es-CO" sz="900" dirty="0"/>
                    </a:p>
                  </a:txBody>
                  <a:tcPr marL="61722" marR="61722" marT="30861" marB="30861"/>
                </a:tc>
                <a:tc>
                  <a:txBody>
                    <a:bodyPr/>
                    <a:lstStyle/>
                    <a:p>
                      <a:pPr algn="ctr"/>
                      <a:r>
                        <a:rPr lang="es-ES" sz="900" dirty="0"/>
                        <a:t>PESO FINAL</a:t>
                      </a:r>
                      <a:endParaRPr lang="es-CO" sz="900" dirty="0"/>
                    </a:p>
                  </a:txBody>
                  <a:tcPr marL="61722" marR="61722" marT="30861" marB="30861"/>
                </a:tc>
                <a:extLst>
                  <a:ext uri="{0D108BD9-81ED-4DB2-BD59-A6C34878D82A}">
                    <a16:rowId xmlns:a16="http://schemas.microsoft.com/office/drawing/2014/main" val="20503063"/>
                  </a:ext>
                </a:extLst>
              </a:tr>
              <a:tr h="177836">
                <a:tc>
                  <a:txBody>
                    <a:bodyPr/>
                    <a:lstStyle/>
                    <a:p>
                      <a:pPr algn="ctr"/>
                      <a:r>
                        <a:rPr lang="es-ES" sz="900" dirty="0"/>
                        <a:t>325</a:t>
                      </a:r>
                      <a:endParaRPr lang="es-CO" sz="900" dirty="0"/>
                    </a:p>
                  </a:txBody>
                  <a:tcPr marL="61722" marR="61722" marT="30861" marB="30861"/>
                </a:tc>
                <a:tc>
                  <a:txBody>
                    <a:bodyPr/>
                    <a:lstStyle/>
                    <a:p>
                      <a:pPr algn="ctr"/>
                      <a:r>
                        <a:rPr lang="es-ES" sz="900" dirty="0"/>
                        <a:t>P/D</a:t>
                      </a:r>
                      <a:endParaRPr lang="es-CO" sz="900" dirty="0"/>
                    </a:p>
                  </a:txBody>
                  <a:tcPr marL="61722" marR="61722" marT="30861" marB="30861"/>
                </a:tc>
                <a:extLst>
                  <a:ext uri="{0D108BD9-81ED-4DB2-BD59-A6C34878D82A}">
                    <a16:rowId xmlns:a16="http://schemas.microsoft.com/office/drawing/2014/main" val="459101029"/>
                  </a:ext>
                </a:extLst>
              </a:tr>
            </a:tbl>
          </a:graphicData>
        </a:graphic>
      </p:graphicFrame>
      <p:pic>
        <p:nvPicPr>
          <p:cNvPr id="122" name="Imagen 121">
            <a:extLst>
              <a:ext uri="{FF2B5EF4-FFF2-40B4-BE49-F238E27FC236}">
                <a16:creationId xmlns:a16="http://schemas.microsoft.com/office/drawing/2014/main" id="{911333AD-F42D-4322-86B5-F4941FC01D43}"/>
              </a:ext>
            </a:extLst>
          </p:cNvPr>
          <p:cNvPicPr>
            <a:picLocks noChangeAspect="1"/>
          </p:cNvPicPr>
          <p:nvPr/>
        </p:nvPicPr>
        <p:blipFill>
          <a:blip r:embed="rId7"/>
          <a:stretch>
            <a:fillRect/>
          </a:stretch>
        </p:blipFill>
        <p:spPr>
          <a:xfrm>
            <a:off x="3482287" y="3995019"/>
            <a:ext cx="533872" cy="400404"/>
          </a:xfrm>
          <a:prstGeom prst="rect">
            <a:avLst/>
          </a:prstGeom>
        </p:spPr>
      </p:pic>
      <p:sp>
        <p:nvSpPr>
          <p:cNvPr id="123" name="CuadroTexto 122">
            <a:extLst>
              <a:ext uri="{FF2B5EF4-FFF2-40B4-BE49-F238E27FC236}">
                <a16:creationId xmlns:a16="http://schemas.microsoft.com/office/drawing/2014/main" id="{7A7F6CE2-5343-4E8B-B346-E8A527D52A83}"/>
              </a:ext>
            </a:extLst>
          </p:cNvPr>
          <p:cNvSpPr txBox="1"/>
          <p:nvPr/>
        </p:nvSpPr>
        <p:spPr>
          <a:xfrm>
            <a:off x="3553893" y="4416044"/>
            <a:ext cx="395651" cy="507831"/>
          </a:xfrm>
          <a:prstGeom prst="rect">
            <a:avLst/>
          </a:prstGeom>
          <a:noFill/>
        </p:spPr>
        <p:txBody>
          <a:bodyPr wrap="square" rtlCol="0">
            <a:spAutoFit/>
          </a:bodyPr>
          <a:lstStyle/>
          <a:p>
            <a:r>
              <a:rPr lang="es-ES" sz="1350" dirty="0"/>
              <a:t>282</a:t>
            </a:r>
            <a:endParaRPr lang="es-CO" sz="1215" dirty="0"/>
          </a:p>
        </p:txBody>
      </p:sp>
      <p:graphicFrame>
        <p:nvGraphicFramePr>
          <p:cNvPr id="126" name="Tabla 125">
            <a:extLst>
              <a:ext uri="{FF2B5EF4-FFF2-40B4-BE49-F238E27FC236}">
                <a16:creationId xmlns:a16="http://schemas.microsoft.com/office/drawing/2014/main" id="{67B9C688-8326-4007-8FBA-B9EF9F13473A}"/>
              </a:ext>
            </a:extLst>
          </p:cNvPr>
          <p:cNvGraphicFramePr>
            <a:graphicFrameLocks noGrp="1"/>
          </p:cNvGraphicFramePr>
          <p:nvPr>
            <p:extLst>
              <p:ext uri="{D42A27DB-BD31-4B8C-83A1-F6EECF244321}">
                <p14:modId xmlns:p14="http://schemas.microsoft.com/office/powerpoint/2010/main" val="4133856880"/>
              </p:ext>
            </p:extLst>
          </p:nvPr>
        </p:nvGraphicFramePr>
        <p:xfrm>
          <a:off x="5196561" y="4010433"/>
          <a:ext cx="1319490" cy="580644"/>
        </p:xfrm>
        <a:graphic>
          <a:graphicData uri="http://schemas.openxmlformats.org/drawingml/2006/table">
            <a:tbl>
              <a:tblPr firstRow="1" bandRow="1">
                <a:tableStyleId>{5C22544A-7EE6-4342-B048-85BDC9FD1C3A}</a:tableStyleId>
              </a:tblPr>
              <a:tblGrid>
                <a:gridCol w="659745">
                  <a:extLst>
                    <a:ext uri="{9D8B030D-6E8A-4147-A177-3AD203B41FA5}">
                      <a16:colId xmlns:a16="http://schemas.microsoft.com/office/drawing/2014/main" val="1853694084"/>
                    </a:ext>
                  </a:extLst>
                </a:gridCol>
                <a:gridCol w="659745">
                  <a:extLst>
                    <a:ext uri="{9D8B030D-6E8A-4147-A177-3AD203B41FA5}">
                      <a16:colId xmlns:a16="http://schemas.microsoft.com/office/drawing/2014/main" val="2721149593"/>
                    </a:ext>
                  </a:extLst>
                </a:gridCol>
              </a:tblGrid>
              <a:tr h="184009">
                <a:tc>
                  <a:txBody>
                    <a:bodyPr/>
                    <a:lstStyle/>
                    <a:p>
                      <a:pPr algn="ctr"/>
                      <a:r>
                        <a:rPr lang="es-ES" sz="1000" dirty="0"/>
                        <a:t>PESO INICIAL</a:t>
                      </a:r>
                      <a:endParaRPr lang="es-CO" sz="1000" dirty="0"/>
                    </a:p>
                  </a:txBody>
                  <a:tcPr marL="61722" marR="61722" marT="30861" marB="30861"/>
                </a:tc>
                <a:tc>
                  <a:txBody>
                    <a:bodyPr/>
                    <a:lstStyle/>
                    <a:p>
                      <a:pPr algn="ctr"/>
                      <a:r>
                        <a:rPr lang="es-ES" sz="1000" dirty="0"/>
                        <a:t>PESO FINAL</a:t>
                      </a:r>
                      <a:endParaRPr lang="es-CO" sz="1000" dirty="0"/>
                    </a:p>
                  </a:txBody>
                  <a:tcPr marL="61722" marR="61722" marT="30861" marB="30861"/>
                </a:tc>
                <a:extLst>
                  <a:ext uri="{0D108BD9-81ED-4DB2-BD59-A6C34878D82A}">
                    <a16:rowId xmlns:a16="http://schemas.microsoft.com/office/drawing/2014/main" val="20503063"/>
                  </a:ext>
                </a:extLst>
              </a:tr>
              <a:tr h="177836">
                <a:tc>
                  <a:txBody>
                    <a:bodyPr/>
                    <a:lstStyle/>
                    <a:p>
                      <a:pPr algn="ctr"/>
                      <a:r>
                        <a:rPr lang="es-ES" sz="1000" dirty="0"/>
                        <a:t>366</a:t>
                      </a:r>
                      <a:endParaRPr lang="es-CO" sz="1000" dirty="0"/>
                    </a:p>
                  </a:txBody>
                  <a:tcPr marL="61722" marR="61722" marT="30861" marB="30861"/>
                </a:tc>
                <a:tc>
                  <a:txBody>
                    <a:bodyPr/>
                    <a:lstStyle/>
                    <a:p>
                      <a:pPr algn="ctr"/>
                      <a:r>
                        <a:rPr lang="es-ES" sz="1000" dirty="0"/>
                        <a:t>568</a:t>
                      </a:r>
                      <a:endParaRPr lang="es-CO" sz="1000" dirty="0"/>
                    </a:p>
                  </a:txBody>
                  <a:tcPr marL="61722" marR="61722" marT="30861" marB="30861"/>
                </a:tc>
                <a:extLst>
                  <a:ext uri="{0D108BD9-81ED-4DB2-BD59-A6C34878D82A}">
                    <a16:rowId xmlns:a16="http://schemas.microsoft.com/office/drawing/2014/main" val="459101029"/>
                  </a:ext>
                </a:extLst>
              </a:tr>
            </a:tbl>
          </a:graphicData>
        </a:graphic>
      </p:graphicFrame>
      <p:pic>
        <p:nvPicPr>
          <p:cNvPr id="129" name="Imagen 128">
            <a:extLst>
              <a:ext uri="{FF2B5EF4-FFF2-40B4-BE49-F238E27FC236}">
                <a16:creationId xmlns:a16="http://schemas.microsoft.com/office/drawing/2014/main" id="{8C47DD6F-D7C7-456F-BFDF-3C4F4FEF3E91}"/>
              </a:ext>
            </a:extLst>
          </p:cNvPr>
          <p:cNvPicPr>
            <a:picLocks noChangeAspect="1"/>
          </p:cNvPicPr>
          <p:nvPr/>
        </p:nvPicPr>
        <p:blipFill>
          <a:blip r:embed="rId8"/>
          <a:stretch>
            <a:fillRect/>
          </a:stretch>
        </p:blipFill>
        <p:spPr>
          <a:xfrm rot="10800000" flipV="1">
            <a:off x="3481643" y="4669185"/>
            <a:ext cx="535003" cy="400404"/>
          </a:xfrm>
          <a:prstGeom prst="rect">
            <a:avLst/>
          </a:prstGeom>
        </p:spPr>
      </p:pic>
      <p:sp>
        <p:nvSpPr>
          <p:cNvPr id="130" name="CuadroTexto 129">
            <a:extLst>
              <a:ext uri="{FF2B5EF4-FFF2-40B4-BE49-F238E27FC236}">
                <a16:creationId xmlns:a16="http://schemas.microsoft.com/office/drawing/2014/main" id="{0341C058-7D8B-4852-BA9A-12C6A2B3812E}"/>
              </a:ext>
            </a:extLst>
          </p:cNvPr>
          <p:cNvSpPr txBox="1"/>
          <p:nvPr/>
        </p:nvSpPr>
        <p:spPr>
          <a:xfrm>
            <a:off x="3544510" y="5070230"/>
            <a:ext cx="395651" cy="300082"/>
          </a:xfrm>
          <a:prstGeom prst="rect">
            <a:avLst/>
          </a:prstGeom>
          <a:noFill/>
        </p:spPr>
        <p:txBody>
          <a:bodyPr wrap="square" rtlCol="0">
            <a:spAutoFit/>
          </a:bodyPr>
          <a:lstStyle/>
          <a:p>
            <a:pPr algn="ctr"/>
            <a:r>
              <a:rPr lang="es-ES" sz="1350" dirty="0"/>
              <a:t>44</a:t>
            </a:r>
            <a:endParaRPr lang="es-CO" sz="1215" dirty="0"/>
          </a:p>
        </p:txBody>
      </p:sp>
      <p:graphicFrame>
        <p:nvGraphicFramePr>
          <p:cNvPr id="131" name="Tabla 130">
            <a:extLst>
              <a:ext uri="{FF2B5EF4-FFF2-40B4-BE49-F238E27FC236}">
                <a16:creationId xmlns:a16="http://schemas.microsoft.com/office/drawing/2014/main" id="{490E6C4C-D0EE-41E9-8418-51200B4C85AE}"/>
              </a:ext>
            </a:extLst>
          </p:cNvPr>
          <p:cNvGraphicFramePr>
            <a:graphicFrameLocks noGrp="1"/>
          </p:cNvGraphicFramePr>
          <p:nvPr>
            <p:extLst>
              <p:ext uri="{D42A27DB-BD31-4B8C-83A1-F6EECF244321}">
                <p14:modId xmlns:p14="http://schemas.microsoft.com/office/powerpoint/2010/main" val="3110034016"/>
              </p:ext>
            </p:extLst>
          </p:nvPr>
        </p:nvGraphicFramePr>
        <p:xfrm>
          <a:off x="6916471" y="3995019"/>
          <a:ext cx="2367527" cy="1889184"/>
        </p:xfrm>
        <a:graphic>
          <a:graphicData uri="http://schemas.openxmlformats.org/drawingml/2006/table">
            <a:tbl>
              <a:tblPr firstRow="1" bandRow="1">
                <a:tableStyleId>{5C22544A-7EE6-4342-B048-85BDC9FD1C3A}</a:tableStyleId>
              </a:tblPr>
              <a:tblGrid>
                <a:gridCol w="1112620">
                  <a:extLst>
                    <a:ext uri="{9D8B030D-6E8A-4147-A177-3AD203B41FA5}">
                      <a16:colId xmlns:a16="http://schemas.microsoft.com/office/drawing/2014/main" val="1775702673"/>
                    </a:ext>
                  </a:extLst>
                </a:gridCol>
                <a:gridCol w="465731">
                  <a:extLst>
                    <a:ext uri="{9D8B030D-6E8A-4147-A177-3AD203B41FA5}">
                      <a16:colId xmlns:a16="http://schemas.microsoft.com/office/drawing/2014/main" val="3655732391"/>
                    </a:ext>
                  </a:extLst>
                </a:gridCol>
                <a:gridCol w="789176">
                  <a:extLst>
                    <a:ext uri="{9D8B030D-6E8A-4147-A177-3AD203B41FA5}">
                      <a16:colId xmlns:a16="http://schemas.microsoft.com/office/drawing/2014/main" val="3472896283"/>
                    </a:ext>
                  </a:extLst>
                </a:gridCol>
              </a:tblGrid>
              <a:tr h="237930">
                <a:tc>
                  <a:txBody>
                    <a:bodyPr/>
                    <a:lstStyle/>
                    <a:p>
                      <a:pPr algn="ctr"/>
                      <a:r>
                        <a:rPr lang="es-ES" sz="1000" dirty="0"/>
                        <a:t>MUNICIPIO</a:t>
                      </a:r>
                      <a:endParaRPr lang="es-CO" sz="1000" dirty="0"/>
                    </a:p>
                  </a:txBody>
                  <a:tcPr marL="61722" marR="61722" marT="30861" marB="30861"/>
                </a:tc>
                <a:tc>
                  <a:txBody>
                    <a:bodyPr/>
                    <a:lstStyle/>
                    <a:p>
                      <a:pPr algn="ctr"/>
                      <a:r>
                        <a:rPr lang="es-ES" sz="1000" dirty="0"/>
                        <a:t># </a:t>
                      </a:r>
                      <a:endParaRPr lang="es-CO" sz="1000" dirty="0"/>
                    </a:p>
                  </a:txBody>
                  <a:tcPr marL="61722" marR="61722" marT="30861" marB="30861"/>
                </a:tc>
                <a:tc>
                  <a:txBody>
                    <a:bodyPr/>
                    <a:lstStyle/>
                    <a:p>
                      <a:pPr algn="ctr"/>
                      <a:r>
                        <a:rPr lang="es-ES" sz="1000" dirty="0"/>
                        <a:t>PREDIO</a:t>
                      </a:r>
                      <a:endParaRPr lang="es-CO" sz="1000" dirty="0"/>
                    </a:p>
                  </a:txBody>
                  <a:tcPr marL="61722" marR="61722" marT="30861" marB="30861"/>
                </a:tc>
                <a:extLst>
                  <a:ext uri="{0D108BD9-81ED-4DB2-BD59-A6C34878D82A}">
                    <a16:rowId xmlns:a16="http://schemas.microsoft.com/office/drawing/2014/main" val="2177570681"/>
                  </a:ext>
                </a:extLst>
              </a:tr>
              <a:tr h="188082">
                <a:tc>
                  <a:txBody>
                    <a:bodyPr/>
                    <a:lstStyle/>
                    <a:p>
                      <a:pPr algn="ctr"/>
                      <a:r>
                        <a:rPr lang="es-ES" sz="1000" dirty="0"/>
                        <a:t>SAN JACINTO</a:t>
                      </a:r>
                      <a:endParaRPr lang="es-CO" sz="1000" dirty="0"/>
                    </a:p>
                  </a:txBody>
                  <a:tcPr marL="61722" marR="61722" marT="30861" marB="30861"/>
                </a:tc>
                <a:tc>
                  <a:txBody>
                    <a:bodyPr/>
                    <a:lstStyle/>
                    <a:p>
                      <a:pPr algn="ctr"/>
                      <a:r>
                        <a:rPr lang="es-ES" sz="1000" dirty="0"/>
                        <a:t>101</a:t>
                      </a:r>
                      <a:endParaRPr lang="es-CO" sz="1000" dirty="0"/>
                    </a:p>
                  </a:txBody>
                  <a:tcPr marL="61722" marR="61722" marT="30861" marB="30861"/>
                </a:tc>
                <a:tc>
                  <a:txBody>
                    <a:bodyPr/>
                    <a:lstStyle/>
                    <a:p>
                      <a:pPr algn="ctr"/>
                      <a:r>
                        <a:rPr lang="es-ES" sz="1000" dirty="0"/>
                        <a:t>Barcelona</a:t>
                      </a:r>
                      <a:endParaRPr lang="es-CO" sz="1000" dirty="0"/>
                    </a:p>
                  </a:txBody>
                  <a:tcPr marL="61722" marR="61722" marT="30861" marB="30861"/>
                </a:tc>
                <a:extLst>
                  <a:ext uri="{0D108BD9-81ED-4DB2-BD59-A6C34878D82A}">
                    <a16:rowId xmlns:a16="http://schemas.microsoft.com/office/drawing/2014/main" val="3152952833"/>
                  </a:ext>
                </a:extLst>
              </a:tr>
              <a:tr h="177836">
                <a:tc>
                  <a:txBody>
                    <a:bodyPr/>
                    <a:lstStyle/>
                    <a:p>
                      <a:pPr algn="ctr"/>
                      <a:r>
                        <a:rPr lang="es-ES" sz="1000" dirty="0"/>
                        <a:t>NECOCLÍ</a:t>
                      </a:r>
                      <a:endParaRPr lang="es-CO" sz="1000" dirty="0"/>
                    </a:p>
                  </a:txBody>
                  <a:tcPr marL="61722" marR="61722" marT="30861" marB="30861"/>
                </a:tc>
                <a:tc>
                  <a:txBody>
                    <a:bodyPr/>
                    <a:lstStyle/>
                    <a:p>
                      <a:pPr algn="ctr"/>
                      <a:r>
                        <a:rPr lang="es-ES" sz="1000" dirty="0"/>
                        <a:t>0</a:t>
                      </a:r>
                      <a:endParaRPr lang="es-CO" sz="1000" dirty="0"/>
                    </a:p>
                  </a:txBody>
                  <a:tcPr marL="61722" marR="61722" marT="30861" marB="30861"/>
                </a:tc>
                <a:tc>
                  <a:txBody>
                    <a:bodyPr/>
                    <a:lstStyle/>
                    <a:p>
                      <a:pPr algn="ctr"/>
                      <a:r>
                        <a:rPr lang="es-ES" sz="1000" dirty="0"/>
                        <a:t>N/A</a:t>
                      </a:r>
                      <a:endParaRPr lang="es-CO" sz="1000" dirty="0"/>
                    </a:p>
                  </a:txBody>
                  <a:tcPr marL="61722" marR="61722" marT="30861" marB="30861"/>
                </a:tc>
                <a:extLst>
                  <a:ext uri="{0D108BD9-81ED-4DB2-BD59-A6C34878D82A}">
                    <a16:rowId xmlns:a16="http://schemas.microsoft.com/office/drawing/2014/main" val="1481427012"/>
                  </a:ext>
                </a:extLst>
              </a:tr>
              <a:tr h="293950">
                <a:tc>
                  <a:txBody>
                    <a:bodyPr/>
                    <a:lstStyle/>
                    <a:p>
                      <a:pPr algn="ctr"/>
                      <a:r>
                        <a:rPr lang="es-ES" sz="1000" dirty="0"/>
                        <a:t>SANTA FÉ DE ANTIOQUIA</a:t>
                      </a:r>
                      <a:endParaRPr lang="es-CO" sz="1000" dirty="0"/>
                    </a:p>
                  </a:txBody>
                  <a:tcPr marL="61722" marR="61722" marT="30861" marB="30861"/>
                </a:tc>
                <a:tc>
                  <a:txBody>
                    <a:bodyPr/>
                    <a:lstStyle/>
                    <a:p>
                      <a:pPr algn="ctr"/>
                      <a:r>
                        <a:rPr lang="es-ES" sz="1000" dirty="0"/>
                        <a:t>0</a:t>
                      </a:r>
                      <a:endParaRPr lang="es-CO" sz="1000" dirty="0"/>
                    </a:p>
                  </a:txBody>
                  <a:tcPr marL="61722" marR="61722" marT="30861" marB="30861"/>
                </a:tc>
                <a:tc>
                  <a:txBody>
                    <a:bodyPr/>
                    <a:lstStyle/>
                    <a:p>
                      <a:pPr algn="ctr"/>
                      <a:r>
                        <a:rPr lang="es-ES" sz="1000" dirty="0"/>
                        <a:t>N/A</a:t>
                      </a:r>
                      <a:endParaRPr lang="es-CO" sz="1000" dirty="0"/>
                    </a:p>
                  </a:txBody>
                  <a:tcPr marL="61722" marR="61722" marT="30861" marB="30861"/>
                </a:tc>
                <a:extLst>
                  <a:ext uri="{0D108BD9-81ED-4DB2-BD59-A6C34878D82A}">
                    <a16:rowId xmlns:a16="http://schemas.microsoft.com/office/drawing/2014/main" val="555998014"/>
                  </a:ext>
                </a:extLst>
              </a:tr>
              <a:tr h="177836">
                <a:tc>
                  <a:txBody>
                    <a:bodyPr/>
                    <a:lstStyle/>
                    <a:p>
                      <a:pPr algn="ctr"/>
                      <a:r>
                        <a:rPr lang="es-ES" sz="1000" dirty="0"/>
                        <a:t>PUERTO BERRIO</a:t>
                      </a:r>
                      <a:endParaRPr lang="es-CO" sz="1000" dirty="0"/>
                    </a:p>
                  </a:txBody>
                  <a:tcPr marL="61722" marR="61722" marT="30861" marB="30861"/>
                </a:tc>
                <a:tc>
                  <a:txBody>
                    <a:bodyPr/>
                    <a:lstStyle/>
                    <a:p>
                      <a:pPr algn="ctr"/>
                      <a:r>
                        <a:rPr lang="es-ES" sz="1000" dirty="0"/>
                        <a:t>409</a:t>
                      </a:r>
                      <a:endParaRPr lang="es-CO" sz="1000" dirty="0"/>
                    </a:p>
                  </a:txBody>
                  <a:tcPr marL="61722" marR="61722" marT="30861" marB="30861"/>
                </a:tc>
                <a:tc>
                  <a:txBody>
                    <a:bodyPr/>
                    <a:lstStyle/>
                    <a:p>
                      <a:pPr algn="ctr"/>
                      <a:r>
                        <a:rPr lang="es-ES" sz="1000" dirty="0"/>
                        <a:t>La Argelia</a:t>
                      </a:r>
                      <a:endParaRPr lang="es-CO" sz="1000" dirty="0"/>
                    </a:p>
                  </a:txBody>
                  <a:tcPr marL="61722" marR="61722" marT="30861" marB="30861"/>
                </a:tc>
                <a:extLst>
                  <a:ext uri="{0D108BD9-81ED-4DB2-BD59-A6C34878D82A}">
                    <a16:rowId xmlns:a16="http://schemas.microsoft.com/office/drawing/2014/main" val="1008118226"/>
                  </a:ext>
                </a:extLst>
              </a:tr>
              <a:tr h="177836">
                <a:tc>
                  <a:txBody>
                    <a:bodyPr/>
                    <a:lstStyle/>
                    <a:p>
                      <a:pPr algn="ctr"/>
                      <a:r>
                        <a:rPr lang="es-ES" sz="1000" dirty="0"/>
                        <a:t>SAHAGUN</a:t>
                      </a:r>
                      <a:endParaRPr lang="es-CO" sz="1000" dirty="0"/>
                    </a:p>
                  </a:txBody>
                  <a:tcPr marL="61722" marR="61722" marT="30861" marB="30861"/>
                </a:tc>
                <a:tc>
                  <a:txBody>
                    <a:bodyPr/>
                    <a:lstStyle/>
                    <a:p>
                      <a:pPr algn="ctr"/>
                      <a:r>
                        <a:rPr lang="es-ES" sz="1000" dirty="0"/>
                        <a:t>0</a:t>
                      </a:r>
                      <a:endParaRPr lang="es-CO" sz="1000" dirty="0"/>
                    </a:p>
                  </a:txBody>
                  <a:tcPr marL="61722" marR="61722" marT="30861" marB="30861"/>
                </a:tc>
                <a:tc>
                  <a:txBody>
                    <a:bodyPr/>
                    <a:lstStyle/>
                    <a:p>
                      <a:pPr algn="ctr"/>
                      <a:r>
                        <a:rPr lang="es-ES" sz="1000" dirty="0"/>
                        <a:t>N/A</a:t>
                      </a:r>
                      <a:endParaRPr lang="es-CO" sz="1000" dirty="0"/>
                    </a:p>
                  </a:txBody>
                  <a:tcPr marL="61722" marR="61722" marT="30861" marB="30861"/>
                </a:tc>
                <a:extLst>
                  <a:ext uri="{0D108BD9-81ED-4DB2-BD59-A6C34878D82A}">
                    <a16:rowId xmlns:a16="http://schemas.microsoft.com/office/drawing/2014/main" val="3408992686"/>
                  </a:ext>
                </a:extLst>
              </a:tr>
              <a:tr h="177836">
                <a:tc>
                  <a:txBody>
                    <a:bodyPr/>
                    <a:lstStyle/>
                    <a:p>
                      <a:pPr algn="ctr"/>
                      <a:r>
                        <a:rPr lang="es-ES" sz="1000" dirty="0"/>
                        <a:t>MONTERIA</a:t>
                      </a:r>
                      <a:endParaRPr lang="es-CO" sz="1000" dirty="0"/>
                    </a:p>
                  </a:txBody>
                  <a:tcPr marL="61722" marR="61722" marT="30861" marB="30861"/>
                </a:tc>
                <a:tc>
                  <a:txBody>
                    <a:bodyPr/>
                    <a:lstStyle/>
                    <a:p>
                      <a:pPr algn="ctr"/>
                      <a:r>
                        <a:rPr lang="es-ES" sz="1000" dirty="0"/>
                        <a:t>3</a:t>
                      </a:r>
                      <a:endParaRPr lang="es-CO" sz="1000" dirty="0"/>
                    </a:p>
                  </a:txBody>
                  <a:tcPr marL="61722" marR="61722" marT="30861" marB="30861"/>
                </a:tc>
                <a:tc>
                  <a:txBody>
                    <a:bodyPr/>
                    <a:lstStyle/>
                    <a:p>
                      <a:pPr algn="ctr"/>
                      <a:r>
                        <a:rPr lang="es-ES" sz="1000" dirty="0"/>
                        <a:t>El Central</a:t>
                      </a:r>
                      <a:endParaRPr lang="es-CO" sz="1000" dirty="0"/>
                    </a:p>
                  </a:txBody>
                  <a:tcPr marL="61722" marR="61722" marT="30861" marB="30861"/>
                </a:tc>
                <a:extLst>
                  <a:ext uri="{0D108BD9-81ED-4DB2-BD59-A6C34878D82A}">
                    <a16:rowId xmlns:a16="http://schemas.microsoft.com/office/drawing/2014/main" val="2332902740"/>
                  </a:ext>
                </a:extLst>
              </a:tr>
              <a:tr h="177836">
                <a:tc>
                  <a:txBody>
                    <a:bodyPr/>
                    <a:lstStyle/>
                    <a:p>
                      <a:pPr algn="ctr"/>
                      <a:r>
                        <a:rPr lang="es-ES" sz="1000" dirty="0"/>
                        <a:t>LA PAILA</a:t>
                      </a:r>
                      <a:endParaRPr lang="es-CO" sz="1000" dirty="0"/>
                    </a:p>
                  </a:txBody>
                  <a:tcPr marL="61722" marR="61722" marT="30861" marB="30861"/>
                </a:tc>
                <a:tc>
                  <a:txBody>
                    <a:bodyPr/>
                    <a:lstStyle/>
                    <a:p>
                      <a:pPr algn="ctr"/>
                      <a:r>
                        <a:rPr lang="es-ES" sz="1000" dirty="0"/>
                        <a:t>64</a:t>
                      </a:r>
                      <a:endParaRPr lang="es-CO" sz="1000" dirty="0"/>
                    </a:p>
                  </a:txBody>
                  <a:tcPr marL="61722" marR="61722" marT="30861" marB="30861"/>
                </a:tc>
                <a:tc>
                  <a:txBody>
                    <a:bodyPr/>
                    <a:lstStyle/>
                    <a:p>
                      <a:pPr algn="ctr"/>
                      <a:r>
                        <a:rPr lang="es-ES" sz="1000" dirty="0"/>
                        <a:t>P/D</a:t>
                      </a:r>
                      <a:endParaRPr lang="es-CO" sz="1000" dirty="0"/>
                    </a:p>
                  </a:txBody>
                  <a:tcPr marL="61722" marR="61722" marT="30861" marB="30861"/>
                </a:tc>
                <a:extLst>
                  <a:ext uri="{0D108BD9-81ED-4DB2-BD59-A6C34878D82A}">
                    <a16:rowId xmlns:a16="http://schemas.microsoft.com/office/drawing/2014/main" val="322333801"/>
                  </a:ext>
                </a:extLst>
              </a:tr>
            </a:tbl>
          </a:graphicData>
        </a:graphic>
      </p:graphicFrame>
      <p:cxnSp>
        <p:nvCxnSpPr>
          <p:cNvPr id="134" name="Conector recto 133">
            <a:extLst>
              <a:ext uri="{FF2B5EF4-FFF2-40B4-BE49-F238E27FC236}">
                <a16:creationId xmlns:a16="http://schemas.microsoft.com/office/drawing/2014/main" id="{9D339321-1ABD-472B-9C47-1D5D412A9372}"/>
              </a:ext>
            </a:extLst>
          </p:cNvPr>
          <p:cNvCxnSpPr>
            <a:cxnSpLocks/>
          </p:cNvCxnSpPr>
          <p:nvPr/>
        </p:nvCxnSpPr>
        <p:spPr>
          <a:xfrm flipV="1">
            <a:off x="4110927" y="3686260"/>
            <a:ext cx="0" cy="186443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5" name="Conector recto 134">
            <a:extLst>
              <a:ext uri="{FF2B5EF4-FFF2-40B4-BE49-F238E27FC236}">
                <a16:creationId xmlns:a16="http://schemas.microsoft.com/office/drawing/2014/main" id="{9B3B69CD-9CF3-40F0-9353-413248CAD471}"/>
              </a:ext>
            </a:extLst>
          </p:cNvPr>
          <p:cNvCxnSpPr>
            <a:cxnSpLocks/>
          </p:cNvCxnSpPr>
          <p:nvPr/>
        </p:nvCxnSpPr>
        <p:spPr>
          <a:xfrm flipV="1">
            <a:off x="6600869" y="3686261"/>
            <a:ext cx="0" cy="184465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37" name="Rectángulo 136">
            <a:extLst>
              <a:ext uri="{FF2B5EF4-FFF2-40B4-BE49-F238E27FC236}">
                <a16:creationId xmlns:a16="http://schemas.microsoft.com/office/drawing/2014/main" id="{1D72455F-8E1B-4C1F-BF32-7BE2C249FB7C}"/>
              </a:ext>
            </a:extLst>
          </p:cNvPr>
          <p:cNvSpPr/>
          <p:nvPr/>
        </p:nvSpPr>
        <p:spPr>
          <a:xfrm>
            <a:off x="4176799" y="3997556"/>
            <a:ext cx="1055560" cy="466281"/>
          </a:xfrm>
          <a:prstGeom prst="rect">
            <a:avLst/>
          </a:prstGeom>
        </p:spPr>
        <p:txBody>
          <a:bodyPr wrap="square">
            <a:spAutoFit/>
          </a:bodyPr>
          <a:lstStyle/>
          <a:p>
            <a:r>
              <a:rPr lang="es-CO" sz="810" b="1" dirty="0"/>
              <a:t>SUBASTA 11 OCT/17 </a:t>
            </a:r>
          </a:p>
          <a:p>
            <a:r>
              <a:rPr lang="es-ES" sz="810" dirty="0"/>
              <a:t>326 - $421.768.000</a:t>
            </a:r>
            <a:endParaRPr lang="es-CO" sz="810" dirty="0"/>
          </a:p>
        </p:txBody>
      </p:sp>
      <p:sp>
        <p:nvSpPr>
          <p:cNvPr id="143" name="CuadroTexto 142">
            <a:extLst>
              <a:ext uri="{FF2B5EF4-FFF2-40B4-BE49-F238E27FC236}">
                <a16:creationId xmlns:a16="http://schemas.microsoft.com/office/drawing/2014/main" id="{88810908-C640-496E-9888-9AFFD1CBC7C7}"/>
              </a:ext>
            </a:extLst>
          </p:cNvPr>
          <p:cNvSpPr txBox="1"/>
          <p:nvPr/>
        </p:nvSpPr>
        <p:spPr>
          <a:xfrm rot="16200000">
            <a:off x="6062236" y="4626371"/>
            <a:ext cx="1477947" cy="237757"/>
          </a:xfrm>
          <a:prstGeom prst="rect">
            <a:avLst/>
          </a:prstGeom>
          <a:noFill/>
        </p:spPr>
        <p:txBody>
          <a:bodyPr wrap="square" rtlCol="0">
            <a:spAutoFit/>
          </a:bodyPr>
          <a:lstStyle/>
          <a:p>
            <a:pPr algn="ctr"/>
            <a:r>
              <a:rPr lang="es-ES" sz="945" b="1" dirty="0"/>
              <a:t>OTRAS DILIGENCIAS</a:t>
            </a:r>
            <a:endParaRPr lang="es-CO" sz="945" b="1" dirty="0"/>
          </a:p>
        </p:txBody>
      </p:sp>
      <p:sp>
        <p:nvSpPr>
          <p:cNvPr id="6161" name="Rectángulo 6160">
            <a:extLst>
              <a:ext uri="{FF2B5EF4-FFF2-40B4-BE49-F238E27FC236}">
                <a16:creationId xmlns:a16="http://schemas.microsoft.com/office/drawing/2014/main" id="{846E39F7-8B13-4FE9-9553-D979873CA559}"/>
              </a:ext>
            </a:extLst>
          </p:cNvPr>
          <p:cNvSpPr/>
          <p:nvPr/>
        </p:nvSpPr>
        <p:spPr>
          <a:xfrm>
            <a:off x="9469007" y="2527964"/>
            <a:ext cx="643574" cy="560923"/>
          </a:xfrm>
          <a:prstGeom prst="rect">
            <a:avLst/>
          </a:prstGeom>
          <a:noFill/>
        </p:spPr>
        <p:txBody>
          <a:bodyPr wrap="none" lIns="61722" tIns="30861" rIns="61722" bIns="30861">
            <a:spAutoFit/>
          </a:bodyPr>
          <a:lstStyle/>
          <a:p>
            <a:pPr algn="ctr"/>
            <a:r>
              <a:rPr lang="es-ES" sz="1620" dirty="0">
                <a:ln w="0"/>
                <a:solidFill>
                  <a:srgbClr val="00B050"/>
                </a:solidFill>
                <a:effectLst>
                  <a:outerShdw blurRad="38100" dist="19050" dir="2700000" algn="tl" rotWithShape="0">
                    <a:schemeClr val="dk1">
                      <a:alpha val="40000"/>
                    </a:schemeClr>
                  </a:outerShdw>
                </a:effectLst>
              </a:rPr>
              <a:t>TOTAL</a:t>
            </a:r>
          </a:p>
          <a:p>
            <a:pPr algn="ctr"/>
            <a:r>
              <a:rPr lang="es-ES" sz="1620" dirty="0">
                <a:ln w="0"/>
                <a:solidFill>
                  <a:srgbClr val="00B050"/>
                </a:solidFill>
                <a:effectLst>
                  <a:outerShdw blurRad="38100" dist="19050" dir="2700000" algn="tl" rotWithShape="0">
                    <a:schemeClr val="dk1">
                      <a:alpha val="40000"/>
                    </a:schemeClr>
                  </a:outerShdw>
                </a:effectLst>
              </a:rPr>
              <a:t>715</a:t>
            </a:r>
            <a:endParaRPr lang="es-ES" sz="2700" dirty="0">
              <a:ln w="0"/>
              <a:solidFill>
                <a:srgbClr val="00B050"/>
              </a:solidFill>
              <a:effectLst>
                <a:outerShdw blurRad="38100" dist="19050" dir="2700000" algn="tl" rotWithShape="0">
                  <a:schemeClr val="dk1">
                    <a:alpha val="40000"/>
                  </a:schemeClr>
                </a:outerShdw>
              </a:effectLst>
            </a:endParaRPr>
          </a:p>
        </p:txBody>
      </p:sp>
      <p:cxnSp>
        <p:nvCxnSpPr>
          <p:cNvPr id="145" name="Conector recto 144">
            <a:extLst>
              <a:ext uri="{FF2B5EF4-FFF2-40B4-BE49-F238E27FC236}">
                <a16:creationId xmlns:a16="http://schemas.microsoft.com/office/drawing/2014/main" id="{C77FDF6A-986E-4A80-89FA-1B4DB2BE291C}"/>
              </a:ext>
            </a:extLst>
          </p:cNvPr>
          <p:cNvCxnSpPr>
            <a:cxnSpLocks/>
          </p:cNvCxnSpPr>
          <p:nvPr/>
        </p:nvCxnSpPr>
        <p:spPr>
          <a:xfrm flipV="1">
            <a:off x="9319628" y="2005582"/>
            <a:ext cx="0" cy="171373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6" name="Conector recto 145">
            <a:extLst>
              <a:ext uri="{FF2B5EF4-FFF2-40B4-BE49-F238E27FC236}">
                <a16:creationId xmlns:a16="http://schemas.microsoft.com/office/drawing/2014/main" id="{AC895B53-43B3-4413-A5CE-2B21D02666A1}"/>
              </a:ext>
            </a:extLst>
          </p:cNvPr>
          <p:cNvCxnSpPr>
            <a:cxnSpLocks/>
          </p:cNvCxnSpPr>
          <p:nvPr/>
        </p:nvCxnSpPr>
        <p:spPr>
          <a:xfrm flipV="1">
            <a:off x="9326930" y="3691674"/>
            <a:ext cx="0" cy="184465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47" name="Rectángulo 146">
            <a:extLst>
              <a:ext uri="{FF2B5EF4-FFF2-40B4-BE49-F238E27FC236}">
                <a16:creationId xmlns:a16="http://schemas.microsoft.com/office/drawing/2014/main" id="{81C795F3-5C1A-4069-BD67-C5C28399E2AC}"/>
              </a:ext>
            </a:extLst>
          </p:cNvPr>
          <p:cNvSpPr/>
          <p:nvPr/>
        </p:nvSpPr>
        <p:spPr>
          <a:xfrm>
            <a:off x="9469007" y="4507389"/>
            <a:ext cx="643574" cy="560923"/>
          </a:xfrm>
          <a:prstGeom prst="rect">
            <a:avLst/>
          </a:prstGeom>
          <a:noFill/>
        </p:spPr>
        <p:txBody>
          <a:bodyPr wrap="none" lIns="61722" tIns="30861" rIns="61722" bIns="30861">
            <a:spAutoFit/>
          </a:bodyPr>
          <a:lstStyle/>
          <a:p>
            <a:pPr algn="ctr"/>
            <a:r>
              <a:rPr lang="es-ES" sz="1620" dirty="0">
                <a:ln w="0"/>
                <a:solidFill>
                  <a:srgbClr val="00B050"/>
                </a:solidFill>
                <a:effectLst>
                  <a:outerShdw blurRad="38100" dist="19050" dir="2700000" algn="tl" rotWithShape="0">
                    <a:schemeClr val="dk1">
                      <a:alpha val="40000"/>
                    </a:schemeClr>
                  </a:outerShdw>
                </a:effectLst>
              </a:rPr>
              <a:t>TOTAL</a:t>
            </a:r>
          </a:p>
          <a:p>
            <a:pPr algn="ctr"/>
            <a:r>
              <a:rPr lang="es-ES" sz="1620" dirty="0">
                <a:ln w="0"/>
                <a:solidFill>
                  <a:srgbClr val="00B050"/>
                </a:solidFill>
                <a:effectLst>
                  <a:outerShdw blurRad="38100" dist="19050" dir="2700000" algn="tl" rotWithShape="0">
                    <a:schemeClr val="dk1">
                      <a:alpha val="40000"/>
                    </a:schemeClr>
                  </a:outerShdw>
                </a:effectLst>
              </a:rPr>
              <a:t>577</a:t>
            </a:r>
            <a:endParaRPr lang="es-ES" sz="2700" dirty="0">
              <a:ln w="0"/>
              <a:solidFill>
                <a:srgbClr val="00B050"/>
              </a:solidFill>
              <a:effectLst>
                <a:outerShdw blurRad="38100" dist="19050" dir="2700000" algn="tl" rotWithShape="0">
                  <a:schemeClr val="dk1">
                    <a:alpha val="40000"/>
                  </a:schemeClr>
                </a:outerShdw>
              </a:effectLst>
            </a:endParaRPr>
          </a:p>
        </p:txBody>
      </p:sp>
      <p:sp>
        <p:nvSpPr>
          <p:cNvPr id="46" name="Rectángulo 45">
            <a:extLst>
              <a:ext uri="{FF2B5EF4-FFF2-40B4-BE49-F238E27FC236}">
                <a16:creationId xmlns:a16="http://schemas.microsoft.com/office/drawing/2014/main" id="{DF96226C-10D4-4663-90B9-32D590362776}"/>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47" name="Rectángulo 46">
            <a:extLst>
              <a:ext uri="{FF2B5EF4-FFF2-40B4-BE49-F238E27FC236}">
                <a16:creationId xmlns:a16="http://schemas.microsoft.com/office/drawing/2014/main" id="{DB625B42-338C-4234-8845-FA08D508DABA}"/>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48" name="Imagen 8" descr="Fondos oscuros-01.png">
            <a:extLst>
              <a:ext uri="{FF2B5EF4-FFF2-40B4-BE49-F238E27FC236}">
                <a16:creationId xmlns:a16="http://schemas.microsoft.com/office/drawing/2014/main" id="{B9CFBF07-9B7E-4652-BD1F-B4F16F5D41B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CuadroTexto 21">
            <a:extLst>
              <a:ext uri="{FF2B5EF4-FFF2-40B4-BE49-F238E27FC236}">
                <a16:creationId xmlns:a16="http://schemas.microsoft.com/office/drawing/2014/main" id="{32168898-D13F-4F2C-A7B7-B6B54196E78F}"/>
              </a:ext>
            </a:extLst>
          </p:cNvPr>
          <p:cNvSpPr txBox="1">
            <a:spLocks noChangeArrowheads="1"/>
          </p:cNvSpPr>
          <p:nvPr/>
        </p:nvSpPr>
        <p:spPr bwMode="auto">
          <a:xfrm>
            <a:off x="6590366" y="48346"/>
            <a:ext cx="331402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620" b="1" dirty="0">
                <a:solidFill>
                  <a:schemeClr val="bg1"/>
                </a:solidFill>
                <a:latin typeface="Lato Regular"/>
                <a:ea typeface="Lato Regular"/>
                <a:cs typeface="Lato Regular"/>
              </a:rPr>
              <a:t>Ejecución y Desarrollo Contractual</a:t>
            </a:r>
          </a:p>
        </p:txBody>
      </p:sp>
      <p:sp>
        <p:nvSpPr>
          <p:cNvPr id="50" name="Rectángulo 49">
            <a:extLst>
              <a:ext uri="{FF2B5EF4-FFF2-40B4-BE49-F238E27FC236}">
                <a16:creationId xmlns:a16="http://schemas.microsoft.com/office/drawing/2014/main" id="{D82E1B62-40D8-4E11-B422-C0BA26A66CF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51" name="Rectángulo 50">
            <a:extLst>
              <a:ext uri="{FF2B5EF4-FFF2-40B4-BE49-F238E27FC236}">
                <a16:creationId xmlns:a16="http://schemas.microsoft.com/office/drawing/2014/main" id="{A8FAE9B0-3321-477F-9FB0-BC021980BC4B}"/>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2" name="Imagen 51" descr="Fondos oscuros-01.png">
            <a:extLst>
              <a:ext uri="{FF2B5EF4-FFF2-40B4-BE49-F238E27FC236}">
                <a16:creationId xmlns:a16="http://schemas.microsoft.com/office/drawing/2014/main" id="{D28B22BB-20D4-46BD-8B56-3E3E6130A59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53" name="CuadroTexto 52">
            <a:extLst>
              <a:ext uri="{FF2B5EF4-FFF2-40B4-BE49-F238E27FC236}">
                <a16:creationId xmlns:a16="http://schemas.microsoft.com/office/drawing/2014/main" id="{1FBBFE87-5133-4A55-B81C-95437A0DAAC4}"/>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EJECUCIÓN Y DESARROLLO CONTRACTUAL</a:t>
            </a:r>
          </a:p>
        </p:txBody>
      </p:sp>
    </p:spTree>
    <p:extLst>
      <p:ext uri="{BB962C8B-B14F-4D97-AF65-F5344CB8AC3E}">
        <p14:creationId xmlns:p14="http://schemas.microsoft.com/office/powerpoint/2010/main" val="400592910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CuadroTexto 21"/>
          <p:cNvSpPr txBox="1">
            <a:spLocks noChangeArrowheads="1"/>
          </p:cNvSpPr>
          <p:nvPr/>
        </p:nvSpPr>
        <p:spPr bwMode="auto">
          <a:xfrm>
            <a:off x="6879150" y="1199564"/>
            <a:ext cx="311130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620" b="1" dirty="0">
                <a:solidFill>
                  <a:schemeClr val="bg1"/>
                </a:solidFill>
                <a:latin typeface="Lato Regular"/>
                <a:ea typeface="Lato Regular"/>
                <a:cs typeface="Lato Regular"/>
              </a:rPr>
              <a:t>Resultado Administración Vs</a:t>
            </a:r>
          </a:p>
          <a:p>
            <a:pPr algn="r" eaLnBrk="1" hangingPunct="1"/>
            <a:r>
              <a:rPr lang="es-ES" altLang="es-CO" sz="1620" b="1" dirty="0">
                <a:solidFill>
                  <a:schemeClr val="bg1"/>
                </a:solidFill>
                <a:latin typeface="Lato Regular"/>
                <a:ea typeface="Lato Regular"/>
                <a:cs typeface="Lato Regular"/>
              </a:rPr>
              <a:t>Comercialización</a:t>
            </a:r>
          </a:p>
        </p:txBody>
      </p:sp>
      <p:pic>
        <p:nvPicPr>
          <p:cNvPr id="81" name="Imagen 80">
            <a:extLst>
              <a:ext uri="{FF2B5EF4-FFF2-40B4-BE49-F238E27FC236}">
                <a16:creationId xmlns:a16="http://schemas.microsoft.com/office/drawing/2014/main" id="{715A29EE-F91E-451F-903D-9BA69ED7D9BE}"/>
              </a:ext>
            </a:extLst>
          </p:cNvPr>
          <p:cNvPicPr>
            <a:picLocks noChangeAspect="1"/>
          </p:cNvPicPr>
          <p:nvPr/>
        </p:nvPicPr>
        <p:blipFill>
          <a:blip r:embed="rId3"/>
          <a:stretch>
            <a:fillRect/>
          </a:stretch>
        </p:blipFill>
        <p:spPr>
          <a:xfrm>
            <a:off x="3854517" y="1866232"/>
            <a:ext cx="679453" cy="662382"/>
          </a:xfrm>
          <a:prstGeom prst="rect">
            <a:avLst/>
          </a:prstGeom>
        </p:spPr>
      </p:pic>
      <p:pic>
        <p:nvPicPr>
          <p:cNvPr id="85" name="Imagen 84">
            <a:extLst>
              <a:ext uri="{FF2B5EF4-FFF2-40B4-BE49-F238E27FC236}">
                <a16:creationId xmlns:a16="http://schemas.microsoft.com/office/drawing/2014/main" id="{DC69F59E-E2D6-41CE-AE0C-84F49AB59F66}"/>
              </a:ext>
            </a:extLst>
          </p:cNvPr>
          <p:cNvPicPr>
            <a:picLocks noChangeAspect="1"/>
          </p:cNvPicPr>
          <p:nvPr/>
        </p:nvPicPr>
        <p:blipFill>
          <a:blip r:embed="rId4"/>
          <a:stretch>
            <a:fillRect/>
          </a:stretch>
        </p:blipFill>
        <p:spPr>
          <a:xfrm>
            <a:off x="7815486" y="1925761"/>
            <a:ext cx="604760" cy="567861"/>
          </a:xfrm>
          <a:prstGeom prst="rect">
            <a:avLst/>
          </a:prstGeom>
        </p:spPr>
      </p:pic>
      <p:pic>
        <p:nvPicPr>
          <p:cNvPr id="6" name="Imagen 5">
            <a:extLst>
              <a:ext uri="{FF2B5EF4-FFF2-40B4-BE49-F238E27FC236}">
                <a16:creationId xmlns:a16="http://schemas.microsoft.com/office/drawing/2014/main" id="{0FB4AF41-83AD-4DA5-A46C-9B2E42566AB7}"/>
              </a:ext>
            </a:extLst>
          </p:cNvPr>
          <p:cNvPicPr>
            <a:picLocks noChangeAspect="1"/>
          </p:cNvPicPr>
          <p:nvPr/>
        </p:nvPicPr>
        <p:blipFill>
          <a:blip r:embed="rId5"/>
          <a:stretch>
            <a:fillRect/>
          </a:stretch>
        </p:blipFill>
        <p:spPr>
          <a:xfrm>
            <a:off x="6400539" y="2493622"/>
            <a:ext cx="4034933" cy="3684338"/>
          </a:xfrm>
          <a:prstGeom prst="rect">
            <a:avLst/>
          </a:prstGeom>
        </p:spPr>
      </p:pic>
      <p:pic>
        <p:nvPicPr>
          <p:cNvPr id="7" name="Imagen 6">
            <a:extLst>
              <a:ext uri="{FF2B5EF4-FFF2-40B4-BE49-F238E27FC236}">
                <a16:creationId xmlns:a16="http://schemas.microsoft.com/office/drawing/2014/main" id="{F3B0DE8C-92B1-448A-947D-FF555393F189}"/>
              </a:ext>
            </a:extLst>
          </p:cNvPr>
          <p:cNvPicPr>
            <a:picLocks noChangeAspect="1"/>
          </p:cNvPicPr>
          <p:nvPr/>
        </p:nvPicPr>
        <p:blipFill>
          <a:blip r:embed="rId6"/>
          <a:stretch>
            <a:fillRect/>
          </a:stretch>
        </p:blipFill>
        <p:spPr>
          <a:xfrm>
            <a:off x="1329180" y="2533725"/>
            <a:ext cx="4766820" cy="3644235"/>
          </a:xfrm>
          <a:prstGeom prst="rect">
            <a:avLst/>
          </a:prstGeom>
        </p:spPr>
      </p:pic>
      <p:sp>
        <p:nvSpPr>
          <p:cNvPr id="11" name="Rectángulo 10">
            <a:extLst>
              <a:ext uri="{FF2B5EF4-FFF2-40B4-BE49-F238E27FC236}">
                <a16:creationId xmlns:a16="http://schemas.microsoft.com/office/drawing/2014/main" id="{C007F1E2-BF8E-4182-BF82-FD851495911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3" name="Rectángulo 12">
            <a:extLst>
              <a:ext uri="{FF2B5EF4-FFF2-40B4-BE49-F238E27FC236}">
                <a16:creationId xmlns:a16="http://schemas.microsoft.com/office/drawing/2014/main" id="{4571F066-37C3-4990-BAC3-60648D05928A}"/>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4" name="Imagen 8" descr="Fondos oscuros-01.png">
            <a:extLst>
              <a:ext uri="{FF2B5EF4-FFF2-40B4-BE49-F238E27FC236}">
                <a16:creationId xmlns:a16="http://schemas.microsoft.com/office/drawing/2014/main" id="{537C6A11-CE30-4D40-B47D-F955399CB47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uadroTexto 21">
            <a:extLst>
              <a:ext uri="{FF2B5EF4-FFF2-40B4-BE49-F238E27FC236}">
                <a16:creationId xmlns:a16="http://schemas.microsoft.com/office/drawing/2014/main" id="{F30728D7-54E6-4A89-A44C-2B1C8CA4FC3A}"/>
              </a:ext>
            </a:extLst>
          </p:cNvPr>
          <p:cNvSpPr txBox="1">
            <a:spLocks noChangeArrowheads="1"/>
          </p:cNvSpPr>
          <p:nvPr/>
        </p:nvSpPr>
        <p:spPr bwMode="auto">
          <a:xfrm>
            <a:off x="6590366" y="48346"/>
            <a:ext cx="331402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620" b="1" dirty="0">
                <a:solidFill>
                  <a:schemeClr val="bg1"/>
                </a:solidFill>
                <a:latin typeface="Lato Regular"/>
                <a:ea typeface="Lato Regular"/>
                <a:cs typeface="Lato Regular"/>
              </a:rPr>
              <a:t>Resultado Administración Vs</a:t>
            </a:r>
          </a:p>
          <a:p>
            <a:pPr algn="r"/>
            <a:r>
              <a:rPr lang="es-ES" altLang="es-CO" sz="1620" b="1" dirty="0">
                <a:solidFill>
                  <a:schemeClr val="bg1"/>
                </a:solidFill>
                <a:latin typeface="Lato Regular"/>
                <a:ea typeface="Lato Regular"/>
                <a:cs typeface="Lato Regular"/>
              </a:rPr>
              <a:t>Comercialización</a:t>
            </a:r>
          </a:p>
        </p:txBody>
      </p:sp>
      <p:sp>
        <p:nvSpPr>
          <p:cNvPr id="12" name="Rectángulo 11">
            <a:extLst>
              <a:ext uri="{FF2B5EF4-FFF2-40B4-BE49-F238E27FC236}">
                <a16:creationId xmlns:a16="http://schemas.microsoft.com/office/drawing/2014/main" id="{A4ECBBDE-840B-442D-8F2F-A5565E971E3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19" name="Rectángulo 18">
            <a:extLst>
              <a:ext uri="{FF2B5EF4-FFF2-40B4-BE49-F238E27FC236}">
                <a16:creationId xmlns:a16="http://schemas.microsoft.com/office/drawing/2014/main" id="{DC94D888-3028-4687-A239-4D842EF9CCE5}"/>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0" name="Imagen 19" descr="Fondos oscuros-01.png">
            <a:extLst>
              <a:ext uri="{FF2B5EF4-FFF2-40B4-BE49-F238E27FC236}">
                <a16:creationId xmlns:a16="http://schemas.microsoft.com/office/drawing/2014/main" id="{936B21C4-10E2-4E2F-8120-107A939E3A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1" name="CuadroTexto 20">
            <a:extLst>
              <a:ext uri="{FF2B5EF4-FFF2-40B4-BE49-F238E27FC236}">
                <a16:creationId xmlns:a16="http://schemas.microsoft.com/office/drawing/2014/main" id="{43BC4623-8C3B-456C-876D-CD2DB8E4129C}"/>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RESULTADO ADMINISTRACIÓN VS COMERCIALIZACIÓN </a:t>
            </a:r>
          </a:p>
        </p:txBody>
      </p:sp>
    </p:spTree>
    <p:extLst>
      <p:ext uri="{BB962C8B-B14F-4D97-AF65-F5344CB8AC3E}">
        <p14:creationId xmlns:p14="http://schemas.microsoft.com/office/powerpoint/2010/main" val="304775918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CuadroTexto 21"/>
          <p:cNvSpPr txBox="1">
            <a:spLocks noChangeArrowheads="1"/>
          </p:cNvSpPr>
          <p:nvPr/>
        </p:nvSpPr>
        <p:spPr bwMode="auto">
          <a:xfrm>
            <a:off x="6995094" y="1211452"/>
            <a:ext cx="3111301"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58" b="1" dirty="0">
                <a:solidFill>
                  <a:schemeClr val="bg1"/>
                </a:solidFill>
                <a:latin typeface="Lato Regular"/>
                <a:ea typeface="Lato Regular"/>
                <a:cs typeface="Lato Regular"/>
              </a:rPr>
              <a:t>Adición 2017 y 2018 y Justificación - Asogan</a:t>
            </a:r>
          </a:p>
        </p:txBody>
      </p:sp>
      <p:sp>
        <p:nvSpPr>
          <p:cNvPr id="3" name="Rectángulo 2"/>
          <p:cNvSpPr/>
          <p:nvPr/>
        </p:nvSpPr>
        <p:spPr>
          <a:xfrm>
            <a:off x="6560255" y="1902092"/>
            <a:ext cx="4676496" cy="408681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231446" indent="-231446" algn="just">
              <a:buAutoNum type="arabicPeriod"/>
            </a:pPr>
            <a:r>
              <a:rPr lang="es-ES" sz="1100" dirty="0">
                <a:solidFill>
                  <a:schemeClr val="tx1"/>
                </a:solidFill>
              </a:rPr>
              <a:t>Hay un incremento significativo del número de diligencias de Secuestro de semovientes, lo que hace necesario contar con este servicio de manera integral y permanente.</a:t>
            </a:r>
          </a:p>
          <a:p>
            <a:pPr marL="231446" indent="-231446" algn="just">
              <a:buAutoNum type="arabicPeriod"/>
            </a:pPr>
            <a:r>
              <a:rPr lang="es-ES" sz="1100" dirty="0">
                <a:solidFill>
                  <a:schemeClr val="tx1"/>
                </a:solidFill>
              </a:rPr>
              <a:t>La curva de aprendizaje de los procedimientos llevados a cabo con la Fiscalía para las diligencias de secuestro, está en un nivel de madurez optimo, lo cual, genera mejores procesos de planeación y ahorros significativos en las diligencias.</a:t>
            </a:r>
          </a:p>
          <a:p>
            <a:pPr marL="231446" indent="-231446" algn="just">
              <a:buAutoNum type="arabicPeriod"/>
            </a:pPr>
            <a:r>
              <a:rPr lang="es-ES" sz="1100" dirty="0">
                <a:solidFill>
                  <a:schemeClr val="tx1"/>
                </a:solidFill>
              </a:rPr>
              <a:t>El valor generado por la venta de los semovientes versus los costos de su administración y el levante de los mismos, resulta muy favorable para la SAE SAS.</a:t>
            </a:r>
          </a:p>
          <a:p>
            <a:pPr marL="231446" indent="-231446" algn="just">
              <a:buAutoNum type="arabicPeriod"/>
            </a:pPr>
            <a:r>
              <a:rPr lang="es-ES" sz="1100" dirty="0">
                <a:solidFill>
                  <a:schemeClr val="tx1"/>
                </a:solidFill>
              </a:rPr>
              <a:t>El esquema de contratación aprobado por el comité de negocios permite que los costos asociados a la administración de los semovientes se reduzcan durante la vigencia 2018, por lo tanto, el negocio será aún más favorable para SAE SAS.</a:t>
            </a:r>
          </a:p>
          <a:p>
            <a:pPr marL="231446" indent="-231446" algn="just">
              <a:buAutoNum type="arabicPeriod"/>
            </a:pPr>
            <a:r>
              <a:rPr lang="es-CO" sz="1100" dirty="0">
                <a:solidFill>
                  <a:schemeClr val="tx1"/>
                </a:solidFill>
              </a:rPr>
              <a:t>Los Contratistas actuales mantienen los costos por Intermediación Comercial, los cuales son representativamente bajos en relación con el mercado.</a:t>
            </a:r>
          </a:p>
          <a:p>
            <a:pPr marL="231446" indent="-231446" algn="just">
              <a:buFontTx/>
              <a:buAutoNum type="arabicPeriod"/>
            </a:pPr>
            <a:r>
              <a:rPr lang="es-CO" sz="1100" dirty="0">
                <a:solidFill>
                  <a:schemeClr val="tx1"/>
                </a:solidFill>
              </a:rPr>
              <a:t>No hay incremento de IPC ni de SMMLV en vaqueros o en gastos Veterinarios.</a:t>
            </a:r>
          </a:p>
          <a:p>
            <a:pPr marL="231446" indent="-231446" algn="just">
              <a:buFontTx/>
              <a:buAutoNum type="arabicPeriod"/>
            </a:pPr>
            <a:r>
              <a:rPr lang="es-CO" sz="1100" dirty="0">
                <a:solidFill>
                  <a:schemeClr val="tx1"/>
                </a:solidFill>
              </a:rPr>
              <a:t>Los presupuestos presentados son los aprobados para la vigencia 2017 y 2018 para estos contratos por el Consejo Nacional de Estupefacientes.</a:t>
            </a:r>
          </a:p>
          <a:p>
            <a:pPr marL="231446" indent="-231446" algn="just">
              <a:buAutoNum type="arabicPeriod"/>
            </a:pPr>
            <a:r>
              <a:rPr lang="es-CO" sz="1100" dirty="0">
                <a:solidFill>
                  <a:schemeClr val="tx1"/>
                </a:solidFill>
              </a:rPr>
              <a:t>El estudio de mercado concluye que es favorable para la SAE la adición de los contratos.</a:t>
            </a:r>
          </a:p>
          <a:p>
            <a:pPr marL="231446" indent="-231446" algn="just">
              <a:buAutoNum type="arabicPeriod"/>
            </a:pPr>
            <a:endParaRPr lang="es-CO" sz="810" dirty="0">
              <a:solidFill>
                <a:schemeClr val="tx1"/>
              </a:solidFill>
            </a:endParaRPr>
          </a:p>
        </p:txBody>
      </p:sp>
      <p:pic>
        <p:nvPicPr>
          <p:cNvPr id="5" name="Imagen 4">
            <a:extLst>
              <a:ext uri="{FF2B5EF4-FFF2-40B4-BE49-F238E27FC236}">
                <a16:creationId xmlns:a16="http://schemas.microsoft.com/office/drawing/2014/main" id="{FD62CBB6-1376-4D7B-8798-A081CF8647F3}"/>
              </a:ext>
            </a:extLst>
          </p:cNvPr>
          <p:cNvPicPr>
            <a:picLocks noChangeAspect="1"/>
          </p:cNvPicPr>
          <p:nvPr/>
        </p:nvPicPr>
        <p:blipFill rotWithShape="1">
          <a:blip r:embed="rId2"/>
          <a:srcRect b="5274"/>
          <a:stretch/>
        </p:blipFill>
        <p:spPr>
          <a:xfrm>
            <a:off x="1434864" y="1335538"/>
            <a:ext cx="4922690" cy="2915951"/>
          </a:xfrm>
          <a:prstGeom prst="rect">
            <a:avLst/>
          </a:prstGeom>
        </p:spPr>
      </p:pic>
      <p:pic>
        <p:nvPicPr>
          <p:cNvPr id="7" name="Imagen 6">
            <a:extLst>
              <a:ext uri="{FF2B5EF4-FFF2-40B4-BE49-F238E27FC236}">
                <a16:creationId xmlns:a16="http://schemas.microsoft.com/office/drawing/2014/main" id="{3284B9DD-2DB8-4EF8-8910-B5C4A01652BB}"/>
              </a:ext>
            </a:extLst>
          </p:cNvPr>
          <p:cNvPicPr>
            <a:picLocks noChangeAspect="1"/>
          </p:cNvPicPr>
          <p:nvPr/>
        </p:nvPicPr>
        <p:blipFill>
          <a:blip r:embed="rId3"/>
          <a:stretch>
            <a:fillRect/>
          </a:stretch>
        </p:blipFill>
        <p:spPr>
          <a:xfrm>
            <a:off x="1048365" y="4470627"/>
            <a:ext cx="2737294" cy="1518282"/>
          </a:xfrm>
          <a:prstGeom prst="rect">
            <a:avLst/>
          </a:prstGeom>
        </p:spPr>
      </p:pic>
      <p:pic>
        <p:nvPicPr>
          <p:cNvPr id="11" name="Imagen 10">
            <a:extLst>
              <a:ext uri="{FF2B5EF4-FFF2-40B4-BE49-F238E27FC236}">
                <a16:creationId xmlns:a16="http://schemas.microsoft.com/office/drawing/2014/main" id="{7979AF25-674A-49AD-8FC4-08A75976400F}"/>
              </a:ext>
            </a:extLst>
          </p:cNvPr>
          <p:cNvPicPr>
            <a:picLocks noChangeAspect="1"/>
          </p:cNvPicPr>
          <p:nvPr/>
        </p:nvPicPr>
        <p:blipFill>
          <a:blip r:embed="rId4"/>
          <a:stretch>
            <a:fillRect/>
          </a:stretch>
        </p:blipFill>
        <p:spPr>
          <a:xfrm>
            <a:off x="3912125" y="4479839"/>
            <a:ext cx="2545236" cy="810177"/>
          </a:xfrm>
          <a:prstGeom prst="rect">
            <a:avLst/>
          </a:prstGeom>
        </p:spPr>
      </p:pic>
      <p:sp>
        <p:nvSpPr>
          <p:cNvPr id="12" name="Rectángulo 11">
            <a:extLst>
              <a:ext uri="{FF2B5EF4-FFF2-40B4-BE49-F238E27FC236}">
                <a16:creationId xmlns:a16="http://schemas.microsoft.com/office/drawing/2014/main" id="{0BDA7566-89EE-4AA9-AF38-74C573FA1EDD}"/>
              </a:ext>
            </a:extLst>
          </p:cNvPr>
          <p:cNvSpPr/>
          <p:nvPr/>
        </p:nvSpPr>
        <p:spPr>
          <a:xfrm>
            <a:off x="3988360" y="5501974"/>
            <a:ext cx="2075154" cy="616323"/>
          </a:xfrm>
          <a:prstGeom prst="rect">
            <a:avLst/>
          </a:prstGeom>
          <a:noFill/>
        </p:spPr>
        <p:txBody>
          <a:bodyPr wrap="square" lIns="61722" tIns="30861" rIns="61722" bIns="30861">
            <a:spAutoFit/>
          </a:bodyPr>
          <a:lstStyle/>
          <a:p>
            <a:pPr algn="ctr"/>
            <a:r>
              <a:rPr lang="es-ES" b="1" dirty="0">
                <a:ln w="0"/>
                <a:effectLst>
                  <a:outerShdw blurRad="38100" dist="19050" dir="2700000" algn="tl" rotWithShape="0">
                    <a:schemeClr val="dk1">
                      <a:alpha val="40000"/>
                    </a:schemeClr>
                  </a:outerShdw>
                </a:effectLst>
              </a:rPr>
              <a:t>TOTAL ADICIÓN: $442.000.000</a:t>
            </a:r>
          </a:p>
        </p:txBody>
      </p:sp>
      <p:sp>
        <p:nvSpPr>
          <p:cNvPr id="13" name="Rectángulo 12">
            <a:extLst>
              <a:ext uri="{FF2B5EF4-FFF2-40B4-BE49-F238E27FC236}">
                <a16:creationId xmlns:a16="http://schemas.microsoft.com/office/drawing/2014/main" id="{38873CBA-5B62-48DB-B834-43E6124F6FA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4" name="Rectángulo 13">
            <a:extLst>
              <a:ext uri="{FF2B5EF4-FFF2-40B4-BE49-F238E27FC236}">
                <a16:creationId xmlns:a16="http://schemas.microsoft.com/office/drawing/2014/main" id="{579B65A8-269E-4A83-94FE-1958BE6A59E3}"/>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5" name="Imagen 8" descr="Fondos oscuros-01.png">
            <a:extLst>
              <a:ext uri="{FF2B5EF4-FFF2-40B4-BE49-F238E27FC236}">
                <a16:creationId xmlns:a16="http://schemas.microsoft.com/office/drawing/2014/main" id="{93BD1F71-11E1-4E89-8471-5B1B3D57706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uadroTexto 21">
            <a:extLst>
              <a:ext uri="{FF2B5EF4-FFF2-40B4-BE49-F238E27FC236}">
                <a16:creationId xmlns:a16="http://schemas.microsoft.com/office/drawing/2014/main" id="{99C65462-570F-4E0C-8057-17413DD29708}"/>
              </a:ext>
            </a:extLst>
          </p:cNvPr>
          <p:cNvSpPr txBox="1">
            <a:spLocks noChangeArrowheads="1"/>
          </p:cNvSpPr>
          <p:nvPr/>
        </p:nvSpPr>
        <p:spPr bwMode="auto">
          <a:xfrm>
            <a:off x="6590366" y="48346"/>
            <a:ext cx="3314021" cy="655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Adición 2017 y 2018 y Justificación - </a:t>
            </a:r>
            <a:r>
              <a:rPr lang="es-ES" altLang="es-CO" sz="1829" b="1" dirty="0" err="1">
                <a:solidFill>
                  <a:schemeClr val="bg1"/>
                </a:solidFill>
                <a:latin typeface="Lato Regular"/>
                <a:ea typeface="Lato Regular"/>
                <a:cs typeface="Lato Regular"/>
              </a:rPr>
              <a:t>Asogan</a:t>
            </a:r>
            <a:endParaRPr lang="es-ES" altLang="es-CO" sz="1829" b="1" dirty="0">
              <a:solidFill>
                <a:schemeClr val="bg1"/>
              </a:solidFill>
              <a:latin typeface="Lato Regular"/>
              <a:ea typeface="Lato Regular"/>
              <a:cs typeface="Lato Regular"/>
            </a:endParaRPr>
          </a:p>
        </p:txBody>
      </p:sp>
      <p:sp>
        <p:nvSpPr>
          <p:cNvPr id="17" name="Rectángulo 16">
            <a:extLst>
              <a:ext uri="{FF2B5EF4-FFF2-40B4-BE49-F238E27FC236}">
                <a16:creationId xmlns:a16="http://schemas.microsoft.com/office/drawing/2014/main" id="{EA87E84A-674D-4E5B-A5A5-2DF84105B42D}"/>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18" name="Rectángulo 17">
            <a:extLst>
              <a:ext uri="{FF2B5EF4-FFF2-40B4-BE49-F238E27FC236}">
                <a16:creationId xmlns:a16="http://schemas.microsoft.com/office/drawing/2014/main" id="{0EB01267-03F7-4238-AF07-9A44684F48BC}"/>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a:extLst>
              <a:ext uri="{FF2B5EF4-FFF2-40B4-BE49-F238E27FC236}">
                <a16:creationId xmlns:a16="http://schemas.microsoft.com/office/drawing/2014/main" id="{EC31CA5A-D34F-4E0E-B16C-C1FCC036BC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0" name="CuadroTexto 19">
            <a:extLst>
              <a:ext uri="{FF2B5EF4-FFF2-40B4-BE49-F238E27FC236}">
                <a16:creationId xmlns:a16="http://schemas.microsoft.com/office/drawing/2014/main" id="{13DE06D7-FA14-42EB-98BB-652950C6B961}"/>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ADICIÓN 2017, 2018 Y JUSTIFICACIÓN - ASOGAN </a:t>
            </a:r>
          </a:p>
        </p:txBody>
      </p:sp>
    </p:spTree>
    <p:extLst>
      <p:ext uri="{BB962C8B-B14F-4D97-AF65-F5344CB8AC3E}">
        <p14:creationId xmlns:p14="http://schemas.microsoft.com/office/powerpoint/2010/main" val="183808091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CuadroTexto 21"/>
          <p:cNvSpPr txBox="1">
            <a:spLocks noChangeArrowheads="1"/>
          </p:cNvSpPr>
          <p:nvPr/>
        </p:nvSpPr>
        <p:spPr bwMode="auto">
          <a:xfrm>
            <a:off x="6995094" y="1211452"/>
            <a:ext cx="3111301"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58" b="1" dirty="0">
                <a:solidFill>
                  <a:schemeClr val="bg1"/>
                </a:solidFill>
                <a:latin typeface="Lato Regular"/>
                <a:ea typeface="Lato Regular"/>
                <a:cs typeface="Lato Regular"/>
              </a:rPr>
              <a:t>Adición 2017 y 2018 y Justificación – Legal &amp; Tierras</a:t>
            </a:r>
          </a:p>
        </p:txBody>
      </p:sp>
      <p:sp>
        <p:nvSpPr>
          <p:cNvPr id="12" name="Rectángulo 11">
            <a:extLst>
              <a:ext uri="{FF2B5EF4-FFF2-40B4-BE49-F238E27FC236}">
                <a16:creationId xmlns:a16="http://schemas.microsoft.com/office/drawing/2014/main" id="{0BDA7566-89EE-4AA9-AF38-74C573FA1EDD}"/>
              </a:ext>
            </a:extLst>
          </p:cNvPr>
          <p:cNvSpPr/>
          <p:nvPr/>
        </p:nvSpPr>
        <p:spPr>
          <a:xfrm>
            <a:off x="4489779" y="5451381"/>
            <a:ext cx="2075154" cy="616323"/>
          </a:xfrm>
          <a:prstGeom prst="rect">
            <a:avLst/>
          </a:prstGeom>
          <a:noFill/>
        </p:spPr>
        <p:txBody>
          <a:bodyPr wrap="square" lIns="61722" tIns="30861" rIns="61722" bIns="30861">
            <a:spAutoFit/>
          </a:bodyPr>
          <a:lstStyle/>
          <a:p>
            <a:pPr algn="ctr"/>
            <a:r>
              <a:rPr lang="es-ES" b="1" dirty="0">
                <a:ln w="0"/>
                <a:effectLst>
                  <a:outerShdw blurRad="38100" dist="19050" dir="2700000" algn="tl" rotWithShape="0">
                    <a:schemeClr val="dk1">
                      <a:alpha val="40000"/>
                    </a:schemeClr>
                  </a:outerShdw>
                </a:effectLst>
              </a:rPr>
              <a:t>TOTAL ADICIÓN: $400.000.000</a:t>
            </a:r>
          </a:p>
        </p:txBody>
      </p:sp>
      <p:pic>
        <p:nvPicPr>
          <p:cNvPr id="13" name="Imagen 12">
            <a:extLst>
              <a:ext uri="{FF2B5EF4-FFF2-40B4-BE49-F238E27FC236}">
                <a16:creationId xmlns:a16="http://schemas.microsoft.com/office/drawing/2014/main" id="{9F437ACC-6060-48AD-8ADA-E48FD88EB8B1}"/>
              </a:ext>
            </a:extLst>
          </p:cNvPr>
          <p:cNvPicPr>
            <a:picLocks noChangeAspect="1"/>
          </p:cNvPicPr>
          <p:nvPr/>
        </p:nvPicPr>
        <p:blipFill>
          <a:blip r:embed="rId2"/>
          <a:stretch>
            <a:fillRect/>
          </a:stretch>
        </p:blipFill>
        <p:spPr>
          <a:xfrm>
            <a:off x="1112363" y="4479839"/>
            <a:ext cx="3089062" cy="1698122"/>
          </a:xfrm>
          <a:prstGeom prst="rect">
            <a:avLst/>
          </a:prstGeom>
        </p:spPr>
      </p:pic>
      <p:pic>
        <p:nvPicPr>
          <p:cNvPr id="2" name="Imagen 1">
            <a:extLst>
              <a:ext uri="{FF2B5EF4-FFF2-40B4-BE49-F238E27FC236}">
                <a16:creationId xmlns:a16="http://schemas.microsoft.com/office/drawing/2014/main" id="{6578AAA9-9992-4A01-8EE0-323DBB8A4FD9}"/>
              </a:ext>
            </a:extLst>
          </p:cNvPr>
          <p:cNvPicPr>
            <a:picLocks noChangeAspect="1"/>
          </p:cNvPicPr>
          <p:nvPr/>
        </p:nvPicPr>
        <p:blipFill>
          <a:blip r:embed="rId3"/>
          <a:stretch>
            <a:fillRect/>
          </a:stretch>
        </p:blipFill>
        <p:spPr>
          <a:xfrm>
            <a:off x="4262683" y="4478717"/>
            <a:ext cx="2590604" cy="800294"/>
          </a:xfrm>
          <a:prstGeom prst="rect">
            <a:avLst/>
          </a:prstGeom>
        </p:spPr>
      </p:pic>
      <p:pic>
        <p:nvPicPr>
          <p:cNvPr id="6" name="Imagen 5">
            <a:extLst>
              <a:ext uri="{FF2B5EF4-FFF2-40B4-BE49-F238E27FC236}">
                <a16:creationId xmlns:a16="http://schemas.microsoft.com/office/drawing/2014/main" id="{92CCA748-4F3F-48A1-8F7D-05DBD91B32F3}"/>
              </a:ext>
            </a:extLst>
          </p:cNvPr>
          <p:cNvPicPr>
            <a:picLocks noChangeAspect="1"/>
          </p:cNvPicPr>
          <p:nvPr/>
        </p:nvPicPr>
        <p:blipFill rotWithShape="1">
          <a:blip r:embed="rId4"/>
          <a:srcRect b="5773"/>
          <a:stretch/>
        </p:blipFill>
        <p:spPr>
          <a:xfrm>
            <a:off x="1112363" y="1517715"/>
            <a:ext cx="5296361" cy="2917343"/>
          </a:xfrm>
          <a:prstGeom prst="rect">
            <a:avLst/>
          </a:prstGeom>
        </p:spPr>
      </p:pic>
      <p:sp>
        <p:nvSpPr>
          <p:cNvPr id="17" name="Rectángulo 16">
            <a:extLst>
              <a:ext uri="{FF2B5EF4-FFF2-40B4-BE49-F238E27FC236}">
                <a16:creationId xmlns:a16="http://schemas.microsoft.com/office/drawing/2014/main" id="{0DCABF96-69FB-412E-A20E-56C0E38908F7}"/>
              </a:ext>
            </a:extLst>
          </p:cNvPr>
          <p:cNvSpPr/>
          <p:nvPr/>
        </p:nvSpPr>
        <p:spPr>
          <a:xfrm>
            <a:off x="6853287" y="1902093"/>
            <a:ext cx="4364610" cy="398319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231446" indent="-231446" algn="just">
              <a:buAutoNum type="arabicPeriod"/>
            </a:pPr>
            <a:r>
              <a:rPr lang="es-ES" sz="1050" dirty="0">
                <a:solidFill>
                  <a:schemeClr val="tx1"/>
                </a:solidFill>
              </a:rPr>
              <a:t>Hay un incremento significativo del número de diligencias de Secuestro de semovientes, lo que hace necesario contar con este servicio de manera integral y permanente.</a:t>
            </a:r>
          </a:p>
          <a:p>
            <a:pPr marL="231446" indent="-231446" algn="just">
              <a:buAutoNum type="arabicPeriod"/>
            </a:pPr>
            <a:r>
              <a:rPr lang="es-ES" sz="1050" dirty="0">
                <a:solidFill>
                  <a:schemeClr val="tx1"/>
                </a:solidFill>
              </a:rPr>
              <a:t>La curva de aprendizaje de los procedimientos llevados a cabo con la Fiscalía para las diligencias de secuestro, está en un nivel de madurez optimo, lo cual, genera mejores procesos de planeación y ahorros significativos en las diligencias.</a:t>
            </a:r>
          </a:p>
          <a:p>
            <a:pPr marL="231446" indent="-231446" algn="just">
              <a:buAutoNum type="arabicPeriod"/>
            </a:pPr>
            <a:r>
              <a:rPr lang="es-ES" sz="1050" dirty="0">
                <a:solidFill>
                  <a:schemeClr val="tx1"/>
                </a:solidFill>
              </a:rPr>
              <a:t>El valor generado por la venta de los semovientes versus los costos de su administración y el levante de los mismos, resulta muy favorable para la SAE SAS.</a:t>
            </a:r>
          </a:p>
          <a:p>
            <a:pPr marL="231446" indent="-231446" algn="just">
              <a:buAutoNum type="arabicPeriod"/>
            </a:pPr>
            <a:r>
              <a:rPr lang="es-ES" sz="1050" dirty="0">
                <a:solidFill>
                  <a:schemeClr val="tx1"/>
                </a:solidFill>
              </a:rPr>
              <a:t>El esquema de contratación aprobado por el comité de negocios permite que los costos asociados a la administración de los semovientes se reduzcan durante la vigencia 2018, por lo tanto, el negocio será aún más favorable para SAE SAS.</a:t>
            </a:r>
          </a:p>
          <a:p>
            <a:pPr marL="231446" indent="-231446" algn="just">
              <a:buAutoNum type="arabicPeriod"/>
            </a:pPr>
            <a:r>
              <a:rPr lang="es-CO" sz="1050" dirty="0">
                <a:solidFill>
                  <a:schemeClr val="tx1"/>
                </a:solidFill>
              </a:rPr>
              <a:t>Los Contratistas actuales mantienen los costos por Intermediación Comercial, los cuales son representativamente bajos en relación con el mercado.</a:t>
            </a:r>
          </a:p>
          <a:p>
            <a:pPr marL="231446" indent="-231446" algn="just">
              <a:buFontTx/>
              <a:buAutoNum type="arabicPeriod"/>
            </a:pPr>
            <a:r>
              <a:rPr lang="es-CO" sz="1050" dirty="0">
                <a:solidFill>
                  <a:schemeClr val="tx1"/>
                </a:solidFill>
              </a:rPr>
              <a:t>No hay incremento de IPC ni de SMMLV en vaqueros o en gastos Veterinarios.</a:t>
            </a:r>
          </a:p>
          <a:p>
            <a:pPr marL="231446" indent="-231446" algn="just">
              <a:buFontTx/>
              <a:buAutoNum type="arabicPeriod"/>
            </a:pPr>
            <a:r>
              <a:rPr lang="es-CO" sz="1050" dirty="0">
                <a:solidFill>
                  <a:schemeClr val="tx1"/>
                </a:solidFill>
              </a:rPr>
              <a:t>Los presupuestos presentados son los aprobados para la vigencia 2017 y 2018 para estos contratos por el Consejo Nacional de Estupefacientes.</a:t>
            </a:r>
          </a:p>
          <a:p>
            <a:pPr marL="231446" indent="-231446" algn="just">
              <a:buAutoNum type="arabicPeriod"/>
            </a:pPr>
            <a:r>
              <a:rPr lang="es-CO" sz="1050" dirty="0">
                <a:solidFill>
                  <a:schemeClr val="tx1"/>
                </a:solidFill>
              </a:rPr>
              <a:t>El estudio de mercado concluye que es favorable para la SAE la adición de los contratos.</a:t>
            </a:r>
          </a:p>
          <a:p>
            <a:pPr marL="231446" indent="-231446" algn="just">
              <a:buAutoNum type="arabicPeriod"/>
            </a:pPr>
            <a:endParaRPr lang="es-CO" sz="1050" dirty="0">
              <a:solidFill>
                <a:schemeClr val="tx1"/>
              </a:solidFill>
            </a:endParaRPr>
          </a:p>
        </p:txBody>
      </p:sp>
      <p:sp>
        <p:nvSpPr>
          <p:cNvPr id="14" name="Rectángulo 13">
            <a:extLst>
              <a:ext uri="{FF2B5EF4-FFF2-40B4-BE49-F238E27FC236}">
                <a16:creationId xmlns:a16="http://schemas.microsoft.com/office/drawing/2014/main" id="{F8EFCC6C-57EA-48A7-AA96-49194A4D20FA}"/>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5" name="Rectángulo 14">
            <a:extLst>
              <a:ext uri="{FF2B5EF4-FFF2-40B4-BE49-F238E27FC236}">
                <a16:creationId xmlns:a16="http://schemas.microsoft.com/office/drawing/2014/main" id="{E6ADD99A-72C0-40C5-B828-71FC94E1DF49}"/>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6" name="Imagen 8" descr="Fondos oscuros-01.png">
            <a:extLst>
              <a:ext uri="{FF2B5EF4-FFF2-40B4-BE49-F238E27FC236}">
                <a16:creationId xmlns:a16="http://schemas.microsoft.com/office/drawing/2014/main" id="{24573DCA-919B-427C-984C-5B352460BDE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21">
            <a:extLst>
              <a:ext uri="{FF2B5EF4-FFF2-40B4-BE49-F238E27FC236}">
                <a16:creationId xmlns:a16="http://schemas.microsoft.com/office/drawing/2014/main" id="{6681C765-AE5B-4FE0-B321-ED8F2DD6ACF8}"/>
              </a:ext>
            </a:extLst>
          </p:cNvPr>
          <p:cNvSpPr txBox="1">
            <a:spLocks noChangeArrowheads="1"/>
          </p:cNvSpPr>
          <p:nvPr/>
        </p:nvSpPr>
        <p:spPr bwMode="auto">
          <a:xfrm>
            <a:off x="6590366" y="48345"/>
            <a:ext cx="3314021" cy="56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524" b="1" dirty="0">
                <a:solidFill>
                  <a:schemeClr val="bg1"/>
                </a:solidFill>
                <a:latin typeface="Lato Regular"/>
                <a:ea typeface="Lato Regular"/>
                <a:cs typeface="Lato Regular"/>
              </a:rPr>
              <a:t>Adición 2017 y 2018 y Justificación – Legal &amp; Tierras</a:t>
            </a:r>
          </a:p>
        </p:txBody>
      </p:sp>
      <p:sp>
        <p:nvSpPr>
          <p:cNvPr id="19" name="Rectángulo 18">
            <a:extLst>
              <a:ext uri="{FF2B5EF4-FFF2-40B4-BE49-F238E27FC236}">
                <a16:creationId xmlns:a16="http://schemas.microsoft.com/office/drawing/2014/main" id="{0B372207-EA69-4634-8CB7-9ED51F1073A9}"/>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20" name="Rectángulo 19">
            <a:extLst>
              <a:ext uri="{FF2B5EF4-FFF2-40B4-BE49-F238E27FC236}">
                <a16:creationId xmlns:a16="http://schemas.microsoft.com/office/drawing/2014/main" id="{0C388300-62AD-45D0-8DEE-4EF6F01A4D17}"/>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1" name="Imagen 20" descr="Fondos oscuros-01.png">
            <a:extLst>
              <a:ext uri="{FF2B5EF4-FFF2-40B4-BE49-F238E27FC236}">
                <a16:creationId xmlns:a16="http://schemas.microsoft.com/office/drawing/2014/main" id="{61D66234-1D1A-42E2-A1AB-A024E1102B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22" name="CuadroTexto 21">
            <a:extLst>
              <a:ext uri="{FF2B5EF4-FFF2-40B4-BE49-F238E27FC236}">
                <a16:creationId xmlns:a16="http://schemas.microsoft.com/office/drawing/2014/main" id="{4527BC69-ED8E-4167-A616-1948E9EDF3F1}"/>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ADICIÓN 2017, 2018 Y JUSTIFICACIÓN – LEGAL &amp; TIERRAS </a:t>
            </a:r>
          </a:p>
        </p:txBody>
      </p:sp>
    </p:spTree>
    <p:extLst>
      <p:ext uri="{BB962C8B-B14F-4D97-AF65-F5344CB8AC3E}">
        <p14:creationId xmlns:p14="http://schemas.microsoft.com/office/powerpoint/2010/main" val="132161705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CuadroTexto 21"/>
          <p:cNvSpPr txBox="1">
            <a:spLocks noChangeArrowheads="1"/>
          </p:cNvSpPr>
          <p:nvPr/>
        </p:nvSpPr>
        <p:spPr bwMode="auto">
          <a:xfrm>
            <a:off x="6981572" y="1241588"/>
            <a:ext cx="3111301"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458" b="1" dirty="0">
                <a:solidFill>
                  <a:schemeClr val="bg1"/>
                </a:solidFill>
                <a:latin typeface="Lato Regular"/>
                <a:ea typeface="Lato Regular"/>
                <a:cs typeface="Lato Regular"/>
              </a:rPr>
              <a:t>Observación Bienes Decreto 1407 de 2017 – Bienes FARC</a:t>
            </a:r>
          </a:p>
        </p:txBody>
      </p:sp>
      <p:sp>
        <p:nvSpPr>
          <p:cNvPr id="6" name="CuadroTexto 5">
            <a:extLst>
              <a:ext uri="{FF2B5EF4-FFF2-40B4-BE49-F238E27FC236}">
                <a16:creationId xmlns:a16="http://schemas.microsoft.com/office/drawing/2014/main" id="{C9047A49-8442-4B1B-8D58-2E0E8943D779}"/>
              </a:ext>
            </a:extLst>
          </p:cNvPr>
          <p:cNvSpPr txBox="1"/>
          <p:nvPr/>
        </p:nvSpPr>
        <p:spPr>
          <a:xfrm>
            <a:off x="2358902" y="1509992"/>
            <a:ext cx="7590885" cy="830997"/>
          </a:xfrm>
          <a:prstGeom prst="rect">
            <a:avLst/>
          </a:prstGeom>
          <a:noFill/>
        </p:spPr>
        <p:txBody>
          <a:bodyPr wrap="square" rtlCol="0">
            <a:spAutoFit/>
          </a:bodyPr>
          <a:lstStyle/>
          <a:p>
            <a:pPr algn="just"/>
            <a:r>
              <a:rPr lang="es-ES" sz="1600" dirty="0"/>
              <a:t>Se encuentra en trámite la adición presupuestal a la Sociedad de Activos Especiales por $2.118.874.000 para garantizar el recibo de los semovientes que se encuentran relacionados en el inventario de las FARC. El Ejercicio presupuestal es el siguiente:</a:t>
            </a:r>
            <a:endParaRPr lang="es-CO" sz="1600" dirty="0"/>
          </a:p>
        </p:txBody>
      </p:sp>
      <p:pic>
        <p:nvPicPr>
          <p:cNvPr id="28" name="Imagen 27">
            <a:extLst>
              <a:ext uri="{FF2B5EF4-FFF2-40B4-BE49-F238E27FC236}">
                <a16:creationId xmlns:a16="http://schemas.microsoft.com/office/drawing/2014/main" id="{948D15BE-5F2A-4F62-9FEC-889037C7CFF8}"/>
              </a:ext>
            </a:extLst>
          </p:cNvPr>
          <p:cNvPicPr>
            <a:picLocks noChangeAspect="1"/>
          </p:cNvPicPr>
          <p:nvPr/>
        </p:nvPicPr>
        <p:blipFill rotWithShape="1">
          <a:blip r:embed="rId2"/>
          <a:srcRect b="53788"/>
          <a:stretch/>
        </p:blipFill>
        <p:spPr>
          <a:xfrm>
            <a:off x="2121031" y="2340989"/>
            <a:ext cx="8220173" cy="2573138"/>
          </a:xfrm>
          <a:prstGeom prst="rect">
            <a:avLst/>
          </a:prstGeom>
        </p:spPr>
      </p:pic>
      <p:sp>
        <p:nvSpPr>
          <p:cNvPr id="29" name="CuadroTexto 28">
            <a:extLst>
              <a:ext uri="{FF2B5EF4-FFF2-40B4-BE49-F238E27FC236}">
                <a16:creationId xmlns:a16="http://schemas.microsoft.com/office/drawing/2014/main" id="{0DBE17F8-34D6-4EC1-AD34-2C8801E7EA4E}"/>
              </a:ext>
            </a:extLst>
          </p:cNvPr>
          <p:cNvSpPr txBox="1"/>
          <p:nvPr/>
        </p:nvSpPr>
        <p:spPr>
          <a:xfrm>
            <a:off x="2360008" y="5139224"/>
            <a:ext cx="7962342" cy="1077218"/>
          </a:xfrm>
          <a:prstGeom prst="rect">
            <a:avLst/>
          </a:prstGeom>
          <a:noFill/>
        </p:spPr>
        <p:txBody>
          <a:bodyPr wrap="square" rtlCol="0">
            <a:spAutoFit/>
          </a:bodyPr>
          <a:lstStyle/>
          <a:p>
            <a:pPr algn="just"/>
            <a:r>
              <a:rPr lang="es-ES" sz="1600" dirty="0"/>
              <a:t>En el momento que se generen estos recursos, la SAE deberá proceder de manera inmediata a coordinar las acciones de recibo delos semovientes, los cuales para los primeros 45 días, se estiman en 11.587. Por lo tanto, se tendrán que adicionar los contratos de Asogan y de Legal &amp; Tierras, de acuerdo con las jurisdicciones que les corresponda. </a:t>
            </a:r>
          </a:p>
        </p:txBody>
      </p:sp>
      <p:sp>
        <p:nvSpPr>
          <p:cNvPr id="11" name="Rectángulo 10">
            <a:extLst>
              <a:ext uri="{FF2B5EF4-FFF2-40B4-BE49-F238E27FC236}">
                <a16:creationId xmlns:a16="http://schemas.microsoft.com/office/drawing/2014/main" id="{3CEB399D-7A09-404A-BB67-9694B10AB6D4}"/>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de Bienes Muebles</a:t>
            </a:r>
          </a:p>
        </p:txBody>
      </p:sp>
      <p:sp>
        <p:nvSpPr>
          <p:cNvPr id="12" name="Rectángulo 11">
            <a:extLst>
              <a:ext uri="{FF2B5EF4-FFF2-40B4-BE49-F238E27FC236}">
                <a16:creationId xmlns:a16="http://schemas.microsoft.com/office/drawing/2014/main" id="{2FEC5046-E003-42DE-95DB-D1A7F11E5D19}"/>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3" name="Imagen 8" descr="Fondos oscuros-01.png">
            <a:extLst>
              <a:ext uri="{FF2B5EF4-FFF2-40B4-BE49-F238E27FC236}">
                <a16:creationId xmlns:a16="http://schemas.microsoft.com/office/drawing/2014/main" id="{1DF12946-7E43-42A5-B4B0-5FA18264A1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7AC29A7D-1A24-48A6-9AB3-AE83F89BEB7B}"/>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sp>
        <p:nvSpPr>
          <p:cNvPr id="15" name="Rectángulo 14">
            <a:extLst>
              <a:ext uri="{FF2B5EF4-FFF2-40B4-BE49-F238E27FC236}">
                <a16:creationId xmlns:a16="http://schemas.microsoft.com/office/drawing/2014/main" id="{5213227B-0B38-4C13-B7DF-8854BF54E3CF}"/>
              </a:ext>
            </a:extLst>
          </p:cNvPr>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6" name="Imagen 15" descr="Fondos oscuros-01.png">
            <a:extLst>
              <a:ext uri="{FF2B5EF4-FFF2-40B4-BE49-F238E27FC236}">
                <a16:creationId xmlns:a16="http://schemas.microsoft.com/office/drawing/2014/main" id="{39EEE6D8-A194-4C06-83C0-3094D4ACAB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7" name="CuadroTexto 16">
            <a:extLst>
              <a:ext uri="{FF2B5EF4-FFF2-40B4-BE49-F238E27FC236}">
                <a16:creationId xmlns:a16="http://schemas.microsoft.com/office/drawing/2014/main" id="{E1243204-4916-4C7C-842E-958D6A465039}"/>
              </a:ext>
            </a:extLst>
          </p:cNvPr>
          <p:cNvSpPr txBox="1"/>
          <p:nvPr/>
        </p:nvSpPr>
        <p:spPr>
          <a:xfrm>
            <a:off x="4572000" y="246800"/>
            <a:ext cx="6967629" cy="954107"/>
          </a:xfrm>
          <a:prstGeom prst="rect">
            <a:avLst/>
          </a:prstGeom>
          <a:noFill/>
        </p:spPr>
        <p:txBody>
          <a:bodyPr wrap="square" rtlCol="0">
            <a:spAutoFit/>
          </a:bodyPr>
          <a:lstStyle/>
          <a:p>
            <a:pPr algn="r"/>
            <a:r>
              <a:rPr lang="es-CO" sz="2800" b="1" dirty="0">
                <a:solidFill>
                  <a:schemeClr val="bg1"/>
                </a:solidFill>
              </a:rPr>
              <a:t>OBSERVACIÓN BIENES DECRETO 1407 DE 2017 – BIENES FARC</a:t>
            </a:r>
          </a:p>
        </p:txBody>
      </p:sp>
    </p:spTree>
    <p:extLst>
      <p:ext uri="{BB962C8B-B14F-4D97-AF65-F5344CB8AC3E}">
        <p14:creationId xmlns:p14="http://schemas.microsoft.com/office/powerpoint/2010/main" val="74404305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4575924A-1431-458E-B477-86CA6A95F653}"/>
              </a:ext>
            </a:extLst>
          </p:cNvPr>
          <p:cNvSpPr/>
          <p:nvPr/>
        </p:nvSpPr>
        <p:spPr>
          <a:xfrm>
            <a:off x="0" y="3530"/>
            <a:ext cx="12192000"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sz="2800" b="1" dirty="0"/>
              <a:t>ADICIÓN CONTRATO ALPOPULAR</a:t>
            </a:r>
          </a:p>
        </p:txBody>
      </p:sp>
      <p:sp>
        <p:nvSpPr>
          <p:cNvPr id="5" name="CuadroTexto 4"/>
          <p:cNvSpPr txBox="1"/>
          <p:nvPr/>
        </p:nvSpPr>
        <p:spPr>
          <a:xfrm>
            <a:off x="427987" y="1203079"/>
            <a:ext cx="11387771" cy="1030410"/>
          </a:xfrm>
          <a:prstGeom prst="rect">
            <a:avLst/>
          </a:prstGeom>
          <a:noFill/>
        </p:spPr>
        <p:txBody>
          <a:bodyPr wrap="square" rtlCol="0">
            <a:spAutoFit/>
          </a:bodyPr>
          <a:lstStyle/>
          <a:p>
            <a:pPr algn="ctr"/>
            <a:r>
              <a:rPr lang="es-ES" sz="3048" b="1" dirty="0">
                <a:solidFill>
                  <a:schemeClr val="accent5">
                    <a:lumMod val="50000"/>
                  </a:schemeClr>
                </a:solidFill>
              </a:rPr>
              <a:t>O</a:t>
            </a:r>
            <a:r>
              <a:rPr lang="es-CO" sz="3048" b="1" dirty="0">
                <a:solidFill>
                  <a:schemeClr val="accent5">
                    <a:lumMod val="50000"/>
                  </a:schemeClr>
                </a:solidFill>
              </a:rPr>
              <a:t>PERACIÓN HONG KONG  - INVENTARIO DE MERCANCÍA</a:t>
            </a:r>
          </a:p>
          <a:p>
            <a:pPr algn="ctr"/>
            <a:r>
              <a:rPr lang="es-ES" sz="3048" b="1" dirty="0">
                <a:solidFill>
                  <a:schemeClr val="accent5">
                    <a:lumMod val="50000"/>
                  </a:schemeClr>
                </a:solidFill>
              </a:rPr>
              <a:t>A</a:t>
            </a:r>
            <a:r>
              <a:rPr lang="es-CO" sz="3048" b="1" dirty="0">
                <a:solidFill>
                  <a:schemeClr val="accent5">
                    <a:lumMod val="50000"/>
                  </a:schemeClr>
                </a:solidFill>
              </a:rPr>
              <a:t>DICIÓN CONTRATO ALPOPULAR</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pic>
        <p:nvPicPr>
          <p:cNvPr id="10" name="Imagen 8" descr="Fondos oscuros-01.png">
            <a:extLst>
              <a:ext uri="{FF2B5EF4-FFF2-40B4-BE49-F238E27FC236}">
                <a16:creationId xmlns:a16="http://schemas.microsoft.com/office/drawing/2014/main" id="{4F7A9A94-D5CA-4933-B244-ED5771001E3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987" y="7588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a:extLst>
              <a:ext uri="{FF2B5EF4-FFF2-40B4-BE49-F238E27FC236}">
                <a16:creationId xmlns:a16="http://schemas.microsoft.com/office/drawing/2014/main" id="{342D57C6-8CF2-4BA1-A4FA-D14C6677EE5B}"/>
              </a:ext>
            </a:extLst>
          </p:cNvPr>
          <p:cNvPicPr>
            <a:picLocks noChangeAspect="1"/>
          </p:cNvPicPr>
          <p:nvPr/>
        </p:nvPicPr>
        <p:blipFill>
          <a:blip r:embed="rId3"/>
          <a:stretch>
            <a:fillRect/>
          </a:stretch>
        </p:blipFill>
        <p:spPr>
          <a:xfrm>
            <a:off x="3033845" y="2511425"/>
            <a:ext cx="6124309" cy="3751139"/>
          </a:xfrm>
          <a:prstGeom prst="rect">
            <a:avLst/>
          </a:prstGeom>
        </p:spPr>
      </p:pic>
      <p:pic>
        <p:nvPicPr>
          <p:cNvPr id="11" name="Imagen 10">
            <a:extLst>
              <a:ext uri="{FF2B5EF4-FFF2-40B4-BE49-F238E27FC236}">
                <a16:creationId xmlns:a16="http://schemas.microsoft.com/office/drawing/2014/main" id="{84B827A0-6F7E-478F-A15E-9AE7567D4269}"/>
              </a:ext>
            </a:extLst>
          </p:cNvPr>
          <p:cNvPicPr>
            <a:picLocks noChangeAspect="1"/>
          </p:cNvPicPr>
          <p:nvPr/>
        </p:nvPicPr>
        <p:blipFill>
          <a:blip r:embed="rId4"/>
          <a:stretch>
            <a:fillRect/>
          </a:stretch>
        </p:blipFill>
        <p:spPr>
          <a:xfrm>
            <a:off x="9637486" y="5163654"/>
            <a:ext cx="2474685" cy="1376847"/>
          </a:xfrm>
          <a:prstGeom prst="rect">
            <a:avLst/>
          </a:prstGeom>
        </p:spPr>
      </p:pic>
    </p:spTree>
    <p:extLst>
      <p:ext uri="{BB962C8B-B14F-4D97-AF65-F5344CB8AC3E}">
        <p14:creationId xmlns:p14="http://schemas.microsoft.com/office/powerpoint/2010/main" val="1919884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806271" y="283963"/>
            <a:ext cx="61237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INVENTARIO OPERACIÓN HONG KONG</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pic>
        <p:nvPicPr>
          <p:cNvPr id="7" name="Imagen 6">
            <a:extLst>
              <a:ext uri="{FF2B5EF4-FFF2-40B4-BE49-F238E27FC236}">
                <a16:creationId xmlns:a16="http://schemas.microsoft.com/office/drawing/2014/main" id="{7191C69A-E87E-459F-BD10-51A407D2C2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42271" y="1295248"/>
            <a:ext cx="4064000" cy="2437690"/>
          </a:xfrm>
          <a:prstGeom prst="rect">
            <a:avLst/>
          </a:prstGeom>
        </p:spPr>
      </p:pic>
      <p:pic>
        <p:nvPicPr>
          <p:cNvPr id="8" name="Imagen 7">
            <a:extLst>
              <a:ext uri="{FF2B5EF4-FFF2-40B4-BE49-F238E27FC236}">
                <a16:creationId xmlns:a16="http://schemas.microsoft.com/office/drawing/2014/main" id="{AA087D85-5F71-4740-94DE-E9AB375A42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83366" y="1304443"/>
            <a:ext cx="4064000" cy="2428495"/>
          </a:xfrm>
          <a:prstGeom prst="rect">
            <a:avLst/>
          </a:prstGeom>
        </p:spPr>
      </p:pic>
      <p:pic>
        <p:nvPicPr>
          <p:cNvPr id="9" name="Imagen 8">
            <a:extLst>
              <a:ext uri="{FF2B5EF4-FFF2-40B4-BE49-F238E27FC236}">
                <a16:creationId xmlns:a16="http://schemas.microsoft.com/office/drawing/2014/main" id="{3520E5C6-019B-492A-8BBE-05FE63C02A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42271" y="3872193"/>
            <a:ext cx="4067463" cy="2437690"/>
          </a:xfrm>
          <a:prstGeom prst="rect">
            <a:avLst/>
          </a:prstGeom>
        </p:spPr>
      </p:pic>
      <p:pic>
        <p:nvPicPr>
          <p:cNvPr id="11" name="Imagen 10">
            <a:extLst>
              <a:ext uri="{FF2B5EF4-FFF2-40B4-BE49-F238E27FC236}">
                <a16:creationId xmlns:a16="http://schemas.microsoft.com/office/drawing/2014/main" id="{9ED2BF13-41EE-475C-8897-F7B9352822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83366" y="3872193"/>
            <a:ext cx="4073236" cy="2437690"/>
          </a:xfrm>
          <a:prstGeom prst="rect">
            <a:avLst/>
          </a:prstGeom>
        </p:spPr>
      </p:pic>
    </p:spTree>
    <p:extLst>
      <p:ext uri="{BB962C8B-B14F-4D97-AF65-F5344CB8AC3E}">
        <p14:creationId xmlns:p14="http://schemas.microsoft.com/office/powerpoint/2010/main" val="3610511145"/>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5674936" y="283963"/>
            <a:ext cx="62551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INVENTARIO OPERACIÓN HONG KONG</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pic>
        <p:nvPicPr>
          <p:cNvPr id="12" name="Imagen 11">
            <a:extLst>
              <a:ext uri="{FF2B5EF4-FFF2-40B4-BE49-F238E27FC236}">
                <a16:creationId xmlns:a16="http://schemas.microsoft.com/office/drawing/2014/main" id="{B9086FEE-278C-4608-9D4D-3DE4F4DB41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0685" y="1154164"/>
            <a:ext cx="3694545" cy="2375020"/>
          </a:xfrm>
          <a:prstGeom prst="rect">
            <a:avLst/>
          </a:prstGeom>
        </p:spPr>
      </p:pic>
      <p:pic>
        <p:nvPicPr>
          <p:cNvPr id="13" name="Imagen 12">
            <a:extLst>
              <a:ext uri="{FF2B5EF4-FFF2-40B4-BE49-F238E27FC236}">
                <a16:creationId xmlns:a16="http://schemas.microsoft.com/office/drawing/2014/main" id="{8F182309-B4BB-4614-BC39-408A0E7959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5595" y="1154163"/>
            <a:ext cx="3500580" cy="2375021"/>
          </a:xfrm>
          <a:prstGeom prst="rect">
            <a:avLst/>
          </a:prstGeom>
        </p:spPr>
      </p:pic>
      <p:pic>
        <p:nvPicPr>
          <p:cNvPr id="14" name="Imagen 13">
            <a:extLst>
              <a:ext uri="{FF2B5EF4-FFF2-40B4-BE49-F238E27FC236}">
                <a16:creationId xmlns:a16="http://schemas.microsoft.com/office/drawing/2014/main" id="{3ED4FC83-8761-4F6A-89C9-E5982898CB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0685" y="3897422"/>
            <a:ext cx="3694545" cy="2463622"/>
          </a:xfrm>
          <a:prstGeom prst="rect">
            <a:avLst/>
          </a:prstGeom>
        </p:spPr>
      </p:pic>
      <p:pic>
        <p:nvPicPr>
          <p:cNvPr id="15" name="Imagen 14">
            <a:extLst>
              <a:ext uri="{FF2B5EF4-FFF2-40B4-BE49-F238E27FC236}">
                <a16:creationId xmlns:a16="http://schemas.microsoft.com/office/drawing/2014/main" id="{0435F69E-DF9F-4E8B-B54E-3978E2120D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95594" y="3833923"/>
            <a:ext cx="3500581" cy="2527121"/>
          </a:xfrm>
          <a:prstGeom prst="rect">
            <a:avLst/>
          </a:prstGeom>
        </p:spPr>
      </p:pic>
    </p:spTree>
    <p:extLst>
      <p:ext uri="{BB962C8B-B14F-4D97-AF65-F5344CB8AC3E}">
        <p14:creationId xmlns:p14="http://schemas.microsoft.com/office/powerpoint/2010/main" val="408684200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6083367" y="283963"/>
            <a:ext cx="5846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Inventario Operación Hong Kong</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pic>
        <p:nvPicPr>
          <p:cNvPr id="12" name="Imagen 11">
            <a:extLst>
              <a:ext uri="{FF2B5EF4-FFF2-40B4-BE49-F238E27FC236}">
                <a16:creationId xmlns:a16="http://schemas.microsoft.com/office/drawing/2014/main" id="{6723D9B2-9289-4805-8017-7C5BB6AA15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17122" y="1287977"/>
            <a:ext cx="3713018" cy="2376055"/>
          </a:xfrm>
          <a:prstGeom prst="rect">
            <a:avLst/>
          </a:prstGeom>
        </p:spPr>
      </p:pic>
      <p:pic>
        <p:nvPicPr>
          <p:cNvPr id="13" name="Imagen 12">
            <a:extLst>
              <a:ext uri="{FF2B5EF4-FFF2-40B4-BE49-F238E27FC236}">
                <a16:creationId xmlns:a16="http://schemas.microsoft.com/office/drawing/2014/main" id="{329D54EB-71AC-45E6-96D9-09B418E23B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56612" y="1287977"/>
            <a:ext cx="3482109" cy="2376055"/>
          </a:xfrm>
          <a:prstGeom prst="rect">
            <a:avLst/>
          </a:prstGeom>
        </p:spPr>
      </p:pic>
      <p:pic>
        <p:nvPicPr>
          <p:cNvPr id="14" name="Imagen 13">
            <a:extLst>
              <a:ext uri="{FF2B5EF4-FFF2-40B4-BE49-F238E27FC236}">
                <a16:creationId xmlns:a16="http://schemas.microsoft.com/office/drawing/2014/main" id="{20F1F802-08A7-48FF-93C1-B33D3A438B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29113" y="3951701"/>
            <a:ext cx="3601027" cy="2376055"/>
          </a:xfrm>
          <a:prstGeom prst="rect">
            <a:avLst/>
          </a:prstGeom>
        </p:spPr>
      </p:pic>
      <p:pic>
        <p:nvPicPr>
          <p:cNvPr id="15" name="Imagen 14">
            <a:extLst>
              <a:ext uri="{FF2B5EF4-FFF2-40B4-BE49-F238E27FC236}">
                <a16:creationId xmlns:a16="http://schemas.microsoft.com/office/drawing/2014/main" id="{0158879A-CBD9-4464-B20B-BCACCC00C92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56612" y="3841000"/>
            <a:ext cx="3482109" cy="2486755"/>
          </a:xfrm>
          <a:prstGeom prst="rect">
            <a:avLst/>
          </a:prstGeom>
        </p:spPr>
      </p:pic>
      <p:sp>
        <p:nvSpPr>
          <p:cNvPr id="11" name="Rectángulo 10">
            <a:extLst>
              <a:ext uri="{FF2B5EF4-FFF2-40B4-BE49-F238E27FC236}">
                <a16:creationId xmlns:a16="http://schemas.microsoft.com/office/drawing/2014/main" id="{8F28B3CF-D1B8-40C0-A718-40AE3A100198}"/>
              </a:ext>
            </a:extLst>
          </p:cNvPr>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16" name="Imagen 8" descr="Fondos oscuros-01.png">
            <a:extLst>
              <a:ext uri="{FF2B5EF4-FFF2-40B4-BE49-F238E27FC236}">
                <a16:creationId xmlns:a16="http://schemas.microsoft.com/office/drawing/2014/main" id="{A450948A-43C5-4E8C-AC81-3E863FA9827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21">
            <a:extLst>
              <a:ext uri="{FF2B5EF4-FFF2-40B4-BE49-F238E27FC236}">
                <a16:creationId xmlns:a16="http://schemas.microsoft.com/office/drawing/2014/main" id="{CC00F001-19AD-4E27-98BF-6A098B7D1E1B}"/>
              </a:ext>
            </a:extLst>
          </p:cNvPr>
          <p:cNvSpPr txBox="1">
            <a:spLocks noChangeArrowheads="1"/>
          </p:cNvSpPr>
          <p:nvPr/>
        </p:nvSpPr>
        <p:spPr bwMode="auto">
          <a:xfrm>
            <a:off x="5674936" y="283963"/>
            <a:ext cx="62551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INVENTARIO OPERACIÓN HONG KONG</a:t>
            </a:r>
          </a:p>
        </p:txBody>
      </p:sp>
    </p:spTree>
    <p:extLst>
      <p:ext uri="{BB962C8B-B14F-4D97-AF65-F5344CB8AC3E}">
        <p14:creationId xmlns:p14="http://schemas.microsoft.com/office/powerpoint/2010/main" val="2971128356"/>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7020401" y="283963"/>
            <a:ext cx="49096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Alcance del Objeto</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sp>
        <p:nvSpPr>
          <p:cNvPr id="2" name="Rectángulo 1">
            <a:extLst>
              <a:ext uri="{FF2B5EF4-FFF2-40B4-BE49-F238E27FC236}">
                <a16:creationId xmlns:a16="http://schemas.microsoft.com/office/drawing/2014/main" id="{1CEF0802-A9CE-4883-B14E-A48B523C339B}"/>
              </a:ext>
            </a:extLst>
          </p:cNvPr>
          <p:cNvSpPr/>
          <p:nvPr/>
        </p:nvSpPr>
        <p:spPr>
          <a:xfrm>
            <a:off x="178735" y="1719355"/>
            <a:ext cx="11834528" cy="3877985"/>
          </a:xfrm>
          <a:prstGeom prst="rect">
            <a:avLst/>
          </a:prstGeom>
        </p:spPr>
        <p:txBody>
          <a:bodyPr wrap="square">
            <a:spAutoFit/>
          </a:bodyPr>
          <a:lstStyle/>
          <a:p>
            <a:pPr algn="just"/>
            <a:r>
              <a:rPr lang="es-ES" sz="1500" i="1" dirty="0"/>
              <a:t>“(…)</a:t>
            </a:r>
          </a:p>
          <a:p>
            <a:pPr algn="just"/>
            <a:endParaRPr lang="es-ES" sz="1500" b="1" i="1" dirty="0"/>
          </a:p>
          <a:p>
            <a:pPr algn="just"/>
            <a:r>
              <a:rPr lang="es-ES" i="1" dirty="0"/>
              <a:t>El objeto contratado incluye los bienes que se encuentran en proceso de extinción de dominio</a:t>
            </a:r>
            <a:r>
              <a:rPr lang="es-ES" sz="2400" i="1" dirty="0"/>
              <a:t> </a:t>
            </a:r>
            <a:r>
              <a:rPr lang="es-ES" sz="2400" b="1" i="1" dirty="0"/>
              <a:t>y todos aquellos que sean de competencia de la Sociedad de Activos Especiales por disposición legal.</a:t>
            </a:r>
            <a:endParaRPr lang="es-ES" b="1" i="1" dirty="0"/>
          </a:p>
          <a:p>
            <a:pPr algn="just"/>
            <a:endParaRPr lang="es-ES" i="1" dirty="0"/>
          </a:p>
          <a:p>
            <a:pPr algn="just"/>
            <a:r>
              <a:rPr lang="es-ES" i="1" dirty="0"/>
              <a:t>Asimismo, el contratista </a:t>
            </a:r>
            <a:r>
              <a:rPr lang="es-ES" sz="2400" b="1" i="1" dirty="0"/>
              <a:t>podrá prestar servicios logísticos complementarios y extraordinarios</a:t>
            </a:r>
            <a:r>
              <a:rPr lang="es-ES" i="1" dirty="0"/>
              <a:t>, necesarios y urgentes para la </a:t>
            </a:r>
            <a:r>
              <a:rPr lang="es-ES" sz="2400" b="1" i="1" dirty="0"/>
              <a:t>recepción</a:t>
            </a:r>
            <a:r>
              <a:rPr lang="es-ES" i="1" dirty="0"/>
              <a:t>, conservación, almacenamiento, traslado y disposición </a:t>
            </a:r>
            <a:r>
              <a:rPr lang="es-ES" sz="2400" b="1" i="1" dirty="0"/>
              <a:t>de todo tipo de bienes que se encuentran en proceso de extinción de dominio y todos aquellos que sean de competencia de la Sociedad de Activos Especiales por disposición legal</a:t>
            </a:r>
            <a:r>
              <a:rPr lang="es-ES" i="1" dirty="0"/>
              <a:t>, de acuerdo a sus especiales características y atendiendo el procedimiento previsto en el sub-numeral 2 del numeral 2.6 de los estudios previos del contrato.”</a:t>
            </a:r>
            <a:endParaRPr lang="es-CO" i="1" dirty="0"/>
          </a:p>
          <a:p>
            <a:pPr algn="just"/>
            <a:endParaRPr lang="es-CO" i="1" dirty="0"/>
          </a:p>
        </p:txBody>
      </p:sp>
      <p:sp>
        <p:nvSpPr>
          <p:cNvPr id="8" name="Rectángulo 7">
            <a:extLst>
              <a:ext uri="{FF2B5EF4-FFF2-40B4-BE49-F238E27FC236}">
                <a16:creationId xmlns:a16="http://schemas.microsoft.com/office/drawing/2014/main" id="{99F7D30F-8019-4C4A-9763-3A5B25FECDB7}"/>
              </a:ext>
            </a:extLst>
          </p:cNvPr>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9" name="Imagen 8" descr="Fondos oscuros-01.png">
            <a:extLst>
              <a:ext uri="{FF2B5EF4-FFF2-40B4-BE49-F238E27FC236}">
                <a16:creationId xmlns:a16="http://schemas.microsoft.com/office/drawing/2014/main" id="{3EF09D6B-191D-4D69-A285-F6331080F8A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21">
            <a:extLst>
              <a:ext uri="{FF2B5EF4-FFF2-40B4-BE49-F238E27FC236}">
                <a16:creationId xmlns:a16="http://schemas.microsoft.com/office/drawing/2014/main" id="{52BE1F7E-A98C-4BEE-899E-3149CA2A4E80}"/>
              </a:ext>
            </a:extLst>
          </p:cNvPr>
          <p:cNvSpPr txBox="1">
            <a:spLocks noChangeArrowheads="1"/>
          </p:cNvSpPr>
          <p:nvPr/>
        </p:nvSpPr>
        <p:spPr bwMode="auto">
          <a:xfrm>
            <a:off x="5674936" y="283963"/>
            <a:ext cx="62551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ALCANCE DEL OBJETO</a:t>
            </a:r>
          </a:p>
        </p:txBody>
      </p:sp>
    </p:spTree>
    <p:extLst>
      <p:ext uri="{BB962C8B-B14F-4D97-AF65-F5344CB8AC3E}">
        <p14:creationId xmlns:p14="http://schemas.microsoft.com/office/powerpoint/2010/main" val="352800982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416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7020401" y="177501"/>
            <a:ext cx="49096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Servicio Complementario de Cuadrillas para inventario</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sp>
        <p:nvSpPr>
          <p:cNvPr id="3" name="Rectángulo 2">
            <a:extLst>
              <a:ext uri="{FF2B5EF4-FFF2-40B4-BE49-F238E27FC236}">
                <a16:creationId xmlns:a16="http://schemas.microsoft.com/office/drawing/2014/main" id="{F16E248D-2FAD-4567-BFF5-DD289313C32F}"/>
              </a:ext>
            </a:extLst>
          </p:cNvPr>
          <p:cNvSpPr/>
          <p:nvPr/>
        </p:nvSpPr>
        <p:spPr>
          <a:xfrm>
            <a:off x="477734" y="1373272"/>
            <a:ext cx="11105380" cy="4524315"/>
          </a:xfrm>
          <a:prstGeom prst="rect">
            <a:avLst/>
          </a:prstGeom>
        </p:spPr>
        <p:txBody>
          <a:bodyPr wrap="square">
            <a:spAutoFit/>
          </a:bodyPr>
          <a:lstStyle/>
          <a:p>
            <a:pPr algn="just"/>
            <a:r>
              <a:rPr lang="es-ES" b="1" dirty="0">
                <a:solidFill>
                  <a:srgbClr val="000000"/>
                </a:solidFill>
                <a:latin typeface="Arial" panose="020B0604020202020204" pitchFamily="34" charset="0"/>
              </a:rPr>
              <a:t>Servicios de cuadrillas fuera de bodegas</a:t>
            </a:r>
            <a:r>
              <a:rPr lang="es-ES" dirty="0">
                <a:solidFill>
                  <a:srgbClr val="000000"/>
                </a:solidFill>
                <a:latin typeface="Arial" panose="020B0604020202020204" pitchFamily="34" charset="0"/>
              </a:rPr>
              <a:t>: Servicios de cuadrillas para realizar inventarios en los sitios de secuestro y/o recibo de bienes o donde la Entidad lo requiera, diferente a las instalaciones del contratista. </a:t>
            </a:r>
          </a:p>
          <a:p>
            <a:pPr algn="just"/>
            <a:endParaRPr lang="es-ES" dirty="0">
              <a:solidFill>
                <a:srgbClr val="000000"/>
              </a:solidFill>
              <a:latin typeface="Arial" panose="020B0604020202020204" pitchFamily="34" charset="0"/>
            </a:endParaRPr>
          </a:p>
          <a:p>
            <a:pPr marL="285750" indent="-285750" algn="just">
              <a:buFont typeface="Arial" panose="020B0604020202020204" pitchFamily="34" charset="0"/>
              <a:buChar char="•"/>
            </a:pPr>
            <a:r>
              <a:rPr lang="es-ES" dirty="0">
                <a:solidFill>
                  <a:srgbClr val="000000"/>
                </a:solidFill>
                <a:latin typeface="Arial" panose="020B0604020202020204" pitchFamily="34" charset="0"/>
              </a:rPr>
              <a:t>El personal deberá estar dotado con los elementos de protección necesarios para la manipulación de la mercancía y estar afiliados al sistema de seguridad social. </a:t>
            </a:r>
          </a:p>
          <a:p>
            <a:pPr marL="285750" indent="-285750" algn="just">
              <a:buFont typeface="Arial" panose="020B0604020202020204" pitchFamily="34" charset="0"/>
              <a:buChar char="•"/>
            </a:pPr>
            <a:endParaRPr lang="es-ES" dirty="0">
              <a:solidFill>
                <a:srgbClr val="000000"/>
              </a:solidFill>
              <a:latin typeface="Arial" panose="020B0604020202020204" pitchFamily="34" charset="0"/>
            </a:endParaRPr>
          </a:p>
          <a:p>
            <a:pPr marL="285750" indent="-285750" algn="just">
              <a:buFont typeface="Arial" panose="020B0604020202020204" pitchFamily="34" charset="0"/>
              <a:buChar char="•"/>
            </a:pPr>
            <a:r>
              <a:rPr lang="es-ES" dirty="0">
                <a:solidFill>
                  <a:srgbClr val="000000"/>
                </a:solidFill>
                <a:latin typeface="Arial" panose="020B0604020202020204" pitchFamily="34" charset="0"/>
              </a:rPr>
              <a:t>El personal para adelantar las labores de inventario fuera de bodegas, debe tener disponibilidad para el servicio, los siete días de la semana, veinticuatro horas al día. </a:t>
            </a:r>
          </a:p>
          <a:p>
            <a:pPr marL="285750" indent="-285750" algn="just">
              <a:buFont typeface="Arial" panose="020B0604020202020204" pitchFamily="34" charset="0"/>
              <a:buChar char="•"/>
            </a:pPr>
            <a:endParaRPr lang="es-ES" dirty="0">
              <a:solidFill>
                <a:srgbClr val="000000"/>
              </a:solidFill>
              <a:latin typeface="Arial" panose="020B0604020202020204" pitchFamily="34" charset="0"/>
            </a:endParaRPr>
          </a:p>
          <a:p>
            <a:pPr marL="285750" indent="-285750" algn="just">
              <a:buFont typeface="Arial" panose="020B0604020202020204" pitchFamily="34" charset="0"/>
              <a:buChar char="•"/>
            </a:pPr>
            <a:r>
              <a:rPr lang="es-ES" dirty="0">
                <a:solidFill>
                  <a:srgbClr val="000000"/>
                </a:solidFill>
                <a:latin typeface="Arial" panose="020B0604020202020204" pitchFamily="34" charset="0"/>
              </a:rPr>
              <a:t>El número mínimo de personas que se requieren para llevar a cabo el inventario dependerá del volumen de la mercancía, de acuerdo a la solicitud de la Sociedad.</a:t>
            </a:r>
          </a:p>
          <a:p>
            <a:pPr marL="285750" indent="-285750" algn="just">
              <a:buFont typeface="Arial" panose="020B0604020202020204" pitchFamily="34" charset="0"/>
              <a:buChar char="•"/>
            </a:pPr>
            <a:endParaRPr lang="es-ES" dirty="0">
              <a:solidFill>
                <a:srgbClr val="000000"/>
              </a:solidFill>
              <a:latin typeface="Arial" panose="020B0604020202020204" pitchFamily="34" charset="0"/>
            </a:endParaRPr>
          </a:p>
          <a:p>
            <a:pPr marL="285750" indent="-285750" algn="just">
              <a:buFont typeface="Arial" panose="020B0604020202020204" pitchFamily="34" charset="0"/>
              <a:buChar char="•"/>
            </a:pPr>
            <a:r>
              <a:rPr lang="es-ES" dirty="0">
                <a:solidFill>
                  <a:srgbClr val="000000"/>
                </a:solidFill>
                <a:latin typeface="Arial" panose="020B0604020202020204" pitchFamily="34" charset="0"/>
              </a:rPr>
              <a:t>El inventario físico de la mercancía debe realizarse por unidad, cantidad, referencia.</a:t>
            </a:r>
          </a:p>
          <a:p>
            <a:pPr marL="285750" indent="-285750" algn="just">
              <a:buFont typeface="Arial" panose="020B0604020202020204" pitchFamily="34" charset="0"/>
              <a:buChar char="•"/>
            </a:pPr>
            <a:endParaRPr lang="es-ES" dirty="0">
              <a:solidFill>
                <a:srgbClr val="000000"/>
              </a:solidFill>
              <a:latin typeface="Arial" panose="020B0604020202020204" pitchFamily="34" charset="0"/>
            </a:endParaRPr>
          </a:p>
          <a:p>
            <a:pPr marL="285750" indent="-285750" algn="just">
              <a:buFont typeface="Arial" panose="020B0604020202020204" pitchFamily="34" charset="0"/>
              <a:buChar char="•"/>
            </a:pPr>
            <a:r>
              <a:rPr lang="es-ES" dirty="0">
                <a:solidFill>
                  <a:srgbClr val="000000"/>
                </a:solidFill>
                <a:latin typeface="Arial" panose="020B0604020202020204" pitchFamily="34" charset="0"/>
              </a:rPr>
              <a:t>Se debe levantar un acta de inventario en la cual se cuente con la información relacionada con la mercancía inventariada.</a:t>
            </a:r>
            <a:endParaRPr lang="es-CO" dirty="0"/>
          </a:p>
        </p:txBody>
      </p:sp>
      <p:sp>
        <p:nvSpPr>
          <p:cNvPr id="8" name="Rectángulo 7">
            <a:extLst>
              <a:ext uri="{FF2B5EF4-FFF2-40B4-BE49-F238E27FC236}">
                <a16:creationId xmlns:a16="http://schemas.microsoft.com/office/drawing/2014/main" id="{B897B6F8-A207-4CF2-985C-407B35E287B7}"/>
              </a:ext>
            </a:extLst>
          </p:cNvPr>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9" name="Imagen 8" descr="Fondos oscuros-01.png">
            <a:extLst>
              <a:ext uri="{FF2B5EF4-FFF2-40B4-BE49-F238E27FC236}">
                <a16:creationId xmlns:a16="http://schemas.microsoft.com/office/drawing/2014/main" id="{CC68C43A-B4CF-4AA3-8E5D-F4B2857F515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21">
            <a:extLst>
              <a:ext uri="{FF2B5EF4-FFF2-40B4-BE49-F238E27FC236}">
                <a16:creationId xmlns:a16="http://schemas.microsoft.com/office/drawing/2014/main" id="{B92FC9C4-87AE-4D5E-A472-06EA48463EC4}"/>
              </a:ext>
            </a:extLst>
          </p:cNvPr>
          <p:cNvSpPr txBox="1">
            <a:spLocks noChangeArrowheads="1"/>
          </p:cNvSpPr>
          <p:nvPr/>
        </p:nvSpPr>
        <p:spPr bwMode="auto">
          <a:xfrm>
            <a:off x="4703976" y="283963"/>
            <a:ext cx="7226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SERVICIO COMPLEMENTARIO DE CUADRILLAS</a:t>
            </a:r>
          </a:p>
        </p:txBody>
      </p:sp>
    </p:spTree>
    <p:extLst>
      <p:ext uri="{BB962C8B-B14F-4D97-AF65-F5344CB8AC3E}">
        <p14:creationId xmlns:p14="http://schemas.microsoft.com/office/powerpoint/2010/main" val="3274398959"/>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6148" name="Imagen 8" descr="Fondos oscuros-01.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uadroTexto 21"/>
          <p:cNvSpPr txBox="1">
            <a:spLocks noChangeArrowheads="1"/>
          </p:cNvSpPr>
          <p:nvPr/>
        </p:nvSpPr>
        <p:spPr bwMode="auto">
          <a:xfrm>
            <a:off x="7020401" y="283963"/>
            <a:ext cx="49096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400" b="1" dirty="0">
                <a:solidFill>
                  <a:schemeClr val="bg1"/>
                </a:solidFill>
                <a:latin typeface="Lato Regular"/>
                <a:ea typeface="Lato Regular"/>
                <a:cs typeface="Lato Regular"/>
              </a:rPr>
              <a:t>Estudios de Mercado</a:t>
            </a:r>
          </a:p>
        </p:txBody>
      </p:sp>
      <p:sp>
        <p:nvSpPr>
          <p:cNvPr id="19" name="Rectángulo 18"/>
          <p:cNvSpPr/>
          <p:nvPr/>
        </p:nvSpPr>
        <p:spPr>
          <a:xfrm>
            <a:off x="0" y="6572250"/>
            <a:ext cx="12192000" cy="2857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sp>
        <p:nvSpPr>
          <p:cNvPr id="22" name="CuadroTexto 11"/>
          <p:cNvSpPr txBox="1">
            <a:spLocks noChangeArrowheads="1"/>
          </p:cNvSpPr>
          <p:nvPr/>
        </p:nvSpPr>
        <p:spPr bwMode="auto">
          <a:xfrm>
            <a:off x="7997667" y="6571525"/>
            <a:ext cx="40805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1260" dirty="0">
                <a:solidFill>
                  <a:srgbClr val="A9A8A9"/>
                </a:solidFill>
                <a:latin typeface="Lato Regular"/>
                <a:ea typeface="Lato Regular"/>
                <a:cs typeface="Lato Regular"/>
              </a:rPr>
              <a:t>Gerencia de Bienes Muebles</a:t>
            </a:r>
          </a:p>
        </p:txBody>
      </p:sp>
      <p:pic>
        <p:nvPicPr>
          <p:cNvPr id="2" name="Imagen 1">
            <a:extLst>
              <a:ext uri="{FF2B5EF4-FFF2-40B4-BE49-F238E27FC236}">
                <a16:creationId xmlns:a16="http://schemas.microsoft.com/office/drawing/2014/main" id="{AC149000-0992-459F-9DDE-F8EB86DFDC71}"/>
              </a:ext>
            </a:extLst>
          </p:cNvPr>
          <p:cNvPicPr>
            <a:picLocks noChangeAspect="1"/>
          </p:cNvPicPr>
          <p:nvPr/>
        </p:nvPicPr>
        <p:blipFill rotWithShape="1">
          <a:blip r:embed="rId3"/>
          <a:srcRect l="24661" t="6005" r="17440" b="5037"/>
          <a:stretch/>
        </p:blipFill>
        <p:spPr>
          <a:xfrm>
            <a:off x="4423948" y="1158023"/>
            <a:ext cx="3344101" cy="5120774"/>
          </a:xfrm>
          <a:prstGeom prst="rect">
            <a:avLst/>
          </a:prstGeom>
        </p:spPr>
      </p:pic>
      <p:pic>
        <p:nvPicPr>
          <p:cNvPr id="3" name="Imagen 2">
            <a:extLst>
              <a:ext uri="{FF2B5EF4-FFF2-40B4-BE49-F238E27FC236}">
                <a16:creationId xmlns:a16="http://schemas.microsoft.com/office/drawing/2014/main" id="{887475E5-4774-4F6C-B173-C06BF69754E5}"/>
              </a:ext>
            </a:extLst>
          </p:cNvPr>
          <p:cNvPicPr>
            <a:picLocks noChangeAspect="1"/>
          </p:cNvPicPr>
          <p:nvPr/>
        </p:nvPicPr>
        <p:blipFill>
          <a:blip r:embed="rId4"/>
          <a:stretch>
            <a:fillRect/>
          </a:stretch>
        </p:blipFill>
        <p:spPr>
          <a:xfrm>
            <a:off x="179841" y="1139876"/>
            <a:ext cx="4099564" cy="5072438"/>
          </a:xfrm>
          <a:prstGeom prst="rect">
            <a:avLst/>
          </a:prstGeom>
        </p:spPr>
      </p:pic>
      <p:cxnSp>
        <p:nvCxnSpPr>
          <p:cNvPr id="8" name="Conector recto 7">
            <a:extLst>
              <a:ext uri="{FF2B5EF4-FFF2-40B4-BE49-F238E27FC236}">
                <a16:creationId xmlns:a16="http://schemas.microsoft.com/office/drawing/2014/main" id="{8BA1ABEE-389B-48EA-AE8B-6E58C7860BF7}"/>
              </a:ext>
            </a:extLst>
          </p:cNvPr>
          <p:cNvCxnSpPr/>
          <p:nvPr/>
        </p:nvCxnSpPr>
        <p:spPr>
          <a:xfrm>
            <a:off x="4423948" y="3276600"/>
            <a:ext cx="32627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Conector recto 10">
            <a:extLst>
              <a:ext uri="{FF2B5EF4-FFF2-40B4-BE49-F238E27FC236}">
                <a16:creationId xmlns:a16="http://schemas.microsoft.com/office/drawing/2014/main" id="{32A582F5-9BDC-45D6-85B9-6290CE4B9655}"/>
              </a:ext>
            </a:extLst>
          </p:cNvPr>
          <p:cNvCxnSpPr>
            <a:endCxn id="2" idx="1"/>
          </p:cNvCxnSpPr>
          <p:nvPr/>
        </p:nvCxnSpPr>
        <p:spPr>
          <a:xfrm>
            <a:off x="4423948" y="3276600"/>
            <a:ext cx="0" cy="4418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ector recto 12">
            <a:extLst>
              <a:ext uri="{FF2B5EF4-FFF2-40B4-BE49-F238E27FC236}">
                <a16:creationId xmlns:a16="http://schemas.microsoft.com/office/drawing/2014/main" id="{3AA19554-0154-4AE8-90DE-56827B9F37DC}"/>
              </a:ext>
            </a:extLst>
          </p:cNvPr>
          <p:cNvCxnSpPr>
            <a:cxnSpLocks/>
            <a:stCxn id="2" idx="1"/>
          </p:cNvCxnSpPr>
          <p:nvPr/>
        </p:nvCxnSpPr>
        <p:spPr>
          <a:xfrm>
            <a:off x="4423948" y="3718410"/>
            <a:ext cx="32627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Conector recto 23">
            <a:extLst>
              <a:ext uri="{FF2B5EF4-FFF2-40B4-BE49-F238E27FC236}">
                <a16:creationId xmlns:a16="http://schemas.microsoft.com/office/drawing/2014/main" id="{9E32DB64-E2E7-47F6-BB89-4154E53A40EB}"/>
              </a:ext>
            </a:extLst>
          </p:cNvPr>
          <p:cNvCxnSpPr/>
          <p:nvPr/>
        </p:nvCxnSpPr>
        <p:spPr>
          <a:xfrm>
            <a:off x="7686675" y="3276600"/>
            <a:ext cx="0" cy="441810"/>
          </a:xfrm>
          <a:prstGeom prst="line">
            <a:avLst/>
          </a:prstGeom>
        </p:spPr>
        <p:style>
          <a:lnRef idx="2">
            <a:schemeClr val="accent1"/>
          </a:lnRef>
          <a:fillRef idx="0">
            <a:schemeClr val="accent1"/>
          </a:fillRef>
          <a:effectRef idx="1">
            <a:schemeClr val="accent1"/>
          </a:effectRef>
          <a:fontRef idx="minor">
            <a:schemeClr val="tx1"/>
          </a:fontRef>
        </p:style>
      </p:cxnSp>
      <p:sp>
        <p:nvSpPr>
          <p:cNvPr id="25" name="CuadroTexto 24">
            <a:extLst>
              <a:ext uri="{FF2B5EF4-FFF2-40B4-BE49-F238E27FC236}">
                <a16:creationId xmlns:a16="http://schemas.microsoft.com/office/drawing/2014/main" id="{02E4060E-7B01-4E86-B545-01483C7A5141}"/>
              </a:ext>
            </a:extLst>
          </p:cNvPr>
          <p:cNvSpPr txBox="1"/>
          <p:nvPr/>
        </p:nvSpPr>
        <p:spPr>
          <a:xfrm>
            <a:off x="7768049" y="1338091"/>
            <a:ext cx="3932395" cy="5078313"/>
          </a:xfrm>
          <a:prstGeom prst="rect">
            <a:avLst/>
          </a:prstGeom>
          <a:noFill/>
        </p:spPr>
        <p:txBody>
          <a:bodyPr wrap="square" rtlCol="0">
            <a:spAutoFit/>
          </a:bodyPr>
          <a:lstStyle/>
          <a:p>
            <a:pPr algn="just"/>
            <a:r>
              <a:rPr lang="es-ES" dirty="0"/>
              <a:t>El valor de la DIAN ajustado con IPC 2016 y 2017: es </a:t>
            </a:r>
            <a:r>
              <a:rPr lang="es-ES" b="1" dirty="0"/>
              <a:t>36,749.71. </a:t>
            </a:r>
            <a:r>
              <a:rPr lang="es-ES" dirty="0"/>
              <a:t>Es un servicio permanente y a nivel nacional que generalmente incluye 4 personas.</a:t>
            </a:r>
          </a:p>
          <a:p>
            <a:pPr algn="just"/>
            <a:endParaRPr lang="es-ES" b="1" dirty="0"/>
          </a:p>
          <a:p>
            <a:pPr algn="just"/>
            <a:r>
              <a:rPr lang="es-ES" dirty="0"/>
              <a:t>De conformidad con la oferta, para terminar el inventario en un término de 45 días, se requieren 3.600 horas de trabajo y una cuadrillas conformadas por 20 personas por un valor de </a:t>
            </a:r>
            <a:r>
              <a:rPr lang="es-ES" b="1" dirty="0"/>
              <a:t>$48.452 </a:t>
            </a:r>
          </a:p>
          <a:p>
            <a:pPr algn="just"/>
            <a:endParaRPr lang="es-ES" dirty="0"/>
          </a:p>
          <a:p>
            <a:pPr algn="just"/>
            <a:r>
              <a:rPr lang="es-ES" dirty="0"/>
              <a:t>Por lo anterior se considera que el valor se encuentra dentro de los precios de mercado.</a:t>
            </a:r>
          </a:p>
          <a:p>
            <a:pPr algn="just"/>
            <a:endParaRPr lang="es-ES" dirty="0"/>
          </a:p>
          <a:p>
            <a:pPr algn="just"/>
            <a:r>
              <a:rPr lang="es-ES" dirty="0"/>
              <a:t>Por lo anterior se solicita aprobar la adición del contrato por </a:t>
            </a:r>
            <a:r>
              <a:rPr lang="es-ES" b="1"/>
              <a:t>$174.427.200.</a:t>
            </a:r>
            <a:endParaRPr lang="es-ES" b="1" dirty="0"/>
          </a:p>
        </p:txBody>
      </p:sp>
      <p:sp>
        <p:nvSpPr>
          <p:cNvPr id="14" name="Rectángulo 13">
            <a:extLst>
              <a:ext uri="{FF2B5EF4-FFF2-40B4-BE49-F238E27FC236}">
                <a16:creationId xmlns:a16="http://schemas.microsoft.com/office/drawing/2014/main" id="{0419758B-B4C8-42E8-8FE1-9654866282DE}"/>
              </a:ext>
            </a:extLst>
          </p:cNvPr>
          <p:cNvSpPr/>
          <p:nvPr/>
        </p:nvSpPr>
        <p:spPr>
          <a:xfrm>
            <a:off x="0" y="-23128"/>
            <a:ext cx="12191999" cy="107584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620" dirty="0"/>
          </a:p>
        </p:txBody>
      </p:sp>
      <p:pic>
        <p:nvPicPr>
          <p:cNvPr id="15" name="Imagen 8" descr="Fondos oscuros-01.png">
            <a:extLst>
              <a:ext uri="{FF2B5EF4-FFF2-40B4-BE49-F238E27FC236}">
                <a16:creationId xmlns:a16="http://schemas.microsoft.com/office/drawing/2014/main" id="{0150E310-1D3A-4619-842E-74249F3E97E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875" y="78314"/>
            <a:ext cx="2000250"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uadroTexto 21">
            <a:extLst>
              <a:ext uri="{FF2B5EF4-FFF2-40B4-BE49-F238E27FC236}">
                <a16:creationId xmlns:a16="http://schemas.microsoft.com/office/drawing/2014/main" id="{F61BB5E6-1971-400C-A59C-E1630EE9C636}"/>
              </a:ext>
            </a:extLst>
          </p:cNvPr>
          <p:cNvSpPr txBox="1">
            <a:spLocks noChangeArrowheads="1"/>
          </p:cNvSpPr>
          <p:nvPr/>
        </p:nvSpPr>
        <p:spPr bwMode="auto">
          <a:xfrm>
            <a:off x="5674936" y="283963"/>
            <a:ext cx="62551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800" b="1" dirty="0">
                <a:solidFill>
                  <a:schemeClr val="bg1"/>
                </a:solidFill>
                <a:latin typeface="+mn-lt"/>
                <a:ea typeface="Lato Regular"/>
                <a:cs typeface="Lato Regular"/>
              </a:rPr>
              <a:t>ESTUDIOS DE MERCADO</a:t>
            </a:r>
          </a:p>
        </p:txBody>
      </p:sp>
    </p:spTree>
    <p:extLst>
      <p:ext uri="{BB962C8B-B14F-4D97-AF65-F5344CB8AC3E}">
        <p14:creationId xmlns:p14="http://schemas.microsoft.com/office/powerpoint/2010/main" val="345435232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161485" y="4128940"/>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solidFill>
                  <a:schemeClr val="bg1"/>
                </a:solidFill>
              </a:rPr>
              <a:t>Proceso ROM 2018</a:t>
            </a:r>
          </a:p>
          <a:p>
            <a:pPr marL="457200" indent="-457200">
              <a:buFontTx/>
              <a:buAutoNum type="arabicPeriod"/>
            </a:pPr>
            <a:r>
              <a:rPr lang="es-CO" sz="2400" dirty="0"/>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47</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972023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398442" y="912602"/>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1.1 Inventario de predios objeto a intervención</a:t>
            </a:r>
          </a:p>
        </p:txBody>
      </p:sp>
      <p:graphicFrame>
        <p:nvGraphicFramePr>
          <p:cNvPr id="12" name="Tabla 11"/>
          <p:cNvGraphicFramePr>
            <a:graphicFrameLocks noGrp="1"/>
          </p:cNvGraphicFramePr>
          <p:nvPr>
            <p:extLst/>
          </p:nvPr>
        </p:nvGraphicFramePr>
        <p:xfrm>
          <a:off x="2389328" y="1284539"/>
          <a:ext cx="2698250" cy="1948407"/>
        </p:xfrm>
        <a:graphic>
          <a:graphicData uri="http://schemas.openxmlformats.org/drawingml/2006/table">
            <a:tbl>
              <a:tblPr firstRow="1" firstCol="1" bandRow="1">
                <a:tableStyleId>{5C22544A-7EE6-4342-B048-85BDC9FD1C3A}</a:tableStyleId>
              </a:tblPr>
              <a:tblGrid>
                <a:gridCol w="1393944">
                  <a:extLst>
                    <a:ext uri="{9D8B030D-6E8A-4147-A177-3AD203B41FA5}">
                      <a16:colId xmlns:a16="http://schemas.microsoft.com/office/drawing/2014/main" val="2965875233"/>
                    </a:ext>
                  </a:extLst>
                </a:gridCol>
                <a:gridCol w="1304306">
                  <a:extLst>
                    <a:ext uri="{9D8B030D-6E8A-4147-A177-3AD203B41FA5}">
                      <a16:colId xmlns:a16="http://schemas.microsoft.com/office/drawing/2014/main" val="3069161316"/>
                    </a:ext>
                  </a:extLst>
                </a:gridCol>
              </a:tblGrid>
              <a:tr h="274850">
                <a:tc gridSpan="2">
                  <a:txBody>
                    <a:bodyPr/>
                    <a:lstStyle/>
                    <a:p>
                      <a:pPr algn="ctr">
                        <a:lnSpc>
                          <a:spcPct val="115000"/>
                        </a:lnSpc>
                        <a:spcAft>
                          <a:spcPts val="0"/>
                        </a:spcAft>
                      </a:pPr>
                      <a:r>
                        <a:rPr lang="es-US" sz="900" dirty="0">
                          <a:effectLst/>
                        </a:rPr>
                        <a:t>INMUEBLES REGIONAL OCCIDENTE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hMerge="1">
                  <a:txBody>
                    <a:bodyPr/>
                    <a:lstStyle/>
                    <a:p>
                      <a:endParaRPr lang="es-CO"/>
                    </a:p>
                  </a:txBody>
                  <a:tcPr/>
                </a:tc>
                <a:extLst>
                  <a:ext uri="{0D108BD9-81ED-4DB2-BD59-A6C34878D82A}">
                    <a16:rowId xmlns:a16="http://schemas.microsoft.com/office/drawing/2014/main" val="2750782077"/>
                  </a:ext>
                </a:extLst>
              </a:tr>
              <a:tr h="225640">
                <a:tc>
                  <a:txBody>
                    <a:bodyPr/>
                    <a:lstStyle/>
                    <a:p>
                      <a:pPr algn="ctr">
                        <a:lnSpc>
                          <a:spcPct val="115000"/>
                        </a:lnSpc>
                        <a:spcAft>
                          <a:spcPts val="0"/>
                        </a:spcAft>
                      </a:pPr>
                      <a:r>
                        <a:rPr lang="es-US" sz="900" dirty="0">
                          <a:effectLst/>
                        </a:rPr>
                        <a:t>TIPO DE BIEN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CANTIDAD</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4195560646"/>
                  </a:ext>
                </a:extLst>
              </a:tr>
              <a:tr h="165630">
                <a:tc>
                  <a:txBody>
                    <a:bodyPr/>
                    <a:lstStyle/>
                    <a:p>
                      <a:pPr>
                        <a:lnSpc>
                          <a:spcPct val="115000"/>
                        </a:lnSpc>
                        <a:spcAft>
                          <a:spcPts val="0"/>
                        </a:spcAft>
                      </a:pPr>
                      <a:r>
                        <a:rPr lang="es-US" sz="900">
                          <a:effectLst/>
                        </a:rPr>
                        <a:t>OFICINA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103</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995014720"/>
                  </a:ext>
                </a:extLst>
              </a:tr>
              <a:tr h="331259">
                <a:tc>
                  <a:txBody>
                    <a:bodyPr/>
                    <a:lstStyle/>
                    <a:p>
                      <a:pPr>
                        <a:lnSpc>
                          <a:spcPct val="115000"/>
                        </a:lnSpc>
                        <a:spcAft>
                          <a:spcPts val="0"/>
                        </a:spcAft>
                      </a:pPr>
                      <a:r>
                        <a:rPr lang="es-US" sz="900">
                          <a:effectLst/>
                        </a:rPr>
                        <a:t>LOTES [en perímetro urbano]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257</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917858553"/>
                  </a:ext>
                </a:extLst>
              </a:tr>
              <a:tr h="165630">
                <a:tc>
                  <a:txBody>
                    <a:bodyPr/>
                    <a:lstStyle/>
                    <a:p>
                      <a:pPr>
                        <a:lnSpc>
                          <a:spcPct val="115000"/>
                        </a:lnSpc>
                        <a:spcAft>
                          <a:spcPts val="0"/>
                        </a:spcAft>
                      </a:pPr>
                      <a:r>
                        <a:rPr lang="es-US" sz="900">
                          <a:effectLst/>
                        </a:rPr>
                        <a:t>LOCAL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337</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363516864"/>
                  </a:ext>
                </a:extLst>
              </a:tr>
              <a:tr h="165630">
                <a:tc>
                  <a:txBody>
                    <a:bodyPr/>
                    <a:lstStyle/>
                    <a:p>
                      <a:pPr>
                        <a:lnSpc>
                          <a:spcPct val="115000"/>
                        </a:lnSpc>
                        <a:spcAft>
                          <a:spcPts val="0"/>
                        </a:spcAft>
                      </a:pPr>
                      <a:r>
                        <a:rPr lang="es-US" sz="900">
                          <a:effectLst/>
                        </a:rPr>
                        <a:t>CASA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698</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2511500654"/>
                  </a:ext>
                </a:extLst>
              </a:tr>
              <a:tr h="165630">
                <a:tc>
                  <a:txBody>
                    <a:bodyPr/>
                    <a:lstStyle/>
                    <a:p>
                      <a:pPr>
                        <a:lnSpc>
                          <a:spcPct val="115000"/>
                        </a:lnSpc>
                        <a:spcAft>
                          <a:spcPts val="0"/>
                        </a:spcAft>
                      </a:pPr>
                      <a:r>
                        <a:rPr lang="es-US" sz="900">
                          <a:effectLst/>
                        </a:rPr>
                        <a:t>APARTAMENTOS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695</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2097956316"/>
                  </a:ext>
                </a:extLst>
              </a:tr>
              <a:tr h="165630">
                <a:tc>
                  <a:txBody>
                    <a:bodyPr/>
                    <a:lstStyle/>
                    <a:p>
                      <a:pPr>
                        <a:lnSpc>
                          <a:spcPct val="115000"/>
                        </a:lnSpc>
                        <a:spcAft>
                          <a:spcPts val="0"/>
                        </a:spcAft>
                      </a:pPr>
                      <a:r>
                        <a:rPr lang="es-US" sz="900">
                          <a:effectLst/>
                        </a:rPr>
                        <a:t>BODEGAS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38</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4023518458"/>
                  </a:ext>
                </a:extLst>
              </a:tr>
              <a:tr h="288508">
                <a:tc>
                  <a:txBody>
                    <a:bodyPr/>
                    <a:lstStyle/>
                    <a:p>
                      <a:pPr>
                        <a:lnSpc>
                          <a:spcPct val="115000"/>
                        </a:lnSpc>
                        <a:spcAft>
                          <a:spcPts val="0"/>
                        </a:spcAft>
                      </a:pPr>
                      <a:r>
                        <a:rPr lang="es-US" sz="900" dirty="0">
                          <a:effectLst/>
                        </a:rPr>
                        <a:t>	      TOTAL</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2.128</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2159071202"/>
                  </a:ext>
                </a:extLst>
              </a:tr>
            </a:tbl>
          </a:graphicData>
        </a:graphic>
      </p:graphicFrame>
      <p:graphicFrame>
        <p:nvGraphicFramePr>
          <p:cNvPr id="14" name="Gráfico 13">
            <a:extLst>
              <a:ext uri="{FF2B5EF4-FFF2-40B4-BE49-F238E27FC236}">
                <a16:creationId xmlns:a16="http://schemas.microsoft.com/office/drawing/2014/main" id="{00000000-0008-0000-0200-000002000000}"/>
              </a:ext>
            </a:extLst>
          </p:cNvPr>
          <p:cNvGraphicFramePr/>
          <p:nvPr>
            <p:extLst/>
          </p:nvPr>
        </p:nvGraphicFramePr>
        <p:xfrm>
          <a:off x="2049705" y="3232945"/>
          <a:ext cx="3571875" cy="36284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00000000-0008-0000-0300-000002000000}"/>
              </a:ext>
            </a:extLst>
          </p:cNvPr>
          <p:cNvGraphicFramePr/>
          <p:nvPr>
            <p:extLst/>
          </p:nvPr>
        </p:nvGraphicFramePr>
        <p:xfrm>
          <a:off x="6266783" y="1235525"/>
          <a:ext cx="3615405" cy="35849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Tabla 20"/>
          <p:cNvGraphicFramePr>
            <a:graphicFrameLocks noGrp="1"/>
          </p:cNvGraphicFramePr>
          <p:nvPr>
            <p:extLst/>
          </p:nvPr>
        </p:nvGraphicFramePr>
        <p:xfrm>
          <a:off x="6856712" y="4371677"/>
          <a:ext cx="2474451" cy="1823133"/>
        </p:xfrm>
        <a:graphic>
          <a:graphicData uri="http://schemas.openxmlformats.org/drawingml/2006/table">
            <a:tbl>
              <a:tblPr firstRow="1" firstCol="1" bandRow="1">
                <a:tableStyleId>{5C22544A-7EE6-4342-B048-85BDC9FD1C3A}</a:tableStyleId>
              </a:tblPr>
              <a:tblGrid>
                <a:gridCol w="1218051">
                  <a:extLst>
                    <a:ext uri="{9D8B030D-6E8A-4147-A177-3AD203B41FA5}">
                      <a16:colId xmlns:a16="http://schemas.microsoft.com/office/drawing/2014/main" val="2965875233"/>
                    </a:ext>
                  </a:extLst>
                </a:gridCol>
                <a:gridCol w="1256400">
                  <a:extLst>
                    <a:ext uri="{9D8B030D-6E8A-4147-A177-3AD203B41FA5}">
                      <a16:colId xmlns:a16="http://schemas.microsoft.com/office/drawing/2014/main" val="4070869282"/>
                    </a:ext>
                  </a:extLst>
                </a:gridCol>
              </a:tblGrid>
              <a:tr h="276693">
                <a:tc gridSpan="2">
                  <a:txBody>
                    <a:bodyPr/>
                    <a:lstStyle/>
                    <a:p>
                      <a:pPr algn="ctr">
                        <a:lnSpc>
                          <a:spcPct val="115000"/>
                        </a:lnSpc>
                        <a:spcAft>
                          <a:spcPts val="0"/>
                        </a:spcAft>
                      </a:pPr>
                      <a:r>
                        <a:rPr lang="es-US" sz="900">
                          <a:effectLst/>
                        </a:rPr>
                        <a:t>INMUEBLES REGIONAL NORTE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hMerge="1">
                  <a:txBody>
                    <a:bodyPr/>
                    <a:lstStyle/>
                    <a:p>
                      <a:endParaRPr lang="es-CO"/>
                    </a:p>
                  </a:txBody>
                  <a:tcPr/>
                </a:tc>
                <a:extLst>
                  <a:ext uri="{0D108BD9-81ED-4DB2-BD59-A6C34878D82A}">
                    <a16:rowId xmlns:a16="http://schemas.microsoft.com/office/drawing/2014/main" val="1862146092"/>
                  </a:ext>
                </a:extLst>
              </a:tr>
              <a:tr h="230952">
                <a:tc>
                  <a:txBody>
                    <a:bodyPr/>
                    <a:lstStyle/>
                    <a:p>
                      <a:pPr algn="ctr">
                        <a:lnSpc>
                          <a:spcPct val="115000"/>
                        </a:lnSpc>
                        <a:spcAft>
                          <a:spcPts val="0"/>
                        </a:spcAft>
                      </a:pPr>
                      <a:r>
                        <a:rPr lang="es-US" sz="900">
                          <a:effectLst/>
                        </a:rPr>
                        <a:t>TIPO DE BIEN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CANTIDAD</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782343933"/>
                  </a:ext>
                </a:extLst>
              </a:tr>
              <a:tr h="160238">
                <a:tc>
                  <a:txBody>
                    <a:bodyPr/>
                    <a:lstStyle/>
                    <a:p>
                      <a:pPr>
                        <a:lnSpc>
                          <a:spcPct val="115000"/>
                        </a:lnSpc>
                        <a:spcAft>
                          <a:spcPts val="0"/>
                        </a:spcAft>
                      </a:pPr>
                      <a:r>
                        <a:rPr lang="es-US" sz="900">
                          <a:effectLst/>
                        </a:rPr>
                        <a:t>OFICINA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60</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898286046"/>
                  </a:ext>
                </a:extLst>
              </a:tr>
              <a:tr h="320475">
                <a:tc>
                  <a:txBody>
                    <a:bodyPr/>
                    <a:lstStyle/>
                    <a:p>
                      <a:pPr>
                        <a:lnSpc>
                          <a:spcPct val="115000"/>
                        </a:lnSpc>
                        <a:spcAft>
                          <a:spcPts val="0"/>
                        </a:spcAft>
                      </a:pPr>
                      <a:r>
                        <a:rPr lang="es-US" sz="900">
                          <a:effectLst/>
                        </a:rPr>
                        <a:t>LOTES [en perímetro urbano]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1231</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2417360244"/>
                  </a:ext>
                </a:extLst>
              </a:tr>
              <a:tr h="166955">
                <a:tc>
                  <a:txBody>
                    <a:bodyPr/>
                    <a:lstStyle/>
                    <a:p>
                      <a:pPr>
                        <a:lnSpc>
                          <a:spcPct val="115000"/>
                        </a:lnSpc>
                        <a:spcAft>
                          <a:spcPts val="0"/>
                        </a:spcAft>
                      </a:pPr>
                      <a:r>
                        <a:rPr lang="es-US" sz="900">
                          <a:effectLst/>
                        </a:rPr>
                        <a:t>LOCAL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262</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355429489"/>
                  </a:ext>
                </a:extLst>
              </a:tr>
              <a:tr h="166955">
                <a:tc>
                  <a:txBody>
                    <a:bodyPr/>
                    <a:lstStyle/>
                    <a:p>
                      <a:pPr>
                        <a:lnSpc>
                          <a:spcPct val="115000"/>
                        </a:lnSpc>
                        <a:spcAft>
                          <a:spcPts val="0"/>
                        </a:spcAft>
                      </a:pPr>
                      <a:r>
                        <a:rPr lang="es-US" sz="900">
                          <a:effectLst/>
                        </a:rPr>
                        <a:t>CASA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467</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82165212"/>
                  </a:ext>
                </a:extLst>
              </a:tr>
              <a:tr h="166955">
                <a:tc>
                  <a:txBody>
                    <a:bodyPr/>
                    <a:lstStyle/>
                    <a:p>
                      <a:pPr>
                        <a:lnSpc>
                          <a:spcPct val="115000"/>
                        </a:lnSpc>
                        <a:spcAft>
                          <a:spcPts val="0"/>
                        </a:spcAft>
                      </a:pPr>
                      <a:r>
                        <a:rPr lang="es-US" sz="900">
                          <a:effectLst/>
                        </a:rPr>
                        <a:t>APARTAMENTOS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316</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2121784880"/>
                  </a:ext>
                </a:extLst>
              </a:tr>
              <a:tr h="166955">
                <a:tc>
                  <a:txBody>
                    <a:bodyPr/>
                    <a:lstStyle/>
                    <a:p>
                      <a:pPr>
                        <a:lnSpc>
                          <a:spcPct val="115000"/>
                        </a:lnSpc>
                        <a:spcAft>
                          <a:spcPts val="0"/>
                        </a:spcAft>
                      </a:pPr>
                      <a:r>
                        <a:rPr lang="es-US" sz="900">
                          <a:effectLst/>
                        </a:rPr>
                        <a:t>BODEGAS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27</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877998088"/>
                  </a:ext>
                </a:extLst>
              </a:tr>
              <a:tr h="166955">
                <a:tc>
                  <a:txBody>
                    <a:bodyPr/>
                    <a:lstStyle/>
                    <a:p>
                      <a:pPr>
                        <a:lnSpc>
                          <a:spcPct val="115000"/>
                        </a:lnSpc>
                        <a:spcAft>
                          <a:spcPts val="0"/>
                        </a:spcAft>
                      </a:pPr>
                      <a:r>
                        <a:rPr lang="es-US" sz="900" dirty="0">
                          <a:effectLst/>
                        </a:rPr>
                        <a:t>TOTAL</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2.363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2602946904"/>
                  </a:ext>
                </a:extLst>
              </a:tr>
            </a:tbl>
          </a:graphicData>
        </a:graphic>
      </p:graphicFrame>
      <p:cxnSp>
        <p:nvCxnSpPr>
          <p:cNvPr id="4" name="Conector recto 3"/>
          <p:cNvCxnSpPr/>
          <p:nvPr/>
        </p:nvCxnSpPr>
        <p:spPr>
          <a:xfrm>
            <a:off x="5848258" y="1272647"/>
            <a:ext cx="74090" cy="4956703"/>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Rectángulo 18">
            <a:extLst>
              <a:ext uri="{FF2B5EF4-FFF2-40B4-BE49-F238E27FC236}">
                <a16:creationId xmlns:a16="http://schemas.microsoft.com/office/drawing/2014/main" id="{D15041D8-67C8-4665-8EB3-C9BA1A0249BA}"/>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20" name="Rectángulo 19">
            <a:extLst>
              <a:ext uri="{FF2B5EF4-FFF2-40B4-BE49-F238E27FC236}">
                <a16:creationId xmlns:a16="http://schemas.microsoft.com/office/drawing/2014/main" id="{76F41363-2CD0-4405-9832-1C89D026F646}"/>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22" name="Imagen 8" descr="Fondos oscuros-01.png">
            <a:extLst>
              <a:ext uri="{FF2B5EF4-FFF2-40B4-BE49-F238E27FC236}">
                <a16:creationId xmlns:a16="http://schemas.microsoft.com/office/drawing/2014/main" id="{05E35535-4479-416B-913F-E4AC75DBE9E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uadroTexto 21">
            <a:extLst>
              <a:ext uri="{FF2B5EF4-FFF2-40B4-BE49-F238E27FC236}">
                <a16:creationId xmlns:a16="http://schemas.microsoft.com/office/drawing/2014/main" id="{9BDD8A9B-9D87-4955-B312-A078A5C03F74}"/>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7" name="Rectángulo 16">
            <a:extLst>
              <a:ext uri="{FF2B5EF4-FFF2-40B4-BE49-F238E27FC236}">
                <a16:creationId xmlns:a16="http://schemas.microsoft.com/office/drawing/2014/main" id="{17F83916-013B-405F-8021-544459806A63}"/>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24" name="Rectángulo 23">
            <a:extLst>
              <a:ext uri="{FF2B5EF4-FFF2-40B4-BE49-F238E27FC236}">
                <a16:creationId xmlns:a16="http://schemas.microsoft.com/office/drawing/2014/main" id="{B04D6240-9165-4647-8EFB-7431547EEFDF}"/>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5" name="Imagen 24" descr="Fondos oscuros-01.png">
            <a:extLst>
              <a:ext uri="{FF2B5EF4-FFF2-40B4-BE49-F238E27FC236}">
                <a16:creationId xmlns:a16="http://schemas.microsoft.com/office/drawing/2014/main" id="{DE4AB090-C7FF-4A4F-A333-C0FAB0CCDA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6" name="CuadroTexto 25">
            <a:extLst>
              <a:ext uri="{FF2B5EF4-FFF2-40B4-BE49-F238E27FC236}">
                <a16:creationId xmlns:a16="http://schemas.microsoft.com/office/drawing/2014/main" id="{8BA3B162-7B1E-423C-A8C0-0667EE78D98A}"/>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12464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a:extLst>
              <a:ext uri="{FF2B5EF4-FFF2-40B4-BE49-F238E27FC236}">
                <a16:creationId xmlns:a16="http://schemas.microsoft.com/office/drawing/2014/main" id="{00000000-0008-0000-0100-000002000000}"/>
              </a:ext>
            </a:extLst>
          </p:cNvPr>
          <p:cNvGraphicFramePr/>
          <p:nvPr>
            <p:extLst/>
          </p:nvPr>
        </p:nvGraphicFramePr>
        <p:xfrm>
          <a:off x="6580917" y="3214137"/>
          <a:ext cx="3573589" cy="3620453"/>
        </p:xfrm>
        <a:graphic>
          <a:graphicData uri="http://schemas.openxmlformats.org/drawingml/2006/chart">
            <c:chart xmlns:c="http://schemas.openxmlformats.org/drawingml/2006/chart" xmlns:r="http://schemas.openxmlformats.org/officeDocument/2006/relationships" r:id="rId3"/>
          </a:graphicData>
        </a:graphic>
      </p:graphicFrame>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426897" y="924598"/>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1.1 Inventario de predios objeto a intervención</a:t>
            </a:r>
          </a:p>
        </p:txBody>
      </p:sp>
      <p:graphicFrame>
        <p:nvGraphicFramePr>
          <p:cNvPr id="19" name="Tabla 18"/>
          <p:cNvGraphicFramePr>
            <a:graphicFrameLocks noGrp="1"/>
          </p:cNvGraphicFramePr>
          <p:nvPr>
            <p:extLst/>
          </p:nvPr>
        </p:nvGraphicFramePr>
        <p:xfrm>
          <a:off x="2546278" y="4191810"/>
          <a:ext cx="2598986" cy="2035765"/>
        </p:xfrm>
        <a:graphic>
          <a:graphicData uri="http://schemas.openxmlformats.org/drawingml/2006/table">
            <a:tbl>
              <a:tblPr firstRow="1" firstCol="1" bandRow="1">
                <a:tableStyleId>{5C22544A-7EE6-4342-B048-85BDC9FD1C3A}</a:tableStyleId>
              </a:tblPr>
              <a:tblGrid>
                <a:gridCol w="1204370">
                  <a:extLst>
                    <a:ext uri="{9D8B030D-6E8A-4147-A177-3AD203B41FA5}">
                      <a16:colId xmlns:a16="http://schemas.microsoft.com/office/drawing/2014/main" val="3224926853"/>
                    </a:ext>
                  </a:extLst>
                </a:gridCol>
                <a:gridCol w="1394616">
                  <a:extLst>
                    <a:ext uri="{9D8B030D-6E8A-4147-A177-3AD203B41FA5}">
                      <a16:colId xmlns:a16="http://schemas.microsoft.com/office/drawing/2014/main" val="2773454299"/>
                    </a:ext>
                  </a:extLst>
                </a:gridCol>
              </a:tblGrid>
              <a:tr h="289179">
                <a:tc gridSpan="2">
                  <a:txBody>
                    <a:bodyPr/>
                    <a:lstStyle/>
                    <a:p>
                      <a:pPr algn="ctr">
                        <a:lnSpc>
                          <a:spcPct val="115000"/>
                        </a:lnSpc>
                        <a:spcAft>
                          <a:spcPts val="0"/>
                        </a:spcAft>
                      </a:pPr>
                      <a:r>
                        <a:rPr lang="es-US" sz="900" dirty="0">
                          <a:effectLst/>
                        </a:rPr>
                        <a:t>INMUEBLES REGIONAL CENTRO ORIENTE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hMerge="1">
                  <a:txBody>
                    <a:bodyPr/>
                    <a:lstStyle/>
                    <a:p>
                      <a:endParaRPr lang="es-CO"/>
                    </a:p>
                  </a:txBody>
                  <a:tcPr/>
                </a:tc>
                <a:extLst>
                  <a:ext uri="{0D108BD9-81ED-4DB2-BD59-A6C34878D82A}">
                    <a16:rowId xmlns:a16="http://schemas.microsoft.com/office/drawing/2014/main" val="2120980065"/>
                  </a:ext>
                </a:extLst>
              </a:tr>
              <a:tr h="237173">
                <a:tc>
                  <a:txBody>
                    <a:bodyPr/>
                    <a:lstStyle/>
                    <a:p>
                      <a:pPr algn="ctr">
                        <a:lnSpc>
                          <a:spcPct val="115000"/>
                        </a:lnSpc>
                        <a:spcAft>
                          <a:spcPts val="0"/>
                        </a:spcAft>
                      </a:pPr>
                      <a:r>
                        <a:rPr lang="es-US" sz="900">
                          <a:effectLst/>
                        </a:rPr>
                        <a:t>TIPO DE BIEN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CANTIDAD</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010174039"/>
                  </a:ext>
                </a:extLst>
              </a:tr>
              <a:tr h="171450">
                <a:tc>
                  <a:txBody>
                    <a:bodyPr/>
                    <a:lstStyle/>
                    <a:p>
                      <a:pPr>
                        <a:lnSpc>
                          <a:spcPct val="115000"/>
                        </a:lnSpc>
                        <a:spcAft>
                          <a:spcPts val="0"/>
                        </a:spcAft>
                      </a:pPr>
                      <a:r>
                        <a:rPr lang="es-US" sz="900">
                          <a:effectLst/>
                        </a:rPr>
                        <a:t>OFICINA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116</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318968478"/>
                  </a:ext>
                </a:extLst>
              </a:tr>
              <a:tr h="480713">
                <a:tc>
                  <a:txBody>
                    <a:bodyPr/>
                    <a:lstStyle/>
                    <a:p>
                      <a:pPr>
                        <a:lnSpc>
                          <a:spcPct val="115000"/>
                        </a:lnSpc>
                        <a:spcAft>
                          <a:spcPts val="0"/>
                        </a:spcAft>
                      </a:pPr>
                      <a:r>
                        <a:rPr lang="es-US" sz="900">
                          <a:effectLst/>
                        </a:rPr>
                        <a:t>LOTES [lotes, casas lotes y lotes en construcción]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954</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4230057440"/>
                  </a:ext>
                </a:extLst>
              </a:tr>
              <a:tr h="171450">
                <a:tc>
                  <a:txBody>
                    <a:bodyPr/>
                    <a:lstStyle/>
                    <a:p>
                      <a:pPr>
                        <a:lnSpc>
                          <a:spcPct val="115000"/>
                        </a:lnSpc>
                        <a:spcAft>
                          <a:spcPts val="0"/>
                        </a:spcAft>
                      </a:pPr>
                      <a:r>
                        <a:rPr lang="es-US" sz="900">
                          <a:effectLst/>
                        </a:rPr>
                        <a:t>LOCAL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530</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504694803"/>
                  </a:ext>
                </a:extLst>
              </a:tr>
              <a:tr h="171450">
                <a:tc>
                  <a:txBody>
                    <a:bodyPr/>
                    <a:lstStyle/>
                    <a:p>
                      <a:pPr marL="449580" indent="-449580">
                        <a:lnSpc>
                          <a:spcPct val="115000"/>
                        </a:lnSpc>
                        <a:spcAft>
                          <a:spcPts val="0"/>
                        </a:spcAft>
                      </a:pPr>
                      <a:r>
                        <a:rPr lang="es-US" sz="900">
                          <a:effectLst/>
                        </a:rPr>
                        <a:t>CASA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1110</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212834332"/>
                  </a:ext>
                </a:extLst>
              </a:tr>
              <a:tr h="171450">
                <a:tc>
                  <a:txBody>
                    <a:bodyPr/>
                    <a:lstStyle/>
                    <a:p>
                      <a:pPr>
                        <a:lnSpc>
                          <a:spcPct val="115000"/>
                        </a:lnSpc>
                        <a:spcAft>
                          <a:spcPts val="0"/>
                        </a:spcAft>
                      </a:pPr>
                      <a:r>
                        <a:rPr lang="es-US" sz="900">
                          <a:effectLst/>
                        </a:rPr>
                        <a:t>APARTAMENTOS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695</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309748676"/>
                  </a:ext>
                </a:extLst>
              </a:tr>
              <a:tr h="171450">
                <a:tc>
                  <a:txBody>
                    <a:bodyPr/>
                    <a:lstStyle/>
                    <a:p>
                      <a:pPr>
                        <a:lnSpc>
                          <a:spcPct val="115000"/>
                        </a:lnSpc>
                        <a:spcAft>
                          <a:spcPts val="0"/>
                        </a:spcAft>
                      </a:pPr>
                      <a:r>
                        <a:rPr lang="es-US" sz="900">
                          <a:effectLst/>
                        </a:rPr>
                        <a:t>BODEGAS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95</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198781698"/>
                  </a:ext>
                </a:extLst>
              </a:tr>
              <a:tr h="171450">
                <a:tc>
                  <a:txBody>
                    <a:bodyPr/>
                    <a:lstStyle/>
                    <a:p>
                      <a:pPr>
                        <a:lnSpc>
                          <a:spcPct val="115000"/>
                        </a:lnSpc>
                        <a:spcAft>
                          <a:spcPts val="0"/>
                        </a:spcAft>
                      </a:pPr>
                      <a:r>
                        <a:rPr lang="es-US" sz="900">
                          <a:effectLst/>
                        </a:rPr>
                        <a:t>TOTAL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3.550</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185126568"/>
                  </a:ext>
                </a:extLst>
              </a:tr>
            </a:tbl>
          </a:graphicData>
        </a:graphic>
      </p:graphicFrame>
      <p:graphicFrame>
        <p:nvGraphicFramePr>
          <p:cNvPr id="20" name="Tabla 19"/>
          <p:cNvGraphicFramePr>
            <a:graphicFrameLocks noGrp="1"/>
          </p:cNvGraphicFramePr>
          <p:nvPr>
            <p:extLst/>
          </p:nvPr>
        </p:nvGraphicFramePr>
        <p:xfrm>
          <a:off x="7073118" y="1264180"/>
          <a:ext cx="2589189" cy="1878467"/>
        </p:xfrm>
        <a:graphic>
          <a:graphicData uri="http://schemas.openxmlformats.org/drawingml/2006/table">
            <a:tbl>
              <a:tblPr firstRow="1" firstCol="1" bandRow="1">
                <a:tableStyleId>{5C22544A-7EE6-4342-B048-85BDC9FD1C3A}</a:tableStyleId>
              </a:tblPr>
              <a:tblGrid>
                <a:gridCol w="1199831">
                  <a:extLst>
                    <a:ext uri="{9D8B030D-6E8A-4147-A177-3AD203B41FA5}">
                      <a16:colId xmlns:a16="http://schemas.microsoft.com/office/drawing/2014/main" val="3355015368"/>
                    </a:ext>
                  </a:extLst>
                </a:gridCol>
                <a:gridCol w="1389358">
                  <a:extLst>
                    <a:ext uri="{9D8B030D-6E8A-4147-A177-3AD203B41FA5}">
                      <a16:colId xmlns:a16="http://schemas.microsoft.com/office/drawing/2014/main" val="3771630192"/>
                    </a:ext>
                  </a:extLst>
                </a:gridCol>
              </a:tblGrid>
              <a:tr h="322730">
                <a:tc gridSpan="2">
                  <a:txBody>
                    <a:bodyPr/>
                    <a:lstStyle/>
                    <a:p>
                      <a:pPr algn="ctr">
                        <a:lnSpc>
                          <a:spcPct val="115000"/>
                        </a:lnSpc>
                        <a:spcAft>
                          <a:spcPts val="0"/>
                        </a:spcAft>
                      </a:pPr>
                      <a:r>
                        <a:rPr lang="es-US" sz="900">
                          <a:effectLst/>
                        </a:rPr>
                        <a:t>INMUEBLES REGIONAL SUROCCIDENTE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hMerge="1">
                  <a:txBody>
                    <a:bodyPr/>
                    <a:lstStyle/>
                    <a:p>
                      <a:endParaRPr lang="es-CO"/>
                    </a:p>
                  </a:txBody>
                  <a:tcPr/>
                </a:tc>
                <a:extLst>
                  <a:ext uri="{0D108BD9-81ED-4DB2-BD59-A6C34878D82A}">
                    <a16:rowId xmlns:a16="http://schemas.microsoft.com/office/drawing/2014/main" val="3483492657"/>
                  </a:ext>
                </a:extLst>
              </a:tr>
              <a:tr h="231438">
                <a:tc>
                  <a:txBody>
                    <a:bodyPr/>
                    <a:lstStyle/>
                    <a:p>
                      <a:pPr algn="ctr">
                        <a:lnSpc>
                          <a:spcPct val="115000"/>
                        </a:lnSpc>
                        <a:spcAft>
                          <a:spcPts val="0"/>
                        </a:spcAft>
                      </a:pPr>
                      <a:r>
                        <a:rPr lang="es-US" sz="900">
                          <a:effectLst/>
                        </a:rPr>
                        <a:t>TIPO DE BIEN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CANTIDAD</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895016248"/>
                  </a:ext>
                </a:extLst>
              </a:tr>
              <a:tr h="167304">
                <a:tc>
                  <a:txBody>
                    <a:bodyPr/>
                    <a:lstStyle/>
                    <a:p>
                      <a:pPr>
                        <a:lnSpc>
                          <a:spcPct val="115000"/>
                        </a:lnSpc>
                        <a:spcAft>
                          <a:spcPts val="0"/>
                        </a:spcAft>
                      </a:pPr>
                      <a:r>
                        <a:rPr lang="es-US" sz="900">
                          <a:effectLst/>
                        </a:rPr>
                        <a:t>OFICINA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407</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1639329994"/>
                  </a:ext>
                </a:extLst>
              </a:tr>
              <a:tr h="320475">
                <a:tc>
                  <a:txBody>
                    <a:bodyPr/>
                    <a:lstStyle/>
                    <a:p>
                      <a:pPr>
                        <a:lnSpc>
                          <a:spcPct val="115000"/>
                        </a:lnSpc>
                        <a:spcAft>
                          <a:spcPts val="0"/>
                        </a:spcAft>
                      </a:pPr>
                      <a:r>
                        <a:rPr lang="es-US" sz="900" dirty="0">
                          <a:effectLst/>
                        </a:rPr>
                        <a:t>LOTES [en perímetro urbano]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439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733204362"/>
                  </a:ext>
                </a:extLst>
              </a:tr>
              <a:tr h="167304">
                <a:tc>
                  <a:txBody>
                    <a:bodyPr/>
                    <a:lstStyle/>
                    <a:p>
                      <a:pPr>
                        <a:lnSpc>
                          <a:spcPct val="115000"/>
                        </a:lnSpc>
                        <a:spcAft>
                          <a:spcPts val="0"/>
                        </a:spcAft>
                      </a:pPr>
                      <a:r>
                        <a:rPr lang="es-US" sz="900">
                          <a:effectLst/>
                        </a:rPr>
                        <a:t>LOCAL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807</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493573877"/>
                  </a:ext>
                </a:extLst>
              </a:tr>
              <a:tr h="167304">
                <a:tc>
                  <a:txBody>
                    <a:bodyPr/>
                    <a:lstStyle/>
                    <a:p>
                      <a:pPr>
                        <a:lnSpc>
                          <a:spcPct val="115000"/>
                        </a:lnSpc>
                        <a:spcAft>
                          <a:spcPts val="0"/>
                        </a:spcAft>
                      </a:pPr>
                      <a:r>
                        <a:rPr lang="es-US" sz="900">
                          <a:effectLst/>
                        </a:rPr>
                        <a:t>CASA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1287</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892503119"/>
                  </a:ext>
                </a:extLst>
              </a:tr>
              <a:tr h="167304">
                <a:tc>
                  <a:txBody>
                    <a:bodyPr/>
                    <a:lstStyle/>
                    <a:p>
                      <a:pPr>
                        <a:lnSpc>
                          <a:spcPct val="115000"/>
                        </a:lnSpc>
                        <a:spcAft>
                          <a:spcPts val="0"/>
                        </a:spcAft>
                      </a:pPr>
                      <a:r>
                        <a:rPr lang="es-US" sz="900">
                          <a:effectLst/>
                        </a:rPr>
                        <a:t>APARTAMENTOS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1177</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372427431"/>
                  </a:ext>
                </a:extLst>
              </a:tr>
              <a:tr h="167304">
                <a:tc>
                  <a:txBody>
                    <a:bodyPr/>
                    <a:lstStyle/>
                    <a:p>
                      <a:pPr>
                        <a:lnSpc>
                          <a:spcPct val="115000"/>
                        </a:lnSpc>
                        <a:spcAft>
                          <a:spcPts val="0"/>
                        </a:spcAft>
                      </a:pPr>
                      <a:r>
                        <a:rPr lang="es-US" sz="900">
                          <a:effectLst/>
                        </a:rPr>
                        <a:t>BODEGAS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a:effectLst/>
                        </a:rPr>
                        <a:t>243</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613437396"/>
                  </a:ext>
                </a:extLst>
              </a:tr>
              <a:tr h="167304">
                <a:tc>
                  <a:txBody>
                    <a:bodyPr/>
                    <a:lstStyle/>
                    <a:p>
                      <a:pPr>
                        <a:lnSpc>
                          <a:spcPct val="115000"/>
                        </a:lnSpc>
                        <a:spcAft>
                          <a:spcPts val="0"/>
                        </a:spcAft>
                      </a:pPr>
                      <a:r>
                        <a:rPr lang="es-US" sz="900">
                          <a:effectLst/>
                        </a:rPr>
                        <a:t>TOTAL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tc>
                  <a:txBody>
                    <a:bodyPr/>
                    <a:lstStyle/>
                    <a:p>
                      <a:pPr algn="ctr">
                        <a:lnSpc>
                          <a:spcPct val="115000"/>
                        </a:lnSpc>
                        <a:spcAft>
                          <a:spcPts val="0"/>
                        </a:spcAft>
                      </a:pPr>
                      <a:r>
                        <a:rPr lang="es-US" sz="900" dirty="0">
                          <a:effectLst/>
                        </a:rPr>
                        <a:t>4.360</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005" marR="40005" marT="0" marB="0" anchor="ctr"/>
                </a:tc>
                <a:extLst>
                  <a:ext uri="{0D108BD9-81ED-4DB2-BD59-A6C34878D82A}">
                    <a16:rowId xmlns:a16="http://schemas.microsoft.com/office/drawing/2014/main" val="3031075201"/>
                  </a:ext>
                </a:extLst>
              </a:tr>
            </a:tbl>
          </a:graphicData>
        </a:graphic>
      </p:graphicFrame>
      <p:graphicFrame>
        <p:nvGraphicFramePr>
          <p:cNvPr id="24" name="Gráfico 23">
            <a:extLst>
              <a:ext uri="{FF2B5EF4-FFF2-40B4-BE49-F238E27FC236}">
                <a16:creationId xmlns:a16="http://schemas.microsoft.com/office/drawing/2014/main" id="{00000000-0008-0000-0000-000002000000}"/>
              </a:ext>
            </a:extLst>
          </p:cNvPr>
          <p:cNvGraphicFramePr/>
          <p:nvPr>
            <p:extLst/>
          </p:nvPr>
        </p:nvGraphicFramePr>
        <p:xfrm>
          <a:off x="1981201" y="1170339"/>
          <a:ext cx="3769042" cy="3628453"/>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Conector recto 21"/>
          <p:cNvCxnSpPr>
            <a:cxnSpLocks/>
          </p:cNvCxnSpPr>
          <p:nvPr/>
        </p:nvCxnSpPr>
        <p:spPr>
          <a:xfrm>
            <a:off x="6096000" y="1353873"/>
            <a:ext cx="0" cy="4875477"/>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Rectángulo 16">
            <a:extLst>
              <a:ext uri="{FF2B5EF4-FFF2-40B4-BE49-F238E27FC236}">
                <a16:creationId xmlns:a16="http://schemas.microsoft.com/office/drawing/2014/main" id="{8B5C4ABF-7771-4817-89F3-1EE5E694CC5C}"/>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21" name="Rectángulo 20">
            <a:extLst>
              <a:ext uri="{FF2B5EF4-FFF2-40B4-BE49-F238E27FC236}">
                <a16:creationId xmlns:a16="http://schemas.microsoft.com/office/drawing/2014/main" id="{70CAFB88-4DF1-49CF-BB54-7E95DACA85F3}"/>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28" name="Imagen 8" descr="Fondos oscuros-01.png">
            <a:extLst>
              <a:ext uri="{FF2B5EF4-FFF2-40B4-BE49-F238E27FC236}">
                <a16:creationId xmlns:a16="http://schemas.microsoft.com/office/drawing/2014/main" id="{587A48E0-7269-4122-82AE-138F66F7EFF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uadroTexto 21">
            <a:extLst>
              <a:ext uri="{FF2B5EF4-FFF2-40B4-BE49-F238E27FC236}">
                <a16:creationId xmlns:a16="http://schemas.microsoft.com/office/drawing/2014/main" id="{10CD3F72-19C7-454A-A242-6B42E6E01EB6}"/>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25" name="Rectángulo 24">
            <a:extLst>
              <a:ext uri="{FF2B5EF4-FFF2-40B4-BE49-F238E27FC236}">
                <a16:creationId xmlns:a16="http://schemas.microsoft.com/office/drawing/2014/main" id="{6A283A09-9AC7-4C46-A81F-69A53623A24A}"/>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26" name="Rectángulo 25">
            <a:extLst>
              <a:ext uri="{FF2B5EF4-FFF2-40B4-BE49-F238E27FC236}">
                <a16:creationId xmlns:a16="http://schemas.microsoft.com/office/drawing/2014/main" id="{964DECF7-C142-4BE0-9945-B68CEC9AD71C}"/>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7" name="Imagen 26" descr="Fondos oscuros-01.png">
            <a:extLst>
              <a:ext uri="{FF2B5EF4-FFF2-40B4-BE49-F238E27FC236}">
                <a16:creationId xmlns:a16="http://schemas.microsoft.com/office/drawing/2014/main" id="{4C93F31E-E045-48BF-B420-703396937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30" name="CuadroTexto 29">
            <a:extLst>
              <a:ext uri="{FF2B5EF4-FFF2-40B4-BE49-F238E27FC236}">
                <a16:creationId xmlns:a16="http://schemas.microsoft.com/office/drawing/2014/main" id="{13201FC3-28B3-4527-A8D7-355720333170}"/>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8234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Graphic spid="24"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251744" y="1129652"/>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1.2 Antecedentes contrato ROM 066  de 2016</a:t>
            </a:r>
          </a:p>
        </p:txBody>
      </p:sp>
      <p:graphicFrame>
        <p:nvGraphicFramePr>
          <p:cNvPr id="3" name="Tabla 2"/>
          <p:cNvGraphicFramePr>
            <a:graphicFrameLocks noGrp="1"/>
          </p:cNvGraphicFramePr>
          <p:nvPr>
            <p:extLst/>
          </p:nvPr>
        </p:nvGraphicFramePr>
        <p:xfrm>
          <a:off x="2398443" y="2527849"/>
          <a:ext cx="2629670" cy="1877459"/>
        </p:xfrm>
        <a:graphic>
          <a:graphicData uri="http://schemas.openxmlformats.org/drawingml/2006/table">
            <a:tbl>
              <a:tblPr firstRow="1" firstCol="1" bandRow="1">
                <a:tableStyleId>{5C22544A-7EE6-4342-B048-85BDC9FD1C3A}</a:tableStyleId>
              </a:tblPr>
              <a:tblGrid>
                <a:gridCol w="702794">
                  <a:extLst>
                    <a:ext uri="{9D8B030D-6E8A-4147-A177-3AD203B41FA5}">
                      <a16:colId xmlns:a16="http://schemas.microsoft.com/office/drawing/2014/main" val="2083048845"/>
                    </a:ext>
                  </a:extLst>
                </a:gridCol>
                <a:gridCol w="871912">
                  <a:extLst>
                    <a:ext uri="{9D8B030D-6E8A-4147-A177-3AD203B41FA5}">
                      <a16:colId xmlns:a16="http://schemas.microsoft.com/office/drawing/2014/main" val="1337132991"/>
                    </a:ext>
                  </a:extLst>
                </a:gridCol>
                <a:gridCol w="1054964">
                  <a:extLst>
                    <a:ext uri="{9D8B030D-6E8A-4147-A177-3AD203B41FA5}">
                      <a16:colId xmlns:a16="http://schemas.microsoft.com/office/drawing/2014/main" val="2145225148"/>
                    </a:ext>
                  </a:extLst>
                </a:gridCol>
              </a:tblGrid>
              <a:tr h="441755">
                <a:tc>
                  <a:txBody>
                    <a:bodyPr/>
                    <a:lstStyle/>
                    <a:p>
                      <a:pPr algn="ctr">
                        <a:spcAft>
                          <a:spcPts val="0"/>
                        </a:spcAft>
                      </a:pPr>
                      <a:r>
                        <a:rPr lang="es-CO" sz="900">
                          <a:effectLst/>
                        </a:rPr>
                        <a:t>REGIONAL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SOLICITUDES TOTALES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SOLICITUD PROMEDIO MES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783970658"/>
                  </a:ext>
                </a:extLst>
              </a:tr>
              <a:tr h="441755">
                <a:tc>
                  <a:txBody>
                    <a:bodyPr/>
                    <a:lstStyle/>
                    <a:p>
                      <a:pPr algn="ctr">
                        <a:spcAft>
                          <a:spcPts val="0"/>
                        </a:spcAft>
                      </a:pPr>
                      <a:r>
                        <a:rPr lang="es-CO" sz="900">
                          <a:effectLst/>
                        </a:rPr>
                        <a:t>CENTRO ORIENTE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73</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dirty="0">
                          <a:effectLst/>
                        </a:rPr>
                        <a:t>12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189920611"/>
                  </a:ext>
                </a:extLst>
              </a:tr>
              <a:tr h="276097">
                <a:tc>
                  <a:txBody>
                    <a:bodyPr/>
                    <a:lstStyle/>
                    <a:p>
                      <a:pPr algn="ctr">
                        <a:spcAft>
                          <a:spcPts val="0"/>
                        </a:spcAft>
                      </a:pPr>
                      <a:r>
                        <a:rPr lang="es-CO" sz="900">
                          <a:effectLst/>
                        </a:rPr>
                        <a:t>NORTE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16</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3</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875825638"/>
                  </a:ext>
                </a:extLst>
              </a:tr>
              <a:tr h="276097">
                <a:tc>
                  <a:txBody>
                    <a:bodyPr/>
                    <a:lstStyle/>
                    <a:p>
                      <a:pPr algn="ctr">
                        <a:spcAft>
                          <a:spcPts val="0"/>
                        </a:spcAft>
                      </a:pPr>
                      <a:r>
                        <a:rPr lang="es-CO" sz="900">
                          <a:effectLst/>
                        </a:rPr>
                        <a:t>OCCIDENTE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52</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71043350"/>
                  </a:ext>
                </a:extLst>
              </a:tr>
              <a:tr h="441755">
                <a:tc>
                  <a:txBody>
                    <a:bodyPr/>
                    <a:lstStyle/>
                    <a:p>
                      <a:pPr algn="ctr">
                        <a:spcAft>
                          <a:spcPts val="0"/>
                        </a:spcAft>
                      </a:pPr>
                      <a:r>
                        <a:rPr lang="es-CO" sz="900">
                          <a:effectLst/>
                        </a:rPr>
                        <a:t>SUROCCIDENTE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a:effectLst/>
                        </a:rPr>
                        <a:t>49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tc>
                  <a:txBody>
                    <a:bodyPr/>
                    <a:lstStyle/>
                    <a:p>
                      <a:pPr algn="ctr">
                        <a:spcAft>
                          <a:spcPts val="0"/>
                        </a:spcAft>
                      </a:pPr>
                      <a:r>
                        <a:rPr lang="es-CO" sz="900" dirty="0">
                          <a:effectLst/>
                        </a:rPr>
                        <a:t>8</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620018566"/>
                  </a:ext>
                </a:extLst>
              </a:tr>
            </a:tbl>
          </a:graphicData>
        </a:graphic>
      </p:graphicFrame>
      <p:graphicFrame>
        <p:nvGraphicFramePr>
          <p:cNvPr id="15" name="Gráfico 14">
            <a:extLst>
              <a:ext uri="{FF2B5EF4-FFF2-40B4-BE49-F238E27FC236}">
                <a16:creationId xmlns:a16="http://schemas.microsoft.com/office/drawing/2014/main" id="{78E31C12-0CA2-4ACA-B8AC-47CB83879701}"/>
              </a:ext>
            </a:extLst>
          </p:cNvPr>
          <p:cNvGraphicFramePr/>
          <p:nvPr>
            <p:extLst/>
          </p:nvPr>
        </p:nvGraphicFramePr>
        <p:xfrm>
          <a:off x="5625737" y="2160921"/>
          <a:ext cx="4114800" cy="2468880"/>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ángulo 16">
            <a:extLst>
              <a:ext uri="{FF2B5EF4-FFF2-40B4-BE49-F238E27FC236}">
                <a16:creationId xmlns:a16="http://schemas.microsoft.com/office/drawing/2014/main" id="{2A0C01C8-EE50-4D1A-AF59-FA41C30F468B}"/>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20" name="Rectángulo 19">
            <a:extLst>
              <a:ext uri="{FF2B5EF4-FFF2-40B4-BE49-F238E27FC236}">
                <a16:creationId xmlns:a16="http://schemas.microsoft.com/office/drawing/2014/main" id="{41D87293-F182-498A-B8BB-0B93C75BA555}"/>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21" name="Imagen 8" descr="Fondos oscuros-01.png">
            <a:extLst>
              <a:ext uri="{FF2B5EF4-FFF2-40B4-BE49-F238E27FC236}">
                <a16:creationId xmlns:a16="http://schemas.microsoft.com/office/drawing/2014/main" id="{DAA11493-3771-4744-9AEA-E750977880F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uadroTexto 21">
            <a:extLst>
              <a:ext uri="{FF2B5EF4-FFF2-40B4-BE49-F238E27FC236}">
                <a16:creationId xmlns:a16="http://schemas.microsoft.com/office/drawing/2014/main" id="{6237E7C8-622F-4DBC-B309-BEFF57C0550C}"/>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3" name="Rectángulo 12">
            <a:extLst>
              <a:ext uri="{FF2B5EF4-FFF2-40B4-BE49-F238E27FC236}">
                <a16:creationId xmlns:a16="http://schemas.microsoft.com/office/drawing/2014/main" id="{93269D16-8142-4D88-8D3C-598CA77A5400}"/>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4" name="Rectángulo 13">
            <a:extLst>
              <a:ext uri="{FF2B5EF4-FFF2-40B4-BE49-F238E27FC236}">
                <a16:creationId xmlns:a16="http://schemas.microsoft.com/office/drawing/2014/main" id="{7BA23146-4243-4594-B2A4-894E84348038}"/>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a:extLst>
              <a:ext uri="{FF2B5EF4-FFF2-40B4-BE49-F238E27FC236}">
                <a16:creationId xmlns:a16="http://schemas.microsoft.com/office/drawing/2014/main" id="{FAEB4884-D2EE-49A8-A07A-B5CC61C967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3" name="CuadroTexto 22">
            <a:extLst>
              <a:ext uri="{FF2B5EF4-FFF2-40B4-BE49-F238E27FC236}">
                <a16:creationId xmlns:a16="http://schemas.microsoft.com/office/drawing/2014/main" id="{3294B916-4D21-4A36-955A-4EBC8E61EAEB}"/>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18035167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251744" y="949342"/>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1.3 Estudio de mercado / presupuesto </a:t>
            </a:r>
          </a:p>
        </p:txBody>
      </p:sp>
      <p:pic>
        <p:nvPicPr>
          <p:cNvPr id="1026" name="Picture 2" descr="El presupuesto cristia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299" y="1407104"/>
            <a:ext cx="2471511" cy="16494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imagen de presupues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404275"/>
            <a:ext cx="3429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curvada hacia la derecha 3"/>
          <p:cNvSpPr/>
          <p:nvPr/>
        </p:nvSpPr>
        <p:spPr>
          <a:xfrm rot="17247444">
            <a:off x="5522392" y="2587849"/>
            <a:ext cx="702336" cy="2876528"/>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20">
              <a:solidFill>
                <a:schemeClr val="tx1"/>
              </a:solidFill>
            </a:endParaRPr>
          </a:p>
        </p:txBody>
      </p:sp>
      <p:sp>
        <p:nvSpPr>
          <p:cNvPr id="5" name="CuadroTexto 4"/>
          <p:cNvSpPr txBox="1"/>
          <p:nvPr/>
        </p:nvSpPr>
        <p:spPr>
          <a:xfrm>
            <a:off x="2519698" y="3658971"/>
            <a:ext cx="3101477" cy="1089529"/>
          </a:xfrm>
          <a:prstGeom prst="rect">
            <a:avLst/>
          </a:prstGeom>
          <a:noFill/>
        </p:spPr>
        <p:txBody>
          <a:bodyPr wrap="square" rtlCol="0">
            <a:spAutoFit/>
          </a:bodyPr>
          <a:lstStyle/>
          <a:p>
            <a:pPr marL="257184" indent="-257184">
              <a:buFont typeface="Arial" panose="020B0604020202020204" pitchFamily="34" charset="0"/>
              <a:buChar char="•"/>
            </a:pPr>
            <a:r>
              <a:rPr lang="es-CO" sz="1620" dirty="0" err="1">
                <a:solidFill>
                  <a:schemeClr val="tx2">
                    <a:lumMod val="60000"/>
                    <a:lumOff val="40000"/>
                  </a:schemeClr>
                </a:solidFill>
              </a:rPr>
              <a:t>Construdata</a:t>
            </a:r>
            <a:r>
              <a:rPr lang="es-CO" sz="1620" dirty="0">
                <a:solidFill>
                  <a:schemeClr val="tx2">
                    <a:lumMod val="60000"/>
                    <a:lumOff val="40000"/>
                  </a:schemeClr>
                </a:solidFill>
              </a:rPr>
              <a:t> 183</a:t>
            </a:r>
          </a:p>
          <a:p>
            <a:pPr marL="257184" indent="-257184">
              <a:buFont typeface="Arial" panose="020B0604020202020204" pitchFamily="34" charset="0"/>
              <a:buChar char="•"/>
            </a:pPr>
            <a:r>
              <a:rPr lang="es-CO" sz="1620" dirty="0">
                <a:solidFill>
                  <a:schemeClr val="tx2">
                    <a:lumMod val="60000"/>
                    <a:lumOff val="40000"/>
                  </a:schemeClr>
                </a:solidFill>
              </a:rPr>
              <a:t>AZ de la construcción</a:t>
            </a:r>
          </a:p>
          <a:p>
            <a:pPr marL="257184" indent="-257184">
              <a:buFont typeface="Arial" panose="020B0604020202020204" pitchFamily="34" charset="0"/>
              <a:buChar char="•"/>
            </a:pPr>
            <a:r>
              <a:rPr lang="es-CO" sz="1620" dirty="0">
                <a:solidFill>
                  <a:schemeClr val="tx2">
                    <a:lumMod val="60000"/>
                    <a:lumOff val="40000"/>
                  </a:schemeClr>
                </a:solidFill>
              </a:rPr>
              <a:t>Informes de ROM de regionales</a:t>
            </a:r>
          </a:p>
          <a:p>
            <a:endParaRPr lang="es-CO" sz="1620" dirty="0"/>
          </a:p>
        </p:txBody>
      </p:sp>
      <p:sp>
        <p:nvSpPr>
          <p:cNvPr id="17" name="CuadroTexto 16"/>
          <p:cNvSpPr txBox="1"/>
          <p:nvPr/>
        </p:nvSpPr>
        <p:spPr>
          <a:xfrm>
            <a:off x="2008142" y="3030645"/>
            <a:ext cx="3101477" cy="590931"/>
          </a:xfrm>
          <a:prstGeom prst="rect">
            <a:avLst/>
          </a:prstGeom>
          <a:noFill/>
        </p:spPr>
        <p:txBody>
          <a:bodyPr wrap="square" rtlCol="0">
            <a:spAutoFit/>
          </a:bodyPr>
          <a:lstStyle/>
          <a:p>
            <a:r>
              <a:rPr lang="es-CO" sz="1620" dirty="0"/>
              <a:t>Presupuesto contrato ROM 2016</a:t>
            </a:r>
          </a:p>
          <a:p>
            <a:endParaRPr lang="es-CO" sz="1620" dirty="0"/>
          </a:p>
        </p:txBody>
      </p:sp>
      <p:sp>
        <p:nvSpPr>
          <p:cNvPr id="20" name="CuadroTexto 19"/>
          <p:cNvSpPr txBox="1"/>
          <p:nvPr/>
        </p:nvSpPr>
        <p:spPr>
          <a:xfrm>
            <a:off x="7145043" y="3908271"/>
            <a:ext cx="3101477" cy="590931"/>
          </a:xfrm>
          <a:prstGeom prst="rect">
            <a:avLst/>
          </a:prstGeom>
          <a:noFill/>
        </p:spPr>
        <p:txBody>
          <a:bodyPr wrap="square" rtlCol="0">
            <a:spAutoFit/>
          </a:bodyPr>
          <a:lstStyle/>
          <a:p>
            <a:r>
              <a:rPr lang="es-CO" sz="1620" dirty="0"/>
              <a:t>Presupuesto contrato ROM 2018</a:t>
            </a:r>
          </a:p>
          <a:p>
            <a:endParaRPr lang="es-CO" sz="1620" dirty="0"/>
          </a:p>
        </p:txBody>
      </p:sp>
      <p:sp>
        <p:nvSpPr>
          <p:cNvPr id="21" name="CuadroTexto 20"/>
          <p:cNvSpPr txBox="1"/>
          <p:nvPr/>
        </p:nvSpPr>
        <p:spPr>
          <a:xfrm>
            <a:off x="2120299" y="4923626"/>
            <a:ext cx="7910989" cy="1255728"/>
          </a:xfrm>
          <a:prstGeom prst="rect">
            <a:avLst/>
          </a:prstGeom>
          <a:noFill/>
        </p:spPr>
        <p:txBody>
          <a:bodyPr wrap="square" rtlCol="0">
            <a:spAutoFit/>
          </a:bodyPr>
          <a:lstStyle/>
          <a:p>
            <a:pPr algn="just"/>
            <a:r>
              <a:rPr lang="es-CO" sz="1260" dirty="0">
                <a:solidFill>
                  <a:schemeClr val="bg1">
                    <a:lumMod val="50000"/>
                  </a:schemeClr>
                </a:solidFill>
              </a:rPr>
              <a:t>La modalidad de pago del (os) contrato (s) de obra ROM será por precios unitarios fijos que se establezcan en la propuesta del anexo 5 y anexo 1 que se establecieron con base al estudio de mercado (CONSTRUDATA de LEGIS 183), así mismo se pagarán los precios unitarios de las </a:t>
            </a:r>
            <a:r>
              <a:rPr lang="es-CO" sz="1260" b="1" dirty="0">
                <a:solidFill>
                  <a:schemeClr val="bg1">
                    <a:lumMod val="50000"/>
                  </a:schemeClr>
                </a:solidFill>
              </a:rPr>
              <a:t>actividades que requieran ser adicionados</a:t>
            </a:r>
            <a:r>
              <a:rPr lang="es-CO" sz="1260" dirty="0">
                <a:solidFill>
                  <a:schemeClr val="bg1">
                    <a:lumMod val="50000"/>
                  </a:schemeClr>
                </a:solidFill>
              </a:rPr>
              <a:t>,  presentando su respectivo </a:t>
            </a:r>
            <a:r>
              <a:rPr lang="es-CO" sz="1260" b="1" dirty="0">
                <a:solidFill>
                  <a:schemeClr val="bg1">
                    <a:lumMod val="50000"/>
                  </a:schemeClr>
                </a:solidFill>
              </a:rPr>
              <a:t>APU</a:t>
            </a:r>
            <a:r>
              <a:rPr lang="es-CO" sz="1260" dirty="0">
                <a:solidFill>
                  <a:schemeClr val="bg1">
                    <a:lumMod val="50000"/>
                  </a:schemeClr>
                </a:solidFill>
              </a:rPr>
              <a:t>, para ser aprobado por el supervisor del contrato teniendo como base los valores establecido en la revista </a:t>
            </a:r>
            <a:r>
              <a:rPr lang="es-CO" sz="1260" b="1" dirty="0">
                <a:solidFill>
                  <a:schemeClr val="bg1">
                    <a:lumMod val="50000"/>
                  </a:schemeClr>
                </a:solidFill>
              </a:rPr>
              <a:t>CONSTRUDATA más reciente o mediante de un estudio de mercado que se realizará con mínimo tres proveedores</a:t>
            </a:r>
            <a:r>
              <a:rPr lang="es-CO" sz="1260" dirty="0">
                <a:solidFill>
                  <a:schemeClr val="bg1">
                    <a:lumMod val="50000"/>
                  </a:schemeClr>
                </a:solidFill>
              </a:rPr>
              <a:t> por parte de los supervisores del contrato. </a:t>
            </a:r>
          </a:p>
        </p:txBody>
      </p:sp>
      <p:sp>
        <p:nvSpPr>
          <p:cNvPr id="22" name="Rectángulo 21">
            <a:extLst>
              <a:ext uri="{FF2B5EF4-FFF2-40B4-BE49-F238E27FC236}">
                <a16:creationId xmlns:a16="http://schemas.microsoft.com/office/drawing/2014/main" id="{515F81AC-20FA-4699-ADAC-77417AA8CBD8}"/>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23" name="Rectángulo 22">
            <a:extLst>
              <a:ext uri="{FF2B5EF4-FFF2-40B4-BE49-F238E27FC236}">
                <a16:creationId xmlns:a16="http://schemas.microsoft.com/office/drawing/2014/main" id="{51D0A756-34D5-4058-A745-E684A458AADA}"/>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24" name="Imagen 8" descr="Fondos oscuros-01.png">
            <a:extLst>
              <a:ext uri="{FF2B5EF4-FFF2-40B4-BE49-F238E27FC236}">
                <a16:creationId xmlns:a16="http://schemas.microsoft.com/office/drawing/2014/main" id="{9C70FE98-D71C-4E4D-A413-83D65046C9B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uadroTexto 21">
            <a:extLst>
              <a:ext uri="{FF2B5EF4-FFF2-40B4-BE49-F238E27FC236}">
                <a16:creationId xmlns:a16="http://schemas.microsoft.com/office/drawing/2014/main" id="{7E3BCD2A-DA54-43CE-AEFC-C71839A7B62D}"/>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9" name="Rectángulo 18">
            <a:extLst>
              <a:ext uri="{FF2B5EF4-FFF2-40B4-BE49-F238E27FC236}">
                <a16:creationId xmlns:a16="http://schemas.microsoft.com/office/drawing/2014/main" id="{B1FA8680-EAD1-47B7-89A4-F087ACC40AA0}"/>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26" name="Rectángulo 25">
            <a:extLst>
              <a:ext uri="{FF2B5EF4-FFF2-40B4-BE49-F238E27FC236}">
                <a16:creationId xmlns:a16="http://schemas.microsoft.com/office/drawing/2014/main" id="{8AF34044-2045-4785-9DCB-E400F695153F}"/>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7" name="Imagen 26" descr="Fondos oscuros-01.png">
            <a:extLst>
              <a:ext uri="{FF2B5EF4-FFF2-40B4-BE49-F238E27FC236}">
                <a16:creationId xmlns:a16="http://schemas.microsoft.com/office/drawing/2014/main" id="{2163C031-A268-41FB-A6A4-CADA20AB86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8" name="CuadroTexto 27">
            <a:extLst>
              <a:ext uri="{FF2B5EF4-FFF2-40B4-BE49-F238E27FC236}">
                <a16:creationId xmlns:a16="http://schemas.microsoft.com/office/drawing/2014/main" id="{2F61DDE0-A231-47D0-85FC-CDBF7A17401E}"/>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388453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625101" y="976211"/>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1.4 Valor del contrato</a:t>
            </a:r>
          </a:p>
        </p:txBody>
      </p:sp>
      <p:graphicFrame>
        <p:nvGraphicFramePr>
          <p:cNvPr id="4" name="Diagrama 3"/>
          <p:cNvGraphicFramePr/>
          <p:nvPr>
            <p:extLst/>
          </p:nvPr>
        </p:nvGraphicFramePr>
        <p:xfrm>
          <a:off x="2593609" y="1372447"/>
          <a:ext cx="7350730" cy="4868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ángulo 11">
            <a:extLst>
              <a:ext uri="{FF2B5EF4-FFF2-40B4-BE49-F238E27FC236}">
                <a16:creationId xmlns:a16="http://schemas.microsoft.com/office/drawing/2014/main" id="{FF23855D-E830-43B7-8622-2146AB199E60}"/>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15" name="Rectángulo 14">
            <a:extLst>
              <a:ext uri="{FF2B5EF4-FFF2-40B4-BE49-F238E27FC236}">
                <a16:creationId xmlns:a16="http://schemas.microsoft.com/office/drawing/2014/main" id="{821180FA-EE65-463B-A994-E57E0E001A00}"/>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9" name="Imagen 8" descr="Fondos oscuros-01.png">
            <a:extLst>
              <a:ext uri="{FF2B5EF4-FFF2-40B4-BE49-F238E27FC236}">
                <a16:creationId xmlns:a16="http://schemas.microsoft.com/office/drawing/2014/main" id="{B09D7CE2-7FFC-4BB8-BBE6-8CC6157BED2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21">
            <a:extLst>
              <a:ext uri="{FF2B5EF4-FFF2-40B4-BE49-F238E27FC236}">
                <a16:creationId xmlns:a16="http://schemas.microsoft.com/office/drawing/2014/main" id="{A061DCA5-067D-4133-9D82-4011CEAD0CBB}"/>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3" name="Rectángulo 12">
            <a:extLst>
              <a:ext uri="{FF2B5EF4-FFF2-40B4-BE49-F238E27FC236}">
                <a16:creationId xmlns:a16="http://schemas.microsoft.com/office/drawing/2014/main" id="{FB948514-8B26-405F-9223-14A561B6F479}"/>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4" name="Rectángulo 13">
            <a:extLst>
              <a:ext uri="{FF2B5EF4-FFF2-40B4-BE49-F238E27FC236}">
                <a16:creationId xmlns:a16="http://schemas.microsoft.com/office/drawing/2014/main" id="{406E5C2B-13B4-4C14-87EE-3E7D9F09F120}"/>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a:extLst>
              <a:ext uri="{FF2B5EF4-FFF2-40B4-BE49-F238E27FC236}">
                <a16:creationId xmlns:a16="http://schemas.microsoft.com/office/drawing/2014/main" id="{F76FB689-57EB-4B51-B51D-0C64345581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1" name="CuadroTexto 20">
            <a:extLst>
              <a:ext uri="{FF2B5EF4-FFF2-40B4-BE49-F238E27FC236}">
                <a16:creationId xmlns:a16="http://schemas.microsoft.com/office/drawing/2014/main" id="{71DB0678-F142-425A-B99E-0C0AEB3B805B}"/>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1218929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625101" y="976211"/>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1.4 Valor del anticipo</a:t>
            </a:r>
          </a:p>
        </p:txBody>
      </p:sp>
      <p:graphicFrame>
        <p:nvGraphicFramePr>
          <p:cNvPr id="4" name="Diagrama 3"/>
          <p:cNvGraphicFramePr/>
          <p:nvPr>
            <p:extLst/>
          </p:nvPr>
        </p:nvGraphicFramePr>
        <p:xfrm>
          <a:off x="2625100" y="1477703"/>
          <a:ext cx="7319238" cy="4763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ángulo 11">
            <a:extLst>
              <a:ext uri="{FF2B5EF4-FFF2-40B4-BE49-F238E27FC236}">
                <a16:creationId xmlns:a16="http://schemas.microsoft.com/office/drawing/2014/main" id="{C19657E7-ECA0-417C-93E2-1340E6376099}"/>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15" name="Rectángulo 14">
            <a:extLst>
              <a:ext uri="{FF2B5EF4-FFF2-40B4-BE49-F238E27FC236}">
                <a16:creationId xmlns:a16="http://schemas.microsoft.com/office/drawing/2014/main" id="{A64F8227-27B3-4BF6-AA3B-CB7A41D54CFA}"/>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9" name="Imagen 8" descr="Fondos oscuros-01.png">
            <a:extLst>
              <a:ext uri="{FF2B5EF4-FFF2-40B4-BE49-F238E27FC236}">
                <a16:creationId xmlns:a16="http://schemas.microsoft.com/office/drawing/2014/main" id="{7DD64258-7714-424E-A2BF-C5ED0C3A1EE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21">
            <a:extLst>
              <a:ext uri="{FF2B5EF4-FFF2-40B4-BE49-F238E27FC236}">
                <a16:creationId xmlns:a16="http://schemas.microsoft.com/office/drawing/2014/main" id="{C6A14667-76D8-444D-BD51-31598E7654CC}"/>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3" name="Rectángulo 12">
            <a:extLst>
              <a:ext uri="{FF2B5EF4-FFF2-40B4-BE49-F238E27FC236}">
                <a16:creationId xmlns:a16="http://schemas.microsoft.com/office/drawing/2014/main" id="{DE6C8E6D-9BD1-4349-A430-34DF4415C2F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4" name="Rectángulo 13">
            <a:extLst>
              <a:ext uri="{FF2B5EF4-FFF2-40B4-BE49-F238E27FC236}">
                <a16:creationId xmlns:a16="http://schemas.microsoft.com/office/drawing/2014/main" id="{E4786DFA-27D6-4ACC-9132-1037A1BD7205}"/>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descr="Fondos oscuros-01.png">
            <a:extLst>
              <a:ext uri="{FF2B5EF4-FFF2-40B4-BE49-F238E27FC236}">
                <a16:creationId xmlns:a16="http://schemas.microsoft.com/office/drawing/2014/main" id="{920A702B-46DF-4F9B-9F34-3B7A303A79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1" name="CuadroTexto 20">
            <a:extLst>
              <a:ext uri="{FF2B5EF4-FFF2-40B4-BE49-F238E27FC236}">
                <a16:creationId xmlns:a16="http://schemas.microsoft.com/office/drawing/2014/main" id="{356217F6-CA19-458C-B351-54046F8F69BC}"/>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2971582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398442" y="993829"/>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1.5 Clasificación de niveles de riesgo atención ROM</a:t>
            </a:r>
          </a:p>
        </p:txBody>
      </p:sp>
      <p:graphicFrame>
        <p:nvGraphicFramePr>
          <p:cNvPr id="3" name="Diagrama 2"/>
          <p:cNvGraphicFramePr/>
          <p:nvPr>
            <p:extLst/>
          </p:nvPr>
        </p:nvGraphicFramePr>
        <p:xfrm>
          <a:off x="2224088" y="1423105"/>
          <a:ext cx="8022432" cy="4787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ángulo 11">
            <a:extLst>
              <a:ext uri="{FF2B5EF4-FFF2-40B4-BE49-F238E27FC236}">
                <a16:creationId xmlns:a16="http://schemas.microsoft.com/office/drawing/2014/main" id="{895D8D15-D2F6-4A5B-8E08-AC04CA7587D3}"/>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17" name="Rectángulo 16">
            <a:extLst>
              <a:ext uri="{FF2B5EF4-FFF2-40B4-BE49-F238E27FC236}">
                <a16:creationId xmlns:a16="http://schemas.microsoft.com/office/drawing/2014/main" id="{00B0249D-DCAE-4CC5-994D-D0210FB59725}"/>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9" name="Imagen 8" descr="Fondos oscuros-01.png">
            <a:extLst>
              <a:ext uri="{FF2B5EF4-FFF2-40B4-BE49-F238E27FC236}">
                <a16:creationId xmlns:a16="http://schemas.microsoft.com/office/drawing/2014/main" id="{F9D0AF9A-9752-4CF0-809C-6C04993807B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21">
            <a:extLst>
              <a:ext uri="{FF2B5EF4-FFF2-40B4-BE49-F238E27FC236}">
                <a16:creationId xmlns:a16="http://schemas.microsoft.com/office/drawing/2014/main" id="{2EBC75B9-2D9F-4335-9A92-4755D9D66BDD}"/>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3" name="Rectángulo 12">
            <a:extLst>
              <a:ext uri="{FF2B5EF4-FFF2-40B4-BE49-F238E27FC236}">
                <a16:creationId xmlns:a16="http://schemas.microsoft.com/office/drawing/2014/main" id="{35C60F44-5297-456A-B591-C0BD843EB02E}"/>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4" name="Rectángulo 13">
            <a:extLst>
              <a:ext uri="{FF2B5EF4-FFF2-40B4-BE49-F238E27FC236}">
                <a16:creationId xmlns:a16="http://schemas.microsoft.com/office/drawing/2014/main" id="{4EE225CB-0935-4749-B62A-D6B30ADC9921}"/>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256EBDD6-1C21-41BD-AF37-A9D8BF859D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1" name="CuadroTexto 20">
            <a:extLst>
              <a:ext uri="{FF2B5EF4-FFF2-40B4-BE49-F238E27FC236}">
                <a16:creationId xmlns:a16="http://schemas.microsoft.com/office/drawing/2014/main" id="{63921204-C34F-49F6-9C70-5D1FC232104F}"/>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26871499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310527" y="1858959"/>
            <a:ext cx="7606665" cy="590931"/>
          </a:xfrm>
          <a:prstGeom prst="rect">
            <a:avLst/>
          </a:prstGeom>
        </p:spPr>
        <p:txBody>
          <a:bodyPr>
            <a:spAutoFit/>
          </a:bodyPr>
          <a:lstStyle/>
          <a:p>
            <a:pPr marL="154311" indent="-154311" algn="just">
              <a:buFont typeface="Wingdings" panose="05000000000000000000" pitchFamily="2" charset="2"/>
              <a:buChar char="Ø"/>
              <a:defRPr/>
            </a:pPr>
            <a:endParaRPr lang="es-CO" sz="1080" dirty="0">
              <a:latin typeface="Lato Bold"/>
            </a:endParaRPr>
          </a:p>
          <a:p>
            <a:pPr algn="just">
              <a:defRPr/>
            </a:pPr>
            <a:endParaRPr lang="es-CO" sz="1080" dirty="0">
              <a:solidFill>
                <a:prstClr val="black">
                  <a:tint val="75000"/>
                </a:prstClr>
              </a:solidFill>
              <a:latin typeface="Arial Narrow" panose="020B0606020202030204" pitchFamily="34" charset="0"/>
            </a:endParaRPr>
          </a:p>
          <a:p>
            <a:pPr marL="154311" indent="-154311" algn="just">
              <a:buFont typeface="Wingdings" panose="05000000000000000000" pitchFamily="2" charset="2"/>
              <a:buChar char="Ø"/>
              <a:defRPr/>
            </a:pPr>
            <a:endParaRPr lang="es-CO" sz="1080" dirty="0">
              <a:solidFill>
                <a:prstClr val="black">
                  <a:tint val="75000"/>
                </a:prstClr>
              </a:solidFill>
              <a:latin typeface="Arial Narrow" panose="020B0606020202030204" pitchFamily="34" charset="0"/>
            </a:endParaRPr>
          </a:p>
        </p:txBody>
      </p:sp>
      <p:sp>
        <p:nvSpPr>
          <p:cNvPr id="16" name="CuadroTexto 4"/>
          <p:cNvSpPr txBox="1">
            <a:spLocks noChangeArrowheads="1"/>
          </p:cNvSpPr>
          <p:nvPr/>
        </p:nvSpPr>
        <p:spPr bwMode="auto">
          <a:xfrm>
            <a:off x="2398442" y="993829"/>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1.6 Especificaciones adicionales </a:t>
            </a:r>
          </a:p>
        </p:txBody>
      </p:sp>
      <p:graphicFrame>
        <p:nvGraphicFramePr>
          <p:cNvPr id="4" name="Diagrama 3"/>
          <p:cNvGraphicFramePr/>
          <p:nvPr>
            <p:extLst/>
          </p:nvPr>
        </p:nvGraphicFramePr>
        <p:xfrm>
          <a:off x="2228375" y="1264012"/>
          <a:ext cx="7906702" cy="4902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ángulo 11">
            <a:extLst>
              <a:ext uri="{FF2B5EF4-FFF2-40B4-BE49-F238E27FC236}">
                <a16:creationId xmlns:a16="http://schemas.microsoft.com/office/drawing/2014/main" id="{44A4F2D3-F34B-4D12-9C9B-EB6EA2326B0A}"/>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17" name="Rectángulo 16">
            <a:extLst>
              <a:ext uri="{FF2B5EF4-FFF2-40B4-BE49-F238E27FC236}">
                <a16:creationId xmlns:a16="http://schemas.microsoft.com/office/drawing/2014/main" id="{869801B9-4EE8-454A-8EC2-B1100406430D}"/>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9" name="Imagen 8" descr="Fondos oscuros-01.png">
            <a:extLst>
              <a:ext uri="{FF2B5EF4-FFF2-40B4-BE49-F238E27FC236}">
                <a16:creationId xmlns:a16="http://schemas.microsoft.com/office/drawing/2014/main" id="{4F16B2CE-ECAC-4373-BD89-82C17AE5E60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21">
            <a:extLst>
              <a:ext uri="{FF2B5EF4-FFF2-40B4-BE49-F238E27FC236}">
                <a16:creationId xmlns:a16="http://schemas.microsoft.com/office/drawing/2014/main" id="{0FB00855-77DF-4C02-9A2C-8EB1F792A24B}"/>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3" name="Rectángulo 12">
            <a:extLst>
              <a:ext uri="{FF2B5EF4-FFF2-40B4-BE49-F238E27FC236}">
                <a16:creationId xmlns:a16="http://schemas.microsoft.com/office/drawing/2014/main" id="{36AA938F-FCBE-4039-9389-261B496E53C2}"/>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4" name="Rectángulo 13">
            <a:extLst>
              <a:ext uri="{FF2B5EF4-FFF2-40B4-BE49-F238E27FC236}">
                <a16:creationId xmlns:a16="http://schemas.microsoft.com/office/drawing/2014/main" id="{B4009482-F434-4C80-A650-2DCC2E96FD74}"/>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619E559C-4D36-4E0D-A0FD-B8CEA80C67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1" name="CuadroTexto 20">
            <a:extLst>
              <a:ext uri="{FF2B5EF4-FFF2-40B4-BE49-F238E27FC236}">
                <a16:creationId xmlns:a16="http://schemas.microsoft.com/office/drawing/2014/main" id="{3FF73A92-C2A5-4FA5-94C0-B5B2043363FA}"/>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4087508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6" name="Rectángulo 5"/>
          <p:cNvSpPr/>
          <p:nvPr/>
        </p:nvSpPr>
        <p:spPr>
          <a:xfrm>
            <a:off x="2224088" y="2002516"/>
            <a:ext cx="7606665" cy="2391424"/>
          </a:xfrm>
          <a:prstGeom prst="rect">
            <a:avLst/>
          </a:prstGeom>
        </p:spPr>
        <p:txBody>
          <a:bodyPr>
            <a:spAutoFit/>
          </a:bodyPr>
          <a:lstStyle/>
          <a:p>
            <a:pPr algn="just">
              <a:defRPr/>
            </a:pPr>
            <a:r>
              <a:rPr lang="es-CO" dirty="0">
                <a:latin typeface="Arial Narrow" panose="020B0606020202030204" pitchFamily="34" charset="0"/>
              </a:rPr>
              <a:t>Experiencia:</a:t>
            </a:r>
          </a:p>
          <a:p>
            <a:pPr marL="154311" indent="-154311" algn="just">
              <a:buFont typeface="Wingdings" panose="05000000000000000000" pitchFamily="2" charset="2"/>
              <a:buChar char="Ø"/>
              <a:defRPr/>
            </a:pPr>
            <a:r>
              <a:rPr lang="es-US" dirty="0">
                <a:latin typeface="Arial Narrow" panose="020B0606020202030204" pitchFamily="34" charset="0"/>
              </a:rPr>
              <a:t> </a:t>
            </a:r>
            <a:r>
              <a:rPr lang="es-US" sz="1620" dirty="0">
                <a:latin typeface="Arial Narrow" panose="020B0606020202030204" pitchFamily="34" charset="0"/>
              </a:rPr>
              <a:t>Experiencia mínima de cinco (5) años</a:t>
            </a:r>
          </a:p>
          <a:p>
            <a:pPr marL="154311" indent="-154311" algn="just">
              <a:buFont typeface="Wingdings" panose="05000000000000000000" pitchFamily="2" charset="2"/>
              <a:buChar char="Ø"/>
              <a:defRPr/>
            </a:pPr>
            <a:r>
              <a:rPr lang="es-CO" sz="1620" dirty="0">
                <a:latin typeface="Arial Narrow" panose="020B0606020202030204" pitchFamily="34" charset="0"/>
              </a:rPr>
              <a:t>Si la propuesta es presentada por un consorcio, unión temporal u otra forma asociativa, mínimo uno de los integrantes deberá cumplir con la experiencia solicitada, los demás integrantes deberán cumplir cada uno, con una experiencia mínima de dos (2) años.</a:t>
            </a:r>
          </a:p>
          <a:p>
            <a:pPr marL="154311" indent="-154311" algn="just">
              <a:buFont typeface="Wingdings" panose="05000000000000000000" pitchFamily="2" charset="2"/>
              <a:buChar char="Ø"/>
              <a:defRPr/>
            </a:pPr>
            <a:r>
              <a:rPr lang="es-CO" sz="1620" dirty="0">
                <a:latin typeface="Arial Narrow" panose="020B0606020202030204" pitchFamily="34" charset="0"/>
              </a:rPr>
              <a:t>Experiencia a través de un máximo de tres (3) certificaciones de contratos, expedidos por la Entidad contratante pública o privada cuyo objeto o actividades, hayan sido la ejecución de actividades de mantenimiento, obras y reparaciones. La sumatoria de las certificaciones debe ser igual o superior al 100% del valor del presupuesto asignado para cada Regional.</a:t>
            </a:r>
          </a:p>
        </p:txBody>
      </p:sp>
      <p:sp>
        <p:nvSpPr>
          <p:cNvPr id="16" name="CuadroTexto 4"/>
          <p:cNvSpPr txBox="1">
            <a:spLocks noChangeArrowheads="1"/>
          </p:cNvSpPr>
          <p:nvPr/>
        </p:nvSpPr>
        <p:spPr bwMode="auto">
          <a:xfrm>
            <a:off x="2398442" y="993829"/>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1.7 Requisitos técnicos habilitantes</a:t>
            </a:r>
          </a:p>
        </p:txBody>
      </p:sp>
      <p:sp>
        <p:nvSpPr>
          <p:cNvPr id="12" name="Rectángulo 11">
            <a:extLst>
              <a:ext uri="{FF2B5EF4-FFF2-40B4-BE49-F238E27FC236}">
                <a16:creationId xmlns:a16="http://schemas.microsoft.com/office/drawing/2014/main" id="{6405709B-84AD-4B51-9113-4157065D29D3}"/>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17" name="Rectángulo 16">
            <a:extLst>
              <a:ext uri="{FF2B5EF4-FFF2-40B4-BE49-F238E27FC236}">
                <a16:creationId xmlns:a16="http://schemas.microsoft.com/office/drawing/2014/main" id="{113AEFF3-46CA-4362-A346-79A6DCC96A14}"/>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19" name="Imagen 8" descr="Fondos oscuros-01.png">
            <a:extLst>
              <a:ext uri="{FF2B5EF4-FFF2-40B4-BE49-F238E27FC236}">
                <a16:creationId xmlns:a16="http://schemas.microsoft.com/office/drawing/2014/main" id="{AEADB74F-59BC-48A7-9EED-6B937EC5F4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21">
            <a:extLst>
              <a:ext uri="{FF2B5EF4-FFF2-40B4-BE49-F238E27FC236}">
                <a16:creationId xmlns:a16="http://schemas.microsoft.com/office/drawing/2014/main" id="{424E0B63-E60E-4741-B65A-843941B36FE7}"/>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3" name="Rectángulo 12">
            <a:extLst>
              <a:ext uri="{FF2B5EF4-FFF2-40B4-BE49-F238E27FC236}">
                <a16:creationId xmlns:a16="http://schemas.microsoft.com/office/drawing/2014/main" id="{348A1D68-B302-4AF8-99EC-BBD0628414B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4" name="Rectángulo 13">
            <a:extLst>
              <a:ext uri="{FF2B5EF4-FFF2-40B4-BE49-F238E27FC236}">
                <a16:creationId xmlns:a16="http://schemas.microsoft.com/office/drawing/2014/main" id="{93ED0CB8-01AE-4910-8CCB-53EA9B78A711}"/>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5" name="Imagen 14" descr="Fondos oscuros-01.png">
            <a:extLst>
              <a:ext uri="{FF2B5EF4-FFF2-40B4-BE49-F238E27FC236}">
                <a16:creationId xmlns:a16="http://schemas.microsoft.com/office/drawing/2014/main" id="{D5AE46CC-DBD9-49ED-975B-EAD2313689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1" name="CuadroTexto 20">
            <a:extLst>
              <a:ext uri="{FF2B5EF4-FFF2-40B4-BE49-F238E27FC236}">
                <a16:creationId xmlns:a16="http://schemas.microsoft.com/office/drawing/2014/main" id="{0215248D-B712-4C05-9958-EC9D2CC07A0B}"/>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24183711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nvPr>
        </p:nvGraphicFramePr>
        <p:xfrm>
          <a:off x="2771243" y="2025825"/>
          <a:ext cx="5903362" cy="3408457"/>
        </p:xfrm>
        <a:graphic>
          <a:graphicData uri="http://schemas.openxmlformats.org/drawingml/2006/table">
            <a:tbl>
              <a:tblPr firstRow="1" firstCol="1" lastRow="1" lastCol="1" bandRow="1" bandCol="1">
                <a:tableStyleId>{5C22544A-7EE6-4342-B048-85BDC9FD1C3A}</a:tableStyleId>
              </a:tblPr>
              <a:tblGrid>
                <a:gridCol w="1250060">
                  <a:extLst>
                    <a:ext uri="{9D8B030D-6E8A-4147-A177-3AD203B41FA5}">
                      <a16:colId xmlns:a16="http://schemas.microsoft.com/office/drawing/2014/main" val="1586446956"/>
                    </a:ext>
                  </a:extLst>
                </a:gridCol>
                <a:gridCol w="2326651">
                  <a:extLst>
                    <a:ext uri="{9D8B030D-6E8A-4147-A177-3AD203B41FA5}">
                      <a16:colId xmlns:a16="http://schemas.microsoft.com/office/drawing/2014/main" val="3491130802"/>
                    </a:ext>
                  </a:extLst>
                </a:gridCol>
                <a:gridCol w="2326651">
                  <a:extLst>
                    <a:ext uri="{9D8B030D-6E8A-4147-A177-3AD203B41FA5}">
                      <a16:colId xmlns:a16="http://schemas.microsoft.com/office/drawing/2014/main" val="1099945388"/>
                    </a:ext>
                  </a:extLst>
                </a:gridCol>
              </a:tblGrid>
              <a:tr h="294558">
                <a:tc>
                  <a:txBody>
                    <a:bodyPr/>
                    <a:lstStyle/>
                    <a:p>
                      <a:pPr marL="40640" marR="388620">
                        <a:lnSpc>
                          <a:spcPts val="1125"/>
                        </a:lnSpc>
                        <a:spcAft>
                          <a:spcPts val="0"/>
                        </a:spcAft>
                      </a:pPr>
                      <a:r>
                        <a:rPr lang="es-US" sz="900">
                          <a:effectLst/>
                        </a:rPr>
                        <a:t>ROL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marL="40640">
                        <a:lnSpc>
                          <a:spcPts val="1125"/>
                        </a:lnSpc>
                        <a:spcAft>
                          <a:spcPts val="0"/>
                        </a:spcAft>
                      </a:pPr>
                      <a:r>
                        <a:rPr lang="es-US" sz="900">
                          <a:effectLst/>
                        </a:rPr>
                        <a:t>Maestro de Obra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957908173"/>
                  </a:ext>
                </a:extLst>
              </a:tr>
              <a:tr h="501061">
                <a:tc>
                  <a:txBody>
                    <a:bodyPr/>
                    <a:lstStyle/>
                    <a:p>
                      <a:pPr marL="40640" marR="388620">
                        <a:spcAft>
                          <a:spcPts val="0"/>
                        </a:spcAft>
                      </a:pPr>
                      <a:r>
                        <a:rPr lang="es-US" sz="900">
                          <a:effectLst/>
                        </a:rPr>
                        <a:t>FORMACIÓN ACADÉMICA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0640">
                        <a:spcBef>
                          <a:spcPts val="550"/>
                        </a:spcBef>
                        <a:spcAft>
                          <a:spcPts val="0"/>
                        </a:spcAft>
                      </a:pPr>
                      <a:r>
                        <a:rPr lang="es-US" sz="900">
                          <a:effectLst/>
                        </a:rPr>
                        <a:t>PROFESIÓN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67310">
                        <a:spcAft>
                          <a:spcPts val="0"/>
                        </a:spcAft>
                      </a:pPr>
                      <a:r>
                        <a:rPr lang="es-US" sz="900">
                          <a:effectLst/>
                        </a:rPr>
                        <a:t>Maestro de obra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1321919636"/>
                  </a:ext>
                </a:extLst>
              </a:tr>
              <a:tr h="821333">
                <a:tc rowSpan="2">
                  <a:txBody>
                    <a:bodyPr/>
                    <a:lstStyle/>
                    <a:p>
                      <a:pPr>
                        <a:spcAft>
                          <a:spcPts val="0"/>
                        </a:spcAft>
                      </a:pPr>
                      <a:r>
                        <a:rPr lang="es-US" sz="900">
                          <a:effectLst/>
                        </a:rPr>
                        <a:t> </a:t>
                      </a:r>
                      <a:endParaRPr lang="es-CO" sz="1000">
                        <a:effectLst/>
                      </a:endParaRPr>
                    </a:p>
                    <a:p>
                      <a:pPr>
                        <a:spcAft>
                          <a:spcPts val="0"/>
                        </a:spcAft>
                      </a:pPr>
                      <a:r>
                        <a:rPr lang="es-US" sz="900">
                          <a:effectLst/>
                        </a:rPr>
                        <a:t> </a:t>
                      </a:r>
                      <a:endParaRPr lang="es-CO" sz="1000">
                        <a:effectLst/>
                      </a:endParaRPr>
                    </a:p>
                    <a:p>
                      <a:pPr>
                        <a:spcBef>
                          <a:spcPts val="50"/>
                        </a:spcBef>
                        <a:spcAft>
                          <a:spcPts val="0"/>
                        </a:spcAft>
                      </a:pPr>
                      <a:r>
                        <a:rPr lang="es-US" sz="900">
                          <a:effectLst/>
                        </a:rPr>
                        <a:t> </a:t>
                      </a:r>
                      <a:endParaRPr lang="es-CO" sz="1000">
                        <a:effectLst/>
                      </a:endParaRPr>
                    </a:p>
                    <a:p>
                      <a:pPr marL="40640">
                        <a:spcAft>
                          <a:spcPts val="0"/>
                        </a:spcAft>
                      </a:pPr>
                      <a:r>
                        <a:rPr lang="es-US" sz="900">
                          <a:effectLst/>
                        </a:rPr>
                        <a:t>EXPERIENCIA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a:spcBef>
                          <a:spcPts val="35"/>
                        </a:spcBef>
                        <a:spcAft>
                          <a:spcPts val="0"/>
                        </a:spcAft>
                      </a:pPr>
                      <a:r>
                        <a:rPr lang="es-US" sz="900">
                          <a:effectLst/>
                        </a:rPr>
                        <a:t> </a:t>
                      </a:r>
                      <a:endParaRPr lang="es-CO" sz="1000">
                        <a:effectLst/>
                      </a:endParaRPr>
                    </a:p>
                    <a:p>
                      <a:pPr marL="40640">
                        <a:spcAft>
                          <a:spcPts val="0"/>
                        </a:spcAft>
                      </a:pPr>
                      <a:r>
                        <a:rPr lang="es-US" sz="900">
                          <a:effectLst/>
                        </a:rPr>
                        <a:t>GENERAL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40005" algn="just">
                        <a:spcAft>
                          <a:spcPts val="0"/>
                        </a:spcAft>
                      </a:pPr>
                      <a:r>
                        <a:rPr lang="es-US" sz="900">
                          <a:effectLst/>
                        </a:rPr>
                        <a:t>Debe acreditar mínimo seis (6) años de experiencia profesional, certificados por empresas dedicadas a la construcción.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4182383111"/>
                  </a:ext>
                </a:extLst>
              </a:tr>
              <a:tr h="1355123">
                <a:tc vMerge="1">
                  <a:txBody>
                    <a:bodyPr/>
                    <a:lstStyle/>
                    <a:p>
                      <a:endParaRPr lang="es-CO"/>
                    </a:p>
                  </a:txBody>
                  <a:tcPr/>
                </a:tc>
                <a:tc>
                  <a:txBody>
                    <a:bodyPr/>
                    <a:lstStyle/>
                    <a:p>
                      <a:pPr>
                        <a:spcBef>
                          <a:spcPts val="35"/>
                        </a:spcBef>
                        <a:spcAft>
                          <a:spcPts val="0"/>
                        </a:spcAft>
                      </a:pPr>
                      <a:r>
                        <a:rPr lang="es-US" sz="900" dirty="0">
                          <a:effectLst/>
                        </a:rPr>
                        <a:t> </a:t>
                      </a:r>
                      <a:endParaRPr lang="es-CO" sz="1000" dirty="0">
                        <a:effectLst/>
                      </a:endParaRPr>
                    </a:p>
                    <a:p>
                      <a:pPr marL="40640">
                        <a:spcAft>
                          <a:spcPts val="0"/>
                        </a:spcAft>
                      </a:pPr>
                      <a:r>
                        <a:rPr lang="es-US" sz="900" dirty="0">
                          <a:effectLst/>
                        </a:rPr>
                        <a:t>ESPECÍFICA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40005" algn="just">
                        <a:spcAft>
                          <a:spcPts val="0"/>
                        </a:spcAft>
                      </a:pPr>
                      <a:r>
                        <a:rPr lang="es-US" sz="900" dirty="0">
                          <a:effectLst/>
                        </a:rPr>
                        <a:t>Debe acreditar mediante la presentación certificaciones experiencia específica de mínimo cuatro (4) años como encargado de obras de acabados generales, adecuación de espacios, instalaciones eléctricas e hidrosanitarias.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757505772"/>
                  </a:ext>
                </a:extLst>
              </a:tr>
              <a:tr h="218191">
                <a:tc>
                  <a:txBody>
                    <a:bodyPr/>
                    <a:lstStyle/>
                    <a:p>
                      <a:pPr marL="40640" marR="388620">
                        <a:lnSpc>
                          <a:spcPts val="1125"/>
                        </a:lnSpc>
                        <a:spcAft>
                          <a:spcPts val="0"/>
                        </a:spcAft>
                      </a:pPr>
                      <a:r>
                        <a:rPr lang="es-US" sz="900">
                          <a:effectLst/>
                        </a:rPr>
                        <a:t>DEDICACIÓN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a:spcAft>
                          <a:spcPts val="0"/>
                        </a:spcAft>
                      </a:pPr>
                      <a:r>
                        <a:rPr lang="es-US" sz="900">
                          <a:effectLst/>
                        </a:rPr>
                        <a:t>100%</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1296269785"/>
                  </a:ext>
                </a:extLst>
              </a:tr>
              <a:tr h="218191">
                <a:tc>
                  <a:txBody>
                    <a:bodyPr/>
                    <a:lstStyle/>
                    <a:p>
                      <a:pPr marL="40640" marR="388620">
                        <a:lnSpc>
                          <a:spcPts val="1125"/>
                        </a:lnSpc>
                        <a:spcAft>
                          <a:spcPts val="0"/>
                        </a:spcAft>
                      </a:pPr>
                      <a:r>
                        <a:rPr lang="es-US" sz="900">
                          <a:effectLst/>
                        </a:rPr>
                        <a:t>CANTIDAD</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a:spcAft>
                          <a:spcPts val="0"/>
                        </a:spcAft>
                      </a:pPr>
                      <a:r>
                        <a:rPr lang="es-US" sz="900" dirty="0">
                          <a:effectLst/>
                        </a:rPr>
                        <a:t>Mínimo Uno</a:t>
                      </a:r>
                      <a:r>
                        <a:rPr lang="es-US" sz="900" spc="-30" dirty="0">
                          <a:effectLst/>
                        </a:rPr>
                        <a:t> </a:t>
                      </a:r>
                      <a:r>
                        <a:rPr lang="es-US" sz="900" dirty="0">
                          <a:effectLst/>
                        </a:rPr>
                        <a:t>(1) por cada una de las ciudades principales.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2378413669"/>
                  </a:ext>
                </a:extLst>
              </a:tr>
            </a:tbl>
          </a:graphicData>
        </a:graphic>
      </p:graphicFrame>
      <p:graphicFrame>
        <p:nvGraphicFramePr>
          <p:cNvPr id="5" name="Tabla 4"/>
          <p:cNvGraphicFramePr>
            <a:graphicFrameLocks noGrp="1"/>
          </p:cNvGraphicFramePr>
          <p:nvPr>
            <p:extLst/>
          </p:nvPr>
        </p:nvGraphicFramePr>
        <p:xfrm>
          <a:off x="2771244" y="2015385"/>
          <a:ext cx="5903361" cy="3418896"/>
        </p:xfrm>
        <a:graphic>
          <a:graphicData uri="http://schemas.openxmlformats.org/drawingml/2006/table">
            <a:tbl>
              <a:tblPr firstRow="1" firstCol="1" lastRow="1" lastCol="1" bandRow="1" bandCol="1">
                <a:tableStyleId>{5C22544A-7EE6-4342-B048-85BDC9FD1C3A}</a:tableStyleId>
              </a:tblPr>
              <a:tblGrid>
                <a:gridCol w="1642088">
                  <a:extLst>
                    <a:ext uri="{9D8B030D-6E8A-4147-A177-3AD203B41FA5}">
                      <a16:colId xmlns:a16="http://schemas.microsoft.com/office/drawing/2014/main" val="1203076011"/>
                    </a:ext>
                  </a:extLst>
                </a:gridCol>
                <a:gridCol w="1252846">
                  <a:extLst>
                    <a:ext uri="{9D8B030D-6E8A-4147-A177-3AD203B41FA5}">
                      <a16:colId xmlns:a16="http://schemas.microsoft.com/office/drawing/2014/main" val="3535868550"/>
                    </a:ext>
                  </a:extLst>
                </a:gridCol>
                <a:gridCol w="3008427">
                  <a:extLst>
                    <a:ext uri="{9D8B030D-6E8A-4147-A177-3AD203B41FA5}">
                      <a16:colId xmlns:a16="http://schemas.microsoft.com/office/drawing/2014/main" val="506888107"/>
                    </a:ext>
                  </a:extLst>
                </a:gridCol>
              </a:tblGrid>
              <a:tr h="219100">
                <a:tc>
                  <a:txBody>
                    <a:bodyPr/>
                    <a:lstStyle/>
                    <a:p>
                      <a:pPr marL="40640" marR="388620" algn="l">
                        <a:lnSpc>
                          <a:spcPts val="1125"/>
                        </a:lnSpc>
                        <a:spcAft>
                          <a:spcPts val="0"/>
                        </a:spcAft>
                      </a:pPr>
                      <a:r>
                        <a:rPr lang="es-US" sz="900">
                          <a:effectLst/>
                        </a:rPr>
                        <a:t>ROL</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marL="40640" algn="l">
                        <a:lnSpc>
                          <a:spcPts val="1125"/>
                        </a:lnSpc>
                        <a:spcAft>
                          <a:spcPts val="0"/>
                        </a:spcAft>
                      </a:pPr>
                      <a:r>
                        <a:rPr lang="es-US" sz="900">
                          <a:effectLst/>
                        </a:rPr>
                        <a:t>Oficial de Obra.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3010892956"/>
                  </a:ext>
                </a:extLst>
              </a:tr>
              <a:tr h="1118810">
                <a:tc>
                  <a:txBody>
                    <a:bodyPr/>
                    <a:lstStyle/>
                    <a:p>
                      <a:pPr marL="40640" marR="388620" algn="l">
                        <a:spcBef>
                          <a:spcPts val="550"/>
                        </a:spcBef>
                        <a:spcAft>
                          <a:spcPts val="0"/>
                        </a:spcAft>
                      </a:pPr>
                      <a:r>
                        <a:rPr lang="es-US" sz="900">
                          <a:effectLst/>
                        </a:rPr>
                        <a:t>FORMACIÓN ACADÉMICA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algn="l">
                        <a:spcBef>
                          <a:spcPts val="35"/>
                        </a:spcBef>
                        <a:spcAft>
                          <a:spcPts val="0"/>
                        </a:spcAft>
                      </a:pPr>
                      <a:r>
                        <a:rPr lang="es-US" sz="900">
                          <a:effectLst/>
                        </a:rPr>
                        <a:t> </a:t>
                      </a:r>
                      <a:endParaRPr lang="es-CO" sz="1000">
                        <a:effectLst/>
                      </a:endParaRPr>
                    </a:p>
                    <a:p>
                      <a:pPr marL="40640" algn="l">
                        <a:spcAft>
                          <a:spcPts val="0"/>
                        </a:spcAft>
                      </a:pPr>
                      <a:r>
                        <a:rPr lang="es-US" sz="900">
                          <a:effectLst/>
                        </a:rPr>
                        <a:t>PROFESIÓN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40005" algn="just">
                        <a:spcAft>
                          <a:spcPts val="0"/>
                        </a:spcAft>
                      </a:pPr>
                      <a:r>
                        <a:rPr lang="es-US" sz="900">
                          <a:effectLst/>
                        </a:rPr>
                        <a:t>Oficial de Obra con certificación de alguna institución, en donde conste que curso y aprobó como técnico en construcción de edificaciones y obras</a:t>
                      </a:r>
                      <a:r>
                        <a:rPr lang="es-US" sz="900" spc="-125">
                          <a:effectLst/>
                        </a:rPr>
                        <a:t> </a:t>
                      </a:r>
                      <a:r>
                        <a:rPr lang="es-US" sz="900">
                          <a:effectLst/>
                        </a:rPr>
                        <a:t>civiles.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4103216029"/>
                  </a:ext>
                </a:extLst>
              </a:tr>
              <a:tr h="1566334">
                <a:tc>
                  <a:txBody>
                    <a:bodyPr/>
                    <a:lstStyle/>
                    <a:p>
                      <a:pPr algn="l">
                        <a:spcBef>
                          <a:spcPts val="35"/>
                        </a:spcBef>
                        <a:spcAft>
                          <a:spcPts val="0"/>
                        </a:spcAft>
                      </a:pPr>
                      <a:r>
                        <a:rPr lang="es-US" sz="900">
                          <a:effectLst/>
                        </a:rPr>
                        <a:t> </a:t>
                      </a:r>
                      <a:endParaRPr lang="es-CO" sz="1000">
                        <a:effectLst/>
                      </a:endParaRPr>
                    </a:p>
                    <a:p>
                      <a:pPr marL="40640" algn="l">
                        <a:spcAft>
                          <a:spcPts val="0"/>
                        </a:spcAft>
                      </a:pPr>
                      <a:r>
                        <a:rPr lang="es-US" sz="900">
                          <a:effectLst/>
                        </a:rPr>
                        <a:t>EXPERIENCIA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algn="l">
                        <a:spcBef>
                          <a:spcPts val="35"/>
                        </a:spcBef>
                        <a:spcAft>
                          <a:spcPts val="0"/>
                        </a:spcAft>
                      </a:pPr>
                      <a:r>
                        <a:rPr lang="es-US" sz="900">
                          <a:effectLst/>
                        </a:rPr>
                        <a:t> </a:t>
                      </a:r>
                      <a:endParaRPr lang="es-CO" sz="1000">
                        <a:effectLst/>
                      </a:endParaRPr>
                    </a:p>
                    <a:p>
                      <a:pPr marL="40005" algn="l">
                        <a:spcAft>
                          <a:spcPts val="0"/>
                        </a:spcAft>
                      </a:pPr>
                      <a:r>
                        <a:rPr lang="es-US" sz="900">
                          <a:effectLst/>
                        </a:rPr>
                        <a:t>ESPECÍFICA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40005" algn="just">
                        <a:spcAft>
                          <a:spcPts val="0"/>
                        </a:spcAft>
                      </a:pPr>
                      <a:r>
                        <a:rPr lang="es-US" sz="900" dirty="0">
                          <a:effectLst/>
                        </a:rPr>
                        <a:t>Debe acreditar mediante la presentación de certificaciones experiencia específica de mínimo tres (3) años en obras de acabados generales, adecuación de espacios, instalaciones eléctricas e hidrosanitarias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739373291"/>
                  </a:ext>
                </a:extLst>
              </a:tr>
              <a:tr h="248935">
                <a:tc>
                  <a:txBody>
                    <a:bodyPr/>
                    <a:lstStyle/>
                    <a:p>
                      <a:pPr algn="l">
                        <a:spcBef>
                          <a:spcPts val="35"/>
                        </a:spcBef>
                        <a:spcAft>
                          <a:spcPts val="0"/>
                        </a:spcAft>
                      </a:pPr>
                      <a:r>
                        <a:rPr lang="es-US" sz="900">
                          <a:effectLst/>
                        </a:rPr>
                        <a:t>DEDICACIÓN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marL="42545" marR="40005" algn="just">
                        <a:spcAft>
                          <a:spcPts val="0"/>
                        </a:spcAft>
                      </a:pPr>
                      <a:r>
                        <a:rPr lang="es-US" sz="900">
                          <a:effectLst/>
                        </a:rPr>
                        <a:t>100%</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4007392859"/>
                  </a:ext>
                </a:extLst>
              </a:tr>
              <a:tr h="265717">
                <a:tc>
                  <a:txBody>
                    <a:bodyPr/>
                    <a:lstStyle/>
                    <a:p>
                      <a:pPr marR="388620" algn="l">
                        <a:lnSpc>
                          <a:spcPts val="1135"/>
                        </a:lnSpc>
                        <a:spcAft>
                          <a:spcPts val="0"/>
                        </a:spcAft>
                      </a:pPr>
                      <a:r>
                        <a:rPr lang="es-US" sz="900">
                          <a:effectLst/>
                        </a:rPr>
                        <a:t>CANTIDAD</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algn="l">
                        <a:spcAft>
                          <a:spcPts val="0"/>
                        </a:spcAft>
                      </a:pPr>
                      <a:r>
                        <a:rPr lang="es-US" sz="900" dirty="0">
                          <a:effectLst/>
                        </a:rPr>
                        <a:t>Mínimo Cuatro</a:t>
                      </a:r>
                      <a:r>
                        <a:rPr lang="es-US" sz="900" spc="-10" dirty="0">
                          <a:effectLst/>
                        </a:rPr>
                        <a:t> </a:t>
                      </a:r>
                      <a:r>
                        <a:rPr lang="es-US" sz="900" dirty="0">
                          <a:effectLst/>
                        </a:rPr>
                        <a:t>(4), por cada ciudad principal.</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2734699798"/>
                  </a:ext>
                </a:extLst>
              </a:tr>
            </a:tbl>
          </a:graphicData>
        </a:graphic>
      </p:graphicFrame>
      <p:graphicFrame>
        <p:nvGraphicFramePr>
          <p:cNvPr id="8" name="Tabla 7">
            <a:extLst>
              <a:ext uri="{FF2B5EF4-FFF2-40B4-BE49-F238E27FC236}">
                <a16:creationId xmlns:a16="http://schemas.microsoft.com/office/drawing/2014/main" id="{B1D54F2E-87C6-47D9-AA6A-D34445AEBC23}"/>
              </a:ext>
            </a:extLst>
          </p:cNvPr>
          <p:cNvGraphicFramePr>
            <a:graphicFrameLocks noGrp="1"/>
          </p:cNvGraphicFramePr>
          <p:nvPr>
            <p:extLst/>
          </p:nvPr>
        </p:nvGraphicFramePr>
        <p:xfrm>
          <a:off x="2771243" y="2023250"/>
          <a:ext cx="5903364" cy="3411029"/>
        </p:xfrm>
        <a:graphic>
          <a:graphicData uri="http://schemas.openxmlformats.org/drawingml/2006/table">
            <a:tbl>
              <a:tblPr firstRow="1" firstCol="1" lastRow="1" lastCol="1" bandRow="1" bandCol="1">
                <a:tableStyleId>{5C22544A-7EE6-4342-B048-85BDC9FD1C3A}</a:tableStyleId>
              </a:tblPr>
              <a:tblGrid>
                <a:gridCol w="1967788">
                  <a:extLst>
                    <a:ext uri="{9D8B030D-6E8A-4147-A177-3AD203B41FA5}">
                      <a16:colId xmlns:a16="http://schemas.microsoft.com/office/drawing/2014/main" val="3629321388"/>
                    </a:ext>
                  </a:extLst>
                </a:gridCol>
                <a:gridCol w="1967788">
                  <a:extLst>
                    <a:ext uri="{9D8B030D-6E8A-4147-A177-3AD203B41FA5}">
                      <a16:colId xmlns:a16="http://schemas.microsoft.com/office/drawing/2014/main" val="2555164189"/>
                    </a:ext>
                  </a:extLst>
                </a:gridCol>
                <a:gridCol w="1967788">
                  <a:extLst>
                    <a:ext uri="{9D8B030D-6E8A-4147-A177-3AD203B41FA5}">
                      <a16:colId xmlns:a16="http://schemas.microsoft.com/office/drawing/2014/main" val="3598454159"/>
                    </a:ext>
                  </a:extLst>
                </a:gridCol>
              </a:tblGrid>
              <a:tr h="294922">
                <a:tc>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ROL</a:t>
                      </a:r>
                      <a:endParaRPr lang="es-CO" sz="900" b="1" kern="1200" dirty="0">
                        <a:solidFill>
                          <a:schemeClr val="lt1"/>
                        </a:solidFill>
                        <a:effectLst/>
                        <a:latin typeface="+mn-lt"/>
                        <a:ea typeface="+mn-ea"/>
                        <a:cs typeface="+mn-cs"/>
                      </a:endParaRPr>
                    </a:p>
                  </a:txBody>
                  <a:tcPr marL="61722" marR="61722" marT="0" marB="0"/>
                </a:tc>
                <a:tc gridSpan="2">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Residente de Obra Ingeniero Civil o Arquitecto</a:t>
                      </a:r>
                      <a:endParaRPr lang="es-CO" sz="900" b="1" kern="1200" dirty="0">
                        <a:solidFill>
                          <a:schemeClr val="lt1"/>
                        </a:solidFill>
                        <a:effectLst/>
                        <a:latin typeface="+mn-lt"/>
                        <a:ea typeface="+mn-ea"/>
                        <a:cs typeface="+mn-cs"/>
                      </a:endParaRPr>
                    </a:p>
                  </a:txBody>
                  <a:tcPr marL="61722" marR="61722" marT="0" marB="0"/>
                </a:tc>
                <a:tc hMerge="1">
                  <a:txBody>
                    <a:bodyPr/>
                    <a:lstStyle/>
                    <a:p>
                      <a:endParaRPr lang="es-CO"/>
                    </a:p>
                  </a:txBody>
                  <a:tcPr/>
                </a:tc>
                <a:extLst>
                  <a:ext uri="{0D108BD9-81ED-4DB2-BD59-A6C34878D82A}">
                    <a16:rowId xmlns:a16="http://schemas.microsoft.com/office/drawing/2014/main" val="398779073"/>
                  </a:ext>
                </a:extLst>
              </a:tr>
              <a:tr h="501443">
                <a:tc>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FORMACIÓN ACADÉMICA</a:t>
                      </a:r>
                      <a:endParaRPr lang="es-CO" sz="900" b="1" kern="1200" dirty="0">
                        <a:solidFill>
                          <a:schemeClr val="lt1"/>
                        </a:solidFill>
                        <a:effectLst/>
                        <a:latin typeface="+mn-lt"/>
                        <a:ea typeface="+mn-ea"/>
                        <a:cs typeface="+mn-cs"/>
                      </a:endParaRPr>
                    </a:p>
                  </a:txBody>
                  <a:tcPr marL="61722" marR="61722" marT="0" marB="0"/>
                </a:tc>
                <a:tc>
                  <a:txBody>
                    <a:bodyPr/>
                    <a:lstStyle/>
                    <a:p>
                      <a:pPr marL="40640" marR="388620" algn="l" defTabSz="457200" rtl="0" eaLnBrk="1" latinLnBrk="0" hangingPunct="1">
                        <a:lnSpc>
                          <a:spcPts val="1125"/>
                        </a:lnSpc>
                        <a:spcBef>
                          <a:spcPts val="550"/>
                        </a:spcBef>
                        <a:spcAft>
                          <a:spcPts val="0"/>
                        </a:spcAft>
                      </a:pPr>
                      <a:r>
                        <a:rPr lang="es-US" sz="900" b="1" kern="1200">
                          <a:solidFill>
                            <a:schemeClr val="lt1"/>
                          </a:solidFill>
                          <a:effectLst/>
                          <a:latin typeface="+mn-lt"/>
                          <a:ea typeface="+mn-ea"/>
                          <a:cs typeface="+mn-cs"/>
                        </a:rPr>
                        <a:t>PROFESIÓN</a:t>
                      </a:r>
                      <a:endParaRPr lang="es-CO" sz="900" b="1" kern="1200">
                        <a:solidFill>
                          <a:schemeClr val="lt1"/>
                        </a:solidFill>
                        <a:effectLst/>
                        <a:latin typeface="+mn-lt"/>
                        <a:ea typeface="+mn-ea"/>
                        <a:cs typeface="+mn-cs"/>
                      </a:endParaRPr>
                    </a:p>
                  </a:txBody>
                  <a:tcPr marL="61722" marR="61722" marT="0" marB="0"/>
                </a:tc>
                <a:tc>
                  <a:txBody>
                    <a:bodyPr/>
                    <a:lstStyle/>
                    <a:p>
                      <a:pPr marL="40640" marR="388620" algn="l" defTabSz="457200" rtl="0" eaLnBrk="1" latinLnBrk="0" hangingPunct="1">
                        <a:lnSpc>
                          <a:spcPts val="1125"/>
                        </a:lnSpc>
                        <a:spcAft>
                          <a:spcPts val="0"/>
                        </a:spcAft>
                      </a:pPr>
                      <a:r>
                        <a:rPr lang="es-US" sz="900" b="1" kern="1200">
                          <a:solidFill>
                            <a:schemeClr val="lt1"/>
                          </a:solidFill>
                          <a:effectLst/>
                          <a:latin typeface="+mn-lt"/>
                          <a:ea typeface="+mn-ea"/>
                          <a:cs typeface="+mn-cs"/>
                        </a:rPr>
                        <a:t>Ingeniero Civil o Arquitecto</a:t>
                      </a:r>
                      <a:endParaRPr lang="es-CO" sz="900" b="1" kern="1200">
                        <a:solidFill>
                          <a:schemeClr val="lt1"/>
                        </a:solidFill>
                        <a:effectLst/>
                        <a:latin typeface="+mn-lt"/>
                        <a:ea typeface="+mn-ea"/>
                        <a:cs typeface="+mn-cs"/>
                      </a:endParaRPr>
                    </a:p>
                  </a:txBody>
                  <a:tcPr marL="61722" marR="61722" marT="0" marB="0"/>
                </a:tc>
                <a:extLst>
                  <a:ext uri="{0D108BD9-81ED-4DB2-BD59-A6C34878D82A}">
                    <a16:rowId xmlns:a16="http://schemas.microsoft.com/office/drawing/2014/main" val="2269429599"/>
                  </a:ext>
                </a:extLst>
              </a:tr>
              <a:tr h="822274">
                <a:tc rowSpan="2">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 </a:t>
                      </a:r>
                      <a:endParaRPr lang="es-CO" sz="900" b="1" kern="1200" dirty="0">
                        <a:solidFill>
                          <a:schemeClr val="lt1"/>
                        </a:solidFill>
                        <a:effectLst/>
                        <a:latin typeface="+mn-lt"/>
                        <a:ea typeface="+mn-ea"/>
                        <a:cs typeface="+mn-cs"/>
                      </a:endParaRPr>
                    </a:p>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 </a:t>
                      </a:r>
                      <a:endParaRPr lang="es-CO" sz="900" b="1" kern="1200" dirty="0">
                        <a:solidFill>
                          <a:schemeClr val="lt1"/>
                        </a:solidFill>
                        <a:effectLst/>
                        <a:latin typeface="+mn-lt"/>
                        <a:ea typeface="+mn-ea"/>
                        <a:cs typeface="+mn-cs"/>
                      </a:endParaRPr>
                    </a:p>
                    <a:p>
                      <a:pPr marL="40640" marR="388620" algn="l" defTabSz="457200" rtl="0" eaLnBrk="1" latinLnBrk="0" hangingPunct="1">
                        <a:lnSpc>
                          <a:spcPts val="1125"/>
                        </a:lnSpc>
                        <a:spcBef>
                          <a:spcPts val="50"/>
                        </a:spcBef>
                        <a:spcAft>
                          <a:spcPts val="0"/>
                        </a:spcAft>
                      </a:pPr>
                      <a:r>
                        <a:rPr lang="es-US" sz="900" b="1" kern="1200" dirty="0">
                          <a:solidFill>
                            <a:schemeClr val="lt1"/>
                          </a:solidFill>
                          <a:effectLst/>
                          <a:latin typeface="+mn-lt"/>
                          <a:ea typeface="+mn-ea"/>
                          <a:cs typeface="+mn-cs"/>
                        </a:rPr>
                        <a:t> </a:t>
                      </a:r>
                      <a:endParaRPr lang="es-CO" sz="900" b="1" kern="1200" dirty="0">
                        <a:solidFill>
                          <a:schemeClr val="lt1"/>
                        </a:solidFill>
                        <a:effectLst/>
                        <a:latin typeface="+mn-lt"/>
                        <a:ea typeface="+mn-ea"/>
                        <a:cs typeface="+mn-cs"/>
                      </a:endParaRPr>
                    </a:p>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EXPERIENCIA</a:t>
                      </a:r>
                      <a:endParaRPr lang="es-CO" sz="900" b="1" kern="1200" dirty="0">
                        <a:solidFill>
                          <a:schemeClr val="lt1"/>
                        </a:solidFill>
                        <a:effectLst/>
                        <a:latin typeface="+mn-lt"/>
                        <a:ea typeface="+mn-ea"/>
                        <a:cs typeface="+mn-cs"/>
                      </a:endParaRPr>
                    </a:p>
                  </a:txBody>
                  <a:tcPr marL="61722" marR="61722" marT="0" marB="0"/>
                </a:tc>
                <a:tc>
                  <a:txBody>
                    <a:bodyPr/>
                    <a:lstStyle/>
                    <a:p>
                      <a:pPr marL="40640" marR="388620" algn="l" defTabSz="457200" rtl="0" eaLnBrk="1" latinLnBrk="0" hangingPunct="1">
                        <a:lnSpc>
                          <a:spcPts val="1125"/>
                        </a:lnSpc>
                        <a:spcBef>
                          <a:spcPts val="35"/>
                        </a:spcBef>
                        <a:spcAft>
                          <a:spcPts val="0"/>
                        </a:spcAft>
                      </a:pPr>
                      <a:r>
                        <a:rPr lang="es-US" sz="900" b="1" kern="1200" dirty="0">
                          <a:solidFill>
                            <a:schemeClr val="lt1"/>
                          </a:solidFill>
                          <a:effectLst/>
                          <a:latin typeface="+mn-lt"/>
                          <a:ea typeface="+mn-ea"/>
                          <a:cs typeface="+mn-cs"/>
                        </a:rPr>
                        <a:t> </a:t>
                      </a:r>
                      <a:endParaRPr lang="es-CO" sz="900" b="1" kern="1200" dirty="0">
                        <a:solidFill>
                          <a:schemeClr val="lt1"/>
                        </a:solidFill>
                        <a:effectLst/>
                        <a:latin typeface="+mn-lt"/>
                        <a:ea typeface="+mn-ea"/>
                        <a:cs typeface="+mn-cs"/>
                      </a:endParaRPr>
                    </a:p>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GENERAL</a:t>
                      </a:r>
                      <a:endParaRPr lang="es-CO" sz="900" b="1" kern="1200" dirty="0">
                        <a:solidFill>
                          <a:schemeClr val="lt1"/>
                        </a:solidFill>
                        <a:effectLst/>
                        <a:latin typeface="+mn-lt"/>
                        <a:ea typeface="+mn-ea"/>
                        <a:cs typeface="+mn-cs"/>
                      </a:endParaRPr>
                    </a:p>
                  </a:txBody>
                  <a:tcPr marL="61722" marR="61722" marT="0" marB="0"/>
                </a:tc>
                <a:tc>
                  <a:txBody>
                    <a:bodyPr/>
                    <a:lstStyle/>
                    <a:p>
                      <a:pPr marL="40640" marR="388620" algn="l" defTabSz="457200" rtl="0" eaLnBrk="1" latinLnBrk="0" hangingPunct="1">
                        <a:lnSpc>
                          <a:spcPts val="1125"/>
                        </a:lnSpc>
                        <a:spcAft>
                          <a:spcPts val="0"/>
                        </a:spcAft>
                      </a:pPr>
                      <a:r>
                        <a:rPr lang="es-US" sz="900" b="1" kern="1200">
                          <a:solidFill>
                            <a:schemeClr val="lt1"/>
                          </a:solidFill>
                          <a:effectLst/>
                          <a:latin typeface="+mn-lt"/>
                          <a:ea typeface="+mn-ea"/>
                          <a:cs typeface="+mn-cs"/>
                        </a:rPr>
                        <a:t>Debe acreditar mínimo un (1) año de experiencia profesional, certificados por empresas dedicadas a la construcción.</a:t>
                      </a:r>
                      <a:endParaRPr lang="es-CO" sz="900" b="1" kern="1200">
                        <a:solidFill>
                          <a:schemeClr val="lt1"/>
                        </a:solidFill>
                        <a:effectLst/>
                        <a:latin typeface="+mn-lt"/>
                        <a:ea typeface="+mn-ea"/>
                        <a:cs typeface="+mn-cs"/>
                      </a:endParaRPr>
                    </a:p>
                  </a:txBody>
                  <a:tcPr marL="61722" marR="61722" marT="0" marB="0"/>
                </a:tc>
                <a:extLst>
                  <a:ext uri="{0D108BD9-81ED-4DB2-BD59-A6C34878D82A}">
                    <a16:rowId xmlns:a16="http://schemas.microsoft.com/office/drawing/2014/main" val="3838884999"/>
                  </a:ext>
                </a:extLst>
              </a:tr>
              <a:tr h="1356486">
                <a:tc vMerge="1">
                  <a:txBody>
                    <a:bodyPr/>
                    <a:lstStyle/>
                    <a:p>
                      <a:endParaRPr lang="es-CO"/>
                    </a:p>
                  </a:txBody>
                  <a:tcPr/>
                </a:tc>
                <a:tc>
                  <a:txBody>
                    <a:bodyPr/>
                    <a:lstStyle/>
                    <a:p>
                      <a:pPr marL="40640" marR="388620" algn="l" defTabSz="457200" rtl="0" eaLnBrk="1" latinLnBrk="0" hangingPunct="1">
                        <a:lnSpc>
                          <a:spcPts val="1125"/>
                        </a:lnSpc>
                        <a:spcBef>
                          <a:spcPts val="35"/>
                        </a:spcBef>
                        <a:spcAft>
                          <a:spcPts val="0"/>
                        </a:spcAft>
                      </a:pPr>
                      <a:r>
                        <a:rPr lang="es-US" sz="900" b="1" kern="1200" dirty="0">
                          <a:solidFill>
                            <a:schemeClr val="lt1"/>
                          </a:solidFill>
                          <a:effectLst/>
                          <a:latin typeface="+mn-lt"/>
                          <a:ea typeface="+mn-ea"/>
                          <a:cs typeface="+mn-cs"/>
                        </a:rPr>
                        <a:t> </a:t>
                      </a:r>
                      <a:endParaRPr lang="es-CO" sz="900" b="1" kern="1200" dirty="0">
                        <a:solidFill>
                          <a:schemeClr val="lt1"/>
                        </a:solidFill>
                        <a:effectLst/>
                        <a:latin typeface="+mn-lt"/>
                        <a:ea typeface="+mn-ea"/>
                        <a:cs typeface="+mn-cs"/>
                      </a:endParaRPr>
                    </a:p>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ESPECÍFICA</a:t>
                      </a:r>
                      <a:endParaRPr lang="es-CO" sz="900" b="1" kern="1200" dirty="0">
                        <a:solidFill>
                          <a:schemeClr val="lt1"/>
                        </a:solidFill>
                        <a:effectLst/>
                        <a:latin typeface="+mn-lt"/>
                        <a:ea typeface="+mn-ea"/>
                        <a:cs typeface="+mn-cs"/>
                      </a:endParaRPr>
                    </a:p>
                  </a:txBody>
                  <a:tcPr marL="61722" marR="61722" marT="0" marB="0"/>
                </a:tc>
                <a:tc>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Debe acreditar mediante la presentación certificaciones experiencia específica como encargado de obras de acabados generales, adecuación de espacios, instalaciones eléctricas e hidrosanitarias. </a:t>
                      </a:r>
                      <a:endParaRPr lang="es-CO" sz="900" b="1" kern="1200" dirty="0">
                        <a:solidFill>
                          <a:schemeClr val="lt1"/>
                        </a:solidFill>
                        <a:effectLst/>
                        <a:latin typeface="+mn-lt"/>
                        <a:ea typeface="+mn-ea"/>
                        <a:cs typeface="+mn-cs"/>
                      </a:endParaRPr>
                    </a:p>
                  </a:txBody>
                  <a:tcPr marL="61722" marR="61722" marT="0" marB="0"/>
                </a:tc>
                <a:extLst>
                  <a:ext uri="{0D108BD9-81ED-4DB2-BD59-A6C34878D82A}">
                    <a16:rowId xmlns:a16="http://schemas.microsoft.com/office/drawing/2014/main" val="2120679100"/>
                  </a:ext>
                </a:extLst>
              </a:tr>
              <a:tr h="217952">
                <a:tc>
                  <a:txBody>
                    <a:bodyPr/>
                    <a:lstStyle/>
                    <a:p>
                      <a:pPr marL="40640" marR="388620" algn="l" defTabSz="457200" rtl="0" eaLnBrk="1" latinLnBrk="0" hangingPunct="1">
                        <a:lnSpc>
                          <a:spcPts val="1125"/>
                        </a:lnSpc>
                        <a:spcAft>
                          <a:spcPts val="0"/>
                        </a:spcAft>
                      </a:pPr>
                      <a:r>
                        <a:rPr lang="es-US" sz="900" b="1" kern="1200">
                          <a:solidFill>
                            <a:schemeClr val="lt1"/>
                          </a:solidFill>
                          <a:effectLst/>
                          <a:latin typeface="+mn-lt"/>
                          <a:ea typeface="+mn-ea"/>
                          <a:cs typeface="+mn-cs"/>
                        </a:rPr>
                        <a:t>DEDICACIÓN</a:t>
                      </a:r>
                      <a:endParaRPr lang="es-CO" sz="900" b="1" kern="1200">
                        <a:solidFill>
                          <a:schemeClr val="lt1"/>
                        </a:solidFill>
                        <a:effectLst/>
                        <a:latin typeface="+mn-lt"/>
                        <a:ea typeface="+mn-ea"/>
                        <a:cs typeface="+mn-cs"/>
                      </a:endParaRPr>
                    </a:p>
                  </a:txBody>
                  <a:tcPr marL="61722" marR="61722" marT="0" marB="0"/>
                </a:tc>
                <a:tc gridSpan="2">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100%</a:t>
                      </a:r>
                      <a:endParaRPr lang="es-CO" sz="900" b="1" kern="1200" dirty="0">
                        <a:solidFill>
                          <a:schemeClr val="lt1"/>
                        </a:solidFill>
                        <a:effectLst/>
                        <a:latin typeface="+mn-lt"/>
                        <a:ea typeface="+mn-ea"/>
                        <a:cs typeface="+mn-cs"/>
                      </a:endParaRPr>
                    </a:p>
                  </a:txBody>
                  <a:tcPr marL="61722" marR="61722" marT="0" marB="0"/>
                </a:tc>
                <a:tc hMerge="1">
                  <a:txBody>
                    <a:bodyPr/>
                    <a:lstStyle/>
                    <a:p>
                      <a:endParaRPr lang="es-CO"/>
                    </a:p>
                  </a:txBody>
                  <a:tcPr/>
                </a:tc>
                <a:extLst>
                  <a:ext uri="{0D108BD9-81ED-4DB2-BD59-A6C34878D82A}">
                    <a16:rowId xmlns:a16="http://schemas.microsoft.com/office/drawing/2014/main" val="1035184878"/>
                  </a:ext>
                </a:extLst>
              </a:tr>
              <a:tr h="217952">
                <a:tc>
                  <a:txBody>
                    <a:bodyPr/>
                    <a:lstStyle/>
                    <a:p>
                      <a:pPr marL="40640" marR="388620" algn="l" defTabSz="457200" rtl="0" eaLnBrk="1" latinLnBrk="0" hangingPunct="1">
                        <a:lnSpc>
                          <a:spcPts val="1125"/>
                        </a:lnSpc>
                        <a:spcAft>
                          <a:spcPts val="0"/>
                        </a:spcAft>
                      </a:pPr>
                      <a:r>
                        <a:rPr lang="es-US" sz="900" b="1" kern="1200">
                          <a:solidFill>
                            <a:schemeClr val="lt1"/>
                          </a:solidFill>
                          <a:effectLst/>
                          <a:latin typeface="+mn-lt"/>
                          <a:ea typeface="+mn-ea"/>
                          <a:cs typeface="+mn-cs"/>
                        </a:rPr>
                        <a:t>CANTIDAD</a:t>
                      </a:r>
                      <a:endParaRPr lang="es-CO" sz="900" b="1" kern="1200">
                        <a:solidFill>
                          <a:schemeClr val="lt1"/>
                        </a:solidFill>
                        <a:effectLst/>
                        <a:latin typeface="+mn-lt"/>
                        <a:ea typeface="+mn-ea"/>
                        <a:cs typeface="+mn-cs"/>
                      </a:endParaRPr>
                    </a:p>
                  </a:txBody>
                  <a:tcPr marL="61722" marR="61722" marT="0" marB="0"/>
                </a:tc>
                <a:tc gridSpan="2">
                  <a:txBody>
                    <a:bodyPr/>
                    <a:lstStyle/>
                    <a:p>
                      <a:pPr marL="40640" marR="388620" algn="l" defTabSz="457200" rtl="0" eaLnBrk="1" latinLnBrk="0" hangingPunct="1">
                        <a:lnSpc>
                          <a:spcPts val="1125"/>
                        </a:lnSpc>
                        <a:spcAft>
                          <a:spcPts val="0"/>
                        </a:spcAft>
                      </a:pPr>
                      <a:r>
                        <a:rPr lang="es-US" sz="900" b="1" kern="1200" dirty="0">
                          <a:solidFill>
                            <a:schemeClr val="lt1"/>
                          </a:solidFill>
                          <a:effectLst/>
                          <a:latin typeface="+mn-lt"/>
                          <a:ea typeface="+mn-ea"/>
                          <a:cs typeface="+mn-cs"/>
                        </a:rPr>
                        <a:t>Uno (1)</a:t>
                      </a:r>
                      <a:endParaRPr lang="es-CO" sz="900" b="1" kern="1200" dirty="0">
                        <a:solidFill>
                          <a:schemeClr val="lt1"/>
                        </a:solidFill>
                        <a:effectLst/>
                        <a:latin typeface="+mn-lt"/>
                        <a:ea typeface="+mn-ea"/>
                        <a:cs typeface="+mn-cs"/>
                      </a:endParaRPr>
                    </a:p>
                  </a:txBody>
                  <a:tcPr marL="61722" marR="61722" marT="0" marB="0"/>
                </a:tc>
                <a:tc hMerge="1">
                  <a:txBody>
                    <a:bodyPr/>
                    <a:lstStyle/>
                    <a:p>
                      <a:endParaRPr lang="es-CO"/>
                    </a:p>
                  </a:txBody>
                  <a:tcPr/>
                </a:tc>
                <a:extLst>
                  <a:ext uri="{0D108BD9-81ED-4DB2-BD59-A6C34878D82A}">
                    <a16:rowId xmlns:a16="http://schemas.microsoft.com/office/drawing/2014/main" val="613257884"/>
                  </a:ext>
                </a:extLst>
              </a:tr>
            </a:tbl>
          </a:graphicData>
        </a:graphic>
      </p:graphicFrame>
      <p:sp>
        <p:nvSpPr>
          <p:cNvPr id="18" name="7 Marcador de contenido"/>
          <p:cNvSpPr txBox="1">
            <a:spLocks/>
          </p:cNvSpPr>
          <p:nvPr/>
        </p:nvSpPr>
        <p:spPr>
          <a:xfrm>
            <a:off x="2228374" y="1731646"/>
            <a:ext cx="7656670" cy="383619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25"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a:p>
            <a:pPr algn="just">
              <a:spcBef>
                <a:spcPts val="0"/>
              </a:spcBef>
              <a:defRPr/>
            </a:pPr>
            <a:endParaRPr lang="es-CO" sz="1170" dirty="0">
              <a:solidFill>
                <a:prstClr val="black">
                  <a:tint val="75000"/>
                </a:prstClr>
              </a:solidFill>
              <a:latin typeface="Arial Narrow" panose="020B0606020202030204" pitchFamily="34" charset="0"/>
            </a:endParaRPr>
          </a:p>
        </p:txBody>
      </p:sp>
      <p:sp>
        <p:nvSpPr>
          <p:cNvPr id="4104" name="13 Rectángulo"/>
          <p:cNvSpPr>
            <a:spLocks noChangeArrowheads="1"/>
          </p:cNvSpPr>
          <p:nvPr/>
        </p:nvSpPr>
        <p:spPr bwMode="auto">
          <a:xfrm>
            <a:off x="3881438" y="530067"/>
            <a:ext cx="62536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s-CO" altLang="es-CO" sz="1440" b="1" dirty="0">
                <a:solidFill>
                  <a:srgbClr val="FFFFFF"/>
                </a:solidFill>
                <a:latin typeface="Arial Narrow" panose="020B0606020202030204" pitchFamily="34" charset="0"/>
              </a:rPr>
              <a:t>          DEPOSITARIO CONSORCIO INMOBILIARIO DEL EJE CAFETERO</a:t>
            </a:r>
            <a:endParaRPr lang="es-CO" altLang="es-CO" sz="2520" b="1" dirty="0">
              <a:solidFill>
                <a:srgbClr val="FFFFFF"/>
              </a:solidFill>
              <a:latin typeface="Arial Narrow" panose="020B0606020202030204" pitchFamily="34" charset="0"/>
            </a:endParaRPr>
          </a:p>
        </p:txBody>
      </p:sp>
      <p:sp>
        <p:nvSpPr>
          <p:cNvPr id="11" name="7 Marcador de contenido"/>
          <p:cNvSpPr txBox="1">
            <a:spLocks/>
          </p:cNvSpPr>
          <p:nvPr/>
        </p:nvSpPr>
        <p:spPr>
          <a:xfrm>
            <a:off x="2224088" y="1811655"/>
            <a:ext cx="7779544" cy="4613434"/>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Bef>
                <a:spcPts val="0"/>
              </a:spcBef>
              <a:defRPr/>
            </a:pPr>
            <a:endParaRPr lang="es-CO" sz="1080" dirty="0">
              <a:solidFill>
                <a:srgbClr val="C0504D"/>
              </a:solidFill>
              <a:latin typeface="Arial Narrow" panose="020B0606020202030204" pitchFamily="34" charset="0"/>
            </a:endParaRPr>
          </a:p>
          <a:p>
            <a:pPr algn="just">
              <a:spcBef>
                <a:spcPts val="0"/>
              </a:spcBef>
              <a:defRPr/>
            </a:pPr>
            <a:endParaRPr lang="es-CO" sz="1080" dirty="0">
              <a:solidFill>
                <a:srgbClr val="C0504D"/>
              </a:solidFill>
              <a:latin typeface="Arial Narrow" panose="020B0606020202030204" pitchFamily="34" charset="0"/>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a:p>
            <a:pPr marL="154311" indent="-154311" algn="just">
              <a:spcBef>
                <a:spcPts val="0"/>
              </a:spcBef>
              <a:buFont typeface="Arial" panose="020B0604020202020204" pitchFamily="34" charset="0"/>
              <a:buChar char="•"/>
              <a:defRPr/>
            </a:pPr>
            <a:endParaRPr lang="es-CO" sz="1080" dirty="0">
              <a:solidFill>
                <a:prstClr val="black">
                  <a:tint val="75000"/>
                </a:prstClr>
              </a:solidFill>
            </a:endParaRPr>
          </a:p>
        </p:txBody>
      </p:sp>
      <p:sp>
        <p:nvSpPr>
          <p:cNvPr id="16" name="CuadroTexto 4"/>
          <p:cNvSpPr txBox="1">
            <a:spLocks noChangeArrowheads="1"/>
          </p:cNvSpPr>
          <p:nvPr/>
        </p:nvSpPr>
        <p:spPr bwMode="auto">
          <a:xfrm>
            <a:off x="2398442" y="993829"/>
            <a:ext cx="6869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1800" b="1" dirty="0">
                <a:solidFill>
                  <a:srgbClr val="254061"/>
                </a:solidFill>
                <a:effectLst>
                  <a:outerShdw blurRad="38100" dist="38100" dir="2700000" algn="tl">
                    <a:srgbClr val="000000">
                      <a:alpha val="43137"/>
                    </a:srgbClr>
                  </a:outerShdw>
                </a:effectLst>
                <a:latin typeface="Lato Regular" panose="020F0502020204030203" pitchFamily="34" charset="0"/>
                <a:ea typeface="Lato Regular" panose="020F0502020204030203" pitchFamily="34" charset="0"/>
                <a:cs typeface="Lato Regular" panose="020F0502020204030203" pitchFamily="34" charset="0"/>
              </a:rPr>
              <a:t>1.7 Requisitos técnicos habilitantes</a:t>
            </a:r>
          </a:p>
        </p:txBody>
      </p:sp>
      <p:graphicFrame>
        <p:nvGraphicFramePr>
          <p:cNvPr id="3" name="Tabla 2"/>
          <p:cNvGraphicFramePr>
            <a:graphicFrameLocks noGrp="1"/>
          </p:cNvGraphicFramePr>
          <p:nvPr>
            <p:extLst/>
          </p:nvPr>
        </p:nvGraphicFramePr>
        <p:xfrm>
          <a:off x="2771243" y="1456638"/>
          <a:ext cx="6057644" cy="4660299"/>
        </p:xfrm>
        <a:graphic>
          <a:graphicData uri="http://schemas.openxmlformats.org/drawingml/2006/table">
            <a:tbl>
              <a:tblPr firstRow="1" firstCol="1" lastRow="1" lastCol="1" bandRow="1" bandCol="1">
                <a:tableStyleId>{5C22544A-7EE6-4342-B048-85BDC9FD1C3A}</a:tableStyleId>
              </a:tblPr>
              <a:tblGrid>
                <a:gridCol w="1475086">
                  <a:extLst>
                    <a:ext uri="{9D8B030D-6E8A-4147-A177-3AD203B41FA5}">
                      <a16:colId xmlns:a16="http://schemas.microsoft.com/office/drawing/2014/main" val="1885964957"/>
                    </a:ext>
                  </a:extLst>
                </a:gridCol>
                <a:gridCol w="2194534">
                  <a:extLst>
                    <a:ext uri="{9D8B030D-6E8A-4147-A177-3AD203B41FA5}">
                      <a16:colId xmlns:a16="http://schemas.microsoft.com/office/drawing/2014/main" val="3882441411"/>
                    </a:ext>
                  </a:extLst>
                </a:gridCol>
                <a:gridCol w="2388024">
                  <a:extLst>
                    <a:ext uri="{9D8B030D-6E8A-4147-A177-3AD203B41FA5}">
                      <a16:colId xmlns:a16="http://schemas.microsoft.com/office/drawing/2014/main" val="2624036120"/>
                    </a:ext>
                  </a:extLst>
                </a:gridCol>
              </a:tblGrid>
              <a:tr h="334679">
                <a:tc>
                  <a:txBody>
                    <a:bodyPr/>
                    <a:lstStyle/>
                    <a:p>
                      <a:pPr marL="40640" marR="388620">
                        <a:lnSpc>
                          <a:spcPts val="1125"/>
                        </a:lnSpc>
                        <a:spcAft>
                          <a:spcPts val="0"/>
                        </a:spcAft>
                      </a:pPr>
                      <a:endParaRPr lang="es-US" sz="1400" dirty="0">
                        <a:effectLst/>
                      </a:endParaRPr>
                    </a:p>
                    <a:p>
                      <a:pPr marL="40640" marR="388620">
                        <a:lnSpc>
                          <a:spcPts val="1125"/>
                        </a:lnSpc>
                        <a:spcAft>
                          <a:spcPts val="0"/>
                        </a:spcAft>
                      </a:pPr>
                      <a:r>
                        <a:rPr lang="es-US" sz="1400" dirty="0">
                          <a:effectLst/>
                        </a:rPr>
                        <a:t>ROL</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marL="40640">
                        <a:lnSpc>
                          <a:spcPts val="1125"/>
                        </a:lnSpc>
                        <a:spcAft>
                          <a:spcPts val="0"/>
                        </a:spcAft>
                      </a:pPr>
                      <a:endParaRPr lang="es-US" sz="1400" dirty="0">
                        <a:effectLst/>
                      </a:endParaRPr>
                    </a:p>
                    <a:p>
                      <a:pPr marL="40640">
                        <a:lnSpc>
                          <a:spcPts val="1125"/>
                        </a:lnSpc>
                        <a:spcAft>
                          <a:spcPts val="0"/>
                        </a:spcAft>
                      </a:pPr>
                      <a:r>
                        <a:rPr lang="es-US" sz="1400" dirty="0">
                          <a:effectLst/>
                        </a:rPr>
                        <a:t>Ingeniero Civil o Arquitecto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186013464"/>
                  </a:ext>
                </a:extLst>
              </a:tr>
              <a:tr h="622658">
                <a:tc>
                  <a:txBody>
                    <a:bodyPr/>
                    <a:lstStyle/>
                    <a:p>
                      <a:pPr marL="40640" marR="388620">
                        <a:spcAft>
                          <a:spcPts val="0"/>
                        </a:spcAft>
                      </a:pPr>
                      <a:r>
                        <a:rPr lang="es-US" sz="1400" dirty="0">
                          <a:effectLst/>
                        </a:rPr>
                        <a:t>FORMACIÓN ACADÉMICA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0640">
                        <a:spcBef>
                          <a:spcPts val="550"/>
                        </a:spcBef>
                        <a:spcAft>
                          <a:spcPts val="0"/>
                        </a:spcAft>
                      </a:pPr>
                      <a:r>
                        <a:rPr lang="es-US" sz="1400">
                          <a:effectLst/>
                        </a:rPr>
                        <a:t>PROFESIÓN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67310">
                        <a:spcAft>
                          <a:spcPts val="0"/>
                        </a:spcAft>
                      </a:pPr>
                      <a:r>
                        <a:rPr lang="es-US" sz="1400" dirty="0">
                          <a:effectLst/>
                        </a:rPr>
                        <a:t>Ingeniero Civil o Arquitecto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1677776513"/>
                  </a:ext>
                </a:extLst>
              </a:tr>
              <a:tr h="1045029">
                <a:tc rowSpan="2">
                  <a:txBody>
                    <a:bodyPr/>
                    <a:lstStyle/>
                    <a:p>
                      <a:pPr>
                        <a:spcAft>
                          <a:spcPts val="0"/>
                        </a:spcAft>
                      </a:pPr>
                      <a:r>
                        <a:rPr lang="es-US" sz="1400" dirty="0">
                          <a:effectLst/>
                        </a:rPr>
                        <a:t> </a:t>
                      </a:r>
                      <a:endParaRPr lang="es-CO" sz="1400" dirty="0">
                        <a:effectLst/>
                      </a:endParaRPr>
                    </a:p>
                    <a:p>
                      <a:pPr>
                        <a:spcAft>
                          <a:spcPts val="0"/>
                        </a:spcAft>
                      </a:pPr>
                      <a:r>
                        <a:rPr lang="es-US" sz="1400" dirty="0">
                          <a:effectLst/>
                        </a:rPr>
                        <a:t> </a:t>
                      </a:r>
                      <a:endParaRPr lang="es-CO" sz="1400" dirty="0">
                        <a:effectLst/>
                      </a:endParaRPr>
                    </a:p>
                    <a:p>
                      <a:pPr>
                        <a:spcBef>
                          <a:spcPts val="50"/>
                        </a:spcBef>
                        <a:spcAft>
                          <a:spcPts val="0"/>
                        </a:spcAft>
                      </a:pPr>
                      <a:r>
                        <a:rPr lang="es-US" sz="1400" dirty="0">
                          <a:effectLst/>
                        </a:rPr>
                        <a:t> </a:t>
                      </a:r>
                      <a:endParaRPr lang="es-CO" sz="1400" dirty="0">
                        <a:effectLst/>
                      </a:endParaRPr>
                    </a:p>
                    <a:p>
                      <a:pPr marL="40640">
                        <a:spcAft>
                          <a:spcPts val="0"/>
                        </a:spcAft>
                      </a:pPr>
                      <a:r>
                        <a:rPr lang="es-US" sz="1400" dirty="0">
                          <a:effectLst/>
                        </a:rPr>
                        <a:t>EXPERIENCIA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a:spcBef>
                          <a:spcPts val="35"/>
                        </a:spcBef>
                        <a:spcAft>
                          <a:spcPts val="0"/>
                        </a:spcAft>
                      </a:pPr>
                      <a:r>
                        <a:rPr lang="es-US" sz="1400">
                          <a:effectLst/>
                        </a:rPr>
                        <a:t> </a:t>
                      </a:r>
                      <a:endParaRPr lang="es-CO" sz="1400">
                        <a:effectLst/>
                      </a:endParaRPr>
                    </a:p>
                    <a:p>
                      <a:pPr marL="40640">
                        <a:spcAft>
                          <a:spcPts val="0"/>
                        </a:spcAft>
                      </a:pPr>
                      <a:r>
                        <a:rPr lang="es-US" sz="1400">
                          <a:effectLst/>
                        </a:rPr>
                        <a:t>GENERAL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40005" algn="just">
                        <a:spcAft>
                          <a:spcPts val="0"/>
                        </a:spcAft>
                      </a:pPr>
                      <a:r>
                        <a:rPr lang="es-US" sz="1400">
                          <a:effectLst/>
                        </a:rPr>
                        <a:t>Debe acreditar mínimo cuatro (4) años de experiencia profesional, certificados por empresas dedicadas a la construcción.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1694722407"/>
                  </a:ext>
                </a:extLst>
              </a:tr>
              <a:tr h="1881051">
                <a:tc vMerge="1">
                  <a:txBody>
                    <a:bodyPr/>
                    <a:lstStyle/>
                    <a:p>
                      <a:endParaRPr lang="es-CO"/>
                    </a:p>
                  </a:txBody>
                  <a:tcPr/>
                </a:tc>
                <a:tc>
                  <a:txBody>
                    <a:bodyPr/>
                    <a:lstStyle/>
                    <a:p>
                      <a:pPr>
                        <a:spcBef>
                          <a:spcPts val="35"/>
                        </a:spcBef>
                        <a:spcAft>
                          <a:spcPts val="0"/>
                        </a:spcAft>
                      </a:pPr>
                      <a:r>
                        <a:rPr lang="es-US" sz="1400">
                          <a:effectLst/>
                        </a:rPr>
                        <a:t> </a:t>
                      </a:r>
                      <a:endParaRPr lang="es-CO" sz="1400">
                        <a:effectLst/>
                      </a:endParaRPr>
                    </a:p>
                    <a:p>
                      <a:pPr marL="40640">
                        <a:spcAft>
                          <a:spcPts val="0"/>
                        </a:spcAft>
                      </a:pPr>
                      <a:r>
                        <a:rPr lang="es-US" sz="1400">
                          <a:effectLst/>
                        </a:rPr>
                        <a:t>ESPECÍFICA</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a:txBody>
                    <a:bodyPr/>
                    <a:lstStyle/>
                    <a:p>
                      <a:pPr marL="42545" marR="40005" algn="just">
                        <a:spcAft>
                          <a:spcPts val="0"/>
                        </a:spcAft>
                      </a:pPr>
                      <a:r>
                        <a:rPr lang="es-US" sz="1400" dirty="0">
                          <a:effectLst/>
                        </a:rPr>
                        <a:t>Debe acreditar mediante la presentación certificaciones experiencia específica de mínimo cuatro (4) años como encargado de obras de acabados generales, adecuación de espacios, instalaciones eléctricas e hidrosanitarias.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extLst>
                  <a:ext uri="{0D108BD9-81ED-4DB2-BD59-A6C34878D82A}">
                    <a16:rowId xmlns:a16="http://schemas.microsoft.com/office/drawing/2014/main" val="2514386277"/>
                  </a:ext>
                </a:extLst>
              </a:tr>
              <a:tr h="380513">
                <a:tc>
                  <a:txBody>
                    <a:bodyPr/>
                    <a:lstStyle/>
                    <a:p>
                      <a:pPr marL="40640" marR="388620">
                        <a:lnSpc>
                          <a:spcPts val="1125"/>
                        </a:lnSpc>
                        <a:spcAft>
                          <a:spcPts val="0"/>
                        </a:spcAft>
                      </a:pPr>
                      <a:endParaRPr lang="es-US" sz="1400" dirty="0">
                        <a:effectLst/>
                      </a:endParaRPr>
                    </a:p>
                    <a:p>
                      <a:pPr marL="40640" marR="388620">
                        <a:lnSpc>
                          <a:spcPts val="1125"/>
                        </a:lnSpc>
                        <a:spcAft>
                          <a:spcPts val="0"/>
                        </a:spcAft>
                      </a:pPr>
                      <a:r>
                        <a:rPr lang="es-US" sz="1400" dirty="0">
                          <a:effectLst/>
                        </a:rPr>
                        <a:t>DEDICACIÓN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a:spcAft>
                          <a:spcPts val="0"/>
                        </a:spcAft>
                      </a:pPr>
                      <a:r>
                        <a:rPr lang="es-US" sz="1400" dirty="0">
                          <a:effectLst/>
                        </a:rPr>
                        <a:t>40%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576486299"/>
                  </a:ext>
                </a:extLst>
              </a:tr>
              <a:tr h="247334">
                <a:tc>
                  <a:txBody>
                    <a:bodyPr/>
                    <a:lstStyle/>
                    <a:p>
                      <a:pPr marL="40640" marR="388620">
                        <a:lnSpc>
                          <a:spcPts val="1125"/>
                        </a:lnSpc>
                        <a:spcAft>
                          <a:spcPts val="0"/>
                        </a:spcAft>
                      </a:pPr>
                      <a:endParaRPr lang="es-US" sz="1400" dirty="0">
                        <a:effectLst/>
                      </a:endParaRPr>
                    </a:p>
                    <a:p>
                      <a:pPr marL="40640" marR="388620">
                        <a:lnSpc>
                          <a:spcPts val="1125"/>
                        </a:lnSpc>
                        <a:spcAft>
                          <a:spcPts val="0"/>
                        </a:spcAft>
                      </a:pPr>
                      <a:r>
                        <a:rPr lang="es-US" sz="1400" dirty="0">
                          <a:effectLst/>
                        </a:rPr>
                        <a:t>CANTIDAD</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gridSpan="2">
                  <a:txBody>
                    <a:bodyPr/>
                    <a:lstStyle/>
                    <a:p>
                      <a:pPr>
                        <a:spcAft>
                          <a:spcPts val="0"/>
                        </a:spcAft>
                      </a:pPr>
                      <a:r>
                        <a:rPr lang="es-US" sz="1400" dirty="0">
                          <a:effectLst/>
                        </a:rPr>
                        <a:t>Uno</a:t>
                      </a:r>
                      <a:r>
                        <a:rPr lang="es-US" sz="1400" spc="-30" dirty="0">
                          <a:effectLst/>
                        </a:rPr>
                        <a:t> </a:t>
                      </a:r>
                      <a:r>
                        <a:rPr lang="es-US" sz="1400" dirty="0">
                          <a:effectLst/>
                        </a:rPr>
                        <a:t>(1)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722" marR="61722" marT="0" marB="0"/>
                </a:tc>
                <a:tc hMerge="1">
                  <a:txBody>
                    <a:bodyPr/>
                    <a:lstStyle/>
                    <a:p>
                      <a:endParaRPr lang="es-CO"/>
                    </a:p>
                  </a:txBody>
                  <a:tcPr/>
                </a:tc>
                <a:extLst>
                  <a:ext uri="{0D108BD9-81ED-4DB2-BD59-A6C34878D82A}">
                    <a16:rowId xmlns:a16="http://schemas.microsoft.com/office/drawing/2014/main" val="2443594728"/>
                  </a:ext>
                </a:extLst>
              </a:tr>
            </a:tbl>
          </a:graphicData>
        </a:graphic>
      </p:graphicFrame>
      <p:sp>
        <p:nvSpPr>
          <p:cNvPr id="17" name="Rectángulo 16">
            <a:extLst>
              <a:ext uri="{FF2B5EF4-FFF2-40B4-BE49-F238E27FC236}">
                <a16:creationId xmlns:a16="http://schemas.microsoft.com/office/drawing/2014/main" id="{56A75FD4-4E24-41EE-94DA-B6B1893054D1}"/>
              </a:ext>
            </a:extLst>
          </p:cNvPr>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Gerencia Técnica</a:t>
            </a:r>
          </a:p>
        </p:txBody>
      </p:sp>
      <p:sp>
        <p:nvSpPr>
          <p:cNvPr id="22" name="Rectángulo 21">
            <a:extLst>
              <a:ext uri="{FF2B5EF4-FFF2-40B4-BE49-F238E27FC236}">
                <a16:creationId xmlns:a16="http://schemas.microsoft.com/office/drawing/2014/main" id="{1E2D8F5D-BFED-4EBF-91DB-265A9AD60F57}"/>
              </a:ext>
            </a:extLst>
          </p:cNvPr>
          <p:cNvSpPr/>
          <p:nvPr/>
        </p:nvSpPr>
        <p:spPr>
          <a:xfrm>
            <a:off x="1981200" y="8542"/>
            <a:ext cx="8229600" cy="726198"/>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93" dirty="0"/>
          </a:p>
        </p:txBody>
      </p:sp>
      <p:pic>
        <p:nvPicPr>
          <p:cNvPr id="23" name="Imagen 8" descr="Fondos oscuros-01.png">
            <a:extLst>
              <a:ext uri="{FF2B5EF4-FFF2-40B4-BE49-F238E27FC236}">
                <a16:creationId xmlns:a16="http://schemas.microsoft.com/office/drawing/2014/main" id="{DB18DFC8-884B-4CE2-BB0A-42CD662210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092" y="66534"/>
            <a:ext cx="1350168" cy="64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uadroTexto 21">
            <a:extLst>
              <a:ext uri="{FF2B5EF4-FFF2-40B4-BE49-F238E27FC236}">
                <a16:creationId xmlns:a16="http://schemas.microsoft.com/office/drawing/2014/main" id="{118DEB8B-AF35-469D-98EF-97DCBA67DEAC}"/>
              </a:ext>
            </a:extLst>
          </p:cNvPr>
          <p:cNvSpPr txBox="1">
            <a:spLocks noChangeArrowheads="1"/>
          </p:cNvSpPr>
          <p:nvPr/>
        </p:nvSpPr>
        <p:spPr bwMode="auto">
          <a:xfrm>
            <a:off x="6590366" y="48346"/>
            <a:ext cx="3314021" cy="37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829" b="1" dirty="0">
                <a:solidFill>
                  <a:schemeClr val="bg1"/>
                </a:solidFill>
                <a:latin typeface="Lato Regular"/>
                <a:ea typeface="Lato Regular"/>
                <a:cs typeface="Lato Regular"/>
              </a:rPr>
              <a:t>CONTRATO ROM</a:t>
            </a:r>
          </a:p>
        </p:txBody>
      </p:sp>
      <p:sp>
        <p:nvSpPr>
          <p:cNvPr id="14" name="Rectángulo 13">
            <a:extLst>
              <a:ext uri="{FF2B5EF4-FFF2-40B4-BE49-F238E27FC236}">
                <a16:creationId xmlns:a16="http://schemas.microsoft.com/office/drawing/2014/main" id="{9D057ED8-DD99-4B6D-AA94-A6F09D67E044}"/>
              </a:ext>
            </a:extLst>
          </p:cNvPr>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Técnica</a:t>
            </a:r>
          </a:p>
        </p:txBody>
      </p:sp>
      <p:sp>
        <p:nvSpPr>
          <p:cNvPr id="15" name="Rectángulo 14">
            <a:extLst>
              <a:ext uri="{FF2B5EF4-FFF2-40B4-BE49-F238E27FC236}">
                <a16:creationId xmlns:a16="http://schemas.microsoft.com/office/drawing/2014/main" id="{0A8A92EF-1C23-41EA-AD00-E2DF72BD82B0}"/>
              </a:ext>
            </a:extLst>
          </p:cNvPr>
          <p:cNvSpPr/>
          <p:nvPr/>
        </p:nvSpPr>
        <p:spPr>
          <a:xfrm>
            <a:off x="0" y="0"/>
            <a:ext cx="12192000" cy="94859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9" name="Imagen 18" descr="Fondos oscuros-01.png">
            <a:extLst>
              <a:ext uri="{FF2B5EF4-FFF2-40B4-BE49-F238E27FC236}">
                <a16:creationId xmlns:a16="http://schemas.microsoft.com/office/drawing/2014/main" id="{314CBD57-ABDB-46BF-B34C-BA152D1438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922889"/>
          </a:xfrm>
          <a:prstGeom prst="rect">
            <a:avLst/>
          </a:prstGeom>
        </p:spPr>
      </p:pic>
      <p:sp>
        <p:nvSpPr>
          <p:cNvPr id="20" name="CuadroTexto 19">
            <a:extLst>
              <a:ext uri="{FF2B5EF4-FFF2-40B4-BE49-F238E27FC236}">
                <a16:creationId xmlns:a16="http://schemas.microsoft.com/office/drawing/2014/main" id="{34D03526-4C59-4A06-A362-75B78FDC9D98}"/>
              </a:ext>
            </a:extLst>
          </p:cNvPr>
          <p:cNvSpPr txBox="1"/>
          <p:nvPr/>
        </p:nvSpPr>
        <p:spPr>
          <a:xfrm>
            <a:off x="4572000" y="246800"/>
            <a:ext cx="6967629" cy="523220"/>
          </a:xfrm>
          <a:prstGeom prst="rect">
            <a:avLst/>
          </a:prstGeom>
          <a:noFill/>
        </p:spPr>
        <p:txBody>
          <a:bodyPr wrap="square" rtlCol="0">
            <a:spAutoFit/>
          </a:bodyPr>
          <a:lstStyle/>
          <a:p>
            <a:pPr algn="r"/>
            <a:r>
              <a:rPr lang="es-CO" sz="2800" b="1" dirty="0">
                <a:solidFill>
                  <a:schemeClr val="bg1"/>
                </a:solidFill>
              </a:rPr>
              <a:t>PROCESO ROM</a:t>
            </a:r>
          </a:p>
        </p:txBody>
      </p:sp>
    </p:spTree>
    <p:extLst>
      <p:ext uri="{BB962C8B-B14F-4D97-AF65-F5344CB8AC3E}">
        <p14:creationId xmlns:p14="http://schemas.microsoft.com/office/powerpoint/2010/main" val="409998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048364" y="4506012"/>
            <a:ext cx="7535843" cy="377072"/>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solidFill>
                  <a:schemeClr val="bg1"/>
                </a:solidFill>
              </a:rPr>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58</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42757541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01078" y="2497406"/>
            <a:ext cx="8150086" cy="1323439"/>
          </a:xfrm>
          <a:prstGeom prst="rect">
            <a:avLst/>
          </a:prstGeom>
          <a:noFill/>
        </p:spPr>
        <p:txBody>
          <a:bodyPr wrap="square" rtlCol="0">
            <a:spAutoFit/>
          </a:bodyPr>
          <a:lstStyle/>
          <a:p>
            <a:pPr algn="ctr"/>
            <a:r>
              <a:rPr lang="es-ES" sz="4000" dirty="0">
                <a:solidFill>
                  <a:srgbClr val="000A8B"/>
                </a:solidFill>
              </a:rPr>
              <a:t>GESTION DOCUMENTAL</a:t>
            </a:r>
          </a:p>
          <a:p>
            <a:pPr algn="ctr"/>
            <a:r>
              <a:rPr lang="es-ES" sz="4000" dirty="0">
                <a:solidFill>
                  <a:srgbClr val="000A8B"/>
                </a:solidFill>
              </a:rPr>
              <a:t>Las Buenas Prácticas - SAE</a:t>
            </a:r>
          </a:p>
        </p:txBody>
      </p:sp>
      <p:sp>
        <p:nvSpPr>
          <p:cNvPr id="8" name="Rectángulo 7">
            <a:extLst>
              <a:ext uri="{FF2B5EF4-FFF2-40B4-BE49-F238E27FC236}">
                <a16:creationId xmlns:a16="http://schemas.microsoft.com/office/drawing/2014/main" id="{04239DB1-2DD3-49A9-8E4C-EA59BCD167F8}"/>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9" name="Imagen 8" descr="Fondos oscuros-01.png">
            <a:extLst>
              <a:ext uri="{FF2B5EF4-FFF2-40B4-BE49-F238E27FC236}">
                <a16:creationId xmlns:a16="http://schemas.microsoft.com/office/drawing/2014/main" id="{BA9B7A06-0BF1-4CFC-ABBA-ABD7C6ABC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01078" y="1414194"/>
            <a:ext cx="8150086" cy="4401205"/>
          </a:xfrm>
          <a:prstGeom prst="rect">
            <a:avLst/>
          </a:prstGeom>
          <a:noFill/>
        </p:spPr>
        <p:txBody>
          <a:bodyPr wrap="square" rtlCol="0">
            <a:spAutoFit/>
          </a:bodyPr>
          <a:lstStyle/>
          <a:p>
            <a:pPr algn="ctr"/>
            <a:r>
              <a:rPr lang="es-ES" sz="4000" dirty="0">
                <a:solidFill>
                  <a:srgbClr val="000A8B"/>
                </a:solidFill>
              </a:rPr>
              <a:t>La gestión que la SAE ha realizado en materia de gestión documental, fue evaluada por el Archivo General de la Nación, determinando que ha sido una de la mejores practicas en gestión documental que merecen ser compartidas a nivel Nacional</a:t>
            </a:r>
          </a:p>
        </p:txBody>
      </p:sp>
      <p:sp>
        <p:nvSpPr>
          <p:cNvPr id="6" name="Rectángulo 5">
            <a:extLst>
              <a:ext uri="{FF2B5EF4-FFF2-40B4-BE49-F238E27FC236}">
                <a16:creationId xmlns:a16="http://schemas.microsoft.com/office/drawing/2014/main" id="{B6A36F84-933B-4E49-936E-F2B623975104}"/>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9CB5DB00-5E76-4FFB-A7B6-8B1DC8087A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3308058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graphicFrame>
        <p:nvGraphicFramePr>
          <p:cNvPr id="5" name="Objeto 4">
            <a:extLst>
              <a:ext uri="{FF2B5EF4-FFF2-40B4-BE49-F238E27FC236}">
                <a16:creationId xmlns:a16="http://schemas.microsoft.com/office/drawing/2014/main" id="{A2906481-10B7-467A-817D-51EBBF78F7FD}"/>
              </a:ext>
            </a:extLst>
          </p:cNvPr>
          <p:cNvGraphicFramePr>
            <a:graphicFrameLocks noChangeAspect="1"/>
          </p:cNvGraphicFramePr>
          <p:nvPr>
            <p:extLst>
              <p:ext uri="{D42A27DB-BD31-4B8C-83A1-F6EECF244321}">
                <p14:modId xmlns:p14="http://schemas.microsoft.com/office/powerpoint/2010/main" val="1247725851"/>
              </p:ext>
            </p:extLst>
          </p:nvPr>
        </p:nvGraphicFramePr>
        <p:xfrm>
          <a:off x="4783466" y="1348033"/>
          <a:ext cx="5352317" cy="5180046"/>
        </p:xfrm>
        <a:graphic>
          <a:graphicData uri="http://schemas.openxmlformats.org/presentationml/2006/ole">
            <mc:AlternateContent xmlns:mc="http://schemas.openxmlformats.org/markup-compatibility/2006">
              <mc:Choice xmlns:v="urn:schemas-microsoft-com:vml" Requires="v">
                <p:oleObj spid="_x0000_s1049" name="Acrobat Document" r:id="rId4" imgW="5828911" imgH="7543536" progId="AcroExch.Document.DC">
                  <p:embed/>
                </p:oleObj>
              </mc:Choice>
              <mc:Fallback>
                <p:oleObj name="Acrobat Document" r:id="rId4" imgW="5828911" imgH="7543536" progId="AcroExch.Document.DC">
                  <p:embed/>
                  <p:pic>
                    <p:nvPicPr>
                      <p:cNvPr id="5" name="Objeto 4">
                        <a:extLst>
                          <a:ext uri="{FF2B5EF4-FFF2-40B4-BE49-F238E27FC236}">
                            <a16:creationId xmlns:a16="http://schemas.microsoft.com/office/drawing/2014/main" id="{A2906481-10B7-467A-817D-51EBBF78F7FD}"/>
                          </a:ext>
                        </a:extLst>
                      </p:cNvPr>
                      <p:cNvPicPr/>
                      <p:nvPr/>
                    </p:nvPicPr>
                    <p:blipFill>
                      <a:blip r:embed="rId5"/>
                      <a:stretch>
                        <a:fillRect/>
                      </a:stretch>
                    </p:blipFill>
                    <p:spPr>
                      <a:xfrm>
                        <a:off x="4783466" y="1348033"/>
                        <a:ext cx="5352317" cy="5180046"/>
                      </a:xfrm>
                      <a:prstGeom prst="rect">
                        <a:avLst/>
                      </a:prstGeom>
                    </p:spPr>
                  </p:pic>
                </p:oleObj>
              </mc:Fallback>
            </mc:AlternateContent>
          </a:graphicData>
        </a:graphic>
      </p:graphicFrame>
      <p:sp>
        <p:nvSpPr>
          <p:cNvPr id="7" name="Bocadillo: rectángulo con esquinas redondeadas 6">
            <a:extLst>
              <a:ext uri="{FF2B5EF4-FFF2-40B4-BE49-F238E27FC236}">
                <a16:creationId xmlns:a16="http://schemas.microsoft.com/office/drawing/2014/main" id="{755A00CB-3136-4C8F-B8A0-8F3CF737BB47}"/>
              </a:ext>
            </a:extLst>
          </p:cNvPr>
          <p:cNvSpPr/>
          <p:nvPr/>
        </p:nvSpPr>
        <p:spPr>
          <a:xfrm>
            <a:off x="1790755" y="4170363"/>
            <a:ext cx="6518931" cy="2053883"/>
          </a:xfrm>
          <a:prstGeom prst="wedgeRoundRectCallout">
            <a:avLst>
              <a:gd name="adj1" fmla="val 66208"/>
              <a:gd name="adj2" fmla="val -4754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r>
              <a:rPr lang="es-CO" b="1" dirty="0">
                <a:solidFill>
                  <a:schemeClr val="tx1"/>
                </a:solidFill>
              </a:rPr>
              <a:t> agradecemos nos formalice la voluntad de la Sociedad de Activos Especiales SAS  - SAE, para divulgar </a:t>
            </a:r>
            <a:r>
              <a:rPr lang="es-CO" b="1" dirty="0">
                <a:solidFill>
                  <a:schemeClr val="tx1"/>
                </a:solidFill>
                <a:highlight>
                  <a:srgbClr val="FFFF00"/>
                </a:highlight>
              </a:rPr>
              <a:t>el proceso exitoso que realizaron sobre generación de cultura organizacional para la organización de un archivo especial, así como de los mecanismos y herramientas  que implementaron para lograr gestionar eficientemente ese acervo documental. </a:t>
            </a:r>
            <a:endParaRPr lang="es-CO" sz="2400" dirty="0">
              <a:solidFill>
                <a:schemeClr val="tx1"/>
              </a:solidFill>
              <a:highlight>
                <a:srgbClr val="FFFF00"/>
              </a:highlight>
            </a:endParaRPr>
          </a:p>
        </p:txBody>
      </p:sp>
      <p:sp>
        <p:nvSpPr>
          <p:cNvPr id="9" name="Rectángulo 8">
            <a:extLst>
              <a:ext uri="{FF2B5EF4-FFF2-40B4-BE49-F238E27FC236}">
                <a16:creationId xmlns:a16="http://schemas.microsoft.com/office/drawing/2014/main" id="{965725AE-7DA1-40D9-8E7D-A8C8B2CCD855}"/>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10" name="Imagen 9" descr="Fondos oscuros-01.png">
            <a:extLst>
              <a:ext uri="{FF2B5EF4-FFF2-40B4-BE49-F238E27FC236}">
                <a16:creationId xmlns:a16="http://schemas.microsoft.com/office/drawing/2014/main" id="{9BCF39B9-94CD-4406-A700-E6CE850B7A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92435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1860401" y="1235932"/>
            <a:ext cx="8150086" cy="1384995"/>
          </a:xfrm>
          <a:prstGeom prst="rect">
            <a:avLst/>
          </a:prstGeom>
          <a:noFill/>
        </p:spPr>
        <p:txBody>
          <a:bodyPr wrap="square" rtlCol="0">
            <a:spAutoFit/>
          </a:bodyPr>
          <a:lstStyle/>
          <a:p>
            <a:pPr algn="ctr"/>
            <a:r>
              <a:rPr lang="es-ES" sz="2800" dirty="0">
                <a:solidFill>
                  <a:srgbClr val="000A8B"/>
                </a:solidFill>
              </a:rPr>
              <a:t>Actualmente nuestra experiencia se comparte en la pagina del AGN en el OBSERVATORIO del SISTEMA NACIONAL DE ARCHIVOS.</a:t>
            </a:r>
          </a:p>
        </p:txBody>
      </p:sp>
      <p:sp>
        <p:nvSpPr>
          <p:cNvPr id="3" name="Rectángulo 2">
            <a:extLst>
              <a:ext uri="{FF2B5EF4-FFF2-40B4-BE49-F238E27FC236}">
                <a16:creationId xmlns:a16="http://schemas.microsoft.com/office/drawing/2014/main" id="{E33B598F-3071-46F3-A59F-5E8D49AA182C}"/>
              </a:ext>
            </a:extLst>
          </p:cNvPr>
          <p:cNvSpPr/>
          <p:nvPr/>
        </p:nvSpPr>
        <p:spPr>
          <a:xfrm>
            <a:off x="2347839" y="2958003"/>
            <a:ext cx="7662648" cy="3416320"/>
          </a:xfrm>
          <a:prstGeom prst="rect">
            <a:avLst/>
          </a:prstGeom>
          <a:solidFill>
            <a:schemeClr val="tx2">
              <a:lumMod val="40000"/>
              <a:lumOff val="60000"/>
            </a:schemeClr>
          </a:solidFill>
        </p:spPr>
        <p:txBody>
          <a:bodyPr wrap="square" lIns="91440" tIns="45720" rIns="91440" bIns="45720">
            <a:spAutoFit/>
          </a:bodyPr>
          <a:lstStyle/>
          <a:p>
            <a:r>
              <a:rPr lang="es-CO" b="1" dirty="0"/>
              <a:t>Observatorio Archivístico del SNA.</a:t>
            </a:r>
          </a:p>
          <a:p>
            <a:endParaRPr lang="es-CO" dirty="0"/>
          </a:p>
          <a:p>
            <a:pPr marL="285750" indent="-285750">
              <a:buFontTx/>
              <a:buChar char="-"/>
            </a:pPr>
            <a:r>
              <a:rPr lang="es-CO" dirty="0"/>
              <a:t>Sistema de información del desarrollo de la gestión documental en Colombia</a:t>
            </a:r>
          </a:p>
          <a:p>
            <a:pPr marL="285750" indent="-285750">
              <a:buFontTx/>
              <a:buChar char="-"/>
            </a:pPr>
            <a:r>
              <a:rPr lang="es-CO" dirty="0"/>
              <a:t>Facilita información sistemática y periódicamente, con el fin de hacer seguimiento al cumplimiento de la política archivística,  </a:t>
            </a:r>
          </a:p>
          <a:p>
            <a:pPr marL="285750" indent="-285750">
              <a:buFontTx/>
              <a:buChar char="-"/>
            </a:pPr>
            <a:r>
              <a:rPr lang="es-CO" dirty="0"/>
              <a:t>Investiga sobre las diversas variables que afectan su implementación en todas las entidades del Estado , y,</a:t>
            </a:r>
          </a:p>
          <a:p>
            <a:pPr marL="285750" indent="-285750">
              <a:buFontTx/>
              <a:buChar char="-"/>
            </a:pPr>
            <a:r>
              <a:rPr lang="es-CO" dirty="0"/>
              <a:t>Guía al AGN Jorge Palacios Preciado en la adopción de acciones para la defensa del patrimonio documental colombiano.</a:t>
            </a:r>
          </a:p>
          <a:p>
            <a:pPr marL="285750" indent="-285750">
              <a:buFontTx/>
              <a:buChar char="-"/>
            </a:pPr>
            <a:r>
              <a:rPr lang="es-CO" dirty="0"/>
              <a:t>Pública experiencias significativas de las entidades que están cumpliendo con el desarrollo de la normalización de la función archivística conforme a sus propias realidades.</a:t>
            </a:r>
            <a:endParaRPr lang="es-ES" sz="5400" dirty="0">
              <a:ln w="0"/>
              <a:effectLst>
                <a:outerShdw blurRad="38100" dist="19050" dir="2700000" algn="tl" rotWithShape="0">
                  <a:schemeClr val="dk1">
                    <a:alpha val="40000"/>
                  </a:schemeClr>
                </a:outerShdw>
              </a:effectLst>
            </a:endParaRPr>
          </a:p>
        </p:txBody>
      </p:sp>
      <p:sp>
        <p:nvSpPr>
          <p:cNvPr id="6" name="Rectángulo 5">
            <a:extLst>
              <a:ext uri="{FF2B5EF4-FFF2-40B4-BE49-F238E27FC236}">
                <a16:creationId xmlns:a16="http://schemas.microsoft.com/office/drawing/2014/main" id="{A52B4CC7-E739-4A8E-A40D-EB977AE4CFE0}"/>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5B1E5A28-8A76-474B-866B-D6765B156B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397739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pic>
        <p:nvPicPr>
          <p:cNvPr id="2" name="Imagen 1">
            <a:extLst>
              <a:ext uri="{FF2B5EF4-FFF2-40B4-BE49-F238E27FC236}">
                <a16:creationId xmlns:a16="http://schemas.microsoft.com/office/drawing/2014/main" id="{636D8F01-19F4-4B73-AC42-F428096F9370}"/>
              </a:ext>
            </a:extLst>
          </p:cNvPr>
          <p:cNvPicPr>
            <a:picLocks noChangeAspect="1"/>
          </p:cNvPicPr>
          <p:nvPr/>
        </p:nvPicPr>
        <p:blipFill>
          <a:blip r:embed="rId3"/>
          <a:stretch>
            <a:fillRect/>
          </a:stretch>
        </p:blipFill>
        <p:spPr>
          <a:xfrm>
            <a:off x="2191658" y="1393371"/>
            <a:ext cx="7857057" cy="5021944"/>
          </a:xfrm>
          <a:prstGeom prst="rect">
            <a:avLst/>
          </a:prstGeom>
        </p:spPr>
      </p:pic>
      <p:sp>
        <p:nvSpPr>
          <p:cNvPr id="6" name="Bocadillo: rectángulo con esquinas redondeadas 5">
            <a:extLst>
              <a:ext uri="{FF2B5EF4-FFF2-40B4-BE49-F238E27FC236}">
                <a16:creationId xmlns:a16="http://schemas.microsoft.com/office/drawing/2014/main" id="{FC7C6DE2-55A0-4DB7-AC19-3E416D4633DC}"/>
              </a:ext>
            </a:extLst>
          </p:cNvPr>
          <p:cNvSpPr/>
          <p:nvPr/>
        </p:nvSpPr>
        <p:spPr>
          <a:xfrm>
            <a:off x="5494174" y="1421507"/>
            <a:ext cx="4653323" cy="2053883"/>
          </a:xfrm>
          <a:prstGeom prst="wedgeRoundRectCallout">
            <a:avLst>
              <a:gd name="adj1" fmla="val -55297"/>
              <a:gd name="adj2" fmla="val 12893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r>
              <a:rPr lang="es-CO" b="1" dirty="0">
                <a:solidFill>
                  <a:schemeClr val="tx1"/>
                </a:solidFill>
              </a:rPr>
              <a:t>Solo tres (3) instituciones, de mas de 7.500 entidades del estado (Fuente AGN)</a:t>
            </a:r>
          </a:p>
          <a:p>
            <a:r>
              <a:rPr lang="es-CO" dirty="0">
                <a:solidFill>
                  <a:schemeClr val="tx1"/>
                </a:solidFill>
              </a:rPr>
              <a:t> </a:t>
            </a:r>
          </a:p>
          <a:p>
            <a:pPr marL="342900" indent="-342900">
              <a:buAutoNum type="arabicPeriod"/>
            </a:pPr>
            <a:r>
              <a:rPr lang="es-CO" dirty="0">
                <a:solidFill>
                  <a:schemeClr val="tx1"/>
                </a:solidFill>
              </a:rPr>
              <a:t>Secretaria de Hacienda Distrital</a:t>
            </a:r>
          </a:p>
          <a:p>
            <a:pPr marL="342900" indent="-342900">
              <a:buAutoNum type="arabicPeriod"/>
            </a:pPr>
            <a:r>
              <a:rPr lang="es-CO" dirty="0">
                <a:solidFill>
                  <a:schemeClr val="tx1"/>
                </a:solidFill>
              </a:rPr>
              <a:t>Policía Nacional de Colombia</a:t>
            </a:r>
          </a:p>
          <a:p>
            <a:pPr marL="342900" indent="-342900">
              <a:buAutoNum type="arabicPeriod"/>
            </a:pPr>
            <a:r>
              <a:rPr lang="es-CO" sz="2400" dirty="0">
                <a:solidFill>
                  <a:schemeClr val="tx1"/>
                </a:solidFill>
              </a:rPr>
              <a:t>Sociedad de Activos Especiales SAE SAS</a:t>
            </a:r>
          </a:p>
        </p:txBody>
      </p:sp>
      <p:sp>
        <p:nvSpPr>
          <p:cNvPr id="5" name="Rectángulo 4">
            <a:extLst>
              <a:ext uri="{FF2B5EF4-FFF2-40B4-BE49-F238E27FC236}">
                <a16:creationId xmlns:a16="http://schemas.microsoft.com/office/drawing/2014/main" id="{C38CF4B0-1B40-46C5-907C-55CBE71F75AA}"/>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DD80085C-BD0B-49E4-A271-831270FF14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00536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971750" y="1944572"/>
            <a:ext cx="5867451" cy="2677656"/>
          </a:xfrm>
          <a:prstGeom prst="rect">
            <a:avLst/>
          </a:prstGeom>
          <a:noFill/>
        </p:spPr>
        <p:txBody>
          <a:bodyPr wrap="square" rtlCol="0">
            <a:spAutoFit/>
          </a:bodyPr>
          <a:lstStyle/>
          <a:p>
            <a:pPr algn="ctr"/>
            <a:r>
              <a:rPr lang="es-ES" sz="2800" dirty="0">
                <a:solidFill>
                  <a:srgbClr val="000A8B"/>
                </a:solidFill>
              </a:rPr>
              <a:t>Para ello se trabajo en forma conjunta con la Oficina de Comunicaciones y Atención al Ciudadano en un documento y una presentación, en donde, en forma resumida se expone nuestra situación antes y después.</a:t>
            </a:r>
          </a:p>
        </p:txBody>
      </p:sp>
      <p:sp>
        <p:nvSpPr>
          <p:cNvPr id="6" name="Rectángulo 5">
            <a:extLst>
              <a:ext uri="{FF2B5EF4-FFF2-40B4-BE49-F238E27FC236}">
                <a16:creationId xmlns:a16="http://schemas.microsoft.com/office/drawing/2014/main" id="{07347DAF-F9FB-49C6-8322-BD286E9E0E84}"/>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34B97A9F-2368-4633-9086-37307B4C8C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3189506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368063" y="1722717"/>
            <a:ext cx="7582486" cy="3754874"/>
          </a:xfrm>
          <a:prstGeom prst="rect">
            <a:avLst/>
          </a:prstGeom>
          <a:noFill/>
        </p:spPr>
        <p:txBody>
          <a:bodyPr wrap="square" rtlCol="0">
            <a:spAutoFit/>
          </a:bodyPr>
          <a:lstStyle/>
          <a:p>
            <a:pPr marL="342900" indent="-342900">
              <a:buAutoNum type="arabicPeriod"/>
            </a:pPr>
            <a:r>
              <a:rPr lang="es-ES" sz="2400" b="1" dirty="0"/>
              <a:t>TEMAS ARCHIVÍSTICOS A RESALTAR CON EL PROYECTO</a:t>
            </a:r>
          </a:p>
          <a:p>
            <a:endParaRPr lang="es-ES" b="1" dirty="0"/>
          </a:p>
          <a:p>
            <a:endParaRPr lang="es-ES" b="1" dirty="0"/>
          </a:p>
          <a:p>
            <a:pPr lvl="0"/>
            <a:r>
              <a:rPr lang="es-ES" sz="2000" dirty="0"/>
              <a:t>- Elaboración y aplicación de instrumentos archivísticos</a:t>
            </a:r>
          </a:p>
          <a:p>
            <a:pPr lvl="0"/>
            <a:endParaRPr lang="es-ES" sz="2000" dirty="0"/>
          </a:p>
          <a:p>
            <a:pPr marL="742950" lvl="1" indent="-285750">
              <a:buFontTx/>
              <a:buChar char="-"/>
            </a:pPr>
            <a:r>
              <a:rPr lang="es-ES" sz="2000" dirty="0"/>
              <a:t>Plan Institucional de Archivos</a:t>
            </a:r>
          </a:p>
          <a:p>
            <a:pPr marL="742950" lvl="1" indent="-285750">
              <a:buFontTx/>
              <a:buChar char="-"/>
            </a:pPr>
            <a:r>
              <a:rPr lang="es-ES" sz="2000" dirty="0"/>
              <a:t>Tablas de Retención Documental</a:t>
            </a:r>
            <a:endParaRPr lang="es-CO" sz="2000" dirty="0"/>
          </a:p>
          <a:p>
            <a:pPr lvl="0"/>
            <a:endParaRPr lang="es-ES" sz="2000" dirty="0"/>
          </a:p>
          <a:p>
            <a:pPr lvl="0"/>
            <a:r>
              <a:rPr lang="es-ES" sz="2000" dirty="0"/>
              <a:t>- Centralización del archivo</a:t>
            </a:r>
            <a:endParaRPr lang="es-CO" sz="2000" dirty="0"/>
          </a:p>
          <a:p>
            <a:pPr lvl="0"/>
            <a:r>
              <a:rPr lang="es-ES" sz="2000" dirty="0"/>
              <a:t>- Cultura Organizacional 	</a:t>
            </a:r>
            <a:endParaRPr lang="es-CO" sz="2000" dirty="0"/>
          </a:p>
          <a:p>
            <a:pPr lvl="0"/>
            <a:r>
              <a:rPr lang="es-ES" sz="2000" dirty="0"/>
              <a:t>- Seguridad y acceso a la información</a:t>
            </a:r>
            <a:endParaRPr lang="es-CO" sz="2000" dirty="0"/>
          </a:p>
          <a:p>
            <a:endParaRPr lang="es-ES" b="1" dirty="0"/>
          </a:p>
        </p:txBody>
      </p:sp>
      <p:sp>
        <p:nvSpPr>
          <p:cNvPr id="6" name="Rectángulo 5">
            <a:extLst>
              <a:ext uri="{FF2B5EF4-FFF2-40B4-BE49-F238E27FC236}">
                <a16:creationId xmlns:a16="http://schemas.microsoft.com/office/drawing/2014/main" id="{D640FCDB-2E5D-45EA-86D1-E087FE3ECFCE}"/>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BUENAS PRÁCTICAS</a:t>
            </a:r>
          </a:p>
        </p:txBody>
      </p:sp>
      <p:pic>
        <p:nvPicPr>
          <p:cNvPr id="7" name="Imagen 6" descr="Fondos oscuros-01.png">
            <a:extLst>
              <a:ext uri="{FF2B5EF4-FFF2-40B4-BE49-F238E27FC236}">
                <a16:creationId xmlns:a16="http://schemas.microsoft.com/office/drawing/2014/main" id="{5FB88C5E-AE37-46F2-83E3-D3C41CB8C1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52188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02303" y="1757312"/>
            <a:ext cx="8285869" cy="4124206"/>
          </a:xfrm>
          <a:prstGeom prst="rect">
            <a:avLst/>
          </a:prstGeom>
          <a:noFill/>
        </p:spPr>
        <p:txBody>
          <a:bodyPr wrap="square" rtlCol="0">
            <a:spAutoFit/>
          </a:bodyPr>
          <a:lstStyle/>
          <a:p>
            <a:r>
              <a:rPr lang="es-ES" sz="2400" b="1" dirty="0"/>
              <a:t>2. SITUACIÓN ANTES DE LA INTERVENCIÓN</a:t>
            </a:r>
          </a:p>
          <a:p>
            <a:endParaRPr lang="es-ES" b="1" dirty="0"/>
          </a:p>
          <a:p>
            <a:pPr marL="285750" indent="-285750" algn="just">
              <a:buFontTx/>
              <a:buChar char="-"/>
            </a:pPr>
            <a:r>
              <a:rPr lang="es-ES" sz="2000" dirty="0"/>
              <a:t>Expedientes almacenados en cajas conformando pilas o torres colocadas directamente sobre el piso</a:t>
            </a:r>
          </a:p>
          <a:p>
            <a:pPr marL="285750" indent="-285750" algn="just">
              <a:buFontTx/>
              <a:buChar char="-"/>
            </a:pPr>
            <a:r>
              <a:rPr lang="es-ES" sz="2000" dirty="0"/>
              <a:t>Carencia de muebles  o estantes de archivo</a:t>
            </a:r>
          </a:p>
          <a:p>
            <a:pPr marL="285750" indent="-285750" algn="just">
              <a:buFontTx/>
              <a:buChar char="-"/>
            </a:pPr>
            <a:r>
              <a:rPr lang="es-CO" sz="2000" dirty="0"/>
              <a:t>Unidades de almacenamiento en un avanzado estado de deterioro</a:t>
            </a:r>
          </a:p>
          <a:p>
            <a:pPr marL="285750" indent="-285750" algn="just">
              <a:buFontTx/>
              <a:buChar char="-"/>
            </a:pPr>
            <a:r>
              <a:rPr lang="es-CO" sz="2000" dirty="0"/>
              <a:t>Archivo ubicado en diferentes lugares</a:t>
            </a:r>
          </a:p>
          <a:p>
            <a:pPr marL="285750" indent="-285750" algn="just">
              <a:buFontTx/>
              <a:buChar char="-"/>
            </a:pPr>
            <a:r>
              <a:rPr lang="es-CO" sz="2000" dirty="0"/>
              <a:t>Tiempo de ubicación de un expediente (hasta 35 minutos)</a:t>
            </a:r>
          </a:p>
          <a:p>
            <a:pPr marL="285750" indent="-285750" algn="just">
              <a:buFontTx/>
              <a:buChar char="-"/>
            </a:pPr>
            <a:r>
              <a:rPr lang="es-CO" sz="2000" dirty="0"/>
              <a:t>Inventario documental desactualizado</a:t>
            </a:r>
          </a:p>
          <a:p>
            <a:pPr marL="285750" indent="-285750" algn="just">
              <a:buFontTx/>
              <a:buChar char="-"/>
            </a:pPr>
            <a:r>
              <a:rPr lang="es-CO" sz="2000" dirty="0"/>
              <a:t>Inexistencia de procedimientos en gestión documental.</a:t>
            </a:r>
          </a:p>
          <a:p>
            <a:pPr marL="285750" indent="-285750" algn="just">
              <a:buFontTx/>
              <a:buChar char="-"/>
            </a:pPr>
            <a:r>
              <a:rPr lang="es-CO" sz="2000" dirty="0"/>
              <a:t>Imagen de desorden en las oficinas (pilas de carpetas sobre los escritorios)</a:t>
            </a:r>
          </a:p>
          <a:p>
            <a:pPr marL="285750" indent="-285750" algn="just">
              <a:buFontTx/>
              <a:buChar char="-"/>
            </a:pPr>
            <a:r>
              <a:rPr lang="es-CO" sz="2000" dirty="0"/>
              <a:t>Funcionarios poco y nada interesados en la materia de gestión documental</a:t>
            </a:r>
          </a:p>
          <a:p>
            <a:pPr marL="285750" indent="-285750" algn="just">
              <a:buFontTx/>
              <a:buChar char="-"/>
            </a:pPr>
            <a:r>
              <a:rPr lang="es-CO" sz="2000" dirty="0"/>
              <a:t>Inexistencia de instrumentos archivísticos.</a:t>
            </a:r>
            <a:endParaRPr lang="es-ES" sz="2000" b="1" dirty="0"/>
          </a:p>
        </p:txBody>
      </p:sp>
      <p:sp>
        <p:nvSpPr>
          <p:cNvPr id="6" name="Rectángulo 5">
            <a:extLst>
              <a:ext uri="{FF2B5EF4-FFF2-40B4-BE49-F238E27FC236}">
                <a16:creationId xmlns:a16="http://schemas.microsoft.com/office/drawing/2014/main" id="{1EF3D0C3-50AC-4E5D-A73C-0A2738726006}"/>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7" name="Imagen 6" descr="Fondos oscuros-01.png">
            <a:extLst>
              <a:ext uri="{FF2B5EF4-FFF2-40B4-BE49-F238E27FC236}">
                <a16:creationId xmlns:a16="http://schemas.microsoft.com/office/drawing/2014/main" id="{2C6AF97F-3DA3-4522-B449-8AE77069A5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89643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938869" y="171847"/>
            <a:ext cx="2626360" cy="461665"/>
          </a:xfrm>
          <a:prstGeom prst="rect">
            <a:avLst/>
          </a:prstGeom>
          <a:noFill/>
        </p:spPr>
        <p:txBody>
          <a:bodyPr wrap="square" rtlCol="0">
            <a:spAutoFit/>
          </a:bodyPr>
          <a:lstStyle/>
          <a:p>
            <a:r>
              <a:rPr lang="es-ES" sz="2400" b="1" dirty="0"/>
              <a:t>IMÁGENES ANTES</a:t>
            </a:r>
            <a:endParaRPr lang="es-ES" sz="2000" b="1" dirty="0"/>
          </a:p>
        </p:txBody>
      </p:sp>
      <p:pic>
        <p:nvPicPr>
          <p:cNvPr id="6" name="Imagen 5" descr="C:\Users\win7\Downloads\20150122_123508.jpg">
            <a:extLst>
              <a:ext uri="{FF2B5EF4-FFF2-40B4-BE49-F238E27FC236}">
                <a16:creationId xmlns:a16="http://schemas.microsoft.com/office/drawing/2014/main" id="{F3A58AA5-9B4F-4DC3-9D82-2356568D5E6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2302" y="1975446"/>
            <a:ext cx="2626360" cy="2228850"/>
          </a:xfrm>
          <a:prstGeom prst="rect">
            <a:avLst/>
          </a:prstGeom>
          <a:noFill/>
          <a:ln>
            <a:noFill/>
          </a:ln>
        </p:spPr>
      </p:pic>
      <p:pic>
        <p:nvPicPr>
          <p:cNvPr id="7" name="Imagen 6" descr="C:\Users\win7\Downloads\20150122_123531.jpg">
            <a:extLst>
              <a:ext uri="{FF2B5EF4-FFF2-40B4-BE49-F238E27FC236}">
                <a16:creationId xmlns:a16="http://schemas.microsoft.com/office/drawing/2014/main" id="{639B6CA2-FAC2-4F3A-A655-214257032DA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8304" y="1765874"/>
            <a:ext cx="2627630" cy="2191385"/>
          </a:xfrm>
          <a:prstGeom prst="rect">
            <a:avLst/>
          </a:prstGeom>
          <a:noFill/>
          <a:ln>
            <a:noFill/>
          </a:ln>
        </p:spPr>
      </p:pic>
      <p:pic>
        <p:nvPicPr>
          <p:cNvPr id="8" name="Imagen 7" descr="C:\Users\win7\Downloads\20150122_123521.jpg">
            <a:extLst>
              <a:ext uri="{FF2B5EF4-FFF2-40B4-BE49-F238E27FC236}">
                <a16:creationId xmlns:a16="http://schemas.microsoft.com/office/drawing/2014/main" id="{B7026728-52FA-4D17-8269-ED89F34A9830}"/>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5576" y="2220556"/>
            <a:ext cx="2644140" cy="1983740"/>
          </a:xfrm>
          <a:prstGeom prst="rect">
            <a:avLst/>
          </a:prstGeom>
          <a:noFill/>
          <a:ln>
            <a:noFill/>
          </a:ln>
        </p:spPr>
      </p:pic>
      <p:pic>
        <p:nvPicPr>
          <p:cNvPr id="9" name="Imagen 8" descr="C:\Users\win7\Downloads\20150122_123621 (1).jpg">
            <a:extLst>
              <a:ext uri="{FF2B5EF4-FFF2-40B4-BE49-F238E27FC236}">
                <a16:creationId xmlns:a16="http://schemas.microsoft.com/office/drawing/2014/main" id="{04FB4CD5-85E6-4F5B-AD9A-6568862248B0}"/>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70420" y="4532385"/>
            <a:ext cx="2466975" cy="1929130"/>
          </a:xfrm>
          <a:prstGeom prst="rect">
            <a:avLst/>
          </a:prstGeom>
          <a:noFill/>
          <a:ln>
            <a:noFill/>
          </a:ln>
        </p:spPr>
      </p:pic>
      <p:pic>
        <p:nvPicPr>
          <p:cNvPr id="10" name="Imagen 9" descr="C:\Users\win7\Downloads\20150119_095846.jpg">
            <a:extLst>
              <a:ext uri="{FF2B5EF4-FFF2-40B4-BE49-F238E27FC236}">
                <a16:creationId xmlns:a16="http://schemas.microsoft.com/office/drawing/2014/main" id="{7216D47B-D232-410E-8A42-C4AFA567D248}"/>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53506" y="4505080"/>
            <a:ext cx="2644140" cy="1983740"/>
          </a:xfrm>
          <a:prstGeom prst="rect">
            <a:avLst/>
          </a:prstGeom>
          <a:noFill/>
          <a:ln>
            <a:noFill/>
          </a:ln>
        </p:spPr>
      </p:pic>
      <p:sp>
        <p:nvSpPr>
          <p:cNvPr id="11" name="Rectángulo 10">
            <a:extLst>
              <a:ext uri="{FF2B5EF4-FFF2-40B4-BE49-F238E27FC236}">
                <a16:creationId xmlns:a16="http://schemas.microsoft.com/office/drawing/2014/main" id="{114EA836-189A-4C8E-95E0-CE47F52D233A}"/>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12" name="Imagen 11" descr="Fondos oscuros-01.png">
            <a:extLst>
              <a:ext uri="{FF2B5EF4-FFF2-40B4-BE49-F238E27FC236}">
                <a16:creationId xmlns:a16="http://schemas.microsoft.com/office/drawing/2014/main" id="{D4E630FB-0FE0-45DE-98EC-0A81B4AF88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64017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938869" y="171847"/>
            <a:ext cx="2626360" cy="461665"/>
          </a:xfrm>
          <a:prstGeom prst="rect">
            <a:avLst/>
          </a:prstGeom>
          <a:noFill/>
        </p:spPr>
        <p:txBody>
          <a:bodyPr wrap="square" rtlCol="0">
            <a:spAutoFit/>
          </a:bodyPr>
          <a:lstStyle/>
          <a:p>
            <a:r>
              <a:rPr lang="es-ES" sz="2400" b="1" dirty="0"/>
              <a:t>IMÁGENES ANTES</a:t>
            </a:r>
            <a:endParaRPr lang="es-ES" sz="2000" b="1" dirty="0"/>
          </a:p>
        </p:txBody>
      </p:sp>
      <p:pic>
        <p:nvPicPr>
          <p:cNvPr id="11" name="Imagen 10" descr="C:\Users\win7\Downloads\DSC05739.JPG">
            <a:extLst>
              <a:ext uri="{FF2B5EF4-FFF2-40B4-BE49-F238E27FC236}">
                <a16:creationId xmlns:a16="http://schemas.microsoft.com/office/drawing/2014/main" id="{90F50827-8711-46B8-B978-AF502011325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1017" y="1690775"/>
            <a:ext cx="2528570" cy="1894840"/>
          </a:xfrm>
          <a:prstGeom prst="rect">
            <a:avLst/>
          </a:prstGeom>
          <a:noFill/>
          <a:ln>
            <a:noFill/>
          </a:ln>
        </p:spPr>
      </p:pic>
      <p:pic>
        <p:nvPicPr>
          <p:cNvPr id="12" name="Imagen 11" descr="C:\Users\jrengifo\AppData\Local\Microsoft\Windows\INetCache\Content.Word\20150119_100113.jpg">
            <a:extLst>
              <a:ext uri="{FF2B5EF4-FFF2-40B4-BE49-F238E27FC236}">
                <a16:creationId xmlns:a16="http://schemas.microsoft.com/office/drawing/2014/main" id="{EEA9E795-BD50-4986-9DAC-B02A64CD14D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653158" y="1048144"/>
            <a:ext cx="2576195" cy="2812415"/>
          </a:xfrm>
          <a:prstGeom prst="rect">
            <a:avLst/>
          </a:prstGeom>
          <a:noFill/>
          <a:ln>
            <a:noFill/>
          </a:ln>
        </p:spPr>
      </p:pic>
      <p:pic>
        <p:nvPicPr>
          <p:cNvPr id="13" name="Imagen 12" descr="C:\Users\jrengifo\AppData\Local\Microsoft\Windows\INetCache\Content.Word\20150119_164856.jpg">
            <a:extLst>
              <a:ext uri="{FF2B5EF4-FFF2-40B4-BE49-F238E27FC236}">
                <a16:creationId xmlns:a16="http://schemas.microsoft.com/office/drawing/2014/main" id="{312F8233-2B8B-4DAE-940B-B465556D99E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648526" y="1290205"/>
            <a:ext cx="2550160" cy="2396490"/>
          </a:xfrm>
          <a:prstGeom prst="rect">
            <a:avLst/>
          </a:prstGeom>
          <a:noFill/>
          <a:ln>
            <a:noFill/>
          </a:ln>
        </p:spPr>
      </p:pic>
      <p:pic>
        <p:nvPicPr>
          <p:cNvPr id="14" name="Imagen 13" descr="C:\Users\jrengifo\AppData\Local\Microsoft\Windows\INetCache\Content.Word\20150119_164909.jpg">
            <a:extLst>
              <a:ext uri="{FF2B5EF4-FFF2-40B4-BE49-F238E27FC236}">
                <a16:creationId xmlns:a16="http://schemas.microsoft.com/office/drawing/2014/main" id="{064108A5-3414-4175-BA74-7AF765F8524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2816616" y="3845658"/>
            <a:ext cx="2703830" cy="2717165"/>
          </a:xfrm>
          <a:prstGeom prst="rect">
            <a:avLst/>
          </a:prstGeom>
          <a:noFill/>
          <a:ln>
            <a:noFill/>
          </a:ln>
        </p:spPr>
      </p:pic>
      <p:pic>
        <p:nvPicPr>
          <p:cNvPr id="15" name="Imagen 14">
            <a:extLst>
              <a:ext uri="{FF2B5EF4-FFF2-40B4-BE49-F238E27FC236}">
                <a16:creationId xmlns:a16="http://schemas.microsoft.com/office/drawing/2014/main" id="{0385E442-63C0-4B58-B0FE-FB9C775BCEA6}"/>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6619657" y="3890893"/>
            <a:ext cx="2638425" cy="2702560"/>
          </a:xfrm>
          <a:prstGeom prst="rect">
            <a:avLst/>
          </a:prstGeom>
        </p:spPr>
      </p:pic>
      <p:sp>
        <p:nvSpPr>
          <p:cNvPr id="9" name="Rectángulo 8">
            <a:extLst>
              <a:ext uri="{FF2B5EF4-FFF2-40B4-BE49-F238E27FC236}">
                <a16:creationId xmlns:a16="http://schemas.microsoft.com/office/drawing/2014/main" id="{52774F70-32D5-43B4-99FB-44A1DF566DF1}"/>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10" name="Imagen 9" descr="Fondos oscuros-01.png">
            <a:extLst>
              <a:ext uri="{FF2B5EF4-FFF2-40B4-BE49-F238E27FC236}">
                <a16:creationId xmlns:a16="http://schemas.microsoft.com/office/drawing/2014/main" id="{B3F945F3-6A23-4737-8C01-5A32F9AEF6C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36419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938869" y="171847"/>
            <a:ext cx="2626360" cy="461665"/>
          </a:xfrm>
          <a:prstGeom prst="rect">
            <a:avLst/>
          </a:prstGeom>
          <a:noFill/>
        </p:spPr>
        <p:txBody>
          <a:bodyPr wrap="square" rtlCol="0">
            <a:spAutoFit/>
          </a:bodyPr>
          <a:lstStyle/>
          <a:p>
            <a:r>
              <a:rPr lang="es-ES" sz="2400" b="1" dirty="0"/>
              <a:t>IMÁGENES ANTES</a:t>
            </a:r>
            <a:endParaRPr lang="es-ES" sz="2000" b="1" dirty="0"/>
          </a:p>
        </p:txBody>
      </p:sp>
      <p:pic>
        <p:nvPicPr>
          <p:cNvPr id="9" name="Imagen 8">
            <a:extLst>
              <a:ext uri="{FF2B5EF4-FFF2-40B4-BE49-F238E27FC236}">
                <a16:creationId xmlns:a16="http://schemas.microsoft.com/office/drawing/2014/main" id="{F81901BE-5C63-4329-81C4-56171A52D9A4}"/>
              </a:ext>
            </a:extLst>
          </p:cNvPr>
          <p:cNvPicPr/>
          <p:nvPr/>
        </p:nvPicPr>
        <p:blipFill>
          <a:blip r:embed="rId3">
            <a:extLst>
              <a:ext uri="{28A0092B-C50C-407E-A947-70E740481C1C}">
                <a14:useLocalDpi xmlns:a14="http://schemas.microsoft.com/office/drawing/2010/main" val="0"/>
              </a:ext>
            </a:extLst>
          </a:blip>
          <a:stretch>
            <a:fillRect/>
          </a:stretch>
        </p:blipFill>
        <p:spPr>
          <a:xfrm>
            <a:off x="3602038" y="1375369"/>
            <a:ext cx="4481294" cy="2788773"/>
          </a:xfrm>
          <a:prstGeom prst="rect">
            <a:avLst/>
          </a:prstGeom>
        </p:spPr>
      </p:pic>
      <p:pic>
        <p:nvPicPr>
          <p:cNvPr id="10" name="Imagen 9">
            <a:extLst>
              <a:ext uri="{FF2B5EF4-FFF2-40B4-BE49-F238E27FC236}">
                <a16:creationId xmlns:a16="http://schemas.microsoft.com/office/drawing/2014/main" id="{C2B80BB4-9180-4AA6-891C-6902236B3CC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238424" y="4267274"/>
            <a:ext cx="2791460" cy="2093595"/>
          </a:xfrm>
          <a:prstGeom prst="rect">
            <a:avLst/>
          </a:prstGeom>
        </p:spPr>
      </p:pic>
      <p:pic>
        <p:nvPicPr>
          <p:cNvPr id="16" name="Imagen 15">
            <a:extLst>
              <a:ext uri="{FF2B5EF4-FFF2-40B4-BE49-F238E27FC236}">
                <a16:creationId xmlns:a16="http://schemas.microsoft.com/office/drawing/2014/main" id="{16E33B2D-5444-4D09-BCA4-BB71F88FA29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933200" y="4227268"/>
            <a:ext cx="2517775" cy="2133600"/>
          </a:xfrm>
          <a:prstGeom prst="rect">
            <a:avLst/>
          </a:prstGeom>
        </p:spPr>
      </p:pic>
      <p:sp>
        <p:nvSpPr>
          <p:cNvPr id="7" name="Rectángulo 6">
            <a:extLst>
              <a:ext uri="{FF2B5EF4-FFF2-40B4-BE49-F238E27FC236}">
                <a16:creationId xmlns:a16="http://schemas.microsoft.com/office/drawing/2014/main" id="{C07EC37A-0AA2-485A-B365-6CC7A88B57F6}"/>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SITUACIÓN ANTERIOR</a:t>
            </a:r>
          </a:p>
        </p:txBody>
      </p:sp>
      <p:pic>
        <p:nvPicPr>
          <p:cNvPr id="8" name="Imagen 7" descr="Fondos oscuros-01.png">
            <a:extLst>
              <a:ext uri="{FF2B5EF4-FFF2-40B4-BE49-F238E27FC236}">
                <a16:creationId xmlns:a16="http://schemas.microsoft.com/office/drawing/2014/main" id="{052095D8-8A58-44CC-A8F5-96AD75DF6A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120464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86612" y="1197834"/>
            <a:ext cx="8074951" cy="5478423"/>
          </a:xfrm>
          <a:prstGeom prst="rect">
            <a:avLst/>
          </a:prstGeom>
          <a:noFill/>
        </p:spPr>
        <p:txBody>
          <a:bodyPr wrap="square" rtlCol="0">
            <a:spAutoFit/>
          </a:bodyPr>
          <a:lstStyle/>
          <a:p>
            <a:r>
              <a:rPr lang="es-ES" sz="2400" b="1" dirty="0"/>
              <a:t>3. QUÉ HICIMOS</a:t>
            </a:r>
          </a:p>
          <a:p>
            <a:endParaRPr lang="es-ES" b="1" dirty="0"/>
          </a:p>
          <a:p>
            <a:pPr marL="285750" indent="-285750" algn="just">
              <a:buFontTx/>
              <a:buChar char="-"/>
            </a:pPr>
            <a:r>
              <a:rPr lang="es-ES" sz="2000" dirty="0"/>
              <a:t>Ubicación  de una bodega (Traslado del material de archivo)</a:t>
            </a:r>
          </a:p>
          <a:p>
            <a:pPr marL="285750" indent="-285750" algn="just">
              <a:buFontTx/>
              <a:buChar char="-"/>
            </a:pPr>
            <a:r>
              <a:rPr lang="es-ES" sz="2000" dirty="0"/>
              <a:t>Adquieren estantes de archivo (Tipo industrial)</a:t>
            </a:r>
          </a:p>
          <a:p>
            <a:pPr marL="285750" indent="-285750" algn="just">
              <a:buFontTx/>
              <a:buChar char="-"/>
            </a:pPr>
            <a:r>
              <a:rPr lang="es-CO" sz="2000" dirty="0"/>
              <a:t>Se cambian las unidades de almacenamiento</a:t>
            </a:r>
          </a:p>
          <a:p>
            <a:pPr marL="285750" indent="-285750" algn="just">
              <a:buFontTx/>
              <a:buChar char="-"/>
            </a:pPr>
            <a:r>
              <a:rPr lang="es-CO" sz="2000" dirty="0"/>
              <a:t>Se Centraliza el archivo</a:t>
            </a:r>
          </a:p>
          <a:p>
            <a:pPr marL="742950" lvl="1" indent="-285750" algn="just">
              <a:buFontTx/>
              <a:buChar char="-"/>
            </a:pPr>
            <a:r>
              <a:rPr lang="es-CO" sz="1600" dirty="0"/>
              <a:t>Adecuación sala de consulta (23 puestos de trabajo con PC y puntos de red)</a:t>
            </a:r>
          </a:p>
          <a:p>
            <a:pPr marL="742950" lvl="1" indent="-285750" algn="just">
              <a:buFontTx/>
              <a:buChar char="-"/>
            </a:pPr>
            <a:r>
              <a:rPr lang="es-CO" sz="1600" dirty="0"/>
              <a:t>Adecuación puestos de trabajo para el equipo de administrativo (PC + </a:t>
            </a:r>
            <a:r>
              <a:rPr lang="es-CO" sz="1600" dirty="0" err="1"/>
              <a:t>Escaner</a:t>
            </a:r>
            <a:r>
              <a:rPr lang="es-CO" sz="1600" dirty="0"/>
              <a:t>)</a:t>
            </a:r>
          </a:p>
          <a:p>
            <a:pPr marL="742950" lvl="1" indent="-285750" algn="just">
              <a:buFontTx/>
              <a:buChar char="-"/>
            </a:pPr>
            <a:r>
              <a:rPr lang="es-CO" sz="1600" dirty="0"/>
              <a:t>Adecuación integral de infraestructura tecnológica </a:t>
            </a:r>
          </a:p>
          <a:p>
            <a:pPr marL="285750" indent="-285750" algn="just">
              <a:buFontTx/>
              <a:buChar char="-"/>
            </a:pPr>
            <a:r>
              <a:rPr lang="es-CO" sz="2000" dirty="0"/>
              <a:t>Se realiza en Inventario</a:t>
            </a:r>
          </a:p>
          <a:p>
            <a:pPr marL="285750" indent="-285750" algn="just">
              <a:buFontTx/>
              <a:buChar char="-"/>
            </a:pPr>
            <a:r>
              <a:rPr lang="es-CO" sz="2000" dirty="0"/>
              <a:t>Se verifica expediente por expediente faltante de documentos según su foliación.</a:t>
            </a:r>
          </a:p>
          <a:p>
            <a:pPr marL="285750" indent="-285750" algn="just">
              <a:buFontTx/>
              <a:buChar char="-"/>
            </a:pPr>
            <a:r>
              <a:rPr lang="es-CO" sz="2000" dirty="0"/>
              <a:t>Se elaboran procedimientos.</a:t>
            </a:r>
          </a:p>
          <a:p>
            <a:pPr marL="285750" indent="-285750" algn="just">
              <a:buFontTx/>
              <a:buChar char="-"/>
            </a:pPr>
            <a:r>
              <a:rPr lang="es-CO" sz="2000" dirty="0"/>
              <a:t>Intensa capacitación (y se continúa)</a:t>
            </a:r>
          </a:p>
          <a:p>
            <a:pPr marL="285750" indent="-285750" algn="just">
              <a:buFontTx/>
              <a:buChar char="-"/>
            </a:pPr>
            <a:r>
              <a:rPr lang="es-CO" sz="2000" dirty="0"/>
              <a:t>Elaboración de las TRD y el Pinar</a:t>
            </a:r>
          </a:p>
          <a:p>
            <a:pPr marL="285750" indent="-285750" algn="just">
              <a:buFontTx/>
              <a:buChar char="-"/>
            </a:pPr>
            <a:r>
              <a:rPr lang="es-CO" sz="2000" dirty="0"/>
              <a:t>Elaboración de instrumentos archivísticos (Se continua)</a:t>
            </a:r>
          </a:p>
          <a:p>
            <a:pPr marL="285750" indent="-285750" algn="just">
              <a:buFontTx/>
              <a:buChar char="-"/>
            </a:pPr>
            <a:r>
              <a:rPr lang="es-CO" sz="2000" dirty="0"/>
              <a:t>Mejora en tiempo de ubicación de un expediente (de 3 a 5 minutos)</a:t>
            </a:r>
          </a:p>
          <a:p>
            <a:pPr marL="285750" indent="-285750" algn="just">
              <a:buFontTx/>
              <a:buChar char="-"/>
            </a:pPr>
            <a:endParaRPr lang="es-ES" sz="2000" b="1" dirty="0"/>
          </a:p>
        </p:txBody>
      </p:sp>
      <p:sp>
        <p:nvSpPr>
          <p:cNvPr id="6" name="Rectángulo 5">
            <a:extLst>
              <a:ext uri="{FF2B5EF4-FFF2-40B4-BE49-F238E27FC236}">
                <a16:creationId xmlns:a16="http://schemas.microsoft.com/office/drawing/2014/main" id="{BF1CC62E-C7AE-4AF2-911D-BB75E0A9B5AD}"/>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QUÉ HICIMOS</a:t>
            </a:r>
          </a:p>
        </p:txBody>
      </p:sp>
      <p:pic>
        <p:nvPicPr>
          <p:cNvPr id="7" name="Imagen 6" descr="Fondos oscuros-01.png">
            <a:extLst>
              <a:ext uri="{FF2B5EF4-FFF2-40B4-BE49-F238E27FC236}">
                <a16:creationId xmlns:a16="http://schemas.microsoft.com/office/drawing/2014/main" id="{4451E818-5ACB-4DAD-91AB-E490AC1418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19488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235485" y="144862"/>
            <a:ext cx="3291840" cy="461665"/>
          </a:xfrm>
          <a:prstGeom prst="rect">
            <a:avLst/>
          </a:prstGeom>
          <a:noFill/>
        </p:spPr>
        <p:txBody>
          <a:bodyPr wrap="square" rtlCol="0">
            <a:spAutoFit/>
          </a:bodyPr>
          <a:lstStyle/>
          <a:p>
            <a:r>
              <a:rPr lang="es-ES" sz="2400" b="1" dirty="0"/>
              <a:t>4. NUEVO ESCENARIO</a:t>
            </a:r>
            <a:endParaRPr lang="es-ES" sz="2000" b="1" dirty="0"/>
          </a:p>
        </p:txBody>
      </p:sp>
      <p:pic>
        <p:nvPicPr>
          <p:cNvPr id="6" name="Imagen 5" descr="C:\Users\jrengifo\AppData\Local\Microsoft\Windows\INetCache\Content.Word\IMG-20170209-WA0002.jpg">
            <a:extLst>
              <a:ext uri="{FF2B5EF4-FFF2-40B4-BE49-F238E27FC236}">
                <a16:creationId xmlns:a16="http://schemas.microsoft.com/office/drawing/2014/main" id="{A6E4E69D-4BFD-4BDB-B962-9B86152EFD4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76072" y="1376509"/>
            <a:ext cx="3683831" cy="2379565"/>
          </a:xfrm>
          <a:prstGeom prst="rect">
            <a:avLst/>
          </a:prstGeom>
          <a:noFill/>
          <a:ln>
            <a:noFill/>
          </a:ln>
        </p:spPr>
      </p:pic>
      <p:pic>
        <p:nvPicPr>
          <p:cNvPr id="7" name="Imagen 6" descr="C:\Users\jrengifo\AppData\Local\Microsoft\Windows\INetCache\Content.Word\IMG-20170209-WA0004.jpg">
            <a:extLst>
              <a:ext uri="{FF2B5EF4-FFF2-40B4-BE49-F238E27FC236}">
                <a16:creationId xmlns:a16="http://schemas.microsoft.com/office/drawing/2014/main" id="{A4360171-2898-4A7D-86FC-05C927FCAE0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32134" y="1376509"/>
            <a:ext cx="4213836" cy="2379565"/>
          </a:xfrm>
          <a:prstGeom prst="rect">
            <a:avLst/>
          </a:prstGeom>
          <a:noFill/>
          <a:ln>
            <a:noFill/>
          </a:ln>
        </p:spPr>
      </p:pic>
      <p:pic>
        <p:nvPicPr>
          <p:cNvPr id="8" name="Imagen 7" descr="C:\Users\jrengifo\AppData\Local\Microsoft\Windows\INetCache\Content.Word\IMG-20170209-WA0003.jpg">
            <a:extLst>
              <a:ext uri="{FF2B5EF4-FFF2-40B4-BE49-F238E27FC236}">
                <a16:creationId xmlns:a16="http://schemas.microsoft.com/office/drawing/2014/main" id="{3E948A75-8838-46C8-A4E1-3A84BE2668EF}"/>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976072" y="3919530"/>
            <a:ext cx="3683831" cy="2714640"/>
          </a:xfrm>
          <a:prstGeom prst="rect">
            <a:avLst/>
          </a:prstGeom>
          <a:noFill/>
          <a:ln>
            <a:noFill/>
          </a:ln>
        </p:spPr>
      </p:pic>
      <p:pic>
        <p:nvPicPr>
          <p:cNvPr id="9" name="Imagen 8" descr="C:\Users\jrengifo\AppData\Local\Microsoft\Windows\INetCache\Content.Word\IMG-20170209-WA0009.jpg">
            <a:extLst>
              <a:ext uri="{FF2B5EF4-FFF2-40B4-BE49-F238E27FC236}">
                <a16:creationId xmlns:a16="http://schemas.microsoft.com/office/drawing/2014/main" id="{52E8C40C-CD90-403C-8550-B3F4A942857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032135" y="3947665"/>
            <a:ext cx="4402553" cy="2686505"/>
          </a:xfrm>
          <a:prstGeom prst="rect">
            <a:avLst/>
          </a:prstGeom>
          <a:noFill/>
          <a:ln>
            <a:noFill/>
          </a:ln>
        </p:spPr>
      </p:pic>
      <p:sp>
        <p:nvSpPr>
          <p:cNvPr id="10" name="Rectángulo 9">
            <a:extLst>
              <a:ext uri="{FF2B5EF4-FFF2-40B4-BE49-F238E27FC236}">
                <a16:creationId xmlns:a16="http://schemas.microsoft.com/office/drawing/2014/main" id="{BB580F2D-2AAD-4E6D-A096-D8290A5D0A4B}"/>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NUEVO ESCENARIO</a:t>
            </a:r>
          </a:p>
        </p:txBody>
      </p:sp>
      <p:pic>
        <p:nvPicPr>
          <p:cNvPr id="11" name="Imagen 10" descr="Fondos oscuros-01.png">
            <a:extLst>
              <a:ext uri="{FF2B5EF4-FFF2-40B4-BE49-F238E27FC236}">
                <a16:creationId xmlns:a16="http://schemas.microsoft.com/office/drawing/2014/main" id="{34DFBE81-A2CA-427E-99C8-510B2B200B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301929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235485" y="144862"/>
            <a:ext cx="3291840" cy="461665"/>
          </a:xfrm>
          <a:prstGeom prst="rect">
            <a:avLst/>
          </a:prstGeom>
          <a:noFill/>
        </p:spPr>
        <p:txBody>
          <a:bodyPr wrap="square" rtlCol="0">
            <a:spAutoFit/>
          </a:bodyPr>
          <a:lstStyle/>
          <a:p>
            <a:r>
              <a:rPr lang="es-ES" sz="2400" b="1" dirty="0"/>
              <a:t>4. NUEVO ESCENARIO</a:t>
            </a:r>
            <a:endParaRPr lang="es-ES" sz="2000" b="1" dirty="0"/>
          </a:p>
        </p:txBody>
      </p:sp>
      <p:pic>
        <p:nvPicPr>
          <p:cNvPr id="10" name="Imagen 9" descr="C:\Users\jrengifo\AppData\Local\Microsoft\Windows\INetCache\Content.Word\DSC_0015.jpg">
            <a:extLst>
              <a:ext uri="{FF2B5EF4-FFF2-40B4-BE49-F238E27FC236}">
                <a16:creationId xmlns:a16="http://schemas.microsoft.com/office/drawing/2014/main" id="{0F05E9A1-FC73-41EC-92CD-1525A157DA8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184400" y="1388980"/>
            <a:ext cx="3124200" cy="2582545"/>
          </a:xfrm>
          <a:prstGeom prst="rect">
            <a:avLst/>
          </a:prstGeom>
          <a:noFill/>
          <a:ln>
            <a:noFill/>
          </a:ln>
        </p:spPr>
      </p:pic>
      <p:pic>
        <p:nvPicPr>
          <p:cNvPr id="11" name="Imagen 10" descr="C:\Users\jrengifo\AppData\Local\Microsoft\Windows\INetCache\Content.Word\DSC_0012.jpg">
            <a:extLst>
              <a:ext uri="{FF2B5EF4-FFF2-40B4-BE49-F238E27FC236}">
                <a16:creationId xmlns:a16="http://schemas.microsoft.com/office/drawing/2014/main" id="{EEE9C633-2BDF-43A4-B9E0-F0B08E9A0B3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6716520" y="1369440"/>
            <a:ext cx="3180715" cy="2678138"/>
          </a:xfrm>
          <a:prstGeom prst="rect">
            <a:avLst/>
          </a:prstGeom>
          <a:noFill/>
          <a:ln>
            <a:noFill/>
          </a:ln>
        </p:spPr>
      </p:pic>
      <p:pic>
        <p:nvPicPr>
          <p:cNvPr id="12" name="Imagen 11" descr="C:\Users\jrengifo\AppData\Local\Microsoft\Windows\INetCache\Content.Word\DSC_0009.jpg">
            <a:extLst>
              <a:ext uri="{FF2B5EF4-FFF2-40B4-BE49-F238E27FC236}">
                <a16:creationId xmlns:a16="http://schemas.microsoft.com/office/drawing/2014/main" id="{E2E30B00-BC0D-4CB0-9E9C-A94D6A39547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6501" y="4491397"/>
            <a:ext cx="3752850" cy="2110740"/>
          </a:xfrm>
          <a:prstGeom prst="rect">
            <a:avLst/>
          </a:prstGeom>
          <a:noFill/>
          <a:ln>
            <a:noFill/>
          </a:ln>
        </p:spPr>
      </p:pic>
      <p:sp>
        <p:nvSpPr>
          <p:cNvPr id="7" name="Rectángulo 6">
            <a:extLst>
              <a:ext uri="{FF2B5EF4-FFF2-40B4-BE49-F238E27FC236}">
                <a16:creationId xmlns:a16="http://schemas.microsoft.com/office/drawing/2014/main" id="{9204D249-109F-4363-80D0-202C7364F794}"/>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NUEVO ESCENARIO</a:t>
            </a:r>
          </a:p>
        </p:txBody>
      </p:sp>
      <p:pic>
        <p:nvPicPr>
          <p:cNvPr id="8" name="Imagen 7" descr="Fondos oscuros-01.png">
            <a:extLst>
              <a:ext uri="{FF2B5EF4-FFF2-40B4-BE49-F238E27FC236}">
                <a16:creationId xmlns:a16="http://schemas.microsoft.com/office/drawing/2014/main" id="{68DF32A5-855C-4B66-8B81-FD02B213B7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23079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7235485" y="144862"/>
            <a:ext cx="3291840" cy="461665"/>
          </a:xfrm>
          <a:prstGeom prst="rect">
            <a:avLst/>
          </a:prstGeom>
          <a:noFill/>
        </p:spPr>
        <p:txBody>
          <a:bodyPr wrap="square" rtlCol="0">
            <a:spAutoFit/>
          </a:bodyPr>
          <a:lstStyle/>
          <a:p>
            <a:r>
              <a:rPr lang="es-ES" sz="2400" b="1" dirty="0"/>
              <a:t>4. NUEVO ESCENARIO</a:t>
            </a:r>
            <a:endParaRPr lang="es-ES" sz="2000" b="1" dirty="0"/>
          </a:p>
        </p:txBody>
      </p:sp>
      <p:pic>
        <p:nvPicPr>
          <p:cNvPr id="7" name="Imagen 6" descr="C:\Users\lhernandez\AppData\Local\Microsoft\Windows\INetCache\Content.Word\IMG_20170717_090024825.jpg">
            <a:extLst>
              <a:ext uri="{FF2B5EF4-FFF2-40B4-BE49-F238E27FC236}">
                <a16:creationId xmlns:a16="http://schemas.microsoft.com/office/drawing/2014/main" id="{F6FFE958-09E3-414A-8DA2-98324E84609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9331" y="1213052"/>
            <a:ext cx="3549894" cy="2486025"/>
          </a:xfrm>
          <a:prstGeom prst="rect">
            <a:avLst/>
          </a:prstGeom>
          <a:noFill/>
          <a:ln>
            <a:noFill/>
          </a:ln>
        </p:spPr>
      </p:pic>
      <p:pic>
        <p:nvPicPr>
          <p:cNvPr id="8" name="Imagen 7" descr="C:\Users\lhernandez\AppData\Local\Microsoft\Windows\INetCache\Content.Word\IMG_20170717_090101820.jpg">
            <a:extLst>
              <a:ext uri="{FF2B5EF4-FFF2-40B4-BE49-F238E27FC236}">
                <a16:creationId xmlns:a16="http://schemas.microsoft.com/office/drawing/2014/main" id="{0BDA2CA9-60A8-4FD6-B760-5D66579F5B5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4555" y="1213052"/>
            <a:ext cx="4019550" cy="2486025"/>
          </a:xfrm>
          <a:prstGeom prst="rect">
            <a:avLst/>
          </a:prstGeom>
          <a:noFill/>
          <a:ln>
            <a:noFill/>
          </a:ln>
        </p:spPr>
      </p:pic>
      <p:pic>
        <p:nvPicPr>
          <p:cNvPr id="9" name="Imagen 8">
            <a:extLst>
              <a:ext uri="{FF2B5EF4-FFF2-40B4-BE49-F238E27FC236}">
                <a16:creationId xmlns:a16="http://schemas.microsoft.com/office/drawing/2014/main" id="{A7840AFD-3DA8-42D5-86A6-7BE4A16F9916}"/>
              </a:ext>
            </a:extLst>
          </p:cNvPr>
          <p:cNvPicPr/>
          <p:nvPr/>
        </p:nvPicPr>
        <p:blipFill>
          <a:blip r:embed="rId5"/>
          <a:stretch>
            <a:fillRect/>
          </a:stretch>
        </p:blipFill>
        <p:spPr>
          <a:xfrm>
            <a:off x="2534822" y="4158982"/>
            <a:ext cx="2705100" cy="2028825"/>
          </a:xfrm>
          <a:prstGeom prst="rect">
            <a:avLst/>
          </a:prstGeom>
        </p:spPr>
      </p:pic>
      <p:pic>
        <p:nvPicPr>
          <p:cNvPr id="13" name="Imagen 12">
            <a:extLst>
              <a:ext uri="{FF2B5EF4-FFF2-40B4-BE49-F238E27FC236}">
                <a16:creationId xmlns:a16="http://schemas.microsoft.com/office/drawing/2014/main" id="{8B4959C4-47E2-4342-B6B4-0E0BA3FE613F}"/>
              </a:ext>
            </a:extLst>
          </p:cNvPr>
          <p:cNvPicPr/>
          <p:nvPr/>
        </p:nvPicPr>
        <p:blipFill>
          <a:blip r:embed="rId6"/>
          <a:stretch>
            <a:fillRect/>
          </a:stretch>
        </p:blipFill>
        <p:spPr>
          <a:xfrm>
            <a:off x="6648133" y="4158981"/>
            <a:ext cx="2652395" cy="1988820"/>
          </a:xfrm>
          <a:prstGeom prst="rect">
            <a:avLst/>
          </a:prstGeom>
        </p:spPr>
      </p:pic>
      <p:sp>
        <p:nvSpPr>
          <p:cNvPr id="10" name="Rectángulo 9">
            <a:extLst>
              <a:ext uri="{FF2B5EF4-FFF2-40B4-BE49-F238E27FC236}">
                <a16:creationId xmlns:a16="http://schemas.microsoft.com/office/drawing/2014/main" id="{A88D454A-72D9-4D65-906A-CBE13A8EFC65}"/>
              </a:ext>
            </a:extLst>
          </p:cNvPr>
          <p:cNvSpPr/>
          <p:nvPr/>
        </p:nvSpPr>
        <p:spPr>
          <a:xfrm>
            <a:off x="0" y="-2"/>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NUEVO ESCENARIO</a:t>
            </a:r>
          </a:p>
        </p:txBody>
      </p:sp>
      <p:pic>
        <p:nvPicPr>
          <p:cNvPr id="11" name="Imagen 10" descr="Fondos oscuros-01.png">
            <a:extLst>
              <a:ext uri="{FF2B5EF4-FFF2-40B4-BE49-F238E27FC236}">
                <a16:creationId xmlns:a16="http://schemas.microsoft.com/office/drawing/2014/main" id="{0A72E50B-7F0B-45BC-96DD-5FFAA8BC50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011" y="73424"/>
            <a:ext cx="2167488" cy="1046391"/>
          </a:xfrm>
          <a:prstGeom prst="rect">
            <a:avLst/>
          </a:prstGeom>
        </p:spPr>
      </p:pic>
    </p:spTree>
    <p:extLst>
      <p:ext uri="{BB962C8B-B14F-4D97-AF65-F5344CB8AC3E}">
        <p14:creationId xmlns:p14="http://schemas.microsoft.com/office/powerpoint/2010/main" val="64255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5" name="CuadroTexto 4"/>
          <p:cNvSpPr txBox="1"/>
          <p:nvPr/>
        </p:nvSpPr>
        <p:spPr>
          <a:xfrm>
            <a:off x="2086612" y="1197833"/>
            <a:ext cx="8074951" cy="4124206"/>
          </a:xfrm>
          <a:prstGeom prst="rect">
            <a:avLst/>
          </a:prstGeom>
          <a:noFill/>
        </p:spPr>
        <p:txBody>
          <a:bodyPr wrap="square" rtlCol="0">
            <a:spAutoFit/>
          </a:bodyPr>
          <a:lstStyle/>
          <a:p>
            <a:r>
              <a:rPr lang="es-ES" sz="2400" b="1" dirty="0"/>
              <a:t>5. ASPECTOS A RESALTAR (FACTOR DE ÉXITO)</a:t>
            </a:r>
          </a:p>
          <a:p>
            <a:endParaRPr lang="es-ES" b="1" dirty="0"/>
          </a:p>
          <a:p>
            <a:pPr marL="285750" indent="-285750" algn="just">
              <a:buFontTx/>
              <a:buChar char="-"/>
            </a:pPr>
            <a:r>
              <a:rPr lang="es-ES" sz="2000" dirty="0"/>
              <a:t>Voluntad administrativa</a:t>
            </a:r>
          </a:p>
          <a:p>
            <a:pPr marL="285750" indent="-285750" algn="just">
              <a:buFontTx/>
              <a:buChar char="-"/>
            </a:pPr>
            <a:r>
              <a:rPr lang="es-ES" sz="2000" dirty="0"/>
              <a:t>Decisión de centralización del archivo</a:t>
            </a:r>
          </a:p>
          <a:p>
            <a:pPr marL="285750" indent="-285750" algn="just">
              <a:buFontTx/>
              <a:buChar char="-"/>
            </a:pPr>
            <a:r>
              <a:rPr lang="es-ES" sz="2000" dirty="0"/>
              <a:t>Ubicación de un lugar para resguardar y administrar la memoria de la entidad</a:t>
            </a:r>
          </a:p>
          <a:p>
            <a:pPr marL="285750" indent="-285750" algn="just">
              <a:buFontTx/>
              <a:buChar char="-"/>
            </a:pPr>
            <a:r>
              <a:rPr lang="es-ES" sz="2000" dirty="0"/>
              <a:t>Trabajo permanente en la gestión del cambio</a:t>
            </a:r>
          </a:p>
          <a:p>
            <a:pPr marL="285750" indent="-285750" algn="just">
              <a:buFontTx/>
              <a:buChar char="-"/>
            </a:pPr>
            <a:r>
              <a:rPr lang="es-ES" sz="2000" dirty="0"/>
              <a:t>Elaboración e implementación de las Tablas de Retención Documental (Certificadas y aprobadas por el Archivo General de la Nación)</a:t>
            </a:r>
          </a:p>
          <a:p>
            <a:pPr marL="285750" indent="-285750" algn="just">
              <a:buFontTx/>
              <a:buChar char="-"/>
            </a:pPr>
            <a:r>
              <a:rPr lang="es-ES" sz="2000" dirty="0"/>
              <a:t>Mejora en la comunicación entre áreas</a:t>
            </a:r>
          </a:p>
          <a:p>
            <a:pPr marL="285750" indent="-285750" algn="just">
              <a:buFontTx/>
              <a:buChar char="-"/>
            </a:pPr>
            <a:r>
              <a:rPr lang="es-ES" sz="2000" dirty="0"/>
              <a:t>Acceso oportuno a la información (Oportunidad de mejora en la toma de decisiones)</a:t>
            </a:r>
          </a:p>
          <a:p>
            <a:pPr marL="285750" indent="-285750" algn="just">
              <a:buFontTx/>
              <a:buChar char="-"/>
            </a:pPr>
            <a:endParaRPr lang="es-ES" sz="2000" b="1" dirty="0"/>
          </a:p>
        </p:txBody>
      </p:sp>
      <p:sp>
        <p:nvSpPr>
          <p:cNvPr id="6" name="Rectángulo 5">
            <a:extLst>
              <a:ext uri="{FF2B5EF4-FFF2-40B4-BE49-F238E27FC236}">
                <a16:creationId xmlns:a16="http://schemas.microsoft.com/office/drawing/2014/main" id="{F668863F-B88E-4EA5-9C1D-92E351DD78E1}"/>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DOCUMENTAL DE SAE</a:t>
            </a:r>
          </a:p>
          <a:p>
            <a:pPr algn="r"/>
            <a:r>
              <a:rPr lang="es-CO" sz="2800" b="1" dirty="0">
                <a:latin typeface="+mj-lt"/>
              </a:rPr>
              <a:t>FACTORES DE ÉXITO</a:t>
            </a:r>
          </a:p>
        </p:txBody>
      </p:sp>
      <p:pic>
        <p:nvPicPr>
          <p:cNvPr id="7" name="Imagen 6" descr="Fondos oscuros-01.png">
            <a:extLst>
              <a:ext uri="{FF2B5EF4-FFF2-40B4-BE49-F238E27FC236}">
                <a16:creationId xmlns:a16="http://schemas.microsoft.com/office/drawing/2014/main" id="{D24FDF89-8D83-42D7-81F3-C9E3AE823F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183490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048364" y="4883084"/>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t>Logros Gestión Documental</a:t>
            </a:r>
          </a:p>
          <a:p>
            <a:pPr marL="457200" indent="-457200">
              <a:buAutoNum type="arabicPeriod"/>
            </a:pPr>
            <a:r>
              <a:rPr lang="es-CO" sz="2400" dirty="0">
                <a:solidFill>
                  <a:schemeClr val="bg1"/>
                </a:solidFill>
              </a:rPr>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75</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2338976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8FC4B22B-56A7-49FE-BC75-52CF37C40A2A}"/>
              </a:ext>
            </a:extLst>
          </p:cNvPr>
          <p:cNvSpPr/>
          <p:nvPr/>
        </p:nvSpPr>
        <p:spPr>
          <a:xfrm>
            <a:off x="-40346" y="6638496"/>
            <a:ext cx="12230594" cy="21950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371" dirty="0"/>
          </a:p>
        </p:txBody>
      </p:sp>
      <p:sp>
        <p:nvSpPr>
          <p:cNvPr id="15" name="Rectángulo 14">
            <a:extLst>
              <a:ext uri="{FF2B5EF4-FFF2-40B4-BE49-F238E27FC236}">
                <a16:creationId xmlns:a16="http://schemas.microsoft.com/office/drawing/2014/main" id="{6E7FF585-229F-4646-B9D7-8F1062FE8547}"/>
              </a:ext>
            </a:extLst>
          </p:cNvPr>
          <p:cNvSpPr/>
          <p:nvPr/>
        </p:nvSpPr>
        <p:spPr>
          <a:xfrm>
            <a:off x="1666" y="19981"/>
            <a:ext cx="12180468" cy="91077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sz="1524" b="1" dirty="0">
                <a:effectLst>
                  <a:outerShdw blurRad="38100" dist="38100" dir="2700000" algn="tl">
                    <a:srgbClr val="000000">
                      <a:alpha val="43137"/>
                    </a:srgbClr>
                  </a:outerShdw>
                </a:effectLst>
              </a:rPr>
              <a:t>SALA PLENA DEL CONSEJO SUPERIOR DE LA JUDICATURA</a:t>
            </a:r>
          </a:p>
        </p:txBody>
      </p:sp>
      <p:pic>
        <p:nvPicPr>
          <p:cNvPr id="16" name="Imagen 8" descr="Fondos oscuros-01.png">
            <a:extLst>
              <a:ext uri="{FF2B5EF4-FFF2-40B4-BE49-F238E27FC236}">
                <a16:creationId xmlns:a16="http://schemas.microsoft.com/office/drawing/2014/main" id="{DA50D4AA-60E9-4F46-84C5-47DB8A41EAB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6462" y="101274"/>
            <a:ext cx="2506268"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10">
            <a:extLst>
              <a:ext uri="{FF2B5EF4-FFF2-40B4-BE49-F238E27FC236}">
                <a16:creationId xmlns:a16="http://schemas.microsoft.com/office/drawing/2014/main" id="{9F20C552-D5A0-46CD-8374-C3FC249D512A}"/>
              </a:ext>
            </a:extLst>
          </p:cNvPr>
          <p:cNvSpPr txBox="1">
            <a:spLocks noChangeArrowheads="1"/>
          </p:cNvSpPr>
          <p:nvPr/>
        </p:nvSpPr>
        <p:spPr bwMode="auto">
          <a:xfrm>
            <a:off x="5323114" y="6634869"/>
            <a:ext cx="4887686"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067" dirty="0">
                <a:solidFill>
                  <a:srgbClr val="A9A8A9"/>
                </a:solidFill>
                <a:latin typeface="Lato Regular"/>
                <a:ea typeface="Lato Regular"/>
                <a:cs typeface="Lato Regular"/>
              </a:rPr>
              <a:t>Sociedad de Activos Especiales</a:t>
            </a:r>
          </a:p>
        </p:txBody>
      </p:sp>
      <p:sp>
        <p:nvSpPr>
          <p:cNvPr id="7" name="Rectángulo: esquinas redondeadas 6">
            <a:extLst>
              <a:ext uri="{FF2B5EF4-FFF2-40B4-BE49-F238E27FC236}">
                <a16:creationId xmlns:a16="http://schemas.microsoft.com/office/drawing/2014/main" id="{3E698B7E-8AB3-4FFB-A04E-0B6C707842D8}"/>
              </a:ext>
            </a:extLst>
          </p:cNvPr>
          <p:cNvSpPr/>
          <p:nvPr/>
        </p:nvSpPr>
        <p:spPr>
          <a:xfrm>
            <a:off x="1321566" y="1990264"/>
            <a:ext cx="4219662" cy="3165642"/>
          </a:xfrm>
          <a:prstGeom prst="roundRect">
            <a:avLst/>
          </a:prstGeom>
          <a:ln w="38100" cmpd="dbl">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s-CO" sz="1829" b="1" dirty="0"/>
              <a:t>OBJETO DE LA REUNION:</a:t>
            </a:r>
          </a:p>
          <a:p>
            <a:pPr algn="ctr"/>
            <a:endParaRPr lang="es-CO" sz="914" b="1" dirty="0"/>
          </a:p>
          <a:p>
            <a:pPr algn="just"/>
            <a:r>
              <a:rPr lang="es-CO" sz="1676" dirty="0"/>
              <a:t>Conocer el avance en:</a:t>
            </a:r>
          </a:p>
          <a:p>
            <a:pPr algn="just"/>
            <a:endParaRPr lang="es-CO" sz="1676" dirty="0"/>
          </a:p>
          <a:p>
            <a:pPr marL="217713" indent="-217713" algn="just">
              <a:buFont typeface="Arial" panose="020B0604020202020204" pitchFamily="34" charset="0"/>
              <a:buChar char="•"/>
            </a:pPr>
            <a:r>
              <a:rPr lang="es-CO" sz="1676" dirty="0"/>
              <a:t>Implementación de la Enajenación Temprana.</a:t>
            </a:r>
          </a:p>
          <a:p>
            <a:pPr marL="217713" indent="-217713" algn="just">
              <a:buFont typeface="Arial" panose="020B0604020202020204" pitchFamily="34" charset="0"/>
              <a:buChar char="•"/>
            </a:pPr>
            <a:r>
              <a:rPr lang="es-CO" sz="1676" dirty="0"/>
              <a:t>Nuevo marco normativo de administración de bienes del FRISCO – Ley 1849 de 2017.</a:t>
            </a:r>
          </a:p>
        </p:txBody>
      </p:sp>
      <p:sp>
        <p:nvSpPr>
          <p:cNvPr id="8" name="Rectángulo: esquinas redondeadas 7">
            <a:extLst>
              <a:ext uri="{FF2B5EF4-FFF2-40B4-BE49-F238E27FC236}">
                <a16:creationId xmlns:a16="http://schemas.microsoft.com/office/drawing/2014/main" id="{51B4F8C4-E3FA-41AC-ACDD-A12EB8843D3B}"/>
              </a:ext>
            </a:extLst>
          </p:cNvPr>
          <p:cNvSpPr/>
          <p:nvPr/>
        </p:nvSpPr>
        <p:spPr>
          <a:xfrm>
            <a:off x="6493079" y="1358160"/>
            <a:ext cx="4525919" cy="4768296"/>
          </a:xfrm>
          <a:prstGeom prst="roundRect">
            <a:avLst/>
          </a:prstGeom>
          <a:ln w="38100" cmpd="dbl">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just"/>
            <a:endParaRPr lang="es-CO" sz="1219" b="1" dirty="0"/>
          </a:p>
          <a:p>
            <a:pPr algn="ctr"/>
            <a:r>
              <a:rPr lang="es-CO" sz="1676" b="1" dirty="0"/>
              <a:t>CONCLUSIONES:</a:t>
            </a:r>
          </a:p>
          <a:p>
            <a:pPr algn="just"/>
            <a:endParaRPr lang="es-CO" sz="1676" b="1" dirty="0"/>
          </a:p>
          <a:p>
            <a:pPr marL="261256" indent="-261256" algn="just">
              <a:buFont typeface="Wingdings" panose="05000000000000000000" pitchFamily="2" charset="2"/>
              <a:buChar char="ü"/>
            </a:pPr>
            <a:r>
              <a:rPr lang="es-CO" sz="1676" dirty="0"/>
              <a:t>Objeción de la FGN y CSJ en relación con la ausencia de recursos a transferir en comparación con sus expectativas. </a:t>
            </a:r>
          </a:p>
          <a:p>
            <a:pPr marL="261256" indent="-261256" algn="just">
              <a:buFont typeface="Wingdings" panose="05000000000000000000" pitchFamily="2" charset="2"/>
              <a:buChar char="ü"/>
            </a:pPr>
            <a:r>
              <a:rPr lang="es-CO" sz="1676" dirty="0"/>
              <a:t>Aumento de traslados de recursos en vigencias 2018 y 2019, por implementación de la enajenación temprana. </a:t>
            </a:r>
          </a:p>
          <a:p>
            <a:pPr marL="261256" indent="-261256" algn="just">
              <a:buFont typeface="Wingdings" panose="05000000000000000000" pitchFamily="2" charset="2"/>
              <a:buChar char="ü"/>
            </a:pPr>
            <a:r>
              <a:rPr lang="es-CO" sz="1676" dirty="0"/>
              <a:t>Facultad de solicitar bienes inmuebles – mesas de trabajo para identificar predios.</a:t>
            </a:r>
          </a:p>
          <a:p>
            <a:pPr marL="261256" indent="-261256" algn="just">
              <a:buFont typeface="Wingdings" panose="05000000000000000000" pitchFamily="2" charset="2"/>
              <a:buChar char="ü"/>
            </a:pPr>
            <a:r>
              <a:rPr lang="es-CO" sz="1676" dirty="0"/>
              <a:t>Seguimiento a la implementación de la enajenación temprana y nuevo marco normativo. </a:t>
            </a:r>
          </a:p>
          <a:p>
            <a:pPr algn="just"/>
            <a:endParaRPr lang="es-CO" sz="1371" dirty="0"/>
          </a:p>
        </p:txBody>
      </p:sp>
      <p:sp>
        <p:nvSpPr>
          <p:cNvPr id="9" name="Rectángulo 8">
            <a:extLst>
              <a:ext uri="{FF2B5EF4-FFF2-40B4-BE49-F238E27FC236}">
                <a16:creationId xmlns:a16="http://schemas.microsoft.com/office/drawing/2014/main" id="{BF99B0DF-15F4-4B62-BDAA-61656C0024A8}"/>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SALA PLENA CONSEJO SUPERIOR DE LA JUDICATURA</a:t>
            </a:r>
          </a:p>
        </p:txBody>
      </p:sp>
      <p:pic>
        <p:nvPicPr>
          <p:cNvPr id="10" name="Imagen 9" descr="Fondos oscuros-01.png">
            <a:extLst>
              <a:ext uri="{FF2B5EF4-FFF2-40B4-BE49-F238E27FC236}">
                <a16:creationId xmlns:a16="http://schemas.microsoft.com/office/drawing/2014/main" id="{E98BA309-C5D3-424B-A0F1-0BD475B366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14821352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2048364" y="5210344"/>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solidFill>
                  <a:schemeClr val="bg1"/>
                </a:solidFill>
              </a:rPr>
              <a:t>Informe Comercial – Gestión SAE-CISA</a:t>
            </a:r>
          </a:p>
          <a:p>
            <a:pPr marL="457200" indent="-457200">
              <a:buAutoNum type="arabicPeriod"/>
            </a:pPr>
            <a:r>
              <a:rPr lang="es-CO" sz="2400" dirty="0"/>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77</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38544990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7966697" y="1071488"/>
            <a:ext cx="2321361" cy="261610"/>
          </a:xfrm>
          <a:prstGeom prst="rect">
            <a:avLst/>
          </a:prstGeom>
          <a:noFill/>
        </p:spPr>
        <p:txBody>
          <a:bodyPr wrap="square" rtlCol="0">
            <a:spAutoFit/>
          </a:bodyPr>
          <a:lstStyle/>
          <a:p>
            <a:pPr algn="r"/>
            <a:r>
              <a:rPr lang="es-CO" sz="1100" dirty="0">
                <a:solidFill>
                  <a:schemeClr val="tx2"/>
                </a:solidFill>
                <a:latin typeface="Arial Narrow" panose="020B0606020202030204" pitchFamily="34" charset="0"/>
              </a:rPr>
              <a:t>Cifras en Millones $</a:t>
            </a:r>
          </a:p>
        </p:txBody>
      </p:sp>
      <p:sp>
        <p:nvSpPr>
          <p:cNvPr id="17" name="CuadroTexto 16"/>
          <p:cNvSpPr txBox="1"/>
          <p:nvPr/>
        </p:nvSpPr>
        <p:spPr>
          <a:xfrm>
            <a:off x="2879384" y="1137176"/>
            <a:ext cx="2319690" cy="1169551"/>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latin typeface="Arial Narrow" panose="020B0606020202030204" pitchFamily="34" charset="0"/>
              </a:rPr>
              <a:t>CONCEPTO</a:t>
            </a:r>
          </a:p>
          <a:p>
            <a:endParaRPr lang="es-CO" sz="1400" dirty="0">
              <a:solidFill>
                <a:schemeClr val="bg1"/>
              </a:solidFill>
              <a:latin typeface="Arial Narrow" panose="020B0606020202030204" pitchFamily="34" charset="0"/>
            </a:endParaRPr>
          </a:p>
          <a:p>
            <a:r>
              <a:rPr lang="es-CO" sz="1400" dirty="0">
                <a:solidFill>
                  <a:schemeClr val="bg1"/>
                </a:solidFill>
                <a:latin typeface="Arial Narrow" panose="020B0606020202030204" pitchFamily="34" charset="0"/>
              </a:rPr>
              <a:t>Unid. Comerciales Vendidas: </a:t>
            </a:r>
          </a:p>
          <a:p>
            <a:r>
              <a:rPr lang="es-CO" sz="1400" dirty="0">
                <a:solidFill>
                  <a:schemeClr val="bg1"/>
                </a:solidFill>
                <a:latin typeface="Arial Narrow" panose="020B0606020202030204" pitchFamily="34" charset="0"/>
              </a:rPr>
              <a:t>M.I. Vendidas:</a:t>
            </a:r>
          </a:p>
          <a:p>
            <a:r>
              <a:rPr lang="es-CO" sz="1400" dirty="0">
                <a:solidFill>
                  <a:schemeClr val="bg1"/>
                </a:solidFill>
                <a:latin typeface="Arial Narrow" panose="020B0606020202030204" pitchFamily="34" charset="0"/>
              </a:rPr>
              <a:t>Valor Ventas: 		 </a:t>
            </a:r>
          </a:p>
        </p:txBody>
      </p:sp>
      <p:sp>
        <p:nvSpPr>
          <p:cNvPr id="18" name="CuadroTexto 17"/>
          <p:cNvSpPr txBox="1"/>
          <p:nvPr/>
        </p:nvSpPr>
        <p:spPr>
          <a:xfrm>
            <a:off x="6703354" y="1105845"/>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2016</a:t>
            </a:r>
          </a:p>
          <a:p>
            <a:pPr algn="ctr"/>
            <a:endParaRPr lang="es-CO" sz="1400"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80</a:t>
            </a: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129</a:t>
            </a:r>
          </a:p>
          <a:p>
            <a:pPr algn="ctr"/>
            <a:r>
              <a:rPr lang="es-CO" sz="1400" b="1" dirty="0">
                <a:solidFill>
                  <a:schemeClr val="tx2"/>
                </a:solidFill>
                <a:latin typeface="Arial Narrow" panose="020B0606020202030204" pitchFamily="34" charset="0"/>
              </a:rPr>
              <a:t>$22.379</a:t>
            </a:r>
          </a:p>
        </p:txBody>
      </p:sp>
      <p:sp>
        <p:nvSpPr>
          <p:cNvPr id="19" name="CuadroTexto 18"/>
          <p:cNvSpPr txBox="1"/>
          <p:nvPr/>
        </p:nvSpPr>
        <p:spPr>
          <a:xfrm>
            <a:off x="5367175" y="1108330"/>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2015</a:t>
            </a:r>
          </a:p>
          <a:p>
            <a:pPr algn="ct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25</a:t>
            </a:r>
          </a:p>
          <a:p>
            <a:pPr algn="ctr"/>
            <a:r>
              <a:rPr lang="es-ES" sz="1400" dirty="0">
                <a:solidFill>
                  <a:schemeClr val="tx2"/>
                </a:solidFill>
                <a:latin typeface="Arial Narrow" panose="020B0606020202030204" pitchFamily="34" charset="0"/>
              </a:rPr>
              <a:t>3</a:t>
            </a:r>
            <a:r>
              <a:rPr lang="es-CO" sz="1400" dirty="0">
                <a:solidFill>
                  <a:schemeClr val="tx2"/>
                </a:solidFill>
                <a:latin typeface="Arial Narrow" panose="020B0606020202030204" pitchFamily="34" charset="0"/>
              </a:rPr>
              <a:t>8</a:t>
            </a:r>
          </a:p>
          <a:p>
            <a:pPr algn="ctr"/>
            <a:r>
              <a:rPr lang="es-CO" sz="1400" b="1" dirty="0">
                <a:solidFill>
                  <a:schemeClr val="tx2"/>
                </a:solidFill>
                <a:latin typeface="Arial Narrow" panose="020B0606020202030204" pitchFamily="34" charset="0"/>
              </a:rPr>
              <a:t>$9.917</a:t>
            </a:r>
          </a:p>
        </p:txBody>
      </p:sp>
      <p:sp>
        <p:nvSpPr>
          <p:cNvPr id="22" name="CuadroTexto 21"/>
          <p:cNvSpPr txBox="1"/>
          <p:nvPr/>
        </p:nvSpPr>
        <p:spPr>
          <a:xfrm>
            <a:off x="7989637" y="1123760"/>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latin typeface="Arial Narrow" panose="020B0606020202030204" pitchFamily="34" charset="0"/>
              </a:rPr>
              <a:t>AÑO 2017</a:t>
            </a:r>
          </a:p>
          <a:p>
            <a:pPr algn="ctr"/>
            <a:endParaRPr lang="es-CO" sz="1400" b="1" u="sng" dirty="0">
              <a:solidFill>
                <a:schemeClr val="tx2"/>
              </a:solidFill>
              <a:latin typeface="Arial Narrow" panose="020B0606020202030204" pitchFamily="34" charset="0"/>
            </a:endParaRPr>
          </a:p>
          <a:p>
            <a:pPr algn="ctr"/>
            <a:r>
              <a:rPr lang="es-ES" sz="1400" dirty="0">
                <a:solidFill>
                  <a:schemeClr val="tx2"/>
                </a:solidFill>
                <a:latin typeface="Arial Narrow" panose="020B0606020202030204" pitchFamily="34" charset="0"/>
              </a:rPr>
              <a:t>84</a:t>
            </a:r>
            <a:endParaRPr lang="es-CO" sz="1400" dirty="0">
              <a:solidFill>
                <a:schemeClr val="tx2"/>
              </a:solidFill>
              <a:latin typeface="Arial Narrow" panose="020B0606020202030204" pitchFamily="34" charset="0"/>
            </a:endParaRPr>
          </a:p>
          <a:p>
            <a:pPr algn="ctr"/>
            <a:r>
              <a:rPr lang="es-CO" sz="1400" dirty="0">
                <a:solidFill>
                  <a:schemeClr val="tx2"/>
                </a:solidFill>
                <a:latin typeface="Arial Narrow" panose="020B0606020202030204" pitchFamily="34" charset="0"/>
              </a:rPr>
              <a:t>146</a:t>
            </a:r>
          </a:p>
          <a:p>
            <a:pPr algn="ctr"/>
            <a:r>
              <a:rPr lang="es-CO" sz="1400" b="1" dirty="0">
                <a:solidFill>
                  <a:schemeClr val="tx2"/>
                </a:solidFill>
                <a:latin typeface="Arial Narrow" panose="020B0606020202030204" pitchFamily="34" charset="0"/>
              </a:rPr>
              <a:t>$40.125</a:t>
            </a:r>
          </a:p>
        </p:txBody>
      </p:sp>
      <p:sp>
        <p:nvSpPr>
          <p:cNvPr id="11" name="CuadroTexto 10"/>
          <p:cNvSpPr txBox="1"/>
          <p:nvPr/>
        </p:nvSpPr>
        <p:spPr>
          <a:xfrm>
            <a:off x="2103040" y="6307595"/>
            <a:ext cx="3329283"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Fuente: Informe CISA Consolidado al 20 de noviembre 2017 </a:t>
            </a:r>
          </a:p>
        </p:txBody>
      </p:sp>
      <p:sp>
        <p:nvSpPr>
          <p:cNvPr id="16" name="Rectángulo 15"/>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ESTADO PORTAFOLIO INMUEBLES – </a:t>
            </a:r>
          </a:p>
          <a:p>
            <a:pPr algn="r"/>
            <a:r>
              <a:rPr lang="es-CO" sz="2800" b="1" dirty="0"/>
              <a:t>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21" name="CuadroTexto 20"/>
          <p:cNvSpPr txBox="1"/>
          <p:nvPr/>
        </p:nvSpPr>
        <p:spPr>
          <a:xfrm>
            <a:off x="5350568" y="2474344"/>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$32.296</a:t>
            </a:r>
          </a:p>
        </p:txBody>
      </p:sp>
      <p:sp>
        <p:nvSpPr>
          <p:cNvPr id="3" name="Cerrar llave 2"/>
          <p:cNvSpPr/>
          <p:nvPr/>
        </p:nvSpPr>
        <p:spPr>
          <a:xfrm rot="5400000">
            <a:off x="6528345" y="1206534"/>
            <a:ext cx="151579" cy="24739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30" name="Cerrar llave 29"/>
          <p:cNvSpPr/>
          <p:nvPr/>
        </p:nvSpPr>
        <p:spPr>
          <a:xfrm rot="5400000">
            <a:off x="7201077" y="949526"/>
            <a:ext cx="75791" cy="377680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31" name="CuadroTexto 30"/>
          <p:cNvSpPr txBox="1"/>
          <p:nvPr/>
        </p:nvSpPr>
        <p:spPr>
          <a:xfrm>
            <a:off x="6034209" y="2882476"/>
            <a:ext cx="2409524" cy="305226"/>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$72.421</a:t>
            </a:r>
          </a:p>
        </p:txBody>
      </p:sp>
      <p:pic>
        <p:nvPicPr>
          <p:cNvPr id="2" name="Imagen 1">
            <a:extLst>
              <a:ext uri="{FF2B5EF4-FFF2-40B4-BE49-F238E27FC236}">
                <a16:creationId xmlns:a16="http://schemas.microsoft.com/office/drawing/2014/main" id="{412F29A4-AB14-4306-88A6-84A052090747}"/>
              </a:ext>
            </a:extLst>
          </p:cNvPr>
          <p:cNvPicPr>
            <a:picLocks noChangeAspect="1"/>
          </p:cNvPicPr>
          <p:nvPr/>
        </p:nvPicPr>
        <p:blipFill>
          <a:blip r:embed="rId4"/>
          <a:stretch>
            <a:fillRect/>
          </a:stretch>
        </p:blipFill>
        <p:spPr>
          <a:xfrm>
            <a:off x="2257588" y="3326542"/>
            <a:ext cx="7875840" cy="2900251"/>
          </a:xfrm>
          <a:prstGeom prst="rect">
            <a:avLst/>
          </a:prstGeom>
        </p:spPr>
      </p:pic>
    </p:spTree>
    <p:extLst>
      <p:ext uri="{BB962C8B-B14F-4D97-AF65-F5344CB8AC3E}">
        <p14:creationId xmlns:p14="http://schemas.microsoft.com/office/powerpoint/2010/main" val="36568355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20 de noviembre 17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CuadroTexto 9"/>
          <p:cNvSpPr txBox="1"/>
          <p:nvPr/>
        </p:nvSpPr>
        <p:spPr>
          <a:xfrm>
            <a:off x="3842441" y="1127871"/>
            <a:ext cx="4500325" cy="338554"/>
          </a:xfrm>
          <a:prstGeom prst="rect">
            <a:avLst/>
          </a:prstGeom>
          <a:noFill/>
        </p:spPr>
        <p:txBody>
          <a:bodyPr wrap="square" rtlCol="0">
            <a:spAutoFit/>
          </a:bodyPr>
          <a:lstStyle/>
          <a:p>
            <a:pPr algn="ctr"/>
            <a:r>
              <a:rPr lang="es-CO" sz="1600" b="1" dirty="0">
                <a:solidFill>
                  <a:schemeClr val="bg1">
                    <a:lumMod val="65000"/>
                  </a:schemeClr>
                </a:solidFill>
              </a:rPr>
              <a:t>INMUEBLES DISPONIBLES PARA COMERCIALIZAR</a:t>
            </a:r>
          </a:p>
        </p:txBody>
      </p:sp>
      <p:pic>
        <p:nvPicPr>
          <p:cNvPr id="5" name="Imagen 4">
            <a:extLst>
              <a:ext uri="{FF2B5EF4-FFF2-40B4-BE49-F238E27FC236}">
                <a16:creationId xmlns:a16="http://schemas.microsoft.com/office/drawing/2014/main" id="{57BAE801-FDD0-41DB-BA63-4E93130AEC6E}"/>
              </a:ext>
            </a:extLst>
          </p:cNvPr>
          <p:cNvPicPr>
            <a:picLocks noChangeAspect="1"/>
          </p:cNvPicPr>
          <p:nvPr/>
        </p:nvPicPr>
        <p:blipFill>
          <a:blip r:embed="rId4"/>
          <a:stretch>
            <a:fillRect/>
          </a:stretch>
        </p:blipFill>
        <p:spPr>
          <a:xfrm>
            <a:off x="6580331" y="4745958"/>
            <a:ext cx="3900250" cy="1025617"/>
          </a:xfrm>
          <a:prstGeom prst="rect">
            <a:avLst/>
          </a:prstGeom>
        </p:spPr>
      </p:pic>
      <p:pic>
        <p:nvPicPr>
          <p:cNvPr id="9" name="Imagen 8">
            <a:extLst>
              <a:ext uri="{FF2B5EF4-FFF2-40B4-BE49-F238E27FC236}">
                <a16:creationId xmlns:a16="http://schemas.microsoft.com/office/drawing/2014/main" id="{0CDD6FD6-47F8-43E1-A454-6C2F8D73B47F}"/>
              </a:ext>
            </a:extLst>
          </p:cNvPr>
          <p:cNvPicPr>
            <a:picLocks noChangeAspect="1"/>
          </p:cNvPicPr>
          <p:nvPr/>
        </p:nvPicPr>
        <p:blipFill>
          <a:blip r:embed="rId5"/>
          <a:stretch>
            <a:fillRect/>
          </a:stretch>
        </p:blipFill>
        <p:spPr>
          <a:xfrm>
            <a:off x="1742466" y="1793829"/>
            <a:ext cx="4500325" cy="2549767"/>
          </a:xfrm>
          <a:prstGeom prst="rect">
            <a:avLst/>
          </a:prstGeom>
        </p:spPr>
      </p:pic>
      <p:pic>
        <p:nvPicPr>
          <p:cNvPr id="2" name="Imagen 1">
            <a:extLst>
              <a:ext uri="{FF2B5EF4-FFF2-40B4-BE49-F238E27FC236}">
                <a16:creationId xmlns:a16="http://schemas.microsoft.com/office/drawing/2014/main" id="{C7A06257-8F4B-4DCD-9FA4-B501B2479AAA}"/>
              </a:ext>
            </a:extLst>
          </p:cNvPr>
          <p:cNvPicPr>
            <a:picLocks noChangeAspect="1"/>
          </p:cNvPicPr>
          <p:nvPr/>
        </p:nvPicPr>
        <p:blipFill>
          <a:blip r:embed="rId6"/>
          <a:stretch>
            <a:fillRect/>
          </a:stretch>
        </p:blipFill>
        <p:spPr>
          <a:xfrm>
            <a:off x="6580332" y="1793853"/>
            <a:ext cx="3900249" cy="2549743"/>
          </a:xfrm>
          <a:prstGeom prst="rect">
            <a:avLst/>
          </a:prstGeom>
        </p:spPr>
      </p:pic>
      <p:pic>
        <p:nvPicPr>
          <p:cNvPr id="6" name="Imagen 5">
            <a:extLst>
              <a:ext uri="{FF2B5EF4-FFF2-40B4-BE49-F238E27FC236}">
                <a16:creationId xmlns:a16="http://schemas.microsoft.com/office/drawing/2014/main" id="{340AB55C-531A-4A4B-9A99-F2BE3CBE1529}"/>
              </a:ext>
            </a:extLst>
          </p:cNvPr>
          <p:cNvPicPr>
            <a:picLocks noChangeAspect="1"/>
          </p:cNvPicPr>
          <p:nvPr/>
        </p:nvPicPr>
        <p:blipFill>
          <a:blip r:embed="rId7"/>
          <a:stretch>
            <a:fillRect/>
          </a:stretch>
        </p:blipFill>
        <p:spPr>
          <a:xfrm>
            <a:off x="1742466" y="4762354"/>
            <a:ext cx="4500325" cy="1009220"/>
          </a:xfrm>
          <a:prstGeom prst="rect">
            <a:avLst/>
          </a:prstGeom>
        </p:spPr>
      </p:pic>
      <p:sp>
        <p:nvSpPr>
          <p:cNvPr id="12" name="Rectángulo 11">
            <a:extLst>
              <a:ext uri="{FF2B5EF4-FFF2-40B4-BE49-F238E27FC236}">
                <a16:creationId xmlns:a16="http://schemas.microsoft.com/office/drawing/2014/main" id="{413D35E1-8888-4B97-A495-115CA56CC2D5}"/>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ESTADO PORTAFOLIO INMUEBLES – </a:t>
            </a:r>
          </a:p>
          <a:p>
            <a:pPr algn="r"/>
            <a:r>
              <a:rPr lang="es-CO" sz="2800" b="1" dirty="0"/>
              <a:t>PROCESO DE COMERCIALIZACIÓN</a:t>
            </a:r>
          </a:p>
        </p:txBody>
      </p:sp>
      <p:pic>
        <p:nvPicPr>
          <p:cNvPr id="13" name="Imagen 8" descr="Fondos oscuros-01.png">
            <a:extLst>
              <a:ext uri="{FF2B5EF4-FFF2-40B4-BE49-F238E27FC236}">
                <a16:creationId xmlns:a16="http://schemas.microsoft.com/office/drawing/2014/main" id="{A3BF7105-2BF9-442E-8B7B-A362CC4D07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14" name="Rectángulo 13">
            <a:extLst>
              <a:ext uri="{FF2B5EF4-FFF2-40B4-BE49-F238E27FC236}">
                <a16:creationId xmlns:a16="http://schemas.microsoft.com/office/drawing/2014/main" id="{E0EB4635-1E95-4CBE-98E2-409979C9A433}"/>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1231724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20 de noviembre 17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CuadroTexto 9"/>
          <p:cNvSpPr txBox="1"/>
          <p:nvPr/>
        </p:nvSpPr>
        <p:spPr>
          <a:xfrm>
            <a:off x="4547451" y="1442718"/>
            <a:ext cx="3220187" cy="338554"/>
          </a:xfrm>
          <a:prstGeom prst="rect">
            <a:avLst/>
          </a:prstGeom>
          <a:noFill/>
        </p:spPr>
        <p:txBody>
          <a:bodyPr wrap="square" rtlCol="0">
            <a:spAutoFit/>
          </a:bodyPr>
          <a:lstStyle/>
          <a:p>
            <a:r>
              <a:rPr lang="es-CO" sz="1600" b="1" dirty="0">
                <a:solidFill>
                  <a:schemeClr val="bg1">
                    <a:lumMod val="65000"/>
                  </a:schemeClr>
                </a:solidFill>
              </a:rPr>
              <a:t>INMUEBLES EN PROCESO DE PUJA</a:t>
            </a:r>
          </a:p>
        </p:txBody>
      </p:sp>
      <p:pic>
        <p:nvPicPr>
          <p:cNvPr id="7" name="Imagen 6">
            <a:extLst>
              <a:ext uri="{FF2B5EF4-FFF2-40B4-BE49-F238E27FC236}">
                <a16:creationId xmlns:a16="http://schemas.microsoft.com/office/drawing/2014/main" id="{577D1492-4952-4505-B827-2E456869B6D1}"/>
              </a:ext>
            </a:extLst>
          </p:cNvPr>
          <p:cNvPicPr>
            <a:picLocks noChangeAspect="1"/>
          </p:cNvPicPr>
          <p:nvPr/>
        </p:nvPicPr>
        <p:blipFill>
          <a:blip r:embed="rId4"/>
          <a:stretch>
            <a:fillRect/>
          </a:stretch>
        </p:blipFill>
        <p:spPr>
          <a:xfrm>
            <a:off x="3312543" y="4739895"/>
            <a:ext cx="5608962" cy="852420"/>
          </a:xfrm>
          <a:prstGeom prst="rect">
            <a:avLst/>
          </a:prstGeom>
        </p:spPr>
      </p:pic>
      <p:pic>
        <p:nvPicPr>
          <p:cNvPr id="3" name="Imagen 2">
            <a:extLst>
              <a:ext uri="{FF2B5EF4-FFF2-40B4-BE49-F238E27FC236}">
                <a16:creationId xmlns:a16="http://schemas.microsoft.com/office/drawing/2014/main" id="{3067FD14-EAEA-4C78-861A-DAC883A3A5A7}"/>
              </a:ext>
            </a:extLst>
          </p:cNvPr>
          <p:cNvPicPr>
            <a:picLocks noChangeAspect="1"/>
          </p:cNvPicPr>
          <p:nvPr/>
        </p:nvPicPr>
        <p:blipFill>
          <a:blip r:embed="rId5"/>
          <a:stretch>
            <a:fillRect/>
          </a:stretch>
        </p:blipFill>
        <p:spPr>
          <a:xfrm>
            <a:off x="3312544" y="1943623"/>
            <a:ext cx="5623030" cy="1024661"/>
          </a:xfrm>
          <a:prstGeom prst="rect">
            <a:avLst/>
          </a:prstGeom>
        </p:spPr>
      </p:pic>
      <p:pic>
        <p:nvPicPr>
          <p:cNvPr id="4" name="Imagen 3">
            <a:extLst>
              <a:ext uri="{FF2B5EF4-FFF2-40B4-BE49-F238E27FC236}">
                <a16:creationId xmlns:a16="http://schemas.microsoft.com/office/drawing/2014/main" id="{B1C9EFC5-289A-4F30-AF9F-51FAC0A3BA27}"/>
              </a:ext>
            </a:extLst>
          </p:cNvPr>
          <p:cNvPicPr>
            <a:picLocks noChangeAspect="1"/>
          </p:cNvPicPr>
          <p:nvPr/>
        </p:nvPicPr>
        <p:blipFill>
          <a:blip r:embed="rId6"/>
          <a:stretch>
            <a:fillRect/>
          </a:stretch>
        </p:blipFill>
        <p:spPr>
          <a:xfrm>
            <a:off x="3312543" y="3222678"/>
            <a:ext cx="5608962" cy="1263225"/>
          </a:xfrm>
          <a:prstGeom prst="rect">
            <a:avLst/>
          </a:prstGeom>
        </p:spPr>
      </p:pic>
      <p:sp>
        <p:nvSpPr>
          <p:cNvPr id="12" name="Rectángulo 11">
            <a:extLst>
              <a:ext uri="{FF2B5EF4-FFF2-40B4-BE49-F238E27FC236}">
                <a16:creationId xmlns:a16="http://schemas.microsoft.com/office/drawing/2014/main" id="{036C78DD-E149-4B8B-B8CB-79A6C6AFC308}"/>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ESTADO PORTAFOLIO INMUEBLES – </a:t>
            </a:r>
          </a:p>
          <a:p>
            <a:pPr algn="r"/>
            <a:r>
              <a:rPr lang="es-CO" sz="2800" b="1" dirty="0"/>
              <a:t>PROCESO DE COMERCIALIZACIÓN</a:t>
            </a:r>
          </a:p>
        </p:txBody>
      </p:sp>
      <p:pic>
        <p:nvPicPr>
          <p:cNvPr id="13" name="Imagen 8" descr="Fondos oscuros-01.png">
            <a:extLst>
              <a:ext uri="{FF2B5EF4-FFF2-40B4-BE49-F238E27FC236}">
                <a16:creationId xmlns:a16="http://schemas.microsoft.com/office/drawing/2014/main" id="{9B0F1CDC-95F0-459B-AB14-AF4A47448F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14" name="Rectángulo 13">
            <a:extLst>
              <a:ext uri="{FF2B5EF4-FFF2-40B4-BE49-F238E27FC236}">
                <a16:creationId xmlns:a16="http://schemas.microsoft.com/office/drawing/2014/main" id="{54AAFF73-145E-4CD4-BAE8-3CAB3EF3EA0C}"/>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6703437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2103040" y="6307595"/>
            <a:ext cx="2622678" cy="261610"/>
          </a:xfrm>
          <a:prstGeom prst="rect">
            <a:avLst/>
          </a:prstGeom>
          <a:noFill/>
        </p:spPr>
        <p:txBody>
          <a:bodyPr wrap="square" rtlCol="0">
            <a:spAutoFit/>
          </a:bodyPr>
          <a:lstStyle>
            <a:defPPr>
              <a:defRPr lang="es-ES"/>
            </a:defPPr>
            <a:lvl1pPr algn="r">
              <a:defRPr sz="1100">
                <a:solidFill>
                  <a:schemeClr val="tx2"/>
                </a:solidFill>
                <a:latin typeface="Arial Narrow" panose="020B0606020202030204" pitchFamily="34" charset="0"/>
              </a:defRPr>
            </a:lvl1pPr>
          </a:lstStyle>
          <a:p>
            <a:pPr algn="l"/>
            <a:r>
              <a:rPr lang="es-CO" i="1" dirty="0"/>
              <a:t>Datos a corte  20 de noviembre 17 </a:t>
            </a:r>
          </a:p>
        </p:txBody>
      </p:sp>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ESTADO PORTAFOLIO INMUEBLES – PROCESO DE COMERCIALIZACIÓN</a:t>
            </a:r>
          </a:p>
        </p:txBody>
      </p:sp>
      <p:pic>
        <p:nvPicPr>
          <p:cNvPr id="24" name="Imagen 8" descr="Fondos oscuros-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10" name="CuadroTexto 9"/>
          <p:cNvSpPr txBox="1"/>
          <p:nvPr/>
        </p:nvSpPr>
        <p:spPr>
          <a:xfrm>
            <a:off x="1688258" y="950078"/>
            <a:ext cx="8733198" cy="338554"/>
          </a:xfrm>
          <a:prstGeom prst="rect">
            <a:avLst/>
          </a:prstGeom>
          <a:noFill/>
        </p:spPr>
        <p:txBody>
          <a:bodyPr wrap="square" rtlCol="0">
            <a:spAutoFit/>
          </a:bodyPr>
          <a:lstStyle/>
          <a:p>
            <a:pPr algn="ctr"/>
            <a:r>
              <a:rPr lang="es-CO" sz="1600" b="1" dirty="0">
                <a:solidFill>
                  <a:schemeClr val="bg1">
                    <a:lumMod val="65000"/>
                  </a:schemeClr>
                </a:solidFill>
              </a:rPr>
              <a:t>INMUEBLES VENDIDOS (APROBADOS, PROMETIDOS, ESCRITURADOS, REGISTRADOS)</a:t>
            </a:r>
          </a:p>
        </p:txBody>
      </p:sp>
      <p:pic>
        <p:nvPicPr>
          <p:cNvPr id="7" name="Imagen 6">
            <a:extLst>
              <a:ext uri="{FF2B5EF4-FFF2-40B4-BE49-F238E27FC236}">
                <a16:creationId xmlns:a16="http://schemas.microsoft.com/office/drawing/2014/main" id="{E5FA7237-C2D2-4641-AEC4-24135EBBE4BC}"/>
              </a:ext>
            </a:extLst>
          </p:cNvPr>
          <p:cNvPicPr>
            <a:picLocks noChangeAspect="1"/>
          </p:cNvPicPr>
          <p:nvPr/>
        </p:nvPicPr>
        <p:blipFill>
          <a:blip r:embed="rId5"/>
          <a:stretch>
            <a:fillRect/>
          </a:stretch>
        </p:blipFill>
        <p:spPr>
          <a:xfrm>
            <a:off x="5972464" y="1625514"/>
            <a:ext cx="4448992" cy="2690299"/>
          </a:xfrm>
          <a:prstGeom prst="rect">
            <a:avLst/>
          </a:prstGeom>
        </p:spPr>
      </p:pic>
      <p:pic>
        <p:nvPicPr>
          <p:cNvPr id="2" name="Imagen 1">
            <a:extLst>
              <a:ext uri="{FF2B5EF4-FFF2-40B4-BE49-F238E27FC236}">
                <a16:creationId xmlns:a16="http://schemas.microsoft.com/office/drawing/2014/main" id="{F48EDDB4-0486-48C6-BABA-639A553438D0}"/>
              </a:ext>
            </a:extLst>
          </p:cNvPr>
          <p:cNvPicPr>
            <a:picLocks noChangeAspect="1"/>
          </p:cNvPicPr>
          <p:nvPr/>
        </p:nvPicPr>
        <p:blipFill>
          <a:blip r:embed="rId6"/>
          <a:stretch>
            <a:fillRect/>
          </a:stretch>
        </p:blipFill>
        <p:spPr>
          <a:xfrm>
            <a:off x="1688259" y="1625514"/>
            <a:ext cx="4064844" cy="2679791"/>
          </a:xfrm>
          <a:prstGeom prst="rect">
            <a:avLst/>
          </a:prstGeom>
        </p:spPr>
      </p:pic>
      <p:graphicFrame>
        <p:nvGraphicFramePr>
          <p:cNvPr id="8" name="Objeto 7">
            <a:extLst>
              <a:ext uri="{FF2B5EF4-FFF2-40B4-BE49-F238E27FC236}">
                <a16:creationId xmlns:a16="http://schemas.microsoft.com/office/drawing/2014/main" id="{F977AAE3-FEDB-4338-9309-FF1005865CE5}"/>
              </a:ext>
            </a:extLst>
          </p:cNvPr>
          <p:cNvGraphicFramePr>
            <a:graphicFrameLocks noChangeAspect="1"/>
          </p:cNvGraphicFramePr>
          <p:nvPr>
            <p:extLst/>
          </p:nvPr>
        </p:nvGraphicFramePr>
        <p:xfrm>
          <a:off x="3255379" y="4529298"/>
          <a:ext cx="5674448" cy="1267917"/>
        </p:xfrm>
        <a:graphic>
          <a:graphicData uri="http://schemas.openxmlformats.org/presentationml/2006/ole">
            <mc:AlternateContent xmlns:mc="http://schemas.openxmlformats.org/markup-compatibility/2006">
              <mc:Choice xmlns:v="urn:schemas-microsoft-com:vml" Requires="v">
                <p:oleObj spid="_x0000_s2053" name="Worksheet" r:id="rId7" imgW="5200670" imgH="1162024" progId="Excel.Sheet.12">
                  <p:embed/>
                </p:oleObj>
              </mc:Choice>
              <mc:Fallback>
                <p:oleObj name="Worksheet" r:id="rId7" imgW="5200670" imgH="1162024" progId="Excel.Sheet.12">
                  <p:embed/>
                  <p:pic>
                    <p:nvPicPr>
                      <p:cNvPr id="8" name="Objeto 7">
                        <a:extLst>
                          <a:ext uri="{FF2B5EF4-FFF2-40B4-BE49-F238E27FC236}">
                            <a16:creationId xmlns:a16="http://schemas.microsoft.com/office/drawing/2014/main" id="{F977AAE3-FEDB-4338-9309-FF1005865CE5}"/>
                          </a:ext>
                        </a:extLst>
                      </p:cNvPr>
                      <p:cNvPicPr/>
                      <p:nvPr/>
                    </p:nvPicPr>
                    <p:blipFill>
                      <a:blip r:embed="rId8"/>
                      <a:stretch>
                        <a:fillRect/>
                      </a:stretch>
                    </p:blipFill>
                    <p:spPr>
                      <a:xfrm>
                        <a:off x="3255379" y="4529298"/>
                        <a:ext cx="5674448" cy="1267917"/>
                      </a:xfrm>
                      <a:prstGeom prst="rect">
                        <a:avLst/>
                      </a:prstGeom>
                    </p:spPr>
                  </p:pic>
                </p:oleObj>
              </mc:Fallback>
            </mc:AlternateContent>
          </a:graphicData>
        </a:graphic>
      </p:graphicFrame>
      <p:sp>
        <p:nvSpPr>
          <p:cNvPr id="12" name="Rectángulo 11">
            <a:extLst>
              <a:ext uri="{FF2B5EF4-FFF2-40B4-BE49-F238E27FC236}">
                <a16:creationId xmlns:a16="http://schemas.microsoft.com/office/drawing/2014/main" id="{7BF3C613-A0B7-4D8E-A0CB-52D97CF2F017}"/>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ESTADO PORTAFOLIO INMUEBLES – </a:t>
            </a:r>
          </a:p>
          <a:p>
            <a:pPr algn="r"/>
            <a:r>
              <a:rPr lang="es-CO" sz="2800" b="1" dirty="0"/>
              <a:t>PROCESO DE COMERCIALIZACIÓN</a:t>
            </a:r>
          </a:p>
        </p:txBody>
      </p:sp>
      <p:pic>
        <p:nvPicPr>
          <p:cNvPr id="13" name="Imagen 8" descr="Fondos oscuros-01.png">
            <a:extLst>
              <a:ext uri="{FF2B5EF4-FFF2-40B4-BE49-F238E27FC236}">
                <a16:creationId xmlns:a16="http://schemas.microsoft.com/office/drawing/2014/main" id="{8730E7E2-2E8F-48E7-98F8-3D3119D443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14" name="Rectángulo 13">
            <a:extLst>
              <a:ext uri="{FF2B5EF4-FFF2-40B4-BE49-F238E27FC236}">
                <a16:creationId xmlns:a16="http://schemas.microsoft.com/office/drawing/2014/main" id="{D47A7F4B-48FB-46F9-87A8-572742B628C6}"/>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29463869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23" name="Rectángulo 22"/>
          <p:cNvSpPr/>
          <p:nvPr/>
        </p:nvSpPr>
        <p:spPr>
          <a:xfrm>
            <a:off x="1520603" y="-2"/>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600" b="1" dirty="0">
                <a:latin typeface="Arial Narrow" panose="020B0606020202030204" pitchFamily="34" charset="0"/>
              </a:rPr>
              <a:t>PROYECCIÓN DE INMUEBLES </a:t>
            </a:r>
            <a:endParaRPr lang="es-CO" sz="1600" b="1" dirty="0">
              <a:latin typeface="Arial Narrow" panose="020B0606020202030204" pitchFamily="34" charset="0"/>
            </a:endParaRP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20" name="CuadroTexto 19"/>
          <p:cNvSpPr txBox="1"/>
          <p:nvPr/>
        </p:nvSpPr>
        <p:spPr>
          <a:xfrm>
            <a:off x="1763240" y="4874774"/>
            <a:ext cx="2622678" cy="246221"/>
          </a:xfrm>
          <a:prstGeom prst="rect">
            <a:avLst/>
          </a:prstGeom>
          <a:noFill/>
        </p:spPr>
        <p:txBody>
          <a:bodyPr wrap="square" rtlCol="0">
            <a:spAutoFit/>
          </a:bodyPr>
          <a:lstStyle/>
          <a:p>
            <a:r>
              <a:rPr lang="es-CO" sz="1000" i="1" u="sng" dirty="0">
                <a:solidFill>
                  <a:schemeClr val="accent1">
                    <a:lumMod val="50000"/>
                  </a:schemeClr>
                </a:solidFill>
              </a:rPr>
              <a:t>Datos a corte  20 de noviembre 17 </a:t>
            </a:r>
          </a:p>
        </p:txBody>
      </p:sp>
      <p:sp>
        <p:nvSpPr>
          <p:cNvPr id="3" name="CuadroTexto 2"/>
          <p:cNvSpPr txBox="1"/>
          <p:nvPr/>
        </p:nvSpPr>
        <p:spPr>
          <a:xfrm>
            <a:off x="1848964" y="5281556"/>
            <a:ext cx="8658726" cy="738664"/>
          </a:xfrm>
          <a:prstGeom prst="rect">
            <a:avLst/>
          </a:prstGeom>
          <a:noFill/>
        </p:spPr>
        <p:txBody>
          <a:bodyPr wrap="square" rtlCol="0">
            <a:spAutoFit/>
          </a:bodyPr>
          <a:lstStyle/>
          <a:p>
            <a:pPr marL="285750" indent="-285750">
              <a:buFont typeface="Wingdings" panose="05000000000000000000" pitchFamily="2" charset="2"/>
              <a:buChar char="v"/>
            </a:pPr>
            <a:r>
              <a:rPr lang="es-CO" sz="1400" dirty="0">
                <a:latin typeface="Arial Narrow" panose="020B0606020202030204" pitchFamily="34" charset="0"/>
              </a:rPr>
              <a:t>A al fecha se ha entregado el 97% del valor de inmuebles a comercializar de acuerdo con las proyecciones realizadas.</a:t>
            </a:r>
          </a:p>
          <a:p>
            <a:pPr marL="285750" indent="-285750">
              <a:buFont typeface="Wingdings" panose="05000000000000000000" pitchFamily="2" charset="2"/>
              <a:buChar char="v"/>
            </a:pPr>
            <a:r>
              <a:rPr lang="es-CO" sz="1400" dirty="0">
                <a:latin typeface="Arial Narrow" panose="020B0606020202030204" pitchFamily="34" charset="0"/>
              </a:rPr>
              <a:t>La entrega en septiembre corresponde a $50.000 Casa Gacha + $15.687 Titos Bolos + 14 Unidades $11.380.</a:t>
            </a:r>
          </a:p>
          <a:p>
            <a:pPr marL="285750" indent="-285750">
              <a:buFont typeface="Wingdings" panose="05000000000000000000" pitchFamily="2" charset="2"/>
              <a:buChar char="v"/>
            </a:pPr>
            <a:r>
              <a:rPr lang="es-CO" sz="1400" dirty="0">
                <a:latin typeface="Arial Narrow" panose="020B0606020202030204" pitchFamily="34" charset="0"/>
              </a:rPr>
              <a:t>En noviembre de 2017 se han entregado 13 Unidades por valor de $5.820</a:t>
            </a:r>
          </a:p>
        </p:txBody>
      </p:sp>
      <p:sp>
        <p:nvSpPr>
          <p:cNvPr id="15" name="CuadroTexto 14"/>
          <p:cNvSpPr txBox="1"/>
          <p:nvPr/>
        </p:nvSpPr>
        <p:spPr>
          <a:xfrm>
            <a:off x="1640681" y="1022032"/>
            <a:ext cx="2321361" cy="261610"/>
          </a:xfrm>
          <a:prstGeom prst="rect">
            <a:avLst/>
          </a:prstGeom>
          <a:noFill/>
        </p:spPr>
        <p:txBody>
          <a:bodyPr wrap="square" rtlCol="0">
            <a:spAutoFit/>
          </a:bodyPr>
          <a:lstStyle/>
          <a:p>
            <a:r>
              <a:rPr lang="es-CO" sz="1100" dirty="0">
                <a:solidFill>
                  <a:schemeClr val="tx2"/>
                </a:solidFill>
                <a:latin typeface="Arial Narrow" panose="020B0606020202030204" pitchFamily="34" charset="0"/>
              </a:rPr>
              <a:t>Cifras en Millones $</a:t>
            </a:r>
          </a:p>
        </p:txBody>
      </p:sp>
      <p:pic>
        <p:nvPicPr>
          <p:cNvPr id="4" name="Imagen 3">
            <a:extLst>
              <a:ext uri="{FF2B5EF4-FFF2-40B4-BE49-F238E27FC236}">
                <a16:creationId xmlns:a16="http://schemas.microsoft.com/office/drawing/2014/main" id="{469F6BC3-3A37-405D-A191-7A6347E865AA}"/>
              </a:ext>
            </a:extLst>
          </p:cNvPr>
          <p:cNvPicPr>
            <a:picLocks noChangeAspect="1"/>
          </p:cNvPicPr>
          <p:nvPr/>
        </p:nvPicPr>
        <p:blipFill>
          <a:blip r:embed="rId4"/>
          <a:stretch>
            <a:fillRect/>
          </a:stretch>
        </p:blipFill>
        <p:spPr>
          <a:xfrm>
            <a:off x="1993461" y="1319140"/>
            <a:ext cx="8252508" cy="3515395"/>
          </a:xfrm>
          <a:prstGeom prst="rect">
            <a:avLst/>
          </a:prstGeom>
        </p:spPr>
      </p:pic>
      <p:sp>
        <p:nvSpPr>
          <p:cNvPr id="9" name="Rectángulo 8">
            <a:extLst>
              <a:ext uri="{FF2B5EF4-FFF2-40B4-BE49-F238E27FC236}">
                <a16:creationId xmlns:a16="http://schemas.microsoft.com/office/drawing/2014/main" id="{D6B74C6A-F698-4B70-9871-42F629EABEF5}"/>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PROYECCIÓN DE INMUEBLES</a:t>
            </a:r>
          </a:p>
        </p:txBody>
      </p:sp>
      <p:pic>
        <p:nvPicPr>
          <p:cNvPr id="10" name="Imagen 8" descr="Fondos oscuros-01.png">
            <a:extLst>
              <a:ext uri="{FF2B5EF4-FFF2-40B4-BE49-F238E27FC236}">
                <a16:creationId xmlns:a16="http://schemas.microsoft.com/office/drawing/2014/main" id="{9FB49345-10F5-499B-AFBB-331CE94F23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11" name="Rectángulo 10">
            <a:extLst>
              <a:ext uri="{FF2B5EF4-FFF2-40B4-BE49-F238E27FC236}">
                <a16:creationId xmlns:a16="http://schemas.microsoft.com/office/drawing/2014/main" id="{5077C4DB-4C10-4FB7-8E3D-19E1245A7A56}"/>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9261505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Resultado de imagen para recurso humano"/>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dirty="0"/>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11"/>
            <a:ext cx="1233817" cy="635238"/>
          </a:xfrm>
          <a:prstGeom prst="rect">
            <a:avLst/>
          </a:prstGeom>
        </p:spPr>
      </p:pic>
      <p:sp>
        <p:nvSpPr>
          <p:cNvPr id="11" name="CuadroTexto 10"/>
          <p:cNvSpPr txBox="1"/>
          <p:nvPr/>
        </p:nvSpPr>
        <p:spPr>
          <a:xfrm>
            <a:off x="2032409" y="965890"/>
            <a:ext cx="8158513" cy="400110"/>
          </a:xfrm>
          <a:prstGeom prst="rect">
            <a:avLst/>
          </a:prstGeom>
          <a:noFill/>
        </p:spPr>
        <p:txBody>
          <a:bodyPr wrap="square" rtlCol="0">
            <a:spAutoFit/>
          </a:bodyPr>
          <a:lstStyle/>
          <a:p>
            <a:pPr algn="ctr"/>
            <a:r>
              <a:rPr lang="es-CO" sz="2000" b="1" dirty="0">
                <a:solidFill>
                  <a:schemeClr val="accent1">
                    <a:lumMod val="50000"/>
                  </a:schemeClr>
                </a:solidFill>
                <a:latin typeface="Arial Narrow" panose="020B0606020202030204" pitchFamily="34" charset="0"/>
              </a:rPr>
              <a:t>Subastas de inmuebles</a:t>
            </a:r>
          </a:p>
        </p:txBody>
      </p:sp>
      <p:sp>
        <p:nvSpPr>
          <p:cNvPr id="2" name="Elipse 1"/>
          <p:cNvSpPr/>
          <p:nvPr/>
        </p:nvSpPr>
        <p:spPr>
          <a:xfrm>
            <a:off x="4195763" y="1614488"/>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1</a:t>
            </a:r>
          </a:p>
        </p:txBody>
      </p:sp>
      <p:sp>
        <p:nvSpPr>
          <p:cNvPr id="12" name="Elipse 11"/>
          <p:cNvSpPr/>
          <p:nvPr/>
        </p:nvSpPr>
        <p:spPr>
          <a:xfrm>
            <a:off x="5454259" y="1614488"/>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2</a:t>
            </a:r>
          </a:p>
        </p:txBody>
      </p:sp>
      <p:sp>
        <p:nvSpPr>
          <p:cNvPr id="14" name="Elipse 13"/>
          <p:cNvSpPr/>
          <p:nvPr/>
        </p:nvSpPr>
        <p:spPr>
          <a:xfrm>
            <a:off x="6658240" y="1621732"/>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3</a:t>
            </a:r>
          </a:p>
        </p:txBody>
      </p:sp>
      <p:sp>
        <p:nvSpPr>
          <p:cNvPr id="15" name="Elipse 14"/>
          <p:cNvSpPr/>
          <p:nvPr/>
        </p:nvSpPr>
        <p:spPr>
          <a:xfrm>
            <a:off x="7986531" y="1607710"/>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4</a:t>
            </a:r>
          </a:p>
        </p:txBody>
      </p:sp>
      <p:sp>
        <p:nvSpPr>
          <p:cNvPr id="16" name="Elipse 15"/>
          <p:cNvSpPr/>
          <p:nvPr/>
        </p:nvSpPr>
        <p:spPr>
          <a:xfrm>
            <a:off x="9330091" y="1632418"/>
            <a:ext cx="557212" cy="47849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dirty="0">
                <a:solidFill>
                  <a:srgbClr val="000A8B"/>
                </a:solidFill>
              </a:rPr>
              <a:t>5</a:t>
            </a:r>
          </a:p>
        </p:txBody>
      </p:sp>
      <p:pic>
        <p:nvPicPr>
          <p:cNvPr id="5" name="Imagen 4"/>
          <p:cNvPicPr>
            <a:picLocks noChangeAspect="1"/>
          </p:cNvPicPr>
          <p:nvPr/>
        </p:nvPicPr>
        <p:blipFill rotWithShape="1">
          <a:blip r:embed="rId4"/>
          <a:srcRect l="65556" t="62408" r="29063" b="27767"/>
          <a:stretch/>
        </p:blipFill>
        <p:spPr>
          <a:xfrm>
            <a:off x="5627485" y="5590992"/>
            <a:ext cx="349224" cy="358437"/>
          </a:xfrm>
          <a:prstGeom prst="rect">
            <a:avLst/>
          </a:prstGeom>
        </p:spPr>
      </p:pic>
      <p:pic>
        <p:nvPicPr>
          <p:cNvPr id="17" name="Imagen 16"/>
          <p:cNvPicPr>
            <a:picLocks noChangeAspect="1"/>
          </p:cNvPicPr>
          <p:nvPr/>
        </p:nvPicPr>
        <p:blipFill rotWithShape="1">
          <a:blip r:embed="rId4"/>
          <a:srcRect l="65556" t="62408" r="29063" b="27767"/>
          <a:stretch/>
        </p:blipFill>
        <p:spPr>
          <a:xfrm>
            <a:off x="4362489" y="5584860"/>
            <a:ext cx="349224" cy="358437"/>
          </a:xfrm>
          <a:prstGeom prst="rect">
            <a:avLst/>
          </a:prstGeom>
        </p:spPr>
      </p:pic>
      <p:pic>
        <p:nvPicPr>
          <p:cNvPr id="19" name="Imagen 18"/>
          <p:cNvPicPr>
            <a:picLocks noChangeAspect="1"/>
          </p:cNvPicPr>
          <p:nvPr/>
        </p:nvPicPr>
        <p:blipFill rotWithShape="1">
          <a:blip r:embed="rId4"/>
          <a:srcRect l="65556" t="62408" r="29063" b="27767"/>
          <a:stretch/>
        </p:blipFill>
        <p:spPr>
          <a:xfrm>
            <a:off x="6866228" y="5594159"/>
            <a:ext cx="349224" cy="358437"/>
          </a:xfrm>
          <a:prstGeom prst="rect">
            <a:avLst/>
          </a:prstGeom>
        </p:spPr>
      </p:pic>
      <p:pic>
        <p:nvPicPr>
          <p:cNvPr id="13" name="Imagen 12">
            <a:extLst>
              <a:ext uri="{FF2B5EF4-FFF2-40B4-BE49-F238E27FC236}">
                <a16:creationId xmlns:a16="http://schemas.microsoft.com/office/drawing/2014/main" id="{CE8F8A50-A4DD-43BC-A52F-852B670FE558}"/>
              </a:ext>
            </a:extLst>
          </p:cNvPr>
          <p:cNvPicPr>
            <a:picLocks noChangeAspect="1"/>
          </p:cNvPicPr>
          <p:nvPr/>
        </p:nvPicPr>
        <p:blipFill>
          <a:blip r:embed="rId5"/>
          <a:stretch>
            <a:fillRect/>
          </a:stretch>
        </p:blipFill>
        <p:spPr>
          <a:xfrm>
            <a:off x="1912144" y="2223486"/>
            <a:ext cx="8346904" cy="3262914"/>
          </a:xfrm>
          <a:prstGeom prst="rect">
            <a:avLst/>
          </a:prstGeom>
        </p:spPr>
      </p:pic>
      <p:pic>
        <p:nvPicPr>
          <p:cNvPr id="22" name="Imagen 21">
            <a:extLst>
              <a:ext uri="{FF2B5EF4-FFF2-40B4-BE49-F238E27FC236}">
                <a16:creationId xmlns:a16="http://schemas.microsoft.com/office/drawing/2014/main" id="{11460C34-ED29-4F45-AF5B-CC359FF4A480}"/>
              </a:ext>
            </a:extLst>
          </p:cNvPr>
          <p:cNvPicPr>
            <a:picLocks noChangeAspect="1"/>
          </p:cNvPicPr>
          <p:nvPr/>
        </p:nvPicPr>
        <p:blipFill rotWithShape="1">
          <a:blip r:embed="rId4"/>
          <a:srcRect l="65556" t="62408" r="29063" b="27767"/>
          <a:stretch/>
        </p:blipFill>
        <p:spPr>
          <a:xfrm>
            <a:off x="8279583" y="5589508"/>
            <a:ext cx="349224" cy="358437"/>
          </a:xfrm>
          <a:prstGeom prst="rect">
            <a:avLst/>
          </a:prstGeom>
        </p:spPr>
      </p:pic>
      <p:pic>
        <p:nvPicPr>
          <p:cNvPr id="23" name="Imagen 22">
            <a:extLst>
              <a:ext uri="{FF2B5EF4-FFF2-40B4-BE49-F238E27FC236}">
                <a16:creationId xmlns:a16="http://schemas.microsoft.com/office/drawing/2014/main" id="{C942804D-763B-4850-8EEA-F0D33382682C}"/>
              </a:ext>
            </a:extLst>
          </p:cNvPr>
          <p:cNvPicPr>
            <a:picLocks noChangeAspect="1"/>
          </p:cNvPicPr>
          <p:nvPr/>
        </p:nvPicPr>
        <p:blipFill rotWithShape="1">
          <a:blip r:embed="rId4"/>
          <a:srcRect l="65556" t="62408" r="29063" b="27767"/>
          <a:stretch/>
        </p:blipFill>
        <p:spPr>
          <a:xfrm>
            <a:off x="9608697" y="5589509"/>
            <a:ext cx="349224" cy="358437"/>
          </a:xfrm>
          <a:prstGeom prst="rect">
            <a:avLst/>
          </a:prstGeom>
        </p:spPr>
      </p:pic>
      <p:sp>
        <p:nvSpPr>
          <p:cNvPr id="3" name="CuadroTexto 2">
            <a:extLst>
              <a:ext uri="{FF2B5EF4-FFF2-40B4-BE49-F238E27FC236}">
                <a16:creationId xmlns:a16="http://schemas.microsoft.com/office/drawing/2014/main" id="{E5C8082D-42EF-43E8-B850-859CD37F4E86}"/>
              </a:ext>
            </a:extLst>
          </p:cNvPr>
          <p:cNvSpPr txBox="1"/>
          <p:nvPr/>
        </p:nvSpPr>
        <p:spPr>
          <a:xfrm rot="10800000" flipH="1" flipV="1">
            <a:off x="3692145" y="6113054"/>
            <a:ext cx="1561676" cy="461665"/>
          </a:xfrm>
          <a:prstGeom prst="rect">
            <a:avLst/>
          </a:prstGeom>
          <a:noFill/>
        </p:spPr>
        <p:txBody>
          <a:bodyPr wrap="square" rtlCol="0">
            <a:spAutoFit/>
          </a:bodyPr>
          <a:lstStyle/>
          <a:p>
            <a:pPr algn="ctr"/>
            <a:r>
              <a:rPr lang="es-ES" sz="1200" b="1" dirty="0">
                <a:solidFill>
                  <a:srgbClr val="FF0000"/>
                </a:solidFill>
                <a:latin typeface="Arial Narrow" panose="020B0606020202030204" pitchFamily="34" charset="0"/>
              </a:rPr>
              <a:t>Declaratoria desierta</a:t>
            </a:r>
          </a:p>
          <a:p>
            <a:pPr algn="ctr"/>
            <a:r>
              <a:rPr lang="es-ES" sz="1200" b="1" dirty="0">
                <a:solidFill>
                  <a:srgbClr val="FF0000"/>
                </a:solidFill>
                <a:latin typeface="Arial Narrow" panose="020B0606020202030204" pitchFamily="34" charset="0"/>
              </a:rPr>
              <a:t>15/11/2017</a:t>
            </a:r>
            <a:endParaRPr lang="es-CO" sz="1200" b="1" dirty="0">
              <a:solidFill>
                <a:srgbClr val="FF0000"/>
              </a:solidFill>
              <a:latin typeface="Arial Narrow" panose="020B0606020202030204" pitchFamily="34" charset="0"/>
            </a:endParaRPr>
          </a:p>
        </p:txBody>
      </p:sp>
      <p:sp>
        <p:nvSpPr>
          <p:cNvPr id="20" name="CuadroTexto 19">
            <a:extLst>
              <a:ext uri="{FF2B5EF4-FFF2-40B4-BE49-F238E27FC236}">
                <a16:creationId xmlns:a16="http://schemas.microsoft.com/office/drawing/2014/main" id="{BEE1A2DB-3B88-4E05-8059-70ABBC2E1117}"/>
              </a:ext>
            </a:extLst>
          </p:cNvPr>
          <p:cNvSpPr txBox="1"/>
          <p:nvPr/>
        </p:nvSpPr>
        <p:spPr>
          <a:xfrm rot="10800000" flipH="1" flipV="1">
            <a:off x="5110282" y="6129435"/>
            <a:ext cx="1383631" cy="461665"/>
          </a:xfrm>
          <a:prstGeom prst="rect">
            <a:avLst/>
          </a:prstGeom>
          <a:noFill/>
        </p:spPr>
        <p:txBody>
          <a:bodyPr wrap="square" rtlCol="0">
            <a:spAutoFit/>
          </a:bodyPr>
          <a:lstStyle/>
          <a:p>
            <a:pPr algn="ctr"/>
            <a:r>
              <a:rPr lang="es-ES" sz="1200" b="1" dirty="0">
                <a:latin typeface="Arial Narrow" panose="020B0606020202030204" pitchFamily="34" charset="0"/>
              </a:rPr>
              <a:t>Cierre Presentación </a:t>
            </a:r>
          </a:p>
          <a:p>
            <a:pPr algn="ctr"/>
            <a:r>
              <a:rPr lang="es-ES" sz="1200" b="1" dirty="0">
                <a:latin typeface="Arial Narrow" panose="020B0606020202030204" pitchFamily="34" charset="0"/>
              </a:rPr>
              <a:t>15/11/2017</a:t>
            </a:r>
            <a:endParaRPr lang="es-CO" sz="1200" b="1" dirty="0">
              <a:latin typeface="Arial Narrow" panose="020B0606020202030204" pitchFamily="34" charset="0"/>
            </a:endParaRPr>
          </a:p>
        </p:txBody>
      </p:sp>
      <p:sp>
        <p:nvSpPr>
          <p:cNvPr id="21" name="Rectángulo 20">
            <a:extLst>
              <a:ext uri="{FF2B5EF4-FFF2-40B4-BE49-F238E27FC236}">
                <a16:creationId xmlns:a16="http://schemas.microsoft.com/office/drawing/2014/main" id="{F6204B3F-2EB4-413A-8F2E-1BDE5363642D}"/>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SUBASTA SAE 5 UNIDADES ($123.426)</a:t>
            </a:r>
          </a:p>
        </p:txBody>
      </p:sp>
      <p:pic>
        <p:nvPicPr>
          <p:cNvPr id="24" name="Imagen 8" descr="Fondos oscuros-01.png">
            <a:extLst>
              <a:ext uri="{FF2B5EF4-FFF2-40B4-BE49-F238E27FC236}">
                <a16:creationId xmlns:a16="http://schemas.microsoft.com/office/drawing/2014/main" id="{CA8FA328-5577-414C-B0B9-C426E09A79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25" name="Rectángulo 24">
            <a:extLst>
              <a:ext uri="{FF2B5EF4-FFF2-40B4-BE49-F238E27FC236}">
                <a16:creationId xmlns:a16="http://schemas.microsoft.com/office/drawing/2014/main" id="{AE085E66-F0F5-43DB-9381-4023103FD2A2}"/>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38664638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0604" y="-30"/>
            <a:ext cx="1378514" cy="755404"/>
          </a:xfrm>
          <a:prstGeom prst="rect">
            <a:avLst/>
          </a:prstGeom>
        </p:spPr>
      </p:pic>
      <p:pic>
        <p:nvPicPr>
          <p:cNvPr id="7" name="Imagen 6"/>
          <p:cNvPicPr>
            <a:picLocks noChangeAspect="1"/>
          </p:cNvPicPr>
          <p:nvPr/>
        </p:nvPicPr>
        <p:blipFill>
          <a:blip r:embed="rId4"/>
          <a:stretch>
            <a:fillRect/>
          </a:stretch>
        </p:blipFill>
        <p:spPr>
          <a:xfrm>
            <a:off x="1632602" y="1532965"/>
            <a:ext cx="8936881" cy="4432046"/>
          </a:xfrm>
          <a:prstGeom prst="rect">
            <a:avLst/>
          </a:prstGeom>
        </p:spPr>
      </p:pic>
      <p:sp>
        <p:nvSpPr>
          <p:cNvPr id="11" name="CuadroTexto 10"/>
          <p:cNvSpPr txBox="1"/>
          <p:nvPr/>
        </p:nvSpPr>
        <p:spPr>
          <a:xfrm>
            <a:off x="1671918" y="1008529"/>
            <a:ext cx="8897565" cy="369332"/>
          </a:xfrm>
          <a:prstGeom prst="rect">
            <a:avLst/>
          </a:prstGeom>
          <a:solidFill>
            <a:schemeClr val="bg1">
              <a:lumMod val="95000"/>
            </a:schemeClr>
          </a:solidFill>
        </p:spPr>
        <p:txBody>
          <a:bodyPr wrap="square" rtlCol="0">
            <a:spAutoFit/>
          </a:bodyPr>
          <a:lstStyle>
            <a:defPPr>
              <a:defRPr lang="es-ES"/>
            </a:defPPr>
            <a:lvl1pPr algn="ctr">
              <a:defRPr b="1">
                <a:solidFill>
                  <a:schemeClr val="bg1">
                    <a:lumMod val="50000"/>
                  </a:schemeClr>
                </a:solidFill>
              </a:defRPr>
            </a:lvl1pPr>
          </a:lstStyle>
          <a:p>
            <a:r>
              <a:rPr lang="es-CO" dirty="0">
                <a:latin typeface="Arial Narrow" panose="020B0606020202030204" pitchFamily="34" charset="0"/>
              </a:rPr>
              <a:t>INMUEBLES EN ESTADO DISPONIBLES. (20)</a:t>
            </a:r>
          </a:p>
        </p:txBody>
      </p:sp>
      <p:sp>
        <p:nvSpPr>
          <p:cNvPr id="12" name="Rectángulo 11">
            <a:extLst>
              <a:ext uri="{FF2B5EF4-FFF2-40B4-BE49-F238E27FC236}">
                <a16:creationId xmlns:a16="http://schemas.microsoft.com/office/drawing/2014/main" id="{E94355B6-CD79-47D8-A086-C3D50297A122}"/>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ANÁLISIS INMUEBLES REPORTADOS POR CISA – </a:t>
            </a:r>
          </a:p>
          <a:p>
            <a:pPr algn="r"/>
            <a:r>
              <a:rPr lang="es-CO" sz="2800" b="1" dirty="0"/>
              <a:t>JUNTA DIRECTIVA OCT 2017</a:t>
            </a:r>
          </a:p>
        </p:txBody>
      </p:sp>
      <p:pic>
        <p:nvPicPr>
          <p:cNvPr id="13" name="Imagen 8" descr="Fondos oscuros-01.png">
            <a:extLst>
              <a:ext uri="{FF2B5EF4-FFF2-40B4-BE49-F238E27FC236}">
                <a16:creationId xmlns:a16="http://schemas.microsoft.com/office/drawing/2014/main" id="{885B2C8E-E4F1-442C-9090-59E92C11A6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14" name="Rectángulo 13">
            <a:extLst>
              <a:ext uri="{FF2B5EF4-FFF2-40B4-BE49-F238E27FC236}">
                <a16:creationId xmlns:a16="http://schemas.microsoft.com/office/drawing/2014/main" id="{DFB06613-02FB-4032-83A6-276A9191C6F4}"/>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6110823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p:cNvSpPr txBox="1"/>
          <p:nvPr/>
        </p:nvSpPr>
        <p:spPr>
          <a:xfrm>
            <a:off x="5509823" y="6631662"/>
            <a:ext cx="5065145" cy="253916"/>
          </a:xfrm>
          <a:prstGeom prst="rect">
            <a:avLst/>
          </a:prstGeom>
          <a:noFill/>
        </p:spPr>
        <p:txBody>
          <a:bodyPr wrap="square" rtlCol="0">
            <a:spAutoFit/>
          </a:bodyPr>
          <a:lstStyle/>
          <a:p>
            <a:pPr algn="r"/>
            <a:r>
              <a:rPr lang="es-ES" sz="1050" b="1" dirty="0">
                <a:solidFill>
                  <a:schemeClr val="bg1"/>
                </a:solidFill>
                <a:latin typeface="Lato Regular"/>
                <a:cs typeface="Lato Regular"/>
              </a:rPr>
              <a:t>Gerencia Comercial </a:t>
            </a:r>
          </a:p>
        </p:txBody>
      </p:sp>
      <p:sp>
        <p:nvSpPr>
          <p:cNvPr id="8" name="Rectángulo 7"/>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
        <p:nvSpPr>
          <p:cNvPr id="9" name="Rectángulo 8"/>
          <p:cNvSpPr/>
          <p:nvPr/>
        </p:nvSpPr>
        <p:spPr>
          <a:xfrm>
            <a:off x="1520603" y="-15"/>
            <a:ext cx="9144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600" b="1" dirty="0">
                <a:latin typeface="Arial Narrow" panose="020B0606020202030204" pitchFamily="34" charset="0"/>
              </a:rPr>
              <a:t>ANALISIS INMUEBLES REPORTADOS POR CISA – JUNTA DIRECTIVA OCT 2017</a:t>
            </a:r>
          </a:p>
        </p:txBody>
      </p:sp>
      <p:pic>
        <p:nvPicPr>
          <p:cNvPr id="10"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0604" y="-30"/>
            <a:ext cx="1378514" cy="755404"/>
          </a:xfrm>
          <a:prstGeom prst="rect">
            <a:avLst/>
          </a:prstGeom>
        </p:spPr>
      </p:pic>
      <p:pic>
        <p:nvPicPr>
          <p:cNvPr id="2" name="Imagen 1"/>
          <p:cNvPicPr>
            <a:picLocks noChangeAspect="1"/>
          </p:cNvPicPr>
          <p:nvPr/>
        </p:nvPicPr>
        <p:blipFill>
          <a:blip r:embed="rId4"/>
          <a:stretch>
            <a:fillRect/>
          </a:stretch>
        </p:blipFill>
        <p:spPr>
          <a:xfrm>
            <a:off x="1668432" y="1546413"/>
            <a:ext cx="8914561" cy="4425085"/>
          </a:xfrm>
          <a:prstGeom prst="rect">
            <a:avLst/>
          </a:prstGeom>
        </p:spPr>
      </p:pic>
      <p:sp>
        <p:nvSpPr>
          <p:cNvPr id="11" name="CuadroTexto 10"/>
          <p:cNvSpPr txBox="1"/>
          <p:nvPr/>
        </p:nvSpPr>
        <p:spPr>
          <a:xfrm>
            <a:off x="1668431" y="1008529"/>
            <a:ext cx="8906536" cy="369332"/>
          </a:xfrm>
          <a:prstGeom prst="rect">
            <a:avLst/>
          </a:prstGeom>
          <a:solidFill>
            <a:schemeClr val="bg1">
              <a:lumMod val="95000"/>
            </a:schemeClr>
          </a:solidFill>
        </p:spPr>
        <p:txBody>
          <a:bodyPr wrap="square" rtlCol="0">
            <a:spAutoFit/>
          </a:bodyPr>
          <a:lstStyle/>
          <a:p>
            <a:pPr algn="ctr"/>
            <a:r>
              <a:rPr lang="es-CO" b="1" dirty="0">
                <a:solidFill>
                  <a:schemeClr val="bg1">
                    <a:lumMod val="50000"/>
                  </a:schemeClr>
                </a:solidFill>
                <a:latin typeface="Arial Narrow" panose="020B0606020202030204" pitchFamily="34" charset="0"/>
              </a:rPr>
              <a:t>INMUEBLES EN ESTADO NO DISPONIBLES. (17)</a:t>
            </a:r>
          </a:p>
        </p:txBody>
      </p:sp>
      <p:sp>
        <p:nvSpPr>
          <p:cNvPr id="12" name="Rectángulo 11">
            <a:extLst>
              <a:ext uri="{FF2B5EF4-FFF2-40B4-BE49-F238E27FC236}">
                <a16:creationId xmlns:a16="http://schemas.microsoft.com/office/drawing/2014/main" id="{747EFCF8-74A7-4183-AEDA-BDE315589B5A}"/>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ANÁLISIS INMUEBLES REPORTADOS POR CISA – </a:t>
            </a:r>
          </a:p>
          <a:p>
            <a:pPr algn="r"/>
            <a:r>
              <a:rPr lang="es-CO" sz="2800" b="1" dirty="0"/>
              <a:t>JUNTA DIRECTIVA OCT 2017</a:t>
            </a:r>
          </a:p>
        </p:txBody>
      </p:sp>
      <p:pic>
        <p:nvPicPr>
          <p:cNvPr id="13" name="Imagen 8" descr="Fondos oscuros-01.png">
            <a:extLst>
              <a:ext uri="{FF2B5EF4-FFF2-40B4-BE49-F238E27FC236}">
                <a16:creationId xmlns:a16="http://schemas.microsoft.com/office/drawing/2014/main" id="{42369A7F-9E5D-46EF-965E-776CC3D4B7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14" name="Rectángulo 13">
            <a:extLst>
              <a:ext uri="{FF2B5EF4-FFF2-40B4-BE49-F238E27FC236}">
                <a16:creationId xmlns:a16="http://schemas.microsoft.com/office/drawing/2014/main" id="{144AAEA1-125F-4818-8ED6-66576C1B65E6}"/>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744325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p:cNvSpPr/>
          <p:nvPr/>
        </p:nvSpPr>
        <p:spPr>
          <a:xfrm>
            <a:off x="1524000" y="6593984"/>
            <a:ext cx="9144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0681" y="73424"/>
            <a:ext cx="1233817" cy="635238"/>
          </a:xfrm>
          <a:prstGeom prst="rect">
            <a:avLst/>
          </a:prstGeom>
        </p:spPr>
      </p:pic>
      <p:sp>
        <p:nvSpPr>
          <p:cNvPr id="30" name="CuadroTexto 29"/>
          <p:cNvSpPr txBox="1"/>
          <p:nvPr/>
        </p:nvSpPr>
        <p:spPr>
          <a:xfrm>
            <a:off x="1749644" y="932572"/>
            <a:ext cx="8496767" cy="3108543"/>
          </a:xfrm>
          <a:prstGeom prst="rect">
            <a:avLst/>
          </a:prstGeom>
          <a:noFill/>
        </p:spPr>
        <p:txBody>
          <a:bodyPr wrap="square" rtlCol="0">
            <a:spAutoFit/>
          </a:bodyPr>
          <a:lstStyle/>
          <a:p>
            <a:endParaRPr lang="es-ES" sz="1400" dirty="0">
              <a:latin typeface="Arial Narrow" panose="020B0606020202030204" pitchFamily="34" charset="0"/>
            </a:endParaRPr>
          </a:p>
          <a:p>
            <a:endParaRPr lang="es-CO" sz="1400" dirty="0">
              <a:latin typeface="Arial Narrow" panose="020B0606020202030204" pitchFamily="34" charset="0"/>
            </a:endParaRPr>
          </a:p>
          <a:p>
            <a:endParaRPr lang="es-ES" sz="1400" dirty="0">
              <a:latin typeface="Arial Narrow" panose="020B0606020202030204" pitchFamily="34" charset="0"/>
            </a:endParaRPr>
          </a:p>
          <a:p>
            <a:endParaRPr lang="es-CO"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ES" sz="1400" dirty="0">
              <a:latin typeface="Arial Narrow" panose="020B0606020202030204" pitchFamily="34" charset="0"/>
            </a:endParaRPr>
          </a:p>
          <a:p>
            <a:endParaRPr lang="es-CO" sz="1400" dirty="0">
              <a:latin typeface="Arial Narrow" panose="020B0606020202030204" pitchFamily="34" charset="0"/>
            </a:endParaRPr>
          </a:p>
        </p:txBody>
      </p:sp>
      <p:pic>
        <p:nvPicPr>
          <p:cNvPr id="2" name="Imagen 1"/>
          <p:cNvPicPr>
            <a:picLocks noChangeAspect="1"/>
          </p:cNvPicPr>
          <p:nvPr/>
        </p:nvPicPr>
        <p:blipFill rotWithShape="1">
          <a:blip r:embed="rId4"/>
          <a:srcRect l="6833" t="3025" r="7043" b="4410"/>
          <a:stretch/>
        </p:blipFill>
        <p:spPr>
          <a:xfrm>
            <a:off x="1595440" y="1013537"/>
            <a:ext cx="9015414" cy="5525920"/>
          </a:xfrm>
          <a:prstGeom prst="rect">
            <a:avLst/>
          </a:prstGeom>
        </p:spPr>
      </p:pic>
      <p:sp>
        <p:nvSpPr>
          <p:cNvPr id="7" name="Rectángulo 6">
            <a:extLst>
              <a:ext uri="{FF2B5EF4-FFF2-40B4-BE49-F238E27FC236}">
                <a16:creationId xmlns:a16="http://schemas.microsoft.com/office/drawing/2014/main" id="{49A13336-1BD2-45FD-8D45-B433774F88D0}"/>
              </a:ext>
            </a:extLst>
          </p:cNvPr>
          <p:cNvSpPr/>
          <p:nvPr/>
        </p:nvSpPr>
        <p:spPr>
          <a:xfrm>
            <a:off x="0" y="-2"/>
            <a:ext cx="12192000" cy="101353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t>IDENTIFICACIÓN OPORTUNIDADES DE MEJORA-</a:t>
            </a:r>
          </a:p>
          <a:p>
            <a:pPr algn="r"/>
            <a:r>
              <a:rPr lang="es-CO" sz="2800" b="1" dirty="0"/>
              <a:t>PROCESO COMERCIALIZACIÓN</a:t>
            </a:r>
          </a:p>
        </p:txBody>
      </p:sp>
      <p:pic>
        <p:nvPicPr>
          <p:cNvPr id="8" name="Imagen 8" descr="Fondos oscuros-01.png">
            <a:extLst>
              <a:ext uri="{FF2B5EF4-FFF2-40B4-BE49-F238E27FC236}">
                <a16:creationId xmlns:a16="http://schemas.microsoft.com/office/drawing/2014/main" id="{44C25E37-5E7E-413C-A39C-027A1064B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43" y="73423"/>
            <a:ext cx="1970201" cy="831549"/>
          </a:xfrm>
          <a:prstGeom prst="rect">
            <a:avLst/>
          </a:prstGeom>
        </p:spPr>
      </p:pic>
      <p:sp>
        <p:nvSpPr>
          <p:cNvPr id="9" name="Rectángulo 8">
            <a:extLst>
              <a:ext uri="{FF2B5EF4-FFF2-40B4-BE49-F238E27FC236}">
                <a16:creationId xmlns:a16="http://schemas.microsoft.com/office/drawing/2014/main" id="{CD59EA70-1D96-4715-91DF-49CE80438BC3}"/>
              </a:ext>
            </a:extLst>
          </p:cNvPr>
          <p:cNvSpPr/>
          <p:nvPr/>
        </p:nvSpPr>
        <p:spPr>
          <a:xfrm>
            <a:off x="0" y="6593984"/>
            <a:ext cx="12192000" cy="26401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1350" dirty="0">
                <a:latin typeface="Arial Narrow" panose="020B0606020202030204" pitchFamily="34" charset="0"/>
              </a:rPr>
              <a:t>Gerencia Comercial</a:t>
            </a:r>
          </a:p>
        </p:txBody>
      </p:sp>
    </p:spTree>
    <p:extLst>
      <p:ext uri="{BB962C8B-B14F-4D97-AF65-F5344CB8AC3E}">
        <p14:creationId xmlns:p14="http://schemas.microsoft.com/office/powerpoint/2010/main" val="9328959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2 Grupo"/>
          <p:cNvGrpSpPr/>
          <p:nvPr/>
        </p:nvGrpSpPr>
        <p:grpSpPr>
          <a:xfrm>
            <a:off x="1942574" y="5605012"/>
            <a:ext cx="8217426" cy="394668"/>
            <a:chOff x="1571658" y="2599133"/>
            <a:chExt cx="5143482" cy="600075"/>
          </a:xfrm>
          <a:solidFill>
            <a:srgbClr val="002060"/>
          </a:solidFill>
        </p:grpSpPr>
        <p:sp>
          <p:nvSpPr>
            <p:cNvPr id="17" name="Rectangle 3"/>
            <p:cNvSpPr>
              <a:spLocks noChangeArrowheads="1"/>
            </p:cNvSpPr>
            <p:nvPr/>
          </p:nvSpPr>
          <p:spPr bwMode="ltGray">
            <a:xfrm>
              <a:off x="2255870" y="2599133"/>
              <a:ext cx="4459270" cy="600075"/>
            </a:xfrm>
            <a:prstGeom prst="rect">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endParaRPr lang="es-ES_tradnl" sz="1350">
                <a:solidFill>
                  <a:schemeClr val="bg1"/>
                </a:solidFill>
              </a:endParaRPr>
            </a:p>
          </p:txBody>
        </p:sp>
        <p:sp>
          <p:nvSpPr>
            <p:cNvPr id="18" name="AutoShape 4"/>
            <p:cNvSpPr>
              <a:spLocks noChangeArrowheads="1"/>
            </p:cNvSpPr>
            <p:nvPr>
              <p:custDataLst>
                <p:tags r:id="rId1"/>
              </p:custDataLst>
            </p:nvPr>
          </p:nvSpPr>
          <p:spPr bwMode="ltGray">
            <a:xfrm>
              <a:off x="1571658" y="2599133"/>
              <a:ext cx="531890" cy="600075"/>
            </a:xfrm>
            <a:prstGeom prst="rightArrow">
              <a:avLst>
                <a:gd name="adj1" fmla="val 54000"/>
                <a:gd name="adj2" fmla="val 45755"/>
              </a:avLst>
            </a:prstGeom>
            <a:grpFill/>
            <a:ln w="9525" algn="ctr">
              <a:miter lim="800000"/>
              <a:headEnd/>
              <a:tailEnd/>
            </a:ln>
            <a:effectLst/>
            <a:scene3d>
              <a:camera prst="legacyObliqueTopRight"/>
              <a:lightRig rig="legacyFlat3" dir="b"/>
            </a:scene3d>
            <a:sp3d prstMaterial="legacyMatte">
              <a:bevelT w="13500" h="13500" prst="angle"/>
              <a:bevelB w="13500" h="13500" prst="angle"/>
              <a:extrusionClr>
                <a:srgbClr val="99CCFF"/>
              </a:extrusionClr>
            </a:sp3d>
          </p:spPr>
          <p:txBody>
            <a:bodyPr wrap="none" anchor="ctr">
              <a:flatTx/>
            </a:bodyPr>
            <a:lstStyle/>
            <a:p>
              <a:pPr>
                <a:defRPr/>
              </a:pPr>
              <a:endParaRPr lang="es-ES_tradnl" sz="1350" dirty="0">
                <a:solidFill>
                  <a:schemeClr val="bg1"/>
                </a:solidFill>
              </a:endParaRPr>
            </a:p>
          </p:txBody>
        </p:sp>
      </p:grpSp>
      <p:sp>
        <p:nvSpPr>
          <p:cNvPr id="19" name="18 CuadroTexto"/>
          <p:cNvSpPr txBox="1"/>
          <p:nvPr/>
        </p:nvSpPr>
        <p:spPr>
          <a:xfrm>
            <a:off x="3430136" y="1848619"/>
            <a:ext cx="7116073" cy="10248960"/>
          </a:xfrm>
          <a:prstGeom prst="rect">
            <a:avLst/>
          </a:prstGeom>
          <a:noFill/>
        </p:spPr>
        <p:txBody>
          <a:bodyPr wrap="square" rtlCol="0">
            <a:spAutoFit/>
          </a:bodyPr>
          <a:lstStyle/>
          <a:p>
            <a:pPr marL="457200" indent="-457200">
              <a:buAutoNum type="arabicPeriod"/>
            </a:pPr>
            <a:r>
              <a:rPr lang="es-CO" sz="2400" dirty="0"/>
              <a:t>Verificación del Quorum.</a:t>
            </a:r>
          </a:p>
          <a:p>
            <a:pPr marL="457200" indent="-457200">
              <a:buAutoNum type="arabicPeriod"/>
            </a:pPr>
            <a:r>
              <a:rPr lang="es-CO" sz="2400" dirty="0"/>
              <a:t>Aprobación del orden del día</a:t>
            </a:r>
          </a:p>
          <a:p>
            <a:pPr marL="457200" indent="-457200">
              <a:buAutoNum type="arabicPeriod"/>
            </a:pPr>
            <a:r>
              <a:rPr lang="es-CO" sz="2400" dirty="0"/>
              <a:t>Informe Comité Financiero</a:t>
            </a:r>
          </a:p>
          <a:p>
            <a:pPr marL="457200" indent="-457200">
              <a:buFontTx/>
              <a:buAutoNum type="arabicPeriod"/>
            </a:pPr>
            <a:r>
              <a:rPr lang="es-CO" sz="2400" dirty="0"/>
              <a:t>Informe Consejo Nacional de Estupefacientes</a:t>
            </a:r>
          </a:p>
          <a:p>
            <a:pPr marL="457200" indent="-457200">
              <a:buAutoNum type="arabicPeriod"/>
            </a:pPr>
            <a:r>
              <a:rPr lang="es-CO" sz="2400" dirty="0"/>
              <a:t>Adición contratos de administración y comercialización de semovientes y bodegaje</a:t>
            </a:r>
          </a:p>
          <a:p>
            <a:pPr marL="457200" indent="-457200">
              <a:buAutoNum type="arabicPeriod"/>
            </a:pPr>
            <a:r>
              <a:rPr lang="es-CO" sz="2400" dirty="0"/>
              <a:t>Proceso ROM 2018</a:t>
            </a:r>
          </a:p>
          <a:p>
            <a:pPr marL="457200" indent="-457200">
              <a:buFontTx/>
              <a:buAutoNum type="arabicPeriod"/>
            </a:pPr>
            <a:r>
              <a:rPr lang="es-CO" sz="2400" dirty="0"/>
              <a:t>Logros Gestión Documental</a:t>
            </a:r>
          </a:p>
          <a:p>
            <a:pPr marL="457200" indent="-457200">
              <a:buAutoNum type="arabicPeriod"/>
            </a:pPr>
            <a:r>
              <a:rPr lang="es-CO" sz="2400" dirty="0"/>
              <a:t>Informe reunión Consejo Superior de la Judicatura</a:t>
            </a:r>
          </a:p>
          <a:p>
            <a:pPr marL="457200" indent="-457200">
              <a:buFontTx/>
              <a:buAutoNum type="arabicPeriod"/>
            </a:pPr>
            <a:r>
              <a:rPr lang="es-CO" sz="2400" dirty="0"/>
              <a:t>Informe Comercial – Gestión SAE-CISA</a:t>
            </a:r>
          </a:p>
          <a:p>
            <a:pPr marL="457200" indent="-457200">
              <a:buAutoNum type="arabicPeriod"/>
            </a:pPr>
            <a:r>
              <a:rPr lang="es-CO" sz="2400" dirty="0">
                <a:solidFill>
                  <a:schemeClr val="bg1"/>
                </a:solidFill>
              </a:rPr>
              <a:t>Perspectiva Mediano plazo para FRISCO</a:t>
            </a:r>
          </a:p>
          <a:p>
            <a:pPr marL="457200" indent="-457200">
              <a:buAutoNum type="arabicPeriod"/>
            </a:pPr>
            <a:r>
              <a:rPr lang="es-CO" sz="2400" dirty="0"/>
              <a:t>Proposiciones y Varios.</a:t>
            </a:r>
          </a:p>
          <a:p>
            <a:pPr lvl="0">
              <a:lnSpc>
                <a:spcPct val="150000"/>
              </a:lnSpc>
            </a:pPr>
            <a:endParaRPr lang="es-CO" sz="2400" dirty="0"/>
          </a:p>
          <a:p>
            <a:pPr marL="342900" indent="-342900">
              <a:buAutoNum type="arabicPeriod" startAt="4"/>
            </a:pPr>
            <a:endParaRPr lang="es-CO" sz="2400" b="1" dirty="0"/>
          </a:p>
          <a:p>
            <a:pPr marL="342900" indent="-342900">
              <a:buAutoNum type="arabicPeriod" startAt="4"/>
            </a:pPr>
            <a:endParaRPr lang="es-CO" sz="2400" b="1" dirty="0"/>
          </a:p>
          <a:p>
            <a:pPr lvl="0"/>
            <a:endParaRPr lang="es-CO" sz="2400" b="1" dirty="0"/>
          </a:p>
          <a:p>
            <a:pPr marL="342900" indent="-342900">
              <a:buFontTx/>
              <a:buAutoNum type="arabicPeriod" startAt="4"/>
            </a:pPr>
            <a:endParaRPr lang="es-CO" sz="2400" b="1" dirty="0"/>
          </a:p>
          <a:p>
            <a:pPr marL="342900" indent="-342900">
              <a:buFontTx/>
              <a:buAutoNum type="arabicPeriod" startAt="4"/>
            </a:pPr>
            <a:endParaRPr lang="es-CO" sz="2400" b="1" dirty="0"/>
          </a:p>
          <a:p>
            <a:pPr lvl="0"/>
            <a:endParaRPr lang="es-CO" sz="2400" b="1" dirty="0"/>
          </a:p>
          <a:p>
            <a:pPr lvl="0"/>
            <a:endParaRPr lang="es-CO" sz="2400" b="1" dirty="0"/>
          </a:p>
          <a:p>
            <a:pPr marL="342900" indent="-342900">
              <a:buAutoNum type="arabicPeriod" startAt="4"/>
            </a:pPr>
            <a:endParaRPr lang="es-ES" sz="2400" b="1" dirty="0"/>
          </a:p>
          <a:p>
            <a:pPr lvl="0"/>
            <a:endParaRPr lang="es-ES" sz="2400" b="1" dirty="0"/>
          </a:p>
          <a:p>
            <a:pPr lvl="0"/>
            <a:endParaRPr lang="es-ES" sz="2400" b="1" dirty="0"/>
          </a:p>
          <a:p>
            <a:pPr lvl="0"/>
            <a:endParaRPr lang="es-CO" sz="2400" b="1" dirty="0"/>
          </a:p>
          <a:p>
            <a:pPr lvl="0"/>
            <a:r>
              <a:rPr lang="es-CO" sz="2400" dirty="0"/>
              <a:t> </a:t>
            </a:r>
            <a:endParaRPr lang="es-ES" sz="2400" dirty="0"/>
          </a:p>
          <a:p>
            <a:r>
              <a:rPr lang="es-CO" sz="2400" b="1" dirty="0"/>
              <a:t> </a:t>
            </a:r>
          </a:p>
        </p:txBody>
      </p:sp>
      <p:sp>
        <p:nvSpPr>
          <p:cNvPr id="8" name="1 Título"/>
          <p:cNvSpPr txBox="1">
            <a:spLocks/>
          </p:cNvSpPr>
          <p:nvPr/>
        </p:nvSpPr>
        <p:spPr>
          <a:xfrm>
            <a:off x="3298202" y="322142"/>
            <a:ext cx="6172200" cy="293990"/>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CO" sz="2400" i="1" dirty="0">
                <a:solidFill>
                  <a:srgbClr val="000A8B"/>
                </a:solidFill>
                <a:latin typeface="+mn-lt"/>
                <a:ea typeface="+mn-ea"/>
                <a:cs typeface="+mn-cs"/>
              </a:rPr>
              <a:t>ORDEN DEL DIA </a:t>
            </a:r>
          </a:p>
        </p:txBody>
      </p:sp>
      <p:pic>
        <p:nvPicPr>
          <p:cNvPr id="9" name="Imagen 3" descr="Logo SA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805" y="87024"/>
            <a:ext cx="1531935" cy="836137"/>
          </a:xfrm>
          <a:prstGeom prst="rect">
            <a:avLst/>
          </a:prstGeom>
        </p:spPr>
      </p:pic>
      <p:sp>
        <p:nvSpPr>
          <p:cNvPr id="3" name="Marcador de número de diapositiva 2"/>
          <p:cNvSpPr>
            <a:spLocks noGrp="1"/>
          </p:cNvSpPr>
          <p:nvPr>
            <p:ph type="sldNum" sz="quarter" idx="12"/>
          </p:nvPr>
        </p:nvSpPr>
        <p:spPr/>
        <p:txBody>
          <a:bodyPr/>
          <a:lstStyle/>
          <a:p>
            <a:fld id="{8F70F9DA-11E8-C347-B57A-A65ED631A843}" type="slidenum">
              <a:rPr lang="es-ES" smtClean="0"/>
              <a:t>87</a:t>
            </a:fld>
            <a:endParaRPr lang="es-ES" dirty="0"/>
          </a:p>
        </p:txBody>
      </p:sp>
      <p:grpSp>
        <p:nvGrpSpPr>
          <p:cNvPr id="4" name="Grupo 3"/>
          <p:cNvGrpSpPr/>
          <p:nvPr/>
        </p:nvGrpSpPr>
        <p:grpSpPr>
          <a:xfrm>
            <a:off x="0" y="0"/>
            <a:ext cx="12192000" cy="1097280"/>
            <a:chOff x="0" y="0"/>
            <a:chExt cx="12192000" cy="1097280"/>
          </a:xfrm>
        </p:grpSpPr>
        <p:sp>
          <p:nvSpPr>
            <p:cNvPr id="10" name="Rectángulo 9"/>
            <p:cNvSpPr/>
            <p:nvPr/>
          </p:nvSpPr>
          <p:spPr>
            <a:xfrm>
              <a:off x="0" y="0"/>
              <a:ext cx="12192000" cy="1097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upo 1"/>
            <p:cNvGrpSpPr/>
            <p:nvPr/>
          </p:nvGrpSpPr>
          <p:grpSpPr>
            <a:xfrm>
              <a:off x="204094" y="29731"/>
              <a:ext cx="11335534" cy="1067549"/>
              <a:chOff x="204094" y="29731"/>
              <a:chExt cx="11335534" cy="1067549"/>
            </a:xfrm>
          </p:grpSpPr>
          <p:pic>
            <p:nvPicPr>
              <p:cNvPr id="11" name="Imagen 10" descr="Fondos oscuros-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2" name="CuadroTexto 11"/>
              <p:cNvSpPr txBox="1"/>
              <p:nvPr/>
            </p:nvSpPr>
            <p:spPr>
              <a:xfrm>
                <a:off x="7855029" y="246800"/>
                <a:ext cx="3684599" cy="523220"/>
              </a:xfrm>
              <a:prstGeom prst="rect">
                <a:avLst/>
              </a:prstGeom>
              <a:noFill/>
            </p:spPr>
            <p:txBody>
              <a:bodyPr wrap="square" rtlCol="0">
                <a:spAutoFit/>
              </a:bodyPr>
              <a:lstStyle/>
              <a:p>
                <a:pPr algn="r"/>
                <a:r>
                  <a:rPr lang="es-ES" sz="2800" b="1" dirty="0">
                    <a:solidFill>
                      <a:schemeClr val="bg1"/>
                    </a:solidFill>
                  </a:rPr>
                  <a:t>ORDEN DEL DÍA</a:t>
                </a:r>
                <a:endParaRPr lang="es-ES" sz="2800" dirty="0">
                  <a:solidFill>
                    <a:schemeClr val="bg1"/>
                  </a:solidFill>
                </a:endParaRPr>
              </a:p>
            </p:txBody>
          </p:sp>
        </p:grpSp>
      </p:grpSp>
    </p:spTree>
    <p:extLst>
      <p:ext uri="{BB962C8B-B14F-4D97-AF65-F5344CB8AC3E}">
        <p14:creationId xmlns:p14="http://schemas.microsoft.com/office/powerpoint/2010/main" val="15872374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4101" name="CuadroTexto 4">
            <a:extLst>
              <a:ext uri="{FF2B5EF4-FFF2-40B4-BE49-F238E27FC236}">
                <a16:creationId xmlns:a16="http://schemas.microsoft.com/office/drawing/2014/main" id="{6E741291-5C89-40EB-A2A9-EBE4B9E28D81}"/>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INVENTARIO RECIBIDO POR LA DNE EN LIQUIDACIÓN</a:t>
            </a:r>
          </a:p>
        </p:txBody>
      </p:sp>
      <p:sp>
        <p:nvSpPr>
          <p:cNvPr id="4102" name="CuadroTexto 10">
            <a:extLst>
              <a:ext uri="{FF2B5EF4-FFF2-40B4-BE49-F238E27FC236}">
                <a16:creationId xmlns:a16="http://schemas.microsoft.com/office/drawing/2014/main" id="{0CB93064-4A10-46E3-9EF8-53C32EFCEC77}"/>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pic>
        <p:nvPicPr>
          <p:cNvPr id="4103" name="Imagen 4" descr="image014">
            <a:extLst>
              <a:ext uri="{FF2B5EF4-FFF2-40B4-BE49-F238E27FC236}">
                <a16:creationId xmlns:a16="http://schemas.microsoft.com/office/drawing/2014/main" id="{34B79B46-F86F-4A6C-BD68-E3D802481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51" b="4906"/>
          <a:stretch>
            <a:fillRect/>
          </a:stretch>
        </p:blipFill>
        <p:spPr bwMode="auto">
          <a:xfrm>
            <a:off x="1524000" y="1195389"/>
            <a:ext cx="91440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32CB8D9F-AF36-4B6F-A2AA-3A0505F75BF3}"/>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INVENTARIO RECIBIDO DE LA DNE EL</a:t>
            </a:r>
          </a:p>
        </p:txBody>
      </p:sp>
      <p:pic>
        <p:nvPicPr>
          <p:cNvPr id="9" name="Imagen 8" descr="Fondos oscuros-01.png">
            <a:extLst>
              <a:ext uri="{FF2B5EF4-FFF2-40B4-BE49-F238E27FC236}">
                <a16:creationId xmlns:a16="http://schemas.microsoft.com/office/drawing/2014/main" id="{726B727C-7BA3-4008-882E-FF8684F1C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1" name="Rectángulo 10">
            <a:extLst>
              <a:ext uri="{FF2B5EF4-FFF2-40B4-BE49-F238E27FC236}">
                <a16:creationId xmlns:a16="http://schemas.microsoft.com/office/drawing/2014/main" id="{C433E867-9E6F-4504-AE43-EA863D6AE1F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F1169050-C9CE-4C62-AA62-4B6B490CF762}"/>
              </a:ext>
            </a:extLst>
          </p:cNvPr>
          <p:cNvSpPr txBox="1">
            <a:spLocks noChangeArrowheads="1"/>
          </p:cNvSpPr>
          <p:nvPr/>
        </p:nvSpPr>
        <p:spPr bwMode="auto">
          <a:xfrm>
            <a:off x="7415869"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910612184"/>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5125" name="CuadroTexto 4">
            <a:extLst>
              <a:ext uri="{FF2B5EF4-FFF2-40B4-BE49-F238E27FC236}">
                <a16:creationId xmlns:a16="http://schemas.microsoft.com/office/drawing/2014/main" id="{14A3C1D4-F3CF-4E67-B10B-37C82EB7952E}"/>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INVENTARIO ACTUAL ADMINISTRADO</a:t>
            </a:r>
          </a:p>
        </p:txBody>
      </p:sp>
      <p:sp>
        <p:nvSpPr>
          <p:cNvPr id="5126" name="CuadroTexto 10">
            <a:extLst>
              <a:ext uri="{FF2B5EF4-FFF2-40B4-BE49-F238E27FC236}">
                <a16:creationId xmlns:a16="http://schemas.microsoft.com/office/drawing/2014/main" id="{F6163917-23A8-4041-AA6D-2B47878CADE9}"/>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pic>
        <p:nvPicPr>
          <p:cNvPr id="5127" name="Imagen 3">
            <a:extLst>
              <a:ext uri="{FF2B5EF4-FFF2-40B4-BE49-F238E27FC236}">
                <a16:creationId xmlns:a16="http://schemas.microsoft.com/office/drawing/2014/main" id="{575DD7E5-2970-4719-8AA1-8877A2ECF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04913"/>
            <a:ext cx="91440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5868A223-7FCD-43B4-8CFE-89E102D0A722}"/>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INVENTARIO ACTUAL ADMINISTRADO</a:t>
            </a:r>
          </a:p>
        </p:txBody>
      </p:sp>
      <p:pic>
        <p:nvPicPr>
          <p:cNvPr id="9" name="Imagen 8" descr="Fondos oscuros-01.png">
            <a:extLst>
              <a:ext uri="{FF2B5EF4-FFF2-40B4-BE49-F238E27FC236}">
                <a16:creationId xmlns:a16="http://schemas.microsoft.com/office/drawing/2014/main" id="{9A13E47D-3474-4450-A178-0C404D86D0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1" name="Rectángulo 10">
            <a:extLst>
              <a:ext uri="{FF2B5EF4-FFF2-40B4-BE49-F238E27FC236}">
                <a16:creationId xmlns:a16="http://schemas.microsoft.com/office/drawing/2014/main" id="{EFFECB48-D7BB-482B-8719-1DC2E9FF249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A5E6DB0A-5958-4B0F-B4D5-A3A3409CF3B2}"/>
              </a:ext>
            </a:extLst>
          </p:cNvPr>
          <p:cNvSpPr txBox="1">
            <a:spLocks noChangeArrowheads="1"/>
          </p:cNvSpPr>
          <p:nvPr/>
        </p:nvSpPr>
        <p:spPr bwMode="auto">
          <a:xfrm>
            <a:off x="7415869"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3442453501"/>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C43DC3-91DA-4F96-B228-ED6201DA682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6149" name="CuadroTexto 21">
            <a:extLst>
              <a:ext uri="{FF2B5EF4-FFF2-40B4-BE49-F238E27FC236}">
                <a16:creationId xmlns:a16="http://schemas.microsoft.com/office/drawing/2014/main" id="{5318E543-40A9-440F-8E78-7519AC8E89A6}"/>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Activos con transparencia</a:t>
            </a:r>
          </a:p>
        </p:txBody>
      </p:sp>
      <p:sp>
        <p:nvSpPr>
          <p:cNvPr id="6150" name="CuadroTexto 24">
            <a:extLst>
              <a:ext uri="{FF2B5EF4-FFF2-40B4-BE49-F238E27FC236}">
                <a16:creationId xmlns:a16="http://schemas.microsoft.com/office/drawing/2014/main" id="{BA0EBD88-D7D1-4B57-832C-E9A394879CE1}"/>
              </a:ext>
            </a:extLst>
          </p:cNvPr>
          <p:cNvSpPr txBox="1">
            <a:spLocks noChangeArrowheads="1"/>
          </p:cNvSpPr>
          <p:nvPr/>
        </p:nvSpPr>
        <p:spPr bwMode="auto">
          <a:xfrm>
            <a:off x="2305051" y="2862263"/>
            <a:ext cx="7813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7200" b="1">
                <a:solidFill>
                  <a:srgbClr val="000A8B"/>
                </a:solidFill>
              </a:rPr>
              <a:t>EXTINTOS </a:t>
            </a:r>
          </a:p>
        </p:txBody>
      </p:sp>
      <p:sp>
        <p:nvSpPr>
          <p:cNvPr id="6151" name="CuadroTexto 11">
            <a:extLst>
              <a:ext uri="{FF2B5EF4-FFF2-40B4-BE49-F238E27FC236}">
                <a16:creationId xmlns:a16="http://schemas.microsoft.com/office/drawing/2014/main" id="{9852C56D-D54C-466A-BDD2-1A429BCA8BC7}"/>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
        <p:nvSpPr>
          <p:cNvPr id="8" name="Rectángulo 7">
            <a:extLst>
              <a:ext uri="{FF2B5EF4-FFF2-40B4-BE49-F238E27FC236}">
                <a16:creationId xmlns:a16="http://schemas.microsoft.com/office/drawing/2014/main" id="{CE89D6F4-6D82-4370-809F-EF0384FF6266}"/>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ACTIVOS CON TRANSPARENCIA</a:t>
            </a:r>
          </a:p>
        </p:txBody>
      </p:sp>
      <p:pic>
        <p:nvPicPr>
          <p:cNvPr id="9" name="Imagen 8" descr="Fondos oscuros-01.png">
            <a:extLst>
              <a:ext uri="{FF2B5EF4-FFF2-40B4-BE49-F238E27FC236}">
                <a16:creationId xmlns:a16="http://schemas.microsoft.com/office/drawing/2014/main" id="{A8AA4CF1-7BF2-4A8B-9900-44BB53A67F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4018470943"/>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F77B98A5-3BCB-41FD-A85D-D17F74E90D89}"/>
              </a:ext>
            </a:extLst>
          </p:cNvPr>
          <p:cNvSpPr/>
          <p:nvPr/>
        </p:nvSpPr>
        <p:spPr>
          <a:xfrm>
            <a:off x="1524000" y="1"/>
            <a:ext cx="9144000" cy="6572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7171" name="Imagen 8" descr="Fondos oscuros-01.png">
            <a:extLst>
              <a:ext uri="{FF2B5EF4-FFF2-40B4-BE49-F238E27FC236}">
                <a16:creationId xmlns:a16="http://schemas.microsoft.com/office/drawing/2014/main" id="{B0A3C5B6-4FE0-46BE-8642-962A63E57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213" y="41275"/>
            <a:ext cx="12827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CuadroTexto 14">
            <a:extLst>
              <a:ext uri="{FF2B5EF4-FFF2-40B4-BE49-F238E27FC236}">
                <a16:creationId xmlns:a16="http://schemas.microsoft.com/office/drawing/2014/main" id="{9359178D-2F38-43DB-B20E-7B540463F3EF}"/>
              </a:ext>
            </a:extLst>
          </p:cNvPr>
          <p:cNvSpPr txBox="1">
            <a:spLocks noChangeArrowheads="1"/>
          </p:cNvSpPr>
          <p:nvPr/>
        </p:nvSpPr>
        <p:spPr bwMode="auto">
          <a:xfrm>
            <a:off x="1493837" y="6435725"/>
            <a:ext cx="7826376"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100"/>
              <a:t>Fuente: Matrix Corte 31 de Agosto de 2017</a:t>
            </a:r>
          </a:p>
          <a:p>
            <a:r>
              <a:rPr lang="es-ES" altLang="es-CO" sz="1100"/>
              <a:t> ** los Datos corresponden a una muestra de acuerdo con la información de inicio de los procesos que contiene el aplicativo misional.</a:t>
            </a:r>
          </a:p>
        </p:txBody>
      </p:sp>
      <p:graphicFrame>
        <p:nvGraphicFramePr>
          <p:cNvPr id="13" name="Gráfico 12">
            <a:extLst>
              <a:ext uri="{FF2B5EF4-FFF2-40B4-BE49-F238E27FC236}">
                <a16:creationId xmlns:a16="http://schemas.microsoft.com/office/drawing/2014/main" id="{00000000-0008-0000-0000-000003000000}"/>
              </a:ext>
            </a:extLst>
          </p:cNvPr>
          <p:cNvGraphicFramePr>
            <a:graphicFrameLocks/>
          </p:cNvGraphicFramePr>
          <p:nvPr/>
        </p:nvGraphicFramePr>
        <p:xfrm>
          <a:off x="1524001" y="861718"/>
          <a:ext cx="8977312" cy="16952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a:extLst>
              <a:ext uri="{FF2B5EF4-FFF2-40B4-BE49-F238E27FC236}">
                <a16:creationId xmlns:a16="http://schemas.microsoft.com/office/drawing/2014/main" id="{00000000-0008-0000-0000-000004000000}"/>
              </a:ext>
            </a:extLst>
          </p:cNvPr>
          <p:cNvGraphicFramePr>
            <a:graphicFrameLocks/>
          </p:cNvGraphicFramePr>
          <p:nvPr/>
        </p:nvGraphicFramePr>
        <p:xfrm>
          <a:off x="1700660" y="4664766"/>
          <a:ext cx="8800653" cy="20793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áfico 15">
            <a:extLst>
              <a:ext uri="{FF2B5EF4-FFF2-40B4-BE49-F238E27FC236}">
                <a16:creationId xmlns:a16="http://schemas.microsoft.com/office/drawing/2014/main" id="{00000000-0008-0000-0000-000005000000}"/>
              </a:ext>
            </a:extLst>
          </p:cNvPr>
          <p:cNvGraphicFramePr>
            <a:graphicFrameLocks/>
          </p:cNvGraphicFramePr>
          <p:nvPr/>
        </p:nvGraphicFramePr>
        <p:xfrm>
          <a:off x="1690688" y="2556975"/>
          <a:ext cx="8810625" cy="1978819"/>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ángulo 8">
            <a:extLst>
              <a:ext uri="{FF2B5EF4-FFF2-40B4-BE49-F238E27FC236}">
                <a16:creationId xmlns:a16="http://schemas.microsoft.com/office/drawing/2014/main" id="{67F19AD3-4413-4A0D-A1FD-0C1A6EE71F95}"/>
              </a:ext>
            </a:extLst>
          </p:cNvPr>
          <p:cNvSpPr/>
          <p:nvPr/>
        </p:nvSpPr>
        <p:spPr>
          <a:xfrm>
            <a:off x="0" y="-11403"/>
            <a:ext cx="12192000" cy="94185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TIEMPOS PROCESO DE EXTINCIÓN DE DOMINIO</a:t>
            </a:r>
          </a:p>
          <a:p>
            <a:pPr algn="r"/>
            <a:r>
              <a:rPr lang="es-CO" sz="2800" b="1" dirty="0">
                <a:latin typeface="+mj-lt"/>
              </a:rPr>
              <a:t> ACTIVOS ADMINISTRADOS</a:t>
            </a:r>
          </a:p>
        </p:txBody>
      </p:sp>
      <p:pic>
        <p:nvPicPr>
          <p:cNvPr id="11" name="Imagen 10" descr="Fondos oscuros-01.png">
            <a:extLst>
              <a:ext uri="{FF2B5EF4-FFF2-40B4-BE49-F238E27FC236}">
                <a16:creationId xmlns:a16="http://schemas.microsoft.com/office/drawing/2014/main" id="{A529E1F0-3D46-4AA3-AD73-0F622FF40B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011" y="62023"/>
            <a:ext cx="2167488" cy="871231"/>
          </a:xfrm>
          <a:prstGeom prst="rect">
            <a:avLst/>
          </a:prstGeom>
        </p:spPr>
      </p:pic>
    </p:spTree>
    <p:extLst>
      <p:ext uri="{BB962C8B-B14F-4D97-AF65-F5344CB8AC3E}">
        <p14:creationId xmlns:p14="http://schemas.microsoft.com/office/powerpoint/2010/main" val="4072216859"/>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CuadroTexto 7">
            <a:extLst>
              <a:ext uri="{FF2B5EF4-FFF2-40B4-BE49-F238E27FC236}">
                <a16:creationId xmlns:a16="http://schemas.microsoft.com/office/drawing/2014/main" id="{195A0FBF-B728-46DC-A143-F06B6BD4B6D6}"/>
              </a:ext>
            </a:extLst>
          </p:cNvPr>
          <p:cNvSpPr txBox="1">
            <a:spLocks noChangeArrowheads="1"/>
          </p:cNvSpPr>
          <p:nvPr/>
        </p:nvSpPr>
        <p:spPr bwMode="auto">
          <a:xfrm>
            <a:off x="1998664" y="6008689"/>
            <a:ext cx="61102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Fuente: GIT aseguramiento de la Información</a:t>
            </a:r>
          </a:p>
          <a:p>
            <a:r>
              <a:rPr lang="es-ES" altLang="es-CO" sz="1200"/>
              <a:t>  Datos Matrix   con corte 30 de Agosto de 2017</a:t>
            </a:r>
          </a:p>
        </p:txBody>
      </p:sp>
      <p:cxnSp>
        <p:nvCxnSpPr>
          <p:cNvPr id="9" name="Conector recto 8">
            <a:extLst>
              <a:ext uri="{FF2B5EF4-FFF2-40B4-BE49-F238E27FC236}">
                <a16:creationId xmlns:a16="http://schemas.microsoft.com/office/drawing/2014/main" id="{AA75D681-DF4E-40D8-A116-7AEEB2CC03CA}"/>
              </a:ext>
            </a:extLst>
          </p:cNvPr>
          <p:cNvCxnSpPr/>
          <p:nvPr/>
        </p:nvCxnSpPr>
        <p:spPr>
          <a:xfrm>
            <a:off x="8062914" y="3321050"/>
            <a:ext cx="504825" cy="0"/>
          </a:xfrm>
          <a:prstGeom prst="line">
            <a:avLst/>
          </a:prstGeom>
          <a:ln/>
        </p:spPr>
        <p:style>
          <a:lnRef idx="2">
            <a:schemeClr val="accent4"/>
          </a:lnRef>
          <a:fillRef idx="0">
            <a:schemeClr val="accent4"/>
          </a:fillRef>
          <a:effectRef idx="1">
            <a:schemeClr val="accent4"/>
          </a:effectRef>
          <a:fontRef idx="minor">
            <a:schemeClr val="tx1"/>
          </a:fontRef>
        </p:style>
      </p:cxnSp>
      <p:sp>
        <p:nvSpPr>
          <p:cNvPr id="8196" name="CuadroTexto 9">
            <a:extLst>
              <a:ext uri="{FF2B5EF4-FFF2-40B4-BE49-F238E27FC236}">
                <a16:creationId xmlns:a16="http://schemas.microsoft.com/office/drawing/2014/main" id="{2FC4B660-0DA9-48B9-99C0-2658C6BAC9D6}"/>
              </a:ext>
            </a:extLst>
          </p:cNvPr>
          <p:cNvSpPr txBox="1">
            <a:spLocks noChangeArrowheads="1"/>
          </p:cNvSpPr>
          <p:nvPr/>
        </p:nvSpPr>
        <p:spPr bwMode="auto">
          <a:xfrm>
            <a:off x="8547101" y="2779714"/>
            <a:ext cx="2124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400"/>
              <a:t>Comportamiento Histórico</a:t>
            </a:r>
            <a:endParaRPr lang="es-CO" altLang="es-CO" sz="1400"/>
          </a:p>
        </p:txBody>
      </p:sp>
      <p:cxnSp>
        <p:nvCxnSpPr>
          <p:cNvPr id="11" name="Conector recto 10">
            <a:extLst>
              <a:ext uri="{FF2B5EF4-FFF2-40B4-BE49-F238E27FC236}">
                <a16:creationId xmlns:a16="http://schemas.microsoft.com/office/drawing/2014/main" id="{6D9BB5EE-0A79-4C40-BC26-B1153955BCA6}"/>
              </a:ext>
            </a:extLst>
          </p:cNvPr>
          <p:cNvCxnSpPr/>
          <p:nvPr/>
        </p:nvCxnSpPr>
        <p:spPr>
          <a:xfrm>
            <a:off x="8062914" y="2933700"/>
            <a:ext cx="504825" cy="0"/>
          </a:xfrm>
          <a:prstGeom prst="line">
            <a:avLst/>
          </a:prstGeom>
          <a:ln/>
        </p:spPr>
        <p:style>
          <a:lnRef idx="2">
            <a:schemeClr val="accent1"/>
          </a:lnRef>
          <a:fillRef idx="0">
            <a:schemeClr val="accent1"/>
          </a:fillRef>
          <a:effectRef idx="1">
            <a:schemeClr val="accent1"/>
          </a:effectRef>
          <a:fontRef idx="minor">
            <a:schemeClr val="tx1"/>
          </a:fontRef>
        </p:style>
      </p:cxnSp>
      <p:sp>
        <p:nvSpPr>
          <p:cNvPr id="8198" name="CuadroTexto 11">
            <a:extLst>
              <a:ext uri="{FF2B5EF4-FFF2-40B4-BE49-F238E27FC236}">
                <a16:creationId xmlns:a16="http://schemas.microsoft.com/office/drawing/2014/main" id="{9344C7EE-E62C-4FB9-8F61-11F802164AB1}"/>
              </a:ext>
            </a:extLst>
          </p:cNvPr>
          <p:cNvSpPr txBox="1">
            <a:spLocks noChangeArrowheads="1"/>
          </p:cNvSpPr>
          <p:nvPr/>
        </p:nvSpPr>
        <p:spPr bwMode="auto">
          <a:xfrm>
            <a:off x="8623300" y="3167064"/>
            <a:ext cx="1576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400"/>
              <a:t>Línea de Tendencia</a:t>
            </a:r>
            <a:endParaRPr lang="es-CO" altLang="es-CO" sz="1400"/>
          </a:p>
        </p:txBody>
      </p:sp>
      <p:cxnSp>
        <p:nvCxnSpPr>
          <p:cNvPr id="13" name="Conector recto 12">
            <a:extLst>
              <a:ext uri="{FF2B5EF4-FFF2-40B4-BE49-F238E27FC236}">
                <a16:creationId xmlns:a16="http://schemas.microsoft.com/office/drawing/2014/main" id="{F41A949E-E56A-4BFB-988B-2EDC81BE566A}"/>
              </a:ext>
            </a:extLst>
          </p:cNvPr>
          <p:cNvCxnSpPr/>
          <p:nvPr/>
        </p:nvCxnSpPr>
        <p:spPr>
          <a:xfrm>
            <a:off x="8120064" y="3725863"/>
            <a:ext cx="503237" cy="0"/>
          </a:xfrm>
          <a:prstGeom prst="line">
            <a:avLst/>
          </a:prstGeom>
          <a:ln>
            <a:prstDash val="sysDot"/>
          </a:ln>
        </p:spPr>
        <p:style>
          <a:lnRef idx="2">
            <a:schemeClr val="accent2"/>
          </a:lnRef>
          <a:fillRef idx="0">
            <a:schemeClr val="accent2"/>
          </a:fillRef>
          <a:effectRef idx="1">
            <a:schemeClr val="accent2"/>
          </a:effectRef>
          <a:fontRef idx="minor">
            <a:schemeClr val="tx1"/>
          </a:fontRef>
        </p:style>
      </p:cxnSp>
      <p:sp>
        <p:nvSpPr>
          <p:cNvPr id="8200" name="CuadroTexto 13">
            <a:extLst>
              <a:ext uri="{FF2B5EF4-FFF2-40B4-BE49-F238E27FC236}">
                <a16:creationId xmlns:a16="http://schemas.microsoft.com/office/drawing/2014/main" id="{6FCAC32B-8AAA-4F8E-916D-7F36E934843B}"/>
              </a:ext>
            </a:extLst>
          </p:cNvPr>
          <p:cNvSpPr txBox="1">
            <a:spLocks noChangeArrowheads="1"/>
          </p:cNvSpPr>
          <p:nvPr/>
        </p:nvSpPr>
        <p:spPr bwMode="auto">
          <a:xfrm>
            <a:off x="8642350" y="3573464"/>
            <a:ext cx="1582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400"/>
              <a:t>Máximo y Mínimos</a:t>
            </a:r>
            <a:endParaRPr lang="es-CO" altLang="es-CO" sz="1400"/>
          </a:p>
        </p:txBody>
      </p:sp>
      <p:sp>
        <p:nvSpPr>
          <p:cNvPr id="2" name="Rectángulo 1">
            <a:extLst>
              <a:ext uri="{FF2B5EF4-FFF2-40B4-BE49-F238E27FC236}">
                <a16:creationId xmlns:a16="http://schemas.microsoft.com/office/drawing/2014/main" id="{79D4962D-3946-42EE-BF0D-70268EBEB7A5}"/>
              </a:ext>
            </a:extLst>
          </p:cNvPr>
          <p:cNvSpPr/>
          <p:nvPr/>
        </p:nvSpPr>
        <p:spPr>
          <a:xfrm>
            <a:off x="7972426" y="915988"/>
            <a:ext cx="1330325" cy="120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15" name="Rectángulo 14">
            <a:extLst>
              <a:ext uri="{FF2B5EF4-FFF2-40B4-BE49-F238E27FC236}">
                <a16:creationId xmlns:a16="http://schemas.microsoft.com/office/drawing/2014/main" id="{F6F083E6-F682-4A89-BAE7-40D40BFD9BB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6" name="Rectángulo 15">
            <a:extLst>
              <a:ext uri="{FF2B5EF4-FFF2-40B4-BE49-F238E27FC236}">
                <a16:creationId xmlns:a16="http://schemas.microsoft.com/office/drawing/2014/main" id="{32CEEA8E-470A-426D-85BB-E63FE6559A5B}"/>
              </a:ext>
            </a:extLst>
          </p:cNvPr>
          <p:cNvSpPr/>
          <p:nvPr/>
        </p:nvSpPr>
        <p:spPr>
          <a:xfrm>
            <a:off x="1524000" y="1"/>
            <a:ext cx="9144000" cy="6572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8204" name="Imagen 16" descr="Fondos oscuros-01.png">
            <a:extLst>
              <a:ext uri="{FF2B5EF4-FFF2-40B4-BE49-F238E27FC236}">
                <a16:creationId xmlns:a16="http://schemas.microsoft.com/office/drawing/2014/main" id="{6D854B4B-1FDB-486C-B0FA-5AF750273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213" y="41275"/>
            <a:ext cx="12827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CuadroTexto 17">
            <a:extLst>
              <a:ext uri="{FF2B5EF4-FFF2-40B4-BE49-F238E27FC236}">
                <a16:creationId xmlns:a16="http://schemas.microsoft.com/office/drawing/2014/main" id="{47A24272-A56B-4B12-8C8B-37C626719FF8}"/>
              </a:ext>
            </a:extLst>
          </p:cNvPr>
          <p:cNvSpPr txBox="1">
            <a:spLocks noChangeArrowheads="1"/>
          </p:cNvSpPr>
          <p:nvPr/>
        </p:nvSpPr>
        <p:spPr bwMode="auto">
          <a:xfrm>
            <a:off x="7076505" y="6545166"/>
            <a:ext cx="453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200" dirty="0">
                <a:solidFill>
                  <a:schemeClr val="bg1"/>
                </a:solidFill>
                <a:latin typeface="Lato Regular" panose="020F0502020204030203"/>
                <a:ea typeface="Lato Regular" panose="020F0502020204030203"/>
                <a:cs typeface="Lato Regular" panose="020F0502020204030203"/>
              </a:rPr>
              <a:t>Presidencia</a:t>
            </a:r>
          </a:p>
        </p:txBody>
      </p:sp>
      <p:sp>
        <p:nvSpPr>
          <p:cNvPr id="8206" name="CuadroTexto 18">
            <a:extLst>
              <a:ext uri="{FF2B5EF4-FFF2-40B4-BE49-F238E27FC236}">
                <a16:creationId xmlns:a16="http://schemas.microsoft.com/office/drawing/2014/main" id="{DC383775-934D-45DC-84D6-65C780548B7B}"/>
              </a:ext>
            </a:extLst>
          </p:cNvPr>
          <p:cNvSpPr txBox="1">
            <a:spLocks noChangeArrowheads="1"/>
          </p:cNvSpPr>
          <p:nvPr/>
        </p:nvSpPr>
        <p:spPr bwMode="auto">
          <a:xfrm>
            <a:off x="3159125" y="228600"/>
            <a:ext cx="7143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a:solidFill>
                  <a:schemeClr val="bg1"/>
                </a:solidFill>
                <a:latin typeface="Lato Regular" panose="020F0502020204030203"/>
                <a:ea typeface="Lato Regular" panose="020F0502020204030203"/>
                <a:cs typeface="Lato Regular" panose="020F0502020204030203"/>
              </a:rPr>
              <a:t>PROYECCIÓN DE EXTINCIONES FRISCO 2025</a:t>
            </a:r>
          </a:p>
        </p:txBody>
      </p:sp>
      <p:graphicFrame>
        <p:nvGraphicFramePr>
          <p:cNvPr id="20" name="Gráfico 19">
            <a:extLst>
              <a:ext uri="{FF2B5EF4-FFF2-40B4-BE49-F238E27FC236}">
                <a16:creationId xmlns:a16="http://schemas.microsoft.com/office/drawing/2014/main" id="{3A7906D8-2E39-4037-A884-15FD305B96F6}"/>
              </a:ext>
            </a:extLst>
          </p:cNvPr>
          <p:cNvGraphicFramePr>
            <a:graphicFrameLocks/>
          </p:cNvGraphicFramePr>
          <p:nvPr/>
        </p:nvGraphicFramePr>
        <p:xfrm>
          <a:off x="1700660" y="1052011"/>
          <a:ext cx="6419271" cy="34385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a 2">
            <a:extLst>
              <a:ext uri="{FF2B5EF4-FFF2-40B4-BE49-F238E27FC236}">
                <a16:creationId xmlns:a16="http://schemas.microsoft.com/office/drawing/2014/main" id="{74C3A32F-E35F-49C0-B7AB-8C94A2225CF0}"/>
              </a:ext>
            </a:extLst>
          </p:cNvPr>
          <p:cNvGraphicFramePr>
            <a:graphicFrameLocks noGrp="1"/>
          </p:cNvGraphicFramePr>
          <p:nvPr/>
        </p:nvGraphicFramePr>
        <p:xfrm>
          <a:off x="1998663" y="4608513"/>
          <a:ext cx="8489951" cy="1379100"/>
        </p:xfrm>
        <a:graphic>
          <a:graphicData uri="http://schemas.openxmlformats.org/drawingml/2006/table">
            <a:tbl>
              <a:tblPr>
                <a:tableStyleId>{BC89EF96-8CEA-46FF-86C4-4CE0E7609802}</a:tableStyleId>
              </a:tblPr>
              <a:tblGrid>
                <a:gridCol w="1026450">
                  <a:extLst>
                    <a:ext uri="{9D8B030D-6E8A-4147-A177-3AD203B41FA5}">
                      <a16:colId xmlns:a16="http://schemas.microsoft.com/office/drawing/2014/main" val="1774034593"/>
                    </a:ext>
                  </a:extLst>
                </a:gridCol>
                <a:gridCol w="34925">
                  <a:extLst>
                    <a:ext uri="{9D8B030D-6E8A-4147-A177-3AD203B41FA5}">
                      <a16:colId xmlns:a16="http://schemas.microsoft.com/office/drawing/2014/main" val="2617760104"/>
                    </a:ext>
                  </a:extLst>
                </a:gridCol>
                <a:gridCol w="1047793">
                  <a:extLst>
                    <a:ext uri="{9D8B030D-6E8A-4147-A177-3AD203B41FA5}">
                      <a16:colId xmlns:a16="http://schemas.microsoft.com/office/drawing/2014/main" val="1810367888"/>
                    </a:ext>
                  </a:extLst>
                </a:gridCol>
                <a:gridCol w="702345">
                  <a:extLst>
                    <a:ext uri="{9D8B030D-6E8A-4147-A177-3AD203B41FA5}">
                      <a16:colId xmlns:a16="http://schemas.microsoft.com/office/drawing/2014/main" val="1551126550"/>
                    </a:ext>
                  </a:extLst>
                </a:gridCol>
                <a:gridCol w="928938">
                  <a:extLst>
                    <a:ext uri="{9D8B030D-6E8A-4147-A177-3AD203B41FA5}">
                      <a16:colId xmlns:a16="http://schemas.microsoft.com/office/drawing/2014/main" val="2762385901"/>
                    </a:ext>
                  </a:extLst>
                </a:gridCol>
                <a:gridCol w="678500">
                  <a:extLst>
                    <a:ext uri="{9D8B030D-6E8A-4147-A177-3AD203B41FA5}">
                      <a16:colId xmlns:a16="http://schemas.microsoft.com/office/drawing/2014/main" val="1530195375"/>
                    </a:ext>
                  </a:extLst>
                </a:gridCol>
                <a:gridCol w="678500">
                  <a:extLst>
                    <a:ext uri="{9D8B030D-6E8A-4147-A177-3AD203B41FA5}">
                      <a16:colId xmlns:a16="http://schemas.microsoft.com/office/drawing/2014/main" val="174461804"/>
                    </a:ext>
                  </a:extLst>
                </a:gridCol>
                <a:gridCol w="678500">
                  <a:extLst>
                    <a:ext uri="{9D8B030D-6E8A-4147-A177-3AD203B41FA5}">
                      <a16:colId xmlns:a16="http://schemas.microsoft.com/office/drawing/2014/main" val="2823411931"/>
                    </a:ext>
                  </a:extLst>
                </a:gridCol>
                <a:gridCol w="678500">
                  <a:extLst>
                    <a:ext uri="{9D8B030D-6E8A-4147-A177-3AD203B41FA5}">
                      <a16:colId xmlns:a16="http://schemas.microsoft.com/office/drawing/2014/main" val="3028333594"/>
                    </a:ext>
                  </a:extLst>
                </a:gridCol>
                <a:gridCol w="678500">
                  <a:extLst>
                    <a:ext uri="{9D8B030D-6E8A-4147-A177-3AD203B41FA5}">
                      <a16:colId xmlns:a16="http://schemas.microsoft.com/office/drawing/2014/main" val="335968790"/>
                    </a:ext>
                  </a:extLst>
                </a:gridCol>
                <a:gridCol w="678500">
                  <a:extLst>
                    <a:ext uri="{9D8B030D-6E8A-4147-A177-3AD203B41FA5}">
                      <a16:colId xmlns:a16="http://schemas.microsoft.com/office/drawing/2014/main" val="4044585307"/>
                    </a:ext>
                  </a:extLst>
                </a:gridCol>
                <a:gridCol w="678500">
                  <a:extLst>
                    <a:ext uri="{9D8B030D-6E8A-4147-A177-3AD203B41FA5}">
                      <a16:colId xmlns:a16="http://schemas.microsoft.com/office/drawing/2014/main" val="3327579468"/>
                    </a:ext>
                  </a:extLst>
                </a:gridCol>
              </a:tblGrid>
              <a:tr h="365423">
                <a:tc gridSpan="2">
                  <a:txBody>
                    <a:bodyPr/>
                    <a:lstStyle/>
                    <a:p>
                      <a:pPr algn="ctr" fontAlgn="b"/>
                      <a:endParaRPr lang="es-CO" sz="1600" b="0" i="0" u="none" strike="noStrike">
                        <a:solidFill>
                          <a:srgbClr val="000000"/>
                        </a:solidFill>
                        <a:effectLst/>
                        <a:latin typeface="Calibri" panose="020F0502020204030204" pitchFamily="34" charset="0"/>
                      </a:endParaRPr>
                    </a:p>
                  </a:txBody>
                  <a:tcPr marL="9525" marR="9525" marT="9516" marB="0" anchor="b"/>
                </a:tc>
                <a:tc hMerge="1">
                  <a:txBody>
                    <a:bodyPr/>
                    <a:lstStyle/>
                    <a:p>
                      <a:pPr algn="ctr" fontAlgn="b"/>
                      <a:r>
                        <a:rPr lang="es-CO" sz="1600" u="none" strike="noStrike">
                          <a:effectLst/>
                        </a:rPr>
                        <a:t>PROYECCIONES</a:t>
                      </a:r>
                      <a:endParaRPr lang="es-CO" sz="1600" b="0" i="0" u="none" strike="noStrike">
                        <a:solidFill>
                          <a:srgbClr val="000000"/>
                        </a:solidFill>
                        <a:effectLst/>
                        <a:latin typeface="Calibri" panose="020F0502020204030204" pitchFamily="34" charset="0"/>
                      </a:endParaRPr>
                    </a:p>
                  </a:txBody>
                  <a:tcPr marL="9525" marR="9525" marT="9525" marB="0" anchor="b"/>
                </a:tc>
                <a:tc gridSpan="10">
                  <a:txBody>
                    <a:bodyPr/>
                    <a:lstStyle/>
                    <a:p>
                      <a:pPr algn="ctr"/>
                      <a:endParaRPr lang="es-CO" sz="1800"/>
                    </a:p>
                  </a:txBody>
                  <a:tcPr marL="91437" marR="91437" marT="45678" marB="45678"/>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71783448"/>
                  </a:ext>
                </a:extLst>
              </a:tr>
              <a:tr h="253132">
                <a:tc gridSpan="2">
                  <a:txBody>
                    <a:bodyPr/>
                    <a:lstStyle/>
                    <a:p>
                      <a:pPr algn="ctr" fontAlgn="b"/>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effectLst/>
                        </a:rPr>
                        <a:t>2018</a:t>
                      </a:r>
                      <a:endParaRPr lang="es-CO" sz="1600" b="0" i="0" u="none" strike="noStrike" dirty="0">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2019</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2022</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2024</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2026</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2027</a:t>
                      </a:r>
                      <a:endParaRPr lang="es-CO" sz="1600" b="0" i="0" u="none" strike="noStrike">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3579898048"/>
                  </a:ext>
                </a:extLst>
              </a:tr>
              <a:tr h="253132">
                <a:tc gridSpan="2">
                  <a:txBody>
                    <a:bodyPr/>
                    <a:lstStyle/>
                    <a:p>
                      <a:pPr algn="ctr" fontAlgn="b"/>
                      <a:r>
                        <a:rPr lang="es-ES" sz="1600" u="none" strike="noStrike" dirty="0">
                          <a:effectLst/>
                        </a:rPr>
                        <a:t>Promedio</a:t>
                      </a:r>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a:effectLst/>
                        </a:rPr>
                        <a:t>180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185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190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195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205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210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215</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220</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225</a:t>
                      </a:r>
                      <a:endParaRPr lang="es-CO" sz="1600" b="0" i="0" u="none" strike="noStrike">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957332836"/>
                  </a:ext>
                </a:extLst>
              </a:tr>
              <a:tr h="253132">
                <a:tc gridSpan="2">
                  <a:txBody>
                    <a:bodyPr/>
                    <a:lstStyle/>
                    <a:p>
                      <a:pPr algn="ctr" fontAlgn="b"/>
                      <a:r>
                        <a:rPr lang="es-CO" sz="1600" u="none" strike="noStrike" dirty="0">
                          <a:effectLst/>
                        </a:rPr>
                        <a:t>Superior</a:t>
                      </a:r>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a:effectLst/>
                        </a:rPr>
                        <a:t>304</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308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313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318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323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328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333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338</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343</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348</a:t>
                      </a:r>
                      <a:endParaRPr lang="es-CO" sz="1600" b="0" i="0" u="none" strike="noStrike">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4089362708"/>
                  </a:ext>
                </a:extLst>
              </a:tr>
              <a:tr h="253132">
                <a:tc gridSpan="2">
                  <a:txBody>
                    <a:bodyPr/>
                    <a:lstStyle/>
                    <a:p>
                      <a:pPr algn="ctr" fontAlgn="b"/>
                      <a:r>
                        <a:rPr lang="es-CO" sz="1600" u="none" strike="noStrike" dirty="0">
                          <a:effectLst/>
                        </a:rPr>
                        <a:t>Inferior</a:t>
                      </a:r>
                      <a:endParaRPr lang="es-CO" sz="1600" b="0" i="0" u="none" strike="noStrike" dirty="0">
                        <a:solidFill>
                          <a:srgbClr val="000000"/>
                        </a:solidFill>
                        <a:effectLst/>
                        <a:latin typeface="Calibri" panose="020F0502020204030204" pitchFamily="34" charset="0"/>
                      </a:endParaRPr>
                    </a:p>
                  </a:txBody>
                  <a:tcPr marL="9525" marR="9525" marT="9516" marB="0" anchor="b"/>
                </a:tc>
                <a:tc hMerge="1">
                  <a:txBody>
                    <a:bodyPr/>
                    <a:lstStyle/>
                    <a:p>
                      <a:pPr algn="r" fontAlgn="b"/>
                      <a:endParaRPr lang="es-C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effectLst/>
                        </a:rPr>
                        <a:t>57.1</a:t>
                      </a:r>
                      <a:endParaRPr lang="es-CO" sz="1600" b="0" i="0" u="none" strike="noStrike" dirty="0">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62.1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67.1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72.1</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77</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82</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87</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92</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a:effectLst/>
                        </a:rPr>
                        <a:t>97</a:t>
                      </a:r>
                      <a:endParaRPr lang="es-CO" sz="1600" b="0" i="0" u="none" strike="noStrike">
                        <a:solidFill>
                          <a:srgbClr val="000000"/>
                        </a:solidFill>
                        <a:effectLst/>
                        <a:latin typeface="Calibri" panose="020F0502020204030204" pitchFamily="34" charset="0"/>
                      </a:endParaRPr>
                    </a:p>
                  </a:txBody>
                  <a:tcPr marL="9525" marR="9525" marT="9516" marB="0" anchor="b"/>
                </a:tc>
                <a:tc>
                  <a:txBody>
                    <a:bodyPr/>
                    <a:lstStyle/>
                    <a:p>
                      <a:pPr algn="ctr" fontAlgn="b"/>
                      <a:r>
                        <a:rPr lang="es-CO" sz="1600" u="none" strike="noStrike" dirty="0">
                          <a:effectLst/>
                        </a:rPr>
                        <a:t>102</a:t>
                      </a:r>
                      <a:endParaRPr lang="es-CO" sz="1600" b="0" i="0" u="none" strike="noStrike" dirty="0">
                        <a:solidFill>
                          <a:srgbClr val="000000"/>
                        </a:solidFill>
                        <a:effectLst/>
                        <a:latin typeface="Calibri" panose="020F0502020204030204" pitchFamily="34" charset="0"/>
                      </a:endParaRPr>
                    </a:p>
                  </a:txBody>
                  <a:tcPr marL="9525" marR="9525" marT="9516" marB="0" anchor="b"/>
                </a:tc>
                <a:extLst>
                  <a:ext uri="{0D108BD9-81ED-4DB2-BD59-A6C34878D82A}">
                    <a16:rowId xmlns:a16="http://schemas.microsoft.com/office/drawing/2014/main" val="3770670956"/>
                  </a:ext>
                </a:extLst>
              </a:tr>
            </a:tbl>
          </a:graphicData>
        </a:graphic>
      </p:graphicFrame>
      <p:sp>
        <p:nvSpPr>
          <p:cNvPr id="17" name="Rectángulo 16">
            <a:extLst>
              <a:ext uri="{FF2B5EF4-FFF2-40B4-BE49-F238E27FC236}">
                <a16:creationId xmlns:a16="http://schemas.microsoft.com/office/drawing/2014/main" id="{F99B153B-E122-48E9-B4D5-F180E15CB00B}"/>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DE EXTINCIONES FRISCO 2025</a:t>
            </a:r>
          </a:p>
        </p:txBody>
      </p:sp>
      <p:pic>
        <p:nvPicPr>
          <p:cNvPr id="18" name="Imagen 17" descr="Fondos oscuros-01.png">
            <a:extLst>
              <a:ext uri="{FF2B5EF4-FFF2-40B4-BE49-F238E27FC236}">
                <a16:creationId xmlns:a16="http://schemas.microsoft.com/office/drawing/2014/main" id="{E08F1C67-DBD4-43BD-96FF-7A9B3CCA9B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Tree>
    <p:extLst>
      <p:ext uri="{BB962C8B-B14F-4D97-AF65-F5344CB8AC3E}">
        <p14:creationId xmlns:p14="http://schemas.microsoft.com/office/powerpoint/2010/main" val="3352703194"/>
      </p:ext>
    </p:extLst>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9220" name="Imagen 8" descr="Fondos oscuros-01.png">
            <a:extLst>
              <a:ext uri="{FF2B5EF4-FFF2-40B4-BE49-F238E27FC236}">
                <a16:creationId xmlns:a16="http://schemas.microsoft.com/office/drawing/2014/main" id="{761C2FF1-2A07-4553-8B12-1ADF35EB03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CuadroTexto 4">
            <a:extLst>
              <a:ext uri="{FF2B5EF4-FFF2-40B4-BE49-F238E27FC236}">
                <a16:creationId xmlns:a16="http://schemas.microsoft.com/office/drawing/2014/main" id="{671419B5-24CE-4806-8600-D78420247313}"/>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dirty="0">
                <a:solidFill>
                  <a:schemeClr val="bg1"/>
                </a:solidFill>
                <a:latin typeface="Lato Regular" panose="020F0502020204030203"/>
                <a:ea typeface="Lato Regular" panose="020F0502020204030203"/>
                <a:cs typeface="Lato Regular" panose="020F0502020204030203"/>
              </a:rPr>
              <a:t>PROYECION INMUEBLES EXTINTOS</a:t>
            </a:r>
          </a:p>
        </p:txBody>
      </p:sp>
      <p:sp>
        <p:nvSpPr>
          <p:cNvPr id="9222" name="CuadroTexto 10">
            <a:extLst>
              <a:ext uri="{FF2B5EF4-FFF2-40B4-BE49-F238E27FC236}">
                <a16:creationId xmlns:a16="http://schemas.microsoft.com/office/drawing/2014/main" id="{681BFE2B-B4CB-45DC-8C22-B28F64D7C2C2}"/>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graphicFrame>
        <p:nvGraphicFramePr>
          <p:cNvPr id="9" name="Gráfico 8">
            <a:extLst>
              <a:ext uri="{FF2B5EF4-FFF2-40B4-BE49-F238E27FC236}">
                <a16:creationId xmlns:a16="http://schemas.microsoft.com/office/drawing/2014/main" id="{265C82C6-6FA9-4340-8B07-8396B73046CB}"/>
              </a:ext>
            </a:extLst>
          </p:cNvPr>
          <p:cNvGraphicFramePr>
            <a:graphicFrameLocks/>
          </p:cNvGraphicFramePr>
          <p:nvPr/>
        </p:nvGraphicFramePr>
        <p:xfrm>
          <a:off x="2570923" y="1328739"/>
          <a:ext cx="7917691" cy="5191124"/>
        </p:xfrm>
        <a:graphic>
          <a:graphicData uri="http://schemas.openxmlformats.org/drawingml/2006/chart">
            <c:chart xmlns:c="http://schemas.openxmlformats.org/drawingml/2006/chart" xmlns:r="http://schemas.openxmlformats.org/officeDocument/2006/relationships" r:id="rId3"/>
          </a:graphicData>
        </a:graphic>
      </p:graphicFrame>
      <p:sp>
        <p:nvSpPr>
          <p:cNvPr id="9224" name="CuadroTexto 3">
            <a:extLst>
              <a:ext uri="{FF2B5EF4-FFF2-40B4-BE49-F238E27FC236}">
                <a16:creationId xmlns:a16="http://schemas.microsoft.com/office/drawing/2014/main" id="{BC335542-A6EB-4293-A4FD-D01416D9D586}"/>
              </a:ext>
            </a:extLst>
          </p:cNvPr>
          <p:cNvSpPr txBox="1">
            <a:spLocks noChangeArrowheads="1"/>
          </p:cNvSpPr>
          <p:nvPr/>
        </p:nvSpPr>
        <p:spPr bwMode="auto">
          <a:xfrm>
            <a:off x="1736726" y="1524001"/>
            <a:ext cx="21050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 realicen en 6 meses una vez publicado</a:t>
            </a:r>
            <a:endParaRPr lang="es-CO" altLang="es-CO"/>
          </a:p>
        </p:txBody>
      </p:sp>
      <p:sp>
        <p:nvSpPr>
          <p:cNvPr id="11" name="Rectángulo 10">
            <a:extLst>
              <a:ext uri="{FF2B5EF4-FFF2-40B4-BE49-F238E27FC236}">
                <a16:creationId xmlns:a16="http://schemas.microsoft.com/office/drawing/2014/main" id="{3A95699B-2CAB-4B80-A646-A3FBFBDF4E18}"/>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INMUEBLES EXTINTOS</a:t>
            </a:r>
          </a:p>
        </p:txBody>
      </p:sp>
      <p:pic>
        <p:nvPicPr>
          <p:cNvPr id="12" name="Imagen 11" descr="Fondos oscuros-01.png">
            <a:extLst>
              <a:ext uri="{FF2B5EF4-FFF2-40B4-BE49-F238E27FC236}">
                <a16:creationId xmlns:a16="http://schemas.microsoft.com/office/drawing/2014/main" id="{5AAE4AD8-6DA5-420C-B515-5DC648FCE8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7E09A229-2D9E-48D5-9F5E-1A9CB1CBF2A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99C1EE9F-3319-49F8-82E2-CAC8AFD5E062}"/>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4202519337"/>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0244" name="Imagen 8" descr="Fondos oscuros-01.png">
            <a:extLst>
              <a:ext uri="{FF2B5EF4-FFF2-40B4-BE49-F238E27FC236}">
                <a16:creationId xmlns:a16="http://schemas.microsoft.com/office/drawing/2014/main" id="{3C635B5B-2B0F-4A3A-A8D8-44ACC9B921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CuadroTexto 4">
            <a:extLst>
              <a:ext uri="{FF2B5EF4-FFF2-40B4-BE49-F238E27FC236}">
                <a16:creationId xmlns:a16="http://schemas.microsoft.com/office/drawing/2014/main" id="{156DAF0D-8F72-4500-A9FB-D20EF069801C}"/>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MEDIOS DE TRANSPORTE EXTINTOS </a:t>
            </a:r>
          </a:p>
        </p:txBody>
      </p:sp>
      <p:sp>
        <p:nvSpPr>
          <p:cNvPr id="10246" name="CuadroTexto 10">
            <a:extLst>
              <a:ext uri="{FF2B5EF4-FFF2-40B4-BE49-F238E27FC236}">
                <a16:creationId xmlns:a16="http://schemas.microsoft.com/office/drawing/2014/main" id="{E9D1559C-1793-422D-871F-D4F3368ED7C4}"/>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0247" name="CuadroTexto 3">
            <a:extLst>
              <a:ext uri="{FF2B5EF4-FFF2-40B4-BE49-F238E27FC236}">
                <a16:creationId xmlns:a16="http://schemas.microsoft.com/office/drawing/2014/main" id="{E755684A-2F05-4163-80C7-042BE1D7C9D0}"/>
              </a:ext>
            </a:extLst>
          </p:cNvPr>
          <p:cNvSpPr txBox="1">
            <a:spLocks noChangeArrowheads="1"/>
          </p:cNvSpPr>
          <p:nvPr/>
        </p:nvSpPr>
        <p:spPr bwMode="auto">
          <a:xfrm>
            <a:off x="1736726" y="1524000"/>
            <a:ext cx="25574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 realicen 4 subastas al año, como se tiene predeterminado con el operador comercial. </a:t>
            </a:r>
            <a:endParaRPr lang="es-CO" altLang="es-CO"/>
          </a:p>
        </p:txBody>
      </p:sp>
      <p:graphicFrame>
        <p:nvGraphicFramePr>
          <p:cNvPr id="11" name="Gráfico 10">
            <a:extLst>
              <a:ext uri="{FF2B5EF4-FFF2-40B4-BE49-F238E27FC236}">
                <a16:creationId xmlns:a16="http://schemas.microsoft.com/office/drawing/2014/main" id="{43852E24-6967-45A1-BFA8-F69FFDF873F8}"/>
              </a:ext>
            </a:extLst>
          </p:cNvPr>
          <p:cNvGraphicFramePr>
            <a:graphicFrameLocks/>
          </p:cNvGraphicFramePr>
          <p:nvPr/>
        </p:nvGraphicFramePr>
        <p:xfrm>
          <a:off x="3246784" y="1488082"/>
          <a:ext cx="7241829" cy="4912718"/>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04A0A05C-01A7-4132-B575-49122D6A091E}"/>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MEDIOS DE TRANSPORTE EXTINTOS</a:t>
            </a:r>
          </a:p>
        </p:txBody>
      </p:sp>
      <p:pic>
        <p:nvPicPr>
          <p:cNvPr id="12" name="Imagen 11" descr="Fondos oscuros-01.png">
            <a:extLst>
              <a:ext uri="{FF2B5EF4-FFF2-40B4-BE49-F238E27FC236}">
                <a16:creationId xmlns:a16="http://schemas.microsoft.com/office/drawing/2014/main" id="{72AF87AD-6386-4F65-8DE5-0FFB7F66C6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E5AC2595-B5B3-4EA8-8D50-22E94345B8B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A7FC6BD6-789C-4616-B6E2-9380DA1606D3}"/>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151895911"/>
      </p:ext>
    </p:ext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1268" name="Imagen 8" descr="Fondos oscuros-01.png">
            <a:extLst>
              <a:ext uri="{FF2B5EF4-FFF2-40B4-BE49-F238E27FC236}">
                <a16:creationId xmlns:a16="http://schemas.microsoft.com/office/drawing/2014/main" id="{46560CEE-8E2D-4F06-AF2C-78DB54DB42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CuadroTexto 4">
            <a:extLst>
              <a:ext uri="{FF2B5EF4-FFF2-40B4-BE49-F238E27FC236}">
                <a16:creationId xmlns:a16="http://schemas.microsoft.com/office/drawing/2014/main" id="{8BE93368-E9D2-49AB-90E1-662A5970FE37}"/>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SOCIEDADES EXTINTOS </a:t>
            </a:r>
          </a:p>
        </p:txBody>
      </p:sp>
      <p:sp>
        <p:nvSpPr>
          <p:cNvPr id="11270" name="CuadroTexto 10">
            <a:extLst>
              <a:ext uri="{FF2B5EF4-FFF2-40B4-BE49-F238E27FC236}">
                <a16:creationId xmlns:a16="http://schemas.microsoft.com/office/drawing/2014/main" id="{25AC5BF9-22F5-4F7F-A5D2-BF848CD49F11}"/>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1271" name="CuadroTexto 3">
            <a:extLst>
              <a:ext uri="{FF2B5EF4-FFF2-40B4-BE49-F238E27FC236}">
                <a16:creationId xmlns:a16="http://schemas.microsoft.com/office/drawing/2014/main" id="{79F86A9C-1B0F-4769-8503-2638294256C1}"/>
              </a:ext>
            </a:extLst>
          </p:cNvPr>
          <p:cNvSpPr txBox="1">
            <a:spLocks noChangeArrowheads="1"/>
          </p:cNvSpPr>
          <p:nvPr/>
        </p:nvSpPr>
        <p:spPr bwMode="auto">
          <a:xfrm>
            <a:off x="1736726" y="1728788"/>
            <a:ext cx="25574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sean el 100% de lo que se aliste. </a:t>
            </a:r>
            <a:endParaRPr lang="es-CO" altLang="es-CO"/>
          </a:p>
        </p:txBody>
      </p:sp>
      <p:graphicFrame>
        <p:nvGraphicFramePr>
          <p:cNvPr id="9" name="Gráfico 8">
            <a:extLst>
              <a:ext uri="{FF2B5EF4-FFF2-40B4-BE49-F238E27FC236}">
                <a16:creationId xmlns:a16="http://schemas.microsoft.com/office/drawing/2014/main" id="{02522BC8-FCF1-46D9-981F-B06CE3EE794A}"/>
              </a:ext>
            </a:extLst>
          </p:cNvPr>
          <p:cNvGraphicFramePr>
            <a:graphicFrameLocks/>
          </p:cNvGraphicFramePr>
          <p:nvPr/>
        </p:nvGraphicFramePr>
        <p:xfrm>
          <a:off x="2729948" y="1524000"/>
          <a:ext cx="7758666" cy="4598504"/>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ángulo 10">
            <a:extLst>
              <a:ext uri="{FF2B5EF4-FFF2-40B4-BE49-F238E27FC236}">
                <a16:creationId xmlns:a16="http://schemas.microsoft.com/office/drawing/2014/main" id="{37690E38-A3B2-4132-AC75-21429FDADC8B}"/>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SOCIEDADES EXTINTAS</a:t>
            </a:r>
          </a:p>
        </p:txBody>
      </p:sp>
      <p:pic>
        <p:nvPicPr>
          <p:cNvPr id="12" name="Imagen 11" descr="Fondos oscuros-01.png">
            <a:extLst>
              <a:ext uri="{FF2B5EF4-FFF2-40B4-BE49-F238E27FC236}">
                <a16:creationId xmlns:a16="http://schemas.microsoft.com/office/drawing/2014/main" id="{5AC45D4B-BB9D-46DC-8502-66970D501E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9101E128-D765-46CC-8E86-EEA6ABDC241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E0CA6AA9-C6C2-4861-B854-78B42BC80D7C}"/>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2718349935"/>
      </p:ext>
    </p:extLst>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CC3EAE-601D-434E-A7C7-8E2BA3409689}"/>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2292" name="Imagen 8" descr="Fondos oscuros-01.png">
            <a:extLst>
              <a:ext uri="{FF2B5EF4-FFF2-40B4-BE49-F238E27FC236}">
                <a16:creationId xmlns:a16="http://schemas.microsoft.com/office/drawing/2014/main" id="{6266B786-3B17-4C40-BE3B-62EFD1E7AC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uadroTexto 21">
            <a:extLst>
              <a:ext uri="{FF2B5EF4-FFF2-40B4-BE49-F238E27FC236}">
                <a16:creationId xmlns:a16="http://schemas.microsoft.com/office/drawing/2014/main" id="{180697BE-40F4-4B41-84B6-CA920929CE75}"/>
              </a:ext>
            </a:extLst>
          </p:cNvPr>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Activos con transparencia</a:t>
            </a:r>
          </a:p>
        </p:txBody>
      </p:sp>
      <p:sp>
        <p:nvSpPr>
          <p:cNvPr id="12294" name="CuadroTexto 24">
            <a:extLst>
              <a:ext uri="{FF2B5EF4-FFF2-40B4-BE49-F238E27FC236}">
                <a16:creationId xmlns:a16="http://schemas.microsoft.com/office/drawing/2014/main" id="{24B034FB-A5A2-495C-BE46-CEE74E8CC4BF}"/>
              </a:ext>
            </a:extLst>
          </p:cNvPr>
          <p:cNvSpPr txBox="1">
            <a:spLocks noChangeArrowheads="1"/>
          </p:cNvSpPr>
          <p:nvPr/>
        </p:nvSpPr>
        <p:spPr bwMode="auto">
          <a:xfrm>
            <a:off x="2305051" y="1901825"/>
            <a:ext cx="78136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7200" b="1">
                <a:solidFill>
                  <a:srgbClr val="000A8B"/>
                </a:solidFill>
              </a:rPr>
              <a:t>EN PROCESO DE EXTINCIÓN DE DOMINIO </a:t>
            </a:r>
          </a:p>
        </p:txBody>
      </p:sp>
      <p:sp>
        <p:nvSpPr>
          <p:cNvPr id="12295" name="CuadroTexto 11">
            <a:extLst>
              <a:ext uri="{FF2B5EF4-FFF2-40B4-BE49-F238E27FC236}">
                <a16:creationId xmlns:a16="http://schemas.microsoft.com/office/drawing/2014/main" id="{843817EB-ADE6-4DFB-B4DB-EF37B2B7B028}"/>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Oficina de Comunicaciones y Atención al Ciudadano</a:t>
            </a:r>
          </a:p>
        </p:txBody>
      </p:sp>
      <p:sp>
        <p:nvSpPr>
          <p:cNvPr id="8" name="Rectángulo 7">
            <a:extLst>
              <a:ext uri="{FF2B5EF4-FFF2-40B4-BE49-F238E27FC236}">
                <a16:creationId xmlns:a16="http://schemas.microsoft.com/office/drawing/2014/main" id="{D8C7224D-B855-443B-AA4C-C7F0D68D1C13}"/>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ACTIVOS CON TRANSPARECIA</a:t>
            </a:r>
          </a:p>
        </p:txBody>
      </p:sp>
      <p:pic>
        <p:nvPicPr>
          <p:cNvPr id="9" name="Imagen 8" descr="Fondos oscuros-01.png">
            <a:extLst>
              <a:ext uri="{FF2B5EF4-FFF2-40B4-BE49-F238E27FC236}">
                <a16:creationId xmlns:a16="http://schemas.microsoft.com/office/drawing/2014/main" id="{5B49599A-873B-4007-BF9C-8DEF565A0B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1" name="Rectángulo 10">
            <a:extLst>
              <a:ext uri="{FF2B5EF4-FFF2-40B4-BE49-F238E27FC236}">
                <a16:creationId xmlns:a16="http://schemas.microsoft.com/office/drawing/2014/main" id="{DB1914F8-D503-4518-AC0B-DF574A05F12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2" name="CuadroTexto 11">
            <a:extLst>
              <a:ext uri="{FF2B5EF4-FFF2-40B4-BE49-F238E27FC236}">
                <a16:creationId xmlns:a16="http://schemas.microsoft.com/office/drawing/2014/main" id="{7760B550-59D8-410C-94FC-90FF424F9A9F}"/>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569337573"/>
      </p:ext>
    </p:extLst>
  </p:cSld>
  <p:clrMapOvr>
    <a:masterClrMapping/>
  </p:clrMapOvr>
  <p:transition spd="slow">
    <p:fade/>
  </p:transition>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8FC4B22B-56A7-49FE-BC75-52CF37C40A2A}"/>
              </a:ext>
            </a:extLst>
          </p:cNvPr>
          <p:cNvSpPr/>
          <p:nvPr/>
        </p:nvSpPr>
        <p:spPr>
          <a:xfrm>
            <a:off x="1947864" y="6638926"/>
            <a:ext cx="8262937" cy="2190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5" name="Rectángulo 14">
            <a:extLst>
              <a:ext uri="{FF2B5EF4-FFF2-40B4-BE49-F238E27FC236}">
                <a16:creationId xmlns:a16="http://schemas.microsoft.com/office/drawing/2014/main" id="{6E7FF585-229F-4646-B9D7-8F1062FE8547}"/>
              </a:ext>
            </a:extLst>
          </p:cNvPr>
          <p:cNvSpPr/>
          <p:nvPr/>
        </p:nvSpPr>
        <p:spPr>
          <a:xfrm>
            <a:off x="1981200" y="20639"/>
            <a:ext cx="8229600" cy="9096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3316" name="Imagen 8" descr="Fondos oscuros-01.png">
            <a:extLst>
              <a:ext uri="{FF2B5EF4-FFF2-40B4-BE49-F238E27FC236}">
                <a16:creationId xmlns:a16="http://schemas.microsoft.com/office/drawing/2014/main" id="{85302545-F3EC-4639-B032-9B58EAC0B6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4226" y="122238"/>
            <a:ext cx="16922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4">
            <a:extLst>
              <a:ext uri="{FF2B5EF4-FFF2-40B4-BE49-F238E27FC236}">
                <a16:creationId xmlns:a16="http://schemas.microsoft.com/office/drawing/2014/main" id="{BF8F79B1-6183-4130-8DBA-22AFC73B2B54}"/>
              </a:ext>
            </a:extLst>
          </p:cNvPr>
          <p:cNvSpPr txBox="1">
            <a:spLocks noChangeArrowheads="1"/>
          </p:cNvSpPr>
          <p:nvPr/>
        </p:nvSpPr>
        <p:spPr bwMode="auto">
          <a:xfrm>
            <a:off x="4767264" y="252413"/>
            <a:ext cx="534193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2133" dirty="0">
                <a:solidFill>
                  <a:schemeClr val="bg1"/>
                </a:solidFill>
                <a:latin typeface="Lato Regular"/>
                <a:ea typeface="Lato Regular"/>
                <a:cs typeface="Lato Regular"/>
              </a:rPr>
              <a:t>GESTIÓN PRODUCTIVIDADES ACTIVOS EN PROCESO </a:t>
            </a:r>
          </a:p>
        </p:txBody>
      </p:sp>
      <p:sp>
        <p:nvSpPr>
          <p:cNvPr id="18" name="CuadroTexto 10">
            <a:extLst>
              <a:ext uri="{FF2B5EF4-FFF2-40B4-BE49-F238E27FC236}">
                <a16:creationId xmlns:a16="http://schemas.microsoft.com/office/drawing/2014/main" id="{9F20C552-D5A0-46CD-8374-C3FC249D512A}"/>
              </a:ext>
            </a:extLst>
          </p:cNvPr>
          <p:cNvSpPr txBox="1">
            <a:spLocks noChangeArrowheads="1"/>
          </p:cNvSpPr>
          <p:nvPr/>
        </p:nvSpPr>
        <p:spPr bwMode="auto">
          <a:xfrm>
            <a:off x="5322888" y="6634164"/>
            <a:ext cx="488791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067" dirty="0">
                <a:solidFill>
                  <a:srgbClr val="A9A8A9"/>
                </a:solidFill>
                <a:latin typeface="Lato Regular"/>
                <a:ea typeface="Lato Regular"/>
                <a:cs typeface="Lato Regular"/>
              </a:rPr>
              <a:t>Sociedad de Activos Especiales</a:t>
            </a:r>
          </a:p>
        </p:txBody>
      </p:sp>
      <p:sp>
        <p:nvSpPr>
          <p:cNvPr id="12" name="CuadroTexto 11">
            <a:extLst>
              <a:ext uri="{FF2B5EF4-FFF2-40B4-BE49-F238E27FC236}">
                <a16:creationId xmlns:a16="http://schemas.microsoft.com/office/drawing/2014/main" id="{B680E0DB-050A-4A98-8CF8-A2CE6359889B}"/>
              </a:ext>
            </a:extLst>
          </p:cNvPr>
          <p:cNvSpPr txBox="1"/>
          <p:nvPr/>
        </p:nvSpPr>
        <p:spPr>
          <a:xfrm>
            <a:off x="7767638" y="6142038"/>
            <a:ext cx="1998662" cy="514350"/>
          </a:xfrm>
          <a:prstGeom prst="rect">
            <a:avLst/>
          </a:prstGeom>
          <a:noFill/>
        </p:spPr>
        <p:txBody>
          <a:bodyPr wrap="none">
            <a:spAutoFit/>
          </a:bodyPr>
          <a:lstStyle/>
          <a:p>
            <a:pPr>
              <a:defRPr/>
            </a:pPr>
            <a:r>
              <a:rPr lang="es-ES" sz="914" dirty="0"/>
              <a:t>*Información con corte 31 de Octubre</a:t>
            </a:r>
          </a:p>
          <a:p>
            <a:pPr>
              <a:defRPr/>
            </a:pPr>
            <a:r>
              <a:rPr lang="es-ES" sz="914" dirty="0"/>
              <a:t>Fuente: Gerencia Financiera</a:t>
            </a:r>
          </a:p>
          <a:p>
            <a:pPr>
              <a:defRPr/>
            </a:pPr>
            <a:endParaRPr lang="es-CO" sz="914" dirty="0"/>
          </a:p>
        </p:txBody>
      </p:sp>
      <p:sp>
        <p:nvSpPr>
          <p:cNvPr id="27" name="CuadroTexto 26">
            <a:extLst>
              <a:ext uri="{FF2B5EF4-FFF2-40B4-BE49-F238E27FC236}">
                <a16:creationId xmlns:a16="http://schemas.microsoft.com/office/drawing/2014/main" id="{B45E9EE7-6323-4236-BA7A-F06FE57393A4}"/>
              </a:ext>
            </a:extLst>
          </p:cNvPr>
          <p:cNvSpPr txBox="1"/>
          <p:nvPr/>
        </p:nvSpPr>
        <p:spPr>
          <a:xfrm>
            <a:off x="2695576" y="1528763"/>
            <a:ext cx="5267325" cy="1593850"/>
          </a:xfrm>
          <a:prstGeom prst="rect">
            <a:avLst/>
          </a:prstGeom>
          <a:noFill/>
        </p:spPr>
        <p:txBody>
          <a:bodyPr>
            <a:spAutoFit/>
          </a:bodyPr>
          <a:lstStyle/>
          <a:p>
            <a:pPr algn="just">
              <a:defRPr/>
            </a:pPr>
            <a:r>
              <a:rPr lang="es-CO" sz="2438" b="1" dirty="0"/>
              <a:t>VENTA DE TITULOS DEL PORTAFOLIO</a:t>
            </a:r>
          </a:p>
          <a:p>
            <a:pPr algn="just">
              <a:defRPr/>
            </a:pPr>
            <a:endParaRPr lang="es-CO" sz="2438" b="1" dirty="0"/>
          </a:p>
          <a:p>
            <a:pPr algn="just">
              <a:defRPr/>
            </a:pPr>
            <a:endParaRPr lang="es-CO" sz="2438" dirty="0"/>
          </a:p>
          <a:p>
            <a:pPr algn="just">
              <a:defRPr/>
            </a:pPr>
            <a:endParaRPr lang="es-CO" sz="2438" dirty="0"/>
          </a:p>
        </p:txBody>
      </p:sp>
      <p:sp>
        <p:nvSpPr>
          <p:cNvPr id="28" name="Rectangle 4">
            <a:extLst>
              <a:ext uri="{FF2B5EF4-FFF2-40B4-BE49-F238E27FC236}">
                <a16:creationId xmlns:a16="http://schemas.microsoft.com/office/drawing/2014/main" id="{9B8ABB6A-F6AE-42DF-AD3A-2C01BF572B4C}"/>
              </a:ext>
            </a:extLst>
          </p:cNvPr>
          <p:cNvSpPr>
            <a:spLocks noChangeArrowheads="1"/>
          </p:cNvSpPr>
          <p:nvPr/>
        </p:nvSpPr>
        <p:spPr bwMode="auto">
          <a:xfrm>
            <a:off x="2300288" y="2614613"/>
            <a:ext cx="7808912" cy="175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669" tIns="34834" rIns="69669" bIns="34834" anchor="ctr">
            <a:spAutoFit/>
          </a:bodyPr>
          <a:lstStyle/>
          <a:p>
            <a:pPr marL="217713" indent="-217713" algn="just">
              <a:buFont typeface="Arial" panose="020B0604020202020204" pitchFamily="34" charset="0"/>
              <a:buChar char="•"/>
              <a:defRPr/>
            </a:pPr>
            <a:r>
              <a:rPr lang="es-ES_tradnl" altLang="es-CO" sz="1829" dirty="0"/>
              <a:t>Registros contables en la cuenta pasiva 2453 - Recursos Recibidos en Administración correspondientes productividades de activos en proceso.</a:t>
            </a:r>
          </a:p>
          <a:p>
            <a:pPr marL="217713" indent="-217713" algn="just">
              <a:buFont typeface="Arial" panose="020B0604020202020204" pitchFamily="34" charset="0"/>
              <a:buChar char="•"/>
              <a:defRPr/>
            </a:pPr>
            <a:r>
              <a:rPr lang="es-ES_tradnl" altLang="es-CO" sz="1829" dirty="0"/>
              <a:t>Títulos valores del portafolio de inversión respaldan recursos de la cuenta 2453.</a:t>
            </a:r>
          </a:p>
          <a:p>
            <a:pPr marL="217713" indent="-217713" algn="just">
              <a:buFont typeface="Arial" panose="020B0604020202020204" pitchFamily="34" charset="0"/>
              <a:buChar char="•"/>
              <a:defRPr/>
            </a:pPr>
            <a:r>
              <a:rPr lang="es-ES_tradnl" altLang="es-CO" sz="1829" dirty="0"/>
              <a:t>Para 2017 se proyecta la venta de títulos representativos de productividades por la suma de </a:t>
            </a:r>
            <a:r>
              <a:rPr lang="es-ES_tradnl" altLang="es-CO" sz="1829" b="1" u="sng" dirty="0"/>
              <a:t>$55.878 millones. </a:t>
            </a:r>
            <a:endParaRPr lang="es-ES_tradnl" altLang="es-CO" sz="1829" b="1" u="sng" dirty="0">
              <a:latin typeface="Arial" panose="020B0604020202020204" pitchFamily="34" charset="0"/>
            </a:endParaRPr>
          </a:p>
        </p:txBody>
      </p:sp>
      <p:sp>
        <p:nvSpPr>
          <p:cNvPr id="10" name="Rectángulo 9">
            <a:extLst>
              <a:ext uri="{FF2B5EF4-FFF2-40B4-BE49-F238E27FC236}">
                <a16:creationId xmlns:a16="http://schemas.microsoft.com/office/drawing/2014/main" id="{9FC1DEF2-13E6-4980-BA65-4D6C305050CD}"/>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PRODUCTIVIDADES ACTIVOS EN PROCESO</a:t>
            </a:r>
          </a:p>
        </p:txBody>
      </p:sp>
      <p:pic>
        <p:nvPicPr>
          <p:cNvPr id="11" name="Imagen 10" descr="Fondos oscuros-01.png">
            <a:extLst>
              <a:ext uri="{FF2B5EF4-FFF2-40B4-BE49-F238E27FC236}">
                <a16:creationId xmlns:a16="http://schemas.microsoft.com/office/drawing/2014/main" id="{B323B0B7-00AD-4D83-BBC4-843328D74D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9921BE68-DCB4-429E-9CD2-C39656EC251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6" name="CuadroTexto 11">
            <a:extLst>
              <a:ext uri="{FF2B5EF4-FFF2-40B4-BE49-F238E27FC236}">
                <a16:creationId xmlns:a16="http://schemas.microsoft.com/office/drawing/2014/main" id="{9843A53C-A675-44D8-B36C-8D29A7D625A1}"/>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3944493887"/>
      </p:ext>
    </p:extLst>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7" name="Gráfico 26">
            <a:extLst>
              <a:ext uri="{FF2B5EF4-FFF2-40B4-BE49-F238E27FC236}">
                <a16:creationId xmlns:a16="http://schemas.microsoft.com/office/drawing/2014/main" id="{3CA86FD5-C338-4EF7-B9D4-AE754A710D97}"/>
              </a:ext>
            </a:extLst>
          </p:cNvPr>
          <p:cNvGraphicFramePr>
            <a:graphicFrameLocks/>
          </p:cNvGraphicFramePr>
          <p:nvPr/>
        </p:nvGraphicFramePr>
        <p:xfrm>
          <a:off x="3331029" y="959529"/>
          <a:ext cx="6778171" cy="3852825"/>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ángulo 13">
            <a:extLst>
              <a:ext uri="{FF2B5EF4-FFF2-40B4-BE49-F238E27FC236}">
                <a16:creationId xmlns:a16="http://schemas.microsoft.com/office/drawing/2014/main" id="{8FC4B22B-56A7-49FE-BC75-52CF37C40A2A}"/>
              </a:ext>
            </a:extLst>
          </p:cNvPr>
          <p:cNvSpPr/>
          <p:nvPr/>
        </p:nvSpPr>
        <p:spPr>
          <a:xfrm>
            <a:off x="1947864" y="6638926"/>
            <a:ext cx="8262937" cy="2190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5" name="Rectángulo 14">
            <a:extLst>
              <a:ext uri="{FF2B5EF4-FFF2-40B4-BE49-F238E27FC236}">
                <a16:creationId xmlns:a16="http://schemas.microsoft.com/office/drawing/2014/main" id="{6E7FF585-229F-4646-B9D7-8F1062FE8547}"/>
              </a:ext>
            </a:extLst>
          </p:cNvPr>
          <p:cNvSpPr/>
          <p:nvPr/>
        </p:nvSpPr>
        <p:spPr>
          <a:xfrm>
            <a:off x="1981200" y="20639"/>
            <a:ext cx="8229600" cy="9096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4341" name="Imagen 8" descr="Fondos oscuros-01.png">
            <a:extLst>
              <a:ext uri="{FF2B5EF4-FFF2-40B4-BE49-F238E27FC236}">
                <a16:creationId xmlns:a16="http://schemas.microsoft.com/office/drawing/2014/main" id="{54AB9914-92A4-4B78-BDEE-752834D0C7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4226" y="122238"/>
            <a:ext cx="16922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4">
            <a:extLst>
              <a:ext uri="{FF2B5EF4-FFF2-40B4-BE49-F238E27FC236}">
                <a16:creationId xmlns:a16="http://schemas.microsoft.com/office/drawing/2014/main" id="{BF8F79B1-6183-4130-8DBA-22AFC73B2B54}"/>
              </a:ext>
            </a:extLst>
          </p:cNvPr>
          <p:cNvSpPr txBox="1">
            <a:spLocks noChangeArrowheads="1"/>
          </p:cNvSpPr>
          <p:nvPr/>
        </p:nvSpPr>
        <p:spPr bwMode="auto">
          <a:xfrm>
            <a:off x="4767264" y="252414"/>
            <a:ext cx="5341937"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2133" dirty="0">
                <a:solidFill>
                  <a:schemeClr val="bg1"/>
                </a:solidFill>
                <a:latin typeface="Lato Regular"/>
                <a:ea typeface="Lato Regular"/>
                <a:cs typeface="Lato Regular"/>
              </a:rPr>
              <a:t>GESTIÓN DE ENAJENACIÓN TEMPRANA</a:t>
            </a:r>
          </a:p>
        </p:txBody>
      </p:sp>
      <p:sp>
        <p:nvSpPr>
          <p:cNvPr id="18" name="CuadroTexto 10">
            <a:extLst>
              <a:ext uri="{FF2B5EF4-FFF2-40B4-BE49-F238E27FC236}">
                <a16:creationId xmlns:a16="http://schemas.microsoft.com/office/drawing/2014/main" id="{9F20C552-D5A0-46CD-8374-C3FC249D512A}"/>
              </a:ext>
            </a:extLst>
          </p:cNvPr>
          <p:cNvSpPr txBox="1">
            <a:spLocks noChangeArrowheads="1"/>
          </p:cNvSpPr>
          <p:nvPr/>
        </p:nvSpPr>
        <p:spPr bwMode="auto">
          <a:xfrm>
            <a:off x="5322888" y="6634164"/>
            <a:ext cx="488791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defRPr/>
            </a:pPr>
            <a:r>
              <a:rPr lang="es-ES" altLang="es-CO" sz="1067" dirty="0">
                <a:solidFill>
                  <a:srgbClr val="A9A8A9"/>
                </a:solidFill>
                <a:latin typeface="Lato Regular"/>
                <a:ea typeface="Lato Regular"/>
                <a:cs typeface="Lato Regular"/>
              </a:rPr>
              <a:t>Sociedad de Activos Especiales</a:t>
            </a:r>
          </a:p>
        </p:txBody>
      </p:sp>
      <p:sp>
        <p:nvSpPr>
          <p:cNvPr id="12" name="CuadroTexto 11">
            <a:extLst>
              <a:ext uri="{FF2B5EF4-FFF2-40B4-BE49-F238E27FC236}">
                <a16:creationId xmlns:a16="http://schemas.microsoft.com/office/drawing/2014/main" id="{B680E0DB-050A-4A98-8CF8-A2CE6359889B}"/>
              </a:ext>
            </a:extLst>
          </p:cNvPr>
          <p:cNvSpPr txBox="1"/>
          <p:nvPr/>
        </p:nvSpPr>
        <p:spPr>
          <a:xfrm>
            <a:off x="8255001" y="5959475"/>
            <a:ext cx="1998663" cy="655638"/>
          </a:xfrm>
          <a:prstGeom prst="rect">
            <a:avLst/>
          </a:prstGeom>
          <a:noFill/>
        </p:spPr>
        <p:txBody>
          <a:bodyPr wrap="none">
            <a:spAutoFit/>
          </a:bodyPr>
          <a:lstStyle/>
          <a:p>
            <a:pPr>
              <a:defRPr/>
            </a:pPr>
            <a:r>
              <a:rPr lang="es-ES" sz="914" dirty="0"/>
              <a:t>*Información con corte 31 de Octubre</a:t>
            </a:r>
          </a:p>
          <a:p>
            <a:pPr>
              <a:defRPr/>
            </a:pPr>
            <a:r>
              <a:rPr lang="es-ES" sz="914" dirty="0"/>
              <a:t>Fuente: Matrix, Gerencia de Muebles</a:t>
            </a:r>
          </a:p>
          <a:p>
            <a:pPr>
              <a:defRPr/>
            </a:pPr>
            <a:r>
              <a:rPr lang="es-ES" sz="914" dirty="0"/>
              <a:t>Dinero Cifras en Millones de Dólares</a:t>
            </a:r>
          </a:p>
          <a:p>
            <a:pPr>
              <a:defRPr/>
            </a:pPr>
            <a:endParaRPr lang="es-CO" sz="914" dirty="0"/>
          </a:p>
        </p:txBody>
      </p:sp>
      <p:sp>
        <p:nvSpPr>
          <p:cNvPr id="14345" name="Marcador de contenido 1">
            <a:extLst>
              <a:ext uri="{FF2B5EF4-FFF2-40B4-BE49-F238E27FC236}">
                <a16:creationId xmlns:a16="http://schemas.microsoft.com/office/drawing/2014/main" id="{018D32EA-5806-4BF5-9A9E-6B34947A39B5}"/>
              </a:ext>
            </a:extLst>
          </p:cNvPr>
          <p:cNvSpPr txBox="1">
            <a:spLocks noChangeArrowheads="1"/>
          </p:cNvSpPr>
          <p:nvPr/>
        </p:nvSpPr>
        <p:spPr bwMode="auto">
          <a:xfrm>
            <a:off x="2609851" y="1503364"/>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100</a:t>
            </a:r>
            <a:r>
              <a:rPr lang="es-CO" altLang="es-CO" sz="1800" b="1">
                <a:solidFill>
                  <a:srgbClr val="000090"/>
                </a:solidFill>
              </a:rPr>
              <a:t>%</a:t>
            </a:r>
          </a:p>
        </p:txBody>
      </p:sp>
      <p:sp>
        <p:nvSpPr>
          <p:cNvPr id="14346" name="Marcador de contenido 1">
            <a:extLst>
              <a:ext uri="{FF2B5EF4-FFF2-40B4-BE49-F238E27FC236}">
                <a16:creationId xmlns:a16="http://schemas.microsoft.com/office/drawing/2014/main" id="{6A3286FE-9B5E-4150-AE59-B9903FA25B71}"/>
              </a:ext>
            </a:extLst>
          </p:cNvPr>
          <p:cNvSpPr txBox="1">
            <a:spLocks noChangeArrowheads="1"/>
          </p:cNvSpPr>
          <p:nvPr/>
        </p:nvSpPr>
        <p:spPr bwMode="auto">
          <a:xfrm>
            <a:off x="2609851" y="1993901"/>
            <a:ext cx="72072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100</a:t>
            </a:r>
            <a:r>
              <a:rPr lang="es-CO" altLang="es-CO" sz="1800" b="1">
                <a:solidFill>
                  <a:srgbClr val="000090"/>
                </a:solidFill>
              </a:rPr>
              <a:t>%</a:t>
            </a:r>
          </a:p>
        </p:txBody>
      </p:sp>
      <p:graphicFrame>
        <p:nvGraphicFramePr>
          <p:cNvPr id="19" name="Gráfico 18">
            <a:extLst>
              <a:ext uri="{FF2B5EF4-FFF2-40B4-BE49-F238E27FC236}">
                <a16:creationId xmlns:a16="http://schemas.microsoft.com/office/drawing/2014/main" id="{60B79816-666B-4F3F-8242-7708E9B9B98B}"/>
              </a:ext>
            </a:extLst>
          </p:cNvPr>
          <p:cNvGraphicFramePr>
            <a:graphicFrameLocks/>
          </p:cNvGraphicFramePr>
          <p:nvPr/>
        </p:nvGraphicFramePr>
        <p:xfrm>
          <a:off x="2945024" y="4853928"/>
          <a:ext cx="6415314" cy="765914"/>
        </p:xfrm>
        <a:graphic>
          <a:graphicData uri="http://schemas.openxmlformats.org/drawingml/2006/chart">
            <c:chart xmlns:c="http://schemas.openxmlformats.org/drawingml/2006/chart" xmlns:r="http://schemas.openxmlformats.org/officeDocument/2006/relationships" r:id="rId4"/>
          </a:graphicData>
        </a:graphic>
      </p:graphicFrame>
      <p:sp>
        <p:nvSpPr>
          <p:cNvPr id="14348" name="Marcador de contenido 1">
            <a:extLst>
              <a:ext uri="{FF2B5EF4-FFF2-40B4-BE49-F238E27FC236}">
                <a16:creationId xmlns:a16="http://schemas.microsoft.com/office/drawing/2014/main" id="{829B1E9E-CB57-40D4-92CE-C92BAA41E60D}"/>
              </a:ext>
            </a:extLst>
          </p:cNvPr>
          <p:cNvSpPr txBox="1">
            <a:spLocks noChangeArrowheads="1"/>
          </p:cNvSpPr>
          <p:nvPr/>
        </p:nvSpPr>
        <p:spPr bwMode="auto">
          <a:xfrm>
            <a:off x="2609851" y="2395539"/>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100</a:t>
            </a:r>
            <a:r>
              <a:rPr lang="es-CO" altLang="es-CO" sz="1800" b="1">
                <a:solidFill>
                  <a:srgbClr val="000090"/>
                </a:solidFill>
              </a:rPr>
              <a:t>%</a:t>
            </a:r>
          </a:p>
        </p:txBody>
      </p:sp>
      <p:sp>
        <p:nvSpPr>
          <p:cNvPr id="14349" name="Marcador de contenido 1">
            <a:extLst>
              <a:ext uri="{FF2B5EF4-FFF2-40B4-BE49-F238E27FC236}">
                <a16:creationId xmlns:a16="http://schemas.microsoft.com/office/drawing/2014/main" id="{89A277D1-5AD3-47AF-90D5-D3E25D2384EE}"/>
              </a:ext>
            </a:extLst>
          </p:cNvPr>
          <p:cNvSpPr txBox="1">
            <a:spLocks noChangeArrowheads="1"/>
          </p:cNvSpPr>
          <p:nvPr/>
        </p:nvSpPr>
        <p:spPr bwMode="auto">
          <a:xfrm>
            <a:off x="2540001" y="2867026"/>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39</a:t>
            </a:r>
            <a:r>
              <a:rPr lang="es-CO" altLang="es-CO" sz="1800" b="1">
                <a:solidFill>
                  <a:srgbClr val="000090"/>
                </a:solidFill>
              </a:rPr>
              <a:t>%</a:t>
            </a:r>
          </a:p>
        </p:txBody>
      </p:sp>
      <p:sp>
        <p:nvSpPr>
          <p:cNvPr id="14350" name="Marcador de contenido 1">
            <a:extLst>
              <a:ext uri="{FF2B5EF4-FFF2-40B4-BE49-F238E27FC236}">
                <a16:creationId xmlns:a16="http://schemas.microsoft.com/office/drawing/2014/main" id="{FBCE42D8-304E-48D8-AD31-45924FB53879}"/>
              </a:ext>
            </a:extLst>
          </p:cNvPr>
          <p:cNvSpPr txBox="1">
            <a:spLocks noChangeArrowheads="1"/>
          </p:cNvSpPr>
          <p:nvPr/>
        </p:nvSpPr>
        <p:spPr bwMode="auto">
          <a:xfrm>
            <a:off x="2552701" y="3362326"/>
            <a:ext cx="72072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18</a:t>
            </a:r>
            <a:r>
              <a:rPr lang="es-CO" altLang="es-CO" sz="1800" b="1">
                <a:solidFill>
                  <a:srgbClr val="000090"/>
                </a:solidFill>
              </a:rPr>
              <a:t>%</a:t>
            </a:r>
          </a:p>
        </p:txBody>
      </p:sp>
      <p:sp>
        <p:nvSpPr>
          <p:cNvPr id="14351" name="Marcador de contenido 1">
            <a:extLst>
              <a:ext uri="{FF2B5EF4-FFF2-40B4-BE49-F238E27FC236}">
                <a16:creationId xmlns:a16="http://schemas.microsoft.com/office/drawing/2014/main" id="{DCDBCAB5-4BB4-44EE-BDCF-1F64BAAC7FFF}"/>
              </a:ext>
            </a:extLst>
          </p:cNvPr>
          <p:cNvSpPr txBox="1">
            <a:spLocks noChangeArrowheads="1"/>
          </p:cNvSpPr>
          <p:nvPr/>
        </p:nvSpPr>
        <p:spPr bwMode="auto">
          <a:xfrm>
            <a:off x="2574926" y="3835401"/>
            <a:ext cx="720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24</a:t>
            </a:r>
            <a:r>
              <a:rPr lang="es-CO" altLang="es-CO" sz="1800" b="1">
                <a:solidFill>
                  <a:srgbClr val="000090"/>
                </a:solidFill>
              </a:rPr>
              <a:t>%</a:t>
            </a:r>
          </a:p>
        </p:txBody>
      </p:sp>
      <p:sp>
        <p:nvSpPr>
          <p:cNvPr id="14352" name="Marcador de contenido 1">
            <a:extLst>
              <a:ext uri="{FF2B5EF4-FFF2-40B4-BE49-F238E27FC236}">
                <a16:creationId xmlns:a16="http://schemas.microsoft.com/office/drawing/2014/main" id="{CFE4EFD1-2DE3-495D-A621-EE1CA3A16D68}"/>
              </a:ext>
            </a:extLst>
          </p:cNvPr>
          <p:cNvSpPr txBox="1">
            <a:spLocks noChangeArrowheads="1"/>
          </p:cNvSpPr>
          <p:nvPr/>
        </p:nvSpPr>
        <p:spPr bwMode="auto">
          <a:xfrm>
            <a:off x="2155826" y="4930776"/>
            <a:ext cx="72072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722" tIns="30861" rIns="61722" bIns="30861"/>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14400">
              <a:lnSpc>
                <a:spcPct val="90000"/>
              </a:lnSpc>
              <a:spcBef>
                <a:spcPts val="1000"/>
              </a:spcBef>
              <a:buNone/>
            </a:pPr>
            <a:r>
              <a:rPr lang="es-ES" altLang="es-CO" sz="1800" b="1">
                <a:solidFill>
                  <a:srgbClr val="000090"/>
                </a:solidFill>
              </a:rPr>
              <a:t>46</a:t>
            </a:r>
            <a:r>
              <a:rPr lang="es-CO" altLang="es-CO" sz="1800" b="1">
                <a:solidFill>
                  <a:srgbClr val="000090"/>
                </a:solidFill>
              </a:rPr>
              <a:t>%</a:t>
            </a:r>
          </a:p>
        </p:txBody>
      </p:sp>
      <p:sp>
        <p:nvSpPr>
          <p:cNvPr id="29" name="Marcador de contenido 1">
            <a:extLst>
              <a:ext uri="{FF2B5EF4-FFF2-40B4-BE49-F238E27FC236}">
                <a16:creationId xmlns:a16="http://schemas.microsoft.com/office/drawing/2014/main" id="{A5A123CD-7F72-4735-A5A3-927269828751}"/>
              </a:ext>
            </a:extLst>
          </p:cNvPr>
          <p:cNvSpPr txBox="1">
            <a:spLocks/>
          </p:cNvSpPr>
          <p:nvPr/>
        </p:nvSpPr>
        <p:spPr>
          <a:xfrm>
            <a:off x="1966914" y="5764213"/>
            <a:ext cx="6313487" cy="660400"/>
          </a:xfrm>
          <a:prstGeom prst="rect">
            <a:avLst/>
          </a:prstGeom>
        </p:spPr>
        <p:txBody>
          <a:bodyPr lIns="61722" tIns="30861" rIns="61722" bIns="3086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s-CO" sz="3048" b="1" dirty="0"/>
              <a:t>Representados en $88.208 y un ahorro en almacenamiento por </a:t>
            </a:r>
            <a:r>
              <a:rPr lang="es-ES_tradnl" sz="3048" b="1" dirty="0"/>
              <a:t>$2.457</a:t>
            </a:r>
            <a:endParaRPr lang="es-CO" sz="3048" b="1" dirty="0"/>
          </a:p>
        </p:txBody>
      </p:sp>
      <p:sp>
        <p:nvSpPr>
          <p:cNvPr id="22" name="Rectángulo 21">
            <a:extLst>
              <a:ext uri="{FF2B5EF4-FFF2-40B4-BE49-F238E27FC236}">
                <a16:creationId xmlns:a16="http://schemas.microsoft.com/office/drawing/2014/main" id="{427D57FE-BA68-4A65-A97E-3AF603014A42}"/>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GESTIÓN ENAJENACIÓN TEMPRANA</a:t>
            </a:r>
          </a:p>
        </p:txBody>
      </p:sp>
      <p:pic>
        <p:nvPicPr>
          <p:cNvPr id="23" name="Imagen 22" descr="Fondos oscuros-01.png">
            <a:extLst>
              <a:ext uri="{FF2B5EF4-FFF2-40B4-BE49-F238E27FC236}">
                <a16:creationId xmlns:a16="http://schemas.microsoft.com/office/drawing/2014/main" id="{90B81A7C-9A85-44A7-9B7B-5B5EA7315F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24" name="Rectángulo 23">
            <a:extLst>
              <a:ext uri="{FF2B5EF4-FFF2-40B4-BE49-F238E27FC236}">
                <a16:creationId xmlns:a16="http://schemas.microsoft.com/office/drawing/2014/main" id="{5166C745-5A06-486B-94ED-0A3704A202A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25" name="CuadroTexto 11">
            <a:extLst>
              <a:ext uri="{FF2B5EF4-FFF2-40B4-BE49-F238E27FC236}">
                <a16:creationId xmlns:a16="http://schemas.microsoft.com/office/drawing/2014/main" id="{CE93CD6D-72D3-4741-AA42-28D1AE26C187}"/>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564195555"/>
      </p:ext>
    </p:extLst>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5364" name="Imagen 8" descr="Fondos oscuros-01.png">
            <a:extLst>
              <a:ext uri="{FF2B5EF4-FFF2-40B4-BE49-F238E27FC236}">
                <a16:creationId xmlns:a16="http://schemas.microsoft.com/office/drawing/2014/main" id="{59013D9A-038F-443D-81B7-1C0705AAA0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CuadroTexto 4">
            <a:extLst>
              <a:ext uri="{FF2B5EF4-FFF2-40B4-BE49-F238E27FC236}">
                <a16:creationId xmlns:a16="http://schemas.microsoft.com/office/drawing/2014/main" id="{6C9F96A1-FEFF-4B86-B7C1-CA29DB9A0AD3}"/>
              </a:ext>
            </a:extLst>
          </p:cNvPr>
          <p:cNvSpPr txBox="1">
            <a:spLocks noChangeArrowheads="1"/>
          </p:cNvSpPr>
          <p:nvPr/>
        </p:nvSpPr>
        <p:spPr bwMode="auto">
          <a:xfrm>
            <a:off x="4041775" y="66675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INMUEBLES EN PROCESO </a:t>
            </a:r>
          </a:p>
        </p:txBody>
      </p:sp>
      <p:sp>
        <p:nvSpPr>
          <p:cNvPr id="15366" name="CuadroTexto 10">
            <a:extLst>
              <a:ext uri="{FF2B5EF4-FFF2-40B4-BE49-F238E27FC236}">
                <a16:creationId xmlns:a16="http://schemas.microsoft.com/office/drawing/2014/main" id="{E8C3F094-57E2-450C-9FBD-DCE5ACAAD71A}"/>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5367" name="CuadroTexto 3">
            <a:extLst>
              <a:ext uri="{FF2B5EF4-FFF2-40B4-BE49-F238E27FC236}">
                <a16:creationId xmlns:a16="http://schemas.microsoft.com/office/drawing/2014/main" id="{2F091225-8E75-4940-B449-D3C8F3FAABE1}"/>
              </a:ext>
            </a:extLst>
          </p:cNvPr>
          <p:cNvSpPr txBox="1">
            <a:spLocks noChangeArrowheads="1"/>
          </p:cNvSpPr>
          <p:nvPr/>
        </p:nvSpPr>
        <p:spPr bwMode="auto">
          <a:xfrm>
            <a:off x="1736726" y="1524001"/>
            <a:ext cx="21050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 realicen en 6 meses una vez publicado</a:t>
            </a:r>
            <a:endParaRPr lang="es-CO" altLang="es-CO"/>
          </a:p>
        </p:txBody>
      </p:sp>
      <p:graphicFrame>
        <p:nvGraphicFramePr>
          <p:cNvPr id="11" name="Gráfico 10">
            <a:extLst>
              <a:ext uri="{FF2B5EF4-FFF2-40B4-BE49-F238E27FC236}">
                <a16:creationId xmlns:a16="http://schemas.microsoft.com/office/drawing/2014/main" id="{649063F5-9EF0-4AFD-8813-3561EA262CDC}"/>
              </a:ext>
            </a:extLst>
          </p:cNvPr>
          <p:cNvGraphicFramePr>
            <a:graphicFrameLocks/>
          </p:cNvGraphicFramePr>
          <p:nvPr/>
        </p:nvGraphicFramePr>
        <p:xfrm>
          <a:off x="2001079" y="1533524"/>
          <a:ext cx="8301797" cy="4986339"/>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87BC016F-786F-48BA-9326-50BD3680AF7C}"/>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INMUEBLES EN PROCESO</a:t>
            </a:r>
          </a:p>
        </p:txBody>
      </p:sp>
      <p:pic>
        <p:nvPicPr>
          <p:cNvPr id="12" name="Imagen 11" descr="Fondos oscuros-01.png">
            <a:extLst>
              <a:ext uri="{FF2B5EF4-FFF2-40B4-BE49-F238E27FC236}">
                <a16:creationId xmlns:a16="http://schemas.microsoft.com/office/drawing/2014/main" id="{F38E2A6F-60AB-4B96-9094-DC87A30A88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19F03433-76BB-43AE-A219-CDD4B35513A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7775A728-5FA9-4E01-9DD4-FFE63DDE15AA}"/>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3732029360"/>
      </p:ext>
    </p:extLst>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6388" name="Imagen 8" descr="Fondos oscuros-01.png">
            <a:extLst>
              <a:ext uri="{FF2B5EF4-FFF2-40B4-BE49-F238E27FC236}">
                <a16:creationId xmlns:a16="http://schemas.microsoft.com/office/drawing/2014/main" id="{49D48074-8EE0-4871-B300-94AD553FEA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CuadroTexto 4">
            <a:extLst>
              <a:ext uri="{FF2B5EF4-FFF2-40B4-BE49-F238E27FC236}">
                <a16:creationId xmlns:a16="http://schemas.microsoft.com/office/drawing/2014/main" id="{933E4A62-3C98-4DEE-9F65-EF56B521998F}"/>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MEDIOS DE TRANSPORTE EN PROCESO </a:t>
            </a:r>
          </a:p>
        </p:txBody>
      </p:sp>
      <p:sp>
        <p:nvSpPr>
          <p:cNvPr id="16390" name="CuadroTexto 10">
            <a:extLst>
              <a:ext uri="{FF2B5EF4-FFF2-40B4-BE49-F238E27FC236}">
                <a16:creationId xmlns:a16="http://schemas.microsoft.com/office/drawing/2014/main" id="{41F08295-7081-4B3D-BB73-C4285F8E1DAD}"/>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6391" name="CuadroTexto 3">
            <a:extLst>
              <a:ext uri="{FF2B5EF4-FFF2-40B4-BE49-F238E27FC236}">
                <a16:creationId xmlns:a16="http://schemas.microsoft.com/office/drawing/2014/main" id="{78F90F03-E55C-4974-AA1A-0D2D1A99EC9A}"/>
              </a:ext>
            </a:extLst>
          </p:cNvPr>
          <p:cNvSpPr txBox="1">
            <a:spLocks noChangeArrowheads="1"/>
          </p:cNvSpPr>
          <p:nvPr/>
        </p:nvSpPr>
        <p:spPr bwMode="auto">
          <a:xfrm>
            <a:off x="1736726" y="1524000"/>
            <a:ext cx="25574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 realicen 4 subastas al año, como se tiene predeterminado con el operador comercial. </a:t>
            </a:r>
            <a:endParaRPr lang="es-CO" altLang="es-CO"/>
          </a:p>
        </p:txBody>
      </p:sp>
      <p:graphicFrame>
        <p:nvGraphicFramePr>
          <p:cNvPr id="9" name="Gráfico 8">
            <a:extLst>
              <a:ext uri="{FF2B5EF4-FFF2-40B4-BE49-F238E27FC236}">
                <a16:creationId xmlns:a16="http://schemas.microsoft.com/office/drawing/2014/main" id="{DE756981-C011-4047-BD63-B1D137D5E529}"/>
              </a:ext>
            </a:extLst>
          </p:cNvPr>
          <p:cNvGraphicFramePr>
            <a:graphicFrameLocks/>
          </p:cNvGraphicFramePr>
          <p:nvPr/>
        </p:nvGraphicFramePr>
        <p:xfrm>
          <a:off x="2332384" y="1488083"/>
          <a:ext cx="7726016" cy="4777248"/>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ángulo 10">
            <a:extLst>
              <a:ext uri="{FF2B5EF4-FFF2-40B4-BE49-F238E27FC236}">
                <a16:creationId xmlns:a16="http://schemas.microsoft.com/office/drawing/2014/main" id="{9F58F9AF-A71F-4459-B75E-D57C3D20E190}"/>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MEDIOS DE TRANSPORTE EN PROCESO</a:t>
            </a:r>
          </a:p>
        </p:txBody>
      </p:sp>
      <p:pic>
        <p:nvPicPr>
          <p:cNvPr id="12" name="Imagen 11" descr="Fondos oscuros-01.png">
            <a:extLst>
              <a:ext uri="{FF2B5EF4-FFF2-40B4-BE49-F238E27FC236}">
                <a16:creationId xmlns:a16="http://schemas.microsoft.com/office/drawing/2014/main" id="{E7E66FAC-A1DC-4375-A0F5-F934916AA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3" name="Rectángulo 12">
            <a:extLst>
              <a:ext uri="{FF2B5EF4-FFF2-40B4-BE49-F238E27FC236}">
                <a16:creationId xmlns:a16="http://schemas.microsoft.com/office/drawing/2014/main" id="{E98D3300-CFFA-4E11-A785-463CB3E0D67A}"/>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4" name="CuadroTexto 11">
            <a:extLst>
              <a:ext uri="{FF2B5EF4-FFF2-40B4-BE49-F238E27FC236}">
                <a16:creationId xmlns:a16="http://schemas.microsoft.com/office/drawing/2014/main" id="{4E766205-5F02-4133-B95F-97CD6E31753F}"/>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1292623709"/>
      </p:ext>
    </p:extLst>
  </p:cSld>
  <p:clrMapOvr>
    <a:masterClrMapping/>
  </p:clrMapOvr>
  <p:transition spd="slow">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2F677-C343-4A77-BF13-70EC51D128E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17412" name="Imagen 8" descr="Fondos oscuros-01.png">
            <a:extLst>
              <a:ext uri="{FF2B5EF4-FFF2-40B4-BE49-F238E27FC236}">
                <a16:creationId xmlns:a16="http://schemas.microsoft.com/office/drawing/2014/main" id="{CA47D0C3-9A59-4392-97E8-9DA44B38CE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3350"/>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CuadroTexto 4">
            <a:extLst>
              <a:ext uri="{FF2B5EF4-FFF2-40B4-BE49-F238E27FC236}">
                <a16:creationId xmlns:a16="http://schemas.microsoft.com/office/drawing/2014/main" id="{70CBF333-2BFC-400E-A522-9D2967E5AC80}"/>
              </a:ext>
            </a:extLst>
          </p:cNvPr>
          <p:cNvSpPr txBox="1">
            <a:spLocks noChangeArrowheads="1"/>
          </p:cNvSpPr>
          <p:nvPr/>
        </p:nvSpPr>
        <p:spPr bwMode="auto">
          <a:xfrm>
            <a:off x="4041775" y="558800"/>
            <a:ext cx="6261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800">
                <a:solidFill>
                  <a:schemeClr val="bg1"/>
                </a:solidFill>
                <a:latin typeface="Lato Regular" panose="020F0502020204030203"/>
                <a:ea typeface="Lato Regular" panose="020F0502020204030203"/>
                <a:cs typeface="Lato Regular" panose="020F0502020204030203"/>
              </a:rPr>
              <a:t>PROYECCION SOCIEDADES EN PROCESO DE EXTINCION </a:t>
            </a:r>
          </a:p>
        </p:txBody>
      </p:sp>
      <p:sp>
        <p:nvSpPr>
          <p:cNvPr id="17414" name="CuadroTexto 10">
            <a:extLst>
              <a:ext uri="{FF2B5EF4-FFF2-40B4-BE49-F238E27FC236}">
                <a16:creationId xmlns:a16="http://schemas.microsoft.com/office/drawing/2014/main" id="{A70BA927-BACE-4E36-92AD-CCE0C3C0041B}"/>
              </a:ext>
            </a:extLst>
          </p:cNvPr>
          <p:cNvSpPr txBox="1">
            <a:spLocks noChangeArrowheads="1"/>
          </p:cNvSpPr>
          <p:nvPr/>
        </p:nvSpPr>
        <p:spPr bwMode="auto">
          <a:xfrm>
            <a:off x="5954713"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panose="020F0502020204030203"/>
                <a:ea typeface="Lato Regular" panose="020F0502020204030203"/>
                <a:cs typeface="Lato Regular" panose="020F0502020204030203"/>
              </a:rPr>
              <a:t>Sociedad de Activos Especiales</a:t>
            </a:r>
          </a:p>
        </p:txBody>
      </p:sp>
      <p:sp>
        <p:nvSpPr>
          <p:cNvPr id="17415" name="CuadroTexto 3">
            <a:extLst>
              <a:ext uri="{FF2B5EF4-FFF2-40B4-BE49-F238E27FC236}">
                <a16:creationId xmlns:a16="http://schemas.microsoft.com/office/drawing/2014/main" id="{614DFC35-7594-40EE-8185-5A91696AAA8A}"/>
              </a:ext>
            </a:extLst>
          </p:cNvPr>
          <p:cNvSpPr txBox="1">
            <a:spLocks noChangeArrowheads="1"/>
          </p:cNvSpPr>
          <p:nvPr/>
        </p:nvSpPr>
        <p:spPr bwMode="auto">
          <a:xfrm>
            <a:off x="1736726" y="1728788"/>
            <a:ext cx="25574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a:t>Este escenario trae el presupuesto en el cual las ventas sean el 100% de lo que se aliste. </a:t>
            </a:r>
            <a:endParaRPr lang="es-CO" altLang="es-CO"/>
          </a:p>
        </p:txBody>
      </p:sp>
      <p:graphicFrame>
        <p:nvGraphicFramePr>
          <p:cNvPr id="11" name="Gráfico 10">
            <a:extLst>
              <a:ext uri="{FF2B5EF4-FFF2-40B4-BE49-F238E27FC236}">
                <a16:creationId xmlns:a16="http://schemas.microsoft.com/office/drawing/2014/main" id="{F44ECDA4-CDE3-41C0-847A-5EB1F03D888B}"/>
              </a:ext>
            </a:extLst>
          </p:cNvPr>
          <p:cNvGraphicFramePr>
            <a:graphicFrameLocks/>
          </p:cNvGraphicFramePr>
          <p:nvPr/>
        </p:nvGraphicFramePr>
        <p:xfrm>
          <a:off x="2266123" y="1404937"/>
          <a:ext cx="8036754" cy="473082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a:extLst>
              <a:ext uri="{FF2B5EF4-FFF2-40B4-BE49-F238E27FC236}">
                <a16:creationId xmlns:a16="http://schemas.microsoft.com/office/drawing/2014/main" id="{5866287F-753D-4620-BFF5-59AEE978C956}"/>
              </a:ext>
            </a:extLst>
          </p:cNvPr>
          <p:cNvSpPr/>
          <p:nvPr/>
        </p:nvSpPr>
        <p:spPr>
          <a:xfrm>
            <a:off x="0" y="-11403"/>
            <a:ext cx="12192000" cy="11312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sz="2800" b="1" dirty="0">
                <a:latin typeface="+mj-lt"/>
              </a:rPr>
              <a:t>PROYECCIÓN SOCIEDADES EN PROCESO DE EXTINCIÓN</a:t>
            </a:r>
          </a:p>
        </p:txBody>
      </p:sp>
      <p:pic>
        <p:nvPicPr>
          <p:cNvPr id="12" name="Imagen 11" descr="Fondos oscuros-01.png">
            <a:extLst>
              <a:ext uri="{FF2B5EF4-FFF2-40B4-BE49-F238E27FC236}">
                <a16:creationId xmlns:a16="http://schemas.microsoft.com/office/drawing/2014/main" id="{A2FDE5C7-ADDF-432E-B2FD-291DE3BF61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011" y="62023"/>
            <a:ext cx="2167488" cy="1046391"/>
          </a:xfrm>
          <a:prstGeom prst="rect">
            <a:avLst/>
          </a:prstGeom>
        </p:spPr>
      </p:pic>
      <p:sp>
        <p:nvSpPr>
          <p:cNvPr id="16" name="Rectángulo 15">
            <a:extLst>
              <a:ext uri="{FF2B5EF4-FFF2-40B4-BE49-F238E27FC236}">
                <a16:creationId xmlns:a16="http://schemas.microsoft.com/office/drawing/2014/main" id="{C573586C-567E-4462-BC74-7178A7F3CC8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17" name="CuadroTexto 11">
            <a:extLst>
              <a:ext uri="{FF2B5EF4-FFF2-40B4-BE49-F238E27FC236}">
                <a16:creationId xmlns:a16="http://schemas.microsoft.com/office/drawing/2014/main" id="{B30490B4-AE21-44E1-A8DD-2E193D32BE3E}"/>
              </a:ext>
            </a:extLst>
          </p:cNvPr>
          <p:cNvSpPr txBox="1">
            <a:spLocks noChangeArrowheads="1"/>
          </p:cNvSpPr>
          <p:nvPr/>
        </p:nvSpPr>
        <p:spPr bwMode="auto">
          <a:xfrm>
            <a:off x="7415869" y="6540500"/>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dirty="0">
                <a:solidFill>
                  <a:schemeClr val="bg1"/>
                </a:solidFill>
                <a:latin typeface="Lato Regular" panose="020F0502020204030203"/>
                <a:ea typeface="Lato Regular" panose="020F0502020204030203"/>
                <a:cs typeface="Lato Regular" panose="020F0502020204030203"/>
              </a:rPr>
              <a:t>Sociedad de Activos Especiales</a:t>
            </a:r>
          </a:p>
        </p:txBody>
      </p:sp>
    </p:spTree>
    <p:extLst>
      <p:ext uri="{BB962C8B-B14F-4D97-AF65-F5344CB8AC3E}">
        <p14:creationId xmlns:p14="http://schemas.microsoft.com/office/powerpoint/2010/main" val="4259692759"/>
      </p:ext>
    </p:extLst>
  </p:cSld>
  <p:clrMapOvr>
    <a:masterClrMapping/>
  </p:clrMapOvr>
  <p:transition spd="slow">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empr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478"/>
            <a:ext cx="12227584" cy="770337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0" y="6540500"/>
            <a:ext cx="12197595"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0"/>
            <a:ext cx="12192000" cy="119483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descr="Fondos oscuros-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132975"/>
            <a:ext cx="2222501" cy="1067549"/>
          </a:xfrm>
          <a:prstGeom prst="rect">
            <a:avLst/>
          </a:prstGeom>
        </p:spPr>
      </p:pic>
      <p:sp>
        <p:nvSpPr>
          <p:cNvPr id="2" name="Rectángulo 1"/>
          <p:cNvSpPr/>
          <p:nvPr/>
        </p:nvSpPr>
        <p:spPr>
          <a:xfrm>
            <a:off x="6286500" y="2903540"/>
            <a:ext cx="5941084" cy="739773"/>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Rectángulo 8"/>
          <p:cNvSpPr/>
          <p:nvPr/>
        </p:nvSpPr>
        <p:spPr>
          <a:xfrm>
            <a:off x="5386388" y="3903665"/>
            <a:ext cx="6841196" cy="729320"/>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p:cNvSpPr txBox="1"/>
          <p:nvPr/>
        </p:nvSpPr>
        <p:spPr>
          <a:xfrm>
            <a:off x="3997380" y="2628900"/>
            <a:ext cx="7974809" cy="2018373"/>
          </a:xfrm>
          <a:prstGeom prst="rect">
            <a:avLst/>
          </a:prstGeom>
          <a:noFill/>
          <a:effectLst>
            <a:outerShdw blurRad="50800" dist="38100" dir="5400000" algn="t" rotWithShape="0">
              <a:prstClr val="black">
                <a:alpha val="40000"/>
              </a:prstClr>
            </a:outerShdw>
          </a:effectLst>
        </p:spPr>
        <p:txBody>
          <a:bodyPr wrap="square" rtlCol="0">
            <a:spAutoFit/>
          </a:bodyPr>
          <a:lstStyle/>
          <a:p>
            <a:pPr algn="r">
              <a:lnSpc>
                <a:spcPct val="150000"/>
              </a:lnSpc>
            </a:pPr>
            <a:r>
              <a:rPr lang="es-CO" sz="4400" dirty="0">
                <a:solidFill>
                  <a:schemeClr val="bg1"/>
                </a:solidFill>
                <a:latin typeface="Arial Black" panose="020B0A04020102020204" pitchFamily="34" charset="0"/>
              </a:rPr>
              <a:t>La Transparencia nuestro mejor Activo</a:t>
            </a:r>
          </a:p>
        </p:txBody>
      </p:sp>
      <p:sp>
        <p:nvSpPr>
          <p:cNvPr id="7" name="Rectángulo 6"/>
          <p:cNvSpPr/>
          <p:nvPr/>
        </p:nvSpPr>
        <p:spPr>
          <a:xfrm>
            <a:off x="4729163" y="5157788"/>
            <a:ext cx="1885950" cy="757237"/>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CuadroTexto 2"/>
          <p:cNvSpPr txBox="1"/>
          <p:nvPr/>
        </p:nvSpPr>
        <p:spPr>
          <a:xfrm>
            <a:off x="4638959" y="5169148"/>
            <a:ext cx="2081157" cy="707886"/>
          </a:xfrm>
          <a:prstGeom prst="rect">
            <a:avLst/>
          </a:prstGeom>
          <a:noFill/>
        </p:spPr>
        <p:txBody>
          <a:bodyPr wrap="square" rtlCol="0">
            <a:spAutoFit/>
          </a:bodyPr>
          <a:lstStyle/>
          <a:p>
            <a:pPr algn="ctr"/>
            <a:r>
              <a:rPr lang="es-ES_tradnl" sz="4000" b="1" dirty="0">
                <a:solidFill>
                  <a:schemeClr val="bg1"/>
                </a:solidFill>
                <a:latin typeface="Lato" charset="0"/>
                <a:ea typeface="Lato" charset="0"/>
                <a:cs typeface="Lato" charset="0"/>
              </a:rPr>
              <a:t>Gracias</a:t>
            </a:r>
          </a:p>
        </p:txBody>
      </p:sp>
    </p:spTree>
    <p:extLst>
      <p:ext uri="{BB962C8B-B14F-4D97-AF65-F5344CB8AC3E}">
        <p14:creationId xmlns:p14="http://schemas.microsoft.com/office/powerpoint/2010/main" val="3791499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Arrow"/>
</p:tagLst>
</file>

<file path=ppt/tags/tag2.xml><?xml version="1.0" encoding="utf-8"?>
<p:tagLst xmlns:a="http://schemas.openxmlformats.org/drawingml/2006/main" xmlns:r="http://schemas.openxmlformats.org/officeDocument/2006/relationships" xmlns:p="http://schemas.openxmlformats.org/presentationml/2006/main">
  <p:tag name="NAME" val="Arrow"/>
</p:tagLst>
</file>

<file path=ppt/tags/tag3.xml><?xml version="1.0" encoding="utf-8"?>
<p:tagLst xmlns:a="http://schemas.openxmlformats.org/drawingml/2006/main" xmlns:r="http://schemas.openxmlformats.org/officeDocument/2006/relationships" xmlns:p="http://schemas.openxmlformats.org/presentationml/2006/main">
  <p:tag name="NAME" val="Arrow"/>
</p:tagLst>
</file>

<file path=ppt/tags/tag4.xml><?xml version="1.0" encoding="utf-8"?>
<p:tagLst xmlns:a="http://schemas.openxmlformats.org/drawingml/2006/main" xmlns:r="http://schemas.openxmlformats.org/officeDocument/2006/relationships" xmlns:p="http://schemas.openxmlformats.org/presentationml/2006/main">
  <p:tag name="NAME" val="Arrow"/>
</p:tagLst>
</file>

<file path=ppt/tags/tag5.xml><?xml version="1.0" encoding="utf-8"?>
<p:tagLst xmlns:a="http://schemas.openxmlformats.org/drawingml/2006/main" xmlns:r="http://schemas.openxmlformats.org/officeDocument/2006/relationships" xmlns:p="http://schemas.openxmlformats.org/presentationml/2006/main">
  <p:tag name="NAME" val="Arrow"/>
</p:tagLst>
</file>

<file path=ppt/tags/tag6.xml><?xml version="1.0" encoding="utf-8"?>
<p:tagLst xmlns:a="http://schemas.openxmlformats.org/drawingml/2006/main" xmlns:r="http://schemas.openxmlformats.org/officeDocument/2006/relationships" xmlns:p="http://schemas.openxmlformats.org/presentationml/2006/main">
  <p:tag name="NAME" val="Arrow"/>
</p:tagLst>
</file>

<file path=ppt/tags/tag7.xml><?xml version="1.0" encoding="utf-8"?>
<p:tagLst xmlns:a="http://schemas.openxmlformats.org/drawingml/2006/main" xmlns:r="http://schemas.openxmlformats.org/officeDocument/2006/relationships" xmlns:p="http://schemas.openxmlformats.org/presentationml/2006/main">
  <p:tag name="NAME" val="Arrow"/>
</p:tagLst>
</file>

<file path=ppt/tags/tag8.xml><?xml version="1.0" encoding="utf-8"?>
<p:tagLst xmlns:a="http://schemas.openxmlformats.org/drawingml/2006/main" xmlns:r="http://schemas.openxmlformats.org/officeDocument/2006/relationships" xmlns:p="http://schemas.openxmlformats.org/presentationml/2006/main">
  <p:tag name="NAME" val="Arrow"/>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17354</TotalTime>
  <Words>6614</Words>
  <Application>Microsoft Office PowerPoint</Application>
  <PresentationFormat>Panorámica</PresentationFormat>
  <Paragraphs>1646</Paragraphs>
  <Slides>102</Slides>
  <Notes>27</Notes>
  <HiddenSlides>4</HiddenSlides>
  <MMClips>0</MMClips>
  <ScaleCrop>false</ScaleCrop>
  <HeadingPairs>
    <vt:vector size="8" baseType="variant">
      <vt:variant>
        <vt:lpstr>Fuentes usadas</vt:lpstr>
      </vt:variant>
      <vt:variant>
        <vt:i4>10</vt:i4>
      </vt:variant>
      <vt:variant>
        <vt:lpstr>Tema</vt:lpstr>
      </vt:variant>
      <vt:variant>
        <vt:i4>3</vt:i4>
      </vt:variant>
      <vt:variant>
        <vt:lpstr>Servidores OLE incrustados</vt:lpstr>
      </vt:variant>
      <vt:variant>
        <vt:i4>2</vt:i4>
      </vt:variant>
      <vt:variant>
        <vt:lpstr>Títulos de diapositiva</vt:lpstr>
      </vt:variant>
      <vt:variant>
        <vt:i4>102</vt:i4>
      </vt:variant>
    </vt:vector>
  </HeadingPairs>
  <TitlesOfParts>
    <vt:vector size="117" baseType="lpstr">
      <vt:lpstr>Arial</vt:lpstr>
      <vt:lpstr>Arial Black</vt:lpstr>
      <vt:lpstr>Arial Narrow</vt:lpstr>
      <vt:lpstr>Calibri</vt:lpstr>
      <vt:lpstr>Lato</vt:lpstr>
      <vt:lpstr>Lato Bold</vt:lpstr>
      <vt:lpstr>Lato Regular</vt:lpstr>
      <vt:lpstr>Lucida Bright</vt:lpstr>
      <vt:lpstr>Times New Roman</vt:lpstr>
      <vt:lpstr>Wingdings</vt:lpstr>
      <vt:lpstr>Tema de Office</vt:lpstr>
      <vt:lpstr>1_Tema1</vt:lpstr>
      <vt:lpstr>Tema1</vt:lpstr>
      <vt:lpstr>Acrobat Document</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TITULOS PORTAFOLIO INCAUTADO</vt:lpstr>
      <vt:lpstr>VARIABLES DEL MERCADO</vt:lpstr>
      <vt:lpstr>Presentación de PowerPoint</vt:lpstr>
      <vt:lpstr>ESTRATEGIA YANKEES</vt:lpstr>
      <vt:lpstr>ESTRATEGIA TES</vt:lpstr>
      <vt:lpstr>VENTA YANKEES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Rosa Salcedo Camelo</cp:lastModifiedBy>
  <cp:revision>696</cp:revision>
  <cp:lastPrinted>2017-05-30T21:05:11Z</cp:lastPrinted>
  <dcterms:created xsi:type="dcterms:W3CDTF">2015-02-19T23:51:59Z</dcterms:created>
  <dcterms:modified xsi:type="dcterms:W3CDTF">2018-01-17T21:48:56Z</dcterms:modified>
</cp:coreProperties>
</file>