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ags/tag3.xml" ContentType="application/vnd.openxmlformats-officedocument.presentationml.tags+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tags/tag4.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72" r:id="rId2"/>
    <p:sldMasterId id="2147483685" r:id="rId3"/>
  </p:sldMasterIdLst>
  <p:notesMasterIdLst>
    <p:notesMasterId r:id="rId55"/>
  </p:notesMasterIdLst>
  <p:handoutMasterIdLst>
    <p:handoutMasterId r:id="rId56"/>
  </p:handoutMasterIdLst>
  <p:sldIdLst>
    <p:sldId id="439" r:id="rId4"/>
    <p:sldId id="1086" r:id="rId5"/>
    <p:sldId id="1111" r:id="rId6"/>
    <p:sldId id="1092" r:id="rId7"/>
    <p:sldId id="1093" r:id="rId8"/>
    <p:sldId id="1094" r:id="rId9"/>
    <p:sldId id="1095" r:id="rId10"/>
    <p:sldId id="1096" r:id="rId11"/>
    <p:sldId id="1097" r:id="rId12"/>
    <p:sldId id="1098" r:id="rId13"/>
    <p:sldId id="1099" r:id="rId14"/>
    <p:sldId id="1100" r:id="rId15"/>
    <p:sldId id="1101" r:id="rId16"/>
    <p:sldId id="1102" r:id="rId17"/>
    <p:sldId id="1103" r:id="rId18"/>
    <p:sldId id="1104" r:id="rId19"/>
    <p:sldId id="1105" r:id="rId20"/>
    <p:sldId id="1106" r:id="rId21"/>
    <p:sldId id="1107" r:id="rId22"/>
    <p:sldId id="1108" r:id="rId23"/>
    <p:sldId id="1109" r:id="rId24"/>
    <p:sldId id="1087" r:id="rId25"/>
    <p:sldId id="1072" r:id="rId26"/>
    <p:sldId id="1073" r:id="rId27"/>
    <p:sldId id="1074" r:id="rId28"/>
    <p:sldId id="1075" r:id="rId29"/>
    <p:sldId id="1076" r:id="rId30"/>
    <p:sldId id="1088" r:id="rId31"/>
    <p:sldId id="1078" r:id="rId32"/>
    <p:sldId id="1079" r:id="rId33"/>
    <p:sldId id="1089" r:id="rId34"/>
    <p:sldId id="1080" r:id="rId35"/>
    <p:sldId id="1081" r:id="rId36"/>
    <p:sldId id="1082" r:id="rId37"/>
    <p:sldId id="1083" r:id="rId38"/>
    <p:sldId id="1084" r:id="rId39"/>
    <p:sldId id="1085" r:id="rId40"/>
    <p:sldId id="1090" r:id="rId41"/>
    <p:sldId id="1112" r:id="rId42"/>
    <p:sldId id="1113" r:id="rId43"/>
    <p:sldId id="1114" r:id="rId44"/>
    <p:sldId id="1115" r:id="rId45"/>
    <p:sldId id="1116" r:id="rId46"/>
    <p:sldId id="1117" r:id="rId47"/>
    <p:sldId id="1118" r:id="rId48"/>
    <p:sldId id="1119" r:id="rId49"/>
    <p:sldId id="1120" r:id="rId50"/>
    <p:sldId id="1121" r:id="rId51"/>
    <p:sldId id="1122" r:id="rId52"/>
    <p:sldId id="1123" r:id="rId53"/>
    <p:sldId id="475" r:id="rId54"/>
  </p:sldIdLst>
  <p:sldSz cx="12192000" cy="6858000"/>
  <p:notesSz cx="7010400" cy="9296400"/>
  <p:defaultText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esus Alberto Mateus Bravo" initials="JAMB" lastIdx="2" clrIdx="0">
    <p:extLst>
      <p:ext uri="{19B8F6BF-5375-455C-9EA6-DF929625EA0E}">
        <p15:presenceInfo xmlns:p15="http://schemas.microsoft.com/office/powerpoint/2012/main" userId="Jesus Alberto Mateus Bravo" providerId="None"/>
      </p:ext>
    </p:extLst>
  </p:cmAuthor>
  <p:cmAuthor id="2" name="Camilo Esteban Caro Camargo" initials="CECC" lastIdx="1" clrIdx="1">
    <p:extLst>
      <p:ext uri="{19B8F6BF-5375-455C-9EA6-DF929625EA0E}">
        <p15:presenceInfo xmlns:p15="http://schemas.microsoft.com/office/powerpoint/2012/main" userId="S-1-5-21-2627206374-3471323397-1792707208-192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A8B"/>
    <a:srgbClr val="FF9933"/>
    <a:srgbClr val="00FFCC"/>
    <a:srgbClr val="00FF99"/>
    <a:srgbClr val="66FFCC"/>
    <a:srgbClr val="FFFF99"/>
    <a:srgbClr val="F3F7FB"/>
    <a:srgbClr val="D1FDE2"/>
    <a:srgbClr val="FFCC66"/>
    <a:srgbClr val="CCCC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Estilo claro 3 - Acento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9CF1AB2-1976-4502-BF36-3FF5EA218861}" styleName="Estilo medio 4 - Énfasis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6778" autoAdjust="0"/>
    <p:restoredTop sz="92155" autoAdjust="0"/>
  </p:normalViewPr>
  <p:slideViewPr>
    <p:cSldViewPr snapToGrid="0" snapToObjects="1">
      <p:cViewPr varScale="1">
        <p:scale>
          <a:sx n="102" d="100"/>
          <a:sy n="102" d="100"/>
        </p:scale>
        <p:origin x="1344" y="84"/>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notesMaster" Target="notesMasters/notesMaster1.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presProps" Target="presProps.xml"/><Relationship Id="rId5" Type="http://schemas.openxmlformats.org/officeDocument/2006/relationships/slide" Target="slides/slide2.xml"/><Relationship Id="rId61" Type="http://schemas.openxmlformats.org/officeDocument/2006/relationships/tableStyles" Target="tableStyles.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handoutMaster" Target="handoutMasters/handoutMaster1.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viewProps" Target="viewProps.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commentAuthors" Target="commentAuthors.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s>
</file>

<file path=ppt/charts/_rels/chart1.xml.rels><?xml version="1.0" encoding="UTF-8" standalone="yes"?>
<Relationships xmlns="http://schemas.openxmlformats.org/package/2006/relationships"><Relationship Id="rId3" Type="http://schemas.openxmlformats.org/officeDocument/2006/relationships/oleObject" Target="file:///C:\Users\acgonzalez\AppData\Local\Microsoft\Windows\INetCache\Content.Outlook\F441CKPY\tiempos%20procesos%20(002).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acgonzalez\AppData\Local\Microsoft\Windows\INetCache\Content.Outlook\F441CKPY\tiempos%20procesos%20(002).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acgonzalez\AppData\Local\Microsoft\Windows\INetCache\Content.Outlook\F441CKPY\tiempos%20procesos%20(002).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Users\acgonzalez\AppData\Local\Microsoft\Windows\INetCache\Content.Outlook\F441CKPY\tiempos%20procesos%20(002).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C:\Users\acgonzalez\Documents\Aseguramiento%20de%20la%20Informacion\Evolucion%20del%20FRISCO.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C:\Users\acgonzalez\AppData\Local\Microsoft\Windows\INetCache\Content.Outlook\F441CKPY\Evolucion%20del%20FRISCO.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file:///C:\Users\acgonzalez\AppData\Local\Microsoft\Windows\INetCache\Content.Outlook\F441CKPY\Evolucion%20del%20FRISCO.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file:///C:\Users\jduque\AppData\Local\Microsoft\Windows\INetCache\Content.Outlook\GXME4KQ6\reunion%20fiscal.xlsx" TargetMode="External"/><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oleObject" Target="Libro1" TargetMode="External"/><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oleObject" Target="file:///C:\Users\acgonzalez\AppData\Local\Microsoft\Windows\INetCache\Content.Outlook\F441CKPY\Evolucion%20del%20FRISCO.xlsx" TargetMode="External"/><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oleObject" Target="file:///C:\Users\acgonzalez\AppData\Local\Microsoft\Windows\INetCache\Content.Outlook\F441CKPY\Evolucion%20del%20FRISCO.xlsx" TargetMode="External"/><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oleObject" Target="file:///C:\Users\acgonzalez\AppData\Local\Microsoft\Windows\INetCache\Content.Outlook\F441CKPY\Evolucion%20del%20FRISCO.xlsx" TargetMode="External"/><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80" b="0" i="0" u="none" strike="noStrike" kern="1200" spc="0" baseline="0">
                <a:solidFill>
                  <a:schemeClr val="tx1">
                    <a:lumMod val="65000"/>
                    <a:lumOff val="35000"/>
                  </a:schemeClr>
                </a:solidFill>
                <a:latin typeface="+mn-lt"/>
                <a:ea typeface="+mn-ea"/>
                <a:cs typeface="+mn-cs"/>
              </a:defRPr>
            </a:pPr>
            <a:r>
              <a:rPr lang="en-US"/>
              <a:t>Cantidad de Inmuebles en Proceso de Extincion vs Fecha de Inicio del Proceso</a:t>
            </a:r>
          </a:p>
        </c:rich>
      </c:tx>
      <c:overlay val="0"/>
      <c:spPr>
        <a:noFill/>
        <a:ln>
          <a:noFill/>
        </a:ln>
        <a:effectLst/>
      </c:spPr>
      <c:txPr>
        <a:bodyPr rot="0" spcFirstLastPara="1" vertOverflow="ellipsis" vert="horz" wrap="square" anchor="ctr" anchorCtr="1"/>
        <a:lstStyle/>
        <a:p>
          <a:pPr>
            <a:defRPr sz="1080" b="0" i="0" u="none" strike="noStrike" kern="1200" spc="0" baseline="0">
              <a:solidFill>
                <a:schemeClr val="tx1">
                  <a:lumMod val="65000"/>
                  <a:lumOff val="35000"/>
                </a:schemeClr>
              </a:solidFill>
              <a:latin typeface="+mn-lt"/>
              <a:ea typeface="+mn-ea"/>
              <a:cs typeface="+mn-cs"/>
            </a:defRPr>
          </a:pPr>
          <a:endParaRPr lang="es-CO"/>
        </a:p>
      </c:txPr>
    </c:title>
    <c:autoTitleDeleted val="0"/>
    <c:plotArea>
      <c:layout/>
      <c:lineChart>
        <c:grouping val="standard"/>
        <c:varyColors val="0"/>
        <c:ser>
          <c:idx val="1"/>
          <c:order val="0"/>
          <c:tx>
            <c:strRef>
              <c:f>'En proceso a 18-07-17'!$A$2</c:f>
              <c:strCache>
                <c:ptCount val="1"/>
                <c:pt idx="0">
                  <c:v>Inmuebles No sociales</c:v>
                </c:pt>
              </c:strCache>
            </c:strRef>
          </c:tx>
          <c:spPr>
            <a:ln w="28575" cap="rnd">
              <a:solidFill>
                <a:schemeClr val="accent5"/>
              </a:solidFill>
              <a:round/>
            </a:ln>
            <a:effectLst/>
          </c:spPr>
          <c:marker>
            <c:symbol val="circle"/>
            <c:size val="5"/>
            <c:spPr>
              <a:solidFill>
                <a:schemeClr val="accent5"/>
              </a:solidFill>
              <a:ln w="9525">
                <a:solidFill>
                  <a:schemeClr val="accent5"/>
                </a:solidFill>
              </a:ln>
              <a:effectLst/>
            </c:spPr>
          </c:marker>
          <c:dLbls>
            <c:spPr>
              <a:noFill/>
              <a:ln>
                <a:noFill/>
              </a:ln>
              <a:effectLst/>
            </c:spPr>
            <c:txPr>
              <a:bodyPr rot="0" spcFirstLastPara="1" vertOverflow="ellipsis" vert="horz" wrap="square" anchor="ctr" anchorCtr="1"/>
              <a:lstStyle/>
              <a:p>
                <a:pPr>
                  <a:defRPr sz="900" b="0" i="0" u="none" strike="noStrike" kern="1200" baseline="0">
                    <a:solidFill>
                      <a:schemeClr val="tx1">
                        <a:lumMod val="75000"/>
                        <a:lumOff val="25000"/>
                      </a:schemeClr>
                    </a:solidFill>
                    <a:latin typeface="+mn-lt"/>
                    <a:ea typeface="+mn-ea"/>
                    <a:cs typeface="+mn-cs"/>
                  </a:defRPr>
                </a:pPr>
                <a:endParaRPr lang="es-CO"/>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'En proceso a 18-07-17'!$K$1:$AS$1</c:f>
              <c:numCache>
                <c:formatCode>General</c:formatCode>
                <c:ptCount val="35"/>
                <c:pt idx="0">
                  <c:v>1983</c:v>
                </c:pt>
                <c:pt idx="1">
                  <c:v>1984</c:v>
                </c:pt>
                <c:pt idx="2">
                  <c:v>1985</c:v>
                </c:pt>
                <c:pt idx="3">
                  <c:v>1986</c:v>
                </c:pt>
                <c:pt idx="4">
                  <c:v>1987</c:v>
                </c:pt>
                <c:pt idx="5">
                  <c:v>1988</c:v>
                </c:pt>
                <c:pt idx="6">
                  <c:v>1989</c:v>
                </c:pt>
                <c:pt idx="7">
                  <c:v>1990</c:v>
                </c:pt>
                <c:pt idx="8">
                  <c:v>1991</c:v>
                </c:pt>
                <c:pt idx="9">
                  <c:v>1992</c:v>
                </c:pt>
                <c:pt idx="10">
                  <c:v>1993</c:v>
                </c:pt>
                <c:pt idx="11">
                  <c:v>1994</c:v>
                </c:pt>
                <c:pt idx="12">
                  <c:v>1995</c:v>
                </c:pt>
                <c:pt idx="13">
                  <c:v>1996</c:v>
                </c:pt>
                <c:pt idx="14">
                  <c:v>1997</c:v>
                </c:pt>
                <c:pt idx="15">
                  <c:v>1998</c:v>
                </c:pt>
                <c:pt idx="16">
                  <c:v>1999</c:v>
                </c:pt>
                <c:pt idx="17">
                  <c:v>2000</c:v>
                </c:pt>
                <c:pt idx="18">
                  <c:v>2001</c:v>
                </c:pt>
                <c:pt idx="19">
                  <c:v>2002</c:v>
                </c:pt>
                <c:pt idx="20">
                  <c:v>2003</c:v>
                </c:pt>
                <c:pt idx="21">
                  <c:v>2004</c:v>
                </c:pt>
                <c:pt idx="22">
                  <c:v>2005</c:v>
                </c:pt>
                <c:pt idx="23">
                  <c:v>2006</c:v>
                </c:pt>
                <c:pt idx="24">
                  <c:v>2007</c:v>
                </c:pt>
                <c:pt idx="25">
                  <c:v>2008</c:v>
                </c:pt>
                <c:pt idx="26">
                  <c:v>2009</c:v>
                </c:pt>
                <c:pt idx="27">
                  <c:v>2010</c:v>
                </c:pt>
                <c:pt idx="28">
                  <c:v>2011</c:v>
                </c:pt>
                <c:pt idx="29">
                  <c:v>2012</c:v>
                </c:pt>
                <c:pt idx="30">
                  <c:v>2013</c:v>
                </c:pt>
                <c:pt idx="31">
                  <c:v>2014</c:v>
                </c:pt>
                <c:pt idx="32">
                  <c:v>2015</c:v>
                </c:pt>
                <c:pt idx="33">
                  <c:v>2016</c:v>
                </c:pt>
                <c:pt idx="34">
                  <c:v>2017</c:v>
                </c:pt>
              </c:numCache>
            </c:numRef>
          </c:cat>
          <c:val>
            <c:numRef>
              <c:f>'En proceso a 18-07-17'!$K$2:$AS$2</c:f>
              <c:numCache>
                <c:formatCode>General</c:formatCode>
                <c:ptCount val="35"/>
                <c:pt idx="0">
                  <c:v>2</c:v>
                </c:pt>
                <c:pt idx="1">
                  <c:v>0</c:v>
                </c:pt>
                <c:pt idx="2">
                  <c:v>0</c:v>
                </c:pt>
                <c:pt idx="3">
                  <c:v>0</c:v>
                </c:pt>
                <c:pt idx="4">
                  <c:v>3</c:v>
                </c:pt>
                <c:pt idx="5">
                  <c:v>5</c:v>
                </c:pt>
                <c:pt idx="6">
                  <c:v>65</c:v>
                </c:pt>
                <c:pt idx="7">
                  <c:v>24</c:v>
                </c:pt>
                <c:pt idx="8">
                  <c:v>22</c:v>
                </c:pt>
                <c:pt idx="9">
                  <c:v>37</c:v>
                </c:pt>
                <c:pt idx="10">
                  <c:v>19</c:v>
                </c:pt>
                <c:pt idx="11">
                  <c:v>31</c:v>
                </c:pt>
                <c:pt idx="12">
                  <c:v>44</c:v>
                </c:pt>
                <c:pt idx="13">
                  <c:v>96</c:v>
                </c:pt>
                <c:pt idx="14">
                  <c:v>53</c:v>
                </c:pt>
                <c:pt idx="15">
                  <c:v>69</c:v>
                </c:pt>
                <c:pt idx="16">
                  <c:v>263</c:v>
                </c:pt>
                <c:pt idx="17">
                  <c:v>171</c:v>
                </c:pt>
                <c:pt idx="18">
                  <c:v>90</c:v>
                </c:pt>
                <c:pt idx="19">
                  <c:v>61</c:v>
                </c:pt>
                <c:pt idx="20">
                  <c:v>97</c:v>
                </c:pt>
                <c:pt idx="21">
                  <c:v>1469</c:v>
                </c:pt>
                <c:pt idx="22">
                  <c:v>1625</c:v>
                </c:pt>
                <c:pt idx="23">
                  <c:v>991</c:v>
                </c:pt>
                <c:pt idx="24">
                  <c:v>821</c:v>
                </c:pt>
                <c:pt idx="25">
                  <c:v>1292</c:v>
                </c:pt>
                <c:pt idx="26">
                  <c:v>1483</c:v>
                </c:pt>
                <c:pt idx="27">
                  <c:v>739</c:v>
                </c:pt>
                <c:pt idx="28">
                  <c:v>1795</c:v>
                </c:pt>
                <c:pt idx="29">
                  <c:v>908</c:v>
                </c:pt>
                <c:pt idx="30">
                  <c:v>1286</c:v>
                </c:pt>
                <c:pt idx="31">
                  <c:v>1104</c:v>
                </c:pt>
                <c:pt idx="32">
                  <c:v>528</c:v>
                </c:pt>
                <c:pt idx="33">
                  <c:v>897</c:v>
                </c:pt>
                <c:pt idx="34">
                  <c:v>296</c:v>
                </c:pt>
              </c:numCache>
            </c:numRef>
          </c:val>
          <c:smooth val="0"/>
          <c:extLst>
            <c:ext xmlns:c16="http://schemas.microsoft.com/office/drawing/2014/chart" uri="{C3380CC4-5D6E-409C-BE32-E72D297353CC}">
              <c16:uniqueId val="{00000000-222A-4ECB-BA5A-3711532AE97F}"/>
            </c:ext>
          </c:extLst>
        </c:ser>
        <c:dLbls>
          <c:dLblPos val="t"/>
          <c:showLegendKey val="0"/>
          <c:showVal val="1"/>
          <c:showCatName val="0"/>
          <c:showSerName val="0"/>
          <c:showPercent val="0"/>
          <c:showBubbleSize val="0"/>
        </c:dLbls>
        <c:marker val="1"/>
        <c:smooth val="0"/>
        <c:axId val="-541319040"/>
        <c:axId val="-541317952"/>
      </c:lineChart>
      <c:catAx>
        <c:axId val="-5413190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es-CO"/>
          </a:p>
        </c:txPr>
        <c:crossAx val="-541317952"/>
        <c:crosses val="autoZero"/>
        <c:auto val="1"/>
        <c:lblAlgn val="ctr"/>
        <c:lblOffset val="100"/>
        <c:noMultiLvlLbl val="0"/>
      </c:catAx>
      <c:valAx>
        <c:axId val="-541317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541319040"/>
        <c:crosses val="autoZero"/>
        <c:crossBetween val="between"/>
      </c:valAx>
      <c:spPr>
        <a:noFill/>
        <a:ln>
          <a:noFill/>
        </a:ln>
        <a:effectLst/>
      </c:spPr>
    </c:plotArea>
    <c:plotVisOnly val="1"/>
    <c:dispBlanksAs val="gap"/>
    <c:showDLblsOverMax val="0"/>
  </c:chart>
  <c:spPr>
    <a:noFill/>
    <a:ln>
      <a:noFill/>
    </a:ln>
    <a:effectLst/>
  </c:spPr>
  <c:txPr>
    <a:bodyPr/>
    <a:lstStyle/>
    <a:p>
      <a:pPr>
        <a:defRPr sz="900"/>
      </a:pPr>
      <a:endParaRPr lang="es-CO"/>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960" b="0" i="0" u="none" strike="noStrike" kern="1200" spc="0" baseline="0">
                <a:solidFill>
                  <a:schemeClr val="tx1">
                    <a:lumMod val="65000"/>
                    <a:lumOff val="35000"/>
                  </a:schemeClr>
                </a:solidFill>
                <a:latin typeface="+mn-lt"/>
                <a:ea typeface="+mn-ea"/>
                <a:cs typeface="+mn-cs"/>
              </a:defRPr>
            </a:pPr>
            <a:r>
              <a:rPr lang="en-US"/>
              <a:t>Sociedades y Estabelcimientos de Comercio</a:t>
            </a:r>
          </a:p>
        </c:rich>
      </c:tx>
      <c:overlay val="0"/>
      <c:spPr>
        <a:noFill/>
        <a:ln>
          <a:noFill/>
        </a:ln>
        <a:effectLst/>
      </c:spPr>
      <c:txPr>
        <a:bodyPr rot="0" spcFirstLastPara="1" vertOverflow="ellipsis" vert="horz" wrap="square" anchor="ctr" anchorCtr="1"/>
        <a:lstStyle/>
        <a:p>
          <a:pPr>
            <a:defRPr sz="960" b="0" i="0" u="none" strike="noStrike" kern="1200" spc="0" baseline="0">
              <a:solidFill>
                <a:schemeClr val="tx1">
                  <a:lumMod val="65000"/>
                  <a:lumOff val="35000"/>
                </a:schemeClr>
              </a:solidFill>
              <a:latin typeface="+mn-lt"/>
              <a:ea typeface="+mn-ea"/>
              <a:cs typeface="+mn-cs"/>
            </a:defRPr>
          </a:pPr>
          <a:endParaRPr lang="es-CO"/>
        </a:p>
      </c:txPr>
    </c:title>
    <c:autoTitleDeleted val="0"/>
    <c:plotArea>
      <c:layout/>
      <c:lineChart>
        <c:grouping val="standard"/>
        <c:varyColors val="0"/>
        <c:ser>
          <c:idx val="1"/>
          <c:order val="0"/>
          <c:tx>
            <c:strRef>
              <c:f>'En proceso a 18-07-17'!$A$3</c:f>
              <c:strCache>
                <c:ptCount val="1"/>
                <c:pt idx="0">
                  <c:v>Sociedades</c:v>
                </c:pt>
              </c:strCache>
            </c:strRef>
          </c:tx>
          <c:spPr>
            <a:ln w="28575" cap="rnd">
              <a:solidFill>
                <a:schemeClr val="accent4"/>
              </a:solidFill>
              <a:round/>
            </a:ln>
            <a:effectLst/>
          </c:spPr>
          <c:marker>
            <c:symbol val="none"/>
          </c:marker>
          <c:dLbls>
            <c:spPr>
              <a:noFill/>
              <a:ln>
                <a:noFill/>
              </a:ln>
              <a:effectLst/>
            </c:spPr>
            <c:txPr>
              <a:bodyPr rot="0" spcFirstLastPara="1" vertOverflow="ellipsis" vert="horz" wrap="square" anchor="ctr" anchorCtr="1"/>
              <a:lstStyle/>
              <a:p>
                <a:pPr>
                  <a:defRPr sz="800" b="0" i="0" u="none" strike="noStrike" kern="1200" baseline="0">
                    <a:solidFill>
                      <a:schemeClr val="tx1">
                        <a:lumMod val="75000"/>
                        <a:lumOff val="25000"/>
                      </a:schemeClr>
                    </a:solidFill>
                    <a:latin typeface="+mn-lt"/>
                    <a:ea typeface="+mn-ea"/>
                    <a:cs typeface="+mn-cs"/>
                  </a:defRPr>
                </a:pPr>
                <a:endParaRPr lang="es-CO"/>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'En proceso a 18-07-17'!$K$1:$AR$1</c:f>
              <c:numCache>
                <c:formatCode>General</c:formatCode>
                <c:ptCount val="34"/>
                <c:pt idx="0">
                  <c:v>1983</c:v>
                </c:pt>
                <c:pt idx="1">
                  <c:v>1984</c:v>
                </c:pt>
                <c:pt idx="2">
                  <c:v>1985</c:v>
                </c:pt>
                <c:pt idx="3">
                  <c:v>1986</c:v>
                </c:pt>
                <c:pt idx="4">
                  <c:v>1987</c:v>
                </c:pt>
                <c:pt idx="5">
                  <c:v>1988</c:v>
                </c:pt>
                <c:pt idx="6">
                  <c:v>1989</c:v>
                </c:pt>
                <c:pt idx="7">
                  <c:v>1990</c:v>
                </c:pt>
                <c:pt idx="8">
                  <c:v>1991</c:v>
                </c:pt>
                <c:pt idx="9">
                  <c:v>1992</c:v>
                </c:pt>
                <c:pt idx="10">
                  <c:v>1993</c:v>
                </c:pt>
                <c:pt idx="11">
                  <c:v>1994</c:v>
                </c:pt>
                <c:pt idx="12">
                  <c:v>1995</c:v>
                </c:pt>
                <c:pt idx="13">
                  <c:v>1996</c:v>
                </c:pt>
                <c:pt idx="14">
                  <c:v>1997</c:v>
                </c:pt>
                <c:pt idx="15">
                  <c:v>1998</c:v>
                </c:pt>
                <c:pt idx="16">
                  <c:v>1999</c:v>
                </c:pt>
                <c:pt idx="17">
                  <c:v>2000</c:v>
                </c:pt>
                <c:pt idx="18">
                  <c:v>2001</c:v>
                </c:pt>
                <c:pt idx="19">
                  <c:v>2002</c:v>
                </c:pt>
                <c:pt idx="20">
                  <c:v>2003</c:v>
                </c:pt>
                <c:pt idx="21">
                  <c:v>2004</c:v>
                </c:pt>
                <c:pt idx="22">
                  <c:v>2005</c:v>
                </c:pt>
                <c:pt idx="23">
                  <c:v>2006</c:v>
                </c:pt>
                <c:pt idx="24">
                  <c:v>2007</c:v>
                </c:pt>
                <c:pt idx="25">
                  <c:v>2008</c:v>
                </c:pt>
                <c:pt idx="26">
                  <c:v>2009</c:v>
                </c:pt>
                <c:pt idx="27">
                  <c:v>2010</c:v>
                </c:pt>
                <c:pt idx="28">
                  <c:v>2011</c:v>
                </c:pt>
                <c:pt idx="29">
                  <c:v>2012</c:v>
                </c:pt>
                <c:pt idx="30">
                  <c:v>2013</c:v>
                </c:pt>
                <c:pt idx="31">
                  <c:v>2014</c:v>
                </c:pt>
                <c:pt idx="32">
                  <c:v>2015</c:v>
                </c:pt>
                <c:pt idx="33">
                  <c:v>2016</c:v>
                </c:pt>
              </c:numCache>
            </c:numRef>
          </c:cat>
          <c:val>
            <c:numRef>
              <c:f>'En proceso a 18-07-17'!$K$3:$AR$3</c:f>
              <c:numCache>
                <c:formatCode>General</c:formatCode>
                <c:ptCount val="34"/>
                <c:pt idx="0">
                  <c:v>0</c:v>
                </c:pt>
                <c:pt idx="1">
                  <c:v>0</c:v>
                </c:pt>
                <c:pt idx="2">
                  <c:v>0</c:v>
                </c:pt>
                <c:pt idx="3">
                  <c:v>0</c:v>
                </c:pt>
                <c:pt idx="4">
                  <c:v>0</c:v>
                </c:pt>
                <c:pt idx="5">
                  <c:v>0</c:v>
                </c:pt>
                <c:pt idx="6">
                  <c:v>0</c:v>
                </c:pt>
                <c:pt idx="7">
                  <c:v>3</c:v>
                </c:pt>
                <c:pt idx="8">
                  <c:v>0</c:v>
                </c:pt>
                <c:pt idx="9">
                  <c:v>0</c:v>
                </c:pt>
                <c:pt idx="10">
                  <c:v>1</c:v>
                </c:pt>
                <c:pt idx="11">
                  <c:v>0</c:v>
                </c:pt>
                <c:pt idx="12">
                  <c:v>0</c:v>
                </c:pt>
                <c:pt idx="13">
                  <c:v>6</c:v>
                </c:pt>
                <c:pt idx="14">
                  <c:v>1</c:v>
                </c:pt>
                <c:pt idx="15">
                  <c:v>13</c:v>
                </c:pt>
                <c:pt idx="16">
                  <c:v>34</c:v>
                </c:pt>
                <c:pt idx="17">
                  <c:v>46</c:v>
                </c:pt>
                <c:pt idx="18">
                  <c:v>28</c:v>
                </c:pt>
                <c:pt idx="19">
                  <c:v>15</c:v>
                </c:pt>
                <c:pt idx="20">
                  <c:v>68</c:v>
                </c:pt>
                <c:pt idx="21">
                  <c:v>59</c:v>
                </c:pt>
                <c:pt idx="22">
                  <c:v>173</c:v>
                </c:pt>
                <c:pt idx="23">
                  <c:v>99</c:v>
                </c:pt>
                <c:pt idx="24">
                  <c:v>130</c:v>
                </c:pt>
                <c:pt idx="25">
                  <c:v>113</c:v>
                </c:pt>
                <c:pt idx="26">
                  <c:v>133</c:v>
                </c:pt>
                <c:pt idx="27">
                  <c:v>31</c:v>
                </c:pt>
                <c:pt idx="28">
                  <c:v>75</c:v>
                </c:pt>
                <c:pt idx="29">
                  <c:v>78</c:v>
                </c:pt>
                <c:pt idx="30">
                  <c:v>195</c:v>
                </c:pt>
                <c:pt idx="31">
                  <c:v>55</c:v>
                </c:pt>
                <c:pt idx="32">
                  <c:v>50</c:v>
                </c:pt>
                <c:pt idx="33">
                  <c:v>14</c:v>
                </c:pt>
              </c:numCache>
            </c:numRef>
          </c:val>
          <c:smooth val="0"/>
          <c:extLst>
            <c:ext xmlns:c16="http://schemas.microsoft.com/office/drawing/2014/chart" uri="{C3380CC4-5D6E-409C-BE32-E72D297353CC}">
              <c16:uniqueId val="{00000000-CA65-47FC-A634-E31E6822A146}"/>
            </c:ext>
          </c:extLst>
        </c:ser>
        <c:dLbls>
          <c:dLblPos val="t"/>
          <c:showLegendKey val="0"/>
          <c:showVal val="1"/>
          <c:showCatName val="0"/>
          <c:showSerName val="0"/>
          <c:showPercent val="0"/>
          <c:showBubbleSize val="0"/>
        </c:dLbls>
        <c:smooth val="0"/>
        <c:axId val="-351091936"/>
        <c:axId val="-351090848"/>
      </c:lineChart>
      <c:catAx>
        <c:axId val="-3510919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es-CO"/>
          </a:p>
        </c:txPr>
        <c:crossAx val="-351090848"/>
        <c:crosses val="autoZero"/>
        <c:auto val="1"/>
        <c:lblAlgn val="ctr"/>
        <c:lblOffset val="100"/>
        <c:noMultiLvlLbl val="0"/>
      </c:catAx>
      <c:valAx>
        <c:axId val="-351090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es-CO"/>
          </a:p>
        </c:txPr>
        <c:crossAx val="-351091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es-CO"/>
        </a:p>
      </c:txPr>
    </c:legend>
    <c:plotVisOnly val="1"/>
    <c:dispBlanksAs val="gap"/>
    <c:showDLblsOverMax val="0"/>
  </c:chart>
  <c:spPr>
    <a:noFill/>
    <a:ln>
      <a:noFill/>
    </a:ln>
    <a:effectLst/>
  </c:spPr>
  <c:txPr>
    <a:bodyPr/>
    <a:lstStyle/>
    <a:p>
      <a:pPr>
        <a:defRPr sz="800"/>
      </a:pPr>
      <a:endParaRPr lang="es-CO"/>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960" b="0" i="0" u="none" strike="noStrike" kern="1200" spc="0" baseline="0">
              <a:solidFill>
                <a:schemeClr val="tx1">
                  <a:lumMod val="65000"/>
                  <a:lumOff val="35000"/>
                </a:schemeClr>
              </a:solidFill>
              <a:latin typeface="+mn-lt"/>
              <a:ea typeface="+mn-ea"/>
              <a:cs typeface="+mn-cs"/>
            </a:defRPr>
          </a:pPr>
          <a:endParaRPr lang="es-CO"/>
        </a:p>
      </c:txPr>
    </c:title>
    <c:autoTitleDeleted val="0"/>
    <c:plotArea>
      <c:layout/>
      <c:lineChart>
        <c:grouping val="standard"/>
        <c:varyColors val="0"/>
        <c:ser>
          <c:idx val="0"/>
          <c:order val="0"/>
          <c:tx>
            <c:strRef>
              <c:f>'En proceso a 18-07-17'!$A$4</c:f>
              <c:strCache>
                <c:ptCount val="1"/>
                <c:pt idx="0">
                  <c:v>Medios de Transporte</c:v>
                </c:pt>
              </c:strCache>
            </c:strRef>
          </c:tx>
          <c:spPr>
            <a:ln w="28575" cap="rnd">
              <a:solidFill>
                <a:schemeClr val="accent1"/>
              </a:solidFill>
              <a:round/>
            </a:ln>
            <a:effectLst/>
          </c:spPr>
          <c:marker>
            <c:symbol val="none"/>
          </c:marker>
          <c:dLbls>
            <c:spPr>
              <a:noFill/>
              <a:ln>
                <a:noFill/>
              </a:ln>
              <a:effectLst/>
            </c:spPr>
            <c:txPr>
              <a:bodyPr rot="0" spcFirstLastPara="1" vertOverflow="ellipsis" vert="horz" wrap="square" anchor="ctr" anchorCtr="1"/>
              <a:lstStyle/>
              <a:p>
                <a:pPr>
                  <a:defRPr sz="800" b="0" i="0" u="none" strike="noStrike" kern="1200" baseline="0">
                    <a:solidFill>
                      <a:schemeClr val="tx1">
                        <a:lumMod val="75000"/>
                        <a:lumOff val="25000"/>
                      </a:schemeClr>
                    </a:solidFill>
                    <a:latin typeface="+mn-lt"/>
                    <a:ea typeface="+mn-ea"/>
                    <a:cs typeface="+mn-cs"/>
                  </a:defRPr>
                </a:pPr>
                <a:endParaRPr lang="es-CO"/>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'En proceso a 18-07-17'!$B$1:$AS$1</c:f>
              <c:numCache>
                <c:formatCode>General</c:formatCode>
                <c:ptCount val="44"/>
                <c:pt idx="0">
                  <c:v>1974</c:v>
                </c:pt>
                <c:pt idx="1">
                  <c:v>1975</c:v>
                </c:pt>
                <c:pt idx="2">
                  <c:v>1976</c:v>
                </c:pt>
                <c:pt idx="3">
                  <c:v>1977</c:v>
                </c:pt>
                <c:pt idx="4">
                  <c:v>1978</c:v>
                </c:pt>
                <c:pt idx="5">
                  <c:v>1979</c:v>
                </c:pt>
                <c:pt idx="6">
                  <c:v>1980</c:v>
                </c:pt>
                <c:pt idx="7">
                  <c:v>1981</c:v>
                </c:pt>
                <c:pt idx="8">
                  <c:v>1982</c:v>
                </c:pt>
                <c:pt idx="9">
                  <c:v>1983</c:v>
                </c:pt>
                <c:pt idx="10">
                  <c:v>1984</c:v>
                </c:pt>
                <c:pt idx="11">
                  <c:v>1985</c:v>
                </c:pt>
                <c:pt idx="12">
                  <c:v>1986</c:v>
                </c:pt>
                <c:pt idx="13">
                  <c:v>1987</c:v>
                </c:pt>
                <c:pt idx="14">
                  <c:v>1988</c:v>
                </c:pt>
                <c:pt idx="15">
                  <c:v>1989</c:v>
                </c:pt>
                <c:pt idx="16">
                  <c:v>1990</c:v>
                </c:pt>
                <c:pt idx="17">
                  <c:v>1991</c:v>
                </c:pt>
                <c:pt idx="18">
                  <c:v>1992</c:v>
                </c:pt>
                <c:pt idx="19">
                  <c:v>1993</c:v>
                </c:pt>
                <c:pt idx="20">
                  <c:v>1994</c:v>
                </c:pt>
                <c:pt idx="21">
                  <c:v>1995</c:v>
                </c:pt>
                <c:pt idx="22">
                  <c:v>1996</c:v>
                </c:pt>
                <c:pt idx="23">
                  <c:v>1997</c:v>
                </c:pt>
                <c:pt idx="24">
                  <c:v>1998</c:v>
                </c:pt>
                <c:pt idx="25">
                  <c:v>1999</c:v>
                </c:pt>
                <c:pt idx="26">
                  <c:v>2000</c:v>
                </c:pt>
                <c:pt idx="27">
                  <c:v>2001</c:v>
                </c:pt>
                <c:pt idx="28">
                  <c:v>2002</c:v>
                </c:pt>
                <c:pt idx="29">
                  <c:v>2003</c:v>
                </c:pt>
                <c:pt idx="30">
                  <c:v>2004</c:v>
                </c:pt>
                <c:pt idx="31">
                  <c:v>2005</c:v>
                </c:pt>
                <c:pt idx="32">
                  <c:v>2006</c:v>
                </c:pt>
                <c:pt idx="33">
                  <c:v>2007</c:v>
                </c:pt>
                <c:pt idx="34">
                  <c:v>2008</c:v>
                </c:pt>
                <c:pt idx="35">
                  <c:v>2009</c:v>
                </c:pt>
                <c:pt idx="36">
                  <c:v>2010</c:v>
                </c:pt>
                <c:pt idx="37">
                  <c:v>2011</c:v>
                </c:pt>
                <c:pt idx="38">
                  <c:v>2012</c:v>
                </c:pt>
                <c:pt idx="39">
                  <c:v>2013</c:v>
                </c:pt>
                <c:pt idx="40">
                  <c:v>2014</c:v>
                </c:pt>
                <c:pt idx="41">
                  <c:v>2015</c:v>
                </c:pt>
                <c:pt idx="42">
                  <c:v>2016</c:v>
                </c:pt>
                <c:pt idx="43">
                  <c:v>2017</c:v>
                </c:pt>
              </c:numCache>
            </c:numRef>
          </c:cat>
          <c:val>
            <c:numRef>
              <c:f>'En proceso a 18-07-17'!$B$4:$AS$4</c:f>
              <c:numCache>
                <c:formatCode>General</c:formatCode>
                <c:ptCount val="44"/>
                <c:pt idx="0">
                  <c:v>4</c:v>
                </c:pt>
                <c:pt idx="1">
                  <c:v>6</c:v>
                </c:pt>
                <c:pt idx="2">
                  <c:v>9</c:v>
                </c:pt>
                <c:pt idx="3">
                  <c:v>12</c:v>
                </c:pt>
                <c:pt idx="4">
                  <c:v>46</c:v>
                </c:pt>
                <c:pt idx="5">
                  <c:v>25</c:v>
                </c:pt>
                <c:pt idx="6">
                  <c:v>41</c:v>
                </c:pt>
                <c:pt idx="7">
                  <c:v>60</c:v>
                </c:pt>
                <c:pt idx="8">
                  <c:v>53</c:v>
                </c:pt>
                <c:pt idx="9">
                  <c:v>41</c:v>
                </c:pt>
                <c:pt idx="10">
                  <c:v>58</c:v>
                </c:pt>
                <c:pt idx="11">
                  <c:v>36</c:v>
                </c:pt>
                <c:pt idx="12">
                  <c:v>34</c:v>
                </c:pt>
                <c:pt idx="13">
                  <c:v>33</c:v>
                </c:pt>
                <c:pt idx="14">
                  <c:v>22</c:v>
                </c:pt>
                <c:pt idx="15">
                  <c:v>65</c:v>
                </c:pt>
                <c:pt idx="16">
                  <c:v>30</c:v>
                </c:pt>
                <c:pt idx="17">
                  <c:v>21</c:v>
                </c:pt>
                <c:pt idx="18">
                  <c:v>47</c:v>
                </c:pt>
                <c:pt idx="19">
                  <c:v>87</c:v>
                </c:pt>
                <c:pt idx="20">
                  <c:v>45</c:v>
                </c:pt>
                <c:pt idx="21">
                  <c:v>81</c:v>
                </c:pt>
                <c:pt idx="22">
                  <c:v>83</c:v>
                </c:pt>
                <c:pt idx="23">
                  <c:v>98</c:v>
                </c:pt>
                <c:pt idx="24">
                  <c:v>78</c:v>
                </c:pt>
                <c:pt idx="25">
                  <c:v>103</c:v>
                </c:pt>
                <c:pt idx="26">
                  <c:v>128</c:v>
                </c:pt>
                <c:pt idx="27">
                  <c:v>144</c:v>
                </c:pt>
                <c:pt idx="28">
                  <c:v>125</c:v>
                </c:pt>
                <c:pt idx="29">
                  <c:v>110</c:v>
                </c:pt>
                <c:pt idx="30">
                  <c:v>143</c:v>
                </c:pt>
                <c:pt idx="31">
                  <c:v>295</c:v>
                </c:pt>
                <c:pt idx="32">
                  <c:v>172</c:v>
                </c:pt>
                <c:pt idx="33">
                  <c:v>664</c:v>
                </c:pt>
                <c:pt idx="34">
                  <c:v>417</c:v>
                </c:pt>
                <c:pt idx="35">
                  <c:v>362</c:v>
                </c:pt>
                <c:pt idx="36">
                  <c:v>244</c:v>
                </c:pt>
                <c:pt idx="37">
                  <c:v>502</c:v>
                </c:pt>
                <c:pt idx="38">
                  <c:v>519</c:v>
                </c:pt>
                <c:pt idx="39">
                  <c:v>796</c:v>
                </c:pt>
                <c:pt idx="40">
                  <c:v>773</c:v>
                </c:pt>
                <c:pt idx="41">
                  <c:v>775</c:v>
                </c:pt>
                <c:pt idx="42">
                  <c:v>442</c:v>
                </c:pt>
                <c:pt idx="43">
                  <c:v>60</c:v>
                </c:pt>
              </c:numCache>
            </c:numRef>
          </c:val>
          <c:smooth val="0"/>
          <c:extLst>
            <c:ext xmlns:c16="http://schemas.microsoft.com/office/drawing/2014/chart" uri="{C3380CC4-5D6E-409C-BE32-E72D297353CC}">
              <c16:uniqueId val="{00000000-5A1A-4AB9-84F2-6A00F7C6D1B3}"/>
            </c:ext>
          </c:extLst>
        </c:ser>
        <c:dLbls>
          <c:dLblPos val="t"/>
          <c:showLegendKey val="0"/>
          <c:showVal val="1"/>
          <c:showCatName val="0"/>
          <c:showSerName val="0"/>
          <c:showPercent val="0"/>
          <c:showBubbleSize val="0"/>
        </c:dLbls>
        <c:smooth val="0"/>
        <c:axId val="-351100096"/>
        <c:axId val="-351099008"/>
      </c:lineChart>
      <c:catAx>
        <c:axId val="-3511000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es-CO"/>
          </a:p>
        </c:txPr>
        <c:crossAx val="-351099008"/>
        <c:crosses val="autoZero"/>
        <c:auto val="1"/>
        <c:lblAlgn val="ctr"/>
        <c:lblOffset val="100"/>
        <c:noMultiLvlLbl val="0"/>
      </c:catAx>
      <c:valAx>
        <c:axId val="-351099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es-CO"/>
          </a:p>
        </c:txPr>
        <c:crossAx val="-351100096"/>
        <c:crosses val="autoZero"/>
        <c:crossBetween val="between"/>
      </c:valAx>
      <c:spPr>
        <a:noFill/>
        <a:ln>
          <a:noFill/>
        </a:ln>
        <a:effectLst/>
      </c:spPr>
    </c:plotArea>
    <c:plotVisOnly val="1"/>
    <c:dispBlanksAs val="gap"/>
    <c:showDLblsOverMax val="0"/>
  </c:chart>
  <c:spPr>
    <a:noFill/>
    <a:ln>
      <a:noFill/>
    </a:ln>
    <a:effectLst/>
  </c:spPr>
  <c:txPr>
    <a:bodyPr/>
    <a:lstStyle/>
    <a:p>
      <a:pPr>
        <a:defRPr sz="800"/>
      </a:pPr>
      <a:endParaRPr lang="es-CO"/>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s-CO" dirty="0"/>
              <a:t>Extinciones Proyecciones</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s-CO"/>
        </a:p>
      </c:txPr>
    </c:title>
    <c:autoTitleDeleted val="0"/>
    <c:plotArea>
      <c:layout>
        <c:manualLayout>
          <c:layoutTarget val="inner"/>
          <c:xMode val="edge"/>
          <c:yMode val="edge"/>
          <c:x val="3.9167934660912479E-2"/>
          <c:y val="0.11086040429635849"/>
          <c:w val="0.94869982506646944"/>
          <c:h val="0.82576091927395889"/>
        </c:manualLayout>
      </c:layout>
      <c:lineChart>
        <c:grouping val="standard"/>
        <c:varyColors val="0"/>
        <c:ser>
          <c:idx val="0"/>
          <c:order val="0"/>
          <c:spPr>
            <a:ln w="28575" cap="rnd">
              <a:solidFill>
                <a:schemeClr val="accent1"/>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CO"/>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trendline>
            <c:spPr>
              <a:ln w="19050" cap="rnd">
                <a:solidFill>
                  <a:schemeClr val="accent1"/>
                </a:solidFill>
                <a:prstDash val="sysDot"/>
              </a:ln>
              <a:effectLst/>
            </c:spPr>
            <c:trendlineType val="linear"/>
            <c:dispRSqr val="0"/>
            <c:dispEq val="0"/>
          </c:trendline>
          <c:trendline>
            <c:spPr>
              <a:ln w="9525" cap="rnd">
                <a:solidFill>
                  <a:srgbClr val="7030A0"/>
                </a:solidFill>
                <a:prstDash val="solid"/>
              </a:ln>
              <a:effectLst/>
            </c:spPr>
            <c:trendlineType val="linear"/>
            <c:forward val="10"/>
            <c:dispRSqr val="0"/>
            <c:dispEq val="0"/>
          </c:trendline>
          <c:cat>
            <c:numRef>
              <c:f>Proyeccion!$B$1:$AF$1</c:f>
              <c:numCache>
                <c:formatCode>General</c:formatCode>
                <c:ptCount val="31"/>
                <c:pt idx="0">
                  <c:v>1997</c:v>
                </c:pt>
                <c:pt idx="1">
                  <c:v>1998</c:v>
                </c:pt>
                <c:pt idx="2">
                  <c:v>1999</c:v>
                </c:pt>
                <c:pt idx="3">
                  <c:v>2000</c:v>
                </c:pt>
                <c:pt idx="4">
                  <c:v>2001</c:v>
                </c:pt>
                <c:pt idx="5">
                  <c:v>2002</c:v>
                </c:pt>
                <c:pt idx="6">
                  <c:v>2003</c:v>
                </c:pt>
                <c:pt idx="7">
                  <c:v>2004</c:v>
                </c:pt>
                <c:pt idx="8">
                  <c:v>2005</c:v>
                </c:pt>
                <c:pt idx="9">
                  <c:v>2006</c:v>
                </c:pt>
                <c:pt idx="10">
                  <c:v>2007</c:v>
                </c:pt>
                <c:pt idx="11">
                  <c:v>2008</c:v>
                </c:pt>
                <c:pt idx="12">
                  <c:v>2009</c:v>
                </c:pt>
                <c:pt idx="13">
                  <c:v>2010</c:v>
                </c:pt>
                <c:pt idx="14">
                  <c:v>2011</c:v>
                </c:pt>
                <c:pt idx="15">
                  <c:v>2012</c:v>
                </c:pt>
                <c:pt idx="16">
                  <c:v>2013</c:v>
                </c:pt>
                <c:pt idx="17">
                  <c:v>2014</c:v>
                </c:pt>
                <c:pt idx="18">
                  <c:v>2015</c:v>
                </c:pt>
                <c:pt idx="19">
                  <c:v>2016</c:v>
                </c:pt>
                <c:pt idx="20">
                  <c:v>2017</c:v>
                </c:pt>
                <c:pt idx="21">
                  <c:v>2018</c:v>
                </c:pt>
                <c:pt idx="22">
                  <c:v>2019</c:v>
                </c:pt>
                <c:pt idx="23">
                  <c:v>2020</c:v>
                </c:pt>
                <c:pt idx="24">
                  <c:v>2021</c:v>
                </c:pt>
                <c:pt idx="25">
                  <c:v>2022</c:v>
                </c:pt>
                <c:pt idx="26">
                  <c:v>2023</c:v>
                </c:pt>
                <c:pt idx="27">
                  <c:v>2024</c:v>
                </c:pt>
                <c:pt idx="28">
                  <c:v>2025</c:v>
                </c:pt>
                <c:pt idx="29">
                  <c:v>2026</c:v>
                </c:pt>
                <c:pt idx="30">
                  <c:v>2027</c:v>
                </c:pt>
              </c:numCache>
            </c:numRef>
          </c:cat>
          <c:val>
            <c:numRef>
              <c:f>Proyeccion!$B$2:$V$2</c:f>
              <c:numCache>
                <c:formatCode>General</c:formatCode>
                <c:ptCount val="21"/>
                <c:pt idx="0">
                  <c:v>35</c:v>
                </c:pt>
                <c:pt idx="1">
                  <c:v>26</c:v>
                </c:pt>
                <c:pt idx="2">
                  <c:v>32</c:v>
                </c:pt>
                <c:pt idx="3">
                  <c:v>69</c:v>
                </c:pt>
                <c:pt idx="4">
                  <c:v>64</c:v>
                </c:pt>
                <c:pt idx="5">
                  <c:v>65</c:v>
                </c:pt>
                <c:pt idx="6">
                  <c:v>160</c:v>
                </c:pt>
                <c:pt idx="7">
                  <c:v>203</c:v>
                </c:pt>
                <c:pt idx="8">
                  <c:v>169</c:v>
                </c:pt>
                <c:pt idx="9">
                  <c:v>171</c:v>
                </c:pt>
                <c:pt idx="10">
                  <c:v>165</c:v>
                </c:pt>
                <c:pt idx="11">
                  <c:v>153</c:v>
                </c:pt>
                <c:pt idx="12">
                  <c:v>145</c:v>
                </c:pt>
                <c:pt idx="13">
                  <c:v>147</c:v>
                </c:pt>
                <c:pt idx="14">
                  <c:v>90</c:v>
                </c:pt>
                <c:pt idx="15">
                  <c:v>121</c:v>
                </c:pt>
                <c:pt idx="16">
                  <c:v>174</c:v>
                </c:pt>
                <c:pt idx="17">
                  <c:v>140</c:v>
                </c:pt>
                <c:pt idx="18">
                  <c:v>110</c:v>
                </c:pt>
                <c:pt idx="19">
                  <c:v>47</c:v>
                </c:pt>
                <c:pt idx="20">
                  <c:v>245</c:v>
                </c:pt>
              </c:numCache>
            </c:numRef>
          </c:val>
          <c:smooth val="0"/>
          <c:extLst>
            <c:ext xmlns:c16="http://schemas.microsoft.com/office/drawing/2014/chart" uri="{C3380CC4-5D6E-409C-BE32-E72D297353CC}">
              <c16:uniqueId val="{00000002-4A2A-4869-A434-25AD5BD55F8A}"/>
            </c:ext>
          </c:extLst>
        </c:ser>
        <c:ser>
          <c:idx val="1"/>
          <c:order val="1"/>
          <c:tx>
            <c:v>Superior</c:v>
          </c:tx>
          <c:spPr>
            <a:ln w="19050" cap="rnd">
              <a:solidFill>
                <a:schemeClr val="accent2"/>
              </a:solidFill>
              <a:prstDash val="sysDot"/>
              <a:round/>
            </a:ln>
            <a:effectLst/>
          </c:spPr>
          <c:marker>
            <c:symbol val="none"/>
          </c:marker>
          <c:dLbls>
            <c:delete val="1"/>
          </c:dLbls>
          <c:val>
            <c:numRef>
              <c:f>Proyeccion!$B$37:$AF$37</c:f>
              <c:numCache>
                <c:formatCode>General</c:formatCode>
                <c:ptCount val="31"/>
                <c:pt idx="0">
                  <c:v>192.9058</c:v>
                </c:pt>
                <c:pt idx="1">
                  <c:v>197.88760000000002</c:v>
                </c:pt>
                <c:pt idx="2">
                  <c:v>202.86940000000001</c:v>
                </c:pt>
                <c:pt idx="3">
                  <c:v>207.85120000000001</c:v>
                </c:pt>
                <c:pt idx="4">
                  <c:v>212.833</c:v>
                </c:pt>
                <c:pt idx="5">
                  <c:v>217.81479999999999</c:v>
                </c:pt>
                <c:pt idx="6">
                  <c:v>222.79660000000001</c:v>
                </c:pt>
                <c:pt idx="7">
                  <c:v>227.7784</c:v>
                </c:pt>
                <c:pt idx="8">
                  <c:v>232.7602</c:v>
                </c:pt>
                <c:pt idx="9">
                  <c:v>237.74200000000002</c:v>
                </c:pt>
                <c:pt idx="10">
                  <c:v>242.72380000000001</c:v>
                </c:pt>
                <c:pt idx="11">
                  <c:v>247.7056</c:v>
                </c:pt>
                <c:pt idx="12">
                  <c:v>252.6874</c:v>
                </c:pt>
                <c:pt idx="13">
                  <c:v>257.66919999999999</c:v>
                </c:pt>
                <c:pt idx="14">
                  <c:v>262.65100000000001</c:v>
                </c:pt>
                <c:pt idx="15">
                  <c:v>267.63279999999997</c:v>
                </c:pt>
                <c:pt idx="16">
                  <c:v>272.6146</c:v>
                </c:pt>
                <c:pt idx="17">
                  <c:v>277.59640000000002</c:v>
                </c:pt>
                <c:pt idx="18">
                  <c:v>282.57820000000004</c:v>
                </c:pt>
                <c:pt idx="19">
                  <c:v>287.56</c:v>
                </c:pt>
                <c:pt idx="20">
                  <c:v>292.54179999999997</c:v>
                </c:pt>
                <c:pt idx="21">
                  <c:v>297.52359999999999</c:v>
                </c:pt>
                <c:pt idx="22">
                  <c:v>302.50540000000001</c:v>
                </c:pt>
                <c:pt idx="23">
                  <c:v>307.48720000000003</c:v>
                </c:pt>
                <c:pt idx="24">
                  <c:v>312.46899999999999</c:v>
                </c:pt>
                <c:pt idx="25">
                  <c:v>317.45079999999996</c:v>
                </c:pt>
                <c:pt idx="26">
                  <c:v>322.43259999999998</c:v>
                </c:pt>
                <c:pt idx="27">
                  <c:v>327.4144</c:v>
                </c:pt>
                <c:pt idx="28">
                  <c:v>332.39620000000002</c:v>
                </c:pt>
                <c:pt idx="29">
                  <c:v>337.37800000000004</c:v>
                </c:pt>
                <c:pt idx="30">
                  <c:v>342.35980000000001</c:v>
                </c:pt>
              </c:numCache>
            </c:numRef>
          </c:val>
          <c:smooth val="0"/>
          <c:extLst>
            <c:ext xmlns:c16="http://schemas.microsoft.com/office/drawing/2014/chart" uri="{C3380CC4-5D6E-409C-BE32-E72D297353CC}">
              <c16:uniqueId val="{00000003-4A2A-4869-A434-25AD5BD55F8A}"/>
            </c:ext>
          </c:extLst>
        </c:ser>
        <c:ser>
          <c:idx val="2"/>
          <c:order val="2"/>
          <c:tx>
            <c:v>Interior</c:v>
          </c:tx>
          <c:spPr>
            <a:ln w="19050" cap="rnd">
              <a:solidFill>
                <a:schemeClr val="accent2"/>
              </a:solidFill>
              <a:prstDash val="sysDot"/>
              <a:round/>
            </a:ln>
            <a:effectLst/>
          </c:spPr>
          <c:marker>
            <c:symbol val="none"/>
          </c:marker>
          <c:dLbls>
            <c:delete val="1"/>
          </c:dLbls>
          <c:val>
            <c:numRef>
              <c:f>Proyeccion!$B$38:$AF$38</c:f>
              <c:numCache>
                <c:formatCode>General</c:formatCode>
                <c:ptCount val="31"/>
                <c:pt idx="0">
                  <c:v>-51.494199999999999</c:v>
                </c:pt>
                <c:pt idx="1">
                  <c:v>-46.5124</c:v>
                </c:pt>
                <c:pt idx="2">
                  <c:v>-41.5306</c:v>
                </c:pt>
                <c:pt idx="3">
                  <c:v>-36.5488</c:v>
                </c:pt>
                <c:pt idx="4">
                  <c:v>-31.567</c:v>
                </c:pt>
                <c:pt idx="5">
                  <c:v>-26.5852</c:v>
                </c:pt>
                <c:pt idx="6">
                  <c:v>-21.603400000000001</c:v>
                </c:pt>
                <c:pt idx="7">
                  <c:v>-16.621600000000001</c:v>
                </c:pt>
                <c:pt idx="8">
                  <c:v>-11.639800000000001</c:v>
                </c:pt>
                <c:pt idx="9">
                  <c:v>-6.6580000000000013</c:v>
                </c:pt>
                <c:pt idx="10">
                  <c:v>-1.6762000000000015</c:v>
                </c:pt>
                <c:pt idx="11">
                  <c:v>3.3055999999999983</c:v>
                </c:pt>
                <c:pt idx="12">
                  <c:v>8.287399999999991</c:v>
                </c:pt>
                <c:pt idx="13">
                  <c:v>13.269199999999998</c:v>
                </c:pt>
                <c:pt idx="14">
                  <c:v>18.251000000000005</c:v>
                </c:pt>
                <c:pt idx="15">
                  <c:v>23.232799999999997</c:v>
                </c:pt>
                <c:pt idx="16">
                  <c:v>28.21459999999999</c:v>
                </c:pt>
                <c:pt idx="17">
                  <c:v>33.196399999999997</c:v>
                </c:pt>
                <c:pt idx="18">
                  <c:v>38.178200000000004</c:v>
                </c:pt>
                <c:pt idx="19">
                  <c:v>43.16</c:v>
                </c:pt>
                <c:pt idx="20">
                  <c:v>48.141799999999989</c:v>
                </c:pt>
                <c:pt idx="21">
                  <c:v>53.123599999999996</c:v>
                </c:pt>
                <c:pt idx="22">
                  <c:v>58.105400000000003</c:v>
                </c:pt>
                <c:pt idx="23">
                  <c:v>63.087199999999996</c:v>
                </c:pt>
                <c:pt idx="24">
                  <c:v>68.068999999999988</c:v>
                </c:pt>
                <c:pt idx="25">
                  <c:v>73.050799999999981</c:v>
                </c:pt>
                <c:pt idx="26">
                  <c:v>78.032600000000002</c:v>
                </c:pt>
                <c:pt idx="27">
                  <c:v>83.014399999999995</c:v>
                </c:pt>
                <c:pt idx="28">
                  <c:v>87.996199999999988</c:v>
                </c:pt>
                <c:pt idx="29">
                  <c:v>92.978000000000009</c:v>
                </c:pt>
                <c:pt idx="30">
                  <c:v>97.959800000000001</c:v>
                </c:pt>
              </c:numCache>
            </c:numRef>
          </c:val>
          <c:smooth val="0"/>
          <c:extLst>
            <c:ext xmlns:c16="http://schemas.microsoft.com/office/drawing/2014/chart" uri="{C3380CC4-5D6E-409C-BE32-E72D297353CC}">
              <c16:uniqueId val="{00000004-4A2A-4869-A434-25AD5BD55F8A}"/>
            </c:ext>
          </c:extLst>
        </c:ser>
        <c:dLbls>
          <c:dLblPos val="t"/>
          <c:showLegendKey val="0"/>
          <c:showVal val="1"/>
          <c:showCatName val="0"/>
          <c:showSerName val="0"/>
          <c:showPercent val="0"/>
          <c:showBubbleSize val="0"/>
        </c:dLbls>
        <c:smooth val="0"/>
        <c:axId val="415198600"/>
        <c:axId val="415196632"/>
      </c:lineChart>
      <c:catAx>
        <c:axId val="415198600"/>
        <c:scaling>
          <c:orientation val="minMax"/>
        </c:scaling>
        <c:delete val="0"/>
        <c:axPos val="b"/>
        <c:numFmt formatCode="General" sourceLinked="1"/>
        <c:majorTickMark val="out"/>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415196632"/>
        <c:crosses val="autoZero"/>
        <c:auto val="1"/>
        <c:lblAlgn val="ctr"/>
        <c:lblOffset val="100"/>
        <c:noMultiLvlLbl val="0"/>
      </c:catAx>
      <c:valAx>
        <c:axId val="415196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415198600"/>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es-CO"/>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s-CO"/>
              <a:t>Inmuebles extintos</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s-CO"/>
        </a:p>
      </c:txPr>
    </c:title>
    <c:autoTitleDeleted val="0"/>
    <c:plotArea>
      <c:layout/>
      <c:barChart>
        <c:barDir val="col"/>
        <c:grouping val="stacked"/>
        <c:varyColors val="0"/>
        <c:ser>
          <c:idx val="0"/>
          <c:order val="0"/>
          <c:tx>
            <c:strRef>
              <c:f>'Extintos Ideal'!$B$2</c:f>
              <c:strCache>
                <c:ptCount val="1"/>
                <c:pt idx="0">
                  <c:v>Suceptible de venta</c:v>
                </c:pt>
              </c:strCache>
            </c:strRef>
          </c:tx>
          <c:spPr>
            <a:solidFill>
              <a:schemeClr val="accent1"/>
            </a:solidFill>
            <a:ln>
              <a:noFill/>
            </a:ln>
            <a:effectLst/>
          </c:spPr>
          <c:invertIfNegative val="0"/>
          <c:cat>
            <c:strRef>
              <c:f>'Extintos Ideal'!$A$3:$A$8</c:f>
              <c:strCache>
                <c:ptCount val="6"/>
                <c:pt idx="0">
                  <c:v>Inventario 2017-2</c:v>
                </c:pt>
                <c:pt idx="1">
                  <c:v>2017-2</c:v>
                </c:pt>
                <c:pt idx="2">
                  <c:v>2018-1</c:v>
                </c:pt>
                <c:pt idx="3">
                  <c:v>2018-2</c:v>
                </c:pt>
                <c:pt idx="4">
                  <c:v>2019-1</c:v>
                </c:pt>
                <c:pt idx="5">
                  <c:v>2019-2</c:v>
                </c:pt>
              </c:strCache>
            </c:strRef>
          </c:cat>
          <c:val>
            <c:numRef>
              <c:f>'Extintos Ideal'!$B$3:$B$8</c:f>
              <c:numCache>
                <c:formatCode>General</c:formatCode>
                <c:ptCount val="6"/>
                <c:pt idx="0">
                  <c:v>1447</c:v>
                </c:pt>
                <c:pt idx="1">
                  <c:v>1147</c:v>
                </c:pt>
                <c:pt idx="2">
                  <c:v>881.15599999999995</c:v>
                </c:pt>
                <c:pt idx="3">
                  <c:v>671.26299999999992</c:v>
                </c:pt>
                <c:pt idx="4">
                  <c:v>461.36999999999989</c:v>
                </c:pt>
                <c:pt idx="5">
                  <c:v>251.47700000000032</c:v>
                </c:pt>
              </c:numCache>
            </c:numRef>
          </c:val>
          <c:extLst>
            <c:ext xmlns:c16="http://schemas.microsoft.com/office/drawing/2014/chart" uri="{C3380CC4-5D6E-409C-BE32-E72D297353CC}">
              <c16:uniqueId val="{00000000-5505-410A-933F-226924A41759}"/>
            </c:ext>
          </c:extLst>
        </c:ser>
        <c:ser>
          <c:idx val="1"/>
          <c:order val="1"/>
          <c:tx>
            <c:strRef>
              <c:f>'Extintos Ideal'!$C$2</c:f>
              <c:strCache>
                <c:ptCount val="1"/>
                <c:pt idx="0">
                  <c:v>Aslitamiento</c:v>
                </c:pt>
              </c:strCache>
            </c:strRef>
          </c:tx>
          <c:spPr>
            <a:solidFill>
              <a:schemeClr val="accent2"/>
            </a:solidFill>
            <a:ln>
              <a:noFill/>
            </a:ln>
            <a:effectLst/>
          </c:spPr>
          <c:invertIfNegative val="0"/>
          <c:cat>
            <c:strRef>
              <c:f>'Extintos Ideal'!$A$3:$A$8</c:f>
              <c:strCache>
                <c:ptCount val="6"/>
                <c:pt idx="0">
                  <c:v>Inventario 2017-2</c:v>
                </c:pt>
                <c:pt idx="1">
                  <c:v>2017-2</c:v>
                </c:pt>
                <c:pt idx="2">
                  <c:v>2018-1</c:v>
                </c:pt>
                <c:pt idx="3">
                  <c:v>2018-2</c:v>
                </c:pt>
                <c:pt idx="4">
                  <c:v>2019-1</c:v>
                </c:pt>
                <c:pt idx="5">
                  <c:v>2019-2</c:v>
                </c:pt>
              </c:strCache>
            </c:strRef>
          </c:cat>
          <c:val>
            <c:numRef>
              <c:f>'Extintos Ideal'!$C$3:$C$8</c:f>
              <c:numCache>
                <c:formatCode>General</c:formatCode>
                <c:ptCount val="6"/>
                <c:pt idx="1">
                  <c:v>300</c:v>
                </c:pt>
                <c:pt idx="2">
                  <c:v>300</c:v>
                </c:pt>
                <c:pt idx="3">
                  <c:v>300</c:v>
                </c:pt>
                <c:pt idx="4">
                  <c:v>300</c:v>
                </c:pt>
                <c:pt idx="5">
                  <c:v>300</c:v>
                </c:pt>
              </c:numCache>
            </c:numRef>
          </c:val>
          <c:extLst>
            <c:ext xmlns:c16="http://schemas.microsoft.com/office/drawing/2014/chart" uri="{C3380CC4-5D6E-409C-BE32-E72D297353CC}">
              <c16:uniqueId val="{00000001-5505-410A-933F-226924A41759}"/>
            </c:ext>
          </c:extLst>
        </c:ser>
        <c:ser>
          <c:idx val="2"/>
          <c:order val="2"/>
          <c:tx>
            <c:strRef>
              <c:f>'Extintos Ideal'!$D$2</c:f>
              <c:strCache>
                <c:ptCount val="1"/>
                <c:pt idx="0">
                  <c:v>Nuevas incautaciones suceptibles de venta</c:v>
                </c:pt>
              </c:strCache>
            </c:strRef>
          </c:tx>
          <c:spPr>
            <a:solidFill>
              <a:schemeClr val="accent6"/>
            </a:solidFill>
            <a:ln>
              <a:noFill/>
            </a:ln>
            <a:effectLst/>
          </c:spPr>
          <c:invertIfNegative val="0"/>
          <c:cat>
            <c:strRef>
              <c:f>'Extintos Ideal'!$A$3:$A$8</c:f>
              <c:strCache>
                <c:ptCount val="6"/>
                <c:pt idx="0">
                  <c:v>Inventario 2017-2</c:v>
                </c:pt>
                <c:pt idx="1">
                  <c:v>2017-2</c:v>
                </c:pt>
                <c:pt idx="2">
                  <c:v>2018-1</c:v>
                </c:pt>
                <c:pt idx="3">
                  <c:v>2018-2</c:v>
                </c:pt>
                <c:pt idx="4">
                  <c:v>2019-1</c:v>
                </c:pt>
                <c:pt idx="5">
                  <c:v>2019-2</c:v>
                </c:pt>
              </c:strCache>
            </c:strRef>
          </c:cat>
          <c:val>
            <c:numRef>
              <c:f>'Extintos Ideal'!$D$3:$D$8</c:f>
              <c:numCache>
                <c:formatCode>General</c:formatCode>
                <c:ptCount val="6"/>
                <c:pt idx="1">
                  <c:v>34.155999999999949</c:v>
                </c:pt>
                <c:pt idx="2">
                  <c:v>90.106999999999971</c:v>
                </c:pt>
                <c:pt idx="3">
                  <c:v>90.106999999999971</c:v>
                </c:pt>
                <c:pt idx="4">
                  <c:v>90.107000000000426</c:v>
                </c:pt>
                <c:pt idx="5">
                  <c:v>90.106999999999971</c:v>
                </c:pt>
              </c:numCache>
            </c:numRef>
          </c:val>
          <c:extLst>
            <c:ext xmlns:c16="http://schemas.microsoft.com/office/drawing/2014/chart" uri="{C3380CC4-5D6E-409C-BE32-E72D297353CC}">
              <c16:uniqueId val="{00000002-5505-410A-933F-226924A41759}"/>
            </c:ext>
          </c:extLst>
        </c:ser>
        <c:ser>
          <c:idx val="3"/>
          <c:order val="3"/>
          <c:tx>
            <c:strRef>
              <c:f>'Extintos Ideal'!$E$2</c:f>
              <c:strCache>
                <c:ptCount val="1"/>
                <c:pt idx="0">
                  <c:v>Inmuebles rurales</c:v>
                </c:pt>
              </c:strCache>
            </c:strRef>
          </c:tx>
          <c:spPr>
            <a:solidFill>
              <a:schemeClr val="accent4"/>
            </a:solidFill>
            <a:ln>
              <a:noFill/>
            </a:ln>
            <a:effectLst/>
          </c:spPr>
          <c:invertIfNegative val="0"/>
          <c:cat>
            <c:strRef>
              <c:f>'Extintos Ideal'!$A$3:$A$8</c:f>
              <c:strCache>
                <c:ptCount val="6"/>
                <c:pt idx="0">
                  <c:v>Inventario 2017-2</c:v>
                </c:pt>
                <c:pt idx="1">
                  <c:v>2017-2</c:v>
                </c:pt>
                <c:pt idx="2">
                  <c:v>2018-1</c:v>
                </c:pt>
                <c:pt idx="3">
                  <c:v>2018-2</c:v>
                </c:pt>
                <c:pt idx="4">
                  <c:v>2019-1</c:v>
                </c:pt>
                <c:pt idx="5">
                  <c:v>2019-2</c:v>
                </c:pt>
              </c:strCache>
            </c:strRef>
          </c:cat>
          <c:val>
            <c:numRef>
              <c:f>'Extintos Ideal'!$E$3:$E$8</c:f>
              <c:numCache>
                <c:formatCode>General</c:formatCode>
                <c:ptCount val="6"/>
                <c:pt idx="0">
                  <c:v>846</c:v>
                </c:pt>
              </c:numCache>
            </c:numRef>
          </c:val>
          <c:extLst>
            <c:ext xmlns:c16="http://schemas.microsoft.com/office/drawing/2014/chart" uri="{C3380CC4-5D6E-409C-BE32-E72D297353CC}">
              <c16:uniqueId val="{00000003-5505-410A-933F-226924A41759}"/>
            </c:ext>
          </c:extLst>
        </c:ser>
        <c:ser>
          <c:idx val="4"/>
          <c:order val="4"/>
          <c:tx>
            <c:strRef>
              <c:f>'Extintos Ideal'!$F$2</c:f>
              <c:strCache>
                <c:ptCount val="1"/>
                <c:pt idx="0">
                  <c:v>Inmuebles vendidos</c:v>
                </c:pt>
              </c:strCache>
            </c:strRef>
          </c:tx>
          <c:spPr>
            <a:solidFill>
              <a:schemeClr val="accent5"/>
            </a:solidFill>
            <a:ln>
              <a:noFill/>
            </a:ln>
            <a:effectLst/>
          </c:spPr>
          <c:invertIfNegative val="0"/>
          <c:cat>
            <c:strRef>
              <c:f>'Extintos Ideal'!$A$3:$A$8</c:f>
              <c:strCache>
                <c:ptCount val="6"/>
                <c:pt idx="0">
                  <c:v>Inventario 2017-2</c:v>
                </c:pt>
                <c:pt idx="1">
                  <c:v>2017-2</c:v>
                </c:pt>
                <c:pt idx="2">
                  <c:v>2018-1</c:v>
                </c:pt>
                <c:pt idx="3">
                  <c:v>2018-2</c:v>
                </c:pt>
                <c:pt idx="4">
                  <c:v>2019-1</c:v>
                </c:pt>
                <c:pt idx="5">
                  <c:v>2019-2</c:v>
                </c:pt>
              </c:strCache>
            </c:strRef>
          </c:cat>
          <c:val>
            <c:numRef>
              <c:f>'Extintos Ideal'!$F$3:$F$8</c:f>
              <c:numCache>
                <c:formatCode>General</c:formatCode>
                <c:ptCount val="6"/>
                <c:pt idx="0">
                  <c:v>494</c:v>
                </c:pt>
              </c:numCache>
            </c:numRef>
          </c:val>
          <c:extLst>
            <c:ext xmlns:c16="http://schemas.microsoft.com/office/drawing/2014/chart" uri="{C3380CC4-5D6E-409C-BE32-E72D297353CC}">
              <c16:uniqueId val="{00000004-5505-410A-933F-226924A41759}"/>
            </c:ext>
          </c:extLst>
        </c:ser>
        <c:ser>
          <c:idx val="5"/>
          <c:order val="5"/>
          <c:tx>
            <c:strRef>
              <c:f>'Extintos Ideal'!$G$2</c:f>
              <c:strCache>
                <c:ptCount val="1"/>
                <c:pt idx="0">
                  <c:v>Venta</c:v>
                </c:pt>
              </c:strCache>
            </c:strRef>
          </c:tx>
          <c:spPr>
            <a:solidFill>
              <a:schemeClr val="accent3"/>
            </a:solidFill>
            <a:ln>
              <a:noFill/>
            </a:ln>
            <a:effectLst/>
          </c:spPr>
          <c:invertIfNegative val="0"/>
          <c:cat>
            <c:strRef>
              <c:f>'Extintos Ideal'!$A$3:$A$8</c:f>
              <c:strCache>
                <c:ptCount val="6"/>
                <c:pt idx="0">
                  <c:v>Inventario 2017-2</c:v>
                </c:pt>
                <c:pt idx="1">
                  <c:v>2017-2</c:v>
                </c:pt>
                <c:pt idx="2">
                  <c:v>2018-1</c:v>
                </c:pt>
                <c:pt idx="3">
                  <c:v>2018-2</c:v>
                </c:pt>
                <c:pt idx="4">
                  <c:v>2019-1</c:v>
                </c:pt>
                <c:pt idx="5">
                  <c:v>2019-2</c:v>
                </c:pt>
              </c:strCache>
            </c:strRef>
          </c:cat>
          <c:val>
            <c:numRef>
              <c:f>'Extintos Ideal'!$G$3:$G$8</c:f>
              <c:numCache>
                <c:formatCode>General</c:formatCode>
                <c:ptCount val="6"/>
                <c:pt idx="2">
                  <c:v>300</c:v>
                </c:pt>
                <c:pt idx="3">
                  <c:v>300</c:v>
                </c:pt>
                <c:pt idx="4">
                  <c:v>300</c:v>
                </c:pt>
                <c:pt idx="5">
                  <c:v>300</c:v>
                </c:pt>
              </c:numCache>
            </c:numRef>
          </c:val>
          <c:extLst>
            <c:ext xmlns:c16="http://schemas.microsoft.com/office/drawing/2014/chart" uri="{C3380CC4-5D6E-409C-BE32-E72D297353CC}">
              <c16:uniqueId val="{00000005-5505-410A-933F-226924A41759}"/>
            </c:ext>
          </c:extLst>
        </c:ser>
        <c:dLbls>
          <c:showLegendKey val="0"/>
          <c:showVal val="0"/>
          <c:showCatName val="0"/>
          <c:showSerName val="0"/>
          <c:showPercent val="0"/>
          <c:showBubbleSize val="0"/>
        </c:dLbls>
        <c:gapWidth val="150"/>
        <c:overlap val="100"/>
        <c:axId val="457965192"/>
        <c:axId val="457982248"/>
      </c:barChart>
      <c:catAx>
        <c:axId val="457965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457982248"/>
        <c:crosses val="autoZero"/>
        <c:auto val="1"/>
        <c:lblAlgn val="ctr"/>
        <c:lblOffset val="100"/>
        <c:noMultiLvlLbl val="0"/>
      </c:catAx>
      <c:valAx>
        <c:axId val="457982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457965192"/>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mn-lt"/>
                <a:ea typeface="+mn-ea"/>
                <a:cs typeface="+mn-cs"/>
              </a:defRPr>
            </a:pPr>
            <a:endParaRPr lang="es-CO"/>
          </a:p>
        </c:txPr>
      </c:dTable>
      <c:spPr>
        <a:noFill/>
        <a:ln>
          <a:noFill/>
        </a:ln>
        <a:effectLst/>
      </c:spPr>
    </c:plotArea>
    <c:plotVisOnly val="1"/>
    <c:dispBlanksAs val="gap"/>
    <c:showDLblsOverMax val="0"/>
  </c:chart>
  <c:spPr>
    <a:noFill/>
    <a:ln>
      <a:noFill/>
    </a:ln>
    <a:effectLst/>
  </c:spPr>
  <c:txPr>
    <a:bodyPr/>
    <a:lstStyle/>
    <a:p>
      <a:pPr>
        <a:defRPr/>
      </a:pPr>
      <a:endParaRPr lang="es-CO"/>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40" b="0" i="0" u="none" strike="noStrike" kern="1200" spc="0" baseline="0">
                <a:solidFill>
                  <a:schemeClr val="tx1">
                    <a:lumMod val="65000"/>
                    <a:lumOff val="35000"/>
                  </a:schemeClr>
                </a:solidFill>
                <a:latin typeface="+mn-lt"/>
                <a:ea typeface="+mn-ea"/>
                <a:cs typeface="+mn-cs"/>
              </a:defRPr>
            </a:pPr>
            <a:r>
              <a:rPr lang="es-CO" dirty="0"/>
              <a:t>Medios</a:t>
            </a:r>
            <a:r>
              <a:rPr lang="es-CO" baseline="0" dirty="0"/>
              <a:t> de Transporte </a:t>
            </a:r>
            <a:r>
              <a:rPr lang="es-CO" dirty="0"/>
              <a:t>Extintos</a:t>
            </a:r>
          </a:p>
        </c:rich>
      </c:tx>
      <c:overlay val="0"/>
      <c:spPr>
        <a:noFill/>
        <a:ln>
          <a:noFill/>
        </a:ln>
        <a:effectLst/>
      </c:spPr>
      <c:txPr>
        <a:bodyPr rot="0" spcFirstLastPara="1" vertOverflow="ellipsis" vert="horz" wrap="square" anchor="ctr" anchorCtr="1"/>
        <a:lstStyle/>
        <a:p>
          <a:pPr>
            <a:defRPr sz="1440" b="0" i="0" u="none" strike="noStrike" kern="1200" spc="0" baseline="0">
              <a:solidFill>
                <a:schemeClr val="tx1">
                  <a:lumMod val="65000"/>
                  <a:lumOff val="35000"/>
                </a:schemeClr>
              </a:solidFill>
              <a:latin typeface="+mn-lt"/>
              <a:ea typeface="+mn-ea"/>
              <a:cs typeface="+mn-cs"/>
            </a:defRPr>
          </a:pPr>
          <a:endParaRPr lang="es-CO"/>
        </a:p>
      </c:txPr>
    </c:title>
    <c:autoTitleDeleted val="0"/>
    <c:plotArea>
      <c:layout/>
      <c:barChart>
        <c:barDir val="col"/>
        <c:grouping val="stacked"/>
        <c:varyColors val="0"/>
        <c:ser>
          <c:idx val="0"/>
          <c:order val="0"/>
          <c:tx>
            <c:strRef>
              <c:f>'Extintos Ideal'!$K$2</c:f>
              <c:strCache>
                <c:ptCount val="1"/>
                <c:pt idx="0">
                  <c:v>Suceptible de venta</c:v>
                </c:pt>
              </c:strCache>
            </c:strRef>
          </c:tx>
          <c:spPr>
            <a:solidFill>
              <a:schemeClr val="accent1"/>
            </a:solidFill>
            <a:ln>
              <a:noFill/>
            </a:ln>
            <a:effectLst/>
          </c:spPr>
          <c:invertIfNegative val="0"/>
          <c:cat>
            <c:strRef>
              <c:f>'Extintos Ideal'!$J$3:$J$8</c:f>
              <c:strCache>
                <c:ptCount val="6"/>
                <c:pt idx="0">
                  <c:v>Inventario 2017-2</c:v>
                </c:pt>
                <c:pt idx="1">
                  <c:v>2017-2</c:v>
                </c:pt>
                <c:pt idx="2">
                  <c:v>2018-1</c:v>
                </c:pt>
                <c:pt idx="3">
                  <c:v>2018-2</c:v>
                </c:pt>
                <c:pt idx="4">
                  <c:v>2019-1</c:v>
                </c:pt>
                <c:pt idx="5">
                  <c:v>2019-2</c:v>
                </c:pt>
              </c:strCache>
            </c:strRef>
          </c:cat>
          <c:val>
            <c:numRef>
              <c:f>'Extintos Ideal'!$K$3:$K$8</c:f>
              <c:numCache>
                <c:formatCode>0</c:formatCode>
                <c:ptCount val="6"/>
                <c:pt idx="0">
                  <c:v>561</c:v>
                </c:pt>
                <c:pt idx="1">
                  <c:v>261</c:v>
                </c:pt>
                <c:pt idx="2">
                  <c:v>0</c:v>
                </c:pt>
              </c:numCache>
            </c:numRef>
          </c:val>
          <c:extLst>
            <c:ext xmlns:c16="http://schemas.microsoft.com/office/drawing/2014/chart" uri="{C3380CC4-5D6E-409C-BE32-E72D297353CC}">
              <c16:uniqueId val="{00000000-02D3-4661-AF2F-FF192673B4D9}"/>
            </c:ext>
          </c:extLst>
        </c:ser>
        <c:ser>
          <c:idx val="1"/>
          <c:order val="1"/>
          <c:tx>
            <c:strRef>
              <c:f>'Extintos Ideal'!$L$2</c:f>
              <c:strCache>
                <c:ptCount val="1"/>
                <c:pt idx="0">
                  <c:v>Aslitamiento</c:v>
                </c:pt>
              </c:strCache>
            </c:strRef>
          </c:tx>
          <c:spPr>
            <a:solidFill>
              <a:schemeClr val="accent2"/>
            </a:solidFill>
            <a:ln>
              <a:noFill/>
            </a:ln>
            <a:effectLst/>
          </c:spPr>
          <c:invertIfNegative val="0"/>
          <c:cat>
            <c:strRef>
              <c:f>'Extintos Ideal'!$J$3:$J$8</c:f>
              <c:strCache>
                <c:ptCount val="6"/>
                <c:pt idx="0">
                  <c:v>Inventario 2017-2</c:v>
                </c:pt>
                <c:pt idx="1">
                  <c:v>2017-2</c:v>
                </c:pt>
                <c:pt idx="2">
                  <c:v>2018-1</c:v>
                </c:pt>
                <c:pt idx="3">
                  <c:v>2018-2</c:v>
                </c:pt>
                <c:pt idx="4">
                  <c:v>2019-1</c:v>
                </c:pt>
                <c:pt idx="5">
                  <c:v>2019-2</c:v>
                </c:pt>
              </c:strCache>
            </c:strRef>
          </c:cat>
          <c:val>
            <c:numRef>
              <c:f>'Extintos Ideal'!$L$3:$L$8</c:f>
              <c:numCache>
                <c:formatCode>0</c:formatCode>
                <c:ptCount val="6"/>
                <c:pt idx="1">
                  <c:v>300</c:v>
                </c:pt>
                <c:pt idx="2">
                  <c:v>278.98800000000006</c:v>
                </c:pt>
                <c:pt idx="3">
                  <c:v>32.286000000000058</c:v>
                </c:pt>
                <c:pt idx="4">
                  <c:v>32.286000000000058</c:v>
                </c:pt>
                <c:pt idx="5">
                  <c:v>32.286000000000058</c:v>
                </c:pt>
              </c:numCache>
            </c:numRef>
          </c:val>
          <c:extLst>
            <c:ext xmlns:c16="http://schemas.microsoft.com/office/drawing/2014/chart" uri="{C3380CC4-5D6E-409C-BE32-E72D297353CC}">
              <c16:uniqueId val="{00000001-02D3-4661-AF2F-FF192673B4D9}"/>
            </c:ext>
          </c:extLst>
        </c:ser>
        <c:ser>
          <c:idx val="2"/>
          <c:order val="2"/>
          <c:tx>
            <c:strRef>
              <c:f>'Extintos Ideal'!$M$2</c:f>
              <c:strCache>
                <c:ptCount val="1"/>
                <c:pt idx="0">
                  <c:v>NuevasExtinciones</c:v>
                </c:pt>
              </c:strCache>
            </c:strRef>
          </c:tx>
          <c:spPr>
            <a:solidFill>
              <a:schemeClr val="accent6"/>
            </a:solidFill>
            <a:ln>
              <a:noFill/>
            </a:ln>
            <a:effectLst/>
          </c:spPr>
          <c:invertIfNegative val="0"/>
          <c:cat>
            <c:strRef>
              <c:f>'Extintos Ideal'!$J$3:$J$8</c:f>
              <c:strCache>
                <c:ptCount val="6"/>
                <c:pt idx="0">
                  <c:v>Inventario 2017-2</c:v>
                </c:pt>
                <c:pt idx="1">
                  <c:v>2017-2</c:v>
                </c:pt>
                <c:pt idx="2">
                  <c:v>2018-1</c:v>
                </c:pt>
                <c:pt idx="3">
                  <c:v>2018-2</c:v>
                </c:pt>
                <c:pt idx="4">
                  <c:v>2019-1</c:v>
                </c:pt>
                <c:pt idx="5">
                  <c:v>2019-2</c:v>
                </c:pt>
              </c:strCache>
            </c:strRef>
          </c:cat>
          <c:val>
            <c:numRef>
              <c:f>'Extintos Ideal'!$M$3:$M$8</c:f>
              <c:numCache>
                <c:formatCode>0</c:formatCode>
                <c:ptCount val="6"/>
                <c:pt idx="1">
                  <c:v>17.988000000000056</c:v>
                </c:pt>
                <c:pt idx="2">
                  <c:v>32.286000000000058</c:v>
                </c:pt>
                <c:pt idx="3">
                  <c:v>32.285999999999831</c:v>
                </c:pt>
                <c:pt idx="4">
                  <c:v>32.286000000000058</c:v>
                </c:pt>
                <c:pt idx="5">
                  <c:v>32.286000000000058</c:v>
                </c:pt>
              </c:numCache>
            </c:numRef>
          </c:val>
          <c:extLst>
            <c:ext xmlns:c16="http://schemas.microsoft.com/office/drawing/2014/chart" uri="{C3380CC4-5D6E-409C-BE32-E72D297353CC}">
              <c16:uniqueId val="{00000002-02D3-4661-AF2F-FF192673B4D9}"/>
            </c:ext>
          </c:extLst>
        </c:ser>
        <c:ser>
          <c:idx val="3"/>
          <c:order val="3"/>
          <c:tx>
            <c:strRef>
              <c:f>'Extintos Ideal'!$N$2</c:f>
              <c:strCache>
                <c:ptCount val="1"/>
                <c:pt idx="0">
                  <c:v>Por ubicar</c:v>
                </c:pt>
              </c:strCache>
            </c:strRef>
          </c:tx>
          <c:spPr>
            <a:solidFill>
              <a:schemeClr val="accent4"/>
            </a:solidFill>
            <a:ln>
              <a:noFill/>
            </a:ln>
            <a:effectLst/>
          </c:spPr>
          <c:invertIfNegative val="0"/>
          <c:cat>
            <c:strRef>
              <c:f>'Extintos Ideal'!$J$3:$J$8</c:f>
              <c:strCache>
                <c:ptCount val="6"/>
                <c:pt idx="0">
                  <c:v>Inventario 2017-2</c:v>
                </c:pt>
                <c:pt idx="1">
                  <c:v>2017-2</c:v>
                </c:pt>
                <c:pt idx="2">
                  <c:v>2018-1</c:v>
                </c:pt>
                <c:pt idx="3">
                  <c:v>2018-2</c:v>
                </c:pt>
                <c:pt idx="4">
                  <c:v>2019-1</c:v>
                </c:pt>
                <c:pt idx="5">
                  <c:v>2019-2</c:v>
                </c:pt>
              </c:strCache>
            </c:strRef>
          </c:cat>
          <c:val>
            <c:numRef>
              <c:f>'Extintos Ideal'!$N$3:$N$8</c:f>
              <c:numCache>
                <c:formatCode>General</c:formatCode>
                <c:ptCount val="6"/>
                <c:pt idx="0" formatCode="0">
                  <c:v>1243</c:v>
                </c:pt>
              </c:numCache>
            </c:numRef>
          </c:val>
          <c:extLst>
            <c:ext xmlns:c16="http://schemas.microsoft.com/office/drawing/2014/chart" uri="{C3380CC4-5D6E-409C-BE32-E72D297353CC}">
              <c16:uniqueId val="{00000003-02D3-4661-AF2F-FF192673B4D9}"/>
            </c:ext>
          </c:extLst>
        </c:ser>
        <c:ser>
          <c:idx val="4"/>
          <c:order val="4"/>
          <c:tx>
            <c:strRef>
              <c:f>'Extintos Ideal'!$O$2</c:f>
              <c:strCache>
                <c:ptCount val="1"/>
                <c:pt idx="0">
                  <c:v>Por chatarrizar</c:v>
                </c:pt>
              </c:strCache>
            </c:strRef>
          </c:tx>
          <c:spPr>
            <a:solidFill>
              <a:schemeClr val="accent5"/>
            </a:solidFill>
            <a:ln>
              <a:noFill/>
            </a:ln>
            <a:effectLst/>
          </c:spPr>
          <c:invertIfNegative val="0"/>
          <c:cat>
            <c:strRef>
              <c:f>'Extintos Ideal'!$J$3:$J$8</c:f>
              <c:strCache>
                <c:ptCount val="6"/>
                <c:pt idx="0">
                  <c:v>Inventario 2017-2</c:v>
                </c:pt>
                <c:pt idx="1">
                  <c:v>2017-2</c:v>
                </c:pt>
                <c:pt idx="2">
                  <c:v>2018-1</c:v>
                </c:pt>
                <c:pt idx="3">
                  <c:v>2018-2</c:v>
                </c:pt>
                <c:pt idx="4">
                  <c:v>2019-1</c:v>
                </c:pt>
                <c:pt idx="5">
                  <c:v>2019-2</c:v>
                </c:pt>
              </c:strCache>
            </c:strRef>
          </c:cat>
          <c:val>
            <c:numRef>
              <c:f>'Extintos Ideal'!$O$3:$O$8</c:f>
              <c:numCache>
                <c:formatCode>General</c:formatCode>
                <c:ptCount val="6"/>
                <c:pt idx="0" formatCode="0">
                  <c:v>187</c:v>
                </c:pt>
              </c:numCache>
            </c:numRef>
          </c:val>
          <c:extLst>
            <c:ext xmlns:c16="http://schemas.microsoft.com/office/drawing/2014/chart" uri="{C3380CC4-5D6E-409C-BE32-E72D297353CC}">
              <c16:uniqueId val="{00000004-02D3-4661-AF2F-FF192673B4D9}"/>
            </c:ext>
          </c:extLst>
        </c:ser>
        <c:ser>
          <c:idx val="5"/>
          <c:order val="5"/>
          <c:tx>
            <c:strRef>
              <c:f>'Extintos Ideal'!$P$2</c:f>
              <c:strCache>
                <c:ptCount val="1"/>
                <c:pt idx="0">
                  <c:v>Ventas</c:v>
                </c:pt>
              </c:strCache>
            </c:strRef>
          </c:tx>
          <c:spPr>
            <a:solidFill>
              <a:schemeClr val="accent3"/>
            </a:solidFill>
            <a:ln>
              <a:noFill/>
            </a:ln>
            <a:effectLst/>
          </c:spPr>
          <c:invertIfNegative val="0"/>
          <c:cat>
            <c:strRef>
              <c:f>'Extintos Ideal'!$J$3:$J$8</c:f>
              <c:strCache>
                <c:ptCount val="6"/>
                <c:pt idx="0">
                  <c:v>Inventario 2017-2</c:v>
                </c:pt>
                <c:pt idx="1">
                  <c:v>2017-2</c:v>
                </c:pt>
                <c:pt idx="2">
                  <c:v>2018-1</c:v>
                </c:pt>
                <c:pt idx="3">
                  <c:v>2018-2</c:v>
                </c:pt>
                <c:pt idx="4">
                  <c:v>2019-1</c:v>
                </c:pt>
                <c:pt idx="5">
                  <c:v>2019-2</c:v>
                </c:pt>
              </c:strCache>
            </c:strRef>
          </c:cat>
          <c:val>
            <c:numRef>
              <c:f>'Extintos Ideal'!$P$3:$P$8</c:f>
              <c:numCache>
                <c:formatCode>General</c:formatCode>
                <c:ptCount val="6"/>
                <c:pt idx="2" formatCode="0">
                  <c:v>150</c:v>
                </c:pt>
                <c:pt idx="3" formatCode="0">
                  <c:v>300</c:v>
                </c:pt>
                <c:pt idx="4" formatCode="0">
                  <c:v>278.98800000000006</c:v>
                </c:pt>
                <c:pt idx="5" formatCode="0">
                  <c:v>32.285999999999831</c:v>
                </c:pt>
              </c:numCache>
            </c:numRef>
          </c:val>
          <c:extLst>
            <c:ext xmlns:c16="http://schemas.microsoft.com/office/drawing/2014/chart" uri="{C3380CC4-5D6E-409C-BE32-E72D297353CC}">
              <c16:uniqueId val="{00000005-02D3-4661-AF2F-FF192673B4D9}"/>
            </c:ext>
          </c:extLst>
        </c:ser>
        <c:dLbls>
          <c:showLegendKey val="0"/>
          <c:showVal val="0"/>
          <c:showCatName val="0"/>
          <c:showSerName val="0"/>
          <c:showPercent val="0"/>
          <c:showBubbleSize val="0"/>
        </c:dLbls>
        <c:gapWidth val="150"/>
        <c:overlap val="100"/>
        <c:axId val="452490000"/>
        <c:axId val="452482128"/>
      </c:barChart>
      <c:catAx>
        <c:axId val="4524900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s-CO"/>
          </a:p>
        </c:txPr>
        <c:crossAx val="452482128"/>
        <c:crosses val="autoZero"/>
        <c:auto val="1"/>
        <c:lblAlgn val="ctr"/>
        <c:lblOffset val="100"/>
        <c:noMultiLvlLbl val="0"/>
      </c:catAx>
      <c:valAx>
        <c:axId val="4524821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s-CO"/>
          </a:p>
        </c:txPr>
        <c:crossAx val="452490000"/>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1200" b="0" i="0" u="none" strike="noStrike" kern="1200" baseline="0">
                <a:solidFill>
                  <a:schemeClr val="tx1">
                    <a:lumMod val="65000"/>
                    <a:lumOff val="35000"/>
                  </a:schemeClr>
                </a:solidFill>
                <a:latin typeface="+mn-lt"/>
                <a:ea typeface="+mn-ea"/>
                <a:cs typeface="+mn-cs"/>
              </a:defRPr>
            </a:pPr>
            <a:endParaRPr lang="es-CO"/>
          </a:p>
        </c:txPr>
      </c:dTable>
      <c:spPr>
        <a:noFill/>
        <a:ln>
          <a:noFill/>
        </a:ln>
        <a:effectLst/>
      </c:spPr>
    </c:plotArea>
    <c:plotVisOnly val="1"/>
    <c:dispBlanksAs val="gap"/>
    <c:showDLblsOverMax val="0"/>
  </c:chart>
  <c:spPr>
    <a:noFill/>
    <a:ln>
      <a:noFill/>
    </a:ln>
    <a:effectLst/>
  </c:spPr>
  <c:txPr>
    <a:bodyPr/>
    <a:lstStyle/>
    <a:p>
      <a:pPr>
        <a:defRPr sz="1200"/>
      </a:pPr>
      <a:endParaRPr lang="es-CO"/>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40" b="0" i="0" u="none" strike="noStrike" kern="1200" spc="0" baseline="0">
                <a:solidFill>
                  <a:schemeClr val="tx1">
                    <a:lumMod val="65000"/>
                    <a:lumOff val="35000"/>
                  </a:schemeClr>
                </a:solidFill>
                <a:latin typeface="+mn-lt"/>
                <a:ea typeface="+mn-ea"/>
                <a:cs typeface="+mn-cs"/>
              </a:defRPr>
            </a:pPr>
            <a:r>
              <a:rPr lang="es-CO" dirty="0"/>
              <a:t>Sociedades Extinción</a:t>
            </a:r>
          </a:p>
        </c:rich>
      </c:tx>
      <c:overlay val="0"/>
      <c:spPr>
        <a:noFill/>
        <a:ln>
          <a:noFill/>
        </a:ln>
        <a:effectLst/>
      </c:spPr>
      <c:txPr>
        <a:bodyPr rot="0" spcFirstLastPara="1" vertOverflow="ellipsis" vert="horz" wrap="square" anchor="ctr" anchorCtr="1"/>
        <a:lstStyle/>
        <a:p>
          <a:pPr>
            <a:defRPr sz="1440" b="0" i="0" u="none" strike="noStrike" kern="1200" spc="0" baseline="0">
              <a:solidFill>
                <a:schemeClr val="tx1">
                  <a:lumMod val="65000"/>
                  <a:lumOff val="35000"/>
                </a:schemeClr>
              </a:solidFill>
              <a:latin typeface="+mn-lt"/>
              <a:ea typeface="+mn-ea"/>
              <a:cs typeface="+mn-cs"/>
            </a:defRPr>
          </a:pPr>
          <a:endParaRPr lang="es-CO"/>
        </a:p>
      </c:txPr>
    </c:title>
    <c:autoTitleDeleted val="0"/>
    <c:plotArea>
      <c:layout/>
      <c:barChart>
        <c:barDir val="col"/>
        <c:grouping val="stacked"/>
        <c:varyColors val="0"/>
        <c:ser>
          <c:idx val="0"/>
          <c:order val="0"/>
          <c:tx>
            <c:strRef>
              <c:f>'Extintos Ideal'!$B$30</c:f>
              <c:strCache>
                <c:ptCount val="1"/>
                <c:pt idx="0">
                  <c:v>Suceptible de venta</c:v>
                </c:pt>
              </c:strCache>
            </c:strRef>
          </c:tx>
          <c:spPr>
            <a:solidFill>
              <a:schemeClr val="accent1"/>
            </a:solidFill>
            <a:ln>
              <a:noFill/>
            </a:ln>
            <a:effectLst/>
          </c:spPr>
          <c:invertIfNegative val="0"/>
          <c:cat>
            <c:strRef>
              <c:f>'Extintos Ideal'!$A$31:$A$36</c:f>
              <c:strCache>
                <c:ptCount val="6"/>
                <c:pt idx="0">
                  <c:v>Inventario 2017-2</c:v>
                </c:pt>
                <c:pt idx="1">
                  <c:v>2017-2</c:v>
                </c:pt>
                <c:pt idx="2">
                  <c:v>2018-1</c:v>
                </c:pt>
                <c:pt idx="3">
                  <c:v>2018-2</c:v>
                </c:pt>
                <c:pt idx="4">
                  <c:v>2019-1</c:v>
                </c:pt>
                <c:pt idx="5">
                  <c:v>2019-2</c:v>
                </c:pt>
              </c:strCache>
            </c:strRef>
          </c:cat>
          <c:val>
            <c:numRef>
              <c:f>'Extintos Ideal'!$B$31:$B$36</c:f>
              <c:numCache>
                <c:formatCode>0</c:formatCode>
                <c:ptCount val="6"/>
                <c:pt idx="0">
                  <c:v>301</c:v>
                </c:pt>
                <c:pt idx="1">
                  <c:v>297.5</c:v>
                </c:pt>
                <c:pt idx="2">
                  <c:v>295</c:v>
                </c:pt>
                <c:pt idx="3">
                  <c:v>292.5</c:v>
                </c:pt>
                <c:pt idx="4">
                  <c:v>290</c:v>
                </c:pt>
                <c:pt idx="5">
                  <c:v>287.5</c:v>
                </c:pt>
              </c:numCache>
            </c:numRef>
          </c:val>
          <c:extLst>
            <c:ext xmlns:c16="http://schemas.microsoft.com/office/drawing/2014/chart" uri="{C3380CC4-5D6E-409C-BE32-E72D297353CC}">
              <c16:uniqueId val="{00000000-B21F-4343-8A65-A34A617C2FD0}"/>
            </c:ext>
          </c:extLst>
        </c:ser>
        <c:ser>
          <c:idx val="1"/>
          <c:order val="1"/>
          <c:tx>
            <c:strRef>
              <c:f>'Extintos Ideal'!$C$30</c:f>
              <c:strCache>
                <c:ptCount val="1"/>
                <c:pt idx="0">
                  <c:v>Aslitamiento activas</c:v>
                </c:pt>
              </c:strCache>
            </c:strRef>
          </c:tx>
          <c:spPr>
            <a:solidFill>
              <a:schemeClr val="accent2"/>
            </a:solidFill>
            <a:ln>
              <a:noFill/>
            </a:ln>
            <a:effectLst/>
          </c:spPr>
          <c:invertIfNegative val="0"/>
          <c:cat>
            <c:strRef>
              <c:f>'Extintos Ideal'!$A$31:$A$36</c:f>
              <c:strCache>
                <c:ptCount val="6"/>
                <c:pt idx="0">
                  <c:v>Inventario 2017-2</c:v>
                </c:pt>
                <c:pt idx="1">
                  <c:v>2017-2</c:v>
                </c:pt>
                <c:pt idx="2">
                  <c:v>2018-1</c:v>
                </c:pt>
                <c:pt idx="3">
                  <c:v>2018-2</c:v>
                </c:pt>
                <c:pt idx="4">
                  <c:v>2019-1</c:v>
                </c:pt>
                <c:pt idx="5">
                  <c:v>2019-2</c:v>
                </c:pt>
              </c:strCache>
            </c:strRef>
          </c:cat>
          <c:val>
            <c:numRef>
              <c:f>'Extintos Ideal'!$C$31:$C$36</c:f>
              <c:numCache>
                <c:formatCode>0</c:formatCode>
                <c:ptCount val="6"/>
                <c:pt idx="1">
                  <c:v>1.5</c:v>
                </c:pt>
                <c:pt idx="2">
                  <c:v>1.5</c:v>
                </c:pt>
                <c:pt idx="3">
                  <c:v>1.5</c:v>
                </c:pt>
                <c:pt idx="4">
                  <c:v>1.5</c:v>
                </c:pt>
                <c:pt idx="5">
                  <c:v>1.5</c:v>
                </c:pt>
              </c:numCache>
            </c:numRef>
          </c:val>
          <c:extLst>
            <c:ext xmlns:c16="http://schemas.microsoft.com/office/drawing/2014/chart" uri="{C3380CC4-5D6E-409C-BE32-E72D297353CC}">
              <c16:uniqueId val="{00000001-B21F-4343-8A65-A34A617C2FD0}"/>
            </c:ext>
          </c:extLst>
        </c:ser>
        <c:ser>
          <c:idx val="2"/>
          <c:order val="2"/>
          <c:tx>
            <c:strRef>
              <c:f>'Extintos Ideal'!$D$30</c:f>
              <c:strCache>
                <c:ptCount val="1"/>
                <c:pt idx="0">
                  <c:v>Alistamiento en Liquidacion</c:v>
                </c:pt>
              </c:strCache>
            </c:strRef>
          </c:tx>
          <c:spPr>
            <a:solidFill>
              <a:schemeClr val="accent3"/>
            </a:solidFill>
            <a:ln>
              <a:noFill/>
            </a:ln>
            <a:effectLst/>
          </c:spPr>
          <c:invertIfNegative val="0"/>
          <c:cat>
            <c:strRef>
              <c:f>'Extintos Ideal'!$A$31:$A$36</c:f>
              <c:strCache>
                <c:ptCount val="6"/>
                <c:pt idx="0">
                  <c:v>Inventario 2017-2</c:v>
                </c:pt>
                <c:pt idx="1">
                  <c:v>2017-2</c:v>
                </c:pt>
                <c:pt idx="2">
                  <c:v>2018-1</c:v>
                </c:pt>
                <c:pt idx="3">
                  <c:v>2018-2</c:v>
                </c:pt>
                <c:pt idx="4">
                  <c:v>2019-1</c:v>
                </c:pt>
                <c:pt idx="5">
                  <c:v>2019-2</c:v>
                </c:pt>
              </c:strCache>
            </c:strRef>
          </c:cat>
          <c:val>
            <c:numRef>
              <c:f>'Extintos Ideal'!$D$31:$D$36</c:f>
              <c:numCache>
                <c:formatCode>0</c:formatCode>
                <c:ptCount val="6"/>
                <c:pt idx="1">
                  <c:v>2</c:v>
                </c:pt>
                <c:pt idx="2">
                  <c:v>2</c:v>
                </c:pt>
                <c:pt idx="3">
                  <c:v>2</c:v>
                </c:pt>
                <c:pt idx="4">
                  <c:v>2</c:v>
                </c:pt>
                <c:pt idx="5">
                  <c:v>2</c:v>
                </c:pt>
              </c:numCache>
            </c:numRef>
          </c:val>
          <c:extLst>
            <c:ext xmlns:c16="http://schemas.microsoft.com/office/drawing/2014/chart" uri="{C3380CC4-5D6E-409C-BE32-E72D297353CC}">
              <c16:uniqueId val="{00000002-B21F-4343-8A65-A34A617C2FD0}"/>
            </c:ext>
          </c:extLst>
        </c:ser>
        <c:ser>
          <c:idx val="3"/>
          <c:order val="3"/>
          <c:tx>
            <c:strRef>
              <c:f>'Extintos Ideal'!$E$30</c:f>
              <c:strCache>
                <c:ptCount val="1"/>
                <c:pt idx="0">
                  <c:v>Nuevas Extinciones</c:v>
                </c:pt>
              </c:strCache>
            </c:strRef>
          </c:tx>
          <c:spPr>
            <a:solidFill>
              <a:schemeClr val="accent4"/>
            </a:solidFill>
            <a:ln>
              <a:noFill/>
            </a:ln>
            <a:effectLst/>
          </c:spPr>
          <c:invertIfNegative val="0"/>
          <c:cat>
            <c:strRef>
              <c:f>'Extintos Ideal'!$A$31:$A$36</c:f>
              <c:strCache>
                <c:ptCount val="6"/>
                <c:pt idx="0">
                  <c:v>Inventario 2017-2</c:v>
                </c:pt>
                <c:pt idx="1">
                  <c:v>2017-2</c:v>
                </c:pt>
                <c:pt idx="2">
                  <c:v>2018-1</c:v>
                </c:pt>
                <c:pt idx="3">
                  <c:v>2018-2</c:v>
                </c:pt>
                <c:pt idx="4">
                  <c:v>2019-1</c:v>
                </c:pt>
                <c:pt idx="5">
                  <c:v>2019-2</c:v>
                </c:pt>
              </c:strCache>
            </c:strRef>
          </c:cat>
          <c:val>
            <c:numRef>
              <c:f>'Extintos Ideal'!$E$31:$E$36</c:f>
              <c:numCache>
                <c:formatCode>0</c:formatCode>
                <c:ptCount val="6"/>
                <c:pt idx="1">
                  <c:v>1</c:v>
                </c:pt>
                <c:pt idx="2">
                  <c:v>1</c:v>
                </c:pt>
                <c:pt idx="3">
                  <c:v>1</c:v>
                </c:pt>
                <c:pt idx="4">
                  <c:v>1</c:v>
                </c:pt>
                <c:pt idx="5">
                  <c:v>1</c:v>
                </c:pt>
              </c:numCache>
            </c:numRef>
          </c:val>
          <c:extLst>
            <c:ext xmlns:c16="http://schemas.microsoft.com/office/drawing/2014/chart" uri="{C3380CC4-5D6E-409C-BE32-E72D297353CC}">
              <c16:uniqueId val="{00000003-B21F-4343-8A65-A34A617C2FD0}"/>
            </c:ext>
          </c:extLst>
        </c:ser>
        <c:ser>
          <c:idx val="4"/>
          <c:order val="4"/>
          <c:tx>
            <c:strRef>
              <c:f>'Extintos Ideal'!$F$30</c:f>
              <c:strCache>
                <c:ptCount val="1"/>
                <c:pt idx="0">
                  <c:v>Sociedades de Papel</c:v>
                </c:pt>
              </c:strCache>
            </c:strRef>
          </c:tx>
          <c:spPr>
            <a:solidFill>
              <a:schemeClr val="accent5"/>
            </a:solidFill>
            <a:ln>
              <a:noFill/>
            </a:ln>
            <a:effectLst/>
          </c:spPr>
          <c:invertIfNegative val="0"/>
          <c:cat>
            <c:strRef>
              <c:f>'Extintos Ideal'!$A$31:$A$36</c:f>
              <c:strCache>
                <c:ptCount val="6"/>
                <c:pt idx="0">
                  <c:v>Inventario 2017-2</c:v>
                </c:pt>
                <c:pt idx="1">
                  <c:v>2017-2</c:v>
                </c:pt>
                <c:pt idx="2">
                  <c:v>2018-1</c:v>
                </c:pt>
                <c:pt idx="3">
                  <c:v>2018-2</c:v>
                </c:pt>
                <c:pt idx="4">
                  <c:v>2019-1</c:v>
                </c:pt>
                <c:pt idx="5">
                  <c:v>2019-2</c:v>
                </c:pt>
              </c:strCache>
            </c:strRef>
          </c:cat>
          <c:val>
            <c:numRef>
              <c:f>'Extintos Ideal'!$F$31:$F$36</c:f>
              <c:numCache>
                <c:formatCode>General</c:formatCode>
                <c:ptCount val="6"/>
                <c:pt idx="0" formatCode="0">
                  <c:v>14</c:v>
                </c:pt>
              </c:numCache>
            </c:numRef>
          </c:val>
          <c:extLst>
            <c:ext xmlns:c16="http://schemas.microsoft.com/office/drawing/2014/chart" uri="{C3380CC4-5D6E-409C-BE32-E72D297353CC}">
              <c16:uniqueId val="{00000004-B21F-4343-8A65-A34A617C2FD0}"/>
            </c:ext>
          </c:extLst>
        </c:ser>
        <c:ser>
          <c:idx val="5"/>
          <c:order val="5"/>
          <c:tx>
            <c:strRef>
              <c:f>'Extintos Ideal'!$G$30</c:f>
              <c:strCache>
                <c:ptCount val="1"/>
                <c:pt idx="0">
                  <c:v>Ventas</c:v>
                </c:pt>
              </c:strCache>
            </c:strRef>
          </c:tx>
          <c:spPr>
            <a:solidFill>
              <a:schemeClr val="accent6"/>
            </a:solidFill>
            <a:ln>
              <a:noFill/>
            </a:ln>
            <a:effectLst/>
          </c:spPr>
          <c:invertIfNegative val="0"/>
          <c:cat>
            <c:strRef>
              <c:f>'Extintos Ideal'!$A$31:$A$36</c:f>
              <c:strCache>
                <c:ptCount val="6"/>
                <c:pt idx="0">
                  <c:v>Inventario 2017-2</c:v>
                </c:pt>
                <c:pt idx="1">
                  <c:v>2017-2</c:v>
                </c:pt>
                <c:pt idx="2">
                  <c:v>2018-1</c:v>
                </c:pt>
                <c:pt idx="3">
                  <c:v>2018-2</c:v>
                </c:pt>
                <c:pt idx="4">
                  <c:v>2019-1</c:v>
                </c:pt>
                <c:pt idx="5">
                  <c:v>2019-2</c:v>
                </c:pt>
              </c:strCache>
            </c:strRef>
          </c:cat>
          <c:val>
            <c:numRef>
              <c:f>'Extintos Ideal'!$G$31:$G$36</c:f>
              <c:numCache>
                <c:formatCode>General</c:formatCode>
                <c:ptCount val="6"/>
                <c:pt idx="2" formatCode="0">
                  <c:v>3.5</c:v>
                </c:pt>
                <c:pt idx="3" formatCode="0">
                  <c:v>3.5</c:v>
                </c:pt>
                <c:pt idx="4" formatCode="0">
                  <c:v>3.5</c:v>
                </c:pt>
                <c:pt idx="5" formatCode="0">
                  <c:v>3.5</c:v>
                </c:pt>
              </c:numCache>
            </c:numRef>
          </c:val>
          <c:extLst>
            <c:ext xmlns:c16="http://schemas.microsoft.com/office/drawing/2014/chart" uri="{C3380CC4-5D6E-409C-BE32-E72D297353CC}">
              <c16:uniqueId val="{00000005-B21F-4343-8A65-A34A617C2FD0}"/>
            </c:ext>
          </c:extLst>
        </c:ser>
        <c:dLbls>
          <c:showLegendKey val="0"/>
          <c:showVal val="0"/>
          <c:showCatName val="0"/>
          <c:showSerName val="0"/>
          <c:showPercent val="0"/>
          <c:showBubbleSize val="0"/>
        </c:dLbls>
        <c:gapWidth val="150"/>
        <c:overlap val="100"/>
        <c:axId val="194929440"/>
        <c:axId val="194937312"/>
      </c:barChart>
      <c:catAx>
        <c:axId val="194929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s-CO"/>
          </a:p>
        </c:txPr>
        <c:crossAx val="194937312"/>
        <c:crosses val="autoZero"/>
        <c:auto val="1"/>
        <c:lblAlgn val="ctr"/>
        <c:lblOffset val="100"/>
        <c:noMultiLvlLbl val="0"/>
      </c:catAx>
      <c:valAx>
        <c:axId val="19493731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s-CO"/>
          </a:p>
        </c:txPr>
        <c:crossAx val="194929440"/>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1200" b="0" i="0" u="none" strike="noStrike" kern="1200" baseline="0">
                <a:solidFill>
                  <a:schemeClr val="tx1">
                    <a:lumMod val="65000"/>
                    <a:lumOff val="35000"/>
                  </a:schemeClr>
                </a:solidFill>
                <a:latin typeface="+mn-lt"/>
                <a:ea typeface="+mn-ea"/>
                <a:cs typeface="+mn-cs"/>
              </a:defRPr>
            </a:pPr>
            <a:endParaRPr lang="es-CO"/>
          </a:p>
        </c:txPr>
      </c:dTable>
      <c:spPr>
        <a:noFill/>
        <a:ln>
          <a:noFill/>
        </a:ln>
        <a:effectLst/>
      </c:spPr>
    </c:plotArea>
    <c:plotVisOnly val="1"/>
    <c:dispBlanksAs val="gap"/>
    <c:showDLblsOverMax val="0"/>
  </c:chart>
  <c:spPr>
    <a:noFill/>
    <a:ln>
      <a:noFill/>
    </a:ln>
    <a:effectLst/>
  </c:spPr>
  <c:txPr>
    <a:bodyPr/>
    <a:lstStyle/>
    <a:p>
      <a:pPr>
        <a:defRPr sz="1200"/>
      </a:pPr>
      <a:endParaRPr lang="es-CO"/>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60" b="0" i="0" u="none" strike="noStrike" kern="1200" spc="0" baseline="0">
                <a:solidFill>
                  <a:schemeClr val="tx1">
                    <a:lumMod val="65000"/>
                    <a:lumOff val="35000"/>
                  </a:schemeClr>
                </a:solidFill>
                <a:latin typeface="+mn-lt"/>
                <a:ea typeface="+mn-ea"/>
                <a:cs typeface="+mn-cs"/>
              </a:defRPr>
            </a:pPr>
            <a:r>
              <a:rPr lang="es-CO"/>
              <a:t>Gestión Inventario</a:t>
            </a:r>
          </a:p>
        </c:rich>
      </c:tx>
      <c:overlay val="0"/>
      <c:spPr>
        <a:noFill/>
        <a:ln>
          <a:noFill/>
        </a:ln>
        <a:effectLst/>
      </c:spPr>
      <c:txPr>
        <a:bodyPr rot="0" spcFirstLastPara="1" vertOverflow="ellipsis" vert="horz" wrap="square" anchor="ctr" anchorCtr="1"/>
        <a:lstStyle/>
        <a:p>
          <a:pPr>
            <a:defRPr sz="2160" b="0" i="0" u="none" strike="noStrike" kern="1200" spc="0" baseline="0">
              <a:solidFill>
                <a:schemeClr val="tx1">
                  <a:lumMod val="65000"/>
                  <a:lumOff val="35000"/>
                </a:schemeClr>
              </a:solidFill>
              <a:latin typeface="+mn-lt"/>
              <a:ea typeface="+mn-ea"/>
              <a:cs typeface="+mn-cs"/>
            </a:defRPr>
          </a:pPr>
          <a:endParaRPr lang="es-CO"/>
        </a:p>
      </c:txPr>
    </c:title>
    <c:autoTitleDeleted val="0"/>
    <c:plotArea>
      <c:layout/>
      <c:barChart>
        <c:barDir val="bar"/>
        <c:grouping val="clustered"/>
        <c:varyColors val="0"/>
        <c:ser>
          <c:idx val="0"/>
          <c:order val="0"/>
          <c:tx>
            <c:strRef>
              <c:f>Hoja3!$B$1</c:f>
              <c:strCache>
                <c:ptCount val="1"/>
                <c:pt idx="0">
                  <c:v>Inventario Suceptible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Hoja3!$A$2:$A$7</c:f>
              <c:strCache>
                <c:ptCount val="6"/>
                <c:pt idx="0">
                  <c:v>Inmuebles no sociales</c:v>
                </c:pt>
                <c:pt idx="1">
                  <c:v>Bienes Sociales</c:v>
                </c:pt>
                <c:pt idx="2">
                  <c:v>Medios de Transporte</c:v>
                </c:pt>
                <c:pt idx="3">
                  <c:v>Muebles y Enseres</c:v>
                </c:pt>
                <c:pt idx="4">
                  <c:v>Semovientes</c:v>
                </c:pt>
                <c:pt idx="5">
                  <c:v>Sustancias</c:v>
                </c:pt>
              </c:strCache>
            </c:strRef>
          </c:cat>
          <c:val>
            <c:numRef>
              <c:f>Hoja3!$B$2:$B$7</c:f>
              <c:numCache>
                <c:formatCode>General</c:formatCode>
                <c:ptCount val="6"/>
                <c:pt idx="0">
                  <c:v>13353</c:v>
                </c:pt>
                <c:pt idx="1">
                  <c:v>3575</c:v>
                </c:pt>
                <c:pt idx="2">
                  <c:v>5414</c:v>
                </c:pt>
                <c:pt idx="3">
                  <c:v>22248</c:v>
                </c:pt>
                <c:pt idx="4">
                  <c:v>1570</c:v>
                </c:pt>
                <c:pt idx="5">
                  <c:v>630</c:v>
                </c:pt>
              </c:numCache>
            </c:numRef>
          </c:val>
          <c:extLst>
            <c:ext xmlns:c16="http://schemas.microsoft.com/office/drawing/2014/chart" uri="{C3380CC4-5D6E-409C-BE32-E72D297353CC}">
              <c16:uniqueId val="{00000000-BD19-41C6-AAFD-A7FDE3A7BFB2}"/>
            </c:ext>
          </c:extLst>
        </c:ser>
        <c:ser>
          <c:idx val="1"/>
          <c:order val="1"/>
          <c:tx>
            <c:strRef>
              <c:f>Hoja3!$C$1</c:f>
              <c:strCache>
                <c:ptCount val="1"/>
                <c:pt idx="0">
                  <c:v>Enajenar</c:v>
                </c:pt>
              </c:strCache>
            </c:strRef>
          </c:tx>
          <c:spPr>
            <a:solidFill>
              <a:schemeClr val="accent2"/>
            </a:solidFill>
            <a:ln>
              <a:noFill/>
            </a:ln>
            <a:effectLst/>
          </c:spPr>
          <c:invertIfNegative val="0"/>
          <c:cat>
            <c:strRef>
              <c:f>Hoja3!$A$2:$A$7</c:f>
              <c:strCache>
                <c:ptCount val="6"/>
                <c:pt idx="0">
                  <c:v>Inmuebles no sociales</c:v>
                </c:pt>
                <c:pt idx="1">
                  <c:v>Bienes Sociales</c:v>
                </c:pt>
                <c:pt idx="2">
                  <c:v>Medios de Transporte</c:v>
                </c:pt>
                <c:pt idx="3">
                  <c:v>Muebles y Enseres</c:v>
                </c:pt>
                <c:pt idx="4">
                  <c:v>Semovientes</c:v>
                </c:pt>
                <c:pt idx="5">
                  <c:v>Sustancias</c:v>
                </c:pt>
              </c:strCache>
            </c:strRef>
          </c:cat>
          <c:val>
            <c:numRef>
              <c:f>Hoja3!$C$2:$C$7</c:f>
              <c:numCache>
                <c:formatCode>General</c:formatCode>
                <c:ptCount val="6"/>
                <c:pt idx="0">
                  <c:v>3139</c:v>
                </c:pt>
                <c:pt idx="1">
                  <c:v>640</c:v>
                </c:pt>
                <c:pt idx="2">
                  <c:v>600</c:v>
                </c:pt>
                <c:pt idx="3">
                  <c:v>1932</c:v>
                </c:pt>
                <c:pt idx="4">
                  <c:v>1570</c:v>
                </c:pt>
                <c:pt idx="5">
                  <c:v>630</c:v>
                </c:pt>
              </c:numCache>
            </c:numRef>
          </c:val>
          <c:extLst>
            <c:ext xmlns:c16="http://schemas.microsoft.com/office/drawing/2014/chart" uri="{C3380CC4-5D6E-409C-BE32-E72D297353CC}">
              <c16:uniqueId val="{00000001-BD19-41C6-AAFD-A7FDE3A7BFB2}"/>
            </c:ext>
          </c:extLst>
        </c:ser>
        <c:ser>
          <c:idx val="2"/>
          <c:order val="2"/>
          <c:tx>
            <c:strRef>
              <c:f>Hoja3!$D$1</c:f>
              <c:strCache>
                <c:ptCount val="1"/>
                <c:pt idx="0">
                  <c:v>Chatarrizar</c:v>
                </c:pt>
              </c:strCache>
            </c:strRef>
          </c:tx>
          <c:spPr>
            <a:solidFill>
              <a:schemeClr val="accent3"/>
            </a:solidFill>
            <a:ln>
              <a:noFill/>
            </a:ln>
            <a:effectLst/>
          </c:spPr>
          <c:invertIfNegative val="0"/>
          <c:cat>
            <c:strRef>
              <c:f>Hoja3!$A$2:$A$7</c:f>
              <c:strCache>
                <c:ptCount val="6"/>
                <c:pt idx="0">
                  <c:v>Inmuebles no sociales</c:v>
                </c:pt>
                <c:pt idx="1">
                  <c:v>Bienes Sociales</c:v>
                </c:pt>
                <c:pt idx="2">
                  <c:v>Medios de Transporte</c:v>
                </c:pt>
                <c:pt idx="3">
                  <c:v>Muebles y Enseres</c:v>
                </c:pt>
                <c:pt idx="4">
                  <c:v>Semovientes</c:v>
                </c:pt>
                <c:pt idx="5">
                  <c:v>Sustancias</c:v>
                </c:pt>
              </c:strCache>
            </c:strRef>
          </c:cat>
          <c:val>
            <c:numRef>
              <c:f>Hoja3!$D$2:$D$7</c:f>
              <c:numCache>
                <c:formatCode>General</c:formatCode>
                <c:ptCount val="6"/>
                <c:pt idx="2">
                  <c:v>1531</c:v>
                </c:pt>
              </c:numCache>
            </c:numRef>
          </c:val>
          <c:extLst>
            <c:ext xmlns:c16="http://schemas.microsoft.com/office/drawing/2014/chart" uri="{C3380CC4-5D6E-409C-BE32-E72D297353CC}">
              <c16:uniqueId val="{00000002-BD19-41C6-AAFD-A7FDE3A7BFB2}"/>
            </c:ext>
          </c:extLst>
        </c:ser>
        <c:ser>
          <c:idx val="3"/>
          <c:order val="3"/>
          <c:tx>
            <c:strRef>
              <c:f>Hoja3!$E$1</c:f>
              <c:strCache>
                <c:ptCount val="1"/>
                <c:pt idx="0">
                  <c:v>Destruir</c:v>
                </c:pt>
              </c:strCache>
            </c:strRef>
          </c:tx>
          <c:spPr>
            <a:solidFill>
              <a:schemeClr val="accent4"/>
            </a:solidFill>
            <a:ln>
              <a:noFill/>
            </a:ln>
            <a:effectLst/>
          </c:spPr>
          <c:invertIfNegative val="0"/>
          <c:cat>
            <c:strRef>
              <c:f>Hoja3!$A$2:$A$7</c:f>
              <c:strCache>
                <c:ptCount val="6"/>
                <c:pt idx="0">
                  <c:v>Inmuebles no sociales</c:v>
                </c:pt>
                <c:pt idx="1">
                  <c:v>Bienes Sociales</c:v>
                </c:pt>
                <c:pt idx="2">
                  <c:v>Medios de Transporte</c:v>
                </c:pt>
                <c:pt idx="3">
                  <c:v>Muebles y Enseres</c:v>
                </c:pt>
                <c:pt idx="4">
                  <c:v>Semovientes</c:v>
                </c:pt>
                <c:pt idx="5">
                  <c:v>Sustancias</c:v>
                </c:pt>
              </c:strCache>
            </c:strRef>
          </c:cat>
          <c:val>
            <c:numRef>
              <c:f>Hoja3!$E$2:$E$7</c:f>
              <c:numCache>
                <c:formatCode>General</c:formatCode>
                <c:ptCount val="6"/>
                <c:pt idx="3">
                  <c:v>20316</c:v>
                </c:pt>
              </c:numCache>
            </c:numRef>
          </c:val>
          <c:extLst>
            <c:ext xmlns:c16="http://schemas.microsoft.com/office/drawing/2014/chart" uri="{C3380CC4-5D6E-409C-BE32-E72D297353CC}">
              <c16:uniqueId val="{00000003-BD19-41C6-AAFD-A7FDE3A7BFB2}"/>
            </c:ext>
          </c:extLst>
        </c:ser>
        <c:dLbls>
          <c:showLegendKey val="0"/>
          <c:showVal val="0"/>
          <c:showCatName val="0"/>
          <c:showSerName val="0"/>
          <c:showPercent val="0"/>
          <c:showBubbleSize val="0"/>
        </c:dLbls>
        <c:gapWidth val="182"/>
        <c:axId val="708773072"/>
        <c:axId val="709627248"/>
      </c:barChart>
      <c:catAx>
        <c:axId val="7087730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s-CO"/>
          </a:p>
        </c:txPr>
        <c:crossAx val="709627248"/>
        <c:crosses val="autoZero"/>
        <c:auto val="1"/>
        <c:lblAlgn val="l"/>
        <c:lblOffset val="100"/>
        <c:noMultiLvlLbl val="0"/>
      </c:catAx>
      <c:valAx>
        <c:axId val="70962724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s-CO"/>
          </a:p>
        </c:txPr>
        <c:crossAx val="708773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s-CO"/>
        </a:p>
      </c:txPr>
    </c:legend>
    <c:plotVisOnly val="1"/>
    <c:dispBlanksAs val="gap"/>
    <c:showDLblsOverMax val="0"/>
  </c:chart>
  <c:spPr>
    <a:noFill/>
    <a:ln>
      <a:noFill/>
    </a:ln>
    <a:effectLst/>
  </c:spPr>
  <c:txPr>
    <a:bodyPr/>
    <a:lstStyle/>
    <a:p>
      <a:pPr>
        <a:defRPr sz="1800"/>
      </a:pPr>
      <a:endParaRPr lang="es-CO"/>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Hoja3!$B$1</c:f>
              <c:strCache>
                <c:ptCount val="1"/>
                <c:pt idx="0">
                  <c:v>Inventario Suceptible</c:v>
                </c:pt>
              </c:strCache>
            </c:strRef>
          </c:tx>
          <c:spPr>
            <a:solidFill>
              <a:schemeClr val="accent1"/>
            </a:solidFill>
            <a:ln>
              <a:noFill/>
            </a:ln>
            <a:effectLst/>
          </c:spPr>
          <c:invertIfNegative val="0"/>
          <c:dLbls>
            <c:dLbl>
              <c:idx val="0"/>
              <c:layout>
                <c:manualLayout>
                  <c:x val="-0.11463048118555376"/>
                  <c:y val="-0.21476988088677379"/>
                </c:manualLayout>
              </c:layout>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es-CO"/>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75E8-4FF6-B84A-6EA936D92643}"/>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s-C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Hoja3!$A$8</c:f>
              <c:strCache>
                <c:ptCount val="1"/>
                <c:pt idx="0">
                  <c:v>Dinero</c:v>
                </c:pt>
              </c:strCache>
            </c:strRef>
          </c:cat>
          <c:val>
            <c:numRef>
              <c:f>Hoja3!$B$8</c:f>
              <c:numCache>
                <c:formatCode>General</c:formatCode>
                <c:ptCount val="1"/>
                <c:pt idx="0">
                  <c:v>41.4</c:v>
                </c:pt>
              </c:numCache>
            </c:numRef>
          </c:val>
          <c:extLst>
            <c:ext xmlns:c16="http://schemas.microsoft.com/office/drawing/2014/chart" uri="{C3380CC4-5D6E-409C-BE32-E72D297353CC}">
              <c16:uniqueId val="{00000000-95A1-41A1-ADE1-86EE3C211EF2}"/>
            </c:ext>
          </c:extLst>
        </c:ser>
        <c:ser>
          <c:idx val="1"/>
          <c:order val="1"/>
          <c:tx>
            <c:strRef>
              <c:f>Hoja3!$C$1</c:f>
              <c:strCache>
                <c:ptCount val="1"/>
                <c:pt idx="0">
                  <c:v>Enajenar</c:v>
                </c:pt>
              </c:strCache>
            </c:strRef>
          </c:tx>
          <c:spPr>
            <a:solidFill>
              <a:schemeClr val="accent2"/>
            </a:solidFill>
            <a:ln>
              <a:noFill/>
            </a:ln>
            <a:effectLst/>
          </c:spPr>
          <c:invertIfNegative val="0"/>
          <c:dLbls>
            <c:dLbl>
              <c:idx val="0"/>
              <c:layout>
                <c:manualLayout>
                  <c:x val="1.3574662245657572E-2"/>
                  <c:y val="-0.11370170164593907"/>
                </c:manualLayout>
              </c:layout>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es-CO"/>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75E8-4FF6-B84A-6EA936D92643}"/>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s-C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Hoja3!$A$8</c:f>
              <c:strCache>
                <c:ptCount val="1"/>
                <c:pt idx="0">
                  <c:v>Dinero</c:v>
                </c:pt>
              </c:strCache>
            </c:strRef>
          </c:cat>
          <c:val>
            <c:numRef>
              <c:f>Hoja3!$C$8</c:f>
              <c:numCache>
                <c:formatCode>General</c:formatCode>
                <c:ptCount val="1"/>
                <c:pt idx="0">
                  <c:v>19.149999999999999</c:v>
                </c:pt>
              </c:numCache>
            </c:numRef>
          </c:val>
          <c:extLst>
            <c:ext xmlns:c16="http://schemas.microsoft.com/office/drawing/2014/chart" uri="{C3380CC4-5D6E-409C-BE32-E72D297353CC}">
              <c16:uniqueId val="{00000001-95A1-41A1-ADE1-86EE3C211EF2}"/>
            </c:ext>
          </c:extLst>
        </c:ser>
        <c:dLbls>
          <c:showLegendKey val="0"/>
          <c:showVal val="0"/>
          <c:showCatName val="0"/>
          <c:showSerName val="0"/>
          <c:showPercent val="0"/>
          <c:showBubbleSize val="0"/>
        </c:dLbls>
        <c:gapWidth val="182"/>
        <c:axId val="703961440"/>
        <c:axId val="626029472"/>
      </c:barChart>
      <c:catAx>
        <c:axId val="703961440"/>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s-CO"/>
          </a:p>
        </c:txPr>
        <c:crossAx val="626029472"/>
        <c:crosses val="autoZero"/>
        <c:auto val="1"/>
        <c:lblAlgn val="ctr"/>
        <c:lblOffset val="100"/>
        <c:noMultiLvlLbl val="0"/>
      </c:catAx>
      <c:valAx>
        <c:axId val="626029472"/>
        <c:scaling>
          <c:orientation val="minMax"/>
        </c:scaling>
        <c:delete val="0"/>
        <c:axPos val="b"/>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s-CO"/>
          </a:p>
        </c:txPr>
        <c:crossAx val="703961440"/>
        <c:crosses val="autoZero"/>
        <c:crossBetween val="between"/>
      </c:valAx>
      <c:spPr>
        <a:noFill/>
        <a:ln>
          <a:noFill/>
        </a:ln>
        <a:effectLst/>
      </c:spPr>
    </c:plotArea>
    <c:plotVisOnly val="1"/>
    <c:dispBlanksAs val="gap"/>
    <c:showDLblsOverMax val="0"/>
  </c:chart>
  <c:spPr>
    <a:noFill/>
    <a:ln>
      <a:noFill/>
    </a:ln>
    <a:effectLst/>
  </c:spPr>
  <c:txPr>
    <a:bodyPr/>
    <a:lstStyle/>
    <a:p>
      <a:pPr>
        <a:defRPr sz="1600"/>
      </a:pPr>
      <a:endParaRPr lang="es-CO"/>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40" b="0" i="0" u="none" strike="noStrike" kern="1200" spc="0" baseline="0">
                <a:solidFill>
                  <a:schemeClr val="tx1">
                    <a:lumMod val="65000"/>
                    <a:lumOff val="35000"/>
                  </a:schemeClr>
                </a:solidFill>
                <a:latin typeface="+mn-lt"/>
                <a:ea typeface="+mn-ea"/>
                <a:cs typeface="+mn-cs"/>
              </a:defRPr>
            </a:pPr>
            <a:r>
              <a:rPr lang="es-CO"/>
              <a:t>Inmuebles en proceso</a:t>
            </a:r>
          </a:p>
        </c:rich>
      </c:tx>
      <c:overlay val="0"/>
      <c:spPr>
        <a:noFill/>
        <a:ln>
          <a:noFill/>
        </a:ln>
        <a:effectLst/>
      </c:spPr>
      <c:txPr>
        <a:bodyPr rot="0" spcFirstLastPara="1" vertOverflow="ellipsis" vert="horz" wrap="square" anchor="ctr" anchorCtr="1"/>
        <a:lstStyle/>
        <a:p>
          <a:pPr>
            <a:defRPr sz="1440" b="0" i="0" u="none" strike="noStrike" kern="1200" spc="0" baseline="0">
              <a:solidFill>
                <a:schemeClr val="tx1">
                  <a:lumMod val="65000"/>
                  <a:lumOff val="35000"/>
                </a:schemeClr>
              </a:solidFill>
              <a:latin typeface="+mn-lt"/>
              <a:ea typeface="+mn-ea"/>
              <a:cs typeface="+mn-cs"/>
            </a:defRPr>
          </a:pPr>
          <a:endParaRPr lang="es-CO"/>
        </a:p>
      </c:txPr>
    </c:title>
    <c:autoTitleDeleted val="0"/>
    <c:plotArea>
      <c:layout/>
      <c:barChart>
        <c:barDir val="col"/>
        <c:grouping val="stacked"/>
        <c:varyColors val="0"/>
        <c:ser>
          <c:idx val="0"/>
          <c:order val="0"/>
          <c:tx>
            <c:strRef>
              <c:f>'En proceso Ideal'!$B$2</c:f>
              <c:strCache>
                <c:ptCount val="1"/>
                <c:pt idx="0">
                  <c:v>Suceptible de venta</c:v>
                </c:pt>
              </c:strCache>
            </c:strRef>
          </c:tx>
          <c:spPr>
            <a:solidFill>
              <a:schemeClr val="accent1"/>
            </a:solidFill>
            <a:ln>
              <a:noFill/>
            </a:ln>
            <a:effectLst/>
          </c:spPr>
          <c:invertIfNegative val="0"/>
          <c:cat>
            <c:strRef>
              <c:f>'En proceso Ideal'!$A$3:$A$8</c:f>
              <c:strCache>
                <c:ptCount val="6"/>
                <c:pt idx="0">
                  <c:v>Inventario 2017-2</c:v>
                </c:pt>
                <c:pt idx="1">
                  <c:v>2017-2</c:v>
                </c:pt>
                <c:pt idx="2">
                  <c:v>2018-1</c:v>
                </c:pt>
                <c:pt idx="3">
                  <c:v>2018-2</c:v>
                </c:pt>
                <c:pt idx="4">
                  <c:v>2019-1</c:v>
                </c:pt>
                <c:pt idx="5">
                  <c:v>2019-2</c:v>
                </c:pt>
              </c:strCache>
            </c:strRef>
          </c:cat>
          <c:val>
            <c:numRef>
              <c:f>'En proceso Ideal'!$B$3:$B$8</c:f>
              <c:numCache>
                <c:formatCode>0</c:formatCode>
                <c:ptCount val="6"/>
                <c:pt idx="0">
                  <c:v>13800</c:v>
                </c:pt>
                <c:pt idx="1">
                  <c:v>12108.6</c:v>
                </c:pt>
                <c:pt idx="2">
                  <c:v>10557.067000000001</c:v>
                </c:pt>
                <c:pt idx="3">
                  <c:v>8966.8770000000022</c:v>
                </c:pt>
                <c:pt idx="4">
                  <c:v>7338.03</c:v>
                </c:pt>
                <c:pt idx="5">
                  <c:v>5670.5260000000007</c:v>
                </c:pt>
              </c:numCache>
            </c:numRef>
          </c:val>
          <c:extLst>
            <c:ext xmlns:c16="http://schemas.microsoft.com/office/drawing/2014/chart" uri="{C3380CC4-5D6E-409C-BE32-E72D297353CC}">
              <c16:uniqueId val="{00000000-8B69-4395-9766-6B485C5E7124}"/>
            </c:ext>
          </c:extLst>
        </c:ser>
        <c:ser>
          <c:idx val="1"/>
          <c:order val="1"/>
          <c:tx>
            <c:strRef>
              <c:f>'En proceso Ideal'!$C$2</c:f>
              <c:strCache>
                <c:ptCount val="1"/>
                <c:pt idx="0">
                  <c:v>Aslitamiento</c:v>
                </c:pt>
              </c:strCache>
            </c:strRef>
          </c:tx>
          <c:spPr>
            <a:solidFill>
              <a:schemeClr val="accent2"/>
            </a:solidFill>
            <a:ln>
              <a:noFill/>
            </a:ln>
            <a:effectLst/>
          </c:spPr>
          <c:invertIfNegative val="0"/>
          <c:cat>
            <c:strRef>
              <c:f>'En proceso Ideal'!$A$3:$A$8</c:f>
              <c:strCache>
                <c:ptCount val="6"/>
                <c:pt idx="0">
                  <c:v>Inventario 2017-2</c:v>
                </c:pt>
                <c:pt idx="1">
                  <c:v>2017-2</c:v>
                </c:pt>
                <c:pt idx="2">
                  <c:v>2018-1</c:v>
                </c:pt>
                <c:pt idx="3">
                  <c:v>2018-2</c:v>
                </c:pt>
                <c:pt idx="4">
                  <c:v>2019-1</c:v>
                </c:pt>
                <c:pt idx="5">
                  <c:v>2019-2</c:v>
                </c:pt>
              </c:strCache>
            </c:strRef>
          </c:cat>
          <c:val>
            <c:numRef>
              <c:f>'En proceso Ideal'!$C$3:$C$8</c:f>
              <c:numCache>
                <c:formatCode>0</c:formatCode>
                <c:ptCount val="6"/>
                <c:pt idx="1">
                  <c:v>1560</c:v>
                </c:pt>
                <c:pt idx="2">
                  <c:v>1560</c:v>
                </c:pt>
                <c:pt idx="3">
                  <c:v>1560</c:v>
                </c:pt>
                <c:pt idx="4">
                  <c:v>1560</c:v>
                </c:pt>
                <c:pt idx="5">
                  <c:v>1560</c:v>
                </c:pt>
              </c:numCache>
            </c:numRef>
          </c:val>
          <c:extLst>
            <c:ext xmlns:c16="http://schemas.microsoft.com/office/drawing/2014/chart" uri="{C3380CC4-5D6E-409C-BE32-E72D297353CC}">
              <c16:uniqueId val="{00000001-8B69-4395-9766-6B485C5E7124}"/>
            </c:ext>
          </c:extLst>
        </c:ser>
        <c:ser>
          <c:idx val="2"/>
          <c:order val="2"/>
          <c:tx>
            <c:strRef>
              <c:f>'En proceso Ideal'!$D$2</c:f>
              <c:strCache>
                <c:ptCount val="1"/>
                <c:pt idx="0">
                  <c:v>Nuevas incautaciones suceptibles de venta</c:v>
                </c:pt>
              </c:strCache>
            </c:strRef>
          </c:tx>
          <c:spPr>
            <a:solidFill>
              <a:schemeClr val="accent6"/>
            </a:solidFill>
            <a:ln>
              <a:noFill/>
            </a:ln>
            <a:effectLst/>
          </c:spPr>
          <c:invertIfNegative val="0"/>
          <c:cat>
            <c:strRef>
              <c:f>'En proceso Ideal'!$A$3:$A$8</c:f>
              <c:strCache>
                <c:ptCount val="6"/>
                <c:pt idx="0">
                  <c:v>Inventario 2017-2</c:v>
                </c:pt>
                <c:pt idx="1">
                  <c:v>2017-2</c:v>
                </c:pt>
                <c:pt idx="2">
                  <c:v>2018-1</c:v>
                </c:pt>
                <c:pt idx="3">
                  <c:v>2018-2</c:v>
                </c:pt>
                <c:pt idx="4">
                  <c:v>2019-1</c:v>
                </c:pt>
                <c:pt idx="5">
                  <c:v>2019-2</c:v>
                </c:pt>
              </c:strCache>
            </c:strRef>
          </c:cat>
          <c:val>
            <c:numRef>
              <c:f>'En proceso Ideal'!$D$3:$D$8</c:f>
              <c:numCache>
                <c:formatCode>0</c:formatCode>
                <c:ptCount val="6"/>
                <c:pt idx="1">
                  <c:v>136.05399999999972</c:v>
                </c:pt>
                <c:pt idx="2">
                  <c:v>158.06700000000086</c:v>
                </c:pt>
                <c:pt idx="3">
                  <c:v>137.61000000000087</c:v>
                </c:pt>
                <c:pt idx="4">
                  <c:v>117.15299999999723</c:v>
                </c:pt>
                <c:pt idx="5">
                  <c:v>96.696000000000879</c:v>
                </c:pt>
              </c:numCache>
            </c:numRef>
          </c:val>
          <c:extLst>
            <c:ext xmlns:c16="http://schemas.microsoft.com/office/drawing/2014/chart" uri="{C3380CC4-5D6E-409C-BE32-E72D297353CC}">
              <c16:uniqueId val="{00000002-8B69-4395-9766-6B485C5E7124}"/>
            </c:ext>
          </c:extLst>
        </c:ser>
        <c:ser>
          <c:idx val="3"/>
          <c:order val="3"/>
          <c:tx>
            <c:strRef>
              <c:f>'En proceso Ideal'!$E$2</c:f>
              <c:strCache>
                <c:ptCount val="1"/>
                <c:pt idx="0">
                  <c:v>Inmuebles rurales</c:v>
                </c:pt>
              </c:strCache>
            </c:strRef>
          </c:tx>
          <c:spPr>
            <a:solidFill>
              <a:schemeClr val="accent4"/>
            </a:solidFill>
            <a:ln>
              <a:noFill/>
            </a:ln>
            <a:effectLst/>
          </c:spPr>
          <c:invertIfNegative val="0"/>
          <c:cat>
            <c:strRef>
              <c:f>'En proceso Ideal'!$A$3:$A$8</c:f>
              <c:strCache>
                <c:ptCount val="6"/>
                <c:pt idx="0">
                  <c:v>Inventario 2017-2</c:v>
                </c:pt>
                <c:pt idx="1">
                  <c:v>2017-2</c:v>
                </c:pt>
                <c:pt idx="2">
                  <c:v>2018-1</c:v>
                </c:pt>
                <c:pt idx="3">
                  <c:v>2018-2</c:v>
                </c:pt>
                <c:pt idx="4">
                  <c:v>2019-1</c:v>
                </c:pt>
                <c:pt idx="5">
                  <c:v>2019-2</c:v>
                </c:pt>
              </c:strCache>
            </c:strRef>
          </c:cat>
          <c:val>
            <c:numRef>
              <c:f>'En proceso Ideal'!$E$3:$E$8</c:f>
              <c:numCache>
                <c:formatCode>General</c:formatCode>
                <c:ptCount val="6"/>
                <c:pt idx="0" formatCode="0">
                  <c:v>5208</c:v>
                </c:pt>
              </c:numCache>
            </c:numRef>
          </c:val>
          <c:extLst>
            <c:ext xmlns:c16="http://schemas.microsoft.com/office/drawing/2014/chart" uri="{C3380CC4-5D6E-409C-BE32-E72D297353CC}">
              <c16:uniqueId val="{00000003-8B69-4395-9766-6B485C5E7124}"/>
            </c:ext>
          </c:extLst>
        </c:ser>
        <c:ser>
          <c:idx val="4"/>
          <c:order val="4"/>
          <c:tx>
            <c:strRef>
              <c:f>'En proceso Ideal'!$F$2</c:f>
              <c:strCache>
                <c:ptCount val="1"/>
                <c:pt idx="0">
                  <c:v>Venta</c:v>
                </c:pt>
              </c:strCache>
            </c:strRef>
          </c:tx>
          <c:spPr>
            <a:solidFill>
              <a:schemeClr val="bg2">
                <a:lumMod val="75000"/>
              </a:schemeClr>
            </a:solidFill>
            <a:ln>
              <a:noFill/>
            </a:ln>
            <a:effectLst/>
          </c:spPr>
          <c:invertIfNegative val="0"/>
          <c:cat>
            <c:strRef>
              <c:f>'En proceso Ideal'!$A$3:$A$8</c:f>
              <c:strCache>
                <c:ptCount val="6"/>
                <c:pt idx="0">
                  <c:v>Inventario 2017-2</c:v>
                </c:pt>
                <c:pt idx="1">
                  <c:v>2017-2</c:v>
                </c:pt>
                <c:pt idx="2">
                  <c:v>2018-1</c:v>
                </c:pt>
                <c:pt idx="3">
                  <c:v>2018-2</c:v>
                </c:pt>
                <c:pt idx="4">
                  <c:v>2019-1</c:v>
                </c:pt>
                <c:pt idx="5">
                  <c:v>2019-2</c:v>
                </c:pt>
              </c:strCache>
            </c:strRef>
          </c:cat>
          <c:val>
            <c:numRef>
              <c:f>'En proceso Ideal'!$F$3:$F$8</c:f>
              <c:numCache>
                <c:formatCode>General</c:formatCode>
                <c:ptCount val="6"/>
                <c:pt idx="2" formatCode="0">
                  <c:v>1560</c:v>
                </c:pt>
                <c:pt idx="3" formatCode="0">
                  <c:v>1560</c:v>
                </c:pt>
                <c:pt idx="4" formatCode="0">
                  <c:v>1560</c:v>
                </c:pt>
                <c:pt idx="5" formatCode="0">
                  <c:v>1560</c:v>
                </c:pt>
              </c:numCache>
            </c:numRef>
          </c:val>
          <c:extLst>
            <c:ext xmlns:c16="http://schemas.microsoft.com/office/drawing/2014/chart" uri="{C3380CC4-5D6E-409C-BE32-E72D297353CC}">
              <c16:uniqueId val="{00000004-8B69-4395-9766-6B485C5E7124}"/>
            </c:ext>
          </c:extLst>
        </c:ser>
        <c:ser>
          <c:idx val="5"/>
          <c:order val="5"/>
          <c:tx>
            <c:strRef>
              <c:f>'En proceso Ideal'!$G$2</c:f>
              <c:strCache>
                <c:ptCount val="1"/>
                <c:pt idx="0">
                  <c:v>Devoluciones</c:v>
                </c:pt>
              </c:strCache>
            </c:strRef>
          </c:tx>
          <c:spPr>
            <a:solidFill>
              <a:srgbClr val="D396F8"/>
            </a:solidFill>
            <a:ln>
              <a:noFill/>
            </a:ln>
            <a:effectLst/>
          </c:spPr>
          <c:invertIfNegative val="0"/>
          <c:cat>
            <c:strRef>
              <c:f>'En proceso Ideal'!$A$3:$A$8</c:f>
              <c:strCache>
                <c:ptCount val="6"/>
                <c:pt idx="0">
                  <c:v>Inventario 2017-2</c:v>
                </c:pt>
                <c:pt idx="1">
                  <c:v>2017-2</c:v>
                </c:pt>
                <c:pt idx="2">
                  <c:v>2018-1</c:v>
                </c:pt>
                <c:pt idx="3">
                  <c:v>2018-2</c:v>
                </c:pt>
                <c:pt idx="4">
                  <c:v>2019-1</c:v>
                </c:pt>
                <c:pt idx="5">
                  <c:v>2019-2</c:v>
                </c:pt>
              </c:strCache>
            </c:strRef>
          </c:cat>
          <c:val>
            <c:numRef>
              <c:f>'En proceso Ideal'!$G$3:$G$8</c:f>
              <c:numCache>
                <c:formatCode>0</c:formatCode>
                <c:ptCount val="6"/>
                <c:pt idx="1">
                  <c:v>131.39999999999998</c:v>
                </c:pt>
                <c:pt idx="2">
                  <c:v>149.6</c:v>
                </c:pt>
                <c:pt idx="3">
                  <c:v>167.79999999999998</c:v>
                </c:pt>
                <c:pt idx="4">
                  <c:v>185.99999999999997</c:v>
                </c:pt>
                <c:pt idx="5">
                  <c:v>204.2</c:v>
                </c:pt>
              </c:numCache>
            </c:numRef>
          </c:val>
          <c:extLst>
            <c:ext xmlns:c16="http://schemas.microsoft.com/office/drawing/2014/chart" uri="{C3380CC4-5D6E-409C-BE32-E72D297353CC}">
              <c16:uniqueId val="{00000005-8B69-4395-9766-6B485C5E7124}"/>
            </c:ext>
          </c:extLst>
        </c:ser>
        <c:dLbls>
          <c:showLegendKey val="0"/>
          <c:showVal val="0"/>
          <c:showCatName val="0"/>
          <c:showSerName val="0"/>
          <c:showPercent val="0"/>
          <c:showBubbleSize val="0"/>
        </c:dLbls>
        <c:gapWidth val="150"/>
        <c:overlap val="100"/>
        <c:axId val="194923864"/>
        <c:axId val="194924192"/>
      </c:barChart>
      <c:catAx>
        <c:axId val="1949238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s-CO"/>
          </a:p>
        </c:txPr>
        <c:crossAx val="194924192"/>
        <c:crosses val="autoZero"/>
        <c:auto val="1"/>
        <c:lblAlgn val="ctr"/>
        <c:lblOffset val="100"/>
        <c:noMultiLvlLbl val="0"/>
      </c:catAx>
      <c:valAx>
        <c:axId val="19492419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s-CO"/>
          </a:p>
        </c:txPr>
        <c:crossAx val="194923864"/>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1200" b="0" i="0" u="none" strike="noStrike" kern="1200" baseline="0">
                <a:solidFill>
                  <a:schemeClr val="tx1">
                    <a:lumMod val="65000"/>
                    <a:lumOff val="35000"/>
                  </a:schemeClr>
                </a:solidFill>
                <a:latin typeface="+mn-lt"/>
                <a:ea typeface="+mn-ea"/>
                <a:cs typeface="+mn-cs"/>
              </a:defRPr>
            </a:pPr>
            <a:endParaRPr lang="es-CO"/>
          </a:p>
        </c:txPr>
      </c:dTable>
      <c:spPr>
        <a:noFill/>
        <a:ln>
          <a:noFill/>
        </a:ln>
        <a:effectLst/>
      </c:spPr>
    </c:plotArea>
    <c:plotVisOnly val="1"/>
    <c:dispBlanksAs val="gap"/>
    <c:showDLblsOverMax val="0"/>
  </c:chart>
  <c:spPr>
    <a:noFill/>
    <a:ln>
      <a:noFill/>
    </a:ln>
    <a:effectLst/>
  </c:spPr>
  <c:txPr>
    <a:bodyPr/>
    <a:lstStyle/>
    <a:p>
      <a:pPr>
        <a:defRPr sz="1200"/>
      </a:pPr>
      <a:endParaRPr lang="es-CO"/>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40" b="0" i="0" u="none" strike="noStrike" kern="1200" spc="0" baseline="0">
                <a:solidFill>
                  <a:schemeClr val="tx1">
                    <a:lumMod val="65000"/>
                    <a:lumOff val="35000"/>
                  </a:schemeClr>
                </a:solidFill>
                <a:latin typeface="+mn-lt"/>
                <a:ea typeface="+mn-ea"/>
                <a:cs typeface="+mn-cs"/>
              </a:defRPr>
            </a:pPr>
            <a:r>
              <a:rPr lang="es-CO" dirty="0"/>
              <a:t>Vehículos en proceso</a:t>
            </a:r>
          </a:p>
        </c:rich>
      </c:tx>
      <c:overlay val="0"/>
      <c:spPr>
        <a:noFill/>
        <a:ln>
          <a:noFill/>
        </a:ln>
        <a:effectLst/>
      </c:spPr>
      <c:txPr>
        <a:bodyPr rot="0" spcFirstLastPara="1" vertOverflow="ellipsis" vert="horz" wrap="square" anchor="ctr" anchorCtr="1"/>
        <a:lstStyle/>
        <a:p>
          <a:pPr>
            <a:defRPr sz="1440" b="0" i="0" u="none" strike="noStrike" kern="1200" spc="0" baseline="0">
              <a:solidFill>
                <a:schemeClr val="tx1">
                  <a:lumMod val="65000"/>
                  <a:lumOff val="35000"/>
                </a:schemeClr>
              </a:solidFill>
              <a:latin typeface="+mn-lt"/>
              <a:ea typeface="+mn-ea"/>
              <a:cs typeface="+mn-cs"/>
            </a:defRPr>
          </a:pPr>
          <a:endParaRPr lang="es-CO"/>
        </a:p>
      </c:txPr>
    </c:title>
    <c:autoTitleDeleted val="0"/>
    <c:plotArea>
      <c:layout/>
      <c:barChart>
        <c:barDir val="col"/>
        <c:grouping val="stacked"/>
        <c:varyColors val="0"/>
        <c:ser>
          <c:idx val="0"/>
          <c:order val="0"/>
          <c:tx>
            <c:strRef>
              <c:f>'En proceso Ideal'!$J$2</c:f>
              <c:strCache>
                <c:ptCount val="1"/>
                <c:pt idx="0">
                  <c:v>Suceptible de venta</c:v>
                </c:pt>
              </c:strCache>
            </c:strRef>
          </c:tx>
          <c:spPr>
            <a:solidFill>
              <a:schemeClr val="accent1"/>
            </a:solidFill>
            <a:ln>
              <a:noFill/>
            </a:ln>
            <a:effectLst/>
          </c:spPr>
          <c:invertIfNegative val="0"/>
          <c:cat>
            <c:strRef>
              <c:f>'En proceso Ideal'!$I$3:$I$7</c:f>
              <c:strCache>
                <c:ptCount val="5"/>
                <c:pt idx="0">
                  <c:v>Inventario 2017-2</c:v>
                </c:pt>
                <c:pt idx="1">
                  <c:v>2017-2</c:v>
                </c:pt>
                <c:pt idx="2">
                  <c:v>2018-1</c:v>
                </c:pt>
                <c:pt idx="3">
                  <c:v>2018-2</c:v>
                </c:pt>
                <c:pt idx="4">
                  <c:v>2019-1</c:v>
                </c:pt>
              </c:strCache>
            </c:strRef>
          </c:cat>
          <c:val>
            <c:numRef>
              <c:f>'En proceso Ideal'!$J$3:$J$7</c:f>
              <c:numCache>
                <c:formatCode>0</c:formatCode>
                <c:ptCount val="5"/>
                <c:pt idx="0">
                  <c:v>4321</c:v>
                </c:pt>
                <c:pt idx="1">
                  <c:v>3999.7</c:v>
                </c:pt>
                <c:pt idx="2">
                  <c:v>4134.38</c:v>
                </c:pt>
                <c:pt idx="3">
                  <c:v>4078.8399999999992</c:v>
                </c:pt>
                <c:pt idx="4">
                  <c:v>4021.2000000000003</c:v>
                </c:pt>
              </c:numCache>
            </c:numRef>
          </c:val>
          <c:extLst>
            <c:ext xmlns:c16="http://schemas.microsoft.com/office/drawing/2014/chart" uri="{C3380CC4-5D6E-409C-BE32-E72D297353CC}">
              <c16:uniqueId val="{00000000-D70A-4DDE-ACFB-5C4D6AC80A84}"/>
            </c:ext>
          </c:extLst>
        </c:ser>
        <c:ser>
          <c:idx val="1"/>
          <c:order val="1"/>
          <c:tx>
            <c:strRef>
              <c:f>'En proceso Ideal'!$K$2</c:f>
              <c:strCache>
                <c:ptCount val="1"/>
                <c:pt idx="0">
                  <c:v>Aslitamiento</c:v>
                </c:pt>
              </c:strCache>
            </c:strRef>
          </c:tx>
          <c:spPr>
            <a:solidFill>
              <a:schemeClr val="accent2"/>
            </a:solidFill>
            <a:ln>
              <a:noFill/>
            </a:ln>
            <a:effectLst/>
          </c:spPr>
          <c:invertIfNegative val="0"/>
          <c:cat>
            <c:strRef>
              <c:f>'En proceso Ideal'!$I$3:$I$7</c:f>
              <c:strCache>
                <c:ptCount val="5"/>
                <c:pt idx="0">
                  <c:v>Inventario 2017-2</c:v>
                </c:pt>
                <c:pt idx="1">
                  <c:v>2017-2</c:v>
                </c:pt>
                <c:pt idx="2">
                  <c:v>2018-1</c:v>
                </c:pt>
                <c:pt idx="3">
                  <c:v>2018-2</c:v>
                </c:pt>
                <c:pt idx="4">
                  <c:v>2019-1</c:v>
                </c:pt>
              </c:strCache>
            </c:strRef>
          </c:cat>
          <c:val>
            <c:numRef>
              <c:f>'En proceso Ideal'!$K$3:$K$7</c:f>
              <c:numCache>
                <c:formatCode>0</c:formatCode>
                <c:ptCount val="5"/>
                <c:pt idx="1">
                  <c:v>300</c:v>
                </c:pt>
                <c:pt idx="2">
                  <c:v>300</c:v>
                </c:pt>
                <c:pt idx="3">
                  <c:v>300</c:v>
                </c:pt>
                <c:pt idx="4">
                  <c:v>300</c:v>
                </c:pt>
              </c:numCache>
            </c:numRef>
          </c:val>
          <c:extLst>
            <c:ext xmlns:c16="http://schemas.microsoft.com/office/drawing/2014/chart" uri="{C3380CC4-5D6E-409C-BE32-E72D297353CC}">
              <c16:uniqueId val="{00000001-D70A-4DDE-ACFB-5C4D6AC80A84}"/>
            </c:ext>
          </c:extLst>
        </c:ser>
        <c:ser>
          <c:idx val="2"/>
          <c:order val="2"/>
          <c:tx>
            <c:strRef>
              <c:f>'En proceso Ideal'!$L$2</c:f>
              <c:strCache>
                <c:ptCount val="1"/>
                <c:pt idx="0">
                  <c:v>Nuevas incautaciones suceptibles de venta</c:v>
                </c:pt>
              </c:strCache>
            </c:strRef>
          </c:tx>
          <c:spPr>
            <a:solidFill>
              <a:schemeClr val="accent6"/>
            </a:solidFill>
            <a:ln>
              <a:noFill/>
            </a:ln>
            <a:effectLst/>
          </c:spPr>
          <c:invertIfNegative val="0"/>
          <c:cat>
            <c:strRef>
              <c:f>'En proceso Ideal'!$I$3:$I$7</c:f>
              <c:strCache>
                <c:ptCount val="5"/>
                <c:pt idx="0">
                  <c:v>Inventario 2017-2</c:v>
                </c:pt>
                <c:pt idx="1">
                  <c:v>2017-2</c:v>
                </c:pt>
                <c:pt idx="2">
                  <c:v>2018-1</c:v>
                </c:pt>
                <c:pt idx="3">
                  <c:v>2018-2</c:v>
                </c:pt>
                <c:pt idx="4">
                  <c:v>2019-1</c:v>
                </c:pt>
              </c:strCache>
            </c:strRef>
          </c:cat>
          <c:val>
            <c:numRef>
              <c:f>'En proceso Ideal'!$L$3:$L$7</c:f>
              <c:numCache>
                <c:formatCode>0</c:formatCode>
                <c:ptCount val="5"/>
                <c:pt idx="1">
                  <c:v>458.07999999999993</c:v>
                </c:pt>
                <c:pt idx="2">
                  <c:v>269.95999999999913</c:v>
                </c:pt>
                <c:pt idx="3">
                  <c:v>269.96000000000095</c:v>
                </c:pt>
                <c:pt idx="4">
                  <c:v>269.95999999999913</c:v>
                </c:pt>
              </c:numCache>
            </c:numRef>
          </c:val>
          <c:extLst>
            <c:ext xmlns:c16="http://schemas.microsoft.com/office/drawing/2014/chart" uri="{C3380CC4-5D6E-409C-BE32-E72D297353CC}">
              <c16:uniqueId val="{00000002-D70A-4DDE-ACFB-5C4D6AC80A84}"/>
            </c:ext>
          </c:extLst>
        </c:ser>
        <c:ser>
          <c:idx val="3"/>
          <c:order val="3"/>
          <c:tx>
            <c:strRef>
              <c:f>'En proceso Ideal'!$M$2</c:f>
              <c:strCache>
                <c:ptCount val="1"/>
                <c:pt idx="0">
                  <c:v>Por ubicar</c:v>
                </c:pt>
              </c:strCache>
            </c:strRef>
          </c:tx>
          <c:spPr>
            <a:solidFill>
              <a:schemeClr val="accent4"/>
            </a:solidFill>
            <a:ln>
              <a:noFill/>
            </a:ln>
            <a:effectLst/>
          </c:spPr>
          <c:invertIfNegative val="0"/>
          <c:cat>
            <c:strRef>
              <c:f>'En proceso Ideal'!$I$3:$I$7</c:f>
              <c:strCache>
                <c:ptCount val="5"/>
                <c:pt idx="0">
                  <c:v>Inventario 2017-2</c:v>
                </c:pt>
                <c:pt idx="1">
                  <c:v>2017-2</c:v>
                </c:pt>
                <c:pt idx="2">
                  <c:v>2018-1</c:v>
                </c:pt>
                <c:pt idx="3">
                  <c:v>2018-2</c:v>
                </c:pt>
                <c:pt idx="4">
                  <c:v>2019-1</c:v>
                </c:pt>
              </c:strCache>
            </c:strRef>
          </c:cat>
          <c:val>
            <c:numRef>
              <c:f>'En proceso Ideal'!$M$3:$M$7</c:f>
              <c:numCache>
                <c:formatCode>General</c:formatCode>
                <c:ptCount val="5"/>
                <c:pt idx="0" formatCode="0">
                  <c:v>5283</c:v>
                </c:pt>
              </c:numCache>
            </c:numRef>
          </c:val>
          <c:extLst>
            <c:ext xmlns:c16="http://schemas.microsoft.com/office/drawing/2014/chart" uri="{C3380CC4-5D6E-409C-BE32-E72D297353CC}">
              <c16:uniqueId val="{00000003-D70A-4DDE-ACFB-5C4D6AC80A84}"/>
            </c:ext>
          </c:extLst>
        </c:ser>
        <c:ser>
          <c:idx val="4"/>
          <c:order val="4"/>
          <c:tx>
            <c:strRef>
              <c:f>'En proceso Ideal'!$N$2</c:f>
              <c:strCache>
                <c:ptCount val="1"/>
                <c:pt idx="0">
                  <c:v>Por chatarrizar</c:v>
                </c:pt>
              </c:strCache>
            </c:strRef>
          </c:tx>
          <c:spPr>
            <a:solidFill>
              <a:schemeClr val="accent5"/>
            </a:solidFill>
            <a:ln>
              <a:noFill/>
            </a:ln>
            <a:effectLst/>
          </c:spPr>
          <c:invertIfNegative val="0"/>
          <c:cat>
            <c:strRef>
              <c:f>'En proceso Ideal'!$I$3:$I$7</c:f>
              <c:strCache>
                <c:ptCount val="5"/>
                <c:pt idx="0">
                  <c:v>Inventario 2017-2</c:v>
                </c:pt>
                <c:pt idx="1">
                  <c:v>2017-2</c:v>
                </c:pt>
                <c:pt idx="2">
                  <c:v>2018-1</c:v>
                </c:pt>
                <c:pt idx="3">
                  <c:v>2018-2</c:v>
                </c:pt>
                <c:pt idx="4">
                  <c:v>2019-1</c:v>
                </c:pt>
              </c:strCache>
            </c:strRef>
          </c:cat>
          <c:val>
            <c:numRef>
              <c:f>'En proceso Ideal'!$N$3:$N$7</c:f>
              <c:numCache>
                <c:formatCode>General</c:formatCode>
                <c:ptCount val="5"/>
                <c:pt idx="0" formatCode="0">
                  <c:v>1531</c:v>
                </c:pt>
              </c:numCache>
            </c:numRef>
          </c:val>
          <c:extLst>
            <c:ext xmlns:c16="http://schemas.microsoft.com/office/drawing/2014/chart" uri="{C3380CC4-5D6E-409C-BE32-E72D297353CC}">
              <c16:uniqueId val="{00000004-D70A-4DDE-ACFB-5C4D6AC80A84}"/>
            </c:ext>
          </c:extLst>
        </c:ser>
        <c:ser>
          <c:idx val="5"/>
          <c:order val="5"/>
          <c:tx>
            <c:strRef>
              <c:f>'En proceso Ideal'!$O$2</c:f>
              <c:strCache>
                <c:ptCount val="1"/>
                <c:pt idx="0">
                  <c:v>Venta</c:v>
                </c:pt>
              </c:strCache>
            </c:strRef>
          </c:tx>
          <c:spPr>
            <a:solidFill>
              <a:schemeClr val="accent3"/>
            </a:solidFill>
            <a:ln>
              <a:noFill/>
            </a:ln>
            <a:effectLst/>
          </c:spPr>
          <c:invertIfNegative val="0"/>
          <c:cat>
            <c:strRef>
              <c:f>'En proceso Ideal'!$I$3:$I$7</c:f>
              <c:strCache>
                <c:ptCount val="5"/>
                <c:pt idx="0">
                  <c:v>Inventario 2017-2</c:v>
                </c:pt>
                <c:pt idx="1">
                  <c:v>2017-2</c:v>
                </c:pt>
                <c:pt idx="2">
                  <c:v>2018-1</c:v>
                </c:pt>
                <c:pt idx="3">
                  <c:v>2018-2</c:v>
                </c:pt>
                <c:pt idx="4">
                  <c:v>2019-1</c:v>
                </c:pt>
              </c:strCache>
            </c:strRef>
          </c:cat>
          <c:val>
            <c:numRef>
              <c:f>'En proceso Ideal'!$O$3:$O$7</c:f>
              <c:numCache>
                <c:formatCode>0</c:formatCode>
                <c:ptCount val="5"/>
                <c:pt idx="1">
                  <c:v>150</c:v>
                </c:pt>
                <c:pt idx="2">
                  <c:v>300</c:v>
                </c:pt>
                <c:pt idx="3">
                  <c:v>300</c:v>
                </c:pt>
                <c:pt idx="4">
                  <c:v>300</c:v>
                </c:pt>
              </c:numCache>
            </c:numRef>
          </c:val>
          <c:extLst>
            <c:ext xmlns:c16="http://schemas.microsoft.com/office/drawing/2014/chart" uri="{C3380CC4-5D6E-409C-BE32-E72D297353CC}">
              <c16:uniqueId val="{00000005-D70A-4DDE-ACFB-5C4D6AC80A84}"/>
            </c:ext>
          </c:extLst>
        </c:ser>
        <c:ser>
          <c:idx val="6"/>
          <c:order val="6"/>
          <c:tx>
            <c:strRef>
              <c:f>'En proceso Ideal'!$P$2</c:f>
              <c:strCache>
                <c:ptCount val="1"/>
                <c:pt idx="0">
                  <c:v>Devoluciones</c:v>
                </c:pt>
              </c:strCache>
            </c:strRef>
          </c:tx>
          <c:spPr>
            <a:solidFill>
              <a:srgbClr val="7030A0"/>
            </a:solidFill>
            <a:ln>
              <a:noFill/>
            </a:ln>
            <a:effectLst/>
          </c:spPr>
          <c:invertIfNegative val="0"/>
          <c:cat>
            <c:strRef>
              <c:f>'En proceso Ideal'!$I$3:$I$7</c:f>
              <c:strCache>
                <c:ptCount val="5"/>
                <c:pt idx="0">
                  <c:v>Inventario 2017-2</c:v>
                </c:pt>
                <c:pt idx="1">
                  <c:v>2017-2</c:v>
                </c:pt>
                <c:pt idx="2">
                  <c:v>2018-1</c:v>
                </c:pt>
                <c:pt idx="3">
                  <c:v>2018-2</c:v>
                </c:pt>
                <c:pt idx="4">
                  <c:v>2019-1</c:v>
                </c:pt>
              </c:strCache>
            </c:strRef>
          </c:cat>
          <c:val>
            <c:numRef>
              <c:f>'En proceso Ideal'!$P$3:$P$7</c:f>
              <c:numCache>
                <c:formatCode>0</c:formatCode>
                <c:ptCount val="5"/>
                <c:pt idx="1">
                  <c:v>21.3</c:v>
                </c:pt>
                <c:pt idx="2">
                  <c:v>23.4</c:v>
                </c:pt>
                <c:pt idx="3">
                  <c:v>25.5</c:v>
                </c:pt>
                <c:pt idx="4">
                  <c:v>27.6</c:v>
                </c:pt>
              </c:numCache>
            </c:numRef>
          </c:val>
          <c:extLst>
            <c:ext xmlns:c16="http://schemas.microsoft.com/office/drawing/2014/chart" uri="{C3380CC4-5D6E-409C-BE32-E72D297353CC}">
              <c16:uniqueId val="{00000006-D70A-4DDE-ACFB-5C4D6AC80A84}"/>
            </c:ext>
          </c:extLst>
        </c:ser>
        <c:dLbls>
          <c:showLegendKey val="0"/>
          <c:showVal val="0"/>
          <c:showCatName val="0"/>
          <c:showSerName val="0"/>
          <c:showPercent val="0"/>
          <c:showBubbleSize val="0"/>
        </c:dLbls>
        <c:gapWidth val="150"/>
        <c:overlap val="100"/>
        <c:axId val="194927800"/>
        <c:axId val="194932720"/>
      </c:barChart>
      <c:catAx>
        <c:axId val="1949278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s-CO"/>
          </a:p>
        </c:txPr>
        <c:crossAx val="194932720"/>
        <c:crosses val="autoZero"/>
        <c:auto val="1"/>
        <c:lblAlgn val="ctr"/>
        <c:lblOffset val="100"/>
        <c:noMultiLvlLbl val="0"/>
      </c:catAx>
      <c:valAx>
        <c:axId val="19493272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s-CO"/>
          </a:p>
        </c:txPr>
        <c:crossAx val="194927800"/>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1200" b="0" i="0" u="none" strike="noStrike" kern="1200" baseline="0">
                <a:solidFill>
                  <a:schemeClr val="tx1">
                    <a:lumMod val="65000"/>
                    <a:lumOff val="35000"/>
                  </a:schemeClr>
                </a:solidFill>
                <a:latin typeface="+mn-lt"/>
                <a:ea typeface="+mn-ea"/>
                <a:cs typeface="+mn-cs"/>
              </a:defRPr>
            </a:pPr>
            <a:endParaRPr lang="es-CO"/>
          </a:p>
        </c:txPr>
      </c:dTable>
      <c:spPr>
        <a:noFill/>
        <a:ln>
          <a:noFill/>
        </a:ln>
        <a:effectLst/>
      </c:spPr>
    </c:plotArea>
    <c:plotVisOnly val="1"/>
    <c:dispBlanksAs val="gap"/>
    <c:showDLblsOverMax val="0"/>
  </c:chart>
  <c:spPr>
    <a:noFill/>
    <a:ln>
      <a:noFill/>
    </a:ln>
    <a:effectLst/>
  </c:spPr>
  <c:txPr>
    <a:bodyPr/>
    <a:lstStyle/>
    <a:p>
      <a:pPr>
        <a:defRPr sz="1200"/>
      </a:pPr>
      <a:endParaRPr lang="es-CO"/>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40" b="0" i="0" u="none" strike="noStrike" kern="1200" spc="0" baseline="0">
                <a:solidFill>
                  <a:schemeClr val="tx1">
                    <a:lumMod val="65000"/>
                    <a:lumOff val="35000"/>
                  </a:schemeClr>
                </a:solidFill>
                <a:latin typeface="+mn-lt"/>
                <a:ea typeface="+mn-ea"/>
                <a:cs typeface="+mn-cs"/>
              </a:defRPr>
            </a:pPr>
            <a:r>
              <a:rPr lang="es-CO"/>
              <a:t>Sociedades en proceso</a:t>
            </a:r>
          </a:p>
        </c:rich>
      </c:tx>
      <c:overlay val="0"/>
      <c:spPr>
        <a:noFill/>
        <a:ln>
          <a:noFill/>
        </a:ln>
        <a:effectLst/>
      </c:spPr>
      <c:txPr>
        <a:bodyPr rot="0" spcFirstLastPara="1" vertOverflow="ellipsis" vert="horz" wrap="square" anchor="ctr" anchorCtr="1"/>
        <a:lstStyle/>
        <a:p>
          <a:pPr>
            <a:defRPr sz="1440" b="0" i="0" u="none" strike="noStrike" kern="1200" spc="0" baseline="0">
              <a:solidFill>
                <a:schemeClr val="tx1">
                  <a:lumMod val="65000"/>
                  <a:lumOff val="35000"/>
                </a:schemeClr>
              </a:solidFill>
              <a:latin typeface="+mn-lt"/>
              <a:ea typeface="+mn-ea"/>
              <a:cs typeface="+mn-cs"/>
            </a:defRPr>
          </a:pPr>
          <a:endParaRPr lang="es-CO"/>
        </a:p>
      </c:txPr>
    </c:title>
    <c:autoTitleDeleted val="0"/>
    <c:plotArea>
      <c:layout/>
      <c:barChart>
        <c:barDir val="col"/>
        <c:grouping val="stacked"/>
        <c:varyColors val="0"/>
        <c:ser>
          <c:idx val="0"/>
          <c:order val="0"/>
          <c:tx>
            <c:strRef>
              <c:f>'En proceso Ideal'!$B$33</c:f>
              <c:strCache>
                <c:ptCount val="1"/>
                <c:pt idx="0">
                  <c:v>Suceptible de venta</c:v>
                </c:pt>
              </c:strCache>
            </c:strRef>
          </c:tx>
          <c:spPr>
            <a:solidFill>
              <a:schemeClr val="accent1"/>
            </a:solidFill>
            <a:ln>
              <a:noFill/>
            </a:ln>
            <a:effectLst/>
          </c:spPr>
          <c:invertIfNegative val="0"/>
          <c:cat>
            <c:strRef>
              <c:f>'En proceso Ideal'!$A$34:$A$39</c:f>
              <c:strCache>
                <c:ptCount val="6"/>
                <c:pt idx="0">
                  <c:v>Inventario 2017-2</c:v>
                </c:pt>
                <c:pt idx="1">
                  <c:v>2017-2</c:v>
                </c:pt>
                <c:pt idx="2">
                  <c:v>2018-1</c:v>
                </c:pt>
                <c:pt idx="3">
                  <c:v>2018-2</c:v>
                </c:pt>
                <c:pt idx="4">
                  <c:v>2019-1</c:v>
                </c:pt>
                <c:pt idx="5">
                  <c:v>2019-2</c:v>
                </c:pt>
              </c:strCache>
            </c:strRef>
          </c:cat>
          <c:val>
            <c:numRef>
              <c:f>'En proceso Ideal'!$B$34:$B$39</c:f>
              <c:numCache>
                <c:formatCode>0</c:formatCode>
                <c:ptCount val="6"/>
                <c:pt idx="0">
                  <c:v>566</c:v>
                </c:pt>
                <c:pt idx="1">
                  <c:v>562.5</c:v>
                </c:pt>
                <c:pt idx="2">
                  <c:v>588.56799999999998</c:v>
                </c:pt>
                <c:pt idx="3">
                  <c:v>610.38900000000012</c:v>
                </c:pt>
                <c:pt idx="4">
                  <c:v>632.21</c:v>
                </c:pt>
                <c:pt idx="5">
                  <c:v>654.03099999999995</c:v>
                </c:pt>
              </c:numCache>
            </c:numRef>
          </c:val>
          <c:extLst>
            <c:ext xmlns:c16="http://schemas.microsoft.com/office/drawing/2014/chart" uri="{C3380CC4-5D6E-409C-BE32-E72D297353CC}">
              <c16:uniqueId val="{00000000-00E7-4E06-86AD-A971A1D3FFE2}"/>
            </c:ext>
          </c:extLst>
        </c:ser>
        <c:ser>
          <c:idx val="1"/>
          <c:order val="1"/>
          <c:tx>
            <c:strRef>
              <c:f>'En proceso Ideal'!$C$33</c:f>
              <c:strCache>
                <c:ptCount val="1"/>
                <c:pt idx="0">
                  <c:v>Aslitamiento</c:v>
                </c:pt>
              </c:strCache>
            </c:strRef>
          </c:tx>
          <c:spPr>
            <a:solidFill>
              <a:schemeClr val="accent2"/>
            </a:solidFill>
            <a:ln>
              <a:noFill/>
            </a:ln>
            <a:effectLst/>
          </c:spPr>
          <c:invertIfNegative val="0"/>
          <c:cat>
            <c:strRef>
              <c:f>'En proceso Ideal'!$A$34:$A$39</c:f>
              <c:strCache>
                <c:ptCount val="6"/>
                <c:pt idx="0">
                  <c:v>Inventario 2017-2</c:v>
                </c:pt>
                <c:pt idx="1">
                  <c:v>2017-2</c:v>
                </c:pt>
                <c:pt idx="2">
                  <c:v>2018-1</c:v>
                </c:pt>
                <c:pt idx="3">
                  <c:v>2018-2</c:v>
                </c:pt>
                <c:pt idx="4">
                  <c:v>2019-1</c:v>
                </c:pt>
                <c:pt idx="5">
                  <c:v>2019-2</c:v>
                </c:pt>
              </c:strCache>
            </c:strRef>
          </c:cat>
          <c:val>
            <c:numRef>
              <c:f>'En proceso Ideal'!$C$34:$C$39</c:f>
              <c:numCache>
                <c:formatCode>0</c:formatCode>
                <c:ptCount val="6"/>
                <c:pt idx="1">
                  <c:v>3.5</c:v>
                </c:pt>
                <c:pt idx="2">
                  <c:v>3.5</c:v>
                </c:pt>
                <c:pt idx="3">
                  <c:v>3.5</c:v>
                </c:pt>
                <c:pt idx="4">
                  <c:v>3.5</c:v>
                </c:pt>
                <c:pt idx="5">
                  <c:v>3.5</c:v>
                </c:pt>
              </c:numCache>
            </c:numRef>
          </c:val>
          <c:extLst>
            <c:ext xmlns:c16="http://schemas.microsoft.com/office/drawing/2014/chart" uri="{C3380CC4-5D6E-409C-BE32-E72D297353CC}">
              <c16:uniqueId val="{00000001-00E7-4E06-86AD-A971A1D3FFE2}"/>
            </c:ext>
          </c:extLst>
        </c:ser>
        <c:ser>
          <c:idx val="2"/>
          <c:order val="2"/>
          <c:tx>
            <c:strRef>
              <c:f>'En proceso Ideal'!$D$33</c:f>
              <c:strCache>
                <c:ptCount val="1"/>
                <c:pt idx="0">
                  <c:v>Nuevas incautaciones suceptibles de venta</c:v>
                </c:pt>
              </c:strCache>
            </c:strRef>
          </c:tx>
          <c:spPr>
            <a:solidFill>
              <a:schemeClr val="accent6"/>
            </a:solidFill>
            <a:ln>
              <a:noFill/>
            </a:ln>
            <a:effectLst/>
          </c:spPr>
          <c:invertIfNegative val="0"/>
          <c:cat>
            <c:strRef>
              <c:f>'En proceso Ideal'!$A$34:$A$39</c:f>
              <c:strCache>
                <c:ptCount val="6"/>
                <c:pt idx="0">
                  <c:v>Inventario 2017-2</c:v>
                </c:pt>
                <c:pt idx="1">
                  <c:v>2017-2</c:v>
                </c:pt>
                <c:pt idx="2">
                  <c:v>2018-1</c:v>
                </c:pt>
                <c:pt idx="3">
                  <c:v>2018-2</c:v>
                </c:pt>
                <c:pt idx="4">
                  <c:v>2019-1</c:v>
                </c:pt>
                <c:pt idx="5">
                  <c:v>2019-2</c:v>
                </c:pt>
              </c:strCache>
            </c:strRef>
          </c:cat>
          <c:val>
            <c:numRef>
              <c:f>'En proceso Ideal'!$D$34:$D$39</c:f>
              <c:numCache>
                <c:formatCode>0</c:formatCode>
                <c:ptCount val="6"/>
                <c:pt idx="1">
                  <c:v>29.567999999999984</c:v>
                </c:pt>
                <c:pt idx="2">
                  <c:v>25.32100000000014</c:v>
                </c:pt>
                <c:pt idx="3">
                  <c:v>25.320999999999913</c:v>
                </c:pt>
                <c:pt idx="4">
                  <c:v>25.320999999999913</c:v>
                </c:pt>
                <c:pt idx="5">
                  <c:v>25.32100000000014</c:v>
                </c:pt>
              </c:numCache>
            </c:numRef>
          </c:val>
          <c:extLst>
            <c:ext xmlns:c16="http://schemas.microsoft.com/office/drawing/2014/chart" uri="{C3380CC4-5D6E-409C-BE32-E72D297353CC}">
              <c16:uniqueId val="{00000002-00E7-4E06-86AD-A971A1D3FFE2}"/>
            </c:ext>
          </c:extLst>
        </c:ser>
        <c:ser>
          <c:idx val="3"/>
          <c:order val="3"/>
          <c:tx>
            <c:strRef>
              <c:f>'En proceso Ideal'!$E$33</c:f>
              <c:strCache>
                <c:ptCount val="1"/>
                <c:pt idx="0">
                  <c:v>Sociedades de Papel</c:v>
                </c:pt>
              </c:strCache>
            </c:strRef>
          </c:tx>
          <c:spPr>
            <a:solidFill>
              <a:schemeClr val="accent4"/>
            </a:solidFill>
            <a:ln>
              <a:noFill/>
            </a:ln>
            <a:effectLst/>
          </c:spPr>
          <c:invertIfNegative val="0"/>
          <c:cat>
            <c:strRef>
              <c:f>'En proceso Ideal'!$A$34:$A$39</c:f>
              <c:strCache>
                <c:ptCount val="6"/>
                <c:pt idx="0">
                  <c:v>Inventario 2017-2</c:v>
                </c:pt>
                <c:pt idx="1">
                  <c:v>2017-2</c:v>
                </c:pt>
                <c:pt idx="2">
                  <c:v>2018-1</c:v>
                </c:pt>
                <c:pt idx="3">
                  <c:v>2018-2</c:v>
                </c:pt>
                <c:pt idx="4">
                  <c:v>2019-1</c:v>
                </c:pt>
                <c:pt idx="5">
                  <c:v>2019-2</c:v>
                </c:pt>
              </c:strCache>
            </c:strRef>
          </c:cat>
          <c:val>
            <c:numRef>
              <c:f>'En proceso Ideal'!$E$34:$E$39</c:f>
              <c:numCache>
                <c:formatCode>General</c:formatCode>
                <c:ptCount val="6"/>
                <c:pt idx="0" formatCode="0">
                  <c:v>827</c:v>
                </c:pt>
              </c:numCache>
            </c:numRef>
          </c:val>
          <c:extLst>
            <c:ext xmlns:c16="http://schemas.microsoft.com/office/drawing/2014/chart" uri="{C3380CC4-5D6E-409C-BE32-E72D297353CC}">
              <c16:uniqueId val="{00000003-00E7-4E06-86AD-A971A1D3FFE2}"/>
            </c:ext>
          </c:extLst>
        </c:ser>
        <c:ser>
          <c:idx val="4"/>
          <c:order val="4"/>
          <c:tx>
            <c:strRef>
              <c:f>'En proceso Ideal'!$F$33</c:f>
              <c:strCache>
                <c:ptCount val="1"/>
                <c:pt idx="0">
                  <c:v>Venta</c:v>
                </c:pt>
              </c:strCache>
            </c:strRef>
          </c:tx>
          <c:spPr>
            <a:solidFill>
              <a:schemeClr val="accent5"/>
            </a:solidFill>
            <a:ln>
              <a:noFill/>
            </a:ln>
            <a:effectLst/>
          </c:spPr>
          <c:invertIfNegative val="0"/>
          <c:cat>
            <c:strRef>
              <c:f>'En proceso Ideal'!$A$34:$A$39</c:f>
              <c:strCache>
                <c:ptCount val="6"/>
                <c:pt idx="0">
                  <c:v>Inventario 2017-2</c:v>
                </c:pt>
                <c:pt idx="1">
                  <c:v>2017-2</c:v>
                </c:pt>
                <c:pt idx="2">
                  <c:v>2018-1</c:v>
                </c:pt>
                <c:pt idx="3">
                  <c:v>2018-2</c:v>
                </c:pt>
                <c:pt idx="4">
                  <c:v>2019-1</c:v>
                </c:pt>
                <c:pt idx="5">
                  <c:v>2019-2</c:v>
                </c:pt>
              </c:strCache>
            </c:strRef>
          </c:cat>
          <c:val>
            <c:numRef>
              <c:f>'En proceso Ideal'!$F$34:$F$39</c:f>
              <c:numCache>
                <c:formatCode>General</c:formatCode>
                <c:ptCount val="6"/>
                <c:pt idx="2" formatCode="0">
                  <c:v>3.5</c:v>
                </c:pt>
                <c:pt idx="3" formatCode="0">
                  <c:v>3.5</c:v>
                </c:pt>
                <c:pt idx="4" formatCode="0">
                  <c:v>3.5</c:v>
                </c:pt>
                <c:pt idx="5" formatCode="0">
                  <c:v>3.5</c:v>
                </c:pt>
              </c:numCache>
            </c:numRef>
          </c:val>
          <c:extLst>
            <c:ext xmlns:c16="http://schemas.microsoft.com/office/drawing/2014/chart" uri="{C3380CC4-5D6E-409C-BE32-E72D297353CC}">
              <c16:uniqueId val="{00000004-00E7-4E06-86AD-A971A1D3FFE2}"/>
            </c:ext>
          </c:extLst>
        </c:ser>
        <c:dLbls>
          <c:showLegendKey val="0"/>
          <c:showVal val="0"/>
          <c:showCatName val="0"/>
          <c:showSerName val="0"/>
          <c:showPercent val="0"/>
          <c:showBubbleSize val="0"/>
        </c:dLbls>
        <c:gapWidth val="150"/>
        <c:overlap val="100"/>
        <c:axId val="193789072"/>
        <c:axId val="193792024"/>
      </c:barChart>
      <c:catAx>
        <c:axId val="193789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s-CO"/>
          </a:p>
        </c:txPr>
        <c:crossAx val="193792024"/>
        <c:crosses val="autoZero"/>
        <c:auto val="1"/>
        <c:lblAlgn val="ctr"/>
        <c:lblOffset val="100"/>
        <c:noMultiLvlLbl val="0"/>
      </c:catAx>
      <c:valAx>
        <c:axId val="1937920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s-CO"/>
          </a:p>
        </c:txPr>
        <c:crossAx val="193789072"/>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1200" b="0" i="0" u="none" strike="noStrike" kern="1200" baseline="0">
                <a:solidFill>
                  <a:schemeClr val="tx1">
                    <a:lumMod val="65000"/>
                    <a:lumOff val="35000"/>
                  </a:schemeClr>
                </a:solidFill>
                <a:latin typeface="+mn-lt"/>
                <a:ea typeface="+mn-ea"/>
                <a:cs typeface="+mn-cs"/>
              </a:defRPr>
            </a:pPr>
            <a:endParaRPr lang="es-CO"/>
          </a:p>
        </c:txPr>
      </c:dTable>
      <c:spPr>
        <a:noFill/>
        <a:ln>
          <a:noFill/>
        </a:ln>
        <a:effectLst/>
      </c:spPr>
    </c:plotArea>
    <c:plotVisOnly val="1"/>
    <c:dispBlanksAs val="gap"/>
    <c:showDLblsOverMax val="0"/>
  </c:chart>
  <c:spPr>
    <a:noFill/>
    <a:ln>
      <a:noFill/>
    </a:ln>
    <a:effectLst/>
  </c:spPr>
  <c:txPr>
    <a:bodyPr/>
    <a:lstStyle/>
    <a:p>
      <a:pPr>
        <a:defRPr sz="1200"/>
      </a:pPr>
      <a:endParaRPr lang="es-CO"/>
    </a:p>
  </c:txPr>
  <c:externalData r:id="rId3">
    <c:autoUpdate val="0"/>
  </c:externalData>
</c:chartSpace>
</file>

<file path=ppt/charts/colors1.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4BFEF2A-BAB7-49CD-9ACD-09AE3DDA61DE}"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s-ES"/>
        </a:p>
      </dgm:t>
    </dgm:pt>
    <dgm:pt modelId="{156EAF2E-9B89-4C24-A017-681F5EE49457}">
      <dgm:prSet phldrT="[Texto]"/>
      <dgm:spPr/>
      <dgm:t>
        <a:bodyPr/>
        <a:lstStyle/>
        <a:p>
          <a:r>
            <a:rPr lang="es-CO" b="1" dirty="0">
              <a:effectLst/>
            </a:rPr>
            <a:t>OBJETO</a:t>
          </a:r>
          <a:endParaRPr lang="es-ES" b="1" dirty="0"/>
        </a:p>
      </dgm:t>
    </dgm:pt>
    <dgm:pt modelId="{A6DB185C-506B-4D56-A1C7-9017EACC57E1}" type="parTrans" cxnId="{F88B4B88-13E9-442A-8B6D-4007064BE07F}">
      <dgm:prSet/>
      <dgm:spPr/>
      <dgm:t>
        <a:bodyPr/>
        <a:lstStyle/>
        <a:p>
          <a:endParaRPr lang="es-ES"/>
        </a:p>
      </dgm:t>
    </dgm:pt>
    <dgm:pt modelId="{37805E63-C288-4558-802C-C343AB2BECEE}" type="sibTrans" cxnId="{F88B4B88-13E9-442A-8B6D-4007064BE07F}">
      <dgm:prSet/>
      <dgm:spPr/>
      <dgm:t>
        <a:bodyPr/>
        <a:lstStyle/>
        <a:p>
          <a:endParaRPr lang="es-ES"/>
        </a:p>
      </dgm:t>
    </dgm:pt>
    <dgm:pt modelId="{A109A7D2-B62F-422D-AABA-909FDB0B0363}">
      <dgm:prSet phldrT="[Texto]"/>
      <dgm:spPr/>
      <dgm:t>
        <a:bodyPr/>
        <a:lstStyle/>
        <a:p>
          <a:r>
            <a:rPr lang="es-CO" dirty="0">
              <a:effectLst/>
            </a:rPr>
            <a:t>PLAZO DE EJECUCIÓN Y VIGENCIA DEL CONTRATO</a:t>
          </a:r>
          <a:endParaRPr lang="es-ES" dirty="0"/>
        </a:p>
      </dgm:t>
    </dgm:pt>
    <dgm:pt modelId="{7A6C2DA6-281E-45F2-914F-DD0EC63A4DF9}" type="parTrans" cxnId="{1E02C003-C5C3-4D4A-A20F-D48BE6495C83}">
      <dgm:prSet/>
      <dgm:spPr/>
      <dgm:t>
        <a:bodyPr/>
        <a:lstStyle/>
        <a:p>
          <a:endParaRPr lang="es-ES"/>
        </a:p>
      </dgm:t>
    </dgm:pt>
    <dgm:pt modelId="{C88B85B5-82D8-4AAB-A41A-65AD59730A16}" type="sibTrans" cxnId="{1E02C003-C5C3-4D4A-A20F-D48BE6495C83}">
      <dgm:prSet/>
      <dgm:spPr/>
      <dgm:t>
        <a:bodyPr/>
        <a:lstStyle/>
        <a:p>
          <a:endParaRPr lang="es-ES"/>
        </a:p>
      </dgm:t>
    </dgm:pt>
    <dgm:pt modelId="{7905F768-125E-4201-A14F-03F3669885BF}">
      <dgm:prSet phldrT="[Texto]" custT="1"/>
      <dgm:spPr/>
      <dgm:t>
        <a:bodyPr/>
        <a:lstStyle/>
        <a:p>
          <a:pPr algn="just"/>
          <a:r>
            <a:rPr lang="es-CO" sz="1600" b="0" dirty="0">
              <a:effectLst/>
            </a:rPr>
            <a:t>La ejecución del contrato será hasta el 30 de marzo de 2019. (Prorroga de 2 meses) </a:t>
          </a:r>
          <a:endParaRPr lang="es-ES" sz="1600" dirty="0"/>
        </a:p>
      </dgm:t>
    </dgm:pt>
    <dgm:pt modelId="{16875AD0-CB82-458B-B7F2-A8489D055EA8}" type="parTrans" cxnId="{113BE34B-F82D-4FAF-ABD0-3C7958EA04C4}">
      <dgm:prSet/>
      <dgm:spPr/>
      <dgm:t>
        <a:bodyPr/>
        <a:lstStyle/>
        <a:p>
          <a:endParaRPr lang="es-ES"/>
        </a:p>
      </dgm:t>
    </dgm:pt>
    <dgm:pt modelId="{D1D07930-9970-468F-B571-1570F1F02400}" type="sibTrans" cxnId="{113BE34B-F82D-4FAF-ABD0-3C7958EA04C4}">
      <dgm:prSet/>
      <dgm:spPr/>
      <dgm:t>
        <a:bodyPr/>
        <a:lstStyle/>
        <a:p>
          <a:endParaRPr lang="es-ES"/>
        </a:p>
      </dgm:t>
    </dgm:pt>
    <dgm:pt modelId="{A8BBE881-2080-4394-A7D0-6C225DB1DB01}">
      <dgm:prSet phldrT="[Texto]"/>
      <dgm:spPr/>
      <dgm:t>
        <a:bodyPr/>
        <a:lstStyle/>
        <a:p>
          <a:pPr algn="just"/>
          <a:r>
            <a:rPr lang="es-CO" b="0" dirty="0">
              <a:effectLst/>
            </a:rPr>
            <a:t>Prorrogar y adicionar el contrato cuyo objeto es “Contratar una (1) Empresa de Servicios Temporales – EST – que preste el servicio especializado de administración de personal en misión, requeridos por la SAE SAS, de conformidad con los términos de la invitación y la propuesta presentada.” </a:t>
          </a:r>
          <a:endParaRPr lang="es-ES" dirty="0"/>
        </a:p>
      </dgm:t>
    </dgm:pt>
    <dgm:pt modelId="{3FD09DB6-D280-4E12-A2A5-AEDB6D9C3511}" type="parTrans" cxnId="{044D59CE-494B-4FD3-BBFC-2D32C1AD937B}">
      <dgm:prSet/>
      <dgm:spPr/>
      <dgm:t>
        <a:bodyPr/>
        <a:lstStyle/>
        <a:p>
          <a:endParaRPr lang="es-ES"/>
        </a:p>
      </dgm:t>
    </dgm:pt>
    <dgm:pt modelId="{66BFBA7A-9F9A-40BD-A6C3-03B18C497801}" type="sibTrans" cxnId="{044D59CE-494B-4FD3-BBFC-2D32C1AD937B}">
      <dgm:prSet/>
      <dgm:spPr/>
      <dgm:t>
        <a:bodyPr/>
        <a:lstStyle/>
        <a:p>
          <a:endParaRPr lang="es-ES"/>
        </a:p>
      </dgm:t>
    </dgm:pt>
    <dgm:pt modelId="{C81DDF82-6828-44D5-B61E-9D3D25A4D0C2}">
      <dgm:prSet phldrT="[Texto]"/>
      <dgm:spPr/>
      <dgm:t>
        <a:bodyPr/>
        <a:lstStyle/>
        <a:p>
          <a:pPr algn="just"/>
          <a:r>
            <a:rPr lang="es-CO" dirty="0">
              <a:effectLst/>
            </a:rPr>
            <a:t>VALOR DE LA ADICIÓN</a:t>
          </a:r>
          <a:endParaRPr lang="es-ES" dirty="0"/>
        </a:p>
      </dgm:t>
    </dgm:pt>
    <dgm:pt modelId="{C6BCE8AF-097B-4F24-BEE0-D2F08EC3CF25}" type="parTrans" cxnId="{C479EE61-9F3C-4BD4-AD99-C14B70983C23}">
      <dgm:prSet/>
      <dgm:spPr/>
      <dgm:t>
        <a:bodyPr/>
        <a:lstStyle/>
        <a:p>
          <a:endParaRPr lang="es-ES"/>
        </a:p>
      </dgm:t>
    </dgm:pt>
    <dgm:pt modelId="{F9472171-5F7D-48B3-8FC0-DF41D632CE92}" type="sibTrans" cxnId="{C479EE61-9F3C-4BD4-AD99-C14B70983C23}">
      <dgm:prSet/>
      <dgm:spPr/>
      <dgm:t>
        <a:bodyPr/>
        <a:lstStyle/>
        <a:p>
          <a:endParaRPr lang="es-ES"/>
        </a:p>
      </dgm:t>
    </dgm:pt>
    <dgm:pt modelId="{7390873F-00C4-4FB6-94DC-331178BD1A0C}">
      <dgm:prSet phldrT="[Texto]" custT="1"/>
      <dgm:spPr/>
      <dgm:t>
        <a:bodyPr/>
        <a:lstStyle/>
        <a:p>
          <a:pPr algn="just"/>
          <a:r>
            <a:rPr lang="es-ES" sz="1600" kern="1200" dirty="0">
              <a:latin typeface="+mn-lt"/>
            </a:rPr>
            <a:t>$ 256.165.123 - Recursos proyecto FARC</a:t>
          </a:r>
        </a:p>
      </dgm:t>
    </dgm:pt>
    <dgm:pt modelId="{0EC3CC51-76FB-4F30-9E73-EA47FE62EC23}" type="parTrans" cxnId="{7F0FCDBD-AC8A-4D0F-8ADB-F8A64BD9695C}">
      <dgm:prSet/>
      <dgm:spPr/>
      <dgm:t>
        <a:bodyPr/>
        <a:lstStyle/>
        <a:p>
          <a:endParaRPr lang="es-ES"/>
        </a:p>
      </dgm:t>
    </dgm:pt>
    <dgm:pt modelId="{C5AE534D-AA4F-441D-8F83-4FFE7490CF4B}" type="sibTrans" cxnId="{7F0FCDBD-AC8A-4D0F-8ADB-F8A64BD9695C}">
      <dgm:prSet/>
      <dgm:spPr/>
      <dgm:t>
        <a:bodyPr/>
        <a:lstStyle/>
        <a:p>
          <a:endParaRPr lang="es-ES"/>
        </a:p>
      </dgm:t>
    </dgm:pt>
    <dgm:pt modelId="{CEC10859-20AC-4F12-BBB5-9A59E29AF96A}">
      <dgm:prSet phldrT="[Texto]" custT="1"/>
      <dgm:spPr/>
      <dgm:t>
        <a:bodyPr/>
        <a:lstStyle/>
        <a:p>
          <a:pPr algn="just"/>
          <a:r>
            <a:rPr lang="es-ES" sz="1600" kern="1200" dirty="0">
              <a:latin typeface="+mn-lt"/>
            </a:rPr>
            <a:t>Con el saldo del contrato se deben cubrir los trabajadores en misión </a:t>
          </a:r>
          <a:r>
            <a:rPr lang="es-ES" sz="1600" kern="1200" dirty="0">
              <a:solidFill>
                <a:prstClr val="black">
                  <a:hueOff val="0"/>
                  <a:satOff val="0"/>
                  <a:lumOff val="0"/>
                  <a:alphaOff val="0"/>
                </a:prstClr>
              </a:solidFill>
              <a:latin typeface="+mn-lt"/>
              <a:ea typeface="+mn-ea"/>
              <a:cs typeface="+mn-cs"/>
            </a:rPr>
            <a:t>requeridos para atender las labores ocasionales, accidentales o transitorias, los reemplazos de personal en vacaciones, en uso de licencia, en incapacidad por enfermedad o maternidad y los incrementos en la prestación de servicios, correspondiente a los tres (3) primeros meses del año 2018.</a:t>
          </a:r>
        </a:p>
      </dgm:t>
    </dgm:pt>
    <dgm:pt modelId="{D2228BC2-A964-4FEF-B330-CB7C52194CD1}" type="parTrans" cxnId="{D4FE87B9-D113-4069-B77E-0DD9BB34EBE6}">
      <dgm:prSet/>
      <dgm:spPr/>
      <dgm:t>
        <a:bodyPr/>
        <a:lstStyle/>
        <a:p>
          <a:endParaRPr lang="es-ES"/>
        </a:p>
      </dgm:t>
    </dgm:pt>
    <dgm:pt modelId="{C0783804-A19E-4D4C-933C-9B31FA5FAA50}" type="sibTrans" cxnId="{D4FE87B9-D113-4069-B77E-0DD9BB34EBE6}">
      <dgm:prSet/>
      <dgm:spPr/>
      <dgm:t>
        <a:bodyPr/>
        <a:lstStyle/>
        <a:p>
          <a:endParaRPr lang="es-ES"/>
        </a:p>
      </dgm:t>
    </dgm:pt>
    <dgm:pt modelId="{91924B50-A54C-4C92-AA22-3F02154213CF}">
      <dgm:prSet phldrT="[Texto]" custT="1"/>
      <dgm:spPr/>
      <dgm:t>
        <a:bodyPr/>
        <a:lstStyle/>
        <a:p>
          <a:pPr algn="just"/>
          <a:endParaRPr lang="es-ES" sz="1600" kern="1200" dirty="0">
            <a:latin typeface="+mn-lt"/>
          </a:endParaRPr>
        </a:p>
      </dgm:t>
    </dgm:pt>
    <dgm:pt modelId="{DB529A2E-2D03-416B-81C3-877EA28478F5}" type="parTrans" cxnId="{B5F76885-EFF7-4EA1-ACF9-62725ECF5F23}">
      <dgm:prSet/>
      <dgm:spPr/>
      <dgm:t>
        <a:bodyPr/>
        <a:lstStyle/>
        <a:p>
          <a:endParaRPr lang="es-ES"/>
        </a:p>
      </dgm:t>
    </dgm:pt>
    <dgm:pt modelId="{8522679C-1C76-4A8F-BFB0-AD6F9A0B0E16}" type="sibTrans" cxnId="{B5F76885-EFF7-4EA1-ACF9-62725ECF5F23}">
      <dgm:prSet/>
      <dgm:spPr/>
      <dgm:t>
        <a:bodyPr/>
        <a:lstStyle/>
        <a:p>
          <a:endParaRPr lang="es-ES"/>
        </a:p>
      </dgm:t>
    </dgm:pt>
    <dgm:pt modelId="{758B7F0D-ABE6-445B-8A25-ACC6ADC7B11E}" type="pres">
      <dgm:prSet presAssocID="{A4BFEF2A-BAB7-49CD-9ACD-09AE3DDA61DE}" presName="linear" presStyleCnt="0">
        <dgm:presLayoutVars>
          <dgm:dir/>
          <dgm:animLvl val="lvl"/>
          <dgm:resizeHandles val="exact"/>
        </dgm:presLayoutVars>
      </dgm:prSet>
      <dgm:spPr/>
    </dgm:pt>
    <dgm:pt modelId="{71DA87A0-2BB0-43E4-B7B2-622E464BA3A1}" type="pres">
      <dgm:prSet presAssocID="{156EAF2E-9B89-4C24-A017-681F5EE49457}" presName="parentLin" presStyleCnt="0"/>
      <dgm:spPr/>
    </dgm:pt>
    <dgm:pt modelId="{95CAC798-062F-49CD-98BB-3649BEFB2B00}" type="pres">
      <dgm:prSet presAssocID="{156EAF2E-9B89-4C24-A017-681F5EE49457}" presName="parentLeftMargin" presStyleLbl="node1" presStyleIdx="0" presStyleCnt="3"/>
      <dgm:spPr/>
    </dgm:pt>
    <dgm:pt modelId="{3A1A9AEF-835F-4DD8-BC5D-7B0C9391F93A}" type="pres">
      <dgm:prSet presAssocID="{156EAF2E-9B89-4C24-A017-681F5EE49457}" presName="parentText" presStyleLbl="node1" presStyleIdx="0" presStyleCnt="3">
        <dgm:presLayoutVars>
          <dgm:chMax val="0"/>
          <dgm:bulletEnabled val="1"/>
        </dgm:presLayoutVars>
      </dgm:prSet>
      <dgm:spPr/>
    </dgm:pt>
    <dgm:pt modelId="{F3F02498-B4F9-4524-B847-38F7A896D61B}" type="pres">
      <dgm:prSet presAssocID="{156EAF2E-9B89-4C24-A017-681F5EE49457}" presName="negativeSpace" presStyleCnt="0"/>
      <dgm:spPr/>
    </dgm:pt>
    <dgm:pt modelId="{6E1D35A9-0AC2-44BC-993D-CFBCE6E858A9}" type="pres">
      <dgm:prSet presAssocID="{156EAF2E-9B89-4C24-A017-681F5EE49457}" presName="childText" presStyleLbl="conFgAcc1" presStyleIdx="0" presStyleCnt="3">
        <dgm:presLayoutVars>
          <dgm:bulletEnabled val="1"/>
        </dgm:presLayoutVars>
      </dgm:prSet>
      <dgm:spPr/>
    </dgm:pt>
    <dgm:pt modelId="{22A7AAE5-27B8-44C2-9264-C98E4BCF76DB}" type="pres">
      <dgm:prSet presAssocID="{37805E63-C288-4558-802C-C343AB2BECEE}" presName="spaceBetweenRectangles" presStyleCnt="0"/>
      <dgm:spPr/>
    </dgm:pt>
    <dgm:pt modelId="{5ADD632F-F12B-45B8-8E17-F5A02861C503}" type="pres">
      <dgm:prSet presAssocID="{C81DDF82-6828-44D5-B61E-9D3D25A4D0C2}" presName="parentLin" presStyleCnt="0"/>
      <dgm:spPr/>
    </dgm:pt>
    <dgm:pt modelId="{1CD2FC5B-9DAF-4300-B442-E69759C996E9}" type="pres">
      <dgm:prSet presAssocID="{C81DDF82-6828-44D5-B61E-9D3D25A4D0C2}" presName="parentLeftMargin" presStyleLbl="node1" presStyleIdx="0" presStyleCnt="3"/>
      <dgm:spPr/>
    </dgm:pt>
    <dgm:pt modelId="{9CD159FC-A0B0-406F-BE9F-7E0EDD981A68}" type="pres">
      <dgm:prSet presAssocID="{C81DDF82-6828-44D5-B61E-9D3D25A4D0C2}" presName="parentText" presStyleLbl="node1" presStyleIdx="1" presStyleCnt="3">
        <dgm:presLayoutVars>
          <dgm:chMax val="0"/>
          <dgm:bulletEnabled val="1"/>
        </dgm:presLayoutVars>
      </dgm:prSet>
      <dgm:spPr/>
    </dgm:pt>
    <dgm:pt modelId="{5061529E-4458-4F55-AE3B-DCE8D7038AD6}" type="pres">
      <dgm:prSet presAssocID="{C81DDF82-6828-44D5-B61E-9D3D25A4D0C2}" presName="negativeSpace" presStyleCnt="0"/>
      <dgm:spPr/>
    </dgm:pt>
    <dgm:pt modelId="{B39EF566-E0E6-40C6-AB23-3E191B9359B6}" type="pres">
      <dgm:prSet presAssocID="{C81DDF82-6828-44D5-B61E-9D3D25A4D0C2}" presName="childText" presStyleLbl="conFgAcc1" presStyleIdx="1" presStyleCnt="3">
        <dgm:presLayoutVars>
          <dgm:bulletEnabled val="1"/>
        </dgm:presLayoutVars>
      </dgm:prSet>
      <dgm:spPr/>
    </dgm:pt>
    <dgm:pt modelId="{64894599-F9BB-4B60-8652-B76878A6E52D}" type="pres">
      <dgm:prSet presAssocID="{F9472171-5F7D-48B3-8FC0-DF41D632CE92}" presName="spaceBetweenRectangles" presStyleCnt="0"/>
      <dgm:spPr/>
    </dgm:pt>
    <dgm:pt modelId="{0994A15A-632C-4CC8-8922-77A497A164EB}" type="pres">
      <dgm:prSet presAssocID="{A109A7D2-B62F-422D-AABA-909FDB0B0363}" presName="parentLin" presStyleCnt="0"/>
      <dgm:spPr/>
    </dgm:pt>
    <dgm:pt modelId="{040CF80B-7B71-42B1-8F34-433FAD40B0E8}" type="pres">
      <dgm:prSet presAssocID="{A109A7D2-B62F-422D-AABA-909FDB0B0363}" presName="parentLeftMargin" presStyleLbl="node1" presStyleIdx="1" presStyleCnt="3"/>
      <dgm:spPr/>
    </dgm:pt>
    <dgm:pt modelId="{0F66E3AE-1DCB-4A4E-97DC-62B479D577C5}" type="pres">
      <dgm:prSet presAssocID="{A109A7D2-B62F-422D-AABA-909FDB0B0363}" presName="parentText" presStyleLbl="node1" presStyleIdx="2" presStyleCnt="3">
        <dgm:presLayoutVars>
          <dgm:chMax val="0"/>
          <dgm:bulletEnabled val="1"/>
        </dgm:presLayoutVars>
      </dgm:prSet>
      <dgm:spPr/>
    </dgm:pt>
    <dgm:pt modelId="{A3B5F992-68D6-4825-AD09-E0830A971AD7}" type="pres">
      <dgm:prSet presAssocID="{A109A7D2-B62F-422D-AABA-909FDB0B0363}" presName="negativeSpace" presStyleCnt="0"/>
      <dgm:spPr/>
    </dgm:pt>
    <dgm:pt modelId="{CF584F40-A8A8-4F3B-8807-76C9E92B9F52}" type="pres">
      <dgm:prSet presAssocID="{A109A7D2-B62F-422D-AABA-909FDB0B0363}" presName="childText" presStyleLbl="conFgAcc1" presStyleIdx="2" presStyleCnt="3">
        <dgm:presLayoutVars>
          <dgm:bulletEnabled val="1"/>
        </dgm:presLayoutVars>
      </dgm:prSet>
      <dgm:spPr/>
    </dgm:pt>
  </dgm:ptLst>
  <dgm:cxnLst>
    <dgm:cxn modelId="{1E02C003-C5C3-4D4A-A20F-D48BE6495C83}" srcId="{A4BFEF2A-BAB7-49CD-9ACD-09AE3DDA61DE}" destId="{A109A7D2-B62F-422D-AABA-909FDB0B0363}" srcOrd="2" destOrd="0" parTransId="{7A6C2DA6-281E-45F2-914F-DD0EC63A4DF9}" sibTransId="{C88B85B5-82D8-4AAB-A41A-65AD59730A16}"/>
    <dgm:cxn modelId="{B894FF15-F56B-4D46-8091-912439022EAC}" type="presOf" srcId="{A109A7D2-B62F-422D-AABA-909FDB0B0363}" destId="{0F66E3AE-1DCB-4A4E-97DC-62B479D577C5}" srcOrd="1" destOrd="0" presId="urn:microsoft.com/office/officeart/2005/8/layout/list1"/>
    <dgm:cxn modelId="{C479EE61-9F3C-4BD4-AD99-C14B70983C23}" srcId="{A4BFEF2A-BAB7-49CD-9ACD-09AE3DDA61DE}" destId="{C81DDF82-6828-44D5-B61E-9D3D25A4D0C2}" srcOrd="1" destOrd="0" parTransId="{C6BCE8AF-097B-4F24-BEE0-D2F08EC3CF25}" sibTransId="{F9472171-5F7D-48B3-8FC0-DF41D632CE92}"/>
    <dgm:cxn modelId="{A1EFF863-00D6-43FC-8DE0-26650096299F}" type="presOf" srcId="{A4BFEF2A-BAB7-49CD-9ACD-09AE3DDA61DE}" destId="{758B7F0D-ABE6-445B-8A25-ACC6ADC7B11E}" srcOrd="0" destOrd="0" presId="urn:microsoft.com/office/officeart/2005/8/layout/list1"/>
    <dgm:cxn modelId="{A7A00665-1DCE-4902-91DB-C87A964AA620}" type="presOf" srcId="{C81DDF82-6828-44D5-B61E-9D3D25A4D0C2}" destId="{9CD159FC-A0B0-406F-BE9F-7E0EDD981A68}" srcOrd="1" destOrd="0" presId="urn:microsoft.com/office/officeart/2005/8/layout/list1"/>
    <dgm:cxn modelId="{113BE34B-F82D-4FAF-ABD0-3C7958EA04C4}" srcId="{A109A7D2-B62F-422D-AABA-909FDB0B0363}" destId="{7905F768-125E-4201-A14F-03F3669885BF}" srcOrd="0" destOrd="0" parTransId="{16875AD0-CB82-458B-B7F2-A8489D055EA8}" sibTransId="{D1D07930-9970-468F-B571-1570F1F02400}"/>
    <dgm:cxn modelId="{B5F76885-EFF7-4EA1-ACF9-62725ECF5F23}" srcId="{C81DDF82-6828-44D5-B61E-9D3D25A4D0C2}" destId="{91924B50-A54C-4C92-AA22-3F02154213CF}" srcOrd="1" destOrd="0" parTransId="{DB529A2E-2D03-416B-81C3-877EA28478F5}" sibTransId="{8522679C-1C76-4A8F-BFB0-AD6F9A0B0E16}"/>
    <dgm:cxn modelId="{F88B4B88-13E9-442A-8B6D-4007064BE07F}" srcId="{A4BFEF2A-BAB7-49CD-9ACD-09AE3DDA61DE}" destId="{156EAF2E-9B89-4C24-A017-681F5EE49457}" srcOrd="0" destOrd="0" parTransId="{A6DB185C-506B-4D56-A1C7-9017EACC57E1}" sibTransId="{37805E63-C288-4558-802C-C343AB2BECEE}"/>
    <dgm:cxn modelId="{C1C11693-B523-44CD-8F13-3B355185F101}" type="presOf" srcId="{CEC10859-20AC-4F12-BBB5-9A59E29AF96A}" destId="{B39EF566-E0E6-40C6-AB23-3E191B9359B6}" srcOrd="0" destOrd="2" presId="urn:microsoft.com/office/officeart/2005/8/layout/list1"/>
    <dgm:cxn modelId="{2DD2739C-D0F3-4F99-9C0E-234B27CE200B}" type="presOf" srcId="{156EAF2E-9B89-4C24-A017-681F5EE49457}" destId="{3A1A9AEF-835F-4DD8-BC5D-7B0C9391F93A}" srcOrd="1" destOrd="0" presId="urn:microsoft.com/office/officeart/2005/8/layout/list1"/>
    <dgm:cxn modelId="{9E5B09A4-779F-4CF4-9FA0-3186ED06ECE6}" type="presOf" srcId="{7390873F-00C4-4FB6-94DC-331178BD1A0C}" destId="{B39EF566-E0E6-40C6-AB23-3E191B9359B6}" srcOrd="0" destOrd="0" presId="urn:microsoft.com/office/officeart/2005/8/layout/list1"/>
    <dgm:cxn modelId="{D4FE87B9-D113-4069-B77E-0DD9BB34EBE6}" srcId="{C81DDF82-6828-44D5-B61E-9D3D25A4D0C2}" destId="{CEC10859-20AC-4F12-BBB5-9A59E29AF96A}" srcOrd="2" destOrd="0" parTransId="{D2228BC2-A964-4FEF-B330-CB7C52194CD1}" sibTransId="{C0783804-A19E-4D4C-933C-9B31FA5FAA50}"/>
    <dgm:cxn modelId="{02BBD3B9-D027-491E-A6D2-7605FB34E2D1}" type="presOf" srcId="{7905F768-125E-4201-A14F-03F3669885BF}" destId="{CF584F40-A8A8-4F3B-8807-76C9E92B9F52}" srcOrd="0" destOrd="0" presId="urn:microsoft.com/office/officeart/2005/8/layout/list1"/>
    <dgm:cxn modelId="{D15B1CBD-D4DD-4094-AC8A-DC726F459B24}" type="presOf" srcId="{C81DDF82-6828-44D5-B61E-9D3D25A4D0C2}" destId="{1CD2FC5B-9DAF-4300-B442-E69759C996E9}" srcOrd="0" destOrd="0" presId="urn:microsoft.com/office/officeart/2005/8/layout/list1"/>
    <dgm:cxn modelId="{7F0FCDBD-AC8A-4D0F-8ADB-F8A64BD9695C}" srcId="{C81DDF82-6828-44D5-B61E-9D3D25A4D0C2}" destId="{7390873F-00C4-4FB6-94DC-331178BD1A0C}" srcOrd="0" destOrd="0" parTransId="{0EC3CC51-76FB-4F30-9E73-EA47FE62EC23}" sibTransId="{C5AE534D-AA4F-441D-8F83-4FFE7490CF4B}"/>
    <dgm:cxn modelId="{68DA5BC1-3395-44BA-8DB6-1E120C1E03B1}" type="presOf" srcId="{A109A7D2-B62F-422D-AABA-909FDB0B0363}" destId="{040CF80B-7B71-42B1-8F34-433FAD40B0E8}" srcOrd="0" destOrd="0" presId="urn:microsoft.com/office/officeart/2005/8/layout/list1"/>
    <dgm:cxn modelId="{044D59CE-494B-4FD3-BBFC-2D32C1AD937B}" srcId="{156EAF2E-9B89-4C24-A017-681F5EE49457}" destId="{A8BBE881-2080-4394-A7D0-6C225DB1DB01}" srcOrd="0" destOrd="0" parTransId="{3FD09DB6-D280-4E12-A2A5-AEDB6D9C3511}" sibTransId="{66BFBA7A-9F9A-40BD-A6C3-03B18C497801}"/>
    <dgm:cxn modelId="{88A428DA-0600-4644-B71C-7E6A7C034877}" type="presOf" srcId="{156EAF2E-9B89-4C24-A017-681F5EE49457}" destId="{95CAC798-062F-49CD-98BB-3649BEFB2B00}" srcOrd="0" destOrd="0" presId="urn:microsoft.com/office/officeart/2005/8/layout/list1"/>
    <dgm:cxn modelId="{C870AAE0-9746-4813-81FA-43A1AB6671CB}" type="presOf" srcId="{A8BBE881-2080-4394-A7D0-6C225DB1DB01}" destId="{6E1D35A9-0AC2-44BC-993D-CFBCE6E858A9}" srcOrd="0" destOrd="0" presId="urn:microsoft.com/office/officeart/2005/8/layout/list1"/>
    <dgm:cxn modelId="{37F8BDF5-9C6B-40CF-BF83-08ECABFB2A40}" type="presOf" srcId="{91924B50-A54C-4C92-AA22-3F02154213CF}" destId="{B39EF566-E0E6-40C6-AB23-3E191B9359B6}" srcOrd="0" destOrd="1" presId="urn:microsoft.com/office/officeart/2005/8/layout/list1"/>
    <dgm:cxn modelId="{B62A9016-E4D8-4223-8F9D-07C37AF3AAE4}" type="presParOf" srcId="{758B7F0D-ABE6-445B-8A25-ACC6ADC7B11E}" destId="{71DA87A0-2BB0-43E4-B7B2-622E464BA3A1}" srcOrd="0" destOrd="0" presId="urn:microsoft.com/office/officeart/2005/8/layout/list1"/>
    <dgm:cxn modelId="{0C07F753-B471-4891-BC8A-6E4182DB8DA5}" type="presParOf" srcId="{71DA87A0-2BB0-43E4-B7B2-622E464BA3A1}" destId="{95CAC798-062F-49CD-98BB-3649BEFB2B00}" srcOrd="0" destOrd="0" presId="urn:microsoft.com/office/officeart/2005/8/layout/list1"/>
    <dgm:cxn modelId="{CFDE7B12-2B00-4C73-BB2E-D682C85F8AD1}" type="presParOf" srcId="{71DA87A0-2BB0-43E4-B7B2-622E464BA3A1}" destId="{3A1A9AEF-835F-4DD8-BC5D-7B0C9391F93A}" srcOrd="1" destOrd="0" presId="urn:microsoft.com/office/officeart/2005/8/layout/list1"/>
    <dgm:cxn modelId="{DA8E8268-3D8E-4709-8DF4-2456DC824CA7}" type="presParOf" srcId="{758B7F0D-ABE6-445B-8A25-ACC6ADC7B11E}" destId="{F3F02498-B4F9-4524-B847-38F7A896D61B}" srcOrd="1" destOrd="0" presId="urn:microsoft.com/office/officeart/2005/8/layout/list1"/>
    <dgm:cxn modelId="{35E898C8-56E3-450A-871C-8A30429BB95F}" type="presParOf" srcId="{758B7F0D-ABE6-445B-8A25-ACC6ADC7B11E}" destId="{6E1D35A9-0AC2-44BC-993D-CFBCE6E858A9}" srcOrd="2" destOrd="0" presId="urn:microsoft.com/office/officeart/2005/8/layout/list1"/>
    <dgm:cxn modelId="{751B5117-9E9D-4158-B8D6-48AD330E5412}" type="presParOf" srcId="{758B7F0D-ABE6-445B-8A25-ACC6ADC7B11E}" destId="{22A7AAE5-27B8-44C2-9264-C98E4BCF76DB}" srcOrd="3" destOrd="0" presId="urn:microsoft.com/office/officeart/2005/8/layout/list1"/>
    <dgm:cxn modelId="{AB37C173-69EB-4D88-ABA8-D49034AB69B8}" type="presParOf" srcId="{758B7F0D-ABE6-445B-8A25-ACC6ADC7B11E}" destId="{5ADD632F-F12B-45B8-8E17-F5A02861C503}" srcOrd="4" destOrd="0" presId="urn:microsoft.com/office/officeart/2005/8/layout/list1"/>
    <dgm:cxn modelId="{52E7BE48-55B0-4143-8A07-BF2544AE3675}" type="presParOf" srcId="{5ADD632F-F12B-45B8-8E17-F5A02861C503}" destId="{1CD2FC5B-9DAF-4300-B442-E69759C996E9}" srcOrd="0" destOrd="0" presId="urn:microsoft.com/office/officeart/2005/8/layout/list1"/>
    <dgm:cxn modelId="{E332D19E-58E9-496C-BC1D-95C192B592EF}" type="presParOf" srcId="{5ADD632F-F12B-45B8-8E17-F5A02861C503}" destId="{9CD159FC-A0B0-406F-BE9F-7E0EDD981A68}" srcOrd="1" destOrd="0" presId="urn:microsoft.com/office/officeart/2005/8/layout/list1"/>
    <dgm:cxn modelId="{D3D35799-069D-43B3-8CEF-2A0EF0D57093}" type="presParOf" srcId="{758B7F0D-ABE6-445B-8A25-ACC6ADC7B11E}" destId="{5061529E-4458-4F55-AE3B-DCE8D7038AD6}" srcOrd="5" destOrd="0" presId="urn:microsoft.com/office/officeart/2005/8/layout/list1"/>
    <dgm:cxn modelId="{8762B727-E9C6-4B6D-BBBF-838CAE5C02D4}" type="presParOf" srcId="{758B7F0D-ABE6-445B-8A25-ACC6ADC7B11E}" destId="{B39EF566-E0E6-40C6-AB23-3E191B9359B6}" srcOrd="6" destOrd="0" presId="urn:microsoft.com/office/officeart/2005/8/layout/list1"/>
    <dgm:cxn modelId="{3EA7B6E3-858B-4D55-BDBC-34E5F425EE39}" type="presParOf" srcId="{758B7F0D-ABE6-445B-8A25-ACC6ADC7B11E}" destId="{64894599-F9BB-4B60-8652-B76878A6E52D}" srcOrd="7" destOrd="0" presId="urn:microsoft.com/office/officeart/2005/8/layout/list1"/>
    <dgm:cxn modelId="{17617E9C-B058-42AD-B124-100385D0E6A1}" type="presParOf" srcId="{758B7F0D-ABE6-445B-8A25-ACC6ADC7B11E}" destId="{0994A15A-632C-4CC8-8922-77A497A164EB}" srcOrd="8" destOrd="0" presId="urn:microsoft.com/office/officeart/2005/8/layout/list1"/>
    <dgm:cxn modelId="{A153CCE9-8A73-489F-8949-A47ABE21C743}" type="presParOf" srcId="{0994A15A-632C-4CC8-8922-77A497A164EB}" destId="{040CF80B-7B71-42B1-8F34-433FAD40B0E8}" srcOrd="0" destOrd="0" presId="urn:microsoft.com/office/officeart/2005/8/layout/list1"/>
    <dgm:cxn modelId="{0EF42FE6-B305-476E-B1FC-6CA87A969B8D}" type="presParOf" srcId="{0994A15A-632C-4CC8-8922-77A497A164EB}" destId="{0F66E3AE-1DCB-4A4E-97DC-62B479D577C5}" srcOrd="1" destOrd="0" presId="urn:microsoft.com/office/officeart/2005/8/layout/list1"/>
    <dgm:cxn modelId="{CF75184E-5862-4FDE-807E-CD97A9DE4E92}" type="presParOf" srcId="{758B7F0D-ABE6-445B-8A25-ACC6ADC7B11E}" destId="{A3B5F992-68D6-4825-AD09-E0830A971AD7}" srcOrd="9" destOrd="0" presId="urn:microsoft.com/office/officeart/2005/8/layout/list1"/>
    <dgm:cxn modelId="{8851E803-92EA-474F-A2E3-B243600763AB}" type="presParOf" srcId="{758B7F0D-ABE6-445B-8A25-ACC6ADC7B11E}" destId="{CF584F40-A8A8-4F3B-8807-76C9E92B9F52}"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4BFEF2A-BAB7-49CD-9ACD-09AE3DDA61DE}"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s-ES"/>
        </a:p>
      </dgm:t>
    </dgm:pt>
    <dgm:pt modelId="{156EAF2E-9B89-4C24-A017-681F5EE49457}">
      <dgm:prSet phldrT="[Texto]" custT="1"/>
      <dgm:spPr/>
      <dgm:t>
        <a:bodyPr/>
        <a:lstStyle/>
        <a:p>
          <a:r>
            <a:rPr lang="es-CO" sz="1600" b="1" dirty="0">
              <a:effectLst/>
            </a:rPr>
            <a:t>OBJETO</a:t>
          </a:r>
          <a:endParaRPr lang="es-ES" sz="1600" b="1" dirty="0"/>
        </a:p>
      </dgm:t>
    </dgm:pt>
    <dgm:pt modelId="{A6DB185C-506B-4D56-A1C7-9017EACC57E1}" type="parTrans" cxnId="{F88B4B88-13E9-442A-8B6D-4007064BE07F}">
      <dgm:prSet/>
      <dgm:spPr/>
      <dgm:t>
        <a:bodyPr/>
        <a:lstStyle/>
        <a:p>
          <a:endParaRPr lang="es-ES"/>
        </a:p>
      </dgm:t>
    </dgm:pt>
    <dgm:pt modelId="{37805E63-C288-4558-802C-C343AB2BECEE}" type="sibTrans" cxnId="{F88B4B88-13E9-442A-8B6D-4007064BE07F}">
      <dgm:prSet/>
      <dgm:spPr/>
      <dgm:t>
        <a:bodyPr/>
        <a:lstStyle/>
        <a:p>
          <a:endParaRPr lang="es-ES"/>
        </a:p>
      </dgm:t>
    </dgm:pt>
    <dgm:pt modelId="{A109A7D2-B62F-422D-AABA-909FDB0B0363}">
      <dgm:prSet phldrT="[Texto]" custT="1"/>
      <dgm:spPr/>
      <dgm:t>
        <a:bodyPr/>
        <a:lstStyle/>
        <a:p>
          <a:r>
            <a:rPr lang="es-CO" sz="1600" dirty="0">
              <a:effectLst/>
            </a:rPr>
            <a:t>PLAZO DE EJECUCIÓN Y VIGENCIA DEL CONTRATO</a:t>
          </a:r>
          <a:endParaRPr lang="es-ES" sz="1600" dirty="0"/>
        </a:p>
      </dgm:t>
    </dgm:pt>
    <dgm:pt modelId="{7A6C2DA6-281E-45F2-914F-DD0EC63A4DF9}" type="parTrans" cxnId="{1E02C003-C5C3-4D4A-A20F-D48BE6495C83}">
      <dgm:prSet/>
      <dgm:spPr/>
      <dgm:t>
        <a:bodyPr/>
        <a:lstStyle/>
        <a:p>
          <a:endParaRPr lang="es-ES"/>
        </a:p>
      </dgm:t>
    </dgm:pt>
    <dgm:pt modelId="{C88B85B5-82D8-4AAB-A41A-65AD59730A16}" type="sibTrans" cxnId="{1E02C003-C5C3-4D4A-A20F-D48BE6495C83}">
      <dgm:prSet/>
      <dgm:spPr/>
      <dgm:t>
        <a:bodyPr/>
        <a:lstStyle/>
        <a:p>
          <a:endParaRPr lang="es-ES"/>
        </a:p>
      </dgm:t>
    </dgm:pt>
    <dgm:pt modelId="{7905F768-125E-4201-A14F-03F3669885BF}">
      <dgm:prSet phldrT="[Texto]" custT="1"/>
      <dgm:spPr/>
      <dgm:t>
        <a:bodyPr/>
        <a:lstStyle/>
        <a:p>
          <a:pPr algn="just"/>
          <a:r>
            <a:rPr lang="es-CO" sz="1600" b="0" dirty="0">
              <a:effectLst/>
            </a:rPr>
            <a:t>La ejecución del contrato será hasta el 30 de marzo de 2019. (Prorroga de 2.5 meses) </a:t>
          </a:r>
          <a:endParaRPr lang="es-ES" sz="1600" dirty="0"/>
        </a:p>
      </dgm:t>
    </dgm:pt>
    <dgm:pt modelId="{16875AD0-CB82-458B-B7F2-A8489D055EA8}" type="parTrans" cxnId="{113BE34B-F82D-4FAF-ABD0-3C7958EA04C4}">
      <dgm:prSet/>
      <dgm:spPr/>
      <dgm:t>
        <a:bodyPr/>
        <a:lstStyle/>
        <a:p>
          <a:endParaRPr lang="es-ES"/>
        </a:p>
      </dgm:t>
    </dgm:pt>
    <dgm:pt modelId="{D1D07930-9970-468F-B571-1570F1F02400}" type="sibTrans" cxnId="{113BE34B-F82D-4FAF-ABD0-3C7958EA04C4}">
      <dgm:prSet/>
      <dgm:spPr/>
      <dgm:t>
        <a:bodyPr/>
        <a:lstStyle/>
        <a:p>
          <a:endParaRPr lang="es-ES"/>
        </a:p>
      </dgm:t>
    </dgm:pt>
    <dgm:pt modelId="{A8BBE881-2080-4394-A7D0-6C225DB1DB01}">
      <dgm:prSet phldrT="[Texto]" custT="1"/>
      <dgm:spPr/>
      <dgm:t>
        <a:bodyPr/>
        <a:lstStyle/>
        <a:p>
          <a:pPr algn="just"/>
          <a:r>
            <a:rPr lang="es-CO" sz="1600" b="0" dirty="0">
              <a:effectLst/>
            </a:rPr>
            <a:t>Prorrogar y adicionar el contrato cuyo objeto es </a:t>
          </a:r>
          <a:r>
            <a:rPr lang="es-ES" sz="1600" b="0" dirty="0">
              <a:solidFill>
                <a:schemeClr val="tx1"/>
              </a:solidFill>
              <a:effectLst/>
              <a:latin typeface="+mn-lt"/>
              <a:ea typeface="+mn-ea"/>
              <a:cs typeface="+mn-cs"/>
            </a:rPr>
            <a:t>“El CONTRATISTA se obliga para con SAE a suministrar los tiquetes aéreos con cobertura a nivel nacional e internacional, así como la prestación de servicios de agencia de viajes, de conformidad con las especificaciones y características señaladas en su oferta”.</a:t>
          </a:r>
          <a:endParaRPr lang="es-ES" sz="1600" dirty="0"/>
        </a:p>
      </dgm:t>
    </dgm:pt>
    <dgm:pt modelId="{3FD09DB6-D280-4E12-A2A5-AEDB6D9C3511}" type="parTrans" cxnId="{044D59CE-494B-4FD3-BBFC-2D32C1AD937B}">
      <dgm:prSet/>
      <dgm:spPr/>
      <dgm:t>
        <a:bodyPr/>
        <a:lstStyle/>
        <a:p>
          <a:endParaRPr lang="es-ES"/>
        </a:p>
      </dgm:t>
    </dgm:pt>
    <dgm:pt modelId="{66BFBA7A-9F9A-40BD-A6C3-03B18C497801}" type="sibTrans" cxnId="{044D59CE-494B-4FD3-BBFC-2D32C1AD937B}">
      <dgm:prSet/>
      <dgm:spPr/>
      <dgm:t>
        <a:bodyPr/>
        <a:lstStyle/>
        <a:p>
          <a:endParaRPr lang="es-ES"/>
        </a:p>
      </dgm:t>
    </dgm:pt>
    <dgm:pt modelId="{C81DDF82-6828-44D5-B61E-9D3D25A4D0C2}">
      <dgm:prSet phldrT="[Texto]" custT="1"/>
      <dgm:spPr/>
      <dgm:t>
        <a:bodyPr/>
        <a:lstStyle/>
        <a:p>
          <a:pPr algn="just"/>
          <a:r>
            <a:rPr lang="es-CO" sz="1600" dirty="0">
              <a:effectLst/>
            </a:rPr>
            <a:t>VALOR DE LA ADICIÓN</a:t>
          </a:r>
          <a:endParaRPr lang="es-ES" sz="1600" dirty="0"/>
        </a:p>
      </dgm:t>
    </dgm:pt>
    <dgm:pt modelId="{C6BCE8AF-097B-4F24-BEE0-D2F08EC3CF25}" type="parTrans" cxnId="{C479EE61-9F3C-4BD4-AD99-C14B70983C23}">
      <dgm:prSet/>
      <dgm:spPr/>
      <dgm:t>
        <a:bodyPr/>
        <a:lstStyle/>
        <a:p>
          <a:endParaRPr lang="es-ES"/>
        </a:p>
      </dgm:t>
    </dgm:pt>
    <dgm:pt modelId="{F9472171-5F7D-48B3-8FC0-DF41D632CE92}" type="sibTrans" cxnId="{C479EE61-9F3C-4BD4-AD99-C14B70983C23}">
      <dgm:prSet/>
      <dgm:spPr/>
      <dgm:t>
        <a:bodyPr/>
        <a:lstStyle/>
        <a:p>
          <a:endParaRPr lang="es-ES"/>
        </a:p>
      </dgm:t>
    </dgm:pt>
    <dgm:pt modelId="{7390873F-00C4-4FB6-94DC-331178BD1A0C}">
      <dgm:prSet phldrT="[Texto]"/>
      <dgm:spPr/>
      <dgm:t>
        <a:bodyPr/>
        <a:lstStyle/>
        <a:p>
          <a:pPr algn="just"/>
          <a:endParaRPr lang="es-ES" dirty="0"/>
        </a:p>
      </dgm:t>
    </dgm:pt>
    <dgm:pt modelId="{0EC3CC51-76FB-4F30-9E73-EA47FE62EC23}" type="parTrans" cxnId="{7F0FCDBD-AC8A-4D0F-8ADB-F8A64BD9695C}">
      <dgm:prSet/>
      <dgm:spPr/>
      <dgm:t>
        <a:bodyPr/>
        <a:lstStyle/>
        <a:p>
          <a:endParaRPr lang="es-ES"/>
        </a:p>
      </dgm:t>
    </dgm:pt>
    <dgm:pt modelId="{C5AE534D-AA4F-441D-8F83-4FFE7490CF4B}" type="sibTrans" cxnId="{7F0FCDBD-AC8A-4D0F-8ADB-F8A64BD9695C}">
      <dgm:prSet/>
      <dgm:spPr/>
      <dgm:t>
        <a:bodyPr/>
        <a:lstStyle/>
        <a:p>
          <a:endParaRPr lang="es-ES"/>
        </a:p>
      </dgm:t>
    </dgm:pt>
    <dgm:pt modelId="{641093BB-82DE-4B2E-9772-9226A6FA6EA6}">
      <dgm:prSet phldrT="[Texto]"/>
      <dgm:spPr/>
      <dgm:t>
        <a:bodyPr/>
        <a:lstStyle/>
        <a:p>
          <a:pPr algn="just"/>
          <a:endParaRPr lang="es-ES" dirty="0"/>
        </a:p>
      </dgm:t>
    </dgm:pt>
    <dgm:pt modelId="{76CBB1FC-3537-46A7-86A2-404A0CD007FE}" type="parTrans" cxnId="{73566158-FAA3-432B-A17F-A44EC4B03A0F}">
      <dgm:prSet/>
      <dgm:spPr/>
      <dgm:t>
        <a:bodyPr/>
        <a:lstStyle/>
        <a:p>
          <a:endParaRPr lang="es-ES"/>
        </a:p>
      </dgm:t>
    </dgm:pt>
    <dgm:pt modelId="{09C75507-058D-44AC-BFDA-B762941702A4}" type="sibTrans" cxnId="{73566158-FAA3-432B-A17F-A44EC4B03A0F}">
      <dgm:prSet/>
      <dgm:spPr/>
      <dgm:t>
        <a:bodyPr/>
        <a:lstStyle/>
        <a:p>
          <a:endParaRPr lang="es-ES"/>
        </a:p>
      </dgm:t>
    </dgm:pt>
    <dgm:pt modelId="{3AB36209-97A4-4625-AF03-C3622419A72E}">
      <dgm:prSet phldrT="[Texto]"/>
      <dgm:spPr/>
      <dgm:t>
        <a:bodyPr/>
        <a:lstStyle/>
        <a:p>
          <a:pPr algn="just"/>
          <a:endParaRPr lang="es-ES" dirty="0"/>
        </a:p>
      </dgm:t>
    </dgm:pt>
    <dgm:pt modelId="{B0FADEAE-0D4E-4575-BA77-1DAEFF5FD793}" type="parTrans" cxnId="{F673E082-20EB-402E-9CA3-A76C12E6C345}">
      <dgm:prSet/>
      <dgm:spPr/>
      <dgm:t>
        <a:bodyPr/>
        <a:lstStyle/>
        <a:p>
          <a:endParaRPr lang="es-ES"/>
        </a:p>
      </dgm:t>
    </dgm:pt>
    <dgm:pt modelId="{54870DA8-5119-46A8-B29D-057315345ABC}" type="sibTrans" cxnId="{F673E082-20EB-402E-9CA3-A76C12E6C345}">
      <dgm:prSet/>
      <dgm:spPr/>
      <dgm:t>
        <a:bodyPr/>
        <a:lstStyle/>
        <a:p>
          <a:endParaRPr lang="es-ES"/>
        </a:p>
      </dgm:t>
    </dgm:pt>
    <dgm:pt modelId="{9B412027-0774-42FC-8398-E7D716D176DA}">
      <dgm:prSet phldrT="[Texto]"/>
      <dgm:spPr/>
      <dgm:t>
        <a:bodyPr/>
        <a:lstStyle/>
        <a:p>
          <a:pPr algn="just"/>
          <a:endParaRPr lang="es-ES" dirty="0"/>
        </a:p>
      </dgm:t>
    </dgm:pt>
    <dgm:pt modelId="{1F0E642E-DBCA-40F3-84D5-B992C74C6BB6}" type="parTrans" cxnId="{620B1266-FDA1-401F-BF72-0F34F4AA500E}">
      <dgm:prSet/>
      <dgm:spPr/>
      <dgm:t>
        <a:bodyPr/>
        <a:lstStyle/>
        <a:p>
          <a:endParaRPr lang="es-ES"/>
        </a:p>
      </dgm:t>
    </dgm:pt>
    <dgm:pt modelId="{FC922A85-3C84-4E07-A856-95359C813739}" type="sibTrans" cxnId="{620B1266-FDA1-401F-BF72-0F34F4AA500E}">
      <dgm:prSet/>
      <dgm:spPr/>
      <dgm:t>
        <a:bodyPr/>
        <a:lstStyle/>
        <a:p>
          <a:endParaRPr lang="es-ES"/>
        </a:p>
      </dgm:t>
    </dgm:pt>
    <dgm:pt modelId="{32ADE6BA-79CE-47C5-8D66-17CFF1FF4B0C}">
      <dgm:prSet phldrT="[Texto]"/>
      <dgm:spPr/>
      <dgm:t>
        <a:bodyPr/>
        <a:lstStyle/>
        <a:p>
          <a:pPr algn="just"/>
          <a:endParaRPr lang="es-ES" dirty="0"/>
        </a:p>
      </dgm:t>
    </dgm:pt>
    <dgm:pt modelId="{9509DCE9-75C6-459A-9199-4A858D6A3723}" type="parTrans" cxnId="{21DAEB9C-BF24-4F46-A8E7-08001DB8A95E}">
      <dgm:prSet/>
      <dgm:spPr/>
      <dgm:t>
        <a:bodyPr/>
        <a:lstStyle/>
        <a:p>
          <a:endParaRPr lang="es-ES"/>
        </a:p>
      </dgm:t>
    </dgm:pt>
    <dgm:pt modelId="{47F2F739-DB53-44D5-B4D3-B2E9F82A0E32}" type="sibTrans" cxnId="{21DAEB9C-BF24-4F46-A8E7-08001DB8A95E}">
      <dgm:prSet/>
      <dgm:spPr/>
      <dgm:t>
        <a:bodyPr/>
        <a:lstStyle/>
        <a:p>
          <a:endParaRPr lang="es-ES"/>
        </a:p>
      </dgm:t>
    </dgm:pt>
    <dgm:pt modelId="{4471813E-F186-423B-99AB-2C3A43AA1AF2}">
      <dgm:prSet phldrT="[Texto]"/>
      <dgm:spPr/>
      <dgm:t>
        <a:bodyPr/>
        <a:lstStyle/>
        <a:p>
          <a:pPr algn="just"/>
          <a:endParaRPr lang="es-ES" dirty="0"/>
        </a:p>
      </dgm:t>
    </dgm:pt>
    <dgm:pt modelId="{683E04BE-786F-4B36-AABA-87289C6B8BF5}" type="parTrans" cxnId="{D7CE0CE0-7805-4D99-8F40-A2174B7D6EAB}">
      <dgm:prSet/>
      <dgm:spPr/>
      <dgm:t>
        <a:bodyPr/>
        <a:lstStyle/>
        <a:p>
          <a:endParaRPr lang="es-ES"/>
        </a:p>
      </dgm:t>
    </dgm:pt>
    <dgm:pt modelId="{84BFE56D-4665-4CA4-99E0-424261031531}" type="sibTrans" cxnId="{D7CE0CE0-7805-4D99-8F40-A2174B7D6EAB}">
      <dgm:prSet/>
      <dgm:spPr/>
      <dgm:t>
        <a:bodyPr/>
        <a:lstStyle/>
        <a:p>
          <a:endParaRPr lang="es-ES"/>
        </a:p>
      </dgm:t>
    </dgm:pt>
    <dgm:pt modelId="{56177FFC-2354-47EC-AC9B-671A8BE4328C}">
      <dgm:prSet phldrT="[Texto]"/>
      <dgm:spPr/>
      <dgm:t>
        <a:bodyPr/>
        <a:lstStyle/>
        <a:p>
          <a:pPr algn="just"/>
          <a:endParaRPr lang="es-ES" dirty="0"/>
        </a:p>
      </dgm:t>
    </dgm:pt>
    <dgm:pt modelId="{22891451-407B-415F-B93A-B253683C30B1}" type="parTrans" cxnId="{6EE63075-250E-46A0-B288-566321D83937}">
      <dgm:prSet/>
      <dgm:spPr/>
      <dgm:t>
        <a:bodyPr/>
        <a:lstStyle/>
        <a:p>
          <a:endParaRPr lang="es-ES"/>
        </a:p>
      </dgm:t>
    </dgm:pt>
    <dgm:pt modelId="{862A7582-4A2C-473A-9601-420BCCE2D704}" type="sibTrans" cxnId="{6EE63075-250E-46A0-B288-566321D83937}">
      <dgm:prSet/>
      <dgm:spPr/>
      <dgm:t>
        <a:bodyPr/>
        <a:lstStyle/>
        <a:p>
          <a:endParaRPr lang="es-ES"/>
        </a:p>
      </dgm:t>
    </dgm:pt>
    <dgm:pt modelId="{B2289AC1-B28E-4E0B-8DE8-5AE70022A09E}">
      <dgm:prSet phldrT="[Texto]"/>
      <dgm:spPr/>
      <dgm:t>
        <a:bodyPr/>
        <a:lstStyle/>
        <a:p>
          <a:pPr algn="just"/>
          <a:endParaRPr lang="es-ES" dirty="0"/>
        </a:p>
      </dgm:t>
    </dgm:pt>
    <dgm:pt modelId="{52CA1025-D1D4-44CF-8A18-6AFEAEE6213F}" type="parTrans" cxnId="{AFF0A851-ADBD-44A8-B086-A1BE20170584}">
      <dgm:prSet/>
      <dgm:spPr/>
      <dgm:t>
        <a:bodyPr/>
        <a:lstStyle/>
        <a:p>
          <a:endParaRPr lang="es-ES"/>
        </a:p>
      </dgm:t>
    </dgm:pt>
    <dgm:pt modelId="{608D6946-C687-402B-AF8B-0CD1ED4A09DA}" type="sibTrans" cxnId="{AFF0A851-ADBD-44A8-B086-A1BE20170584}">
      <dgm:prSet/>
      <dgm:spPr/>
      <dgm:t>
        <a:bodyPr/>
        <a:lstStyle/>
        <a:p>
          <a:endParaRPr lang="es-ES"/>
        </a:p>
      </dgm:t>
    </dgm:pt>
    <dgm:pt modelId="{C24D96D8-A260-4B15-8FEF-9BB372B92B12}">
      <dgm:prSet phldrT="[Texto]"/>
      <dgm:spPr/>
      <dgm:t>
        <a:bodyPr/>
        <a:lstStyle/>
        <a:p>
          <a:pPr algn="just"/>
          <a:endParaRPr lang="es-ES" dirty="0"/>
        </a:p>
      </dgm:t>
    </dgm:pt>
    <dgm:pt modelId="{7F0B6B90-6E07-4FB7-A723-A243808394AA}" type="parTrans" cxnId="{7D415D18-D77C-4CEF-AA1C-9903BB6B5C2E}">
      <dgm:prSet/>
      <dgm:spPr/>
      <dgm:t>
        <a:bodyPr/>
        <a:lstStyle/>
        <a:p>
          <a:endParaRPr lang="es-ES"/>
        </a:p>
      </dgm:t>
    </dgm:pt>
    <dgm:pt modelId="{BF8E142D-C94B-4E4A-84B2-52D618505D40}" type="sibTrans" cxnId="{7D415D18-D77C-4CEF-AA1C-9903BB6B5C2E}">
      <dgm:prSet/>
      <dgm:spPr/>
      <dgm:t>
        <a:bodyPr/>
        <a:lstStyle/>
        <a:p>
          <a:endParaRPr lang="es-ES"/>
        </a:p>
      </dgm:t>
    </dgm:pt>
    <dgm:pt modelId="{758B7F0D-ABE6-445B-8A25-ACC6ADC7B11E}" type="pres">
      <dgm:prSet presAssocID="{A4BFEF2A-BAB7-49CD-9ACD-09AE3DDA61DE}" presName="linear" presStyleCnt="0">
        <dgm:presLayoutVars>
          <dgm:dir/>
          <dgm:animLvl val="lvl"/>
          <dgm:resizeHandles val="exact"/>
        </dgm:presLayoutVars>
      </dgm:prSet>
      <dgm:spPr/>
    </dgm:pt>
    <dgm:pt modelId="{71DA87A0-2BB0-43E4-B7B2-622E464BA3A1}" type="pres">
      <dgm:prSet presAssocID="{156EAF2E-9B89-4C24-A017-681F5EE49457}" presName="parentLin" presStyleCnt="0"/>
      <dgm:spPr/>
    </dgm:pt>
    <dgm:pt modelId="{95CAC798-062F-49CD-98BB-3649BEFB2B00}" type="pres">
      <dgm:prSet presAssocID="{156EAF2E-9B89-4C24-A017-681F5EE49457}" presName="parentLeftMargin" presStyleLbl="node1" presStyleIdx="0" presStyleCnt="3"/>
      <dgm:spPr/>
    </dgm:pt>
    <dgm:pt modelId="{3A1A9AEF-835F-4DD8-BC5D-7B0C9391F93A}" type="pres">
      <dgm:prSet presAssocID="{156EAF2E-9B89-4C24-A017-681F5EE49457}" presName="parentText" presStyleLbl="node1" presStyleIdx="0" presStyleCnt="3">
        <dgm:presLayoutVars>
          <dgm:chMax val="0"/>
          <dgm:bulletEnabled val="1"/>
        </dgm:presLayoutVars>
      </dgm:prSet>
      <dgm:spPr/>
    </dgm:pt>
    <dgm:pt modelId="{F3F02498-B4F9-4524-B847-38F7A896D61B}" type="pres">
      <dgm:prSet presAssocID="{156EAF2E-9B89-4C24-A017-681F5EE49457}" presName="negativeSpace" presStyleCnt="0"/>
      <dgm:spPr/>
    </dgm:pt>
    <dgm:pt modelId="{6E1D35A9-0AC2-44BC-993D-CFBCE6E858A9}" type="pres">
      <dgm:prSet presAssocID="{156EAF2E-9B89-4C24-A017-681F5EE49457}" presName="childText" presStyleLbl="conFgAcc1" presStyleIdx="0" presStyleCnt="3" custLinFactNeighborX="-362" custLinFactNeighborY="10958">
        <dgm:presLayoutVars>
          <dgm:bulletEnabled val="1"/>
        </dgm:presLayoutVars>
      </dgm:prSet>
      <dgm:spPr/>
    </dgm:pt>
    <dgm:pt modelId="{22A7AAE5-27B8-44C2-9264-C98E4BCF76DB}" type="pres">
      <dgm:prSet presAssocID="{37805E63-C288-4558-802C-C343AB2BECEE}" presName="spaceBetweenRectangles" presStyleCnt="0"/>
      <dgm:spPr/>
    </dgm:pt>
    <dgm:pt modelId="{5ADD632F-F12B-45B8-8E17-F5A02861C503}" type="pres">
      <dgm:prSet presAssocID="{C81DDF82-6828-44D5-B61E-9D3D25A4D0C2}" presName="parentLin" presStyleCnt="0"/>
      <dgm:spPr/>
    </dgm:pt>
    <dgm:pt modelId="{1CD2FC5B-9DAF-4300-B442-E69759C996E9}" type="pres">
      <dgm:prSet presAssocID="{C81DDF82-6828-44D5-B61E-9D3D25A4D0C2}" presName="parentLeftMargin" presStyleLbl="node1" presStyleIdx="0" presStyleCnt="3"/>
      <dgm:spPr/>
    </dgm:pt>
    <dgm:pt modelId="{9CD159FC-A0B0-406F-BE9F-7E0EDD981A68}" type="pres">
      <dgm:prSet presAssocID="{C81DDF82-6828-44D5-B61E-9D3D25A4D0C2}" presName="parentText" presStyleLbl="node1" presStyleIdx="1" presStyleCnt="3">
        <dgm:presLayoutVars>
          <dgm:chMax val="0"/>
          <dgm:bulletEnabled val="1"/>
        </dgm:presLayoutVars>
      </dgm:prSet>
      <dgm:spPr/>
    </dgm:pt>
    <dgm:pt modelId="{5061529E-4458-4F55-AE3B-DCE8D7038AD6}" type="pres">
      <dgm:prSet presAssocID="{C81DDF82-6828-44D5-B61E-9D3D25A4D0C2}" presName="negativeSpace" presStyleCnt="0"/>
      <dgm:spPr/>
    </dgm:pt>
    <dgm:pt modelId="{B39EF566-E0E6-40C6-AB23-3E191B9359B6}" type="pres">
      <dgm:prSet presAssocID="{C81DDF82-6828-44D5-B61E-9D3D25A4D0C2}" presName="childText" presStyleLbl="conFgAcc1" presStyleIdx="1" presStyleCnt="3" custLinFactNeighborX="-1305" custLinFactNeighborY="-23518">
        <dgm:presLayoutVars>
          <dgm:bulletEnabled val="1"/>
        </dgm:presLayoutVars>
      </dgm:prSet>
      <dgm:spPr/>
    </dgm:pt>
    <dgm:pt modelId="{64894599-F9BB-4B60-8652-B76878A6E52D}" type="pres">
      <dgm:prSet presAssocID="{F9472171-5F7D-48B3-8FC0-DF41D632CE92}" presName="spaceBetweenRectangles" presStyleCnt="0"/>
      <dgm:spPr/>
    </dgm:pt>
    <dgm:pt modelId="{0994A15A-632C-4CC8-8922-77A497A164EB}" type="pres">
      <dgm:prSet presAssocID="{A109A7D2-B62F-422D-AABA-909FDB0B0363}" presName="parentLin" presStyleCnt="0"/>
      <dgm:spPr/>
    </dgm:pt>
    <dgm:pt modelId="{040CF80B-7B71-42B1-8F34-433FAD40B0E8}" type="pres">
      <dgm:prSet presAssocID="{A109A7D2-B62F-422D-AABA-909FDB0B0363}" presName="parentLeftMargin" presStyleLbl="node1" presStyleIdx="1" presStyleCnt="3"/>
      <dgm:spPr/>
    </dgm:pt>
    <dgm:pt modelId="{0F66E3AE-1DCB-4A4E-97DC-62B479D577C5}" type="pres">
      <dgm:prSet presAssocID="{A109A7D2-B62F-422D-AABA-909FDB0B0363}" presName="parentText" presStyleLbl="node1" presStyleIdx="2" presStyleCnt="3">
        <dgm:presLayoutVars>
          <dgm:chMax val="0"/>
          <dgm:bulletEnabled val="1"/>
        </dgm:presLayoutVars>
      </dgm:prSet>
      <dgm:spPr/>
    </dgm:pt>
    <dgm:pt modelId="{A3B5F992-68D6-4825-AD09-E0830A971AD7}" type="pres">
      <dgm:prSet presAssocID="{A109A7D2-B62F-422D-AABA-909FDB0B0363}" presName="negativeSpace" presStyleCnt="0"/>
      <dgm:spPr/>
    </dgm:pt>
    <dgm:pt modelId="{CF584F40-A8A8-4F3B-8807-76C9E92B9F52}" type="pres">
      <dgm:prSet presAssocID="{A109A7D2-B62F-422D-AABA-909FDB0B0363}" presName="childText" presStyleLbl="conFgAcc1" presStyleIdx="2" presStyleCnt="3">
        <dgm:presLayoutVars>
          <dgm:bulletEnabled val="1"/>
        </dgm:presLayoutVars>
      </dgm:prSet>
      <dgm:spPr/>
    </dgm:pt>
  </dgm:ptLst>
  <dgm:cxnLst>
    <dgm:cxn modelId="{1E02C003-C5C3-4D4A-A20F-D48BE6495C83}" srcId="{A4BFEF2A-BAB7-49CD-9ACD-09AE3DDA61DE}" destId="{A109A7D2-B62F-422D-AABA-909FDB0B0363}" srcOrd="2" destOrd="0" parTransId="{7A6C2DA6-281E-45F2-914F-DD0EC63A4DF9}" sibTransId="{C88B85B5-82D8-4AAB-A41A-65AD59730A16}"/>
    <dgm:cxn modelId="{27A3A206-45A2-4EC1-8656-C1C3B6838DE4}" type="presOf" srcId="{3AB36209-97A4-4625-AF03-C3622419A72E}" destId="{B39EF566-E0E6-40C6-AB23-3E191B9359B6}" srcOrd="0" destOrd="1" presId="urn:microsoft.com/office/officeart/2005/8/layout/list1"/>
    <dgm:cxn modelId="{B894FF15-F56B-4D46-8091-912439022EAC}" type="presOf" srcId="{A109A7D2-B62F-422D-AABA-909FDB0B0363}" destId="{0F66E3AE-1DCB-4A4E-97DC-62B479D577C5}" srcOrd="1" destOrd="0" presId="urn:microsoft.com/office/officeart/2005/8/layout/list1"/>
    <dgm:cxn modelId="{7D415D18-D77C-4CEF-AA1C-9903BB6B5C2E}" srcId="{C81DDF82-6828-44D5-B61E-9D3D25A4D0C2}" destId="{C24D96D8-A260-4B15-8FEF-9BB372B92B12}" srcOrd="7" destOrd="0" parTransId="{7F0B6B90-6E07-4FB7-A723-A243808394AA}" sibTransId="{BF8E142D-C94B-4E4A-84B2-52D618505D40}"/>
    <dgm:cxn modelId="{7B76B521-C036-4EA1-918D-4345A1BBF4E5}" type="presOf" srcId="{641093BB-82DE-4B2E-9772-9226A6FA6EA6}" destId="{B39EF566-E0E6-40C6-AB23-3E191B9359B6}" srcOrd="0" destOrd="8" presId="urn:microsoft.com/office/officeart/2005/8/layout/list1"/>
    <dgm:cxn modelId="{C479EE61-9F3C-4BD4-AD99-C14B70983C23}" srcId="{A4BFEF2A-BAB7-49CD-9ACD-09AE3DDA61DE}" destId="{C81DDF82-6828-44D5-B61E-9D3D25A4D0C2}" srcOrd="1" destOrd="0" parTransId="{C6BCE8AF-097B-4F24-BEE0-D2F08EC3CF25}" sibTransId="{F9472171-5F7D-48B3-8FC0-DF41D632CE92}"/>
    <dgm:cxn modelId="{794AC242-18BA-43BC-ADC1-9C747115F1ED}" type="presOf" srcId="{32ADE6BA-79CE-47C5-8D66-17CFF1FF4B0C}" destId="{B39EF566-E0E6-40C6-AB23-3E191B9359B6}" srcOrd="0" destOrd="3" presId="urn:microsoft.com/office/officeart/2005/8/layout/list1"/>
    <dgm:cxn modelId="{A1EFF863-00D6-43FC-8DE0-26650096299F}" type="presOf" srcId="{A4BFEF2A-BAB7-49CD-9ACD-09AE3DDA61DE}" destId="{758B7F0D-ABE6-445B-8A25-ACC6ADC7B11E}" srcOrd="0" destOrd="0" presId="urn:microsoft.com/office/officeart/2005/8/layout/list1"/>
    <dgm:cxn modelId="{A7A00665-1DCE-4902-91DB-C87A964AA620}" type="presOf" srcId="{C81DDF82-6828-44D5-B61E-9D3D25A4D0C2}" destId="{9CD159FC-A0B0-406F-BE9F-7E0EDD981A68}" srcOrd="1" destOrd="0" presId="urn:microsoft.com/office/officeart/2005/8/layout/list1"/>
    <dgm:cxn modelId="{74297765-1A5D-44FA-AA98-65DF49222870}" type="presOf" srcId="{C24D96D8-A260-4B15-8FEF-9BB372B92B12}" destId="{B39EF566-E0E6-40C6-AB23-3E191B9359B6}" srcOrd="0" destOrd="7" presId="urn:microsoft.com/office/officeart/2005/8/layout/list1"/>
    <dgm:cxn modelId="{620B1266-FDA1-401F-BF72-0F34F4AA500E}" srcId="{C81DDF82-6828-44D5-B61E-9D3D25A4D0C2}" destId="{9B412027-0774-42FC-8398-E7D716D176DA}" srcOrd="2" destOrd="0" parTransId="{1F0E642E-DBCA-40F3-84D5-B992C74C6BB6}" sibTransId="{FC922A85-3C84-4E07-A856-95359C813739}"/>
    <dgm:cxn modelId="{113BE34B-F82D-4FAF-ABD0-3C7958EA04C4}" srcId="{A109A7D2-B62F-422D-AABA-909FDB0B0363}" destId="{7905F768-125E-4201-A14F-03F3669885BF}" srcOrd="0" destOrd="0" parTransId="{16875AD0-CB82-458B-B7F2-A8489D055EA8}" sibTransId="{D1D07930-9970-468F-B571-1570F1F02400}"/>
    <dgm:cxn modelId="{AFF0A851-ADBD-44A8-B086-A1BE20170584}" srcId="{C81DDF82-6828-44D5-B61E-9D3D25A4D0C2}" destId="{B2289AC1-B28E-4E0B-8DE8-5AE70022A09E}" srcOrd="6" destOrd="0" parTransId="{52CA1025-D1D4-44CF-8A18-6AFEAEE6213F}" sibTransId="{608D6946-C687-402B-AF8B-0CD1ED4A09DA}"/>
    <dgm:cxn modelId="{6EE63075-250E-46A0-B288-566321D83937}" srcId="{C81DDF82-6828-44D5-B61E-9D3D25A4D0C2}" destId="{56177FFC-2354-47EC-AC9B-671A8BE4328C}" srcOrd="5" destOrd="0" parTransId="{22891451-407B-415F-B93A-B253683C30B1}" sibTransId="{862A7582-4A2C-473A-9601-420BCCE2D704}"/>
    <dgm:cxn modelId="{73566158-FAA3-432B-A17F-A44EC4B03A0F}" srcId="{C81DDF82-6828-44D5-B61E-9D3D25A4D0C2}" destId="{641093BB-82DE-4B2E-9772-9226A6FA6EA6}" srcOrd="8" destOrd="0" parTransId="{76CBB1FC-3537-46A7-86A2-404A0CD007FE}" sibTransId="{09C75507-058D-44AC-BFDA-B762941702A4}"/>
    <dgm:cxn modelId="{1915A959-905C-4718-8C7C-5087BC8A46B8}" type="presOf" srcId="{56177FFC-2354-47EC-AC9B-671A8BE4328C}" destId="{B39EF566-E0E6-40C6-AB23-3E191B9359B6}" srcOrd="0" destOrd="5" presId="urn:microsoft.com/office/officeart/2005/8/layout/list1"/>
    <dgm:cxn modelId="{F673E082-20EB-402E-9CA3-A76C12E6C345}" srcId="{C81DDF82-6828-44D5-B61E-9D3D25A4D0C2}" destId="{3AB36209-97A4-4625-AF03-C3622419A72E}" srcOrd="1" destOrd="0" parTransId="{B0FADEAE-0D4E-4575-BA77-1DAEFF5FD793}" sibTransId="{54870DA8-5119-46A8-B29D-057315345ABC}"/>
    <dgm:cxn modelId="{F88B4B88-13E9-442A-8B6D-4007064BE07F}" srcId="{A4BFEF2A-BAB7-49CD-9ACD-09AE3DDA61DE}" destId="{156EAF2E-9B89-4C24-A017-681F5EE49457}" srcOrd="0" destOrd="0" parTransId="{A6DB185C-506B-4D56-A1C7-9017EACC57E1}" sibTransId="{37805E63-C288-4558-802C-C343AB2BECEE}"/>
    <dgm:cxn modelId="{2DD2739C-D0F3-4F99-9C0E-234B27CE200B}" type="presOf" srcId="{156EAF2E-9B89-4C24-A017-681F5EE49457}" destId="{3A1A9AEF-835F-4DD8-BC5D-7B0C9391F93A}" srcOrd="1" destOrd="0" presId="urn:microsoft.com/office/officeart/2005/8/layout/list1"/>
    <dgm:cxn modelId="{21DAEB9C-BF24-4F46-A8E7-08001DB8A95E}" srcId="{C81DDF82-6828-44D5-B61E-9D3D25A4D0C2}" destId="{32ADE6BA-79CE-47C5-8D66-17CFF1FF4B0C}" srcOrd="3" destOrd="0" parTransId="{9509DCE9-75C6-459A-9199-4A858D6A3723}" sibTransId="{47F2F739-DB53-44D5-B4D3-B2E9F82A0E32}"/>
    <dgm:cxn modelId="{88AF40A2-D407-4C6B-B40B-194C49465872}" type="presOf" srcId="{4471813E-F186-423B-99AB-2C3A43AA1AF2}" destId="{B39EF566-E0E6-40C6-AB23-3E191B9359B6}" srcOrd="0" destOrd="4" presId="urn:microsoft.com/office/officeart/2005/8/layout/list1"/>
    <dgm:cxn modelId="{9E5B09A4-779F-4CF4-9FA0-3186ED06ECE6}" type="presOf" srcId="{7390873F-00C4-4FB6-94DC-331178BD1A0C}" destId="{B39EF566-E0E6-40C6-AB23-3E191B9359B6}" srcOrd="0" destOrd="0" presId="urn:microsoft.com/office/officeart/2005/8/layout/list1"/>
    <dgm:cxn modelId="{02BBD3B9-D027-491E-A6D2-7605FB34E2D1}" type="presOf" srcId="{7905F768-125E-4201-A14F-03F3669885BF}" destId="{CF584F40-A8A8-4F3B-8807-76C9E92B9F52}" srcOrd="0" destOrd="0" presId="urn:microsoft.com/office/officeart/2005/8/layout/list1"/>
    <dgm:cxn modelId="{D15B1CBD-D4DD-4094-AC8A-DC726F459B24}" type="presOf" srcId="{C81DDF82-6828-44D5-B61E-9D3D25A4D0C2}" destId="{1CD2FC5B-9DAF-4300-B442-E69759C996E9}" srcOrd="0" destOrd="0" presId="urn:microsoft.com/office/officeart/2005/8/layout/list1"/>
    <dgm:cxn modelId="{7F0FCDBD-AC8A-4D0F-8ADB-F8A64BD9695C}" srcId="{C81DDF82-6828-44D5-B61E-9D3D25A4D0C2}" destId="{7390873F-00C4-4FB6-94DC-331178BD1A0C}" srcOrd="0" destOrd="0" parTransId="{0EC3CC51-76FB-4F30-9E73-EA47FE62EC23}" sibTransId="{C5AE534D-AA4F-441D-8F83-4FFE7490CF4B}"/>
    <dgm:cxn modelId="{68DA5BC1-3395-44BA-8DB6-1E120C1E03B1}" type="presOf" srcId="{A109A7D2-B62F-422D-AABA-909FDB0B0363}" destId="{040CF80B-7B71-42B1-8F34-433FAD40B0E8}" srcOrd="0" destOrd="0" presId="urn:microsoft.com/office/officeart/2005/8/layout/list1"/>
    <dgm:cxn modelId="{3FCFC3C7-D966-4B96-A5F3-EE1C6EA18155}" type="presOf" srcId="{B2289AC1-B28E-4E0B-8DE8-5AE70022A09E}" destId="{B39EF566-E0E6-40C6-AB23-3E191B9359B6}" srcOrd="0" destOrd="6" presId="urn:microsoft.com/office/officeart/2005/8/layout/list1"/>
    <dgm:cxn modelId="{A3B462CA-8260-40E1-9F1F-5FD3FF74C69E}" type="presOf" srcId="{9B412027-0774-42FC-8398-E7D716D176DA}" destId="{B39EF566-E0E6-40C6-AB23-3E191B9359B6}" srcOrd="0" destOrd="2" presId="urn:microsoft.com/office/officeart/2005/8/layout/list1"/>
    <dgm:cxn modelId="{044D59CE-494B-4FD3-BBFC-2D32C1AD937B}" srcId="{156EAF2E-9B89-4C24-A017-681F5EE49457}" destId="{A8BBE881-2080-4394-A7D0-6C225DB1DB01}" srcOrd="0" destOrd="0" parTransId="{3FD09DB6-D280-4E12-A2A5-AEDB6D9C3511}" sibTransId="{66BFBA7A-9F9A-40BD-A6C3-03B18C497801}"/>
    <dgm:cxn modelId="{88A428DA-0600-4644-B71C-7E6A7C034877}" type="presOf" srcId="{156EAF2E-9B89-4C24-A017-681F5EE49457}" destId="{95CAC798-062F-49CD-98BB-3649BEFB2B00}" srcOrd="0" destOrd="0" presId="urn:microsoft.com/office/officeart/2005/8/layout/list1"/>
    <dgm:cxn modelId="{D7CE0CE0-7805-4D99-8F40-A2174B7D6EAB}" srcId="{C81DDF82-6828-44D5-B61E-9D3D25A4D0C2}" destId="{4471813E-F186-423B-99AB-2C3A43AA1AF2}" srcOrd="4" destOrd="0" parTransId="{683E04BE-786F-4B36-AABA-87289C6B8BF5}" sibTransId="{84BFE56D-4665-4CA4-99E0-424261031531}"/>
    <dgm:cxn modelId="{C870AAE0-9746-4813-81FA-43A1AB6671CB}" type="presOf" srcId="{A8BBE881-2080-4394-A7D0-6C225DB1DB01}" destId="{6E1D35A9-0AC2-44BC-993D-CFBCE6E858A9}" srcOrd="0" destOrd="0" presId="urn:microsoft.com/office/officeart/2005/8/layout/list1"/>
    <dgm:cxn modelId="{B62A9016-E4D8-4223-8F9D-07C37AF3AAE4}" type="presParOf" srcId="{758B7F0D-ABE6-445B-8A25-ACC6ADC7B11E}" destId="{71DA87A0-2BB0-43E4-B7B2-622E464BA3A1}" srcOrd="0" destOrd="0" presId="urn:microsoft.com/office/officeart/2005/8/layout/list1"/>
    <dgm:cxn modelId="{0C07F753-B471-4891-BC8A-6E4182DB8DA5}" type="presParOf" srcId="{71DA87A0-2BB0-43E4-B7B2-622E464BA3A1}" destId="{95CAC798-062F-49CD-98BB-3649BEFB2B00}" srcOrd="0" destOrd="0" presId="urn:microsoft.com/office/officeart/2005/8/layout/list1"/>
    <dgm:cxn modelId="{CFDE7B12-2B00-4C73-BB2E-D682C85F8AD1}" type="presParOf" srcId="{71DA87A0-2BB0-43E4-B7B2-622E464BA3A1}" destId="{3A1A9AEF-835F-4DD8-BC5D-7B0C9391F93A}" srcOrd="1" destOrd="0" presId="urn:microsoft.com/office/officeart/2005/8/layout/list1"/>
    <dgm:cxn modelId="{DA8E8268-3D8E-4709-8DF4-2456DC824CA7}" type="presParOf" srcId="{758B7F0D-ABE6-445B-8A25-ACC6ADC7B11E}" destId="{F3F02498-B4F9-4524-B847-38F7A896D61B}" srcOrd="1" destOrd="0" presId="urn:microsoft.com/office/officeart/2005/8/layout/list1"/>
    <dgm:cxn modelId="{35E898C8-56E3-450A-871C-8A30429BB95F}" type="presParOf" srcId="{758B7F0D-ABE6-445B-8A25-ACC6ADC7B11E}" destId="{6E1D35A9-0AC2-44BC-993D-CFBCE6E858A9}" srcOrd="2" destOrd="0" presId="urn:microsoft.com/office/officeart/2005/8/layout/list1"/>
    <dgm:cxn modelId="{751B5117-9E9D-4158-B8D6-48AD330E5412}" type="presParOf" srcId="{758B7F0D-ABE6-445B-8A25-ACC6ADC7B11E}" destId="{22A7AAE5-27B8-44C2-9264-C98E4BCF76DB}" srcOrd="3" destOrd="0" presId="urn:microsoft.com/office/officeart/2005/8/layout/list1"/>
    <dgm:cxn modelId="{AB37C173-69EB-4D88-ABA8-D49034AB69B8}" type="presParOf" srcId="{758B7F0D-ABE6-445B-8A25-ACC6ADC7B11E}" destId="{5ADD632F-F12B-45B8-8E17-F5A02861C503}" srcOrd="4" destOrd="0" presId="urn:microsoft.com/office/officeart/2005/8/layout/list1"/>
    <dgm:cxn modelId="{52E7BE48-55B0-4143-8A07-BF2544AE3675}" type="presParOf" srcId="{5ADD632F-F12B-45B8-8E17-F5A02861C503}" destId="{1CD2FC5B-9DAF-4300-B442-E69759C996E9}" srcOrd="0" destOrd="0" presId="urn:microsoft.com/office/officeart/2005/8/layout/list1"/>
    <dgm:cxn modelId="{E332D19E-58E9-496C-BC1D-95C192B592EF}" type="presParOf" srcId="{5ADD632F-F12B-45B8-8E17-F5A02861C503}" destId="{9CD159FC-A0B0-406F-BE9F-7E0EDD981A68}" srcOrd="1" destOrd="0" presId="urn:microsoft.com/office/officeart/2005/8/layout/list1"/>
    <dgm:cxn modelId="{D3D35799-069D-43B3-8CEF-2A0EF0D57093}" type="presParOf" srcId="{758B7F0D-ABE6-445B-8A25-ACC6ADC7B11E}" destId="{5061529E-4458-4F55-AE3B-DCE8D7038AD6}" srcOrd="5" destOrd="0" presId="urn:microsoft.com/office/officeart/2005/8/layout/list1"/>
    <dgm:cxn modelId="{8762B727-E9C6-4B6D-BBBF-838CAE5C02D4}" type="presParOf" srcId="{758B7F0D-ABE6-445B-8A25-ACC6ADC7B11E}" destId="{B39EF566-E0E6-40C6-AB23-3E191B9359B6}" srcOrd="6" destOrd="0" presId="urn:microsoft.com/office/officeart/2005/8/layout/list1"/>
    <dgm:cxn modelId="{3EA7B6E3-858B-4D55-BDBC-34E5F425EE39}" type="presParOf" srcId="{758B7F0D-ABE6-445B-8A25-ACC6ADC7B11E}" destId="{64894599-F9BB-4B60-8652-B76878A6E52D}" srcOrd="7" destOrd="0" presId="urn:microsoft.com/office/officeart/2005/8/layout/list1"/>
    <dgm:cxn modelId="{17617E9C-B058-42AD-B124-100385D0E6A1}" type="presParOf" srcId="{758B7F0D-ABE6-445B-8A25-ACC6ADC7B11E}" destId="{0994A15A-632C-4CC8-8922-77A497A164EB}" srcOrd="8" destOrd="0" presId="urn:microsoft.com/office/officeart/2005/8/layout/list1"/>
    <dgm:cxn modelId="{A153CCE9-8A73-489F-8949-A47ABE21C743}" type="presParOf" srcId="{0994A15A-632C-4CC8-8922-77A497A164EB}" destId="{040CF80B-7B71-42B1-8F34-433FAD40B0E8}" srcOrd="0" destOrd="0" presId="urn:microsoft.com/office/officeart/2005/8/layout/list1"/>
    <dgm:cxn modelId="{0EF42FE6-B305-476E-B1FC-6CA87A969B8D}" type="presParOf" srcId="{0994A15A-632C-4CC8-8922-77A497A164EB}" destId="{0F66E3AE-1DCB-4A4E-97DC-62B479D577C5}" srcOrd="1" destOrd="0" presId="urn:microsoft.com/office/officeart/2005/8/layout/list1"/>
    <dgm:cxn modelId="{CF75184E-5862-4FDE-807E-CD97A9DE4E92}" type="presParOf" srcId="{758B7F0D-ABE6-445B-8A25-ACC6ADC7B11E}" destId="{A3B5F992-68D6-4825-AD09-E0830A971AD7}" srcOrd="9" destOrd="0" presId="urn:microsoft.com/office/officeart/2005/8/layout/list1"/>
    <dgm:cxn modelId="{8851E803-92EA-474F-A2E3-B243600763AB}" type="presParOf" srcId="{758B7F0D-ABE6-445B-8A25-ACC6ADC7B11E}" destId="{CF584F40-A8A8-4F3B-8807-76C9E92B9F52}"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E1D35A9-0AC2-44BC-993D-CFBCE6E858A9}">
      <dsp:nvSpPr>
        <dsp:cNvPr id="0" name=""/>
        <dsp:cNvSpPr/>
      </dsp:nvSpPr>
      <dsp:spPr>
        <a:xfrm>
          <a:off x="0" y="256903"/>
          <a:ext cx="8868916" cy="921375"/>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8326" tIns="270764" rIns="688326" bIns="92456" numCol="1" spcCol="1270" anchor="t" anchorCtr="0">
          <a:noAutofit/>
        </a:bodyPr>
        <a:lstStyle/>
        <a:p>
          <a:pPr marL="114300" lvl="1" indent="-114300" algn="just" defTabSz="577850">
            <a:lnSpc>
              <a:spcPct val="90000"/>
            </a:lnSpc>
            <a:spcBef>
              <a:spcPct val="0"/>
            </a:spcBef>
            <a:spcAft>
              <a:spcPct val="15000"/>
            </a:spcAft>
            <a:buChar char="•"/>
          </a:pPr>
          <a:r>
            <a:rPr lang="es-CO" sz="1300" b="0" kern="1200" dirty="0">
              <a:effectLst/>
            </a:rPr>
            <a:t>Prorrogar y adicionar el contrato cuyo objeto es “Contratar una (1) Empresa de Servicios Temporales – EST – que preste el servicio especializado de administración de personal en misión, requeridos por la SAE SAS, de conformidad con los términos de la invitación y la propuesta presentada.” </a:t>
          </a:r>
          <a:endParaRPr lang="es-ES" sz="1300" kern="1200" dirty="0"/>
        </a:p>
      </dsp:txBody>
      <dsp:txXfrm>
        <a:off x="0" y="256903"/>
        <a:ext cx="8868916" cy="921375"/>
      </dsp:txXfrm>
    </dsp:sp>
    <dsp:sp modelId="{3A1A9AEF-835F-4DD8-BC5D-7B0C9391F93A}">
      <dsp:nvSpPr>
        <dsp:cNvPr id="0" name=""/>
        <dsp:cNvSpPr/>
      </dsp:nvSpPr>
      <dsp:spPr>
        <a:xfrm>
          <a:off x="443445" y="65023"/>
          <a:ext cx="6208241" cy="38376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4657" tIns="0" rIns="234657" bIns="0" numCol="1" spcCol="1270" anchor="ctr" anchorCtr="0">
          <a:noAutofit/>
        </a:bodyPr>
        <a:lstStyle/>
        <a:p>
          <a:pPr marL="0" lvl="0" indent="0" algn="l" defTabSz="577850">
            <a:lnSpc>
              <a:spcPct val="90000"/>
            </a:lnSpc>
            <a:spcBef>
              <a:spcPct val="0"/>
            </a:spcBef>
            <a:spcAft>
              <a:spcPct val="35000"/>
            </a:spcAft>
            <a:buNone/>
          </a:pPr>
          <a:r>
            <a:rPr lang="es-CO" sz="1300" b="1" kern="1200" dirty="0">
              <a:effectLst/>
            </a:rPr>
            <a:t>OBJETO</a:t>
          </a:r>
          <a:endParaRPr lang="es-ES" sz="1300" b="1" kern="1200" dirty="0"/>
        </a:p>
      </dsp:txBody>
      <dsp:txXfrm>
        <a:off x="462179" y="83757"/>
        <a:ext cx="6170773" cy="346292"/>
      </dsp:txXfrm>
    </dsp:sp>
    <dsp:sp modelId="{B39EF566-E0E6-40C6-AB23-3E191B9359B6}">
      <dsp:nvSpPr>
        <dsp:cNvPr id="0" name=""/>
        <dsp:cNvSpPr/>
      </dsp:nvSpPr>
      <dsp:spPr>
        <a:xfrm>
          <a:off x="0" y="1440359"/>
          <a:ext cx="8868916" cy="20475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8326" tIns="270764" rIns="688326" bIns="113792" numCol="1" spcCol="1270" anchor="t" anchorCtr="0">
          <a:noAutofit/>
        </a:bodyPr>
        <a:lstStyle/>
        <a:p>
          <a:pPr marL="171450" lvl="1" indent="-171450" algn="just" defTabSz="711200">
            <a:lnSpc>
              <a:spcPct val="90000"/>
            </a:lnSpc>
            <a:spcBef>
              <a:spcPct val="0"/>
            </a:spcBef>
            <a:spcAft>
              <a:spcPct val="15000"/>
            </a:spcAft>
            <a:buChar char="•"/>
          </a:pPr>
          <a:r>
            <a:rPr lang="es-ES" sz="1600" kern="1200" dirty="0">
              <a:latin typeface="+mn-lt"/>
            </a:rPr>
            <a:t>$ 256.165.123 - Recursos proyecto FARC</a:t>
          </a:r>
        </a:p>
        <a:p>
          <a:pPr marL="171450" lvl="1" indent="-171450" algn="just" defTabSz="711200">
            <a:lnSpc>
              <a:spcPct val="90000"/>
            </a:lnSpc>
            <a:spcBef>
              <a:spcPct val="0"/>
            </a:spcBef>
            <a:spcAft>
              <a:spcPct val="15000"/>
            </a:spcAft>
            <a:buChar char="•"/>
          </a:pPr>
          <a:endParaRPr lang="es-ES" sz="1600" kern="1200" dirty="0">
            <a:latin typeface="+mn-lt"/>
          </a:endParaRPr>
        </a:p>
        <a:p>
          <a:pPr marL="171450" lvl="1" indent="-171450" algn="just" defTabSz="711200">
            <a:lnSpc>
              <a:spcPct val="90000"/>
            </a:lnSpc>
            <a:spcBef>
              <a:spcPct val="0"/>
            </a:spcBef>
            <a:spcAft>
              <a:spcPct val="15000"/>
            </a:spcAft>
            <a:buChar char="•"/>
          </a:pPr>
          <a:r>
            <a:rPr lang="es-ES" sz="1600" kern="1200" dirty="0">
              <a:latin typeface="+mn-lt"/>
            </a:rPr>
            <a:t>Con el saldo del contrato se deben cubrir los trabajadores en misión </a:t>
          </a:r>
          <a:r>
            <a:rPr lang="es-ES" sz="1600" kern="1200" dirty="0">
              <a:solidFill>
                <a:prstClr val="black">
                  <a:hueOff val="0"/>
                  <a:satOff val="0"/>
                  <a:lumOff val="0"/>
                  <a:alphaOff val="0"/>
                </a:prstClr>
              </a:solidFill>
              <a:latin typeface="+mn-lt"/>
              <a:ea typeface="+mn-ea"/>
              <a:cs typeface="+mn-cs"/>
            </a:rPr>
            <a:t>requeridos para atender las labores ocasionales, accidentales o transitorias, los reemplazos de personal en vacaciones, en uso de licencia, en incapacidad por enfermedad o maternidad y los incrementos en la prestación de servicios, correspondiente a los tres (3) primeros meses del año 2018.</a:t>
          </a:r>
        </a:p>
      </dsp:txBody>
      <dsp:txXfrm>
        <a:off x="0" y="1440359"/>
        <a:ext cx="8868916" cy="2047500"/>
      </dsp:txXfrm>
    </dsp:sp>
    <dsp:sp modelId="{9CD159FC-A0B0-406F-BE9F-7E0EDD981A68}">
      <dsp:nvSpPr>
        <dsp:cNvPr id="0" name=""/>
        <dsp:cNvSpPr/>
      </dsp:nvSpPr>
      <dsp:spPr>
        <a:xfrm>
          <a:off x="443445" y="1248479"/>
          <a:ext cx="6208241" cy="38376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4657" tIns="0" rIns="234657" bIns="0" numCol="1" spcCol="1270" anchor="ctr" anchorCtr="0">
          <a:noAutofit/>
        </a:bodyPr>
        <a:lstStyle/>
        <a:p>
          <a:pPr marL="0" lvl="0" indent="0" algn="just" defTabSz="577850">
            <a:lnSpc>
              <a:spcPct val="90000"/>
            </a:lnSpc>
            <a:spcBef>
              <a:spcPct val="0"/>
            </a:spcBef>
            <a:spcAft>
              <a:spcPct val="35000"/>
            </a:spcAft>
            <a:buNone/>
          </a:pPr>
          <a:r>
            <a:rPr lang="es-CO" sz="1300" kern="1200" dirty="0">
              <a:effectLst/>
            </a:rPr>
            <a:t>VALOR DE LA ADICIÓN</a:t>
          </a:r>
          <a:endParaRPr lang="es-ES" sz="1300" kern="1200" dirty="0"/>
        </a:p>
      </dsp:txBody>
      <dsp:txXfrm>
        <a:off x="462179" y="1267213"/>
        <a:ext cx="6170773" cy="346292"/>
      </dsp:txXfrm>
    </dsp:sp>
    <dsp:sp modelId="{CF584F40-A8A8-4F3B-8807-76C9E92B9F52}">
      <dsp:nvSpPr>
        <dsp:cNvPr id="0" name=""/>
        <dsp:cNvSpPr/>
      </dsp:nvSpPr>
      <dsp:spPr>
        <a:xfrm>
          <a:off x="0" y="3749939"/>
          <a:ext cx="8868916" cy="61425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8326" tIns="270764" rIns="688326" bIns="113792" numCol="1" spcCol="1270" anchor="t" anchorCtr="0">
          <a:noAutofit/>
        </a:bodyPr>
        <a:lstStyle/>
        <a:p>
          <a:pPr marL="171450" lvl="1" indent="-171450" algn="just" defTabSz="711200">
            <a:lnSpc>
              <a:spcPct val="90000"/>
            </a:lnSpc>
            <a:spcBef>
              <a:spcPct val="0"/>
            </a:spcBef>
            <a:spcAft>
              <a:spcPct val="15000"/>
            </a:spcAft>
            <a:buChar char="•"/>
          </a:pPr>
          <a:r>
            <a:rPr lang="es-CO" sz="1600" b="0" kern="1200" dirty="0">
              <a:effectLst/>
            </a:rPr>
            <a:t>La ejecución del contrato será hasta el 30 de marzo de 2019. (Prorroga de 2 meses) </a:t>
          </a:r>
          <a:endParaRPr lang="es-ES" sz="1600" kern="1200" dirty="0"/>
        </a:p>
      </dsp:txBody>
      <dsp:txXfrm>
        <a:off x="0" y="3749939"/>
        <a:ext cx="8868916" cy="614250"/>
      </dsp:txXfrm>
    </dsp:sp>
    <dsp:sp modelId="{0F66E3AE-1DCB-4A4E-97DC-62B479D577C5}">
      <dsp:nvSpPr>
        <dsp:cNvPr id="0" name=""/>
        <dsp:cNvSpPr/>
      </dsp:nvSpPr>
      <dsp:spPr>
        <a:xfrm>
          <a:off x="443445" y="3558059"/>
          <a:ext cx="6208241" cy="38376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4657" tIns="0" rIns="234657" bIns="0" numCol="1" spcCol="1270" anchor="ctr" anchorCtr="0">
          <a:noAutofit/>
        </a:bodyPr>
        <a:lstStyle/>
        <a:p>
          <a:pPr marL="0" lvl="0" indent="0" algn="l" defTabSz="577850">
            <a:lnSpc>
              <a:spcPct val="90000"/>
            </a:lnSpc>
            <a:spcBef>
              <a:spcPct val="0"/>
            </a:spcBef>
            <a:spcAft>
              <a:spcPct val="35000"/>
            </a:spcAft>
            <a:buNone/>
          </a:pPr>
          <a:r>
            <a:rPr lang="es-CO" sz="1300" kern="1200" dirty="0">
              <a:effectLst/>
            </a:rPr>
            <a:t>PLAZO DE EJECUCIÓN Y VIGENCIA DEL CONTRATO</a:t>
          </a:r>
          <a:endParaRPr lang="es-ES" sz="1300" kern="1200" dirty="0"/>
        </a:p>
      </dsp:txBody>
      <dsp:txXfrm>
        <a:off x="462179" y="3576793"/>
        <a:ext cx="6170773" cy="34629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E1D35A9-0AC2-44BC-993D-CFBCE6E858A9}">
      <dsp:nvSpPr>
        <dsp:cNvPr id="0" name=""/>
        <dsp:cNvSpPr/>
      </dsp:nvSpPr>
      <dsp:spPr>
        <a:xfrm>
          <a:off x="0" y="222646"/>
          <a:ext cx="9398523" cy="12474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29430" tIns="229108" rIns="729430" bIns="113792" numCol="1" spcCol="1270" anchor="t" anchorCtr="0">
          <a:noAutofit/>
        </a:bodyPr>
        <a:lstStyle/>
        <a:p>
          <a:pPr marL="171450" lvl="1" indent="-171450" algn="just" defTabSz="711200">
            <a:lnSpc>
              <a:spcPct val="90000"/>
            </a:lnSpc>
            <a:spcBef>
              <a:spcPct val="0"/>
            </a:spcBef>
            <a:spcAft>
              <a:spcPct val="15000"/>
            </a:spcAft>
            <a:buChar char="•"/>
          </a:pPr>
          <a:r>
            <a:rPr lang="es-CO" sz="1600" b="0" kern="1200" dirty="0">
              <a:effectLst/>
            </a:rPr>
            <a:t>Prorrogar y adicionar el contrato cuyo objeto es </a:t>
          </a:r>
          <a:r>
            <a:rPr lang="es-ES" sz="1600" b="0" kern="1200" dirty="0">
              <a:solidFill>
                <a:schemeClr val="tx1"/>
              </a:solidFill>
              <a:effectLst/>
              <a:latin typeface="+mn-lt"/>
              <a:ea typeface="+mn-ea"/>
              <a:cs typeface="+mn-cs"/>
            </a:rPr>
            <a:t>“El CONTRATISTA se obliga para con SAE a suministrar los tiquetes aéreos con cobertura a nivel nacional e internacional, así como la prestación de servicios de agencia de viajes, de conformidad con las especificaciones y características señaladas en su oferta”.</a:t>
          </a:r>
          <a:endParaRPr lang="es-ES" sz="1600" kern="1200" dirty="0"/>
        </a:p>
      </dsp:txBody>
      <dsp:txXfrm>
        <a:off x="0" y="222646"/>
        <a:ext cx="9398523" cy="1247400"/>
      </dsp:txXfrm>
    </dsp:sp>
    <dsp:sp modelId="{3A1A9AEF-835F-4DD8-BC5D-7B0C9391F93A}">
      <dsp:nvSpPr>
        <dsp:cNvPr id="0" name=""/>
        <dsp:cNvSpPr/>
      </dsp:nvSpPr>
      <dsp:spPr>
        <a:xfrm>
          <a:off x="469926" y="53777"/>
          <a:ext cx="6578966" cy="32472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8669" tIns="0" rIns="248669" bIns="0" numCol="1" spcCol="1270" anchor="ctr" anchorCtr="0">
          <a:noAutofit/>
        </a:bodyPr>
        <a:lstStyle/>
        <a:p>
          <a:pPr marL="0" lvl="0" indent="0" algn="l" defTabSz="711200">
            <a:lnSpc>
              <a:spcPct val="90000"/>
            </a:lnSpc>
            <a:spcBef>
              <a:spcPct val="0"/>
            </a:spcBef>
            <a:spcAft>
              <a:spcPct val="35000"/>
            </a:spcAft>
            <a:buNone/>
          </a:pPr>
          <a:r>
            <a:rPr lang="es-CO" sz="1600" b="1" kern="1200" dirty="0">
              <a:effectLst/>
            </a:rPr>
            <a:t>OBJETO</a:t>
          </a:r>
          <a:endParaRPr lang="es-ES" sz="1600" b="1" kern="1200" dirty="0"/>
        </a:p>
      </dsp:txBody>
      <dsp:txXfrm>
        <a:off x="485778" y="69629"/>
        <a:ext cx="6547262" cy="293016"/>
      </dsp:txXfrm>
    </dsp:sp>
    <dsp:sp modelId="{B39EF566-E0E6-40C6-AB23-3E191B9359B6}">
      <dsp:nvSpPr>
        <dsp:cNvPr id="0" name=""/>
        <dsp:cNvSpPr/>
      </dsp:nvSpPr>
      <dsp:spPr>
        <a:xfrm>
          <a:off x="0" y="1671327"/>
          <a:ext cx="9398523" cy="190575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29430" tIns="229108" rIns="729430" bIns="78232" numCol="1" spcCol="1270" anchor="t" anchorCtr="0">
          <a:noAutofit/>
        </a:bodyPr>
        <a:lstStyle/>
        <a:p>
          <a:pPr marL="57150" lvl="1" indent="-57150" algn="just" defTabSz="488950">
            <a:lnSpc>
              <a:spcPct val="90000"/>
            </a:lnSpc>
            <a:spcBef>
              <a:spcPct val="0"/>
            </a:spcBef>
            <a:spcAft>
              <a:spcPct val="15000"/>
            </a:spcAft>
            <a:buChar char="•"/>
          </a:pPr>
          <a:endParaRPr lang="es-ES" sz="1100" kern="1200" dirty="0"/>
        </a:p>
        <a:p>
          <a:pPr marL="57150" lvl="1" indent="-57150" algn="just" defTabSz="488950">
            <a:lnSpc>
              <a:spcPct val="90000"/>
            </a:lnSpc>
            <a:spcBef>
              <a:spcPct val="0"/>
            </a:spcBef>
            <a:spcAft>
              <a:spcPct val="15000"/>
            </a:spcAft>
            <a:buChar char="•"/>
          </a:pPr>
          <a:endParaRPr lang="es-ES" sz="1100" kern="1200" dirty="0"/>
        </a:p>
        <a:p>
          <a:pPr marL="57150" lvl="1" indent="-57150" algn="just" defTabSz="488950">
            <a:lnSpc>
              <a:spcPct val="90000"/>
            </a:lnSpc>
            <a:spcBef>
              <a:spcPct val="0"/>
            </a:spcBef>
            <a:spcAft>
              <a:spcPct val="15000"/>
            </a:spcAft>
            <a:buChar char="•"/>
          </a:pPr>
          <a:endParaRPr lang="es-ES" sz="1100" kern="1200" dirty="0"/>
        </a:p>
        <a:p>
          <a:pPr marL="57150" lvl="1" indent="-57150" algn="just" defTabSz="488950">
            <a:lnSpc>
              <a:spcPct val="90000"/>
            </a:lnSpc>
            <a:spcBef>
              <a:spcPct val="0"/>
            </a:spcBef>
            <a:spcAft>
              <a:spcPct val="15000"/>
            </a:spcAft>
            <a:buChar char="•"/>
          </a:pPr>
          <a:endParaRPr lang="es-ES" sz="1100" kern="1200" dirty="0"/>
        </a:p>
        <a:p>
          <a:pPr marL="57150" lvl="1" indent="-57150" algn="just" defTabSz="488950">
            <a:lnSpc>
              <a:spcPct val="90000"/>
            </a:lnSpc>
            <a:spcBef>
              <a:spcPct val="0"/>
            </a:spcBef>
            <a:spcAft>
              <a:spcPct val="15000"/>
            </a:spcAft>
            <a:buChar char="•"/>
          </a:pPr>
          <a:endParaRPr lang="es-ES" sz="1100" kern="1200" dirty="0"/>
        </a:p>
        <a:p>
          <a:pPr marL="57150" lvl="1" indent="-57150" algn="just" defTabSz="488950">
            <a:lnSpc>
              <a:spcPct val="90000"/>
            </a:lnSpc>
            <a:spcBef>
              <a:spcPct val="0"/>
            </a:spcBef>
            <a:spcAft>
              <a:spcPct val="15000"/>
            </a:spcAft>
            <a:buChar char="•"/>
          </a:pPr>
          <a:endParaRPr lang="es-ES" sz="1100" kern="1200" dirty="0"/>
        </a:p>
        <a:p>
          <a:pPr marL="57150" lvl="1" indent="-57150" algn="just" defTabSz="488950">
            <a:lnSpc>
              <a:spcPct val="90000"/>
            </a:lnSpc>
            <a:spcBef>
              <a:spcPct val="0"/>
            </a:spcBef>
            <a:spcAft>
              <a:spcPct val="15000"/>
            </a:spcAft>
            <a:buChar char="•"/>
          </a:pPr>
          <a:endParaRPr lang="es-ES" sz="1100" kern="1200" dirty="0"/>
        </a:p>
        <a:p>
          <a:pPr marL="57150" lvl="1" indent="-57150" algn="just" defTabSz="488950">
            <a:lnSpc>
              <a:spcPct val="90000"/>
            </a:lnSpc>
            <a:spcBef>
              <a:spcPct val="0"/>
            </a:spcBef>
            <a:spcAft>
              <a:spcPct val="15000"/>
            </a:spcAft>
            <a:buChar char="•"/>
          </a:pPr>
          <a:endParaRPr lang="es-ES" sz="1100" kern="1200" dirty="0"/>
        </a:p>
        <a:p>
          <a:pPr marL="57150" lvl="1" indent="-57150" algn="just" defTabSz="488950">
            <a:lnSpc>
              <a:spcPct val="90000"/>
            </a:lnSpc>
            <a:spcBef>
              <a:spcPct val="0"/>
            </a:spcBef>
            <a:spcAft>
              <a:spcPct val="15000"/>
            </a:spcAft>
            <a:buChar char="•"/>
          </a:pPr>
          <a:endParaRPr lang="es-ES" sz="1100" kern="1200" dirty="0"/>
        </a:p>
      </dsp:txBody>
      <dsp:txXfrm>
        <a:off x="0" y="1671327"/>
        <a:ext cx="9398523" cy="1905750"/>
      </dsp:txXfrm>
    </dsp:sp>
    <dsp:sp modelId="{9CD159FC-A0B0-406F-BE9F-7E0EDD981A68}">
      <dsp:nvSpPr>
        <dsp:cNvPr id="0" name=""/>
        <dsp:cNvSpPr/>
      </dsp:nvSpPr>
      <dsp:spPr>
        <a:xfrm>
          <a:off x="469926" y="1522937"/>
          <a:ext cx="6578966" cy="32472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8669" tIns="0" rIns="248669" bIns="0" numCol="1" spcCol="1270" anchor="ctr" anchorCtr="0">
          <a:noAutofit/>
        </a:bodyPr>
        <a:lstStyle/>
        <a:p>
          <a:pPr marL="0" lvl="0" indent="0" algn="just" defTabSz="711200">
            <a:lnSpc>
              <a:spcPct val="90000"/>
            </a:lnSpc>
            <a:spcBef>
              <a:spcPct val="0"/>
            </a:spcBef>
            <a:spcAft>
              <a:spcPct val="35000"/>
            </a:spcAft>
            <a:buNone/>
          </a:pPr>
          <a:r>
            <a:rPr lang="es-CO" sz="1600" kern="1200" dirty="0">
              <a:effectLst/>
            </a:rPr>
            <a:t>VALOR DE LA ADICIÓN</a:t>
          </a:r>
          <a:endParaRPr lang="es-ES" sz="1600" kern="1200" dirty="0"/>
        </a:p>
      </dsp:txBody>
      <dsp:txXfrm>
        <a:off x="485778" y="1538789"/>
        <a:ext cx="6547262" cy="293016"/>
      </dsp:txXfrm>
    </dsp:sp>
    <dsp:sp modelId="{CF584F40-A8A8-4F3B-8807-76C9E92B9F52}">
      <dsp:nvSpPr>
        <dsp:cNvPr id="0" name=""/>
        <dsp:cNvSpPr/>
      </dsp:nvSpPr>
      <dsp:spPr>
        <a:xfrm>
          <a:off x="0" y="3812806"/>
          <a:ext cx="9398523" cy="571725"/>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29430" tIns="229108" rIns="729430" bIns="113792" numCol="1" spcCol="1270" anchor="t" anchorCtr="0">
          <a:noAutofit/>
        </a:bodyPr>
        <a:lstStyle/>
        <a:p>
          <a:pPr marL="171450" lvl="1" indent="-171450" algn="just" defTabSz="711200">
            <a:lnSpc>
              <a:spcPct val="90000"/>
            </a:lnSpc>
            <a:spcBef>
              <a:spcPct val="0"/>
            </a:spcBef>
            <a:spcAft>
              <a:spcPct val="15000"/>
            </a:spcAft>
            <a:buChar char="•"/>
          </a:pPr>
          <a:r>
            <a:rPr lang="es-CO" sz="1600" b="0" kern="1200" dirty="0">
              <a:effectLst/>
            </a:rPr>
            <a:t>La ejecución del contrato será hasta el 30 de marzo de 2019. (Prorroga de 2.5 meses) </a:t>
          </a:r>
          <a:endParaRPr lang="es-ES" sz="1600" kern="1200" dirty="0"/>
        </a:p>
      </dsp:txBody>
      <dsp:txXfrm>
        <a:off x="0" y="3812806"/>
        <a:ext cx="9398523" cy="571725"/>
      </dsp:txXfrm>
    </dsp:sp>
    <dsp:sp modelId="{0F66E3AE-1DCB-4A4E-97DC-62B479D577C5}">
      <dsp:nvSpPr>
        <dsp:cNvPr id="0" name=""/>
        <dsp:cNvSpPr/>
      </dsp:nvSpPr>
      <dsp:spPr>
        <a:xfrm>
          <a:off x="469926" y="3650447"/>
          <a:ext cx="6578966" cy="32472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8669" tIns="0" rIns="248669" bIns="0" numCol="1" spcCol="1270" anchor="ctr" anchorCtr="0">
          <a:noAutofit/>
        </a:bodyPr>
        <a:lstStyle/>
        <a:p>
          <a:pPr marL="0" lvl="0" indent="0" algn="l" defTabSz="711200">
            <a:lnSpc>
              <a:spcPct val="90000"/>
            </a:lnSpc>
            <a:spcBef>
              <a:spcPct val="0"/>
            </a:spcBef>
            <a:spcAft>
              <a:spcPct val="35000"/>
            </a:spcAft>
            <a:buNone/>
          </a:pPr>
          <a:r>
            <a:rPr lang="es-CO" sz="1600" kern="1200" dirty="0">
              <a:effectLst/>
            </a:rPr>
            <a:t>PLAZO DE EJECUCIÓN Y VIGENCIA DEL CONTRATO</a:t>
          </a:r>
          <a:endParaRPr lang="es-ES" sz="1600" kern="1200" dirty="0"/>
        </a:p>
      </dsp:txBody>
      <dsp:txXfrm>
        <a:off x="485778" y="3666299"/>
        <a:ext cx="6547262" cy="293016"/>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s-CO"/>
          </a:p>
        </p:txBody>
      </p:sp>
      <p:sp>
        <p:nvSpPr>
          <p:cNvPr id="3" name="Marcador de fecha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97597C3B-84BF-4EAF-954C-508DADC89969}" type="datetimeFigureOut">
              <a:rPr lang="es-CO" smtClean="0"/>
              <a:t>14/12/2017</a:t>
            </a:fld>
            <a:endParaRPr lang="es-CO"/>
          </a:p>
        </p:txBody>
      </p:sp>
      <p:sp>
        <p:nvSpPr>
          <p:cNvPr id="4" name="Marcador de pie de página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s-CO"/>
          </a:p>
        </p:txBody>
      </p:sp>
      <p:sp>
        <p:nvSpPr>
          <p:cNvPr id="5" name="Marcador de número de diapositiva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FED9D211-8EFC-42F5-96BE-5DF98CD014D6}" type="slidenum">
              <a:rPr lang="es-CO" smtClean="0"/>
              <a:t>‹Nº›</a:t>
            </a:fld>
            <a:endParaRPr lang="es-CO"/>
          </a:p>
        </p:txBody>
      </p:sp>
    </p:spTree>
    <p:extLst>
      <p:ext uri="{BB962C8B-B14F-4D97-AF65-F5344CB8AC3E}">
        <p14:creationId xmlns:p14="http://schemas.microsoft.com/office/powerpoint/2010/main" val="38222766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s-CO"/>
          </a:p>
        </p:txBody>
      </p:sp>
      <p:sp>
        <p:nvSpPr>
          <p:cNvPr id="3" name="Marcador de fecha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56E06975-7C1A-45E7-B21F-7773B537FD77}" type="datetimeFigureOut">
              <a:rPr lang="es-CO" smtClean="0"/>
              <a:t>14/12/2017</a:t>
            </a:fld>
            <a:endParaRPr lang="es-CO"/>
          </a:p>
        </p:txBody>
      </p:sp>
      <p:sp>
        <p:nvSpPr>
          <p:cNvPr id="4" name="Marcador de imagen de diapositiva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s-CO"/>
          </a:p>
        </p:txBody>
      </p:sp>
      <p:sp>
        <p:nvSpPr>
          <p:cNvPr id="5" name="Marcador de notas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6" name="Marcador de pie de página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s-CO"/>
          </a:p>
        </p:txBody>
      </p:sp>
      <p:sp>
        <p:nvSpPr>
          <p:cNvPr id="7" name="Marcador de número de diapositiva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36CD0F50-6CB3-46E1-B0B1-0841C1D9753C}" type="slidenum">
              <a:rPr lang="es-CO" smtClean="0"/>
              <a:t>‹Nº›</a:t>
            </a:fld>
            <a:endParaRPr lang="es-CO"/>
          </a:p>
        </p:txBody>
      </p:sp>
    </p:spTree>
    <p:extLst>
      <p:ext uri="{BB962C8B-B14F-4D97-AF65-F5344CB8AC3E}">
        <p14:creationId xmlns:p14="http://schemas.microsoft.com/office/powerpoint/2010/main" val="16645823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717550" y="1162050"/>
            <a:ext cx="5575300" cy="3136900"/>
          </a:xfrm>
        </p:spPr>
      </p:sp>
      <p:sp>
        <p:nvSpPr>
          <p:cNvPr id="3" name="Marcador de notas 2"/>
          <p:cNvSpPr>
            <a:spLocks noGrp="1"/>
          </p:cNvSpPr>
          <p:nvPr>
            <p:ph type="body" idx="1"/>
          </p:nvPr>
        </p:nvSpPr>
        <p:spPr/>
        <p:txBody>
          <a:bodyPr/>
          <a:lstStyle/>
          <a:p>
            <a:endParaRPr lang="es-CO"/>
          </a:p>
        </p:txBody>
      </p:sp>
      <p:sp>
        <p:nvSpPr>
          <p:cNvPr id="4" name="Marcador de número de diapositiva 3"/>
          <p:cNvSpPr>
            <a:spLocks noGrp="1"/>
          </p:cNvSpPr>
          <p:nvPr>
            <p:ph type="sldNum" sz="quarter" idx="10"/>
          </p:nvPr>
        </p:nvSpPr>
        <p:spPr/>
        <p:txBody>
          <a:bodyPr/>
          <a:lstStyle/>
          <a:p>
            <a:fld id="{E37A5C90-BED1-42EF-B689-03839305455B}" type="slidenum">
              <a:rPr lang="es-CO" smtClean="0"/>
              <a:t>1</a:t>
            </a:fld>
            <a:endParaRPr lang="es-CO"/>
          </a:p>
        </p:txBody>
      </p:sp>
    </p:spTree>
    <p:extLst>
      <p:ext uri="{BB962C8B-B14F-4D97-AF65-F5344CB8AC3E}">
        <p14:creationId xmlns:p14="http://schemas.microsoft.com/office/powerpoint/2010/main" val="11246893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Marcador de imagen de diapositiva 1">
            <a:extLst>
              <a:ext uri="{FF2B5EF4-FFF2-40B4-BE49-F238E27FC236}">
                <a16:creationId xmlns:a16="http://schemas.microsoft.com/office/drawing/2014/main" id="{810D2931-96CE-4A8F-9D15-F9A23FDA24C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Marcador de notas 2">
            <a:extLst>
              <a:ext uri="{FF2B5EF4-FFF2-40B4-BE49-F238E27FC236}">
                <a16:creationId xmlns:a16="http://schemas.microsoft.com/office/drawing/2014/main" id="{733324F5-C1A2-452E-A364-C7479FD9DBF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CO" altLang="es-CO"/>
          </a:p>
        </p:txBody>
      </p:sp>
      <p:sp>
        <p:nvSpPr>
          <p:cNvPr id="5124" name="Marcador de número de diapositiva 3">
            <a:extLst>
              <a:ext uri="{FF2B5EF4-FFF2-40B4-BE49-F238E27FC236}">
                <a16:creationId xmlns:a16="http://schemas.microsoft.com/office/drawing/2014/main" id="{5A813C4B-52EB-41CA-BC98-596D5FBE76F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60A673AB-F332-4D75-A22E-D6334206C73B}" type="slidenum">
              <a:rPr lang="es-ES" altLang="es-CO" smtClean="0"/>
              <a:pPr fontAlgn="base">
                <a:spcBef>
                  <a:spcPct val="0"/>
                </a:spcBef>
                <a:spcAft>
                  <a:spcPct val="0"/>
                </a:spcAft>
              </a:pPr>
              <a:t>5</a:t>
            </a:fld>
            <a:endParaRPr lang="es-ES" altLang="es-CO"/>
          </a:p>
        </p:txBody>
      </p:sp>
    </p:spTree>
    <p:extLst>
      <p:ext uri="{BB962C8B-B14F-4D97-AF65-F5344CB8AC3E}">
        <p14:creationId xmlns:p14="http://schemas.microsoft.com/office/powerpoint/2010/main" val="21932111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Marcador de imagen de diapositiva 1">
            <a:extLst>
              <a:ext uri="{FF2B5EF4-FFF2-40B4-BE49-F238E27FC236}">
                <a16:creationId xmlns:a16="http://schemas.microsoft.com/office/drawing/2014/main" id="{FB9CC7C8-8A5D-48DB-8DF7-0FF957AC612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3" name="Marcador de notas 2">
            <a:extLst>
              <a:ext uri="{FF2B5EF4-FFF2-40B4-BE49-F238E27FC236}">
                <a16:creationId xmlns:a16="http://schemas.microsoft.com/office/drawing/2014/main" id="{7607C5D9-5DF9-41F5-8877-AC8099E1F5A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CO" altLang="es-CO"/>
          </a:p>
        </p:txBody>
      </p:sp>
      <p:sp>
        <p:nvSpPr>
          <p:cNvPr id="20484" name="Marcador de número de diapositiva 3">
            <a:extLst>
              <a:ext uri="{FF2B5EF4-FFF2-40B4-BE49-F238E27FC236}">
                <a16:creationId xmlns:a16="http://schemas.microsoft.com/office/drawing/2014/main" id="{9130019E-C78E-427C-9238-651CBD1FA03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913175FE-3603-4DA7-835F-671EA70749AE}" type="slidenum">
              <a:rPr lang="es-ES" altLang="es-CO" smtClean="0"/>
              <a:pPr fontAlgn="base">
                <a:spcBef>
                  <a:spcPct val="0"/>
                </a:spcBef>
                <a:spcAft>
                  <a:spcPct val="0"/>
                </a:spcAft>
              </a:pPr>
              <a:t>7</a:t>
            </a:fld>
            <a:endParaRPr lang="es-ES" altLang="es-CO"/>
          </a:p>
        </p:txBody>
      </p:sp>
    </p:spTree>
    <p:extLst>
      <p:ext uri="{BB962C8B-B14F-4D97-AF65-F5344CB8AC3E}">
        <p14:creationId xmlns:p14="http://schemas.microsoft.com/office/powerpoint/2010/main" val="11297682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CO" dirty="0"/>
              <a:t>i</a:t>
            </a:r>
          </a:p>
        </p:txBody>
      </p:sp>
      <p:sp>
        <p:nvSpPr>
          <p:cNvPr id="4" name="3 Marcador de número de diapositiva"/>
          <p:cNvSpPr>
            <a:spLocks noGrp="1"/>
          </p:cNvSpPr>
          <p:nvPr>
            <p:ph type="sldNum" sz="quarter" idx="10"/>
          </p:nvPr>
        </p:nvSpPr>
        <p:spPr/>
        <p:txBody>
          <a:bodyPr/>
          <a:lstStyle/>
          <a:p>
            <a:fld id="{0449077E-931C-4B2E-AEF4-0F247A23B22B}" type="slidenum">
              <a:rPr lang="es-CO" smtClean="0"/>
              <a:t>17</a:t>
            </a:fld>
            <a:endParaRPr lang="es-CO" dirty="0"/>
          </a:p>
        </p:txBody>
      </p:sp>
    </p:spTree>
    <p:extLst>
      <p:ext uri="{BB962C8B-B14F-4D97-AF65-F5344CB8AC3E}">
        <p14:creationId xmlns:p14="http://schemas.microsoft.com/office/powerpoint/2010/main" val="5173806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CO" dirty="0"/>
              <a:t>i</a:t>
            </a:r>
          </a:p>
        </p:txBody>
      </p:sp>
      <p:sp>
        <p:nvSpPr>
          <p:cNvPr id="4" name="3 Marcador de número de diapositiva"/>
          <p:cNvSpPr>
            <a:spLocks noGrp="1"/>
          </p:cNvSpPr>
          <p:nvPr>
            <p:ph type="sldNum" sz="quarter" idx="10"/>
          </p:nvPr>
        </p:nvSpPr>
        <p:spPr/>
        <p:txBody>
          <a:bodyPr/>
          <a:lstStyle/>
          <a:p>
            <a:fld id="{0449077E-931C-4B2E-AEF4-0F247A23B22B}" type="slidenum">
              <a:rPr lang="es-CO" smtClean="0"/>
              <a:t>18</a:t>
            </a:fld>
            <a:endParaRPr lang="es-CO" dirty="0"/>
          </a:p>
        </p:txBody>
      </p:sp>
    </p:spTree>
    <p:extLst>
      <p:ext uri="{BB962C8B-B14F-4D97-AF65-F5344CB8AC3E}">
        <p14:creationId xmlns:p14="http://schemas.microsoft.com/office/powerpoint/2010/main" val="32596287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CO" dirty="0"/>
              <a:t>i</a:t>
            </a:r>
          </a:p>
        </p:txBody>
      </p:sp>
      <p:sp>
        <p:nvSpPr>
          <p:cNvPr id="4" name="3 Marcador de número de diapositiva"/>
          <p:cNvSpPr>
            <a:spLocks noGrp="1"/>
          </p:cNvSpPr>
          <p:nvPr>
            <p:ph type="sldNum" sz="quarter" idx="10"/>
          </p:nvPr>
        </p:nvSpPr>
        <p:spPr/>
        <p:txBody>
          <a:bodyPr/>
          <a:lstStyle/>
          <a:p>
            <a:fld id="{0449077E-931C-4B2E-AEF4-0F247A23B22B}" type="slidenum">
              <a:rPr lang="es-CO" smtClean="0"/>
              <a:t>20</a:t>
            </a:fld>
            <a:endParaRPr lang="es-CO" dirty="0"/>
          </a:p>
        </p:txBody>
      </p:sp>
    </p:spTree>
    <p:extLst>
      <p:ext uri="{BB962C8B-B14F-4D97-AF65-F5344CB8AC3E}">
        <p14:creationId xmlns:p14="http://schemas.microsoft.com/office/powerpoint/2010/main" val="32911111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CO" dirty="0"/>
              <a:t>i</a:t>
            </a:r>
          </a:p>
        </p:txBody>
      </p:sp>
      <p:sp>
        <p:nvSpPr>
          <p:cNvPr id="4" name="3 Marcador de número de diapositiva"/>
          <p:cNvSpPr>
            <a:spLocks noGrp="1"/>
          </p:cNvSpPr>
          <p:nvPr>
            <p:ph type="sldNum" sz="quarter" idx="10"/>
          </p:nvPr>
        </p:nvSpPr>
        <p:spPr/>
        <p:txBody>
          <a:bodyPr/>
          <a:lstStyle/>
          <a:p>
            <a:fld id="{0449077E-931C-4B2E-AEF4-0F247A23B22B}" type="slidenum">
              <a:rPr lang="es-CO" smtClean="0"/>
              <a:t>21</a:t>
            </a:fld>
            <a:endParaRPr lang="es-CO" dirty="0"/>
          </a:p>
        </p:txBody>
      </p:sp>
    </p:spTree>
    <p:extLst>
      <p:ext uri="{BB962C8B-B14F-4D97-AF65-F5344CB8AC3E}">
        <p14:creationId xmlns:p14="http://schemas.microsoft.com/office/powerpoint/2010/main" val="3491237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18BCCBE1-1A8E-40A0-B01F-E1CF34DE3444}" type="slidenum">
              <a:rPr lang="es-CO" smtClean="0"/>
              <a:t>40</a:t>
            </a:fld>
            <a:endParaRPr lang="es-CO" dirty="0"/>
          </a:p>
        </p:txBody>
      </p:sp>
    </p:spTree>
    <p:extLst>
      <p:ext uri="{BB962C8B-B14F-4D97-AF65-F5344CB8AC3E}">
        <p14:creationId xmlns:p14="http://schemas.microsoft.com/office/powerpoint/2010/main" val="12456666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18BCCBE1-1A8E-40A0-B01F-E1CF34DE3444}" type="slidenum">
              <a:rPr lang="es-CO" smtClean="0"/>
              <a:t>41</a:t>
            </a:fld>
            <a:endParaRPr lang="es-CO" dirty="0"/>
          </a:p>
        </p:txBody>
      </p:sp>
    </p:spTree>
    <p:extLst>
      <p:ext uri="{BB962C8B-B14F-4D97-AF65-F5344CB8AC3E}">
        <p14:creationId xmlns:p14="http://schemas.microsoft.com/office/powerpoint/2010/main" val="42416320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18BCCBE1-1A8E-40A0-B01F-E1CF34DE3444}" type="slidenum">
              <a:rPr lang="es-CO" smtClean="0"/>
              <a:t>42</a:t>
            </a:fld>
            <a:endParaRPr lang="es-CO" dirty="0"/>
          </a:p>
        </p:txBody>
      </p:sp>
    </p:spTree>
    <p:extLst>
      <p:ext uri="{BB962C8B-B14F-4D97-AF65-F5344CB8AC3E}">
        <p14:creationId xmlns:p14="http://schemas.microsoft.com/office/powerpoint/2010/main" val="33850988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18BCCBE1-1A8E-40A0-B01F-E1CF34DE3444}" type="slidenum">
              <a:rPr lang="es-CO" smtClean="0"/>
              <a:t>43</a:t>
            </a:fld>
            <a:endParaRPr lang="es-CO" dirty="0"/>
          </a:p>
        </p:txBody>
      </p:sp>
    </p:spTree>
    <p:extLst>
      <p:ext uri="{BB962C8B-B14F-4D97-AF65-F5344CB8AC3E}">
        <p14:creationId xmlns:p14="http://schemas.microsoft.com/office/powerpoint/2010/main" val="27053392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18BCCBE1-1A8E-40A0-B01F-E1CF34DE3444}" type="slidenum">
              <a:rPr lang="es-CO" smtClean="0"/>
              <a:t>44</a:t>
            </a:fld>
            <a:endParaRPr lang="es-CO" dirty="0"/>
          </a:p>
        </p:txBody>
      </p:sp>
    </p:spTree>
    <p:extLst>
      <p:ext uri="{BB962C8B-B14F-4D97-AF65-F5344CB8AC3E}">
        <p14:creationId xmlns:p14="http://schemas.microsoft.com/office/powerpoint/2010/main" val="11132830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18BCCBE1-1A8E-40A0-B01F-E1CF34DE3444}" type="slidenum">
              <a:rPr lang="es-CO" smtClean="0"/>
              <a:t>45</a:t>
            </a:fld>
            <a:endParaRPr lang="es-CO" dirty="0"/>
          </a:p>
        </p:txBody>
      </p:sp>
    </p:spTree>
    <p:extLst>
      <p:ext uri="{BB962C8B-B14F-4D97-AF65-F5344CB8AC3E}">
        <p14:creationId xmlns:p14="http://schemas.microsoft.com/office/powerpoint/2010/main" val="6223592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18BCCBE1-1A8E-40A0-B01F-E1CF34DE3444}" type="slidenum">
              <a:rPr lang="es-CO" smtClean="0"/>
              <a:t>46</a:t>
            </a:fld>
            <a:endParaRPr lang="es-CO" dirty="0"/>
          </a:p>
        </p:txBody>
      </p:sp>
    </p:spTree>
    <p:extLst>
      <p:ext uri="{BB962C8B-B14F-4D97-AF65-F5344CB8AC3E}">
        <p14:creationId xmlns:p14="http://schemas.microsoft.com/office/powerpoint/2010/main" val="2128733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18BCCBE1-1A8E-40A0-B01F-E1CF34DE3444}" type="slidenum">
              <a:rPr lang="es-CO" smtClean="0"/>
              <a:t>47</a:t>
            </a:fld>
            <a:endParaRPr lang="es-CO" dirty="0"/>
          </a:p>
        </p:txBody>
      </p:sp>
    </p:spTree>
    <p:extLst>
      <p:ext uri="{BB962C8B-B14F-4D97-AF65-F5344CB8AC3E}">
        <p14:creationId xmlns:p14="http://schemas.microsoft.com/office/powerpoint/2010/main" val="29363996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18BCCBE1-1A8E-40A0-B01F-E1CF34DE3444}" type="slidenum">
              <a:rPr lang="es-CO" smtClean="0"/>
              <a:t>48</a:t>
            </a:fld>
            <a:endParaRPr lang="es-CO" dirty="0"/>
          </a:p>
        </p:txBody>
      </p:sp>
    </p:spTree>
    <p:extLst>
      <p:ext uri="{BB962C8B-B14F-4D97-AF65-F5344CB8AC3E}">
        <p14:creationId xmlns:p14="http://schemas.microsoft.com/office/powerpoint/2010/main" val="25139290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18BCCBE1-1A8E-40A0-B01F-E1CF34DE3444}" type="slidenum">
              <a:rPr lang="es-CO" smtClean="0"/>
              <a:t>49</a:t>
            </a:fld>
            <a:endParaRPr lang="es-CO" dirty="0"/>
          </a:p>
        </p:txBody>
      </p:sp>
    </p:spTree>
    <p:extLst>
      <p:ext uri="{BB962C8B-B14F-4D97-AF65-F5344CB8AC3E}">
        <p14:creationId xmlns:p14="http://schemas.microsoft.com/office/powerpoint/2010/main" val="35108051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18BCCBE1-1A8E-40A0-B01F-E1CF34DE3444}" type="slidenum">
              <a:rPr lang="es-CO" smtClean="0"/>
              <a:t>50</a:t>
            </a:fld>
            <a:endParaRPr lang="es-CO" dirty="0"/>
          </a:p>
        </p:txBody>
      </p:sp>
    </p:spTree>
    <p:extLst>
      <p:ext uri="{BB962C8B-B14F-4D97-AF65-F5344CB8AC3E}">
        <p14:creationId xmlns:p14="http://schemas.microsoft.com/office/powerpoint/2010/main" val="26052928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914400" y="2130426"/>
            <a:ext cx="10363200" cy="1470025"/>
          </a:xfrm>
        </p:spPr>
        <p:txBody>
          <a:bodyPr/>
          <a:lstStyle/>
          <a:p>
            <a:r>
              <a:rPr lang="es-ES_tradnl"/>
              <a:t>Clic para editar título</a:t>
            </a:r>
            <a:endParaRPr lang="es-ES"/>
          </a:p>
        </p:txBody>
      </p:sp>
      <p:sp>
        <p:nvSpPr>
          <p:cNvPr id="3" name="Subtítulo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a:t>Haga clic para modificar el estilo de subtítulo del patrón</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14/12/2017</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511150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idx="1"/>
          </p:nvPr>
        </p:nvSpPr>
        <p:spPr/>
        <p:txBody>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14/12/2017</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4171381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963084" y="4406901"/>
            <a:ext cx="10363200" cy="1362075"/>
          </a:xfrm>
        </p:spPr>
        <p:txBody>
          <a:bodyPr anchor="t"/>
          <a:lstStyle>
            <a:lvl1pPr algn="l">
              <a:defRPr sz="4000" b="1" cap="all"/>
            </a:lvl1pPr>
          </a:lstStyle>
          <a:p>
            <a:r>
              <a:rPr lang="es-ES_tradnl"/>
              <a:t>Clic para editar título</a:t>
            </a:r>
            <a:endParaRPr lang="es-ES"/>
          </a:p>
        </p:txBody>
      </p:sp>
      <p:sp>
        <p:nvSpPr>
          <p:cNvPr id="3" name="Marcador de texto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a:t>Haga clic para modificar el estilo de texto del patrón</a:t>
            </a:r>
          </a:p>
        </p:txBody>
      </p:sp>
      <p:sp>
        <p:nvSpPr>
          <p:cNvPr id="4" name="Marcador de fecha 3"/>
          <p:cNvSpPr>
            <a:spLocks noGrp="1"/>
          </p:cNvSpPr>
          <p:nvPr>
            <p:ph type="dt" sz="half" idx="10"/>
          </p:nvPr>
        </p:nvSpPr>
        <p:spPr/>
        <p:txBody>
          <a:bodyPr/>
          <a:lstStyle/>
          <a:p>
            <a:fld id="{83FEBEB7-25AB-664A-96B3-95BD3AB0599F}" type="datetimeFigureOut">
              <a:rPr lang="es-ES" smtClean="0"/>
              <a:t>14/12/2017</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8272798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contenido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fecha 4"/>
          <p:cNvSpPr>
            <a:spLocks noGrp="1"/>
          </p:cNvSpPr>
          <p:nvPr>
            <p:ph type="dt" sz="half" idx="10"/>
          </p:nvPr>
        </p:nvSpPr>
        <p:spPr/>
        <p:txBody>
          <a:bodyPr/>
          <a:lstStyle/>
          <a:p>
            <a:fld id="{83FEBEB7-25AB-664A-96B3-95BD3AB0599F}" type="datetimeFigureOut">
              <a:rPr lang="es-ES" smtClean="0"/>
              <a:t>14/12/2017</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277033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a:t>Clic para editar título</a:t>
            </a:r>
            <a:endParaRPr lang="es-ES"/>
          </a:p>
        </p:txBody>
      </p:sp>
      <p:sp>
        <p:nvSpPr>
          <p:cNvPr id="3" name="Marcador de texto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4" name="Marcador de contenido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texto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6" name="Marcador de contenido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7" name="Marcador de fecha 6"/>
          <p:cNvSpPr>
            <a:spLocks noGrp="1"/>
          </p:cNvSpPr>
          <p:nvPr>
            <p:ph type="dt" sz="half" idx="10"/>
          </p:nvPr>
        </p:nvSpPr>
        <p:spPr/>
        <p:txBody>
          <a:bodyPr/>
          <a:lstStyle/>
          <a:p>
            <a:fld id="{83FEBEB7-25AB-664A-96B3-95BD3AB0599F}" type="datetimeFigureOut">
              <a:rPr lang="es-ES" smtClean="0"/>
              <a:t>14/12/2017</a:t>
            </a:fld>
            <a:endParaRPr lang="es-ES"/>
          </a:p>
        </p:txBody>
      </p:sp>
      <p:sp>
        <p:nvSpPr>
          <p:cNvPr id="8" name="Marcador de pie de página 7"/>
          <p:cNvSpPr>
            <a:spLocks noGrp="1"/>
          </p:cNvSpPr>
          <p:nvPr>
            <p:ph type="ftr" sz="quarter" idx="11"/>
          </p:nvPr>
        </p:nvSpPr>
        <p:spPr/>
        <p:txBody>
          <a:bodyPr/>
          <a:lstStyle/>
          <a:p>
            <a:endParaRPr lang="es-ES"/>
          </a:p>
        </p:txBody>
      </p:sp>
      <p:sp>
        <p:nvSpPr>
          <p:cNvPr id="9" name="Marcador de número de diapositiva 8"/>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3102252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fecha 2"/>
          <p:cNvSpPr>
            <a:spLocks noGrp="1"/>
          </p:cNvSpPr>
          <p:nvPr>
            <p:ph type="dt" sz="half" idx="10"/>
          </p:nvPr>
        </p:nvSpPr>
        <p:spPr/>
        <p:txBody>
          <a:bodyPr/>
          <a:lstStyle/>
          <a:p>
            <a:fld id="{83FEBEB7-25AB-664A-96B3-95BD3AB0599F}" type="datetimeFigureOut">
              <a:rPr lang="es-ES" smtClean="0"/>
              <a:t>14/12/2017</a:t>
            </a:fld>
            <a:endParaRPr lang="es-ES"/>
          </a:p>
        </p:txBody>
      </p:sp>
      <p:sp>
        <p:nvSpPr>
          <p:cNvPr id="4" name="Marcador de pie de página 3"/>
          <p:cNvSpPr>
            <a:spLocks noGrp="1"/>
          </p:cNvSpPr>
          <p:nvPr>
            <p:ph type="ftr" sz="quarter" idx="11"/>
          </p:nvPr>
        </p:nvSpPr>
        <p:spPr/>
        <p:txBody>
          <a:bodyPr/>
          <a:lstStyle/>
          <a:p>
            <a:endParaRPr lang="es-ES"/>
          </a:p>
        </p:txBody>
      </p:sp>
      <p:sp>
        <p:nvSpPr>
          <p:cNvPr id="5" name="Marcador de número de diapositiva 4"/>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6336194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83FEBEB7-25AB-664A-96B3-95BD3AB0599F}" type="datetimeFigureOut">
              <a:rPr lang="es-ES" smtClean="0"/>
              <a:t>14/12/2017</a:t>
            </a:fld>
            <a:endParaRPr lang="es-ES"/>
          </a:p>
        </p:txBody>
      </p:sp>
      <p:sp>
        <p:nvSpPr>
          <p:cNvPr id="3" name="Marcador de pie de página 2"/>
          <p:cNvSpPr>
            <a:spLocks noGrp="1"/>
          </p:cNvSpPr>
          <p:nvPr>
            <p:ph type="ftr" sz="quarter" idx="11"/>
          </p:nvPr>
        </p:nvSpPr>
        <p:spPr/>
        <p:txBody>
          <a:bodyPr/>
          <a:lstStyle/>
          <a:p>
            <a:endParaRPr lang="es-ES"/>
          </a:p>
        </p:txBody>
      </p:sp>
      <p:sp>
        <p:nvSpPr>
          <p:cNvPr id="4" name="Marcador de número de diapositiva 3"/>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8925548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609601" y="273050"/>
            <a:ext cx="4011084" cy="1162050"/>
          </a:xfrm>
        </p:spPr>
        <p:txBody>
          <a:bodyPr anchor="b"/>
          <a:lstStyle>
            <a:lvl1pPr algn="l">
              <a:defRPr sz="2000" b="1"/>
            </a:lvl1pPr>
          </a:lstStyle>
          <a:p>
            <a:r>
              <a:rPr lang="es-ES_tradnl"/>
              <a:t>Clic para editar título</a:t>
            </a:r>
            <a:endParaRPr lang="es-ES"/>
          </a:p>
        </p:txBody>
      </p:sp>
      <p:sp>
        <p:nvSpPr>
          <p:cNvPr id="3" name="Marcador de contenido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texto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4"/>
          <p:cNvSpPr>
            <a:spLocks noGrp="1"/>
          </p:cNvSpPr>
          <p:nvPr>
            <p:ph type="dt" sz="half" idx="10"/>
          </p:nvPr>
        </p:nvSpPr>
        <p:spPr/>
        <p:txBody>
          <a:bodyPr/>
          <a:lstStyle/>
          <a:p>
            <a:fld id="{83FEBEB7-25AB-664A-96B3-95BD3AB0599F}" type="datetimeFigureOut">
              <a:rPr lang="es-ES" smtClean="0"/>
              <a:t>14/12/2017</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2021998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2389717" y="4800600"/>
            <a:ext cx="7315200" cy="566738"/>
          </a:xfrm>
        </p:spPr>
        <p:txBody>
          <a:bodyPr anchor="b"/>
          <a:lstStyle>
            <a:lvl1pPr algn="l">
              <a:defRPr sz="2000" b="1"/>
            </a:lvl1pPr>
          </a:lstStyle>
          <a:p>
            <a:r>
              <a:rPr lang="es-ES_tradnl"/>
              <a:t>Clic para editar título</a:t>
            </a:r>
            <a:endParaRPr lang="es-ES"/>
          </a:p>
        </p:txBody>
      </p:sp>
      <p:sp>
        <p:nvSpPr>
          <p:cNvPr id="3" name="Marcador de posición de imagen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4"/>
          <p:cNvSpPr>
            <a:spLocks noGrp="1"/>
          </p:cNvSpPr>
          <p:nvPr>
            <p:ph type="dt" sz="half" idx="10"/>
          </p:nvPr>
        </p:nvSpPr>
        <p:spPr/>
        <p:txBody>
          <a:bodyPr/>
          <a:lstStyle/>
          <a:p>
            <a:fld id="{83FEBEB7-25AB-664A-96B3-95BD3AB0599F}" type="datetimeFigureOut">
              <a:rPr lang="es-ES" smtClean="0"/>
              <a:t>14/12/2017</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2982170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texto vertical 2"/>
          <p:cNvSpPr>
            <a:spLocks noGrp="1"/>
          </p:cNvSpPr>
          <p:nvPr>
            <p:ph type="body" orient="vert" idx="1"/>
          </p:nvPr>
        </p:nvSpPr>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14/12/2017</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3034980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839200" y="274639"/>
            <a:ext cx="2743200" cy="5851525"/>
          </a:xfrm>
        </p:spPr>
        <p:txBody>
          <a:bodyPr vert="eaVert"/>
          <a:lstStyle/>
          <a:p>
            <a:r>
              <a:rPr lang="es-ES_tradnl"/>
              <a:t>Clic para editar título</a:t>
            </a:r>
            <a:endParaRPr lang="es-ES"/>
          </a:p>
        </p:txBody>
      </p:sp>
      <p:sp>
        <p:nvSpPr>
          <p:cNvPr id="3" name="Marcador de texto vertical 2"/>
          <p:cNvSpPr>
            <a:spLocks noGrp="1"/>
          </p:cNvSpPr>
          <p:nvPr>
            <p:ph type="body" orient="vert" idx="1"/>
          </p:nvPr>
        </p:nvSpPr>
        <p:spPr>
          <a:xfrm>
            <a:off x="609600" y="274639"/>
            <a:ext cx="8026400" cy="5851525"/>
          </a:xfrm>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14/12/2017</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20692579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914400" y="2130427"/>
            <a:ext cx="10363200" cy="1470025"/>
          </a:xfrm>
        </p:spPr>
        <p:txBody>
          <a:bodyPr/>
          <a:lstStyle/>
          <a:p>
            <a:r>
              <a:rPr lang="es-ES"/>
              <a:t>Haga clic para modificar el estilo de título del patrón</a:t>
            </a:r>
          </a:p>
        </p:txBody>
      </p:sp>
      <p:sp>
        <p:nvSpPr>
          <p:cNvPr id="3" name="2 Subtítulo"/>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s-ES" dirty="0"/>
          </a:p>
        </p:txBody>
      </p:sp>
      <p:sp>
        <p:nvSpPr>
          <p:cNvPr id="4" name="3 Marcador de fecha"/>
          <p:cNvSpPr>
            <a:spLocks noGrp="1"/>
          </p:cNvSpPr>
          <p:nvPr>
            <p:ph type="dt" sz="half" idx="10"/>
          </p:nvPr>
        </p:nvSpPr>
        <p:spPr/>
        <p:txBody>
          <a:bodyPr/>
          <a:lstStyle/>
          <a:p>
            <a:endParaRPr lang="es-ES" dirty="0">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ES" dirty="0">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45E92593-E8D4-4B92-9398-E671CC37EEC4}"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12284283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endParaRPr lang="es-ES" dirty="0">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ES" dirty="0">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45E92593-E8D4-4B92-9398-E671CC37EEC4}"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19271511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963084" y="4406902"/>
            <a:ext cx="10363200" cy="1362075"/>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endParaRPr lang="es-ES" dirty="0">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ES" dirty="0">
              <a:solidFill>
                <a:prstClr val="black">
                  <a:tint val="75000"/>
                </a:prstClr>
              </a:solidFill>
            </a:endParaRPr>
          </a:p>
        </p:txBody>
      </p:sp>
      <p:sp>
        <p:nvSpPr>
          <p:cNvPr id="6" name="5 Marcador de número de diapositiva"/>
          <p:cNvSpPr>
            <a:spLocks noGrp="1"/>
          </p:cNvSpPr>
          <p:nvPr>
            <p:ph type="sldNum" sz="quarter" idx="12"/>
          </p:nvPr>
        </p:nvSpPr>
        <p:spPr>
          <a:xfrm>
            <a:off x="8784299" y="6356352"/>
            <a:ext cx="2844800" cy="365125"/>
          </a:xfrm>
        </p:spPr>
        <p:txBody>
          <a:bodyPr/>
          <a:lstStyle/>
          <a:p>
            <a:fld id="{45E92593-E8D4-4B92-9398-E671CC37EEC4}"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26991768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609600" y="1600202"/>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6197600" y="1600202"/>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endParaRPr lang="es-ES" dirty="0">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ES" dirty="0">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45E92593-E8D4-4B92-9398-E671CC37EEC4}"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17990896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609600" y="1535114"/>
            <a:ext cx="5386917"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6193370" y="1535114"/>
            <a:ext cx="5389033"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6193370"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endParaRPr lang="es-ES" dirty="0">
              <a:solidFill>
                <a:prstClr val="black">
                  <a:tint val="75000"/>
                </a:prstClr>
              </a:solidFill>
            </a:endParaRPr>
          </a:p>
        </p:txBody>
      </p:sp>
      <p:sp>
        <p:nvSpPr>
          <p:cNvPr id="8" name="7 Marcador de pie de página"/>
          <p:cNvSpPr>
            <a:spLocks noGrp="1"/>
          </p:cNvSpPr>
          <p:nvPr>
            <p:ph type="ftr" sz="quarter" idx="11"/>
          </p:nvPr>
        </p:nvSpPr>
        <p:spPr/>
        <p:txBody>
          <a:bodyPr/>
          <a:lstStyle/>
          <a:p>
            <a:endParaRPr lang="es-ES" dirty="0">
              <a:solidFill>
                <a:prstClr val="black">
                  <a:tint val="75000"/>
                </a:prstClr>
              </a:solidFill>
            </a:endParaRPr>
          </a:p>
        </p:txBody>
      </p:sp>
      <p:sp>
        <p:nvSpPr>
          <p:cNvPr id="9" name="8 Marcador de número de diapositiva"/>
          <p:cNvSpPr>
            <a:spLocks noGrp="1"/>
          </p:cNvSpPr>
          <p:nvPr>
            <p:ph type="sldNum" sz="quarter" idx="12"/>
          </p:nvPr>
        </p:nvSpPr>
        <p:spPr/>
        <p:txBody>
          <a:bodyPr/>
          <a:lstStyle/>
          <a:p>
            <a:fld id="{45E92593-E8D4-4B92-9398-E671CC37EEC4}"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47031578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endParaRPr lang="es-ES" dirty="0">
              <a:solidFill>
                <a:prstClr val="black">
                  <a:tint val="75000"/>
                </a:prstClr>
              </a:solidFill>
            </a:endParaRPr>
          </a:p>
        </p:txBody>
      </p:sp>
      <p:sp>
        <p:nvSpPr>
          <p:cNvPr id="4" name="3 Marcador de pie de página"/>
          <p:cNvSpPr>
            <a:spLocks noGrp="1"/>
          </p:cNvSpPr>
          <p:nvPr>
            <p:ph type="ftr" sz="quarter" idx="11"/>
          </p:nvPr>
        </p:nvSpPr>
        <p:spPr/>
        <p:txBody>
          <a:bodyPr/>
          <a:lstStyle/>
          <a:p>
            <a:endParaRPr lang="es-ES" dirty="0">
              <a:solidFill>
                <a:prstClr val="black">
                  <a:tint val="75000"/>
                </a:prstClr>
              </a:solidFill>
            </a:endParaRPr>
          </a:p>
        </p:txBody>
      </p:sp>
      <p:sp>
        <p:nvSpPr>
          <p:cNvPr id="5" name="4 Marcador de número de diapositiva"/>
          <p:cNvSpPr>
            <a:spLocks noGrp="1"/>
          </p:cNvSpPr>
          <p:nvPr>
            <p:ph type="sldNum" sz="quarter" idx="12"/>
          </p:nvPr>
        </p:nvSpPr>
        <p:spPr/>
        <p:txBody>
          <a:bodyPr/>
          <a:lstStyle/>
          <a:p>
            <a:fld id="{45E92593-E8D4-4B92-9398-E671CC37EEC4}"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105340490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endParaRPr lang="es-ES" dirty="0">
              <a:solidFill>
                <a:prstClr val="black">
                  <a:tint val="75000"/>
                </a:prstClr>
              </a:solidFill>
            </a:endParaRPr>
          </a:p>
        </p:txBody>
      </p:sp>
      <p:sp>
        <p:nvSpPr>
          <p:cNvPr id="3" name="2 Marcador de pie de página"/>
          <p:cNvSpPr>
            <a:spLocks noGrp="1"/>
          </p:cNvSpPr>
          <p:nvPr>
            <p:ph type="ftr" sz="quarter" idx="11"/>
          </p:nvPr>
        </p:nvSpPr>
        <p:spPr/>
        <p:txBody>
          <a:bodyPr/>
          <a:lstStyle/>
          <a:p>
            <a:endParaRPr lang="es-ES" dirty="0">
              <a:solidFill>
                <a:prstClr val="black">
                  <a:tint val="75000"/>
                </a:prstClr>
              </a:solidFill>
            </a:endParaRPr>
          </a:p>
        </p:txBody>
      </p:sp>
      <p:sp>
        <p:nvSpPr>
          <p:cNvPr id="4" name="3 Marcador de número de diapositiva"/>
          <p:cNvSpPr>
            <a:spLocks noGrp="1"/>
          </p:cNvSpPr>
          <p:nvPr>
            <p:ph type="sldNum" sz="quarter" idx="12"/>
          </p:nvPr>
        </p:nvSpPr>
        <p:spPr/>
        <p:txBody>
          <a:bodyPr/>
          <a:lstStyle/>
          <a:p>
            <a:fld id="{45E92593-E8D4-4B92-9398-E671CC37EEC4}"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31092887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09603" y="273050"/>
            <a:ext cx="4011084" cy="1162051"/>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endParaRPr lang="es-ES" dirty="0">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ES" dirty="0">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45E92593-E8D4-4B92-9398-E671CC37EEC4}"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372646402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2389717" y="4800601"/>
            <a:ext cx="7315200" cy="566739"/>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s-ES" dirty="0"/>
          </a:p>
        </p:txBody>
      </p:sp>
      <p:sp>
        <p:nvSpPr>
          <p:cNvPr id="4" name="3 Marcador de texto"/>
          <p:cNvSpPr>
            <a:spLocks noGrp="1"/>
          </p:cNvSpPr>
          <p:nvPr>
            <p:ph type="body" sz="half" idx="2"/>
          </p:nvPr>
        </p:nvSpPr>
        <p:spPr>
          <a:xfrm>
            <a:off x="2389717" y="5367339"/>
            <a:ext cx="73152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endParaRPr lang="es-ES" dirty="0">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ES" dirty="0">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45E92593-E8D4-4B92-9398-E671CC37EEC4}"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375601800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endParaRPr lang="es-ES" dirty="0">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ES" dirty="0">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45E92593-E8D4-4B92-9398-E671CC37EEC4}"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211200427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8839200" y="274640"/>
            <a:ext cx="2743200" cy="5851525"/>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609600" y="274640"/>
            <a:ext cx="80264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endParaRPr lang="es-ES" dirty="0">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ES" dirty="0">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45E92593-E8D4-4B92-9398-E671CC37EEC4}"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282078302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p:cSld name="Diseño personalizado">
    <p:spTree>
      <p:nvGrpSpPr>
        <p:cNvPr id="1" name=""/>
        <p:cNvGrpSpPr/>
        <p:nvPr/>
      </p:nvGrpSpPr>
      <p:grpSpPr>
        <a:xfrm>
          <a:off x="0" y="0"/>
          <a:ext cx="0" cy="0"/>
          <a:chOff x="0" y="0"/>
          <a:chExt cx="0" cy="0"/>
        </a:xfrm>
      </p:grpSpPr>
      <p:pic>
        <p:nvPicPr>
          <p:cNvPr id="6" name="Picture 5" descr="plantillas_21junio-08.jpg"/>
          <p:cNvPicPr>
            <a:picLocks noChangeAspect="1"/>
          </p:cNvPicPr>
          <p:nvPr/>
        </p:nvPicPr>
        <p:blipFill>
          <a:blip r:embed="rId2" cstate="print"/>
          <a:stretch>
            <a:fillRect/>
          </a:stretch>
        </p:blipFill>
        <p:spPr>
          <a:xfrm>
            <a:off x="0" y="-15364"/>
            <a:ext cx="12192000" cy="6888727"/>
          </a:xfrm>
          <a:prstGeom prst="rect">
            <a:avLst/>
          </a:prstGeom>
        </p:spPr>
      </p:pic>
      <p:pic>
        <p:nvPicPr>
          <p:cNvPr id="3" name="Picture 5" descr="plantillas_21junio-08.jpg"/>
          <p:cNvPicPr>
            <a:picLocks noChangeAspect="1"/>
          </p:cNvPicPr>
          <p:nvPr userDrawn="1"/>
        </p:nvPicPr>
        <p:blipFill>
          <a:blip r:embed="rId2" cstate="print"/>
          <a:stretch>
            <a:fillRect/>
          </a:stretch>
        </p:blipFill>
        <p:spPr>
          <a:xfrm>
            <a:off x="0" y="-15364"/>
            <a:ext cx="12192000" cy="6888727"/>
          </a:xfrm>
          <a:prstGeom prst="rect">
            <a:avLst/>
          </a:prstGeom>
        </p:spPr>
      </p:pic>
    </p:spTree>
    <p:extLst>
      <p:ext uri="{BB962C8B-B14F-4D97-AF65-F5344CB8AC3E}">
        <p14:creationId xmlns:p14="http://schemas.microsoft.com/office/powerpoint/2010/main" val="381461462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914400" y="2130427"/>
            <a:ext cx="10363200" cy="1470025"/>
          </a:xfrm>
        </p:spPr>
        <p:txBody>
          <a:bodyPr/>
          <a:lstStyle/>
          <a:p>
            <a:r>
              <a:rPr lang="es-ES"/>
              <a:t>Haga clic para modificar el estilo de título del patrón</a:t>
            </a:r>
          </a:p>
        </p:txBody>
      </p:sp>
      <p:sp>
        <p:nvSpPr>
          <p:cNvPr id="3" name="2 Subtítulo"/>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s-ES" dirty="0"/>
          </a:p>
        </p:txBody>
      </p:sp>
      <p:sp>
        <p:nvSpPr>
          <p:cNvPr id="4" name="3 Marcador de fecha"/>
          <p:cNvSpPr>
            <a:spLocks noGrp="1"/>
          </p:cNvSpPr>
          <p:nvPr>
            <p:ph type="dt" sz="half" idx="10"/>
          </p:nvPr>
        </p:nvSpPr>
        <p:spPr/>
        <p:txBody>
          <a:bodyPr/>
          <a:lstStyle/>
          <a:p>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45E92593-E8D4-4B92-9398-E671CC37EEC4}" type="slidenum">
              <a:rPr lang="es-ES" smtClean="0"/>
              <a:pPr/>
              <a:t>‹Nº›</a:t>
            </a:fld>
            <a:endParaRPr lang="es-ES" dirty="0"/>
          </a:p>
        </p:txBody>
      </p:sp>
    </p:spTree>
    <p:extLst>
      <p:ext uri="{BB962C8B-B14F-4D97-AF65-F5344CB8AC3E}">
        <p14:creationId xmlns:p14="http://schemas.microsoft.com/office/powerpoint/2010/main" val="338222430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45E92593-E8D4-4B92-9398-E671CC37EEC4}" type="slidenum">
              <a:rPr lang="es-ES" smtClean="0"/>
              <a:pPr/>
              <a:t>‹Nº›</a:t>
            </a:fld>
            <a:endParaRPr lang="es-ES" dirty="0"/>
          </a:p>
        </p:txBody>
      </p:sp>
    </p:spTree>
    <p:extLst>
      <p:ext uri="{BB962C8B-B14F-4D97-AF65-F5344CB8AC3E}">
        <p14:creationId xmlns:p14="http://schemas.microsoft.com/office/powerpoint/2010/main" val="193400989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963084" y="4406902"/>
            <a:ext cx="10363200" cy="1362075"/>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a:xfrm>
            <a:off x="8784299" y="6356352"/>
            <a:ext cx="2844800" cy="365125"/>
          </a:xfrm>
        </p:spPr>
        <p:txBody>
          <a:bodyPr/>
          <a:lstStyle/>
          <a:p>
            <a:fld id="{45E92593-E8D4-4B92-9398-E671CC37EEC4}" type="slidenum">
              <a:rPr lang="es-ES" smtClean="0"/>
              <a:pPr/>
              <a:t>‹Nº›</a:t>
            </a:fld>
            <a:endParaRPr lang="es-ES" dirty="0"/>
          </a:p>
        </p:txBody>
      </p:sp>
    </p:spTree>
    <p:extLst>
      <p:ext uri="{BB962C8B-B14F-4D97-AF65-F5344CB8AC3E}">
        <p14:creationId xmlns:p14="http://schemas.microsoft.com/office/powerpoint/2010/main" val="68002649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609600" y="1600202"/>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6197600" y="1600202"/>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endParaRPr lang="es-ES" dirty="0"/>
          </a:p>
        </p:txBody>
      </p:sp>
      <p:sp>
        <p:nvSpPr>
          <p:cNvPr id="6" name="5 Marcador de pie de página"/>
          <p:cNvSpPr>
            <a:spLocks noGrp="1"/>
          </p:cNvSpPr>
          <p:nvPr>
            <p:ph type="ftr" sz="quarter" idx="11"/>
          </p:nvPr>
        </p:nvSpPr>
        <p:spPr/>
        <p:txBody>
          <a:bodyPr/>
          <a:lstStyle/>
          <a:p>
            <a:endParaRPr lang="es-ES" dirty="0"/>
          </a:p>
        </p:txBody>
      </p:sp>
      <p:sp>
        <p:nvSpPr>
          <p:cNvPr id="7" name="6 Marcador de número de diapositiva"/>
          <p:cNvSpPr>
            <a:spLocks noGrp="1"/>
          </p:cNvSpPr>
          <p:nvPr>
            <p:ph type="sldNum" sz="quarter" idx="12"/>
          </p:nvPr>
        </p:nvSpPr>
        <p:spPr/>
        <p:txBody>
          <a:bodyPr/>
          <a:lstStyle/>
          <a:p>
            <a:fld id="{45E92593-E8D4-4B92-9398-E671CC37EEC4}" type="slidenum">
              <a:rPr lang="es-ES" smtClean="0"/>
              <a:pPr/>
              <a:t>‹Nº›</a:t>
            </a:fld>
            <a:endParaRPr lang="es-ES" dirty="0"/>
          </a:p>
        </p:txBody>
      </p:sp>
    </p:spTree>
    <p:extLst>
      <p:ext uri="{BB962C8B-B14F-4D97-AF65-F5344CB8AC3E}">
        <p14:creationId xmlns:p14="http://schemas.microsoft.com/office/powerpoint/2010/main" val="124133587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609600" y="1535114"/>
            <a:ext cx="5386917"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6193370" y="1535114"/>
            <a:ext cx="5389033"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6193370"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endParaRPr lang="es-ES" dirty="0"/>
          </a:p>
        </p:txBody>
      </p:sp>
      <p:sp>
        <p:nvSpPr>
          <p:cNvPr id="8" name="7 Marcador de pie de página"/>
          <p:cNvSpPr>
            <a:spLocks noGrp="1"/>
          </p:cNvSpPr>
          <p:nvPr>
            <p:ph type="ftr" sz="quarter" idx="11"/>
          </p:nvPr>
        </p:nvSpPr>
        <p:spPr/>
        <p:txBody>
          <a:bodyPr/>
          <a:lstStyle/>
          <a:p>
            <a:endParaRPr lang="es-ES" dirty="0"/>
          </a:p>
        </p:txBody>
      </p:sp>
      <p:sp>
        <p:nvSpPr>
          <p:cNvPr id="9" name="8 Marcador de número de diapositiva"/>
          <p:cNvSpPr>
            <a:spLocks noGrp="1"/>
          </p:cNvSpPr>
          <p:nvPr>
            <p:ph type="sldNum" sz="quarter" idx="12"/>
          </p:nvPr>
        </p:nvSpPr>
        <p:spPr/>
        <p:txBody>
          <a:bodyPr/>
          <a:lstStyle/>
          <a:p>
            <a:fld id="{45E92593-E8D4-4B92-9398-E671CC37EEC4}" type="slidenum">
              <a:rPr lang="es-ES" smtClean="0"/>
              <a:pPr/>
              <a:t>‹Nº›</a:t>
            </a:fld>
            <a:endParaRPr lang="es-ES" dirty="0"/>
          </a:p>
        </p:txBody>
      </p:sp>
    </p:spTree>
    <p:extLst>
      <p:ext uri="{BB962C8B-B14F-4D97-AF65-F5344CB8AC3E}">
        <p14:creationId xmlns:p14="http://schemas.microsoft.com/office/powerpoint/2010/main" val="161451973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endParaRPr lang="es-ES" dirty="0"/>
          </a:p>
        </p:txBody>
      </p:sp>
      <p:sp>
        <p:nvSpPr>
          <p:cNvPr id="4" name="3 Marcador de pie de página"/>
          <p:cNvSpPr>
            <a:spLocks noGrp="1"/>
          </p:cNvSpPr>
          <p:nvPr>
            <p:ph type="ftr" sz="quarter" idx="11"/>
          </p:nvPr>
        </p:nvSpPr>
        <p:spPr/>
        <p:txBody>
          <a:bodyPr/>
          <a:lstStyle/>
          <a:p>
            <a:endParaRPr lang="es-ES" dirty="0"/>
          </a:p>
        </p:txBody>
      </p:sp>
      <p:sp>
        <p:nvSpPr>
          <p:cNvPr id="5" name="4 Marcador de número de diapositiva"/>
          <p:cNvSpPr>
            <a:spLocks noGrp="1"/>
          </p:cNvSpPr>
          <p:nvPr>
            <p:ph type="sldNum" sz="quarter" idx="12"/>
          </p:nvPr>
        </p:nvSpPr>
        <p:spPr/>
        <p:txBody>
          <a:bodyPr/>
          <a:lstStyle/>
          <a:p>
            <a:fld id="{45E92593-E8D4-4B92-9398-E671CC37EEC4}" type="slidenum">
              <a:rPr lang="es-ES" smtClean="0"/>
              <a:pPr/>
              <a:t>‹Nº›</a:t>
            </a:fld>
            <a:endParaRPr lang="es-ES" dirty="0"/>
          </a:p>
        </p:txBody>
      </p:sp>
    </p:spTree>
    <p:extLst>
      <p:ext uri="{BB962C8B-B14F-4D97-AF65-F5344CB8AC3E}">
        <p14:creationId xmlns:p14="http://schemas.microsoft.com/office/powerpoint/2010/main" val="252296327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endParaRPr lang="es-ES" dirty="0"/>
          </a:p>
        </p:txBody>
      </p:sp>
      <p:sp>
        <p:nvSpPr>
          <p:cNvPr id="3" name="2 Marcador de pie de página"/>
          <p:cNvSpPr>
            <a:spLocks noGrp="1"/>
          </p:cNvSpPr>
          <p:nvPr>
            <p:ph type="ftr" sz="quarter" idx="11"/>
          </p:nvPr>
        </p:nvSpPr>
        <p:spPr/>
        <p:txBody>
          <a:bodyPr/>
          <a:lstStyle/>
          <a:p>
            <a:endParaRPr lang="es-ES" dirty="0"/>
          </a:p>
        </p:txBody>
      </p:sp>
      <p:sp>
        <p:nvSpPr>
          <p:cNvPr id="4" name="3 Marcador de número de diapositiva"/>
          <p:cNvSpPr>
            <a:spLocks noGrp="1"/>
          </p:cNvSpPr>
          <p:nvPr>
            <p:ph type="sldNum" sz="quarter" idx="12"/>
          </p:nvPr>
        </p:nvSpPr>
        <p:spPr/>
        <p:txBody>
          <a:bodyPr/>
          <a:lstStyle/>
          <a:p>
            <a:fld id="{45E92593-E8D4-4B92-9398-E671CC37EEC4}" type="slidenum">
              <a:rPr lang="es-ES" smtClean="0"/>
              <a:pPr/>
              <a:t>‹Nº›</a:t>
            </a:fld>
            <a:endParaRPr lang="es-ES" dirty="0"/>
          </a:p>
        </p:txBody>
      </p:sp>
    </p:spTree>
    <p:extLst>
      <p:ext uri="{BB962C8B-B14F-4D97-AF65-F5344CB8AC3E}">
        <p14:creationId xmlns:p14="http://schemas.microsoft.com/office/powerpoint/2010/main" val="249344197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09603" y="273050"/>
            <a:ext cx="4011084" cy="1162051"/>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endParaRPr lang="es-ES" dirty="0"/>
          </a:p>
        </p:txBody>
      </p:sp>
      <p:sp>
        <p:nvSpPr>
          <p:cNvPr id="6" name="5 Marcador de pie de página"/>
          <p:cNvSpPr>
            <a:spLocks noGrp="1"/>
          </p:cNvSpPr>
          <p:nvPr>
            <p:ph type="ftr" sz="quarter" idx="11"/>
          </p:nvPr>
        </p:nvSpPr>
        <p:spPr/>
        <p:txBody>
          <a:bodyPr/>
          <a:lstStyle/>
          <a:p>
            <a:endParaRPr lang="es-ES" dirty="0"/>
          </a:p>
        </p:txBody>
      </p:sp>
      <p:sp>
        <p:nvSpPr>
          <p:cNvPr id="7" name="6 Marcador de número de diapositiva"/>
          <p:cNvSpPr>
            <a:spLocks noGrp="1"/>
          </p:cNvSpPr>
          <p:nvPr>
            <p:ph type="sldNum" sz="quarter" idx="12"/>
          </p:nvPr>
        </p:nvSpPr>
        <p:spPr/>
        <p:txBody>
          <a:bodyPr/>
          <a:lstStyle/>
          <a:p>
            <a:fld id="{45E92593-E8D4-4B92-9398-E671CC37EEC4}" type="slidenum">
              <a:rPr lang="es-ES" smtClean="0"/>
              <a:pPr/>
              <a:t>‹Nº›</a:t>
            </a:fld>
            <a:endParaRPr lang="es-ES" dirty="0"/>
          </a:p>
        </p:txBody>
      </p:sp>
    </p:spTree>
    <p:extLst>
      <p:ext uri="{BB962C8B-B14F-4D97-AF65-F5344CB8AC3E}">
        <p14:creationId xmlns:p14="http://schemas.microsoft.com/office/powerpoint/2010/main" val="118264203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2389717" y="4800601"/>
            <a:ext cx="7315200" cy="566739"/>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s-ES" dirty="0"/>
          </a:p>
        </p:txBody>
      </p:sp>
      <p:sp>
        <p:nvSpPr>
          <p:cNvPr id="4" name="3 Marcador de texto"/>
          <p:cNvSpPr>
            <a:spLocks noGrp="1"/>
          </p:cNvSpPr>
          <p:nvPr>
            <p:ph type="body" sz="half" idx="2"/>
          </p:nvPr>
        </p:nvSpPr>
        <p:spPr>
          <a:xfrm>
            <a:off x="2389717" y="5367339"/>
            <a:ext cx="73152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endParaRPr lang="es-ES" dirty="0"/>
          </a:p>
        </p:txBody>
      </p:sp>
      <p:sp>
        <p:nvSpPr>
          <p:cNvPr id="6" name="5 Marcador de pie de página"/>
          <p:cNvSpPr>
            <a:spLocks noGrp="1"/>
          </p:cNvSpPr>
          <p:nvPr>
            <p:ph type="ftr" sz="quarter" idx="11"/>
          </p:nvPr>
        </p:nvSpPr>
        <p:spPr/>
        <p:txBody>
          <a:bodyPr/>
          <a:lstStyle/>
          <a:p>
            <a:endParaRPr lang="es-ES" dirty="0"/>
          </a:p>
        </p:txBody>
      </p:sp>
      <p:sp>
        <p:nvSpPr>
          <p:cNvPr id="7" name="6 Marcador de número de diapositiva"/>
          <p:cNvSpPr>
            <a:spLocks noGrp="1"/>
          </p:cNvSpPr>
          <p:nvPr>
            <p:ph type="sldNum" sz="quarter" idx="12"/>
          </p:nvPr>
        </p:nvSpPr>
        <p:spPr/>
        <p:txBody>
          <a:bodyPr/>
          <a:lstStyle/>
          <a:p>
            <a:fld id="{45E92593-E8D4-4B92-9398-E671CC37EEC4}" type="slidenum">
              <a:rPr lang="es-ES" smtClean="0"/>
              <a:pPr/>
              <a:t>‹Nº›</a:t>
            </a:fld>
            <a:endParaRPr lang="es-ES" dirty="0"/>
          </a:p>
        </p:txBody>
      </p:sp>
    </p:spTree>
    <p:extLst>
      <p:ext uri="{BB962C8B-B14F-4D97-AF65-F5344CB8AC3E}">
        <p14:creationId xmlns:p14="http://schemas.microsoft.com/office/powerpoint/2010/main" val="355384433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45E92593-E8D4-4B92-9398-E671CC37EEC4}" type="slidenum">
              <a:rPr lang="es-ES" smtClean="0"/>
              <a:pPr/>
              <a:t>‹Nº›</a:t>
            </a:fld>
            <a:endParaRPr lang="es-ES" dirty="0"/>
          </a:p>
        </p:txBody>
      </p:sp>
    </p:spTree>
    <p:extLst>
      <p:ext uri="{BB962C8B-B14F-4D97-AF65-F5344CB8AC3E}">
        <p14:creationId xmlns:p14="http://schemas.microsoft.com/office/powerpoint/2010/main" val="126547020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8839200" y="274640"/>
            <a:ext cx="2743200" cy="5851525"/>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609600" y="274640"/>
            <a:ext cx="80264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45E92593-E8D4-4B92-9398-E671CC37EEC4}" type="slidenum">
              <a:rPr lang="es-ES" smtClean="0"/>
              <a:pPr/>
              <a:t>‹Nº›</a:t>
            </a:fld>
            <a:endParaRPr lang="es-ES" dirty="0"/>
          </a:p>
        </p:txBody>
      </p:sp>
    </p:spTree>
    <p:extLst>
      <p:ext uri="{BB962C8B-B14F-4D97-AF65-F5344CB8AC3E}">
        <p14:creationId xmlns:p14="http://schemas.microsoft.com/office/powerpoint/2010/main" val="353424131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p:cSld name="Diseño personalizado">
    <p:spTree>
      <p:nvGrpSpPr>
        <p:cNvPr id="1" name=""/>
        <p:cNvGrpSpPr/>
        <p:nvPr/>
      </p:nvGrpSpPr>
      <p:grpSpPr>
        <a:xfrm>
          <a:off x="0" y="0"/>
          <a:ext cx="0" cy="0"/>
          <a:chOff x="0" y="0"/>
          <a:chExt cx="0" cy="0"/>
        </a:xfrm>
      </p:grpSpPr>
      <p:pic>
        <p:nvPicPr>
          <p:cNvPr id="6" name="Picture 5" descr="plantillas_21junio-08.jpg"/>
          <p:cNvPicPr>
            <a:picLocks noChangeAspect="1"/>
          </p:cNvPicPr>
          <p:nvPr/>
        </p:nvPicPr>
        <p:blipFill>
          <a:blip r:embed="rId2" cstate="print"/>
          <a:stretch>
            <a:fillRect/>
          </a:stretch>
        </p:blipFill>
        <p:spPr>
          <a:xfrm>
            <a:off x="0" y="-15364"/>
            <a:ext cx="12192000" cy="6888727"/>
          </a:xfrm>
          <a:prstGeom prst="rect">
            <a:avLst/>
          </a:prstGeom>
        </p:spPr>
      </p:pic>
      <p:pic>
        <p:nvPicPr>
          <p:cNvPr id="3" name="Picture 5" descr="plantillas_21junio-08.jpg"/>
          <p:cNvPicPr>
            <a:picLocks noChangeAspect="1"/>
          </p:cNvPicPr>
          <p:nvPr userDrawn="1"/>
        </p:nvPicPr>
        <p:blipFill>
          <a:blip r:embed="rId2" cstate="print"/>
          <a:stretch>
            <a:fillRect/>
          </a:stretch>
        </p:blipFill>
        <p:spPr>
          <a:xfrm>
            <a:off x="0" y="-15364"/>
            <a:ext cx="12192000" cy="6888727"/>
          </a:xfrm>
          <a:prstGeom prst="rect">
            <a:avLst/>
          </a:prstGeom>
        </p:spPr>
      </p:pic>
    </p:spTree>
    <p:extLst>
      <p:ext uri="{BB962C8B-B14F-4D97-AF65-F5344CB8AC3E}">
        <p14:creationId xmlns:p14="http://schemas.microsoft.com/office/powerpoint/2010/main" val="36413371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6" Type="http://schemas.openxmlformats.org/officeDocument/2006/relationships/image" Target="../media/image3.pn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2.jpe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theme" Target="../theme/theme3.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6" Type="http://schemas.openxmlformats.org/officeDocument/2006/relationships/image" Target="../media/image3.png"/><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5" Type="http://schemas.openxmlformats.org/officeDocument/2006/relationships/image" Target="../media/image2.jpeg"/><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s-ES_tradnl"/>
              <a:t>Clic para editar título</a:t>
            </a:r>
            <a:endParaRPr lang="es-ES"/>
          </a:p>
        </p:txBody>
      </p:sp>
      <p:sp>
        <p:nvSpPr>
          <p:cNvPr id="3" name="Marcador de texto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FEBEB7-25AB-664A-96B3-95BD3AB0599F}" type="datetimeFigureOut">
              <a:rPr lang="es-ES" smtClean="0"/>
              <a:t>14/12/2017</a:t>
            </a:fld>
            <a:endParaRPr lang="es-ES"/>
          </a:p>
        </p:txBody>
      </p:sp>
      <p:sp>
        <p:nvSpPr>
          <p:cNvPr id="5" name="Marcador de pie de página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70F9DA-11E8-C347-B57A-A65ED631A843}" type="slidenum">
              <a:rPr lang="es-ES" smtClean="0"/>
              <a:t>‹Nº›</a:t>
            </a:fld>
            <a:endParaRPr lang="es-ES"/>
          </a:p>
        </p:txBody>
      </p:sp>
    </p:spTree>
    <p:extLst>
      <p:ext uri="{BB962C8B-B14F-4D97-AF65-F5344CB8AC3E}">
        <p14:creationId xmlns:p14="http://schemas.microsoft.com/office/powerpoint/2010/main" val="6821760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srcRect/>
          <a:stretch>
            <a:fillRect/>
          </a:stretch>
        </a:blipFill>
        <a:effectLst/>
      </p:bgPr>
    </p:bg>
    <p:spTree>
      <p:nvGrpSpPr>
        <p:cNvPr id="1" name=""/>
        <p:cNvGrpSpPr/>
        <p:nvPr/>
      </p:nvGrpSpPr>
      <p:grpSpPr>
        <a:xfrm>
          <a:off x="0" y="0"/>
          <a:ext cx="0" cy="0"/>
          <a:chOff x="0" y="0"/>
          <a:chExt cx="0" cy="0"/>
        </a:xfrm>
      </p:grpSpPr>
      <p:pic>
        <p:nvPicPr>
          <p:cNvPr id="7" name="Picture 5" descr="plantillas_21junio-08.jpg"/>
          <p:cNvPicPr>
            <a:picLocks noChangeAspect="1"/>
          </p:cNvPicPr>
          <p:nvPr/>
        </p:nvPicPr>
        <p:blipFill>
          <a:blip r:embed="rId15" cstate="print"/>
          <a:srcRect l="24013" t="37456" r="24800" b="42683"/>
          <a:stretch>
            <a:fillRect/>
          </a:stretch>
        </p:blipFill>
        <p:spPr>
          <a:xfrm>
            <a:off x="10224459" y="6252823"/>
            <a:ext cx="1728192" cy="378873"/>
          </a:xfrm>
          <a:prstGeom prst="rect">
            <a:avLst/>
          </a:prstGeom>
        </p:spPr>
      </p:pic>
      <p:sp>
        <p:nvSpPr>
          <p:cNvPr id="2" name="1 Marcador de título"/>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es-ES" dirty="0"/>
              <a:t>Haga clic para modificar el estilo de título del patrón</a:t>
            </a:r>
          </a:p>
        </p:txBody>
      </p:sp>
      <p:sp>
        <p:nvSpPr>
          <p:cNvPr id="3" name="2 Marcador de texto"/>
          <p:cNvSpPr>
            <a:spLocks noGrp="1"/>
          </p:cNvSpPr>
          <p:nvPr>
            <p:ph type="body" idx="1"/>
          </p:nvPr>
        </p:nvSpPr>
        <p:spPr>
          <a:xfrm>
            <a:off x="609600" y="1600202"/>
            <a:ext cx="10972800" cy="4525963"/>
          </a:xfrm>
          <a:prstGeom prst="rect">
            <a:avLst/>
          </a:prstGeom>
        </p:spPr>
        <p:txBody>
          <a:bodyPr vert="horz" lIns="91440" tIns="45720" rIns="91440" bIns="45720" rtlCol="0">
            <a:normAutofit/>
          </a:body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p>
        </p:txBody>
      </p:sp>
      <p:sp>
        <p:nvSpPr>
          <p:cNvPr id="4" name="3 Marcador de fecha"/>
          <p:cNvSpPr>
            <a:spLocks noGrp="1"/>
          </p:cNvSpPr>
          <p:nvPr>
            <p:ph type="dt" sz="half" idx="2"/>
          </p:nvPr>
        </p:nvSpPr>
        <p:spPr>
          <a:xfrm>
            <a:off x="609600" y="6356352"/>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s-ES" dirty="0">
              <a:solidFill>
                <a:prstClr val="black">
                  <a:tint val="75000"/>
                </a:prstClr>
              </a:solidFill>
            </a:endParaRPr>
          </a:p>
        </p:txBody>
      </p:sp>
      <p:sp>
        <p:nvSpPr>
          <p:cNvPr id="5" name="4 Marcador de pie de página"/>
          <p:cNvSpPr>
            <a:spLocks noGrp="1"/>
          </p:cNvSpPr>
          <p:nvPr>
            <p:ph type="ftr" sz="quarter" idx="3"/>
          </p:nvPr>
        </p:nvSpPr>
        <p:spPr>
          <a:xfrm>
            <a:off x="4165600" y="6356352"/>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dirty="0">
              <a:solidFill>
                <a:prstClr val="black">
                  <a:tint val="75000"/>
                </a:prstClr>
              </a:solidFill>
            </a:endParaRPr>
          </a:p>
        </p:txBody>
      </p:sp>
      <p:sp>
        <p:nvSpPr>
          <p:cNvPr id="6" name="5 Marcador de número de diapositiva"/>
          <p:cNvSpPr>
            <a:spLocks noGrp="1"/>
          </p:cNvSpPr>
          <p:nvPr>
            <p:ph type="sldNum" sz="quarter" idx="4"/>
          </p:nvPr>
        </p:nvSpPr>
        <p:spPr>
          <a:xfrm>
            <a:off x="8737600" y="6356352"/>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E92593-E8D4-4B92-9398-E671CC37EEC4}" type="slidenum">
              <a:rPr lang="es-ES" smtClean="0">
                <a:solidFill>
                  <a:prstClr val="black">
                    <a:tint val="75000"/>
                  </a:prstClr>
                </a:solidFill>
              </a:rPr>
              <a:pPr/>
              <a:t>‹Nº›</a:t>
            </a:fld>
            <a:endParaRPr lang="es-ES" dirty="0">
              <a:solidFill>
                <a:prstClr val="black">
                  <a:tint val="75000"/>
                </a:prstClr>
              </a:solidFill>
            </a:endParaRPr>
          </a:p>
        </p:txBody>
      </p:sp>
      <p:pic>
        <p:nvPicPr>
          <p:cNvPr id="8" name="Imagen 7"/>
          <p:cNvPicPr>
            <a:picLocks noChangeAspect="1"/>
          </p:cNvPicPr>
          <p:nvPr/>
        </p:nvPicPr>
        <p:blipFill>
          <a:blip r:embed="rId16"/>
          <a:stretch>
            <a:fillRect/>
          </a:stretch>
        </p:blipFill>
        <p:spPr>
          <a:xfrm>
            <a:off x="10128448" y="6212494"/>
            <a:ext cx="2016224" cy="606769"/>
          </a:xfrm>
          <a:prstGeom prst="rect">
            <a:avLst/>
          </a:prstGeom>
        </p:spPr>
      </p:pic>
      <p:pic>
        <p:nvPicPr>
          <p:cNvPr id="9" name="Imagen 8"/>
          <p:cNvPicPr>
            <a:picLocks noChangeAspect="1"/>
          </p:cNvPicPr>
          <p:nvPr userDrawn="1"/>
        </p:nvPicPr>
        <p:blipFill>
          <a:blip r:embed="rId16"/>
          <a:stretch>
            <a:fillRect/>
          </a:stretch>
        </p:blipFill>
        <p:spPr>
          <a:xfrm>
            <a:off x="10128448" y="6212494"/>
            <a:ext cx="2016224" cy="606769"/>
          </a:xfrm>
          <a:prstGeom prst="rect">
            <a:avLst/>
          </a:prstGeom>
        </p:spPr>
      </p:pic>
    </p:spTree>
    <p:extLst>
      <p:ext uri="{BB962C8B-B14F-4D97-AF65-F5344CB8AC3E}">
        <p14:creationId xmlns:p14="http://schemas.microsoft.com/office/powerpoint/2010/main" val="68463717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hf hdr="0" ftr="0" dt="0"/>
  <p:txStyles>
    <p:titleStyle>
      <a:lvl1pPr algn="l" defTabSz="914400" rtl="0" eaLnBrk="1" latinLnBrk="0" hangingPunct="1">
        <a:spcBef>
          <a:spcPct val="0"/>
        </a:spcBef>
        <a:buNone/>
        <a:defRPr sz="32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srcRect/>
          <a:stretch>
            <a:fillRect/>
          </a:stretch>
        </a:blipFill>
        <a:effectLst/>
      </p:bgPr>
    </p:bg>
    <p:spTree>
      <p:nvGrpSpPr>
        <p:cNvPr id="1" name=""/>
        <p:cNvGrpSpPr/>
        <p:nvPr/>
      </p:nvGrpSpPr>
      <p:grpSpPr>
        <a:xfrm>
          <a:off x="0" y="0"/>
          <a:ext cx="0" cy="0"/>
          <a:chOff x="0" y="0"/>
          <a:chExt cx="0" cy="0"/>
        </a:xfrm>
      </p:grpSpPr>
      <p:pic>
        <p:nvPicPr>
          <p:cNvPr id="7" name="Picture 5" descr="plantillas_21junio-08.jpg"/>
          <p:cNvPicPr>
            <a:picLocks noChangeAspect="1"/>
          </p:cNvPicPr>
          <p:nvPr/>
        </p:nvPicPr>
        <p:blipFill>
          <a:blip r:embed="rId15" cstate="print"/>
          <a:srcRect l="24013" t="37456" r="24800" b="42683"/>
          <a:stretch>
            <a:fillRect/>
          </a:stretch>
        </p:blipFill>
        <p:spPr>
          <a:xfrm>
            <a:off x="10224459" y="6252823"/>
            <a:ext cx="1728192" cy="378873"/>
          </a:xfrm>
          <a:prstGeom prst="rect">
            <a:avLst/>
          </a:prstGeom>
        </p:spPr>
      </p:pic>
      <p:sp>
        <p:nvSpPr>
          <p:cNvPr id="2" name="1 Marcador de título"/>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es-ES" dirty="0"/>
              <a:t>Haga clic para modificar el estilo de título del patrón</a:t>
            </a:r>
          </a:p>
        </p:txBody>
      </p:sp>
      <p:sp>
        <p:nvSpPr>
          <p:cNvPr id="3" name="2 Marcador de texto"/>
          <p:cNvSpPr>
            <a:spLocks noGrp="1"/>
          </p:cNvSpPr>
          <p:nvPr>
            <p:ph type="body" idx="1"/>
          </p:nvPr>
        </p:nvSpPr>
        <p:spPr>
          <a:xfrm>
            <a:off x="609600" y="1600202"/>
            <a:ext cx="10972800" cy="4525963"/>
          </a:xfrm>
          <a:prstGeom prst="rect">
            <a:avLst/>
          </a:prstGeom>
        </p:spPr>
        <p:txBody>
          <a:bodyPr vert="horz" lIns="91440" tIns="45720" rIns="91440" bIns="45720" rtlCol="0">
            <a:normAutofit/>
          </a:body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p>
        </p:txBody>
      </p:sp>
      <p:sp>
        <p:nvSpPr>
          <p:cNvPr id="4" name="3 Marcador de fecha"/>
          <p:cNvSpPr>
            <a:spLocks noGrp="1"/>
          </p:cNvSpPr>
          <p:nvPr>
            <p:ph type="dt" sz="half" idx="2"/>
          </p:nvPr>
        </p:nvSpPr>
        <p:spPr>
          <a:xfrm>
            <a:off x="609600" y="6356352"/>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s-ES" dirty="0"/>
          </a:p>
        </p:txBody>
      </p:sp>
      <p:sp>
        <p:nvSpPr>
          <p:cNvPr id="5" name="4 Marcador de pie de página"/>
          <p:cNvSpPr>
            <a:spLocks noGrp="1"/>
          </p:cNvSpPr>
          <p:nvPr>
            <p:ph type="ftr" sz="quarter" idx="3"/>
          </p:nvPr>
        </p:nvSpPr>
        <p:spPr>
          <a:xfrm>
            <a:off x="4165600" y="6356352"/>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dirty="0"/>
          </a:p>
        </p:txBody>
      </p:sp>
      <p:sp>
        <p:nvSpPr>
          <p:cNvPr id="6" name="5 Marcador de número de diapositiva"/>
          <p:cNvSpPr>
            <a:spLocks noGrp="1"/>
          </p:cNvSpPr>
          <p:nvPr>
            <p:ph type="sldNum" sz="quarter" idx="4"/>
          </p:nvPr>
        </p:nvSpPr>
        <p:spPr>
          <a:xfrm>
            <a:off x="8737600" y="6356352"/>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E92593-E8D4-4B92-9398-E671CC37EEC4}" type="slidenum">
              <a:rPr lang="es-ES" smtClean="0"/>
              <a:pPr/>
              <a:t>‹Nº›</a:t>
            </a:fld>
            <a:endParaRPr lang="es-ES" dirty="0"/>
          </a:p>
        </p:txBody>
      </p:sp>
      <p:pic>
        <p:nvPicPr>
          <p:cNvPr id="8" name="Imagen 7"/>
          <p:cNvPicPr>
            <a:picLocks noChangeAspect="1"/>
          </p:cNvPicPr>
          <p:nvPr/>
        </p:nvPicPr>
        <p:blipFill>
          <a:blip r:embed="rId16"/>
          <a:stretch>
            <a:fillRect/>
          </a:stretch>
        </p:blipFill>
        <p:spPr>
          <a:xfrm>
            <a:off x="10128448" y="6212494"/>
            <a:ext cx="2016224" cy="606769"/>
          </a:xfrm>
          <a:prstGeom prst="rect">
            <a:avLst/>
          </a:prstGeom>
        </p:spPr>
      </p:pic>
      <p:pic>
        <p:nvPicPr>
          <p:cNvPr id="9" name="Imagen 8"/>
          <p:cNvPicPr>
            <a:picLocks noChangeAspect="1"/>
          </p:cNvPicPr>
          <p:nvPr userDrawn="1"/>
        </p:nvPicPr>
        <p:blipFill>
          <a:blip r:embed="rId16"/>
          <a:stretch>
            <a:fillRect/>
          </a:stretch>
        </p:blipFill>
        <p:spPr>
          <a:xfrm>
            <a:off x="10128448" y="6212494"/>
            <a:ext cx="2016224" cy="606769"/>
          </a:xfrm>
          <a:prstGeom prst="rect">
            <a:avLst/>
          </a:prstGeom>
        </p:spPr>
      </p:pic>
    </p:spTree>
    <p:extLst>
      <p:ext uri="{BB962C8B-B14F-4D97-AF65-F5344CB8AC3E}">
        <p14:creationId xmlns:p14="http://schemas.microsoft.com/office/powerpoint/2010/main" val="2091038115"/>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Lst>
  <p:hf hdr="0" ftr="0" dt="0"/>
  <p:txStyles>
    <p:titleStyle>
      <a:lvl1pPr algn="l" defTabSz="914400" rtl="0" eaLnBrk="1" latinLnBrk="0" hangingPunct="1">
        <a:spcBef>
          <a:spcPct val="0"/>
        </a:spcBef>
        <a:buNone/>
        <a:defRPr sz="32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1.xml"/><Relationship Id="rId1" Type="http://schemas.openxmlformats.org/officeDocument/2006/relationships/tags" Target="../tags/tag1.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slide" Target="slide8.xml"/><Relationship Id="rId3" Type="http://schemas.openxmlformats.org/officeDocument/2006/relationships/image" Target="../media/image8.jpeg"/><Relationship Id="rId7"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slide" Target="slide7.xml"/><Relationship Id="rId4" Type="http://schemas.openxmlformats.org/officeDocument/2006/relationships/slide" Target="slide6.xml"/></Relationships>
</file>

<file path=ppt/slides/_rels/slide6.xml.rels><?xml version="1.0" encoding="UTF-8" standalone="yes"?>
<Relationships xmlns="http://schemas.openxmlformats.org/package/2006/relationships"><Relationship Id="rId3" Type="http://schemas.openxmlformats.org/officeDocument/2006/relationships/slide" Target="slide10.xml"/><Relationship Id="rId2" Type="http://schemas.openxmlformats.org/officeDocument/2006/relationships/image" Target="../media/image11.jpeg"/><Relationship Id="rId1" Type="http://schemas.openxmlformats.org/officeDocument/2006/relationships/slideLayout" Target="../slideLayouts/slideLayout2.xml"/><Relationship Id="rId5" Type="http://schemas.openxmlformats.org/officeDocument/2006/relationships/slide" Target="slide12.xml"/><Relationship Id="rId4" Type="http://schemas.openxmlformats.org/officeDocument/2006/relationships/slide" Target="slide11.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7" Type="http://schemas.openxmlformats.org/officeDocument/2006/relationships/slide" Target="slide18.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slide" Target="slide16.xml"/><Relationship Id="rId5" Type="http://schemas.openxmlformats.org/officeDocument/2006/relationships/slide" Target="slide14.xml"/><Relationship Id="rId4" Type="http://schemas.openxmlformats.org/officeDocument/2006/relationships/slide" Target="slide13.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2.emf"/><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14.emf"/></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5.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image" Target="../media/image16.emf"/><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image" Target="../media/image18.emf"/><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0.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image" Target="../media/image21.emf"/><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24.emf"/><Relationship Id="rId4" Type="http://schemas.openxmlformats.org/officeDocument/2006/relationships/image" Target="../media/image23.emf"/></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8" Type="http://schemas.openxmlformats.org/officeDocument/2006/relationships/image" Target="../media/image26.emf"/><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 Id="rId9" Type="http://schemas.openxmlformats.org/officeDocument/2006/relationships/image" Target="../media/image7.png"/></Relationships>
</file>

<file path=ppt/slides/_rels/slide2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1.xml"/><Relationship Id="rId1" Type="http://schemas.openxmlformats.org/officeDocument/2006/relationships/tags" Target="../tags/tag3.xml"/><Relationship Id="rId4" Type="http://schemas.openxmlformats.org/officeDocument/2006/relationships/image" Target="../media/image7.png"/></Relationships>
</file>

<file path=ppt/slides/_rels/slide2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jpe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9.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7.png"/><Relationship Id="rId1" Type="http://schemas.openxmlformats.org/officeDocument/2006/relationships/slideLayout" Target="../slideLayouts/slideLayout1.xml"/><Relationship Id="rId6" Type="http://schemas.openxmlformats.org/officeDocument/2006/relationships/image" Target="../media/image28.png"/><Relationship Id="rId5" Type="http://schemas.openxmlformats.org/officeDocument/2006/relationships/chart" Target="../charts/chart3.xml"/><Relationship Id="rId4" Type="http://schemas.openxmlformats.org/officeDocument/2006/relationships/chart" Target="../charts/chart2.xml"/></Relationships>
</file>

<file path=ppt/slides/_rels/slide27.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2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chart" Target="../charts/chart5.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image" Target="../media/image7.png"/><Relationship Id="rId1" Type="http://schemas.openxmlformats.org/officeDocument/2006/relationships/slideLayout" Target="../slideLayouts/slideLayout1.xml"/><Relationship Id="rId4" Type="http://schemas.openxmlformats.org/officeDocument/2006/relationships/image" Target="../media/image28.png"/></Relationships>
</file>

<file path=ppt/slides/_rels/slide30.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image" Target="../media/image7.png"/><Relationship Id="rId1" Type="http://schemas.openxmlformats.org/officeDocument/2006/relationships/slideLayout" Target="../slideLayouts/slideLayout1.xml"/><Relationship Id="rId4" Type="http://schemas.openxmlformats.org/officeDocument/2006/relationships/image" Target="../media/image28.png"/></Relationships>
</file>

<file path=ppt/slides/_rels/slide3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chart" Target="../charts/chart8.xml"/><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chart" Target="../charts/chart9.xml"/></Relationships>
</file>

<file path=ppt/slides/_rels/slide35.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image" Target="../media/image7.png"/><Relationship Id="rId1" Type="http://schemas.openxmlformats.org/officeDocument/2006/relationships/slideLayout" Target="../slideLayouts/slideLayout1.xml"/><Relationship Id="rId4" Type="http://schemas.openxmlformats.org/officeDocument/2006/relationships/image" Target="../media/image28.png"/></Relationships>
</file>

<file path=ppt/slides/_rels/slide36.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image" Target="../media/image7.png"/><Relationship Id="rId1" Type="http://schemas.openxmlformats.org/officeDocument/2006/relationships/slideLayout" Target="../slideLayouts/slideLayout1.xml"/><Relationship Id="rId4" Type="http://schemas.openxmlformats.org/officeDocument/2006/relationships/image" Target="../media/image28.png"/></Relationships>
</file>

<file path=ppt/slides/_rels/slide37.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image" Target="../media/image7.png"/><Relationship Id="rId1" Type="http://schemas.openxmlformats.org/officeDocument/2006/relationships/slideLayout" Target="../slideLayouts/slideLayout1.xml"/><Relationship Id="rId4" Type="http://schemas.openxmlformats.org/officeDocument/2006/relationships/image" Target="../media/image28.png"/></Relationships>
</file>

<file path=ppt/slides/_rels/slide3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1.xml"/><Relationship Id="rId1" Type="http://schemas.openxmlformats.org/officeDocument/2006/relationships/tags" Target="../tags/tag4.xml"/><Relationship Id="rId4" Type="http://schemas.openxmlformats.org/officeDocument/2006/relationships/image" Target="../media/image7.png"/></Relationships>
</file>

<file path=ppt/slides/_rels/slide4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4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4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slide" Target="slide45.xml"/><Relationship Id="rId4" Type="http://schemas.openxmlformats.org/officeDocument/2006/relationships/slide" Target="slide47.xml"/></Relationships>
</file>

<file path=ppt/slides/_rels/slide4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slide" Target="slide44.xml"/></Relationships>
</file>

<file path=ppt/slides/_rels/slide4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slide" Target="slide44.xml"/></Relationships>
</file>

<file path=ppt/slides/_rels/slide4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28.png"/><Relationship Id="rId7" Type="http://schemas.openxmlformats.org/officeDocument/2006/relationships/image" Target="../media/image36.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5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Plantillas-04.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Marcador de número de diapositiva 5"/>
          <p:cNvSpPr>
            <a:spLocks noGrp="1"/>
          </p:cNvSpPr>
          <p:nvPr>
            <p:ph type="sldNum" sz="quarter" idx="12"/>
          </p:nvPr>
        </p:nvSpPr>
        <p:spPr/>
        <p:txBody>
          <a:bodyPr/>
          <a:lstStyle/>
          <a:p>
            <a:fld id="{8F70F9DA-11E8-C347-B57A-A65ED631A843}" type="slidenum">
              <a:rPr lang="es-ES" smtClean="0"/>
              <a:t>1</a:t>
            </a:fld>
            <a:endParaRPr lang="es-ES"/>
          </a:p>
        </p:txBody>
      </p:sp>
      <p:sp>
        <p:nvSpPr>
          <p:cNvPr id="5" name="CuadroTexto 4"/>
          <p:cNvSpPr txBox="1"/>
          <p:nvPr/>
        </p:nvSpPr>
        <p:spPr>
          <a:xfrm>
            <a:off x="2667003" y="4978485"/>
            <a:ext cx="6857999" cy="392415"/>
          </a:xfrm>
          <a:prstGeom prst="rect">
            <a:avLst/>
          </a:prstGeom>
          <a:noFill/>
        </p:spPr>
        <p:txBody>
          <a:bodyPr wrap="square" lIns="68580" tIns="34290" rIns="68580" bIns="34290">
            <a:spAutoFit/>
          </a:bodyPr>
          <a:lstStyle>
            <a:defPPr>
              <a:defRPr lang="es-ES"/>
            </a:defPPr>
            <a:lvl1pPr algn="ctr">
              <a:defRPr sz="3200" b="1" u="sng">
                <a:ln w="10541" cmpd="sng">
                  <a:solidFill>
                    <a:srgbClr val="7D7D7D">
                      <a:tint val="100000"/>
                      <a:shade val="100000"/>
                      <a:satMod val="110000"/>
                    </a:srgbClr>
                  </a:solidFill>
                  <a:prstDash val="solid"/>
                </a:ln>
                <a:solidFill>
                  <a:schemeClr val="accent1">
                    <a:lumMod val="50000"/>
                  </a:schemeClr>
                </a:solidFill>
                <a:effectLst>
                  <a:outerShdw blurRad="38100" dist="38100" dir="2700000" algn="tl">
                    <a:srgbClr val="000000">
                      <a:alpha val="43137"/>
                    </a:srgbClr>
                  </a:outerShdw>
                </a:effectLst>
                <a:latin typeface="Arial Narrow" pitchFamily="34" charset="0"/>
              </a:defRPr>
            </a:lvl1pPr>
          </a:lstStyle>
          <a:p>
            <a:r>
              <a:rPr lang="es-ES" sz="2100" dirty="0">
                <a:solidFill>
                  <a:schemeClr val="bg1"/>
                </a:solidFill>
              </a:rPr>
              <a:t>JUNTA DIRECTIVA</a:t>
            </a:r>
          </a:p>
        </p:txBody>
      </p:sp>
      <p:sp>
        <p:nvSpPr>
          <p:cNvPr id="7" name="CuadroTexto 5"/>
          <p:cNvSpPr txBox="1"/>
          <p:nvPr/>
        </p:nvSpPr>
        <p:spPr>
          <a:xfrm>
            <a:off x="3031527" y="5713583"/>
            <a:ext cx="6043830" cy="300082"/>
          </a:xfrm>
          <a:prstGeom prst="rect">
            <a:avLst/>
          </a:prstGeom>
          <a:noFill/>
        </p:spPr>
        <p:txBody>
          <a:bodyPr wrap="square" rtlCol="0">
            <a:spAutoFit/>
          </a:bodyPr>
          <a:lstStyle/>
          <a:p>
            <a:pPr algn="ctr"/>
            <a:r>
              <a:rPr lang="es-ES" sz="1350" b="1" dirty="0">
                <a:solidFill>
                  <a:schemeClr val="bg1">
                    <a:lumMod val="85000"/>
                  </a:schemeClr>
                </a:solidFill>
                <a:latin typeface="Lato Bold"/>
                <a:cs typeface="Lato Bold"/>
              </a:rPr>
              <a:t>Diciembre 15 de 2017</a:t>
            </a:r>
          </a:p>
        </p:txBody>
      </p:sp>
    </p:spTree>
    <p:extLst>
      <p:ext uri="{BB962C8B-B14F-4D97-AF65-F5344CB8AC3E}">
        <p14:creationId xmlns:p14="http://schemas.microsoft.com/office/powerpoint/2010/main" val="17528305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12 Grupo"/>
          <p:cNvGrpSpPr/>
          <p:nvPr/>
        </p:nvGrpSpPr>
        <p:grpSpPr>
          <a:xfrm>
            <a:off x="2055695" y="2644995"/>
            <a:ext cx="8217426" cy="394668"/>
            <a:chOff x="1571658" y="2599133"/>
            <a:chExt cx="5143482" cy="600075"/>
          </a:xfrm>
          <a:solidFill>
            <a:srgbClr val="002060"/>
          </a:solidFill>
        </p:grpSpPr>
        <p:sp>
          <p:nvSpPr>
            <p:cNvPr id="17" name="Rectangle 3"/>
            <p:cNvSpPr>
              <a:spLocks noChangeArrowheads="1"/>
            </p:cNvSpPr>
            <p:nvPr/>
          </p:nvSpPr>
          <p:spPr bwMode="ltGray">
            <a:xfrm>
              <a:off x="2255870" y="2599133"/>
              <a:ext cx="4459270" cy="600075"/>
            </a:xfrm>
            <a:prstGeom prst="rect">
              <a:avLst/>
            </a:prstGeom>
            <a:grpFill/>
            <a:ln w="9525" algn="ctr">
              <a:miter lim="800000"/>
              <a:headEnd/>
              <a:tailEnd/>
            </a:ln>
            <a:effectLst/>
            <a:scene3d>
              <a:camera prst="legacyObliqueTopRight"/>
              <a:lightRig rig="legacyFlat3" dir="b"/>
            </a:scene3d>
            <a:sp3d prstMaterial="legacyMatte">
              <a:bevelT w="13500" h="13500" prst="angle"/>
              <a:bevelB w="13500" h="13500" prst="angle"/>
              <a:extrusionClr>
                <a:srgbClr val="99CCFF"/>
              </a:extrusionClr>
            </a:sp3d>
          </p:spPr>
          <p:txBody>
            <a:bodyPr wrap="none" anchor="ctr">
              <a:flatTx/>
            </a:bodyPr>
            <a:lstStyle/>
            <a:p>
              <a:endParaRPr lang="es-ES_tradnl" sz="1350">
                <a:solidFill>
                  <a:schemeClr val="bg1"/>
                </a:solidFill>
              </a:endParaRPr>
            </a:p>
          </p:txBody>
        </p:sp>
        <p:sp>
          <p:nvSpPr>
            <p:cNvPr id="18" name="AutoShape 4"/>
            <p:cNvSpPr>
              <a:spLocks noChangeArrowheads="1"/>
            </p:cNvSpPr>
            <p:nvPr>
              <p:custDataLst>
                <p:tags r:id="rId1"/>
              </p:custDataLst>
            </p:nvPr>
          </p:nvSpPr>
          <p:spPr bwMode="ltGray">
            <a:xfrm>
              <a:off x="1571658" y="2599133"/>
              <a:ext cx="531890" cy="600075"/>
            </a:xfrm>
            <a:prstGeom prst="rightArrow">
              <a:avLst>
                <a:gd name="adj1" fmla="val 54000"/>
                <a:gd name="adj2" fmla="val 45755"/>
              </a:avLst>
            </a:prstGeom>
            <a:grpFill/>
            <a:ln w="9525" algn="ctr">
              <a:miter lim="800000"/>
              <a:headEnd/>
              <a:tailEnd/>
            </a:ln>
            <a:effectLst/>
            <a:scene3d>
              <a:camera prst="legacyObliqueTopRight"/>
              <a:lightRig rig="legacyFlat3" dir="b"/>
            </a:scene3d>
            <a:sp3d prstMaterial="legacyMatte">
              <a:bevelT w="13500" h="13500" prst="angle"/>
              <a:bevelB w="13500" h="13500" prst="angle"/>
              <a:extrusionClr>
                <a:srgbClr val="99CCFF"/>
              </a:extrusionClr>
            </a:sp3d>
          </p:spPr>
          <p:txBody>
            <a:bodyPr wrap="none" anchor="ctr">
              <a:flatTx/>
            </a:bodyPr>
            <a:lstStyle/>
            <a:p>
              <a:pPr>
                <a:defRPr/>
              </a:pPr>
              <a:endParaRPr lang="es-ES_tradnl" sz="1350" dirty="0">
                <a:solidFill>
                  <a:schemeClr val="bg1"/>
                </a:solidFill>
              </a:endParaRPr>
            </a:p>
          </p:txBody>
        </p:sp>
      </p:grpSp>
      <p:sp>
        <p:nvSpPr>
          <p:cNvPr id="19" name="18 CuadroTexto"/>
          <p:cNvSpPr txBox="1"/>
          <p:nvPr/>
        </p:nvSpPr>
        <p:spPr>
          <a:xfrm>
            <a:off x="3430136" y="1848619"/>
            <a:ext cx="7116073" cy="8586966"/>
          </a:xfrm>
          <a:prstGeom prst="rect">
            <a:avLst/>
          </a:prstGeom>
          <a:noFill/>
        </p:spPr>
        <p:txBody>
          <a:bodyPr wrap="square" rtlCol="0">
            <a:spAutoFit/>
          </a:bodyPr>
          <a:lstStyle/>
          <a:p>
            <a:pPr marL="457200" indent="-457200">
              <a:buAutoNum type="arabicPeriod"/>
            </a:pPr>
            <a:r>
              <a:rPr lang="es-CO" sz="2400" dirty="0"/>
              <a:t>Verificación del Quorum.</a:t>
            </a:r>
          </a:p>
          <a:p>
            <a:pPr marL="457200" indent="-457200">
              <a:buAutoNum type="arabicPeriod"/>
            </a:pPr>
            <a:r>
              <a:rPr lang="es-CO" sz="2400" dirty="0"/>
              <a:t>Aprobación del orden del día</a:t>
            </a:r>
          </a:p>
          <a:p>
            <a:pPr marL="457200" indent="-457200">
              <a:buAutoNum type="arabicPeriod"/>
            </a:pPr>
            <a:r>
              <a:rPr lang="es-CO" sz="2400" dirty="0">
                <a:solidFill>
                  <a:schemeClr val="bg1"/>
                </a:solidFill>
              </a:rPr>
              <a:t>Aprobación Acta 141</a:t>
            </a:r>
          </a:p>
          <a:p>
            <a:pPr marL="457200" indent="-457200">
              <a:buAutoNum type="arabicPeriod"/>
            </a:pPr>
            <a:r>
              <a:rPr lang="es-CO" sz="2400" dirty="0"/>
              <a:t>Informe Comité Financiero</a:t>
            </a:r>
          </a:p>
          <a:p>
            <a:pPr marL="457200" indent="-457200">
              <a:buAutoNum type="arabicPeriod"/>
            </a:pPr>
            <a:r>
              <a:rPr lang="es-CO" sz="2400" dirty="0"/>
              <a:t>Perspectiva Mediano plazo para FRISCO</a:t>
            </a:r>
          </a:p>
          <a:p>
            <a:pPr marL="457200" indent="-457200">
              <a:buAutoNum type="arabicPeriod"/>
            </a:pPr>
            <a:r>
              <a:rPr lang="es-CO" sz="2400" dirty="0"/>
              <a:t>Informe Comercialización CISA</a:t>
            </a:r>
          </a:p>
          <a:p>
            <a:pPr marL="457200" indent="-457200">
              <a:buAutoNum type="arabicPeriod"/>
            </a:pPr>
            <a:r>
              <a:rPr lang="es-CO" sz="2400" dirty="0"/>
              <a:t>Proposiciones y Varios.</a:t>
            </a:r>
          </a:p>
          <a:p>
            <a:pPr lvl="0">
              <a:lnSpc>
                <a:spcPct val="150000"/>
              </a:lnSpc>
            </a:pPr>
            <a:endParaRPr lang="es-CO" sz="2400" dirty="0"/>
          </a:p>
          <a:p>
            <a:pPr marL="342900" indent="-342900">
              <a:buAutoNum type="arabicPeriod" startAt="4"/>
            </a:pPr>
            <a:endParaRPr lang="es-CO" sz="2400" b="1" dirty="0"/>
          </a:p>
          <a:p>
            <a:pPr marL="342900" indent="-342900">
              <a:buAutoNum type="arabicPeriod" startAt="4"/>
            </a:pPr>
            <a:endParaRPr lang="es-CO" sz="2400" b="1" dirty="0"/>
          </a:p>
          <a:p>
            <a:r>
              <a:rPr lang="es-ES" sz="1400" dirty="0"/>
              <a:t>Anexo: Análisis inmuebles reportados por CISA presentado en la Junta Directiva del 25 de octubre de 2017.</a:t>
            </a:r>
            <a:endParaRPr lang="es-CO" sz="1400" dirty="0"/>
          </a:p>
          <a:p>
            <a:pPr lvl="0"/>
            <a:endParaRPr lang="es-CO" sz="2400" b="1" dirty="0"/>
          </a:p>
          <a:p>
            <a:pPr marL="342900" indent="-342900">
              <a:buFontTx/>
              <a:buAutoNum type="arabicPeriod" startAt="4"/>
            </a:pPr>
            <a:endParaRPr lang="es-CO" sz="2400" b="1" dirty="0"/>
          </a:p>
          <a:p>
            <a:pPr marL="342900" indent="-342900">
              <a:buFontTx/>
              <a:buAutoNum type="arabicPeriod" startAt="4"/>
            </a:pPr>
            <a:endParaRPr lang="es-CO" sz="2400" b="1" dirty="0"/>
          </a:p>
          <a:p>
            <a:pPr lvl="0"/>
            <a:endParaRPr lang="es-CO" sz="2400" b="1" dirty="0"/>
          </a:p>
          <a:p>
            <a:pPr lvl="0"/>
            <a:endParaRPr lang="es-CO" sz="2400" b="1" dirty="0"/>
          </a:p>
          <a:p>
            <a:pPr marL="342900" indent="-342900">
              <a:buAutoNum type="arabicPeriod" startAt="4"/>
            </a:pPr>
            <a:endParaRPr lang="es-ES" sz="2400" b="1" dirty="0"/>
          </a:p>
          <a:p>
            <a:pPr lvl="0"/>
            <a:endParaRPr lang="es-ES" sz="2400" b="1" dirty="0"/>
          </a:p>
          <a:p>
            <a:pPr lvl="0"/>
            <a:endParaRPr lang="es-ES" sz="2400" b="1" dirty="0"/>
          </a:p>
          <a:p>
            <a:pPr lvl="0"/>
            <a:endParaRPr lang="es-CO" sz="2400" b="1" dirty="0"/>
          </a:p>
          <a:p>
            <a:pPr lvl="0"/>
            <a:r>
              <a:rPr lang="es-CO" sz="2400" dirty="0"/>
              <a:t> </a:t>
            </a:r>
            <a:endParaRPr lang="es-ES" sz="2400" dirty="0"/>
          </a:p>
          <a:p>
            <a:r>
              <a:rPr lang="es-CO" sz="2400" b="1" dirty="0"/>
              <a:t> </a:t>
            </a:r>
          </a:p>
        </p:txBody>
      </p:sp>
      <p:sp>
        <p:nvSpPr>
          <p:cNvPr id="8" name="1 Título"/>
          <p:cNvSpPr txBox="1">
            <a:spLocks/>
          </p:cNvSpPr>
          <p:nvPr/>
        </p:nvSpPr>
        <p:spPr>
          <a:xfrm>
            <a:off x="3298202" y="322142"/>
            <a:ext cx="6172200" cy="293990"/>
          </a:xfrm>
          <a:prstGeom prst="rect">
            <a:avLst/>
          </a:prstGeom>
        </p:spPr>
        <p:txBody>
          <a:bodyPr vert="horz" lIns="68580" tIns="34290" rIns="68580" bIns="3429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es-CO" sz="2400" i="1" dirty="0">
                <a:solidFill>
                  <a:srgbClr val="000A8B"/>
                </a:solidFill>
                <a:latin typeface="+mn-lt"/>
                <a:ea typeface="+mn-ea"/>
                <a:cs typeface="+mn-cs"/>
              </a:rPr>
              <a:t>ORDEN DEL DIA </a:t>
            </a:r>
          </a:p>
        </p:txBody>
      </p:sp>
      <p:pic>
        <p:nvPicPr>
          <p:cNvPr id="9" name="Imagen 3" descr="Logo SAE-01.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97805" y="87024"/>
            <a:ext cx="1531935" cy="836137"/>
          </a:xfrm>
          <a:prstGeom prst="rect">
            <a:avLst/>
          </a:prstGeom>
        </p:spPr>
      </p:pic>
      <p:sp>
        <p:nvSpPr>
          <p:cNvPr id="3" name="Marcador de número de diapositiva 2"/>
          <p:cNvSpPr>
            <a:spLocks noGrp="1"/>
          </p:cNvSpPr>
          <p:nvPr>
            <p:ph type="sldNum" sz="quarter" idx="12"/>
          </p:nvPr>
        </p:nvSpPr>
        <p:spPr/>
        <p:txBody>
          <a:bodyPr/>
          <a:lstStyle/>
          <a:p>
            <a:fld id="{8F70F9DA-11E8-C347-B57A-A65ED631A843}" type="slidenum">
              <a:rPr lang="es-ES" smtClean="0"/>
              <a:t>2</a:t>
            </a:fld>
            <a:endParaRPr lang="es-ES" dirty="0"/>
          </a:p>
        </p:txBody>
      </p:sp>
      <p:grpSp>
        <p:nvGrpSpPr>
          <p:cNvPr id="4" name="Grupo 3"/>
          <p:cNvGrpSpPr/>
          <p:nvPr/>
        </p:nvGrpSpPr>
        <p:grpSpPr>
          <a:xfrm>
            <a:off x="0" y="0"/>
            <a:ext cx="12192000" cy="1097280"/>
            <a:chOff x="0" y="0"/>
            <a:chExt cx="12192000" cy="1097280"/>
          </a:xfrm>
        </p:grpSpPr>
        <p:sp>
          <p:nvSpPr>
            <p:cNvPr id="10" name="Rectángulo 9"/>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grpSp>
          <p:nvGrpSpPr>
            <p:cNvPr id="2" name="Grupo 1"/>
            <p:cNvGrpSpPr/>
            <p:nvPr/>
          </p:nvGrpSpPr>
          <p:grpSpPr>
            <a:xfrm>
              <a:off x="204094" y="29731"/>
              <a:ext cx="11335534" cy="1067549"/>
              <a:chOff x="204094" y="29731"/>
              <a:chExt cx="11335534" cy="1067549"/>
            </a:xfrm>
          </p:grpSpPr>
          <p:pic>
            <p:nvPicPr>
              <p:cNvPr id="11" name="Imagen 10" descr="Fondos oscuros-01.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2" name="CuadroTexto 11"/>
              <p:cNvSpPr txBox="1"/>
              <p:nvPr/>
            </p:nvSpPr>
            <p:spPr>
              <a:xfrm>
                <a:off x="7855029" y="246800"/>
                <a:ext cx="3684599" cy="523220"/>
              </a:xfrm>
              <a:prstGeom prst="rect">
                <a:avLst/>
              </a:prstGeom>
              <a:noFill/>
            </p:spPr>
            <p:txBody>
              <a:bodyPr wrap="square" rtlCol="0">
                <a:spAutoFit/>
              </a:bodyPr>
              <a:lstStyle/>
              <a:p>
                <a:pPr algn="r"/>
                <a:r>
                  <a:rPr lang="es-ES" sz="2800" b="1" dirty="0">
                    <a:solidFill>
                      <a:schemeClr val="bg1"/>
                    </a:solidFill>
                  </a:rPr>
                  <a:t>ORDEN DEL DÍA</a:t>
                </a:r>
                <a:endParaRPr lang="es-ES" sz="2800" dirty="0">
                  <a:solidFill>
                    <a:schemeClr val="bg1"/>
                  </a:solidFill>
                </a:endParaRPr>
              </a:p>
            </p:txBody>
          </p:sp>
        </p:grpSp>
      </p:grpSp>
    </p:spTree>
    <p:extLst>
      <p:ext uri="{BB962C8B-B14F-4D97-AF65-F5344CB8AC3E}">
        <p14:creationId xmlns:p14="http://schemas.microsoft.com/office/powerpoint/2010/main" val="15872374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12 Grupo"/>
          <p:cNvGrpSpPr/>
          <p:nvPr/>
        </p:nvGrpSpPr>
        <p:grpSpPr>
          <a:xfrm>
            <a:off x="1987287" y="2998906"/>
            <a:ext cx="8217426" cy="394668"/>
            <a:chOff x="1571658" y="2599133"/>
            <a:chExt cx="5143482" cy="600075"/>
          </a:xfrm>
          <a:solidFill>
            <a:srgbClr val="002060"/>
          </a:solidFill>
        </p:grpSpPr>
        <p:sp>
          <p:nvSpPr>
            <p:cNvPr id="17" name="Rectangle 3"/>
            <p:cNvSpPr>
              <a:spLocks noChangeArrowheads="1"/>
            </p:cNvSpPr>
            <p:nvPr/>
          </p:nvSpPr>
          <p:spPr bwMode="ltGray">
            <a:xfrm>
              <a:off x="2255870" y="2599133"/>
              <a:ext cx="4459270" cy="600075"/>
            </a:xfrm>
            <a:prstGeom prst="rect">
              <a:avLst/>
            </a:prstGeom>
            <a:grpFill/>
            <a:ln w="9525" algn="ctr">
              <a:miter lim="800000"/>
              <a:headEnd/>
              <a:tailEnd/>
            </a:ln>
            <a:effectLst/>
            <a:scene3d>
              <a:camera prst="legacyObliqueTopRight"/>
              <a:lightRig rig="legacyFlat3" dir="b"/>
            </a:scene3d>
            <a:sp3d prstMaterial="legacyMatte">
              <a:bevelT w="13500" h="13500" prst="angle"/>
              <a:bevelB w="13500" h="13500" prst="angle"/>
              <a:extrusionClr>
                <a:srgbClr val="99CCFF"/>
              </a:extrusionClr>
            </a:sp3d>
          </p:spPr>
          <p:txBody>
            <a:bodyPr wrap="none" anchor="ctr">
              <a:flatTx/>
            </a:bodyPr>
            <a:lstStyle/>
            <a:p>
              <a:endParaRPr lang="es-ES_tradnl" sz="1350">
                <a:solidFill>
                  <a:schemeClr val="bg1"/>
                </a:solidFill>
              </a:endParaRPr>
            </a:p>
          </p:txBody>
        </p:sp>
        <p:sp>
          <p:nvSpPr>
            <p:cNvPr id="18" name="AutoShape 4"/>
            <p:cNvSpPr>
              <a:spLocks noChangeArrowheads="1"/>
            </p:cNvSpPr>
            <p:nvPr>
              <p:custDataLst>
                <p:tags r:id="rId1"/>
              </p:custDataLst>
            </p:nvPr>
          </p:nvSpPr>
          <p:spPr bwMode="ltGray">
            <a:xfrm>
              <a:off x="1571658" y="2599133"/>
              <a:ext cx="531890" cy="600075"/>
            </a:xfrm>
            <a:prstGeom prst="rightArrow">
              <a:avLst>
                <a:gd name="adj1" fmla="val 54000"/>
                <a:gd name="adj2" fmla="val 45755"/>
              </a:avLst>
            </a:prstGeom>
            <a:grpFill/>
            <a:ln w="9525" algn="ctr">
              <a:miter lim="800000"/>
              <a:headEnd/>
              <a:tailEnd/>
            </a:ln>
            <a:effectLst/>
            <a:scene3d>
              <a:camera prst="legacyObliqueTopRight"/>
              <a:lightRig rig="legacyFlat3" dir="b"/>
            </a:scene3d>
            <a:sp3d prstMaterial="legacyMatte">
              <a:bevelT w="13500" h="13500" prst="angle"/>
              <a:bevelB w="13500" h="13500" prst="angle"/>
              <a:extrusionClr>
                <a:srgbClr val="99CCFF"/>
              </a:extrusionClr>
            </a:sp3d>
          </p:spPr>
          <p:txBody>
            <a:bodyPr wrap="none" anchor="ctr">
              <a:flatTx/>
            </a:bodyPr>
            <a:lstStyle/>
            <a:p>
              <a:pPr>
                <a:defRPr/>
              </a:pPr>
              <a:endParaRPr lang="es-ES_tradnl" sz="1350" dirty="0">
                <a:solidFill>
                  <a:schemeClr val="bg1"/>
                </a:solidFill>
              </a:endParaRPr>
            </a:p>
          </p:txBody>
        </p:sp>
      </p:grpSp>
      <p:sp>
        <p:nvSpPr>
          <p:cNvPr id="19" name="18 CuadroTexto"/>
          <p:cNvSpPr txBox="1"/>
          <p:nvPr/>
        </p:nvSpPr>
        <p:spPr>
          <a:xfrm>
            <a:off x="3430136" y="1848619"/>
            <a:ext cx="7116073" cy="8032968"/>
          </a:xfrm>
          <a:prstGeom prst="rect">
            <a:avLst/>
          </a:prstGeom>
          <a:noFill/>
        </p:spPr>
        <p:txBody>
          <a:bodyPr wrap="square" rtlCol="0">
            <a:spAutoFit/>
          </a:bodyPr>
          <a:lstStyle/>
          <a:p>
            <a:pPr marL="457200" indent="-457200">
              <a:buAutoNum type="arabicPeriod"/>
            </a:pPr>
            <a:r>
              <a:rPr lang="es-CO" sz="2400" dirty="0"/>
              <a:t>Verificación del Quorum.</a:t>
            </a:r>
          </a:p>
          <a:p>
            <a:pPr marL="457200" indent="-457200">
              <a:buAutoNum type="arabicPeriod"/>
            </a:pPr>
            <a:r>
              <a:rPr lang="es-CO" sz="2400" dirty="0"/>
              <a:t>Aprobación del orden del día</a:t>
            </a:r>
          </a:p>
          <a:p>
            <a:pPr marL="457200" indent="-457200">
              <a:buAutoNum type="arabicPeriod"/>
            </a:pPr>
            <a:r>
              <a:rPr lang="es-CO" sz="2400" dirty="0"/>
              <a:t>Aprobación Acta 141</a:t>
            </a:r>
          </a:p>
          <a:p>
            <a:pPr marL="457200" indent="-457200">
              <a:buAutoNum type="arabicPeriod"/>
            </a:pPr>
            <a:r>
              <a:rPr lang="es-CO" sz="2400" dirty="0">
                <a:solidFill>
                  <a:schemeClr val="bg1"/>
                </a:solidFill>
              </a:rPr>
              <a:t>Informe Comité Financiero</a:t>
            </a:r>
          </a:p>
          <a:p>
            <a:pPr marL="457200" indent="-457200">
              <a:buAutoNum type="arabicPeriod"/>
            </a:pPr>
            <a:r>
              <a:rPr lang="es-CO" sz="2400" dirty="0"/>
              <a:t>Perspectiva Mediano plazo para FRISCO</a:t>
            </a:r>
          </a:p>
          <a:p>
            <a:pPr marL="457200" indent="-457200">
              <a:buAutoNum type="arabicPeriod"/>
            </a:pPr>
            <a:r>
              <a:rPr lang="es-CO" sz="2400" dirty="0"/>
              <a:t>Informe Comercialización CISA</a:t>
            </a:r>
          </a:p>
          <a:p>
            <a:pPr marL="457200" indent="-457200">
              <a:buAutoNum type="arabicPeriod"/>
            </a:pPr>
            <a:r>
              <a:rPr lang="es-CO" sz="2400" dirty="0"/>
              <a:t>Proposiciones y Varios.</a:t>
            </a:r>
          </a:p>
          <a:p>
            <a:pPr lvl="0">
              <a:lnSpc>
                <a:spcPct val="150000"/>
              </a:lnSpc>
            </a:pPr>
            <a:endParaRPr lang="es-CO" sz="2400" dirty="0"/>
          </a:p>
          <a:p>
            <a:pPr marL="342900" indent="-342900">
              <a:buAutoNum type="arabicPeriod" startAt="4"/>
            </a:pPr>
            <a:endParaRPr lang="es-CO" sz="2400" b="1" dirty="0"/>
          </a:p>
          <a:p>
            <a:pPr marL="342900" indent="-342900">
              <a:buAutoNum type="arabicPeriod" startAt="4"/>
            </a:pPr>
            <a:endParaRPr lang="es-CO" sz="2400" b="1" dirty="0"/>
          </a:p>
          <a:p>
            <a:pPr lvl="0"/>
            <a:endParaRPr lang="es-CO" sz="2400" b="1" dirty="0"/>
          </a:p>
          <a:p>
            <a:pPr marL="342900" indent="-342900">
              <a:buFontTx/>
              <a:buAutoNum type="arabicPeriod" startAt="4"/>
            </a:pPr>
            <a:endParaRPr lang="es-CO" sz="2400" b="1" dirty="0"/>
          </a:p>
          <a:p>
            <a:pPr marL="342900" indent="-342900">
              <a:buFontTx/>
              <a:buAutoNum type="arabicPeriod" startAt="4"/>
            </a:pPr>
            <a:endParaRPr lang="es-CO" sz="2400" b="1" dirty="0"/>
          </a:p>
          <a:p>
            <a:pPr lvl="0"/>
            <a:endParaRPr lang="es-CO" sz="2400" b="1" dirty="0"/>
          </a:p>
          <a:p>
            <a:pPr lvl="0"/>
            <a:endParaRPr lang="es-CO" sz="2400" b="1" dirty="0"/>
          </a:p>
          <a:p>
            <a:pPr marL="342900" indent="-342900">
              <a:buAutoNum type="arabicPeriod" startAt="4"/>
            </a:pPr>
            <a:endParaRPr lang="es-ES" sz="2400" b="1" dirty="0"/>
          </a:p>
          <a:p>
            <a:pPr lvl="0"/>
            <a:endParaRPr lang="es-ES" sz="2400" b="1" dirty="0"/>
          </a:p>
          <a:p>
            <a:pPr lvl="0"/>
            <a:endParaRPr lang="es-ES" sz="2400" b="1" dirty="0"/>
          </a:p>
          <a:p>
            <a:pPr lvl="0"/>
            <a:endParaRPr lang="es-CO" sz="2400" b="1" dirty="0"/>
          </a:p>
          <a:p>
            <a:pPr lvl="0"/>
            <a:r>
              <a:rPr lang="es-CO" sz="2400" dirty="0"/>
              <a:t> </a:t>
            </a:r>
            <a:endParaRPr lang="es-ES" sz="2400" dirty="0"/>
          </a:p>
          <a:p>
            <a:r>
              <a:rPr lang="es-CO" sz="2400" b="1" dirty="0"/>
              <a:t> </a:t>
            </a:r>
          </a:p>
        </p:txBody>
      </p:sp>
      <p:sp>
        <p:nvSpPr>
          <p:cNvPr id="8" name="1 Título"/>
          <p:cNvSpPr txBox="1">
            <a:spLocks/>
          </p:cNvSpPr>
          <p:nvPr/>
        </p:nvSpPr>
        <p:spPr>
          <a:xfrm>
            <a:off x="3298202" y="322142"/>
            <a:ext cx="6172200" cy="293990"/>
          </a:xfrm>
          <a:prstGeom prst="rect">
            <a:avLst/>
          </a:prstGeom>
        </p:spPr>
        <p:txBody>
          <a:bodyPr vert="horz" lIns="68580" tIns="34290" rIns="68580" bIns="3429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es-CO" sz="2400" i="1" dirty="0">
                <a:solidFill>
                  <a:srgbClr val="000A8B"/>
                </a:solidFill>
                <a:latin typeface="+mn-lt"/>
                <a:ea typeface="+mn-ea"/>
                <a:cs typeface="+mn-cs"/>
              </a:rPr>
              <a:t>ORDEN DEL DIA </a:t>
            </a:r>
          </a:p>
        </p:txBody>
      </p:sp>
      <p:pic>
        <p:nvPicPr>
          <p:cNvPr id="9" name="Imagen 3" descr="Logo SAE-01.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97805" y="87024"/>
            <a:ext cx="1531935" cy="836137"/>
          </a:xfrm>
          <a:prstGeom prst="rect">
            <a:avLst/>
          </a:prstGeom>
        </p:spPr>
      </p:pic>
      <p:sp>
        <p:nvSpPr>
          <p:cNvPr id="3" name="Marcador de número de diapositiva 2"/>
          <p:cNvSpPr>
            <a:spLocks noGrp="1"/>
          </p:cNvSpPr>
          <p:nvPr>
            <p:ph type="sldNum" sz="quarter" idx="12"/>
          </p:nvPr>
        </p:nvSpPr>
        <p:spPr/>
        <p:txBody>
          <a:bodyPr/>
          <a:lstStyle/>
          <a:p>
            <a:fld id="{8F70F9DA-11E8-C347-B57A-A65ED631A843}" type="slidenum">
              <a:rPr lang="es-ES" smtClean="0"/>
              <a:t>3</a:t>
            </a:fld>
            <a:endParaRPr lang="es-ES" dirty="0"/>
          </a:p>
        </p:txBody>
      </p:sp>
      <p:grpSp>
        <p:nvGrpSpPr>
          <p:cNvPr id="4" name="Grupo 3"/>
          <p:cNvGrpSpPr/>
          <p:nvPr/>
        </p:nvGrpSpPr>
        <p:grpSpPr>
          <a:xfrm>
            <a:off x="0" y="0"/>
            <a:ext cx="12192000" cy="1097280"/>
            <a:chOff x="0" y="0"/>
            <a:chExt cx="12192000" cy="1097280"/>
          </a:xfrm>
        </p:grpSpPr>
        <p:sp>
          <p:nvSpPr>
            <p:cNvPr id="10" name="Rectángulo 9"/>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grpSp>
          <p:nvGrpSpPr>
            <p:cNvPr id="2" name="Grupo 1"/>
            <p:cNvGrpSpPr/>
            <p:nvPr/>
          </p:nvGrpSpPr>
          <p:grpSpPr>
            <a:xfrm>
              <a:off x="204094" y="29731"/>
              <a:ext cx="11335534" cy="1067549"/>
              <a:chOff x="204094" y="29731"/>
              <a:chExt cx="11335534" cy="1067549"/>
            </a:xfrm>
          </p:grpSpPr>
          <p:pic>
            <p:nvPicPr>
              <p:cNvPr id="11" name="Imagen 10" descr="Fondos oscuros-01.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2" name="CuadroTexto 11"/>
              <p:cNvSpPr txBox="1"/>
              <p:nvPr/>
            </p:nvSpPr>
            <p:spPr>
              <a:xfrm>
                <a:off x="7855029" y="246800"/>
                <a:ext cx="3684599" cy="523220"/>
              </a:xfrm>
              <a:prstGeom prst="rect">
                <a:avLst/>
              </a:prstGeom>
              <a:noFill/>
            </p:spPr>
            <p:txBody>
              <a:bodyPr wrap="square" rtlCol="0">
                <a:spAutoFit/>
              </a:bodyPr>
              <a:lstStyle/>
              <a:p>
                <a:pPr algn="r"/>
                <a:r>
                  <a:rPr lang="es-ES" sz="2800" b="1" dirty="0">
                    <a:solidFill>
                      <a:schemeClr val="bg1"/>
                    </a:solidFill>
                  </a:rPr>
                  <a:t>ORDEN DEL DÍA</a:t>
                </a:r>
                <a:endParaRPr lang="es-ES" sz="2800" dirty="0">
                  <a:solidFill>
                    <a:schemeClr val="bg1"/>
                  </a:solidFill>
                </a:endParaRPr>
              </a:p>
            </p:txBody>
          </p:sp>
        </p:grpSp>
      </p:grpSp>
    </p:spTree>
    <p:extLst>
      <p:ext uri="{BB962C8B-B14F-4D97-AF65-F5344CB8AC3E}">
        <p14:creationId xmlns:p14="http://schemas.microsoft.com/office/powerpoint/2010/main" val="6859240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Marcador de número de diapositiva 1"/>
          <p:cNvSpPr>
            <a:spLocks noGrp="1"/>
          </p:cNvSpPr>
          <p:nvPr>
            <p:ph type="sldNum" sz="quarter" idx="12"/>
          </p:nvPr>
        </p:nvSpPr>
        <p:spPr>
          <a:xfrm>
            <a:off x="8132826" y="5999481"/>
            <a:ext cx="1666494" cy="295874"/>
          </a:xfrm>
        </p:spPr>
        <p:txBody>
          <a:bodyPr/>
          <a:lstStyle/>
          <a:p>
            <a:pPr>
              <a:defRPr/>
            </a:pPr>
            <a:fld id="{74D04036-CCBD-4B3D-A872-961CAE546D64}" type="slidenum">
              <a:rPr lang="es-ES"/>
              <a:pPr>
                <a:defRPr/>
              </a:pPr>
              <a:t>4</a:t>
            </a:fld>
            <a:endParaRPr lang="es-ES"/>
          </a:p>
        </p:txBody>
      </p:sp>
      <p:sp>
        <p:nvSpPr>
          <p:cNvPr id="7" name="CuadroTexto 6">
            <a:extLst>
              <a:ext uri="{FF2B5EF4-FFF2-40B4-BE49-F238E27FC236}">
                <a16:creationId xmlns:a16="http://schemas.microsoft.com/office/drawing/2014/main" id="{4C924C09-C709-44FB-9FE7-B98DD80FB832}"/>
              </a:ext>
            </a:extLst>
          </p:cNvPr>
          <p:cNvSpPr txBox="1"/>
          <p:nvPr/>
        </p:nvSpPr>
        <p:spPr>
          <a:xfrm>
            <a:off x="3009900" y="2868442"/>
            <a:ext cx="6789420" cy="1030410"/>
          </a:xfrm>
          <a:prstGeom prst="rect">
            <a:avLst/>
          </a:prstGeom>
          <a:noFill/>
        </p:spPr>
        <p:txBody>
          <a:bodyPr wrap="square" rtlCol="0">
            <a:spAutoFit/>
          </a:bodyPr>
          <a:lstStyle/>
          <a:p>
            <a:pPr algn="ctr"/>
            <a:r>
              <a:rPr lang="es-ES" sz="3048" dirty="0">
                <a:solidFill>
                  <a:srgbClr val="000A8B"/>
                </a:solidFill>
                <a:latin typeface="Arial Narrow" panose="020B0606020202030204" pitchFamily="34" charset="0"/>
              </a:rPr>
              <a:t>1. </a:t>
            </a:r>
            <a:r>
              <a:rPr lang="es-CO" sz="3048" dirty="0">
                <a:solidFill>
                  <a:srgbClr val="000A8B"/>
                </a:solidFill>
                <a:latin typeface="Arial Narrow" panose="020B0606020202030204" pitchFamily="34" charset="0"/>
              </a:rPr>
              <a:t>PRESENTACIÓN ESTADOS FINANCIEROS SAE A NOVIEMBRE DE 2017</a:t>
            </a:r>
            <a:endParaRPr lang="es-ES" sz="3048" dirty="0">
              <a:solidFill>
                <a:srgbClr val="000A8B"/>
              </a:solidFill>
              <a:latin typeface="Arial Narrow" panose="020B0606020202030204" pitchFamily="34" charset="0"/>
            </a:endParaRPr>
          </a:p>
        </p:txBody>
      </p:sp>
      <p:sp>
        <p:nvSpPr>
          <p:cNvPr id="6" name="Rectángulo 5">
            <a:extLst>
              <a:ext uri="{FF2B5EF4-FFF2-40B4-BE49-F238E27FC236}">
                <a16:creationId xmlns:a16="http://schemas.microsoft.com/office/drawing/2014/main" id="{9AAA512C-F0F7-404D-8668-598D2028AAD2}"/>
              </a:ext>
            </a:extLst>
          </p:cNvPr>
          <p:cNvSpPr/>
          <p:nvPr/>
        </p:nvSpPr>
        <p:spPr>
          <a:xfrm>
            <a:off x="0" y="6540501"/>
            <a:ext cx="12192000" cy="317500"/>
          </a:xfrm>
          <a:prstGeom prst="rect">
            <a:avLst/>
          </a:prstGeom>
          <a:solidFill>
            <a:srgbClr val="4472C4">
              <a:lumMod val="75000"/>
            </a:srgbClr>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
        <p:nvSpPr>
          <p:cNvPr id="13" name="Rectángulo 12">
            <a:extLst>
              <a:ext uri="{FF2B5EF4-FFF2-40B4-BE49-F238E27FC236}">
                <a16:creationId xmlns:a16="http://schemas.microsoft.com/office/drawing/2014/main" id="{F833442A-EBB6-42AF-945A-2B73CB9DFE53}"/>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4" name="Imagen 13" descr="Fondos oscuros-01.png">
            <a:extLst>
              <a:ext uri="{FF2B5EF4-FFF2-40B4-BE49-F238E27FC236}">
                <a16:creationId xmlns:a16="http://schemas.microsoft.com/office/drawing/2014/main" id="{5EE3E062-F582-422C-B0E7-BF89FD4748B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5" name="CuadroTexto 14">
            <a:extLst>
              <a:ext uri="{FF2B5EF4-FFF2-40B4-BE49-F238E27FC236}">
                <a16:creationId xmlns:a16="http://schemas.microsoft.com/office/drawing/2014/main" id="{EDCBBC63-879E-419A-BBB2-0A3F43413259}"/>
              </a:ext>
            </a:extLst>
          </p:cNvPr>
          <p:cNvSpPr txBox="1"/>
          <p:nvPr/>
        </p:nvSpPr>
        <p:spPr>
          <a:xfrm>
            <a:off x="6504495" y="246800"/>
            <a:ext cx="5035133" cy="954107"/>
          </a:xfrm>
          <a:prstGeom prst="rect">
            <a:avLst/>
          </a:prstGeom>
          <a:noFill/>
        </p:spPr>
        <p:txBody>
          <a:bodyPr wrap="square" rtlCol="0">
            <a:spAutoFit/>
          </a:bodyPr>
          <a:lstStyle/>
          <a:p>
            <a:pPr algn="r"/>
            <a:r>
              <a:rPr lang="es-ES" sz="2800" b="1" dirty="0">
                <a:solidFill>
                  <a:schemeClr val="bg1"/>
                </a:solidFill>
              </a:rPr>
              <a:t>ESTADOS FINANCIEROS SAE NOVIEMBRE DE 2017</a:t>
            </a:r>
            <a:endParaRPr lang="es-ES" sz="2800" dirty="0">
              <a:solidFill>
                <a:schemeClr val="bg1"/>
              </a:solidFill>
            </a:endParaRPr>
          </a:p>
        </p:txBody>
      </p:sp>
      <p:sp>
        <p:nvSpPr>
          <p:cNvPr id="16" name="Rectángulo 15">
            <a:extLst>
              <a:ext uri="{FF2B5EF4-FFF2-40B4-BE49-F238E27FC236}">
                <a16:creationId xmlns:a16="http://schemas.microsoft.com/office/drawing/2014/main" id="{2C42C61F-921E-42AC-8B37-E07539ECB07B}"/>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sz="1600" dirty="0"/>
          </a:p>
        </p:txBody>
      </p:sp>
      <p:sp>
        <p:nvSpPr>
          <p:cNvPr id="17" name="CuadroTexto 11">
            <a:extLst>
              <a:ext uri="{FF2B5EF4-FFF2-40B4-BE49-F238E27FC236}">
                <a16:creationId xmlns:a16="http://schemas.microsoft.com/office/drawing/2014/main" id="{BBE44232-1AF9-44E8-9A22-A1A1FFD95AC6}"/>
              </a:ext>
            </a:extLst>
          </p:cNvPr>
          <p:cNvSpPr txBox="1">
            <a:spLocks noChangeArrowheads="1"/>
          </p:cNvSpPr>
          <p:nvPr/>
        </p:nvSpPr>
        <p:spPr bwMode="auto">
          <a:xfrm>
            <a:off x="7415869" y="6540500"/>
            <a:ext cx="45339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ES" altLang="es-CO" sz="1200" dirty="0">
                <a:solidFill>
                  <a:schemeClr val="bg1"/>
                </a:solidFill>
                <a:latin typeface="Lato Regular" panose="020F0502020204030203"/>
                <a:ea typeface="Lato Regular" panose="020F0502020204030203"/>
                <a:cs typeface="Lato Regular" panose="020F0502020204030203"/>
              </a:rPr>
              <a:t>Vicepresidencia Administrativa y Financiera – Gerencia Financiera</a:t>
            </a:r>
          </a:p>
        </p:txBody>
      </p:sp>
    </p:spTree>
    <p:extLst>
      <p:ext uri="{BB962C8B-B14F-4D97-AF65-F5344CB8AC3E}">
        <p14:creationId xmlns:p14="http://schemas.microsoft.com/office/powerpoint/2010/main" val="4835333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a 5">
            <a:extLst>
              <a:ext uri="{FF2B5EF4-FFF2-40B4-BE49-F238E27FC236}">
                <a16:creationId xmlns:a16="http://schemas.microsoft.com/office/drawing/2014/main" id="{7D204842-50F9-4191-B8B1-681A0ADB1451}"/>
              </a:ext>
            </a:extLst>
          </p:cNvPr>
          <p:cNvGraphicFramePr>
            <a:graphicFrameLocks noGrp="1"/>
          </p:cNvGraphicFramePr>
          <p:nvPr>
            <p:extLst>
              <p:ext uri="{D42A27DB-BD31-4B8C-83A1-F6EECF244321}">
                <p14:modId xmlns:p14="http://schemas.microsoft.com/office/powerpoint/2010/main" val="1311897872"/>
              </p:ext>
            </p:extLst>
          </p:nvPr>
        </p:nvGraphicFramePr>
        <p:xfrm>
          <a:off x="2486781" y="1461105"/>
          <a:ext cx="7552268" cy="4488547"/>
        </p:xfrm>
        <a:graphic>
          <a:graphicData uri="http://schemas.openxmlformats.org/drawingml/2006/table">
            <a:tbl>
              <a:tblPr/>
              <a:tblGrid>
                <a:gridCol w="3055173">
                  <a:extLst>
                    <a:ext uri="{9D8B030D-6E8A-4147-A177-3AD203B41FA5}">
                      <a16:colId xmlns:a16="http://schemas.microsoft.com/office/drawing/2014/main" val="2984418197"/>
                    </a:ext>
                  </a:extLst>
                </a:gridCol>
                <a:gridCol w="885143">
                  <a:extLst>
                    <a:ext uri="{9D8B030D-6E8A-4147-A177-3AD203B41FA5}">
                      <a16:colId xmlns:a16="http://schemas.microsoft.com/office/drawing/2014/main" val="3004943804"/>
                    </a:ext>
                  </a:extLst>
                </a:gridCol>
                <a:gridCol w="71383">
                  <a:extLst>
                    <a:ext uri="{9D8B030D-6E8A-4147-A177-3AD203B41FA5}">
                      <a16:colId xmlns:a16="http://schemas.microsoft.com/office/drawing/2014/main" val="1893297323"/>
                    </a:ext>
                  </a:extLst>
                </a:gridCol>
                <a:gridCol w="885143">
                  <a:extLst>
                    <a:ext uri="{9D8B030D-6E8A-4147-A177-3AD203B41FA5}">
                      <a16:colId xmlns:a16="http://schemas.microsoft.com/office/drawing/2014/main" val="3702489697"/>
                    </a:ext>
                  </a:extLst>
                </a:gridCol>
                <a:gridCol w="57107">
                  <a:extLst>
                    <a:ext uri="{9D8B030D-6E8A-4147-A177-3AD203B41FA5}">
                      <a16:colId xmlns:a16="http://schemas.microsoft.com/office/drawing/2014/main" val="351167321"/>
                    </a:ext>
                  </a:extLst>
                </a:gridCol>
                <a:gridCol w="885143">
                  <a:extLst>
                    <a:ext uri="{9D8B030D-6E8A-4147-A177-3AD203B41FA5}">
                      <a16:colId xmlns:a16="http://schemas.microsoft.com/office/drawing/2014/main" val="2574524835"/>
                    </a:ext>
                  </a:extLst>
                </a:gridCol>
                <a:gridCol w="128487">
                  <a:extLst>
                    <a:ext uri="{9D8B030D-6E8A-4147-A177-3AD203B41FA5}">
                      <a16:colId xmlns:a16="http://schemas.microsoft.com/office/drawing/2014/main" val="1159139116"/>
                    </a:ext>
                  </a:extLst>
                </a:gridCol>
                <a:gridCol w="728101">
                  <a:extLst>
                    <a:ext uri="{9D8B030D-6E8A-4147-A177-3AD203B41FA5}">
                      <a16:colId xmlns:a16="http://schemas.microsoft.com/office/drawing/2014/main" val="3116503779"/>
                    </a:ext>
                  </a:extLst>
                </a:gridCol>
                <a:gridCol w="128487">
                  <a:extLst>
                    <a:ext uri="{9D8B030D-6E8A-4147-A177-3AD203B41FA5}">
                      <a16:colId xmlns:a16="http://schemas.microsoft.com/office/drawing/2014/main" val="3721343113"/>
                    </a:ext>
                  </a:extLst>
                </a:gridCol>
                <a:gridCol w="728101">
                  <a:extLst>
                    <a:ext uri="{9D8B030D-6E8A-4147-A177-3AD203B41FA5}">
                      <a16:colId xmlns:a16="http://schemas.microsoft.com/office/drawing/2014/main" val="1993249117"/>
                    </a:ext>
                  </a:extLst>
                </a:gridCol>
              </a:tblGrid>
              <a:tr h="581186">
                <a:tc>
                  <a:txBody>
                    <a:bodyPr/>
                    <a:lstStyle/>
                    <a:p>
                      <a:pPr algn="ctr" fontAlgn="ctr"/>
                      <a:r>
                        <a:rPr lang="es-CO" sz="1200" b="1" i="0" u="none" strike="noStrike" dirty="0">
                          <a:solidFill>
                            <a:srgbClr val="000000"/>
                          </a:solidFill>
                          <a:effectLst/>
                          <a:latin typeface="Arial Narrow" panose="020B0606020202030204" pitchFamily="34" charset="0"/>
                        </a:rPr>
                        <a:t>ACTIVO</a:t>
                      </a:r>
                    </a:p>
                  </a:txBody>
                  <a:tcPr marL="0" marR="0" marT="0" marB="0" anchor="ctr">
                    <a:lnL>
                      <a:noFill/>
                    </a:lnL>
                    <a:lnR>
                      <a:noFill/>
                    </a:lnR>
                    <a:lnT>
                      <a:noFill/>
                    </a:lnT>
                    <a:lnB>
                      <a:noFill/>
                    </a:lnB>
                  </a:tcPr>
                </a:tc>
                <a:tc>
                  <a:txBody>
                    <a:bodyPr/>
                    <a:lstStyle/>
                    <a:p>
                      <a:pPr algn="ctr" fontAlgn="ctr"/>
                      <a:r>
                        <a:rPr lang="es-CO" sz="1200" b="0" i="0" u="none" strike="noStrike" dirty="0">
                          <a:effectLst/>
                          <a:latin typeface="Arial Narrow" panose="020B0606020202030204" pitchFamily="34" charset="0"/>
                        </a:rPr>
                        <a:t>Al 30 Noviembre 2017</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s-CO" sz="1200" b="1"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CO" sz="1200" b="0" i="0" u="none" strike="noStrike">
                          <a:effectLst/>
                          <a:latin typeface="Arial Narrow" panose="020B0606020202030204" pitchFamily="34" charset="0"/>
                        </a:rPr>
                        <a:t>Al 30 Noviembre 2016</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12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ctr" fontAlgn="ctr"/>
                      <a:r>
                        <a:rPr lang="es-CO" sz="1200" b="0" i="0" u="none" strike="noStrike">
                          <a:effectLst/>
                          <a:latin typeface="Arial Narrow" panose="020B0606020202030204" pitchFamily="34" charset="0"/>
                        </a:rPr>
                        <a:t>Al 31 Diciembre 2016</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12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ctr" fontAlgn="ctr"/>
                      <a:r>
                        <a:rPr lang="es-CO" sz="1200" b="0" i="0" u="none" strike="noStrike">
                          <a:effectLst/>
                          <a:latin typeface="Arial Narrow" panose="020B0606020202030204" pitchFamily="34" charset="0"/>
                        </a:rPr>
                        <a:t>Variación % Noviembre</a:t>
                      </a:r>
                      <a:br>
                        <a:rPr lang="es-CO" sz="1200" b="0" i="0" u="none" strike="noStrike">
                          <a:effectLst/>
                          <a:latin typeface="Arial Narrow" panose="020B0606020202030204" pitchFamily="34" charset="0"/>
                        </a:rPr>
                      </a:br>
                      <a:r>
                        <a:rPr lang="es-CO" sz="1200" b="0" i="0" u="none" strike="noStrike">
                          <a:effectLst/>
                          <a:latin typeface="Arial Narrow" panose="020B0606020202030204" pitchFamily="34" charset="0"/>
                        </a:rPr>
                        <a:t>2017-2016</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1200" b="0"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ctr" fontAlgn="ctr"/>
                      <a:r>
                        <a:rPr lang="es-CO" sz="1200" b="0" i="0" u="none" strike="noStrike">
                          <a:effectLst/>
                          <a:latin typeface="Arial Narrow" panose="020B0606020202030204" pitchFamily="34" charset="0"/>
                        </a:rPr>
                        <a:t>Variación % Nov -Dic</a:t>
                      </a:r>
                      <a:br>
                        <a:rPr lang="es-CO" sz="1200" b="0" i="0" u="none" strike="noStrike">
                          <a:effectLst/>
                          <a:latin typeface="Arial Narrow" panose="020B0606020202030204" pitchFamily="34" charset="0"/>
                        </a:rPr>
                      </a:br>
                      <a:r>
                        <a:rPr lang="es-CO" sz="1200" b="0" i="0" u="none" strike="noStrike">
                          <a:effectLst/>
                          <a:latin typeface="Arial Narrow" panose="020B0606020202030204" pitchFamily="34" charset="0"/>
                        </a:rPr>
                        <a:t>2017-2016</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99054819"/>
                  </a:ext>
                </a:extLst>
              </a:tr>
              <a:tr h="205650">
                <a:tc>
                  <a:txBody>
                    <a:bodyPr/>
                    <a:lstStyle/>
                    <a:p>
                      <a:pPr algn="l" fontAlgn="ctr"/>
                      <a:endParaRPr lang="es-CO" sz="12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dirty="0">
                        <a:effectLst/>
                        <a:latin typeface="Arial Narrow" panose="020B0606020202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es-CO" sz="1200" b="0"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endParaRPr lang="es-CO" sz="1200" b="0" i="0" u="none" strike="noStrike">
                        <a:solidFill>
                          <a:srgbClr val="000000"/>
                        </a:solidFill>
                        <a:effectLst/>
                        <a:latin typeface="Arial Narrow" panose="020B0606020202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569137314"/>
                  </a:ext>
                </a:extLst>
              </a:tr>
              <a:tr h="214592">
                <a:tc>
                  <a:txBody>
                    <a:bodyPr/>
                    <a:lstStyle/>
                    <a:p>
                      <a:pPr algn="l" fontAlgn="ctr"/>
                      <a:r>
                        <a:rPr lang="es-CO" sz="1200" b="1" i="0" u="none" strike="noStrike">
                          <a:solidFill>
                            <a:srgbClr val="000000"/>
                          </a:solidFill>
                          <a:effectLst/>
                          <a:latin typeface="Arial Narrow" panose="020B0606020202030204" pitchFamily="34" charset="0"/>
                        </a:rPr>
                        <a:t>ACTIVO CORRIENTE</a:t>
                      </a:r>
                    </a:p>
                  </a:txBody>
                  <a:tcPr marL="0" marR="0" marT="0" marB="0" anchor="ctr">
                    <a:lnL>
                      <a:noFill/>
                    </a:lnL>
                    <a:lnR>
                      <a:noFill/>
                    </a:lnR>
                    <a:lnT>
                      <a:noFill/>
                    </a:lnT>
                    <a:lnB>
                      <a:noFill/>
                    </a:lnB>
                  </a:tcPr>
                </a:tc>
                <a:tc>
                  <a:txBody>
                    <a:bodyPr/>
                    <a:lstStyle/>
                    <a:p>
                      <a:pPr algn="r" fontAlgn="ctr"/>
                      <a:endParaRPr lang="es-CO" sz="1200" b="1" i="0" u="none" strike="noStrike" dirty="0">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endParaRPr lang="es-CO" sz="12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endParaRPr lang="es-CO" sz="1200" b="1"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extLst>
                  <a:ext uri="{0D108BD9-81ED-4DB2-BD59-A6C34878D82A}">
                    <a16:rowId xmlns:a16="http://schemas.microsoft.com/office/drawing/2014/main" val="1129484367"/>
                  </a:ext>
                </a:extLst>
              </a:tr>
              <a:tr h="304005">
                <a:tc>
                  <a:txBody>
                    <a:bodyPr/>
                    <a:lstStyle/>
                    <a:p>
                      <a:pPr algn="l" fontAlgn="ctr"/>
                      <a:r>
                        <a:rPr lang="es-CO" sz="1200" b="0" i="0" u="none" strike="noStrike" dirty="0">
                          <a:solidFill>
                            <a:srgbClr val="000000"/>
                          </a:solidFill>
                          <a:effectLst/>
                          <a:latin typeface="Arial Narrow" panose="020B0606020202030204" pitchFamily="34" charset="0"/>
                        </a:rPr>
                        <a:t>Efectivo en Bancos</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361</a:t>
                      </a:r>
                    </a:p>
                  </a:txBody>
                  <a:tcPr marL="0" marR="0" marT="0" marB="0" anchor="ctr">
                    <a:lnL>
                      <a:noFill/>
                    </a:lnL>
                    <a:lnR>
                      <a:noFill/>
                    </a:lnR>
                    <a:lnT>
                      <a:noFill/>
                    </a:lnT>
                    <a:lnB>
                      <a:noFill/>
                    </a:lnB>
                  </a:tcPr>
                </a:tc>
                <a:tc>
                  <a:txBody>
                    <a:bodyPr/>
                    <a:lstStyle/>
                    <a:p>
                      <a:pPr algn="r" fontAlgn="ctr"/>
                      <a:endParaRPr lang="es-CO" sz="1200" b="0"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dirty="0">
                          <a:solidFill>
                            <a:srgbClr val="000000"/>
                          </a:solidFill>
                          <a:effectLst/>
                          <a:latin typeface="Arial Narrow" panose="020B0606020202030204" pitchFamily="34" charset="0"/>
                        </a:rPr>
                        <a:t>760</a:t>
                      </a:r>
                    </a:p>
                  </a:txBody>
                  <a:tcPr marL="0" marR="0" marT="0"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545</a:t>
                      </a:r>
                    </a:p>
                  </a:txBody>
                  <a:tcPr marL="0" marR="0" marT="0"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-53</a:t>
                      </a: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-34</a:t>
                      </a:r>
                    </a:p>
                  </a:txBody>
                  <a:tcPr marL="0" marR="0" marT="0" marB="0" anchor="ctr">
                    <a:lnL>
                      <a:noFill/>
                    </a:lnL>
                    <a:lnR>
                      <a:noFill/>
                    </a:lnR>
                    <a:lnT>
                      <a:noFill/>
                    </a:lnT>
                    <a:lnB>
                      <a:noFill/>
                    </a:lnB>
                  </a:tcPr>
                </a:tc>
                <a:extLst>
                  <a:ext uri="{0D108BD9-81ED-4DB2-BD59-A6C34878D82A}">
                    <a16:rowId xmlns:a16="http://schemas.microsoft.com/office/drawing/2014/main" val="3662231054"/>
                  </a:ext>
                </a:extLst>
              </a:tr>
              <a:tr h="304005">
                <a:tc>
                  <a:txBody>
                    <a:bodyPr/>
                    <a:lstStyle/>
                    <a:p>
                      <a:pPr algn="l" fontAlgn="ctr"/>
                      <a:r>
                        <a:rPr lang="es-CO" sz="1200" b="0" i="0" u="none" strike="noStrike" dirty="0">
                          <a:solidFill>
                            <a:srgbClr val="000000"/>
                          </a:solidFill>
                          <a:effectLst/>
                          <a:latin typeface="Arial Narrow" panose="020B0606020202030204" pitchFamily="34" charset="0"/>
                        </a:rPr>
                        <a:t>Inversiones de administración de liquidez</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7,887</a:t>
                      </a:r>
                    </a:p>
                  </a:txBody>
                  <a:tcPr marL="0" marR="0" marT="0" marB="0" anchor="ctr">
                    <a:lnL>
                      <a:noFill/>
                    </a:lnL>
                    <a:lnR>
                      <a:noFill/>
                    </a:lnR>
                    <a:lnT>
                      <a:noFill/>
                    </a:lnT>
                    <a:lnB>
                      <a:noFill/>
                    </a:lnB>
                  </a:tcPr>
                </a:tc>
                <a:tc>
                  <a:txBody>
                    <a:bodyPr/>
                    <a:lstStyle/>
                    <a:p>
                      <a:pPr algn="r" fontAlgn="ctr"/>
                      <a:endParaRPr lang="es-CO" sz="1200" b="0"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dirty="0">
                          <a:solidFill>
                            <a:srgbClr val="000000"/>
                          </a:solidFill>
                          <a:effectLst/>
                          <a:latin typeface="Arial Narrow" panose="020B0606020202030204" pitchFamily="34" charset="0"/>
                        </a:rPr>
                        <a:t>9,940</a:t>
                      </a:r>
                    </a:p>
                  </a:txBody>
                  <a:tcPr marL="0" marR="0" marT="0"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8,149</a:t>
                      </a:r>
                    </a:p>
                  </a:txBody>
                  <a:tcPr marL="0" marR="0" marT="0"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-21</a:t>
                      </a: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-3</a:t>
                      </a:r>
                    </a:p>
                  </a:txBody>
                  <a:tcPr marL="0" marR="0" marT="0" marB="0" anchor="ctr">
                    <a:lnL>
                      <a:noFill/>
                    </a:lnL>
                    <a:lnR>
                      <a:noFill/>
                    </a:lnR>
                    <a:lnT>
                      <a:noFill/>
                    </a:lnT>
                    <a:lnB>
                      <a:noFill/>
                    </a:lnB>
                  </a:tcPr>
                </a:tc>
                <a:extLst>
                  <a:ext uri="{0D108BD9-81ED-4DB2-BD59-A6C34878D82A}">
                    <a16:rowId xmlns:a16="http://schemas.microsoft.com/office/drawing/2014/main" val="2805568985"/>
                  </a:ext>
                </a:extLst>
              </a:tr>
              <a:tr h="304005">
                <a:tc>
                  <a:txBody>
                    <a:bodyPr/>
                    <a:lstStyle/>
                    <a:p>
                      <a:pPr algn="l" fontAlgn="ctr"/>
                      <a:r>
                        <a:rPr lang="es-CO" sz="1200" b="0" i="0" u="none" strike="noStrike">
                          <a:solidFill>
                            <a:srgbClr val="000000"/>
                          </a:solidFill>
                          <a:effectLst/>
                          <a:latin typeface="Arial Narrow" panose="020B0606020202030204" pitchFamily="34" charset="0"/>
                        </a:rPr>
                        <a:t>Cuentas por Cobrar Corto Plazo</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2,570</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ctr"/>
                      <a:endParaRPr lang="es-CO" sz="1200" b="0"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2,647</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3,045</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-3</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-16</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08218102"/>
                  </a:ext>
                </a:extLst>
              </a:tr>
              <a:tr h="214592">
                <a:tc>
                  <a:txBody>
                    <a:bodyPr/>
                    <a:lstStyle/>
                    <a:p>
                      <a:pPr algn="l" fontAlgn="ctr"/>
                      <a:r>
                        <a:rPr lang="es-CO" sz="1200" b="1" i="0" u="none" strike="noStrike">
                          <a:solidFill>
                            <a:srgbClr val="000000"/>
                          </a:solidFill>
                          <a:effectLst/>
                          <a:latin typeface="Arial Narrow" panose="020B0606020202030204" pitchFamily="34" charset="0"/>
                        </a:rPr>
                        <a:t>TOTAL ACTIVO CORRIENTE</a:t>
                      </a: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Arial Narrow" panose="020B0606020202030204" pitchFamily="34" charset="0"/>
                        </a:rPr>
                        <a:t>10,818</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dirty="0">
                          <a:solidFill>
                            <a:srgbClr val="000000"/>
                          </a:solidFill>
                          <a:effectLst/>
                          <a:latin typeface="Arial Narrow" panose="020B0606020202030204" pitchFamily="34" charset="0"/>
                        </a:rPr>
                        <a:t>13,347</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Arial Narrow" panose="020B0606020202030204" pitchFamily="34" charset="0"/>
                        </a:rPr>
                        <a:t>11,739</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Arial Narrow" panose="020B0606020202030204" pitchFamily="34" charset="0"/>
                        </a:rPr>
                        <a:t>-19</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Arial Narrow" panose="020B0606020202030204" pitchFamily="34" charset="0"/>
                        </a:rPr>
                        <a:t>-8</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60361320"/>
                  </a:ext>
                </a:extLst>
              </a:tr>
              <a:tr h="214592">
                <a:tc>
                  <a:txBody>
                    <a:bodyPr/>
                    <a:lstStyle/>
                    <a:p>
                      <a:pPr algn="l" fontAlgn="ctr"/>
                      <a:endParaRPr lang="es-CO" sz="1200" b="1"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Arial Narrow" panose="020B0606020202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s-CO" sz="1200" b="0"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dirty="0">
                        <a:effectLst/>
                        <a:latin typeface="Arial Narrow" panose="020B0606020202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dirty="0">
                        <a:effectLst/>
                        <a:latin typeface="Arial Narrow" panose="020B0606020202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Arial Narrow" panose="020B0606020202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Arial Narrow" panose="020B0606020202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s-CO" sz="1200" b="0"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Arial Narrow" panose="020B0606020202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365635824"/>
                  </a:ext>
                </a:extLst>
              </a:tr>
              <a:tr h="205650">
                <a:tc>
                  <a:txBody>
                    <a:bodyPr/>
                    <a:lstStyle/>
                    <a:p>
                      <a:pPr algn="l" fontAlgn="ctr"/>
                      <a:r>
                        <a:rPr lang="es-CO" sz="1200" b="1" i="0" u="none" strike="noStrike" dirty="0">
                          <a:solidFill>
                            <a:srgbClr val="000000"/>
                          </a:solidFill>
                          <a:effectLst/>
                          <a:latin typeface="Arial Narrow" panose="020B0606020202030204" pitchFamily="34" charset="0"/>
                        </a:rPr>
                        <a:t>ACTIVO NO CORRIENTE</a:t>
                      </a:r>
                    </a:p>
                  </a:txBody>
                  <a:tcPr marL="0" marR="0" marT="0" marB="0" anchor="ctr">
                    <a:lnL>
                      <a:noFill/>
                    </a:lnL>
                    <a:lnR>
                      <a:noFill/>
                    </a:lnR>
                    <a:lnT>
                      <a:noFill/>
                    </a:lnT>
                    <a:lnB>
                      <a:noFill/>
                    </a:lnB>
                  </a:tcPr>
                </a:tc>
                <a:tc>
                  <a:txBody>
                    <a:bodyPr/>
                    <a:lstStyle/>
                    <a:p>
                      <a:pPr algn="ctr" fontAlgn="ctr"/>
                      <a:endParaRPr lang="es-CO" sz="1200" b="0"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dirty="0">
                        <a:effectLst/>
                        <a:latin typeface="Arial Narrow" panose="020B0606020202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dirty="0">
                        <a:effectLst/>
                        <a:latin typeface="Arial Narrow" panose="020B0606020202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Arial Narrow" panose="020B0606020202030204" pitchFamily="34" charset="0"/>
                      </a:endParaRPr>
                    </a:p>
                  </a:txBody>
                  <a:tcPr marL="0" marR="0" marT="0" marB="0" anchor="ctr">
                    <a:lnL>
                      <a:noFill/>
                    </a:lnL>
                    <a:lnR>
                      <a:noFill/>
                    </a:lnR>
                    <a:lnT>
                      <a:noFill/>
                    </a:lnT>
                    <a:lnB>
                      <a:noFill/>
                    </a:lnB>
                  </a:tcPr>
                </a:tc>
                <a:extLst>
                  <a:ext uri="{0D108BD9-81ED-4DB2-BD59-A6C34878D82A}">
                    <a16:rowId xmlns:a16="http://schemas.microsoft.com/office/drawing/2014/main" val="1559099007"/>
                  </a:ext>
                </a:extLst>
              </a:tr>
              <a:tr h="214592">
                <a:tc>
                  <a:txBody>
                    <a:bodyPr/>
                    <a:lstStyle/>
                    <a:p>
                      <a:pPr algn="l" fontAlgn="ctr"/>
                      <a:r>
                        <a:rPr lang="es-CO" sz="1200" b="0" i="0" u="none" strike="noStrike">
                          <a:solidFill>
                            <a:srgbClr val="000000"/>
                          </a:solidFill>
                          <a:effectLst/>
                          <a:latin typeface="Arial Narrow" panose="020B0606020202030204" pitchFamily="34" charset="0"/>
                        </a:rPr>
                        <a:t>Cuentas por Cobrar Largo Plazo</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943</a:t>
                      </a:r>
                    </a:p>
                  </a:txBody>
                  <a:tcPr marL="0" marR="0" marT="0"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8,153</a:t>
                      </a: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dirty="0">
                          <a:solidFill>
                            <a:srgbClr val="000000"/>
                          </a:solidFill>
                          <a:effectLst/>
                          <a:latin typeface="Arial Narrow" panose="020B0606020202030204" pitchFamily="34" charset="0"/>
                        </a:rPr>
                        <a:t>8,537</a:t>
                      </a: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-88</a:t>
                      </a: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-89</a:t>
                      </a:r>
                    </a:p>
                  </a:txBody>
                  <a:tcPr marL="0" marR="0" marT="0" marB="0" anchor="ctr">
                    <a:lnL>
                      <a:noFill/>
                    </a:lnL>
                    <a:lnR>
                      <a:noFill/>
                    </a:lnR>
                    <a:lnT>
                      <a:noFill/>
                    </a:lnT>
                    <a:lnB>
                      <a:noFill/>
                    </a:lnB>
                  </a:tcPr>
                </a:tc>
                <a:extLst>
                  <a:ext uri="{0D108BD9-81ED-4DB2-BD59-A6C34878D82A}">
                    <a16:rowId xmlns:a16="http://schemas.microsoft.com/office/drawing/2014/main" val="211592214"/>
                  </a:ext>
                </a:extLst>
              </a:tr>
              <a:tr h="214592">
                <a:tc>
                  <a:txBody>
                    <a:bodyPr/>
                    <a:lstStyle/>
                    <a:p>
                      <a:pPr algn="l" fontAlgn="ctr"/>
                      <a:r>
                        <a:rPr lang="es-CO" sz="1200" b="0" i="0" u="none" strike="noStrike">
                          <a:solidFill>
                            <a:srgbClr val="000000"/>
                          </a:solidFill>
                          <a:effectLst/>
                          <a:latin typeface="Arial Narrow" panose="020B0606020202030204" pitchFamily="34" charset="0"/>
                        </a:rPr>
                        <a:t>Deterioro</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-598</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-598</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dirty="0">
                          <a:solidFill>
                            <a:srgbClr val="000000"/>
                          </a:solidFill>
                          <a:effectLst/>
                          <a:latin typeface="Arial Narrow" panose="020B0606020202030204" pitchFamily="34" charset="0"/>
                        </a:rPr>
                        <a:t>-598</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0</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0</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70047667"/>
                  </a:ext>
                </a:extLst>
              </a:tr>
              <a:tr h="214592">
                <a:tc>
                  <a:txBody>
                    <a:bodyPr/>
                    <a:lstStyle/>
                    <a:p>
                      <a:pPr algn="l" fontAlgn="ctr"/>
                      <a:r>
                        <a:rPr lang="es-CO" sz="1200" b="0" i="0" u="none" strike="noStrike">
                          <a:solidFill>
                            <a:srgbClr val="000000"/>
                          </a:solidFill>
                          <a:effectLst/>
                          <a:latin typeface="Arial Narrow" panose="020B0606020202030204" pitchFamily="34" charset="0"/>
                        </a:rPr>
                        <a:t>Total Cuenta por Cobrar Largo Plazo</a:t>
                      </a: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Arial Narrow" panose="020B0606020202030204" pitchFamily="34" charset="0"/>
                        </a:rPr>
                        <a:t>345</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Arial Narrow" panose="020B0606020202030204" pitchFamily="34" charset="0"/>
                        </a:rPr>
                        <a:t>7,555</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dirty="0">
                          <a:solidFill>
                            <a:srgbClr val="000000"/>
                          </a:solidFill>
                          <a:effectLst/>
                          <a:latin typeface="Arial Narrow" panose="020B0606020202030204" pitchFamily="34" charset="0"/>
                        </a:rPr>
                        <a:t>7,939</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Arial Narrow" panose="020B0606020202030204" pitchFamily="34" charset="0"/>
                        </a:rPr>
                        <a:t>-95</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Arial Narrow" panose="020B0606020202030204" pitchFamily="34" charset="0"/>
                        </a:rPr>
                        <a:t>-96</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16171330"/>
                  </a:ext>
                </a:extLst>
              </a:tr>
              <a:tr h="214592">
                <a:tc>
                  <a:txBody>
                    <a:bodyPr/>
                    <a:lstStyle/>
                    <a:p>
                      <a:pPr algn="l" fontAlgn="ctr"/>
                      <a:endParaRPr lang="es-CO" sz="12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dirty="0">
                        <a:solidFill>
                          <a:srgbClr val="000000"/>
                        </a:solidFill>
                        <a:effectLst/>
                        <a:latin typeface="Arial Narrow" panose="020B0606020202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582335982"/>
                  </a:ext>
                </a:extLst>
              </a:tr>
              <a:tr h="214592">
                <a:tc>
                  <a:txBody>
                    <a:bodyPr/>
                    <a:lstStyle/>
                    <a:p>
                      <a:pPr algn="l" fontAlgn="ctr"/>
                      <a:r>
                        <a:rPr lang="es-CO" sz="1200" b="0" i="0" u="none" strike="noStrike">
                          <a:solidFill>
                            <a:srgbClr val="000000"/>
                          </a:solidFill>
                          <a:effectLst/>
                          <a:latin typeface="Arial Narrow" panose="020B0606020202030204" pitchFamily="34" charset="0"/>
                        </a:rPr>
                        <a:t>Propiedades, Planta y equipo</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373</a:t>
                      </a:r>
                    </a:p>
                  </a:txBody>
                  <a:tcPr marL="0" marR="0" marT="0"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462</a:t>
                      </a: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dirty="0">
                          <a:solidFill>
                            <a:srgbClr val="000000"/>
                          </a:solidFill>
                          <a:effectLst/>
                          <a:latin typeface="Arial Narrow" panose="020B0606020202030204" pitchFamily="34" charset="0"/>
                        </a:rPr>
                        <a:t>461</a:t>
                      </a: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-19</a:t>
                      </a: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-19</a:t>
                      </a:r>
                    </a:p>
                  </a:txBody>
                  <a:tcPr marL="0" marR="0" marT="0" marB="0" anchor="ctr">
                    <a:lnL>
                      <a:noFill/>
                    </a:lnL>
                    <a:lnR>
                      <a:noFill/>
                    </a:lnR>
                    <a:lnT>
                      <a:noFill/>
                    </a:lnT>
                    <a:lnB>
                      <a:noFill/>
                    </a:lnB>
                  </a:tcPr>
                </a:tc>
                <a:extLst>
                  <a:ext uri="{0D108BD9-81ED-4DB2-BD59-A6C34878D82A}">
                    <a16:rowId xmlns:a16="http://schemas.microsoft.com/office/drawing/2014/main" val="2522591003"/>
                  </a:ext>
                </a:extLst>
              </a:tr>
              <a:tr h="214592">
                <a:tc>
                  <a:txBody>
                    <a:bodyPr/>
                    <a:lstStyle/>
                    <a:p>
                      <a:pPr algn="l" fontAlgn="ctr"/>
                      <a:r>
                        <a:rPr lang="es-CO" sz="1200" b="0" i="0" u="none" strike="noStrike">
                          <a:solidFill>
                            <a:srgbClr val="000000"/>
                          </a:solidFill>
                          <a:effectLst/>
                          <a:latin typeface="Arial Narrow" panose="020B0606020202030204" pitchFamily="34" charset="0"/>
                        </a:rPr>
                        <a:t>Otros Activos ( anticipos Impuestos / Diferidos)</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11,174</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281</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250</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3,877</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4,370</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03931471"/>
                  </a:ext>
                </a:extLst>
              </a:tr>
              <a:tr h="214592">
                <a:tc>
                  <a:txBody>
                    <a:bodyPr/>
                    <a:lstStyle/>
                    <a:p>
                      <a:pPr algn="l" fontAlgn="ctr"/>
                      <a:r>
                        <a:rPr lang="es-CO" sz="1200" b="1" i="0" u="none" strike="noStrike">
                          <a:solidFill>
                            <a:srgbClr val="000000"/>
                          </a:solidFill>
                          <a:effectLst/>
                          <a:latin typeface="Arial Narrow" panose="020B0606020202030204" pitchFamily="34" charset="0"/>
                        </a:rPr>
                        <a:t>TOTAL ACTIVO NO CORRIENTE</a:t>
                      </a: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Arial Narrow" panose="020B0606020202030204" pitchFamily="34" charset="0"/>
                        </a:rPr>
                        <a:t>11,892</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Arial Narrow" panose="020B0606020202030204" pitchFamily="34" charset="0"/>
                        </a:rPr>
                        <a:t>743</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dirty="0">
                          <a:solidFill>
                            <a:srgbClr val="000000"/>
                          </a:solidFill>
                          <a:effectLst/>
                          <a:latin typeface="Arial Narrow" panose="020B0606020202030204" pitchFamily="34" charset="0"/>
                        </a:rPr>
                        <a:t>711</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Arial Narrow" panose="020B0606020202030204" pitchFamily="34" charset="0"/>
                        </a:rPr>
                        <a:t>1,501</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Arial Narrow" panose="020B0606020202030204" pitchFamily="34" charset="0"/>
                        </a:rPr>
                        <a:t>1,573</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67265734"/>
                  </a:ext>
                </a:extLst>
              </a:tr>
              <a:tr h="214592">
                <a:tc>
                  <a:txBody>
                    <a:bodyPr/>
                    <a:lstStyle/>
                    <a:p>
                      <a:pPr algn="l" fontAlgn="ctr"/>
                      <a:endParaRPr lang="es-CO" sz="1200" b="1"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dirty="0">
                        <a:effectLst/>
                        <a:latin typeface="Arial Narrow" panose="020B0606020202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dirty="0">
                        <a:effectLst/>
                        <a:latin typeface="Arial Narrow" panose="020B0606020202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26019344"/>
                  </a:ext>
                </a:extLst>
              </a:tr>
              <a:tr h="223534">
                <a:tc>
                  <a:txBody>
                    <a:bodyPr/>
                    <a:lstStyle/>
                    <a:p>
                      <a:pPr algn="l" fontAlgn="ctr"/>
                      <a:r>
                        <a:rPr lang="es-CO" sz="1200" b="1" i="0" u="none" strike="noStrike">
                          <a:solidFill>
                            <a:srgbClr val="000000"/>
                          </a:solidFill>
                          <a:effectLst/>
                          <a:latin typeface="Arial Narrow" panose="020B0606020202030204" pitchFamily="34" charset="0"/>
                        </a:rPr>
                        <a:t>TOTAL ACTIVO</a:t>
                      </a: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Arial Narrow" panose="020B0606020202030204" pitchFamily="34" charset="0"/>
                        </a:rPr>
                        <a:t>22,711</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1"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Arial Narrow" panose="020B0606020202030204" pitchFamily="34" charset="0"/>
                        </a:rPr>
                        <a:t>21,645</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Arial Narrow" panose="020B0606020202030204" pitchFamily="34" charset="0"/>
                        </a:rPr>
                        <a:t>20,389</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dirty="0">
                          <a:solidFill>
                            <a:srgbClr val="000000"/>
                          </a:solidFill>
                          <a:effectLst/>
                          <a:latin typeface="Arial Narrow" panose="020B0606020202030204" pitchFamily="34" charset="0"/>
                        </a:rPr>
                        <a:t>5</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1" i="0" u="none" strike="noStrike" dirty="0">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dirty="0">
                          <a:solidFill>
                            <a:srgbClr val="000000"/>
                          </a:solidFill>
                          <a:effectLst/>
                          <a:latin typeface="Arial Narrow" panose="020B0606020202030204" pitchFamily="34" charset="0"/>
                        </a:rPr>
                        <a:t>11</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1688125928"/>
                  </a:ext>
                </a:extLst>
              </a:tr>
            </a:tbl>
          </a:graphicData>
        </a:graphic>
      </p:graphicFrame>
      <p:pic>
        <p:nvPicPr>
          <p:cNvPr id="4324" name="Imagen 3" descr="Logo SAE-01.jpg">
            <a:extLst>
              <a:ext uri="{FF2B5EF4-FFF2-40B4-BE49-F238E27FC236}">
                <a16:creationId xmlns:a16="http://schemas.microsoft.com/office/drawing/2014/main" id="{A8357CE5-485D-4E15-9453-32CBDDCEAD4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04572" y="387049"/>
            <a:ext cx="1900162"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Marcador de número de diapositiva 1">
            <a:extLst>
              <a:ext uri="{FF2B5EF4-FFF2-40B4-BE49-F238E27FC236}">
                <a16:creationId xmlns:a16="http://schemas.microsoft.com/office/drawing/2014/main" id="{0D47AD73-1EE3-4CDD-A242-82DDE2F9DBA8}"/>
              </a:ext>
            </a:extLst>
          </p:cNvPr>
          <p:cNvSpPr>
            <a:spLocks noGrp="1"/>
          </p:cNvSpPr>
          <p:nvPr>
            <p:ph type="sldNum" sz="quarter" idx="12"/>
          </p:nvPr>
        </p:nvSpPr>
        <p:spPr/>
        <p:txBody>
          <a:bodyPr/>
          <a:lstStyle/>
          <a:p>
            <a:pPr>
              <a:defRPr/>
            </a:pPr>
            <a:fld id="{A111546B-1782-4EEA-A919-A88933C23C33}" type="slidenum">
              <a:rPr lang="es-ES"/>
              <a:pPr>
                <a:defRPr/>
              </a:pPr>
              <a:t>5</a:t>
            </a:fld>
            <a:endParaRPr lang="es-ES"/>
          </a:p>
        </p:txBody>
      </p:sp>
      <p:sp>
        <p:nvSpPr>
          <p:cNvPr id="9" name="Título 1">
            <a:extLst>
              <a:ext uri="{FF2B5EF4-FFF2-40B4-BE49-F238E27FC236}">
                <a16:creationId xmlns:a16="http://schemas.microsoft.com/office/drawing/2014/main" id="{01CDF8E9-B31B-466D-A4A0-40D4FDFBFC4C}"/>
              </a:ext>
            </a:extLst>
          </p:cNvPr>
          <p:cNvSpPr txBox="1">
            <a:spLocks/>
          </p:cNvSpPr>
          <p:nvPr/>
        </p:nvSpPr>
        <p:spPr>
          <a:xfrm>
            <a:off x="4141410" y="221343"/>
            <a:ext cx="5689600" cy="889000"/>
          </a:xfrm>
          <a:prstGeom prst="rect">
            <a:avLst/>
          </a:prstGeom>
        </p:spPr>
        <p:txBody>
          <a:bodyPr lIns="47026" tIns="23514" rIns="47026" bIns="23514"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3352" dirty="0">
                <a:latin typeface="Arial Narrow" panose="020B0606020202030204" pitchFamily="34" charset="0"/>
              </a:rPr>
              <a:t> </a:t>
            </a:r>
            <a:r>
              <a:rPr lang="es-CO" sz="1524" dirty="0">
                <a:solidFill>
                  <a:srgbClr val="0070C0"/>
                </a:solidFill>
                <a:latin typeface="Arial Narrow" panose="020B0606020202030204" pitchFamily="34" charset="0"/>
                <a:ea typeface="+mn-ea"/>
                <a:cs typeface="Lato Regular"/>
              </a:rPr>
              <a:t>ESTADO DE SITUACION FINANCIERA INDIVIDUAL</a:t>
            </a:r>
          </a:p>
          <a:p>
            <a:pPr algn="ctr">
              <a:defRPr/>
            </a:pPr>
            <a:r>
              <a:rPr lang="es-CO" sz="914" dirty="0">
                <a:solidFill>
                  <a:srgbClr val="0070C0"/>
                </a:solidFill>
                <a:latin typeface="Arial Narrow" panose="020B0606020202030204" pitchFamily="34" charset="0"/>
                <a:ea typeface="+mn-ea"/>
                <a:cs typeface="Lato Regular"/>
              </a:rPr>
              <a:t>PERIODOS TERMINADOS EL 30 DE NOVIEMBRE DE 2017 Y  30 DE NOVIEMBRE 2016</a:t>
            </a:r>
          </a:p>
          <a:p>
            <a:pPr algn="ctr">
              <a:defRPr/>
            </a:pPr>
            <a:r>
              <a:rPr lang="es-CO" sz="914" dirty="0">
                <a:solidFill>
                  <a:srgbClr val="0070C0"/>
                </a:solidFill>
                <a:latin typeface="Arial Narrow" panose="020B0606020202030204" pitchFamily="34" charset="0"/>
                <a:cs typeface="Lato Regular"/>
              </a:rPr>
              <a:t>(cifras expresadas en millones de pesos colombianos)</a:t>
            </a:r>
          </a:p>
          <a:p>
            <a:pPr algn="ctr">
              <a:defRPr/>
            </a:pPr>
            <a:endParaRPr lang="es-CO" sz="914" dirty="0">
              <a:solidFill>
                <a:srgbClr val="0070C0"/>
              </a:solidFill>
              <a:latin typeface="Arial Narrow" panose="020B0606020202030204" pitchFamily="34" charset="0"/>
              <a:ea typeface="+mn-ea"/>
              <a:cs typeface="Lato Regular"/>
            </a:endParaRPr>
          </a:p>
        </p:txBody>
      </p:sp>
      <p:sp>
        <p:nvSpPr>
          <p:cNvPr id="17" name="Botón de acción: ir hacia delante o siguiente 16">
            <a:hlinkClick r:id="rId4" action="ppaction://hlinksldjump" highlightClick="1"/>
            <a:extLst>
              <a:ext uri="{FF2B5EF4-FFF2-40B4-BE49-F238E27FC236}">
                <a16:creationId xmlns:a16="http://schemas.microsoft.com/office/drawing/2014/main" id="{338C075B-9693-4EBD-A1D8-5A7BDE6EE29D}"/>
              </a:ext>
            </a:extLst>
          </p:cNvPr>
          <p:cNvSpPr/>
          <p:nvPr/>
        </p:nvSpPr>
        <p:spPr>
          <a:xfrm>
            <a:off x="5030410" y="2846011"/>
            <a:ext cx="270933" cy="104019"/>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34"/>
          </a:p>
        </p:txBody>
      </p:sp>
      <p:pic>
        <p:nvPicPr>
          <p:cNvPr id="4328" name="Imagen 14">
            <a:hlinkClick r:id="rId5" action="ppaction://hlinksldjump"/>
            <a:extLst>
              <a:ext uri="{FF2B5EF4-FFF2-40B4-BE49-F238E27FC236}">
                <a16:creationId xmlns:a16="http://schemas.microsoft.com/office/drawing/2014/main" id="{19232369-9B09-43CE-A60D-E84C9736D371}"/>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4452258" y="3197981"/>
            <a:ext cx="276981" cy="107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29" name="Imagen 7">
            <a:hlinkClick r:id="rId5" action="ppaction://hlinksldjump"/>
            <a:extLst>
              <a:ext uri="{FF2B5EF4-FFF2-40B4-BE49-F238E27FC236}">
                <a16:creationId xmlns:a16="http://schemas.microsoft.com/office/drawing/2014/main" id="{7126D27B-E40B-4624-855D-DA8B7C5D090F}"/>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4717143" y="4499429"/>
            <a:ext cx="275771" cy="107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Botón de acción: ir hacia delante o siguiente 17">
            <a:hlinkClick r:id="rId8" action="ppaction://hlinksldjump" highlightClick="1"/>
            <a:extLst>
              <a:ext uri="{FF2B5EF4-FFF2-40B4-BE49-F238E27FC236}">
                <a16:creationId xmlns:a16="http://schemas.microsoft.com/office/drawing/2014/main" id="{1A0B50FE-FF7D-4F72-B445-627C93BE0105}"/>
              </a:ext>
            </a:extLst>
          </p:cNvPr>
          <p:cNvSpPr/>
          <p:nvPr/>
        </p:nvSpPr>
        <p:spPr>
          <a:xfrm>
            <a:off x="4457096" y="4959048"/>
            <a:ext cx="272142" cy="110067"/>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34" dirty="0"/>
          </a:p>
        </p:txBody>
      </p:sp>
      <p:sp>
        <p:nvSpPr>
          <p:cNvPr id="19" name="Botón de acción: ir hacia delante o siguiente 18">
            <a:hlinkClick r:id="rId8" action="ppaction://hlinksldjump" highlightClick="1"/>
            <a:extLst>
              <a:ext uri="{FF2B5EF4-FFF2-40B4-BE49-F238E27FC236}">
                <a16:creationId xmlns:a16="http://schemas.microsoft.com/office/drawing/2014/main" id="{3535349C-DB28-45D5-945A-F25CA08EE164}"/>
              </a:ext>
            </a:extLst>
          </p:cNvPr>
          <p:cNvSpPr/>
          <p:nvPr/>
        </p:nvSpPr>
        <p:spPr>
          <a:xfrm>
            <a:off x="5301344" y="5159829"/>
            <a:ext cx="263676" cy="117324"/>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34" dirty="0"/>
          </a:p>
        </p:txBody>
      </p:sp>
      <p:sp>
        <p:nvSpPr>
          <p:cNvPr id="13" name="Botón de acción: ir hacia delante o siguiente 12">
            <a:hlinkClick r:id="rId4" action="ppaction://hlinksldjump" highlightClick="1"/>
            <a:extLst>
              <a:ext uri="{FF2B5EF4-FFF2-40B4-BE49-F238E27FC236}">
                <a16:creationId xmlns:a16="http://schemas.microsoft.com/office/drawing/2014/main" id="{B50D0D89-5C08-4F43-8CE3-AF5463F0238A}"/>
              </a:ext>
            </a:extLst>
          </p:cNvPr>
          <p:cNvSpPr/>
          <p:nvPr/>
        </p:nvSpPr>
        <p:spPr>
          <a:xfrm>
            <a:off x="3732591" y="2575077"/>
            <a:ext cx="272143" cy="105228"/>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34"/>
          </a:p>
        </p:txBody>
      </p:sp>
      <p:sp>
        <p:nvSpPr>
          <p:cNvPr id="15" name="Rectángulo 14">
            <a:extLst>
              <a:ext uri="{FF2B5EF4-FFF2-40B4-BE49-F238E27FC236}">
                <a16:creationId xmlns:a16="http://schemas.microsoft.com/office/drawing/2014/main" id="{37D7F8C9-2723-45FC-BB58-42D8945D9B52}"/>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sz="1600" dirty="0"/>
          </a:p>
        </p:txBody>
      </p:sp>
      <p:sp>
        <p:nvSpPr>
          <p:cNvPr id="16" name="CuadroTexto 11">
            <a:extLst>
              <a:ext uri="{FF2B5EF4-FFF2-40B4-BE49-F238E27FC236}">
                <a16:creationId xmlns:a16="http://schemas.microsoft.com/office/drawing/2014/main" id="{7505648F-F521-4CF2-984A-A52AE892AE9A}"/>
              </a:ext>
            </a:extLst>
          </p:cNvPr>
          <p:cNvSpPr txBox="1">
            <a:spLocks noChangeArrowheads="1"/>
          </p:cNvSpPr>
          <p:nvPr/>
        </p:nvSpPr>
        <p:spPr bwMode="auto">
          <a:xfrm>
            <a:off x="7415869" y="6540500"/>
            <a:ext cx="45339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ES" altLang="es-CO" sz="1200" dirty="0">
                <a:solidFill>
                  <a:schemeClr val="bg1"/>
                </a:solidFill>
                <a:latin typeface="Lato Regular" panose="020F0502020204030203"/>
                <a:ea typeface="Lato Regular" panose="020F0502020204030203"/>
                <a:cs typeface="Lato Regular" panose="020F0502020204030203"/>
              </a:rPr>
              <a:t>Vicepresidencia Administrativa y Financiera – Gerencia Financiera</a:t>
            </a:r>
          </a:p>
        </p:txBody>
      </p:sp>
    </p:spTree>
    <p:extLst>
      <p:ext uri="{BB962C8B-B14F-4D97-AF65-F5344CB8AC3E}">
        <p14:creationId xmlns:p14="http://schemas.microsoft.com/office/powerpoint/2010/main" val="19656595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a 2">
            <a:extLst>
              <a:ext uri="{FF2B5EF4-FFF2-40B4-BE49-F238E27FC236}">
                <a16:creationId xmlns:a16="http://schemas.microsoft.com/office/drawing/2014/main" id="{1B97B56E-1F05-4824-827E-2E02A2AD1DEF}"/>
              </a:ext>
            </a:extLst>
          </p:cNvPr>
          <p:cNvGraphicFramePr>
            <a:graphicFrameLocks noGrp="1"/>
          </p:cNvGraphicFramePr>
          <p:nvPr/>
        </p:nvGraphicFramePr>
        <p:xfrm>
          <a:off x="2881086" y="1173238"/>
          <a:ext cx="6709232" cy="5227559"/>
        </p:xfrm>
        <a:graphic>
          <a:graphicData uri="http://schemas.openxmlformats.org/drawingml/2006/table">
            <a:tbl>
              <a:tblPr/>
              <a:tblGrid>
                <a:gridCol w="2714130">
                  <a:extLst>
                    <a:ext uri="{9D8B030D-6E8A-4147-A177-3AD203B41FA5}">
                      <a16:colId xmlns:a16="http://schemas.microsoft.com/office/drawing/2014/main" val="339821089"/>
                    </a:ext>
                  </a:extLst>
                </a:gridCol>
                <a:gridCol w="786337">
                  <a:extLst>
                    <a:ext uri="{9D8B030D-6E8A-4147-A177-3AD203B41FA5}">
                      <a16:colId xmlns:a16="http://schemas.microsoft.com/office/drawing/2014/main" val="1889058504"/>
                    </a:ext>
                  </a:extLst>
                </a:gridCol>
                <a:gridCol w="63415">
                  <a:extLst>
                    <a:ext uri="{9D8B030D-6E8A-4147-A177-3AD203B41FA5}">
                      <a16:colId xmlns:a16="http://schemas.microsoft.com/office/drawing/2014/main" val="775532768"/>
                    </a:ext>
                  </a:extLst>
                </a:gridCol>
                <a:gridCol w="786337">
                  <a:extLst>
                    <a:ext uri="{9D8B030D-6E8A-4147-A177-3AD203B41FA5}">
                      <a16:colId xmlns:a16="http://schemas.microsoft.com/office/drawing/2014/main" val="3389951623"/>
                    </a:ext>
                  </a:extLst>
                </a:gridCol>
                <a:gridCol w="50732">
                  <a:extLst>
                    <a:ext uri="{9D8B030D-6E8A-4147-A177-3AD203B41FA5}">
                      <a16:colId xmlns:a16="http://schemas.microsoft.com/office/drawing/2014/main" val="2461210024"/>
                    </a:ext>
                  </a:extLst>
                </a:gridCol>
                <a:gridCol w="786337">
                  <a:extLst>
                    <a:ext uri="{9D8B030D-6E8A-4147-A177-3AD203B41FA5}">
                      <a16:colId xmlns:a16="http://schemas.microsoft.com/office/drawing/2014/main" val="3550198857"/>
                    </a:ext>
                  </a:extLst>
                </a:gridCol>
                <a:gridCol w="114146">
                  <a:extLst>
                    <a:ext uri="{9D8B030D-6E8A-4147-A177-3AD203B41FA5}">
                      <a16:colId xmlns:a16="http://schemas.microsoft.com/office/drawing/2014/main" val="2693848438"/>
                    </a:ext>
                  </a:extLst>
                </a:gridCol>
                <a:gridCol w="646826">
                  <a:extLst>
                    <a:ext uri="{9D8B030D-6E8A-4147-A177-3AD203B41FA5}">
                      <a16:colId xmlns:a16="http://schemas.microsoft.com/office/drawing/2014/main" val="492060013"/>
                    </a:ext>
                  </a:extLst>
                </a:gridCol>
                <a:gridCol w="114146">
                  <a:extLst>
                    <a:ext uri="{9D8B030D-6E8A-4147-A177-3AD203B41FA5}">
                      <a16:colId xmlns:a16="http://schemas.microsoft.com/office/drawing/2014/main" val="1480148689"/>
                    </a:ext>
                  </a:extLst>
                </a:gridCol>
                <a:gridCol w="646826">
                  <a:extLst>
                    <a:ext uri="{9D8B030D-6E8A-4147-A177-3AD203B41FA5}">
                      <a16:colId xmlns:a16="http://schemas.microsoft.com/office/drawing/2014/main" val="1639809072"/>
                    </a:ext>
                  </a:extLst>
                </a:gridCol>
              </a:tblGrid>
              <a:tr h="743205">
                <a:tc>
                  <a:txBody>
                    <a:bodyPr/>
                    <a:lstStyle/>
                    <a:p>
                      <a:pPr algn="ctr" fontAlgn="ctr"/>
                      <a:r>
                        <a:rPr lang="es-CO" sz="1200" b="1" i="0" u="none" strike="noStrike" dirty="0">
                          <a:solidFill>
                            <a:srgbClr val="000000"/>
                          </a:solidFill>
                          <a:effectLst/>
                          <a:latin typeface="Arial Narrow" panose="020B0606020202030204" pitchFamily="34" charset="0"/>
                        </a:rPr>
                        <a:t>PASIVO</a:t>
                      </a:r>
                    </a:p>
                  </a:txBody>
                  <a:tcPr marL="0" marR="0" marT="0" marB="0" anchor="ctr">
                    <a:lnL>
                      <a:noFill/>
                    </a:lnL>
                    <a:lnR>
                      <a:noFill/>
                    </a:lnR>
                    <a:lnT>
                      <a:noFill/>
                    </a:lnT>
                    <a:lnB>
                      <a:noFill/>
                    </a:lnB>
                  </a:tcPr>
                </a:tc>
                <a:tc>
                  <a:txBody>
                    <a:bodyPr/>
                    <a:lstStyle/>
                    <a:p>
                      <a:pPr algn="ctr" fontAlgn="ctr"/>
                      <a:r>
                        <a:rPr lang="es-CO" sz="1200" b="0" i="0" u="none" strike="noStrike">
                          <a:effectLst/>
                          <a:latin typeface="Arial Narrow" panose="020B0606020202030204" pitchFamily="34" charset="0"/>
                        </a:rPr>
                        <a:t>Al 30 Noviembre 2017</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s-CO" sz="1200" b="1"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CO" sz="1200" b="0" i="0" u="none" strike="noStrike">
                          <a:effectLst/>
                          <a:latin typeface="Arial Narrow" panose="020B0606020202030204" pitchFamily="34" charset="0"/>
                        </a:rPr>
                        <a:t>Al 30 Noviembre 2016</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12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ctr" fontAlgn="ctr"/>
                      <a:r>
                        <a:rPr lang="es-CO" sz="1200" b="0" i="0" u="none" strike="noStrike">
                          <a:effectLst/>
                          <a:latin typeface="Arial Narrow" panose="020B0606020202030204" pitchFamily="34" charset="0"/>
                        </a:rPr>
                        <a:t>Al 31 Diciembre 2016</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12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ctr" fontAlgn="ctr"/>
                      <a:r>
                        <a:rPr lang="es-CO" sz="1200" b="0" i="0" u="none" strike="noStrike">
                          <a:effectLst/>
                          <a:latin typeface="Arial Narrow" panose="020B0606020202030204" pitchFamily="34" charset="0"/>
                        </a:rPr>
                        <a:t>Variación % Noviembre</a:t>
                      </a:r>
                      <a:br>
                        <a:rPr lang="es-CO" sz="1200" b="0" i="0" u="none" strike="noStrike">
                          <a:effectLst/>
                          <a:latin typeface="Arial Narrow" panose="020B0606020202030204" pitchFamily="34" charset="0"/>
                        </a:rPr>
                      </a:br>
                      <a:r>
                        <a:rPr lang="es-CO" sz="1200" b="0" i="0" u="none" strike="noStrike">
                          <a:effectLst/>
                          <a:latin typeface="Arial Narrow" panose="020B0606020202030204" pitchFamily="34" charset="0"/>
                        </a:rPr>
                        <a:t>2017-2016</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1200" b="0"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ctr" fontAlgn="ctr"/>
                      <a:r>
                        <a:rPr lang="es-CO" sz="1200" b="0" i="0" u="none" strike="noStrike">
                          <a:effectLst/>
                          <a:latin typeface="Arial Narrow" panose="020B0606020202030204" pitchFamily="34" charset="0"/>
                        </a:rPr>
                        <a:t>Variación % Nov -Dic</a:t>
                      </a:r>
                      <a:br>
                        <a:rPr lang="es-CO" sz="1200" b="0" i="0" u="none" strike="noStrike">
                          <a:effectLst/>
                          <a:latin typeface="Arial Narrow" panose="020B0606020202030204" pitchFamily="34" charset="0"/>
                        </a:rPr>
                      </a:br>
                      <a:r>
                        <a:rPr lang="es-CO" sz="1200" b="0" i="0" u="none" strike="noStrike">
                          <a:effectLst/>
                          <a:latin typeface="Arial Narrow" panose="020B0606020202030204" pitchFamily="34" charset="0"/>
                        </a:rPr>
                        <a:t>2017-2016</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70804504"/>
                  </a:ext>
                </a:extLst>
              </a:tr>
              <a:tr h="264194">
                <a:tc>
                  <a:txBody>
                    <a:bodyPr/>
                    <a:lstStyle/>
                    <a:p>
                      <a:pPr algn="l" fontAlgn="ctr"/>
                      <a:r>
                        <a:rPr lang="es-CO" sz="1200" b="1" i="0" u="none" strike="noStrike">
                          <a:solidFill>
                            <a:srgbClr val="000000"/>
                          </a:solidFill>
                          <a:effectLst/>
                          <a:latin typeface="Arial Narrow" panose="020B0606020202030204" pitchFamily="34" charset="0"/>
                        </a:rPr>
                        <a:t>PASIVO CORRIENTE</a:t>
                      </a:r>
                    </a:p>
                  </a:txBody>
                  <a:tcPr marL="0" marR="0" marT="0" marB="0" anchor="ctr">
                    <a:lnL>
                      <a:noFill/>
                    </a:lnL>
                    <a:lnR>
                      <a:noFill/>
                    </a:lnR>
                    <a:lnT>
                      <a:noFill/>
                    </a:lnT>
                    <a:lnB>
                      <a:noFill/>
                    </a:lnB>
                  </a:tcPr>
                </a:tc>
                <a:tc>
                  <a:txBody>
                    <a:bodyPr/>
                    <a:lstStyle/>
                    <a:p>
                      <a:pPr algn="ctr" fontAlgn="ctr"/>
                      <a:endParaRPr lang="es-CO" sz="1200" b="0" i="0" u="none" strike="noStrike">
                        <a:effectLst/>
                        <a:latin typeface="Arial Narrow" panose="020B0606020202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es-CO" sz="1200" b="0"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Arial Narrow" panose="020B0606020202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Arial Narrow" panose="020B0606020202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Arial Narrow" panose="020B0606020202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Arial Narrow" panose="020B0606020202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579791864"/>
                  </a:ext>
                </a:extLst>
              </a:tr>
              <a:tr h="264194">
                <a:tc>
                  <a:txBody>
                    <a:bodyPr/>
                    <a:lstStyle/>
                    <a:p>
                      <a:pPr algn="l" fontAlgn="ctr"/>
                      <a:r>
                        <a:rPr lang="es-CO" sz="1200" b="0" i="0" u="none" strike="noStrike" dirty="0">
                          <a:solidFill>
                            <a:srgbClr val="000000"/>
                          </a:solidFill>
                          <a:effectLst/>
                          <a:latin typeface="Arial Narrow" panose="020B0606020202030204" pitchFamily="34" charset="0"/>
                        </a:rPr>
                        <a:t>Cuentas por Pagar</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1,747</a:t>
                      </a:r>
                    </a:p>
                  </a:txBody>
                  <a:tcPr marL="0" marR="0" marT="0"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1,082</a:t>
                      </a:r>
                    </a:p>
                  </a:txBody>
                  <a:tcPr marL="0" marR="0" marT="0" marB="0" anchor="ctr">
                    <a:lnL>
                      <a:noFill/>
                    </a:lnL>
                    <a:lnR>
                      <a:noFill/>
                    </a:lnR>
                    <a:lnT>
                      <a:noFill/>
                    </a:lnT>
                    <a:lnB>
                      <a:noFill/>
                    </a:lnB>
                  </a:tcPr>
                </a:tc>
                <a:tc>
                  <a:txBody>
                    <a:bodyPr/>
                    <a:lstStyle/>
                    <a:p>
                      <a:pPr algn="l" fontAlgn="ctr"/>
                      <a:endParaRPr lang="es-CO" sz="12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1,131</a:t>
                      </a:r>
                    </a:p>
                  </a:txBody>
                  <a:tcPr marL="0" marR="0" marT="0" marB="0" anchor="ctr">
                    <a:lnL>
                      <a:noFill/>
                    </a:lnL>
                    <a:lnR>
                      <a:noFill/>
                    </a:lnR>
                    <a:lnT>
                      <a:noFill/>
                    </a:lnT>
                    <a:lnB>
                      <a:noFill/>
                    </a:lnB>
                  </a:tcPr>
                </a:tc>
                <a:tc>
                  <a:txBody>
                    <a:bodyPr/>
                    <a:lstStyle/>
                    <a:p>
                      <a:pPr algn="l" fontAlgn="ctr"/>
                      <a:endParaRPr lang="es-CO" sz="12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61</a:t>
                      </a: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54</a:t>
                      </a:r>
                    </a:p>
                  </a:txBody>
                  <a:tcPr marL="0" marR="0" marT="0" marB="0" anchor="ctr">
                    <a:lnL>
                      <a:noFill/>
                    </a:lnL>
                    <a:lnR>
                      <a:noFill/>
                    </a:lnR>
                    <a:lnT>
                      <a:noFill/>
                    </a:lnT>
                    <a:lnB>
                      <a:noFill/>
                    </a:lnB>
                  </a:tcPr>
                </a:tc>
                <a:extLst>
                  <a:ext uri="{0D108BD9-81ED-4DB2-BD59-A6C34878D82A}">
                    <a16:rowId xmlns:a16="http://schemas.microsoft.com/office/drawing/2014/main" val="2189479697"/>
                  </a:ext>
                </a:extLst>
              </a:tr>
              <a:tr h="264194">
                <a:tc>
                  <a:txBody>
                    <a:bodyPr/>
                    <a:lstStyle/>
                    <a:p>
                      <a:pPr algn="l" fontAlgn="ctr"/>
                      <a:r>
                        <a:rPr lang="es-CO" sz="1200" b="0" i="0" u="none" strike="noStrike" dirty="0">
                          <a:solidFill>
                            <a:srgbClr val="000000"/>
                          </a:solidFill>
                          <a:effectLst/>
                          <a:latin typeface="Arial Narrow" panose="020B0606020202030204" pitchFamily="34" charset="0"/>
                        </a:rPr>
                        <a:t>Beneficios a los empleados Corto Plazo</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1,992</a:t>
                      </a:r>
                    </a:p>
                  </a:txBody>
                  <a:tcPr marL="0" marR="0" marT="0"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556</a:t>
                      </a:r>
                    </a:p>
                  </a:txBody>
                  <a:tcPr marL="0" marR="0" marT="0" marB="0" anchor="ctr">
                    <a:lnL>
                      <a:noFill/>
                    </a:lnL>
                    <a:lnR>
                      <a:noFill/>
                    </a:lnR>
                    <a:lnT>
                      <a:noFill/>
                    </a:lnT>
                    <a:lnB>
                      <a:noFill/>
                    </a:lnB>
                  </a:tcPr>
                </a:tc>
                <a:tc>
                  <a:txBody>
                    <a:bodyPr/>
                    <a:lstStyle/>
                    <a:p>
                      <a:pPr algn="l" fontAlgn="ctr"/>
                      <a:endParaRPr lang="es-CO" sz="12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466</a:t>
                      </a:r>
                    </a:p>
                  </a:txBody>
                  <a:tcPr marL="0" marR="0" marT="0" marB="0" anchor="ctr">
                    <a:lnL>
                      <a:noFill/>
                    </a:lnL>
                    <a:lnR>
                      <a:noFill/>
                    </a:lnR>
                    <a:lnT>
                      <a:noFill/>
                    </a:lnT>
                    <a:lnB>
                      <a:noFill/>
                    </a:lnB>
                  </a:tcPr>
                </a:tc>
                <a:tc>
                  <a:txBody>
                    <a:bodyPr/>
                    <a:lstStyle/>
                    <a:p>
                      <a:pPr algn="l" fontAlgn="ctr"/>
                      <a:endParaRPr lang="es-CO" sz="12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258</a:t>
                      </a: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327</a:t>
                      </a:r>
                    </a:p>
                  </a:txBody>
                  <a:tcPr marL="0" marR="0" marT="0" marB="0" anchor="ctr">
                    <a:lnL>
                      <a:noFill/>
                    </a:lnL>
                    <a:lnR>
                      <a:noFill/>
                    </a:lnR>
                    <a:lnT>
                      <a:noFill/>
                    </a:lnT>
                    <a:lnB>
                      <a:noFill/>
                    </a:lnB>
                  </a:tcPr>
                </a:tc>
                <a:extLst>
                  <a:ext uri="{0D108BD9-81ED-4DB2-BD59-A6C34878D82A}">
                    <a16:rowId xmlns:a16="http://schemas.microsoft.com/office/drawing/2014/main" val="3204881086"/>
                  </a:ext>
                </a:extLst>
              </a:tr>
              <a:tr h="264194">
                <a:tc>
                  <a:txBody>
                    <a:bodyPr/>
                    <a:lstStyle/>
                    <a:p>
                      <a:pPr algn="l" fontAlgn="ctr"/>
                      <a:r>
                        <a:rPr lang="es-CO" sz="1200" b="0" i="0" u="none" strike="noStrike">
                          <a:solidFill>
                            <a:srgbClr val="000000"/>
                          </a:solidFill>
                          <a:effectLst/>
                          <a:latin typeface="Arial Narrow" panose="020B0606020202030204" pitchFamily="34" charset="0"/>
                        </a:rPr>
                        <a:t>Provisiones</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165</a:t>
                      </a:r>
                    </a:p>
                  </a:txBody>
                  <a:tcPr marL="0" marR="0" marT="0"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1,528</a:t>
                      </a:r>
                    </a:p>
                  </a:txBody>
                  <a:tcPr marL="0" marR="0" marT="0" marB="0" anchor="ctr">
                    <a:lnL>
                      <a:noFill/>
                    </a:lnL>
                    <a:lnR>
                      <a:noFill/>
                    </a:lnR>
                    <a:lnT>
                      <a:noFill/>
                    </a:lnT>
                    <a:lnB>
                      <a:noFill/>
                    </a:lnB>
                  </a:tcPr>
                </a:tc>
                <a:tc>
                  <a:txBody>
                    <a:bodyPr/>
                    <a:lstStyle/>
                    <a:p>
                      <a:pPr algn="l" fontAlgn="ctr"/>
                      <a:endParaRPr lang="es-CO" sz="12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188</a:t>
                      </a:r>
                    </a:p>
                  </a:txBody>
                  <a:tcPr marL="0" marR="0" marT="0" marB="0" anchor="ctr">
                    <a:lnL>
                      <a:noFill/>
                    </a:lnL>
                    <a:lnR>
                      <a:noFill/>
                    </a:lnR>
                    <a:lnT>
                      <a:noFill/>
                    </a:lnT>
                    <a:lnB>
                      <a:noFill/>
                    </a:lnB>
                  </a:tcPr>
                </a:tc>
                <a:tc>
                  <a:txBody>
                    <a:bodyPr/>
                    <a:lstStyle/>
                    <a:p>
                      <a:pPr algn="l" fontAlgn="ctr"/>
                      <a:endParaRPr lang="es-CO" sz="12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-89</a:t>
                      </a: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-12</a:t>
                      </a:r>
                    </a:p>
                  </a:txBody>
                  <a:tcPr marL="0" marR="0" marT="0" marB="0" anchor="ctr">
                    <a:lnL>
                      <a:noFill/>
                    </a:lnL>
                    <a:lnR>
                      <a:noFill/>
                    </a:lnR>
                    <a:lnT>
                      <a:noFill/>
                    </a:lnT>
                    <a:lnB>
                      <a:noFill/>
                    </a:lnB>
                  </a:tcPr>
                </a:tc>
                <a:extLst>
                  <a:ext uri="{0D108BD9-81ED-4DB2-BD59-A6C34878D82A}">
                    <a16:rowId xmlns:a16="http://schemas.microsoft.com/office/drawing/2014/main" val="1284619638"/>
                  </a:ext>
                </a:extLst>
              </a:tr>
              <a:tr h="264194">
                <a:tc>
                  <a:txBody>
                    <a:bodyPr/>
                    <a:lstStyle/>
                    <a:p>
                      <a:pPr algn="l" fontAlgn="ctr"/>
                      <a:r>
                        <a:rPr lang="es-CO" sz="1200" b="0" i="0" u="none" strike="noStrike">
                          <a:solidFill>
                            <a:srgbClr val="000000"/>
                          </a:solidFill>
                          <a:effectLst/>
                          <a:latin typeface="Arial Narrow" panose="020B0606020202030204" pitchFamily="34" charset="0"/>
                        </a:rPr>
                        <a:t>Otros pasivos</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487</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277</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250</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76</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95</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71725470"/>
                  </a:ext>
                </a:extLst>
              </a:tr>
              <a:tr h="264194">
                <a:tc>
                  <a:txBody>
                    <a:bodyPr/>
                    <a:lstStyle/>
                    <a:p>
                      <a:pPr algn="l" fontAlgn="ctr"/>
                      <a:r>
                        <a:rPr lang="es-CO" sz="1200" b="1" i="0" u="none" strike="noStrike">
                          <a:solidFill>
                            <a:srgbClr val="000000"/>
                          </a:solidFill>
                          <a:effectLst/>
                          <a:latin typeface="Arial Narrow" panose="020B0606020202030204" pitchFamily="34" charset="0"/>
                        </a:rPr>
                        <a:t>TOTAL PASIVO CORRIENTE</a:t>
                      </a: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Arial Narrow" panose="020B0606020202030204" pitchFamily="34" charset="0"/>
                        </a:rPr>
                        <a:t>4,391</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Arial Narrow" panose="020B0606020202030204" pitchFamily="34" charset="0"/>
                        </a:rPr>
                        <a:t>3,443</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dirty="0">
                          <a:solidFill>
                            <a:srgbClr val="000000"/>
                          </a:solidFill>
                          <a:effectLst/>
                          <a:latin typeface="Arial Narrow" panose="020B0606020202030204" pitchFamily="34" charset="0"/>
                        </a:rPr>
                        <a:t>2,035</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Arial Narrow" panose="020B0606020202030204" pitchFamily="34" charset="0"/>
                        </a:rPr>
                        <a:t>28</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Arial Narrow" panose="020B0606020202030204" pitchFamily="34" charset="0"/>
                        </a:rPr>
                        <a:t>116</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43852414"/>
                  </a:ext>
                </a:extLst>
              </a:tr>
              <a:tr h="207018">
                <a:tc>
                  <a:txBody>
                    <a:bodyPr/>
                    <a:lstStyle/>
                    <a:p>
                      <a:pPr algn="l" fontAlgn="ctr"/>
                      <a:endParaRPr lang="es-CO" sz="1200" b="1"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49039309"/>
                  </a:ext>
                </a:extLst>
              </a:tr>
              <a:tr h="207018">
                <a:tc>
                  <a:txBody>
                    <a:bodyPr/>
                    <a:lstStyle/>
                    <a:p>
                      <a:pPr algn="l" fontAlgn="ctr"/>
                      <a:r>
                        <a:rPr lang="es-CO" sz="1200" b="1" i="0" u="none" strike="noStrike">
                          <a:solidFill>
                            <a:srgbClr val="000000"/>
                          </a:solidFill>
                          <a:effectLst/>
                          <a:latin typeface="Arial Narrow" panose="020B0606020202030204" pitchFamily="34" charset="0"/>
                        </a:rPr>
                        <a:t>TOTAL PASIVO</a:t>
                      </a: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Arial Narrow" panose="020B0606020202030204" pitchFamily="34" charset="0"/>
                        </a:rPr>
                        <a:t>4,391</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1"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Arial Narrow" panose="020B0606020202030204" pitchFamily="34" charset="0"/>
                        </a:rPr>
                        <a:t>3,443</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dirty="0">
                          <a:solidFill>
                            <a:srgbClr val="000000"/>
                          </a:solidFill>
                          <a:effectLst/>
                          <a:latin typeface="Arial Narrow" panose="020B0606020202030204" pitchFamily="34" charset="0"/>
                        </a:rPr>
                        <a:t>2,035</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Arial Narrow" panose="020B0606020202030204" pitchFamily="34" charset="0"/>
                        </a:rPr>
                        <a:t>28</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1"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Arial Narrow" panose="020B0606020202030204" pitchFamily="34" charset="0"/>
                        </a:rPr>
                        <a:t>116</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1834290062"/>
                  </a:ext>
                </a:extLst>
              </a:tr>
              <a:tr h="185801">
                <a:tc>
                  <a:txBody>
                    <a:bodyPr/>
                    <a:lstStyle/>
                    <a:p>
                      <a:pPr algn="l" fontAlgn="ctr"/>
                      <a:endParaRPr lang="es-CO" sz="1200" b="1"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Arial Narrow" panose="020B0606020202030204" pitchFamily="34" charset="0"/>
                      </a:endParaRPr>
                    </a:p>
                  </a:txBody>
                  <a:tcPr marL="0" marR="0" marT="0"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ctr" fontAlgn="ctr"/>
                      <a:endParaRPr lang="es-CO" sz="1200" b="0"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Arial Narrow" panose="020B0606020202030204" pitchFamily="34" charset="0"/>
                      </a:endParaRPr>
                    </a:p>
                  </a:txBody>
                  <a:tcPr marL="0" marR="0" marT="0"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dirty="0">
                        <a:effectLst/>
                        <a:latin typeface="Arial Narrow" panose="020B0606020202030204" pitchFamily="34" charset="0"/>
                      </a:endParaRPr>
                    </a:p>
                  </a:txBody>
                  <a:tcPr marL="0" marR="0" marT="0"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Arial Narrow" panose="020B0606020202030204" pitchFamily="34" charset="0"/>
                      </a:endParaRPr>
                    </a:p>
                  </a:txBody>
                  <a:tcPr marL="0" marR="0" marT="0"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Arial Narrow" panose="020B0606020202030204" pitchFamily="34" charset="0"/>
                      </a:endParaRPr>
                    </a:p>
                  </a:txBody>
                  <a:tcPr marL="0" marR="0" marT="0" marB="0" anchor="ctr">
                    <a:lnL>
                      <a:noFill/>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982366710"/>
                  </a:ext>
                </a:extLst>
              </a:tr>
              <a:tr h="264194">
                <a:tc>
                  <a:txBody>
                    <a:bodyPr/>
                    <a:lstStyle/>
                    <a:p>
                      <a:pPr algn="ctr" fontAlgn="ctr"/>
                      <a:r>
                        <a:rPr lang="es-CO" sz="1200" b="1" i="0" u="none" strike="noStrike">
                          <a:solidFill>
                            <a:srgbClr val="000000"/>
                          </a:solidFill>
                          <a:effectLst/>
                          <a:latin typeface="Arial Narrow" panose="020B0606020202030204" pitchFamily="34" charset="0"/>
                        </a:rPr>
                        <a:t>PATRIMONIO</a:t>
                      </a:r>
                    </a:p>
                  </a:txBody>
                  <a:tcPr marL="0" marR="0" marT="0" marB="0" anchor="ctr">
                    <a:lnL>
                      <a:noFill/>
                    </a:lnL>
                    <a:lnR>
                      <a:noFill/>
                    </a:lnR>
                    <a:lnT>
                      <a:noFill/>
                    </a:lnT>
                    <a:lnB>
                      <a:noFill/>
                    </a:lnB>
                  </a:tcPr>
                </a:tc>
                <a:tc>
                  <a:txBody>
                    <a:bodyPr/>
                    <a:lstStyle/>
                    <a:p>
                      <a:pPr algn="ctr" fontAlgn="ctr"/>
                      <a:endParaRPr lang="es-CO" sz="1200" b="0"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dirty="0">
                        <a:effectLst/>
                        <a:latin typeface="Arial Narrow" panose="020B0606020202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ctr" fontAlgn="ctr"/>
                      <a:r>
                        <a:rPr lang="es-CO" sz="1200" b="0" i="0" u="none" strike="noStrike">
                          <a:effectLst/>
                          <a:latin typeface="Arial Narrow" panose="020B0606020202030204" pitchFamily="34" charset="0"/>
                        </a:rPr>
                        <a:t> </a:t>
                      </a:r>
                    </a:p>
                  </a:txBody>
                  <a:tcPr marL="0" marR="0" marT="0" marB="0" anchor="ctr">
                    <a:lnL>
                      <a:noFill/>
                    </a:lnL>
                    <a:lnR>
                      <a:noFill/>
                    </a:lnR>
                    <a:lnT>
                      <a:noFill/>
                    </a:lnT>
                    <a:lnB>
                      <a:noFill/>
                    </a:lnB>
                  </a:tcPr>
                </a:tc>
                <a:extLst>
                  <a:ext uri="{0D108BD9-81ED-4DB2-BD59-A6C34878D82A}">
                    <a16:rowId xmlns:a16="http://schemas.microsoft.com/office/drawing/2014/main" val="1033431083"/>
                  </a:ext>
                </a:extLst>
              </a:tr>
              <a:tr h="264194">
                <a:tc>
                  <a:txBody>
                    <a:bodyPr/>
                    <a:lstStyle/>
                    <a:p>
                      <a:pPr algn="l" fontAlgn="ctr"/>
                      <a:r>
                        <a:rPr lang="es-CO" sz="1200" b="0" i="0" u="none" strike="noStrike">
                          <a:solidFill>
                            <a:srgbClr val="000000"/>
                          </a:solidFill>
                          <a:effectLst/>
                          <a:latin typeface="Arial Narrow" panose="020B0606020202030204" pitchFamily="34" charset="0"/>
                        </a:rPr>
                        <a:t>Capital Suscrito y Pagado</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17,430</a:t>
                      </a:r>
                    </a:p>
                  </a:txBody>
                  <a:tcPr marL="0" marR="0" marT="0"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17,430</a:t>
                      </a:r>
                    </a:p>
                  </a:txBody>
                  <a:tcPr marL="0" marR="0" marT="0" marB="0" anchor="ctr">
                    <a:lnL>
                      <a:noFill/>
                    </a:lnL>
                    <a:lnR>
                      <a:noFill/>
                    </a:lnR>
                    <a:lnT>
                      <a:noFill/>
                    </a:lnT>
                    <a:lnB>
                      <a:noFill/>
                    </a:lnB>
                  </a:tcPr>
                </a:tc>
                <a:tc>
                  <a:txBody>
                    <a:bodyPr/>
                    <a:lstStyle/>
                    <a:p>
                      <a:pPr algn="l" fontAlgn="ctr"/>
                      <a:endParaRPr lang="es-CO" sz="12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dirty="0">
                          <a:solidFill>
                            <a:srgbClr val="000000"/>
                          </a:solidFill>
                          <a:effectLst/>
                          <a:latin typeface="Arial Narrow" panose="020B0606020202030204" pitchFamily="34" charset="0"/>
                        </a:rPr>
                        <a:t>17,430</a:t>
                      </a:r>
                    </a:p>
                  </a:txBody>
                  <a:tcPr marL="0" marR="0" marT="0" marB="0" anchor="ctr">
                    <a:lnL>
                      <a:noFill/>
                    </a:lnL>
                    <a:lnR>
                      <a:noFill/>
                    </a:lnR>
                    <a:lnT>
                      <a:noFill/>
                    </a:lnT>
                    <a:lnB>
                      <a:noFill/>
                    </a:lnB>
                  </a:tcPr>
                </a:tc>
                <a:tc>
                  <a:txBody>
                    <a:bodyPr/>
                    <a:lstStyle/>
                    <a:p>
                      <a:pPr algn="l" fontAlgn="ctr"/>
                      <a:endParaRPr lang="es-CO" sz="12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0</a:t>
                      </a: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0</a:t>
                      </a:r>
                    </a:p>
                  </a:txBody>
                  <a:tcPr marL="0" marR="0" marT="0" marB="0" anchor="ctr">
                    <a:lnL>
                      <a:noFill/>
                    </a:lnL>
                    <a:lnR>
                      <a:noFill/>
                    </a:lnR>
                    <a:lnT>
                      <a:noFill/>
                    </a:lnT>
                    <a:lnB>
                      <a:noFill/>
                    </a:lnB>
                  </a:tcPr>
                </a:tc>
                <a:extLst>
                  <a:ext uri="{0D108BD9-81ED-4DB2-BD59-A6C34878D82A}">
                    <a16:rowId xmlns:a16="http://schemas.microsoft.com/office/drawing/2014/main" val="4185462930"/>
                  </a:ext>
                </a:extLst>
              </a:tr>
              <a:tr h="264194">
                <a:tc>
                  <a:txBody>
                    <a:bodyPr/>
                    <a:lstStyle/>
                    <a:p>
                      <a:pPr algn="l" fontAlgn="ctr"/>
                      <a:r>
                        <a:rPr lang="es-CO" sz="1200" b="0" i="0" u="none" strike="noStrike">
                          <a:solidFill>
                            <a:srgbClr val="000000"/>
                          </a:solidFill>
                          <a:effectLst/>
                          <a:latin typeface="Arial Narrow" panose="020B0606020202030204" pitchFamily="34" charset="0"/>
                        </a:rPr>
                        <a:t>Reservas</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498</a:t>
                      </a:r>
                    </a:p>
                  </a:txBody>
                  <a:tcPr marL="0" marR="0" marT="0"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437</a:t>
                      </a:r>
                    </a:p>
                  </a:txBody>
                  <a:tcPr marL="0" marR="0" marT="0" marB="0" anchor="ctr">
                    <a:lnL>
                      <a:noFill/>
                    </a:lnL>
                    <a:lnR>
                      <a:noFill/>
                    </a:lnR>
                    <a:lnT>
                      <a:noFill/>
                    </a:lnT>
                    <a:lnB>
                      <a:noFill/>
                    </a:lnB>
                  </a:tcPr>
                </a:tc>
                <a:tc>
                  <a:txBody>
                    <a:bodyPr/>
                    <a:lstStyle/>
                    <a:p>
                      <a:pPr algn="l" fontAlgn="ctr"/>
                      <a:endParaRPr lang="es-CO" sz="12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dirty="0">
                          <a:solidFill>
                            <a:srgbClr val="000000"/>
                          </a:solidFill>
                          <a:effectLst/>
                          <a:latin typeface="Arial Narrow" panose="020B0606020202030204" pitchFamily="34" charset="0"/>
                        </a:rPr>
                        <a:t>437</a:t>
                      </a:r>
                    </a:p>
                  </a:txBody>
                  <a:tcPr marL="0" marR="0" marT="0" marB="0" anchor="ctr">
                    <a:lnL>
                      <a:noFill/>
                    </a:lnL>
                    <a:lnR>
                      <a:noFill/>
                    </a:lnR>
                    <a:lnT>
                      <a:noFill/>
                    </a:lnT>
                    <a:lnB>
                      <a:noFill/>
                    </a:lnB>
                  </a:tcPr>
                </a:tc>
                <a:tc>
                  <a:txBody>
                    <a:bodyPr/>
                    <a:lstStyle/>
                    <a:p>
                      <a:pPr algn="l" fontAlgn="ctr"/>
                      <a:endParaRPr lang="es-CO" sz="12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14</a:t>
                      </a: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14</a:t>
                      </a:r>
                    </a:p>
                  </a:txBody>
                  <a:tcPr marL="0" marR="0" marT="0" marB="0" anchor="ctr">
                    <a:lnL>
                      <a:noFill/>
                    </a:lnL>
                    <a:lnR>
                      <a:noFill/>
                    </a:lnR>
                    <a:lnT>
                      <a:noFill/>
                    </a:lnT>
                    <a:lnB>
                      <a:noFill/>
                    </a:lnB>
                  </a:tcPr>
                </a:tc>
                <a:extLst>
                  <a:ext uri="{0D108BD9-81ED-4DB2-BD59-A6C34878D82A}">
                    <a16:rowId xmlns:a16="http://schemas.microsoft.com/office/drawing/2014/main" val="2929993281"/>
                  </a:ext>
                </a:extLst>
              </a:tr>
              <a:tr h="264194">
                <a:tc>
                  <a:txBody>
                    <a:bodyPr/>
                    <a:lstStyle/>
                    <a:p>
                      <a:pPr algn="l" fontAlgn="ctr"/>
                      <a:r>
                        <a:rPr lang="es-CO" sz="1200" b="0" i="0" u="none" strike="noStrike">
                          <a:solidFill>
                            <a:srgbClr val="000000"/>
                          </a:solidFill>
                          <a:effectLst/>
                          <a:latin typeface="Arial Narrow" panose="020B0606020202030204" pitchFamily="34" charset="0"/>
                        </a:rPr>
                        <a:t>Resultados de ejercicios Anteriores</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0</a:t>
                      </a: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14</a:t>
                      </a:r>
                    </a:p>
                  </a:txBody>
                  <a:tcPr marL="0" marR="0" marT="0" marB="0" anchor="ctr">
                    <a:lnL>
                      <a:noFill/>
                    </a:lnL>
                    <a:lnR>
                      <a:noFill/>
                    </a:lnR>
                    <a:lnT>
                      <a:noFill/>
                    </a:lnT>
                    <a:lnB>
                      <a:noFill/>
                    </a:lnB>
                  </a:tcPr>
                </a:tc>
                <a:tc>
                  <a:txBody>
                    <a:bodyPr/>
                    <a:lstStyle/>
                    <a:p>
                      <a:pPr algn="l" fontAlgn="ctr"/>
                      <a:endParaRPr lang="es-CO" sz="12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dirty="0">
                          <a:solidFill>
                            <a:srgbClr val="000000"/>
                          </a:solidFill>
                          <a:effectLst/>
                          <a:latin typeface="Arial Narrow" panose="020B0606020202030204" pitchFamily="34" charset="0"/>
                        </a:rPr>
                        <a:t>14</a:t>
                      </a:r>
                    </a:p>
                  </a:txBody>
                  <a:tcPr marL="0" marR="0" marT="0" marB="0" anchor="ctr">
                    <a:lnL>
                      <a:noFill/>
                    </a:lnL>
                    <a:lnR>
                      <a:noFill/>
                    </a:lnR>
                    <a:lnT>
                      <a:noFill/>
                    </a:lnT>
                    <a:lnB>
                      <a:noFill/>
                    </a:lnB>
                  </a:tcPr>
                </a:tc>
                <a:tc>
                  <a:txBody>
                    <a:bodyPr/>
                    <a:lstStyle/>
                    <a:p>
                      <a:pPr algn="l" fontAlgn="ctr"/>
                      <a:endParaRPr lang="es-CO" sz="12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-100</a:t>
                      </a: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-100</a:t>
                      </a:r>
                    </a:p>
                  </a:txBody>
                  <a:tcPr marL="0" marR="0" marT="0" marB="0" anchor="ctr">
                    <a:lnL>
                      <a:noFill/>
                    </a:lnL>
                    <a:lnR>
                      <a:noFill/>
                    </a:lnR>
                    <a:lnT>
                      <a:noFill/>
                    </a:lnT>
                    <a:lnB>
                      <a:noFill/>
                    </a:lnB>
                  </a:tcPr>
                </a:tc>
                <a:extLst>
                  <a:ext uri="{0D108BD9-81ED-4DB2-BD59-A6C34878D82A}">
                    <a16:rowId xmlns:a16="http://schemas.microsoft.com/office/drawing/2014/main" val="648168489"/>
                  </a:ext>
                </a:extLst>
              </a:tr>
              <a:tr h="264194">
                <a:tc>
                  <a:txBody>
                    <a:bodyPr/>
                    <a:lstStyle/>
                    <a:p>
                      <a:pPr algn="l" fontAlgn="ctr"/>
                      <a:r>
                        <a:rPr lang="es-CO" sz="1200" b="0" i="0" u="none" strike="noStrike">
                          <a:solidFill>
                            <a:srgbClr val="000000"/>
                          </a:solidFill>
                          <a:effectLst/>
                          <a:latin typeface="Arial Narrow" panose="020B0606020202030204" pitchFamily="34" charset="0"/>
                        </a:rPr>
                        <a:t>Resultado del ejercicio</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518</a:t>
                      </a:r>
                    </a:p>
                  </a:txBody>
                  <a:tcPr marL="0" marR="0" marT="0"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447</a:t>
                      </a:r>
                    </a:p>
                  </a:txBody>
                  <a:tcPr marL="0" marR="0" marT="0" marB="0" anchor="ctr">
                    <a:lnL>
                      <a:noFill/>
                    </a:lnL>
                    <a:lnR>
                      <a:noFill/>
                    </a:lnR>
                    <a:lnT>
                      <a:noFill/>
                    </a:lnT>
                    <a:lnB>
                      <a:noFill/>
                    </a:lnB>
                  </a:tcPr>
                </a:tc>
                <a:tc>
                  <a:txBody>
                    <a:bodyPr/>
                    <a:lstStyle/>
                    <a:p>
                      <a:pPr algn="l" fontAlgn="ctr"/>
                      <a:endParaRPr lang="es-CO" sz="12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dirty="0">
                          <a:solidFill>
                            <a:srgbClr val="000000"/>
                          </a:solidFill>
                          <a:effectLst/>
                          <a:latin typeface="Arial Narrow" panose="020B0606020202030204" pitchFamily="34" charset="0"/>
                        </a:rPr>
                        <a:t>598</a:t>
                      </a:r>
                    </a:p>
                  </a:txBody>
                  <a:tcPr marL="0" marR="0" marT="0" marB="0" anchor="ctr">
                    <a:lnL>
                      <a:noFill/>
                    </a:lnL>
                    <a:lnR>
                      <a:noFill/>
                    </a:lnR>
                    <a:lnT>
                      <a:noFill/>
                    </a:lnT>
                    <a:lnB>
                      <a:noFill/>
                    </a:lnB>
                  </a:tcPr>
                </a:tc>
                <a:tc>
                  <a:txBody>
                    <a:bodyPr/>
                    <a:lstStyle/>
                    <a:p>
                      <a:pPr algn="l" fontAlgn="ctr"/>
                      <a:endParaRPr lang="es-CO" sz="12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16</a:t>
                      </a: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-13</a:t>
                      </a:r>
                    </a:p>
                  </a:txBody>
                  <a:tcPr marL="0" marR="0" marT="0" marB="0" anchor="ctr">
                    <a:lnL>
                      <a:noFill/>
                    </a:lnL>
                    <a:lnR>
                      <a:noFill/>
                    </a:lnR>
                    <a:lnT>
                      <a:noFill/>
                    </a:lnT>
                    <a:lnB>
                      <a:noFill/>
                    </a:lnB>
                  </a:tcPr>
                </a:tc>
                <a:extLst>
                  <a:ext uri="{0D108BD9-81ED-4DB2-BD59-A6C34878D82A}">
                    <a16:rowId xmlns:a16="http://schemas.microsoft.com/office/drawing/2014/main" val="3318744293"/>
                  </a:ext>
                </a:extLst>
              </a:tr>
              <a:tr h="264194">
                <a:tc>
                  <a:txBody>
                    <a:bodyPr/>
                    <a:lstStyle/>
                    <a:p>
                      <a:pPr algn="l" fontAlgn="ctr"/>
                      <a:r>
                        <a:rPr lang="es-CO" sz="1200" b="0" i="0" u="none" strike="noStrike">
                          <a:solidFill>
                            <a:srgbClr val="000000"/>
                          </a:solidFill>
                          <a:effectLst/>
                          <a:latin typeface="Arial Narrow" panose="020B0606020202030204" pitchFamily="34" charset="0"/>
                        </a:rPr>
                        <a:t>Impactos por Transición</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( 126)</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( 126)</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dirty="0">
                          <a:solidFill>
                            <a:srgbClr val="000000"/>
                          </a:solidFill>
                          <a:effectLst/>
                          <a:latin typeface="Arial Narrow" panose="020B0606020202030204" pitchFamily="34" charset="0"/>
                        </a:rPr>
                        <a:t>( 126)</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 0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 0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44734759"/>
                  </a:ext>
                </a:extLst>
              </a:tr>
              <a:tr h="264194">
                <a:tc>
                  <a:txBody>
                    <a:bodyPr/>
                    <a:lstStyle/>
                    <a:p>
                      <a:pPr algn="l" fontAlgn="ctr"/>
                      <a:r>
                        <a:rPr lang="es-CO" sz="1200" b="1" i="0" u="none" strike="noStrike">
                          <a:solidFill>
                            <a:srgbClr val="000000"/>
                          </a:solidFill>
                          <a:effectLst/>
                          <a:latin typeface="Arial Narrow" panose="020B0606020202030204" pitchFamily="34" charset="0"/>
                        </a:rPr>
                        <a:t>TOTAL PATRIMONIO</a:t>
                      </a: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Arial Narrow" panose="020B0606020202030204" pitchFamily="34" charset="0"/>
                        </a:rPr>
                        <a:t>18,320</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Arial Narrow" panose="020B0606020202030204" pitchFamily="34" charset="0"/>
                        </a:rPr>
                        <a:t>18,202</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dirty="0">
                          <a:solidFill>
                            <a:srgbClr val="000000"/>
                          </a:solidFill>
                          <a:effectLst/>
                          <a:latin typeface="Arial Narrow" panose="020B0606020202030204" pitchFamily="34" charset="0"/>
                        </a:rPr>
                        <a:t>18,353</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dirty="0">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Arial Narrow" panose="020B0606020202030204" pitchFamily="34" charset="0"/>
                        </a:rPr>
                        <a:t>1</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Arial Narrow" panose="020B0606020202030204" pitchFamily="34" charset="0"/>
                        </a:rPr>
                        <a:t>0</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44091135"/>
                  </a:ext>
                </a:extLst>
              </a:tr>
              <a:tr h="185801">
                <a:tc>
                  <a:txBody>
                    <a:bodyPr/>
                    <a:lstStyle/>
                    <a:p>
                      <a:pPr algn="l" fontAlgn="ctr"/>
                      <a:endParaRPr lang="es-CO" sz="12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Arial Narrow" panose="020B0606020202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s-CO" sz="1200" b="0"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Arial Narrow" panose="020B0606020202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Arial Narrow" panose="020B0606020202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dirty="0">
                        <a:effectLst/>
                        <a:latin typeface="Arial Narrow" panose="020B0606020202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Arial Narrow" panose="020B0606020202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s-CO" sz="1200" b="0"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ctr" fontAlgn="ctr"/>
                      <a:r>
                        <a:rPr lang="es-CO" sz="1200" b="0" i="0" u="none" strike="noStrike" dirty="0">
                          <a:effectLst/>
                          <a:latin typeface="Arial Narrow" panose="020B0606020202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99434711"/>
                  </a:ext>
                </a:extLst>
              </a:tr>
              <a:tr h="264194">
                <a:tc>
                  <a:txBody>
                    <a:bodyPr/>
                    <a:lstStyle/>
                    <a:p>
                      <a:pPr algn="l" fontAlgn="ctr"/>
                      <a:r>
                        <a:rPr lang="es-CO" sz="1200" b="1" i="0" u="none" strike="noStrike">
                          <a:solidFill>
                            <a:srgbClr val="000000"/>
                          </a:solidFill>
                          <a:effectLst/>
                          <a:latin typeface="Arial Narrow" panose="020B0606020202030204" pitchFamily="34" charset="0"/>
                        </a:rPr>
                        <a:t>TOTAL PASIVO Y PATRIMONIO</a:t>
                      </a: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Arial Narrow" panose="020B0606020202030204" pitchFamily="34" charset="0"/>
                        </a:rPr>
                        <a:t>22,711</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1"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Arial Narrow" panose="020B0606020202030204" pitchFamily="34" charset="0"/>
                        </a:rPr>
                        <a:t>21,645</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Arial Narrow" panose="020B0606020202030204" pitchFamily="34" charset="0"/>
                        </a:rPr>
                        <a:t>20,389</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dirty="0">
                          <a:solidFill>
                            <a:srgbClr val="000000"/>
                          </a:solidFill>
                          <a:effectLst/>
                          <a:latin typeface="Arial Narrow" panose="020B0606020202030204" pitchFamily="34" charset="0"/>
                        </a:rPr>
                        <a:t>5</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1" i="0" u="none" strike="noStrike" dirty="0">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dirty="0">
                          <a:solidFill>
                            <a:srgbClr val="000000"/>
                          </a:solidFill>
                          <a:effectLst/>
                          <a:latin typeface="Arial Narrow" panose="020B0606020202030204" pitchFamily="34" charset="0"/>
                        </a:rPr>
                        <a:t>11</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573202754"/>
                  </a:ext>
                </a:extLst>
              </a:tr>
            </a:tbl>
          </a:graphicData>
        </a:graphic>
      </p:graphicFrame>
      <p:pic>
        <p:nvPicPr>
          <p:cNvPr id="6382" name="Imagen 3" descr="Logo SAE-01.jpg">
            <a:extLst>
              <a:ext uri="{FF2B5EF4-FFF2-40B4-BE49-F238E27FC236}">
                <a16:creationId xmlns:a16="http://schemas.microsoft.com/office/drawing/2014/main" id="{489987BB-006C-48FB-A373-CD12C1D7356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145695" y="464458"/>
            <a:ext cx="1012372" cy="818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Marcador de número de diapositiva 1">
            <a:extLst>
              <a:ext uri="{FF2B5EF4-FFF2-40B4-BE49-F238E27FC236}">
                <a16:creationId xmlns:a16="http://schemas.microsoft.com/office/drawing/2014/main" id="{83D77735-4558-4589-901B-80DC06190672}"/>
              </a:ext>
            </a:extLst>
          </p:cNvPr>
          <p:cNvSpPr>
            <a:spLocks noGrp="1"/>
          </p:cNvSpPr>
          <p:nvPr>
            <p:ph type="sldNum" sz="quarter" idx="12"/>
          </p:nvPr>
        </p:nvSpPr>
        <p:spPr>
          <a:xfrm>
            <a:off x="8181220" y="5676296"/>
            <a:ext cx="1850571" cy="327781"/>
          </a:xfrm>
        </p:spPr>
        <p:txBody>
          <a:bodyPr/>
          <a:lstStyle/>
          <a:p>
            <a:pPr>
              <a:defRPr/>
            </a:pPr>
            <a:fld id="{7992C296-D9E5-454B-AFF1-B7CFC785B517}" type="slidenum">
              <a:rPr lang="es-ES"/>
              <a:pPr>
                <a:defRPr/>
              </a:pPr>
              <a:t>6</a:t>
            </a:fld>
            <a:endParaRPr lang="es-ES" dirty="0"/>
          </a:p>
        </p:txBody>
      </p:sp>
      <p:sp>
        <p:nvSpPr>
          <p:cNvPr id="9" name="Título 1">
            <a:extLst>
              <a:ext uri="{FF2B5EF4-FFF2-40B4-BE49-F238E27FC236}">
                <a16:creationId xmlns:a16="http://schemas.microsoft.com/office/drawing/2014/main" id="{B5BF4FE3-6F05-4928-8F63-33BEFBC0B9B3}"/>
              </a:ext>
            </a:extLst>
          </p:cNvPr>
          <p:cNvSpPr txBox="1">
            <a:spLocks/>
          </p:cNvSpPr>
          <p:nvPr/>
        </p:nvSpPr>
        <p:spPr>
          <a:xfrm>
            <a:off x="4262362" y="249162"/>
            <a:ext cx="5145314" cy="625324"/>
          </a:xfrm>
          <a:prstGeom prst="rect">
            <a:avLst/>
          </a:prstGeom>
        </p:spPr>
        <p:txBody>
          <a:bodyPr lIns="47026" tIns="23514" rIns="47026" bIns="23514"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3352" dirty="0">
                <a:latin typeface="Arial Narrow" panose="020B0606020202030204" pitchFamily="34" charset="0"/>
              </a:rPr>
              <a:t> </a:t>
            </a:r>
            <a:r>
              <a:rPr lang="es-CO" sz="1524" dirty="0">
                <a:solidFill>
                  <a:srgbClr val="0070C0"/>
                </a:solidFill>
                <a:latin typeface="Arial Narrow" panose="020B0606020202030204" pitchFamily="34" charset="0"/>
                <a:ea typeface="+mn-ea"/>
                <a:cs typeface="Lato Regular"/>
              </a:rPr>
              <a:t>ESTADO DE SITUACION FINANCIERA INDIVIDUAL</a:t>
            </a:r>
          </a:p>
          <a:p>
            <a:pPr algn="ctr">
              <a:defRPr/>
            </a:pPr>
            <a:r>
              <a:rPr lang="es-CO" sz="914" dirty="0">
                <a:solidFill>
                  <a:srgbClr val="0070C0"/>
                </a:solidFill>
                <a:latin typeface="Arial Narrow" panose="020B0606020202030204" pitchFamily="34" charset="0"/>
                <a:ea typeface="+mn-ea"/>
                <a:cs typeface="Lato Regular"/>
              </a:rPr>
              <a:t>PERIODOS TERMINADOS EL 30 DE NOVIEMBRE DE 2017 Y  30 DE NOVIEMBRE 2016</a:t>
            </a:r>
          </a:p>
          <a:p>
            <a:pPr algn="ctr">
              <a:defRPr/>
            </a:pPr>
            <a:r>
              <a:rPr lang="es-CO" sz="914" dirty="0">
                <a:solidFill>
                  <a:srgbClr val="0070C0"/>
                </a:solidFill>
                <a:latin typeface="Arial Narrow" panose="020B0606020202030204" pitchFamily="34" charset="0"/>
                <a:ea typeface="+mn-ea"/>
                <a:cs typeface="Lato Regular"/>
              </a:rPr>
              <a:t>(cifra en millones de pesos colombianos)</a:t>
            </a:r>
          </a:p>
          <a:p>
            <a:pPr>
              <a:defRPr/>
            </a:pPr>
            <a:endParaRPr lang="es-CO" sz="914" b="1" dirty="0">
              <a:solidFill>
                <a:srgbClr val="0070C0"/>
              </a:solidFill>
              <a:latin typeface="Arial Narrow" panose="020B0606020202030204" pitchFamily="34" charset="0"/>
              <a:ea typeface="+mn-ea"/>
              <a:cs typeface="Lato Regular"/>
            </a:endParaRPr>
          </a:p>
        </p:txBody>
      </p:sp>
      <p:sp>
        <p:nvSpPr>
          <p:cNvPr id="14" name="Botón de acción: ir hacia delante o siguiente 13">
            <a:hlinkClick r:id="rId3" action="ppaction://hlinksldjump" highlightClick="1"/>
            <a:extLst>
              <a:ext uri="{FF2B5EF4-FFF2-40B4-BE49-F238E27FC236}">
                <a16:creationId xmlns:a16="http://schemas.microsoft.com/office/drawing/2014/main" id="{EA2410D8-5624-484B-BC76-ED5F5D39F8ED}"/>
              </a:ext>
            </a:extLst>
          </p:cNvPr>
          <p:cNvSpPr/>
          <p:nvPr/>
        </p:nvSpPr>
        <p:spPr>
          <a:xfrm>
            <a:off x="3999896" y="2254553"/>
            <a:ext cx="270933" cy="111276"/>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34"/>
          </a:p>
        </p:txBody>
      </p:sp>
      <p:sp>
        <p:nvSpPr>
          <p:cNvPr id="15" name="Botón de acción: ir hacia delante o siguiente 14">
            <a:hlinkClick r:id="rId4" action="ppaction://hlinksldjump" highlightClick="1"/>
            <a:extLst>
              <a:ext uri="{FF2B5EF4-FFF2-40B4-BE49-F238E27FC236}">
                <a16:creationId xmlns:a16="http://schemas.microsoft.com/office/drawing/2014/main" id="{853153FF-FD68-4A65-8E5D-65A5A9E50ECF}"/>
              </a:ext>
            </a:extLst>
          </p:cNvPr>
          <p:cNvSpPr/>
          <p:nvPr/>
        </p:nvSpPr>
        <p:spPr>
          <a:xfrm>
            <a:off x="5141686" y="2525487"/>
            <a:ext cx="270933" cy="110067"/>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34"/>
          </a:p>
        </p:txBody>
      </p:sp>
      <p:sp>
        <p:nvSpPr>
          <p:cNvPr id="16" name="Botón de acción: ir hacia delante o siguiente 15">
            <a:hlinkClick r:id="rId4" action="ppaction://hlinksldjump" highlightClick="1"/>
            <a:extLst>
              <a:ext uri="{FF2B5EF4-FFF2-40B4-BE49-F238E27FC236}">
                <a16:creationId xmlns:a16="http://schemas.microsoft.com/office/drawing/2014/main" id="{7B3C08DA-F952-43BD-A205-B07B3642AE38}"/>
              </a:ext>
            </a:extLst>
          </p:cNvPr>
          <p:cNvSpPr/>
          <p:nvPr/>
        </p:nvSpPr>
        <p:spPr>
          <a:xfrm>
            <a:off x="3551162" y="2792791"/>
            <a:ext cx="262467" cy="128210"/>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34"/>
          </a:p>
        </p:txBody>
      </p:sp>
      <p:sp>
        <p:nvSpPr>
          <p:cNvPr id="17" name="Botón de acción: ir hacia delante o siguiente 16">
            <a:hlinkClick r:id="rId5" action="ppaction://hlinksldjump" highlightClick="1"/>
            <a:extLst>
              <a:ext uri="{FF2B5EF4-FFF2-40B4-BE49-F238E27FC236}">
                <a16:creationId xmlns:a16="http://schemas.microsoft.com/office/drawing/2014/main" id="{23F844FA-3B50-4FA0-826C-A60B33F38078}"/>
              </a:ext>
            </a:extLst>
          </p:cNvPr>
          <p:cNvSpPr/>
          <p:nvPr/>
        </p:nvSpPr>
        <p:spPr>
          <a:xfrm>
            <a:off x="3690258" y="3087915"/>
            <a:ext cx="272142" cy="116114"/>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34" dirty="0"/>
          </a:p>
        </p:txBody>
      </p:sp>
      <p:sp>
        <p:nvSpPr>
          <p:cNvPr id="12" name="Rectángulo 11">
            <a:extLst>
              <a:ext uri="{FF2B5EF4-FFF2-40B4-BE49-F238E27FC236}">
                <a16:creationId xmlns:a16="http://schemas.microsoft.com/office/drawing/2014/main" id="{FA26F299-91A4-4047-ACA6-52C73AEDAF3C}"/>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sz="1600" dirty="0"/>
          </a:p>
        </p:txBody>
      </p:sp>
      <p:sp>
        <p:nvSpPr>
          <p:cNvPr id="13" name="CuadroTexto 11">
            <a:extLst>
              <a:ext uri="{FF2B5EF4-FFF2-40B4-BE49-F238E27FC236}">
                <a16:creationId xmlns:a16="http://schemas.microsoft.com/office/drawing/2014/main" id="{71C8D396-493C-48DE-A909-A1A7CE698046}"/>
              </a:ext>
            </a:extLst>
          </p:cNvPr>
          <p:cNvSpPr txBox="1">
            <a:spLocks noChangeArrowheads="1"/>
          </p:cNvSpPr>
          <p:nvPr/>
        </p:nvSpPr>
        <p:spPr bwMode="auto">
          <a:xfrm>
            <a:off x="7415869" y="6540500"/>
            <a:ext cx="45339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ES" altLang="es-CO" sz="1200" dirty="0">
                <a:solidFill>
                  <a:schemeClr val="bg1"/>
                </a:solidFill>
                <a:latin typeface="Lato Regular" panose="020F0502020204030203"/>
                <a:ea typeface="Lato Regular" panose="020F0502020204030203"/>
                <a:cs typeface="Lato Regular" panose="020F0502020204030203"/>
              </a:rPr>
              <a:t>Vicepresidencia Administrativa y Financiera – Gerencia Financiera</a:t>
            </a:r>
          </a:p>
        </p:txBody>
      </p:sp>
    </p:spTree>
    <p:extLst>
      <p:ext uri="{BB962C8B-B14F-4D97-AF65-F5344CB8AC3E}">
        <p14:creationId xmlns:p14="http://schemas.microsoft.com/office/powerpoint/2010/main" val="38957919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a 2">
            <a:extLst>
              <a:ext uri="{FF2B5EF4-FFF2-40B4-BE49-F238E27FC236}">
                <a16:creationId xmlns:a16="http://schemas.microsoft.com/office/drawing/2014/main" id="{B72027E6-D1AD-4D6B-9D12-03A226C2AD65}"/>
              </a:ext>
            </a:extLst>
          </p:cNvPr>
          <p:cNvGraphicFramePr>
            <a:graphicFrameLocks noGrp="1"/>
          </p:cNvGraphicFramePr>
          <p:nvPr>
            <p:extLst/>
          </p:nvPr>
        </p:nvGraphicFramePr>
        <p:xfrm>
          <a:off x="2440819" y="1577220"/>
          <a:ext cx="7769981" cy="4351888"/>
        </p:xfrm>
        <a:graphic>
          <a:graphicData uri="http://schemas.openxmlformats.org/drawingml/2006/table">
            <a:tbl>
              <a:tblPr/>
              <a:tblGrid>
                <a:gridCol w="3304764">
                  <a:extLst>
                    <a:ext uri="{9D8B030D-6E8A-4147-A177-3AD203B41FA5}">
                      <a16:colId xmlns:a16="http://schemas.microsoft.com/office/drawing/2014/main" val="3766324442"/>
                    </a:ext>
                  </a:extLst>
                </a:gridCol>
                <a:gridCol w="946021">
                  <a:extLst>
                    <a:ext uri="{9D8B030D-6E8A-4147-A177-3AD203B41FA5}">
                      <a16:colId xmlns:a16="http://schemas.microsoft.com/office/drawing/2014/main" val="1742630232"/>
                    </a:ext>
                  </a:extLst>
                </a:gridCol>
                <a:gridCol w="63068">
                  <a:extLst>
                    <a:ext uri="{9D8B030D-6E8A-4147-A177-3AD203B41FA5}">
                      <a16:colId xmlns:a16="http://schemas.microsoft.com/office/drawing/2014/main" val="3668804264"/>
                    </a:ext>
                  </a:extLst>
                </a:gridCol>
                <a:gridCol w="908180">
                  <a:extLst>
                    <a:ext uri="{9D8B030D-6E8A-4147-A177-3AD203B41FA5}">
                      <a16:colId xmlns:a16="http://schemas.microsoft.com/office/drawing/2014/main" val="3235686880"/>
                    </a:ext>
                  </a:extLst>
                </a:gridCol>
                <a:gridCol w="163976">
                  <a:extLst>
                    <a:ext uri="{9D8B030D-6E8A-4147-A177-3AD203B41FA5}">
                      <a16:colId xmlns:a16="http://schemas.microsoft.com/office/drawing/2014/main" val="668826342"/>
                    </a:ext>
                  </a:extLst>
                </a:gridCol>
                <a:gridCol w="655907">
                  <a:extLst>
                    <a:ext uri="{9D8B030D-6E8A-4147-A177-3AD203B41FA5}">
                      <a16:colId xmlns:a16="http://schemas.microsoft.com/office/drawing/2014/main" val="1763242877"/>
                    </a:ext>
                  </a:extLst>
                </a:gridCol>
                <a:gridCol w="113523">
                  <a:extLst>
                    <a:ext uri="{9D8B030D-6E8A-4147-A177-3AD203B41FA5}">
                      <a16:colId xmlns:a16="http://schemas.microsoft.com/office/drawing/2014/main" val="49342487"/>
                    </a:ext>
                  </a:extLst>
                </a:gridCol>
                <a:gridCol w="731589">
                  <a:extLst>
                    <a:ext uri="{9D8B030D-6E8A-4147-A177-3AD203B41FA5}">
                      <a16:colId xmlns:a16="http://schemas.microsoft.com/office/drawing/2014/main" val="4209086765"/>
                    </a:ext>
                  </a:extLst>
                </a:gridCol>
                <a:gridCol w="113523">
                  <a:extLst>
                    <a:ext uri="{9D8B030D-6E8A-4147-A177-3AD203B41FA5}">
                      <a16:colId xmlns:a16="http://schemas.microsoft.com/office/drawing/2014/main" val="517731246"/>
                    </a:ext>
                  </a:extLst>
                </a:gridCol>
                <a:gridCol w="769430">
                  <a:extLst>
                    <a:ext uri="{9D8B030D-6E8A-4147-A177-3AD203B41FA5}">
                      <a16:colId xmlns:a16="http://schemas.microsoft.com/office/drawing/2014/main" val="3015906605"/>
                    </a:ext>
                  </a:extLst>
                </a:gridCol>
              </a:tblGrid>
              <a:tr h="557349">
                <a:tc>
                  <a:txBody>
                    <a:bodyPr/>
                    <a:lstStyle/>
                    <a:p>
                      <a:pPr algn="l" fontAlgn="b"/>
                      <a:endParaRPr lang="es-CO" sz="1200" b="0" i="0" u="none" strike="noStrike" dirty="0">
                        <a:effectLst/>
                        <a:latin typeface="Arial Narrow" panose="020B0606020202030204" pitchFamily="34" charset="0"/>
                      </a:endParaRPr>
                    </a:p>
                  </a:txBody>
                  <a:tcPr marL="0" marR="0" marT="0" marB="0" anchor="b">
                    <a:lnL>
                      <a:noFill/>
                    </a:lnL>
                    <a:lnR>
                      <a:noFill/>
                    </a:lnR>
                    <a:lnT>
                      <a:noFill/>
                    </a:lnT>
                    <a:lnB>
                      <a:noFill/>
                    </a:lnB>
                  </a:tcPr>
                </a:tc>
                <a:tc>
                  <a:txBody>
                    <a:bodyPr/>
                    <a:lstStyle/>
                    <a:p>
                      <a:pPr algn="ctr" fontAlgn="ctr"/>
                      <a:r>
                        <a:rPr lang="es-CO" sz="1200" b="0" i="0" u="none" strike="noStrike">
                          <a:effectLst/>
                          <a:latin typeface="Arial Narrow" panose="020B0606020202030204" pitchFamily="34" charset="0"/>
                        </a:rPr>
                        <a:t>nov-17</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1200" b="0"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ctr" fontAlgn="ctr"/>
                      <a:r>
                        <a:rPr lang="es-CO" sz="1200" b="0" i="0" u="none" strike="noStrike">
                          <a:effectLst/>
                          <a:latin typeface="Arial Narrow" panose="020B0606020202030204" pitchFamily="34" charset="0"/>
                        </a:rPr>
                        <a:t>nov-16</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s-CO" sz="1200" b="1"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ctr" fontAlgn="ctr"/>
                      <a:r>
                        <a:rPr lang="es-CO" sz="1200" b="0" i="0" u="none" strike="noStrike">
                          <a:effectLst/>
                          <a:latin typeface="Arial Narrow" panose="020B0606020202030204" pitchFamily="34" charset="0"/>
                        </a:rPr>
                        <a:t>Diciembre 2016</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s-CO" sz="1200" b="1"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ctr" fontAlgn="ctr"/>
                      <a:r>
                        <a:rPr lang="es-CO" sz="1200" b="0" i="0" u="none" strike="noStrike">
                          <a:effectLst/>
                          <a:latin typeface="Arial Narrow" panose="020B0606020202030204" pitchFamily="34" charset="0"/>
                        </a:rPr>
                        <a:t>Variación % Noviembre</a:t>
                      </a:r>
                      <a:br>
                        <a:rPr lang="es-CO" sz="1200" b="0" i="0" u="none" strike="noStrike">
                          <a:effectLst/>
                          <a:latin typeface="Arial Narrow" panose="020B0606020202030204" pitchFamily="34" charset="0"/>
                        </a:rPr>
                      </a:br>
                      <a:r>
                        <a:rPr lang="es-CO" sz="1200" b="0" i="0" u="none" strike="noStrike">
                          <a:effectLst/>
                          <a:latin typeface="Arial Narrow" panose="020B0606020202030204" pitchFamily="34" charset="0"/>
                        </a:rPr>
                        <a:t>2017-2016</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1200" b="0"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ctr" fontAlgn="ctr"/>
                      <a:r>
                        <a:rPr lang="es-CO" sz="1200" b="0" i="0" u="none" strike="noStrike">
                          <a:effectLst/>
                          <a:latin typeface="Arial Narrow" panose="020B0606020202030204" pitchFamily="34" charset="0"/>
                        </a:rPr>
                        <a:t>Variación % Nov - Dic</a:t>
                      </a:r>
                      <a:br>
                        <a:rPr lang="es-CO" sz="1200" b="0" i="0" u="none" strike="noStrike">
                          <a:effectLst/>
                          <a:latin typeface="Arial Narrow" panose="020B0606020202030204" pitchFamily="34" charset="0"/>
                        </a:rPr>
                      </a:br>
                      <a:r>
                        <a:rPr lang="es-CO" sz="1200" b="0" i="0" u="none" strike="noStrike">
                          <a:effectLst/>
                          <a:latin typeface="Arial Narrow" panose="020B0606020202030204" pitchFamily="34" charset="0"/>
                        </a:rPr>
                        <a:t>2017-2016</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95767290"/>
                  </a:ext>
                </a:extLst>
              </a:tr>
              <a:tr h="231422">
                <a:tc>
                  <a:txBody>
                    <a:bodyPr/>
                    <a:lstStyle/>
                    <a:p>
                      <a:pPr algn="l" fontAlgn="b"/>
                      <a:r>
                        <a:rPr lang="es-CO" sz="1200" b="0" i="0" u="none" strike="noStrike">
                          <a:solidFill>
                            <a:srgbClr val="000000"/>
                          </a:solidFill>
                          <a:effectLst/>
                          <a:latin typeface="Arial Narrow" panose="020B0606020202030204" pitchFamily="34" charset="0"/>
                        </a:rPr>
                        <a:t>INGRESOS POR PRESTACION DE SERVICIOS</a:t>
                      </a: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27,538</a:t>
                      </a: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26,874</a:t>
                      </a: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29,891</a:t>
                      </a: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2</a:t>
                      </a: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-8</a:t>
                      </a: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4196287137"/>
                  </a:ext>
                </a:extLst>
              </a:tr>
              <a:tr h="231422">
                <a:tc>
                  <a:txBody>
                    <a:bodyPr/>
                    <a:lstStyle/>
                    <a:p>
                      <a:pPr algn="l" fontAlgn="b"/>
                      <a:r>
                        <a:rPr lang="es-CO" sz="1200" b="0" i="0" u="none" strike="noStrike">
                          <a:solidFill>
                            <a:srgbClr val="000000"/>
                          </a:solidFill>
                          <a:effectLst/>
                          <a:latin typeface="Arial Narrow" panose="020B0606020202030204" pitchFamily="34" charset="0"/>
                        </a:rPr>
                        <a:t>FINANCIEROS</a:t>
                      </a: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501</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475</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534</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5</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-6</a:t>
                      </a:r>
                    </a:p>
                  </a:txBody>
                  <a:tcPr marL="0" marR="0" marT="0" marB="0" anchor="b">
                    <a:lnL>
                      <a:noFill/>
                    </a:lnL>
                    <a:lnR>
                      <a:noFill/>
                    </a:lnR>
                    <a:lnT>
                      <a:noFill/>
                    </a:lnT>
                    <a:lnB>
                      <a:noFill/>
                    </a:lnB>
                  </a:tcPr>
                </a:tc>
                <a:extLst>
                  <a:ext uri="{0D108BD9-81ED-4DB2-BD59-A6C34878D82A}">
                    <a16:rowId xmlns:a16="http://schemas.microsoft.com/office/drawing/2014/main" val="1762051942"/>
                  </a:ext>
                </a:extLst>
              </a:tr>
              <a:tr h="231422">
                <a:tc>
                  <a:txBody>
                    <a:bodyPr/>
                    <a:lstStyle/>
                    <a:p>
                      <a:pPr algn="l" fontAlgn="b"/>
                      <a:r>
                        <a:rPr lang="es-CO" sz="1200" b="0" i="0" u="none" strike="noStrike">
                          <a:solidFill>
                            <a:srgbClr val="000000"/>
                          </a:solidFill>
                          <a:effectLst/>
                          <a:latin typeface="Arial Narrow" panose="020B0606020202030204" pitchFamily="34" charset="0"/>
                        </a:rPr>
                        <a:t>INGRESOS DIVERSOS</a:t>
                      </a: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33</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3</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136</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1,065</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es-CO" sz="1200" b="0" i="0" u="none" strike="noStrike">
                          <a:solidFill>
                            <a:srgbClr val="000000"/>
                          </a:solidFill>
                          <a:effectLst/>
                          <a:latin typeface="Arial Narrow" panose="020B0606020202030204" pitchFamily="34" charset="0"/>
                        </a:rPr>
                        <a:t>-76</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21365134"/>
                  </a:ext>
                </a:extLst>
              </a:tr>
              <a:tr h="231422">
                <a:tc>
                  <a:txBody>
                    <a:bodyPr/>
                    <a:lstStyle/>
                    <a:p>
                      <a:pPr algn="l" fontAlgn="b"/>
                      <a:r>
                        <a:rPr lang="es-CO" sz="1200" b="1" i="0" u="none" strike="noStrike" dirty="0">
                          <a:solidFill>
                            <a:srgbClr val="000000"/>
                          </a:solidFill>
                          <a:effectLst/>
                          <a:latin typeface="Arial Narrow" panose="020B0606020202030204" pitchFamily="34" charset="0"/>
                        </a:rPr>
                        <a:t>TOTAL INGRESOS OPERACIONALES</a:t>
                      </a:r>
                    </a:p>
                  </a:txBody>
                  <a:tcPr marL="0" marR="0" marT="0" marB="0" anchor="b">
                    <a:lnL>
                      <a:noFill/>
                    </a:lnL>
                    <a:lnR>
                      <a:noFill/>
                    </a:lnR>
                    <a:lnT>
                      <a:noFill/>
                    </a:lnT>
                    <a:lnB>
                      <a:noFill/>
                    </a:lnB>
                  </a:tcPr>
                </a:tc>
                <a:tc>
                  <a:txBody>
                    <a:bodyPr/>
                    <a:lstStyle/>
                    <a:p>
                      <a:pPr algn="r" fontAlgn="b"/>
                      <a:r>
                        <a:rPr lang="es-CO" sz="1200" b="1" i="0" u="none" strike="noStrike">
                          <a:solidFill>
                            <a:srgbClr val="000000"/>
                          </a:solidFill>
                          <a:effectLst/>
                          <a:latin typeface="Arial Narrow" panose="020B0606020202030204" pitchFamily="34" charset="0"/>
                        </a:rPr>
                        <a:t>28,071</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1"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200" b="1" i="0" u="none" strike="noStrike">
                          <a:solidFill>
                            <a:srgbClr val="000000"/>
                          </a:solidFill>
                          <a:effectLst/>
                          <a:latin typeface="Arial Narrow" panose="020B0606020202030204" pitchFamily="34" charset="0"/>
                        </a:rPr>
                        <a:t>27,353</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200" b="1" i="0" u="none" strike="noStrike">
                          <a:solidFill>
                            <a:srgbClr val="000000"/>
                          </a:solidFill>
                          <a:effectLst/>
                          <a:latin typeface="Arial Narrow" panose="020B0606020202030204" pitchFamily="34" charset="0"/>
                        </a:rPr>
                        <a:t>30,560</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200" b="1" i="0" u="none" strike="noStrike">
                          <a:solidFill>
                            <a:srgbClr val="000000"/>
                          </a:solidFill>
                          <a:effectLst/>
                          <a:latin typeface="Arial Narrow" panose="020B0606020202030204" pitchFamily="34" charset="0"/>
                        </a:rPr>
                        <a:t>3</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r>
                        <a:rPr lang="es-CO" sz="1200" b="1" i="0" u="none" strike="noStrike">
                          <a:solidFill>
                            <a:srgbClr val="000000"/>
                          </a:solidFill>
                          <a:effectLst/>
                          <a:latin typeface="Arial Narrow" panose="020B0606020202030204" pitchFamily="34" charset="0"/>
                        </a:rPr>
                        <a:t> </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r" fontAlgn="b"/>
                      <a:r>
                        <a:rPr lang="es-CO" sz="1200" b="1" i="0" u="none" strike="noStrike">
                          <a:solidFill>
                            <a:srgbClr val="000000"/>
                          </a:solidFill>
                          <a:effectLst/>
                          <a:latin typeface="Arial Narrow" panose="020B0606020202030204" pitchFamily="34" charset="0"/>
                        </a:rPr>
                        <a:t>-8</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2272225220"/>
                  </a:ext>
                </a:extLst>
              </a:tr>
              <a:tr h="185783">
                <a:tc>
                  <a:txBody>
                    <a:bodyPr/>
                    <a:lstStyle/>
                    <a:p>
                      <a:pPr algn="l" fontAlgn="b"/>
                      <a:r>
                        <a:rPr lang="es-CO" sz="1200" b="0" i="0" u="none" strike="noStrike">
                          <a:solidFill>
                            <a:srgbClr val="000000"/>
                          </a:solidFill>
                          <a:effectLst/>
                          <a:latin typeface="Arial Narrow" panose="020B0606020202030204" pitchFamily="34" charset="0"/>
                        </a:rPr>
                        <a:t>GASTOS DE ADMINISTRACIÓN DE OPERACIÓN</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364906962"/>
                  </a:ext>
                </a:extLst>
              </a:tr>
              <a:tr h="231422">
                <a:tc>
                  <a:txBody>
                    <a:bodyPr/>
                    <a:lstStyle/>
                    <a:p>
                      <a:pPr algn="l" fontAlgn="b"/>
                      <a:r>
                        <a:rPr lang="es-CO" sz="1200" b="0" i="0" u="none" strike="noStrike">
                          <a:solidFill>
                            <a:srgbClr val="000000"/>
                          </a:solidFill>
                          <a:effectLst/>
                          <a:latin typeface="Arial Narrow" panose="020B0606020202030204" pitchFamily="34" charset="0"/>
                        </a:rPr>
                        <a:t>GASTOS DE PERSONAL</a:t>
                      </a:r>
                    </a:p>
                  </a:txBody>
                  <a:tcPr marL="87084"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15,352</a:t>
                      </a:r>
                    </a:p>
                  </a:txBody>
                  <a:tcPr marL="0" marR="0" marT="0" marB="0" anchor="b">
                    <a:lnL>
                      <a:noFill/>
                    </a:lnL>
                    <a:lnR>
                      <a:noFill/>
                    </a:lnR>
                    <a:lnT>
                      <a:noFill/>
                    </a:lnT>
                    <a:lnB>
                      <a:noFill/>
                    </a:lnB>
                    <a:solidFill>
                      <a:srgbClr val="FFFFFF"/>
                    </a:solidFill>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200" b="0" i="0" u="none" strike="noStrike" dirty="0">
                          <a:solidFill>
                            <a:srgbClr val="000000"/>
                          </a:solidFill>
                          <a:effectLst/>
                          <a:latin typeface="Arial Narrow" panose="020B0606020202030204" pitchFamily="34" charset="0"/>
                        </a:rPr>
                        <a:t>4,649</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5,109</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230</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200</a:t>
                      </a:r>
                    </a:p>
                  </a:txBody>
                  <a:tcPr marL="0" marR="0" marT="0" marB="0" anchor="b">
                    <a:lnL>
                      <a:noFill/>
                    </a:lnL>
                    <a:lnR>
                      <a:noFill/>
                    </a:lnR>
                    <a:lnT>
                      <a:noFill/>
                    </a:lnT>
                    <a:lnB>
                      <a:noFill/>
                    </a:lnB>
                  </a:tcPr>
                </a:tc>
                <a:extLst>
                  <a:ext uri="{0D108BD9-81ED-4DB2-BD59-A6C34878D82A}">
                    <a16:rowId xmlns:a16="http://schemas.microsoft.com/office/drawing/2014/main" val="2405957124"/>
                  </a:ext>
                </a:extLst>
              </a:tr>
              <a:tr h="231422">
                <a:tc>
                  <a:txBody>
                    <a:bodyPr/>
                    <a:lstStyle/>
                    <a:p>
                      <a:pPr algn="l" fontAlgn="b"/>
                      <a:r>
                        <a:rPr lang="es-CO" sz="1200" b="0" i="0" u="none" strike="noStrike">
                          <a:solidFill>
                            <a:srgbClr val="000000"/>
                          </a:solidFill>
                          <a:effectLst/>
                          <a:latin typeface="Arial Narrow" panose="020B0606020202030204" pitchFamily="34" charset="0"/>
                        </a:rPr>
                        <a:t>GASTOS GENERALES</a:t>
                      </a:r>
                    </a:p>
                  </a:txBody>
                  <a:tcPr marL="87084"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6,309</a:t>
                      </a:r>
                    </a:p>
                  </a:txBody>
                  <a:tcPr marL="0" marR="0" marT="0" marB="0" anchor="b">
                    <a:lnL>
                      <a:noFill/>
                    </a:lnL>
                    <a:lnR>
                      <a:noFill/>
                    </a:lnR>
                    <a:lnT>
                      <a:noFill/>
                    </a:lnT>
                    <a:lnB>
                      <a:noFill/>
                    </a:lnB>
                    <a:solidFill>
                      <a:srgbClr val="FFFFFF"/>
                    </a:solidFill>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200" b="0" i="0" u="none" strike="noStrike" dirty="0">
                          <a:solidFill>
                            <a:srgbClr val="000000"/>
                          </a:solidFill>
                          <a:effectLst/>
                          <a:latin typeface="Arial Narrow" panose="020B0606020202030204" pitchFamily="34" charset="0"/>
                        </a:rPr>
                        <a:t>6,079</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6,914</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200" b="0" i="0" u="none" strike="noStrike" dirty="0">
                          <a:solidFill>
                            <a:srgbClr val="000000"/>
                          </a:solidFill>
                          <a:effectLst/>
                          <a:latin typeface="Arial Narrow" panose="020B0606020202030204" pitchFamily="34" charset="0"/>
                        </a:rPr>
                        <a:t>4</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-9</a:t>
                      </a:r>
                    </a:p>
                  </a:txBody>
                  <a:tcPr marL="0" marR="0" marT="0" marB="0" anchor="b">
                    <a:lnL>
                      <a:noFill/>
                    </a:lnL>
                    <a:lnR>
                      <a:noFill/>
                    </a:lnR>
                    <a:lnT>
                      <a:noFill/>
                    </a:lnT>
                    <a:lnB>
                      <a:noFill/>
                    </a:lnB>
                  </a:tcPr>
                </a:tc>
                <a:extLst>
                  <a:ext uri="{0D108BD9-81ED-4DB2-BD59-A6C34878D82A}">
                    <a16:rowId xmlns:a16="http://schemas.microsoft.com/office/drawing/2014/main" val="199418686"/>
                  </a:ext>
                </a:extLst>
              </a:tr>
              <a:tr h="231422">
                <a:tc>
                  <a:txBody>
                    <a:bodyPr/>
                    <a:lstStyle/>
                    <a:p>
                      <a:pPr algn="l" fontAlgn="b"/>
                      <a:r>
                        <a:rPr lang="es-CO" sz="1200" b="0" i="0" u="none" strike="noStrike">
                          <a:solidFill>
                            <a:srgbClr val="000000"/>
                          </a:solidFill>
                          <a:effectLst/>
                          <a:latin typeface="Arial Narrow" panose="020B0606020202030204" pitchFamily="34" charset="0"/>
                        </a:rPr>
                        <a:t>IMPUESTOS, CONTRIBUCIONES Y TASAS</a:t>
                      </a:r>
                    </a:p>
                  </a:txBody>
                  <a:tcPr marL="87084"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243</a:t>
                      </a:r>
                    </a:p>
                  </a:txBody>
                  <a:tcPr marL="0" marR="0" marT="0" marB="0" anchor="b">
                    <a:lnL>
                      <a:noFill/>
                    </a:lnL>
                    <a:lnR>
                      <a:noFill/>
                    </a:lnR>
                    <a:lnT>
                      <a:noFill/>
                    </a:lnT>
                    <a:lnB>
                      <a:noFill/>
                    </a:lnB>
                    <a:solidFill>
                      <a:srgbClr val="FFFFFF"/>
                    </a:solidFill>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361</a:t>
                      </a:r>
                    </a:p>
                  </a:txBody>
                  <a:tcPr marL="0" marR="0" marT="0" marB="0" anchor="b">
                    <a:lnL>
                      <a:noFill/>
                    </a:lnL>
                    <a:lnR>
                      <a:noFill/>
                    </a:lnR>
                    <a:lnT>
                      <a:noFill/>
                    </a:lnT>
                    <a:lnB>
                      <a:noFill/>
                    </a:lnB>
                  </a:tcPr>
                </a:tc>
                <a:tc>
                  <a:txBody>
                    <a:bodyPr/>
                    <a:lstStyle/>
                    <a:p>
                      <a:pPr algn="l" fontAlgn="b"/>
                      <a:endParaRPr lang="es-CO" sz="1200" b="0" i="0" u="none" strike="noStrike" dirty="0">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377</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-33</a:t>
                      </a:r>
                    </a:p>
                  </a:txBody>
                  <a:tcPr marL="0" marR="0" marT="0" marB="0" anchor="b">
                    <a:lnL>
                      <a:noFill/>
                    </a:lnL>
                    <a:lnR>
                      <a:noFill/>
                    </a:lnR>
                    <a:lnT>
                      <a:noFill/>
                    </a:lnT>
                    <a:lnB>
                      <a:noFill/>
                    </a:lnB>
                  </a:tcPr>
                </a:tc>
                <a:tc>
                  <a:txBody>
                    <a:bodyPr/>
                    <a:lstStyle/>
                    <a:p>
                      <a:pPr algn="l" fontAlgn="b"/>
                      <a:endParaRPr lang="es-CO" sz="1200" b="0" i="0" u="none" strike="noStrike" dirty="0">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-35</a:t>
                      </a:r>
                    </a:p>
                  </a:txBody>
                  <a:tcPr marL="0" marR="0" marT="0" marB="0" anchor="b">
                    <a:lnL>
                      <a:noFill/>
                    </a:lnL>
                    <a:lnR>
                      <a:noFill/>
                    </a:lnR>
                    <a:lnT>
                      <a:noFill/>
                    </a:lnT>
                    <a:lnB>
                      <a:noFill/>
                    </a:lnB>
                  </a:tcPr>
                </a:tc>
                <a:extLst>
                  <a:ext uri="{0D108BD9-81ED-4DB2-BD59-A6C34878D82A}">
                    <a16:rowId xmlns:a16="http://schemas.microsoft.com/office/drawing/2014/main" val="3549570646"/>
                  </a:ext>
                </a:extLst>
              </a:tr>
              <a:tr h="231422">
                <a:tc>
                  <a:txBody>
                    <a:bodyPr/>
                    <a:lstStyle/>
                    <a:p>
                      <a:pPr algn="l" fontAlgn="b"/>
                      <a:r>
                        <a:rPr lang="es-CO" sz="1200" b="0" i="0" u="none" strike="noStrike" dirty="0">
                          <a:solidFill>
                            <a:srgbClr val="000000"/>
                          </a:solidFill>
                          <a:effectLst/>
                          <a:latin typeface="Arial Narrow" panose="020B0606020202030204" pitchFamily="34" charset="0"/>
                        </a:rPr>
                        <a:t>GASTOS GENERALES DE VENTA</a:t>
                      </a:r>
                    </a:p>
                  </a:txBody>
                  <a:tcPr marL="87084"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3,859</a:t>
                      </a:r>
                    </a:p>
                  </a:txBody>
                  <a:tcPr marL="0" marR="0" marT="0" marB="0" anchor="b">
                    <a:lnL>
                      <a:noFill/>
                    </a:lnL>
                    <a:lnR>
                      <a:noFill/>
                    </a:lnR>
                    <a:lnT>
                      <a:noFill/>
                    </a:lnT>
                    <a:lnB>
                      <a:noFill/>
                    </a:lnB>
                    <a:solidFill>
                      <a:srgbClr val="FFFFFF"/>
                    </a:solidFill>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12,791</a:t>
                      </a:r>
                    </a:p>
                  </a:txBody>
                  <a:tcPr marL="0" marR="0" marT="0" marB="0" anchor="b">
                    <a:lnL>
                      <a:noFill/>
                    </a:lnL>
                    <a:lnR>
                      <a:noFill/>
                    </a:lnR>
                    <a:lnT>
                      <a:noFill/>
                    </a:lnT>
                    <a:lnB>
                      <a:noFill/>
                    </a:lnB>
                  </a:tcPr>
                </a:tc>
                <a:tc>
                  <a:txBody>
                    <a:bodyPr/>
                    <a:lstStyle/>
                    <a:p>
                      <a:pPr algn="l" fontAlgn="b"/>
                      <a:endParaRPr lang="es-CO" sz="1200" b="0" i="0" u="none" strike="noStrike" dirty="0">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14,056</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-70</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200" b="0" i="0" u="none" strike="noStrike" dirty="0">
                          <a:solidFill>
                            <a:srgbClr val="000000"/>
                          </a:solidFill>
                          <a:effectLst/>
                          <a:latin typeface="Arial Narrow" panose="020B0606020202030204" pitchFamily="34" charset="0"/>
                        </a:rPr>
                        <a:t>-73</a:t>
                      </a:r>
                    </a:p>
                  </a:txBody>
                  <a:tcPr marL="0" marR="0" marT="0" marB="0" anchor="b">
                    <a:lnL>
                      <a:noFill/>
                    </a:lnL>
                    <a:lnR>
                      <a:noFill/>
                    </a:lnR>
                    <a:lnT>
                      <a:noFill/>
                    </a:lnT>
                    <a:lnB>
                      <a:noFill/>
                    </a:lnB>
                  </a:tcPr>
                </a:tc>
                <a:extLst>
                  <a:ext uri="{0D108BD9-81ED-4DB2-BD59-A6C34878D82A}">
                    <a16:rowId xmlns:a16="http://schemas.microsoft.com/office/drawing/2014/main" val="2062633839"/>
                  </a:ext>
                </a:extLst>
              </a:tr>
              <a:tr h="231422">
                <a:tc>
                  <a:txBody>
                    <a:bodyPr/>
                    <a:lstStyle/>
                    <a:p>
                      <a:pPr algn="l" fontAlgn="b"/>
                      <a:r>
                        <a:rPr lang="es-CO" sz="1200" b="0" i="0" u="none" strike="noStrike" dirty="0">
                          <a:solidFill>
                            <a:srgbClr val="000000"/>
                          </a:solidFill>
                          <a:effectLst/>
                          <a:latin typeface="Arial Narrow" panose="020B0606020202030204" pitchFamily="34" charset="0"/>
                        </a:rPr>
                        <a:t>DETERIORO, DEPRECIACION, AMORT,</a:t>
                      </a:r>
                    </a:p>
                  </a:txBody>
                  <a:tcPr marL="87084"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112</a:t>
                      </a:r>
                    </a:p>
                  </a:txBody>
                  <a:tcPr marL="0" marR="0" marT="0" marB="0" anchor="b">
                    <a:lnL>
                      <a:noFill/>
                    </a:lnL>
                    <a:lnR>
                      <a:noFill/>
                    </a:lnR>
                    <a:lnT>
                      <a:noFill/>
                    </a:lnT>
                    <a:lnB>
                      <a:noFill/>
                    </a:lnB>
                    <a:solidFill>
                      <a:srgbClr val="FFFFFF"/>
                    </a:solidFill>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94</a:t>
                      </a:r>
                    </a:p>
                  </a:txBody>
                  <a:tcPr marL="0" marR="0" marT="0" marB="0" anchor="b">
                    <a:lnL>
                      <a:noFill/>
                    </a:lnL>
                    <a:lnR>
                      <a:noFill/>
                    </a:lnR>
                    <a:lnT>
                      <a:noFill/>
                    </a:lnT>
                    <a:lnB>
                      <a:noFill/>
                    </a:lnB>
                  </a:tcPr>
                </a:tc>
                <a:tc>
                  <a:txBody>
                    <a:bodyPr/>
                    <a:lstStyle/>
                    <a:p>
                      <a:pPr algn="l" fontAlgn="b"/>
                      <a:endParaRPr lang="es-CO" sz="1200" b="0" i="0" u="none" strike="noStrike" dirty="0">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200" b="0" i="0" u="none" strike="noStrike" dirty="0">
                          <a:solidFill>
                            <a:srgbClr val="000000"/>
                          </a:solidFill>
                          <a:effectLst/>
                          <a:latin typeface="Arial Narrow" panose="020B0606020202030204" pitchFamily="34" charset="0"/>
                        </a:rPr>
                        <a:t>103</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18</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8</a:t>
                      </a:r>
                    </a:p>
                  </a:txBody>
                  <a:tcPr marL="0" marR="0" marT="0" marB="0" anchor="b">
                    <a:lnL>
                      <a:noFill/>
                    </a:lnL>
                    <a:lnR>
                      <a:noFill/>
                    </a:lnR>
                    <a:lnT>
                      <a:noFill/>
                    </a:lnT>
                    <a:lnB>
                      <a:noFill/>
                    </a:lnB>
                  </a:tcPr>
                </a:tc>
                <a:extLst>
                  <a:ext uri="{0D108BD9-81ED-4DB2-BD59-A6C34878D82A}">
                    <a16:rowId xmlns:a16="http://schemas.microsoft.com/office/drawing/2014/main" val="3033629292"/>
                  </a:ext>
                </a:extLst>
              </a:tr>
              <a:tr h="231422">
                <a:tc>
                  <a:txBody>
                    <a:bodyPr/>
                    <a:lstStyle/>
                    <a:p>
                      <a:pPr algn="l" fontAlgn="b"/>
                      <a:r>
                        <a:rPr lang="es-CO" sz="1200" b="0" i="0" u="none" strike="noStrike">
                          <a:solidFill>
                            <a:srgbClr val="000000"/>
                          </a:solidFill>
                          <a:effectLst/>
                          <a:latin typeface="Arial Narrow" panose="020B0606020202030204" pitchFamily="34" charset="0"/>
                        </a:rPr>
                        <a:t>OTROS GASTOS OPERACIONALES</a:t>
                      </a:r>
                    </a:p>
                  </a:txBody>
                  <a:tcPr marL="87084"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1,503</a:t>
                      </a: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2,757</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200" b="0" i="0" u="none" strike="noStrike" dirty="0">
                          <a:solidFill>
                            <a:srgbClr val="000000"/>
                          </a:solidFill>
                          <a:effectLst/>
                          <a:latin typeface="Arial Narrow" panose="020B0606020202030204" pitchFamily="34" charset="0"/>
                        </a:rPr>
                        <a:t>3,211</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-45</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es-CO" sz="1200" b="0" i="0" u="none" strike="noStrike" dirty="0">
                          <a:solidFill>
                            <a:srgbClr val="000000"/>
                          </a:solidFill>
                          <a:effectLst/>
                          <a:latin typeface="Arial Narrow" panose="020B0606020202030204" pitchFamily="34" charset="0"/>
                        </a:rPr>
                        <a:t>-53</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21678925"/>
                  </a:ext>
                </a:extLst>
              </a:tr>
              <a:tr h="231422">
                <a:tc>
                  <a:txBody>
                    <a:bodyPr/>
                    <a:lstStyle/>
                    <a:p>
                      <a:pPr algn="l" fontAlgn="b"/>
                      <a:r>
                        <a:rPr lang="es-CO" sz="1200" b="1" i="0" u="none" strike="noStrike">
                          <a:solidFill>
                            <a:srgbClr val="000000"/>
                          </a:solidFill>
                          <a:effectLst/>
                          <a:latin typeface="Arial Narrow" panose="020B0606020202030204" pitchFamily="34" charset="0"/>
                        </a:rPr>
                        <a:t>TOTAL GASTOS DE ADMINISTRACION</a:t>
                      </a:r>
                    </a:p>
                  </a:txBody>
                  <a:tcPr marL="0" marR="0" marT="0" marB="0" anchor="b">
                    <a:lnL>
                      <a:noFill/>
                    </a:lnL>
                    <a:lnR>
                      <a:noFill/>
                    </a:lnR>
                    <a:lnT>
                      <a:noFill/>
                    </a:lnT>
                    <a:lnB>
                      <a:noFill/>
                    </a:lnB>
                  </a:tcPr>
                </a:tc>
                <a:tc>
                  <a:txBody>
                    <a:bodyPr/>
                    <a:lstStyle/>
                    <a:p>
                      <a:pPr algn="r" fontAlgn="b"/>
                      <a:r>
                        <a:rPr lang="es-CO" sz="1200" b="1" i="0" u="none" strike="noStrike">
                          <a:solidFill>
                            <a:srgbClr val="000000"/>
                          </a:solidFill>
                          <a:effectLst/>
                          <a:latin typeface="Arial Narrow" panose="020B0606020202030204" pitchFamily="34" charset="0"/>
                        </a:rPr>
                        <a:t>27,378</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1"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200" b="1" i="0" u="none" strike="noStrike">
                          <a:solidFill>
                            <a:srgbClr val="000000"/>
                          </a:solidFill>
                          <a:effectLst/>
                          <a:latin typeface="Arial Narrow" panose="020B0606020202030204" pitchFamily="34" charset="0"/>
                        </a:rPr>
                        <a:t>26,731</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200" b="1" i="0" u="none" strike="noStrike" dirty="0">
                          <a:solidFill>
                            <a:srgbClr val="000000"/>
                          </a:solidFill>
                          <a:effectLst/>
                          <a:latin typeface="Arial Narrow" panose="020B0606020202030204" pitchFamily="34" charset="0"/>
                        </a:rPr>
                        <a:t>29,771</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200" b="1" i="0" u="none" strike="noStrike">
                          <a:solidFill>
                            <a:srgbClr val="000000"/>
                          </a:solidFill>
                          <a:effectLst/>
                          <a:latin typeface="Arial Narrow" panose="020B0606020202030204" pitchFamily="34" charset="0"/>
                        </a:rPr>
                        <a:t>2</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r>
                        <a:rPr lang="es-CO" sz="1200" b="1" i="0" u="none" strike="noStrike">
                          <a:solidFill>
                            <a:srgbClr val="000000"/>
                          </a:solidFill>
                          <a:effectLst/>
                          <a:latin typeface="Arial Narrow" panose="020B0606020202030204" pitchFamily="34" charset="0"/>
                        </a:rPr>
                        <a:t> </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r" fontAlgn="b"/>
                      <a:r>
                        <a:rPr lang="es-CO" sz="1200" b="1" i="0" u="none" strike="noStrike">
                          <a:solidFill>
                            <a:srgbClr val="000000"/>
                          </a:solidFill>
                          <a:effectLst/>
                          <a:latin typeface="Arial Narrow" panose="020B0606020202030204" pitchFamily="34" charset="0"/>
                        </a:rPr>
                        <a:t>-8</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821591279"/>
                  </a:ext>
                </a:extLst>
              </a:tr>
              <a:tr h="185783">
                <a:tc>
                  <a:txBody>
                    <a:bodyPr/>
                    <a:lstStyle/>
                    <a:p>
                      <a:pPr algn="l" fontAlgn="b"/>
                      <a:endParaRPr lang="es-CO" sz="1200" b="1"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effectLst/>
                        <a:latin typeface="Arial Narrow" panose="020B0606020202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effectLst/>
                        <a:latin typeface="Arial Narrow" panose="020B0606020202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effectLst/>
                        <a:latin typeface="Arial Narrow" panose="020B0606020202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effectLst/>
                        <a:latin typeface="Arial Narrow" panose="020B0606020202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dirty="0">
                        <a:effectLst/>
                        <a:latin typeface="Arial Narrow" panose="020B0606020202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effectLst/>
                        <a:latin typeface="Arial Narrow" panose="020B0606020202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effectLst/>
                        <a:latin typeface="Arial Narrow" panose="020B0606020202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effectLst/>
                        <a:latin typeface="Arial Narrow" panose="020B0606020202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effectLst/>
                        <a:latin typeface="Arial Narrow" panose="020B0606020202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307356587"/>
                  </a:ext>
                </a:extLst>
              </a:tr>
              <a:tr h="231422">
                <a:tc>
                  <a:txBody>
                    <a:bodyPr/>
                    <a:lstStyle/>
                    <a:p>
                      <a:pPr algn="l" fontAlgn="b"/>
                      <a:r>
                        <a:rPr lang="es-CO" sz="1200" b="1" i="0" u="none" strike="noStrike">
                          <a:solidFill>
                            <a:srgbClr val="000000"/>
                          </a:solidFill>
                          <a:effectLst/>
                          <a:latin typeface="Arial Narrow" panose="020B0606020202030204" pitchFamily="34" charset="0"/>
                        </a:rPr>
                        <a:t>RESULTADO DEL PERIODO ANTES DE IMPUESTOS</a:t>
                      </a: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693</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622</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200" b="0" i="0" u="none" strike="noStrike" dirty="0">
                          <a:solidFill>
                            <a:srgbClr val="000000"/>
                          </a:solidFill>
                          <a:effectLst/>
                          <a:latin typeface="Arial Narrow" panose="020B0606020202030204" pitchFamily="34" charset="0"/>
                        </a:rPr>
                        <a:t>789</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11</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200" b="0" i="0" u="none" strike="noStrike" dirty="0">
                          <a:solidFill>
                            <a:srgbClr val="000000"/>
                          </a:solidFill>
                          <a:effectLst/>
                          <a:latin typeface="Arial Narrow" panose="020B0606020202030204" pitchFamily="34" charset="0"/>
                        </a:rPr>
                        <a:t>-12</a:t>
                      </a:r>
                    </a:p>
                  </a:txBody>
                  <a:tcPr marL="0" marR="0" marT="0" marB="0" anchor="b">
                    <a:lnL>
                      <a:noFill/>
                    </a:lnL>
                    <a:lnR>
                      <a:noFill/>
                    </a:lnR>
                    <a:lnT>
                      <a:noFill/>
                    </a:lnT>
                    <a:lnB>
                      <a:noFill/>
                    </a:lnB>
                  </a:tcPr>
                </a:tc>
                <a:extLst>
                  <a:ext uri="{0D108BD9-81ED-4DB2-BD59-A6C34878D82A}">
                    <a16:rowId xmlns:a16="http://schemas.microsoft.com/office/drawing/2014/main" val="2593239767"/>
                  </a:ext>
                </a:extLst>
              </a:tr>
              <a:tr h="214152">
                <a:tc>
                  <a:txBody>
                    <a:bodyPr/>
                    <a:lstStyle/>
                    <a:p>
                      <a:pPr algn="l" fontAlgn="b"/>
                      <a:r>
                        <a:rPr lang="es-CO" sz="1200" b="0" i="0" u="none" strike="noStrike">
                          <a:solidFill>
                            <a:srgbClr val="000000"/>
                          </a:solidFill>
                          <a:effectLst/>
                          <a:latin typeface="Arial Narrow" panose="020B0606020202030204" pitchFamily="34" charset="0"/>
                        </a:rPr>
                        <a:t>IMPUESTO SOBRE LA RENTA Y COMPLEM.</a:t>
                      </a:r>
                    </a:p>
                  </a:txBody>
                  <a:tcPr marL="87084"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175</a:t>
                      </a:r>
                    </a:p>
                  </a:txBody>
                  <a:tcPr marL="0" marR="0" marT="0" marB="0" anchor="b">
                    <a:lnL>
                      <a:noFill/>
                    </a:lnL>
                    <a:lnR>
                      <a:noFill/>
                    </a:lnR>
                    <a:lnT>
                      <a:noFill/>
                    </a:lnT>
                    <a:lnB>
                      <a:noFill/>
                    </a:lnB>
                  </a:tcPr>
                </a:tc>
                <a:tc>
                  <a:txBody>
                    <a:bodyPr/>
                    <a:lstStyle/>
                    <a:p>
                      <a:pPr algn="l" fontAlgn="b"/>
                      <a:endParaRPr lang="es-CO" sz="1200" b="0" i="0" u="none" strike="noStrike">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128</a:t>
                      </a:r>
                    </a:p>
                  </a:txBody>
                  <a:tcPr marL="0" marR="0" marT="0" marB="0" anchor="b">
                    <a:lnL>
                      <a:noFill/>
                    </a:lnL>
                    <a:lnR>
                      <a:noFill/>
                    </a:lnR>
                    <a:lnT>
                      <a:noFill/>
                    </a:lnT>
                    <a:lnB>
                      <a:noFill/>
                    </a:lnB>
                  </a:tcPr>
                </a:tc>
                <a:tc>
                  <a:txBody>
                    <a:bodyPr/>
                    <a:lstStyle/>
                    <a:p>
                      <a:pPr algn="l" fontAlgn="b"/>
                      <a:endParaRPr lang="es-CO" sz="1200" b="0" i="0" u="none" strike="noStrike">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200" b="0" i="0" u="none" strike="noStrike" dirty="0">
                          <a:solidFill>
                            <a:srgbClr val="000000"/>
                          </a:solidFill>
                          <a:effectLst/>
                          <a:latin typeface="Arial Narrow" panose="020B0606020202030204" pitchFamily="34" charset="0"/>
                        </a:rPr>
                        <a:t>140</a:t>
                      </a:r>
                    </a:p>
                  </a:txBody>
                  <a:tcPr marL="0" marR="0" marT="0" marB="0" anchor="b">
                    <a:lnL>
                      <a:noFill/>
                    </a:lnL>
                    <a:lnR>
                      <a:noFill/>
                    </a:lnR>
                    <a:lnT>
                      <a:noFill/>
                    </a:lnT>
                    <a:lnB>
                      <a:noFill/>
                    </a:lnB>
                  </a:tcPr>
                </a:tc>
                <a:tc>
                  <a:txBody>
                    <a:bodyPr/>
                    <a:lstStyle/>
                    <a:p>
                      <a:pPr algn="l" fontAlgn="b"/>
                      <a:endParaRPr lang="es-CO" sz="1200" b="0" i="0" u="none" strike="noStrike">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36</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200" b="0" i="0" u="none" strike="noStrike" dirty="0">
                          <a:solidFill>
                            <a:srgbClr val="000000"/>
                          </a:solidFill>
                          <a:effectLst/>
                          <a:latin typeface="Arial Narrow" panose="020B0606020202030204" pitchFamily="34" charset="0"/>
                        </a:rPr>
                        <a:t>25</a:t>
                      </a:r>
                    </a:p>
                  </a:txBody>
                  <a:tcPr marL="0" marR="0" marT="0" marB="0" anchor="b">
                    <a:lnL>
                      <a:noFill/>
                    </a:lnL>
                    <a:lnR>
                      <a:noFill/>
                    </a:lnR>
                    <a:lnT>
                      <a:noFill/>
                    </a:lnT>
                    <a:lnB>
                      <a:noFill/>
                    </a:lnB>
                  </a:tcPr>
                </a:tc>
                <a:extLst>
                  <a:ext uri="{0D108BD9-81ED-4DB2-BD59-A6C34878D82A}">
                    <a16:rowId xmlns:a16="http://schemas.microsoft.com/office/drawing/2014/main" val="508263931"/>
                  </a:ext>
                </a:extLst>
              </a:tr>
              <a:tr h="200335">
                <a:tc>
                  <a:txBody>
                    <a:bodyPr/>
                    <a:lstStyle/>
                    <a:p>
                      <a:pPr algn="l" fontAlgn="b"/>
                      <a:r>
                        <a:rPr lang="es-CO" sz="1200" b="0" i="0" u="none" strike="noStrike">
                          <a:solidFill>
                            <a:srgbClr val="000000"/>
                          </a:solidFill>
                          <a:effectLst/>
                          <a:latin typeface="Arial Narrow" panose="020B0606020202030204" pitchFamily="34" charset="0"/>
                        </a:rPr>
                        <a:t>IMPUESTO SOBRE LA RENTA  EQUIDAD CREE</a:t>
                      </a:r>
                    </a:p>
                  </a:txBody>
                  <a:tcPr marL="87084"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0</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46</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200" b="0" i="0" u="none" strike="noStrike" dirty="0">
                          <a:solidFill>
                            <a:srgbClr val="000000"/>
                          </a:solidFill>
                          <a:effectLst/>
                          <a:latin typeface="Arial Narrow" panose="020B0606020202030204" pitchFamily="34" charset="0"/>
                        </a:rPr>
                        <a:t>50</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-100</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es-CO" sz="1200" b="0" i="0" u="none" strike="noStrike" dirty="0">
                          <a:solidFill>
                            <a:srgbClr val="000000"/>
                          </a:solidFill>
                          <a:effectLst/>
                          <a:latin typeface="Arial Narrow" panose="020B0606020202030204" pitchFamily="34" charset="0"/>
                        </a:rPr>
                        <a:t>-100</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27247275"/>
                  </a:ext>
                </a:extLst>
              </a:tr>
              <a:tr h="231422">
                <a:tc>
                  <a:txBody>
                    <a:bodyPr/>
                    <a:lstStyle/>
                    <a:p>
                      <a:pPr algn="l" fontAlgn="b"/>
                      <a:r>
                        <a:rPr lang="es-CO" sz="1200" b="1" i="0" u="none" strike="noStrike">
                          <a:solidFill>
                            <a:srgbClr val="000000"/>
                          </a:solidFill>
                          <a:effectLst/>
                          <a:latin typeface="Arial Narrow" panose="020B0606020202030204" pitchFamily="34" charset="0"/>
                        </a:rPr>
                        <a:t>RESULTADO DEL PERIODO</a:t>
                      </a:r>
                    </a:p>
                  </a:txBody>
                  <a:tcPr marL="0" marR="0" marT="0" marB="0" anchor="b">
                    <a:lnL>
                      <a:noFill/>
                    </a:lnL>
                    <a:lnR>
                      <a:noFill/>
                    </a:lnR>
                    <a:lnT>
                      <a:noFill/>
                    </a:lnT>
                    <a:lnB>
                      <a:noFill/>
                    </a:lnB>
                  </a:tcPr>
                </a:tc>
                <a:tc>
                  <a:txBody>
                    <a:bodyPr/>
                    <a:lstStyle/>
                    <a:p>
                      <a:pPr algn="r" fontAlgn="b"/>
                      <a:r>
                        <a:rPr lang="es-CO" sz="1200" b="1" i="0" u="none" strike="noStrike">
                          <a:solidFill>
                            <a:srgbClr val="000000"/>
                          </a:solidFill>
                          <a:effectLst/>
                          <a:latin typeface="Arial Narrow" panose="020B0606020202030204" pitchFamily="34" charset="0"/>
                        </a:rPr>
                        <a:t>518</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1"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200" b="1" i="0" u="none" strike="noStrike">
                          <a:solidFill>
                            <a:srgbClr val="000000"/>
                          </a:solidFill>
                          <a:effectLst/>
                          <a:latin typeface="Arial Narrow" panose="020B0606020202030204" pitchFamily="34" charset="0"/>
                        </a:rPr>
                        <a:t>447</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200" b="1" i="0" u="none" strike="noStrike" dirty="0">
                          <a:solidFill>
                            <a:srgbClr val="000000"/>
                          </a:solidFill>
                          <a:effectLst/>
                          <a:latin typeface="Arial Narrow" panose="020B0606020202030204" pitchFamily="34" charset="0"/>
                        </a:rPr>
                        <a:t>598</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200" b="1" i="0" u="none" strike="noStrike" dirty="0">
                          <a:solidFill>
                            <a:srgbClr val="000000"/>
                          </a:solidFill>
                          <a:effectLst/>
                          <a:latin typeface="Arial Narrow" panose="020B0606020202030204" pitchFamily="34" charset="0"/>
                        </a:rPr>
                        <a:t>16</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r>
                        <a:rPr lang="es-CO" sz="1200" b="1" i="0" u="none" strike="noStrike" dirty="0">
                          <a:solidFill>
                            <a:srgbClr val="000000"/>
                          </a:solidFill>
                          <a:effectLst/>
                          <a:latin typeface="Arial Narrow" panose="020B0606020202030204" pitchFamily="34" charset="0"/>
                        </a:rPr>
                        <a:t> </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r" fontAlgn="b"/>
                      <a:r>
                        <a:rPr lang="es-CO" sz="1200" b="1" i="0" u="none" strike="noStrike" dirty="0">
                          <a:solidFill>
                            <a:srgbClr val="000000"/>
                          </a:solidFill>
                          <a:effectLst/>
                          <a:latin typeface="Arial Narrow" panose="020B0606020202030204" pitchFamily="34" charset="0"/>
                        </a:rPr>
                        <a:t>-13</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3083996930"/>
                  </a:ext>
                </a:extLst>
              </a:tr>
            </a:tbl>
          </a:graphicData>
        </a:graphic>
      </p:graphicFrame>
      <p:pic>
        <p:nvPicPr>
          <p:cNvPr id="19668" name="Imagen 3" descr="Logo SAE-01.jpg">
            <a:extLst>
              <a:ext uri="{FF2B5EF4-FFF2-40B4-BE49-F238E27FC236}">
                <a16:creationId xmlns:a16="http://schemas.microsoft.com/office/drawing/2014/main" id="{989DE93D-0970-4359-B0D4-9440FF1E3AF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074334" y="458411"/>
            <a:ext cx="1012371" cy="8188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Marcador de número de diapositiva 1">
            <a:extLst>
              <a:ext uri="{FF2B5EF4-FFF2-40B4-BE49-F238E27FC236}">
                <a16:creationId xmlns:a16="http://schemas.microsoft.com/office/drawing/2014/main" id="{86380761-56C4-405A-85EA-1AB5E395AD1D}"/>
              </a:ext>
            </a:extLst>
          </p:cNvPr>
          <p:cNvSpPr>
            <a:spLocks noGrp="1"/>
          </p:cNvSpPr>
          <p:nvPr>
            <p:ph type="sldNum" sz="quarter" idx="12"/>
          </p:nvPr>
        </p:nvSpPr>
        <p:spPr>
          <a:xfrm>
            <a:off x="8656025" y="6152876"/>
            <a:ext cx="1851781" cy="327781"/>
          </a:xfrm>
        </p:spPr>
        <p:txBody>
          <a:bodyPr/>
          <a:lstStyle/>
          <a:p>
            <a:pPr>
              <a:defRPr/>
            </a:pPr>
            <a:fld id="{07DF9C9F-97F9-4611-9109-A8B304C36EE7}" type="slidenum">
              <a:rPr lang="es-ES"/>
              <a:pPr>
                <a:defRPr/>
              </a:pPr>
              <a:t>7</a:t>
            </a:fld>
            <a:endParaRPr lang="es-ES" dirty="0"/>
          </a:p>
        </p:txBody>
      </p:sp>
      <p:sp>
        <p:nvSpPr>
          <p:cNvPr id="10" name="Botón de acción: ir hacia delante o siguiente 9">
            <a:hlinkClick r:id="rId4" action="ppaction://hlinksldjump" highlightClick="1"/>
            <a:extLst>
              <a:ext uri="{FF2B5EF4-FFF2-40B4-BE49-F238E27FC236}">
                <a16:creationId xmlns:a16="http://schemas.microsoft.com/office/drawing/2014/main" id="{B77069E6-8D94-4351-8D34-9DAB56FF3970}"/>
              </a:ext>
            </a:extLst>
          </p:cNvPr>
          <p:cNvSpPr/>
          <p:nvPr/>
        </p:nvSpPr>
        <p:spPr>
          <a:xfrm>
            <a:off x="4076095" y="3286277"/>
            <a:ext cx="289077" cy="113695"/>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34"/>
          </a:p>
        </p:txBody>
      </p:sp>
      <p:sp>
        <p:nvSpPr>
          <p:cNvPr id="13" name="Botón de acción: ir hacia delante o siguiente 12">
            <a:hlinkClick r:id="rId5" action="ppaction://hlinksldjump" highlightClick="1"/>
            <a:extLst>
              <a:ext uri="{FF2B5EF4-FFF2-40B4-BE49-F238E27FC236}">
                <a16:creationId xmlns:a16="http://schemas.microsoft.com/office/drawing/2014/main" id="{E736F05B-2F5C-4EEA-8F69-B7167D44D8C8}"/>
              </a:ext>
            </a:extLst>
          </p:cNvPr>
          <p:cNvSpPr/>
          <p:nvPr/>
        </p:nvSpPr>
        <p:spPr>
          <a:xfrm>
            <a:off x="3922487" y="3549953"/>
            <a:ext cx="273352" cy="127000"/>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34"/>
          </a:p>
        </p:txBody>
      </p:sp>
      <p:sp>
        <p:nvSpPr>
          <p:cNvPr id="15" name="Botón de acción: ir hacia delante o siguiente 13">
            <a:hlinkClick r:id="rId6" action="ppaction://hlinksldjump" highlightClick="1"/>
            <a:extLst>
              <a:ext uri="{FF2B5EF4-FFF2-40B4-BE49-F238E27FC236}">
                <a16:creationId xmlns:a16="http://schemas.microsoft.com/office/drawing/2014/main" id="{1FCC9F68-5245-41D6-BC9C-E1371AF0582F}"/>
              </a:ext>
            </a:extLst>
          </p:cNvPr>
          <p:cNvSpPr/>
          <p:nvPr/>
        </p:nvSpPr>
        <p:spPr>
          <a:xfrm>
            <a:off x="5141686" y="3743477"/>
            <a:ext cx="264885" cy="131838"/>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34"/>
          </a:p>
        </p:txBody>
      </p:sp>
      <p:sp>
        <p:nvSpPr>
          <p:cNvPr id="14" name="Botón de acción: ir hacia delante o siguiente 13">
            <a:hlinkClick r:id="rId6" action="ppaction://hlinksldjump" highlightClick="1"/>
            <a:extLst>
              <a:ext uri="{FF2B5EF4-FFF2-40B4-BE49-F238E27FC236}">
                <a16:creationId xmlns:a16="http://schemas.microsoft.com/office/drawing/2014/main" id="{A78A880A-0FF7-469B-B6F8-047B281C6548}"/>
              </a:ext>
            </a:extLst>
          </p:cNvPr>
          <p:cNvSpPr/>
          <p:nvPr/>
        </p:nvSpPr>
        <p:spPr>
          <a:xfrm>
            <a:off x="4677229" y="4011991"/>
            <a:ext cx="257628" cy="120952"/>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34"/>
          </a:p>
        </p:txBody>
      </p:sp>
      <p:sp>
        <p:nvSpPr>
          <p:cNvPr id="16" name="Botón de acción: ir hacia delante o siguiente 15">
            <a:hlinkClick r:id="rId7" action="ppaction://hlinksldjump" highlightClick="1"/>
            <a:extLst>
              <a:ext uri="{FF2B5EF4-FFF2-40B4-BE49-F238E27FC236}">
                <a16:creationId xmlns:a16="http://schemas.microsoft.com/office/drawing/2014/main" id="{6E065209-4926-4961-8633-302ACF7750AD}"/>
              </a:ext>
            </a:extLst>
          </p:cNvPr>
          <p:cNvSpPr/>
          <p:nvPr/>
        </p:nvSpPr>
        <p:spPr>
          <a:xfrm>
            <a:off x="4963886" y="4230915"/>
            <a:ext cx="310848" cy="127000"/>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34"/>
          </a:p>
        </p:txBody>
      </p:sp>
      <p:sp>
        <p:nvSpPr>
          <p:cNvPr id="12" name="Botón de acción: ir hacia delante o siguiente 11">
            <a:hlinkClick r:id="rId7" action="ppaction://hlinksldjump" highlightClick="1"/>
            <a:extLst>
              <a:ext uri="{FF2B5EF4-FFF2-40B4-BE49-F238E27FC236}">
                <a16:creationId xmlns:a16="http://schemas.microsoft.com/office/drawing/2014/main" id="{64D20579-76D1-47D6-A5E3-97F1C4C65E2E}"/>
              </a:ext>
            </a:extLst>
          </p:cNvPr>
          <p:cNvSpPr/>
          <p:nvPr/>
        </p:nvSpPr>
        <p:spPr>
          <a:xfrm>
            <a:off x="4894944" y="4499429"/>
            <a:ext cx="302381" cy="102810"/>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34"/>
          </a:p>
        </p:txBody>
      </p:sp>
      <p:sp>
        <p:nvSpPr>
          <p:cNvPr id="19" name="Título 1">
            <a:extLst>
              <a:ext uri="{FF2B5EF4-FFF2-40B4-BE49-F238E27FC236}">
                <a16:creationId xmlns:a16="http://schemas.microsoft.com/office/drawing/2014/main" id="{650AFE16-8154-4427-B2DA-3D680A223180}"/>
              </a:ext>
            </a:extLst>
          </p:cNvPr>
          <p:cNvSpPr txBox="1">
            <a:spLocks/>
          </p:cNvSpPr>
          <p:nvPr/>
        </p:nvSpPr>
        <p:spPr>
          <a:xfrm>
            <a:off x="4059162" y="576944"/>
            <a:ext cx="4483705" cy="448733"/>
          </a:xfrm>
          <a:prstGeom prst="rect">
            <a:avLst/>
          </a:prstGeom>
        </p:spPr>
        <p:txBody>
          <a:bodyPr lIns="47026" tIns="23514" rIns="47026" bIns="23514"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1524" dirty="0">
                <a:latin typeface="Arial Narrow" panose="020B0606020202030204" pitchFamily="34" charset="0"/>
              </a:rPr>
              <a:t> </a:t>
            </a:r>
            <a:r>
              <a:rPr lang="es-CO" sz="1524" dirty="0">
                <a:solidFill>
                  <a:srgbClr val="0070C0"/>
                </a:solidFill>
                <a:latin typeface="Arial Narrow" panose="020B0606020202030204" pitchFamily="34" charset="0"/>
                <a:ea typeface="+mn-ea"/>
                <a:cs typeface="Lato Regular"/>
              </a:rPr>
              <a:t>ESTADO DE RESULTADO INTEGRAL INDIVIDUAL</a:t>
            </a:r>
          </a:p>
          <a:p>
            <a:pPr algn="ctr">
              <a:defRPr/>
            </a:pPr>
            <a:r>
              <a:rPr lang="es-CO" sz="914" dirty="0">
                <a:solidFill>
                  <a:srgbClr val="0070C0"/>
                </a:solidFill>
                <a:latin typeface="Arial Narrow" panose="020B0606020202030204" pitchFamily="34" charset="0"/>
                <a:ea typeface="+mn-ea"/>
                <a:cs typeface="Lato Regular"/>
              </a:rPr>
              <a:t>PERIODOS TERMINADOS EL 30 DE NOVIEMBRE DE 2017 Y 30 DE NOVIEMBRE 2016</a:t>
            </a:r>
          </a:p>
          <a:p>
            <a:pPr algn="ctr">
              <a:defRPr/>
            </a:pPr>
            <a:r>
              <a:rPr lang="es-CO" sz="914" dirty="0">
                <a:solidFill>
                  <a:srgbClr val="0070C0"/>
                </a:solidFill>
                <a:latin typeface="Arial Narrow" panose="020B0606020202030204" pitchFamily="34" charset="0"/>
                <a:ea typeface="+mn-ea"/>
                <a:cs typeface="Lato Regular"/>
              </a:rPr>
              <a:t>(cifras expresadas en millones de pesos)</a:t>
            </a:r>
          </a:p>
          <a:p>
            <a:pPr>
              <a:defRPr/>
            </a:pPr>
            <a:endParaRPr lang="es-CO" sz="721" b="1" dirty="0">
              <a:solidFill>
                <a:srgbClr val="0070C0"/>
              </a:solidFill>
              <a:latin typeface="Lato Regular"/>
              <a:ea typeface="+mn-ea"/>
              <a:cs typeface="Lato Regular"/>
            </a:endParaRPr>
          </a:p>
        </p:txBody>
      </p:sp>
      <p:sp>
        <p:nvSpPr>
          <p:cNvPr id="18" name="Rectángulo 17">
            <a:extLst>
              <a:ext uri="{FF2B5EF4-FFF2-40B4-BE49-F238E27FC236}">
                <a16:creationId xmlns:a16="http://schemas.microsoft.com/office/drawing/2014/main" id="{270B3445-362D-48C6-8A1C-2C07CFAD45FB}"/>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sz="1600" dirty="0"/>
          </a:p>
        </p:txBody>
      </p:sp>
      <p:sp>
        <p:nvSpPr>
          <p:cNvPr id="20" name="CuadroTexto 11">
            <a:extLst>
              <a:ext uri="{FF2B5EF4-FFF2-40B4-BE49-F238E27FC236}">
                <a16:creationId xmlns:a16="http://schemas.microsoft.com/office/drawing/2014/main" id="{840E8C7C-4776-4110-8E04-13F2FD7059FE}"/>
              </a:ext>
            </a:extLst>
          </p:cNvPr>
          <p:cNvSpPr txBox="1">
            <a:spLocks noChangeArrowheads="1"/>
          </p:cNvSpPr>
          <p:nvPr/>
        </p:nvSpPr>
        <p:spPr bwMode="auto">
          <a:xfrm>
            <a:off x="7415869" y="6540500"/>
            <a:ext cx="45339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ES" altLang="es-CO" sz="1200" dirty="0">
                <a:solidFill>
                  <a:schemeClr val="bg1"/>
                </a:solidFill>
                <a:latin typeface="Lato Regular" panose="020F0502020204030203"/>
                <a:ea typeface="Lato Regular" panose="020F0502020204030203"/>
                <a:cs typeface="Lato Regular" panose="020F0502020204030203"/>
              </a:rPr>
              <a:t>Vicepresidencia Administrativa y Financiera – Gerencia Financiera</a:t>
            </a:r>
          </a:p>
        </p:txBody>
      </p:sp>
    </p:spTree>
    <p:extLst>
      <p:ext uri="{BB962C8B-B14F-4D97-AF65-F5344CB8AC3E}">
        <p14:creationId xmlns:p14="http://schemas.microsoft.com/office/powerpoint/2010/main" val="37271610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Marcador de número de diapositiva 1"/>
          <p:cNvSpPr>
            <a:spLocks noGrp="1"/>
          </p:cNvSpPr>
          <p:nvPr>
            <p:ph type="sldNum" sz="quarter" idx="12"/>
          </p:nvPr>
        </p:nvSpPr>
        <p:spPr>
          <a:xfrm>
            <a:off x="8132826" y="5999481"/>
            <a:ext cx="1666494" cy="295874"/>
          </a:xfrm>
        </p:spPr>
        <p:txBody>
          <a:bodyPr/>
          <a:lstStyle/>
          <a:p>
            <a:pPr>
              <a:defRPr/>
            </a:pPr>
            <a:fld id="{74D04036-CCBD-4B3D-A872-961CAE546D64}" type="slidenum">
              <a:rPr lang="es-ES"/>
              <a:pPr>
                <a:defRPr/>
              </a:pPr>
              <a:t>8</a:t>
            </a:fld>
            <a:endParaRPr lang="es-ES"/>
          </a:p>
        </p:txBody>
      </p:sp>
      <p:sp>
        <p:nvSpPr>
          <p:cNvPr id="7" name="CuadroTexto 6">
            <a:extLst>
              <a:ext uri="{FF2B5EF4-FFF2-40B4-BE49-F238E27FC236}">
                <a16:creationId xmlns:a16="http://schemas.microsoft.com/office/drawing/2014/main" id="{4C924C09-C709-44FB-9FE7-B98DD80FB832}"/>
              </a:ext>
            </a:extLst>
          </p:cNvPr>
          <p:cNvSpPr txBox="1"/>
          <p:nvPr/>
        </p:nvSpPr>
        <p:spPr>
          <a:xfrm>
            <a:off x="3009900" y="2868441"/>
            <a:ext cx="6172200" cy="1499449"/>
          </a:xfrm>
          <a:prstGeom prst="rect">
            <a:avLst/>
          </a:prstGeom>
          <a:noFill/>
        </p:spPr>
        <p:txBody>
          <a:bodyPr wrap="square" rtlCol="0">
            <a:spAutoFit/>
          </a:bodyPr>
          <a:lstStyle/>
          <a:p>
            <a:pPr algn="ctr"/>
            <a:r>
              <a:rPr lang="es-ES" sz="3048" dirty="0">
                <a:solidFill>
                  <a:srgbClr val="000A8B"/>
                </a:solidFill>
                <a:latin typeface="Arial Narrow" panose="020B0606020202030204" pitchFamily="34" charset="0"/>
              </a:rPr>
              <a:t>2. INFORME PORTAFOLIO </a:t>
            </a:r>
          </a:p>
          <a:p>
            <a:pPr algn="ctr"/>
            <a:r>
              <a:rPr lang="es-ES" sz="3048" dirty="0">
                <a:solidFill>
                  <a:srgbClr val="000A8B"/>
                </a:solidFill>
                <a:latin typeface="Arial Narrow" panose="020B0606020202030204" pitchFamily="34" charset="0"/>
              </a:rPr>
              <a:t>NOVIEMBRE DE 2017</a:t>
            </a:r>
          </a:p>
          <a:p>
            <a:pPr algn="ctr"/>
            <a:endParaRPr lang="es-ES" sz="3048" dirty="0">
              <a:solidFill>
                <a:schemeClr val="accent5">
                  <a:lumMod val="50000"/>
                </a:schemeClr>
              </a:solidFill>
            </a:endParaRPr>
          </a:p>
        </p:txBody>
      </p:sp>
      <p:sp>
        <p:nvSpPr>
          <p:cNvPr id="9" name="Rectángulo 8">
            <a:extLst>
              <a:ext uri="{FF2B5EF4-FFF2-40B4-BE49-F238E27FC236}">
                <a16:creationId xmlns:a16="http://schemas.microsoft.com/office/drawing/2014/main" id="{047A8102-F9DD-41BD-82EC-56078C80368D}"/>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sz="1600" dirty="0"/>
          </a:p>
        </p:txBody>
      </p:sp>
      <p:sp>
        <p:nvSpPr>
          <p:cNvPr id="10" name="CuadroTexto 11">
            <a:extLst>
              <a:ext uri="{FF2B5EF4-FFF2-40B4-BE49-F238E27FC236}">
                <a16:creationId xmlns:a16="http://schemas.microsoft.com/office/drawing/2014/main" id="{244B9926-EFEB-40DF-9E5D-A848DD4D864F}"/>
              </a:ext>
            </a:extLst>
          </p:cNvPr>
          <p:cNvSpPr txBox="1">
            <a:spLocks noChangeArrowheads="1"/>
          </p:cNvSpPr>
          <p:nvPr/>
        </p:nvSpPr>
        <p:spPr bwMode="auto">
          <a:xfrm>
            <a:off x="7415869" y="6540500"/>
            <a:ext cx="45339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ES" altLang="es-CO" sz="1200" dirty="0">
                <a:solidFill>
                  <a:schemeClr val="bg1"/>
                </a:solidFill>
                <a:latin typeface="Lato Regular" panose="020F0502020204030203"/>
                <a:ea typeface="Lato Regular" panose="020F0502020204030203"/>
                <a:cs typeface="Lato Regular" panose="020F0502020204030203"/>
              </a:rPr>
              <a:t>Vicepresidencia Administrativa y Financiera – Gerencia Financiera</a:t>
            </a:r>
          </a:p>
        </p:txBody>
      </p:sp>
      <p:sp>
        <p:nvSpPr>
          <p:cNvPr id="11" name="Rectángulo 10">
            <a:extLst>
              <a:ext uri="{FF2B5EF4-FFF2-40B4-BE49-F238E27FC236}">
                <a16:creationId xmlns:a16="http://schemas.microsoft.com/office/drawing/2014/main" id="{AC080720-23C6-4DA6-82F7-46F4B13215C0}"/>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2" name="Imagen 11" descr="Fondos oscuros-01.png">
            <a:extLst>
              <a:ext uri="{FF2B5EF4-FFF2-40B4-BE49-F238E27FC236}">
                <a16:creationId xmlns:a16="http://schemas.microsoft.com/office/drawing/2014/main" id="{27C99A8D-62F6-4F9C-8285-A93C10F374F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3" name="CuadroTexto 12">
            <a:extLst>
              <a:ext uri="{FF2B5EF4-FFF2-40B4-BE49-F238E27FC236}">
                <a16:creationId xmlns:a16="http://schemas.microsoft.com/office/drawing/2014/main" id="{C9D44673-6A2D-46CC-B05F-06D7AFE1EB4B}"/>
              </a:ext>
            </a:extLst>
          </p:cNvPr>
          <p:cNvSpPr txBox="1"/>
          <p:nvPr/>
        </p:nvSpPr>
        <p:spPr>
          <a:xfrm>
            <a:off x="6504495" y="246800"/>
            <a:ext cx="5035133" cy="954107"/>
          </a:xfrm>
          <a:prstGeom prst="rect">
            <a:avLst/>
          </a:prstGeom>
          <a:noFill/>
        </p:spPr>
        <p:txBody>
          <a:bodyPr wrap="square" rtlCol="0">
            <a:spAutoFit/>
          </a:bodyPr>
          <a:lstStyle/>
          <a:p>
            <a:pPr algn="r"/>
            <a:r>
              <a:rPr lang="es-ES" sz="2800" b="1" dirty="0">
                <a:solidFill>
                  <a:schemeClr val="bg1"/>
                </a:solidFill>
              </a:rPr>
              <a:t>INFORME PORTAFOLIO NOVIEMBRE DE 2017</a:t>
            </a:r>
            <a:endParaRPr lang="es-ES" sz="2800" dirty="0">
              <a:solidFill>
                <a:schemeClr val="bg1"/>
              </a:solidFill>
            </a:endParaRPr>
          </a:p>
        </p:txBody>
      </p:sp>
    </p:spTree>
    <p:extLst>
      <p:ext uri="{BB962C8B-B14F-4D97-AF65-F5344CB8AC3E}">
        <p14:creationId xmlns:p14="http://schemas.microsoft.com/office/powerpoint/2010/main" val="5819472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uadroTexto 6"/>
          <p:cNvSpPr txBox="1"/>
          <p:nvPr/>
        </p:nvSpPr>
        <p:spPr>
          <a:xfrm>
            <a:off x="4023398" y="623357"/>
            <a:ext cx="4338442" cy="387798"/>
          </a:xfrm>
          <a:prstGeom prst="rect">
            <a:avLst/>
          </a:prstGeom>
          <a:noFill/>
        </p:spPr>
        <p:txBody>
          <a:bodyPr wrap="square" rtlCol="0">
            <a:spAutoFit/>
          </a:bodyPr>
          <a:lstStyle/>
          <a:p>
            <a:pPr algn="r"/>
            <a:r>
              <a:rPr lang="es-ES" sz="1920" b="1" dirty="0">
                <a:solidFill>
                  <a:srgbClr val="0070C0"/>
                </a:solidFill>
                <a:cs typeface="Lato Regular"/>
              </a:rPr>
              <a:t>PORTAFOLIO FRISCO NOVIEMBRE 2017 </a:t>
            </a:r>
          </a:p>
        </p:txBody>
      </p:sp>
      <p:sp>
        <p:nvSpPr>
          <p:cNvPr id="12" name="Marcador de número de diapositiva 1"/>
          <p:cNvSpPr>
            <a:spLocks noGrp="1"/>
          </p:cNvSpPr>
          <p:nvPr>
            <p:ph type="sldNum" sz="quarter" idx="12"/>
          </p:nvPr>
        </p:nvSpPr>
        <p:spPr>
          <a:xfrm>
            <a:off x="8246788" y="6211753"/>
            <a:ext cx="1851660" cy="328749"/>
          </a:xfrm>
        </p:spPr>
        <p:txBody>
          <a:bodyPr/>
          <a:lstStyle/>
          <a:p>
            <a:pPr>
              <a:defRPr/>
            </a:pPr>
            <a:fld id="{74D04036-CCBD-4B3D-A872-961CAE546D64}" type="slidenum">
              <a:rPr lang="es-ES"/>
              <a:pPr>
                <a:defRPr/>
              </a:pPr>
              <a:t>9</a:t>
            </a:fld>
            <a:endParaRPr lang="es-ES"/>
          </a:p>
        </p:txBody>
      </p:sp>
      <p:pic>
        <p:nvPicPr>
          <p:cNvPr id="8" name="Imagen 7">
            <a:extLst>
              <a:ext uri="{FF2B5EF4-FFF2-40B4-BE49-F238E27FC236}">
                <a16:creationId xmlns:a16="http://schemas.microsoft.com/office/drawing/2014/main" id="{BB8FE856-0BD4-45D7-B6FA-17628F2E1061}"/>
              </a:ext>
            </a:extLst>
          </p:cNvPr>
          <p:cNvPicPr>
            <a:picLocks noChangeAspect="1"/>
          </p:cNvPicPr>
          <p:nvPr/>
        </p:nvPicPr>
        <p:blipFill>
          <a:blip r:embed="rId2"/>
          <a:stretch>
            <a:fillRect/>
          </a:stretch>
        </p:blipFill>
        <p:spPr>
          <a:xfrm>
            <a:off x="1630837" y="3876258"/>
            <a:ext cx="4561781" cy="2664241"/>
          </a:xfrm>
          <a:prstGeom prst="rect">
            <a:avLst/>
          </a:prstGeom>
        </p:spPr>
      </p:pic>
      <p:pic>
        <p:nvPicPr>
          <p:cNvPr id="3" name="Imagen 2">
            <a:extLst>
              <a:ext uri="{FF2B5EF4-FFF2-40B4-BE49-F238E27FC236}">
                <a16:creationId xmlns:a16="http://schemas.microsoft.com/office/drawing/2014/main" id="{083303F1-B4E2-49E8-BF6A-CC91CF6384BE}"/>
              </a:ext>
            </a:extLst>
          </p:cNvPr>
          <p:cNvPicPr>
            <a:picLocks noChangeAspect="1"/>
          </p:cNvPicPr>
          <p:nvPr/>
        </p:nvPicPr>
        <p:blipFill>
          <a:blip r:embed="rId3"/>
          <a:stretch>
            <a:fillRect/>
          </a:stretch>
        </p:blipFill>
        <p:spPr>
          <a:xfrm>
            <a:off x="2951776" y="1097280"/>
            <a:ext cx="5960533" cy="2692853"/>
          </a:xfrm>
          <a:prstGeom prst="rect">
            <a:avLst/>
          </a:prstGeom>
        </p:spPr>
      </p:pic>
      <p:pic>
        <p:nvPicPr>
          <p:cNvPr id="5" name="Imagen 4">
            <a:extLst>
              <a:ext uri="{FF2B5EF4-FFF2-40B4-BE49-F238E27FC236}">
                <a16:creationId xmlns:a16="http://schemas.microsoft.com/office/drawing/2014/main" id="{60D6A7A0-5D1A-44F7-A3FE-0BDC2CDC8197}"/>
              </a:ext>
            </a:extLst>
          </p:cNvPr>
          <p:cNvPicPr>
            <a:picLocks noChangeAspect="1"/>
          </p:cNvPicPr>
          <p:nvPr/>
        </p:nvPicPr>
        <p:blipFill>
          <a:blip r:embed="rId4"/>
          <a:stretch>
            <a:fillRect/>
          </a:stretch>
        </p:blipFill>
        <p:spPr>
          <a:xfrm>
            <a:off x="6478000" y="3876258"/>
            <a:ext cx="4419385" cy="2664241"/>
          </a:xfrm>
          <a:prstGeom prst="rect">
            <a:avLst/>
          </a:prstGeom>
        </p:spPr>
      </p:pic>
      <p:sp>
        <p:nvSpPr>
          <p:cNvPr id="10" name="Rectángulo 9">
            <a:extLst>
              <a:ext uri="{FF2B5EF4-FFF2-40B4-BE49-F238E27FC236}">
                <a16:creationId xmlns:a16="http://schemas.microsoft.com/office/drawing/2014/main" id="{1685CC2B-7BFB-4C46-8C2B-102A5B229954}"/>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sz="1600" dirty="0"/>
          </a:p>
        </p:txBody>
      </p:sp>
      <p:sp>
        <p:nvSpPr>
          <p:cNvPr id="11" name="CuadroTexto 11">
            <a:extLst>
              <a:ext uri="{FF2B5EF4-FFF2-40B4-BE49-F238E27FC236}">
                <a16:creationId xmlns:a16="http://schemas.microsoft.com/office/drawing/2014/main" id="{C1630673-6440-4546-8DE7-5CDE265B5F9D}"/>
              </a:ext>
            </a:extLst>
          </p:cNvPr>
          <p:cNvSpPr txBox="1">
            <a:spLocks noChangeArrowheads="1"/>
          </p:cNvSpPr>
          <p:nvPr/>
        </p:nvSpPr>
        <p:spPr bwMode="auto">
          <a:xfrm>
            <a:off x="7415869" y="6540500"/>
            <a:ext cx="45339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ES" altLang="es-CO" sz="1200" dirty="0">
                <a:solidFill>
                  <a:schemeClr val="bg1"/>
                </a:solidFill>
                <a:latin typeface="Lato Regular" panose="020F0502020204030203"/>
                <a:ea typeface="Lato Regular" panose="020F0502020204030203"/>
                <a:cs typeface="Lato Regular" panose="020F0502020204030203"/>
              </a:rPr>
              <a:t>Vicepresidencia Administrativa y Financiera – Gerencia Financiera</a:t>
            </a:r>
          </a:p>
        </p:txBody>
      </p:sp>
      <p:sp>
        <p:nvSpPr>
          <p:cNvPr id="13" name="Rectángulo 12">
            <a:extLst>
              <a:ext uri="{FF2B5EF4-FFF2-40B4-BE49-F238E27FC236}">
                <a16:creationId xmlns:a16="http://schemas.microsoft.com/office/drawing/2014/main" id="{8C6034EC-0603-406C-BA71-BB4D7D8DB161}"/>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4" name="Imagen 13" descr="Fondos oscuros-01.png">
            <a:extLst>
              <a:ext uri="{FF2B5EF4-FFF2-40B4-BE49-F238E27FC236}">
                <a16:creationId xmlns:a16="http://schemas.microsoft.com/office/drawing/2014/main" id="{B81BD81B-D239-49B1-BF14-EBB9352DDB5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5" name="CuadroTexto 14">
            <a:extLst>
              <a:ext uri="{FF2B5EF4-FFF2-40B4-BE49-F238E27FC236}">
                <a16:creationId xmlns:a16="http://schemas.microsoft.com/office/drawing/2014/main" id="{4ACC7586-2744-4622-A945-57F11E26D946}"/>
              </a:ext>
            </a:extLst>
          </p:cNvPr>
          <p:cNvSpPr txBox="1"/>
          <p:nvPr/>
        </p:nvSpPr>
        <p:spPr>
          <a:xfrm>
            <a:off x="6504495" y="246800"/>
            <a:ext cx="5035133" cy="954107"/>
          </a:xfrm>
          <a:prstGeom prst="rect">
            <a:avLst/>
          </a:prstGeom>
          <a:noFill/>
        </p:spPr>
        <p:txBody>
          <a:bodyPr wrap="square" rtlCol="0">
            <a:spAutoFit/>
          </a:bodyPr>
          <a:lstStyle/>
          <a:p>
            <a:pPr algn="r"/>
            <a:r>
              <a:rPr lang="es-ES" sz="2800" b="1" dirty="0">
                <a:solidFill>
                  <a:schemeClr val="bg1"/>
                </a:solidFill>
              </a:rPr>
              <a:t>PORTAFOLIO FRISCO NOVIEMBRE DE 2017</a:t>
            </a:r>
            <a:endParaRPr lang="es-ES" sz="2800" dirty="0">
              <a:solidFill>
                <a:schemeClr val="bg1"/>
              </a:solidFill>
            </a:endParaRPr>
          </a:p>
        </p:txBody>
      </p:sp>
    </p:spTree>
    <p:extLst>
      <p:ext uri="{BB962C8B-B14F-4D97-AF65-F5344CB8AC3E}">
        <p14:creationId xmlns:p14="http://schemas.microsoft.com/office/powerpoint/2010/main" val="39103513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uadroTexto 6"/>
          <p:cNvSpPr txBox="1"/>
          <p:nvPr/>
        </p:nvSpPr>
        <p:spPr>
          <a:xfrm>
            <a:off x="5061206" y="623785"/>
            <a:ext cx="4636999" cy="358240"/>
          </a:xfrm>
          <a:prstGeom prst="rect">
            <a:avLst/>
          </a:prstGeom>
          <a:noFill/>
        </p:spPr>
        <p:txBody>
          <a:bodyPr wrap="square" rtlCol="0">
            <a:spAutoFit/>
          </a:bodyPr>
          <a:lstStyle/>
          <a:p>
            <a:pPr algn="r"/>
            <a:r>
              <a:rPr lang="es-ES" sz="1728" b="1" dirty="0">
                <a:solidFill>
                  <a:srgbClr val="0070C0"/>
                </a:solidFill>
                <a:cs typeface="Lato Regular"/>
              </a:rPr>
              <a:t>PORTAFOLIO TES FRISCO NOVIEMBRE 2017 </a:t>
            </a:r>
          </a:p>
        </p:txBody>
      </p:sp>
      <p:sp>
        <p:nvSpPr>
          <p:cNvPr id="10" name="Marcador de número de diapositiva 1"/>
          <p:cNvSpPr>
            <a:spLocks noGrp="1"/>
          </p:cNvSpPr>
          <p:nvPr>
            <p:ph type="sldNum" sz="quarter" idx="12"/>
          </p:nvPr>
        </p:nvSpPr>
        <p:spPr>
          <a:xfrm>
            <a:off x="8031709" y="5933479"/>
            <a:ext cx="1666494" cy="295874"/>
          </a:xfrm>
        </p:spPr>
        <p:txBody>
          <a:bodyPr/>
          <a:lstStyle/>
          <a:p>
            <a:pPr>
              <a:defRPr/>
            </a:pPr>
            <a:fld id="{74D04036-CCBD-4B3D-A872-961CAE546D64}" type="slidenum">
              <a:rPr lang="es-ES"/>
              <a:pPr>
                <a:defRPr/>
              </a:pPr>
              <a:t>10</a:t>
            </a:fld>
            <a:endParaRPr lang="es-ES"/>
          </a:p>
        </p:txBody>
      </p:sp>
      <p:pic>
        <p:nvPicPr>
          <p:cNvPr id="2" name="Imagen 1">
            <a:extLst>
              <a:ext uri="{FF2B5EF4-FFF2-40B4-BE49-F238E27FC236}">
                <a16:creationId xmlns:a16="http://schemas.microsoft.com/office/drawing/2014/main" id="{655D1C49-CF4A-4962-B0CF-D5551A43FB15}"/>
              </a:ext>
            </a:extLst>
          </p:cNvPr>
          <p:cNvPicPr>
            <a:picLocks noChangeAspect="1"/>
          </p:cNvPicPr>
          <p:nvPr/>
        </p:nvPicPr>
        <p:blipFill>
          <a:blip r:embed="rId2"/>
          <a:stretch>
            <a:fillRect/>
          </a:stretch>
        </p:blipFill>
        <p:spPr>
          <a:xfrm>
            <a:off x="1206631" y="1200907"/>
            <a:ext cx="9851010" cy="5224338"/>
          </a:xfrm>
          <a:prstGeom prst="rect">
            <a:avLst/>
          </a:prstGeom>
        </p:spPr>
      </p:pic>
      <p:sp>
        <p:nvSpPr>
          <p:cNvPr id="9" name="Rectángulo 8">
            <a:extLst>
              <a:ext uri="{FF2B5EF4-FFF2-40B4-BE49-F238E27FC236}">
                <a16:creationId xmlns:a16="http://schemas.microsoft.com/office/drawing/2014/main" id="{3BC418DC-D646-4871-97D4-4078EA288453}"/>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1" name="Imagen 10" descr="Fondos oscuros-01.png">
            <a:extLst>
              <a:ext uri="{FF2B5EF4-FFF2-40B4-BE49-F238E27FC236}">
                <a16:creationId xmlns:a16="http://schemas.microsoft.com/office/drawing/2014/main" id="{6385856B-BE65-4F68-A829-87B4314E9BC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2" name="CuadroTexto 11">
            <a:extLst>
              <a:ext uri="{FF2B5EF4-FFF2-40B4-BE49-F238E27FC236}">
                <a16:creationId xmlns:a16="http://schemas.microsoft.com/office/drawing/2014/main" id="{CA7496DE-7435-4F38-BA2C-5D81C477B2DD}"/>
              </a:ext>
            </a:extLst>
          </p:cNvPr>
          <p:cNvSpPr txBox="1"/>
          <p:nvPr/>
        </p:nvSpPr>
        <p:spPr>
          <a:xfrm>
            <a:off x="6504495" y="246800"/>
            <a:ext cx="5035133" cy="954107"/>
          </a:xfrm>
          <a:prstGeom prst="rect">
            <a:avLst/>
          </a:prstGeom>
          <a:noFill/>
        </p:spPr>
        <p:txBody>
          <a:bodyPr wrap="square" rtlCol="0">
            <a:spAutoFit/>
          </a:bodyPr>
          <a:lstStyle/>
          <a:p>
            <a:pPr algn="r"/>
            <a:r>
              <a:rPr lang="es-ES" sz="2800" b="1" dirty="0">
                <a:solidFill>
                  <a:schemeClr val="bg1"/>
                </a:solidFill>
              </a:rPr>
              <a:t>PORTAFOLIO TES FRISCO NOVIEMBRE DE 2017</a:t>
            </a:r>
            <a:endParaRPr lang="es-ES" sz="2800" dirty="0">
              <a:solidFill>
                <a:schemeClr val="bg1"/>
              </a:solidFill>
            </a:endParaRPr>
          </a:p>
        </p:txBody>
      </p:sp>
      <p:sp>
        <p:nvSpPr>
          <p:cNvPr id="13" name="Rectángulo 12">
            <a:extLst>
              <a:ext uri="{FF2B5EF4-FFF2-40B4-BE49-F238E27FC236}">
                <a16:creationId xmlns:a16="http://schemas.microsoft.com/office/drawing/2014/main" id="{62E25629-CCC9-4ED1-BF5C-BA58749AD566}"/>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sz="1600" dirty="0"/>
          </a:p>
        </p:txBody>
      </p:sp>
      <p:sp>
        <p:nvSpPr>
          <p:cNvPr id="14" name="CuadroTexto 11">
            <a:extLst>
              <a:ext uri="{FF2B5EF4-FFF2-40B4-BE49-F238E27FC236}">
                <a16:creationId xmlns:a16="http://schemas.microsoft.com/office/drawing/2014/main" id="{9A1C870F-9FAC-46C6-9E2A-10105015A4E8}"/>
              </a:ext>
            </a:extLst>
          </p:cNvPr>
          <p:cNvSpPr txBox="1">
            <a:spLocks noChangeArrowheads="1"/>
          </p:cNvSpPr>
          <p:nvPr/>
        </p:nvSpPr>
        <p:spPr bwMode="auto">
          <a:xfrm>
            <a:off x="7415869" y="6540500"/>
            <a:ext cx="45339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ES" altLang="es-CO" sz="1200" dirty="0">
                <a:solidFill>
                  <a:schemeClr val="bg1"/>
                </a:solidFill>
                <a:latin typeface="Lato Regular" panose="020F0502020204030203"/>
                <a:ea typeface="Lato Regular" panose="020F0502020204030203"/>
                <a:cs typeface="Lato Regular" panose="020F0502020204030203"/>
              </a:rPr>
              <a:t>Vicepresidencia Administrativa y Financiera – Gerencia Financiera</a:t>
            </a:r>
          </a:p>
        </p:txBody>
      </p:sp>
    </p:spTree>
    <p:extLst>
      <p:ext uri="{BB962C8B-B14F-4D97-AF65-F5344CB8AC3E}">
        <p14:creationId xmlns:p14="http://schemas.microsoft.com/office/powerpoint/2010/main" val="9702843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uadroTexto 6"/>
          <p:cNvSpPr txBox="1"/>
          <p:nvPr/>
        </p:nvSpPr>
        <p:spPr>
          <a:xfrm>
            <a:off x="4707805" y="498056"/>
            <a:ext cx="4636999" cy="358240"/>
          </a:xfrm>
          <a:prstGeom prst="rect">
            <a:avLst/>
          </a:prstGeom>
          <a:noFill/>
        </p:spPr>
        <p:txBody>
          <a:bodyPr wrap="square" rtlCol="0">
            <a:spAutoFit/>
          </a:bodyPr>
          <a:lstStyle/>
          <a:p>
            <a:pPr algn="r"/>
            <a:r>
              <a:rPr lang="es-ES" sz="1728" b="1" dirty="0">
                <a:solidFill>
                  <a:srgbClr val="0070C0"/>
                </a:solidFill>
                <a:cs typeface="Lato Regular"/>
              </a:rPr>
              <a:t>PORTAFOLIO FRISCO NOVIEMBRE 2017 </a:t>
            </a:r>
          </a:p>
        </p:txBody>
      </p:sp>
      <p:sp>
        <p:nvSpPr>
          <p:cNvPr id="10" name="Marcador de número de diapositiva 1"/>
          <p:cNvSpPr>
            <a:spLocks noGrp="1"/>
          </p:cNvSpPr>
          <p:nvPr>
            <p:ph type="sldNum" sz="quarter" idx="12"/>
          </p:nvPr>
        </p:nvSpPr>
        <p:spPr>
          <a:xfrm>
            <a:off x="8031709" y="5933479"/>
            <a:ext cx="1666494" cy="295874"/>
          </a:xfrm>
        </p:spPr>
        <p:txBody>
          <a:bodyPr/>
          <a:lstStyle/>
          <a:p>
            <a:pPr>
              <a:defRPr/>
            </a:pPr>
            <a:fld id="{74D04036-CCBD-4B3D-A872-961CAE546D64}" type="slidenum">
              <a:rPr lang="es-ES"/>
              <a:pPr>
                <a:defRPr/>
              </a:pPr>
              <a:t>11</a:t>
            </a:fld>
            <a:endParaRPr lang="es-ES"/>
          </a:p>
        </p:txBody>
      </p:sp>
      <p:pic>
        <p:nvPicPr>
          <p:cNvPr id="5" name="Imagen 4">
            <a:extLst>
              <a:ext uri="{FF2B5EF4-FFF2-40B4-BE49-F238E27FC236}">
                <a16:creationId xmlns:a16="http://schemas.microsoft.com/office/drawing/2014/main" id="{8E1A6B8C-8A84-4B18-A2FA-4414F6D858A2}"/>
              </a:ext>
            </a:extLst>
          </p:cNvPr>
          <p:cNvPicPr>
            <a:picLocks noChangeAspect="1"/>
          </p:cNvPicPr>
          <p:nvPr/>
        </p:nvPicPr>
        <p:blipFill>
          <a:blip r:embed="rId2"/>
          <a:stretch>
            <a:fillRect/>
          </a:stretch>
        </p:blipFill>
        <p:spPr>
          <a:xfrm>
            <a:off x="1649691" y="3458719"/>
            <a:ext cx="9087439" cy="2565009"/>
          </a:xfrm>
          <a:prstGeom prst="rect">
            <a:avLst/>
          </a:prstGeom>
        </p:spPr>
      </p:pic>
      <p:pic>
        <p:nvPicPr>
          <p:cNvPr id="9" name="Imagen 8">
            <a:extLst>
              <a:ext uri="{FF2B5EF4-FFF2-40B4-BE49-F238E27FC236}">
                <a16:creationId xmlns:a16="http://schemas.microsoft.com/office/drawing/2014/main" id="{D44A2E96-1B37-44A5-8A43-248EF757071C}"/>
              </a:ext>
            </a:extLst>
          </p:cNvPr>
          <p:cNvPicPr>
            <a:picLocks noChangeAspect="1"/>
          </p:cNvPicPr>
          <p:nvPr/>
        </p:nvPicPr>
        <p:blipFill>
          <a:blip r:embed="rId3"/>
          <a:stretch>
            <a:fillRect/>
          </a:stretch>
        </p:blipFill>
        <p:spPr>
          <a:xfrm>
            <a:off x="1253765" y="1200907"/>
            <a:ext cx="9671901" cy="2154185"/>
          </a:xfrm>
          <a:prstGeom prst="rect">
            <a:avLst/>
          </a:prstGeom>
        </p:spPr>
      </p:pic>
      <p:sp>
        <p:nvSpPr>
          <p:cNvPr id="8" name="Rectángulo 7">
            <a:extLst>
              <a:ext uri="{FF2B5EF4-FFF2-40B4-BE49-F238E27FC236}">
                <a16:creationId xmlns:a16="http://schemas.microsoft.com/office/drawing/2014/main" id="{FDB0CF83-4D6D-4ABC-8B42-1360205E51C2}"/>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2" name="Imagen 11" descr="Fondos oscuros-01.png">
            <a:extLst>
              <a:ext uri="{FF2B5EF4-FFF2-40B4-BE49-F238E27FC236}">
                <a16:creationId xmlns:a16="http://schemas.microsoft.com/office/drawing/2014/main" id="{B35229F7-C911-4469-8A59-A82899D3F6F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3" name="CuadroTexto 12">
            <a:extLst>
              <a:ext uri="{FF2B5EF4-FFF2-40B4-BE49-F238E27FC236}">
                <a16:creationId xmlns:a16="http://schemas.microsoft.com/office/drawing/2014/main" id="{8EBE75F2-7E18-4243-8383-132FE5E2B8EA}"/>
              </a:ext>
            </a:extLst>
          </p:cNvPr>
          <p:cNvSpPr txBox="1"/>
          <p:nvPr/>
        </p:nvSpPr>
        <p:spPr>
          <a:xfrm>
            <a:off x="6504495" y="246800"/>
            <a:ext cx="5035133" cy="954107"/>
          </a:xfrm>
          <a:prstGeom prst="rect">
            <a:avLst/>
          </a:prstGeom>
          <a:noFill/>
        </p:spPr>
        <p:txBody>
          <a:bodyPr wrap="square" rtlCol="0">
            <a:spAutoFit/>
          </a:bodyPr>
          <a:lstStyle/>
          <a:p>
            <a:pPr algn="r"/>
            <a:r>
              <a:rPr lang="es-ES" sz="2800" b="1" dirty="0">
                <a:solidFill>
                  <a:schemeClr val="bg1"/>
                </a:solidFill>
              </a:rPr>
              <a:t>PORTAFOLIO FRISCO NOVIEMBRE DE 2017</a:t>
            </a:r>
            <a:endParaRPr lang="es-ES" sz="2800" dirty="0">
              <a:solidFill>
                <a:schemeClr val="bg1"/>
              </a:solidFill>
            </a:endParaRPr>
          </a:p>
        </p:txBody>
      </p:sp>
      <p:sp>
        <p:nvSpPr>
          <p:cNvPr id="14" name="Rectángulo 13">
            <a:extLst>
              <a:ext uri="{FF2B5EF4-FFF2-40B4-BE49-F238E27FC236}">
                <a16:creationId xmlns:a16="http://schemas.microsoft.com/office/drawing/2014/main" id="{E2F01C42-41CC-4E7E-A482-A68C3E10512A}"/>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sz="1600" dirty="0"/>
          </a:p>
        </p:txBody>
      </p:sp>
      <p:sp>
        <p:nvSpPr>
          <p:cNvPr id="15" name="CuadroTexto 11">
            <a:extLst>
              <a:ext uri="{FF2B5EF4-FFF2-40B4-BE49-F238E27FC236}">
                <a16:creationId xmlns:a16="http://schemas.microsoft.com/office/drawing/2014/main" id="{C5A3D95D-6231-4F0D-B742-12B26EB5F3C3}"/>
              </a:ext>
            </a:extLst>
          </p:cNvPr>
          <p:cNvSpPr txBox="1">
            <a:spLocks noChangeArrowheads="1"/>
          </p:cNvSpPr>
          <p:nvPr/>
        </p:nvSpPr>
        <p:spPr bwMode="auto">
          <a:xfrm>
            <a:off x="7415869" y="6540500"/>
            <a:ext cx="45339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ES" altLang="es-CO" sz="1200" dirty="0">
                <a:solidFill>
                  <a:schemeClr val="bg1"/>
                </a:solidFill>
                <a:latin typeface="Lato Regular" panose="020F0502020204030203"/>
                <a:ea typeface="Lato Regular" panose="020F0502020204030203"/>
                <a:cs typeface="Lato Regular" panose="020F0502020204030203"/>
              </a:rPr>
              <a:t>Vicepresidencia Administrativa y Financiera – Gerencia Financiera</a:t>
            </a:r>
          </a:p>
        </p:txBody>
      </p:sp>
    </p:spTree>
    <p:extLst>
      <p:ext uri="{BB962C8B-B14F-4D97-AF65-F5344CB8AC3E}">
        <p14:creationId xmlns:p14="http://schemas.microsoft.com/office/powerpoint/2010/main" val="23066347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4384007" y="623357"/>
            <a:ext cx="5152221" cy="387798"/>
          </a:xfrm>
          <a:prstGeom prst="rect">
            <a:avLst/>
          </a:prstGeom>
          <a:noFill/>
        </p:spPr>
        <p:txBody>
          <a:bodyPr wrap="square" rtlCol="0">
            <a:spAutoFit/>
          </a:bodyPr>
          <a:lstStyle/>
          <a:p>
            <a:pPr algn="r"/>
            <a:r>
              <a:rPr lang="es-ES" sz="1920" b="1" dirty="0">
                <a:solidFill>
                  <a:srgbClr val="0070C0"/>
                </a:solidFill>
                <a:cs typeface="Lato Regular"/>
              </a:rPr>
              <a:t>PORTAFOLIO SAE</a:t>
            </a:r>
          </a:p>
        </p:txBody>
      </p:sp>
      <p:pic>
        <p:nvPicPr>
          <p:cNvPr id="3" name="Imagen 2">
            <a:extLst>
              <a:ext uri="{FF2B5EF4-FFF2-40B4-BE49-F238E27FC236}">
                <a16:creationId xmlns:a16="http://schemas.microsoft.com/office/drawing/2014/main" id="{B950D073-8ACE-4AE2-8307-2E0168B9FDAA}"/>
              </a:ext>
            </a:extLst>
          </p:cNvPr>
          <p:cNvPicPr>
            <a:picLocks noChangeAspect="1"/>
          </p:cNvPicPr>
          <p:nvPr/>
        </p:nvPicPr>
        <p:blipFill>
          <a:blip r:embed="rId2"/>
          <a:stretch>
            <a:fillRect/>
          </a:stretch>
        </p:blipFill>
        <p:spPr>
          <a:xfrm>
            <a:off x="1649691" y="3611351"/>
            <a:ext cx="8936610" cy="1931609"/>
          </a:xfrm>
          <a:prstGeom prst="rect">
            <a:avLst/>
          </a:prstGeom>
        </p:spPr>
      </p:pic>
      <p:pic>
        <p:nvPicPr>
          <p:cNvPr id="5" name="Imagen 4">
            <a:extLst>
              <a:ext uri="{FF2B5EF4-FFF2-40B4-BE49-F238E27FC236}">
                <a16:creationId xmlns:a16="http://schemas.microsoft.com/office/drawing/2014/main" id="{0BF68F62-7B6E-4864-AAA6-0400B38A71D4}"/>
              </a:ext>
            </a:extLst>
          </p:cNvPr>
          <p:cNvPicPr>
            <a:picLocks noChangeAspect="1"/>
          </p:cNvPicPr>
          <p:nvPr/>
        </p:nvPicPr>
        <p:blipFill>
          <a:blip r:embed="rId3"/>
          <a:stretch>
            <a:fillRect/>
          </a:stretch>
        </p:blipFill>
        <p:spPr>
          <a:xfrm>
            <a:off x="3982065" y="1200907"/>
            <a:ext cx="4113143" cy="2221921"/>
          </a:xfrm>
          <a:prstGeom prst="rect">
            <a:avLst/>
          </a:prstGeom>
        </p:spPr>
      </p:pic>
      <p:sp>
        <p:nvSpPr>
          <p:cNvPr id="7" name="Rectángulo 6">
            <a:extLst>
              <a:ext uri="{FF2B5EF4-FFF2-40B4-BE49-F238E27FC236}">
                <a16:creationId xmlns:a16="http://schemas.microsoft.com/office/drawing/2014/main" id="{DCF88078-C8E5-4441-9498-F86D5B842FD0}"/>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8" name="Imagen 7" descr="Fondos oscuros-01.png">
            <a:extLst>
              <a:ext uri="{FF2B5EF4-FFF2-40B4-BE49-F238E27FC236}">
                <a16:creationId xmlns:a16="http://schemas.microsoft.com/office/drawing/2014/main" id="{06962F3F-A474-44DD-BC2D-3C23C66F129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9" name="CuadroTexto 8">
            <a:extLst>
              <a:ext uri="{FF2B5EF4-FFF2-40B4-BE49-F238E27FC236}">
                <a16:creationId xmlns:a16="http://schemas.microsoft.com/office/drawing/2014/main" id="{D046A9A7-BDC1-46E1-8314-CA748A58D492}"/>
              </a:ext>
            </a:extLst>
          </p:cNvPr>
          <p:cNvSpPr txBox="1"/>
          <p:nvPr/>
        </p:nvSpPr>
        <p:spPr>
          <a:xfrm>
            <a:off x="6504495" y="246800"/>
            <a:ext cx="5035133" cy="954107"/>
          </a:xfrm>
          <a:prstGeom prst="rect">
            <a:avLst/>
          </a:prstGeom>
          <a:noFill/>
        </p:spPr>
        <p:txBody>
          <a:bodyPr wrap="square" rtlCol="0">
            <a:spAutoFit/>
          </a:bodyPr>
          <a:lstStyle/>
          <a:p>
            <a:pPr algn="r"/>
            <a:r>
              <a:rPr lang="es-ES" sz="2800" b="1" dirty="0">
                <a:solidFill>
                  <a:schemeClr val="bg1"/>
                </a:solidFill>
              </a:rPr>
              <a:t>PORTAFOLIO SAE NOVIEMBRE DE 2017</a:t>
            </a:r>
            <a:endParaRPr lang="es-ES" sz="2800" dirty="0">
              <a:solidFill>
                <a:schemeClr val="bg1"/>
              </a:solidFill>
            </a:endParaRPr>
          </a:p>
        </p:txBody>
      </p:sp>
      <p:sp>
        <p:nvSpPr>
          <p:cNvPr id="10" name="Rectángulo 9">
            <a:extLst>
              <a:ext uri="{FF2B5EF4-FFF2-40B4-BE49-F238E27FC236}">
                <a16:creationId xmlns:a16="http://schemas.microsoft.com/office/drawing/2014/main" id="{D28864F3-8285-49E7-9E70-993818FBFCC4}"/>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sz="1600" dirty="0"/>
          </a:p>
        </p:txBody>
      </p:sp>
      <p:sp>
        <p:nvSpPr>
          <p:cNvPr id="12" name="CuadroTexto 11">
            <a:extLst>
              <a:ext uri="{FF2B5EF4-FFF2-40B4-BE49-F238E27FC236}">
                <a16:creationId xmlns:a16="http://schemas.microsoft.com/office/drawing/2014/main" id="{BB11A9CA-3960-47D7-9838-83EB95A37CAA}"/>
              </a:ext>
            </a:extLst>
          </p:cNvPr>
          <p:cNvSpPr txBox="1">
            <a:spLocks noChangeArrowheads="1"/>
          </p:cNvSpPr>
          <p:nvPr/>
        </p:nvSpPr>
        <p:spPr bwMode="auto">
          <a:xfrm>
            <a:off x="7415869" y="6540500"/>
            <a:ext cx="45339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ES" altLang="es-CO" sz="1200" dirty="0">
                <a:solidFill>
                  <a:schemeClr val="bg1"/>
                </a:solidFill>
                <a:latin typeface="Lato Regular" panose="020F0502020204030203"/>
                <a:ea typeface="Lato Regular" panose="020F0502020204030203"/>
                <a:cs typeface="Lato Regular" panose="020F0502020204030203"/>
              </a:rPr>
              <a:t>Vicepresidencia Administrativa y Financiera – Gerencia Financiera</a:t>
            </a:r>
          </a:p>
        </p:txBody>
      </p:sp>
    </p:spTree>
    <p:extLst>
      <p:ext uri="{BB962C8B-B14F-4D97-AF65-F5344CB8AC3E}">
        <p14:creationId xmlns:p14="http://schemas.microsoft.com/office/powerpoint/2010/main" val="37161518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3009901" y="2868442"/>
            <a:ext cx="6332334" cy="1030410"/>
          </a:xfrm>
          <a:prstGeom prst="rect">
            <a:avLst/>
          </a:prstGeom>
          <a:noFill/>
        </p:spPr>
        <p:txBody>
          <a:bodyPr wrap="square" rtlCol="0">
            <a:spAutoFit/>
          </a:bodyPr>
          <a:lstStyle/>
          <a:p>
            <a:pPr algn="ctr"/>
            <a:r>
              <a:rPr lang="es-ES" sz="3048" dirty="0">
                <a:solidFill>
                  <a:srgbClr val="000A8B"/>
                </a:solidFill>
                <a:latin typeface="Arial Narrow" panose="020B0606020202030204" pitchFamily="34" charset="0"/>
              </a:rPr>
              <a:t>3. INFORME </a:t>
            </a:r>
            <a:r>
              <a:rPr lang="es-CO" sz="3048" dirty="0">
                <a:solidFill>
                  <a:srgbClr val="000A8B"/>
                </a:solidFill>
                <a:latin typeface="Arial Narrow" panose="020B0606020202030204" pitchFamily="34" charset="0"/>
              </a:rPr>
              <a:t>VENTA DE TÍTULOS DEL PORTAFOLIO – BONOS YANKEE</a:t>
            </a:r>
            <a:endParaRPr lang="es-ES" sz="3048" dirty="0">
              <a:solidFill>
                <a:srgbClr val="000A8B"/>
              </a:solidFill>
              <a:latin typeface="Arial Narrow" panose="020B0606020202030204" pitchFamily="34" charset="0"/>
            </a:endParaRPr>
          </a:p>
        </p:txBody>
      </p:sp>
      <p:sp>
        <p:nvSpPr>
          <p:cNvPr id="5" name="Rectángulo 4">
            <a:extLst>
              <a:ext uri="{FF2B5EF4-FFF2-40B4-BE49-F238E27FC236}">
                <a16:creationId xmlns:a16="http://schemas.microsoft.com/office/drawing/2014/main" id="{2D8729B0-3594-4C24-85CB-C73F34E54208}"/>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8" name="Imagen 7" descr="Fondos oscuros-01.png">
            <a:extLst>
              <a:ext uri="{FF2B5EF4-FFF2-40B4-BE49-F238E27FC236}">
                <a16:creationId xmlns:a16="http://schemas.microsoft.com/office/drawing/2014/main" id="{A7E662B5-3B05-4BDD-B0CF-B59BEEEAE42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9" name="CuadroTexto 8">
            <a:extLst>
              <a:ext uri="{FF2B5EF4-FFF2-40B4-BE49-F238E27FC236}">
                <a16:creationId xmlns:a16="http://schemas.microsoft.com/office/drawing/2014/main" id="{7E8716A6-E184-47F6-A036-D0013F899491}"/>
              </a:ext>
            </a:extLst>
          </p:cNvPr>
          <p:cNvSpPr txBox="1"/>
          <p:nvPr/>
        </p:nvSpPr>
        <p:spPr>
          <a:xfrm>
            <a:off x="5505255" y="246800"/>
            <a:ext cx="6034374" cy="954107"/>
          </a:xfrm>
          <a:prstGeom prst="rect">
            <a:avLst/>
          </a:prstGeom>
          <a:noFill/>
        </p:spPr>
        <p:txBody>
          <a:bodyPr wrap="square" rtlCol="0">
            <a:spAutoFit/>
          </a:bodyPr>
          <a:lstStyle/>
          <a:p>
            <a:pPr algn="r"/>
            <a:r>
              <a:rPr lang="es-ES" sz="2800" b="1" dirty="0">
                <a:solidFill>
                  <a:schemeClr val="bg1"/>
                </a:solidFill>
              </a:rPr>
              <a:t>INFORME VENTA DE TÍTULOS DEL PORTAFOLIO – BONOS YANKEE</a:t>
            </a:r>
            <a:endParaRPr lang="es-ES" sz="2800" dirty="0">
              <a:solidFill>
                <a:schemeClr val="bg1"/>
              </a:solidFill>
            </a:endParaRPr>
          </a:p>
        </p:txBody>
      </p:sp>
      <p:sp>
        <p:nvSpPr>
          <p:cNvPr id="10" name="Rectángulo 9">
            <a:extLst>
              <a:ext uri="{FF2B5EF4-FFF2-40B4-BE49-F238E27FC236}">
                <a16:creationId xmlns:a16="http://schemas.microsoft.com/office/drawing/2014/main" id="{031FE9FB-9899-4390-824F-594016664581}"/>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sz="1600" dirty="0"/>
          </a:p>
        </p:txBody>
      </p:sp>
      <p:sp>
        <p:nvSpPr>
          <p:cNvPr id="11" name="CuadroTexto 11">
            <a:extLst>
              <a:ext uri="{FF2B5EF4-FFF2-40B4-BE49-F238E27FC236}">
                <a16:creationId xmlns:a16="http://schemas.microsoft.com/office/drawing/2014/main" id="{DD0E7F39-CC9E-4359-A7F5-FFA1D3D21B8D}"/>
              </a:ext>
            </a:extLst>
          </p:cNvPr>
          <p:cNvSpPr txBox="1">
            <a:spLocks noChangeArrowheads="1"/>
          </p:cNvSpPr>
          <p:nvPr/>
        </p:nvSpPr>
        <p:spPr bwMode="auto">
          <a:xfrm>
            <a:off x="7415869" y="6540500"/>
            <a:ext cx="45339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ES" altLang="es-CO" sz="1200" dirty="0">
                <a:solidFill>
                  <a:schemeClr val="bg1"/>
                </a:solidFill>
                <a:latin typeface="Lato Regular" panose="020F0502020204030203"/>
                <a:ea typeface="Lato Regular" panose="020F0502020204030203"/>
                <a:cs typeface="Lato Regular" panose="020F0502020204030203"/>
              </a:rPr>
              <a:t>Vicepresidencia Administrativa y Financiera – Gerencia Financiera</a:t>
            </a:r>
          </a:p>
        </p:txBody>
      </p:sp>
    </p:spTree>
    <p:extLst>
      <p:ext uri="{BB962C8B-B14F-4D97-AF65-F5344CB8AC3E}">
        <p14:creationId xmlns:p14="http://schemas.microsoft.com/office/powerpoint/2010/main" val="14439487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Imagen 29">
            <a:extLst>
              <a:ext uri="{FF2B5EF4-FFF2-40B4-BE49-F238E27FC236}">
                <a16:creationId xmlns:a16="http://schemas.microsoft.com/office/drawing/2014/main" id="{9C4E3642-B2A1-4727-9109-7EBBFFE2912B}"/>
              </a:ext>
            </a:extLst>
          </p:cNvPr>
          <p:cNvPicPr>
            <a:picLocks noChangeAspect="1"/>
          </p:cNvPicPr>
          <p:nvPr/>
        </p:nvPicPr>
        <p:blipFill>
          <a:blip r:embed="rId2"/>
          <a:stretch>
            <a:fillRect/>
          </a:stretch>
        </p:blipFill>
        <p:spPr>
          <a:xfrm>
            <a:off x="1640264" y="1445567"/>
            <a:ext cx="9162853" cy="2357275"/>
          </a:xfrm>
          <a:prstGeom prst="rect">
            <a:avLst/>
          </a:prstGeom>
        </p:spPr>
      </p:pic>
      <p:sp>
        <p:nvSpPr>
          <p:cNvPr id="2" name="Marcador de número de diapositiva 1"/>
          <p:cNvSpPr>
            <a:spLocks noGrp="1"/>
          </p:cNvSpPr>
          <p:nvPr>
            <p:ph type="sldNum" sz="quarter" idx="12"/>
          </p:nvPr>
        </p:nvSpPr>
        <p:spPr/>
        <p:txBody>
          <a:bodyPr/>
          <a:lstStyle/>
          <a:p>
            <a:fld id="{015B2B85-C11A-46BE-910A-7C2CECB29AE5}" type="slidenum">
              <a:rPr lang="es-ES" smtClean="0"/>
              <a:t>14</a:t>
            </a:fld>
            <a:endParaRPr lang="es-ES"/>
          </a:p>
        </p:txBody>
      </p:sp>
      <p:sp>
        <p:nvSpPr>
          <p:cNvPr id="13" name="CuadroTexto 12">
            <a:extLst>
              <a:ext uri="{FF2B5EF4-FFF2-40B4-BE49-F238E27FC236}">
                <a16:creationId xmlns:a16="http://schemas.microsoft.com/office/drawing/2014/main" id="{5EE0AEF2-B98A-4A4B-8C12-5C22ACB4A3F6}"/>
              </a:ext>
            </a:extLst>
          </p:cNvPr>
          <p:cNvSpPr txBox="1"/>
          <p:nvPr/>
        </p:nvSpPr>
        <p:spPr>
          <a:xfrm>
            <a:off x="6544888" y="6211276"/>
            <a:ext cx="3337300" cy="286232"/>
          </a:xfrm>
          <a:prstGeom prst="rect">
            <a:avLst/>
          </a:prstGeom>
          <a:noFill/>
        </p:spPr>
        <p:txBody>
          <a:bodyPr wrap="square" rtlCol="0">
            <a:spAutoFit/>
          </a:bodyPr>
          <a:lstStyle/>
          <a:p>
            <a:pPr algn="r"/>
            <a:r>
              <a:rPr lang="es-ES" sz="1260" dirty="0">
                <a:solidFill>
                  <a:schemeClr val="bg1"/>
                </a:solidFill>
                <a:latin typeface="Lato Regular"/>
                <a:cs typeface="Lato Regular"/>
              </a:rPr>
              <a:t>Vicepresidencia Administrativa y Financiera</a:t>
            </a:r>
          </a:p>
        </p:txBody>
      </p:sp>
      <p:sp>
        <p:nvSpPr>
          <p:cNvPr id="20" name="CuadroTexto 19">
            <a:extLst>
              <a:ext uri="{FF2B5EF4-FFF2-40B4-BE49-F238E27FC236}">
                <a16:creationId xmlns:a16="http://schemas.microsoft.com/office/drawing/2014/main" id="{CE0473AB-7B31-460A-A193-56E9E6658CC5}"/>
              </a:ext>
            </a:extLst>
          </p:cNvPr>
          <p:cNvSpPr txBox="1"/>
          <p:nvPr/>
        </p:nvSpPr>
        <p:spPr>
          <a:xfrm>
            <a:off x="2220777" y="5023471"/>
            <a:ext cx="7680883" cy="1107996"/>
          </a:xfrm>
          <a:prstGeom prst="rect">
            <a:avLst/>
          </a:prstGeom>
          <a:noFill/>
        </p:spPr>
        <p:txBody>
          <a:bodyPr wrap="square" rtlCol="0">
            <a:spAutoFit/>
          </a:bodyPr>
          <a:lstStyle/>
          <a:p>
            <a:r>
              <a:rPr lang="es-CO" baseline="30000" dirty="0">
                <a:latin typeface="Arial" panose="020B0604020202020204" pitchFamily="34" charset="0"/>
                <a:cs typeface="Arial" panose="020B0604020202020204" pitchFamily="34" charset="0"/>
              </a:rPr>
              <a:t>1 </a:t>
            </a:r>
            <a:r>
              <a:rPr lang="es-CO" sz="2400" baseline="30000" dirty="0">
                <a:latin typeface="Arial" panose="020B0604020202020204" pitchFamily="34" charset="0"/>
                <a:cs typeface="Arial" panose="020B0604020202020204" pitchFamily="34" charset="0"/>
              </a:rPr>
              <a:t>Teniendo en cuenta que los días 4 y 5 de diciembre Valores Bancolombia informó que para dichas fechas no le era posible participar, se tomó la decisión de contar con una oferta adicional, por lo cual se solicitó cotización al BBVA.</a:t>
            </a:r>
          </a:p>
          <a:p>
            <a:endParaRPr lang="es-CO" dirty="0">
              <a:latin typeface="Arial" panose="020B0604020202020204" pitchFamily="34" charset="0"/>
              <a:cs typeface="Arial" panose="020B0604020202020204" pitchFamily="34" charset="0"/>
            </a:endParaRPr>
          </a:p>
        </p:txBody>
      </p:sp>
      <p:sp>
        <p:nvSpPr>
          <p:cNvPr id="21" name="CuadroTexto 20">
            <a:extLst>
              <a:ext uri="{FF2B5EF4-FFF2-40B4-BE49-F238E27FC236}">
                <a16:creationId xmlns:a16="http://schemas.microsoft.com/office/drawing/2014/main" id="{D99436F8-0A38-469F-8E64-70F3861A76FE}"/>
              </a:ext>
            </a:extLst>
          </p:cNvPr>
          <p:cNvSpPr txBox="1"/>
          <p:nvPr/>
        </p:nvSpPr>
        <p:spPr>
          <a:xfrm>
            <a:off x="4384007" y="623357"/>
            <a:ext cx="5152221" cy="387798"/>
          </a:xfrm>
          <a:prstGeom prst="rect">
            <a:avLst/>
          </a:prstGeom>
          <a:noFill/>
        </p:spPr>
        <p:txBody>
          <a:bodyPr wrap="square" rtlCol="0">
            <a:spAutoFit/>
          </a:bodyPr>
          <a:lstStyle/>
          <a:p>
            <a:pPr algn="r"/>
            <a:r>
              <a:rPr lang="es-ES" sz="1920" b="1" dirty="0">
                <a:solidFill>
                  <a:srgbClr val="0070C0"/>
                </a:solidFill>
                <a:cs typeface="Lato Regular"/>
              </a:rPr>
              <a:t>RESUMEN OPERACIÓN VENTA BONOS YANKEE</a:t>
            </a:r>
          </a:p>
        </p:txBody>
      </p:sp>
      <p:sp>
        <p:nvSpPr>
          <p:cNvPr id="22" name="Elipse 21">
            <a:extLst>
              <a:ext uri="{FF2B5EF4-FFF2-40B4-BE49-F238E27FC236}">
                <a16:creationId xmlns:a16="http://schemas.microsoft.com/office/drawing/2014/main" id="{6DBC0382-0584-4A9A-A20C-10683983ADE0}"/>
              </a:ext>
            </a:extLst>
          </p:cNvPr>
          <p:cNvSpPr/>
          <p:nvPr/>
        </p:nvSpPr>
        <p:spPr>
          <a:xfrm>
            <a:off x="4737382" y="2164269"/>
            <a:ext cx="675294" cy="249691"/>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9669" tIns="34834" rIns="69669" bIns="34834" numCol="1" spcCol="0" rtlCol="0" fromWordArt="0" anchor="ctr" anchorCtr="0" forceAA="0" compatLnSpc="1">
            <a:prstTxWarp prst="textNoShape">
              <a:avLst/>
            </a:prstTxWarp>
            <a:noAutofit/>
          </a:bodyPr>
          <a:lstStyle/>
          <a:p>
            <a:pPr algn="ctr"/>
            <a:endParaRPr lang="es-CO" sz="1371"/>
          </a:p>
        </p:txBody>
      </p:sp>
      <p:sp>
        <p:nvSpPr>
          <p:cNvPr id="26" name="Elipse 25">
            <a:extLst>
              <a:ext uri="{FF2B5EF4-FFF2-40B4-BE49-F238E27FC236}">
                <a16:creationId xmlns:a16="http://schemas.microsoft.com/office/drawing/2014/main" id="{CD81E134-F92A-4E78-AA47-1A0C87344AC8}"/>
              </a:ext>
            </a:extLst>
          </p:cNvPr>
          <p:cNvSpPr/>
          <p:nvPr/>
        </p:nvSpPr>
        <p:spPr>
          <a:xfrm>
            <a:off x="4807660" y="2870360"/>
            <a:ext cx="605017" cy="220007"/>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9669" tIns="34834" rIns="69669" bIns="34834" numCol="1" spcCol="0" rtlCol="0" fromWordArt="0" anchor="ctr" anchorCtr="0" forceAA="0" compatLnSpc="1">
            <a:prstTxWarp prst="textNoShape">
              <a:avLst/>
            </a:prstTxWarp>
            <a:noAutofit/>
          </a:bodyPr>
          <a:lstStyle/>
          <a:p>
            <a:pPr algn="ctr"/>
            <a:endParaRPr lang="es-CO" sz="1371"/>
          </a:p>
        </p:txBody>
      </p:sp>
      <p:sp>
        <p:nvSpPr>
          <p:cNvPr id="27" name="Elipse 26">
            <a:extLst>
              <a:ext uri="{FF2B5EF4-FFF2-40B4-BE49-F238E27FC236}">
                <a16:creationId xmlns:a16="http://schemas.microsoft.com/office/drawing/2014/main" id="{835BC0D6-1C62-4680-B30F-6503788E06E9}"/>
              </a:ext>
            </a:extLst>
          </p:cNvPr>
          <p:cNvSpPr/>
          <p:nvPr/>
        </p:nvSpPr>
        <p:spPr>
          <a:xfrm>
            <a:off x="5629623" y="2638127"/>
            <a:ext cx="614184" cy="232232"/>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9669" tIns="34834" rIns="69669" bIns="34834" numCol="1" spcCol="0" rtlCol="0" fromWordArt="0" anchor="ctr" anchorCtr="0" forceAA="0" compatLnSpc="1">
            <a:prstTxWarp prst="textNoShape">
              <a:avLst/>
            </a:prstTxWarp>
            <a:noAutofit/>
          </a:bodyPr>
          <a:lstStyle/>
          <a:p>
            <a:pPr algn="ctr"/>
            <a:endParaRPr lang="es-CO" sz="1371"/>
          </a:p>
        </p:txBody>
      </p:sp>
      <p:sp>
        <p:nvSpPr>
          <p:cNvPr id="28" name="Elipse 27">
            <a:extLst>
              <a:ext uri="{FF2B5EF4-FFF2-40B4-BE49-F238E27FC236}">
                <a16:creationId xmlns:a16="http://schemas.microsoft.com/office/drawing/2014/main" id="{899063F5-1917-47CF-A0D7-5F3C799C35FB}"/>
              </a:ext>
            </a:extLst>
          </p:cNvPr>
          <p:cNvSpPr/>
          <p:nvPr/>
        </p:nvSpPr>
        <p:spPr>
          <a:xfrm>
            <a:off x="5638791" y="2413961"/>
            <a:ext cx="605017" cy="218475"/>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9669" tIns="34834" rIns="69669" bIns="34834" numCol="1" spcCol="0" rtlCol="0" fromWordArt="0" anchor="ctr" anchorCtr="0" forceAA="0" compatLnSpc="1">
            <a:prstTxWarp prst="textNoShape">
              <a:avLst/>
            </a:prstTxWarp>
            <a:noAutofit/>
          </a:bodyPr>
          <a:lstStyle/>
          <a:p>
            <a:pPr algn="ctr"/>
            <a:endParaRPr lang="es-CO" sz="1371"/>
          </a:p>
        </p:txBody>
      </p:sp>
      <p:sp>
        <p:nvSpPr>
          <p:cNvPr id="29" name="CuadroTexto 28">
            <a:extLst>
              <a:ext uri="{FF2B5EF4-FFF2-40B4-BE49-F238E27FC236}">
                <a16:creationId xmlns:a16="http://schemas.microsoft.com/office/drawing/2014/main" id="{F1A292CB-2901-428F-A988-80F0A876C6FB}"/>
              </a:ext>
            </a:extLst>
          </p:cNvPr>
          <p:cNvSpPr txBox="1"/>
          <p:nvPr/>
        </p:nvSpPr>
        <p:spPr>
          <a:xfrm>
            <a:off x="2201306" y="4148173"/>
            <a:ext cx="7680883" cy="861774"/>
          </a:xfrm>
          <a:prstGeom prst="rect">
            <a:avLst/>
          </a:prstGeom>
          <a:noFill/>
        </p:spPr>
        <p:txBody>
          <a:bodyPr wrap="square" rtlCol="0">
            <a:spAutoFit/>
          </a:bodyPr>
          <a:lstStyle/>
          <a:p>
            <a:r>
              <a:rPr lang="es-CO" sz="2400" baseline="30000" dirty="0">
                <a:latin typeface="Arial" panose="020B0604020202020204" pitchFamily="34" charset="0"/>
                <a:cs typeface="Arial" panose="020B0604020202020204" pitchFamily="34" charset="0"/>
              </a:rPr>
              <a:t>Los recursos producto de la operación, ingresaron en la cuenta de compensación del Citibank NY</a:t>
            </a:r>
          </a:p>
          <a:p>
            <a:endParaRPr lang="es-CO" dirty="0">
              <a:latin typeface="Arial" panose="020B0604020202020204" pitchFamily="34" charset="0"/>
              <a:cs typeface="Arial" panose="020B0604020202020204" pitchFamily="34" charset="0"/>
            </a:endParaRPr>
          </a:p>
        </p:txBody>
      </p:sp>
      <p:sp>
        <p:nvSpPr>
          <p:cNvPr id="15" name="Rectángulo 14">
            <a:extLst>
              <a:ext uri="{FF2B5EF4-FFF2-40B4-BE49-F238E27FC236}">
                <a16:creationId xmlns:a16="http://schemas.microsoft.com/office/drawing/2014/main" id="{A29CEEBF-628D-4682-BD4B-D68F6B9648E4}"/>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6" name="Imagen 15" descr="Fondos oscuros-01.png">
            <a:extLst>
              <a:ext uri="{FF2B5EF4-FFF2-40B4-BE49-F238E27FC236}">
                <a16:creationId xmlns:a16="http://schemas.microsoft.com/office/drawing/2014/main" id="{4B5E3096-FDF1-443E-A4F0-C303C4ACF08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7" name="CuadroTexto 16">
            <a:extLst>
              <a:ext uri="{FF2B5EF4-FFF2-40B4-BE49-F238E27FC236}">
                <a16:creationId xmlns:a16="http://schemas.microsoft.com/office/drawing/2014/main" id="{9055CA0D-CCC4-4C7D-BE18-E0B3C7494838}"/>
              </a:ext>
            </a:extLst>
          </p:cNvPr>
          <p:cNvSpPr txBox="1"/>
          <p:nvPr/>
        </p:nvSpPr>
        <p:spPr>
          <a:xfrm>
            <a:off x="6504495" y="246800"/>
            <a:ext cx="5035133" cy="954107"/>
          </a:xfrm>
          <a:prstGeom prst="rect">
            <a:avLst/>
          </a:prstGeom>
          <a:noFill/>
        </p:spPr>
        <p:txBody>
          <a:bodyPr wrap="square" rtlCol="0">
            <a:spAutoFit/>
          </a:bodyPr>
          <a:lstStyle/>
          <a:p>
            <a:pPr algn="r"/>
            <a:r>
              <a:rPr lang="es-ES" sz="2800" b="1" dirty="0">
                <a:solidFill>
                  <a:schemeClr val="bg1"/>
                </a:solidFill>
              </a:rPr>
              <a:t>RESUMEN OPERACIÓN VENA DE BONOS YANKEE</a:t>
            </a:r>
            <a:endParaRPr lang="es-ES" sz="2800" dirty="0">
              <a:solidFill>
                <a:schemeClr val="bg1"/>
              </a:solidFill>
            </a:endParaRPr>
          </a:p>
        </p:txBody>
      </p:sp>
      <p:sp>
        <p:nvSpPr>
          <p:cNvPr id="18" name="Rectángulo 17">
            <a:extLst>
              <a:ext uri="{FF2B5EF4-FFF2-40B4-BE49-F238E27FC236}">
                <a16:creationId xmlns:a16="http://schemas.microsoft.com/office/drawing/2014/main" id="{06F12FBD-3242-455F-A46E-D5CABC594F31}"/>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sz="1600" dirty="0"/>
          </a:p>
        </p:txBody>
      </p:sp>
      <p:sp>
        <p:nvSpPr>
          <p:cNvPr id="19" name="CuadroTexto 11">
            <a:extLst>
              <a:ext uri="{FF2B5EF4-FFF2-40B4-BE49-F238E27FC236}">
                <a16:creationId xmlns:a16="http://schemas.microsoft.com/office/drawing/2014/main" id="{343188ED-3569-47FC-BCF0-345593A5D2CC}"/>
              </a:ext>
            </a:extLst>
          </p:cNvPr>
          <p:cNvSpPr txBox="1">
            <a:spLocks noChangeArrowheads="1"/>
          </p:cNvSpPr>
          <p:nvPr/>
        </p:nvSpPr>
        <p:spPr bwMode="auto">
          <a:xfrm>
            <a:off x="7415869" y="6540500"/>
            <a:ext cx="45339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ES" altLang="es-CO" sz="1200" dirty="0">
                <a:solidFill>
                  <a:schemeClr val="bg1"/>
                </a:solidFill>
                <a:latin typeface="Lato Regular" panose="020F0502020204030203"/>
                <a:ea typeface="Lato Regular" panose="020F0502020204030203"/>
                <a:cs typeface="Lato Regular" panose="020F0502020204030203"/>
              </a:rPr>
              <a:t>Vicepresidencia Administrativa y Financiera – Gerencia Financiera</a:t>
            </a:r>
          </a:p>
        </p:txBody>
      </p:sp>
    </p:spTree>
    <p:extLst>
      <p:ext uri="{BB962C8B-B14F-4D97-AF65-F5344CB8AC3E}">
        <p14:creationId xmlns:p14="http://schemas.microsoft.com/office/powerpoint/2010/main" val="36617822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A1DFBF88-63BD-49F1-842F-60CFC33FDA1E}"/>
              </a:ext>
            </a:extLst>
          </p:cNvPr>
          <p:cNvPicPr>
            <a:picLocks noChangeAspect="1"/>
          </p:cNvPicPr>
          <p:nvPr/>
        </p:nvPicPr>
        <p:blipFill>
          <a:blip r:embed="rId2"/>
          <a:stretch>
            <a:fillRect/>
          </a:stretch>
        </p:blipFill>
        <p:spPr>
          <a:xfrm>
            <a:off x="1696723" y="1423123"/>
            <a:ext cx="2142926" cy="4918507"/>
          </a:xfrm>
          <a:prstGeom prst="rect">
            <a:avLst/>
          </a:prstGeom>
        </p:spPr>
      </p:pic>
      <p:pic>
        <p:nvPicPr>
          <p:cNvPr id="5" name="Imagen 4">
            <a:extLst>
              <a:ext uri="{FF2B5EF4-FFF2-40B4-BE49-F238E27FC236}">
                <a16:creationId xmlns:a16="http://schemas.microsoft.com/office/drawing/2014/main" id="{69ED7B80-7D9C-4E51-890A-694E0383AF34}"/>
              </a:ext>
            </a:extLst>
          </p:cNvPr>
          <p:cNvPicPr>
            <a:picLocks noChangeAspect="1"/>
          </p:cNvPicPr>
          <p:nvPr/>
        </p:nvPicPr>
        <p:blipFill>
          <a:blip r:embed="rId3"/>
          <a:stretch>
            <a:fillRect/>
          </a:stretch>
        </p:blipFill>
        <p:spPr>
          <a:xfrm>
            <a:off x="3952231" y="1423123"/>
            <a:ext cx="2228561" cy="4918507"/>
          </a:xfrm>
          <a:prstGeom prst="rect">
            <a:avLst/>
          </a:prstGeom>
        </p:spPr>
      </p:pic>
      <p:pic>
        <p:nvPicPr>
          <p:cNvPr id="8" name="Imagen 7">
            <a:extLst>
              <a:ext uri="{FF2B5EF4-FFF2-40B4-BE49-F238E27FC236}">
                <a16:creationId xmlns:a16="http://schemas.microsoft.com/office/drawing/2014/main" id="{3EC3CD78-4E90-40BE-937C-BE3FA65D84BD}"/>
              </a:ext>
            </a:extLst>
          </p:cNvPr>
          <p:cNvPicPr>
            <a:picLocks noChangeAspect="1"/>
          </p:cNvPicPr>
          <p:nvPr/>
        </p:nvPicPr>
        <p:blipFill>
          <a:blip r:embed="rId4"/>
          <a:stretch>
            <a:fillRect/>
          </a:stretch>
        </p:blipFill>
        <p:spPr>
          <a:xfrm>
            <a:off x="6293374" y="1423123"/>
            <a:ext cx="2114981" cy="4918507"/>
          </a:xfrm>
          <a:prstGeom prst="rect">
            <a:avLst/>
          </a:prstGeom>
        </p:spPr>
      </p:pic>
      <p:pic>
        <p:nvPicPr>
          <p:cNvPr id="9" name="Imagen 8">
            <a:extLst>
              <a:ext uri="{FF2B5EF4-FFF2-40B4-BE49-F238E27FC236}">
                <a16:creationId xmlns:a16="http://schemas.microsoft.com/office/drawing/2014/main" id="{E2097707-87F2-4C8C-86A2-8751285C1A10}"/>
              </a:ext>
            </a:extLst>
          </p:cNvPr>
          <p:cNvPicPr>
            <a:picLocks noChangeAspect="1"/>
          </p:cNvPicPr>
          <p:nvPr/>
        </p:nvPicPr>
        <p:blipFill>
          <a:blip r:embed="rId5"/>
          <a:stretch>
            <a:fillRect/>
          </a:stretch>
        </p:blipFill>
        <p:spPr>
          <a:xfrm>
            <a:off x="8520935" y="1423123"/>
            <a:ext cx="1977477" cy="4132029"/>
          </a:xfrm>
          <a:prstGeom prst="rect">
            <a:avLst/>
          </a:prstGeom>
        </p:spPr>
      </p:pic>
      <p:sp>
        <p:nvSpPr>
          <p:cNvPr id="10" name="CuadroTexto 9">
            <a:extLst>
              <a:ext uri="{FF2B5EF4-FFF2-40B4-BE49-F238E27FC236}">
                <a16:creationId xmlns:a16="http://schemas.microsoft.com/office/drawing/2014/main" id="{BE3C2A65-E84D-4A88-8A4C-C6EECF24A0B5}"/>
              </a:ext>
            </a:extLst>
          </p:cNvPr>
          <p:cNvSpPr txBox="1"/>
          <p:nvPr/>
        </p:nvSpPr>
        <p:spPr>
          <a:xfrm>
            <a:off x="3207273" y="391108"/>
            <a:ext cx="6172200" cy="387798"/>
          </a:xfrm>
          <a:prstGeom prst="rect">
            <a:avLst/>
          </a:prstGeom>
          <a:noFill/>
        </p:spPr>
        <p:txBody>
          <a:bodyPr wrap="square" rtlCol="0">
            <a:spAutoFit/>
          </a:bodyPr>
          <a:lstStyle/>
          <a:p>
            <a:pPr algn="ctr"/>
            <a:r>
              <a:rPr lang="es-ES" sz="1920" b="1" dirty="0">
                <a:solidFill>
                  <a:srgbClr val="0070C0"/>
                </a:solidFill>
              </a:rPr>
              <a:t>TIR VENTA YANKEES</a:t>
            </a:r>
          </a:p>
        </p:txBody>
      </p:sp>
      <p:sp>
        <p:nvSpPr>
          <p:cNvPr id="11" name="Rectángulo 10">
            <a:extLst>
              <a:ext uri="{FF2B5EF4-FFF2-40B4-BE49-F238E27FC236}">
                <a16:creationId xmlns:a16="http://schemas.microsoft.com/office/drawing/2014/main" id="{F766742A-C84A-4555-86F4-90377E1696BC}"/>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2" name="Imagen 11" descr="Fondos oscuros-01.png">
            <a:extLst>
              <a:ext uri="{FF2B5EF4-FFF2-40B4-BE49-F238E27FC236}">
                <a16:creationId xmlns:a16="http://schemas.microsoft.com/office/drawing/2014/main" id="{1C8BFDD6-F249-4B90-99CC-B0E64FA85E0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3" name="CuadroTexto 12">
            <a:extLst>
              <a:ext uri="{FF2B5EF4-FFF2-40B4-BE49-F238E27FC236}">
                <a16:creationId xmlns:a16="http://schemas.microsoft.com/office/drawing/2014/main" id="{D319A5A5-9A97-4975-B385-10A8F7B42E82}"/>
              </a:ext>
            </a:extLst>
          </p:cNvPr>
          <p:cNvSpPr txBox="1"/>
          <p:nvPr/>
        </p:nvSpPr>
        <p:spPr>
          <a:xfrm>
            <a:off x="6504495" y="246800"/>
            <a:ext cx="5035133" cy="523220"/>
          </a:xfrm>
          <a:prstGeom prst="rect">
            <a:avLst/>
          </a:prstGeom>
          <a:noFill/>
        </p:spPr>
        <p:txBody>
          <a:bodyPr wrap="square" rtlCol="0">
            <a:spAutoFit/>
          </a:bodyPr>
          <a:lstStyle/>
          <a:p>
            <a:pPr algn="r"/>
            <a:r>
              <a:rPr lang="es-ES" sz="2800" b="1" dirty="0">
                <a:solidFill>
                  <a:schemeClr val="bg1"/>
                </a:solidFill>
              </a:rPr>
              <a:t>TIR VENTA YANKEES</a:t>
            </a:r>
            <a:endParaRPr lang="es-ES" sz="2800" dirty="0">
              <a:solidFill>
                <a:schemeClr val="bg1"/>
              </a:solidFill>
            </a:endParaRPr>
          </a:p>
        </p:txBody>
      </p:sp>
      <p:sp>
        <p:nvSpPr>
          <p:cNvPr id="14" name="Rectángulo 13">
            <a:extLst>
              <a:ext uri="{FF2B5EF4-FFF2-40B4-BE49-F238E27FC236}">
                <a16:creationId xmlns:a16="http://schemas.microsoft.com/office/drawing/2014/main" id="{F0A3CD98-4D7F-4568-838E-AB50169B54CB}"/>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sz="1600" dirty="0"/>
          </a:p>
        </p:txBody>
      </p:sp>
      <p:sp>
        <p:nvSpPr>
          <p:cNvPr id="15" name="CuadroTexto 11">
            <a:extLst>
              <a:ext uri="{FF2B5EF4-FFF2-40B4-BE49-F238E27FC236}">
                <a16:creationId xmlns:a16="http://schemas.microsoft.com/office/drawing/2014/main" id="{724A0B1C-6936-4FB6-A8BA-2334E11ECA96}"/>
              </a:ext>
            </a:extLst>
          </p:cNvPr>
          <p:cNvSpPr txBox="1">
            <a:spLocks noChangeArrowheads="1"/>
          </p:cNvSpPr>
          <p:nvPr/>
        </p:nvSpPr>
        <p:spPr bwMode="auto">
          <a:xfrm>
            <a:off x="7415869" y="6540500"/>
            <a:ext cx="45339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ES" altLang="es-CO" sz="1200" dirty="0">
                <a:solidFill>
                  <a:schemeClr val="bg1"/>
                </a:solidFill>
                <a:latin typeface="Lato Regular" panose="020F0502020204030203"/>
                <a:ea typeface="Lato Regular" panose="020F0502020204030203"/>
                <a:cs typeface="Lato Regular" panose="020F0502020204030203"/>
              </a:rPr>
              <a:t>Vicepresidencia Administrativa y Financiera – Gerencia Financiera</a:t>
            </a:r>
          </a:p>
        </p:txBody>
      </p:sp>
    </p:spTree>
    <p:extLst>
      <p:ext uri="{BB962C8B-B14F-4D97-AF65-F5344CB8AC3E}">
        <p14:creationId xmlns:p14="http://schemas.microsoft.com/office/powerpoint/2010/main" val="27549037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81201" y="1"/>
            <a:ext cx="1500187" cy="1213050"/>
          </a:xfrm>
          <a:prstGeom prst="rect">
            <a:avLst/>
          </a:prstGeom>
        </p:spPr>
      </p:pic>
      <p:sp>
        <p:nvSpPr>
          <p:cNvPr id="6" name="CuadroTexto 5"/>
          <p:cNvSpPr txBox="1"/>
          <p:nvPr/>
        </p:nvSpPr>
        <p:spPr>
          <a:xfrm>
            <a:off x="3009901" y="2868442"/>
            <a:ext cx="6332334" cy="1030410"/>
          </a:xfrm>
          <a:prstGeom prst="rect">
            <a:avLst/>
          </a:prstGeom>
          <a:noFill/>
        </p:spPr>
        <p:txBody>
          <a:bodyPr wrap="square" rtlCol="0">
            <a:spAutoFit/>
          </a:bodyPr>
          <a:lstStyle/>
          <a:p>
            <a:pPr algn="ctr"/>
            <a:r>
              <a:rPr lang="es-ES" sz="3048" dirty="0">
                <a:solidFill>
                  <a:srgbClr val="000A8B"/>
                </a:solidFill>
                <a:latin typeface="Arial Narrow" panose="020B0606020202030204" pitchFamily="34" charset="0"/>
              </a:rPr>
              <a:t>4. </a:t>
            </a:r>
            <a:r>
              <a:rPr lang="es-CO" sz="3048" dirty="0">
                <a:solidFill>
                  <a:srgbClr val="000A8B"/>
                </a:solidFill>
                <a:latin typeface="Arial Narrow" panose="020B0606020202030204" pitchFamily="34" charset="0"/>
              </a:rPr>
              <a:t>ADICION Y PRORROGA CONTRATO DE SERVICIOS TEMPORALES</a:t>
            </a:r>
            <a:endParaRPr lang="es-ES" sz="3048" dirty="0">
              <a:solidFill>
                <a:srgbClr val="000A8B"/>
              </a:solidFill>
              <a:latin typeface="Arial Narrow" panose="020B0606020202030204" pitchFamily="34" charset="0"/>
            </a:endParaRPr>
          </a:p>
        </p:txBody>
      </p:sp>
      <p:sp>
        <p:nvSpPr>
          <p:cNvPr id="5" name="Rectángulo 4">
            <a:extLst>
              <a:ext uri="{FF2B5EF4-FFF2-40B4-BE49-F238E27FC236}">
                <a16:creationId xmlns:a16="http://schemas.microsoft.com/office/drawing/2014/main" id="{38757666-8D43-4566-8FED-27D187255717}"/>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7" name="Imagen 6" descr="Fondos oscuros-01.png">
            <a:extLst>
              <a:ext uri="{FF2B5EF4-FFF2-40B4-BE49-F238E27FC236}">
                <a16:creationId xmlns:a16="http://schemas.microsoft.com/office/drawing/2014/main" id="{F69A12F4-D9DB-4D55-9426-28E9B4A6CBB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9" name="CuadroTexto 8">
            <a:extLst>
              <a:ext uri="{FF2B5EF4-FFF2-40B4-BE49-F238E27FC236}">
                <a16:creationId xmlns:a16="http://schemas.microsoft.com/office/drawing/2014/main" id="{1C52CA34-BB1A-4928-9E6C-6BC994847B44}"/>
              </a:ext>
            </a:extLst>
          </p:cNvPr>
          <p:cNvSpPr txBox="1"/>
          <p:nvPr/>
        </p:nvSpPr>
        <p:spPr>
          <a:xfrm>
            <a:off x="5335571" y="246800"/>
            <a:ext cx="6204057" cy="954107"/>
          </a:xfrm>
          <a:prstGeom prst="rect">
            <a:avLst/>
          </a:prstGeom>
          <a:noFill/>
        </p:spPr>
        <p:txBody>
          <a:bodyPr wrap="square" rtlCol="0">
            <a:spAutoFit/>
          </a:bodyPr>
          <a:lstStyle/>
          <a:p>
            <a:pPr algn="r"/>
            <a:r>
              <a:rPr lang="es-ES" sz="2800" b="1" dirty="0">
                <a:solidFill>
                  <a:schemeClr val="bg1"/>
                </a:solidFill>
              </a:rPr>
              <a:t>ADICIÓN Y PRÓRROGA CONTRATO DE SERVICIOS TEMPORALES</a:t>
            </a:r>
            <a:endParaRPr lang="es-ES" sz="2800" dirty="0">
              <a:solidFill>
                <a:schemeClr val="bg1"/>
              </a:solidFill>
            </a:endParaRPr>
          </a:p>
        </p:txBody>
      </p:sp>
      <p:sp>
        <p:nvSpPr>
          <p:cNvPr id="10" name="Rectángulo 9">
            <a:extLst>
              <a:ext uri="{FF2B5EF4-FFF2-40B4-BE49-F238E27FC236}">
                <a16:creationId xmlns:a16="http://schemas.microsoft.com/office/drawing/2014/main" id="{4884E059-3CB9-4837-BDBE-7D1DF228C49B}"/>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sz="1600" dirty="0"/>
          </a:p>
        </p:txBody>
      </p:sp>
      <p:sp>
        <p:nvSpPr>
          <p:cNvPr id="11" name="CuadroTexto 11">
            <a:extLst>
              <a:ext uri="{FF2B5EF4-FFF2-40B4-BE49-F238E27FC236}">
                <a16:creationId xmlns:a16="http://schemas.microsoft.com/office/drawing/2014/main" id="{726F6833-F009-4169-9A65-8171FCE93BD6}"/>
              </a:ext>
            </a:extLst>
          </p:cNvPr>
          <p:cNvSpPr txBox="1">
            <a:spLocks noChangeArrowheads="1"/>
          </p:cNvSpPr>
          <p:nvPr/>
        </p:nvSpPr>
        <p:spPr bwMode="auto">
          <a:xfrm>
            <a:off x="6617616" y="6540500"/>
            <a:ext cx="53321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ES" altLang="es-CO" sz="1200" dirty="0">
                <a:solidFill>
                  <a:schemeClr val="bg1"/>
                </a:solidFill>
                <a:latin typeface="Lato Regular" panose="020F0502020204030203"/>
                <a:ea typeface="Lato Regular" panose="020F0502020204030203"/>
                <a:cs typeface="Lato Regular" panose="020F0502020204030203"/>
              </a:rPr>
              <a:t>Vicepresidencia Administrativa y Financiera – Gerencia de Talento Humano</a:t>
            </a:r>
          </a:p>
        </p:txBody>
      </p:sp>
    </p:spTree>
    <p:extLst>
      <p:ext uri="{BB962C8B-B14F-4D97-AF65-F5344CB8AC3E}">
        <p14:creationId xmlns:p14="http://schemas.microsoft.com/office/powerpoint/2010/main" val="33519623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2 Marcador de contenido"/>
          <p:cNvSpPr txBox="1">
            <a:spLocks/>
          </p:cNvSpPr>
          <p:nvPr/>
        </p:nvSpPr>
        <p:spPr>
          <a:xfrm>
            <a:off x="2891979" y="1884964"/>
            <a:ext cx="4083248" cy="226322"/>
          </a:xfrm>
          <a:prstGeom prst="rect">
            <a:avLst/>
          </a:prstGeom>
        </p:spPr>
        <p:txBody>
          <a:bodyPr vert="horz" lIns="68580" tIns="34290" rIns="68580" bIns="3429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endParaRPr lang="es-CO" sz="2100" dirty="0"/>
          </a:p>
        </p:txBody>
      </p:sp>
      <p:sp>
        <p:nvSpPr>
          <p:cNvPr id="11" name="Rectángulo 10"/>
          <p:cNvSpPr/>
          <p:nvPr/>
        </p:nvSpPr>
        <p:spPr>
          <a:xfrm>
            <a:off x="1504603" y="1245779"/>
            <a:ext cx="3429000" cy="369332"/>
          </a:xfrm>
          <a:prstGeom prst="rect">
            <a:avLst/>
          </a:prstGeom>
        </p:spPr>
        <p:txBody>
          <a:bodyPr>
            <a:spAutoFit/>
          </a:bodyPr>
          <a:lstStyle/>
          <a:p>
            <a:r>
              <a:rPr lang="es-CO" b="1" dirty="0">
                <a:solidFill>
                  <a:srgbClr val="C61720"/>
                </a:solidFill>
                <a:latin typeface="Raleway"/>
              </a:rPr>
              <a:t>Contrato actual - EST </a:t>
            </a:r>
          </a:p>
        </p:txBody>
      </p:sp>
      <p:sp>
        <p:nvSpPr>
          <p:cNvPr id="12" name="CuadroTexto 11"/>
          <p:cNvSpPr txBox="1"/>
          <p:nvPr/>
        </p:nvSpPr>
        <p:spPr>
          <a:xfrm>
            <a:off x="5058994" y="229731"/>
            <a:ext cx="5011333" cy="683264"/>
          </a:xfrm>
          <a:prstGeom prst="rect">
            <a:avLst/>
          </a:prstGeom>
          <a:noFill/>
        </p:spPr>
        <p:txBody>
          <a:bodyPr wrap="square" rtlCol="0">
            <a:spAutoFit/>
          </a:bodyPr>
          <a:lstStyle/>
          <a:p>
            <a:pPr algn="r"/>
            <a:r>
              <a:rPr lang="es-CO" sz="1920" b="1" dirty="0">
                <a:solidFill>
                  <a:srgbClr val="0070C0"/>
                </a:solidFill>
              </a:rPr>
              <a:t>CONTRATO </a:t>
            </a:r>
          </a:p>
          <a:p>
            <a:pPr algn="r"/>
            <a:r>
              <a:rPr lang="es-CO" sz="1920" b="1" dirty="0">
                <a:solidFill>
                  <a:srgbClr val="0070C0"/>
                </a:solidFill>
              </a:rPr>
              <a:t>EMPRESA DE SERVICIOS TEMPORALES - EST</a:t>
            </a:r>
            <a:endParaRPr lang="es-ES" sz="1920" b="1" dirty="0">
              <a:solidFill>
                <a:srgbClr val="0070C0"/>
              </a:solidFill>
            </a:endParaRPr>
          </a:p>
        </p:txBody>
      </p:sp>
      <p:sp>
        <p:nvSpPr>
          <p:cNvPr id="13" name="CuadroTexto 12"/>
          <p:cNvSpPr txBox="1"/>
          <p:nvPr/>
        </p:nvSpPr>
        <p:spPr>
          <a:xfrm>
            <a:off x="4462245" y="5747564"/>
            <a:ext cx="4788912" cy="253916"/>
          </a:xfrm>
          <a:prstGeom prst="rect">
            <a:avLst/>
          </a:prstGeom>
          <a:noFill/>
        </p:spPr>
        <p:txBody>
          <a:bodyPr wrap="square" rtlCol="0">
            <a:spAutoFit/>
          </a:bodyPr>
          <a:lstStyle/>
          <a:p>
            <a:pPr algn="r"/>
            <a:r>
              <a:rPr lang="es-ES" sz="1050" dirty="0">
                <a:solidFill>
                  <a:prstClr val="white"/>
                </a:solidFill>
              </a:rPr>
              <a:t>Vicepresidencia Administrativa y Financiera - Gerencia de Talento Humano </a:t>
            </a:r>
          </a:p>
        </p:txBody>
      </p:sp>
      <p:sp>
        <p:nvSpPr>
          <p:cNvPr id="10" name="CuadroTexto 9">
            <a:extLst>
              <a:ext uri="{FF2B5EF4-FFF2-40B4-BE49-F238E27FC236}">
                <a16:creationId xmlns:a16="http://schemas.microsoft.com/office/drawing/2014/main" id="{84330801-0FA0-466B-BECF-9E83481D1394}"/>
              </a:ext>
            </a:extLst>
          </p:cNvPr>
          <p:cNvSpPr txBox="1"/>
          <p:nvPr/>
        </p:nvSpPr>
        <p:spPr>
          <a:xfrm>
            <a:off x="1402639" y="1577036"/>
            <a:ext cx="8667688" cy="1200329"/>
          </a:xfrm>
          <a:prstGeom prst="rect">
            <a:avLst/>
          </a:prstGeom>
          <a:noFill/>
        </p:spPr>
        <p:txBody>
          <a:bodyPr wrap="square" rtlCol="0">
            <a:spAutoFit/>
          </a:bodyPr>
          <a:lstStyle/>
          <a:p>
            <a:pPr algn="just" defTabSz="696681">
              <a:defRPr/>
            </a:pPr>
            <a:r>
              <a:rPr lang="es-ES" dirty="0">
                <a:solidFill>
                  <a:prstClr val="black"/>
                </a:solidFill>
                <a:latin typeface="Lato Regular" panose="020F0502020204030203" pitchFamily="34" charset="0"/>
                <a:ea typeface="Lato Regular" panose="020F0502020204030203" pitchFamily="34" charset="0"/>
                <a:cs typeface="Lato Regular" panose="020F0502020204030203" pitchFamily="34" charset="0"/>
              </a:rPr>
              <a:t>Para atender las labores ocasionales, accidentales o transitorias, los reemplazos de personal en vacaciones, en uso de licencia, en incapacidad por enfermedad o maternidad y los incrementos en la prestación de servicios, l</a:t>
            </a:r>
            <a:r>
              <a:rPr lang="es-CO" dirty="0">
                <a:solidFill>
                  <a:prstClr val="black"/>
                </a:solidFill>
                <a:latin typeface="Lato Regular" panose="020F0502020204030203" pitchFamily="34" charset="0"/>
                <a:ea typeface="Lato Regular" panose="020F0502020204030203" pitchFamily="34" charset="0"/>
                <a:cs typeface="Lato Regular" panose="020F0502020204030203" pitchFamily="34" charset="0"/>
              </a:rPr>
              <a:t>a Sociedad de Activos Especiales SAS, suscribió un contrato con las siguientes características:</a:t>
            </a:r>
            <a:endParaRPr lang="es-CO" sz="2000" dirty="0">
              <a:solidFill>
                <a:prstClr val="black"/>
              </a:solidFill>
              <a:latin typeface="Lato Regular" panose="020F0502020204030203" pitchFamily="34" charset="0"/>
              <a:ea typeface="Lato Regular" panose="020F0502020204030203" pitchFamily="34" charset="0"/>
              <a:cs typeface="Lato Regular" panose="020F0502020204030203" pitchFamily="34" charset="0"/>
            </a:endParaRPr>
          </a:p>
        </p:txBody>
      </p:sp>
      <p:graphicFrame>
        <p:nvGraphicFramePr>
          <p:cNvPr id="14" name="Tabla 13">
            <a:extLst>
              <a:ext uri="{FF2B5EF4-FFF2-40B4-BE49-F238E27FC236}">
                <a16:creationId xmlns:a16="http://schemas.microsoft.com/office/drawing/2014/main" id="{70BE8117-1087-4FE1-805A-388598F50A40}"/>
              </a:ext>
            </a:extLst>
          </p:cNvPr>
          <p:cNvGraphicFramePr>
            <a:graphicFrameLocks noGrp="1"/>
          </p:cNvGraphicFramePr>
          <p:nvPr>
            <p:extLst>
              <p:ext uri="{D42A27DB-BD31-4B8C-83A1-F6EECF244321}">
                <p14:modId xmlns:p14="http://schemas.microsoft.com/office/powerpoint/2010/main" val="2546963080"/>
              </p:ext>
            </p:extLst>
          </p:nvPr>
        </p:nvGraphicFramePr>
        <p:xfrm>
          <a:off x="1329179" y="2804212"/>
          <a:ext cx="9407951" cy="3662765"/>
        </p:xfrm>
        <a:graphic>
          <a:graphicData uri="http://schemas.openxmlformats.org/drawingml/2006/table">
            <a:tbl>
              <a:tblPr firstRow="1" firstCol="1" lastRow="1" lastCol="1" bandRow="1" bandCol="1">
                <a:tableStyleId>{69012ECD-51FC-41F1-AA8D-1B2483CD663E}</a:tableStyleId>
              </a:tblPr>
              <a:tblGrid>
                <a:gridCol w="2895441">
                  <a:extLst>
                    <a:ext uri="{9D8B030D-6E8A-4147-A177-3AD203B41FA5}">
                      <a16:colId xmlns:a16="http://schemas.microsoft.com/office/drawing/2014/main" val="145393208"/>
                    </a:ext>
                  </a:extLst>
                </a:gridCol>
                <a:gridCol w="6512510">
                  <a:extLst>
                    <a:ext uri="{9D8B030D-6E8A-4147-A177-3AD203B41FA5}">
                      <a16:colId xmlns:a16="http://schemas.microsoft.com/office/drawing/2014/main" val="4047936603"/>
                    </a:ext>
                  </a:extLst>
                </a:gridCol>
              </a:tblGrid>
              <a:tr h="229561">
                <a:tc>
                  <a:txBody>
                    <a:bodyPr/>
                    <a:lstStyle/>
                    <a:p>
                      <a:pPr>
                        <a:lnSpc>
                          <a:spcPct val="115000"/>
                        </a:lnSpc>
                        <a:spcAft>
                          <a:spcPts val="0"/>
                        </a:spcAft>
                      </a:pPr>
                      <a:r>
                        <a:rPr lang="es-CO" sz="1600" dirty="0">
                          <a:effectLst/>
                        </a:rPr>
                        <a:t>CONTRATO No.:</a:t>
                      </a:r>
                      <a:endParaRPr lang="es-CO"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9189" marR="39189" marT="0" marB="0" anchor="ctr"/>
                </a:tc>
                <a:tc>
                  <a:txBody>
                    <a:bodyPr/>
                    <a:lstStyle/>
                    <a:p>
                      <a:pPr>
                        <a:lnSpc>
                          <a:spcPct val="115000"/>
                        </a:lnSpc>
                        <a:spcAft>
                          <a:spcPts val="0"/>
                        </a:spcAft>
                      </a:pPr>
                      <a:r>
                        <a:rPr lang="es-CO" sz="1600" dirty="0">
                          <a:effectLst/>
                        </a:rPr>
                        <a:t>017-2017</a:t>
                      </a:r>
                      <a:endParaRPr lang="es-CO"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9189" marR="39189" marT="0" marB="0" anchor="ctr"/>
                </a:tc>
                <a:extLst>
                  <a:ext uri="{0D108BD9-81ED-4DB2-BD59-A6C34878D82A}">
                    <a16:rowId xmlns:a16="http://schemas.microsoft.com/office/drawing/2014/main" val="2724529582"/>
                  </a:ext>
                </a:extLst>
              </a:tr>
              <a:tr h="854601">
                <a:tc>
                  <a:txBody>
                    <a:bodyPr/>
                    <a:lstStyle/>
                    <a:p>
                      <a:pPr>
                        <a:lnSpc>
                          <a:spcPct val="115000"/>
                        </a:lnSpc>
                        <a:spcAft>
                          <a:spcPts val="0"/>
                        </a:spcAft>
                      </a:pPr>
                      <a:r>
                        <a:rPr lang="es-CO" sz="1600" dirty="0">
                          <a:effectLst/>
                        </a:rPr>
                        <a:t>OBJETO:</a:t>
                      </a:r>
                      <a:endParaRPr lang="es-CO"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9189" marR="39189" marT="0" marB="0" anchor="ctr"/>
                </a:tc>
                <a:tc>
                  <a:txBody>
                    <a:bodyPr/>
                    <a:lstStyle/>
                    <a:p>
                      <a:pPr algn="just">
                        <a:lnSpc>
                          <a:spcPct val="115000"/>
                        </a:lnSpc>
                        <a:spcAft>
                          <a:spcPts val="0"/>
                        </a:spcAft>
                      </a:pPr>
                      <a:r>
                        <a:rPr lang="es-CO" sz="1600" b="0" dirty="0">
                          <a:effectLst/>
                        </a:rPr>
                        <a:t>Contratar una (1) Empresa de Servicios Temporales – EST – que preste el servicio especializado de administración de personal en misión, requeridos por la SAE SAS, de conformidad con los términos de la invitación y la propuesta presentada. </a:t>
                      </a:r>
                      <a:endParaRPr lang="es-CO"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39189" marR="39189" marT="0" marB="0" anchor="ctr"/>
                </a:tc>
                <a:extLst>
                  <a:ext uri="{0D108BD9-81ED-4DB2-BD59-A6C34878D82A}">
                    <a16:rowId xmlns:a16="http://schemas.microsoft.com/office/drawing/2014/main" val="878309669"/>
                  </a:ext>
                </a:extLst>
              </a:tr>
              <a:tr h="276668">
                <a:tc>
                  <a:txBody>
                    <a:bodyPr/>
                    <a:lstStyle/>
                    <a:p>
                      <a:pPr>
                        <a:lnSpc>
                          <a:spcPct val="115000"/>
                        </a:lnSpc>
                        <a:spcAft>
                          <a:spcPts val="0"/>
                        </a:spcAft>
                      </a:pPr>
                      <a:r>
                        <a:rPr lang="es-CO" sz="1600" dirty="0">
                          <a:effectLst/>
                        </a:rPr>
                        <a:t>CONTRATISTA:</a:t>
                      </a:r>
                      <a:endParaRPr lang="es-CO"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9189" marR="39189" marT="0" marB="0" anchor="ctr"/>
                </a:tc>
                <a:tc>
                  <a:txBody>
                    <a:bodyPr/>
                    <a:lstStyle/>
                    <a:p>
                      <a:pPr>
                        <a:lnSpc>
                          <a:spcPct val="115000"/>
                        </a:lnSpc>
                        <a:spcAft>
                          <a:spcPts val="0"/>
                        </a:spcAft>
                      </a:pPr>
                      <a:r>
                        <a:rPr lang="es-CO" sz="1600" b="0" dirty="0">
                          <a:effectLst/>
                        </a:rPr>
                        <a:t>NASES EST, EMPRESA DE SERVICIOS TEMPORALES SAS</a:t>
                      </a:r>
                      <a:endParaRPr lang="es-CO"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39189" marR="39189" marT="0" marB="0" anchor="ctr"/>
                </a:tc>
                <a:extLst>
                  <a:ext uri="{0D108BD9-81ED-4DB2-BD59-A6C34878D82A}">
                    <a16:rowId xmlns:a16="http://schemas.microsoft.com/office/drawing/2014/main" val="1897047095"/>
                  </a:ext>
                </a:extLst>
              </a:tr>
              <a:tr h="427301">
                <a:tc>
                  <a:txBody>
                    <a:bodyPr/>
                    <a:lstStyle/>
                    <a:p>
                      <a:pPr>
                        <a:lnSpc>
                          <a:spcPct val="115000"/>
                        </a:lnSpc>
                        <a:spcAft>
                          <a:spcPts val="0"/>
                        </a:spcAft>
                      </a:pPr>
                      <a:r>
                        <a:rPr lang="es-CO" sz="1600" dirty="0">
                          <a:effectLst/>
                        </a:rPr>
                        <a:t>VALOR ACTUAL DEL CONTRATO:</a:t>
                      </a:r>
                      <a:endParaRPr lang="es-CO"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9189" marR="39189" marT="0" marB="0" anchor="ctr"/>
                </a:tc>
                <a:tc>
                  <a:txBody>
                    <a:bodyPr/>
                    <a:lstStyle/>
                    <a:p>
                      <a:pPr algn="just">
                        <a:lnSpc>
                          <a:spcPct val="115000"/>
                        </a:lnSpc>
                        <a:spcAft>
                          <a:spcPts val="0"/>
                        </a:spcAft>
                      </a:pPr>
                      <a:r>
                        <a:rPr lang="es-ES" sz="1600" b="0" dirty="0">
                          <a:effectLst/>
                        </a:rPr>
                        <a:t>SETECIENTOS TREINTA MILLONES DE PESOS MCTE </a:t>
                      </a:r>
                    </a:p>
                    <a:p>
                      <a:pPr algn="just">
                        <a:lnSpc>
                          <a:spcPct val="115000"/>
                        </a:lnSpc>
                        <a:spcAft>
                          <a:spcPts val="0"/>
                        </a:spcAft>
                      </a:pPr>
                      <a:r>
                        <a:rPr lang="es-ES" sz="1600" b="0" dirty="0">
                          <a:effectLst/>
                        </a:rPr>
                        <a:t>($</a:t>
                      </a:r>
                      <a:r>
                        <a:rPr lang="es-CO" sz="1600" b="0" dirty="0">
                          <a:effectLst/>
                        </a:rPr>
                        <a:t>730.000. 000.oo)</a:t>
                      </a:r>
                      <a:endParaRPr lang="es-CO" sz="1600" b="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9189" marR="39189" marT="0" marB="0" anchor="ctr"/>
                </a:tc>
                <a:extLst>
                  <a:ext uri="{0D108BD9-81ED-4DB2-BD59-A6C34878D82A}">
                    <a16:rowId xmlns:a16="http://schemas.microsoft.com/office/drawing/2014/main" val="2994007560"/>
                  </a:ext>
                </a:extLst>
              </a:tr>
              <a:tr h="640951">
                <a:tc>
                  <a:txBody>
                    <a:bodyPr/>
                    <a:lstStyle/>
                    <a:p>
                      <a:pPr>
                        <a:lnSpc>
                          <a:spcPct val="115000"/>
                        </a:lnSpc>
                        <a:spcAft>
                          <a:spcPts val="0"/>
                        </a:spcAft>
                      </a:pPr>
                      <a:r>
                        <a:rPr lang="es-CO" sz="1600" dirty="0">
                          <a:effectLst/>
                        </a:rPr>
                        <a:t>PLAZO DE EJECUCIÓN Y VIGENCIA ACTUAL DEL CONTRATO:</a:t>
                      </a:r>
                      <a:endParaRPr lang="es-CO"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9189" marR="39189" marT="0" marB="0" anchor="ctr"/>
                </a:tc>
                <a:tc>
                  <a:txBody>
                    <a:bodyPr/>
                    <a:lstStyle/>
                    <a:p>
                      <a:pPr algn="just">
                        <a:lnSpc>
                          <a:spcPct val="115000"/>
                        </a:lnSpc>
                        <a:spcAft>
                          <a:spcPts val="0"/>
                        </a:spcAft>
                      </a:pPr>
                      <a:r>
                        <a:rPr lang="es-CO" sz="1600" b="0" dirty="0">
                          <a:effectLst/>
                        </a:rPr>
                        <a:t>La ejecución del contrato es</a:t>
                      </a:r>
                      <a:r>
                        <a:rPr lang="es-CO" sz="1600" b="0" baseline="0" dirty="0">
                          <a:effectLst/>
                        </a:rPr>
                        <a:t> de ocho </a:t>
                      </a:r>
                      <a:r>
                        <a:rPr lang="es-CO" sz="1600" b="0" dirty="0">
                          <a:effectLst/>
                        </a:rPr>
                        <a:t>(8) meses o hasta agotar el presupuesto, lo primero que ocurra.</a:t>
                      </a:r>
                      <a:endParaRPr lang="es-CO"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39189" marR="39189" marT="0" marB="0" anchor="ctr"/>
                </a:tc>
                <a:extLst>
                  <a:ext uri="{0D108BD9-81ED-4DB2-BD59-A6C34878D82A}">
                    <a16:rowId xmlns:a16="http://schemas.microsoft.com/office/drawing/2014/main" val="3414850377"/>
                  </a:ext>
                </a:extLst>
              </a:tr>
              <a:tr h="248146">
                <a:tc>
                  <a:txBody>
                    <a:bodyPr/>
                    <a:lstStyle/>
                    <a:p>
                      <a:pPr>
                        <a:lnSpc>
                          <a:spcPct val="115000"/>
                        </a:lnSpc>
                        <a:spcAft>
                          <a:spcPts val="0"/>
                        </a:spcAft>
                      </a:pPr>
                      <a:r>
                        <a:rPr lang="es-CO" sz="1600" dirty="0">
                          <a:effectLst/>
                        </a:rPr>
                        <a:t>FECHA DE INICIO:</a:t>
                      </a:r>
                      <a:endParaRPr lang="es-CO"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9189" marR="39189" marT="0" marB="0" anchor="ctr"/>
                </a:tc>
                <a:tc>
                  <a:txBody>
                    <a:bodyPr/>
                    <a:lstStyle/>
                    <a:p>
                      <a:pPr>
                        <a:lnSpc>
                          <a:spcPct val="115000"/>
                        </a:lnSpc>
                        <a:spcAft>
                          <a:spcPts val="0"/>
                        </a:spcAft>
                      </a:pPr>
                      <a:r>
                        <a:rPr lang="es-CO" sz="1600" b="0" dirty="0">
                          <a:effectLst/>
                        </a:rPr>
                        <a:t>05/06/2017  </a:t>
                      </a:r>
                      <a:endParaRPr lang="es-CO"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39189" marR="39189" marT="0" marB="0" anchor="ctr"/>
                </a:tc>
                <a:extLst>
                  <a:ext uri="{0D108BD9-81ED-4DB2-BD59-A6C34878D82A}">
                    <a16:rowId xmlns:a16="http://schemas.microsoft.com/office/drawing/2014/main" val="1481697236"/>
                  </a:ext>
                </a:extLst>
              </a:tr>
              <a:tr h="297773">
                <a:tc>
                  <a:txBody>
                    <a:bodyPr/>
                    <a:lstStyle/>
                    <a:p>
                      <a:pPr>
                        <a:lnSpc>
                          <a:spcPct val="115000"/>
                        </a:lnSpc>
                        <a:spcAft>
                          <a:spcPts val="0"/>
                        </a:spcAft>
                      </a:pPr>
                      <a:r>
                        <a:rPr lang="es-CO" sz="1600" dirty="0">
                          <a:effectLst/>
                        </a:rPr>
                        <a:t>FECHA DE TERMINACIÓN:</a:t>
                      </a:r>
                      <a:endParaRPr lang="es-CO"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9189" marR="39189" marT="0" marB="0" anchor="ctr"/>
                </a:tc>
                <a:tc>
                  <a:txBody>
                    <a:bodyPr/>
                    <a:lstStyle/>
                    <a:p>
                      <a:pPr>
                        <a:lnSpc>
                          <a:spcPct val="115000"/>
                        </a:lnSpc>
                        <a:spcAft>
                          <a:spcPts val="0"/>
                        </a:spcAft>
                      </a:pPr>
                      <a:r>
                        <a:rPr lang="es-CO" sz="1600" b="0" dirty="0">
                          <a:effectLst/>
                        </a:rPr>
                        <a:t>05/02/2018</a:t>
                      </a:r>
                      <a:endParaRPr lang="es-CO"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39189" marR="39189" marT="0" marB="0" anchor="ctr"/>
                </a:tc>
                <a:extLst>
                  <a:ext uri="{0D108BD9-81ED-4DB2-BD59-A6C34878D82A}">
                    <a16:rowId xmlns:a16="http://schemas.microsoft.com/office/drawing/2014/main" val="3623964370"/>
                  </a:ext>
                </a:extLst>
              </a:tr>
            </a:tbl>
          </a:graphicData>
        </a:graphic>
      </p:graphicFrame>
      <p:sp>
        <p:nvSpPr>
          <p:cNvPr id="15" name="Rectángulo 14">
            <a:extLst>
              <a:ext uri="{FF2B5EF4-FFF2-40B4-BE49-F238E27FC236}">
                <a16:creationId xmlns:a16="http://schemas.microsoft.com/office/drawing/2014/main" id="{C45B1433-F9B1-4474-BF1E-719ED938236A}"/>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sz="1600" dirty="0"/>
          </a:p>
        </p:txBody>
      </p:sp>
      <p:sp>
        <p:nvSpPr>
          <p:cNvPr id="19" name="CuadroTexto 11">
            <a:extLst>
              <a:ext uri="{FF2B5EF4-FFF2-40B4-BE49-F238E27FC236}">
                <a16:creationId xmlns:a16="http://schemas.microsoft.com/office/drawing/2014/main" id="{8926AD93-66C5-436E-8730-CD43F3495489}"/>
              </a:ext>
            </a:extLst>
          </p:cNvPr>
          <p:cNvSpPr txBox="1">
            <a:spLocks noChangeArrowheads="1"/>
          </p:cNvSpPr>
          <p:nvPr/>
        </p:nvSpPr>
        <p:spPr bwMode="auto">
          <a:xfrm>
            <a:off x="6617616" y="6540500"/>
            <a:ext cx="53321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ES" altLang="es-CO" sz="1200" dirty="0">
                <a:solidFill>
                  <a:schemeClr val="bg1"/>
                </a:solidFill>
                <a:latin typeface="Lato Regular" panose="020F0502020204030203"/>
                <a:ea typeface="Lato Regular" panose="020F0502020204030203"/>
                <a:cs typeface="Lato Regular" panose="020F0502020204030203"/>
              </a:rPr>
              <a:t>Vicepresidencia Administrativa y Financiera – Gerencia de Talento Humano</a:t>
            </a:r>
          </a:p>
        </p:txBody>
      </p:sp>
      <p:sp>
        <p:nvSpPr>
          <p:cNvPr id="20" name="Rectángulo 19">
            <a:extLst>
              <a:ext uri="{FF2B5EF4-FFF2-40B4-BE49-F238E27FC236}">
                <a16:creationId xmlns:a16="http://schemas.microsoft.com/office/drawing/2014/main" id="{DE2258F9-2530-4FF4-86F6-A762FB91090C}"/>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21" name="Imagen 20" descr="Fondos oscuros-01.png">
            <a:extLst>
              <a:ext uri="{FF2B5EF4-FFF2-40B4-BE49-F238E27FC236}">
                <a16:creationId xmlns:a16="http://schemas.microsoft.com/office/drawing/2014/main" id="{86CB38BB-438E-4C21-987A-34B861851C3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22" name="CuadroTexto 21">
            <a:extLst>
              <a:ext uri="{FF2B5EF4-FFF2-40B4-BE49-F238E27FC236}">
                <a16:creationId xmlns:a16="http://schemas.microsoft.com/office/drawing/2014/main" id="{274AC17B-2BC3-428C-9D50-278FDE24955A}"/>
              </a:ext>
            </a:extLst>
          </p:cNvPr>
          <p:cNvSpPr txBox="1"/>
          <p:nvPr/>
        </p:nvSpPr>
        <p:spPr>
          <a:xfrm>
            <a:off x="5335571" y="246800"/>
            <a:ext cx="6204057" cy="954107"/>
          </a:xfrm>
          <a:prstGeom prst="rect">
            <a:avLst/>
          </a:prstGeom>
          <a:noFill/>
        </p:spPr>
        <p:txBody>
          <a:bodyPr wrap="square" rtlCol="0">
            <a:spAutoFit/>
          </a:bodyPr>
          <a:lstStyle/>
          <a:p>
            <a:pPr algn="r"/>
            <a:r>
              <a:rPr lang="es-ES" sz="2800" b="1" dirty="0">
                <a:solidFill>
                  <a:schemeClr val="bg1"/>
                </a:solidFill>
              </a:rPr>
              <a:t>CONTRATO EMPRESA DE SERVICIOS TEMPORALES - EST</a:t>
            </a:r>
            <a:endParaRPr lang="es-ES" sz="2800" dirty="0">
              <a:solidFill>
                <a:schemeClr val="bg1"/>
              </a:solidFill>
            </a:endParaRPr>
          </a:p>
        </p:txBody>
      </p:sp>
    </p:spTree>
    <p:extLst>
      <p:ext uri="{BB962C8B-B14F-4D97-AF65-F5344CB8AC3E}">
        <p14:creationId xmlns:p14="http://schemas.microsoft.com/office/powerpoint/2010/main" val="28354942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2 Marcador de contenido"/>
          <p:cNvSpPr txBox="1">
            <a:spLocks/>
          </p:cNvSpPr>
          <p:nvPr/>
        </p:nvSpPr>
        <p:spPr>
          <a:xfrm>
            <a:off x="2891979" y="1884964"/>
            <a:ext cx="4083248" cy="226322"/>
          </a:xfrm>
          <a:prstGeom prst="rect">
            <a:avLst/>
          </a:prstGeom>
        </p:spPr>
        <p:txBody>
          <a:bodyPr vert="horz" lIns="68580" tIns="34290" rIns="68580" bIns="3429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endParaRPr lang="es-CO" sz="2100" dirty="0"/>
          </a:p>
        </p:txBody>
      </p:sp>
      <p:sp>
        <p:nvSpPr>
          <p:cNvPr id="11" name="Rectángulo 10"/>
          <p:cNvSpPr/>
          <p:nvPr/>
        </p:nvSpPr>
        <p:spPr>
          <a:xfrm>
            <a:off x="2891977" y="1314682"/>
            <a:ext cx="3429000" cy="338554"/>
          </a:xfrm>
          <a:prstGeom prst="rect">
            <a:avLst/>
          </a:prstGeom>
        </p:spPr>
        <p:txBody>
          <a:bodyPr>
            <a:spAutoFit/>
          </a:bodyPr>
          <a:lstStyle/>
          <a:p>
            <a:r>
              <a:rPr lang="es-CO" sz="1600" b="1" dirty="0">
                <a:solidFill>
                  <a:srgbClr val="C61720"/>
                </a:solidFill>
                <a:latin typeface="Raleway"/>
              </a:rPr>
              <a:t>Solicitud a la Junta Directiva</a:t>
            </a:r>
          </a:p>
        </p:txBody>
      </p:sp>
      <p:sp>
        <p:nvSpPr>
          <p:cNvPr id="12" name="CuadroTexto 11"/>
          <p:cNvSpPr txBox="1"/>
          <p:nvPr/>
        </p:nvSpPr>
        <p:spPr>
          <a:xfrm>
            <a:off x="4606477" y="314848"/>
            <a:ext cx="5011333" cy="683264"/>
          </a:xfrm>
          <a:prstGeom prst="rect">
            <a:avLst/>
          </a:prstGeom>
          <a:noFill/>
        </p:spPr>
        <p:txBody>
          <a:bodyPr wrap="square" rtlCol="0">
            <a:spAutoFit/>
          </a:bodyPr>
          <a:lstStyle/>
          <a:p>
            <a:pPr algn="r"/>
            <a:r>
              <a:rPr lang="es-CO" sz="1920" b="1" dirty="0">
                <a:solidFill>
                  <a:srgbClr val="0070C0"/>
                </a:solidFill>
              </a:rPr>
              <a:t>CONTRATO </a:t>
            </a:r>
          </a:p>
          <a:p>
            <a:pPr algn="r"/>
            <a:r>
              <a:rPr lang="es-CO" sz="1920" b="1" dirty="0">
                <a:solidFill>
                  <a:srgbClr val="0070C0"/>
                </a:solidFill>
              </a:rPr>
              <a:t>EMPRESA DE SERVICIOS TEMPORALES - EST</a:t>
            </a:r>
            <a:endParaRPr lang="es-ES" sz="1920" b="1" dirty="0">
              <a:solidFill>
                <a:srgbClr val="0070C0"/>
              </a:solidFill>
            </a:endParaRPr>
          </a:p>
        </p:txBody>
      </p:sp>
      <p:sp>
        <p:nvSpPr>
          <p:cNvPr id="4" name="CuadroTexto 3"/>
          <p:cNvSpPr txBox="1"/>
          <p:nvPr/>
        </p:nvSpPr>
        <p:spPr>
          <a:xfrm>
            <a:off x="6477237" y="1198132"/>
            <a:ext cx="3432795" cy="646331"/>
          </a:xfrm>
          <a:prstGeom prst="rect">
            <a:avLst/>
          </a:prstGeom>
          <a:noFill/>
        </p:spPr>
        <p:txBody>
          <a:bodyPr wrap="square" rtlCol="0">
            <a:spAutoFit/>
          </a:bodyPr>
          <a:lstStyle/>
          <a:p>
            <a:pPr algn="ctr"/>
            <a:r>
              <a:rPr lang="es-CO" b="1" dirty="0">
                <a:solidFill>
                  <a:schemeClr val="tx2">
                    <a:lumMod val="50000"/>
                  </a:schemeClr>
                </a:solidFill>
              </a:rPr>
              <a:t>Autorización para Modificar el contrato de la EST</a:t>
            </a:r>
          </a:p>
        </p:txBody>
      </p:sp>
      <p:sp>
        <p:nvSpPr>
          <p:cNvPr id="13" name="CuadroTexto 12"/>
          <p:cNvSpPr txBox="1"/>
          <p:nvPr/>
        </p:nvSpPr>
        <p:spPr>
          <a:xfrm>
            <a:off x="4462245" y="5747564"/>
            <a:ext cx="4788912" cy="253916"/>
          </a:xfrm>
          <a:prstGeom prst="rect">
            <a:avLst/>
          </a:prstGeom>
          <a:noFill/>
        </p:spPr>
        <p:txBody>
          <a:bodyPr wrap="square" rtlCol="0">
            <a:spAutoFit/>
          </a:bodyPr>
          <a:lstStyle/>
          <a:p>
            <a:pPr algn="r"/>
            <a:r>
              <a:rPr lang="es-ES" sz="1050" dirty="0">
                <a:solidFill>
                  <a:prstClr val="white"/>
                </a:solidFill>
              </a:rPr>
              <a:t>Vicepresidencia Administrativa y Financiera - Gerencia de Talento Humano </a:t>
            </a:r>
          </a:p>
        </p:txBody>
      </p:sp>
      <p:sp>
        <p:nvSpPr>
          <p:cNvPr id="18" name="Botón de acción: ir hacia delante o siguiente 17">
            <a:hlinkClick r:id="" action="ppaction://noaction" highlightClick="1"/>
            <a:extLst>
              <a:ext uri="{FF2B5EF4-FFF2-40B4-BE49-F238E27FC236}">
                <a16:creationId xmlns:a16="http://schemas.microsoft.com/office/drawing/2014/main" id="{AD1DC6EE-2AC4-49E2-8DEC-751ADAA70C54}"/>
              </a:ext>
            </a:extLst>
          </p:cNvPr>
          <p:cNvSpPr/>
          <p:nvPr/>
        </p:nvSpPr>
        <p:spPr>
          <a:xfrm>
            <a:off x="10678862" y="5874522"/>
            <a:ext cx="273352" cy="127000"/>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34"/>
          </a:p>
        </p:txBody>
      </p:sp>
      <p:graphicFrame>
        <p:nvGraphicFramePr>
          <p:cNvPr id="14" name="Diagrama 13">
            <a:extLst>
              <a:ext uri="{FF2B5EF4-FFF2-40B4-BE49-F238E27FC236}">
                <a16:creationId xmlns:a16="http://schemas.microsoft.com/office/drawing/2014/main" id="{0B442E4D-266F-44A0-B2CF-D2FB04D1B805}"/>
              </a:ext>
            </a:extLst>
          </p:cNvPr>
          <p:cNvGraphicFramePr/>
          <p:nvPr>
            <p:extLst>
              <p:ext uri="{D42A27DB-BD31-4B8C-83A1-F6EECF244321}">
                <p14:modId xmlns:p14="http://schemas.microsoft.com/office/powerpoint/2010/main" val="3198439223"/>
              </p:ext>
            </p:extLst>
          </p:nvPr>
        </p:nvGraphicFramePr>
        <p:xfrm>
          <a:off x="1809946" y="1844464"/>
          <a:ext cx="8868916" cy="44292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9" name="Rectángulo 18">
            <a:extLst>
              <a:ext uri="{FF2B5EF4-FFF2-40B4-BE49-F238E27FC236}">
                <a16:creationId xmlns:a16="http://schemas.microsoft.com/office/drawing/2014/main" id="{EC385D85-6814-45D8-ADEF-8DFC92B1913F}"/>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sz="1600" dirty="0"/>
          </a:p>
        </p:txBody>
      </p:sp>
      <p:sp>
        <p:nvSpPr>
          <p:cNvPr id="20" name="CuadroTexto 11">
            <a:extLst>
              <a:ext uri="{FF2B5EF4-FFF2-40B4-BE49-F238E27FC236}">
                <a16:creationId xmlns:a16="http://schemas.microsoft.com/office/drawing/2014/main" id="{B493A91C-52D5-4760-A9E5-C99AEB5B24C6}"/>
              </a:ext>
            </a:extLst>
          </p:cNvPr>
          <p:cNvSpPr txBox="1">
            <a:spLocks noChangeArrowheads="1"/>
          </p:cNvSpPr>
          <p:nvPr/>
        </p:nvSpPr>
        <p:spPr bwMode="auto">
          <a:xfrm>
            <a:off x="6617616" y="6540500"/>
            <a:ext cx="53321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ES" altLang="es-CO" sz="1200" dirty="0">
                <a:solidFill>
                  <a:schemeClr val="bg1"/>
                </a:solidFill>
                <a:latin typeface="Lato Regular" panose="020F0502020204030203"/>
                <a:ea typeface="Lato Regular" panose="020F0502020204030203"/>
                <a:cs typeface="Lato Regular" panose="020F0502020204030203"/>
              </a:rPr>
              <a:t>Vicepresidencia Administrativa y Financiera – Gerencia de Talento Humano</a:t>
            </a:r>
          </a:p>
        </p:txBody>
      </p:sp>
      <p:sp>
        <p:nvSpPr>
          <p:cNvPr id="21" name="Rectángulo 20">
            <a:extLst>
              <a:ext uri="{FF2B5EF4-FFF2-40B4-BE49-F238E27FC236}">
                <a16:creationId xmlns:a16="http://schemas.microsoft.com/office/drawing/2014/main" id="{661BBA30-839D-4002-9658-8B99A7B5BCFF}"/>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22" name="Imagen 21" descr="Fondos oscuros-01.png">
            <a:extLst>
              <a:ext uri="{FF2B5EF4-FFF2-40B4-BE49-F238E27FC236}">
                <a16:creationId xmlns:a16="http://schemas.microsoft.com/office/drawing/2014/main" id="{5F6EDAF7-D1F2-4710-8581-D7AE8FCEA2B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23" name="CuadroTexto 22">
            <a:extLst>
              <a:ext uri="{FF2B5EF4-FFF2-40B4-BE49-F238E27FC236}">
                <a16:creationId xmlns:a16="http://schemas.microsoft.com/office/drawing/2014/main" id="{2F9E531A-0D02-4711-B747-D3A902E9E43C}"/>
              </a:ext>
            </a:extLst>
          </p:cNvPr>
          <p:cNvSpPr txBox="1"/>
          <p:nvPr/>
        </p:nvSpPr>
        <p:spPr>
          <a:xfrm>
            <a:off x="5335571" y="246800"/>
            <a:ext cx="6204057" cy="954107"/>
          </a:xfrm>
          <a:prstGeom prst="rect">
            <a:avLst/>
          </a:prstGeom>
          <a:noFill/>
        </p:spPr>
        <p:txBody>
          <a:bodyPr wrap="square" rtlCol="0">
            <a:spAutoFit/>
          </a:bodyPr>
          <a:lstStyle/>
          <a:p>
            <a:pPr algn="r"/>
            <a:r>
              <a:rPr lang="es-ES" sz="2800" b="1" dirty="0">
                <a:solidFill>
                  <a:schemeClr val="bg1"/>
                </a:solidFill>
              </a:rPr>
              <a:t>CONTRATO EMPRESA DE SERVICIOS TEMPORALES - EST</a:t>
            </a:r>
            <a:endParaRPr lang="es-ES" sz="2800" dirty="0">
              <a:solidFill>
                <a:schemeClr val="bg1"/>
              </a:solidFill>
            </a:endParaRPr>
          </a:p>
        </p:txBody>
      </p:sp>
    </p:spTree>
    <p:extLst>
      <p:ext uri="{BB962C8B-B14F-4D97-AF65-F5344CB8AC3E}">
        <p14:creationId xmlns:p14="http://schemas.microsoft.com/office/powerpoint/2010/main" val="10317960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3009901" y="2868442"/>
            <a:ext cx="6332334" cy="1030410"/>
          </a:xfrm>
          <a:prstGeom prst="rect">
            <a:avLst/>
          </a:prstGeom>
          <a:noFill/>
        </p:spPr>
        <p:txBody>
          <a:bodyPr wrap="square" rtlCol="0">
            <a:spAutoFit/>
          </a:bodyPr>
          <a:lstStyle/>
          <a:p>
            <a:pPr algn="ctr"/>
            <a:r>
              <a:rPr lang="es-ES" sz="3048" dirty="0">
                <a:solidFill>
                  <a:srgbClr val="000A8B"/>
                </a:solidFill>
                <a:latin typeface="Arial Narrow" panose="020B0606020202030204" pitchFamily="34" charset="0"/>
              </a:rPr>
              <a:t>5. </a:t>
            </a:r>
            <a:r>
              <a:rPr lang="es-CO" sz="3048" dirty="0">
                <a:solidFill>
                  <a:srgbClr val="000A8B"/>
                </a:solidFill>
                <a:latin typeface="Arial Narrow" panose="020B0606020202030204" pitchFamily="34" charset="0"/>
              </a:rPr>
              <a:t>ADICION Y PRÓRROGA CONTRATO DE TRANSPORTE Y ALOJAMIENTO</a:t>
            </a:r>
            <a:endParaRPr lang="es-ES" sz="3048" dirty="0">
              <a:solidFill>
                <a:srgbClr val="000A8B"/>
              </a:solidFill>
              <a:latin typeface="Arial Narrow" panose="020B0606020202030204" pitchFamily="34" charset="0"/>
            </a:endParaRPr>
          </a:p>
        </p:txBody>
      </p:sp>
      <p:sp>
        <p:nvSpPr>
          <p:cNvPr id="5" name="Rectángulo 4">
            <a:extLst>
              <a:ext uri="{FF2B5EF4-FFF2-40B4-BE49-F238E27FC236}">
                <a16:creationId xmlns:a16="http://schemas.microsoft.com/office/drawing/2014/main" id="{6D35E41C-793E-4548-9BD3-006EBFE80333}"/>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sz="1600" dirty="0"/>
          </a:p>
        </p:txBody>
      </p:sp>
      <p:sp>
        <p:nvSpPr>
          <p:cNvPr id="7" name="CuadroTexto 11">
            <a:extLst>
              <a:ext uri="{FF2B5EF4-FFF2-40B4-BE49-F238E27FC236}">
                <a16:creationId xmlns:a16="http://schemas.microsoft.com/office/drawing/2014/main" id="{3D00C1FB-93EC-4071-8833-4D4A1D89FD40}"/>
              </a:ext>
            </a:extLst>
          </p:cNvPr>
          <p:cNvSpPr txBox="1">
            <a:spLocks noChangeArrowheads="1"/>
          </p:cNvSpPr>
          <p:nvPr/>
        </p:nvSpPr>
        <p:spPr bwMode="auto">
          <a:xfrm>
            <a:off x="6617616" y="6540500"/>
            <a:ext cx="53321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ES" altLang="es-CO" sz="1200" dirty="0">
                <a:solidFill>
                  <a:schemeClr val="bg1"/>
                </a:solidFill>
                <a:latin typeface="Lato Regular" panose="020F0502020204030203"/>
                <a:ea typeface="Lato Regular" panose="020F0502020204030203"/>
                <a:cs typeface="Lato Regular" panose="020F0502020204030203"/>
              </a:rPr>
              <a:t>Vicepresidencia Administrativa y Financiera – Gerencia de Talento Humano</a:t>
            </a:r>
          </a:p>
        </p:txBody>
      </p:sp>
      <p:sp>
        <p:nvSpPr>
          <p:cNvPr id="9" name="Rectángulo 8">
            <a:extLst>
              <a:ext uri="{FF2B5EF4-FFF2-40B4-BE49-F238E27FC236}">
                <a16:creationId xmlns:a16="http://schemas.microsoft.com/office/drawing/2014/main" id="{535EA4E7-FDD0-46B5-A48A-97BD7F93574A}"/>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0" name="Imagen 9" descr="Fondos oscuros-01.png">
            <a:extLst>
              <a:ext uri="{FF2B5EF4-FFF2-40B4-BE49-F238E27FC236}">
                <a16:creationId xmlns:a16="http://schemas.microsoft.com/office/drawing/2014/main" id="{84D08DC8-90D7-4192-BDAC-B756AD8780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1" name="CuadroTexto 10">
            <a:extLst>
              <a:ext uri="{FF2B5EF4-FFF2-40B4-BE49-F238E27FC236}">
                <a16:creationId xmlns:a16="http://schemas.microsoft.com/office/drawing/2014/main" id="{27E57B83-8CF7-4CBB-A547-F869BA079B25}"/>
              </a:ext>
            </a:extLst>
          </p:cNvPr>
          <p:cNvSpPr txBox="1"/>
          <p:nvPr/>
        </p:nvSpPr>
        <p:spPr>
          <a:xfrm>
            <a:off x="5335571" y="246800"/>
            <a:ext cx="6204057" cy="954107"/>
          </a:xfrm>
          <a:prstGeom prst="rect">
            <a:avLst/>
          </a:prstGeom>
          <a:noFill/>
        </p:spPr>
        <p:txBody>
          <a:bodyPr wrap="square" rtlCol="0">
            <a:spAutoFit/>
          </a:bodyPr>
          <a:lstStyle/>
          <a:p>
            <a:pPr algn="r"/>
            <a:r>
              <a:rPr lang="es-ES" sz="2800" b="1" dirty="0">
                <a:solidFill>
                  <a:schemeClr val="bg1"/>
                </a:solidFill>
              </a:rPr>
              <a:t>CONTRATO DE TRANSPORTE Y ALOJAMIENTO</a:t>
            </a:r>
            <a:endParaRPr lang="es-ES" sz="2800" dirty="0">
              <a:solidFill>
                <a:schemeClr val="bg1"/>
              </a:solidFill>
            </a:endParaRPr>
          </a:p>
        </p:txBody>
      </p:sp>
    </p:spTree>
    <p:extLst>
      <p:ext uri="{BB962C8B-B14F-4D97-AF65-F5344CB8AC3E}">
        <p14:creationId xmlns:p14="http://schemas.microsoft.com/office/powerpoint/2010/main" val="11210392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2 Marcador de contenido"/>
          <p:cNvSpPr txBox="1">
            <a:spLocks/>
          </p:cNvSpPr>
          <p:nvPr/>
        </p:nvSpPr>
        <p:spPr>
          <a:xfrm>
            <a:off x="2891979" y="1884964"/>
            <a:ext cx="4083248" cy="226322"/>
          </a:xfrm>
          <a:prstGeom prst="rect">
            <a:avLst/>
          </a:prstGeom>
        </p:spPr>
        <p:txBody>
          <a:bodyPr vert="horz" lIns="68580" tIns="34290" rIns="68580" bIns="3429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endParaRPr lang="es-CO" sz="2100" dirty="0"/>
          </a:p>
        </p:txBody>
      </p:sp>
      <p:sp>
        <p:nvSpPr>
          <p:cNvPr id="11" name="Rectángulo 10"/>
          <p:cNvSpPr/>
          <p:nvPr/>
        </p:nvSpPr>
        <p:spPr>
          <a:xfrm>
            <a:off x="2135172" y="1155319"/>
            <a:ext cx="3429000" cy="584775"/>
          </a:xfrm>
          <a:prstGeom prst="rect">
            <a:avLst/>
          </a:prstGeom>
        </p:spPr>
        <p:txBody>
          <a:bodyPr>
            <a:spAutoFit/>
          </a:bodyPr>
          <a:lstStyle/>
          <a:p>
            <a:r>
              <a:rPr lang="es-CO" sz="1600" b="1" dirty="0">
                <a:solidFill>
                  <a:srgbClr val="C61720"/>
                </a:solidFill>
                <a:latin typeface="Raleway"/>
              </a:rPr>
              <a:t>Contrato actual – Agencia de Viajes</a:t>
            </a:r>
          </a:p>
        </p:txBody>
      </p:sp>
      <p:sp>
        <p:nvSpPr>
          <p:cNvPr id="12" name="CuadroTexto 11"/>
          <p:cNvSpPr txBox="1"/>
          <p:nvPr/>
        </p:nvSpPr>
        <p:spPr>
          <a:xfrm>
            <a:off x="4628942" y="451747"/>
            <a:ext cx="5011333" cy="683264"/>
          </a:xfrm>
          <a:prstGeom prst="rect">
            <a:avLst/>
          </a:prstGeom>
          <a:noFill/>
        </p:spPr>
        <p:txBody>
          <a:bodyPr wrap="square" rtlCol="0">
            <a:spAutoFit/>
          </a:bodyPr>
          <a:lstStyle/>
          <a:p>
            <a:pPr algn="r"/>
            <a:r>
              <a:rPr lang="es-CO" sz="1920" b="1" dirty="0">
                <a:solidFill>
                  <a:srgbClr val="0070C0"/>
                </a:solidFill>
              </a:rPr>
              <a:t>CONTRATO </a:t>
            </a:r>
          </a:p>
          <a:p>
            <a:pPr algn="r"/>
            <a:r>
              <a:rPr lang="es-CO" sz="1920" b="1" dirty="0">
                <a:solidFill>
                  <a:srgbClr val="0070C0"/>
                </a:solidFill>
              </a:rPr>
              <a:t>TRANSPORTE Y ALOJAMIENTO</a:t>
            </a:r>
            <a:endParaRPr lang="es-ES" sz="1920" b="1" dirty="0">
              <a:solidFill>
                <a:srgbClr val="0070C0"/>
              </a:solidFill>
            </a:endParaRPr>
          </a:p>
        </p:txBody>
      </p:sp>
      <p:sp>
        <p:nvSpPr>
          <p:cNvPr id="9" name="CuadroTexto 8">
            <a:extLst>
              <a:ext uri="{FF2B5EF4-FFF2-40B4-BE49-F238E27FC236}">
                <a16:creationId xmlns:a16="http://schemas.microsoft.com/office/drawing/2014/main" id="{815CBA59-6BE6-4803-8901-54D110B7D645}"/>
              </a:ext>
            </a:extLst>
          </p:cNvPr>
          <p:cNvSpPr txBox="1"/>
          <p:nvPr/>
        </p:nvSpPr>
        <p:spPr>
          <a:xfrm>
            <a:off x="2026763" y="1760402"/>
            <a:ext cx="8578391" cy="830997"/>
          </a:xfrm>
          <a:prstGeom prst="rect">
            <a:avLst/>
          </a:prstGeom>
          <a:noFill/>
        </p:spPr>
        <p:txBody>
          <a:bodyPr wrap="square" rtlCol="0">
            <a:spAutoFit/>
          </a:bodyPr>
          <a:lstStyle/>
          <a:p>
            <a:pPr algn="just" defTabSz="696681">
              <a:defRPr/>
            </a:pPr>
            <a:r>
              <a:rPr lang="es-ES" sz="1600" dirty="0">
                <a:solidFill>
                  <a:prstClr val="black"/>
                </a:solidFill>
                <a:latin typeface="Lato Regular" panose="020F0502020204030203" pitchFamily="34" charset="0"/>
                <a:ea typeface="Lato Regular" panose="020F0502020204030203" pitchFamily="34" charset="0"/>
                <a:cs typeface="Lato Regular" panose="020F0502020204030203" pitchFamily="34" charset="0"/>
              </a:rPr>
              <a:t>Para atender los tiquetes aéreos y hoteles requeridos en </a:t>
            </a:r>
            <a:r>
              <a:rPr lang="es-CO" sz="1600" dirty="0">
                <a:solidFill>
                  <a:prstClr val="black"/>
                </a:solidFill>
                <a:latin typeface="Lato Regular" panose="020F0502020204030203" pitchFamily="34" charset="0"/>
                <a:ea typeface="Lato Regular" panose="020F0502020204030203" pitchFamily="34" charset="0"/>
                <a:cs typeface="Lato Regular" panose="020F0502020204030203" pitchFamily="34" charset="0"/>
              </a:rPr>
              <a:t>las comisiones de servicios y autorizaciones de desplazamiento,</a:t>
            </a:r>
            <a:r>
              <a:rPr lang="es-ES" sz="1600" dirty="0">
                <a:solidFill>
                  <a:prstClr val="black"/>
                </a:solidFill>
                <a:latin typeface="Lato Regular" panose="020F0502020204030203" pitchFamily="34" charset="0"/>
                <a:ea typeface="Lato Regular" panose="020F0502020204030203" pitchFamily="34" charset="0"/>
                <a:cs typeface="Lato Regular" panose="020F0502020204030203" pitchFamily="34" charset="0"/>
              </a:rPr>
              <a:t> l</a:t>
            </a:r>
            <a:r>
              <a:rPr lang="es-CO" sz="1600" dirty="0">
                <a:solidFill>
                  <a:prstClr val="black"/>
                </a:solidFill>
                <a:latin typeface="Lato Regular" panose="020F0502020204030203" pitchFamily="34" charset="0"/>
                <a:ea typeface="Lato Regular" panose="020F0502020204030203" pitchFamily="34" charset="0"/>
                <a:cs typeface="Lato Regular" panose="020F0502020204030203" pitchFamily="34" charset="0"/>
              </a:rPr>
              <a:t>a Sociedad de Activos Especiales SAS, suscribió un contrato con las siguientes características:</a:t>
            </a:r>
          </a:p>
        </p:txBody>
      </p:sp>
      <p:graphicFrame>
        <p:nvGraphicFramePr>
          <p:cNvPr id="10" name="Tabla 9">
            <a:extLst>
              <a:ext uri="{FF2B5EF4-FFF2-40B4-BE49-F238E27FC236}">
                <a16:creationId xmlns:a16="http://schemas.microsoft.com/office/drawing/2014/main" id="{459E3EA4-FE25-4B31-A955-5F50999A576D}"/>
              </a:ext>
            </a:extLst>
          </p:cNvPr>
          <p:cNvGraphicFramePr>
            <a:graphicFrameLocks noGrp="1"/>
          </p:cNvGraphicFramePr>
          <p:nvPr>
            <p:extLst>
              <p:ext uri="{D42A27DB-BD31-4B8C-83A1-F6EECF244321}">
                <p14:modId xmlns:p14="http://schemas.microsoft.com/office/powerpoint/2010/main" val="708763315"/>
              </p:ext>
            </p:extLst>
          </p:nvPr>
        </p:nvGraphicFramePr>
        <p:xfrm>
          <a:off x="2135172" y="2619854"/>
          <a:ext cx="8469982" cy="3658627"/>
        </p:xfrm>
        <a:graphic>
          <a:graphicData uri="http://schemas.openxmlformats.org/drawingml/2006/table">
            <a:tbl>
              <a:tblPr firstRow="1" firstCol="1" lastRow="1" lastCol="1" bandRow="1" bandCol="1">
                <a:tableStyleId>{69012ECD-51FC-41F1-AA8D-1B2483CD663E}</a:tableStyleId>
              </a:tblPr>
              <a:tblGrid>
                <a:gridCol w="2606767">
                  <a:extLst>
                    <a:ext uri="{9D8B030D-6E8A-4147-A177-3AD203B41FA5}">
                      <a16:colId xmlns:a16="http://schemas.microsoft.com/office/drawing/2014/main" val="145393208"/>
                    </a:ext>
                  </a:extLst>
                </a:gridCol>
                <a:gridCol w="5863215">
                  <a:extLst>
                    <a:ext uri="{9D8B030D-6E8A-4147-A177-3AD203B41FA5}">
                      <a16:colId xmlns:a16="http://schemas.microsoft.com/office/drawing/2014/main" val="4047936603"/>
                    </a:ext>
                  </a:extLst>
                </a:gridCol>
              </a:tblGrid>
              <a:tr h="163565">
                <a:tc>
                  <a:txBody>
                    <a:bodyPr/>
                    <a:lstStyle/>
                    <a:p>
                      <a:pPr>
                        <a:lnSpc>
                          <a:spcPct val="115000"/>
                        </a:lnSpc>
                        <a:spcAft>
                          <a:spcPts val="0"/>
                        </a:spcAft>
                      </a:pPr>
                      <a:r>
                        <a:rPr lang="es-CO" sz="1600" dirty="0">
                          <a:effectLst/>
                        </a:rPr>
                        <a:t>CONTRATO No.:</a:t>
                      </a:r>
                      <a:endParaRPr lang="es-CO"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9189" marR="39189" marT="0" marB="0" anchor="ctr"/>
                </a:tc>
                <a:tc>
                  <a:txBody>
                    <a:bodyPr/>
                    <a:lstStyle/>
                    <a:p>
                      <a:pPr>
                        <a:lnSpc>
                          <a:spcPct val="115000"/>
                        </a:lnSpc>
                        <a:spcAft>
                          <a:spcPts val="0"/>
                        </a:spcAft>
                      </a:pPr>
                      <a:r>
                        <a:rPr lang="es-CO" sz="1600" dirty="0">
                          <a:effectLst/>
                        </a:rPr>
                        <a:t>07-2014</a:t>
                      </a:r>
                      <a:endParaRPr lang="es-CO"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9189" marR="39189" marT="0" marB="0" anchor="ctr"/>
                </a:tc>
                <a:extLst>
                  <a:ext uri="{0D108BD9-81ED-4DB2-BD59-A6C34878D82A}">
                    <a16:rowId xmlns:a16="http://schemas.microsoft.com/office/drawing/2014/main" val="2724529582"/>
                  </a:ext>
                </a:extLst>
              </a:tr>
              <a:tr h="1120299">
                <a:tc>
                  <a:txBody>
                    <a:bodyPr/>
                    <a:lstStyle/>
                    <a:p>
                      <a:pPr>
                        <a:lnSpc>
                          <a:spcPct val="115000"/>
                        </a:lnSpc>
                        <a:spcAft>
                          <a:spcPts val="0"/>
                        </a:spcAft>
                      </a:pPr>
                      <a:r>
                        <a:rPr lang="es-CO" sz="1600" dirty="0">
                          <a:effectLst/>
                        </a:rPr>
                        <a:t>OBJETO:</a:t>
                      </a:r>
                      <a:endParaRPr lang="es-CO"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9189" marR="39189" marT="0" marB="0" anchor="ctr"/>
                </a:tc>
                <a:tc>
                  <a:txBody>
                    <a:bodyPr/>
                    <a:lstStyle/>
                    <a:p>
                      <a:pPr algn="just">
                        <a:lnSpc>
                          <a:spcPct val="115000"/>
                        </a:lnSpc>
                        <a:spcAft>
                          <a:spcPts val="0"/>
                        </a:spcAft>
                      </a:pPr>
                      <a:r>
                        <a:rPr lang="es-ES" sz="1600" b="0" kern="1200" dirty="0">
                          <a:solidFill>
                            <a:schemeClr val="tx1"/>
                          </a:solidFill>
                          <a:effectLst/>
                          <a:latin typeface="+mn-lt"/>
                          <a:ea typeface="+mn-ea"/>
                          <a:cs typeface="+mn-cs"/>
                        </a:rPr>
                        <a:t>“El CONTRATISTA se obliga para con SAE a suministrar los tiquetes aéreos con cobertura a nivel nacional e internacional, así como la prestación de servicios de agencia de viajes, de conformidad con las especificaciones y características señaladas en su oferta”.</a:t>
                      </a:r>
                      <a:endParaRPr lang="es-CO" sz="1600" b="0" kern="1200" dirty="0">
                        <a:solidFill>
                          <a:schemeClr val="tx1"/>
                        </a:solidFill>
                        <a:effectLst/>
                        <a:latin typeface="+mn-lt"/>
                        <a:ea typeface="+mn-ea"/>
                        <a:cs typeface="+mn-cs"/>
                      </a:endParaRPr>
                    </a:p>
                  </a:txBody>
                  <a:tcPr marL="39189" marR="39189" marT="0" marB="0" anchor="ctr"/>
                </a:tc>
                <a:extLst>
                  <a:ext uri="{0D108BD9-81ED-4DB2-BD59-A6C34878D82A}">
                    <a16:rowId xmlns:a16="http://schemas.microsoft.com/office/drawing/2014/main" val="878309669"/>
                  </a:ext>
                </a:extLst>
              </a:tr>
              <a:tr h="272821">
                <a:tc>
                  <a:txBody>
                    <a:bodyPr/>
                    <a:lstStyle/>
                    <a:p>
                      <a:pPr>
                        <a:lnSpc>
                          <a:spcPct val="115000"/>
                        </a:lnSpc>
                        <a:spcAft>
                          <a:spcPts val="0"/>
                        </a:spcAft>
                      </a:pPr>
                      <a:r>
                        <a:rPr lang="es-CO" sz="1600" dirty="0">
                          <a:effectLst/>
                        </a:rPr>
                        <a:t>CONTRATISTA:</a:t>
                      </a:r>
                      <a:endParaRPr lang="es-CO"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9189" marR="39189" marT="0" marB="0" anchor="ctr"/>
                </a:tc>
                <a:tc>
                  <a:txBody>
                    <a:bodyPr/>
                    <a:lstStyle/>
                    <a:p>
                      <a:pPr>
                        <a:lnSpc>
                          <a:spcPct val="115000"/>
                        </a:lnSpc>
                        <a:spcAft>
                          <a:spcPts val="0"/>
                        </a:spcAft>
                      </a:pPr>
                      <a:r>
                        <a:rPr lang="es-CO" sz="1600" b="1" kern="1200" dirty="0">
                          <a:solidFill>
                            <a:schemeClr val="tx1"/>
                          </a:solidFill>
                          <a:effectLst/>
                          <a:latin typeface="+mn-lt"/>
                          <a:ea typeface="+mn-ea"/>
                          <a:cs typeface="+mn-cs"/>
                        </a:rPr>
                        <a:t>MAYATUR S.A.S</a:t>
                      </a:r>
                      <a:endParaRPr lang="es-CO" sz="16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9189" marR="39189" marT="0" marB="0" anchor="ctr"/>
                </a:tc>
                <a:extLst>
                  <a:ext uri="{0D108BD9-81ED-4DB2-BD59-A6C34878D82A}">
                    <a16:rowId xmlns:a16="http://schemas.microsoft.com/office/drawing/2014/main" val="1897047095"/>
                  </a:ext>
                </a:extLst>
              </a:tr>
              <a:tr h="473230">
                <a:tc>
                  <a:txBody>
                    <a:bodyPr/>
                    <a:lstStyle/>
                    <a:p>
                      <a:pPr>
                        <a:lnSpc>
                          <a:spcPct val="115000"/>
                        </a:lnSpc>
                        <a:spcAft>
                          <a:spcPts val="0"/>
                        </a:spcAft>
                      </a:pPr>
                      <a:r>
                        <a:rPr lang="es-CO" sz="1600" dirty="0">
                          <a:effectLst/>
                        </a:rPr>
                        <a:t>VALOR ACTUAL DEL CONTRATO:</a:t>
                      </a:r>
                      <a:endParaRPr lang="es-CO"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9189" marR="39189" marT="0" marB="0" anchor="ctr"/>
                </a:tc>
                <a:tc>
                  <a:txBody>
                    <a:bodyPr/>
                    <a:lstStyle/>
                    <a:p>
                      <a:pPr algn="just">
                        <a:lnSpc>
                          <a:spcPct val="115000"/>
                        </a:lnSpc>
                        <a:spcAft>
                          <a:spcPts val="0"/>
                        </a:spcAft>
                      </a:pPr>
                      <a:r>
                        <a:rPr lang="es-ES" sz="1600" b="0" dirty="0">
                          <a:solidFill>
                            <a:schemeClr val="tx1"/>
                          </a:solidFill>
                          <a:effectLst/>
                        </a:rPr>
                        <a:t>DOS MIL TREINTA Y SIETE MILLONES CIENTO CUARENTA Y DOS MIL DIECIOCHO PESOS M/ CTE ($2.037.142.018</a:t>
                      </a:r>
                      <a:r>
                        <a:rPr lang="es-CO" sz="1600" b="0" dirty="0">
                          <a:solidFill>
                            <a:schemeClr val="tx1"/>
                          </a:solidFill>
                          <a:effectLst/>
                        </a:rPr>
                        <a:t>.oo)</a:t>
                      </a:r>
                      <a:endParaRPr lang="es-CO" sz="1600" b="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9189" marR="39189" marT="0" marB="0" anchor="ctr"/>
                </a:tc>
                <a:extLst>
                  <a:ext uri="{0D108BD9-81ED-4DB2-BD59-A6C34878D82A}">
                    <a16:rowId xmlns:a16="http://schemas.microsoft.com/office/drawing/2014/main" val="2994007560"/>
                  </a:ext>
                </a:extLst>
              </a:tr>
              <a:tr h="709845">
                <a:tc>
                  <a:txBody>
                    <a:bodyPr/>
                    <a:lstStyle/>
                    <a:p>
                      <a:pPr>
                        <a:lnSpc>
                          <a:spcPct val="115000"/>
                        </a:lnSpc>
                        <a:spcAft>
                          <a:spcPts val="0"/>
                        </a:spcAft>
                      </a:pPr>
                      <a:r>
                        <a:rPr lang="es-CO" sz="1600" dirty="0">
                          <a:effectLst/>
                        </a:rPr>
                        <a:t>PLAZO DE EJECUCIÓN Y VIGENCIA ACTUAL DEL CONTRATO:</a:t>
                      </a:r>
                      <a:endParaRPr lang="es-CO"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9189" marR="39189" marT="0" marB="0" anchor="ctr"/>
                </a:tc>
                <a:tc>
                  <a:txBody>
                    <a:bodyPr/>
                    <a:lstStyle/>
                    <a:p>
                      <a:pPr algn="just">
                        <a:lnSpc>
                          <a:spcPct val="115000"/>
                        </a:lnSpc>
                        <a:spcAft>
                          <a:spcPts val="0"/>
                        </a:spcAft>
                      </a:pPr>
                      <a:r>
                        <a:rPr lang="es-CO" sz="1600" b="0" dirty="0">
                          <a:solidFill>
                            <a:schemeClr val="tx1"/>
                          </a:solidFill>
                          <a:effectLst/>
                        </a:rPr>
                        <a:t>La ejecución del contrato es</a:t>
                      </a:r>
                      <a:r>
                        <a:rPr lang="es-CO" sz="1600" b="0" baseline="0" dirty="0">
                          <a:solidFill>
                            <a:schemeClr val="tx1"/>
                          </a:solidFill>
                          <a:effectLst/>
                        </a:rPr>
                        <a:t> de cuarenta y dos </a:t>
                      </a:r>
                      <a:r>
                        <a:rPr lang="es-CO" sz="1600" b="0" dirty="0">
                          <a:solidFill>
                            <a:schemeClr val="tx1"/>
                          </a:solidFill>
                          <a:effectLst/>
                        </a:rPr>
                        <a:t>(42) meses.</a:t>
                      </a:r>
                      <a:endParaRPr lang="es-CO" sz="16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9189" marR="39189" marT="0" marB="0" anchor="ctr"/>
                </a:tc>
                <a:extLst>
                  <a:ext uri="{0D108BD9-81ED-4DB2-BD59-A6C34878D82A}">
                    <a16:rowId xmlns:a16="http://schemas.microsoft.com/office/drawing/2014/main" val="3414850377"/>
                  </a:ext>
                </a:extLst>
              </a:tr>
              <a:tr h="244696">
                <a:tc>
                  <a:txBody>
                    <a:bodyPr/>
                    <a:lstStyle/>
                    <a:p>
                      <a:pPr>
                        <a:lnSpc>
                          <a:spcPct val="115000"/>
                        </a:lnSpc>
                        <a:spcAft>
                          <a:spcPts val="0"/>
                        </a:spcAft>
                      </a:pPr>
                      <a:r>
                        <a:rPr lang="es-CO" sz="1600" dirty="0">
                          <a:effectLst/>
                        </a:rPr>
                        <a:t>FECHA DE INICIO:</a:t>
                      </a:r>
                      <a:endParaRPr lang="es-CO"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9189" marR="39189" marT="0" marB="0" anchor="ctr"/>
                </a:tc>
                <a:tc>
                  <a:txBody>
                    <a:bodyPr/>
                    <a:lstStyle/>
                    <a:p>
                      <a:pPr>
                        <a:lnSpc>
                          <a:spcPct val="115000"/>
                        </a:lnSpc>
                        <a:spcAft>
                          <a:spcPts val="0"/>
                        </a:spcAft>
                      </a:pPr>
                      <a:r>
                        <a:rPr lang="es-CO" sz="1600" b="0" dirty="0">
                          <a:solidFill>
                            <a:schemeClr val="tx1"/>
                          </a:solidFill>
                          <a:effectLst/>
                        </a:rPr>
                        <a:t>15/07/2014  </a:t>
                      </a:r>
                      <a:endParaRPr lang="es-CO" sz="16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9189" marR="39189" marT="0" marB="0" anchor="ctr"/>
                </a:tc>
                <a:extLst>
                  <a:ext uri="{0D108BD9-81ED-4DB2-BD59-A6C34878D82A}">
                    <a16:rowId xmlns:a16="http://schemas.microsoft.com/office/drawing/2014/main" val="1481697236"/>
                  </a:ext>
                </a:extLst>
              </a:tr>
              <a:tr h="293635">
                <a:tc>
                  <a:txBody>
                    <a:bodyPr/>
                    <a:lstStyle/>
                    <a:p>
                      <a:pPr>
                        <a:lnSpc>
                          <a:spcPct val="115000"/>
                        </a:lnSpc>
                        <a:spcAft>
                          <a:spcPts val="0"/>
                        </a:spcAft>
                      </a:pPr>
                      <a:r>
                        <a:rPr lang="es-CO" sz="1600" dirty="0">
                          <a:effectLst/>
                        </a:rPr>
                        <a:t>FECHA DE TERMINACIÓN:</a:t>
                      </a:r>
                      <a:endParaRPr lang="es-CO"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9189" marR="39189" marT="0" marB="0" anchor="ctr"/>
                </a:tc>
                <a:tc>
                  <a:txBody>
                    <a:bodyPr/>
                    <a:lstStyle/>
                    <a:p>
                      <a:pPr>
                        <a:lnSpc>
                          <a:spcPct val="115000"/>
                        </a:lnSpc>
                        <a:spcAft>
                          <a:spcPts val="0"/>
                        </a:spcAft>
                      </a:pPr>
                      <a:r>
                        <a:rPr lang="es-CO" sz="1600" b="0" dirty="0">
                          <a:solidFill>
                            <a:schemeClr val="tx1"/>
                          </a:solidFill>
                          <a:effectLst/>
                        </a:rPr>
                        <a:t>14/01/2018</a:t>
                      </a:r>
                      <a:endParaRPr lang="es-CO" sz="16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9189" marR="39189" marT="0" marB="0" anchor="ctr"/>
                </a:tc>
                <a:extLst>
                  <a:ext uri="{0D108BD9-81ED-4DB2-BD59-A6C34878D82A}">
                    <a16:rowId xmlns:a16="http://schemas.microsoft.com/office/drawing/2014/main" val="3623964370"/>
                  </a:ext>
                </a:extLst>
              </a:tr>
            </a:tbl>
          </a:graphicData>
        </a:graphic>
      </p:graphicFrame>
      <p:sp>
        <p:nvSpPr>
          <p:cNvPr id="13" name="Rectángulo 12">
            <a:extLst>
              <a:ext uri="{FF2B5EF4-FFF2-40B4-BE49-F238E27FC236}">
                <a16:creationId xmlns:a16="http://schemas.microsoft.com/office/drawing/2014/main" id="{5BE5F5B8-A1A3-4675-8444-F4D3B2D53C36}"/>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sz="1600" dirty="0"/>
          </a:p>
        </p:txBody>
      </p:sp>
      <p:sp>
        <p:nvSpPr>
          <p:cNvPr id="14" name="CuadroTexto 11">
            <a:extLst>
              <a:ext uri="{FF2B5EF4-FFF2-40B4-BE49-F238E27FC236}">
                <a16:creationId xmlns:a16="http://schemas.microsoft.com/office/drawing/2014/main" id="{B3572D97-7004-4556-8D08-C4B44CFD40E0}"/>
              </a:ext>
            </a:extLst>
          </p:cNvPr>
          <p:cNvSpPr txBox="1">
            <a:spLocks noChangeArrowheads="1"/>
          </p:cNvSpPr>
          <p:nvPr/>
        </p:nvSpPr>
        <p:spPr bwMode="auto">
          <a:xfrm>
            <a:off x="6617616" y="6540500"/>
            <a:ext cx="53321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ES" altLang="es-CO" sz="1200" dirty="0">
                <a:solidFill>
                  <a:schemeClr val="bg1"/>
                </a:solidFill>
                <a:latin typeface="Lato Regular" panose="020F0502020204030203"/>
                <a:ea typeface="Lato Regular" panose="020F0502020204030203"/>
                <a:cs typeface="Lato Regular" panose="020F0502020204030203"/>
              </a:rPr>
              <a:t>Vicepresidencia Administrativa y Financiera – Gerencia de Talento Humano</a:t>
            </a:r>
          </a:p>
        </p:txBody>
      </p:sp>
      <p:sp>
        <p:nvSpPr>
          <p:cNvPr id="15" name="Rectángulo 14">
            <a:extLst>
              <a:ext uri="{FF2B5EF4-FFF2-40B4-BE49-F238E27FC236}">
                <a16:creationId xmlns:a16="http://schemas.microsoft.com/office/drawing/2014/main" id="{E3AD38F0-0381-43A8-B572-8089DF197B3A}"/>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7" name="Imagen 16" descr="Fondos oscuros-01.png">
            <a:extLst>
              <a:ext uri="{FF2B5EF4-FFF2-40B4-BE49-F238E27FC236}">
                <a16:creationId xmlns:a16="http://schemas.microsoft.com/office/drawing/2014/main" id="{3262852E-7C95-4819-87DC-BFBBAFD3CC3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20" name="CuadroTexto 19">
            <a:extLst>
              <a:ext uri="{FF2B5EF4-FFF2-40B4-BE49-F238E27FC236}">
                <a16:creationId xmlns:a16="http://schemas.microsoft.com/office/drawing/2014/main" id="{926A21C6-8D56-4BC3-A1ED-6881DD50DC09}"/>
              </a:ext>
            </a:extLst>
          </p:cNvPr>
          <p:cNvSpPr txBox="1"/>
          <p:nvPr/>
        </p:nvSpPr>
        <p:spPr>
          <a:xfrm>
            <a:off x="5335571" y="246800"/>
            <a:ext cx="6204057" cy="954107"/>
          </a:xfrm>
          <a:prstGeom prst="rect">
            <a:avLst/>
          </a:prstGeom>
          <a:noFill/>
        </p:spPr>
        <p:txBody>
          <a:bodyPr wrap="square" rtlCol="0">
            <a:spAutoFit/>
          </a:bodyPr>
          <a:lstStyle/>
          <a:p>
            <a:pPr algn="r"/>
            <a:r>
              <a:rPr lang="es-ES" sz="2800" b="1" dirty="0">
                <a:solidFill>
                  <a:schemeClr val="bg1"/>
                </a:solidFill>
              </a:rPr>
              <a:t>CONTRATO DE TRANSPORTE Y ALOJAMIENTO</a:t>
            </a:r>
            <a:endParaRPr lang="es-ES" sz="2800" dirty="0">
              <a:solidFill>
                <a:schemeClr val="bg1"/>
              </a:solidFill>
            </a:endParaRPr>
          </a:p>
        </p:txBody>
      </p:sp>
    </p:spTree>
    <p:extLst>
      <p:ext uri="{BB962C8B-B14F-4D97-AF65-F5344CB8AC3E}">
        <p14:creationId xmlns:p14="http://schemas.microsoft.com/office/powerpoint/2010/main" val="19780364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2 Marcador de contenido"/>
          <p:cNvSpPr txBox="1">
            <a:spLocks/>
          </p:cNvSpPr>
          <p:nvPr/>
        </p:nvSpPr>
        <p:spPr>
          <a:xfrm>
            <a:off x="2891979" y="1884964"/>
            <a:ext cx="4083248" cy="226322"/>
          </a:xfrm>
          <a:prstGeom prst="rect">
            <a:avLst/>
          </a:prstGeom>
        </p:spPr>
        <p:txBody>
          <a:bodyPr vert="horz" lIns="68580" tIns="34290" rIns="68580" bIns="3429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endParaRPr lang="es-CO" sz="2100" dirty="0"/>
          </a:p>
        </p:txBody>
      </p:sp>
      <p:sp>
        <p:nvSpPr>
          <p:cNvPr id="11" name="Rectángulo 10"/>
          <p:cNvSpPr/>
          <p:nvPr/>
        </p:nvSpPr>
        <p:spPr>
          <a:xfrm>
            <a:off x="3546227" y="1266813"/>
            <a:ext cx="3429000" cy="338554"/>
          </a:xfrm>
          <a:prstGeom prst="rect">
            <a:avLst/>
          </a:prstGeom>
        </p:spPr>
        <p:txBody>
          <a:bodyPr>
            <a:spAutoFit/>
          </a:bodyPr>
          <a:lstStyle/>
          <a:p>
            <a:r>
              <a:rPr lang="es-CO" sz="1600" b="1" dirty="0">
                <a:solidFill>
                  <a:srgbClr val="C61720"/>
                </a:solidFill>
                <a:latin typeface="Raleway"/>
              </a:rPr>
              <a:t>Solicitud a la Junta Directiva</a:t>
            </a:r>
          </a:p>
        </p:txBody>
      </p:sp>
      <p:sp>
        <p:nvSpPr>
          <p:cNvPr id="4" name="CuadroTexto 3"/>
          <p:cNvSpPr txBox="1"/>
          <p:nvPr/>
        </p:nvSpPr>
        <p:spPr>
          <a:xfrm>
            <a:off x="6878396" y="1182700"/>
            <a:ext cx="3432795" cy="646331"/>
          </a:xfrm>
          <a:prstGeom prst="rect">
            <a:avLst/>
          </a:prstGeom>
          <a:noFill/>
        </p:spPr>
        <p:txBody>
          <a:bodyPr wrap="square" rtlCol="0">
            <a:spAutoFit/>
          </a:bodyPr>
          <a:lstStyle/>
          <a:p>
            <a:pPr algn="ctr"/>
            <a:r>
              <a:rPr lang="es-CO" b="1" dirty="0">
                <a:solidFill>
                  <a:schemeClr val="tx2">
                    <a:lumMod val="50000"/>
                  </a:schemeClr>
                </a:solidFill>
              </a:rPr>
              <a:t>Autorización para Modificar el contrato de </a:t>
            </a:r>
            <a:r>
              <a:rPr lang="es-CO" b="1" dirty="0"/>
              <a:t>MAYATUR S.A.S</a:t>
            </a:r>
            <a:endParaRPr lang="es-CO" dirty="0">
              <a:ea typeface="Calibri" panose="020F0502020204030204" pitchFamily="34" charset="0"/>
              <a:cs typeface="Times New Roman" panose="02020603050405020304" pitchFamily="18" charset="0"/>
            </a:endParaRPr>
          </a:p>
        </p:txBody>
      </p:sp>
      <p:sp>
        <p:nvSpPr>
          <p:cNvPr id="13" name="CuadroTexto 12"/>
          <p:cNvSpPr txBox="1"/>
          <p:nvPr/>
        </p:nvSpPr>
        <p:spPr>
          <a:xfrm>
            <a:off x="4462245" y="5747564"/>
            <a:ext cx="4788912" cy="253916"/>
          </a:xfrm>
          <a:prstGeom prst="rect">
            <a:avLst/>
          </a:prstGeom>
          <a:noFill/>
        </p:spPr>
        <p:txBody>
          <a:bodyPr wrap="square" rtlCol="0">
            <a:spAutoFit/>
          </a:bodyPr>
          <a:lstStyle/>
          <a:p>
            <a:pPr algn="r"/>
            <a:r>
              <a:rPr lang="es-ES" sz="1050" dirty="0">
                <a:solidFill>
                  <a:prstClr val="white"/>
                </a:solidFill>
              </a:rPr>
              <a:t>Vicepresidencia Administrativa y Financiera - Gerencia de Talento Humano </a:t>
            </a:r>
          </a:p>
        </p:txBody>
      </p:sp>
      <p:sp>
        <p:nvSpPr>
          <p:cNvPr id="15" name="CuadroTexto 14">
            <a:extLst>
              <a:ext uri="{FF2B5EF4-FFF2-40B4-BE49-F238E27FC236}">
                <a16:creationId xmlns:a16="http://schemas.microsoft.com/office/drawing/2014/main" id="{38A7A1C3-7A62-457B-8E01-1366836E49F8}"/>
              </a:ext>
            </a:extLst>
          </p:cNvPr>
          <p:cNvSpPr txBox="1"/>
          <p:nvPr/>
        </p:nvSpPr>
        <p:spPr>
          <a:xfrm>
            <a:off x="4628942" y="451747"/>
            <a:ext cx="5011333" cy="683264"/>
          </a:xfrm>
          <a:prstGeom prst="rect">
            <a:avLst/>
          </a:prstGeom>
          <a:noFill/>
        </p:spPr>
        <p:txBody>
          <a:bodyPr wrap="square" rtlCol="0">
            <a:spAutoFit/>
          </a:bodyPr>
          <a:lstStyle/>
          <a:p>
            <a:pPr algn="r"/>
            <a:r>
              <a:rPr lang="es-CO" sz="1920" b="1" dirty="0">
                <a:solidFill>
                  <a:srgbClr val="0070C0"/>
                </a:solidFill>
              </a:rPr>
              <a:t>CONTRATO </a:t>
            </a:r>
          </a:p>
          <a:p>
            <a:pPr algn="r"/>
            <a:r>
              <a:rPr lang="es-CO" sz="1920" b="1" dirty="0">
                <a:solidFill>
                  <a:srgbClr val="0070C0"/>
                </a:solidFill>
              </a:rPr>
              <a:t>TRANSPORTE Y ALOJAMIENTO</a:t>
            </a:r>
            <a:endParaRPr lang="es-ES" sz="1920" b="1" dirty="0">
              <a:solidFill>
                <a:srgbClr val="0070C0"/>
              </a:solidFill>
            </a:endParaRPr>
          </a:p>
        </p:txBody>
      </p:sp>
      <p:sp>
        <p:nvSpPr>
          <p:cNvPr id="20" name="Botón de acción: ir hacia delante o siguiente 19">
            <a:hlinkClick r:id="" action="ppaction://noaction" highlightClick="1"/>
            <a:extLst>
              <a:ext uri="{FF2B5EF4-FFF2-40B4-BE49-F238E27FC236}">
                <a16:creationId xmlns:a16="http://schemas.microsoft.com/office/drawing/2014/main" id="{FE27BEB6-9570-4DD6-86EB-5FFEE630301F}"/>
              </a:ext>
            </a:extLst>
          </p:cNvPr>
          <p:cNvSpPr/>
          <p:nvPr/>
        </p:nvSpPr>
        <p:spPr>
          <a:xfrm>
            <a:off x="11266276" y="6046150"/>
            <a:ext cx="273352" cy="127000"/>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34"/>
          </a:p>
        </p:txBody>
      </p:sp>
      <p:graphicFrame>
        <p:nvGraphicFramePr>
          <p:cNvPr id="12" name="Diagrama 11">
            <a:extLst>
              <a:ext uri="{FF2B5EF4-FFF2-40B4-BE49-F238E27FC236}">
                <a16:creationId xmlns:a16="http://schemas.microsoft.com/office/drawing/2014/main" id="{A032C808-3F5A-4CBB-AFA3-30343898EB38}"/>
              </a:ext>
            </a:extLst>
          </p:cNvPr>
          <p:cNvGraphicFramePr/>
          <p:nvPr>
            <p:extLst>
              <p:ext uri="{D42A27DB-BD31-4B8C-83A1-F6EECF244321}">
                <p14:modId xmlns:p14="http://schemas.microsoft.com/office/powerpoint/2010/main" val="2747813760"/>
              </p:ext>
            </p:extLst>
          </p:nvPr>
        </p:nvGraphicFramePr>
        <p:xfrm>
          <a:off x="1677971" y="1998564"/>
          <a:ext cx="9398524" cy="443830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 name="Imagen 1">
            <a:extLst>
              <a:ext uri="{FF2B5EF4-FFF2-40B4-BE49-F238E27FC236}">
                <a16:creationId xmlns:a16="http://schemas.microsoft.com/office/drawing/2014/main" id="{18B32C31-12B4-467C-A078-D1156BF083D7}"/>
              </a:ext>
            </a:extLst>
          </p:cNvPr>
          <p:cNvPicPr>
            <a:picLocks noChangeAspect="1"/>
          </p:cNvPicPr>
          <p:nvPr/>
        </p:nvPicPr>
        <p:blipFill>
          <a:blip r:embed="rId8"/>
          <a:stretch>
            <a:fillRect/>
          </a:stretch>
        </p:blipFill>
        <p:spPr>
          <a:xfrm>
            <a:off x="2703444" y="3817856"/>
            <a:ext cx="6454836" cy="1647453"/>
          </a:xfrm>
          <a:prstGeom prst="rect">
            <a:avLst/>
          </a:prstGeom>
        </p:spPr>
      </p:pic>
      <p:sp>
        <p:nvSpPr>
          <p:cNvPr id="14" name="Rectángulo 13">
            <a:extLst>
              <a:ext uri="{FF2B5EF4-FFF2-40B4-BE49-F238E27FC236}">
                <a16:creationId xmlns:a16="http://schemas.microsoft.com/office/drawing/2014/main" id="{690D2CD0-E795-4EF9-A901-087497D63FDA}"/>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sz="1600" dirty="0"/>
          </a:p>
        </p:txBody>
      </p:sp>
      <p:sp>
        <p:nvSpPr>
          <p:cNvPr id="19" name="CuadroTexto 11">
            <a:extLst>
              <a:ext uri="{FF2B5EF4-FFF2-40B4-BE49-F238E27FC236}">
                <a16:creationId xmlns:a16="http://schemas.microsoft.com/office/drawing/2014/main" id="{2DDCF77C-C4FD-485F-9988-ACCF90B4F66F}"/>
              </a:ext>
            </a:extLst>
          </p:cNvPr>
          <p:cNvSpPr txBox="1">
            <a:spLocks noChangeArrowheads="1"/>
          </p:cNvSpPr>
          <p:nvPr/>
        </p:nvSpPr>
        <p:spPr bwMode="auto">
          <a:xfrm>
            <a:off x="6617616" y="6540500"/>
            <a:ext cx="53321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ES" altLang="es-CO" sz="1200" dirty="0">
                <a:solidFill>
                  <a:schemeClr val="bg1"/>
                </a:solidFill>
                <a:latin typeface="Lato Regular" panose="020F0502020204030203"/>
                <a:ea typeface="Lato Regular" panose="020F0502020204030203"/>
                <a:cs typeface="Lato Regular" panose="020F0502020204030203"/>
              </a:rPr>
              <a:t>Vicepresidencia Administrativa y Financiera – Gerencia de Talento Humano</a:t>
            </a:r>
          </a:p>
        </p:txBody>
      </p:sp>
      <p:sp>
        <p:nvSpPr>
          <p:cNvPr id="21" name="Rectángulo 20">
            <a:extLst>
              <a:ext uri="{FF2B5EF4-FFF2-40B4-BE49-F238E27FC236}">
                <a16:creationId xmlns:a16="http://schemas.microsoft.com/office/drawing/2014/main" id="{51220A21-6964-4502-AB6C-E5D2673FD450}"/>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22" name="Imagen 21" descr="Fondos oscuros-01.png">
            <a:extLst>
              <a:ext uri="{FF2B5EF4-FFF2-40B4-BE49-F238E27FC236}">
                <a16:creationId xmlns:a16="http://schemas.microsoft.com/office/drawing/2014/main" id="{C18C512A-A409-48F4-99DE-CF189A4A1A6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23" name="CuadroTexto 22">
            <a:extLst>
              <a:ext uri="{FF2B5EF4-FFF2-40B4-BE49-F238E27FC236}">
                <a16:creationId xmlns:a16="http://schemas.microsoft.com/office/drawing/2014/main" id="{A68AD059-3654-4E73-AF13-520EF7663B2F}"/>
              </a:ext>
            </a:extLst>
          </p:cNvPr>
          <p:cNvSpPr txBox="1"/>
          <p:nvPr/>
        </p:nvSpPr>
        <p:spPr>
          <a:xfrm>
            <a:off x="5335571" y="246800"/>
            <a:ext cx="6204057" cy="954107"/>
          </a:xfrm>
          <a:prstGeom prst="rect">
            <a:avLst/>
          </a:prstGeom>
          <a:noFill/>
        </p:spPr>
        <p:txBody>
          <a:bodyPr wrap="square" rtlCol="0">
            <a:spAutoFit/>
          </a:bodyPr>
          <a:lstStyle/>
          <a:p>
            <a:pPr algn="r"/>
            <a:r>
              <a:rPr lang="es-ES" sz="2800" b="1" dirty="0">
                <a:solidFill>
                  <a:schemeClr val="bg1"/>
                </a:solidFill>
              </a:rPr>
              <a:t>CONTRATO DE TRANSPORTE Y ALOJAMIENTO</a:t>
            </a:r>
            <a:endParaRPr lang="es-ES" sz="2800" dirty="0">
              <a:solidFill>
                <a:schemeClr val="bg1"/>
              </a:solidFill>
            </a:endParaRPr>
          </a:p>
        </p:txBody>
      </p:sp>
    </p:spTree>
    <p:extLst>
      <p:ext uri="{BB962C8B-B14F-4D97-AF65-F5344CB8AC3E}">
        <p14:creationId xmlns:p14="http://schemas.microsoft.com/office/powerpoint/2010/main" val="2027132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12 Grupo"/>
          <p:cNvGrpSpPr/>
          <p:nvPr/>
        </p:nvGrpSpPr>
        <p:grpSpPr>
          <a:xfrm>
            <a:off x="2055695" y="3332147"/>
            <a:ext cx="8217426" cy="394668"/>
            <a:chOff x="1571658" y="2599133"/>
            <a:chExt cx="5143482" cy="600075"/>
          </a:xfrm>
          <a:solidFill>
            <a:srgbClr val="002060"/>
          </a:solidFill>
        </p:grpSpPr>
        <p:sp>
          <p:nvSpPr>
            <p:cNvPr id="17" name="Rectangle 3"/>
            <p:cNvSpPr>
              <a:spLocks noChangeArrowheads="1"/>
            </p:cNvSpPr>
            <p:nvPr/>
          </p:nvSpPr>
          <p:spPr bwMode="ltGray">
            <a:xfrm>
              <a:off x="2255870" y="2599133"/>
              <a:ext cx="4459270" cy="600075"/>
            </a:xfrm>
            <a:prstGeom prst="rect">
              <a:avLst/>
            </a:prstGeom>
            <a:grpFill/>
            <a:ln w="9525" algn="ctr">
              <a:miter lim="800000"/>
              <a:headEnd/>
              <a:tailEnd/>
            </a:ln>
            <a:effectLst/>
            <a:scene3d>
              <a:camera prst="legacyObliqueTopRight"/>
              <a:lightRig rig="legacyFlat3" dir="b"/>
            </a:scene3d>
            <a:sp3d prstMaterial="legacyMatte">
              <a:bevelT w="13500" h="13500" prst="angle"/>
              <a:bevelB w="13500" h="13500" prst="angle"/>
              <a:extrusionClr>
                <a:srgbClr val="99CCFF"/>
              </a:extrusionClr>
            </a:sp3d>
          </p:spPr>
          <p:txBody>
            <a:bodyPr wrap="none" anchor="ctr">
              <a:flatTx/>
            </a:bodyPr>
            <a:lstStyle/>
            <a:p>
              <a:endParaRPr lang="es-ES_tradnl" sz="1350">
                <a:solidFill>
                  <a:schemeClr val="bg1"/>
                </a:solidFill>
              </a:endParaRPr>
            </a:p>
          </p:txBody>
        </p:sp>
        <p:sp>
          <p:nvSpPr>
            <p:cNvPr id="18" name="AutoShape 4"/>
            <p:cNvSpPr>
              <a:spLocks noChangeArrowheads="1"/>
            </p:cNvSpPr>
            <p:nvPr>
              <p:custDataLst>
                <p:tags r:id="rId1"/>
              </p:custDataLst>
            </p:nvPr>
          </p:nvSpPr>
          <p:spPr bwMode="ltGray">
            <a:xfrm>
              <a:off x="1571658" y="2599133"/>
              <a:ext cx="531890" cy="600075"/>
            </a:xfrm>
            <a:prstGeom prst="rightArrow">
              <a:avLst>
                <a:gd name="adj1" fmla="val 54000"/>
                <a:gd name="adj2" fmla="val 45755"/>
              </a:avLst>
            </a:prstGeom>
            <a:grpFill/>
            <a:ln w="9525" algn="ctr">
              <a:miter lim="800000"/>
              <a:headEnd/>
              <a:tailEnd/>
            </a:ln>
            <a:effectLst/>
            <a:scene3d>
              <a:camera prst="legacyObliqueTopRight"/>
              <a:lightRig rig="legacyFlat3" dir="b"/>
            </a:scene3d>
            <a:sp3d prstMaterial="legacyMatte">
              <a:bevelT w="13500" h="13500" prst="angle"/>
              <a:bevelB w="13500" h="13500" prst="angle"/>
              <a:extrusionClr>
                <a:srgbClr val="99CCFF"/>
              </a:extrusionClr>
            </a:sp3d>
          </p:spPr>
          <p:txBody>
            <a:bodyPr wrap="none" anchor="ctr">
              <a:flatTx/>
            </a:bodyPr>
            <a:lstStyle/>
            <a:p>
              <a:pPr>
                <a:defRPr/>
              </a:pPr>
              <a:endParaRPr lang="es-ES_tradnl" sz="1350" dirty="0">
                <a:solidFill>
                  <a:schemeClr val="bg1"/>
                </a:solidFill>
              </a:endParaRPr>
            </a:p>
          </p:txBody>
        </p:sp>
      </p:grpSp>
      <p:sp>
        <p:nvSpPr>
          <p:cNvPr id="19" name="18 CuadroTexto"/>
          <p:cNvSpPr txBox="1"/>
          <p:nvPr/>
        </p:nvSpPr>
        <p:spPr>
          <a:xfrm>
            <a:off x="3430136" y="1848619"/>
            <a:ext cx="7116073" cy="8032968"/>
          </a:xfrm>
          <a:prstGeom prst="rect">
            <a:avLst/>
          </a:prstGeom>
          <a:noFill/>
        </p:spPr>
        <p:txBody>
          <a:bodyPr wrap="square" rtlCol="0">
            <a:spAutoFit/>
          </a:bodyPr>
          <a:lstStyle/>
          <a:p>
            <a:pPr marL="457200" indent="-457200">
              <a:buAutoNum type="arabicPeriod"/>
            </a:pPr>
            <a:r>
              <a:rPr lang="es-CO" sz="2400" dirty="0"/>
              <a:t>Verificación del Quorum.</a:t>
            </a:r>
          </a:p>
          <a:p>
            <a:pPr marL="457200" indent="-457200">
              <a:buAutoNum type="arabicPeriod"/>
            </a:pPr>
            <a:r>
              <a:rPr lang="es-CO" sz="2400" dirty="0"/>
              <a:t>Aprobación del orden del día</a:t>
            </a:r>
          </a:p>
          <a:p>
            <a:pPr marL="457200" indent="-457200">
              <a:buAutoNum type="arabicPeriod"/>
            </a:pPr>
            <a:r>
              <a:rPr lang="es-CO" sz="2400" dirty="0"/>
              <a:t>Aprobación Acta 141</a:t>
            </a:r>
          </a:p>
          <a:p>
            <a:pPr marL="457200" indent="-457200">
              <a:buAutoNum type="arabicPeriod"/>
            </a:pPr>
            <a:r>
              <a:rPr lang="es-CO" sz="2400" dirty="0"/>
              <a:t>Informe Comité Financiero</a:t>
            </a:r>
          </a:p>
          <a:p>
            <a:pPr marL="457200" indent="-457200">
              <a:buAutoNum type="arabicPeriod"/>
            </a:pPr>
            <a:r>
              <a:rPr lang="es-CO" sz="2400" dirty="0">
                <a:solidFill>
                  <a:schemeClr val="bg1"/>
                </a:solidFill>
              </a:rPr>
              <a:t>Perspectiva Mediano plazo para FRISCO</a:t>
            </a:r>
          </a:p>
          <a:p>
            <a:pPr marL="457200" indent="-457200">
              <a:buAutoNum type="arabicPeriod"/>
            </a:pPr>
            <a:r>
              <a:rPr lang="es-CO" sz="2400" dirty="0"/>
              <a:t>Informe Comercialización CISA</a:t>
            </a:r>
          </a:p>
          <a:p>
            <a:pPr marL="457200" indent="-457200">
              <a:buAutoNum type="arabicPeriod"/>
            </a:pPr>
            <a:r>
              <a:rPr lang="es-CO" sz="2400" dirty="0"/>
              <a:t>Proposiciones y Varios.</a:t>
            </a:r>
          </a:p>
          <a:p>
            <a:pPr lvl="0">
              <a:lnSpc>
                <a:spcPct val="150000"/>
              </a:lnSpc>
            </a:pPr>
            <a:endParaRPr lang="es-CO" sz="2400" dirty="0"/>
          </a:p>
          <a:p>
            <a:pPr marL="342900" indent="-342900">
              <a:buAutoNum type="arabicPeriod" startAt="4"/>
            </a:pPr>
            <a:endParaRPr lang="es-CO" sz="2400" b="1" dirty="0"/>
          </a:p>
          <a:p>
            <a:pPr marL="342900" indent="-342900">
              <a:buAutoNum type="arabicPeriod" startAt="4"/>
            </a:pPr>
            <a:endParaRPr lang="es-CO" sz="2400" b="1" dirty="0"/>
          </a:p>
          <a:p>
            <a:pPr lvl="0"/>
            <a:endParaRPr lang="es-CO" sz="2400" b="1" dirty="0"/>
          </a:p>
          <a:p>
            <a:pPr marL="342900" indent="-342900">
              <a:buFontTx/>
              <a:buAutoNum type="arabicPeriod" startAt="4"/>
            </a:pPr>
            <a:endParaRPr lang="es-CO" sz="2400" b="1" dirty="0"/>
          </a:p>
          <a:p>
            <a:pPr marL="342900" indent="-342900">
              <a:buFontTx/>
              <a:buAutoNum type="arabicPeriod" startAt="4"/>
            </a:pPr>
            <a:endParaRPr lang="es-CO" sz="2400" b="1" dirty="0"/>
          </a:p>
          <a:p>
            <a:pPr lvl="0"/>
            <a:endParaRPr lang="es-CO" sz="2400" b="1" dirty="0"/>
          </a:p>
          <a:p>
            <a:pPr lvl="0"/>
            <a:endParaRPr lang="es-CO" sz="2400" b="1" dirty="0"/>
          </a:p>
          <a:p>
            <a:pPr marL="342900" indent="-342900">
              <a:buAutoNum type="arabicPeriod" startAt="4"/>
            </a:pPr>
            <a:endParaRPr lang="es-ES" sz="2400" b="1" dirty="0"/>
          </a:p>
          <a:p>
            <a:pPr lvl="0"/>
            <a:endParaRPr lang="es-ES" sz="2400" b="1" dirty="0"/>
          </a:p>
          <a:p>
            <a:pPr lvl="0"/>
            <a:endParaRPr lang="es-ES" sz="2400" b="1" dirty="0"/>
          </a:p>
          <a:p>
            <a:pPr lvl="0"/>
            <a:endParaRPr lang="es-CO" sz="2400" b="1" dirty="0"/>
          </a:p>
          <a:p>
            <a:pPr lvl="0"/>
            <a:r>
              <a:rPr lang="es-CO" sz="2400" dirty="0"/>
              <a:t> </a:t>
            </a:r>
            <a:endParaRPr lang="es-ES" sz="2400" dirty="0"/>
          </a:p>
          <a:p>
            <a:r>
              <a:rPr lang="es-CO" sz="2400" b="1" dirty="0"/>
              <a:t> </a:t>
            </a:r>
          </a:p>
        </p:txBody>
      </p:sp>
      <p:sp>
        <p:nvSpPr>
          <p:cNvPr id="8" name="1 Título"/>
          <p:cNvSpPr txBox="1">
            <a:spLocks/>
          </p:cNvSpPr>
          <p:nvPr/>
        </p:nvSpPr>
        <p:spPr>
          <a:xfrm>
            <a:off x="3298202" y="322142"/>
            <a:ext cx="6172200" cy="293990"/>
          </a:xfrm>
          <a:prstGeom prst="rect">
            <a:avLst/>
          </a:prstGeom>
        </p:spPr>
        <p:txBody>
          <a:bodyPr vert="horz" lIns="68580" tIns="34290" rIns="68580" bIns="3429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es-CO" sz="2400" i="1" dirty="0">
                <a:solidFill>
                  <a:srgbClr val="000A8B"/>
                </a:solidFill>
                <a:latin typeface="+mn-lt"/>
                <a:ea typeface="+mn-ea"/>
                <a:cs typeface="+mn-cs"/>
              </a:rPr>
              <a:t>ORDEN DEL DIA </a:t>
            </a:r>
          </a:p>
        </p:txBody>
      </p:sp>
      <p:pic>
        <p:nvPicPr>
          <p:cNvPr id="9" name="Imagen 3" descr="Logo SAE-01.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97805" y="87024"/>
            <a:ext cx="1531935" cy="836137"/>
          </a:xfrm>
          <a:prstGeom prst="rect">
            <a:avLst/>
          </a:prstGeom>
        </p:spPr>
      </p:pic>
      <p:sp>
        <p:nvSpPr>
          <p:cNvPr id="3" name="Marcador de número de diapositiva 2"/>
          <p:cNvSpPr>
            <a:spLocks noGrp="1"/>
          </p:cNvSpPr>
          <p:nvPr>
            <p:ph type="sldNum" sz="quarter" idx="12"/>
          </p:nvPr>
        </p:nvSpPr>
        <p:spPr/>
        <p:txBody>
          <a:bodyPr/>
          <a:lstStyle/>
          <a:p>
            <a:fld id="{8F70F9DA-11E8-C347-B57A-A65ED631A843}" type="slidenum">
              <a:rPr lang="es-ES" smtClean="0"/>
              <a:t>22</a:t>
            </a:fld>
            <a:endParaRPr lang="es-ES" dirty="0"/>
          </a:p>
        </p:txBody>
      </p:sp>
      <p:grpSp>
        <p:nvGrpSpPr>
          <p:cNvPr id="4" name="Grupo 3"/>
          <p:cNvGrpSpPr/>
          <p:nvPr/>
        </p:nvGrpSpPr>
        <p:grpSpPr>
          <a:xfrm>
            <a:off x="0" y="0"/>
            <a:ext cx="12192000" cy="1097280"/>
            <a:chOff x="0" y="0"/>
            <a:chExt cx="12192000" cy="1097280"/>
          </a:xfrm>
        </p:grpSpPr>
        <p:sp>
          <p:nvSpPr>
            <p:cNvPr id="10" name="Rectángulo 9"/>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grpSp>
          <p:nvGrpSpPr>
            <p:cNvPr id="2" name="Grupo 1"/>
            <p:cNvGrpSpPr/>
            <p:nvPr/>
          </p:nvGrpSpPr>
          <p:grpSpPr>
            <a:xfrm>
              <a:off x="204094" y="29731"/>
              <a:ext cx="11335534" cy="1067549"/>
              <a:chOff x="204094" y="29731"/>
              <a:chExt cx="11335534" cy="1067549"/>
            </a:xfrm>
          </p:grpSpPr>
          <p:pic>
            <p:nvPicPr>
              <p:cNvPr id="11" name="Imagen 10" descr="Fondos oscuros-01.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2" name="CuadroTexto 11"/>
              <p:cNvSpPr txBox="1"/>
              <p:nvPr/>
            </p:nvSpPr>
            <p:spPr>
              <a:xfrm>
                <a:off x="7855029" y="246800"/>
                <a:ext cx="3684599" cy="523220"/>
              </a:xfrm>
              <a:prstGeom prst="rect">
                <a:avLst/>
              </a:prstGeom>
              <a:noFill/>
            </p:spPr>
            <p:txBody>
              <a:bodyPr wrap="square" rtlCol="0">
                <a:spAutoFit/>
              </a:bodyPr>
              <a:lstStyle/>
              <a:p>
                <a:pPr algn="r"/>
                <a:r>
                  <a:rPr lang="es-ES" sz="2800" b="1" dirty="0">
                    <a:solidFill>
                      <a:schemeClr val="bg1"/>
                    </a:solidFill>
                  </a:rPr>
                  <a:t>ORDEN DEL DÍA</a:t>
                </a:r>
                <a:endParaRPr lang="es-ES" sz="2800" dirty="0">
                  <a:solidFill>
                    <a:schemeClr val="bg1"/>
                  </a:solidFill>
                </a:endParaRPr>
              </a:p>
            </p:txBody>
          </p:sp>
        </p:grpSp>
      </p:grpSp>
    </p:spTree>
    <p:extLst>
      <p:ext uri="{BB962C8B-B14F-4D97-AF65-F5344CB8AC3E}">
        <p14:creationId xmlns:p14="http://schemas.microsoft.com/office/powerpoint/2010/main" val="25634799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1112F677-C343-4A77-BF13-70EC51D128EC}"/>
              </a:ext>
            </a:extLst>
          </p:cNvPr>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dirty="0"/>
          </a:p>
        </p:txBody>
      </p:sp>
      <p:sp>
        <p:nvSpPr>
          <p:cNvPr id="4101" name="CuadroTexto 4">
            <a:extLst>
              <a:ext uri="{FF2B5EF4-FFF2-40B4-BE49-F238E27FC236}">
                <a16:creationId xmlns:a16="http://schemas.microsoft.com/office/drawing/2014/main" id="{6E741291-5C89-40EB-A2A9-EBE4B9E28D81}"/>
              </a:ext>
            </a:extLst>
          </p:cNvPr>
          <p:cNvSpPr txBox="1">
            <a:spLocks noChangeArrowheads="1"/>
          </p:cNvSpPr>
          <p:nvPr/>
        </p:nvSpPr>
        <p:spPr bwMode="auto">
          <a:xfrm>
            <a:off x="4041775" y="666750"/>
            <a:ext cx="62611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ES" altLang="es-CO" sz="1800">
                <a:solidFill>
                  <a:schemeClr val="bg1"/>
                </a:solidFill>
                <a:latin typeface="Lato Regular" panose="020F0502020204030203"/>
                <a:ea typeface="Lato Regular" panose="020F0502020204030203"/>
                <a:cs typeface="Lato Regular" panose="020F0502020204030203"/>
              </a:rPr>
              <a:t>INVENTARIO RECIBIDO POR LA DNE EN LIQUIDACIÓN</a:t>
            </a:r>
          </a:p>
        </p:txBody>
      </p:sp>
      <p:sp>
        <p:nvSpPr>
          <p:cNvPr id="4102" name="CuadroTexto 10">
            <a:extLst>
              <a:ext uri="{FF2B5EF4-FFF2-40B4-BE49-F238E27FC236}">
                <a16:creationId xmlns:a16="http://schemas.microsoft.com/office/drawing/2014/main" id="{0CB93064-4A10-46E3-9EF8-53C32EFCEC77}"/>
              </a:ext>
            </a:extLst>
          </p:cNvPr>
          <p:cNvSpPr txBox="1">
            <a:spLocks noChangeArrowheads="1"/>
          </p:cNvSpPr>
          <p:nvPr/>
        </p:nvSpPr>
        <p:spPr bwMode="auto">
          <a:xfrm>
            <a:off x="5954713" y="6535739"/>
            <a:ext cx="4533900"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ES" altLang="es-CO" sz="1400">
                <a:solidFill>
                  <a:srgbClr val="A9A8A9"/>
                </a:solidFill>
                <a:latin typeface="Lato Regular" panose="020F0502020204030203"/>
                <a:ea typeface="Lato Regular" panose="020F0502020204030203"/>
                <a:cs typeface="Lato Regular" panose="020F0502020204030203"/>
              </a:rPr>
              <a:t>Sociedad de Activos Especiales</a:t>
            </a:r>
          </a:p>
        </p:txBody>
      </p:sp>
      <p:pic>
        <p:nvPicPr>
          <p:cNvPr id="4103" name="Imagen 4" descr="image014">
            <a:extLst>
              <a:ext uri="{FF2B5EF4-FFF2-40B4-BE49-F238E27FC236}">
                <a16:creationId xmlns:a16="http://schemas.microsoft.com/office/drawing/2014/main" id="{34B79B46-F86F-4A6C-BD68-E3D8024816D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0951" b="4906"/>
          <a:stretch>
            <a:fillRect/>
          </a:stretch>
        </p:blipFill>
        <p:spPr bwMode="auto">
          <a:xfrm>
            <a:off x="923827" y="1036639"/>
            <a:ext cx="10793691" cy="54832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ángulo 7">
            <a:extLst>
              <a:ext uri="{FF2B5EF4-FFF2-40B4-BE49-F238E27FC236}">
                <a16:creationId xmlns:a16="http://schemas.microsoft.com/office/drawing/2014/main" id="{32CB8D9F-AF36-4B6F-A2AA-3A0505F75BF3}"/>
              </a:ext>
            </a:extLst>
          </p:cNvPr>
          <p:cNvSpPr/>
          <p:nvPr/>
        </p:nvSpPr>
        <p:spPr>
          <a:xfrm>
            <a:off x="0" y="-11403"/>
            <a:ext cx="12192000" cy="1131218"/>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2800" b="1" dirty="0">
                <a:latin typeface="+mj-lt"/>
              </a:rPr>
              <a:t>INVENTARIO RECIBIDO DE LA DNE EL</a:t>
            </a:r>
          </a:p>
        </p:txBody>
      </p:sp>
      <p:pic>
        <p:nvPicPr>
          <p:cNvPr id="9" name="Imagen 8" descr="Fondos oscuros-01.png">
            <a:extLst>
              <a:ext uri="{FF2B5EF4-FFF2-40B4-BE49-F238E27FC236}">
                <a16:creationId xmlns:a16="http://schemas.microsoft.com/office/drawing/2014/main" id="{726B727C-7BA3-4008-882E-FF8684F1C3A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7011" y="62023"/>
            <a:ext cx="2167488" cy="1046391"/>
          </a:xfrm>
          <a:prstGeom prst="rect">
            <a:avLst/>
          </a:prstGeom>
        </p:spPr>
      </p:pic>
      <p:sp>
        <p:nvSpPr>
          <p:cNvPr id="11" name="Rectángulo 10">
            <a:extLst>
              <a:ext uri="{FF2B5EF4-FFF2-40B4-BE49-F238E27FC236}">
                <a16:creationId xmlns:a16="http://schemas.microsoft.com/office/drawing/2014/main" id="{C433E867-9E6F-4504-AE43-EA863D6AE1F7}"/>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dirty="0"/>
          </a:p>
        </p:txBody>
      </p:sp>
      <p:sp>
        <p:nvSpPr>
          <p:cNvPr id="12" name="CuadroTexto 11">
            <a:extLst>
              <a:ext uri="{FF2B5EF4-FFF2-40B4-BE49-F238E27FC236}">
                <a16:creationId xmlns:a16="http://schemas.microsoft.com/office/drawing/2014/main" id="{F1169050-C9CE-4C62-AA62-4B6B490CF762}"/>
              </a:ext>
            </a:extLst>
          </p:cNvPr>
          <p:cNvSpPr txBox="1">
            <a:spLocks noChangeArrowheads="1"/>
          </p:cNvSpPr>
          <p:nvPr/>
        </p:nvSpPr>
        <p:spPr bwMode="auto">
          <a:xfrm>
            <a:off x="7415869" y="6535739"/>
            <a:ext cx="45339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ES" altLang="es-CO" sz="1200" dirty="0">
                <a:solidFill>
                  <a:schemeClr val="bg1"/>
                </a:solidFill>
                <a:latin typeface="Lato Regular" panose="020F0502020204030203"/>
                <a:ea typeface="Lato Regular" panose="020F0502020204030203"/>
                <a:cs typeface="Lato Regular" panose="020F0502020204030203"/>
              </a:rPr>
              <a:t>Sociedad de Activos Especiales</a:t>
            </a:r>
          </a:p>
        </p:txBody>
      </p:sp>
    </p:spTree>
    <p:extLst>
      <p:ext uri="{BB962C8B-B14F-4D97-AF65-F5344CB8AC3E}">
        <p14:creationId xmlns:p14="http://schemas.microsoft.com/office/powerpoint/2010/main" val="910612184"/>
      </p:ext>
    </p:extLst>
  </p:cSld>
  <p:clrMapOvr>
    <a:masterClrMapping/>
  </p:clrMapOvr>
  <p:transition spd="slow">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1112F677-C343-4A77-BF13-70EC51D128EC}"/>
              </a:ext>
            </a:extLst>
          </p:cNvPr>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dirty="0"/>
          </a:p>
        </p:txBody>
      </p:sp>
      <p:sp>
        <p:nvSpPr>
          <p:cNvPr id="5125" name="CuadroTexto 4">
            <a:extLst>
              <a:ext uri="{FF2B5EF4-FFF2-40B4-BE49-F238E27FC236}">
                <a16:creationId xmlns:a16="http://schemas.microsoft.com/office/drawing/2014/main" id="{14A3C1D4-F3CF-4E67-B10B-37C82EB7952E}"/>
              </a:ext>
            </a:extLst>
          </p:cNvPr>
          <p:cNvSpPr txBox="1">
            <a:spLocks noChangeArrowheads="1"/>
          </p:cNvSpPr>
          <p:nvPr/>
        </p:nvSpPr>
        <p:spPr bwMode="auto">
          <a:xfrm>
            <a:off x="4041775" y="666750"/>
            <a:ext cx="62611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ES" altLang="es-CO" sz="1800">
                <a:solidFill>
                  <a:schemeClr val="bg1"/>
                </a:solidFill>
                <a:latin typeface="Lato Regular" panose="020F0502020204030203"/>
                <a:ea typeface="Lato Regular" panose="020F0502020204030203"/>
                <a:cs typeface="Lato Regular" panose="020F0502020204030203"/>
              </a:rPr>
              <a:t>INVENTARIO ACTUAL ADMINISTRADO</a:t>
            </a:r>
          </a:p>
        </p:txBody>
      </p:sp>
      <p:sp>
        <p:nvSpPr>
          <p:cNvPr id="5126" name="CuadroTexto 10">
            <a:extLst>
              <a:ext uri="{FF2B5EF4-FFF2-40B4-BE49-F238E27FC236}">
                <a16:creationId xmlns:a16="http://schemas.microsoft.com/office/drawing/2014/main" id="{F6163917-23A8-4041-AA6D-2B47878CADE9}"/>
              </a:ext>
            </a:extLst>
          </p:cNvPr>
          <p:cNvSpPr txBox="1">
            <a:spLocks noChangeArrowheads="1"/>
          </p:cNvSpPr>
          <p:nvPr/>
        </p:nvSpPr>
        <p:spPr bwMode="auto">
          <a:xfrm>
            <a:off x="5954713" y="6535739"/>
            <a:ext cx="4533900"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ES" altLang="es-CO" sz="1400">
                <a:solidFill>
                  <a:srgbClr val="A9A8A9"/>
                </a:solidFill>
                <a:latin typeface="Lato Regular" panose="020F0502020204030203"/>
                <a:ea typeface="Lato Regular" panose="020F0502020204030203"/>
                <a:cs typeface="Lato Regular" panose="020F0502020204030203"/>
              </a:rPr>
              <a:t>Sociedad de Activos Especiales</a:t>
            </a:r>
          </a:p>
        </p:txBody>
      </p:sp>
      <p:pic>
        <p:nvPicPr>
          <p:cNvPr id="5127" name="Imagen 3">
            <a:extLst>
              <a:ext uri="{FF2B5EF4-FFF2-40B4-BE49-F238E27FC236}">
                <a16:creationId xmlns:a16="http://schemas.microsoft.com/office/drawing/2014/main" id="{575DD7E5-2970-4719-8AA1-8877A2ECFC5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1023" y="1204913"/>
            <a:ext cx="11151909" cy="534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ángulo 7">
            <a:extLst>
              <a:ext uri="{FF2B5EF4-FFF2-40B4-BE49-F238E27FC236}">
                <a16:creationId xmlns:a16="http://schemas.microsoft.com/office/drawing/2014/main" id="{5868A223-7FCD-43B4-8CFE-89E102D0A722}"/>
              </a:ext>
            </a:extLst>
          </p:cNvPr>
          <p:cNvSpPr/>
          <p:nvPr/>
        </p:nvSpPr>
        <p:spPr>
          <a:xfrm>
            <a:off x="0" y="-11403"/>
            <a:ext cx="12192000" cy="1131218"/>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2800" b="1" dirty="0">
                <a:latin typeface="+mj-lt"/>
              </a:rPr>
              <a:t>INVENTARIO ACTUAL ADMINISTRADO</a:t>
            </a:r>
          </a:p>
        </p:txBody>
      </p:sp>
      <p:pic>
        <p:nvPicPr>
          <p:cNvPr id="9" name="Imagen 8" descr="Fondos oscuros-01.png">
            <a:extLst>
              <a:ext uri="{FF2B5EF4-FFF2-40B4-BE49-F238E27FC236}">
                <a16:creationId xmlns:a16="http://schemas.microsoft.com/office/drawing/2014/main" id="{9A13E47D-3474-4450-A178-0C404D86D0D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7011" y="62023"/>
            <a:ext cx="2167488" cy="1046391"/>
          </a:xfrm>
          <a:prstGeom prst="rect">
            <a:avLst/>
          </a:prstGeom>
        </p:spPr>
      </p:pic>
      <p:sp>
        <p:nvSpPr>
          <p:cNvPr id="11" name="Rectángulo 10">
            <a:extLst>
              <a:ext uri="{FF2B5EF4-FFF2-40B4-BE49-F238E27FC236}">
                <a16:creationId xmlns:a16="http://schemas.microsoft.com/office/drawing/2014/main" id="{EFFECB48-D7BB-482B-8719-1DC2E9FF2490}"/>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dirty="0"/>
          </a:p>
        </p:txBody>
      </p:sp>
      <p:sp>
        <p:nvSpPr>
          <p:cNvPr id="12" name="CuadroTexto 11">
            <a:extLst>
              <a:ext uri="{FF2B5EF4-FFF2-40B4-BE49-F238E27FC236}">
                <a16:creationId xmlns:a16="http://schemas.microsoft.com/office/drawing/2014/main" id="{A5E6DB0A-5958-4B0F-B4D5-A3A3409CF3B2}"/>
              </a:ext>
            </a:extLst>
          </p:cNvPr>
          <p:cNvSpPr txBox="1">
            <a:spLocks noChangeArrowheads="1"/>
          </p:cNvSpPr>
          <p:nvPr/>
        </p:nvSpPr>
        <p:spPr bwMode="auto">
          <a:xfrm>
            <a:off x="7415869" y="6535739"/>
            <a:ext cx="4533900"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ES" altLang="es-CO" sz="1400" dirty="0">
                <a:solidFill>
                  <a:schemeClr val="bg1"/>
                </a:solidFill>
                <a:latin typeface="Lato Regular" panose="020F0502020204030203"/>
                <a:ea typeface="Lato Regular" panose="020F0502020204030203"/>
                <a:cs typeface="Lato Regular" panose="020F0502020204030203"/>
              </a:rPr>
              <a:t>Sociedad de Activos Especiales</a:t>
            </a:r>
          </a:p>
        </p:txBody>
      </p:sp>
    </p:spTree>
    <p:extLst>
      <p:ext uri="{BB962C8B-B14F-4D97-AF65-F5344CB8AC3E}">
        <p14:creationId xmlns:p14="http://schemas.microsoft.com/office/powerpoint/2010/main" val="3442453501"/>
      </p:ext>
    </p:extLst>
  </p:cSld>
  <p:clrMapOvr>
    <a:masterClrMapping/>
  </p:clrMapOvr>
  <p:transition spd="slow">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A3C43DC3-91DA-4F96-B228-ED6201DA6822}"/>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dirty="0"/>
          </a:p>
        </p:txBody>
      </p:sp>
      <p:sp>
        <p:nvSpPr>
          <p:cNvPr id="6149" name="CuadroTexto 21">
            <a:extLst>
              <a:ext uri="{FF2B5EF4-FFF2-40B4-BE49-F238E27FC236}">
                <a16:creationId xmlns:a16="http://schemas.microsoft.com/office/drawing/2014/main" id="{5318E543-40A9-440F-8E78-7519AC8E89A6}"/>
              </a:ext>
            </a:extLst>
          </p:cNvPr>
          <p:cNvSpPr txBox="1">
            <a:spLocks noChangeArrowheads="1"/>
          </p:cNvSpPr>
          <p:nvPr/>
        </p:nvSpPr>
        <p:spPr bwMode="auto">
          <a:xfrm>
            <a:off x="6937375" y="666750"/>
            <a:ext cx="33655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ES" altLang="es-CO" sz="1800">
                <a:solidFill>
                  <a:schemeClr val="bg1"/>
                </a:solidFill>
                <a:latin typeface="Lato Regular" panose="020F0502020204030203"/>
                <a:ea typeface="Lato Regular" panose="020F0502020204030203"/>
                <a:cs typeface="Lato Regular" panose="020F0502020204030203"/>
              </a:rPr>
              <a:t>Activos con transparencia</a:t>
            </a:r>
          </a:p>
        </p:txBody>
      </p:sp>
      <p:sp>
        <p:nvSpPr>
          <p:cNvPr id="6150" name="CuadroTexto 24">
            <a:extLst>
              <a:ext uri="{FF2B5EF4-FFF2-40B4-BE49-F238E27FC236}">
                <a16:creationId xmlns:a16="http://schemas.microsoft.com/office/drawing/2014/main" id="{BA0EBD88-D7D1-4B57-832C-E9A394879CE1}"/>
              </a:ext>
            </a:extLst>
          </p:cNvPr>
          <p:cNvSpPr txBox="1">
            <a:spLocks noChangeArrowheads="1"/>
          </p:cNvSpPr>
          <p:nvPr/>
        </p:nvSpPr>
        <p:spPr bwMode="auto">
          <a:xfrm>
            <a:off x="2305051" y="2862263"/>
            <a:ext cx="7813675"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s-ES" altLang="es-CO" sz="7200" b="1">
                <a:solidFill>
                  <a:srgbClr val="000A8B"/>
                </a:solidFill>
              </a:rPr>
              <a:t>EXTINTOS </a:t>
            </a:r>
          </a:p>
        </p:txBody>
      </p:sp>
      <p:sp>
        <p:nvSpPr>
          <p:cNvPr id="6151" name="CuadroTexto 11">
            <a:extLst>
              <a:ext uri="{FF2B5EF4-FFF2-40B4-BE49-F238E27FC236}">
                <a16:creationId xmlns:a16="http://schemas.microsoft.com/office/drawing/2014/main" id="{9852C56D-D54C-466A-BDD2-1A429BCA8BC7}"/>
              </a:ext>
            </a:extLst>
          </p:cNvPr>
          <p:cNvSpPr txBox="1">
            <a:spLocks noChangeArrowheads="1"/>
          </p:cNvSpPr>
          <p:nvPr/>
        </p:nvSpPr>
        <p:spPr bwMode="auto">
          <a:xfrm>
            <a:off x="7415869" y="6540500"/>
            <a:ext cx="4533900"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ES" altLang="es-CO" sz="1400" dirty="0">
                <a:solidFill>
                  <a:schemeClr val="bg1"/>
                </a:solidFill>
                <a:latin typeface="Lato Regular" panose="020F0502020204030203"/>
                <a:ea typeface="Lato Regular" panose="020F0502020204030203"/>
                <a:cs typeface="Lato Regular" panose="020F0502020204030203"/>
              </a:rPr>
              <a:t>Sociedad de Activos Especiales</a:t>
            </a:r>
          </a:p>
        </p:txBody>
      </p:sp>
      <p:sp>
        <p:nvSpPr>
          <p:cNvPr id="8" name="Rectángulo 7">
            <a:extLst>
              <a:ext uri="{FF2B5EF4-FFF2-40B4-BE49-F238E27FC236}">
                <a16:creationId xmlns:a16="http://schemas.microsoft.com/office/drawing/2014/main" id="{CE89D6F4-6D82-4370-809F-EF0384FF6266}"/>
              </a:ext>
            </a:extLst>
          </p:cNvPr>
          <p:cNvSpPr/>
          <p:nvPr/>
        </p:nvSpPr>
        <p:spPr>
          <a:xfrm>
            <a:off x="0" y="-11403"/>
            <a:ext cx="12192000" cy="1131218"/>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2800" b="1" dirty="0">
                <a:latin typeface="+mj-lt"/>
              </a:rPr>
              <a:t>ACTIVOS CON TRANSPARENCIA</a:t>
            </a:r>
          </a:p>
        </p:txBody>
      </p:sp>
      <p:pic>
        <p:nvPicPr>
          <p:cNvPr id="9" name="Imagen 8" descr="Fondos oscuros-01.png">
            <a:extLst>
              <a:ext uri="{FF2B5EF4-FFF2-40B4-BE49-F238E27FC236}">
                <a16:creationId xmlns:a16="http://schemas.microsoft.com/office/drawing/2014/main" id="{A8AA4CF1-7BF2-4A8B-9900-44BB53A67F5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07011" y="62023"/>
            <a:ext cx="2167488" cy="1046391"/>
          </a:xfrm>
          <a:prstGeom prst="rect">
            <a:avLst/>
          </a:prstGeom>
        </p:spPr>
      </p:pic>
    </p:spTree>
    <p:extLst>
      <p:ext uri="{BB962C8B-B14F-4D97-AF65-F5344CB8AC3E}">
        <p14:creationId xmlns:p14="http://schemas.microsoft.com/office/powerpoint/2010/main" val="4018470943"/>
      </p:ext>
    </p:extLst>
  </p:cSld>
  <p:clrMapOvr>
    <a:masterClrMapping/>
  </p:clrMapOvr>
  <p:transition spd="slow">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ángulo 9">
            <a:extLst>
              <a:ext uri="{FF2B5EF4-FFF2-40B4-BE49-F238E27FC236}">
                <a16:creationId xmlns:a16="http://schemas.microsoft.com/office/drawing/2014/main" id="{F77B98A5-3BCB-41FD-A85D-D17F74E90D89}"/>
              </a:ext>
            </a:extLst>
          </p:cNvPr>
          <p:cNvSpPr/>
          <p:nvPr/>
        </p:nvSpPr>
        <p:spPr>
          <a:xfrm>
            <a:off x="1524000" y="1"/>
            <a:ext cx="9144000" cy="6572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dirty="0"/>
          </a:p>
        </p:txBody>
      </p:sp>
      <p:pic>
        <p:nvPicPr>
          <p:cNvPr id="7171" name="Imagen 8" descr="Fondos oscuros-01.png">
            <a:extLst>
              <a:ext uri="{FF2B5EF4-FFF2-40B4-BE49-F238E27FC236}">
                <a16:creationId xmlns:a16="http://schemas.microsoft.com/office/drawing/2014/main" id="{B0A3C5B6-4FE0-46BE-8642-962A63E570C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00213" y="41275"/>
            <a:ext cx="1282700" cy="61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3" name="CuadroTexto 14">
            <a:extLst>
              <a:ext uri="{FF2B5EF4-FFF2-40B4-BE49-F238E27FC236}">
                <a16:creationId xmlns:a16="http://schemas.microsoft.com/office/drawing/2014/main" id="{9359178D-2F38-43DB-B20E-7B540463F3EF}"/>
              </a:ext>
            </a:extLst>
          </p:cNvPr>
          <p:cNvSpPr txBox="1">
            <a:spLocks noChangeArrowheads="1"/>
          </p:cNvSpPr>
          <p:nvPr/>
        </p:nvSpPr>
        <p:spPr bwMode="auto">
          <a:xfrm>
            <a:off x="1493837" y="6435725"/>
            <a:ext cx="7826376"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ES" altLang="es-CO" sz="1100"/>
              <a:t>Fuente: Matrix Corte 31 de Agosto de 2017</a:t>
            </a:r>
          </a:p>
          <a:p>
            <a:r>
              <a:rPr lang="es-ES" altLang="es-CO" sz="1100"/>
              <a:t> ** los Datos corresponden a una muestra de acuerdo con la información de inicio de los procesos que contiene el aplicativo misional.</a:t>
            </a:r>
          </a:p>
        </p:txBody>
      </p:sp>
      <p:graphicFrame>
        <p:nvGraphicFramePr>
          <p:cNvPr id="13" name="Gráfico 12">
            <a:extLst>
              <a:ext uri="{FF2B5EF4-FFF2-40B4-BE49-F238E27FC236}">
                <a16:creationId xmlns:a16="http://schemas.microsoft.com/office/drawing/2014/main" id="{00000000-0008-0000-0000-000003000000}"/>
              </a:ext>
            </a:extLst>
          </p:cNvPr>
          <p:cNvGraphicFramePr>
            <a:graphicFrameLocks/>
          </p:cNvGraphicFramePr>
          <p:nvPr/>
        </p:nvGraphicFramePr>
        <p:xfrm>
          <a:off x="1524001" y="861718"/>
          <a:ext cx="8977312" cy="169525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4" name="Gráfico 13">
            <a:extLst>
              <a:ext uri="{FF2B5EF4-FFF2-40B4-BE49-F238E27FC236}">
                <a16:creationId xmlns:a16="http://schemas.microsoft.com/office/drawing/2014/main" id="{00000000-0008-0000-0000-000004000000}"/>
              </a:ext>
            </a:extLst>
          </p:cNvPr>
          <p:cNvGraphicFramePr>
            <a:graphicFrameLocks/>
          </p:cNvGraphicFramePr>
          <p:nvPr/>
        </p:nvGraphicFramePr>
        <p:xfrm>
          <a:off x="1700660" y="4664766"/>
          <a:ext cx="8800653" cy="2079373"/>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6" name="Gráfico 15">
            <a:extLst>
              <a:ext uri="{FF2B5EF4-FFF2-40B4-BE49-F238E27FC236}">
                <a16:creationId xmlns:a16="http://schemas.microsoft.com/office/drawing/2014/main" id="{00000000-0008-0000-0000-000005000000}"/>
              </a:ext>
            </a:extLst>
          </p:cNvPr>
          <p:cNvGraphicFramePr>
            <a:graphicFrameLocks/>
          </p:cNvGraphicFramePr>
          <p:nvPr/>
        </p:nvGraphicFramePr>
        <p:xfrm>
          <a:off x="1690688" y="2556975"/>
          <a:ext cx="8810625" cy="1978819"/>
        </p:xfrm>
        <a:graphic>
          <a:graphicData uri="http://schemas.openxmlformats.org/drawingml/2006/chart">
            <c:chart xmlns:c="http://schemas.openxmlformats.org/drawingml/2006/chart" xmlns:r="http://schemas.openxmlformats.org/officeDocument/2006/relationships" r:id="rId5"/>
          </a:graphicData>
        </a:graphic>
      </p:graphicFrame>
      <p:sp>
        <p:nvSpPr>
          <p:cNvPr id="9" name="Rectángulo 8">
            <a:extLst>
              <a:ext uri="{FF2B5EF4-FFF2-40B4-BE49-F238E27FC236}">
                <a16:creationId xmlns:a16="http://schemas.microsoft.com/office/drawing/2014/main" id="{67F19AD3-4413-4A0D-A1FD-0C1A6EE71F95}"/>
              </a:ext>
            </a:extLst>
          </p:cNvPr>
          <p:cNvSpPr/>
          <p:nvPr/>
        </p:nvSpPr>
        <p:spPr>
          <a:xfrm>
            <a:off x="0" y="-11403"/>
            <a:ext cx="12192000" cy="941858"/>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2800" b="1" dirty="0">
                <a:latin typeface="+mj-lt"/>
              </a:rPr>
              <a:t>TIEMPOS PROCESO DE EXTINCIÓN DE DOMINIO</a:t>
            </a:r>
          </a:p>
          <a:p>
            <a:pPr algn="r"/>
            <a:r>
              <a:rPr lang="es-CO" sz="2800" b="1" dirty="0">
                <a:latin typeface="+mj-lt"/>
              </a:rPr>
              <a:t> ACTIVOS ADMINISTRADOS</a:t>
            </a:r>
          </a:p>
        </p:txBody>
      </p:sp>
      <p:pic>
        <p:nvPicPr>
          <p:cNvPr id="11" name="Imagen 10" descr="Fondos oscuros-01.png">
            <a:extLst>
              <a:ext uri="{FF2B5EF4-FFF2-40B4-BE49-F238E27FC236}">
                <a16:creationId xmlns:a16="http://schemas.microsoft.com/office/drawing/2014/main" id="{A529E1F0-3D46-4AA3-AD73-0F622FF40B0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07011" y="62023"/>
            <a:ext cx="2167488" cy="871231"/>
          </a:xfrm>
          <a:prstGeom prst="rect">
            <a:avLst/>
          </a:prstGeom>
        </p:spPr>
      </p:pic>
    </p:spTree>
    <p:extLst>
      <p:ext uri="{BB962C8B-B14F-4D97-AF65-F5344CB8AC3E}">
        <p14:creationId xmlns:p14="http://schemas.microsoft.com/office/powerpoint/2010/main" val="4072216859"/>
      </p:ext>
    </p:extLst>
  </p:cSld>
  <p:clrMapOvr>
    <a:masterClrMapping/>
  </p:clrMapOvr>
  <p:transition spd="slow">
    <p:fade/>
  </p:transition>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194" name="CuadroTexto 7">
            <a:extLst>
              <a:ext uri="{FF2B5EF4-FFF2-40B4-BE49-F238E27FC236}">
                <a16:creationId xmlns:a16="http://schemas.microsoft.com/office/drawing/2014/main" id="{195A0FBF-B728-46DC-A143-F06B6BD4B6D6}"/>
              </a:ext>
            </a:extLst>
          </p:cNvPr>
          <p:cNvSpPr txBox="1">
            <a:spLocks noChangeArrowheads="1"/>
          </p:cNvSpPr>
          <p:nvPr/>
        </p:nvSpPr>
        <p:spPr bwMode="auto">
          <a:xfrm>
            <a:off x="1998664" y="6008689"/>
            <a:ext cx="6110287"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ES" altLang="es-CO" sz="1200"/>
              <a:t>Fuente: GIT aseguramiento de la Información</a:t>
            </a:r>
          </a:p>
          <a:p>
            <a:r>
              <a:rPr lang="es-ES" altLang="es-CO" sz="1200"/>
              <a:t>  Datos Matrix   con corte 30 de Agosto de 2017</a:t>
            </a:r>
          </a:p>
        </p:txBody>
      </p:sp>
      <p:cxnSp>
        <p:nvCxnSpPr>
          <p:cNvPr id="9" name="Conector recto 8">
            <a:extLst>
              <a:ext uri="{FF2B5EF4-FFF2-40B4-BE49-F238E27FC236}">
                <a16:creationId xmlns:a16="http://schemas.microsoft.com/office/drawing/2014/main" id="{AA75D681-DF4E-40D8-A116-7AEEB2CC03CA}"/>
              </a:ext>
            </a:extLst>
          </p:cNvPr>
          <p:cNvCxnSpPr/>
          <p:nvPr/>
        </p:nvCxnSpPr>
        <p:spPr>
          <a:xfrm>
            <a:off x="8062914" y="3321050"/>
            <a:ext cx="504825" cy="0"/>
          </a:xfrm>
          <a:prstGeom prst="line">
            <a:avLst/>
          </a:prstGeom>
          <a:ln/>
        </p:spPr>
        <p:style>
          <a:lnRef idx="2">
            <a:schemeClr val="accent4"/>
          </a:lnRef>
          <a:fillRef idx="0">
            <a:schemeClr val="accent4"/>
          </a:fillRef>
          <a:effectRef idx="1">
            <a:schemeClr val="accent4"/>
          </a:effectRef>
          <a:fontRef idx="minor">
            <a:schemeClr val="tx1"/>
          </a:fontRef>
        </p:style>
      </p:cxnSp>
      <p:sp>
        <p:nvSpPr>
          <p:cNvPr id="8196" name="CuadroTexto 9">
            <a:extLst>
              <a:ext uri="{FF2B5EF4-FFF2-40B4-BE49-F238E27FC236}">
                <a16:creationId xmlns:a16="http://schemas.microsoft.com/office/drawing/2014/main" id="{2FC4B660-0DA9-48B9-99C0-2658C6BAC9D6}"/>
              </a:ext>
            </a:extLst>
          </p:cNvPr>
          <p:cNvSpPr txBox="1">
            <a:spLocks noChangeArrowheads="1"/>
          </p:cNvSpPr>
          <p:nvPr/>
        </p:nvSpPr>
        <p:spPr bwMode="auto">
          <a:xfrm>
            <a:off x="8547101" y="2779714"/>
            <a:ext cx="21240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ES" altLang="es-CO" sz="1400"/>
              <a:t>Comportamiento Histórico</a:t>
            </a:r>
            <a:endParaRPr lang="es-CO" altLang="es-CO" sz="1400"/>
          </a:p>
        </p:txBody>
      </p:sp>
      <p:cxnSp>
        <p:nvCxnSpPr>
          <p:cNvPr id="11" name="Conector recto 10">
            <a:extLst>
              <a:ext uri="{FF2B5EF4-FFF2-40B4-BE49-F238E27FC236}">
                <a16:creationId xmlns:a16="http://schemas.microsoft.com/office/drawing/2014/main" id="{6D9BB5EE-0A79-4C40-BC26-B1153955BCA6}"/>
              </a:ext>
            </a:extLst>
          </p:cNvPr>
          <p:cNvCxnSpPr/>
          <p:nvPr/>
        </p:nvCxnSpPr>
        <p:spPr>
          <a:xfrm>
            <a:off x="8062914" y="2933700"/>
            <a:ext cx="504825" cy="0"/>
          </a:xfrm>
          <a:prstGeom prst="line">
            <a:avLst/>
          </a:prstGeom>
          <a:ln/>
        </p:spPr>
        <p:style>
          <a:lnRef idx="2">
            <a:schemeClr val="accent1"/>
          </a:lnRef>
          <a:fillRef idx="0">
            <a:schemeClr val="accent1"/>
          </a:fillRef>
          <a:effectRef idx="1">
            <a:schemeClr val="accent1"/>
          </a:effectRef>
          <a:fontRef idx="minor">
            <a:schemeClr val="tx1"/>
          </a:fontRef>
        </p:style>
      </p:cxnSp>
      <p:sp>
        <p:nvSpPr>
          <p:cNvPr id="8198" name="CuadroTexto 11">
            <a:extLst>
              <a:ext uri="{FF2B5EF4-FFF2-40B4-BE49-F238E27FC236}">
                <a16:creationId xmlns:a16="http://schemas.microsoft.com/office/drawing/2014/main" id="{9344C7EE-E62C-4FB9-8F61-11F802164AB1}"/>
              </a:ext>
            </a:extLst>
          </p:cNvPr>
          <p:cNvSpPr txBox="1">
            <a:spLocks noChangeArrowheads="1"/>
          </p:cNvSpPr>
          <p:nvPr/>
        </p:nvSpPr>
        <p:spPr bwMode="auto">
          <a:xfrm>
            <a:off x="8623300" y="3167064"/>
            <a:ext cx="157638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ES" altLang="es-CO" sz="1400"/>
              <a:t>Línea de Tendencia</a:t>
            </a:r>
            <a:endParaRPr lang="es-CO" altLang="es-CO" sz="1400"/>
          </a:p>
        </p:txBody>
      </p:sp>
      <p:cxnSp>
        <p:nvCxnSpPr>
          <p:cNvPr id="13" name="Conector recto 12">
            <a:extLst>
              <a:ext uri="{FF2B5EF4-FFF2-40B4-BE49-F238E27FC236}">
                <a16:creationId xmlns:a16="http://schemas.microsoft.com/office/drawing/2014/main" id="{F41A949E-E56A-4BFB-988B-2EDC81BE566A}"/>
              </a:ext>
            </a:extLst>
          </p:cNvPr>
          <p:cNvCxnSpPr/>
          <p:nvPr/>
        </p:nvCxnSpPr>
        <p:spPr>
          <a:xfrm>
            <a:off x="8120064" y="3725863"/>
            <a:ext cx="503237" cy="0"/>
          </a:xfrm>
          <a:prstGeom prst="line">
            <a:avLst/>
          </a:prstGeom>
          <a:ln>
            <a:prstDash val="sysDot"/>
          </a:ln>
        </p:spPr>
        <p:style>
          <a:lnRef idx="2">
            <a:schemeClr val="accent2"/>
          </a:lnRef>
          <a:fillRef idx="0">
            <a:schemeClr val="accent2"/>
          </a:fillRef>
          <a:effectRef idx="1">
            <a:schemeClr val="accent2"/>
          </a:effectRef>
          <a:fontRef idx="minor">
            <a:schemeClr val="tx1"/>
          </a:fontRef>
        </p:style>
      </p:cxnSp>
      <p:sp>
        <p:nvSpPr>
          <p:cNvPr id="8200" name="CuadroTexto 13">
            <a:extLst>
              <a:ext uri="{FF2B5EF4-FFF2-40B4-BE49-F238E27FC236}">
                <a16:creationId xmlns:a16="http://schemas.microsoft.com/office/drawing/2014/main" id="{6FCAC32B-8AAA-4F8E-916D-7F36E934843B}"/>
              </a:ext>
            </a:extLst>
          </p:cNvPr>
          <p:cNvSpPr txBox="1">
            <a:spLocks noChangeArrowheads="1"/>
          </p:cNvSpPr>
          <p:nvPr/>
        </p:nvSpPr>
        <p:spPr bwMode="auto">
          <a:xfrm>
            <a:off x="8642350" y="3573464"/>
            <a:ext cx="15827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ES" altLang="es-CO" sz="1400"/>
              <a:t>Máximo y Mínimos</a:t>
            </a:r>
            <a:endParaRPr lang="es-CO" altLang="es-CO" sz="1400"/>
          </a:p>
        </p:txBody>
      </p:sp>
      <p:sp>
        <p:nvSpPr>
          <p:cNvPr id="2" name="Rectángulo 1">
            <a:extLst>
              <a:ext uri="{FF2B5EF4-FFF2-40B4-BE49-F238E27FC236}">
                <a16:creationId xmlns:a16="http://schemas.microsoft.com/office/drawing/2014/main" id="{79D4962D-3946-42EE-BF0D-70268EBEB7A5}"/>
              </a:ext>
            </a:extLst>
          </p:cNvPr>
          <p:cNvSpPr/>
          <p:nvPr/>
        </p:nvSpPr>
        <p:spPr>
          <a:xfrm>
            <a:off x="7972426" y="915988"/>
            <a:ext cx="1330325" cy="1206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dirty="0"/>
          </a:p>
        </p:txBody>
      </p:sp>
      <p:sp>
        <p:nvSpPr>
          <p:cNvPr id="15" name="Rectángulo 14">
            <a:extLst>
              <a:ext uri="{FF2B5EF4-FFF2-40B4-BE49-F238E27FC236}">
                <a16:creationId xmlns:a16="http://schemas.microsoft.com/office/drawing/2014/main" id="{F6F083E6-F682-4A89-BAE7-40D40BFD9BB8}"/>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dirty="0"/>
          </a:p>
        </p:txBody>
      </p:sp>
      <p:sp>
        <p:nvSpPr>
          <p:cNvPr id="16" name="Rectángulo 15">
            <a:extLst>
              <a:ext uri="{FF2B5EF4-FFF2-40B4-BE49-F238E27FC236}">
                <a16:creationId xmlns:a16="http://schemas.microsoft.com/office/drawing/2014/main" id="{32CEEA8E-470A-426D-85BB-E63FE6559A5B}"/>
              </a:ext>
            </a:extLst>
          </p:cNvPr>
          <p:cNvSpPr/>
          <p:nvPr/>
        </p:nvSpPr>
        <p:spPr>
          <a:xfrm>
            <a:off x="1524000" y="1"/>
            <a:ext cx="9144000" cy="6572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dirty="0"/>
          </a:p>
        </p:txBody>
      </p:sp>
      <p:pic>
        <p:nvPicPr>
          <p:cNvPr id="8204" name="Imagen 16" descr="Fondos oscuros-01.png">
            <a:extLst>
              <a:ext uri="{FF2B5EF4-FFF2-40B4-BE49-F238E27FC236}">
                <a16:creationId xmlns:a16="http://schemas.microsoft.com/office/drawing/2014/main" id="{6D854B4B-1FDB-486C-B0FA-5AF750273EF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00213" y="41275"/>
            <a:ext cx="1282700" cy="61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05" name="CuadroTexto 17">
            <a:extLst>
              <a:ext uri="{FF2B5EF4-FFF2-40B4-BE49-F238E27FC236}">
                <a16:creationId xmlns:a16="http://schemas.microsoft.com/office/drawing/2014/main" id="{47A24272-A56B-4B12-8C8B-37C626719FF8}"/>
              </a:ext>
            </a:extLst>
          </p:cNvPr>
          <p:cNvSpPr txBox="1">
            <a:spLocks noChangeArrowheads="1"/>
          </p:cNvSpPr>
          <p:nvPr/>
        </p:nvSpPr>
        <p:spPr bwMode="auto">
          <a:xfrm>
            <a:off x="7076505" y="6545166"/>
            <a:ext cx="45339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r"/>
            <a:r>
              <a:rPr lang="es-ES" altLang="es-CO" sz="1200" dirty="0">
                <a:solidFill>
                  <a:schemeClr val="bg1"/>
                </a:solidFill>
                <a:latin typeface="Lato Regular" panose="020F0502020204030203"/>
                <a:ea typeface="Lato Regular" panose="020F0502020204030203"/>
                <a:cs typeface="Lato Regular" panose="020F0502020204030203"/>
              </a:rPr>
              <a:t>Presidencia</a:t>
            </a:r>
          </a:p>
        </p:txBody>
      </p:sp>
      <p:sp>
        <p:nvSpPr>
          <p:cNvPr id="8206" name="CuadroTexto 18">
            <a:extLst>
              <a:ext uri="{FF2B5EF4-FFF2-40B4-BE49-F238E27FC236}">
                <a16:creationId xmlns:a16="http://schemas.microsoft.com/office/drawing/2014/main" id="{DC383775-934D-45DC-84D6-65C780548B7B}"/>
              </a:ext>
            </a:extLst>
          </p:cNvPr>
          <p:cNvSpPr txBox="1">
            <a:spLocks noChangeArrowheads="1"/>
          </p:cNvSpPr>
          <p:nvPr/>
        </p:nvSpPr>
        <p:spPr bwMode="auto">
          <a:xfrm>
            <a:off x="3159125" y="228600"/>
            <a:ext cx="71437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r"/>
            <a:r>
              <a:rPr lang="es-ES" altLang="es-CO">
                <a:solidFill>
                  <a:schemeClr val="bg1"/>
                </a:solidFill>
                <a:latin typeface="Lato Regular" panose="020F0502020204030203"/>
                <a:ea typeface="Lato Regular" panose="020F0502020204030203"/>
                <a:cs typeface="Lato Regular" panose="020F0502020204030203"/>
              </a:rPr>
              <a:t>PROYECCIÓN DE EXTINCIONES FRISCO 2025</a:t>
            </a:r>
          </a:p>
        </p:txBody>
      </p:sp>
      <p:graphicFrame>
        <p:nvGraphicFramePr>
          <p:cNvPr id="20" name="Gráfico 19">
            <a:extLst>
              <a:ext uri="{FF2B5EF4-FFF2-40B4-BE49-F238E27FC236}">
                <a16:creationId xmlns:a16="http://schemas.microsoft.com/office/drawing/2014/main" id="{3A7906D8-2E39-4037-A884-15FD305B96F6}"/>
              </a:ext>
            </a:extLst>
          </p:cNvPr>
          <p:cNvGraphicFramePr>
            <a:graphicFrameLocks/>
          </p:cNvGraphicFramePr>
          <p:nvPr/>
        </p:nvGraphicFramePr>
        <p:xfrm>
          <a:off x="1700660" y="1052011"/>
          <a:ext cx="6419271" cy="343852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Tabla 2">
            <a:extLst>
              <a:ext uri="{FF2B5EF4-FFF2-40B4-BE49-F238E27FC236}">
                <a16:creationId xmlns:a16="http://schemas.microsoft.com/office/drawing/2014/main" id="{74C3A32F-E35F-49C0-B7AB-8C94A2225CF0}"/>
              </a:ext>
            </a:extLst>
          </p:cNvPr>
          <p:cNvGraphicFramePr>
            <a:graphicFrameLocks noGrp="1"/>
          </p:cNvGraphicFramePr>
          <p:nvPr/>
        </p:nvGraphicFramePr>
        <p:xfrm>
          <a:off x="1998663" y="4608513"/>
          <a:ext cx="8489951" cy="1379100"/>
        </p:xfrm>
        <a:graphic>
          <a:graphicData uri="http://schemas.openxmlformats.org/drawingml/2006/table">
            <a:tbl>
              <a:tblPr>
                <a:tableStyleId>{BC89EF96-8CEA-46FF-86C4-4CE0E7609802}</a:tableStyleId>
              </a:tblPr>
              <a:tblGrid>
                <a:gridCol w="1026450">
                  <a:extLst>
                    <a:ext uri="{9D8B030D-6E8A-4147-A177-3AD203B41FA5}">
                      <a16:colId xmlns:a16="http://schemas.microsoft.com/office/drawing/2014/main" val="1774034593"/>
                    </a:ext>
                  </a:extLst>
                </a:gridCol>
                <a:gridCol w="34925">
                  <a:extLst>
                    <a:ext uri="{9D8B030D-6E8A-4147-A177-3AD203B41FA5}">
                      <a16:colId xmlns:a16="http://schemas.microsoft.com/office/drawing/2014/main" val="2617760104"/>
                    </a:ext>
                  </a:extLst>
                </a:gridCol>
                <a:gridCol w="1047793">
                  <a:extLst>
                    <a:ext uri="{9D8B030D-6E8A-4147-A177-3AD203B41FA5}">
                      <a16:colId xmlns:a16="http://schemas.microsoft.com/office/drawing/2014/main" val="1810367888"/>
                    </a:ext>
                  </a:extLst>
                </a:gridCol>
                <a:gridCol w="702345">
                  <a:extLst>
                    <a:ext uri="{9D8B030D-6E8A-4147-A177-3AD203B41FA5}">
                      <a16:colId xmlns:a16="http://schemas.microsoft.com/office/drawing/2014/main" val="1551126550"/>
                    </a:ext>
                  </a:extLst>
                </a:gridCol>
                <a:gridCol w="928938">
                  <a:extLst>
                    <a:ext uri="{9D8B030D-6E8A-4147-A177-3AD203B41FA5}">
                      <a16:colId xmlns:a16="http://schemas.microsoft.com/office/drawing/2014/main" val="2762385901"/>
                    </a:ext>
                  </a:extLst>
                </a:gridCol>
                <a:gridCol w="678500">
                  <a:extLst>
                    <a:ext uri="{9D8B030D-6E8A-4147-A177-3AD203B41FA5}">
                      <a16:colId xmlns:a16="http://schemas.microsoft.com/office/drawing/2014/main" val="1530195375"/>
                    </a:ext>
                  </a:extLst>
                </a:gridCol>
                <a:gridCol w="678500">
                  <a:extLst>
                    <a:ext uri="{9D8B030D-6E8A-4147-A177-3AD203B41FA5}">
                      <a16:colId xmlns:a16="http://schemas.microsoft.com/office/drawing/2014/main" val="174461804"/>
                    </a:ext>
                  </a:extLst>
                </a:gridCol>
                <a:gridCol w="678500">
                  <a:extLst>
                    <a:ext uri="{9D8B030D-6E8A-4147-A177-3AD203B41FA5}">
                      <a16:colId xmlns:a16="http://schemas.microsoft.com/office/drawing/2014/main" val="2823411931"/>
                    </a:ext>
                  </a:extLst>
                </a:gridCol>
                <a:gridCol w="678500">
                  <a:extLst>
                    <a:ext uri="{9D8B030D-6E8A-4147-A177-3AD203B41FA5}">
                      <a16:colId xmlns:a16="http://schemas.microsoft.com/office/drawing/2014/main" val="3028333594"/>
                    </a:ext>
                  </a:extLst>
                </a:gridCol>
                <a:gridCol w="678500">
                  <a:extLst>
                    <a:ext uri="{9D8B030D-6E8A-4147-A177-3AD203B41FA5}">
                      <a16:colId xmlns:a16="http://schemas.microsoft.com/office/drawing/2014/main" val="335968790"/>
                    </a:ext>
                  </a:extLst>
                </a:gridCol>
                <a:gridCol w="678500">
                  <a:extLst>
                    <a:ext uri="{9D8B030D-6E8A-4147-A177-3AD203B41FA5}">
                      <a16:colId xmlns:a16="http://schemas.microsoft.com/office/drawing/2014/main" val="4044585307"/>
                    </a:ext>
                  </a:extLst>
                </a:gridCol>
                <a:gridCol w="678500">
                  <a:extLst>
                    <a:ext uri="{9D8B030D-6E8A-4147-A177-3AD203B41FA5}">
                      <a16:colId xmlns:a16="http://schemas.microsoft.com/office/drawing/2014/main" val="3327579468"/>
                    </a:ext>
                  </a:extLst>
                </a:gridCol>
              </a:tblGrid>
              <a:tr h="365423">
                <a:tc gridSpan="2">
                  <a:txBody>
                    <a:bodyPr/>
                    <a:lstStyle/>
                    <a:p>
                      <a:pPr algn="ctr" fontAlgn="b"/>
                      <a:endParaRPr lang="es-CO" sz="1600" b="0" i="0" u="none" strike="noStrike">
                        <a:solidFill>
                          <a:srgbClr val="000000"/>
                        </a:solidFill>
                        <a:effectLst/>
                        <a:latin typeface="Calibri" panose="020F0502020204030204" pitchFamily="34" charset="0"/>
                      </a:endParaRPr>
                    </a:p>
                  </a:txBody>
                  <a:tcPr marL="9525" marR="9525" marT="9516" marB="0" anchor="b"/>
                </a:tc>
                <a:tc hMerge="1">
                  <a:txBody>
                    <a:bodyPr/>
                    <a:lstStyle/>
                    <a:p>
                      <a:pPr algn="ctr" fontAlgn="b"/>
                      <a:r>
                        <a:rPr lang="es-CO" sz="1600" u="none" strike="noStrike">
                          <a:effectLst/>
                        </a:rPr>
                        <a:t>PROYECCIONES</a:t>
                      </a:r>
                      <a:endParaRPr lang="es-CO" sz="1600" b="0" i="0" u="none" strike="noStrike">
                        <a:solidFill>
                          <a:srgbClr val="000000"/>
                        </a:solidFill>
                        <a:effectLst/>
                        <a:latin typeface="Calibri" panose="020F0502020204030204" pitchFamily="34" charset="0"/>
                      </a:endParaRPr>
                    </a:p>
                  </a:txBody>
                  <a:tcPr marL="9525" marR="9525" marT="9525" marB="0" anchor="b"/>
                </a:tc>
                <a:tc gridSpan="10">
                  <a:txBody>
                    <a:bodyPr/>
                    <a:lstStyle/>
                    <a:p>
                      <a:pPr algn="ctr"/>
                      <a:endParaRPr lang="es-CO" sz="1800"/>
                    </a:p>
                  </a:txBody>
                  <a:tcPr marL="91437" marR="91437" marT="45678" marB="45678"/>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extLst>
                  <a:ext uri="{0D108BD9-81ED-4DB2-BD59-A6C34878D82A}">
                    <a16:rowId xmlns:a16="http://schemas.microsoft.com/office/drawing/2014/main" val="771783448"/>
                  </a:ext>
                </a:extLst>
              </a:tr>
              <a:tr h="253132">
                <a:tc gridSpan="2">
                  <a:txBody>
                    <a:bodyPr/>
                    <a:lstStyle/>
                    <a:p>
                      <a:pPr algn="ctr" fontAlgn="b"/>
                      <a:endParaRPr lang="es-CO" sz="1600" b="0" i="0" u="none" strike="noStrike" dirty="0">
                        <a:solidFill>
                          <a:srgbClr val="000000"/>
                        </a:solidFill>
                        <a:effectLst/>
                        <a:latin typeface="Calibri" panose="020F0502020204030204" pitchFamily="34" charset="0"/>
                      </a:endParaRPr>
                    </a:p>
                  </a:txBody>
                  <a:tcPr marL="9525" marR="9525" marT="9516" marB="0" anchor="b"/>
                </a:tc>
                <a:tc hMerge="1">
                  <a:txBody>
                    <a:bodyPr/>
                    <a:lstStyle/>
                    <a:p>
                      <a:pPr algn="r" fontAlgn="b"/>
                      <a:endParaRPr lang="es-CO" sz="16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s-CO" sz="1600" u="none" strike="noStrike" dirty="0">
                          <a:effectLst/>
                        </a:rPr>
                        <a:t>2018</a:t>
                      </a:r>
                      <a:endParaRPr lang="es-CO" sz="1600" b="0" i="0" u="none" strike="noStrike" dirty="0">
                        <a:solidFill>
                          <a:srgbClr val="000000"/>
                        </a:solidFill>
                        <a:effectLst/>
                        <a:latin typeface="Calibri" panose="020F0502020204030204" pitchFamily="34" charset="0"/>
                      </a:endParaRPr>
                    </a:p>
                  </a:txBody>
                  <a:tcPr marL="9525" marR="9525" marT="9516" marB="0" anchor="b"/>
                </a:tc>
                <a:tc>
                  <a:txBody>
                    <a:bodyPr/>
                    <a:lstStyle/>
                    <a:p>
                      <a:pPr algn="ctr" fontAlgn="b"/>
                      <a:r>
                        <a:rPr lang="es-CO" sz="1600" u="none" strike="noStrike">
                          <a:effectLst/>
                        </a:rPr>
                        <a:t>2019</a:t>
                      </a:r>
                      <a:endParaRPr lang="es-CO" sz="1600" b="0" i="0" u="none" strike="noStrike">
                        <a:solidFill>
                          <a:srgbClr val="000000"/>
                        </a:solidFill>
                        <a:effectLst/>
                        <a:latin typeface="Calibri" panose="020F0502020204030204" pitchFamily="34" charset="0"/>
                      </a:endParaRPr>
                    </a:p>
                  </a:txBody>
                  <a:tcPr marL="9525" marR="9525" marT="9516" marB="0" anchor="b"/>
                </a:tc>
                <a:tc>
                  <a:txBody>
                    <a:bodyPr/>
                    <a:lstStyle/>
                    <a:p>
                      <a:pPr algn="ctr" fontAlgn="b"/>
                      <a:r>
                        <a:rPr lang="es-CO" sz="1600" u="none" strike="noStrike">
                          <a:effectLst/>
                        </a:rPr>
                        <a:t>2020</a:t>
                      </a:r>
                      <a:endParaRPr lang="es-CO" sz="1600" b="0" i="0" u="none" strike="noStrike">
                        <a:solidFill>
                          <a:srgbClr val="000000"/>
                        </a:solidFill>
                        <a:effectLst/>
                        <a:latin typeface="Calibri" panose="020F0502020204030204" pitchFamily="34" charset="0"/>
                      </a:endParaRPr>
                    </a:p>
                  </a:txBody>
                  <a:tcPr marL="9525" marR="9525" marT="9516" marB="0" anchor="b"/>
                </a:tc>
                <a:tc>
                  <a:txBody>
                    <a:bodyPr/>
                    <a:lstStyle/>
                    <a:p>
                      <a:pPr algn="ctr" fontAlgn="b"/>
                      <a:r>
                        <a:rPr lang="es-CO" sz="1600" u="none" strike="noStrike">
                          <a:effectLst/>
                        </a:rPr>
                        <a:t>2021</a:t>
                      </a:r>
                      <a:endParaRPr lang="es-CO" sz="1600" b="0" i="0" u="none" strike="noStrike">
                        <a:solidFill>
                          <a:srgbClr val="000000"/>
                        </a:solidFill>
                        <a:effectLst/>
                        <a:latin typeface="Calibri" panose="020F0502020204030204" pitchFamily="34" charset="0"/>
                      </a:endParaRPr>
                    </a:p>
                  </a:txBody>
                  <a:tcPr marL="9525" marR="9525" marT="9516" marB="0" anchor="b"/>
                </a:tc>
                <a:tc>
                  <a:txBody>
                    <a:bodyPr/>
                    <a:lstStyle/>
                    <a:p>
                      <a:pPr algn="ctr" fontAlgn="b"/>
                      <a:r>
                        <a:rPr lang="es-CO" sz="1600" u="none" strike="noStrike">
                          <a:effectLst/>
                        </a:rPr>
                        <a:t>2022</a:t>
                      </a:r>
                      <a:endParaRPr lang="es-CO" sz="1600" b="0" i="0" u="none" strike="noStrike">
                        <a:solidFill>
                          <a:srgbClr val="000000"/>
                        </a:solidFill>
                        <a:effectLst/>
                        <a:latin typeface="Calibri" panose="020F0502020204030204" pitchFamily="34" charset="0"/>
                      </a:endParaRPr>
                    </a:p>
                  </a:txBody>
                  <a:tcPr marL="9525" marR="9525" marT="9516" marB="0" anchor="b"/>
                </a:tc>
                <a:tc>
                  <a:txBody>
                    <a:bodyPr/>
                    <a:lstStyle/>
                    <a:p>
                      <a:pPr algn="ctr" fontAlgn="b"/>
                      <a:r>
                        <a:rPr lang="es-CO" sz="1600" u="none" strike="noStrike">
                          <a:effectLst/>
                        </a:rPr>
                        <a:t>2023</a:t>
                      </a:r>
                      <a:endParaRPr lang="es-CO" sz="1600" b="0" i="0" u="none" strike="noStrike">
                        <a:solidFill>
                          <a:srgbClr val="000000"/>
                        </a:solidFill>
                        <a:effectLst/>
                        <a:latin typeface="Calibri" panose="020F0502020204030204" pitchFamily="34" charset="0"/>
                      </a:endParaRPr>
                    </a:p>
                  </a:txBody>
                  <a:tcPr marL="9525" marR="9525" marT="9516" marB="0" anchor="b"/>
                </a:tc>
                <a:tc>
                  <a:txBody>
                    <a:bodyPr/>
                    <a:lstStyle/>
                    <a:p>
                      <a:pPr algn="ctr" fontAlgn="b"/>
                      <a:r>
                        <a:rPr lang="es-CO" sz="1600" u="none" strike="noStrike">
                          <a:effectLst/>
                        </a:rPr>
                        <a:t>2024</a:t>
                      </a:r>
                      <a:endParaRPr lang="es-CO" sz="1600" b="0" i="0" u="none" strike="noStrike">
                        <a:solidFill>
                          <a:srgbClr val="000000"/>
                        </a:solidFill>
                        <a:effectLst/>
                        <a:latin typeface="Calibri" panose="020F0502020204030204" pitchFamily="34" charset="0"/>
                      </a:endParaRPr>
                    </a:p>
                  </a:txBody>
                  <a:tcPr marL="9525" marR="9525" marT="9516" marB="0" anchor="b"/>
                </a:tc>
                <a:tc>
                  <a:txBody>
                    <a:bodyPr/>
                    <a:lstStyle/>
                    <a:p>
                      <a:pPr algn="ctr" fontAlgn="b"/>
                      <a:r>
                        <a:rPr lang="es-CO" sz="1600" u="none" strike="noStrike">
                          <a:effectLst/>
                        </a:rPr>
                        <a:t>2025</a:t>
                      </a:r>
                      <a:endParaRPr lang="es-CO" sz="1600" b="0" i="0" u="none" strike="noStrike">
                        <a:solidFill>
                          <a:srgbClr val="000000"/>
                        </a:solidFill>
                        <a:effectLst/>
                        <a:latin typeface="Calibri" panose="020F0502020204030204" pitchFamily="34" charset="0"/>
                      </a:endParaRPr>
                    </a:p>
                  </a:txBody>
                  <a:tcPr marL="9525" marR="9525" marT="9516" marB="0" anchor="b"/>
                </a:tc>
                <a:tc>
                  <a:txBody>
                    <a:bodyPr/>
                    <a:lstStyle/>
                    <a:p>
                      <a:pPr algn="ctr" fontAlgn="b"/>
                      <a:r>
                        <a:rPr lang="es-CO" sz="1600" u="none" strike="noStrike">
                          <a:effectLst/>
                        </a:rPr>
                        <a:t>2026</a:t>
                      </a:r>
                      <a:endParaRPr lang="es-CO" sz="1600" b="0" i="0" u="none" strike="noStrike">
                        <a:solidFill>
                          <a:srgbClr val="000000"/>
                        </a:solidFill>
                        <a:effectLst/>
                        <a:latin typeface="Calibri" panose="020F0502020204030204" pitchFamily="34" charset="0"/>
                      </a:endParaRPr>
                    </a:p>
                  </a:txBody>
                  <a:tcPr marL="9525" marR="9525" marT="9516" marB="0" anchor="b"/>
                </a:tc>
                <a:tc>
                  <a:txBody>
                    <a:bodyPr/>
                    <a:lstStyle/>
                    <a:p>
                      <a:pPr algn="ctr" fontAlgn="b"/>
                      <a:r>
                        <a:rPr lang="es-CO" sz="1600" u="none" strike="noStrike">
                          <a:effectLst/>
                        </a:rPr>
                        <a:t>2027</a:t>
                      </a:r>
                      <a:endParaRPr lang="es-CO" sz="1600" b="0" i="0" u="none" strike="noStrike">
                        <a:solidFill>
                          <a:srgbClr val="000000"/>
                        </a:solidFill>
                        <a:effectLst/>
                        <a:latin typeface="Calibri" panose="020F0502020204030204" pitchFamily="34" charset="0"/>
                      </a:endParaRPr>
                    </a:p>
                  </a:txBody>
                  <a:tcPr marL="9525" marR="9525" marT="9516" marB="0" anchor="b"/>
                </a:tc>
                <a:extLst>
                  <a:ext uri="{0D108BD9-81ED-4DB2-BD59-A6C34878D82A}">
                    <a16:rowId xmlns:a16="http://schemas.microsoft.com/office/drawing/2014/main" val="3579898048"/>
                  </a:ext>
                </a:extLst>
              </a:tr>
              <a:tr h="253132">
                <a:tc gridSpan="2">
                  <a:txBody>
                    <a:bodyPr/>
                    <a:lstStyle/>
                    <a:p>
                      <a:pPr algn="ctr" fontAlgn="b"/>
                      <a:r>
                        <a:rPr lang="es-ES" sz="1600" u="none" strike="noStrike" dirty="0">
                          <a:effectLst/>
                        </a:rPr>
                        <a:t>Promedio</a:t>
                      </a:r>
                      <a:endParaRPr lang="es-CO" sz="1600" b="0" i="0" u="none" strike="noStrike" dirty="0">
                        <a:solidFill>
                          <a:srgbClr val="000000"/>
                        </a:solidFill>
                        <a:effectLst/>
                        <a:latin typeface="Calibri" panose="020F0502020204030204" pitchFamily="34" charset="0"/>
                      </a:endParaRPr>
                    </a:p>
                  </a:txBody>
                  <a:tcPr marL="9525" marR="9525" marT="9516" marB="0" anchor="b"/>
                </a:tc>
                <a:tc hMerge="1">
                  <a:txBody>
                    <a:bodyPr/>
                    <a:lstStyle/>
                    <a:p>
                      <a:pPr algn="r" fontAlgn="b"/>
                      <a:endParaRPr lang="es-CO" sz="16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s-CO" sz="1600" u="none" strike="noStrike">
                          <a:effectLst/>
                        </a:rPr>
                        <a:t>180</a:t>
                      </a:r>
                      <a:endParaRPr lang="es-CO" sz="1600" b="0" i="0" u="none" strike="noStrike">
                        <a:solidFill>
                          <a:srgbClr val="000000"/>
                        </a:solidFill>
                        <a:effectLst/>
                        <a:latin typeface="Calibri" panose="020F0502020204030204" pitchFamily="34" charset="0"/>
                      </a:endParaRPr>
                    </a:p>
                  </a:txBody>
                  <a:tcPr marL="9525" marR="9525" marT="9516" marB="0" anchor="b"/>
                </a:tc>
                <a:tc>
                  <a:txBody>
                    <a:bodyPr/>
                    <a:lstStyle/>
                    <a:p>
                      <a:pPr algn="ctr" fontAlgn="b"/>
                      <a:r>
                        <a:rPr lang="es-CO" sz="1600" u="none" strike="noStrike">
                          <a:effectLst/>
                        </a:rPr>
                        <a:t>185</a:t>
                      </a:r>
                      <a:endParaRPr lang="es-CO" sz="1600" b="0" i="0" u="none" strike="noStrike">
                        <a:solidFill>
                          <a:srgbClr val="000000"/>
                        </a:solidFill>
                        <a:effectLst/>
                        <a:latin typeface="Calibri" panose="020F0502020204030204" pitchFamily="34" charset="0"/>
                      </a:endParaRPr>
                    </a:p>
                  </a:txBody>
                  <a:tcPr marL="9525" marR="9525" marT="9516" marB="0" anchor="b"/>
                </a:tc>
                <a:tc>
                  <a:txBody>
                    <a:bodyPr/>
                    <a:lstStyle/>
                    <a:p>
                      <a:pPr algn="ctr" fontAlgn="b"/>
                      <a:r>
                        <a:rPr lang="es-CO" sz="1600" u="none" strike="noStrike">
                          <a:effectLst/>
                        </a:rPr>
                        <a:t>190</a:t>
                      </a:r>
                      <a:endParaRPr lang="es-CO" sz="1600" b="0" i="0" u="none" strike="noStrike">
                        <a:solidFill>
                          <a:srgbClr val="000000"/>
                        </a:solidFill>
                        <a:effectLst/>
                        <a:latin typeface="Calibri" panose="020F0502020204030204" pitchFamily="34" charset="0"/>
                      </a:endParaRPr>
                    </a:p>
                  </a:txBody>
                  <a:tcPr marL="9525" marR="9525" marT="9516" marB="0" anchor="b"/>
                </a:tc>
                <a:tc>
                  <a:txBody>
                    <a:bodyPr/>
                    <a:lstStyle/>
                    <a:p>
                      <a:pPr algn="ctr" fontAlgn="b"/>
                      <a:r>
                        <a:rPr lang="es-CO" sz="1600" u="none" strike="noStrike">
                          <a:effectLst/>
                        </a:rPr>
                        <a:t>195</a:t>
                      </a:r>
                      <a:endParaRPr lang="es-CO" sz="1600" b="0" i="0" u="none" strike="noStrike">
                        <a:solidFill>
                          <a:srgbClr val="000000"/>
                        </a:solidFill>
                        <a:effectLst/>
                        <a:latin typeface="Calibri" panose="020F0502020204030204" pitchFamily="34" charset="0"/>
                      </a:endParaRPr>
                    </a:p>
                  </a:txBody>
                  <a:tcPr marL="9525" marR="9525" marT="9516" marB="0" anchor="b"/>
                </a:tc>
                <a:tc>
                  <a:txBody>
                    <a:bodyPr/>
                    <a:lstStyle/>
                    <a:p>
                      <a:pPr algn="ctr" fontAlgn="b"/>
                      <a:r>
                        <a:rPr lang="es-CO" sz="1600" u="none" strike="noStrike">
                          <a:effectLst/>
                        </a:rPr>
                        <a:t>200</a:t>
                      </a:r>
                      <a:endParaRPr lang="es-CO" sz="1600" b="0" i="0" u="none" strike="noStrike">
                        <a:solidFill>
                          <a:srgbClr val="000000"/>
                        </a:solidFill>
                        <a:effectLst/>
                        <a:latin typeface="Calibri" panose="020F0502020204030204" pitchFamily="34" charset="0"/>
                      </a:endParaRPr>
                    </a:p>
                  </a:txBody>
                  <a:tcPr marL="9525" marR="9525" marT="9516" marB="0" anchor="b"/>
                </a:tc>
                <a:tc>
                  <a:txBody>
                    <a:bodyPr/>
                    <a:lstStyle/>
                    <a:p>
                      <a:pPr algn="ctr" fontAlgn="b"/>
                      <a:r>
                        <a:rPr lang="es-CO" sz="1600" u="none" strike="noStrike">
                          <a:effectLst/>
                        </a:rPr>
                        <a:t>205</a:t>
                      </a:r>
                      <a:endParaRPr lang="es-CO" sz="1600" b="0" i="0" u="none" strike="noStrike">
                        <a:solidFill>
                          <a:srgbClr val="000000"/>
                        </a:solidFill>
                        <a:effectLst/>
                        <a:latin typeface="Calibri" panose="020F0502020204030204" pitchFamily="34" charset="0"/>
                      </a:endParaRPr>
                    </a:p>
                  </a:txBody>
                  <a:tcPr marL="9525" marR="9525" marT="9516" marB="0" anchor="b"/>
                </a:tc>
                <a:tc>
                  <a:txBody>
                    <a:bodyPr/>
                    <a:lstStyle/>
                    <a:p>
                      <a:pPr algn="ctr" fontAlgn="b"/>
                      <a:r>
                        <a:rPr lang="es-CO" sz="1600" u="none" strike="noStrike">
                          <a:effectLst/>
                        </a:rPr>
                        <a:t>210</a:t>
                      </a:r>
                      <a:endParaRPr lang="es-CO" sz="1600" b="0" i="0" u="none" strike="noStrike">
                        <a:solidFill>
                          <a:srgbClr val="000000"/>
                        </a:solidFill>
                        <a:effectLst/>
                        <a:latin typeface="Calibri" panose="020F0502020204030204" pitchFamily="34" charset="0"/>
                      </a:endParaRPr>
                    </a:p>
                  </a:txBody>
                  <a:tcPr marL="9525" marR="9525" marT="9516" marB="0" anchor="b"/>
                </a:tc>
                <a:tc>
                  <a:txBody>
                    <a:bodyPr/>
                    <a:lstStyle/>
                    <a:p>
                      <a:pPr algn="ctr" fontAlgn="b"/>
                      <a:r>
                        <a:rPr lang="es-CO" sz="1600" u="none" strike="noStrike">
                          <a:effectLst/>
                        </a:rPr>
                        <a:t>215</a:t>
                      </a:r>
                      <a:endParaRPr lang="es-CO" sz="1600" b="0" i="0" u="none" strike="noStrike">
                        <a:solidFill>
                          <a:srgbClr val="000000"/>
                        </a:solidFill>
                        <a:effectLst/>
                        <a:latin typeface="Calibri" panose="020F0502020204030204" pitchFamily="34" charset="0"/>
                      </a:endParaRPr>
                    </a:p>
                  </a:txBody>
                  <a:tcPr marL="9525" marR="9525" marT="9516" marB="0" anchor="b"/>
                </a:tc>
                <a:tc>
                  <a:txBody>
                    <a:bodyPr/>
                    <a:lstStyle/>
                    <a:p>
                      <a:pPr algn="ctr" fontAlgn="b"/>
                      <a:r>
                        <a:rPr lang="es-CO" sz="1600" u="none" strike="noStrike">
                          <a:effectLst/>
                        </a:rPr>
                        <a:t>220</a:t>
                      </a:r>
                      <a:endParaRPr lang="es-CO" sz="1600" b="0" i="0" u="none" strike="noStrike">
                        <a:solidFill>
                          <a:srgbClr val="000000"/>
                        </a:solidFill>
                        <a:effectLst/>
                        <a:latin typeface="Calibri" panose="020F0502020204030204" pitchFamily="34" charset="0"/>
                      </a:endParaRPr>
                    </a:p>
                  </a:txBody>
                  <a:tcPr marL="9525" marR="9525" marT="9516" marB="0" anchor="b"/>
                </a:tc>
                <a:tc>
                  <a:txBody>
                    <a:bodyPr/>
                    <a:lstStyle/>
                    <a:p>
                      <a:pPr algn="ctr" fontAlgn="b"/>
                      <a:r>
                        <a:rPr lang="es-CO" sz="1600" u="none" strike="noStrike">
                          <a:effectLst/>
                        </a:rPr>
                        <a:t>225</a:t>
                      </a:r>
                      <a:endParaRPr lang="es-CO" sz="1600" b="0" i="0" u="none" strike="noStrike">
                        <a:solidFill>
                          <a:srgbClr val="000000"/>
                        </a:solidFill>
                        <a:effectLst/>
                        <a:latin typeface="Calibri" panose="020F0502020204030204" pitchFamily="34" charset="0"/>
                      </a:endParaRPr>
                    </a:p>
                  </a:txBody>
                  <a:tcPr marL="9525" marR="9525" marT="9516" marB="0" anchor="b"/>
                </a:tc>
                <a:extLst>
                  <a:ext uri="{0D108BD9-81ED-4DB2-BD59-A6C34878D82A}">
                    <a16:rowId xmlns:a16="http://schemas.microsoft.com/office/drawing/2014/main" val="957332836"/>
                  </a:ext>
                </a:extLst>
              </a:tr>
              <a:tr h="253132">
                <a:tc gridSpan="2">
                  <a:txBody>
                    <a:bodyPr/>
                    <a:lstStyle/>
                    <a:p>
                      <a:pPr algn="ctr" fontAlgn="b"/>
                      <a:r>
                        <a:rPr lang="es-CO" sz="1600" u="none" strike="noStrike" dirty="0">
                          <a:effectLst/>
                        </a:rPr>
                        <a:t>Superior</a:t>
                      </a:r>
                      <a:endParaRPr lang="es-CO" sz="1600" b="0" i="0" u="none" strike="noStrike" dirty="0">
                        <a:solidFill>
                          <a:srgbClr val="000000"/>
                        </a:solidFill>
                        <a:effectLst/>
                        <a:latin typeface="Calibri" panose="020F0502020204030204" pitchFamily="34" charset="0"/>
                      </a:endParaRPr>
                    </a:p>
                  </a:txBody>
                  <a:tcPr marL="9525" marR="9525" marT="9516" marB="0" anchor="b"/>
                </a:tc>
                <a:tc hMerge="1">
                  <a:txBody>
                    <a:bodyPr/>
                    <a:lstStyle/>
                    <a:p>
                      <a:pPr algn="r" fontAlgn="b"/>
                      <a:endParaRPr lang="es-CO" sz="16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s-CO" sz="1600" u="none" strike="noStrike">
                          <a:effectLst/>
                        </a:rPr>
                        <a:t>304</a:t>
                      </a:r>
                      <a:endParaRPr lang="es-CO" sz="1600" b="0" i="0" u="none" strike="noStrike">
                        <a:solidFill>
                          <a:srgbClr val="000000"/>
                        </a:solidFill>
                        <a:effectLst/>
                        <a:latin typeface="Calibri" panose="020F0502020204030204" pitchFamily="34" charset="0"/>
                      </a:endParaRPr>
                    </a:p>
                  </a:txBody>
                  <a:tcPr marL="9525" marR="9525" marT="9516" marB="0" anchor="b"/>
                </a:tc>
                <a:tc>
                  <a:txBody>
                    <a:bodyPr/>
                    <a:lstStyle/>
                    <a:p>
                      <a:pPr algn="ctr" fontAlgn="b"/>
                      <a:r>
                        <a:rPr lang="es-CO" sz="1600" u="none" strike="noStrike">
                          <a:effectLst/>
                        </a:rPr>
                        <a:t>308</a:t>
                      </a:r>
                      <a:endParaRPr lang="es-CO" sz="1600" b="0" i="0" u="none" strike="noStrike">
                        <a:solidFill>
                          <a:srgbClr val="000000"/>
                        </a:solidFill>
                        <a:effectLst/>
                        <a:latin typeface="Calibri" panose="020F0502020204030204" pitchFamily="34" charset="0"/>
                      </a:endParaRPr>
                    </a:p>
                  </a:txBody>
                  <a:tcPr marL="9525" marR="9525" marT="9516" marB="0" anchor="b"/>
                </a:tc>
                <a:tc>
                  <a:txBody>
                    <a:bodyPr/>
                    <a:lstStyle/>
                    <a:p>
                      <a:pPr algn="ctr" fontAlgn="b"/>
                      <a:r>
                        <a:rPr lang="es-CO" sz="1600" u="none" strike="noStrike">
                          <a:effectLst/>
                        </a:rPr>
                        <a:t>313</a:t>
                      </a:r>
                      <a:endParaRPr lang="es-CO" sz="1600" b="0" i="0" u="none" strike="noStrike">
                        <a:solidFill>
                          <a:srgbClr val="000000"/>
                        </a:solidFill>
                        <a:effectLst/>
                        <a:latin typeface="Calibri" panose="020F0502020204030204" pitchFamily="34" charset="0"/>
                      </a:endParaRPr>
                    </a:p>
                  </a:txBody>
                  <a:tcPr marL="9525" marR="9525" marT="9516" marB="0" anchor="b"/>
                </a:tc>
                <a:tc>
                  <a:txBody>
                    <a:bodyPr/>
                    <a:lstStyle/>
                    <a:p>
                      <a:pPr algn="ctr" fontAlgn="b"/>
                      <a:r>
                        <a:rPr lang="es-CO" sz="1600" u="none" strike="noStrike">
                          <a:effectLst/>
                        </a:rPr>
                        <a:t>318</a:t>
                      </a:r>
                      <a:endParaRPr lang="es-CO" sz="1600" b="0" i="0" u="none" strike="noStrike">
                        <a:solidFill>
                          <a:srgbClr val="000000"/>
                        </a:solidFill>
                        <a:effectLst/>
                        <a:latin typeface="Calibri" panose="020F0502020204030204" pitchFamily="34" charset="0"/>
                      </a:endParaRPr>
                    </a:p>
                  </a:txBody>
                  <a:tcPr marL="9525" marR="9525" marT="9516" marB="0" anchor="b"/>
                </a:tc>
                <a:tc>
                  <a:txBody>
                    <a:bodyPr/>
                    <a:lstStyle/>
                    <a:p>
                      <a:pPr algn="ctr" fontAlgn="b"/>
                      <a:r>
                        <a:rPr lang="es-CO" sz="1600" u="none" strike="noStrike">
                          <a:effectLst/>
                        </a:rPr>
                        <a:t>323</a:t>
                      </a:r>
                      <a:endParaRPr lang="es-CO" sz="1600" b="0" i="0" u="none" strike="noStrike">
                        <a:solidFill>
                          <a:srgbClr val="000000"/>
                        </a:solidFill>
                        <a:effectLst/>
                        <a:latin typeface="Calibri" panose="020F0502020204030204" pitchFamily="34" charset="0"/>
                      </a:endParaRPr>
                    </a:p>
                  </a:txBody>
                  <a:tcPr marL="9525" marR="9525" marT="9516" marB="0" anchor="b"/>
                </a:tc>
                <a:tc>
                  <a:txBody>
                    <a:bodyPr/>
                    <a:lstStyle/>
                    <a:p>
                      <a:pPr algn="ctr" fontAlgn="b"/>
                      <a:r>
                        <a:rPr lang="es-CO" sz="1600" u="none" strike="noStrike">
                          <a:effectLst/>
                        </a:rPr>
                        <a:t>328</a:t>
                      </a:r>
                      <a:endParaRPr lang="es-CO" sz="1600" b="0" i="0" u="none" strike="noStrike">
                        <a:solidFill>
                          <a:srgbClr val="000000"/>
                        </a:solidFill>
                        <a:effectLst/>
                        <a:latin typeface="Calibri" panose="020F0502020204030204" pitchFamily="34" charset="0"/>
                      </a:endParaRPr>
                    </a:p>
                  </a:txBody>
                  <a:tcPr marL="9525" marR="9525" marT="9516" marB="0" anchor="b"/>
                </a:tc>
                <a:tc>
                  <a:txBody>
                    <a:bodyPr/>
                    <a:lstStyle/>
                    <a:p>
                      <a:pPr algn="ctr" fontAlgn="b"/>
                      <a:r>
                        <a:rPr lang="es-CO" sz="1600" u="none" strike="noStrike">
                          <a:effectLst/>
                        </a:rPr>
                        <a:t>333</a:t>
                      </a:r>
                      <a:endParaRPr lang="es-CO" sz="1600" b="0" i="0" u="none" strike="noStrike">
                        <a:solidFill>
                          <a:srgbClr val="000000"/>
                        </a:solidFill>
                        <a:effectLst/>
                        <a:latin typeface="Calibri" panose="020F0502020204030204" pitchFamily="34" charset="0"/>
                      </a:endParaRPr>
                    </a:p>
                  </a:txBody>
                  <a:tcPr marL="9525" marR="9525" marT="9516" marB="0" anchor="b"/>
                </a:tc>
                <a:tc>
                  <a:txBody>
                    <a:bodyPr/>
                    <a:lstStyle/>
                    <a:p>
                      <a:pPr algn="ctr" fontAlgn="b"/>
                      <a:r>
                        <a:rPr lang="es-CO" sz="1600" u="none" strike="noStrike">
                          <a:effectLst/>
                        </a:rPr>
                        <a:t>338</a:t>
                      </a:r>
                      <a:endParaRPr lang="es-CO" sz="1600" b="0" i="0" u="none" strike="noStrike">
                        <a:solidFill>
                          <a:srgbClr val="000000"/>
                        </a:solidFill>
                        <a:effectLst/>
                        <a:latin typeface="Calibri" panose="020F0502020204030204" pitchFamily="34" charset="0"/>
                      </a:endParaRPr>
                    </a:p>
                  </a:txBody>
                  <a:tcPr marL="9525" marR="9525" marT="9516" marB="0" anchor="b"/>
                </a:tc>
                <a:tc>
                  <a:txBody>
                    <a:bodyPr/>
                    <a:lstStyle/>
                    <a:p>
                      <a:pPr algn="ctr" fontAlgn="b"/>
                      <a:r>
                        <a:rPr lang="es-CO" sz="1600" u="none" strike="noStrike">
                          <a:effectLst/>
                        </a:rPr>
                        <a:t>343</a:t>
                      </a:r>
                      <a:endParaRPr lang="es-CO" sz="1600" b="0" i="0" u="none" strike="noStrike">
                        <a:solidFill>
                          <a:srgbClr val="000000"/>
                        </a:solidFill>
                        <a:effectLst/>
                        <a:latin typeface="Calibri" panose="020F0502020204030204" pitchFamily="34" charset="0"/>
                      </a:endParaRPr>
                    </a:p>
                  </a:txBody>
                  <a:tcPr marL="9525" marR="9525" marT="9516" marB="0" anchor="b"/>
                </a:tc>
                <a:tc>
                  <a:txBody>
                    <a:bodyPr/>
                    <a:lstStyle/>
                    <a:p>
                      <a:pPr algn="ctr" fontAlgn="b"/>
                      <a:r>
                        <a:rPr lang="es-CO" sz="1600" u="none" strike="noStrike">
                          <a:effectLst/>
                        </a:rPr>
                        <a:t>348</a:t>
                      </a:r>
                      <a:endParaRPr lang="es-CO" sz="1600" b="0" i="0" u="none" strike="noStrike">
                        <a:solidFill>
                          <a:srgbClr val="000000"/>
                        </a:solidFill>
                        <a:effectLst/>
                        <a:latin typeface="Calibri" panose="020F0502020204030204" pitchFamily="34" charset="0"/>
                      </a:endParaRPr>
                    </a:p>
                  </a:txBody>
                  <a:tcPr marL="9525" marR="9525" marT="9516" marB="0" anchor="b"/>
                </a:tc>
                <a:extLst>
                  <a:ext uri="{0D108BD9-81ED-4DB2-BD59-A6C34878D82A}">
                    <a16:rowId xmlns:a16="http://schemas.microsoft.com/office/drawing/2014/main" val="4089362708"/>
                  </a:ext>
                </a:extLst>
              </a:tr>
              <a:tr h="253132">
                <a:tc gridSpan="2">
                  <a:txBody>
                    <a:bodyPr/>
                    <a:lstStyle/>
                    <a:p>
                      <a:pPr algn="ctr" fontAlgn="b"/>
                      <a:r>
                        <a:rPr lang="es-CO" sz="1600" u="none" strike="noStrike" dirty="0">
                          <a:effectLst/>
                        </a:rPr>
                        <a:t>Inferior</a:t>
                      </a:r>
                      <a:endParaRPr lang="es-CO" sz="1600" b="0" i="0" u="none" strike="noStrike" dirty="0">
                        <a:solidFill>
                          <a:srgbClr val="000000"/>
                        </a:solidFill>
                        <a:effectLst/>
                        <a:latin typeface="Calibri" panose="020F0502020204030204" pitchFamily="34" charset="0"/>
                      </a:endParaRPr>
                    </a:p>
                  </a:txBody>
                  <a:tcPr marL="9525" marR="9525" marT="9516" marB="0" anchor="b"/>
                </a:tc>
                <a:tc hMerge="1">
                  <a:txBody>
                    <a:bodyPr/>
                    <a:lstStyle/>
                    <a:p>
                      <a:pPr algn="r" fontAlgn="b"/>
                      <a:endParaRPr lang="es-CO" sz="16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s-CO" sz="1600" u="none" strike="noStrike" dirty="0">
                          <a:effectLst/>
                        </a:rPr>
                        <a:t>57.1</a:t>
                      </a:r>
                      <a:endParaRPr lang="es-CO" sz="1600" b="0" i="0" u="none" strike="noStrike" dirty="0">
                        <a:solidFill>
                          <a:srgbClr val="000000"/>
                        </a:solidFill>
                        <a:effectLst/>
                        <a:latin typeface="Calibri" panose="020F0502020204030204" pitchFamily="34" charset="0"/>
                      </a:endParaRPr>
                    </a:p>
                  </a:txBody>
                  <a:tcPr marL="9525" marR="9525" marT="9516" marB="0" anchor="b"/>
                </a:tc>
                <a:tc>
                  <a:txBody>
                    <a:bodyPr/>
                    <a:lstStyle/>
                    <a:p>
                      <a:pPr algn="ctr" fontAlgn="b"/>
                      <a:r>
                        <a:rPr lang="es-CO" sz="1600" u="none" strike="noStrike">
                          <a:effectLst/>
                        </a:rPr>
                        <a:t>62.1</a:t>
                      </a:r>
                      <a:endParaRPr lang="es-CO" sz="1600" b="0" i="0" u="none" strike="noStrike">
                        <a:solidFill>
                          <a:srgbClr val="000000"/>
                        </a:solidFill>
                        <a:effectLst/>
                        <a:latin typeface="Calibri" panose="020F0502020204030204" pitchFamily="34" charset="0"/>
                      </a:endParaRPr>
                    </a:p>
                  </a:txBody>
                  <a:tcPr marL="9525" marR="9525" marT="9516" marB="0" anchor="b"/>
                </a:tc>
                <a:tc>
                  <a:txBody>
                    <a:bodyPr/>
                    <a:lstStyle/>
                    <a:p>
                      <a:pPr algn="ctr" fontAlgn="b"/>
                      <a:r>
                        <a:rPr lang="es-CO" sz="1600" u="none" strike="noStrike">
                          <a:effectLst/>
                        </a:rPr>
                        <a:t>67.1</a:t>
                      </a:r>
                      <a:endParaRPr lang="es-CO" sz="1600" b="0" i="0" u="none" strike="noStrike">
                        <a:solidFill>
                          <a:srgbClr val="000000"/>
                        </a:solidFill>
                        <a:effectLst/>
                        <a:latin typeface="Calibri" panose="020F0502020204030204" pitchFamily="34" charset="0"/>
                      </a:endParaRPr>
                    </a:p>
                  </a:txBody>
                  <a:tcPr marL="9525" marR="9525" marT="9516" marB="0" anchor="b"/>
                </a:tc>
                <a:tc>
                  <a:txBody>
                    <a:bodyPr/>
                    <a:lstStyle/>
                    <a:p>
                      <a:pPr algn="ctr" fontAlgn="b"/>
                      <a:r>
                        <a:rPr lang="es-CO" sz="1600" u="none" strike="noStrike">
                          <a:effectLst/>
                        </a:rPr>
                        <a:t>72.1</a:t>
                      </a:r>
                      <a:endParaRPr lang="es-CO" sz="1600" b="0" i="0" u="none" strike="noStrike">
                        <a:solidFill>
                          <a:srgbClr val="000000"/>
                        </a:solidFill>
                        <a:effectLst/>
                        <a:latin typeface="Calibri" panose="020F0502020204030204" pitchFamily="34" charset="0"/>
                      </a:endParaRPr>
                    </a:p>
                  </a:txBody>
                  <a:tcPr marL="9525" marR="9525" marT="9516" marB="0" anchor="b"/>
                </a:tc>
                <a:tc>
                  <a:txBody>
                    <a:bodyPr/>
                    <a:lstStyle/>
                    <a:p>
                      <a:pPr algn="ctr" fontAlgn="b"/>
                      <a:r>
                        <a:rPr lang="es-CO" sz="1600" u="none" strike="noStrike">
                          <a:effectLst/>
                        </a:rPr>
                        <a:t>77</a:t>
                      </a:r>
                      <a:endParaRPr lang="es-CO" sz="1600" b="0" i="0" u="none" strike="noStrike">
                        <a:solidFill>
                          <a:srgbClr val="000000"/>
                        </a:solidFill>
                        <a:effectLst/>
                        <a:latin typeface="Calibri" panose="020F0502020204030204" pitchFamily="34" charset="0"/>
                      </a:endParaRPr>
                    </a:p>
                  </a:txBody>
                  <a:tcPr marL="9525" marR="9525" marT="9516" marB="0" anchor="b"/>
                </a:tc>
                <a:tc>
                  <a:txBody>
                    <a:bodyPr/>
                    <a:lstStyle/>
                    <a:p>
                      <a:pPr algn="ctr" fontAlgn="b"/>
                      <a:r>
                        <a:rPr lang="es-CO" sz="1600" u="none" strike="noStrike">
                          <a:effectLst/>
                        </a:rPr>
                        <a:t>82</a:t>
                      </a:r>
                      <a:endParaRPr lang="es-CO" sz="1600" b="0" i="0" u="none" strike="noStrike">
                        <a:solidFill>
                          <a:srgbClr val="000000"/>
                        </a:solidFill>
                        <a:effectLst/>
                        <a:latin typeface="Calibri" panose="020F0502020204030204" pitchFamily="34" charset="0"/>
                      </a:endParaRPr>
                    </a:p>
                  </a:txBody>
                  <a:tcPr marL="9525" marR="9525" marT="9516" marB="0" anchor="b"/>
                </a:tc>
                <a:tc>
                  <a:txBody>
                    <a:bodyPr/>
                    <a:lstStyle/>
                    <a:p>
                      <a:pPr algn="ctr" fontAlgn="b"/>
                      <a:r>
                        <a:rPr lang="es-CO" sz="1600" u="none" strike="noStrike">
                          <a:effectLst/>
                        </a:rPr>
                        <a:t>87</a:t>
                      </a:r>
                      <a:endParaRPr lang="es-CO" sz="1600" b="0" i="0" u="none" strike="noStrike">
                        <a:solidFill>
                          <a:srgbClr val="000000"/>
                        </a:solidFill>
                        <a:effectLst/>
                        <a:latin typeface="Calibri" panose="020F0502020204030204" pitchFamily="34" charset="0"/>
                      </a:endParaRPr>
                    </a:p>
                  </a:txBody>
                  <a:tcPr marL="9525" marR="9525" marT="9516" marB="0" anchor="b"/>
                </a:tc>
                <a:tc>
                  <a:txBody>
                    <a:bodyPr/>
                    <a:lstStyle/>
                    <a:p>
                      <a:pPr algn="ctr" fontAlgn="b"/>
                      <a:r>
                        <a:rPr lang="es-CO" sz="1600" u="none" strike="noStrike">
                          <a:effectLst/>
                        </a:rPr>
                        <a:t>92</a:t>
                      </a:r>
                      <a:endParaRPr lang="es-CO" sz="1600" b="0" i="0" u="none" strike="noStrike">
                        <a:solidFill>
                          <a:srgbClr val="000000"/>
                        </a:solidFill>
                        <a:effectLst/>
                        <a:latin typeface="Calibri" panose="020F0502020204030204" pitchFamily="34" charset="0"/>
                      </a:endParaRPr>
                    </a:p>
                  </a:txBody>
                  <a:tcPr marL="9525" marR="9525" marT="9516" marB="0" anchor="b"/>
                </a:tc>
                <a:tc>
                  <a:txBody>
                    <a:bodyPr/>
                    <a:lstStyle/>
                    <a:p>
                      <a:pPr algn="ctr" fontAlgn="b"/>
                      <a:r>
                        <a:rPr lang="es-CO" sz="1600" u="none" strike="noStrike">
                          <a:effectLst/>
                        </a:rPr>
                        <a:t>97</a:t>
                      </a:r>
                      <a:endParaRPr lang="es-CO" sz="1600" b="0" i="0" u="none" strike="noStrike">
                        <a:solidFill>
                          <a:srgbClr val="000000"/>
                        </a:solidFill>
                        <a:effectLst/>
                        <a:latin typeface="Calibri" panose="020F0502020204030204" pitchFamily="34" charset="0"/>
                      </a:endParaRPr>
                    </a:p>
                  </a:txBody>
                  <a:tcPr marL="9525" marR="9525" marT="9516" marB="0" anchor="b"/>
                </a:tc>
                <a:tc>
                  <a:txBody>
                    <a:bodyPr/>
                    <a:lstStyle/>
                    <a:p>
                      <a:pPr algn="ctr" fontAlgn="b"/>
                      <a:r>
                        <a:rPr lang="es-CO" sz="1600" u="none" strike="noStrike" dirty="0">
                          <a:effectLst/>
                        </a:rPr>
                        <a:t>102</a:t>
                      </a:r>
                      <a:endParaRPr lang="es-CO" sz="1600" b="0" i="0" u="none" strike="noStrike" dirty="0">
                        <a:solidFill>
                          <a:srgbClr val="000000"/>
                        </a:solidFill>
                        <a:effectLst/>
                        <a:latin typeface="Calibri" panose="020F0502020204030204" pitchFamily="34" charset="0"/>
                      </a:endParaRPr>
                    </a:p>
                  </a:txBody>
                  <a:tcPr marL="9525" marR="9525" marT="9516" marB="0" anchor="b"/>
                </a:tc>
                <a:extLst>
                  <a:ext uri="{0D108BD9-81ED-4DB2-BD59-A6C34878D82A}">
                    <a16:rowId xmlns:a16="http://schemas.microsoft.com/office/drawing/2014/main" val="3770670956"/>
                  </a:ext>
                </a:extLst>
              </a:tr>
            </a:tbl>
          </a:graphicData>
        </a:graphic>
      </p:graphicFrame>
      <p:sp>
        <p:nvSpPr>
          <p:cNvPr id="17" name="Rectángulo 16">
            <a:extLst>
              <a:ext uri="{FF2B5EF4-FFF2-40B4-BE49-F238E27FC236}">
                <a16:creationId xmlns:a16="http://schemas.microsoft.com/office/drawing/2014/main" id="{F99B153B-E122-48E9-B4D5-F180E15CB00B}"/>
              </a:ext>
            </a:extLst>
          </p:cNvPr>
          <p:cNvSpPr/>
          <p:nvPr/>
        </p:nvSpPr>
        <p:spPr>
          <a:xfrm>
            <a:off x="0" y="-11403"/>
            <a:ext cx="12192000" cy="1131218"/>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2800" b="1" dirty="0">
                <a:latin typeface="+mj-lt"/>
              </a:rPr>
              <a:t>PROYECCIÓN DE EXTINCIONES FRISCO 2025</a:t>
            </a:r>
          </a:p>
        </p:txBody>
      </p:sp>
      <p:pic>
        <p:nvPicPr>
          <p:cNvPr id="18" name="Imagen 17" descr="Fondos oscuros-01.png">
            <a:extLst>
              <a:ext uri="{FF2B5EF4-FFF2-40B4-BE49-F238E27FC236}">
                <a16:creationId xmlns:a16="http://schemas.microsoft.com/office/drawing/2014/main" id="{E08F1C67-DBD4-43BD-96FF-7A9B3CCA9BE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07011" y="62023"/>
            <a:ext cx="2167488" cy="1046391"/>
          </a:xfrm>
          <a:prstGeom prst="rect">
            <a:avLst/>
          </a:prstGeom>
        </p:spPr>
      </p:pic>
    </p:spTree>
    <p:extLst>
      <p:ext uri="{BB962C8B-B14F-4D97-AF65-F5344CB8AC3E}">
        <p14:creationId xmlns:p14="http://schemas.microsoft.com/office/powerpoint/2010/main" val="3352703194"/>
      </p:ext>
    </p:extLst>
  </p:cSld>
  <p:clrMapOvr>
    <a:masterClrMapping/>
  </p:clrMapOvr>
  <p:transition spd="slow"/>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1112F677-C343-4A77-BF13-70EC51D128EC}"/>
              </a:ext>
            </a:extLst>
          </p:cNvPr>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dirty="0"/>
          </a:p>
        </p:txBody>
      </p:sp>
      <p:sp>
        <p:nvSpPr>
          <p:cNvPr id="9222" name="CuadroTexto 10">
            <a:extLst>
              <a:ext uri="{FF2B5EF4-FFF2-40B4-BE49-F238E27FC236}">
                <a16:creationId xmlns:a16="http://schemas.microsoft.com/office/drawing/2014/main" id="{08E01CD0-25A3-43D8-8EEA-63CB47C991B5}"/>
              </a:ext>
            </a:extLst>
          </p:cNvPr>
          <p:cNvSpPr txBox="1">
            <a:spLocks noChangeArrowheads="1"/>
          </p:cNvSpPr>
          <p:nvPr/>
        </p:nvSpPr>
        <p:spPr bwMode="auto">
          <a:xfrm>
            <a:off x="5954713" y="6535739"/>
            <a:ext cx="4533900"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ES" altLang="es-CO" sz="1400">
                <a:solidFill>
                  <a:srgbClr val="A9A8A9"/>
                </a:solidFill>
                <a:latin typeface="Lato Regular"/>
                <a:ea typeface="Lato Regular"/>
                <a:cs typeface="Lato Regular"/>
              </a:rPr>
              <a:t>Sociedad de Activos Especiales</a:t>
            </a:r>
          </a:p>
        </p:txBody>
      </p:sp>
      <p:sp>
        <p:nvSpPr>
          <p:cNvPr id="9224" name="CuadroTexto 3">
            <a:extLst>
              <a:ext uri="{FF2B5EF4-FFF2-40B4-BE49-F238E27FC236}">
                <a16:creationId xmlns:a16="http://schemas.microsoft.com/office/drawing/2014/main" id="{1FD52399-7907-4DA0-83D8-8E5894244AE1}"/>
              </a:ext>
            </a:extLst>
          </p:cNvPr>
          <p:cNvSpPr txBox="1">
            <a:spLocks noChangeArrowheads="1"/>
          </p:cNvSpPr>
          <p:nvPr/>
        </p:nvSpPr>
        <p:spPr bwMode="auto">
          <a:xfrm>
            <a:off x="1677988" y="1511301"/>
            <a:ext cx="1847850" cy="2030413"/>
          </a:xfrm>
          <a:prstGeom prst="rect">
            <a:avLst/>
          </a:prstGeom>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tyle>
          <a:lnRef idx="2">
            <a:schemeClr val="accent1"/>
          </a:lnRef>
          <a:fillRef idx="1">
            <a:schemeClr val="lt1"/>
          </a:fillRef>
          <a:effectRef idx="0">
            <a:schemeClr val="accent1"/>
          </a:effectRef>
          <a:fontRef idx="minor">
            <a:schemeClr val="dk1"/>
          </a:fontRef>
        </p:style>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defRPr/>
            </a:pPr>
            <a:r>
              <a:rPr lang="es-ES" altLang="es-CO" dirty="0"/>
              <a:t>Este escenario trae el presupuesto en el cual las ventas se realicen en 6 meses una vez publicado</a:t>
            </a:r>
            <a:endParaRPr lang="es-CO" altLang="es-CO" dirty="0"/>
          </a:p>
        </p:txBody>
      </p:sp>
      <p:graphicFrame>
        <p:nvGraphicFramePr>
          <p:cNvPr id="11" name="Gráfico 10">
            <a:extLst>
              <a:ext uri="{FF2B5EF4-FFF2-40B4-BE49-F238E27FC236}">
                <a16:creationId xmlns:a16="http://schemas.microsoft.com/office/drawing/2014/main" id="{265C82C6-6FA9-4340-8B07-8396B73046CB}"/>
              </a:ext>
            </a:extLst>
          </p:cNvPr>
          <p:cNvGraphicFramePr>
            <a:graphicFrameLocks/>
          </p:cNvGraphicFramePr>
          <p:nvPr/>
        </p:nvGraphicFramePr>
        <p:xfrm>
          <a:off x="1802297" y="1328738"/>
          <a:ext cx="8686317" cy="5048250"/>
        </p:xfrm>
        <a:graphic>
          <a:graphicData uri="http://schemas.openxmlformats.org/drawingml/2006/chart">
            <c:chart xmlns:c="http://schemas.openxmlformats.org/drawingml/2006/chart" xmlns:r="http://schemas.openxmlformats.org/officeDocument/2006/relationships" r:id="rId2"/>
          </a:graphicData>
        </a:graphic>
      </p:graphicFrame>
      <p:sp>
        <p:nvSpPr>
          <p:cNvPr id="9" name="Rectángulo 8">
            <a:extLst>
              <a:ext uri="{FF2B5EF4-FFF2-40B4-BE49-F238E27FC236}">
                <a16:creationId xmlns:a16="http://schemas.microsoft.com/office/drawing/2014/main" id="{0E41AC42-BA67-4FEE-86DF-ED3E7FAC89DC}"/>
              </a:ext>
            </a:extLst>
          </p:cNvPr>
          <p:cNvSpPr/>
          <p:nvPr/>
        </p:nvSpPr>
        <p:spPr>
          <a:xfrm>
            <a:off x="0" y="-11403"/>
            <a:ext cx="12192000" cy="1131218"/>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2800" b="1" dirty="0">
                <a:latin typeface="+mj-lt"/>
              </a:rPr>
              <a:t>PROYECCIÓN INMUEBLES EXTINTOS</a:t>
            </a:r>
          </a:p>
        </p:txBody>
      </p:sp>
      <p:pic>
        <p:nvPicPr>
          <p:cNvPr id="12" name="Imagen 11" descr="Fondos oscuros-01.png">
            <a:extLst>
              <a:ext uri="{FF2B5EF4-FFF2-40B4-BE49-F238E27FC236}">
                <a16:creationId xmlns:a16="http://schemas.microsoft.com/office/drawing/2014/main" id="{9336EA6E-CA0A-44E0-83B0-AA586CA6CD3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7011" y="62023"/>
            <a:ext cx="2167488" cy="1046391"/>
          </a:xfrm>
          <a:prstGeom prst="rect">
            <a:avLst/>
          </a:prstGeom>
        </p:spPr>
      </p:pic>
    </p:spTree>
    <p:extLst>
      <p:ext uri="{BB962C8B-B14F-4D97-AF65-F5344CB8AC3E}">
        <p14:creationId xmlns:p14="http://schemas.microsoft.com/office/powerpoint/2010/main" val="3024628591"/>
      </p:ext>
    </p:extLst>
  </p:cSld>
  <p:clrMapOvr>
    <a:masterClrMapping/>
  </p:clrMapOvr>
  <p:transition spd="slow">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1112F677-C343-4A77-BF13-70EC51D128EC}"/>
              </a:ext>
            </a:extLst>
          </p:cNvPr>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dirty="0"/>
          </a:p>
        </p:txBody>
      </p:sp>
      <p:pic>
        <p:nvPicPr>
          <p:cNvPr id="10244" name="Imagen 8" descr="Fondos oscuros-01.png">
            <a:extLst>
              <a:ext uri="{FF2B5EF4-FFF2-40B4-BE49-F238E27FC236}">
                <a16:creationId xmlns:a16="http://schemas.microsoft.com/office/drawing/2014/main" id="{3C635B5B-2B0F-4A3A-A8D8-44ACC9B9215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619250" y="133350"/>
            <a:ext cx="22225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5" name="CuadroTexto 4">
            <a:extLst>
              <a:ext uri="{FF2B5EF4-FFF2-40B4-BE49-F238E27FC236}">
                <a16:creationId xmlns:a16="http://schemas.microsoft.com/office/drawing/2014/main" id="{156DAF0D-8F72-4500-A9FB-D20EF069801C}"/>
              </a:ext>
            </a:extLst>
          </p:cNvPr>
          <p:cNvSpPr txBox="1">
            <a:spLocks noChangeArrowheads="1"/>
          </p:cNvSpPr>
          <p:nvPr/>
        </p:nvSpPr>
        <p:spPr bwMode="auto">
          <a:xfrm>
            <a:off x="4041775" y="558800"/>
            <a:ext cx="62611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ES" altLang="es-CO" sz="1800">
                <a:solidFill>
                  <a:schemeClr val="bg1"/>
                </a:solidFill>
                <a:latin typeface="Lato Regular" panose="020F0502020204030203"/>
                <a:ea typeface="Lato Regular" panose="020F0502020204030203"/>
                <a:cs typeface="Lato Regular" panose="020F0502020204030203"/>
              </a:rPr>
              <a:t>PROYECCION MEDIOS DE TRANSPORTE EXTINTOS </a:t>
            </a:r>
          </a:p>
        </p:txBody>
      </p:sp>
      <p:sp>
        <p:nvSpPr>
          <p:cNvPr id="10246" name="CuadroTexto 10">
            <a:extLst>
              <a:ext uri="{FF2B5EF4-FFF2-40B4-BE49-F238E27FC236}">
                <a16:creationId xmlns:a16="http://schemas.microsoft.com/office/drawing/2014/main" id="{E9D1559C-1793-422D-871F-D4F3368ED7C4}"/>
              </a:ext>
            </a:extLst>
          </p:cNvPr>
          <p:cNvSpPr txBox="1">
            <a:spLocks noChangeArrowheads="1"/>
          </p:cNvSpPr>
          <p:nvPr/>
        </p:nvSpPr>
        <p:spPr bwMode="auto">
          <a:xfrm>
            <a:off x="5954713" y="6535739"/>
            <a:ext cx="4533900"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ES" altLang="es-CO" sz="1400">
                <a:solidFill>
                  <a:srgbClr val="A9A8A9"/>
                </a:solidFill>
                <a:latin typeface="Lato Regular" panose="020F0502020204030203"/>
                <a:ea typeface="Lato Regular" panose="020F0502020204030203"/>
                <a:cs typeface="Lato Regular" panose="020F0502020204030203"/>
              </a:rPr>
              <a:t>Sociedad de Activos Especiales</a:t>
            </a:r>
          </a:p>
        </p:txBody>
      </p:sp>
      <p:sp>
        <p:nvSpPr>
          <p:cNvPr id="10247" name="CuadroTexto 3">
            <a:extLst>
              <a:ext uri="{FF2B5EF4-FFF2-40B4-BE49-F238E27FC236}">
                <a16:creationId xmlns:a16="http://schemas.microsoft.com/office/drawing/2014/main" id="{E755684A-2F05-4163-80C7-042BE1D7C9D0}"/>
              </a:ext>
            </a:extLst>
          </p:cNvPr>
          <p:cNvSpPr txBox="1">
            <a:spLocks noChangeArrowheads="1"/>
          </p:cNvSpPr>
          <p:nvPr/>
        </p:nvSpPr>
        <p:spPr bwMode="auto">
          <a:xfrm>
            <a:off x="1736726" y="1524000"/>
            <a:ext cx="2557463" cy="2032000"/>
          </a:xfrm>
          <a:prstGeom prst="rect">
            <a:avLst/>
          </a:prstGeom>
          <a:noFill/>
          <a:ln w="28575">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ES" altLang="es-CO" dirty="0"/>
              <a:t>Este escenario trae el presupuesto en el cual las ventas se realicen 4 subastas al año, como se tiene predeterminado con el operador comercial. </a:t>
            </a:r>
            <a:endParaRPr lang="es-CO" altLang="es-CO" dirty="0"/>
          </a:p>
        </p:txBody>
      </p:sp>
      <p:graphicFrame>
        <p:nvGraphicFramePr>
          <p:cNvPr id="11" name="Gráfico 10">
            <a:extLst>
              <a:ext uri="{FF2B5EF4-FFF2-40B4-BE49-F238E27FC236}">
                <a16:creationId xmlns:a16="http://schemas.microsoft.com/office/drawing/2014/main" id="{43852E24-6967-45A1-BFA8-F69FFDF873F8}"/>
              </a:ext>
            </a:extLst>
          </p:cNvPr>
          <p:cNvGraphicFramePr>
            <a:graphicFrameLocks/>
          </p:cNvGraphicFramePr>
          <p:nvPr/>
        </p:nvGraphicFramePr>
        <p:xfrm>
          <a:off x="3246784" y="1488082"/>
          <a:ext cx="7241829" cy="4912718"/>
        </p:xfrm>
        <a:graphic>
          <a:graphicData uri="http://schemas.openxmlformats.org/drawingml/2006/chart">
            <c:chart xmlns:c="http://schemas.openxmlformats.org/drawingml/2006/chart" xmlns:r="http://schemas.openxmlformats.org/officeDocument/2006/relationships" r:id="rId3"/>
          </a:graphicData>
        </a:graphic>
      </p:graphicFrame>
      <p:sp>
        <p:nvSpPr>
          <p:cNvPr id="9" name="Rectángulo 8">
            <a:extLst>
              <a:ext uri="{FF2B5EF4-FFF2-40B4-BE49-F238E27FC236}">
                <a16:creationId xmlns:a16="http://schemas.microsoft.com/office/drawing/2014/main" id="{04A0A05C-01A7-4132-B575-49122D6A091E}"/>
              </a:ext>
            </a:extLst>
          </p:cNvPr>
          <p:cNvSpPr/>
          <p:nvPr/>
        </p:nvSpPr>
        <p:spPr>
          <a:xfrm>
            <a:off x="0" y="-11403"/>
            <a:ext cx="12192000" cy="1131218"/>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2800" b="1" dirty="0">
                <a:latin typeface="+mj-lt"/>
              </a:rPr>
              <a:t>PROYECCIÓN MEDIOS DE TRANSPORTE EXTINTOS</a:t>
            </a:r>
          </a:p>
        </p:txBody>
      </p:sp>
      <p:pic>
        <p:nvPicPr>
          <p:cNvPr id="12" name="Imagen 11" descr="Fondos oscuros-01.png">
            <a:extLst>
              <a:ext uri="{FF2B5EF4-FFF2-40B4-BE49-F238E27FC236}">
                <a16:creationId xmlns:a16="http://schemas.microsoft.com/office/drawing/2014/main" id="{72AF87AD-6386-4F65-8DE5-0FFB7F66C64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07011" y="62023"/>
            <a:ext cx="2167488" cy="1046391"/>
          </a:xfrm>
          <a:prstGeom prst="rect">
            <a:avLst/>
          </a:prstGeom>
        </p:spPr>
      </p:pic>
      <p:sp>
        <p:nvSpPr>
          <p:cNvPr id="13" name="Rectángulo 12">
            <a:extLst>
              <a:ext uri="{FF2B5EF4-FFF2-40B4-BE49-F238E27FC236}">
                <a16:creationId xmlns:a16="http://schemas.microsoft.com/office/drawing/2014/main" id="{E5AC2595-B5B3-4EA8-8D50-22E94345B8BF}"/>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dirty="0"/>
          </a:p>
        </p:txBody>
      </p:sp>
      <p:sp>
        <p:nvSpPr>
          <p:cNvPr id="14" name="CuadroTexto 11">
            <a:extLst>
              <a:ext uri="{FF2B5EF4-FFF2-40B4-BE49-F238E27FC236}">
                <a16:creationId xmlns:a16="http://schemas.microsoft.com/office/drawing/2014/main" id="{A7FC6BD6-789C-4616-B6E2-9380DA1606D3}"/>
              </a:ext>
            </a:extLst>
          </p:cNvPr>
          <p:cNvSpPr txBox="1">
            <a:spLocks noChangeArrowheads="1"/>
          </p:cNvSpPr>
          <p:nvPr/>
        </p:nvSpPr>
        <p:spPr bwMode="auto">
          <a:xfrm>
            <a:off x="7415869" y="6540500"/>
            <a:ext cx="4533900"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ES" altLang="es-CO" sz="1400" dirty="0">
                <a:solidFill>
                  <a:schemeClr val="bg1"/>
                </a:solidFill>
                <a:latin typeface="Lato Regular" panose="020F0502020204030203"/>
                <a:ea typeface="Lato Regular" panose="020F0502020204030203"/>
                <a:cs typeface="Lato Regular" panose="020F0502020204030203"/>
              </a:rPr>
              <a:t>Sociedad de Activos Especiales</a:t>
            </a:r>
          </a:p>
        </p:txBody>
      </p:sp>
    </p:spTree>
    <p:extLst>
      <p:ext uri="{BB962C8B-B14F-4D97-AF65-F5344CB8AC3E}">
        <p14:creationId xmlns:p14="http://schemas.microsoft.com/office/powerpoint/2010/main" val="1151895911"/>
      </p:ext>
    </p:extLst>
  </p:cSld>
  <p:clrMapOvr>
    <a:masterClrMapping/>
  </p:clrMapOvr>
  <p:transition spd="slow">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1112F677-C343-4A77-BF13-70EC51D128EC}"/>
              </a:ext>
            </a:extLst>
          </p:cNvPr>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dirty="0"/>
          </a:p>
        </p:txBody>
      </p:sp>
      <p:pic>
        <p:nvPicPr>
          <p:cNvPr id="11268" name="Imagen 8" descr="Fondos oscuros-01.png">
            <a:extLst>
              <a:ext uri="{FF2B5EF4-FFF2-40B4-BE49-F238E27FC236}">
                <a16:creationId xmlns:a16="http://schemas.microsoft.com/office/drawing/2014/main" id="{46560CEE-8E2D-4F06-AF2C-78DB54DB420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619250" y="133350"/>
            <a:ext cx="22225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9" name="CuadroTexto 4">
            <a:extLst>
              <a:ext uri="{FF2B5EF4-FFF2-40B4-BE49-F238E27FC236}">
                <a16:creationId xmlns:a16="http://schemas.microsoft.com/office/drawing/2014/main" id="{8BE93368-E9D2-49AB-90E1-662A5970FE37}"/>
              </a:ext>
            </a:extLst>
          </p:cNvPr>
          <p:cNvSpPr txBox="1">
            <a:spLocks noChangeArrowheads="1"/>
          </p:cNvSpPr>
          <p:nvPr/>
        </p:nvSpPr>
        <p:spPr bwMode="auto">
          <a:xfrm>
            <a:off x="4041775" y="558800"/>
            <a:ext cx="62611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ES" altLang="es-CO" sz="1800">
                <a:solidFill>
                  <a:schemeClr val="bg1"/>
                </a:solidFill>
                <a:latin typeface="Lato Regular" panose="020F0502020204030203"/>
                <a:ea typeface="Lato Regular" panose="020F0502020204030203"/>
                <a:cs typeface="Lato Regular" panose="020F0502020204030203"/>
              </a:rPr>
              <a:t>PROYECCION SOCIEDADES EXTINTOS </a:t>
            </a:r>
          </a:p>
        </p:txBody>
      </p:sp>
      <p:sp>
        <p:nvSpPr>
          <p:cNvPr id="11270" name="CuadroTexto 10">
            <a:extLst>
              <a:ext uri="{FF2B5EF4-FFF2-40B4-BE49-F238E27FC236}">
                <a16:creationId xmlns:a16="http://schemas.microsoft.com/office/drawing/2014/main" id="{25AC5BF9-22F5-4F7F-A5D2-BF848CD49F11}"/>
              </a:ext>
            </a:extLst>
          </p:cNvPr>
          <p:cNvSpPr txBox="1">
            <a:spLocks noChangeArrowheads="1"/>
          </p:cNvSpPr>
          <p:nvPr/>
        </p:nvSpPr>
        <p:spPr bwMode="auto">
          <a:xfrm>
            <a:off x="5954713" y="6535739"/>
            <a:ext cx="4533900"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ES" altLang="es-CO" sz="1400">
                <a:solidFill>
                  <a:srgbClr val="A9A8A9"/>
                </a:solidFill>
                <a:latin typeface="Lato Regular" panose="020F0502020204030203"/>
                <a:ea typeface="Lato Regular" panose="020F0502020204030203"/>
                <a:cs typeface="Lato Regular" panose="020F0502020204030203"/>
              </a:rPr>
              <a:t>Sociedad de Activos Especiales</a:t>
            </a:r>
          </a:p>
        </p:txBody>
      </p:sp>
      <p:sp>
        <p:nvSpPr>
          <p:cNvPr id="11271" name="CuadroTexto 3">
            <a:extLst>
              <a:ext uri="{FF2B5EF4-FFF2-40B4-BE49-F238E27FC236}">
                <a16:creationId xmlns:a16="http://schemas.microsoft.com/office/drawing/2014/main" id="{79F86A9C-1B0F-4769-8503-2638294256C1}"/>
              </a:ext>
            </a:extLst>
          </p:cNvPr>
          <p:cNvSpPr txBox="1">
            <a:spLocks noChangeArrowheads="1"/>
          </p:cNvSpPr>
          <p:nvPr/>
        </p:nvSpPr>
        <p:spPr bwMode="auto">
          <a:xfrm>
            <a:off x="1736726" y="1728788"/>
            <a:ext cx="2557463" cy="1200150"/>
          </a:xfrm>
          <a:prstGeom prst="rect">
            <a:avLst/>
          </a:prstGeom>
          <a:solidFill>
            <a:schemeClr val="bg1"/>
          </a:solidFill>
          <a:ln w="25400">
            <a:solidFill>
              <a:schemeClr val="tx2"/>
            </a:solidFill>
          </a:ln>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ES" altLang="es-CO" dirty="0"/>
              <a:t>Este escenario trae el presupuesto en el cual las ventas sean el 100% de lo que se aliste. </a:t>
            </a:r>
            <a:endParaRPr lang="es-CO" altLang="es-CO" dirty="0"/>
          </a:p>
        </p:txBody>
      </p:sp>
      <p:graphicFrame>
        <p:nvGraphicFramePr>
          <p:cNvPr id="9" name="Gráfico 8">
            <a:extLst>
              <a:ext uri="{FF2B5EF4-FFF2-40B4-BE49-F238E27FC236}">
                <a16:creationId xmlns:a16="http://schemas.microsoft.com/office/drawing/2014/main" id="{02522BC8-FCF1-46D9-981F-B06CE3EE794A}"/>
              </a:ext>
            </a:extLst>
          </p:cNvPr>
          <p:cNvGraphicFramePr>
            <a:graphicFrameLocks/>
          </p:cNvGraphicFramePr>
          <p:nvPr/>
        </p:nvGraphicFramePr>
        <p:xfrm>
          <a:off x="2729948" y="1524000"/>
          <a:ext cx="7758666" cy="4598504"/>
        </p:xfrm>
        <a:graphic>
          <a:graphicData uri="http://schemas.openxmlformats.org/drawingml/2006/chart">
            <c:chart xmlns:c="http://schemas.openxmlformats.org/drawingml/2006/chart" xmlns:r="http://schemas.openxmlformats.org/officeDocument/2006/relationships" r:id="rId3"/>
          </a:graphicData>
        </a:graphic>
      </p:graphicFrame>
      <p:sp>
        <p:nvSpPr>
          <p:cNvPr id="11" name="Rectángulo 10">
            <a:extLst>
              <a:ext uri="{FF2B5EF4-FFF2-40B4-BE49-F238E27FC236}">
                <a16:creationId xmlns:a16="http://schemas.microsoft.com/office/drawing/2014/main" id="{37690E38-A3B2-4132-AC75-21429FDADC8B}"/>
              </a:ext>
            </a:extLst>
          </p:cNvPr>
          <p:cNvSpPr/>
          <p:nvPr/>
        </p:nvSpPr>
        <p:spPr>
          <a:xfrm>
            <a:off x="0" y="-11403"/>
            <a:ext cx="12192000" cy="1131218"/>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2800" b="1" dirty="0">
                <a:latin typeface="+mj-lt"/>
              </a:rPr>
              <a:t>PROYECCIÓN SOCIEDADES EXTINTAS</a:t>
            </a:r>
          </a:p>
        </p:txBody>
      </p:sp>
      <p:pic>
        <p:nvPicPr>
          <p:cNvPr id="12" name="Imagen 11" descr="Fondos oscuros-01.png">
            <a:extLst>
              <a:ext uri="{FF2B5EF4-FFF2-40B4-BE49-F238E27FC236}">
                <a16:creationId xmlns:a16="http://schemas.microsoft.com/office/drawing/2014/main" id="{5AC45D4B-BB9D-46DC-8502-66970D501EB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07011" y="62023"/>
            <a:ext cx="2167488" cy="1046391"/>
          </a:xfrm>
          <a:prstGeom prst="rect">
            <a:avLst/>
          </a:prstGeom>
        </p:spPr>
      </p:pic>
      <p:sp>
        <p:nvSpPr>
          <p:cNvPr id="13" name="Rectángulo 12">
            <a:extLst>
              <a:ext uri="{FF2B5EF4-FFF2-40B4-BE49-F238E27FC236}">
                <a16:creationId xmlns:a16="http://schemas.microsoft.com/office/drawing/2014/main" id="{9101E128-D765-46CC-8E86-EEA6ABDC2416}"/>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dirty="0"/>
          </a:p>
        </p:txBody>
      </p:sp>
      <p:sp>
        <p:nvSpPr>
          <p:cNvPr id="14" name="CuadroTexto 11">
            <a:extLst>
              <a:ext uri="{FF2B5EF4-FFF2-40B4-BE49-F238E27FC236}">
                <a16:creationId xmlns:a16="http://schemas.microsoft.com/office/drawing/2014/main" id="{E0CA6AA9-C6C2-4861-B854-78B42BC80D7C}"/>
              </a:ext>
            </a:extLst>
          </p:cNvPr>
          <p:cNvSpPr txBox="1">
            <a:spLocks noChangeArrowheads="1"/>
          </p:cNvSpPr>
          <p:nvPr/>
        </p:nvSpPr>
        <p:spPr bwMode="auto">
          <a:xfrm>
            <a:off x="7415869" y="6540500"/>
            <a:ext cx="4533900"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ES" altLang="es-CO" sz="1400" dirty="0">
                <a:solidFill>
                  <a:schemeClr val="bg1"/>
                </a:solidFill>
                <a:latin typeface="Lato Regular" panose="020F0502020204030203"/>
                <a:ea typeface="Lato Regular" panose="020F0502020204030203"/>
                <a:cs typeface="Lato Regular" panose="020F0502020204030203"/>
              </a:rPr>
              <a:t>Sociedad de Activos Especiales</a:t>
            </a:r>
          </a:p>
        </p:txBody>
      </p:sp>
    </p:spTree>
    <p:extLst>
      <p:ext uri="{BB962C8B-B14F-4D97-AF65-F5344CB8AC3E}">
        <p14:creationId xmlns:p14="http://schemas.microsoft.com/office/powerpoint/2010/main" val="2718349935"/>
      </p:ext>
    </p:extLst>
  </p:cSld>
  <p:clrMapOvr>
    <a:masterClrMapping/>
  </p:clrMapOvr>
  <p:transition spd="slow">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58A02928-25BD-41B6-81D3-26CBB12AE031}"/>
              </a:ext>
            </a:extLst>
          </p:cNvPr>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dirty="0"/>
          </a:p>
        </p:txBody>
      </p:sp>
      <p:sp>
        <p:nvSpPr>
          <p:cNvPr id="10" name="Rectángulo 9">
            <a:extLst>
              <a:ext uri="{FF2B5EF4-FFF2-40B4-BE49-F238E27FC236}">
                <a16:creationId xmlns:a16="http://schemas.microsoft.com/office/drawing/2014/main" id="{8B1B0898-2E3F-43BD-8EB9-A02E03BD43EF}"/>
              </a:ext>
            </a:extLst>
          </p:cNvPr>
          <p:cNvSpPr/>
          <p:nvPr/>
        </p:nvSpPr>
        <p:spPr>
          <a:xfrm>
            <a:off x="0" y="0"/>
            <a:ext cx="12192000" cy="1195388"/>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dirty="0"/>
          </a:p>
        </p:txBody>
      </p:sp>
      <p:pic>
        <p:nvPicPr>
          <p:cNvPr id="12292" name="Imagen 8" descr="Fondos oscuros-01.png">
            <a:extLst>
              <a:ext uri="{FF2B5EF4-FFF2-40B4-BE49-F238E27FC236}">
                <a16:creationId xmlns:a16="http://schemas.microsoft.com/office/drawing/2014/main" id="{02959413-9EBE-4819-9973-3E155FB0837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71217" y="16301"/>
            <a:ext cx="2222500" cy="903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3" name="CuadroTexto 21">
            <a:extLst>
              <a:ext uri="{FF2B5EF4-FFF2-40B4-BE49-F238E27FC236}">
                <a16:creationId xmlns:a16="http://schemas.microsoft.com/office/drawing/2014/main" id="{2258DCCE-CBC5-46B2-A36C-D441F6D1CDFE}"/>
              </a:ext>
            </a:extLst>
          </p:cNvPr>
          <p:cNvSpPr txBox="1">
            <a:spLocks noChangeArrowheads="1"/>
          </p:cNvSpPr>
          <p:nvPr/>
        </p:nvSpPr>
        <p:spPr bwMode="auto">
          <a:xfrm>
            <a:off x="6937375" y="189696"/>
            <a:ext cx="508180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ES" altLang="es-CO" sz="2800" b="1" dirty="0">
                <a:solidFill>
                  <a:schemeClr val="lt1"/>
                </a:solidFill>
                <a:latin typeface="+mj-lt"/>
              </a:rPr>
              <a:t>CONCLUSIONES BIENES EXTINTOS </a:t>
            </a:r>
          </a:p>
        </p:txBody>
      </p:sp>
      <p:sp>
        <p:nvSpPr>
          <p:cNvPr id="12294" name="CuadroTexto 11">
            <a:extLst>
              <a:ext uri="{FF2B5EF4-FFF2-40B4-BE49-F238E27FC236}">
                <a16:creationId xmlns:a16="http://schemas.microsoft.com/office/drawing/2014/main" id="{60B3680B-B23D-40EC-BF16-4FE6D6319190}"/>
              </a:ext>
            </a:extLst>
          </p:cNvPr>
          <p:cNvSpPr txBox="1">
            <a:spLocks noChangeArrowheads="1"/>
          </p:cNvSpPr>
          <p:nvPr/>
        </p:nvSpPr>
        <p:spPr bwMode="auto">
          <a:xfrm>
            <a:off x="5954713" y="6535739"/>
            <a:ext cx="4533900"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ES" altLang="es-CO" sz="1400">
                <a:solidFill>
                  <a:srgbClr val="A9A8A9"/>
                </a:solidFill>
                <a:latin typeface="Lato Regular"/>
                <a:ea typeface="Lato Regular"/>
                <a:cs typeface="Lato Regular"/>
              </a:rPr>
              <a:t>Oficina de Comunicaciones y Atención al Ciudadano</a:t>
            </a:r>
          </a:p>
        </p:txBody>
      </p:sp>
      <p:sp>
        <p:nvSpPr>
          <p:cNvPr id="8" name="Rectangle 4">
            <a:extLst>
              <a:ext uri="{FF2B5EF4-FFF2-40B4-BE49-F238E27FC236}">
                <a16:creationId xmlns:a16="http://schemas.microsoft.com/office/drawing/2014/main" id="{01E17447-9DFE-49B2-83A4-19B650F9E7F1}"/>
              </a:ext>
            </a:extLst>
          </p:cNvPr>
          <p:cNvSpPr>
            <a:spLocks noChangeArrowheads="1"/>
          </p:cNvSpPr>
          <p:nvPr/>
        </p:nvSpPr>
        <p:spPr bwMode="auto">
          <a:xfrm>
            <a:off x="1619251" y="1766889"/>
            <a:ext cx="8683625" cy="3729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9669" tIns="34834" rIns="69669" bIns="34834" anchor="ctr">
            <a:spAutoFit/>
          </a:bodyPr>
          <a:lstStyle/>
          <a:p>
            <a:pPr marL="217713" indent="-217713" algn="just">
              <a:buFont typeface="Arial" panose="020B0604020202020204" pitchFamily="34" charset="0"/>
              <a:buChar char="•"/>
              <a:defRPr/>
            </a:pPr>
            <a:r>
              <a:rPr lang="es-ES_tradnl" altLang="es-CO" sz="1829" dirty="0"/>
              <a:t>De conformidad con la proyecciones analizadas para inmuebles no sociales se va a contar con un portafolio </a:t>
            </a:r>
            <a:r>
              <a:rPr lang="es-ES_tradnl" altLang="es-CO" sz="1829" b="1" dirty="0"/>
              <a:t>de 251 inmuebles Extintos </a:t>
            </a:r>
            <a:r>
              <a:rPr lang="es-ES_tradnl" altLang="es-CO" sz="1829" dirty="0"/>
              <a:t>disponibles</a:t>
            </a:r>
            <a:r>
              <a:rPr lang="es-ES_tradnl" altLang="es-CO" sz="1829" b="1" dirty="0"/>
              <a:t> </a:t>
            </a:r>
            <a:r>
              <a:rPr lang="es-ES_tradnl" altLang="es-CO" sz="1829" dirty="0"/>
              <a:t>para la venta en el año 2019, es decir una disminución en  del </a:t>
            </a:r>
            <a:r>
              <a:rPr lang="es-ES_tradnl" altLang="es-CO" sz="1829" b="1" dirty="0"/>
              <a:t>83% del inventario </a:t>
            </a:r>
            <a:r>
              <a:rPr lang="es-ES_tradnl" altLang="es-CO" sz="1829" dirty="0"/>
              <a:t>disponible para el 2017 - II . </a:t>
            </a:r>
          </a:p>
          <a:p>
            <a:pPr marL="217713" indent="-217713" algn="just">
              <a:buFont typeface="Arial" panose="020B0604020202020204" pitchFamily="34" charset="0"/>
              <a:buChar char="•"/>
              <a:defRPr/>
            </a:pPr>
            <a:endParaRPr lang="es-ES_tradnl" altLang="es-CO" sz="1829" dirty="0"/>
          </a:p>
          <a:p>
            <a:pPr marL="217713" indent="-217713" algn="just">
              <a:buFont typeface="Arial" panose="020B0604020202020204" pitchFamily="34" charset="0"/>
              <a:buChar char="•"/>
              <a:defRPr/>
            </a:pPr>
            <a:r>
              <a:rPr lang="es-ES_tradnl" altLang="es-CO" sz="1829" dirty="0"/>
              <a:t>De conformidad con la proyecciones analizadas para medios de transporte no sociales </a:t>
            </a:r>
            <a:r>
              <a:rPr lang="es-ES_tradnl" altLang="es-CO" sz="1829" b="1" i="1" dirty="0"/>
              <a:t>NO</a:t>
            </a:r>
            <a:r>
              <a:rPr lang="es-ES_tradnl" altLang="es-CO" sz="1829" dirty="0"/>
              <a:t> se va a contar con un portafolio medios de transporte</a:t>
            </a:r>
            <a:r>
              <a:rPr lang="es-ES_tradnl" altLang="es-CO" sz="1829" b="1" dirty="0"/>
              <a:t> Extintos </a:t>
            </a:r>
            <a:r>
              <a:rPr lang="es-ES_tradnl" altLang="es-CO" sz="1829" dirty="0"/>
              <a:t>para la venta en el año 2019.</a:t>
            </a:r>
          </a:p>
          <a:p>
            <a:pPr marL="217713" indent="-217713" algn="just">
              <a:buFont typeface="Arial" panose="020B0604020202020204" pitchFamily="34" charset="0"/>
              <a:buChar char="•"/>
              <a:defRPr/>
            </a:pPr>
            <a:endParaRPr lang="es-ES_tradnl" altLang="es-CO" sz="1829" dirty="0"/>
          </a:p>
          <a:p>
            <a:pPr marL="217713" indent="-217713" algn="just">
              <a:buFont typeface="Arial" panose="020B0604020202020204" pitchFamily="34" charset="0"/>
              <a:buChar char="•"/>
              <a:defRPr/>
            </a:pPr>
            <a:r>
              <a:rPr lang="es-ES_tradnl" altLang="es-CO" sz="1829" dirty="0"/>
              <a:t>De conformidad con la proyecciones analizadas para sociedades se va a contar con un portafolio </a:t>
            </a:r>
            <a:r>
              <a:rPr lang="es-ES_tradnl" altLang="es-CO" sz="1829" b="1" dirty="0"/>
              <a:t>de 288 Sociedades Extintas </a:t>
            </a:r>
            <a:r>
              <a:rPr lang="es-ES_tradnl" altLang="es-CO" sz="1829" dirty="0"/>
              <a:t>disponibles</a:t>
            </a:r>
            <a:r>
              <a:rPr lang="es-ES_tradnl" altLang="es-CO" sz="1829" b="1" dirty="0"/>
              <a:t> </a:t>
            </a:r>
            <a:r>
              <a:rPr lang="es-ES_tradnl" altLang="es-CO" sz="1829" dirty="0"/>
              <a:t>para la venta en el año 2019, es decir una disminución en  del </a:t>
            </a:r>
            <a:r>
              <a:rPr lang="es-ES_tradnl" altLang="es-CO" sz="1829" b="1" dirty="0"/>
              <a:t>5% del inventario </a:t>
            </a:r>
            <a:r>
              <a:rPr lang="es-ES_tradnl" altLang="es-CO" sz="1829" dirty="0"/>
              <a:t>disponible para el 2017 - II . </a:t>
            </a:r>
          </a:p>
          <a:p>
            <a:pPr marL="217713" indent="-217713" algn="just">
              <a:buFont typeface="Arial" panose="020B0604020202020204" pitchFamily="34" charset="0"/>
              <a:buChar char="•"/>
              <a:defRPr/>
            </a:pPr>
            <a:endParaRPr lang="es-ES_tradnl" altLang="es-CO" sz="1829" dirty="0"/>
          </a:p>
          <a:p>
            <a:pPr marL="217713" indent="-217713" algn="just">
              <a:buFont typeface="Arial" panose="020B0604020202020204" pitchFamily="34" charset="0"/>
              <a:buChar char="•"/>
              <a:defRPr/>
            </a:pPr>
            <a:endParaRPr lang="es-ES_tradnl" altLang="es-CO" sz="1829" dirty="0"/>
          </a:p>
        </p:txBody>
      </p:sp>
      <p:sp>
        <p:nvSpPr>
          <p:cNvPr id="11" name="Rectángulo 10">
            <a:extLst>
              <a:ext uri="{FF2B5EF4-FFF2-40B4-BE49-F238E27FC236}">
                <a16:creationId xmlns:a16="http://schemas.microsoft.com/office/drawing/2014/main" id="{DC15857B-C7EC-4B2C-8D1E-DBF656F476C3}"/>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dirty="0"/>
          </a:p>
        </p:txBody>
      </p:sp>
      <p:sp>
        <p:nvSpPr>
          <p:cNvPr id="12" name="CuadroTexto 11">
            <a:extLst>
              <a:ext uri="{FF2B5EF4-FFF2-40B4-BE49-F238E27FC236}">
                <a16:creationId xmlns:a16="http://schemas.microsoft.com/office/drawing/2014/main" id="{FFA926D7-E593-40AA-8703-188EE5C1594E}"/>
              </a:ext>
            </a:extLst>
          </p:cNvPr>
          <p:cNvSpPr txBox="1">
            <a:spLocks noChangeArrowheads="1"/>
          </p:cNvSpPr>
          <p:nvPr/>
        </p:nvSpPr>
        <p:spPr bwMode="auto">
          <a:xfrm>
            <a:off x="7415869" y="6540500"/>
            <a:ext cx="4533900"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ES" altLang="es-CO" sz="1400" dirty="0">
                <a:solidFill>
                  <a:schemeClr val="bg1"/>
                </a:solidFill>
                <a:latin typeface="Lato Regular" panose="020F0502020204030203"/>
                <a:ea typeface="Lato Regular" panose="020F0502020204030203"/>
                <a:cs typeface="Lato Regular" panose="020F0502020204030203"/>
              </a:rPr>
              <a:t>Sociedad de Activos Especiales</a:t>
            </a:r>
          </a:p>
        </p:txBody>
      </p:sp>
    </p:spTree>
    <p:extLst>
      <p:ext uri="{BB962C8B-B14F-4D97-AF65-F5344CB8AC3E}">
        <p14:creationId xmlns:p14="http://schemas.microsoft.com/office/powerpoint/2010/main" val="1130130436"/>
      </p:ext>
    </p:extLst>
  </p:cSld>
  <p:clrMapOvr>
    <a:masterClrMapping/>
  </p:clrMapOvr>
  <p:transition spd="slow">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36CC3EAE-601D-434E-A7C7-8E2BA3409689}"/>
              </a:ext>
            </a:extLst>
          </p:cNvPr>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dirty="0"/>
          </a:p>
        </p:txBody>
      </p:sp>
      <p:pic>
        <p:nvPicPr>
          <p:cNvPr id="12292" name="Imagen 8" descr="Fondos oscuros-01.png">
            <a:extLst>
              <a:ext uri="{FF2B5EF4-FFF2-40B4-BE49-F238E27FC236}">
                <a16:creationId xmlns:a16="http://schemas.microsoft.com/office/drawing/2014/main" id="{6266B786-3B17-4C40-BE3B-62EFD1E7AC1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619250" y="133350"/>
            <a:ext cx="22225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3" name="CuadroTexto 21">
            <a:extLst>
              <a:ext uri="{FF2B5EF4-FFF2-40B4-BE49-F238E27FC236}">
                <a16:creationId xmlns:a16="http://schemas.microsoft.com/office/drawing/2014/main" id="{180697BE-40F4-4B41-84B6-CA920929CE75}"/>
              </a:ext>
            </a:extLst>
          </p:cNvPr>
          <p:cNvSpPr txBox="1">
            <a:spLocks noChangeArrowheads="1"/>
          </p:cNvSpPr>
          <p:nvPr/>
        </p:nvSpPr>
        <p:spPr bwMode="auto">
          <a:xfrm>
            <a:off x="6937375" y="666750"/>
            <a:ext cx="33655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ES" altLang="es-CO" sz="1800">
                <a:solidFill>
                  <a:schemeClr val="bg1"/>
                </a:solidFill>
                <a:latin typeface="Lato Regular" panose="020F0502020204030203"/>
                <a:ea typeface="Lato Regular" panose="020F0502020204030203"/>
                <a:cs typeface="Lato Regular" panose="020F0502020204030203"/>
              </a:rPr>
              <a:t>Activos con transparencia</a:t>
            </a:r>
          </a:p>
        </p:txBody>
      </p:sp>
      <p:sp>
        <p:nvSpPr>
          <p:cNvPr id="12294" name="CuadroTexto 24">
            <a:extLst>
              <a:ext uri="{FF2B5EF4-FFF2-40B4-BE49-F238E27FC236}">
                <a16:creationId xmlns:a16="http://schemas.microsoft.com/office/drawing/2014/main" id="{24B034FB-A5A2-495C-BE46-CEE74E8CC4BF}"/>
              </a:ext>
            </a:extLst>
          </p:cNvPr>
          <p:cNvSpPr txBox="1">
            <a:spLocks noChangeArrowheads="1"/>
          </p:cNvSpPr>
          <p:nvPr/>
        </p:nvSpPr>
        <p:spPr bwMode="auto">
          <a:xfrm>
            <a:off x="2305051" y="1901825"/>
            <a:ext cx="7813675" cy="341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s-ES" altLang="es-CO" sz="7200" b="1">
                <a:solidFill>
                  <a:srgbClr val="000A8B"/>
                </a:solidFill>
              </a:rPr>
              <a:t>EN PROCESO DE EXTINCIÓN DE DOMINIO </a:t>
            </a:r>
          </a:p>
        </p:txBody>
      </p:sp>
      <p:sp>
        <p:nvSpPr>
          <p:cNvPr id="12295" name="CuadroTexto 11">
            <a:extLst>
              <a:ext uri="{FF2B5EF4-FFF2-40B4-BE49-F238E27FC236}">
                <a16:creationId xmlns:a16="http://schemas.microsoft.com/office/drawing/2014/main" id="{843817EB-ADE6-4DFB-B4DB-EF37B2B7B028}"/>
              </a:ext>
            </a:extLst>
          </p:cNvPr>
          <p:cNvSpPr txBox="1">
            <a:spLocks noChangeArrowheads="1"/>
          </p:cNvSpPr>
          <p:nvPr/>
        </p:nvSpPr>
        <p:spPr bwMode="auto">
          <a:xfrm>
            <a:off x="5954713" y="6535739"/>
            <a:ext cx="4533900"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ES" altLang="es-CO" sz="1400">
                <a:solidFill>
                  <a:srgbClr val="A9A8A9"/>
                </a:solidFill>
                <a:latin typeface="Lato Regular" panose="020F0502020204030203"/>
                <a:ea typeface="Lato Regular" panose="020F0502020204030203"/>
                <a:cs typeface="Lato Regular" panose="020F0502020204030203"/>
              </a:rPr>
              <a:t>Oficina de Comunicaciones y Atención al Ciudadano</a:t>
            </a:r>
          </a:p>
        </p:txBody>
      </p:sp>
      <p:sp>
        <p:nvSpPr>
          <p:cNvPr id="8" name="Rectángulo 7">
            <a:extLst>
              <a:ext uri="{FF2B5EF4-FFF2-40B4-BE49-F238E27FC236}">
                <a16:creationId xmlns:a16="http://schemas.microsoft.com/office/drawing/2014/main" id="{D8C7224D-B855-443B-AA4C-C7F0D68D1C13}"/>
              </a:ext>
            </a:extLst>
          </p:cNvPr>
          <p:cNvSpPr/>
          <p:nvPr/>
        </p:nvSpPr>
        <p:spPr>
          <a:xfrm>
            <a:off x="0" y="-11403"/>
            <a:ext cx="12192000" cy="1131218"/>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2800" b="1" dirty="0">
                <a:latin typeface="+mj-lt"/>
              </a:rPr>
              <a:t>ACTIVOS CON TRANSPARECIA</a:t>
            </a:r>
          </a:p>
        </p:txBody>
      </p:sp>
      <p:pic>
        <p:nvPicPr>
          <p:cNvPr id="9" name="Imagen 8" descr="Fondos oscuros-01.png">
            <a:extLst>
              <a:ext uri="{FF2B5EF4-FFF2-40B4-BE49-F238E27FC236}">
                <a16:creationId xmlns:a16="http://schemas.microsoft.com/office/drawing/2014/main" id="{5B49599A-873B-4007-BF9C-8DEF565A0B5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7011" y="62023"/>
            <a:ext cx="2167488" cy="1046391"/>
          </a:xfrm>
          <a:prstGeom prst="rect">
            <a:avLst/>
          </a:prstGeom>
        </p:spPr>
      </p:pic>
      <p:sp>
        <p:nvSpPr>
          <p:cNvPr id="11" name="Rectángulo 10">
            <a:extLst>
              <a:ext uri="{FF2B5EF4-FFF2-40B4-BE49-F238E27FC236}">
                <a16:creationId xmlns:a16="http://schemas.microsoft.com/office/drawing/2014/main" id="{DB1914F8-D503-4518-AC0B-DF574A05F120}"/>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dirty="0"/>
          </a:p>
        </p:txBody>
      </p:sp>
      <p:sp>
        <p:nvSpPr>
          <p:cNvPr id="12" name="CuadroTexto 11">
            <a:extLst>
              <a:ext uri="{FF2B5EF4-FFF2-40B4-BE49-F238E27FC236}">
                <a16:creationId xmlns:a16="http://schemas.microsoft.com/office/drawing/2014/main" id="{7760B550-59D8-410C-94FC-90FF424F9A9F}"/>
              </a:ext>
            </a:extLst>
          </p:cNvPr>
          <p:cNvSpPr txBox="1">
            <a:spLocks noChangeArrowheads="1"/>
          </p:cNvSpPr>
          <p:nvPr/>
        </p:nvSpPr>
        <p:spPr bwMode="auto">
          <a:xfrm>
            <a:off x="7415869" y="6540500"/>
            <a:ext cx="4533900"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ES" altLang="es-CO" sz="1400" dirty="0">
                <a:solidFill>
                  <a:schemeClr val="bg1"/>
                </a:solidFill>
                <a:latin typeface="Lato Regular" panose="020F0502020204030203"/>
                <a:ea typeface="Lato Regular" panose="020F0502020204030203"/>
                <a:cs typeface="Lato Regular" panose="020F0502020204030203"/>
              </a:rPr>
              <a:t>Sociedad de Activos Especiales</a:t>
            </a:r>
          </a:p>
        </p:txBody>
      </p:sp>
    </p:spTree>
    <p:extLst>
      <p:ext uri="{BB962C8B-B14F-4D97-AF65-F5344CB8AC3E}">
        <p14:creationId xmlns:p14="http://schemas.microsoft.com/office/powerpoint/2010/main" val="1569337573"/>
      </p:ext>
    </p:extLst>
  </p:cSld>
  <p:clrMapOvr>
    <a:masterClrMapping/>
  </p:clrMapOvr>
  <p:transition spd="slow">
    <p:fade/>
  </p:transition>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4" name="Rectángulo 13">
            <a:extLst>
              <a:ext uri="{FF2B5EF4-FFF2-40B4-BE49-F238E27FC236}">
                <a16:creationId xmlns:a16="http://schemas.microsoft.com/office/drawing/2014/main" id="{8FC4B22B-56A7-49FE-BC75-52CF37C40A2A}"/>
              </a:ext>
            </a:extLst>
          </p:cNvPr>
          <p:cNvSpPr/>
          <p:nvPr/>
        </p:nvSpPr>
        <p:spPr>
          <a:xfrm>
            <a:off x="1947864" y="6638926"/>
            <a:ext cx="8262937" cy="21907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dirty="0"/>
          </a:p>
        </p:txBody>
      </p:sp>
      <p:sp>
        <p:nvSpPr>
          <p:cNvPr id="15" name="Rectángulo 14">
            <a:extLst>
              <a:ext uri="{FF2B5EF4-FFF2-40B4-BE49-F238E27FC236}">
                <a16:creationId xmlns:a16="http://schemas.microsoft.com/office/drawing/2014/main" id="{6E7FF585-229F-4646-B9D7-8F1062FE8547}"/>
              </a:ext>
            </a:extLst>
          </p:cNvPr>
          <p:cNvSpPr/>
          <p:nvPr/>
        </p:nvSpPr>
        <p:spPr>
          <a:xfrm>
            <a:off x="1981200" y="20639"/>
            <a:ext cx="8229600" cy="90963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dirty="0"/>
          </a:p>
        </p:txBody>
      </p:sp>
      <p:pic>
        <p:nvPicPr>
          <p:cNvPr id="13316" name="Imagen 8" descr="Fondos oscuros-01.png">
            <a:extLst>
              <a:ext uri="{FF2B5EF4-FFF2-40B4-BE49-F238E27FC236}">
                <a16:creationId xmlns:a16="http://schemas.microsoft.com/office/drawing/2014/main" id="{85302545-F3EC-4639-B032-9B58EAC0B67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54226" y="122238"/>
            <a:ext cx="1692275" cy="81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uadroTexto 4">
            <a:extLst>
              <a:ext uri="{FF2B5EF4-FFF2-40B4-BE49-F238E27FC236}">
                <a16:creationId xmlns:a16="http://schemas.microsoft.com/office/drawing/2014/main" id="{BF8F79B1-6183-4130-8DBA-22AFC73B2B54}"/>
              </a:ext>
            </a:extLst>
          </p:cNvPr>
          <p:cNvSpPr txBox="1">
            <a:spLocks noChangeArrowheads="1"/>
          </p:cNvSpPr>
          <p:nvPr/>
        </p:nvSpPr>
        <p:spPr bwMode="auto">
          <a:xfrm>
            <a:off x="4767264" y="252413"/>
            <a:ext cx="5341937" cy="74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defRPr/>
            </a:pPr>
            <a:r>
              <a:rPr lang="es-ES" altLang="es-CO" sz="2133" dirty="0">
                <a:solidFill>
                  <a:schemeClr val="bg1"/>
                </a:solidFill>
                <a:latin typeface="Lato Regular"/>
                <a:ea typeface="Lato Regular"/>
                <a:cs typeface="Lato Regular"/>
              </a:rPr>
              <a:t>GESTIÓN PRODUCTIVIDADES ACTIVOS EN PROCESO </a:t>
            </a:r>
          </a:p>
        </p:txBody>
      </p:sp>
      <p:sp>
        <p:nvSpPr>
          <p:cNvPr id="18" name="CuadroTexto 10">
            <a:extLst>
              <a:ext uri="{FF2B5EF4-FFF2-40B4-BE49-F238E27FC236}">
                <a16:creationId xmlns:a16="http://schemas.microsoft.com/office/drawing/2014/main" id="{9F20C552-D5A0-46CD-8374-C3FC249D512A}"/>
              </a:ext>
            </a:extLst>
          </p:cNvPr>
          <p:cNvSpPr txBox="1">
            <a:spLocks noChangeArrowheads="1"/>
          </p:cNvSpPr>
          <p:nvPr/>
        </p:nvSpPr>
        <p:spPr bwMode="auto">
          <a:xfrm>
            <a:off x="5322888" y="6634164"/>
            <a:ext cx="4887912" cy="25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defRPr/>
            </a:pPr>
            <a:r>
              <a:rPr lang="es-ES" altLang="es-CO" sz="1067" dirty="0">
                <a:solidFill>
                  <a:srgbClr val="A9A8A9"/>
                </a:solidFill>
                <a:latin typeface="Lato Regular"/>
                <a:ea typeface="Lato Regular"/>
                <a:cs typeface="Lato Regular"/>
              </a:rPr>
              <a:t>Sociedad de Activos Especiales</a:t>
            </a:r>
          </a:p>
        </p:txBody>
      </p:sp>
      <p:sp>
        <p:nvSpPr>
          <p:cNvPr id="12" name="CuadroTexto 11">
            <a:extLst>
              <a:ext uri="{FF2B5EF4-FFF2-40B4-BE49-F238E27FC236}">
                <a16:creationId xmlns:a16="http://schemas.microsoft.com/office/drawing/2014/main" id="{B680E0DB-050A-4A98-8CF8-A2CE6359889B}"/>
              </a:ext>
            </a:extLst>
          </p:cNvPr>
          <p:cNvSpPr txBox="1"/>
          <p:nvPr/>
        </p:nvSpPr>
        <p:spPr>
          <a:xfrm>
            <a:off x="7767638" y="6142038"/>
            <a:ext cx="1998662" cy="514350"/>
          </a:xfrm>
          <a:prstGeom prst="rect">
            <a:avLst/>
          </a:prstGeom>
          <a:noFill/>
        </p:spPr>
        <p:txBody>
          <a:bodyPr wrap="none">
            <a:spAutoFit/>
          </a:bodyPr>
          <a:lstStyle/>
          <a:p>
            <a:pPr>
              <a:defRPr/>
            </a:pPr>
            <a:r>
              <a:rPr lang="es-ES" sz="914" dirty="0"/>
              <a:t>*Información con corte 31 de Octubre</a:t>
            </a:r>
          </a:p>
          <a:p>
            <a:pPr>
              <a:defRPr/>
            </a:pPr>
            <a:r>
              <a:rPr lang="es-ES" sz="914" dirty="0"/>
              <a:t>Fuente: Gerencia Financiera</a:t>
            </a:r>
          </a:p>
          <a:p>
            <a:pPr>
              <a:defRPr/>
            </a:pPr>
            <a:endParaRPr lang="es-CO" sz="914" dirty="0"/>
          </a:p>
        </p:txBody>
      </p:sp>
      <p:sp>
        <p:nvSpPr>
          <p:cNvPr id="27" name="CuadroTexto 26">
            <a:extLst>
              <a:ext uri="{FF2B5EF4-FFF2-40B4-BE49-F238E27FC236}">
                <a16:creationId xmlns:a16="http://schemas.microsoft.com/office/drawing/2014/main" id="{B45E9EE7-6323-4236-BA7A-F06FE57393A4}"/>
              </a:ext>
            </a:extLst>
          </p:cNvPr>
          <p:cNvSpPr txBox="1"/>
          <p:nvPr/>
        </p:nvSpPr>
        <p:spPr>
          <a:xfrm>
            <a:off x="2695576" y="1528763"/>
            <a:ext cx="5267325" cy="1593850"/>
          </a:xfrm>
          <a:prstGeom prst="rect">
            <a:avLst/>
          </a:prstGeom>
          <a:noFill/>
        </p:spPr>
        <p:txBody>
          <a:bodyPr>
            <a:spAutoFit/>
          </a:bodyPr>
          <a:lstStyle/>
          <a:p>
            <a:pPr algn="just">
              <a:defRPr/>
            </a:pPr>
            <a:r>
              <a:rPr lang="es-CO" sz="2438" b="1" dirty="0"/>
              <a:t>VENTA DE TITULOS DEL PORTAFOLIO</a:t>
            </a:r>
          </a:p>
          <a:p>
            <a:pPr algn="just">
              <a:defRPr/>
            </a:pPr>
            <a:endParaRPr lang="es-CO" sz="2438" b="1" dirty="0"/>
          </a:p>
          <a:p>
            <a:pPr algn="just">
              <a:defRPr/>
            </a:pPr>
            <a:endParaRPr lang="es-CO" sz="2438" dirty="0"/>
          </a:p>
          <a:p>
            <a:pPr algn="just">
              <a:defRPr/>
            </a:pPr>
            <a:endParaRPr lang="es-CO" sz="2438" dirty="0"/>
          </a:p>
        </p:txBody>
      </p:sp>
      <p:sp>
        <p:nvSpPr>
          <p:cNvPr id="28" name="Rectangle 4">
            <a:extLst>
              <a:ext uri="{FF2B5EF4-FFF2-40B4-BE49-F238E27FC236}">
                <a16:creationId xmlns:a16="http://schemas.microsoft.com/office/drawing/2014/main" id="{9B8ABB6A-F6AE-42DF-AD3A-2C01BF572B4C}"/>
              </a:ext>
            </a:extLst>
          </p:cNvPr>
          <p:cNvSpPr>
            <a:spLocks noChangeArrowheads="1"/>
          </p:cNvSpPr>
          <p:nvPr/>
        </p:nvSpPr>
        <p:spPr bwMode="auto">
          <a:xfrm>
            <a:off x="2300288" y="2614613"/>
            <a:ext cx="7808912" cy="175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9669" tIns="34834" rIns="69669" bIns="34834" anchor="ctr">
            <a:spAutoFit/>
          </a:bodyPr>
          <a:lstStyle/>
          <a:p>
            <a:pPr marL="217713" indent="-217713" algn="just">
              <a:buFont typeface="Arial" panose="020B0604020202020204" pitchFamily="34" charset="0"/>
              <a:buChar char="•"/>
              <a:defRPr/>
            </a:pPr>
            <a:r>
              <a:rPr lang="es-ES_tradnl" altLang="es-CO" sz="1829" dirty="0"/>
              <a:t>Registros contables en la cuenta pasiva 2453 - Recursos Recibidos en Administración correspondientes productividades de activos en proceso.</a:t>
            </a:r>
          </a:p>
          <a:p>
            <a:pPr marL="217713" indent="-217713" algn="just">
              <a:buFont typeface="Arial" panose="020B0604020202020204" pitchFamily="34" charset="0"/>
              <a:buChar char="•"/>
              <a:defRPr/>
            </a:pPr>
            <a:r>
              <a:rPr lang="es-ES_tradnl" altLang="es-CO" sz="1829" dirty="0"/>
              <a:t>Títulos valores del portafolio de inversión respaldan recursos de la cuenta 2453.</a:t>
            </a:r>
          </a:p>
          <a:p>
            <a:pPr marL="217713" indent="-217713" algn="just">
              <a:buFont typeface="Arial" panose="020B0604020202020204" pitchFamily="34" charset="0"/>
              <a:buChar char="•"/>
              <a:defRPr/>
            </a:pPr>
            <a:r>
              <a:rPr lang="es-ES_tradnl" altLang="es-CO" sz="1829" dirty="0"/>
              <a:t>Para 2017 se proyecta la venta de títulos representativos de productividades por la suma de </a:t>
            </a:r>
            <a:r>
              <a:rPr lang="es-ES_tradnl" altLang="es-CO" sz="1829" b="1" u="sng" dirty="0"/>
              <a:t>$55.878 millones. </a:t>
            </a:r>
            <a:endParaRPr lang="es-ES_tradnl" altLang="es-CO" sz="1829" b="1" u="sng" dirty="0">
              <a:latin typeface="Arial" panose="020B0604020202020204" pitchFamily="34" charset="0"/>
            </a:endParaRPr>
          </a:p>
        </p:txBody>
      </p:sp>
      <p:sp>
        <p:nvSpPr>
          <p:cNvPr id="10" name="Rectángulo 9">
            <a:extLst>
              <a:ext uri="{FF2B5EF4-FFF2-40B4-BE49-F238E27FC236}">
                <a16:creationId xmlns:a16="http://schemas.microsoft.com/office/drawing/2014/main" id="{9FC1DEF2-13E6-4980-BA65-4D6C305050CD}"/>
              </a:ext>
            </a:extLst>
          </p:cNvPr>
          <p:cNvSpPr/>
          <p:nvPr/>
        </p:nvSpPr>
        <p:spPr>
          <a:xfrm>
            <a:off x="0" y="-11403"/>
            <a:ext cx="12192000" cy="1131218"/>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2800" b="1" dirty="0">
                <a:latin typeface="+mj-lt"/>
              </a:rPr>
              <a:t>GESTIÓN PRODUCTIVIDADES ACTIVOS EN PROCESO</a:t>
            </a:r>
          </a:p>
        </p:txBody>
      </p:sp>
      <p:pic>
        <p:nvPicPr>
          <p:cNvPr id="11" name="Imagen 10" descr="Fondos oscuros-01.png">
            <a:extLst>
              <a:ext uri="{FF2B5EF4-FFF2-40B4-BE49-F238E27FC236}">
                <a16:creationId xmlns:a16="http://schemas.microsoft.com/office/drawing/2014/main" id="{B323B0B7-00AD-4D83-BBC4-843328D74DE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7011" y="62023"/>
            <a:ext cx="2167488" cy="1046391"/>
          </a:xfrm>
          <a:prstGeom prst="rect">
            <a:avLst/>
          </a:prstGeom>
        </p:spPr>
      </p:pic>
      <p:sp>
        <p:nvSpPr>
          <p:cNvPr id="13" name="Rectángulo 12">
            <a:extLst>
              <a:ext uri="{FF2B5EF4-FFF2-40B4-BE49-F238E27FC236}">
                <a16:creationId xmlns:a16="http://schemas.microsoft.com/office/drawing/2014/main" id="{9921BE68-DCB4-429E-9CD2-C39656EC2513}"/>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dirty="0"/>
          </a:p>
        </p:txBody>
      </p:sp>
      <p:sp>
        <p:nvSpPr>
          <p:cNvPr id="16" name="CuadroTexto 11">
            <a:extLst>
              <a:ext uri="{FF2B5EF4-FFF2-40B4-BE49-F238E27FC236}">
                <a16:creationId xmlns:a16="http://schemas.microsoft.com/office/drawing/2014/main" id="{9843A53C-A675-44D8-B36C-8D29A7D625A1}"/>
              </a:ext>
            </a:extLst>
          </p:cNvPr>
          <p:cNvSpPr txBox="1">
            <a:spLocks noChangeArrowheads="1"/>
          </p:cNvSpPr>
          <p:nvPr/>
        </p:nvSpPr>
        <p:spPr bwMode="auto">
          <a:xfrm>
            <a:off x="7415869" y="6540500"/>
            <a:ext cx="4533900"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ES" altLang="es-CO" sz="1400" dirty="0">
                <a:solidFill>
                  <a:schemeClr val="bg1"/>
                </a:solidFill>
                <a:latin typeface="Lato Regular" panose="020F0502020204030203"/>
                <a:ea typeface="Lato Regular" panose="020F0502020204030203"/>
                <a:cs typeface="Lato Regular" panose="020F0502020204030203"/>
              </a:rPr>
              <a:t>Sociedad de Activos Especiales</a:t>
            </a:r>
          </a:p>
        </p:txBody>
      </p:sp>
    </p:spTree>
    <p:extLst>
      <p:ext uri="{BB962C8B-B14F-4D97-AF65-F5344CB8AC3E}">
        <p14:creationId xmlns:p14="http://schemas.microsoft.com/office/powerpoint/2010/main" val="3944493887"/>
      </p:ext>
    </p:extLst>
  </p:cSld>
  <p:clrMapOvr>
    <a:masterClrMapping/>
  </p:clrMapOvr>
  <p:transition spd="slow"/>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27" name="Gráfico 26">
            <a:extLst>
              <a:ext uri="{FF2B5EF4-FFF2-40B4-BE49-F238E27FC236}">
                <a16:creationId xmlns:a16="http://schemas.microsoft.com/office/drawing/2014/main" id="{3CA86FD5-C338-4EF7-B9D4-AE754A710D97}"/>
              </a:ext>
            </a:extLst>
          </p:cNvPr>
          <p:cNvGraphicFramePr>
            <a:graphicFrameLocks/>
          </p:cNvGraphicFramePr>
          <p:nvPr/>
        </p:nvGraphicFramePr>
        <p:xfrm>
          <a:off x="3331029" y="959529"/>
          <a:ext cx="6778171" cy="3852825"/>
        </p:xfrm>
        <a:graphic>
          <a:graphicData uri="http://schemas.openxmlformats.org/drawingml/2006/chart">
            <c:chart xmlns:c="http://schemas.openxmlformats.org/drawingml/2006/chart" xmlns:r="http://schemas.openxmlformats.org/officeDocument/2006/relationships" r:id="rId2"/>
          </a:graphicData>
        </a:graphic>
      </p:graphicFrame>
      <p:sp>
        <p:nvSpPr>
          <p:cNvPr id="14" name="Rectángulo 13">
            <a:extLst>
              <a:ext uri="{FF2B5EF4-FFF2-40B4-BE49-F238E27FC236}">
                <a16:creationId xmlns:a16="http://schemas.microsoft.com/office/drawing/2014/main" id="{8FC4B22B-56A7-49FE-BC75-52CF37C40A2A}"/>
              </a:ext>
            </a:extLst>
          </p:cNvPr>
          <p:cNvSpPr/>
          <p:nvPr/>
        </p:nvSpPr>
        <p:spPr>
          <a:xfrm>
            <a:off x="1947864" y="6638926"/>
            <a:ext cx="8262937" cy="21907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dirty="0"/>
          </a:p>
        </p:txBody>
      </p:sp>
      <p:sp>
        <p:nvSpPr>
          <p:cNvPr id="15" name="Rectángulo 14">
            <a:extLst>
              <a:ext uri="{FF2B5EF4-FFF2-40B4-BE49-F238E27FC236}">
                <a16:creationId xmlns:a16="http://schemas.microsoft.com/office/drawing/2014/main" id="{6E7FF585-229F-4646-B9D7-8F1062FE8547}"/>
              </a:ext>
            </a:extLst>
          </p:cNvPr>
          <p:cNvSpPr/>
          <p:nvPr/>
        </p:nvSpPr>
        <p:spPr>
          <a:xfrm>
            <a:off x="1981200" y="20639"/>
            <a:ext cx="8229600" cy="90963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dirty="0"/>
          </a:p>
        </p:txBody>
      </p:sp>
      <p:pic>
        <p:nvPicPr>
          <p:cNvPr id="14341" name="Imagen 8" descr="Fondos oscuros-01.png">
            <a:extLst>
              <a:ext uri="{FF2B5EF4-FFF2-40B4-BE49-F238E27FC236}">
                <a16:creationId xmlns:a16="http://schemas.microsoft.com/office/drawing/2014/main" id="{54AB9914-92A4-4B78-BDEE-752834D0C79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054226" y="122238"/>
            <a:ext cx="1692275" cy="81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uadroTexto 4">
            <a:extLst>
              <a:ext uri="{FF2B5EF4-FFF2-40B4-BE49-F238E27FC236}">
                <a16:creationId xmlns:a16="http://schemas.microsoft.com/office/drawing/2014/main" id="{BF8F79B1-6183-4130-8DBA-22AFC73B2B54}"/>
              </a:ext>
            </a:extLst>
          </p:cNvPr>
          <p:cNvSpPr txBox="1">
            <a:spLocks noChangeArrowheads="1"/>
          </p:cNvSpPr>
          <p:nvPr/>
        </p:nvSpPr>
        <p:spPr bwMode="auto">
          <a:xfrm>
            <a:off x="4767264" y="252414"/>
            <a:ext cx="5341937" cy="420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defRPr/>
            </a:pPr>
            <a:r>
              <a:rPr lang="es-ES" altLang="es-CO" sz="2133" dirty="0">
                <a:solidFill>
                  <a:schemeClr val="bg1"/>
                </a:solidFill>
                <a:latin typeface="Lato Regular"/>
                <a:ea typeface="Lato Regular"/>
                <a:cs typeface="Lato Regular"/>
              </a:rPr>
              <a:t>GESTIÓN DE ENAJENACIÓN TEMPRANA</a:t>
            </a:r>
          </a:p>
        </p:txBody>
      </p:sp>
      <p:sp>
        <p:nvSpPr>
          <p:cNvPr id="18" name="CuadroTexto 10">
            <a:extLst>
              <a:ext uri="{FF2B5EF4-FFF2-40B4-BE49-F238E27FC236}">
                <a16:creationId xmlns:a16="http://schemas.microsoft.com/office/drawing/2014/main" id="{9F20C552-D5A0-46CD-8374-C3FC249D512A}"/>
              </a:ext>
            </a:extLst>
          </p:cNvPr>
          <p:cNvSpPr txBox="1">
            <a:spLocks noChangeArrowheads="1"/>
          </p:cNvSpPr>
          <p:nvPr/>
        </p:nvSpPr>
        <p:spPr bwMode="auto">
          <a:xfrm>
            <a:off x="5322888" y="6634164"/>
            <a:ext cx="4887912" cy="25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defRPr/>
            </a:pPr>
            <a:r>
              <a:rPr lang="es-ES" altLang="es-CO" sz="1067" dirty="0">
                <a:solidFill>
                  <a:srgbClr val="A9A8A9"/>
                </a:solidFill>
                <a:latin typeface="Lato Regular"/>
                <a:ea typeface="Lato Regular"/>
                <a:cs typeface="Lato Regular"/>
              </a:rPr>
              <a:t>Sociedad de Activos Especiales</a:t>
            </a:r>
          </a:p>
        </p:txBody>
      </p:sp>
      <p:sp>
        <p:nvSpPr>
          <p:cNvPr id="12" name="CuadroTexto 11">
            <a:extLst>
              <a:ext uri="{FF2B5EF4-FFF2-40B4-BE49-F238E27FC236}">
                <a16:creationId xmlns:a16="http://schemas.microsoft.com/office/drawing/2014/main" id="{B680E0DB-050A-4A98-8CF8-A2CE6359889B}"/>
              </a:ext>
            </a:extLst>
          </p:cNvPr>
          <p:cNvSpPr txBox="1"/>
          <p:nvPr/>
        </p:nvSpPr>
        <p:spPr>
          <a:xfrm>
            <a:off x="8255001" y="5959475"/>
            <a:ext cx="1998663" cy="655638"/>
          </a:xfrm>
          <a:prstGeom prst="rect">
            <a:avLst/>
          </a:prstGeom>
          <a:noFill/>
        </p:spPr>
        <p:txBody>
          <a:bodyPr wrap="none">
            <a:spAutoFit/>
          </a:bodyPr>
          <a:lstStyle/>
          <a:p>
            <a:pPr>
              <a:defRPr/>
            </a:pPr>
            <a:r>
              <a:rPr lang="es-ES" sz="914" dirty="0"/>
              <a:t>*Información con corte 31 de Octubre</a:t>
            </a:r>
          </a:p>
          <a:p>
            <a:pPr>
              <a:defRPr/>
            </a:pPr>
            <a:r>
              <a:rPr lang="es-ES" sz="914" dirty="0"/>
              <a:t>Fuente: Matrix, Gerencia de Muebles</a:t>
            </a:r>
          </a:p>
          <a:p>
            <a:pPr>
              <a:defRPr/>
            </a:pPr>
            <a:r>
              <a:rPr lang="es-ES" sz="914" dirty="0"/>
              <a:t>Dinero Cifras en Millones de Dólares</a:t>
            </a:r>
          </a:p>
          <a:p>
            <a:pPr>
              <a:defRPr/>
            </a:pPr>
            <a:endParaRPr lang="es-CO" sz="914" dirty="0"/>
          </a:p>
        </p:txBody>
      </p:sp>
      <p:sp>
        <p:nvSpPr>
          <p:cNvPr id="14345" name="Marcador de contenido 1">
            <a:extLst>
              <a:ext uri="{FF2B5EF4-FFF2-40B4-BE49-F238E27FC236}">
                <a16:creationId xmlns:a16="http://schemas.microsoft.com/office/drawing/2014/main" id="{018D32EA-5806-4BF5-9A9E-6B34947A39B5}"/>
              </a:ext>
            </a:extLst>
          </p:cNvPr>
          <p:cNvSpPr txBox="1">
            <a:spLocks noChangeArrowheads="1"/>
          </p:cNvSpPr>
          <p:nvPr/>
        </p:nvSpPr>
        <p:spPr bwMode="auto">
          <a:xfrm>
            <a:off x="2609851" y="1503364"/>
            <a:ext cx="720725"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1722" tIns="30861" rIns="61722" bIns="30861"/>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685800" indent="-22860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defTabSz="914400">
              <a:lnSpc>
                <a:spcPct val="90000"/>
              </a:lnSpc>
              <a:spcBef>
                <a:spcPts val="1000"/>
              </a:spcBef>
              <a:buNone/>
            </a:pPr>
            <a:r>
              <a:rPr lang="es-ES" altLang="es-CO" sz="1800" b="1">
                <a:solidFill>
                  <a:srgbClr val="000090"/>
                </a:solidFill>
              </a:rPr>
              <a:t>100</a:t>
            </a:r>
            <a:r>
              <a:rPr lang="es-CO" altLang="es-CO" sz="1800" b="1">
                <a:solidFill>
                  <a:srgbClr val="000090"/>
                </a:solidFill>
              </a:rPr>
              <a:t>%</a:t>
            </a:r>
          </a:p>
        </p:txBody>
      </p:sp>
      <p:sp>
        <p:nvSpPr>
          <p:cNvPr id="14346" name="Marcador de contenido 1">
            <a:extLst>
              <a:ext uri="{FF2B5EF4-FFF2-40B4-BE49-F238E27FC236}">
                <a16:creationId xmlns:a16="http://schemas.microsoft.com/office/drawing/2014/main" id="{6A3286FE-9B5E-4150-AE59-B9903FA25B71}"/>
              </a:ext>
            </a:extLst>
          </p:cNvPr>
          <p:cNvSpPr txBox="1">
            <a:spLocks noChangeArrowheads="1"/>
          </p:cNvSpPr>
          <p:nvPr/>
        </p:nvSpPr>
        <p:spPr bwMode="auto">
          <a:xfrm>
            <a:off x="2609851" y="1993901"/>
            <a:ext cx="720725" cy="303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1722" tIns="30861" rIns="61722" bIns="30861"/>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685800" indent="-22860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defTabSz="914400">
              <a:lnSpc>
                <a:spcPct val="90000"/>
              </a:lnSpc>
              <a:spcBef>
                <a:spcPts val="1000"/>
              </a:spcBef>
              <a:buNone/>
            </a:pPr>
            <a:r>
              <a:rPr lang="es-ES" altLang="es-CO" sz="1800" b="1">
                <a:solidFill>
                  <a:srgbClr val="000090"/>
                </a:solidFill>
              </a:rPr>
              <a:t>100</a:t>
            </a:r>
            <a:r>
              <a:rPr lang="es-CO" altLang="es-CO" sz="1800" b="1">
                <a:solidFill>
                  <a:srgbClr val="000090"/>
                </a:solidFill>
              </a:rPr>
              <a:t>%</a:t>
            </a:r>
          </a:p>
        </p:txBody>
      </p:sp>
      <p:graphicFrame>
        <p:nvGraphicFramePr>
          <p:cNvPr id="19" name="Gráfico 18">
            <a:extLst>
              <a:ext uri="{FF2B5EF4-FFF2-40B4-BE49-F238E27FC236}">
                <a16:creationId xmlns:a16="http://schemas.microsoft.com/office/drawing/2014/main" id="{60B79816-666B-4F3F-8242-7708E9B9B98B}"/>
              </a:ext>
            </a:extLst>
          </p:cNvPr>
          <p:cNvGraphicFramePr>
            <a:graphicFrameLocks/>
          </p:cNvGraphicFramePr>
          <p:nvPr/>
        </p:nvGraphicFramePr>
        <p:xfrm>
          <a:off x="2945024" y="4853928"/>
          <a:ext cx="6415314" cy="765914"/>
        </p:xfrm>
        <a:graphic>
          <a:graphicData uri="http://schemas.openxmlformats.org/drawingml/2006/chart">
            <c:chart xmlns:c="http://schemas.openxmlformats.org/drawingml/2006/chart" xmlns:r="http://schemas.openxmlformats.org/officeDocument/2006/relationships" r:id="rId4"/>
          </a:graphicData>
        </a:graphic>
      </p:graphicFrame>
      <p:sp>
        <p:nvSpPr>
          <p:cNvPr id="14348" name="Marcador de contenido 1">
            <a:extLst>
              <a:ext uri="{FF2B5EF4-FFF2-40B4-BE49-F238E27FC236}">
                <a16:creationId xmlns:a16="http://schemas.microsoft.com/office/drawing/2014/main" id="{829B1E9E-CB57-40D4-92CE-C92BAA41E60D}"/>
              </a:ext>
            </a:extLst>
          </p:cNvPr>
          <p:cNvSpPr txBox="1">
            <a:spLocks noChangeArrowheads="1"/>
          </p:cNvSpPr>
          <p:nvPr/>
        </p:nvSpPr>
        <p:spPr bwMode="auto">
          <a:xfrm>
            <a:off x="2609851" y="2395539"/>
            <a:ext cx="720725"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1722" tIns="30861" rIns="61722" bIns="30861"/>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685800" indent="-22860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defTabSz="914400">
              <a:lnSpc>
                <a:spcPct val="90000"/>
              </a:lnSpc>
              <a:spcBef>
                <a:spcPts val="1000"/>
              </a:spcBef>
              <a:buNone/>
            </a:pPr>
            <a:r>
              <a:rPr lang="es-ES" altLang="es-CO" sz="1800" b="1">
                <a:solidFill>
                  <a:srgbClr val="000090"/>
                </a:solidFill>
              </a:rPr>
              <a:t>100</a:t>
            </a:r>
            <a:r>
              <a:rPr lang="es-CO" altLang="es-CO" sz="1800" b="1">
                <a:solidFill>
                  <a:srgbClr val="000090"/>
                </a:solidFill>
              </a:rPr>
              <a:t>%</a:t>
            </a:r>
          </a:p>
        </p:txBody>
      </p:sp>
      <p:sp>
        <p:nvSpPr>
          <p:cNvPr id="14349" name="Marcador de contenido 1">
            <a:extLst>
              <a:ext uri="{FF2B5EF4-FFF2-40B4-BE49-F238E27FC236}">
                <a16:creationId xmlns:a16="http://schemas.microsoft.com/office/drawing/2014/main" id="{89A277D1-5AD3-47AF-90D5-D3E25D2384EE}"/>
              </a:ext>
            </a:extLst>
          </p:cNvPr>
          <p:cNvSpPr txBox="1">
            <a:spLocks noChangeArrowheads="1"/>
          </p:cNvSpPr>
          <p:nvPr/>
        </p:nvSpPr>
        <p:spPr bwMode="auto">
          <a:xfrm>
            <a:off x="2540001" y="2867026"/>
            <a:ext cx="720725"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1722" tIns="30861" rIns="61722" bIns="30861"/>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685800" indent="-22860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defTabSz="914400">
              <a:lnSpc>
                <a:spcPct val="90000"/>
              </a:lnSpc>
              <a:spcBef>
                <a:spcPts val="1000"/>
              </a:spcBef>
              <a:buNone/>
            </a:pPr>
            <a:r>
              <a:rPr lang="es-ES" altLang="es-CO" sz="1800" b="1">
                <a:solidFill>
                  <a:srgbClr val="000090"/>
                </a:solidFill>
              </a:rPr>
              <a:t>39</a:t>
            </a:r>
            <a:r>
              <a:rPr lang="es-CO" altLang="es-CO" sz="1800" b="1">
                <a:solidFill>
                  <a:srgbClr val="000090"/>
                </a:solidFill>
              </a:rPr>
              <a:t>%</a:t>
            </a:r>
          </a:p>
        </p:txBody>
      </p:sp>
      <p:sp>
        <p:nvSpPr>
          <p:cNvPr id="14350" name="Marcador de contenido 1">
            <a:extLst>
              <a:ext uri="{FF2B5EF4-FFF2-40B4-BE49-F238E27FC236}">
                <a16:creationId xmlns:a16="http://schemas.microsoft.com/office/drawing/2014/main" id="{FBCE42D8-304E-48D8-AD31-45924FB53879}"/>
              </a:ext>
            </a:extLst>
          </p:cNvPr>
          <p:cNvSpPr txBox="1">
            <a:spLocks noChangeArrowheads="1"/>
          </p:cNvSpPr>
          <p:nvPr/>
        </p:nvSpPr>
        <p:spPr bwMode="auto">
          <a:xfrm>
            <a:off x="2552701" y="3362326"/>
            <a:ext cx="720725" cy="303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1722" tIns="30861" rIns="61722" bIns="30861"/>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685800" indent="-22860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defTabSz="914400">
              <a:lnSpc>
                <a:spcPct val="90000"/>
              </a:lnSpc>
              <a:spcBef>
                <a:spcPts val="1000"/>
              </a:spcBef>
              <a:buNone/>
            </a:pPr>
            <a:r>
              <a:rPr lang="es-ES" altLang="es-CO" sz="1800" b="1">
                <a:solidFill>
                  <a:srgbClr val="000090"/>
                </a:solidFill>
              </a:rPr>
              <a:t>18</a:t>
            </a:r>
            <a:r>
              <a:rPr lang="es-CO" altLang="es-CO" sz="1800" b="1">
                <a:solidFill>
                  <a:srgbClr val="000090"/>
                </a:solidFill>
              </a:rPr>
              <a:t>%</a:t>
            </a:r>
          </a:p>
        </p:txBody>
      </p:sp>
      <p:sp>
        <p:nvSpPr>
          <p:cNvPr id="14351" name="Marcador de contenido 1">
            <a:extLst>
              <a:ext uri="{FF2B5EF4-FFF2-40B4-BE49-F238E27FC236}">
                <a16:creationId xmlns:a16="http://schemas.microsoft.com/office/drawing/2014/main" id="{DCDBCAB5-4BB4-44EE-BDCF-1F64BAAC7FFF}"/>
              </a:ext>
            </a:extLst>
          </p:cNvPr>
          <p:cNvSpPr txBox="1">
            <a:spLocks noChangeArrowheads="1"/>
          </p:cNvSpPr>
          <p:nvPr/>
        </p:nvSpPr>
        <p:spPr bwMode="auto">
          <a:xfrm>
            <a:off x="2574926" y="3835401"/>
            <a:ext cx="720725"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1722" tIns="30861" rIns="61722" bIns="30861"/>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685800" indent="-22860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defTabSz="914400">
              <a:lnSpc>
                <a:spcPct val="90000"/>
              </a:lnSpc>
              <a:spcBef>
                <a:spcPts val="1000"/>
              </a:spcBef>
              <a:buNone/>
            </a:pPr>
            <a:r>
              <a:rPr lang="es-ES" altLang="es-CO" sz="1800" b="1">
                <a:solidFill>
                  <a:srgbClr val="000090"/>
                </a:solidFill>
              </a:rPr>
              <a:t>24</a:t>
            </a:r>
            <a:r>
              <a:rPr lang="es-CO" altLang="es-CO" sz="1800" b="1">
                <a:solidFill>
                  <a:srgbClr val="000090"/>
                </a:solidFill>
              </a:rPr>
              <a:t>%</a:t>
            </a:r>
          </a:p>
        </p:txBody>
      </p:sp>
      <p:sp>
        <p:nvSpPr>
          <p:cNvPr id="14352" name="Marcador de contenido 1">
            <a:extLst>
              <a:ext uri="{FF2B5EF4-FFF2-40B4-BE49-F238E27FC236}">
                <a16:creationId xmlns:a16="http://schemas.microsoft.com/office/drawing/2014/main" id="{CFE4EFD1-2DE3-495D-A621-EE1CA3A16D68}"/>
              </a:ext>
            </a:extLst>
          </p:cNvPr>
          <p:cNvSpPr txBox="1">
            <a:spLocks noChangeArrowheads="1"/>
          </p:cNvSpPr>
          <p:nvPr/>
        </p:nvSpPr>
        <p:spPr bwMode="auto">
          <a:xfrm>
            <a:off x="2155826" y="4930776"/>
            <a:ext cx="720725" cy="303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1722" tIns="30861" rIns="61722" bIns="30861"/>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685800" indent="-22860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defTabSz="914400">
              <a:lnSpc>
                <a:spcPct val="90000"/>
              </a:lnSpc>
              <a:spcBef>
                <a:spcPts val="1000"/>
              </a:spcBef>
              <a:buNone/>
            </a:pPr>
            <a:r>
              <a:rPr lang="es-ES" altLang="es-CO" sz="1800" b="1">
                <a:solidFill>
                  <a:srgbClr val="000090"/>
                </a:solidFill>
              </a:rPr>
              <a:t>46</a:t>
            </a:r>
            <a:r>
              <a:rPr lang="es-CO" altLang="es-CO" sz="1800" b="1">
                <a:solidFill>
                  <a:srgbClr val="000090"/>
                </a:solidFill>
              </a:rPr>
              <a:t>%</a:t>
            </a:r>
          </a:p>
        </p:txBody>
      </p:sp>
      <p:sp>
        <p:nvSpPr>
          <p:cNvPr id="29" name="Marcador de contenido 1">
            <a:extLst>
              <a:ext uri="{FF2B5EF4-FFF2-40B4-BE49-F238E27FC236}">
                <a16:creationId xmlns:a16="http://schemas.microsoft.com/office/drawing/2014/main" id="{A5A123CD-7F72-4735-A5A3-927269828751}"/>
              </a:ext>
            </a:extLst>
          </p:cNvPr>
          <p:cNvSpPr txBox="1">
            <a:spLocks/>
          </p:cNvSpPr>
          <p:nvPr/>
        </p:nvSpPr>
        <p:spPr>
          <a:xfrm>
            <a:off x="1966914" y="5764213"/>
            <a:ext cx="6313487" cy="660400"/>
          </a:xfrm>
          <a:prstGeom prst="rect">
            <a:avLst/>
          </a:prstGeom>
        </p:spPr>
        <p:txBody>
          <a:bodyPr lIns="61722" tIns="30861" rIns="61722" bIns="30861"/>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defRPr/>
            </a:pPr>
            <a:r>
              <a:rPr lang="es-CO" sz="3048" b="1" dirty="0"/>
              <a:t>Representados en $88.208 y un ahorro en almacenamiento por </a:t>
            </a:r>
            <a:r>
              <a:rPr lang="es-ES_tradnl" sz="3048" b="1" dirty="0"/>
              <a:t>$2.457</a:t>
            </a:r>
            <a:endParaRPr lang="es-CO" sz="3048" b="1" dirty="0"/>
          </a:p>
        </p:txBody>
      </p:sp>
      <p:sp>
        <p:nvSpPr>
          <p:cNvPr id="22" name="Rectángulo 21">
            <a:extLst>
              <a:ext uri="{FF2B5EF4-FFF2-40B4-BE49-F238E27FC236}">
                <a16:creationId xmlns:a16="http://schemas.microsoft.com/office/drawing/2014/main" id="{427D57FE-BA68-4A65-A97E-3AF603014A42}"/>
              </a:ext>
            </a:extLst>
          </p:cNvPr>
          <p:cNvSpPr/>
          <p:nvPr/>
        </p:nvSpPr>
        <p:spPr>
          <a:xfrm>
            <a:off x="0" y="-11403"/>
            <a:ext cx="12192000" cy="1131218"/>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2800" b="1" dirty="0">
                <a:latin typeface="+mj-lt"/>
              </a:rPr>
              <a:t>GESTIÓN ENAJENACIÓN TEMPRANA</a:t>
            </a:r>
          </a:p>
        </p:txBody>
      </p:sp>
      <p:pic>
        <p:nvPicPr>
          <p:cNvPr id="23" name="Imagen 22" descr="Fondos oscuros-01.png">
            <a:extLst>
              <a:ext uri="{FF2B5EF4-FFF2-40B4-BE49-F238E27FC236}">
                <a16:creationId xmlns:a16="http://schemas.microsoft.com/office/drawing/2014/main" id="{90B81A7C-9A85-44A7-9B7B-5B5EA7315F9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07011" y="62023"/>
            <a:ext cx="2167488" cy="1046391"/>
          </a:xfrm>
          <a:prstGeom prst="rect">
            <a:avLst/>
          </a:prstGeom>
        </p:spPr>
      </p:pic>
      <p:sp>
        <p:nvSpPr>
          <p:cNvPr id="24" name="Rectángulo 23">
            <a:extLst>
              <a:ext uri="{FF2B5EF4-FFF2-40B4-BE49-F238E27FC236}">
                <a16:creationId xmlns:a16="http://schemas.microsoft.com/office/drawing/2014/main" id="{5166C745-5A06-486B-94ED-0A3704A202A3}"/>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dirty="0"/>
          </a:p>
        </p:txBody>
      </p:sp>
      <p:sp>
        <p:nvSpPr>
          <p:cNvPr id="25" name="CuadroTexto 11">
            <a:extLst>
              <a:ext uri="{FF2B5EF4-FFF2-40B4-BE49-F238E27FC236}">
                <a16:creationId xmlns:a16="http://schemas.microsoft.com/office/drawing/2014/main" id="{CE93CD6D-72D3-4741-AA42-28D1AE26C187}"/>
              </a:ext>
            </a:extLst>
          </p:cNvPr>
          <p:cNvSpPr txBox="1">
            <a:spLocks noChangeArrowheads="1"/>
          </p:cNvSpPr>
          <p:nvPr/>
        </p:nvSpPr>
        <p:spPr bwMode="auto">
          <a:xfrm>
            <a:off x="7415869" y="6540500"/>
            <a:ext cx="4533900"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ES" altLang="es-CO" sz="1400" dirty="0">
                <a:solidFill>
                  <a:schemeClr val="bg1"/>
                </a:solidFill>
                <a:latin typeface="Lato Regular" panose="020F0502020204030203"/>
                <a:ea typeface="Lato Regular" panose="020F0502020204030203"/>
                <a:cs typeface="Lato Regular" panose="020F0502020204030203"/>
              </a:rPr>
              <a:t>Sociedad de Activos Especiales</a:t>
            </a:r>
          </a:p>
        </p:txBody>
      </p:sp>
    </p:spTree>
    <p:extLst>
      <p:ext uri="{BB962C8B-B14F-4D97-AF65-F5344CB8AC3E}">
        <p14:creationId xmlns:p14="http://schemas.microsoft.com/office/powerpoint/2010/main" val="564195555"/>
      </p:ext>
    </p:extLst>
  </p:cSld>
  <p:clrMapOvr>
    <a:masterClrMapping/>
  </p:clrMapOvr>
  <p:transition spd="slow"/>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1112F677-C343-4A77-BF13-70EC51D128EC}"/>
              </a:ext>
            </a:extLst>
          </p:cNvPr>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dirty="0"/>
          </a:p>
        </p:txBody>
      </p:sp>
      <p:pic>
        <p:nvPicPr>
          <p:cNvPr id="15364" name="Imagen 8" descr="Fondos oscuros-01.png">
            <a:extLst>
              <a:ext uri="{FF2B5EF4-FFF2-40B4-BE49-F238E27FC236}">
                <a16:creationId xmlns:a16="http://schemas.microsoft.com/office/drawing/2014/main" id="{59013D9A-038F-443D-81B7-1C0705AAA0F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619250" y="133350"/>
            <a:ext cx="22225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5" name="CuadroTexto 4">
            <a:extLst>
              <a:ext uri="{FF2B5EF4-FFF2-40B4-BE49-F238E27FC236}">
                <a16:creationId xmlns:a16="http://schemas.microsoft.com/office/drawing/2014/main" id="{6C9F96A1-FEFF-4B86-B7C1-CA29DB9A0AD3}"/>
              </a:ext>
            </a:extLst>
          </p:cNvPr>
          <p:cNvSpPr txBox="1">
            <a:spLocks noChangeArrowheads="1"/>
          </p:cNvSpPr>
          <p:nvPr/>
        </p:nvSpPr>
        <p:spPr bwMode="auto">
          <a:xfrm>
            <a:off x="4041775" y="666750"/>
            <a:ext cx="62611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ES" altLang="es-CO" sz="1800">
                <a:solidFill>
                  <a:schemeClr val="bg1"/>
                </a:solidFill>
                <a:latin typeface="Lato Regular" panose="020F0502020204030203"/>
                <a:ea typeface="Lato Regular" panose="020F0502020204030203"/>
                <a:cs typeface="Lato Regular" panose="020F0502020204030203"/>
              </a:rPr>
              <a:t>PROYECCION INMUEBLES EN PROCESO </a:t>
            </a:r>
          </a:p>
        </p:txBody>
      </p:sp>
      <p:sp>
        <p:nvSpPr>
          <p:cNvPr id="15366" name="CuadroTexto 10">
            <a:extLst>
              <a:ext uri="{FF2B5EF4-FFF2-40B4-BE49-F238E27FC236}">
                <a16:creationId xmlns:a16="http://schemas.microsoft.com/office/drawing/2014/main" id="{E8C3F094-57E2-450C-9FBD-DCE5ACAAD71A}"/>
              </a:ext>
            </a:extLst>
          </p:cNvPr>
          <p:cNvSpPr txBox="1">
            <a:spLocks noChangeArrowheads="1"/>
          </p:cNvSpPr>
          <p:nvPr/>
        </p:nvSpPr>
        <p:spPr bwMode="auto">
          <a:xfrm>
            <a:off x="5954713" y="6535739"/>
            <a:ext cx="4533900"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ES" altLang="es-CO" sz="1400">
                <a:solidFill>
                  <a:srgbClr val="A9A8A9"/>
                </a:solidFill>
                <a:latin typeface="Lato Regular" panose="020F0502020204030203"/>
                <a:ea typeface="Lato Regular" panose="020F0502020204030203"/>
                <a:cs typeface="Lato Regular" panose="020F0502020204030203"/>
              </a:rPr>
              <a:t>Sociedad de Activos Especiales</a:t>
            </a:r>
          </a:p>
        </p:txBody>
      </p:sp>
      <p:sp>
        <p:nvSpPr>
          <p:cNvPr id="15367" name="CuadroTexto 3">
            <a:extLst>
              <a:ext uri="{FF2B5EF4-FFF2-40B4-BE49-F238E27FC236}">
                <a16:creationId xmlns:a16="http://schemas.microsoft.com/office/drawing/2014/main" id="{2F091225-8E75-4940-B449-D3C8F3FAABE1}"/>
              </a:ext>
            </a:extLst>
          </p:cNvPr>
          <p:cNvSpPr txBox="1">
            <a:spLocks noChangeArrowheads="1"/>
          </p:cNvSpPr>
          <p:nvPr/>
        </p:nvSpPr>
        <p:spPr bwMode="auto">
          <a:xfrm>
            <a:off x="1736726" y="1524001"/>
            <a:ext cx="2105025" cy="1477963"/>
          </a:xfrm>
          <a:prstGeom prst="rect">
            <a:avLst/>
          </a:prstGeom>
          <a:solidFill>
            <a:schemeClr val="bg1"/>
          </a:solidFill>
          <a:ln w="25400">
            <a:solidFill>
              <a:schemeClr val="tx2"/>
            </a:solidFill>
          </a:ln>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ES" altLang="es-CO"/>
              <a:t>Este escenario trae el presupuesto en el cual las ventas se realicen en 6 meses una vez publicado</a:t>
            </a:r>
            <a:endParaRPr lang="es-CO" altLang="es-CO"/>
          </a:p>
        </p:txBody>
      </p:sp>
      <p:graphicFrame>
        <p:nvGraphicFramePr>
          <p:cNvPr id="11" name="Gráfico 10">
            <a:extLst>
              <a:ext uri="{FF2B5EF4-FFF2-40B4-BE49-F238E27FC236}">
                <a16:creationId xmlns:a16="http://schemas.microsoft.com/office/drawing/2014/main" id="{649063F5-9EF0-4AFD-8813-3561EA262CDC}"/>
              </a:ext>
            </a:extLst>
          </p:cNvPr>
          <p:cNvGraphicFramePr>
            <a:graphicFrameLocks/>
          </p:cNvGraphicFramePr>
          <p:nvPr/>
        </p:nvGraphicFramePr>
        <p:xfrm>
          <a:off x="2001079" y="1533524"/>
          <a:ext cx="8301797" cy="4986339"/>
        </p:xfrm>
        <a:graphic>
          <a:graphicData uri="http://schemas.openxmlformats.org/drawingml/2006/chart">
            <c:chart xmlns:c="http://schemas.openxmlformats.org/drawingml/2006/chart" xmlns:r="http://schemas.openxmlformats.org/officeDocument/2006/relationships" r:id="rId3"/>
          </a:graphicData>
        </a:graphic>
      </p:graphicFrame>
      <p:sp>
        <p:nvSpPr>
          <p:cNvPr id="9" name="Rectángulo 8">
            <a:extLst>
              <a:ext uri="{FF2B5EF4-FFF2-40B4-BE49-F238E27FC236}">
                <a16:creationId xmlns:a16="http://schemas.microsoft.com/office/drawing/2014/main" id="{87BC016F-786F-48BA-9326-50BD3680AF7C}"/>
              </a:ext>
            </a:extLst>
          </p:cNvPr>
          <p:cNvSpPr/>
          <p:nvPr/>
        </p:nvSpPr>
        <p:spPr>
          <a:xfrm>
            <a:off x="0" y="-11403"/>
            <a:ext cx="12192000" cy="1131218"/>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2800" b="1" dirty="0">
                <a:latin typeface="+mj-lt"/>
              </a:rPr>
              <a:t>PROYECCIÓN INMUEBLES EN PROCESO</a:t>
            </a:r>
          </a:p>
        </p:txBody>
      </p:sp>
      <p:pic>
        <p:nvPicPr>
          <p:cNvPr id="12" name="Imagen 11" descr="Fondos oscuros-01.png">
            <a:extLst>
              <a:ext uri="{FF2B5EF4-FFF2-40B4-BE49-F238E27FC236}">
                <a16:creationId xmlns:a16="http://schemas.microsoft.com/office/drawing/2014/main" id="{F38E2A6F-60AB-4B96-9094-DC87A30A887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07011" y="62023"/>
            <a:ext cx="2167488" cy="1046391"/>
          </a:xfrm>
          <a:prstGeom prst="rect">
            <a:avLst/>
          </a:prstGeom>
        </p:spPr>
      </p:pic>
      <p:sp>
        <p:nvSpPr>
          <p:cNvPr id="13" name="Rectángulo 12">
            <a:extLst>
              <a:ext uri="{FF2B5EF4-FFF2-40B4-BE49-F238E27FC236}">
                <a16:creationId xmlns:a16="http://schemas.microsoft.com/office/drawing/2014/main" id="{19F03433-76BB-43AE-A219-CDD4B35513A5}"/>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dirty="0"/>
          </a:p>
        </p:txBody>
      </p:sp>
      <p:sp>
        <p:nvSpPr>
          <p:cNvPr id="14" name="CuadroTexto 11">
            <a:extLst>
              <a:ext uri="{FF2B5EF4-FFF2-40B4-BE49-F238E27FC236}">
                <a16:creationId xmlns:a16="http://schemas.microsoft.com/office/drawing/2014/main" id="{7775A728-5FA9-4E01-9DD4-FFE63DDE15AA}"/>
              </a:ext>
            </a:extLst>
          </p:cNvPr>
          <p:cNvSpPr txBox="1">
            <a:spLocks noChangeArrowheads="1"/>
          </p:cNvSpPr>
          <p:nvPr/>
        </p:nvSpPr>
        <p:spPr bwMode="auto">
          <a:xfrm>
            <a:off x="7415869" y="6540500"/>
            <a:ext cx="4533900"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ES" altLang="es-CO" sz="1400" dirty="0">
                <a:solidFill>
                  <a:schemeClr val="bg1"/>
                </a:solidFill>
                <a:latin typeface="Lato Regular" panose="020F0502020204030203"/>
                <a:ea typeface="Lato Regular" panose="020F0502020204030203"/>
                <a:cs typeface="Lato Regular" panose="020F0502020204030203"/>
              </a:rPr>
              <a:t>Sociedad de Activos Especiales</a:t>
            </a:r>
          </a:p>
        </p:txBody>
      </p:sp>
    </p:spTree>
    <p:extLst>
      <p:ext uri="{BB962C8B-B14F-4D97-AF65-F5344CB8AC3E}">
        <p14:creationId xmlns:p14="http://schemas.microsoft.com/office/powerpoint/2010/main" val="3732029360"/>
      </p:ext>
    </p:extLst>
  </p:cSld>
  <p:clrMapOvr>
    <a:masterClrMapping/>
  </p:clrMapOvr>
  <p:transition spd="slow">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1112F677-C343-4A77-BF13-70EC51D128EC}"/>
              </a:ext>
            </a:extLst>
          </p:cNvPr>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dirty="0"/>
          </a:p>
        </p:txBody>
      </p:sp>
      <p:pic>
        <p:nvPicPr>
          <p:cNvPr id="16388" name="Imagen 8" descr="Fondos oscuros-01.png">
            <a:extLst>
              <a:ext uri="{FF2B5EF4-FFF2-40B4-BE49-F238E27FC236}">
                <a16:creationId xmlns:a16="http://schemas.microsoft.com/office/drawing/2014/main" id="{49D48074-8EE0-4871-B300-94AD553FEAC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619250" y="133350"/>
            <a:ext cx="22225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9" name="CuadroTexto 4">
            <a:extLst>
              <a:ext uri="{FF2B5EF4-FFF2-40B4-BE49-F238E27FC236}">
                <a16:creationId xmlns:a16="http://schemas.microsoft.com/office/drawing/2014/main" id="{933E4A62-3C98-4DEE-9F65-EF56B521998F}"/>
              </a:ext>
            </a:extLst>
          </p:cNvPr>
          <p:cNvSpPr txBox="1">
            <a:spLocks noChangeArrowheads="1"/>
          </p:cNvSpPr>
          <p:nvPr/>
        </p:nvSpPr>
        <p:spPr bwMode="auto">
          <a:xfrm>
            <a:off x="4041775" y="558800"/>
            <a:ext cx="62611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ES" altLang="es-CO" sz="1800">
                <a:solidFill>
                  <a:schemeClr val="bg1"/>
                </a:solidFill>
                <a:latin typeface="Lato Regular" panose="020F0502020204030203"/>
                <a:ea typeface="Lato Regular" panose="020F0502020204030203"/>
                <a:cs typeface="Lato Regular" panose="020F0502020204030203"/>
              </a:rPr>
              <a:t>PROYECCION MEDIOS DE TRANSPORTE EN PROCESO </a:t>
            </a:r>
          </a:p>
        </p:txBody>
      </p:sp>
      <p:sp>
        <p:nvSpPr>
          <p:cNvPr id="16390" name="CuadroTexto 10">
            <a:extLst>
              <a:ext uri="{FF2B5EF4-FFF2-40B4-BE49-F238E27FC236}">
                <a16:creationId xmlns:a16="http://schemas.microsoft.com/office/drawing/2014/main" id="{41F08295-7081-4B3D-BB73-C4285F8E1DAD}"/>
              </a:ext>
            </a:extLst>
          </p:cNvPr>
          <p:cNvSpPr txBox="1">
            <a:spLocks noChangeArrowheads="1"/>
          </p:cNvSpPr>
          <p:nvPr/>
        </p:nvSpPr>
        <p:spPr bwMode="auto">
          <a:xfrm>
            <a:off x="5954713" y="6535739"/>
            <a:ext cx="4533900"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ES" altLang="es-CO" sz="1400">
                <a:solidFill>
                  <a:srgbClr val="A9A8A9"/>
                </a:solidFill>
                <a:latin typeface="Lato Regular" panose="020F0502020204030203"/>
                <a:ea typeface="Lato Regular" panose="020F0502020204030203"/>
                <a:cs typeface="Lato Regular" panose="020F0502020204030203"/>
              </a:rPr>
              <a:t>Sociedad de Activos Especiales</a:t>
            </a:r>
          </a:p>
        </p:txBody>
      </p:sp>
      <p:sp>
        <p:nvSpPr>
          <p:cNvPr id="16391" name="CuadroTexto 3">
            <a:extLst>
              <a:ext uri="{FF2B5EF4-FFF2-40B4-BE49-F238E27FC236}">
                <a16:creationId xmlns:a16="http://schemas.microsoft.com/office/drawing/2014/main" id="{78F90F03-E55C-4974-AA1A-0D2D1A99EC9A}"/>
              </a:ext>
            </a:extLst>
          </p:cNvPr>
          <p:cNvSpPr txBox="1">
            <a:spLocks noChangeArrowheads="1"/>
          </p:cNvSpPr>
          <p:nvPr/>
        </p:nvSpPr>
        <p:spPr bwMode="auto">
          <a:xfrm>
            <a:off x="1736726" y="1524000"/>
            <a:ext cx="2557463" cy="2032000"/>
          </a:xfrm>
          <a:prstGeom prst="rect">
            <a:avLst/>
          </a:prstGeom>
          <a:solidFill>
            <a:schemeClr val="bg1"/>
          </a:solidFill>
          <a:ln w="25400">
            <a:solidFill>
              <a:schemeClr val="tx2"/>
            </a:solidFill>
          </a:ln>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ES" altLang="es-CO" dirty="0"/>
              <a:t>Este escenario trae el presupuesto en el cual las ventas se realicen 4 subastas al año, como se tiene predeterminado con el operador comercial. </a:t>
            </a:r>
            <a:endParaRPr lang="es-CO" altLang="es-CO" dirty="0"/>
          </a:p>
        </p:txBody>
      </p:sp>
      <p:graphicFrame>
        <p:nvGraphicFramePr>
          <p:cNvPr id="9" name="Gráfico 8">
            <a:extLst>
              <a:ext uri="{FF2B5EF4-FFF2-40B4-BE49-F238E27FC236}">
                <a16:creationId xmlns:a16="http://schemas.microsoft.com/office/drawing/2014/main" id="{DE756981-C011-4047-BD63-B1D137D5E529}"/>
              </a:ext>
            </a:extLst>
          </p:cNvPr>
          <p:cNvGraphicFramePr>
            <a:graphicFrameLocks/>
          </p:cNvGraphicFramePr>
          <p:nvPr>
            <p:extLst>
              <p:ext uri="{D42A27DB-BD31-4B8C-83A1-F6EECF244321}">
                <p14:modId xmlns:p14="http://schemas.microsoft.com/office/powerpoint/2010/main" val="3014185021"/>
              </p:ext>
            </p:extLst>
          </p:nvPr>
        </p:nvGraphicFramePr>
        <p:xfrm>
          <a:off x="2332384" y="1488083"/>
          <a:ext cx="7726016" cy="4777248"/>
        </p:xfrm>
        <a:graphic>
          <a:graphicData uri="http://schemas.openxmlformats.org/drawingml/2006/chart">
            <c:chart xmlns:c="http://schemas.openxmlformats.org/drawingml/2006/chart" xmlns:r="http://schemas.openxmlformats.org/officeDocument/2006/relationships" r:id="rId3"/>
          </a:graphicData>
        </a:graphic>
      </p:graphicFrame>
      <p:sp>
        <p:nvSpPr>
          <p:cNvPr id="11" name="Rectángulo 10">
            <a:extLst>
              <a:ext uri="{FF2B5EF4-FFF2-40B4-BE49-F238E27FC236}">
                <a16:creationId xmlns:a16="http://schemas.microsoft.com/office/drawing/2014/main" id="{9F58F9AF-A71F-4459-B75E-D57C3D20E190}"/>
              </a:ext>
            </a:extLst>
          </p:cNvPr>
          <p:cNvSpPr/>
          <p:nvPr/>
        </p:nvSpPr>
        <p:spPr>
          <a:xfrm>
            <a:off x="0" y="-11403"/>
            <a:ext cx="12192000" cy="1131218"/>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2800" b="1" dirty="0">
                <a:latin typeface="+mj-lt"/>
              </a:rPr>
              <a:t>PROYECCIÓN MEDIOS DE TRANSPORTE EN PROCESO</a:t>
            </a:r>
          </a:p>
        </p:txBody>
      </p:sp>
      <p:pic>
        <p:nvPicPr>
          <p:cNvPr id="12" name="Imagen 11" descr="Fondos oscuros-01.png">
            <a:extLst>
              <a:ext uri="{FF2B5EF4-FFF2-40B4-BE49-F238E27FC236}">
                <a16:creationId xmlns:a16="http://schemas.microsoft.com/office/drawing/2014/main" id="{E7E66FAC-A1DC-4375-A0F5-F934916AA1E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07011" y="62023"/>
            <a:ext cx="2167488" cy="1046391"/>
          </a:xfrm>
          <a:prstGeom prst="rect">
            <a:avLst/>
          </a:prstGeom>
        </p:spPr>
      </p:pic>
      <p:sp>
        <p:nvSpPr>
          <p:cNvPr id="13" name="Rectángulo 12">
            <a:extLst>
              <a:ext uri="{FF2B5EF4-FFF2-40B4-BE49-F238E27FC236}">
                <a16:creationId xmlns:a16="http://schemas.microsoft.com/office/drawing/2014/main" id="{E98D3300-CFFA-4E11-A785-463CB3E0D67A}"/>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dirty="0"/>
          </a:p>
        </p:txBody>
      </p:sp>
      <p:sp>
        <p:nvSpPr>
          <p:cNvPr id="14" name="CuadroTexto 11">
            <a:extLst>
              <a:ext uri="{FF2B5EF4-FFF2-40B4-BE49-F238E27FC236}">
                <a16:creationId xmlns:a16="http://schemas.microsoft.com/office/drawing/2014/main" id="{4E766205-5F02-4133-B95F-97CD6E31753F}"/>
              </a:ext>
            </a:extLst>
          </p:cNvPr>
          <p:cNvSpPr txBox="1">
            <a:spLocks noChangeArrowheads="1"/>
          </p:cNvSpPr>
          <p:nvPr/>
        </p:nvSpPr>
        <p:spPr bwMode="auto">
          <a:xfrm>
            <a:off x="7415869" y="6540500"/>
            <a:ext cx="4533900"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ES" altLang="es-CO" sz="1400" dirty="0">
                <a:solidFill>
                  <a:schemeClr val="bg1"/>
                </a:solidFill>
                <a:latin typeface="Lato Regular" panose="020F0502020204030203"/>
                <a:ea typeface="Lato Regular" panose="020F0502020204030203"/>
                <a:cs typeface="Lato Regular" panose="020F0502020204030203"/>
              </a:rPr>
              <a:t>Sociedad de Activos Especiales</a:t>
            </a:r>
          </a:p>
        </p:txBody>
      </p:sp>
    </p:spTree>
    <p:extLst>
      <p:ext uri="{BB962C8B-B14F-4D97-AF65-F5344CB8AC3E}">
        <p14:creationId xmlns:p14="http://schemas.microsoft.com/office/powerpoint/2010/main" val="1292623709"/>
      </p:ext>
    </p:extLst>
  </p:cSld>
  <p:clrMapOvr>
    <a:masterClrMapping/>
  </p:clrMapOvr>
  <p:transition spd="slow">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1112F677-C343-4A77-BF13-70EC51D128EC}"/>
              </a:ext>
            </a:extLst>
          </p:cNvPr>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dirty="0"/>
          </a:p>
        </p:txBody>
      </p:sp>
      <p:pic>
        <p:nvPicPr>
          <p:cNvPr id="17412" name="Imagen 8" descr="Fondos oscuros-01.png">
            <a:extLst>
              <a:ext uri="{FF2B5EF4-FFF2-40B4-BE49-F238E27FC236}">
                <a16:creationId xmlns:a16="http://schemas.microsoft.com/office/drawing/2014/main" id="{CA47D0C3-9A59-4392-97E8-9DA44B38CEE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619250" y="133350"/>
            <a:ext cx="22225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3" name="CuadroTexto 4">
            <a:extLst>
              <a:ext uri="{FF2B5EF4-FFF2-40B4-BE49-F238E27FC236}">
                <a16:creationId xmlns:a16="http://schemas.microsoft.com/office/drawing/2014/main" id="{70CBF333-2BFC-400E-A522-9D2967E5AC80}"/>
              </a:ext>
            </a:extLst>
          </p:cNvPr>
          <p:cNvSpPr txBox="1">
            <a:spLocks noChangeArrowheads="1"/>
          </p:cNvSpPr>
          <p:nvPr/>
        </p:nvSpPr>
        <p:spPr bwMode="auto">
          <a:xfrm>
            <a:off x="4041775" y="558800"/>
            <a:ext cx="62611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ES" altLang="es-CO" sz="1800">
                <a:solidFill>
                  <a:schemeClr val="bg1"/>
                </a:solidFill>
                <a:latin typeface="Lato Regular" panose="020F0502020204030203"/>
                <a:ea typeface="Lato Regular" panose="020F0502020204030203"/>
                <a:cs typeface="Lato Regular" panose="020F0502020204030203"/>
              </a:rPr>
              <a:t>PROYECCION SOCIEDADES EN PROCESO DE EXTINCION </a:t>
            </a:r>
          </a:p>
        </p:txBody>
      </p:sp>
      <p:sp>
        <p:nvSpPr>
          <p:cNvPr id="17414" name="CuadroTexto 10">
            <a:extLst>
              <a:ext uri="{FF2B5EF4-FFF2-40B4-BE49-F238E27FC236}">
                <a16:creationId xmlns:a16="http://schemas.microsoft.com/office/drawing/2014/main" id="{A70BA927-BACE-4E36-92AD-CCE0C3C0041B}"/>
              </a:ext>
            </a:extLst>
          </p:cNvPr>
          <p:cNvSpPr txBox="1">
            <a:spLocks noChangeArrowheads="1"/>
          </p:cNvSpPr>
          <p:nvPr/>
        </p:nvSpPr>
        <p:spPr bwMode="auto">
          <a:xfrm>
            <a:off x="5954713" y="6535739"/>
            <a:ext cx="4533900"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ES" altLang="es-CO" sz="1400">
                <a:solidFill>
                  <a:srgbClr val="A9A8A9"/>
                </a:solidFill>
                <a:latin typeface="Lato Regular" panose="020F0502020204030203"/>
                <a:ea typeface="Lato Regular" panose="020F0502020204030203"/>
                <a:cs typeface="Lato Regular" panose="020F0502020204030203"/>
              </a:rPr>
              <a:t>Sociedad de Activos Especiales</a:t>
            </a:r>
          </a:p>
        </p:txBody>
      </p:sp>
      <p:sp>
        <p:nvSpPr>
          <p:cNvPr id="17415" name="CuadroTexto 3">
            <a:extLst>
              <a:ext uri="{FF2B5EF4-FFF2-40B4-BE49-F238E27FC236}">
                <a16:creationId xmlns:a16="http://schemas.microsoft.com/office/drawing/2014/main" id="{614DFC35-7594-40EE-8185-5A91696AAA8A}"/>
              </a:ext>
            </a:extLst>
          </p:cNvPr>
          <p:cNvSpPr txBox="1">
            <a:spLocks noChangeArrowheads="1"/>
          </p:cNvSpPr>
          <p:nvPr/>
        </p:nvSpPr>
        <p:spPr bwMode="auto">
          <a:xfrm>
            <a:off x="1736726" y="1728788"/>
            <a:ext cx="2557463" cy="1200150"/>
          </a:xfrm>
          <a:prstGeom prst="rect">
            <a:avLst/>
          </a:prstGeom>
          <a:noFill/>
          <a:ln w="25400">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ES" altLang="es-CO" dirty="0"/>
              <a:t>Este escenario trae el presupuesto en el cual las ventas sean el 100% de lo que se aliste. </a:t>
            </a:r>
            <a:endParaRPr lang="es-CO" altLang="es-CO" dirty="0"/>
          </a:p>
        </p:txBody>
      </p:sp>
      <p:graphicFrame>
        <p:nvGraphicFramePr>
          <p:cNvPr id="11" name="Gráfico 10">
            <a:extLst>
              <a:ext uri="{FF2B5EF4-FFF2-40B4-BE49-F238E27FC236}">
                <a16:creationId xmlns:a16="http://schemas.microsoft.com/office/drawing/2014/main" id="{F44ECDA4-CDE3-41C0-847A-5EB1F03D888B}"/>
              </a:ext>
            </a:extLst>
          </p:cNvPr>
          <p:cNvGraphicFramePr>
            <a:graphicFrameLocks/>
          </p:cNvGraphicFramePr>
          <p:nvPr/>
        </p:nvGraphicFramePr>
        <p:xfrm>
          <a:off x="2266123" y="1404937"/>
          <a:ext cx="8036754" cy="4730820"/>
        </p:xfrm>
        <a:graphic>
          <a:graphicData uri="http://schemas.openxmlformats.org/drawingml/2006/chart">
            <c:chart xmlns:c="http://schemas.openxmlformats.org/drawingml/2006/chart" xmlns:r="http://schemas.openxmlformats.org/officeDocument/2006/relationships" r:id="rId3"/>
          </a:graphicData>
        </a:graphic>
      </p:graphicFrame>
      <p:sp>
        <p:nvSpPr>
          <p:cNvPr id="9" name="Rectángulo 8">
            <a:extLst>
              <a:ext uri="{FF2B5EF4-FFF2-40B4-BE49-F238E27FC236}">
                <a16:creationId xmlns:a16="http://schemas.microsoft.com/office/drawing/2014/main" id="{5866287F-753D-4620-BFF5-59AEE978C956}"/>
              </a:ext>
            </a:extLst>
          </p:cNvPr>
          <p:cNvSpPr/>
          <p:nvPr/>
        </p:nvSpPr>
        <p:spPr>
          <a:xfrm>
            <a:off x="0" y="-11403"/>
            <a:ext cx="12192000" cy="1131218"/>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2800" b="1" dirty="0">
                <a:latin typeface="+mj-lt"/>
              </a:rPr>
              <a:t>PROYECCIÓN SOCIEDADES EN PROCESO DE EXTINCIÓN</a:t>
            </a:r>
          </a:p>
        </p:txBody>
      </p:sp>
      <p:pic>
        <p:nvPicPr>
          <p:cNvPr id="12" name="Imagen 11" descr="Fondos oscuros-01.png">
            <a:extLst>
              <a:ext uri="{FF2B5EF4-FFF2-40B4-BE49-F238E27FC236}">
                <a16:creationId xmlns:a16="http://schemas.microsoft.com/office/drawing/2014/main" id="{A2FDE5C7-ADDF-432E-B2FD-291DE3BF61E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07011" y="62023"/>
            <a:ext cx="2167488" cy="1046391"/>
          </a:xfrm>
          <a:prstGeom prst="rect">
            <a:avLst/>
          </a:prstGeom>
        </p:spPr>
      </p:pic>
      <p:sp>
        <p:nvSpPr>
          <p:cNvPr id="16" name="Rectángulo 15">
            <a:extLst>
              <a:ext uri="{FF2B5EF4-FFF2-40B4-BE49-F238E27FC236}">
                <a16:creationId xmlns:a16="http://schemas.microsoft.com/office/drawing/2014/main" id="{C573586C-567E-4462-BC74-7178A7F3CC86}"/>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dirty="0"/>
          </a:p>
        </p:txBody>
      </p:sp>
      <p:sp>
        <p:nvSpPr>
          <p:cNvPr id="17" name="CuadroTexto 11">
            <a:extLst>
              <a:ext uri="{FF2B5EF4-FFF2-40B4-BE49-F238E27FC236}">
                <a16:creationId xmlns:a16="http://schemas.microsoft.com/office/drawing/2014/main" id="{B30490B4-AE21-44E1-A8DD-2E193D32BE3E}"/>
              </a:ext>
            </a:extLst>
          </p:cNvPr>
          <p:cNvSpPr txBox="1">
            <a:spLocks noChangeArrowheads="1"/>
          </p:cNvSpPr>
          <p:nvPr/>
        </p:nvSpPr>
        <p:spPr bwMode="auto">
          <a:xfrm>
            <a:off x="7415869" y="6540500"/>
            <a:ext cx="4533900"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ES" altLang="es-CO" sz="1400" dirty="0">
                <a:solidFill>
                  <a:schemeClr val="bg1"/>
                </a:solidFill>
                <a:latin typeface="Lato Regular" panose="020F0502020204030203"/>
                <a:ea typeface="Lato Regular" panose="020F0502020204030203"/>
                <a:cs typeface="Lato Regular" panose="020F0502020204030203"/>
              </a:rPr>
              <a:t>Sociedad de Activos Especiales</a:t>
            </a:r>
          </a:p>
        </p:txBody>
      </p:sp>
    </p:spTree>
    <p:extLst>
      <p:ext uri="{BB962C8B-B14F-4D97-AF65-F5344CB8AC3E}">
        <p14:creationId xmlns:p14="http://schemas.microsoft.com/office/powerpoint/2010/main" val="4259692759"/>
      </p:ext>
    </p:extLst>
  </p:cSld>
  <p:clrMapOvr>
    <a:masterClrMapping/>
  </p:clrMapOvr>
  <p:transition spd="slow">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58A02928-25BD-41B6-81D3-26CBB12AE031}"/>
              </a:ext>
            </a:extLst>
          </p:cNvPr>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dirty="0"/>
          </a:p>
        </p:txBody>
      </p:sp>
      <p:sp>
        <p:nvSpPr>
          <p:cNvPr id="10" name="Rectángulo 9">
            <a:extLst>
              <a:ext uri="{FF2B5EF4-FFF2-40B4-BE49-F238E27FC236}">
                <a16:creationId xmlns:a16="http://schemas.microsoft.com/office/drawing/2014/main" id="{8B1B0898-2E3F-43BD-8EB9-A02E03BD43EF}"/>
              </a:ext>
            </a:extLst>
          </p:cNvPr>
          <p:cNvSpPr/>
          <p:nvPr/>
        </p:nvSpPr>
        <p:spPr>
          <a:xfrm>
            <a:off x="0" y="0"/>
            <a:ext cx="12192000" cy="1195388"/>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dirty="0"/>
          </a:p>
        </p:txBody>
      </p:sp>
      <p:pic>
        <p:nvPicPr>
          <p:cNvPr id="19460" name="Imagen 8" descr="Fondos oscuros-01.png">
            <a:extLst>
              <a:ext uri="{FF2B5EF4-FFF2-40B4-BE49-F238E27FC236}">
                <a16:creationId xmlns:a16="http://schemas.microsoft.com/office/drawing/2014/main" id="{F561D402-EAE7-4548-BF6D-8B385136C15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24206" y="66675"/>
            <a:ext cx="1677137" cy="1062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1" name="CuadroTexto 21">
            <a:extLst>
              <a:ext uri="{FF2B5EF4-FFF2-40B4-BE49-F238E27FC236}">
                <a16:creationId xmlns:a16="http://schemas.microsoft.com/office/drawing/2014/main" id="{17EFD2EA-9F1E-4C71-92A9-99ADFA149D33}"/>
              </a:ext>
            </a:extLst>
          </p:cNvPr>
          <p:cNvSpPr txBox="1">
            <a:spLocks noChangeArrowheads="1"/>
          </p:cNvSpPr>
          <p:nvPr/>
        </p:nvSpPr>
        <p:spPr bwMode="auto">
          <a:xfrm>
            <a:off x="6516851" y="174606"/>
            <a:ext cx="5294312"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ES" altLang="es-CO" sz="2800" b="1" dirty="0">
                <a:solidFill>
                  <a:schemeClr val="lt1"/>
                </a:solidFill>
                <a:latin typeface="+mj-lt"/>
              </a:rPr>
              <a:t>CONCLUSIONES BIENES EN PROCESO DE EXTINCIÓN  </a:t>
            </a:r>
          </a:p>
        </p:txBody>
      </p:sp>
      <p:sp>
        <p:nvSpPr>
          <p:cNvPr id="19462" name="CuadroTexto 11">
            <a:extLst>
              <a:ext uri="{FF2B5EF4-FFF2-40B4-BE49-F238E27FC236}">
                <a16:creationId xmlns:a16="http://schemas.microsoft.com/office/drawing/2014/main" id="{C0F2FA4F-EC19-4395-ABB2-2CB3CD786A7D}"/>
              </a:ext>
            </a:extLst>
          </p:cNvPr>
          <p:cNvSpPr txBox="1">
            <a:spLocks noChangeArrowheads="1"/>
          </p:cNvSpPr>
          <p:nvPr/>
        </p:nvSpPr>
        <p:spPr bwMode="auto">
          <a:xfrm>
            <a:off x="5954713" y="6535739"/>
            <a:ext cx="4533900"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ES" altLang="es-CO" sz="1400">
                <a:solidFill>
                  <a:srgbClr val="A9A8A9"/>
                </a:solidFill>
                <a:latin typeface="Lato Regular"/>
                <a:ea typeface="Lato Regular"/>
                <a:cs typeface="Lato Regular"/>
              </a:rPr>
              <a:t>Oficina de Comunicaciones y Atención al Ciudadano</a:t>
            </a:r>
          </a:p>
        </p:txBody>
      </p:sp>
      <p:sp>
        <p:nvSpPr>
          <p:cNvPr id="8" name="Rectangle 4">
            <a:extLst>
              <a:ext uri="{FF2B5EF4-FFF2-40B4-BE49-F238E27FC236}">
                <a16:creationId xmlns:a16="http://schemas.microsoft.com/office/drawing/2014/main" id="{01E17447-9DFE-49B2-83A4-19B650F9E7F1}"/>
              </a:ext>
            </a:extLst>
          </p:cNvPr>
          <p:cNvSpPr>
            <a:spLocks noChangeArrowheads="1"/>
          </p:cNvSpPr>
          <p:nvPr/>
        </p:nvSpPr>
        <p:spPr bwMode="auto">
          <a:xfrm>
            <a:off x="1619251" y="1203326"/>
            <a:ext cx="8683625" cy="4856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9669" tIns="34834" rIns="69669" bIns="34834" anchor="ctr">
            <a:spAutoFit/>
          </a:bodyPr>
          <a:lstStyle/>
          <a:p>
            <a:pPr marL="217713" indent="-217713" algn="just">
              <a:buFont typeface="Arial" panose="020B0604020202020204" pitchFamily="34" charset="0"/>
              <a:buChar char="•"/>
              <a:defRPr/>
            </a:pPr>
            <a:r>
              <a:rPr lang="es-ES_tradnl" altLang="es-CO" sz="1829" dirty="0"/>
              <a:t>De conformidad con la proyecciones analizadas para inmuebles no sociales se va a contar con un portafolio </a:t>
            </a:r>
            <a:r>
              <a:rPr lang="es-ES_tradnl" altLang="es-CO" sz="1829" b="1" dirty="0"/>
              <a:t>de 5671 inmuebles En Proceso de Extinción de Dominio  </a:t>
            </a:r>
            <a:r>
              <a:rPr lang="es-ES_tradnl" altLang="es-CO" sz="1829" dirty="0"/>
              <a:t>disponibles</a:t>
            </a:r>
            <a:r>
              <a:rPr lang="es-ES_tradnl" altLang="es-CO" sz="1829" b="1" dirty="0"/>
              <a:t> </a:t>
            </a:r>
            <a:r>
              <a:rPr lang="es-ES_tradnl" altLang="es-CO" sz="1829" dirty="0"/>
              <a:t>para la venta en el año 2019, es decir una disminución en  del </a:t>
            </a:r>
            <a:r>
              <a:rPr lang="es-ES_tradnl" altLang="es-CO" sz="1829" b="1" dirty="0"/>
              <a:t>59% del inventario </a:t>
            </a:r>
            <a:r>
              <a:rPr lang="es-ES_tradnl" altLang="es-CO" sz="1829" dirty="0"/>
              <a:t>disponible para el 2017 - II . </a:t>
            </a:r>
          </a:p>
          <a:p>
            <a:pPr marL="217713" indent="-217713" algn="just">
              <a:buFont typeface="Arial" panose="020B0604020202020204" pitchFamily="34" charset="0"/>
              <a:buChar char="•"/>
              <a:defRPr/>
            </a:pPr>
            <a:endParaRPr lang="es-ES_tradnl" altLang="es-CO" sz="1829" dirty="0"/>
          </a:p>
          <a:p>
            <a:pPr marL="217713" indent="-217713" algn="just">
              <a:buFont typeface="Arial" panose="020B0604020202020204" pitchFamily="34" charset="0"/>
              <a:buChar char="•"/>
              <a:defRPr/>
            </a:pPr>
            <a:r>
              <a:rPr lang="es-ES_tradnl" altLang="es-CO" sz="1829" dirty="0"/>
              <a:t>De conformidad con la proyecciones analizadas para medios de transporte no sociales se va a contar con un portafolio </a:t>
            </a:r>
            <a:r>
              <a:rPr lang="es-ES_tradnl" altLang="es-CO" sz="1829" b="1" dirty="0"/>
              <a:t>de 4.021 inmuebles En Proceso de Extinción de Dominio  </a:t>
            </a:r>
            <a:r>
              <a:rPr lang="es-ES_tradnl" altLang="es-CO" sz="1829" dirty="0"/>
              <a:t>disponibles</a:t>
            </a:r>
            <a:r>
              <a:rPr lang="es-ES_tradnl" altLang="es-CO" sz="1829" b="1" dirty="0"/>
              <a:t> </a:t>
            </a:r>
            <a:r>
              <a:rPr lang="es-ES_tradnl" altLang="es-CO" sz="1829" dirty="0"/>
              <a:t>para la venta en el año 2019, es decir una disminución en  del </a:t>
            </a:r>
            <a:r>
              <a:rPr lang="es-ES_tradnl" altLang="es-CO" sz="1829" b="1" dirty="0"/>
              <a:t>5% del inventario </a:t>
            </a:r>
            <a:r>
              <a:rPr lang="es-ES_tradnl" altLang="es-CO" sz="1829" dirty="0"/>
              <a:t>disponible para el 2017 - II</a:t>
            </a:r>
          </a:p>
          <a:p>
            <a:pPr algn="just">
              <a:defRPr/>
            </a:pPr>
            <a:endParaRPr lang="es-ES_tradnl" altLang="es-CO" sz="1829" dirty="0"/>
          </a:p>
          <a:p>
            <a:pPr marL="217713" indent="-217713" algn="just">
              <a:buFont typeface="Arial" panose="020B0604020202020204" pitchFamily="34" charset="0"/>
              <a:buChar char="•"/>
              <a:defRPr/>
            </a:pPr>
            <a:endParaRPr lang="es-ES_tradnl" altLang="es-CO" sz="1829" dirty="0"/>
          </a:p>
          <a:p>
            <a:pPr marL="217713" indent="-217713" algn="just">
              <a:buFont typeface="Arial" panose="020B0604020202020204" pitchFamily="34" charset="0"/>
              <a:buChar char="•"/>
              <a:defRPr/>
            </a:pPr>
            <a:r>
              <a:rPr lang="es-ES_tradnl" altLang="es-CO" sz="1829" dirty="0"/>
              <a:t>De conformidad con la proyecciones analizadas para sociedades se va a contar con un portafolio </a:t>
            </a:r>
            <a:r>
              <a:rPr lang="es-ES_tradnl" altLang="es-CO" sz="1829" b="1" dirty="0"/>
              <a:t>de 654 Sociedades En Proceso de Extinción de Dominio  </a:t>
            </a:r>
            <a:r>
              <a:rPr lang="es-ES_tradnl" altLang="es-CO" sz="1829" dirty="0"/>
              <a:t>disponibles</a:t>
            </a:r>
            <a:r>
              <a:rPr lang="es-ES_tradnl" altLang="es-CO" sz="1829" b="1" dirty="0"/>
              <a:t> </a:t>
            </a:r>
            <a:r>
              <a:rPr lang="es-ES_tradnl" altLang="es-CO" sz="1829" dirty="0"/>
              <a:t>para la venta en el año 2019, es decir un aumento en  del </a:t>
            </a:r>
            <a:r>
              <a:rPr lang="es-ES_tradnl" altLang="es-CO" sz="1829" b="1" dirty="0"/>
              <a:t>15% del inventario </a:t>
            </a:r>
            <a:r>
              <a:rPr lang="es-ES_tradnl" altLang="es-CO" sz="1829" dirty="0"/>
              <a:t>disponible para el 2017 - II . </a:t>
            </a:r>
          </a:p>
          <a:p>
            <a:pPr marL="217713" indent="-217713" algn="just">
              <a:buFont typeface="Arial" panose="020B0604020202020204" pitchFamily="34" charset="0"/>
              <a:buChar char="•"/>
              <a:defRPr/>
            </a:pPr>
            <a:endParaRPr lang="es-ES_tradnl" altLang="es-CO" sz="1829" dirty="0"/>
          </a:p>
          <a:p>
            <a:pPr marL="217713" indent="-217713" algn="just">
              <a:buFont typeface="Arial" panose="020B0604020202020204" pitchFamily="34" charset="0"/>
              <a:buChar char="•"/>
              <a:defRPr/>
            </a:pPr>
            <a:endParaRPr lang="es-ES_tradnl" altLang="es-CO" sz="1829" dirty="0"/>
          </a:p>
        </p:txBody>
      </p:sp>
      <p:sp>
        <p:nvSpPr>
          <p:cNvPr id="9" name="Rectángulo 8">
            <a:extLst>
              <a:ext uri="{FF2B5EF4-FFF2-40B4-BE49-F238E27FC236}">
                <a16:creationId xmlns:a16="http://schemas.microsoft.com/office/drawing/2014/main" id="{0D9C4898-7888-48D9-AE38-07B316C0A1AD}"/>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dirty="0"/>
          </a:p>
        </p:txBody>
      </p:sp>
      <p:sp>
        <p:nvSpPr>
          <p:cNvPr id="11" name="CuadroTexto 11">
            <a:extLst>
              <a:ext uri="{FF2B5EF4-FFF2-40B4-BE49-F238E27FC236}">
                <a16:creationId xmlns:a16="http://schemas.microsoft.com/office/drawing/2014/main" id="{E648BAA1-FFD3-4614-8C4B-41DE1FCB2F74}"/>
              </a:ext>
            </a:extLst>
          </p:cNvPr>
          <p:cNvSpPr txBox="1">
            <a:spLocks noChangeArrowheads="1"/>
          </p:cNvSpPr>
          <p:nvPr/>
        </p:nvSpPr>
        <p:spPr bwMode="auto">
          <a:xfrm>
            <a:off x="7415869" y="6540500"/>
            <a:ext cx="4533900"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ES" altLang="es-CO" sz="1400" dirty="0">
                <a:solidFill>
                  <a:schemeClr val="bg1"/>
                </a:solidFill>
                <a:latin typeface="Lato Regular" panose="020F0502020204030203"/>
                <a:ea typeface="Lato Regular" panose="020F0502020204030203"/>
                <a:cs typeface="Lato Regular" panose="020F0502020204030203"/>
              </a:rPr>
              <a:t>Sociedad de Activos Especiales</a:t>
            </a:r>
          </a:p>
        </p:txBody>
      </p:sp>
    </p:spTree>
    <p:extLst>
      <p:ext uri="{BB962C8B-B14F-4D97-AF65-F5344CB8AC3E}">
        <p14:creationId xmlns:p14="http://schemas.microsoft.com/office/powerpoint/2010/main" val="2789459834"/>
      </p:ext>
    </p:extLst>
  </p:cSld>
  <p:clrMapOvr>
    <a:masterClrMapping/>
  </p:clrMapOvr>
  <p:transition spd="slow">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12 Grupo"/>
          <p:cNvGrpSpPr/>
          <p:nvPr/>
        </p:nvGrpSpPr>
        <p:grpSpPr>
          <a:xfrm>
            <a:off x="1987287" y="3726815"/>
            <a:ext cx="8217426" cy="394668"/>
            <a:chOff x="1571658" y="2599133"/>
            <a:chExt cx="5143482" cy="600075"/>
          </a:xfrm>
          <a:solidFill>
            <a:srgbClr val="002060"/>
          </a:solidFill>
        </p:grpSpPr>
        <p:sp>
          <p:nvSpPr>
            <p:cNvPr id="17" name="Rectangle 3"/>
            <p:cNvSpPr>
              <a:spLocks noChangeArrowheads="1"/>
            </p:cNvSpPr>
            <p:nvPr/>
          </p:nvSpPr>
          <p:spPr bwMode="ltGray">
            <a:xfrm>
              <a:off x="2255870" y="2599133"/>
              <a:ext cx="4459270" cy="600075"/>
            </a:xfrm>
            <a:prstGeom prst="rect">
              <a:avLst/>
            </a:prstGeom>
            <a:grpFill/>
            <a:ln w="9525" algn="ctr">
              <a:miter lim="800000"/>
              <a:headEnd/>
              <a:tailEnd/>
            </a:ln>
            <a:effectLst/>
            <a:scene3d>
              <a:camera prst="legacyObliqueTopRight"/>
              <a:lightRig rig="legacyFlat3" dir="b"/>
            </a:scene3d>
            <a:sp3d prstMaterial="legacyMatte">
              <a:bevelT w="13500" h="13500" prst="angle"/>
              <a:bevelB w="13500" h="13500" prst="angle"/>
              <a:extrusionClr>
                <a:srgbClr val="99CCFF"/>
              </a:extrusionClr>
            </a:sp3d>
          </p:spPr>
          <p:txBody>
            <a:bodyPr wrap="none" anchor="ctr">
              <a:flatTx/>
            </a:bodyPr>
            <a:lstStyle/>
            <a:p>
              <a:endParaRPr lang="es-ES_tradnl" sz="1350">
                <a:solidFill>
                  <a:schemeClr val="bg1"/>
                </a:solidFill>
              </a:endParaRPr>
            </a:p>
          </p:txBody>
        </p:sp>
        <p:sp>
          <p:nvSpPr>
            <p:cNvPr id="18" name="AutoShape 4"/>
            <p:cNvSpPr>
              <a:spLocks noChangeArrowheads="1"/>
            </p:cNvSpPr>
            <p:nvPr>
              <p:custDataLst>
                <p:tags r:id="rId1"/>
              </p:custDataLst>
            </p:nvPr>
          </p:nvSpPr>
          <p:spPr bwMode="ltGray">
            <a:xfrm>
              <a:off x="1571658" y="2599133"/>
              <a:ext cx="531890" cy="600075"/>
            </a:xfrm>
            <a:prstGeom prst="rightArrow">
              <a:avLst>
                <a:gd name="adj1" fmla="val 54000"/>
                <a:gd name="adj2" fmla="val 45755"/>
              </a:avLst>
            </a:prstGeom>
            <a:grpFill/>
            <a:ln w="9525" algn="ctr">
              <a:miter lim="800000"/>
              <a:headEnd/>
              <a:tailEnd/>
            </a:ln>
            <a:effectLst/>
            <a:scene3d>
              <a:camera prst="legacyObliqueTopRight"/>
              <a:lightRig rig="legacyFlat3" dir="b"/>
            </a:scene3d>
            <a:sp3d prstMaterial="legacyMatte">
              <a:bevelT w="13500" h="13500" prst="angle"/>
              <a:bevelB w="13500" h="13500" prst="angle"/>
              <a:extrusionClr>
                <a:srgbClr val="99CCFF"/>
              </a:extrusionClr>
            </a:sp3d>
          </p:spPr>
          <p:txBody>
            <a:bodyPr wrap="none" anchor="ctr">
              <a:flatTx/>
            </a:bodyPr>
            <a:lstStyle/>
            <a:p>
              <a:pPr>
                <a:defRPr/>
              </a:pPr>
              <a:endParaRPr lang="es-ES_tradnl" sz="1350" dirty="0">
                <a:solidFill>
                  <a:schemeClr val="bg1"/>
                </a:solidFill>
              </a:endParaRPr>
            </a:p>
          </p:txBody>
        </p:sp>
      </p:grpSp>
      <p:sp>
        <p:nvSpPr>
          <p:cNvPr id="19" name="18 CuadroTexto"/>
          <p:cNvSpPr txBox="1"/>
          <p:nvPr/>
        </p:nvSpPr>
        <p:spPr>
          <a:xfrm>
            <a:off x="3430136" y="1848619"/>
            <a:ext cx="7116073" cy="8032968"/>
          </a:xfrm>
          <a:prstGeom prst="rect">
            <a:avLst/>
          </a:prstGeom>
          <a:noFill/>
        </p:spPr>
        <p:txBody>
          <a:bodyPr wrap="square" rtlCol="0">
            <a:spAutoFit/>
          </a:bodyPr>
          <a:lstStyle/>
          <a:p>
            <a:pPr marL="457200" indent="-457200">
              <a:buAutoNum type="arabicPeriod"/>
            </a:pPr>
            <a:r>
              <a:rPr lang="es-CO" sz="2400" dirty="0"/>
              <a:t>Verificación del Quorum.</a:t>
            </a:r>
          </a:p>
          <a:p>
            <a:pPr marL="457200" indent="-457200">
              <a:buAutoNum type="arabicPeriod"/>
            </a:pPr>
            <a:r>
              <a:rPr lang="es-CO" sz="2400" dirty="0"/>
              <a:t>Aprobación del orden del día</a:t>
            </a:r>
          </a:p>
          <a:p>
            <a:pPr marL="457200" indent="-457200">
              <a:buAutoNum type="arabicPeriod"/>
            </a:pPr>
            <a:r>
              <a:rPr lang="es-CO" sz="2400" dirty="0"/>
              <a:t>Aprobación Acta 141</a:t>
            </a:r>
          </a:p>
          <a:p>
            <a:pPr marL="457200" indent="-457200">
              <a:buAutoNum type="arabicPeriod"/>
            </a:pPr>
            <a:r>
              <a:rPr lang="es-CO" sz="2400" dirty="0"/>
              <a:t>Informe Comité Financiero</a:t>
            </a:r>
          </a:p>
          <a:p>
            <a:pPr marL="457200" indent="-457200">
              <a:buAutoNum type="arabicPeriod"/>
            </a:pPr>
            <a:r>
              <a:rPr lang="es-CO" sz="2400" dirty="0"/>
              <a:t>Perspectiva Mediano plazo para FRISCO</a:t>
            </a:r>
          </a:p>
          <a:p>
            <a:pPr marL="457200" indent="-457200">
              <a:buAutoNum type="arabicPeriod"/>
            </a:pPr>
            <a:r>
              <a:rPr lang="es-CO" sz="2400" dirty="0">
                <a:solidFill>
                  <a:schemeClr val="bg1"/>
                </a:solidFill>
              </a:rPr>
              <a:t>Informe Comercialización CISA</a:t>
            </a:r>
          </a:p>
          <a:p>
            <a:pPr marL="457200" indent="-457200">
              <a:buAutoNum type="arabicPeriod"/>
            </a:pPr>
            <a:r>
              <a:rPr lang="es-CO" sz="2400" dirty="0"/>
              <a:t>Proposiciones y Varios.</a:t>
            </a:r>
          </a:p>
          <a:p>
            <a:pPr lvl="0">
              <a:lnSpc>
                <a:spcPct val="150000"/>
              </a:lnSpc>
            </a:pPr>
            <a:endParaRPr lang="es-CO" sz="2400" dirty="0"/>
          </a:p>
          <a:p>
            <a:pPr marL="342900" indent="-342900">
              <a:buAutoNum type="arabicPeriod" startAt="4"/>
            </a:pPr>
            <a:endParaRPr lang="es-CO" sz="2400" b="1" dirty="0"/>
          </a:p>
          <a:p>
            <a:pPr marL="342900" indent="-342900">
              <a:buAutoNum type="arabicPeriod" startAt="4"/>
            </a:pPr>
            <a:endParaRPr lang="es-CO" sz="2400" b="1" dirty="0"/>
          </a:p>
          <a:p>
            <a:pPr lvl="0"/>
            <a:endParaRPr lang="es-CO" sz="2400" b="1" dirty="0"/>
          </a:p>
          <a:p>
            <a:pPr marL="342900" indent="-342900">
              <a:buFontTx/>
              <a:buAutoNum type="arabicPeriod" startAt="4"/>
            </a:pPr>
            <a:endParaRPr lang="es-CO" sz="2400" b="1" dirty="0"/>
          </a:p>
          <a:p>
            <a:pPr marL="342900" indent="-342900">
              <a:buFontTx/>
              <a:buAutoNum type="arabicPeriod" startAt="4"/>
            </a:pPr>
            <a:endParaRPr lang="es-CO" sz="2400" b="1" dirty="0"/>
          </a:p>
          <a:p>
            <a:pPr lvl="0"/>
            <a:endParaRPr lang="es-CO" sz="2400" b="1" dirty="0"/>
          </a:p>
          <a:p>
            <a:pPr lvl="0"/>
            <a:endParaRPr lang="es-CO" sz="2400" b="1" dirty="0"/>
          </a:p>
          <a:p>
            <a:pPr marL="342900" indent="-342900">
              <a:buAutoNum type="arabicPeriod" startAt="4"/>
            </a:pPr>
            <a:endParaRPr lang="es-ES" sz="2400" b="1" dirty="0"/>
          </a:p>
          <a:p>
            <a:pPr lvl="0"/>
            <a:endParaRPr lang="es-ES" sz="2400" b="1" dirty="0"/>
          </a:p>
          <a:p>
            <a:pPr lvl="0"/>
            <a:endParaRPr lang="es-ES" sz="2400" b="1" dirty="0"/>
          </a:p>
          <a:p>
            <a:pPr lvl="0"/>
            <a:endParaRPr lang="es-CO" sz="2400" b="1" dirty="0"/>
          </a:p>
          <a:p>
            <a:pPr lvl="0"/>
            <a:r>
              <a:rPr lang="es-CO" sz="2400" dirty="0"/>
              <a:t> </a:t>
            </a:r>
            <a:endParaRPr lang="es-ES" sz="2400" dirty="0"/>
          </a:p>
          <a:p>
            <a:r>
              <a:rPr lang="es-CO" sz="2400" b="1" dirty="0"/>
              <a:t> </a:t>
            </a:r>
          </a:p>
        </p:txBody>
      </p:sp>
      <p:sp>
        <p:nvSpPr>
          <p:cNvPr id="8" name="1 Título"/>
          <p:cNvSpPr txBox="1">
            <a:spLocks/>
          </p:cNvSpPr>
          <p:nvPr/>
        </p:nvSpPr>
        <p:spPr>
          <a:xfrm>
            <a:off x="3298202" y="322142"/>
            <a:ext cx="6172200" cy="293990"/>
          </a:xfrm>
          <a:prstGeom prst="rect">
            <a:avLst/>
          </a:prstGeom>
        </p:spPr>
        <p:txBody>
          <a:bodyPr vert="horz" lIns="68580" tIns="34290" rIns="68580" bIns="3429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es-CO" sz="2400" i="1" dirty="0">
                <a:solidFill>
                  <a:srgbClr val="000A8B"/>
                </a:solidFill>
                <a:latin typeface="+mn-lt"/>
                <a:ea typeface="+mn-ea"/>
                <a:cs typeface="+mn-cs"/>
              </a:rPr>
              <a:t>ORDEN DEL DIA </a:t>
            </a:r>
          </a:p>
        </p:txBody>
      </p:sp>
      <p:pic>
        <p:nvPicPr>
          <p:cNvPr id="9" name="Imagen 3" descr="Logo SAE-01.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97805" y="87024"/>
            <a:ext cx="1531935" cy="836137"/>
          </a:xfrm>
          <a:prstGeom prst="rect">
            <a:avLst/>
          </a:prstGeom>
        </p:spPr>
      </p:pic>
      <p:sp>
        <p:nvSpPr>
          <p:cNvPr id="3" name="Marcador de número de diapositiva 2"/>
          <p:cNvSpPr>
            <a:spLocks noGrp="1"/>
          </p:cNvSpPr>
          <p:nvPr>
            <p:ph type="sldNum" sz="quarter" idx="12"/>
          </p:nvPr>
        </p:nvSpPr>
        <p:spPr/>
        <p:txBody>
          <a:bodyPr/>
          <a:lstStyle/>
          <a:p>
            <a:fld id="{8F70F9DA-11E8-C347-B57A-A65ED631A843}" type="slidenum">
              <a:rPr lang="es-ES" smtClean="0"/>
              <a:t>39</a:t>
            </a:fld>
            <a:endParaRPr lang="es-ES" dirty="0"/>
          </a:p>
        </p:txBody>
      </p:sp>
      <p:grpSp>
        <p:nvGrpSpPr>
          <p:cNvPr id="4" name="Grupo 3"/>
          <p:cNvGrpSpPr/>
          <p:nvPr/>
        </p:nvGrpSpPr>
        <p:grpSpPr>
          <a:xfrm>
            <a:off x="0" y="0"/>
            <a:ext cx="12192000" cy="1097280"/>
            <a:chOff x="0" y="0"/>
            <a:chExt cx="12192000" cy="1097280"/>
          </a:xfrm>
        </p:grpSpPr>
        <p:sp>
          <p:nvSpPr>
            <p:cNvPr id="10" name="Rectángulo 9"/>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grpSp>
          <p:nvGrpSpPr>
            <p:cNvPr id="2" name="Grupo 1"/>
            <p:cNvGrpSpPr/>
            <p:nvPr/>
          </p:nvGrpSpPr>
          <p:grpSpPr>
            <a:xfrm>
              <a:off x="204094" y="29731"/>
              <a:ext cx="11335534" cy="1067549"/>
              <a:chOff x="204094" y="29731"/>
              <a:chExt cx="11335534" cy="1067549"/>
            </a:xfrm>
          </p:grpSpPr>
          <p:pic>
            <p:nvPicPr>
              <p:cNvPr id="11" name="Imagen 10" descr="Fondos oscuros-01.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2" name="CuadroTexto 11"/>
              <p:cNvSpPr txBox="1"/>
              <p:nvPr/>
            </p:nvSpPr>
            <p:spPr>
              <a:xfrm>
                <a:off x="7855029" y="246800"/>
                <a:ext cx="3684599" cy="523220"/>
              </a:xfrm>
              <a:prstGeom prst="rect">
                <a:avLst/>
              </a:prstGeom>
              <a:noFill/>
            </p:spPr>
            <p:txBody>
              <a:bodyPr wrap="square" rtlCol="0">
                <a:spAutoFit/>
              </a:bodyPr>
              <a:lstStyle/>
              <a:p>
                <a:pPr algn="r"/>
                <a:r>
                  <a:rPr lang="es-ES" sz="2800" b="1" dirty="0">
                    <a:solidFill>
                      <a:schemeClr val="bg1"/>
                    </a:solidFill>
                  </a:rPr>
                  <a:t>ORDEN DEL DÍA</a:t>
                </a:r>
                <a:endParaRPr lang="es-ES" sz="2800" dirty="0">
                  <a:solidFill>
                    <a:schemeClr val="bg1"/>
                  </a:solidFill>
                </a:endParaRPr>
              </a:p>
            </p:txBody>
          </p:sp>
        </p:grpSp>
      </p:grpSp>
    </p:spTree>
    <p:extLst>
      <p:ext uri="{BB962C8B-B14F-4D97-AF65-F5344CB8AC3E}">
        <p14:creationId xmlns:p14="http://schemas.microsoft.com/office/powerpoint/2010/main" val="1868844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uadroTexto 14"/>
          <p:cNvSpPr txBox="1"/>
          <p:nvPr/>
        </p:nvSpPr>
        <p:spPr>
          <a:xfrm>
            <a:off x="7966697" y="1071488"/>
            <a:ext cx="2321361" cy="261610"/>
          </a:xfrm>
          <a:prstGeom prst="rect">
            <a:avLst/>
          </a:prstGeom>
          <a:noFill/>
        </p:spPr>
        <p:txBody>
          <a:bodyPr wrap="square" rtlCol="0">
            <a:spAutoFit/>
          </a:bodyPr>
          <a:lstStyle/>
          <a:p>
            <a:pPr algn="r"/>
            <a:r>
              <a:rPr lang="es-CO" sz="1100" dirty="0">
                <a:solidFill>
                  <a:schemeClr val="tx2"/>
                </a:solidFill>
                <a:latin typeface="Arial Narrow" panose="020B0606020202030204" pitchFamily="34" charset="0"/>
              </a:rPr>
              <a:t>Cifras en Millones $</a:t>
            </a:r>
          </a:p>
        </p:txBody>
      </p:sp>
      <p:sp>
        <p:nvSpPr>
          <p:cNvPr id="17" name="CuadroTexto 16"/>
          <p:cNvSpPr txBox="1"/>
          <p:nvPr/>
        </p:nvSpPr>
        <p:spPr>
          <a:xfrm>
            <a:off x="2879384" y="1137176"/>
            <a:ext cx="2319690" cy="1169551"/>
          </a:xfrm>
          <a:prstGeom prst="rect">
            <a:avLst/>
          </a:prstGeom>
          <a:solidFill>
            <a:schemeClr val="accent1">
              <a:lumMod val="75000"/>
            </a:schemeClr>
          </a:solidFill>
          <a:ln>
            <a:solidFill>
              <a:schemeClr val="accent1"/>
            </a:solidFill>
          </a:ln>
        </p:spPr>
        <p:txBody>
          <a:bodyPr wrap="square" rtlCol="0">
            <a:spAutoFit/>
          </a:bodyPr>
          <a:lstStyle/>
          <a:p>
            <a:pPr algn="ctr"/>
            <a:r>
              <a:rPr lang="es-CO" sz="1400" b="1" dirty="0">
                <a:solidFill>
                  <a:schemeClr val="bg1"/>
                </a:solidFill>
                <a:latin typeface="Arial Narrow" panose="020B0606020202030204" pitchFamily="34" charset="0"/>
              </a:rPr>
              <a:t>CONCEPTO</a:t>
            </a:r>
          </a:p>
          <a:p>
            <a:endParaRPr lang="es-CO" sz="1400" dirty="0">
              <a:solidFill>
                <a:schemeClr val="bg1"/>
              </a:solidFill>
              <a:latin typeface="Arial Narrow" panose="020B0606020202030204" pitchFamily="34" charset="0"/>
            </a:endParaRPr>
          </a:p>
          <a:p>
            <a:r>
              <a:rPr lang="es-CO" sz="1400" dirty="0">
                <a:solidFill>
                  <a:schemeClr val="bg1"/>
                </a:solidFill>
                <a:latin typeface="Arial Narrow" panose="020B0606020202030204" pitchFamily="34" charset="0"/>
              </a:rPr>
              <a:t>Unid. Comerciales Vendidas: </a:t>
            </a:r>
          </a:p>
          <a:p>
            <a:r>
              <a:rPr lang="es-CO" sz="1400" dirty="0">
                <a:solidFill>
                  <a:schemeClr val="bg1"/>
                </a:solidFill>
                <a:latin typeface="Arial Narrow" panose="020B0606020202030204" pitchFamily="34" charset="0"/>
              </a:rPr>
              <a:t>M.I. Vendidas:</a:t>
            </a:r>
          </a:p>
          <a:p>
            <a:r>
              <a:rPr lang="es-CO" sz="1400" dirty="0">
                <a:solidFill>
                  <a:schemeClr val="bg1"/>
                </a:solidFill>
                <a:latin typeface="Arial Narrow" panose="020B0606020202030204" pitchFamily="34" charset="0"/>
              </a:rPr>
              <a:t>Valor Ventas: 		 </a:t>
            </a:r>
          </a:p>
        </p:txBody>
      </p:sp>
      <p:sp>
        <p:nvSpPr>
          <p:cNvPr id="18" name="CuadroTexto 17"/>
          <p:cNvSpPr txBox="1"/>
          <p:nvPr/>
        </p:nvSpPr>
        <p:spPr>
          <a:xfrm>
            <a:off x="6703354" y="1105845"/>
            <a:ext cx="1137740" cy="1169551"/>
          </a:xfrm>
          <a:prstGeom prst="rect">
            <a:avLst/>
          </a:prstGeom>
          <a:solidFill>
            <a:schemeClr val="tx2">
              <a:lumMod val="20000"/>
              <a:lumOff val="80000"/>
            </a:schemeClr>
          </a:solidFill>
        </p:spPr>
        <p:txBody>
          <a:bodyPr wrap="square" rtlCol="0">
            <a:spAutoFit/>
          </a:bodyPr>
          <a:lstStyle/>
          <a:p>
            <a:pPr algn="ctr"/>
            <a:r>
              <a:rPr lang="es-CO" sz="1400" b="1" u="sng" dirty="0">
                <a:solidFill>
                  <a:schemeClr val="tx2"/>
                </a:solidFill>
                <a:latin typeface="Arial Narrow" panose="020B0606020202030204" pitchFamily="34" charset="0"/>
              </a:rPr>
              <a:t>AÑO 2016</a:t>
            </a:r>
          </a:p>
          <a:p>
            <a:pPr algn="ctr"/>
            <a:endParaRPr lang="es-CO" sz="1400" dirty="0">
              <a:solidFill>
                <a:schemeClr val="tx2"/>
              </a:solidFill>
              <a:latin typeface="Arial Narrow" panose="020B0606020202030204" pitchFamily="34" charset="0"/>
            </a:endParaRPr>
          </a:p>
          <a:p>
            <a:pPr algn="ctr"/>
            <a:r>
              <a:rPr lang="es-ES" sz="1400" dirty="0">
                <a:solidFill>
                  <a:schemeClr val="tx2"/>
                </a:solidFill>
                <a:latin typeface="Arial Narrow" panose="020B0606020202030204" pitchFamily="34" charset="0"/>
              </a:rPr>
              <a:t>80</a:t>
            </a:r>
            <a:endParaRPr lang="es-CO" sz="1400" dirty="0">
              <a:solidFill>
                <a:schemeClr val="tx2"/>
              </a:solidFill>
              <a:latin typeface="Arial Narrow" panose="020B0606020202030204" pitchFamily="34" charset="0"/>
            </a:endParaRPr>
          </a:p>
          <a:p>
            <a:pPr algn="ctr"/>
            <a:r>
              <a:rPr lang="es-CO" sz="1400" dirty="0">
                <a:solidFill>
                  <a:schemeClr val="tx2"/>
                </a:solidFill>
                <a:latin typeface="Arial Narrow" panose="020B0606020202030204" pitchFamily="34" charset="0"/>
              </a:rPr>
              <a:t>129</a:t>
            </a:r>
          </a:p>
          <a:p>
            <a:pPr algn="ctr"/>
            <a:r>
              <a:rPr lang="es-CO" sz="1400" b="1" dirty="0">
                <a:solidFill>
                  <a:schemeClr val="tx2"/>
                </a:solidFill>
                <a:latin typeface="Arial Narrow" panose="020B0606020202030204" pitchFamily="34" charset="0"/>
              </a:rPr>
              <a:t>$22.379</a:t>
            </a:r>
          </a:p>
        </p:txBody>
      </p:sp>
      <p:sp>
        <p:nvSpPr>
          <p:cNvPr id="19" name="CuadroTexto 18"/>
          <p:cNvSpPr txBox="1"/>
          <p:nvPr/>
        </p:nvSpPr>
        <p:spPr>
          <a:xfrm>
            <a:off x="5367175" y="1108330"/>
            <a:ext cx="1137740" cy="1169551"/>
          </a:xfrm>
          <a:prstGeom prst="rect">
            <a:avLst/>
          </a:prstGeom>
          <a:solidFill>
            <a:schemeClr val="tx2">
              <a:lumMod val="20000"/>
              <a:lumOff val="80000"/>
            </a:schemeClr>
          </a:solidFill>
        </p:spPr>
        <p:txBody>
          <a:bodyPr wrap="square" rtlCol="0">
            <a:spAutoFit/>
          </a:bodyPr>
          <a:lstStyle/>
          <a:p>
            <a:pPr algn="ctr"/>
            <a:r>
              <a:rPr lang="es-CO" sz="1400" b="1" u="sng" dirty="0">
                <a:solidFill>
                  <a:schemeClr val="tx2"/>
                </a:solidFill>
                <a:latin typeface="Arial Narrow" panose="020B0606020202030204" pitchFamily="34" charset="0"/>
              </a:rPr>
              <a:t>AÑO 2015</a:t>
            </a:r>
          </a:p>
          <a:p>
            <a:pPr algn="ctr"/>
            <a:endParaRPr lang="es-CO" sz="1400" dirty="0">
              <a:solidFill>
                <a:schemeClr val="tx2"/>
              </a:solidFill>
              <a:latin typeface="Arial Narrow" panose="020B0606020202030204" pitchFamily="34" charset="0"/>
            </a:endParaRPr>
          </a:p>
          <a:p>
            <a:pPr algn="ctr"/>
            <a:r>
              <a:rPr lang="es-CO" sz="1400" dirty="0">
                <a:solidFill>
                  <a:schemeClr val="tx2"/>
                </a:solidFill>
                <a:latin typeface="Arial Narrow" panose="020B0606020202030204" pitchFamily="34" charset="0"/>
              </a:rPr>
              <a:t>25</a:t>
            </a:r>
          </a:p>
          <a:p>
            <a:pPr algn="ctr"/>
            <a:r>
              <a:rPr lang="es-ES" sz="1400" dirty="0">
                <a:solidFill>
                  <a:schemeClr val="tx2"/>
                </a:solidFill>
                <a:latin typeface="Arial Narrow" panose="020B0606020202030204" pitchFamily="34" charset="0"/>
              </a:rPr>
              <a:t>3</a:t>
            </a:r>
            <a:r>
              <a:rPr lang="es-CO" sz="1400" dirty="0">
                <a:solidFill>
                  <a:schemeClr val="tx2"/>
                </a:solidFill>
                <a:latin typeface="Arial Narrow" panose="020B0606020202030204" pitchFamily="34" charset="0"/>
              </a:rPr>
              <a:t>8</a:t>
            </a:r>
          </a:p>
          <a:p>
            <a:pPr algn="ctr"/>
            <a:r>
              <a:rPr lang="es-CO" sz="1400" b="1" dirty="0">
                <a:solidFill>
                  <a:schemeClr val="tx2"/>
                </a:solidFill>
                <a:latin typeface="Arial Narrow" panose="020B0606020202030204" pitchFamily="34" charset="0"/>
              </a:rPr>
              <a:t>$9.917</a:t>
            </a:r>
          </a:p>
        </p:txBody>
      </p:sp>
      <p:sp>
        <p:nvSpPr>
          <p:cNvPr id="22" name="CuadroTexto 21"/>
          <p:cNvSpPr txBox="1"/>
          <p:nvPr/>
        </p:nvSpPr>
        <p:spPr>
          <a:xfrm>
            <a:off x="7989637" y="1123760"/>
            <a:ext cx="1137740" cy="1169551"/>
          </a:xfrm>
          <a:prstGeom prst="rect">
            <a:avLst/>
          </a:prstGeom>
          <a:solidFill>
            <a:schemeClr val="bg1">
              <a:lumMod val="95000"/>
            </a:schemeClr>
          </a:solidFill>
        </p:spPr>
        <p:txBody>
          <a:bodyPr wrap="square" rtlCol="0">
            <a:spAutoFit/>
          </a:bodyPr>
          <a:lstStyle/>
          <a:p>
            <a:pPr algn="ctr"/>
            <a:r>
              <a:rPr lang="es-CO" sz="1400" b="1" u="sng" dirty="0">
                <a:solidFill>
                  <a:schemeClr val="tx2"/>
                </a:solidFill>
                <a:latin typeface="Arial Narrow" panose="020B0606020202030204" pitchFamily="34" charset="0"/>
              </a:rPr>
              <a:t>AÑO 2017</a:t>
            </a:r>
          </a:p>
          <a:p>
            <a:pPr algn="ctr"/>
            <a:endParaRPr lang="es-CO" sz="1400" b="1" u="sng" dirty="0">
              <a:solidFill>
                <a:schemeClr val="tx2"/>
              </a:solidFill>
              <a:latin typeface="Arial Narrow" panose="020B0606020202030204" pitchFamily="34" charset="0"/>
            </a:endParaRPr>
          </a:p>
          <a:p>
            <a:pPr algn="ctr"/>
            <a:r>
              <a:rPr lang="es-ES" sz="1400" dirty="0">
                <a:solidFill>
                  <a:schemeClr val="tx2"/>
                </a:solidFill>
                <a:latin typeface="Arial Narrow" panose="020B0606020202030204" pitchFamily="34" charset="0"/>
              </a:rPr>
              <a:t>86</a:t>
            </a:r>
            <a:endParaRPr lang="es-CO" sz="1400" dirty="0">
              <a:solidFill>
                <a:schemeClr val="tx2"/>
              </a:solidFill>
              <a:latin typeface="Arial Narrow" panose="020B0606020202030204" pitchFamily="34" charset="0"/>
            </a:endParaRPr>
          </a:p>
          <a:p>
            <a:pPr algn="ctr"/>
            <a:r>
              <a:rPr lang="es-CO" sz="1400" dirty="0">
                <a:solidFill>
                  <a:schemeClr val="tx2"/>
                </a:solidFill>
                <a:latin typeface="Arial Narrow" panose="020B0606020202030204" pitchFamily="34" charset="0"/>
              </a:rPr>
              <a:t>151</a:t>
            </a:r>
          </a:p>
          <a:p>
            <a:pPr algn="ctr"/>
            <a:r>
              <a:rPr lang="es-CO" sz="1400" b="1" dirty="0">
                <a:solidFill>
                  <a:schemeClr val="tx2"/>
                </a:solidFill>
                <a:latin typeface="Arial Narrow" panose="020B0606020202030204" pitchFamily="34" charset="0"/>
              </a:rPr>
              <a:t>$44.143</a:t>
            </a:r>
          </a:p>
        </p:txBody>
      </p:sp>
      <p:sp>
        <p:nvSpPr>
          <p:cNvPr id="11" name="CuadroTexto 10"/>
          <p:cNvSpPr txBox="1"/>
          <p:nvPr/>
        </p:nvSpPr>
        <p:spPr>
          <a:xfrm>
            <a:off x="2103040" y="6307595"/>
            <a:ext cx="3329283" cy="261610"/>
          </a:xfrm>
          <a:prstGeom prst="rect">
            <a:avLst/>
          </a:prstGeom>
          <a:noFill/>
        </p:spPr>
        <p:txBody>
          <a:bodyPr wrap="square" rtlCol="0">
            <a:spAutoFit/>
          </a:bodyPr>
          <a:lstStyle>
            <a:defPPr>
              <a:defRPr lang="es-ES"/>
            </a:defPPr>
            <a:lvl1pPr algn="r">
              <a:defRPr sz="1100">
                <a:solidFill>
                  <a:schemeClr val="tx2"/>
                </a:solidFill>
                <a:latin typeface="Arial Narrow" panose="020B0606020202030204" pitchFamily="34" charset="0"/>
              </a:defRPr>
            </a:lvl1pPr>
          </a:lstStyle>
          <a:p>
            <a:pPr algn="l"/>
            <a:r>
              <a:rPr lang="es-CO" i="1" dirty="0"/>
              <a:t>Fuente: Informe CISA Consolidado al 11 de diciembre 2017 </a:t>
            </a:r>
          </a:p>
        </p:txBody>
      </p:sp>
      <p:sp>
        <p:nvSpPr>
          <p:cNvPr id="16" name="Rectángulo 15"/>
          <p:cNvSpPr/>
          <p:nvPr/>
        </p:nvSpPr>
        <p:spPr>
          <a:xfrm>
            <a:off x="1524000" y="6812281"/>
            <a:ext cx="9144000" cy="45719"/>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endParaRPr lang="es-CO" sz="1350" dirty="0">
              <a:latin typeface="Arial Narrow" panose="020B0606020202030204" pitchFamily="34" charset="0"/>
            </a:endParaRPr>
          </a:p>
        </p:txBody>
      </p:sp>
      <p:sp>
        <p:nvSpPr>
          <p:cNvPr id="23" name="Rectángulo 22"/>
          <p:cNvSpPr/>
          <p:nvPr/>
        </p:nvSpPr>
        <p:spPr>
          <a:xfrm>
            <a:off x="1520603" y="-2"/>
            <a:ext cx="9144000" cy="748903"/>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b="1" dirty="0">
                <a:latin typeface="Arial Narrow" panose="020B0606020202030204" pitchFamily="34" charset="0"/>
              </a:rPr>
              <a:t>ESTADO PORTAFOLIO INMUEBLES – PROCESO DE COMERCIALIZACIÓN</a:t>
            </a:r>
          </a:p>
        </p:txBody>
      </p:sp>
      <p:pic>
        <p:nvPicPr>
          <p:cNvPr id="24" name="Imagen 8" descr="Fondos oscuros-01.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40681" y="73424"/>
            <a:ext cx="1233817" cy="635238"/>
          </a:xfrm>
          <a:prstGeom prst="rect">
            <a:avLst/>
          </a:prstGeom>
        </p:spPr>
      </p:pic>
      <p:sp>
        <p:nvSpPr>
          <p:cNvPr id="21" name="CuadroTexto 20"/>
          <p:cNvSpPr txBox="1"/>
          <p:nvPr/>
        </p:nvSpPr>
        <p:spPr>
          <a:xfrm>
            <a:off x="5350568" y="2474344"/>
            <a:ext cx="2409524" cy="305226"/>
          </a:xfrm>
          <a:prstGeom prst="rect">
            <a:avLst/>
          </a:prstGeom>
          <a:noFill/>
        </p:spPr>
        <p:txBody>
          <a:bodyPr wrap="square" rtlCol="0">
            <a:spAutoFit/>
          </a:bodyPr>
          <a:lstStyle/>
          <a:p>
            <a:pPr algn="ctr"/>
            <a:r>
              <a:rPr lang="es-CO" sz="1400" b="1" dirty="0">
                <a:solidFill>
                  <a:schemeClr val="tx2"/>
                </a:solidFill>
                <a:latin typeface="Arial Narrow" panose="020B0606020202030204" pitchFamily="34" charset="0"/>
              </a:rPr>
              <a:t>$32.296</a:t>
            </a:r>
          </a:p>
        </p:txBody>
      </p:sp>
      <p:sp>
        <p:nvSpPr>
          <p:cNvPr id="3" name="Cerrar llave 2"/>
          <p:cNvSpPr/>
          <p:nvPr/>
        </p:nvSpPr>
        <p:spPr>
          <a:xfrm rot="5400000">
            <a:off x="6528345" y="1206534"/>
            <a:ext cx="151579" cy="2473920"/>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s-CO" dirty="0"/>
          </a:p>
        </p:txBody>
      </p:sp>
      <p:sp>
        <p:nvSpPr>
          <p:cNvPr id="30" name="Cerrar llave 29"/>
          <p:cNvSpPr/>
          <p:nvPr/>
        </p:nvSpPr>
        <p:spPr>
          <a:xfrm rot="5400000">
            <a:off x="7201077" y="949526"/>
            <a:ext cx="75791" cy="3776809"/>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s-CO" dirty="0"/>
          </a:p>
        </p:txBody>
      </p:sp>
      <p:sp>
        <p:nvSpPr>
          <p:cNvPr id="31" name="CuadroTexto 30"/>
          <p:cNvSpPr txBox="1"/>
          <p:nvPr/>
        </p:nvSpPr>
        <p:spPr>
          <a:xfrm>
            <a:off x="6034209" y="2882476"/>
            <a:ext cx="2409524" cy="305226"/>
          </a:xfrm>
          <a:prstGeom prst="rect">
            <a:avLst/>
          </a:prstGeom>
          <a:noFill/>
        </p:spPr>
        <p:txBody>
          <a:bodyPr wrap="square" rtlCol="0">
            <a:spAutoFit/>
          </a:bodyPr>
          <a:lstStyle/>
          <a:p>
            <a:pPr algn="ctr"/>
            <a:r>
              <a:rPr lang="es-CO" sz="1400" b="1" dirty="0">
                <a:solidFill>
                  <a:schemeClr val="tx2"/>
                </a:solidFill>
                <a:latin typeface="Arial Narrow" panose="020B0606020202030204" pitchFamily="34" charset="0"/>
              </a:rPr>
              <a:t>$76.470</a:t>
            </a:r>
          </a:p>
        </p:txBody>
      </p:sp>
      <p:pic>
        <p:nvPicPr>
          <p:cNvPr id="6" name="Imagen 5">
            <a:extLst>
              <a:ext uri="{FF2B5EF4-FFF2-40B4-BE49-F238E27FC236}">
                <a16:creationId xmlns:a16="http://schemas.microsoft.com/office/drawing/2014/main" id="{66FB5199-706D-4E1B-8D05-C6657BFEB804}"/>
              </a:ext>
            </a:extLst>
          </p:cNvPr>
          <p:cNvPicPr>
            <a:picLocks noChangeAspect="1"/>
          </p:cNvPicPr>
          <p:nvPr/>
        </p:nvPicPr>
        <p:blipFill>
          <a:blip r:embed="rId4"/>
          <a:stretch>
            <a:fillRect/>
          </a:stretch>
        </p:blipFill>
        <p:spPr>
          <a:xfrm>
            <a:off x="2257588" y="3382549"/>
            <a:ext cx="7440916" cy="2642336"/>
          </a:xfrm>
          <a:prstGeom prst="rect">
            <a:avLst/>
          </a:prstGeom>
        </p:spPr>
      </p:pic>
      <p:sp>
        <p:nvSpPr>
          <p:cNvPr id="20" name="Rectángulo 19">
            <a:extLst>
              <a:ext uri="{FF2B5EF4-FFF2-40B4-BE49-F238E27FC236}">
                <a16:creationId xmlns:a16="http://schemas.microsoft.com/office/drawing/2014/main" id="{31C625DB-06BB-447C-AF6D-D59C8D41EAC2}"/>
              </a:ext>
            </a:extLst>
          </p:cNvPr>
          <p:cNvSpPr/>
          <p:nvPr/>
        </p:nvSpPr>
        <p:spPr>
          <a:xfrm>
            <a:off x="0" y="-2"/>
            <a:ext cx="12192000" cy="1013539"/>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2800" b="1" dirty="0"/>
              <a:t>ESTADO PORTAFOLIO INMUEBLES – </a:t>
            </a:r>
          </a:p>
          <a:p>
            <a:pPr algn="r"/>
            <a:r>
              <a:rPr lang="es-CO" sz="2800" b="1" dirty="0"/>
              <a:t>PROCESO DE COMERCIALIZACIÓN</a:t>
            </a:r>
          </a:p>
        </p:txBody>
      </p:sp>
      <p:pic>
        <p:nvPicPr>
          <p:cNvPr id="25" name="Imagen 8" descr="Fondos oscuros-01.png">
            <a:extLst>
              <a:ext uri="{FF2B5EF4-FFF2-40B4-BE49-F238E27FC236}">
                <a16:creationId xmlns:a16="http://schemas.microsoft.com/office/drawing/2014/main" id="{FA538F65-CAD0-4F7C-B762-AF5AE827787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2743" y="73423"/>
            <a:ext cx="1970201" cy="940114"/>
          </a:xfrm>
          <a:prstGeom prst="rect">
            <a:avLst/>
          </a:prstGeom>
        </p:spPr>
      </p:pic>
      <p:sp>
        <p:nvSpPr>
          <p:cNvPr id="26" name="Rectángulo 25">
            <a:extLst>
              <a:ext uri="{FF2B5EF4-FFF2-40B4-BE49-F238E27FC236}">
                <a16:creationId xmlns:a16="http://schemas.microsoft.com/office/drawing/2014/main" id="{0E7728EB-1273-4257-BA96-EDC8681401C8}"/>
              </a:ext>
            </a:extLst>
          </p:cNvPr>
          <p:cNvSpPr/>
          <p:nvPr/>
        </p:nvSpPr>
        <p:spPr>
          <a:xfrm>
            <a:off x="0" y="6593984"/>
            <a:ext cx="12192000" cy="26401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1350" dirty="0">
                <a:latin typeface="Arial Narrow" panose="020B0606020202030204" pitchFamily="34" charset="0"/>
              </a:rPr>
              <a:t>Gerencia Comercial</a:t>
            </a:r>
          </a:p>
        </p:txBody>
      </p:sp>
    </p:spTree>
    <p:extLst>
      <p:ext uri="{BB962C8B-B14F-4D97-AF65-F5344CB8AC3E}">
        <p14:creationId xmlns:p14="http://schemas.microsoft.com/office/powerpoint/2010/main" val="365683558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Elipse 34"/>
          <p:cNvSpPr/>
          <p:nvPr/>
        </p:nvSpPr>
        <p:spPr>
          <a:xfrm>
            <a:off x="1697487" y="1651550"/>
            <a:ext cx="4293139" cy="4691071"/>
          </a:xfrm>
          <a:prstGeom prst="ellipse">
            <a:avLst/>
          </a:prstGeom>
          <a:solidFill>
            <a:schemeClr val="accent2"/>
          </a:solidFill>
          <a:ln w="22225">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b="1" dirty="0"/>
          </a:p>
          <a:p>
            <a:pPr algn="ctr"/>
            <a:endParaRPr lang="es-CO" b="1" dirty="0"/>
          </a:p>
          <a:p>
            <a:pPr algn="ctr"/>
            <a:r>
              <a:rPr lang="es-CO" b="1" dirty="0"/>
              <a:t>Insumo</a:t>
            </a:r>
          </a:p>
          <a:p>
            <a:pPr algn="ctr"/>
            <a:endParaRPr lang="es-CO" b="1" dirty="0"/>
          </a:p>
          <a:p>
            <a:pPr algn="ctr"/>
            <a:endParaRPr lang="es-CO" b="1" dirty="0"/>
          </a:p>
          <a:p>
            <a:pPr algn="ctr"/>
            <a:endParaRPr lang="es-CO" b="1" dirty="0"/>
          </a:p>
          <a:p>
            <a:pPr algn="ctr"/>
            <a:endParaRPr lang="es-CO" b="1" dirty="0"/>
          </a:p>
          <a:p>
            <a:pPr algn="ctr"/>
            <a:endParaRPr lang="es-CO" b="1" dirty="0"/>
          </a:p>
          <a:p>
            <a:pPr algn="ctr"/>
            <a:endParaRPr lang="es-CO" b="1" dirty="0"/>
          </a:p>
          <a:p>
            <a:pPr algn="ctr"/>
            <a:endParaRPr lang="es-CO" b="1" dirty="0"/>
          </a:p>
          <a:p>
            <a:pPr algn="ctr"/>
            <a:endParaRPr lang="es-CO" b="1" dirty="0"/>
          </a:p>
          <a:p>
            <a:pPr algn="ctr"/>
            <a:endParaRPr lang="es-CO" b="1" dirty="0"/>
          </a:p>
          <a:p>
            <a:pPr algn="ctr"/>
            <a:endParaRPr lang="es-CO" b="1" dirty="0"/>
          </a:p>
          <a:p>
            <a:pPr algn="ctr"/>
            <a:endParaRPr lang="es-CO" b="1" dirty="0"/>
          </a:p>
          <a:p>
            <a:pPr algn="ctr"/>
            <a:endParaRPr lang="es-CO" b="1" dirty="0"/>
          </a:p>
          <a:p>
            <a:pPr algn="ctr"/>
            <a:endParaRPr lang="es-CO" b="1" dirty="0"/>
          </a:p>
          <a:p>
            <a:pPr algn="ctr"/>
            <a:endParaRPr lang="es-CO" b="1" dirty="0"/>
          </a:p>
          <a:p>
            <a:pPr algn="ctr"/>
            <a:endParaRPr lang="es-CO" b="1" dirty="0"/>
          </a:p>
          <a:p>
            <a:pPr algn="ctr"/>
            <a:endParaRPr lang="es-CO" b="1" dirty="0"/>
          </a:p>
          <a:p>
            <a:pPr algn="ctr"/>
            <a:endParaRPr lang="es-CO" b="1" dirty="0"/>
          </a:p>
        </p:txBody>
      </p:sp>
      <p:sp>
        <p:nvSpPr>
          <p:cNvPr id="12" name="Elipse 11"/>
          <p:cNvSpPr/>
          <p:nvPr/>
        </p:nvSpPr>
        <p:spPr>
          <a:xfrm>
            <a:off x="1812126" y="2185991"/>
            <a:ext cx="4034865" cy="4110041"/>
          </a:xfrm>
          <a:prstGeom prst="ellipse">
            <a:avLst/>
          </a:prstGeom>
          <a:solidFill>
            <a:schemeClr val="accent4">
              <a:lumMod val="75000"/>
            </a:schemeClr>
          </a:solidFill>
          <a:ln w="22225">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b="1" dirty="0"/>
          </a:p>
          <a:p>
            <a:pPr algn="ctr"/>
            <a:endParaRPr lang="es-CO" b="1" dirty="0"/>
          </a:p>
          <a:p>
            <a:pPr algn="ctr"/>
            <a:endParaRPr lang="es-CO" b="1" dirty="0"/>
          </a:p>
          <a:p>
            <a:pPr algn="ctr"/>
            <a:endParaRPr lang="es-CO" b="1" dirty="0"/>
          </a:p>
          <a:p>
            <a:pPr algn="ctr"/>
            <a:r>
              <a:rPr lang="es-CO" b="1" dirty="0"/>
              <a:t>Tiempo</a:t>
            </a:r>
          </a:p>
          <a:p>
            <a:pPr algn="ctr"/>
            <a:endParaRPr lang="es-CO" b="1" dirty="0"/>
          </a:p>
          <a:p>
            <a:pPr algn="ctr"/>
            <a:endParaRPr lang="es-CO" b="1" dirty="0"/>
          </a:p>
          <a:p>
            <a:pPr algn="ctr"/>
            <a:endParaRPr lang="es-CO" b="1" dirty="0"/>
          </a:p>
          <a:p>
            <a:pPr algn="ctr"/>
            <a:endParaRPr lang="es-CO" b="1" dirty="0"/>
          </a:p>
          <a:p>
            <a:pPr algn="ctr"/>
            <a:endParaRPr lang="es-CO" b="1" dirty="0"/>
          </a:p>
          <a:p>
            <a:pPr algn="ctr"/>
            <a:endParaRPr lang="es-CO" b="1" dirty="0"/>
          </a:p>
          <a:p>
            <a:pPr algn="ctr"/>
            <a:endParaRPr lang="es-CO" b="1" dirty="0"/>
          </a:p>
          <a:p>
            <a:pPr algn="ctr"/>
            <a:endParaRPr lang="es-CO" b="1" dirty="0"/>
          </a:p>
          <a:p>
            <a:pPr algn="ctr"/>
            <a:endParaRPr lang="es-CO" b="1" dirty="0"/>
          </a:p>
          <a:p>
            <a:pPr algn="ctr"/>
            <a:endParaRPr lang="es-CO" b="1" dirty="0"/>
          </a:p>
          <a:p>
            <a:pPr algn="ctr"/>
            <a:endParaRPr lang="es-CO" b="1" dirty="0"/>
          </a:p>
          <a:p>
            <a:pPr algn="ctr"/>
            <a:endParaRPr lang="es-CO" b="1" dirty="0"/>
          </a:p>
          <a:p>
            <a:pPr algn="ctr"/>
            <a:endParaRPr lang="es-CO" b="1" dirty="0"/>
          </a:p>
          <a:p>
            <a:pPr algn="ctr"/>
            <a:endParaRPr lang="es-CO" b="1" dirty="0"/>
          </a:p>
          <a:p>
            <a:pPr algn="ctr"/>
            <a:endParaRPr lang="es-CO" b="1" dirty="0"/>
          </a:p>
          <a:p>
            <a:pPr algn="ctr"/>
            <a:endParaRPr lang="es-CO" b="1" dirty="0"/>
          </a:p>
          <a:p>
            <a:pPr algn="ctr"/>
            <a:endParaRPr lang="es-CO" b="1" dirty="0"/>
          </a:p>
        </p:txBody>
      </p:sp>
      <p:sp>
        <p:nvSpPr>
          <p:cNvPr id="11" name="Elipse 10"/>
          <p:cNvSpPr/>
          <p:nvPr/>
        </p:nvSpPr>
        <p:spPr>
          <a:xfrm>
            <a:off x="2018437" y="2890854"/>
            <a:ext cx="3468316" cy="3419466"/>
          </a:xfrm>
          <a:prstGeom prst="ellipse">
            <a:avLst/>
          </a:prstGeom>
          <a:solidFill>
            <a:srgbClr val="92D050"/>
          </a:solidFill>
          <a:ln w="22225">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b="1" dirty="0"/>
          </a:p>
          <a:p>
            <a:pPr algn="ctr"/>
            <a:endParaRPr lang="es-CO" b="1" dirty="0"/>
          </a:p>
          <a:p>
            <a:pPr algn="ctr"/>
            <a:endParaRPr lang="es-CO" b="1" dirty="0"/>
          </a:p>
          <a:p>
            <a:pPr algn="ctr"/>
            <a:endParaRPr lang="es-CO" b="1" dirty="0"/>
          </a:p>
          <a:p>
            <a:pPr algn="ctr"/>
            <a:endParaRPr lang="es-CO" b="1" dirty="0"/>
          </a:p>
          <a:p>
            <a:pPr algn="ctr"/>
            <a:endParaRPr lang="es-CO" b="1" dirty="0"/>
          </a:p>
          <a:p>
            <a:pPr algn="ctr"/>
            <a:endParaRPr lang="es-CO" b="1" dirty="0"/>
          </a:p>
          <a:p>
            <a:pPr algn="ctr"/>
            <a:r>
              <a:rPr lang="es-CO" b="1" dirty="0"/>
              <a:t>Publicidad</a:t>
            </a:r>
          </a:p>
          <a:p>
            <a:pPr algn="ctr"/>
            <a:endParaRPr lang="es-CO" b="1" dirty="0"/>
          </a:p>
          <a:p>
            <a:pPr algn="ctr"/>
            <a:endParaRPr lang="es-CO" b="1" dirty="0"/>
          </a:p>
          <a:p>
            <a:pPr algn="ctr"/>
            <a:endParaRPr lang="es-CO" b="1" dirty="0"/>
          </a:p>
          <a:p>
            <a:pPr algn="ctr"/>
            <a:endParaRPr lang="es-CO" b="1" dirty="0"/>
          </a:p>
          <a:p>
            <a:pPr algn="ctr"/>
            <a:endParaRPr lang="es-CO" b="1" dirty="0"/>
          </a:p>
          <a:p>
            <a:pPr algn="ctr"/>
            <a:endParaRPr lang="es-CO" b="1" dirty="0"/>
          </a:p>
          <a:p>
            <a:pPr algn="ctr"/>
            <a:endParaRPr lang="es-CO" b="1" dirty="0"/>
          </a:p>
          <a:p>
            <a:pPr algn="ctr"/>
            <a:endParaRPr lang="es-CO" b="1" dirty="0"/>
          </a:p>
          <a:p>
            <a:pPr algn="ctr"/>
            <a:endParaRPr lang="es-CO" b="1" dirty="0"/>
          </a:p>
          <a:p>
            <a:pPr algn="ctr"/>
            <a:endParaRPr lang="es-CO" b="1" dirty="0"/>
          </a:p>
          <a:p>
            <a:pPr algn="ctr"/>
            <a:endParaRPr lang="es-CO" b="1" dirty="0"/>
          </a:p>
          <a:p>
            <a:pPr algn="ctr"/>
            <a:endParaRPr lang="es-CO" b="1" dirty="0"/>
          </a:p>
          <a:p>
            <a:pPr algn="ctr"/>
            <a:endParaRPr lang="es-CO" b="1" dirty="0"/>
          </a:p>
          <a:p>
            <a:pPr algn="ctr"/>
            <a:endParaRPr lang="es-CO" b="1" dirty="0"/>
          </a:p>
          <a:p>
            <a:pPr algn="ctr"/>
            <a:endParaRPr lang="es-CO" b="1" dirty="0"/>
          </a:p>
          <a:p>
            <a:pPr algn="ctr"/>
            <a:endParaRPr lang="es-CO" b="1" dirty="0"/>
          </a:p>
          <a:p>
            <a:pPr algn="ctr"/>
            <a:endParaRPr lang="es-CO" b="1" dirty="0"/>
          </a:p>
        </p:txBody>
      </p:sp>
      <p:sp>
        <p:nvSpPr>
          <p:cNvPr id="10" name="Elipse 9"/>
          <p:cNvSpPr/>
          <p:nvPr/>
        </p:nvSpPr>
        <p:spPr>
          <a:xfrm>
            <a:off x="2266936" y="3400432"/>
            <a:ext cx="2944793" cy="2895600"/>
          </a:xfrm>
          <a:prstGeom prst="ellipse">
            <a:avLst/>
          </a:prstGeom>
          <a:solidFill>
            <a:schemeClr val="accent1">
              <a:lumMod val="75000"/>
            </a:schemeClr>
          </a:solidFill>
          <a:ln w="22225">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b="1" dirty="0"/>
          </a:p>
          <a:p>
            <a:pPr algn="ctr"/>
            <a:endParaRPr lang="es-CO" b="1" dirty="0"/>
          </a:p>
          <a:p>
            <a:pPr algn="ctr"/>
            <a:endParaRPr lang="es-CO" b="1" dirty="0"/>
          </a:p>
          <a:p>
            <a:pPr algn="ctr"/>
            <a:endParaRPr lang="es-CO" b="1" dirty="0"/>
          </a:p>
          <a:p>
            <a:pPr algn="ctr"/>
            <a:endParaRPr lang="es-CO" b="1" dirty="0"/>
          </a:p>
          <a:p>
            <a:pPr algn="ctr"/>
            <a:endParaRPr lang="es-CO" b="1" dirty="0"/>
          </a:p>
          <a:p>
            <a:pPr algn="ctr"/>
            <a:endParaRPr lang="es-CO" b="1" dirty="0"/>
          </a:p>
          <a:p>
            <a:pPr algn="ctr"/>
            <a:endParaRPr lang="es-CO" b="1" dirty="0"/>
          </a:p>
          <a:p>
            <a:pPr algn="ctr"/>
            <a:endParaRPr lang="es-CO" b="1" dirty="0"/>
          </a:p>
          <a:p>
            <a:pPr algn="ctr"/>
            <a:endParaRPr lang="es-CO" b="1" dirty="0"/>
          </a:p>
          <a:p>
            <a:pPr algn="ctr"/>
            <a:r>
              <a:rPr lang="es-CO" b="1" dirty="0"/>
              <a:t>Compensación</a:t>
            </a:r>
          </a:p>
          <a:p>
            <a:pPr algn="ctr"/>
            <a:endParaRPr lang="es-CO" b="1" dirty="0"/>
          </a:p>
          <a:p>
            <a:pPr algn="ctr"/>
            <a:endParaRPr lang="es-CO" b="1" dirty="0"/>
          </a:p>
          <a:p>
            <a:pPr algn="ctr"/>
            <a:endParaRPr lang="es-CO" b="1" dirty="0"/>
          </a:p>
          <a:p>
            <a:pPr algn="ctr"/>
            <a:endParaRPr lang="es-CO" b="1" dirty="0"/>
          </a:p>
          <a:p>
            <a:pPr algn="ctr"/>
            <a:endParaRPr lang="es-CO" b="1" dirty="0"/>
          </a:p>
          <a:p>
            <a:pPr algn="ctr"/>
            <a:endParaRPr lang="es-CO" b="1" dirty="0"/>
          </a:p>
          <a:p>
            <a:pPr algn="ctr"/>
            <a:endParaRPr lang="es-CO" b="1" dirty="0"/>
          </a:p>
          <a:p>
            <a:pPr algn="ctr"/>
            <a:endParaRPr lang="es-CO" b="1" dirty="0"/>
          </a:p>
          <a:p>
            <a:pPr algn="ctr"/>
            <a:endParaRPr lang="es-CO" b="1" dirty="0"/>
          </a:p>
          <a:p>
            <a:pPr algn="ctr"/>
            <a:endParaRPr lang="es-CO" b="1" dirty="0"/>
          </a:p>
          <a:p>
            <a:pPr algn="ctr"/>
            <a:endParaRPr lang="es-CO" b="1" dirty="0"/>
          </a:p>
          <a:p>
            <a:pPr algn="ctr"/>
            <a:endParaRPr lang="es-CO" b="1" dirty="0"/>
          </a:p>
          <a:p>
            <a:pPr algn="ctr"/>
            <a:endParaRPr lang="es-CO" b="1" dirty="0"/>
          </a:p>
          <a:p>
            <a:pPr algn="ctr"/>
            <a:endParaRPr lang="es-CO" b="1" dirty="0"/>
          </a:p>
          <a:p>
            <a:pPr algn="ctr"/>
            <a:endParaRPr lang="es-CO" b="1" dirty="0"/>
          </a:p>
          <a:p>
            <a:pPr algn="ctr"/>
            <a:endParaRPr lang="es-CO" b="1" dirty="0"/>
          </a:p>
          <a:p>
            <a:pPr algn="ctr"/>
            <a:endParaRPr lang="es-CO" b="1" dirty="0"/>
          </a:p>
        </p:txBody>
      </p:sp>
      <p:sp>
        <p:nvSpPr>
          <p:cNvPr id="9" name="Elipse 8"/>
          <p:cNvSpPr/>
          <p:nvPr/>
        </p:nvSpPr>
        <p:spPr>
          <a:xfrm>
            <a:off x="2505063" y="4176724"/>
            <a:ext cx="2443124" cy="2081212"/>
          </a:xfrm>
          <a:prstGeom prst="ellipse">
            <a:avLst/>
          </a:prstGeom>
          <a:solidFill>
            <a:schemeClr val="accent4">
              <a:lumMod val="60000"/>
              <a:lumOff val="40000"/>
            </a:schemeClr>
          </a:solidFill>
          <a:ln w="22225">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CO" b="1" dirty="0"/>
              <a:t>Cobertura</a:t>
            </a:r>
          </a:p>
          <a:p>
            <a:pPr algn="ctr"/>
            <a:endParaRPr lang="es-CO" b="1" dirty="0"/>
          </a:p>
          <a:p>
            <a:pPr algn="ctr"/>
            <a:endParaRPr lang="es-CO" b="1" dirty="0"/>
          </a:p>
          <a:p>
            <a:pPr algn="ctr"/>
            <a:endParaRPr lang="es-CO" b="1" dirty="0"/>
          </a:p>
        </p:txBody>
      </p:sp>
      <p:sp>
        <p:nvSpPr>
          <p:cNvPr id="23" name="Rectángulo 22"/>
          <p:cNvSpPr/>
          <p:nvPr/>
        </p:nvSpPr>
        <p:spPr>
          <a:xfrm>
            <a:off x="1520603" y="-14289"/>
            <a:ext cx="9144000" cy="748903"/>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b="1" dirty="0">
                <a:latin typeface="Arial Narrow" panose="020B0606020202030204" pitchFamily="34" charset="0"/>
              </a:rPr>
              <a:t>ANÁLISIS FACTORES QUE INTERVIENEN EN EL PROCESO DE COMERCIALIZACIÓN</a:t>
            </a:r>
          </a:p>
        </p:txBody>
      </p:sp>
      <p:pic>
        <p:nvPicPr>
          <p:cNvPr id="24" name="Imagen 8" descr="Fondos oscuros-01.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40681" y="73424"/>
            <a:ext cx="1233817" cy="635238"/>
          </a:xfrm>
          <a:prstGeom prst="rect">
            <a:avLst/>
          </a:prstGeom>
        </p:spPr>
      </p:pic>
      <p:sp>
        <p:nvSpPr>
          <p:cNvPr id="4" name="Elipse 3"/>
          <p:cNvSpPr/>
          <p:nvPr/>
        </p:nvSpPr>
        <p:spPr>
          <a:xfrm>
            <a:off x="3002060" y="5014924"/>
            <a:ext cx="1566556" cy="1243012"/>
          </a:xfrm>
          <a:prstGeom prst="ellipse">
            <a:avLst/>
          </a:prstGeom>
          <a:solidFill>
            <a:schemeClr val="tx2">
              <a:lumMod val="60000"/>
              <a:lumOff val="40000"/>
            </a:schemeClr>
          </a:solidFill>
          <a:ln w="22225">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CO" b="1" dirty="0"/>
              <a:t>Precio</a:t>
            </a:r>
          </a:p>
        </p:txBody>
      </p:sp>
      <p:sp>
        <p:nvSpPr>
          <p:cNvPr id="5" name="Rectángulo redondeado 4"/>
          <p:cNvSpPr/>
          <p:nvPr/>
        </p:nvSpPr>
        <p:spPr>
          <a:xfrm>
            <a:off x="6424614" y="1914538"/>
            <a:ext cx="4129089" cy="857250"/>
          </a:xfrm>
          <a:prstGeom prst="roundRect">
            <a:avLst/>
          </a:prstGeom>
          <a:solidFill>
            <a:schemeClr val="accent4">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CO" sz="1600" dirty="0"/>
              <a:t>Reducción tiempos de comercialización a (15 días hábiles) – proceso de subasta  </a:t>
            </a:r>
          </a:p>
        </p:txBody>
      </p:sp>
      <p:sp>
        <p:nvSpPr>
          <p:cNvPr id="20" name="Rectángulo redondeado 19"/>
          <p:cNvSpPr/>
          <p:nvPr/>
        </p:nvSpPr>
        <p:spPr>
          <a:xfrm>
            <a:off x="6424614" y="2852746"/>
            <a:ext cx="4129089" cy="857250"/>
          </a:xfrm>
          <a:prstGeom prst="roundRect">
            <a:avLst/>
          </a:prstGeom>
          <a:solidFill>
            <a:srgbClr val="92D050"/>
          </a:solidFill>
          <a:ln w="22225">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CO" sz="1600" dirty="0"/>
              <a:t>Publicación precio, con aplicación de formula de valoración de activos</a:t>
            </a:r>
          </a:p>
        </p:txBody>
      </p:sp>
      <p:sp>
        <p:nvSpPr>
          <p:cNvPr id="22" name="Rectángulo redondeado 21"/>
          <p:cNvSpPr/>
          <p:nvPr/>
        </p:nvSpPr>
        <p:spPr>
          <a:xfrm>
            <a:off x="6424613" y="3814769"/>
            <a:ext cx="4129089" cy="857250"/>
          </a:xfrm>
          <a:prstGeom prst="roundRect">
            <a:avLst/>
          </a:prstGeom>
          <a:solidFill>
            <a:schemeClr val="accent1">
              <a:lumMod val="75000"/>
            </a:schemeClr>
          </a:solidFill>
          <a:ln w="22225">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CO" sz="1600" dirty="0"/>
              <a:t>Incentivo 5 puntos adicionales  comisión por venta en los primeros 90 días – periodo 6 meses </a:t>
            </a:r>
          </a:p>
        </p:txBody>
      </p:sp>
      <p:sp>
        <p:nvSpPr>
          <p:cNvPr id="27" name="Rectángulo redondeado 26"/>
          <p:cNvSpPr/>
          <p:nvPr/>
        </p:nvSpPr>
        <p:spPr>
          <a:xfrm>
            <a:off x="6424614" y="4791079"/>
            <a:ext cx="4129089" cy="909638"/>
          </a:xfrm>
          <a:prstGeom prst="roundRect">
            <a:avLst/>
          </a:prstGeom>
          <a:solidFill>
            <a:schemeClr val="accent4">
              <a:lumMod val="60000"/>
              <a:lumOff val="40000"/>
            </a:schemeClr>
          </a:solidFill>
          <a:ln w="22225">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CO" sz="1600" dirty="0"/>
              <a:t>Red depositarios SAE – Proceso comercial</a:t>
            </a:r>
          </a:p>
          <a:p>
            <a:pPr algn="ctr"/>
            <a:r>
              <a:rPr lang="es-CO" sz="1600" dirty="0"/>
              <a:t>Venta rurales (sin vocación productiva)</a:t>
            </a:r>
          </a:p>
        </p:txBody>
      </p:sp>
      <p:sp>
        <p:nvSpPr>
          <p:cNvPr id="37" name="Rectángulo redondeado 36"/>
          <p:cNvSpPr/>
          <p:nvPr/>
        </p:nvSpPr>
        <p:spPr>
          <a:xfrm>
            <a:off x="6424612" y="947746"/>
            <a:ext cx="4129089" cy="857250"/>
          </a:xfrm>
          <a:prstGeom prst="roundRect">
            <a:avLst/>
          </a:prstGeom>
          <a:solidFill>
            <a:schemeClr val="accent2"/>
          </a:solidFill>
          <a:ln w="22225">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CO" sz="1600" dirty="0"/>
              <a:t>Solicitud actualización avalúos 90 días antes del vencimiento</a:t>
            </a:r>
          </a:p>
        </p:txBody>
      </p:sp>
      <p:sp>
        <p:nvSpPr>
          <p:cNvPr id="38" name="Rectángulo redondeado 37"/>
          <p:cNvSpPr/>
          <p:nvPr/>
        </p:nvSpPr>
        <p:spPr>
          <a:xfrm>
            <a:off x="6421541" y="5827243"/>
            <a:ext cx="4129089" cy="857250"/>
          </a:xfrm>
          <a:prstGeom prst="roundRect">
            <a:avLst/>
          </a:prstGeom>
          <a:solidFill>
            <a:schemeClr val="tx2">
              <a:lumMod val="60000"/>
              <a:lumOff val="40000"/>
            </a:schemeClr>
          </a:solidFill>
          <a:ln w="22225">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CO" sz="1600" dirty="0"/>
              <a:t>Aplicación formula valoración de activos a los 90 días de publicación ( “N” 12 meses) </a:t>
            </a:r>
          </a:p>
        </p:txBody>
      </p:sp>
      <p:cxnSp>
        <p:nvCxnSpPr>
          <p:cNvPr id="40" name="Conector recto 39"/>
          <p:cNvCxnSpPr>
            <a:stCxn id="35" idx="7"/>
            <a:endCxn id="37" idx="1"/>
          </p:cNvCxnSpPr>
          <p:nvPr/>
        </p:nvCxnSpPr>
        <p:spPr>
          <a:xfrm flipV="1">
            <a:off x="5361909" y="1376372"/>
            <a:ext cx="1062702" cy="962169"/>
          </a:xfrm>
          <a:prstGeom prst="line">
            <a:avLst/>
          </a:prstGeom>
          <a:solidFill>
            <a:schemeClr val="accent2"/>
          </a:solidFill>
          <a:ln w="22225">
            <a:solidFill>
              <a:schemeClr val="bg1"/>
            </a:solidFill>
          </a:ln>
        </p:spPr>
        <p:style>
          <a:lnRef idx="1">
            <a:schemeClr val="accent1"/>
          </a:lnRef>
          <a:fillRef idx="3">
            <a:schemeClr val="accent1"/>
          </a:fillRef>
          <a:effectRef idx="2">
            <a:schemeClr val="accent1"/>
          </a:effectRef>
          <a:fontRef idx="minor">
            <a:schemeClr val="lt1"/>
          </a:fontRef>
        </p:style>
      </p:cxnSp>
      <p:cxnSp>
        <p:nvCxnSpPr>
          <p:cNvPr id="43" name="Conector recto 42"/>
          <p:cNvCxnSpPr/>
          <p:nvPr/>
        </p:nvCxnSpPr>
        <p:spPr>
          <a:xfrm flipV="1">
            <a:off x="5495759" y="2313795"/>
            <a:ext cx="928855" cy="793743"/>
          </a:xfrm>
          <a:prstGeom prst="line">
            <a:avLst/>
          </a:prstGeom>
          <a:solidFill>
            <a:schemeClr val="accent2"/>
          </a:solidFill>
          <a:ln w="22225">
            <a:solidFill>
              <a:schemeClr val="bg1"/>
            </a:solidFill>
          </a:ln>
        </p:spPr>
        <p:style>
          <a:lnRef idx="1">
            <a:schemeClr val="accent1"/>
          </a:lnRef>
          <a:fillRef idx="3">
            <a:schemeClr val="accent1"/>
          </a:fillRef>
          <a:effectRef idx="2">
            <a:schemeClr val="accent1"/>
          </a:effectRef>
          <a:fontRef idx="minor">
            <a:schemeClr val="lt1"/>
          </a:fontRef>
        </p:style>
      </p:cxnSp>
      <p:cxnSp>
        <p:nvCxnSpPr>
          <p:cNvPr id="45" name="Conector recto 44"/>
          <p:cNvCxnSpPr>
            <a:endCxn id="20" idx="1"/>
          </p:cNvCxnSpPr>
          <p:nvPr/>
        </p:nvCxnSpPr>
        <p:spPr>
          <a:xfrm flipV="1">
            <a:off x="5313707" y="3281372"/>
            <a:ext cx="1110907" cy="593719"/>
          </a:xfrm>
          <a:prstGeom prst="line">
            <a:avLst/>
          </a:prstGeom>
          <a:solidFill>
            <a:schemeClr val="accent2"/>
          </a:solidFill>
          <a:ln w="22225">
            <a:solidFill>
              <a:schemeClr val="bg1"/>
            </a:solidFill>
          </a:ln>
        </p:spPr>
        <p:style>
          <a:lnRef idx="1">
            <a:schemeClr val="accent1"/>
          </a:lnRef>
          <a:fillRef idx="3">
            <a:schemeClr val="accent1"/>
          </a:fillRef>
          <a:effectRef idx="2">
            <a:schemeClr val="accent1"/>
          </a:effectRef>
          <a:fontRef idx="minor">
            <a:schemeClr val="lt1"/>
          </a:fontRef>
        </p:style>
      </p:cxnSp>
      <p:cxnSp>
        <p:nvCxnSpPr>
          <p:cNvPr id="47" name="Conector recto 46"/>
          <p:cNvCxnSpPr>
            <a:endCxn id="22" idx="1"/>
          </p:cNvCxnSpPr>
          <p:nvPr/>
        </p:nvCxnSpPr>
        <p:spPr>
          <a:xfrm flipV="1">
            <a:off x="5179798" y="4243395"/>
            <a:ext cx="1244815" cy="372119"/>
          </a:xfrm>
          <a:prstGeom prst="line">
            <a:avLst/>
          </a:prstGeom>
          <a:solidFill>
            <a:schemeClr val="accent2"/>
          </a:solidFill>
          <a:ln w="22225">
            <a:solidFill>
              <a:schemeClr val="bg1"/>
            </a:solidFill>
          </a:ln>
        </p:spPr>
        <p:style>
          <a:lnRef idx="1">
            <a:schemeClr val="accent1"/>
          </a:lnRef>
          <a:fillRef idx="3">
            <a:schemeClr val="accent1"/>
          </a:fillRef>
          <a:effectRef idx="2">
            <a:schemeClr val="accent1"/>
          </a:effectRef>
          <a:fontRef idx="minor">
            <a:schemeClr val="lt1"/>
          </a:fontRef>
        </p:style>
      </p:cxnSp>
      <p:cxnSp>
        <p:nvCxnSpPr>
          <p:cNvPr id="49" name="Conector recto 48"/>
          <p:cNvCxnSpPr>
            <a:endCxn id="27" idx="1"/>
          </p:cNvCxnSpPr>
          <p:nvPr/>
        </p:nvCxnSpPr>
        <p:spPr>
          <a:xfrm flipV="1">
            <a:off x="4915335" y="5245898"/>
            <a:ext cx="1509278" cy="50650"/>
          </a:xfrm>
          <a:prstGeom prst="line">
            <a:avLst/>
          </a:prstGeom>
          <a:solidFill>
            <a:schemeClr val="accent2"/>
          </a:solidFill>
          <a:ln w="22225">
            <a:solidFill>
              <a:schemeClr val="bg1"/>
            </a:solidFill>
          </a:ln>
        </p:spPr>
        <p:style>
          <a:lnRef idx="1">
            <a:schemeClr val="accent1"/>
          </a:lnRef>
          <a:fillRef idx="3">
            <a:schemeClr val="accent1"/>
          </a:fillRef>
          <a:effectRef idx="2">
            <a:schemeClr val="accent1"/>
          </a:effectRef>
          <a:fontRef idx="minor">
            <a:schemeClr val="lt1"/>
          </a:fontRef>
        </p:style>
      </p:cxnSp>
      <p:cxnSp>
        <p:nvCxnSpPr>
          <p:cNvPr id="51" name="Conector recto 50"/>
          <p:cNvCxnSpPr>
            <a:endCxn id="38" idx="1"/>
          </p:cNvCxnSpPr>
          <p:nvPr/>
        </p:nvCxnSpPr>
        <p:spPr>
          <a:xfrm>
            <a:off x="4568616" y="5665008"/>
            <a:ext cx="1852924" cy="590860"/>
          </a:xfrm>
          <a:prstGeom prst="line">
            <a:avLst/>
          </a:prstGeom>
          <a:solidFill>
            <a:schemeClr val="accent2"/>
          </a:solidFill>
          <a:ln w="22225">
            <a:solidFill>
              <a:schemeClr val="bg1"/>
            </a:solidFill>
          </a:ln>
        </p:spPr>
        <p:style>
          <a:lnRef idx="1">
            <a:schemeClr val="accent1"/>
          </a:lnRef>
          <a:fillRef idx="3">
            <a:schemeClr val="accent1"/>
          </a:fillRef>
          <a:effectRef idx="2">
            <a:schemeClr val="accent1"/>
          </a:effectRef>
          <a:fontRef idx="minor">
            <a:schemeClr val="lt1"/>
          </a:fontRef>
        </p:style>
      </p:cxnSp>
      <p:sp>
        <p:nvSpPr>
          <p:cNvPr id="53" name="CuadroTexto 52"/>
          <p:cNvSpPr txBox="1"/>
          <p:nvPr/>
        </p:nvSpPr>
        <p:spPr>
          <a:xfrm>
            <a:off x="1888402" y="1286928"/>
            <a:ext cx="1972191" cy="369332"/>
          </a:xfrm>
          <a:prstGeom prst="rect">
            <a:avLst/>
          </a:prstGeom>
          <a:noFill/>
        </p:spPr>
        <p:txBody>
          <a:bodyPr wrap="square" rtlCol="0">
            <a:spAutoFit/>
          </a:bodyPr>
          <a:lstStyle/>
          <a:p>
            <a:r>
              <a:rPr lang="es-CO" b="1" dirty="0">
                <a:solidFill>
                  <a:schemeClr val="accent1">
                    <a:lumMod val="75000"/>
                  </a:schemeClr>
                </a:solidFill>
              </a:rPr>
              <a:t>Factores:</a:t>
            </a:r>
          </a:p>
        </p:txBody>
      </p:sp>
      <p:sp>
        <p:nvSpPr>
          <p:cNvPr id="54" name="CuadroTexto 53"/>
          <p:cNvSpPr txBox="1"/>
          <p:nvPr/>
        </p:nvSpPr>
        <p:spPr>
          <a:xfrm>
            <a:off x="4923295" y="995502"/>
            <a:ext cx="1972191" cy="369332"/>
          </a:xfrm>
          <a:prstGeom prst="rect">
            <a:avLst/>
          </a:prstGeom>
          <a:noFill/>
        </p:spPr>
        <p:txBody>
          <a:bodyPr wrap="square" rtlCol="0">
            <a:spAutoFit/>
          </a:bodyPr>
          <a:lstStyle/>
          <a:p>
            <a:r>
              <a:rPr lang="es-CO" b="1" dirty="0">
                <a:solidFill>
                  <a:schemeClr val="accent1">
                    <a:lumMod val="75000"/>
                  </a:schemeClr>
                </a:solidFill>
              </a:rPr>
              <a:t>Propuesta:</a:t>
            </a:r>
          </a:p>
        </p:txBody>
      </p:sp>
      <p:sp>
        <p:nvSpPr>
          <p:cNvPr id="58" name="Rectángulo 57"/>
          <p:cNvSpPr/>
          <p:nvPr/>
        </p:nvSpPr>
        <p:spPr>
          <a:xfrm>
            <a:off x="1524000" y="6812281"/>
            <a:ext cx="9144000" cy="45719"/>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endParaRPr lang="es-CO" sz="1350" dirty="0">
              <a:latin typeface="Arial Narrow" panose="020B0606020202030204" pitchFamily="34" charset="0"/>
            </a:endParaRPr>
          </a:p>
        </p:txBody>
      </p:sp>
      <p:sp>
        <p:nvSpPr>
          <p:cNvPr id="25" name="Rectángulo 24">
            <a:extLst>
              <a:ext uri="{FF2B5EF4-FFF2-40B4-BE49-F238E27FC236}">
                <a16:creationId xmlns:a16="http://schemas.microsoft.com/office/drawing/2014/main" id="{33FDB8B4-29AB-41D8-94C8-59B2D237BBA7}"/>
              </a:ext>
            </a:extLst>
          </p:cNvPr>
          <p:cNvSpPr/>
          <p:nvPr/>
        </p:nvSpPr>
        <p:spPr>
          <a:xfrm>
            <a:off x="0" y="-2"/>
            <a:ext cx="12192000" cy="1013539"/>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2800" b="1" dirty="0"/>
              <a:t>ANÁLISIS FACTORES QUE INTERVIENEN EN EL  </a:t>
            </a:r>
          </a:p>
          <a:p>
            <a:pPr algn="r"/>
            <a:r>
              <a:rPr lang="es-CO" sz="2800" b="1" dirty="0"/>
              <a:t>PROCESO DE COMERCIALIZACIÓN</a:t>
            </a:r>
          </a:p>
        </p:txBody>
      </p:sp>
      <p:pic>
        <p:nvPicPr>
          <p:cNvPr id="26" name="Imagen 8" descr="Fondos oscuros-01.png">
            <a:extLst>
              <a:ext uri="{FF2B5EF4-FFF2-40B4-BE49-F238E27FC236}">
                <a16:creationId xmlns:a16="http://schemas.microsoft.com/office/drawing/2014/main" id="{86402F5D-DCAD-4DE1-8FF5-65219B9B460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2743" y="73423"/>
            <a:ext cx="1970201" cy="940114"/>
          </a:xfrm>
          <a:prstGeom prst="rect">
            <a:avLst/>
          </a:prstGeom>
        </p:spPr>
      </p:pic>
    </p:spTree>
    <p:extLst>
      <p:ext uri="{BB962C8B-B14F-4D97-AF65-F5344CB8AC3E}">
        <p14:creationId xmlns:p14="http://schemas.microsoft.com/office/powerpoint/2010/main" val="362908618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CuadroTexto 20"/>
          <p:cNvSpPr txBox="1"/>
          <p:nvPr/>
        </p:nvSpPr>
        <p:spPr>
          <a:xfrm>
            <a:off x="5509823" y="6631662"/>
            <a:ext cx="5065145" cy="253916"/>
          </a:xfrm>
          <a:prstGeom prst="rect">
            <a:avLst/>
          </a:prstGeom>
          <a:noFill/>
        </p:spPr>
        <p:txBody>
          <a:bodyPr wrap="square" rtlCol="0">
            <a:spAutoFit/>
          </a:bodyPr>
          <a:lstStyle/>
          <a:p>
            <a:pPr algn="r"/>
            <a:r>
              <a:rPr lang="es-ES" sz="1050" b="1" dirty="0">
                <a:solidFill>
                  <a:schemeClr val="bg1"/>
                </a:solidFill>
                <a:latin typeface="Lato Regular"/>
                <a:cs typeface="Lato Regular"/>
              </a:rPr>
              <a:t>Gerencia Comercial </a:t>
            </a:r>
          </a:p>
        </p:txBody>
      </p:sp>
      <p:sp>
        <p:nvSpPr>
          <p:cNvPr id="9" name="Rectángulo 8"/>
          <p:cNvSpPr/>
          <p:nvPr/>
        </p:nvSpPr>
        <p:spPr>
          <a:xfrm>
            <a:off x="1520603" y="-15"/>
            <a:ext cx="9144000" cy="748903"/>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b="1" dirty="0">
                <a:latin typeface="Arial Narrow" panose="020B0606020202030204" pitchFamily="34" charset="0"/>
              </a:rPr>
              <a:t>PUBLICACIÓN VALOR “N” DE COMERCIALIZACIÓN INMUEBLES </a:t>
            </a:r>
          </a:p>
        </p:txBody>
      </p:sp>
      <p:pic>
        <p:nvPicPr>
          <p:cNvPr id="10" name="Imagen 8" descr="Fondos oscuros-01.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40681" y="73411"/>
            <a:ext cx="1233817" cy="635238"/>
          </a:xfrm>
          <a:prstGeom prst="rect">
            <a:avLst/>
          </a:prstGeom>
        </p:spPr>
      </p:pic>
      <p:sp>
        <p:nvSpPr>
          <p:cNvPr id="11" name="CuadroTexto 10"/>
          <p:cNvSpPr txBox="1"/>
          <p:nvPr/>
        </p:nvSpPr>
        <p:spPr>
          <a:xfrm>
            <a:off x="2257589" y="3248734"/>
            <a:ext cx="7872175" cy="923330"/>
          </a:xfrm>
          <a:prstGeom prst="rect">
            <a:avLst/>
          </a:prstGeom>
          <a:noFill/>
        </p:spPr>
        <p:txBody>
          <a:bodyPr wrap="square" rtlCol="0">
            <a:spAutoFit/>
          </a:bodyPr>
          <a:lstStyle>
            <a:defPPr>
              <a:defRPr lang="es-ES"/>
            </a:defPPr>
            <a:lvl1pPr>
              <a:defRPr sz="1600" b="1">
                <a:solidFill>
                  <a:schemeClr val="accent1">
                    <a:lumMod val="75000"/>
                  </a:schemeClr>
                </a:solidFill>
                <a:latin typeface="Arial Narrow" panose="020B0606020202030204" pitchFamily="34" charset="0"/>
              </a:defRPr>
            </a:lvl1pPr>
          </a:lstStyle>
          <a:p>
            <a:pPr marL="285750" indent="-285750">
              <a:buFont typeface="Wingdings" panose="05000000000000000000" pitchFamily="2" charset="2"/>
              <a:buChar char="v"/>
            </a:pPr>
            <a:r>
              <a:rPr lang="es-CO" sz="1800" b="0" dirty="0">
                <a:solidFill>
                  <a:schemeClr val="accent1">
                    <a:lumMod val="50000"/>
                  </a:schemeClr>
                </a:solidFill>
              </a:rPr>
              <a:t>El valor promedio de descuento otorgado corresponde al 10.3% del valor base de venta.</a:t>
            </a:r>
          </a:p>
          <a:p>
            <a:pPr marL="285750" indent="-285750">
              <a:buFont typeface="Wingdings" panose="05000000000000000000" pitchFamily="2" charset="2"/>
              <a:buChar char="v"/>
            </a:pPr>
            <a:r>
              <a:rPr lang="es-CO" sz="1800" b="0" dirty="0">
                <a:solidFill>
                  <a:schemeClr val="accent1">
                    <a:lumMod val="50000"/>
                  </a:schemeClr>
                </a:solidFill>
              </a:rPr>
              <a:t>El 47% de los inmuebles con “N” aplicado, se ha vencido el avaluó.</a:t>
            </a:r>
          </a:p>
          <a:p>
            <a:pPr marL="285750" indent="-285750">
              <a:buFont typeface="Wingdings" panose="05000000000000000000" pitchFamily="2" charset="2"/>
              <a:buChar char="v"/>
            </a:pPr>
            <a:r>
              <a:rPr lang="es-CO" sz="1800" b="0" dirty="0">
                <a:solidFill>
                  <a:schemeClr val="accent1">
                    <a:lumMod val="50000"/>
                  </a:schemeClr>
                </a:solidFill>
              </a:rPr>
              <a:t>El 21% de los inmuebles con “N” aplicado se encuentran disponibles para comercializar.</a:t>
            </a:r>
          </a:p>
        </p:txBody>
      </p:sp>
      <p:sp>
        <p:nvSpPr>
          <p:cNvPr id="12" name="CuadroTexto 11"/>
          <p:cNvSpPr txBox="1"/>
          <p:nvPr/>
        </p:nvSpPr>
        <p:spPr>
          <a:xfrm>
            <a:off x="1640682" y="4222484"/>
            <a:ext cx="8934284" cy="923330"/>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defPPr>
              <a:defRPr lang="es-ES"/>
            </a:defPPr>
            <a:lvl1pPr algn="ctr">
              <a:defRPr b="1">
                <a:solidFill>
                  <a:schemeClr val="accent1">
                    <a:lumMod val="50000"/>
                  </a:schemeClr>
                </a:solidFill>
                <a:latin typeface="Arial Narrow" panose="020B0606020202030204" pitchFamily="34" charset="0"/>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es-CO" dirty="0"/>
              <a:t>PROPUESTA:</a:t>
            </a:r>
          </a:p>
          <a:p>
            <a:r>
              <a:rPr lang="es-CO" b="0" dirty="0"/>
              <a:t>Con el fin de generar una mayor movilidad al portafolio de ventas, se sugiere a la Junta Directiva autorizar la publicación del precio de venta con el “N” aplicado.</a:t>
            </a:r>
          </a:p>
        </p:txBody>
      </p:sp>
      <p:sp>
        <p:nvSpPr>
          <p:cNvPr id="13" name="CuadroTexto 12"/>
          <p:cNvSpPr txBox="1"/>
          <p:nvPr/>
        </p:nvSpPr>
        <p:spPr>
          <a:xfrm>
            <a:off x="9367839" y="1059778"/>
            <a:ext cx="1267959" cy="261610"/>
          </a:xfrm>
          <a:prstGeom prst="rect">
            <a:avLst/>
          </a:prstGeom>
          <a:noFill/>
        </p:spPr>
        <p:txBody>
          <a:bodyPr wrap="square" rtlCol="0">
            <a:spAutoFit/>
          </a:bodyPr>
          <a:lstStyle/>
          <a:p>
            <a:pPr algn="r"/>
            <a:r>
              <a:rPr lang="es-CO" sz="1100" dirty="0">
                <a:solidFill>
                  <a:schemeClr val="tx2"/>
                </a:solidFill>
                <a:latin typeface="Arial Narrow" panose="020B0606020202030204" pitchFamily="34" charset="0"/>
              </a:rPr>
              <a:t>Cifras en Millones $</a:t>
            </a:r>
          </a:p>
        </p:txBody>
      </p:sp>
      <p:pic>
        <p:nvPicPr>
          <p:cNvPr id="3" name="Imagen 2"/>
          <p:cNvPicPr>
            <a:picLocks noChangeAspect="1"/>
          </p:cNvPicPr>
          <p:nvPr/>
        </p:nvPicPr>
        <p:blipFill>
          <a:blip r:embed="rId4"/>
          <a:stretch>
            <a:fillRect/>
          </a:stretch>
        </p:blipFill>
        <p:spPr>
          <a:xfrm>
            <a:off x="2545695" y="1260056"/>
            <a:ext cx="7295961" cy="2004998"/>
          </a:xfrm>
          <a:prstGeom prst="rect">
            <a:avLst/>
          </a:prstGeom>
        </p:spPr>
      </p:pic>
      <p:sp>
        <p:nvSpPr>
          <p:cNvPr id="14" name="CuadroTexto 13"/>
          <p:cNvSpPr txBox="1"/>
          <p:nvPr/>
        </p:nvSpPr>
        <p:spPr>
          <a:xfrm>
            <a:off x="1640683" y="5208618"/>
            <a:ext cx="8934284" cy="1477328"/>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defPPr>
              <a:defRPr lang="es-ES"/>
            </a:defPPr>
            <a:lvl1pPr>
              <a:defRPr sz="1600" b="1">
                <a:solidFill>
                  <a:schemeClr val="accent1">
                    <a:lumMod val="75000"/>
                  </a:schemeClr>
                </a:solidFill>
                <a:latin typeface="Arial Narrow" panose="020B0606020202030204" pitchFamily="34" charset="0"/>
              </a:defRPr>
            </a:lvl1pPr>
          </a:lstStyle>
          <a:p>
            <a:pPr algn="ctr"/>
            <a:r>
              <a:rPr lang="es-CO" sz="1800" dirty="0">
                <a:solidFill>
                  <a:schemeClr val="accent1">
                    <a:lumMod val="50000"/>
                  </a:schemeClr>
                </a:solidFill>
              </a:rPr>
              <a:t>VENTAJAS:</a:t>
            </a:r>
          </a:p>
          <a:p>
            <a:pPr marL="285750" indent="-285750">
              <a:buFont typeface="Wingdings" panose="05000000000000000000" pitchFamily="2" charset="2"/>
              <a:buChar char="v"/>
            </a:pPr>
            <a:r>
              <a:rPr lang="es-CO" sz="1800" b="0" dirty="0">
                <a:solidFill>
                  <a:schemeClr val="accent1">
                    <a:lumMod val="50000"/>
                  </a:schemeClr>
                </a:solidFill>
              </a:rPr>
              <a:t>Mayor Transparencia en el valor base de venta de los activos.</a:t>
            </a:r>
          </a:p>
          <a:p>
            <a:pPr marL="285750" indent="-285750">
              <a:buFont typeface="Wingdings" panose="05000000000000000000" pitchFamily="2" charset="2"/>
              <a:buChar char="v"/>
            </a:pPr>
            <a:r>
              <a:rPr lang="es-CO" sz="1800" b="0" dirty="0">
                <a:solidFill>
                  <a:schemeClr val="accent1">
                    <a:lumMod val="50000"/>
                  </a:schemeClr>
                </a:solidFill>
              </a:rPr>
              <a:t>Interés en el mercado por los inmuebles del FRISCO.</a:t>
            </a:r>
          </a:p>
          <a:p>
            <a:pPr marL="285750" indent="-285750">
              <a:buFont typeface="Wingdings" panose="05000000000000000000" pitchFamily="2" charset="2"/>
              <a:buChar char="v"/>
            </a:pPr>
            <a:r>
              <a:rPr lang="es-CO" sz="1800" b="0" dirty="0">
                <a:solidFill>
                  <a:schemeClr val="accent1">
                    <a:lumMod val="50000"/>
                  </a:schemeClr>
                </a:solidFill>
              </a:rPr>
              <a:t>Optimización en procesos de actualización de avalúos</a:t>
            </a:r>
          </a:p>
          <a:p>
            <a:pPr marL="285750" indent="-285750">
              <a:buFont typeface="Wingdings" panose="05000000000000000000" pitchFamily="2" charset="2"/>
              <a:buChar char="v"/>
            </a:pPr>
            <a:r>
              <a:rPr lang="es-CO" sz="1800" b="0" dirty="0">
                <a:solidFill>
                  <a:schemeClr val="accent1">
                    <a:lumMod val="50000"/>
                  </a:schemeClr>
                </a:solidFill>
              </a:rPr>
              <a:t>Mayor generación de recursos disponibles para cumplir con las transferencias a la Nación.</a:t>
            </a:r>
          </a:p>
        </p:txBody>
      </p:sp>
      <p:sp>
        <p:nvSpPr>
          <p:cNvPr id="15" name="Rectángulo 14"/>
          <p:cNvSpPr/>
          <p:nvPr/>
        </p:nvSpPr>
        <p:spPr>
          <a:xfrm>
            <a:off x="1524000" y="6812281"/>
            <a:ext cx="9144000" cy="45719"/>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endParaRPr lang="es-CO" sz="1350" dirty="0">
              <a:latin typeface="Arial Narrow" panose="020B0606020202030204" pitchFamily="34" charset="0"/>
            </a:endParaRPr>
          </a:p>
        </p:txBody>
      </p:sp>
      <p:sp>
        <p:nvSpPr>
          <p:cNvPr id="20" name="Rectángulo 19">
            <a:extLst>
              <a:ext uri="{FF2B5EF4-FFF2-40B4-BE49-F238E27FC236}">
                <a16:creationId xmlns:a16="http://schemas.microsoft.com/office/drawing/2014/main" id="{841E5236-95CB-4C1C-B5EE-E22E75566C11}"/>
              </a:ext>
            </a:extLst>
          </p:cNvPr>
          <p:cNvSpPr/>
          <p:nvPr/>
        </p:nvSpPr>
        <p:spPr>
          <a:xfrm>
            <a:off x="0" y="-2"/>
            <a:ext cx="12192000" cy="1013539"/>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2800" b="1" dirty="0"/>
              <a:t>PUBLICACIÓN VALOR “N” COMERCIALIZACIÓN </a:t>
            </a:r>
          </a:p>
          <a:p>
            <a:pPr algn="r"/>
            <a:r>
              <a:rPr lang="es-CO" sz="2800" b="1" dirty="0"/>
              <a:t>DE INMUEBLES</a:t>
            </a:r>
          </a:p>
        </p:txBody>
      </p:sp>
      <p:pic>
        <p:nvPicPr>
          <p:cNvPr id="22" name="Imagen 8" descr="Fondos oscuros-01.png">
            <a:extLst>
              <a:ext uri="{FF2B5EF4-FFF2-40B4-BE49-F238E27FC236}">
                <a16:creationId xmlns:a16="http://schemas.microsoft.com/office/drawing/2014/main" id="{40FA5457-104E-4C5A-BD52-6008910BDBF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2743" y="73423"/>
            <a:ext cx="1970201" cy="940114"/>
          </a:xfrm>
          <a:prstGeom prst="rect">
            <a:avLst/>
          </a:prstGeom>
        </p:spPr>
      </p:pic>
    </p:spTree>
    <p:extLst>
      <p:ext uri="{BB962C8B-B14F-4D97-AF65-F5344CB8AC3E}">
        <p14:creationId xmlns:p14="http://schemas.microsoft.com/office/powerpoint/2010/main" val="398160427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CuadroTexto 20"/>
          <p:cNvSpPr txBox="1"/>
          <p:nvPr/>
        </p:nvSpPr>
        <p:spPr>
          <a:xfrm>
            <a:off x="5509823" y="6631662"/>
            <a:ext cx="5065145" cy="253916"/>
          </a:xfrm>
          <a:prstGeom prst="rect">
            <a:avLst/>
          </a:prstGeom>
          <a:noFill/>
        </p:spPr>
        <p:txBody>
          <a:bodyPr wrap="square" rtlCol="0">
            <a:spAutoFit/>
          </a:bodyPr>
          <a:lstStyle/>
          <a:p>
            <a:pPr algn="r"/>
            <a:r>
              <a:rPr lang="es-ES" sz="1050" b="1" dirty="0">
                <a:solidFill>
                  <a:schemeClr val="bg1"/>
                </a:solidFill>
                <a:latin typeface="Lato Regular"/>
                <a:cs typeface="Lato Regular"/>
              </a:rPr>
              <a:t>Gerencia Comercial </a:t>
            </a:r>
          </a:p>
        </p:txBody>
      </p:sp>
      <p:sp>
        <p:nvSpPr>
          <p:cNvPr id="8" name="Rectángulo 7"/>
          <p:cNvSpPr/>
          <p:nvPr/>
        </p:nvSpPr>
        <p:spPr>
          <a:xfrm>
            <a:off x="1524000" y="6752557"/>
            <a:ext cx="9144000" cy="105443"/>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endParaRPr lang="es-CO" sz="1350" dirty="0">
              <a:latin typeface="Arial Narrow" panose="020B0606020202030204" pitchFamily="34" charset="0"/>
            </a:endParaRPr>
          </a:p>
        </p:txBody>
      </p:sp>
      <p:sp>
        <p:nvSpPr>
          <p:cNvPr id="9" name="Rectángulo 8"/>
          <p:cNvSpPr/>
          <p:nvPr/>
        </p:nvSpPr>
        <p:spPr>
          <a:xfrm>
            <a:off x="1520603" y="-15"/>
            <a:ext cx="9144000" cy="748903"/>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b="1" dirty="0">
                <a:latin typeface="Arial Narrow" panose="020B0606020202030204" pitchFamily="34" charset="0"/>
              </a:rPr>
              <a:t>PUBLICACIÓN VALOR “N” DE COMERCIALIZACIÓN INMUEBLES </a:t>
            </a:r>
          </a:p>
        </p:txBody>
      </p:sp>
      <p:pic>
        <p:nvPicPr>
          <p:cNvPr id="10" name="Imagen 8" descr="Fondos oscuros-01.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40681" y="73411"/>
            <a:ext cx="1233817" cy="635238"/>
          </a:xfrm>
          <a:prstGeom prst="rect">
            <a:avLst/>
          </a:prstGeom>
        </p:spPr>
      </p:pic>
      <p:sp>
        <p:nvSpPr>
          <p:cNvPr id="14" name="CuadroTexto 13"/>
          <p:cNvSpPr txBox="1"/>
          <p:nvPr/>
        </p:nvSpPr>
        <p:spPr>
          <a:xfrm>
            <a:off x="1640680" y="1278341"/>
            <a:ext cx="8640960" cy="523220"/>
          </a:xfrm>
          <a:prstGeom prst="rect">
            <a:avLst/>
          </a:prstGeom>
          <a:noFill/>
        </p:spPr>
        <p:txBody>
          <a:bodyPr wrap="square" rtlCol="0">
            <a:spAutoFit/>
          </a:bodyPr>
          <a:lstStyle/>
          <a:p>
            <a:r>
              <a:rPr lang="es-ES_tradnl" sz="2800" b="1" dirty="0">
                <a:solidFill>
                  <a:srgbClr val="000A8B"/>
                </a:solidFill>
                <a:latin typeface="Arial Narrow" charset="0"/>
                <a:ea typeface="Arial Narrow" charset="0"/>
                <a:cs typeface="Arial Narrow" charset="0"/>
              </a:rPr>
              <a:t>Supuestos modelo de valoración</a:t>
            </a:r>
          </a:p>
        </p:txBody>
      </p:sp>
      <p:sp>
        <p:nvSpPr>
          <p:cNvPr id="15" name="Rectángulo 14"/>
          <p:cNvSpPr/>
          <p:nvPr/>
        </p:nvSpPr>
        <p:spPr>
          <a:xfrm>
            <a:off x="1916818" y="1782398"/>
            <a:ext cx="712053" cy="769441"/>
          </a:xfrm>
          <a:prstGeom prst="rect">
            <a:avLst/>
          </a:prstGeom>
          <a:noFill/>
          <a:ln>
            <a:noFill/>
          </a:ln>
        </p:spPr>
        <p:txBody>
          <a:bodyPr wrap="none" lIns="91440" tIns="45720" rIns="91440" bIns="45720">
            <a:spAutoFit/>
          </a:bodyPr>
          <a:lstStyle/>
          <a:p>
            <a:pPr algn="ctr"/>
            <a:r>
              <a:rPr lang="es-ES" sz="4400" b="1" dirty="0">
                <a:ln w="12700" cmpd="sng">
                  <a:solidFill>
                    <a:srgbClr val="FF8C1E"/>
                  </a:solidFill>
                  <a:prstDash val="solid"/>
                </a:ln>
                <a:solidFill>
                  <a:srgbClr val="007468"/>
                </a:solidFill>
                <a:latin typeface="Calibri" panose="020F0502020204030204" pitchFamily="34" charset="0"/>
              </a:rPr>
              <a:t>N:</a:t>
            </a:r>
          </a:p>
        </p:txBody>
      </p:sp>
      <p:sp>
        <p:nvSpPr>
          <p:cNvPr id="16" name="CuadroTexto 15"/>
          <p:cNvSpPr txBox="1"/>
          <p:nvPr/>
        </p:nvSpPr>
        <p:spPr>
          <a:xfrm>
            <a:off x="4465753" y="1982451"/>
            <a:ext cx="3720121" cy="369332"/>
          </a:xfrm>
          <a:prstGeom prst="rect">
            <a:avLst/>
          </a:prstGeom>
          <a:noFill/>
        </p:spPr>
        <p:txBody>
          <a:bodyPr wrap="none" rtlCol="0">
            <a:spAutoFit/>
          </a:bodyPr>
          <a:lstStyle/>
          <a:p>
            <a:r>
              <a:rPr lang="es-CO" dirty="0">
                <a:solidFill>
                  <a:schemeClr val="bg1">
                    <a:lumMod val="50000"/>
                  </a:schemeClr>
                </a:solidFill>
                <a:latin typeface="Arial Narrow" panose="020B0606020202030204" pitchFamily="34" charset="0"/>
              </a:rPr>
              <a:t>Propuesto por CISA – autorizado por SAE</a:t>
            </a:r>
          </a:p>
        </p:txBody>
      </p:sp>
      <p:sp>
        <p:nvSpPr>
          <p:cNvPr id="17" name="Rectángulo 16"/>
          <p:cNvSpPr/>
          <p:nvPr/>
        </p:nvSpPr>
        <p:spPr>
          <a:xfrm>
            <a:off x="1869466" y="2502478"/>
            <a:ext cx="1358642" cy="769441"/>
          </a:xfrm>
          <a:prstGeom prst="rect">
            <a:avLst/>
          </a:prstGeom>
          <a:noFill/>
          <a:ln>
            <a:noFill/>
          </a:ln>
        </p:spPr>
        <p:txBody>
          <a:bodyPr wrap="none" lIns="91440" tIns="45720" rIns="91440" bIns="45720">
            <a:spAutoFit/>
          </a:bodyPr>
          <a:lstStyle/>
          <a:p>
            <a:pPr algn="ctr"/>
            <a:r>
              <a:rPr lang="es-ES" sz="4400" b="1" dirty="0">
                <a:ln w="12700" cmpd="sng">
                  <a:solidFill>
                    <a:srgbClr val="FF8C1E"/>
                  </a:solidFill>
                  <a:prstDash val="solid"/>
                </a:ln>
                <a:solidFill>
                  <a:srgbClr val="007468"/>
                </a:solidFill>
                <a:latin typeface="Calibri" panose="020F0502020204030204" pitchFamily="34" charset="0"/>
              </a:rPr>
              <a:t>Tasa:</a:t>
            </a:r>
          </a:p>
        </p:txBody>
      </p:sp>
      <p:sp>
        <p:nvSpPr>
          <p:cNvPr id="18" name="CuadroTexto 17"/>
          <p:cNvSpPr txBox="1"/>
          <p:nvPr/>
        </p:nvSpPr>
        <p:spPr>
          <a:xfrm>
            <a:off x="4465752" y="2778314"/>
            <a:ext cx="4761240" cy="369332"/>
          </a:xfrm>
          <a:prstGeom prst="rect">
            <a:avLst/>
          </a:prstGeom>
          <a:noFill/>
        </p:spPr>
        <p:txBody>
          <a:bodyPr wrap="none" rtlCol="0">
            <a:spAutoFit/>
          </a:bodyPr>
          <a:lstStyle/>
          <a:p>
            <a:r>
              <a:rPr lang="es-CO" dirty="0">
                <a:solidFill>
                  <a:schemeClr val="bg1">
                    <a:lumMod val="50000"/>
                  </a:schemeClr>
                </a:solidFill>
                <a:latin typeface="Arial Narrow" panose="020B0606020202030204" pitchFamily="34" charset="0"/>
              </a:rPr>
              <a:t>DTF semana del 23 al 29 de octubre de 2017 = </a:t>
            </a:r>
            <a:r>
              <a:rPr lang="es-CO" b="1" dirty="0">
                <a:solidFill>
                  <a:schemeClr val="bg1">
                    <a:lumMod val="50000"/>
                  </a:schemeClr>
                </a:solidFill>
                <a:latin typeface="Arial Narrow" panose="020B0606020202030204" pitchFamily="34" charset="0"/>
              </a:rPr>
              <a:t>5.46%</a:t>
            </a:r>
          </a:p>
        </p:txBody>
      </p:sp>
      <p:sp>
        <p:nvSpPr>
          <p:cNvPr id="19" name="Rectángulo 18"/>
          <p:cNvSpPr/>
          <p:nvPr/>
        </p:nvSpPr>
        <p:spPr>
          <a:xfrm>
            <a:off x="1896780" y="3461229"/>
            <a:ext cx="1913665" cy="769441"/>
          </a:xfrm>
          <a:prstGeom prst="rect">
            <a:avLst/>
          </a:prstGeom>
          <a:noFill/>
          <a:ln>
            <a:noFill/>
          </a:ln>
        </p:spPr>
        <p:txBody>
          <a:bodyPr wrap="none" lIns="91440" tIns="45720" rIns="91440" bIns="45720">
            <a:spAutoFit/>
          </a:bodyPr>
          <a:lstStyle/>
          <a:p>
            <a:pPr algn="ctr"/>
            <a:r>
              <a:rPr lang="es-ES" sz="4400" b="1" dirty="0">
                <a:ln w="12700" cmpd="sng">
                  <a:solidFill>
                    <a:srgbClr val="FF8C1E"/>
                  </a:solidFill>
                  <a:prstDash val="solid"/>
                </a:ln>
                <a:solidFill>
                  <a:srgbClr val="007468"/>
                </a:solidFill>
                <a:latin typeface="Calibri" panose="020F0502020204030204" pitchFamily="34" charset="0"/>
              </a:rPr>
              <a:t>Gastos:</a:t>
            </a:r>
          </a:p>
        </p:txBody>
      </p:sp>
      <p:sp>
        <p:nvSpPr>
          <p:cNvPr id="20" name="CuadroTexto 19"/>
          <p:cNvSpPr txBox="1"/>
          <p:nvPr/>
        </p:nvSpPr>
        <p:spPr>
          <a:xfrm>
            <a:off x="4465752" y="3661283"/>
            <a:ext cx="1725152" cy="369332"/>
          </a:xfrm>
          <a:prstGeom prst="rect">
            <a:avLst/>
          </a:prstGeom>
          <a:noFill/>
        </p:spPr>
        <p:txBody>
          <a:bodyPr wrap="none" rtlCol="0">
            <a:spAutoFit/>
          </a:bodyPr>
          <a:lstStyle/>
          <a:p>
            <a:r>
              <a:rPr lang="es-CO" dirty="0">
                <a:solidFill>
                  <a:schemeClr val="bg1">
                    <a:lumMod val="50000"/>
                  </a:schemeClr>
                </a:solidFill>
                <a:latin typeface="Arial Narrow" panose="020B0606020202030204" pitchFamily="34" charset="0"/>
              </a:rPr>
              <a:t>Enviados por SAE</a:t>
            </a:r>
            <a:endParaRPr lang="es-CO" b="1" dirty="0">
              <a:solidFill>
                <a:schemeClr val="bg1">
                  <a:lumMod val="50000"/>
                </a:schemeClr>
              </a:solidFill>
              <a:latin typeface="Arial Narrow" panose="020B0606020202030204" pitchFamily="34" charset="0"/>
            </a:endParaRPr>
          </a:p>
        </p:txBody>
      </p:sp>
      <p:sp>
        <p:nvSpPr>
          <p:cNvPr id="22" name="Rectángulo 21"/>
          <p:cNvSpPr/>
          <p:nvPr/>
        </p:nvSpPr>
        <p:spPr>
          <a:xfrm>
            <a:off x="1896779" y="4374686"/>
            <a:ext cx="2291076" cy="769441"/>
          </a:xfrm>
          <a:prstGeom prst="rect">
            <a:avLst/>
          </a:prstGeom>
          <a:noFill/>
          <a:ln>
            <a:noFill/>
          </a:ln>
        </p:spPr>
        <p:txBody>
          <a:bodyPr wrap="none" lIns="91440" tIns="45720" rIns="91440" bIns="45720">
            <a:spAutoFit/>
          </a:bodyPr>
          <a:lstStyle/>
          <a:p>
            <a:pPr algn="ctr"/>
            <a:r>
              <a:rPr lang="es-ES" sz="4400" b="1" dirty="0">
                <a:ln w="12700" cmpd="sng">
                  <a:solidFill>
                    <a:srgbClr val="FF8C1E"/>
                  </a:solidFill>
                  <a:prstDash val="solid"/>
                </a:ln>
                <a:solidFill>
                  <a:srgbClr val="007468"/>
                </a:solidFill>
                <a:latin typeface="Calibri" panose="020F0502020204030204" pitchFamily="34" charset="0"/>
              </a:rPr>
              <a:t>Ingresos:</a:t>
            </a:r>
          </a:p>
        </p:txBody>
      </p:sp>
      <p:sp>
        <p:nvSpPr>
          <p:cNvPr id="23" name="CuadroTexto 22"/>
          <p:cNvSpPr txBox="1"/>
          <p:nvPr/>
        </p:nvSpPr>
        <p:spPr>
          <a:xfrm>
            <a:off x="4465752" y="4574740"/>
            <a:ext cx="1725152" cy="369332"/>
          </a:xfrm>
          <a:prstGeom prst="rect">
            <a:avLst/>
          </a:prstGeom>
          <a:noFill/>
        </p:spPr>
        <p:txBody>
          <a:bodyPr wrap="none" rtlCol="0">
            <a:spAutoFit/>
          </a:bodyPr>
          <a:lstStyle/>
          <a:p>
            <a:r>
              <a:rPr lang="es-CO" dirty="0">
                <a:solidFill>
                  <a:schemeClr val="bg1">
                    <a:lumMod val="50000"/>
                  </a:schemeClr>
                </a:solidFill>
                <a:latin typeface="Arial Narrow" panose="020B0606020202030204" pitchFamily="34" charset="0"/>
              </a:rPr>
              <a:t>Enviados por SAE</a:t>
            </a:r>
            <a:endParaRPr lang="es-CO" b="1" dirty="0">
              <a:solidFill>
                <a:schemeClr val="bg1">
                  <a:lumMod val="50000"/>
                </a:schemeClr>
              </a:solidFill>
              <a:latin typeface="Arial Narrow" panose="020B0606020202030204" pitchFamily="34" charset="0"/>
            </a:endParaRPr>
          </a:p>
        </p:txBody>
      </p:sp>
      <p:sp>
        <p:nvSpPr>
          <p:cNvPr id="24" name="CuadroTexto 23"/>
          <p:cNvSpPr txBox="1"/>
          <p:nvPr/>
        </p:nvSpPr>
        <p:spPr>
          <a:xfrm>
            <a:off x="1784697" y="5382797"/>
            <a:ext cx="8712967" cy="369332"/>
          </a:xfrm>
          <a:prstGeom prst="rect">
            <a:avLst/>
          </a:prstGeom>
          <a:noFill/>
        </p:spPr>
        <p:txBody>
          <a:bodyPr wrap="square" rtlCol="0">
            <a:spAutoFit/>
          </a:bodyPr>
          <a:lstStyle/>
          <a:p>
            <a:pPr>
              <a:spcBef>
                <a:spcPts val="600"/>
              </a:spcBef>
              <a:spcAft>
                <a:spcPts val="600"/>
              </a:spcAft>
            </a:pPr>
            <a:r>
              <a:rPr lang="es-CO" dirty="0">
                <a:latin typeface="Arial Narrow" panose="020B0606020202030204" pitchFamily="34" charset="0"/>
              </a:rPr>
              <a:t>Para el ejercicio se tomó una muestra de 31 inmuebles, cuyos resultados son los siguientes:</a:t>
            </a:r>
          </a:p>
        </p:txBody>
      </p:sp>
      <p:sp>
        <p:nvSpPr>
          <p:cNvPr id="27" name="Rectángulo 26">
            <a:extLst>
              <a:ext uri="{FF2B5EF4-FFF2-40B4-BE49-F238E27FC236}">
                <a16:creationId xmlns:a16="http://schemas.microsoft.com/office/drawing/2014/main" id="{A3D4BB21-5EAA-44CE-9877-08CAFEBE2D0D}"/>
              </a:ext>
            </a:extLst>
          </p:cNvPr>
          <p:cNvSpPr/>
          <p:nvPr/>
        </p:nvSpPr>
        <p:spPr>
          <a:xfrm>
            <a:off x="0" y="-2"/>
            <a:ext cx="12192000" cy="1013539"/>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2800" b="1" dirty="0"/>
              <a:t>PUBLICACIÓN VALOR “N” COMERCIALIZACIÓN </a:t>
            </a:r>
          </a:p>
          <a:p>
            <a:pPr algn="r"/>
            <a:r>
              <a:rPr lang="es-CO" sz="2800" b="1" dirty="0"/>
              <a:t>DE INMUEBLES</a:t>
            </a:r>
          </a:p>
        </p:txBody>
      </p:sp>
      <p:pic>
        <p:nvPicPr>
          <p:cNvPr id="28" name="Imagen 8" descr="Fondos oscuros-01.png">
            <a:extLst>
              <a:ext uri="{FF2B5EF4-FFF2-40B4-BE49-F238E27FC236}">
                <a16:creationId xmlns:a16="http://schemas.microsoft.com/office/drawing/2014/main" id="{0EC05410-D9B0-4B88-A42C-34263B70378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2743" y="73423"/>
            <a:ext cx="1970201" cy="940114"/>
          </a:xfrm>
          <a:prstGeom prst="rect">
            <a:avLst/>
          </a:prstGeom>
        </p:spPr>
      </p:pic>
    </p:spTree>
    <p:extLst>
      <p:ext uri="{BB962C8B-B14F-4D97-AF65-F5344CB8AC3E}">
        <p14:creationId xmlns:p14="http://schemas.microsoft.com/office/powerpoint/2010/main" val="320739691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CuadroTexto 20"/>
          <p:cNvSpPr txBox="1"/>
          <p:nvPr/>
        </p:nvSpPr>
        <p:spPr>
          <a:xfrm>
            <a:off x="5509823" y="6631662"/>
            <a:ext cx="5065145" cy="253916"/>
          </a:xfrm>
          <a:prstGeom prst="rect">
            <a:avLst/>
          </a:prstGeom>
          <a:noFill/>
        </p:spPr>
        <p:txBody>
          <a:bodyPr wrap="square" rtlCol="0">
            <a:spAutoFit/>
          </a:bodyPr>
          <a:lstStyle/>
          <a:p>
            <a:pPr algn="r"/>
            <a:r>
              <a:rPr lang="es-ES" sz="1050" b="1" dirty="0">
                <a:solidFill>
                  <a:schemeClr val="bg1"/>
                </a:solidFill>
                <a:latin typeface="Lato Regular"/>
                <a:cs typeface="Lato Regular"/>
              </a:rPr>
              <a:t>Gerencia Comercial </a:t>
            </a:r>
          </a:p>
        </p:txBody>
      </p:sp>
      <p:sp>
        <p:nvSpPr>
          <p:cNvPr id="8" name="Rectángulo 7"/>
          <p:cNvSpPr/>
          <p:nvPr/>
        </p:nvSpPr>
        <p:spPr>
          <a:xfrm>
            <a:off x="0" y="6593984"/>
            <a:ext cx="12192000" cy="26401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1350" dirty="0">
                <a:latin typeface="Arial Narrow" panose="020B0606020202030204" pitchFamily="34" charset="0"/>
              </a:rPr>
              <a:t>Gerencia Comercial</a:t>
            </a:r>
          </a:p>
        </p:txBody>
      </p:sp>
      <p:sp>
        <p:nvSpPr>
          <p:cNvPr id="9" name="Rectángulo 8"/>
          <p:cNvSpPr/>
          <p:nvPr/>
        </p:nvSpPr>
        <p:spPr>
          <a:xfrm>
            <a:off x="1520603" y="-15"/>
            <a:ext cx="9144000" cy="748903"/>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b="1" dirty="0">
                <a:latin typeface="Arial Narrow" panose="020B0606020202030204" pitchFamily="34" charset="0"/>
              </a:rPr>
              <a:t>PUBLICACIÓN VALOR “N” DE COMERCIALIZACIÓN INMUEBLES </a:t>
            </a:r>
          </a:p>
        </p:txBody>
      </p:sp>
      <p:pic>
        <p:nvPicPr>
          <p:cNvPr id="10" name="Imagen 8" descr="Fondos oscuros-01.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40681" y="73411"/>
            <a:ext cx="1233817" cy="635238"/>
          </a:xfrm>
          <a:prstGeom prst="rect">
            <a:avLst/>
          </a:prstGeom>
        </p:spPr>
      </p:pic>
      <p:sp>
        <p:nvSpPr>
          <p:cNvPr id="13" name="CuadroTexto 12"/>
          <p:cNvSpPr txBox="1"/>
          <p:nvPr/>
        </p:nvSpPr>
        <p:spPr>
          <a:xfrm>
            <a:off x="9169146" y="1455040"/>
            <a:ext cx="1267959" cy="261610"/>
          </a:xfrm>
          <a:prstGeom prst="rect">
            <a:avLst/>
          </a:prstGeom>
          <a:noFill/>
        </p:spPr>
        <p:txBody>
          <a:bodyPr wrap="square" rtlCol="0">
            <a:spAutoFit/>
          </a:bodyPr>
          <a:lstStyle/>
          <a:p>
            <a:pPr algn="r"/>
            <a:r>
              <a:rPr lang="es-CO" sz="1100" dirty="0">
                <a:solidFill>
                  <a:schemeClr val="tx2"/>
                </a:solidFill>
                <a:latin typeface="Arial Narrow" panose="020B0606020202030204" pitchFamily="34" charset="0"/>
              </a:rPr>
              <a:t>Cifras en Millones $</a:t>
            </a:r>
          </a:p>
        </p:txBody>
      </p:sp>
      <p:graphicFrame>
        <p:nvGraphicFramePr>
          <p:cNvPr id="25" name="Tabla 24"/>
          <p:cNvGraphicFramePr>
            <a:graphicFrameLocks noGrp="1"/>
          </p:cNvGraphicFramePr>
          <p:nvPr>
            <p:extLst/>
          </p:nvPr>
        </p:nvGraphicFramePr>
        <p:xfrm>
          <a:off x="5972115" y="1955181"/>
          <a:ext cx="4331828" cy="1480384"/>
        </p:xfrm>
        <a:graphic>
          <a:graphicData uri="http://schemas.openxmlformats.org/drawingml/2006/table">
            <a:tbl>
              <a:tblPr/>
              <a:tblGrid>
                <a:gridCol w="2845514">
                  <a:extLst>
                    <a:ext uri="{9D8B030D-6E8A-4147-A177-3AD203B41FA5}">
                      <a16:colId xmlns:a16="http://schemas.microsoft.com/office/drawing/2014/main" val="20000"/>
                    </a:ext>
                  </a:extLst>
                </a:gridCol>
                <a:gridCol w="743157">
                  <a:extLst>
                    <a:ext uri="{9D8B030D-6E8A-4147-A177-3AD203B41FA5}">
                      <a16:colId xmlns:a16="http://schemas.microsoft.com/office/drawing/2014/main" val="20001"/>
                    </a:ext>
                  </a:extLst>
                </a:gridCol>
                <a:gridCol w="743157">
                  <a:extLst>
                    <a:ext uri="{9D8B030D-6E8A-4147-A177-3AD203B41FA5}">
                      <a16:colId xmlns:a16="http://schemas.microsoft.com/office/drawing/2014/main" val="20002"/>
                    </a:ext>
                  </a:extLst>
                </a:gridCol>
              </a:tblGrid>
              <a:tr h="90575">
                <a:tc gridSpan="3">
                  <a:txBody>
                    <a:bodyPr/>
                    <a:lstStyle/>
                    <a:p>
                      <a:pPr marL="0" marR="0" lvl="0" indent="0" algn="ctr" defTabSz="685800" rtl="0" eaLnBrk="1" fontAlgn="b" latinLnBrk="0" hangingPunct="1">
                        <a:lnSpc>
                          <a:spcPct val="100000"/>
                        </a:lnSpc>
                        <a:spcBef>
                          <a:spcPts val="0"/>
                        </a:spcBef>
                        <a:spcAft>
                          <a:spcPts val="0"/>
                        </a:spcAft>
                        <a:buClrTx/>
                        <a:buSzTx/>
                        <a:buFontTx/>
                        <a:buNone/>
                        <a:tabLst/>
                        <a:defRPr/>
                      </a:pPr>
                      <a:r>
                        <a:rPr lang="es-CO" sz="900" b="1" i="0" u="none" strike="noStrike" dirty="0">
                          <a:solidFill>
                            <a:srgbClr val="000000"/>
                          </a:solidFill>
                          <a:effectLst/>
                          <a:latin typeface="Calibri" panose="020F0502020204030204" pitchFamily="34" charset="0"/>
                        </a:rPr>
                        <a:t>Inventario </a:t>
                      </a:r>
                      <a:r>
                        <a:rPr lang="es-CO" sz="900" b="1" i="0" u="none" strike="noStrike" kern="1200" dirty="0">
                          <a:solidFill>
                            <a:srgbClr val="000000"/>
                          </a:solidFill>
                          <a:effectLst/>
                          <a:latin typeface="Calibri" panose="020F0502020204030204" pitchFamily="34" charset="0"/>
                          <a:ea typeface="+mn-ea"/>
                          <a:cs typeface="+mn-cs"/>
                        </a:rPr>
                        <a:t>comercializables SAE</a:t>
                      </a:r>
                      <a:endParaRPr lang="es-CO" sz="900" b="1"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w="6350" cap="flat" cmpd="sng" algn="ctr">
                      <a:solidFill>
                        <a:srgbClr val="9BC2E6"/>
                      </a:solidFill>
                      <a:prstDash val="solid"/>
                      <a:round/>
                      <a:headEnd type="none" w="med" len="med"/>
                      <a:tailEnd type="none" w="med" len="med"/>
                    </a:lnB>
                    <a:solidFill>
                      <a:schemeClr val="accent1">
                        <a:lumMod val="40000"/>
                        <a:lumOff val="60000"/>
                      </a:schemeClr>
                    </a:solidFill>
                  </a:tcPr>
                </a:tc>
                <a:tc hMerge="1">
                  <a:txBody>
                    <a:bodyPr/>
                    <a:lstStyle/>
                    <a:p>
                      <a:pPr algn="ctr" fontAlgn="b"/>
                      <a:endParaRPr lang="es-CO" sz="900" b="1"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w="6350" cap="flat" cmpd="sng" algn="ctr">
                      <a:solidFill>
                        <a:srgbClr val="9BC2E6"/>
                      </a:solidFill>
                      <a:prstDash val="solid"/>
                      <a:round/>
                      <a:headEnd type="none" w="med" len="med"/>
                      <a:tailEnd type="none" w="med" len="med"/>
                    </a:lnB>
                    <a:solidFill>
                      <a:srgbClr val="DDEBF7"/>
                    </a:solidFill>
                  </a:tcPr>
                </a:tc>
                <a:tc hMerge="1">
                  <a:txBody>
                    <a:bodyPr/>
                    <a:lstStyle/>
                    <a:p>
                      <a:pPr algn="ctr" fontAlgn="b"/>
                      <a:endParaRPr lang="es-CO" sz="900" b="1"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w="6350" cap="flat" cmpd="sng" algn="ctr">
                      <a:solidFill>
                        <a:srgbClr val="9BC2E6"/>
                      </a:solidFill>
                      <a:prstDash val="solid"/>
                      <a:round/>
                      <a:headEnd type="none" w="med" len="med"/>
                      <a:tailEnd type="none" w="med" len="med"/>
                    </a:lnB>
                    <a:solidFill>
                      <a:srgbClr val="DDEBF7"/>
                    </a:solidFill>
                  </a:tcPr>
                </a:tc>
                <a:extLst>
                  <a:ext uri="{0D108BD9-81ED-4DB2-BD59-A6C34878D82A}">
                    <a16:rowId xmlns:a16="http://schemas.microsoft.com/office/drawing/2014/main" val="10000"/>
                  </a:ext>
                </a:extLst>
              </a:tr>
              <a:tr h="290279">
                <a:tc>
                  <a:txBody>
                    <a:bodyPr/>
                    <a:lstStyle/>
                    <a:p>
                      <a:pPr algn="l" fontAlgn="b"/>
                      <a:r>
                        <a:rPr lang="es-CO" sz="900" b="1" i="0" u="none" strike="noStrike" dirty="0">
                          <a:solidFill>
                            <a:srgbClr val="000000"/>
                          </a:solidFill>
                          <a:effectLst/>
                          <a:latin typeface="Calibri" panose="020F0502020204030204" pitchFamily="34" charset="0"/>
                        </a:rPr>
                        <a:t>Estado</a:t>
                      </a:r>
                    </a:p>
                  </a:txBody>
                  <a:tcPr marL="9525" marR="9525" marT="9525" marB="0" anchor="ctr">
                    <a:lnL>
                      <a:noFill/>
                    </a:lnL>
                    <a:lnR>
                      <a:noFill/>
                    </a:lnR>
                    <a:lnT w="6350" cap="flat" cmpd="sng" algn="ctr">
                      <a:solidFill>
                        <a:srgbClr val="9BC2E6"/>
                      </a:solidFill>
                      <a:prstDash val="solid"/>
                      <a:round/>
                      <a:headEnd type="none" w="med" len="med"/>
                      <a:tailEnd type="none" w="med" len="med"/>
                    </a:lnT>
                    <a:lnB w="6350" cap="flat" cmpd="sng" algn="ctr">
                      <a:solidFill>
                        <a:srgbClr val="9BC2E6"/>
                      </a:solidFill>
                      <a:prstDash val="solid"/>
                      <a:round/>
                      <a:headEnd type="none" w="med" len="med"/>
                      <a:tailEnd type="none" w="med" len="med"/>
                    </a:lnB>
                    <a:solidFill>
                      <a:schemeClr val="accent1">
                        <a:lumMod val="40000"/>
                        <a:lumOff val="60000"/>
                      </a:schemeClr>
                    </a:solidFill>
                  </a:tcPr>
                </a:tc>
                <a:tc>
                  <a:txBody>
                    <a:bodyPr/>
                    <a:lstStyle/>
                    <a:p>
                      <a:pPr algn="ctr" fontAlgn="b"/>
                      <a:r>
                        <a:rPr lang="es-CO" sz="900" b="1" i="0" u="none" strike="noStrike" dirty="0">
                          <a:solidFill>
                            <a:srgbClr val="000000"/>
                          </a:solidFill>
                          <a:effectLst/>
                          <a:latin typeface="Calibri" panose="020F0502020204030204" pitchFamily="34" charset="0"/>
                        </a:rPr>
                        <a:t>No inmuebles</a:t>
                      </a:r>
                    </a:p>
                  </a:txBody>
                  <a:tcPr marL="9525" marR="9525" marT="9525" marB="0" anchor="ctr">
                    <a:lnL>
                      <a:noFill/>
                    </a:lnL>
                    <a:lnR>
                      <a:noFill/>
                    </a:lnR>
                    <a:lnT w="6350" cap="flat" cmpd="sng" algn="ctr">
                      <a:solidFill>
                        <a:srgbClr val="9BC2E6"/>
                      </a:solidFill>
                      <a:prstDash val="solid"/>
                      <a:round/>
                      <a:headEnd type="none" w="med" len="med"/>
                      <a:tailEnd type="none" w="med" len="med"/>
                    </a:lnT>
                    <a:lnB w="6350" cap="flat" cmpd="sng" algn="ctr">
                      <a:solidFill>
                        <a:srgbClr val="9BC2E6"/>
                      </a:solidFill>
                      <a:prstDash val="solid"/>
                      <a:round/>
                      <a:headEnd type="none" w="med" len="med"/>
                      <a:tailEnd type="none" w="med" len="med"/>
                    </a:lnB>
                    <a:solidFill>
                      <a:schemeClr val="accent1">
                        <a:lumMod val="40000"/>
                        <a:lumOff val="60000"/>
                      </a:schemeClr>
                    </a:solidFill>
                  </a:tcPr>
                </a:tc>
                <a:tc>
                  <a:txBody>
                    <a:bodyPr/>
                    <a:lstStyle/>
                    <a:p>
                      <a:pPr algn="ctr" fontAlgn="b"/>
                      <a:r>
                        <a:rPr lang="es-CO" sz="900" b="1" i="0" u="none" strike="noStrike" dirty="0">
                          <a:solidFill>
                            <a:srgbClr val="000000"/>
                          </a:solidFill>
                          <a:effectLst/>
                          <a:latin typeface="Calibri" panose="020F0502020204030204" pitchFamily="34" charset="0"/>
                        </a:rPr>
                        <a:t>Valor avalúo</a:t>
                      </a:r>
                    </a:p>
                  </a:txBody>
                  <a:tcPr marL="9525" marR="9525" marT="9525" marB="0" anchor="ctr">
                    <a:lnL>
                      <a:noFill/>
                    </a:lnL>
                    <a:lnR>
                      <a:noFill/>
                    </a:lnR>
                    <a:lnT w="6350" cap="flat" cmpd="sng" algn="ctr">
                      <a:solidFill>
                        <a:srgbClr val="9BC2E6"/>
                      </a:solidFill>
                      <a:prstDash val="solid"/>
                      <a:round/>
                      <a:headEnd type="none" w="med" len="med"/>
                      <a:tailEnd type="none" w="med" len="med"/>
                    </a:lnT>
                    <a:lnB w="6350" cap="flat" cmpd="sng" algn="ctr">
                      <a:solidFill>
                        <a:srgbClr val="9BC2E6"/>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10001"/>
                  </a:ext>
                </a:extLst>
              </a:tr>
              <a:tr h="150010">
                <a:tc>
                  <a:txBody>
                    <a:bodyPr/>
                    <a:lstStyle/>
                    <a:p>
                      <a:pPr algn="l" fontAlgn="b"/>
                      <a:r>
                        <a:rPr lang="es-CO" sz="900" b="0" i="0" u="none" strike="noStrike" dirty="0">
                          <a:solidFill>
                            <a:srgbClr val="000000"/>
                          </a:solidFill>
                          <a:effectLst/>
                          <a:latin typeface="Calibri" panose="020F0502020204030204" pitchFamily="34" charset="0"/>
                        </a:rPr>
                        <a:t>Venta en subasta</a:t>
                      </a:r>
                    </a:p>
                  </a:txBody>
                  <a:tcPr marL="9525" marR="9525" marT="9525" marB="0" anchor="b">
                    <a:lnL>
                      <a:noFill/>
                    </a:lnL>
                    <a:lnR>
                      <a:noFill/>
                    </a:lnR>
                    <a:lnT w="6350" cap="flat" cmpd="sng" algn="ctr">
                      <a:solidFill>
                        <a:srgbClr val="9BC2E6"/>
                      </a:solidFill>
                      <a:prstDash val="solid"/>
                      <a:round/>
                      <a:headEnd type="none" w="med" len="med"/>
                      <a:tailEnd type="none" w="med" len="med"/>
                    </a:lnT>
                    <a:lnB>
                      <a:noFill/>
                    </a:lnB>
                  </a:tcPr>
                </a:tc>
                <a:tc>
                  <a:txBody>
                    <a:bodyPr/>
                    <a:lstStyle/>
                    <a:p>
                      <a:pPr algn="ctr" fontAlgn="b"/>
                      <a:r>
                        <a:rPr lang="es-CO" sz="900" b="0" i="0" u="none" strike="noStrike" dirty="0">
                          <a:solidFill>
                            <a:srgbClr val="000000"/>
                          </a:solidFill>
                          <a:effectLst/>
                          <a:latin typeface="Calibri" panose="020F0502020204030204" pitchFamily="34" charset="0"/>
                        </a:rPr>
                        <a:t>5</a:t>
                      </a:r>
                    </a:p>
                  </a:txBody>
                  <a:tcPr marL="9525" marR="9525" marT="9525" marB="0" anchor="b">
                    <a:lnL>
                      <a:noFill/>
                    </a:lnL>
                    <a:lnR>
                      <a:noFill/>
                    </a:lnR>
                    <a:lnT w="6350" cap="flat" cmpd="sng" algn="ctr">
                      <a:solidFill>
                        <a:srgbClr val="9BC2E6"/>
                      </a:solidFill>
                      <a:prstDash val="solid"/>
                      <a:round/>
                      <a:headEnd type="none" w="med" len="med"/>
                      <a:tailEnd type="none" w="med" len="med"/>
                    </a:lnT>
                    <a:lnB>
                      <a:noFill/>
                    </a:lnB>
                  </a:tcPr>
                </a:tc>
                <a:tc>
                  <a:txBody>
                    <a:bodyPr/>
                    <a:lstStyle/>
                    <a:p>
                      <a:pPr algn="r" fontAlgn="b"/>
                      <a:r>
                        <a:rPr lang="es-CO" sz="900" b="0" i="0" u="none" strike="noStrike" dirty="0">
                          <a:solidFill>
                            <a:srgbClr val="000000"/>
                          </a:solidFill>
                          <a:effectLst/>
                          <a:latin typeface="Calibri" panose="020F0502020204030204" pitchFamily="34" charset="0"/>
                        </a:rPr>
                        <a:t>$ 118,008</a:t>
                      </a:r>
                    </a:p>
                  </a:txBody>
                  <a:tcPr marL="9525" marR="9525" marT="9525" marB="0" anchor="b">
                    <a:lnL>
                      <a:noFill/>
                    </a:lnL>
                    <a:lnR>
                      <a:noFill/>
                    </a:lnR>
                    <a:lnT w="6350" cap="flat" cmpd="sng" algn="ctr">
                      <a:solidFill>
                        <a:srgbClr val="9BC2E6"/>
                      </a:solidFill>
                      <a:prstDash val="solid"/>
                      <a:round/>
                      <a:headEnd type="none" w="med" len="med"/>
                      <a:tailEnd type="none" w="med" len="med"/>
                    </a:lnT>
                    <a:lnB>
                      <a:noFill/>
                    </a:lnB>
                  </a:tcPr>
                </a:tc>
                <a:extLst>
                  <a:ext uri="{0D108BD9-81ED-4DB2-BD59-A6C34878D82A}">
                    <a16:rowId xmlns:a16="http://schemas.microsoft.com/office/drawing/2014/main" val="10002"/>
                  </a:ext>
                </a:extLst>
              </a:tr>
              <a:tr h="150010">
                <a:tc>
                  <a:txBody>
                    <a:bodyPr/>
                    <a:lstStyle/>
                    <a:p>
                      <a:pPr algn="l" fontAlgn="b"/>
                      <a:r>
                        <a:rPr lang="es-CO" sz="900" b="0" i="0" u="none" strike="noStrike" dirty="0">
                          <a:solidFill>
                            <a:srgbClr val="000000"/>
                          </a:solidFill>
                          <a:effectLst/>
                          <a:latin typeface="Calibri" panose="020F0502020204030204" pitchFamily="34" charset="0"/>
                        </a:rPr>
                        <a:t>Casa</a:t>
                      </a:r>
                      <a:r>
                        <a:rPr lang="es-CO" sz="900" b="0" i="0" u="none" strike="noStrike" baseline="0" dirty="0">
                          <a:solidFill>
                            <a:srgbClr val="000000"/>
                          </a:solidFill>
                          <a:effectLst/>
                          <a:latin typeface="Calibri" panose="020F0502020204030204" pitchFamily="34" charset="0"/>
                        </a:rPr>
                        <a:t> Gacha</a:t>
                      </a:r>
                      <a:endParaRPr lang="es-CO" sz="900" b="0"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ctr" fontAlgn="b"/>
                      <a:r>
                        <a:rPr lang="es-CO" sz="900" b="0" i="0" u="none" strike="noStrike" dirty="0">
                          <a:solidFill>
                            <a:srgbClr val="000000"/>
                          </a:solidFill>
                          <a:effectLst/>
                          <a:latin typeface="Calibri" panose="020F0502020204030204" pitchFamily="34" charset="0"/>
                        </a:rPr>
                        <a:t>1</a:t>
                      </a:r>
                    </a:p>
                  </a:txBody>
                  <a:tcPr marL="9525" marR="9525" marT="9525" marB="0" anchor="b">
                    <a:lnL>
                      <a:noFill/>
                    </a:lnL>
                    <a:lnR>
                      <a:noFill/>
                    </a:lnR>
                    <a:lnT>
                      <a:noFill/>
                    </a:lnT>
                    <a:lnB>
                      <a:noFill/>
                    </a:lnB>
                  </a:tcPr>
                </a:tc>
                <a:tc>
                  <a:txBody>
                    <a:bodyPr/>
                    <a:lstStyle/>
                    <a:p>
                      <a:pPr algn="r" fontAlgn="b"/>
                      <a:r>
                        <a:rPr lang="es-CO" sz="900" b="0" i="0" u="none" strike="noStrike" dirty="0">
                          <a:solidFill>
                            <a:srgbClr val="000000"/>
                          </a:solidFill>
                          <a:effectLst/>
                          <a:latin typeface="Calibri" panose="020F0502020204030204" pitchFamily="34" charset="0"/>
                        </a:rPr>
                        <a:t>$ 49,679</a:t>
                      </a:r>
                    </a:p>
                  </a:txBody>
                  <a:tcPr marL="9525" marR="9525" marT="9525" marB="0" anchor="b">
                    <a:lnL>
                      <a:noFill/>
                    </a:lnL>
                    <a:lnR>
                      <a:noFill/>
                    </a:lnR>
                    <a:lnT>
                      <a:noFill/>
                    </a:lnT>
                    <a:lnB>
                      <a:noFill/>
                    </a:lnB>
                  </a:tcPr>
                </a:tc>
                <a:extLst>
                  <a:ext uri="{0D108BD9-81ED-4DB2-BD59-A6C34878D82A}">
                    <a16:rowId xmlns:a16="http://schemas.microsoft.com/office/drawing/2014/main" val="10003"/>
                  </a:ext>
                </a:extLst>
              </a:tr>
              <a:tr h="0">
                <a:tc>
                  <a:txBody>
                    <a:bodyPr/>
                    <a:lstStyle/>
                    <a:p>
                      <a:pPr algn="l" fontAlgn="b"/>
                      <a:r>
                        <a:rPr lang="es-CO" sz="900" b="0" i="0" u="none" strike="noStrike" dirty="0">
                          <a:solidFill>
                            <a:srgbClr val="000000"/>
                          </a:solidFill>
                          <a:effectLst/>
                          <a:latin typeface="Calibri" panose="020F0502020204030204" pitchFamily="34" charset="0"/>
                        </a:rPr>
                        <a:t>Inmuebles en Puja</a:t>
                      </a:r>
                    </a:p>
                  </a:txBody>
                  <a:tcPr marL="9525" marR="9525" marT="9525" marB="0" anchor="b">
                    <a:lnL>
                      <a:noFill/>
                    </a:lnL>
                    <a:lnR>
                      <a:noFill/>
                    </a:lnR>
                    <a:lnT>
                      <a:noFill/>
                    </a:lnT>
                    <a:lnB>
                      <a:noFill/>
                    </a:lnB>
                  </a:tcPr>
                </a:tc>
                <a:tc>
                  <a:txBody>
                    <a:bodyPr/>
                    <a:lstStyle/>
                    <a:p>
                      <a:pPr algn="ctr" fontAlgn="b"/>
                      <a:r>
                        <a:rPr lang="es-CO" sz="900" b="0" i="0" u="none" strike="noStrike" dirty="0">
                          <a:solidFill>
                            <a:srgbClr val="000000"/>
                          </a:solidFill>
                          <a:effectLst/>
                          <a:latin typeface="Calibri" panose="020F0502020204030204" pitchFamily="34" charset="0"/>
                        </a:rPr>
                        <a:t>8</a:t>
                      </a:r>
                    </a:p>
                  </a:txBody>
                  <a:tcPr marL="9525" marR="9525" marT="9525" marB="0" anchor="b">
                    <a:lnL>
                      <a:noFill/>
                    </a:lnL>
                    <a:lnR>
                      <a:noFill/>
                    </a:lnR>
                    <a:lnT>
                      <a:noFill/>
                    </a:lnT>
                    <a:lnB>
                      <a:noFill/>
                    </a:lnB>
                  </a:tcPr>
                </a:tc>
                <a:tc>
                  <a:txBody>
                    <a:bodyPr/>
                    <a:lstStyle/>
                    <a:p>
                      <a:pPr algn="r" fontAlgn="b"/>
                      <a:r>
                        <a:rPr lang="es-CO" sz="900" b="0" i="0" u="none" strike="noStrike" dirty="0">
                          <a:solidFill>
                            <a:srgbClr val="000000"/>
                          </a:solidFill>
                          <a:effectLst/>
                          <a:latin typeface="Calibri" panose="020F0502020204030204" pitchFamily="34" charset="0"/>
                        </a:rPr>
                        <a:t>$ 7,458</a:t>
                      </a:r>
                    </a:p>
                  </a:txBody>
                  <a:tcPr marL="9525" marR="9525" marT="9525" marB="0" anchor="b">
                    <a:lnL>
                      <a:noFill/>
                    </a:lnL>
                    <a:lnR>
                      <a:noFill/>
                    </a:lnR>
                    <a:lnT>
                      <a:noFill/>
                    </a:lnT>
                    <a:lnB>
                      <a:noFill/>
                    </a:lnB>
                  </a:tcPr>
                </a:tc>
                <a:extLst>
                  <a:ext uri="{0D108BD9-81ED-4DB2-BD59-A6C34878D82A}">
                    <a16:rowId xmlns:a16="http://schemas.microsoft.com/office/drawing/2014/main" val="10004"/>
                  </a:ext>
                </a:extLst>
              </a:tr>
              <a:tr h="0">
                <a:tc>
                  <a:txBody>
                    <a:bodyPr/>
                    <a:lstStyle/>
                    <a:p>
                      <a:pPr algn="l" fontAlgn="b"/>
                      <a:r>
                        <a:rPr lang="es-CO" sz="900" b="0" i="0" u="none" strike="noStrike" dirty="0">
                          <a:solidFill>
                            <a:srgbClr val="000000"/>
                          </a:solidFill>
                          <a:effectLst/>
                          <a:latin typeface="Calibri" panose="020F0502020204030204" pitchFamily="34" charset="0"/>
                        </a:rPr>
                        <a:t>Avalúo catastral mayor al comercial</a:t>
                      </a:r>
                    </a:p>
                  </a:txBody>
                  <a:tcPr marL="9525" marR="9525" marT="9525" marB="0" anchor="b">
                    <a:lnL>
                      <a:noFill/>
                    </a:lnL>
                    <a:lnR>
                      <a:noFill/>
                    </a:lnR>
                    <a:lnT>
                      <a:noFill/>
                    </a:lnT>
                    <a:lnB>
                      <a:noFill/>
                    </a:lnB>
                  </a:tcPr>
                </a:tc>
                <a:tc>
                  <a:txBody>
                    <a:bodyPr/>
                    <a:lstStyle/>
                    <a:p>
                      <a:pPr algn="ctr" fontAlgn="b"/>
                      <a:r>
                        <a:rPr lang="es-CO" sz="900" b="0" i="0" u="none" strike="noStrike" dirty="0">
                          <a:solidFill>
                            <a:srgbClr val="000000"/>
                          </a:solidFill>
                          <a:effectLst/>
                          <a:latin typeface="Calibri" panose="020F0502020204030204" pitchFamily="34" charset="0"/>
                        </a:rPr>
                        <a:t>18</a:t>
                      </a:r>
                    </a:p>
                  </a:txBody>
                  <a:tcPr marL="9525" marR="9525" marT="9525" marB="0" anchor="b">
                    <a:lnL>
                      <a:noFill/>
                    </a:lnL>
                    <a:lnR>
                      <a:noFill/>
                    </a:lnR>
                    <a:lnT>
                      <a:noFill/>
                    </a:lnT>
                    <a:lnB>
                      <a:noFill/>
                    </a:lnB>
                  </a:tcPr>
                </a:tc>
                <a:tc>
                  <a:txBody>
                    <a:bodyPr/>
                    <a:lstStyle/>
                    <a:p>
                      <a:pPr algn="r" fontAlgn="b"/>
                      <a:r>
                        <a:rPr lang="es-CO" sz="900" b="0" i="0" u="none" strike="noStrike" dirty="0">
                          <a:solidFill>
                            <a:srgbClr val="000000"/>
                          </a:solidFill>
                          <a:effectLst/>
                          <a:latin typeface="Calibri" panose="020F0502020204030204" pitchFamily="34" charset="0"/>
                        </a:rPr>
                        <a:t>$ 12,842</a:t>
                      </a:r>
                    </a:p>
                  </a:txBody>
                  <a:tcPr marL="9525" marR="9525" marT="9525" marB="0" anchor="b">
                    <a:lnL>
                      <a:noFill/>
                    </a:lnL>
                    <a:lnR>
                      <a:noFill/>
                    </a:lnR>
                    <a:lnT>
                      <a:noFill/>
                    </a:lnT>
                    <a:lnB>
                      <a:noFill/>
                    </a:lnB>
                  </a:tcPr>
                </a:tc>
                <a:extLst>
                  <a:ext uri="{0D108BD9-81ED-4DB2-BD59-A6C34878D82A}">
                    <a16:rowId xmlns:a16="http://schemas.microsoft.com/office/drawing/2014/main" val="10005"/>
                  </a:ext>
                </a:extLst>
              </a:tr>
              <a:tr h="150010">
                <a:tc>
                  <a:txBody>
                    <a:bodyPr/>
                    <a:lstStyle/>
                    <a:p>
                      <a:pPr algn="l" fontAlgn="b"/>
                      <a:r>
                        <a:rPr lang="es-CO" sz="900" b="0" i="0" u="none" strike="noStrike" dirty="0">
                          <a:solidFill>
                            <a:srgbClr val="000000"/>
                          </a:solidFill>
                          <a:effectLst/>
                          <a:latin typeface="Calibri" panose="020F0502020204030204" pitchFamily="34" charset="0"/>
                        </a:rPr>
                        <a:t>Menos de 6 meses en el inventario</a:t>
                      </a:r>
                    </a:p>
                  </a:txBody>
                  <a:tcPr marL="9525" marR="9525" marT="9525" marB="0" anchor="b">
                    <a:lnL>
                      <a:noFill/>
                    </a:lnL>
                    <a:lnR>
                      <a:noFill/>
                    </a:lnR>
                    <a:lnT>
                      <a:noFill/>
                    </a:lnT>
                    <a:lnB>
                      <a:noFill/>
                    </a:lnB>
                  </a:tcPr>
                </a:tc>
                <a:tc>
                  <a:txBody>
                    <a:bodyPr/>
                    <a:lstStyle/>
                    <a:p>
                      <a:pPr algn="ctr" fontAlgn="b"/>
                      <a:r>
                        <a:rPr lang="es-CO" sz="900" b="0" i="0" u="none" strike="noStrike" dirty="0">
                          <a:solidFill>
                            <a:srgbClr val="000000"/>
                          </a:solidFill>
                          <a:effectLst/>
                          <a:latin typeface="Calibri" panose="020F0502020204030204" pitchFamily="34" charset="0"/>
                        </a:rPr>
                        <a:t>56</a:t>
                      </a:r>
                    </a:p>
                  </a:txBody>
                  <a:tcPr marL="9525" marR="9525" marT="9525" marB="0" anchor="b">
                    <a:lnL>
                      <a:noFill/>
                    </a:lnL>
                    <a:lnR>
                      <a:noFill/>
                    </a:lnR>
                    <a:lnT>
                      <a:noFill/>
                    </a:lnT>
                    <a:lnB>
                      <a:noFill/>
                    </a:lnB>
                  </a:tcPr>
                </a:tc>
                <a:tc>
                  <a:txBody>
                    <a:bodyPr/>
                    <a:lstStyle/>
                    <a:p>
                      <a:pPr algn="r" fontAlgn="b"/>
                      <a:r>
                        <a:rPr lang="es-CO" sz="900" b="0" i="0" u="none" strike="noStrike" dirty="0">
                          <a:solidFill>
                            <a:srgbClr val="000000"/>
                          </a:solidFill>
                          <a:effectLst/>
                          <a:latin typeface="Calibri" panose="020F0502020204030204" pitchFamily="34" charset="0"/>
                        </a:rPr>
                        <a:t>$ 14,989</a:t>
                      </a:r>
                    </a:p>
                  </a:txBody>
                  <a:tcPr marL="9525" marR="9525" marT="9525" marB="0" anchor="b">
                    <a:lnL>
                      <a:noFill/>
                    </a:lnL>
                    <a:lnR>
                      <a:noFill/>
                    </a:lnR>
                    <a:lnT>
                      <a:noFill/>
                    </a:lnT>
                    <a:lnB>
                      <a:noFill/>
                    </a:lnB>
                  </a:tcPr>
                </a:tc>
                <a:extLst>
                  <a:ext uri="{0D108BD9-81ED-4DB2-BD59-A6C34878D82A}">
                    <a16:rowId xmlns:a16="http://schemas.microsoft.com/office/drawing/2014/main" val="10006"/>
                  </a:ext>
                </a:extLst>
              </a:tr>
              <a:tr h="150010">
                <a:tc>
                  <a:txBody>
                    <a:bodyPr/>
                    <a:lstStyle/>
                    <a:p>
                      <a:pPr algn="l" fontAlgn="b"/>
                      <a:r>
                        <a:rPr lang="es-CO" sz="900" b="0" i="0" u="none" strike="noStrike" dirty="0">
                          <a:solidFill>
                            <a:srgbClr val="000000"/>
                          </a:solidFill>
                          <a:effectLst/>
                          <a:latin typeface="Calibri" panose="020F0502020204030204" pitchFamily="34" charset="0"/>
                        </a:rPr>
                        <a:t>Cumplieron más de 6 meses</a:t>
                      </a:r>
                    </a:p>
                  </a:txBody>
                  <a:tcPr marL="9525" marR="9525" marT="9525" marB="0" anchor="b">
                    <a:lnL>
                      <a:noFill/>
                    </a:lnL>
                    <a:lnR>
                      <a:noFill/>
                    </a:lnR>
                    <a:lnT>
                      <a:noFill/>
                    </a:lnT>
                    <a:lnB w="6350" cap="flat" cmpd="sng" algn="ctr">
                      <a:solidFill>
                        <a:srgbClr val="9BC2E6"/>
                      </a:solidFill>
                      <a:prstDash val="solid"/>
                      <a:round/>
                      <a:headEnd type="none" w="med" len="med"/>
                      <a:tailEnd type="none" w="med" len="med"/>
                    </a:lnB>
                  </a:tcPr>
                </a:tc>
                <a:tc>
                  <a:txBody>
                    <a:bodyPr/>
                    <a:lstStyle/>
                    <a:p>
                      <a:pPr algn="ctr" fontAlgn="b"/>
                      <a:r>
                        <a:rPr lang="es-CO" sz="900" b="0" i="0" u="none" strike="noStrike" dirty="0">
                          <a:solidFill>
                            <a:srgbClr val="000000"/>
                          </a:solidFill>
                          <a:effectLst/>
                          <a:latin typeface="Calibri" panose="020F0502020204030204" pitchFamily="34" charset="0"/>
                        </a:rPr>
                        <a:t>21</a:t>
                      </a:r>
                    </a:p>
                  </a:txBody>
                  <a:tcPr marL="9525" marR="9525" marT="9525" marB="0" anchor="b">
                    <a:lnL>
                      <a:noFill/>
                    </a:lnL>
                    <a:lnR>
                      <a:noFill/>
                    </a:lnR>
                    <a:lnT>
                      <a:noFill/>
                    </a:lnT>
                    <a:lnB w="6350" cap="flat" cmpd="sng" algn="ctr">
                      <a:solidFill>
                        <a:srgbClr val="9BC2E6"/>
                      </a:solidFill>
                      <a:prstDash val="solid"/>
                      <a:round/>
                      <a:headEnd type="none" w="med" len="med"/>
                      <a:tailEnd type="none" w="med" len="med"/>
                    </a:lnB>
                  </a:tcPr>
                </a:tc>
                <a:tc>
                  <a:txBody>
                    <a:bodyPr/>
                    <a:lstStyle/>
                    <a:p>
                      <a:pPr algn="r" fontAlgn="b"/>
                      <a:r>
                        <a:rPr lang="es-CO" sz="900" b="0" i="0" u="none" strike="noStrike" dirty="0">
                          <a:solidFill>
                            <a:srgbClr val="000000"/>
                          </a:solidFill>
                          <a:effectLst/>
                          <a:latin typeface="Calibri" panose="020F0502020204030204" pitchFamily="34" charset="0"/>
                        </a:rPr>
                        <a:t>$ 27,180</a:t>
                      </a:r>
                    </a:p>
                  </a:txBody>
                  <a:tcPr marL="9525" marR="9525" marT="9525" marB="0" anchor="b">
                    <a:lnL>
                      <a:noFill/>
                    </a:lnL>
                    <a:lnR>
                      <a:noFill/>
                    </a:lnR>
                    <a:lnT>
                      <a:noFill/>
                    </a:lnT>
                    <a:lnB w="6350" cap="flat" cmpd="sng" algn="ctr">
                      <a:solidFill>
                        <a:srgbClr val="9BC2E6"/>
                      </a:solidFill>
                      <a:prstDash val="solid"/>
                      <a:round/>
                      <a:headEnd type="none" w="med" len="med"/>
                      <a:tailEnd type="none" w="med" len="med"/>
                    </a:lnB>
                  </a:tcPr>
                </a:tc>
                <a:extLst>
                  <a:ext uri="{0D108BD9-81ED-4DB2-BD59-A6C34878D82A}">
                    <a16:rowId xmlns:a16="http://schemas.microsoft.com/office/drawing/2014/main" val="10007"/>
                  </a:ext>
                </a:extLst>
              </a:tr>
              <a:tr h="150010">
                <a:tc>
                  <a:txBody>
                    <a:bodyPr/>
                    <a:lstStyle/>
                    <a:p>
                      <a:pPr algn="l" fontAlgn="b"/>
                      <a:r>
                        <a:rPr lang="es-CO" sz="900" b="1" i="0" u="none" strike="noStrike" dirty="0">
                          <a:solidFill>
                            <a:srgbClr val="000000"/>
                          </a:solidFill>
                          <a:effectLst/>
                          <a:latin typeface="Calibri" panose="020F0502020204030204" pitchFamily="34" charset="0"/>
                        </a:rPr>
                        <a:t>Total general</a:t>
                      </a:r>
                    </a:p>
                  </a:txBody>
                  <a:tcPr marL="9525" marR="9525" marT="9525" marB="0" anchor="b">
                    <a:lnL>
                      <a:noFill/>
                    </a:lnL>
                    <a:lnR>
                      <a:noFill/>
                    </a:lnR>
                    <a:lnT w="6350" cap="flat" cmpd="sng" algn="ctr">
                      <a:solidFill>
                        <a:srgbClr val="9BC2E6"/>
                      </a:solidFill>
                      <a:prstDash val="solid"/>
                      <a:round/>
                      <a:headEnd type="none" w="med" len="med"/>
                      <a:tailEnd type="none" w="med" len="med"/>
                    </a:lnT>
                    <a:lnB>
                      <a:noFill/>
                    </a:lnB>
                    <a:solidFill>
                      <a:schemeClr val="accent1">
                        <a:lumMod val="40000"/>
                        <a:lumOff val="60000"/>
                      </a:schemeClr>
                    </a:solidFill>
                  </a:tcPr>
                </a:tc>
                <a:tc>
                  <a:txBody>
                    <a:bodyPr/>
                    <a:lstStyle/>
                    <a:p>
                      <a:pPr algn="ctr" fontAlgn="b"/>
                      <a:r>
                        <a:rPr lang="es-CO" sz="900" b="1" i="0" u="none" strike="noStrike" dirty="0">
                          <a:solidFill>
                            <a:srgbClr val="000000"/>
                          </a:solidFill>
                          <a:effectLst/>
                          <a:latin typeface="Calibri" panose="020F0502020204030204" pitchFamily="34" charset="0"/>
                        </a:rPr>
                        <a:t>109</a:t>
                      </a:r>
                    </a:p>
                  </a:txBody>
                  <a:tcPr marL="9525" marR="9525" marT="9525" marB="0" anchor="b">
                    <a:lnL>
                      <a:noFill/>
                    </a:lnL>
                    <a:lnR>
                      <a:noFill/>
                    </a:lnR>
                    <a:lnT w="6350" cap="flat" cmpd="sng" algn="ctr">
                      <a:solidFill>
                        <a:srgbClr val="9BC2E6"/>
                      </a:solidFill>
                      <a:prstDash val="solid"/>
                      <a:round/>
                      <a:headEnd type="none" w="med" len="med"/>
                      <a:tailEnd type="none" w="med" len="med"/>
                    </a:lnT>
                    <a:lnB>
                      <a:noFill/>
                    </a:lnB>
                    <a:solidFill>
                      <a:schemeClr val="accent1">
                        <a:lumMod val="40000"/>
                        <a:lumOff val="60000"/>
                      </a:schemeClr>
                    </a:solidFill>
                  </a:tcPr>
                </a:tc>
                <a:tc>
                  <a:txBody>
                    <a:bodyPr/>
                    <a:lstStyle/>
                    <a:p>
                      <a:pPr algn="r" fontAlgn="b"/>
                      <a:r>
                        <a:rPr lang="es-CO" sz="900" b="1" i="0" u="none" strike="noStrike" dirty="0">
                          <a:solidFill>
                            <a:srgbClr val="000000"/>
                          </a:solidFill>
                          <a:effectLst/>
                          <a:latin typeface="Calibri" panose="020F0502020204030204" pitchFamily="34" charset="0"/>
                        </a:rPr>
                        <a:t>$ 230,157</a:t>
                      </a:r>
                    </a:p>
                  </a:txBody>
                  <a:tcPr marL="9525" marR="9525" marT="9525" marB="0" anchor="b">
                    <a:lnL>
                      <a:noFill/>
                    </a:lnL>
                    <a:lnR>
                      <a:noFill/>
                    </a:lnR>
                    <a:lnT w="6350" cap="flat" cmpd="sng" algn="ctr">
                      <a:solidFill>
                        <a:srgbClr val="9BC2E6"/>
                      </a:solidFill>
                      <a:prstDash val="solid"/>
                      <a:round/>
                      <a:headEnd type="none" w="med" len="med"/>
                      <a:tailEnd type="none" w="med" len="med"/>
                    </a:lnT>
                    <a:lnB>
                      <a:noFill/>
                    </a:lnB>
                    <a:solidFill>
                      <a:schemeClr val="accent1">
                        <a:lumMod val="40000"/>
                        <a:lumOff val="60000"/>
                      </a:schemeClr>
                    </a:solidFill>
                  </a:tcPr>
                </a:tc>
                <a:extLst>
                  <a:ext uri="{0D108BD9-81ED-4DB2-BD59-A6C34878D82A}">
                    <a16:rowId xmlns:a16="http://schemas.microsoft.com/office/drawing/2014/main" val="10008"/>
                  </a:ext>
                </a:extLst>
              </a:tr>
            </a:tbl>
          </a:graphicData>
        </a:graphic>
      </p:graphicFrame>
      <p:sp>
        <p:nvSpPr>
          <p:cNvPr id="26" name="CuadroTexto 25"/>
          <p:cNvSpPr txBox="1"/>
          <p:nvPr/>
        </p:nvSpPr>
        <p:spPr>
          <a:xfrm>
            <a:off x="1555479" y="1080937"/>
            <a:ext cx="8247647" cy="461665"/>
          </a:xfrm>
          <a:prstGeom prst="rect">
            <a:avLst/>
          </a:prstGeom>
          <a:noFill/>
        </p:spPr>
        <p:txBody>
          <a:bodyPr wrap="square" rtlCol="0">
            <a:spAutoFit/>
          </a:bodyPr>
          <a:lstStyle/>
          <a:p>
            <a:r>
              <a:rPr lang="es-ES_tradnl" sz="2400" dirty="0">
                <a:solidFill>
                  <a:schemeClr val="accent1">
                    <a:lumMod val="75000"/>
                  </a:schemeClr>
                </a:solidFill>
                <a:latin typeface="Arial Narrow" charset="0"/>
                <a:ea typeface="Arial Narrow" charset="0"/>
                <a:cs typeface="Arial Narrow" charset="0"/>
              </a:rPr>
              <a:t>Estrategia SAE: Publicación precio venta “Antes y Ahora” </a:t>
            </a:r>
          </a:p>
        </p:txBody>
      </p:sp>
      <p:sp>
        <p:nvSpPr>
          <p:cNvPr id="27" name="CuadroTexto 26"/>
          <p:cNvSpPr txBox="1"/>
          <p:nvPr/>
        </p:nvSpPr>
        <p:spPr>
          <a:xfrm>
            <a:off x="1682085" y="1988396"/>
            <a:ext cx="4061501" cy="1600438"/>
          </a:xfrm>
          <a:prstGeom prst="rect">
            <a:avLst/>
          </a:prstGeom>
          <a:noFill/>
        </p:spPr>
        <p:txBody>
          <a:bodyPr wrap="square" rtlCol="0">
            <a:spAutoFit/>
          </a:bodyPr>
          <a:lstStyle/>
          <a:p>
            <a:pPr algn="just"/>
            <a:r>
              <a:rPr lang="es-ES_tradnl" sz="1400" dirty="0">
                <a:solidFill>
                  <a:schemeClr val="accent1">
                    <a:lumMod val="75000"/>
                  </a:schemeClr>
                </a:solidFill>
                <a:latin typeface="Arial Narrow" panose="020B0606020202030204" pitchFamily="34" charset="0"/>
                <a:ea typeface="Calibri" charset="0"/>
                <a:cs typeface="Calibri" charset="0"/>
              </a:rPr>
              <a:t>Se propone solicitar autorización a SAE para revelar el precio mínimo de venta aplicando el modelo de valoración, para todos los inmuebles que se encuentran disponibles con más de 3 meses en el inventario.</a:t>
            </a:r>
          </a:p>
          <a:p>
            <a:pPr algn="just"/>
            <a:r>
              <a:rPr lang="es-ES_tradnl" sz="1400" dirty="0">
                <a:solidFill>
                  <a:schemeClr val="accent1">
                    <a:lumMod val="75000"/>
                  </a:schemeClr>
                </a:solidFill>
                <a:latin typeface="Arial Narrow" panose="020B0606020202030204" pitchFamily="34" charset="0"/>
                <a:ea typeface="Calibri" charset="0"/>
                <a:cs typeface="Calibri" charset="0"/>
              </a:rPr>
              <a:t>Se exceptúan aquellos que serán comercializados a través de subasta y los que presentan avalúo catastral por encima del comercial.</a:t>
            </a:r>
          </a:p>
        </p:txBody>
      </p:sp>
      <p:sp>
        <p:nvSpPr>
          <p:cNvPr id="28" name="Rectángulo 27"/>
          <p:cNvSpPr/>
          <p:nvPr/>
        </p:nvSpPr>
        <p:spPr>
          <a:xfrm>
            <a:off x="5972116" y="2996508"/>
            <a:ext cx="4331826" cy="138896"/>
          </a:xfrm>
          <a:prstGeom prst="rect">
            <a:avLst/>
          </a:prstGeom>
          <a:noFill/>
          <a:ln>
            <a:solidFill>
              <a:srgbClr val="FF0000"/>
            </a:solidFill>
          </a:ln>
        </p:spPr>
        <p:style>
          <a:lnRef idx="2">
            <a:schemeClr val="accent5"/>
          </a:lnRef>
          <a:fillRef idx="1">
            <a:schemeClr val="lt1"/>
          </a:fillRef>
          <a:effectRef idx="0">
            <a:schemeClr val="accent5"/>
          </a:effectRef>
          <a:fontRef idx="minor">
            <a:schemeClr val="dk1"/>
          </a:fontRef>
        </p:style>
        <p:txBody>
          <a:bodyPr rtlCol="0" anchor="ctr"/>
          <a:lstStyle/>
          <a:p>
            <a:pPr algn="ctr"/>
            <a:endParaRPr lang="es-CO">
              <a:solidFill>
                <a:prstClr val="black"/>
              </a:solidFill>
            </a:endParaRPr>
          </a:p>
        </p:txBody>
      </p:sp>
      <p:sp>
        <p:nvSpPr>
          <p:cNvPr id="29" name="CuadroTexto 28"/>
          <p:cNvSpPr txBox="1"/>
          <p:nvPr/>
        </p:nvSpPr>
        <p:spPr>
          <a:xfrm>
            <a:off x="1777698" y="3824499"/>
            <a:ext cx="3854371" cy="1600438"/>
          </a:xfrm>
          <a:prstGeom prst="rect">
            <a:avLst/>
          </a:prstGeom>
          <a:noFill/>
        </p:spPr>
        <p:txBody>
          <a:bodyPr wrap="square" rtlCol="0">
            <a:spAutoFit/>
          </a:bodyPr>
          <a:lstStyle/>
          <a:p>
            <a:pPr marL="214313" indent="-214313" algn="just">
              <a:buFont typeface="Wingdings" panose="05000000000000000000" pitchFamily="2" charset="2"/>
              <a:buChar char="ü"/>
            </a:pPr>
            <a:r>
              <a:rPr lang="es-CO" sz="1400" dirty="0">
                <a:solidFill>
                  <a:schemeClr val="accent1">
                    <a:lumMod val="75000"/>
                  </a:schemeClr>
                </a:solidFill>
                <a:latin typeface="Arial Narrow" panose="020B0606020202030204" pitchFamily="34" charset="0"/>
                <a:ea typeface="Calibri" charset="0"/>
                <a:cs typeface="Calibri" charset="0"/>
              </a:rPr>
              <a:t>Se correrá el modelo de valoración para cada inmueble.</a:t>
            </a:r>
          </a:p>
          <a:p>
            <a:pPr marL="214313" indent="-214313" algn="just">
              <a:buFont typeface="Wingdings" panose="05000000000000000000" pitchFamily="2" charset="2"/>
              <a:buChar char="ü"/>
            </a:pPr>
            <a:r>
              <a:rPr lang="es-CO" sz="1400" dirty="0">
                <a:solidFill>
                  <a:schemeClr val="accent1">
                    <a:lumMod val="75000"/>
                  </a:schemeClr>
                </a:solidFill>
                <a:latin typeface="Arial Narrow" panose="020B0606020202030204" pitchFamily="34" charset="0"/>
                <a:ea typeface="Calibri" charset="0"/>
                <a:cs typeface="Calibri" charset="0"/>
              </a:rPr>
              <a:t>Se publicarán los precios de venta iniciales y el valor final con descuento (Antes y Ahora).</a:t>
            </a:r>
          </a:p>
          <a:p>
            <a:pPr marL="214313" indent="-214313" algn="just">
              <a:buFont typeface="Wingdings" panose="05000000000000000000" pitchFamily="2" charset="2"/>
              <a:buChar char="ü"/>
            </a:pPr>
            <a:r>
              <a:rPr lang="es-CO" sz="1400" dirty="0">
                <a:solidFill>
                  <a:schemeClr val="accent1">
                    <a:lumMod val="75000"/>
                  </a:schemeClr>
                </a:solidFill>
                <a:latin typeface="Arial Narrow" panose="020B0606020202030204" pitchFamily="34" charset="0"/>
                <a:ea typeface="Calibri" charset="0"/>
                <a:cs typeface="Calibri" charset="0"/>
              </a:rPr>
              <a:t>El VPN tendrá una vigencia de 3 meses.</a:t>
            </a:r>
          </a:p>
          <a:p>
            <a:pPr marL="214313" indent="-214313" algn="just">
              <a:buFont typeface="Wingdings" panose="05000000000000000000" pitchFamily="2" charset="2"/>
              <a:buChar char="ü"/>
            </a:pPr>
            <a:r>
              <a:rPr lang="es-CO" sz="1400" dirty="0">
                <a:solidFill>
                  <a:schemeClr val="accent1">
                    <a:lumMod val="75000"/>
                  </a:schemeClr>
                </a:solidFill>
                <a:latin typeface="Arial Narrow" panose="020B0606020202030204" pitchFamily="34" charset="0"/>
                <a:ea typeface="Calibri" charset="0"/>
                <a:cs typeface="Calibri" charset="0"/>
              </a:rPr>
              <a:t>Cuando los inmuebles cumplan 6 meses en el inventario se revisará nuevamente el N.</a:t>
            </a:r>
          </a:p>
        </p:txBody>
      </p:sp>
      <p:sp>
        <p:nvSpPr>
          <p:cNvPr id="30" name="Rectángulo 29"/>
          <p:cNvSpPr/>
          <p:nvPr/>
        </p:nvSpPr>
        <p:spPr>
          <a:xfrm>
            <a:off x="1737914" y="6145442"/>
            <a:ext cx="2026517" cy="230832"/>
          </a:xfrm>
          <a:prstGeom prst="rect">
            <a:avLst/>
          </a:prstGeom>
        </p:spPr>
        <p:txBody>
          <a:bodyPr wrap="none">
            <a:spAutoFit/>
          </a:bodyPr>
          <a:lstStyle/>
          <a:p>
            <a:pPr fontAlgn="ctr"/>
            <a:r>
              <a:rPr lang="es-CO" sz="900" i="1" dirty="0">
                <a:solidFill>
                  <a:schemeClr val="accent1">
                    <a:lumMod val="75000"/>
                  </a:schemeClr>
                </a:solidFill>
                <a:latin typeface="Calibri" panose="020F0502020204030204" pitchFamily="34" charset="0"/>
              </a:rPr>
              <a:t>Cifras expresadas en millones de pesos</a:t>
            </a:r>
          </a:p>
        </p:txBody>
      </p:sp>
      <p:sp>
        <p:nvSpPr>
          <p:cNvPr id="31" name="CuadroTexto 30"/>
          <p:cNvSpPr txBox="1"/>
          <p:nvPr/>
        </p:nvSpPr>
        <p:spPr>
          <a:xfrm>
            <a:off x="6769877" y="3680686"/>
            <a:ext cx="2736304" cy="2246769"/>
          </a:xfrm>
          <a:prstGeom prst="rect">
            <a:avLst/>
          </a:prstGeom>
          <a:noFill/>
        </p:spPr>
        <p:txBody>
          <a:bodyPr wrap="square" rtlCol="0">
            <a:spAutoFit/>
          </a:bodyPr>
          <a:lstStyle/>
          <a:p>
            <a:r>
              <a:rPr lang="es-CO" sz="1400" dirty="0">
                <a:solidFill>
                  <a:schemeClr val="accent1">
                    <a:lumMod val="75000"/>
                  </a:schemeClr>
                </a:solidFill>
                <a:latin typeface="Arial Narrow" panose="020B0606020202030204" pitchFamily="34" charset="0"/>
              </a:rPr>
              <a:t>Se hace ejercicio de valoración para todos los inmuebles de más de 6 meses por valor de avalúo de $27,180 millones</a:t>
            </a:r>
          </a:p>
          <a:p>
            <a:endParaRPr lang="es-CO" sz="1400" dirty="0">
              <a:solidFill>
                <a:schemeClr val="accent1">
                  <a:lumMod val="75000"/>
                </a:schemeClr>
              </a:solidFill>
              <a:latin typeface="Arial Narrow" panose="020B0606020202030204" pitchFamily="34" charset="0"/>
            </a:endParaRPr>
          </a:p>
          <a:p>
            <a:r>
              <a:rPr lang="es-CO" sz="1400" dirty="0">
                <a:solidFill>
                  <a:schemeClr val="accent1">
                    <a:lumMod val="75000"/>
                  </a:schemeClr>
                </a:solidFill>
                <a:latin typeface="Arial Narrow" panose="020B0606020202030204" pitchFamily="34" charset="0"/>
              </a:rPr>
              <a:t>Se toma muestra de 10 inmuebles de los 56 inmuebles de este portafolio entre 3 y 6 meses en inventario por valor de avalúo de $ 5,956 millones, que equivalen al 40% en valor</a:t>
            </a:r>
          </a:p>
        </p:txBody>
      </p:sp>
      <p:sp>
        <p:nvSpPr>
          <p:cNvPr id="32" name="Rectángulo 31"/>
          <p:cNvSpPr/>
          <p:nvPr/>
        </p:nvSpPr>
        <p:spPr>
          <a:xfrm>
            <a:off x="1737914" y="5785402"/>
            <a:ext cx="1774845" cy="230832"/>
          </a:xfrm>
          <a:prstGeom prst="rect">
            <a:avLst/>
          </a:prstGeom>
        </p:spPr>
        <p:txBody>
          <a:bodyPr wrap="none">
            <a:spAutoFit/>
          </a:bodyPr>
          <a:lstStyle/>
          <a:p>
            <a:pPr fontAlgn="ctr"/>
            <a:r>
              <a:rPr lang="es-CO" sz="900" b="1" i="1" dirty="0">
                <a:solidFill>
                  <a:schemeClr val="accent1">
                    <a:lumMod val="75000"/>
                  </a:schemeClr>
                </a:solidFill>
                <a:latin typeface="Calibri" panose="020F0502020204030204" pitchFamily="34" charset="0"/>
              </a:rPr>
              <a:t>Fecha corte: </a:t>
            </a:r>
            <a:r>
              <a:rPr lang="es-CO" sz="900" i="1" dirty="0">
                <a:solidFill>
                  <a:schemeClr val="accent1">
                    <a:lumMod val="75000"/>
                  </a:schemeClr>
                </a:solidFill>
                <a:latin typeface="Calibri" panose="020F0502020204030204" pitchFamily="34" charset="0"/>
              </a:rPr>
              <a:t>diciembre 11 de 2017</a:t>
            </a:r>
          </a:p>
        </p:txBody>
      </p:sp>
      <p:sp>
        <p:nvSpPr>
          <p:cNvPr id="33" name="Rectángulo 32"/>
          <p:cNvSpPr/>
          <p:nvPr/>
        </p:nvSpPr>
        <p:spPr>
          <a:xfrm>
            <a:off x="5972116" y="3129010"/>
            <a:ext cx="4331826" cy="162000"/>
          </a:xfrm>
          <a:prstGeom prst="rect">
            <a:avLst/>
          </a:prstGeom>
          <a:noFill/>
          <a:ln>
            <a:solidFill>
              <a:srgbClr val="FF0000"/>
            </a:solidFill>
          </a:ln>
        </p:spPr>
        <p:style>
          <a:lnRef idx="2">
            <a:schemeClr val="accent5"/>
          </a:lnRef>
          <a:fillRef idx="1">
            <a:schemeClr val="lt1"/>
          </a:fillRef>
          <a:effectRef idx="0">
            <a:schemeClr val="accent5"/>
          </a:effectRef>
          <a:fontRef idx="minor">
            <a:schemeClr val="dk1"/>
          </a:fontRef>
        </p:style>
        <p:txBody>
          <a:bodyPr rtlCol="0" anchor="ctr"/>
          <a:lstStyle/>
          <a:p>
            <a:pPr algn="ctr"/>
            <a:endParaRPr lang="es-CO">
              <a:solidFill>
                <a:prstClr val="black"/>
              </a:solidFill>
            </a:endParaRPr>
          </a:p>
        </p:txBody>
      </p:sp>
      <p:cxnSp>
        <p:nvCxnSpPr>
          <p:cNvPr id="3" name="Conector recto 2"/>
          <p:cNvCxnSpPr>
            <a:stCxn id="33" idx="1"/>
          </p:cNvCxnSpPr>
          <p:nvPr/>
        </p:nvCxnSpPr>
        <p:spPr>
          <a:xfrm flipH="1">
            <a:off x="5767438" y="3210010"/>
            <a:ext cx="20467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5" name="Conector recto 4"/>
          <p:cNvCxnSpPr/>
          <p:nvPr/>
        </p:nvCxnSpPr>
        <p:spPr>
          <a:xfrm>
            <a:off x="5767438" y="3210011"/>
            <a:ext cx="0" cy="988279"/>
          </a:xfrm>
          <a:prstGeom prst="line">
            <a:avLst/>
          </a:prstGeom>
        </p:spPr>
        <p:style>
          <a:lnRef idx="2">
            <a:schemeClr val="accent1"/>
          </a:lnRef>
          <a:fillRef idx="0">
            <a:schemeClr val="accent1"/>
          </a:fillRef>
          <a:effectRef idx="1">
            <a:schemeClr val="accent1"/>
          </a:effectRef>
          <a:fontRef idx="minor">
            <a:schemeClr val="tx1"/>
          </a:fontRef>
        </p:style>
      </p:cxnSp>
      <p:cxnSp>
        <p:nvCxnSpPr>
          <p:cNvPr id="7" name="Conector recto de flecha 6"/>
          <p:cNvCxnSpPr/>
          <p:nvPr/>
        </p:nvCxnSpPr>
        <p:spPr>
          <a:xfrm>
            <a:off x="5767438" y="4198289"/>
            <a:ext cx="940812"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2" name="Conector recto 11"/>
          <p:cNvCxnSpPr/>
          <p:nvPr/>
        </p:nvCxnSpPr>
        <p:spPr>
          <a:xfrm>
            <a:off x="10303944" y="3065956"/>
            <a:ext cx="93713"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35" name="Conector recto 34"/>
          <p:cNvCxnSpPr/>
          <p:nvPr/>
        </p:nvCxnSpPr>
        <p:spPr>
          <a:xfrm>
            <a:off x="10397656" y="3065956"/>
            <a:ext cx="0" cy="2006976"/>
          </a:xfrm>
          <a:prstGeom prst="line">
            <a:avLst/>
          </a:prstGeom>
        </p:spPr>
        <p:style>
          <a:lnRef idx="2">
            <a:schemeClr val="accent1"/>
          </a:lnRef>
          <a:fillRef idx="0">
            <a:schemeClr val="accent1"/>
          </a:fillRef>
          <a:effectRef idx="1">
            <a:schemeClr val="accent1"/>
          </a:effectRef>
          <a:fontRef idx="minor">
            <a:schemeClr val="tx1"/>
          </a:fontRef>
        </p:style>
      </p:cxnSp>
      <p:cxnSp>
        <p:nvCxnSpPr>
          <p:cNvPr id="37" name="Conector recto de flecha 36"/>
          <p:cNvCxnSpPr/>
          <p:nvPr/>
        </p:nvCxnSpPr>
        <p:spPr>
          <a:xfrm flipH="1">
            <a:off x="9642282" y="5072932"/>
            <a:ext cx="755374"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38" name="Elipse 37">
            <a:hlinkClick r:id="rId4" action="ppaction://hlinksldjump"/>
          </p:cNvPr>
          <p:cNvSpPr/>
          <p:nvPr/>
        </p:nvSpPr>
        <p:spPr>
          <a:xfrm>
            <a:off x="10447789" y="2993261"/>
            <a:ext cx="127178" cy="121682"/>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39" name="Elipse 38">
            <a:hlinkClick r:id="rId5" action="ppaction://hlinksldjump"/>
          </p:cNvPr>
          <p:cNvSpPr/>
          <p:nvPr/>
        </p:nvSpPr>
        <p:spPr>
          <a:xfrm>
            <a:off x="10447789" y="3173140"/>
            <a:ext cx="127178" cy="121682"/>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24" name="Rectángulo 23">
            <a:extLst>
              <a:ext uri="{FF2B5EF4-FFF2-40B4-BE49-F238E27FC236}">
                <a16:creationId xmlns:a16="http://schemas.microsoft.com/office/drawing/2014/main" id="{53765659-C225-488D-993E-B80A2659C872}"/>
              </a:ext>
            </a:extLst>
          </p:cNvPr>
          <p:cNvSpPr/>
          <p:nvPr/>
        </p:nvSpPr>
        <p:spPr>
          <a:xfrm>
            <a:off x="0" y="-2"/>
            <a:ext cx="12192000" cy="1013539"/>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2800" b="1" dirty="0"/>
              <a:t>PUBLICACIÓN VALOR “N” COMERCIALIZACIÓN </a:t>
            </a:r>
          </a:p>
          <a:p>
            <a:pPr algn="r"/>
            <a:r>
              <a:rPr lang="es-CO" sz="2800" b="1" dirty="0"/>
              <a:t>DE INMUEBLES</a:t>
            </a:r>
          </a:p>
        </p:txBody>
      </p:sp>
      <p:pic>
        <p:nvPicPr>
          <p:cNvPr id="34" name="Imagen 8" descr="Fondos oscuros-01.png">
            <a:extLst>
              <a:ext uri="{FF2B5EF4-FFF2-40B4-BE49-F238E27FC236}">
                <a16:creationId xmlns:a16="http://schemas.microsoft.com/office/drawing/2014/main" id="{C797D93D-B04B-4FFC-A846-D250B36EB79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2743" y="73423"/>
            <a:ext cx="1970201" cy="940114"/>
          </a:xfrm>
          <a:prstGeom prst="rect">
            <a:avLst/>
          </a:prstGeom>
        </p:spPr>
      </p:pic>
    </p:spTree>
    <p:extLst>
      <p:ext uri="{BB962C8B-B14F-4D97-AF65-F5344CB8AC3E}">
        <p14:creationId xmlns:p14="http://schemas.microsoft.com/office/powerpoint/2010/main" val="17856297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CuadroTexto 20"/>
          <p:cNvSpPr txBox="1"/>
          <p:nvPr/>
        </p:nvSpPr>
        <p:spPr>
          <a:xfrm>
            <a:off x="5509823" y="6631662"/>
            <a:ext cx="5065145" cy="253916"/>
          </a:xfrm>
          <a:prstGeom prst="rect">
            <a:avLst/>
          </a:prstGeom>
          <a:noFill/>
        </p:spPr>
        <p:txBody>
          <a:bodyPr wrap="square" rtlCol="0">
            <a:spAutoFit/>
          </a:bodyPr>
          <a:lstStyle/>
          <a:p>
            <a:pPr algn="r"/>
            <a:r>
              <a:rPr lang="es-ES" sz="1050" b="1" dirty="0">
                <a:solidFill>
                  <a:schemeClr val="bg1"/>
                </a:solidFill>
                <a:latin typeface="Lato Regular"/>
                <a:cs typeface="Lato Regular"/>
              </a:rPr>
              <a:t>Gerencia Comercial </a:t>
            </a:r>
          </a:p>
        </p:txBody>
      </p:sp>
      <p:sp>
        <p:nvSpPr>
          <p:cNvPr id="8" name="Rectángulo 7"/>
          <p:cNvSpPr/>
          <p:nvPr/>
        </p:nvSpPr>
        <p:spPr>
          <a:xfrm>
            <a:off x="1524000" y="6593984"/>
            <a:ext cx="9144000" cy="26401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endParaRPr lang="es-CO" sz="1350" dirty="0">
              <a:latin typeface="Arial Narrow" panose="020B0606020202030204" pitchFamily="34" charset="0"/>
            </a:endParaRPr>
          </a:p>
        </p:txBody>
      </p:sp>
      <p:sp>
        <p:nvSpPr>
          <p:cNvPr id="9" name="Rectángulo 8"/>
          <p:cNvSpPr/>
          <p:nvPr/>
        </p:nvSpPr>
        <p:spPr>
          <a:xfrm>
            <a:off x="1520603" y="-15"/>
            <a:ext cx="9144000" cy="748903"/>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b="1" dirty="0">
                <a:latin typeface="Arial Narrow" panose="020B0606020202030204" pitchFamily="34" charset="0"/>
              </a:rPr>
              <a:t>PUBLICACIÓN VALOR “N” DE COMERCIALIZACIÓN INMUEBLES </a:t>
            </a:r>
          </a:p>
        </p:txBody>
      </p:sp>
      <p:pic>
        <p:nvPicPr>
          <p:cNvPr id="10" name="Imagen 8" descr="Fondos oscuros-01.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40681" y="73411"/>
            <a:ext cx="1233817" cy="635238"/>
          </a:xfrm>
          <a:prstGeom prst="rect">
            <a:avLst/>
          </a:prstGeom>
        </p:spPr>
      </p:pic>
      <p:sp>
        <p:nvSpPr>
          <p:cNvPr id="16" name="CuadroTexto 15"/>
          <p:cNvSpPr txBox="1"/>
          <p:nvPr/>
        </p:nvSpPr>
        <p:spPr>
          <a:xfrm>
            <a:off x="1640681" y="1162124"/>
            <a:ext cx="8640960" cy="523220"/>
          </a:xfrm>
          <a:prstGeom prst="rect">
            <a:avLst/>
          </a:prstGeom>
          <a:noFill/>
        </p:spPr>
        <p:txBody>
          <a:bodyPr wrap="square" rtlCol="0">
            <a:spAutoFit/>
          </a:bodyPr>
          <a:lstStyle/>
          <a:p>
            <a:r>
              <a:rPr lang="es-ES_tradnl" sz="2800" b="1" dirty="0">
                <a:solidFill>
                  <a:srgbClr val="000A8B"/>
                </a:solidFill>
                <a:latin typeface="Arial Narrow" charset="0"/>
                <a:ea typeface="Arial Narrow" charset="0"/>
                <a:cs typeface="Arial Narrow" charset="0"/>
              </a:rPr>
              <a:t>Inmuebles con más de 6 meses en inventario</a:t>
            </a:r>
          </a:p>
        </p:txBody>
      </p:sp>
      <p:graphicFrame>
        <p:nvGraphicFramePr>
          <p:cNvPr id="17" name="Tabla 16"/>
          <p:cNvGraphicFramePr>
            <a:graphicFrameLocks noGrp="1"/>
          </p:cNvGraphicFramePr>
          <p:nvPr>
            <p:extLst/>
          </p:nvPr>
        </p:nvGraphicFramePr>
        <p:xfrm>
          <a:off x="1703512" y="1828629"/>
          <a:ext cx="8784979" cy="4093787"/>
        </p:xfrm>
        <a:graphic>
          <a:graphicData uri="http://schemas.openxmlformats.org/drawingml/2006/table">
            <a:tbl>
              <a:tblPr/>
              <a:tblGrid>
                <a:gridCol w="328768">
                  <a:extLst>
                    <a:ext uri="{9D8B030D-6E8A-4147-A177-3AD203B41FA5}">
                      <a16:colId xmlns:a16="http://schemas.microsoft.com/office/drawing/2014/main" val="20000"/>
                    </a:ext>
                  </a:extLst>
                </a:gridCol>
                <a:gridCol w="573431">
                  <a:extLst>
                    <a:ext uri="{9D8B030D-6E8A-4147-A177-3AD203B41FA5}">
                      <a16:colId xmlns:a16="http://schemas.microsoft.com/office/drawing/2014/main" val="20001"/>
                    </a:ext>
                  </a:extLst>
                </a:gridCol>
                <a:gridCol w="1641289">
                  <a:extLst>
                    <a:ext uri="{9D8B030D-6E8A-4147-A177-3AD203B41FA5}">
                      <a16:colId xmlns:a16="http://schemas.microsoft.com/office/drawing/2014/main" val="20002"/>
                    </a:ext>
                  </a:extLst>
                </a:gridCol>
                <a:gridCol w="604015">
                  <a:extLst>
                    <a:ext uri="{9D8B030D-6E8A-4147-A177-3AD203B41FA5}">
                      <a16:colId xmlns:a16="http://schemas.microsoft.com/office/drawing/2014/main" val="20003"/>
                    </a:ext>
                  </a:extLst>
                </a:gridCol>
                <a:gridCol w="1029630">
                  <a:extLst>
                    <a:ext uri="{9D8B030D-6E8A-4147-A177-3AD203B41FA5}">
                      <a16:colId xmlns:a16="http://schemas.microsoft.com/office/drawing/2014/main" val="20004"/>
                    </a:ext>
                  </a:extLst>
                </a:gridCol>
                <a:gridCol w="815548">
                  <a:extLst>
                    <a:ext uri="{9D8B030D-6E8A-4147-A177-3AD203B41FA5}">
                      <a16:colId xmlns:a16="http://schemas.microsoft.com/office/drawing/2014/main" val="20005"/>
                    </a:ext>
                  </a:extLst>
                </a:gridCol>
                <a:gridCol w="815548">
                  <a:extLst>
                    <a:ext uri="{9D8B030D-6E8A-4147-A177-3AD203B41FA5}">
                      <a16:colId xmlns:a16="http://schemas.microsoft.com/office/drawing/2014/main" val="20006"/>
                    </a:ext>
                  </a:extLst>
                </a:gridCol>
                <a:gridCol w="937879">
                  <a:extLst>
                    <a:ext uri="{9D8B030D-6E8A-4147-A177-3AD203B41FA5}">
                      <a16:colId xmlns:a16="http://schemas.microsoft.com/office/drawing/2014/main" val="20007"/>
                    </a:ext>
                  </a:extLst>
                </a:gridCol>
                <a:gridCol w="397579">
                  <a:extLst>
                    <a:ext uri="{9D8B030D-6E8A-4147-A177-3AD203B41FA5}">
                      <a16:colId xmlns:a16="http://schemas.microsoft.com/office/drawing/2014/main" val="20008"/>
                    </a:ext>
                  </a:extLst>
                </a:gridCol>
                <a:gridCol w="1029630">
                  <a:extLst>
                    <a:ext uri="{9D8B030D-6E8A-4147-A177-3AD203B41FA5}">
                      <a16:colId xmlns:a16="http://schemas.microsoft.com/office/drawing/2014/main" val="20009"/>
                    </a:ext>
                  </a:extLst>
                </a:gridCol>
                <a:gridCol w="611662">
                  <a:extLst>
                    <a:ext uri="{9D8B030D-6E8A-4147-A177-3AD203B41FA5}">
                      <a16:colId xmlns:a16="http://schemas.microsoft.com/office/drawing/2014/main" val="20010"/>
                    </a:ext>
                  </a:extLst>
                </a:gridCol>
              </a:tblGrid>
              <a:tr h="513310">
                <a:tc>
                  <a:txBody>
                    <a:bodyPr/>
                    <a:lstStyle/>
                    <a:p>
                      <a:pPr algn="ctr" fontAlgn="ctr"/>
                      <a:r>
                        <a:rPr lang="es-CO" sz="1000" b="1" i="0" u="none" strike="noStrike" dirty="0">
                          <a:solidFill>
                            <a:srgbClr val="000000"/>
                          </a:solidFill>
                          <a:effectLst/>
                          <a:latin typeface="Calibri" panose="020F0502020204030204" pitchFamily="34" charset="0"/>
                        </a:rPr>
                        <a:t>ID CISA</a:t>
                      </a:r>
                    </a:p>
                  </a:txBody>
                  <a:tcPr marL="6870" marR="6870" marT="687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EBF7"/>
                    </a:solidFill>
                  </a:tcPr>
                </a:tc>
                <a:tc>
                  <a:txBody>
                    <a:bodyPr/>
                    <a:lstStyle/>
                    <a:p>
                      <a:pPr algn="ctr" fontAlgn="ctr"/>
                      <a:r>
                        <a:rPr lang="es-CO" sz="1000" b="1" i="0" u="none" strike="noStrike">
                          <a:solidFill>
                            <a:srgbClr val="000000"/>
                          </a:solidFill>
                          <a:effectLst/>
                          <a:latin typeface="Calibri" panose="020F0502020204030204" pitchFamily="34" charset="0"/>
                        </a:rPr>
                        <a:t>TIPO</a:t>
                      </a:r>
                    </a:p>
                  </a:txBody>
                  <a:tcPr marL="6870" marR="6870" marT="687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EBF7"/>
                    </a:solidFill>
                  </a:tcPr>
                </a:tc>
                <a:tc>
                  <a:txBody>
                    <a:bodyPr/>
                    <a:lstStyle/>
                    <a:p>
                      <a:pPr algn="ctr" fontAlgn="ctr"/>
                      <a:r>
                        <a:rPr lang="es-CO" sz="1000" b="1" i="0" u="none" strike="noStrike">
                          <a:solidFill>
                            <a:srgbClr val="000000"/>
                          </a:solidFill>
                          <a:effectLst/>
                          <a:latin typeface="Calibri" panose="020F0502020204030204" pitchFamily="34" charset="0"/>
                        </a:rPr>
                        <a:t>DIRECCIÓN</a:t>
                      </a:r>
                    </a:p>
                  </a:txBody>
                  <a:tcPr marL="6870" marR="6870" marT="687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EBF7"/>
                    </a:solidFill>
                  </a:tcPr>
                </a:tc>
                <a:tc>
                  <a:txBody>
                    <a:bodyPr/>
                    <a:lstStyle/>
                    <a:p>
                      <a:pPr algn="ctr" fontAlgn="ctr"/>
                      <a:r>
                        <a:rPr lang="es-CO" sz="1000" b="1" i="0" u="none" strike="noStrike">
                          <a:solidFill>
                            <a:srgbClr val="000000"/>
                          </a:solidFill>
                          <a:effectLst/>
                          <a:latin typeface="Calibri" panose="020F0502020204030204" pitchFamily="34" charset="0"/>
                        </a:rPr>
                        <a:t>CIUDAD</a:t>
                      </a:r>
                    </a:p>
                  </a:txBody>
                  <a:tcPr marL="6870" marR="6870" marT="687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EBF7"/>
                    </a:solidFill>
                  </a:tcPr>
                </a:tc>
                <a:tc>
                  <a:txBody>
                    <a:bodyPr/>
                    <a:lstStyle/>
                    <a:p>
                      <a:pPr algn="ctr" fontAlgn="ctr"/>
                      <a:r>
                        <a:rPr lang="es-CO" sz="1000" b="1" i="0" u="none" strike="noStrike">
                          <a:solidFill>
                            <a:srgbClr val="000000"/>
                          </a:solidFill>
                          <a:effectLst/>
                          <a:latin typeface="Calibri" panose="020F0502020204030204" pitchFamily="34" charset="0"/>
                        </a:rPr>
                        <a:t>VALOR AVALÚO</a:t>
                      </a:r>
                    </a:p>
                  </a:txBody>
                  <a:tcPr marL="6870" marR="6870" marT="687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EBF7"/>
                    </a:solidFill>
                  </a:tcPr>
                </a:tc>
                <a:tc>
                  <a:txBody>
                    <a:bodyPr/>
                    <a:lstStyle/>
                    <a:p>
                      <a:pPr algn="ctr" fontAlgn="ctr"/>
                      <a:r>
                        <a:rPr lang="es-CO" sz="1000" b="1" i="0" u="none" strike="noStrike">
                          <a:solidFill>
                            <a:srgbClr val="000000"/>
                          </a:solidFill>
                          <a:effectLst/>
                          <a:latin typeface="Calibri" panose="020F0502020204030204" pitchFamily="34" charset="0"/>
                        </a:rPr>
                        <a:t>ESTADO OCUPACIÓN</a:t>
                      </a:r>
                    </a:p>
                  </a:txBody>
                  <a:tcPr marL="6870" marR="6870" marT="687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EBF7"/>
                    </a:solidFill>
                  </a:tcPr>
                </a:tc>
                <a:tc>
                  <a:txBody>
                    <a:bodyPr/>
                    <a:lstStyle/>
                    <a:p>
                      <a:pPr algn="ctr" fontAlgn="ctr"/>
                      <a:r>
                        <a:rPr lang="es-CO" sz="1000" b="1" i="0" u="none" strike="noStrike" dirty="0">
                          <a:solidFill>
                            <a:srgbClr val="000000"/>
                          </a:solidFill>
                          <a:effectLst/>
                          <a:latin typeface="Calibri" panose="020F0502020204030204" pitchFamily="34" charset="0"/>
                        </a:rPr>
                        <a:t>INGRESOS ANUALES</a:t>
                      </a:r>
                    </a:p>
                  </a:txBody>
                  <a:tcPr marL="6870" marR="6870" marT="687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EBF7"/>
                    </a:solidFill>
                  </a:tcPr>
                </a:tc>
                <a:tc>
                  <a:txBody>
                    <a:bodyPr/>
                    <a:lstStyle/>
                    <a:p>
                      <a:pPr algn="ctr" fontAlgn="ctr"/>
                      <a:r>
                        <a:rPr lang="es-CO" sz="1000" b="1" i="0" u="none" strike="noStrike" dirty="0">
                          <a:solidFill>
                            <a:srgbClr val="000000"/>
                          </a:solidFill>
                          <a:effectLst/>
                          <a:latin typeface="Calibri" panose="020F0502020204030204" pitchFamily="34" charset="0"/>
                        </a:rPr>
                        <a:t>GASTOS ANUALES</a:t>
                      </a:r>
                    </a:p>
                  </a:txBody>
                  <a:tcPr marL="6870" marR="6870" marT="687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EBF7"/>
                    </a:solidFill>
                  </a:tcPr>
                </a:tc>
                <a:tc>
                  <a:txBody>
                    <a:bodyPr/>
                    <a:lstStyle/>
                    <a:p>
                      <a:pPr algn="ctr" fontAlgn="ctr"/>
                      <a:r>
                        <a:rPr lang="es-CO" sz="1000" b="1" i="0" u="none" strike="noStrike">
                          <a:solidFill>
                            <a:srgbClr val="000000"/>
                          </a:solidFill>
                          <a:effectLst/>
                          <a:latin typeface="Calibri" panose="020F0502020204030204" pitchFamily="34" charset="0"/>
                        </a:rPr>
                        <a:t>N SAE</a:t>
                      </a:r>
                    </a:p>
                  </a:txBody>
                  <a:tcPr marL="6870" marR="6870" marT="687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EBF7"/>
                    </a:solidFill>
                  </a:tcPr>
                </a:tc>
                <a:tc>
                  <a:txBody>
                    <a:bodyPr/>
                    <a:lstStyle/>
                    <a:p>
                      <a:pPr algn="ctr" fontAlgn="ctr"/>
                      <a:r>
                        <a:rPr lang="es-CO" sz="1000" b="1" i="0" u="none" strike="noStrike">
                          <a:solidFill>
                            <a:srgbClr val="000000"/>
                          </a:solidFill>
                          <a:effectLst/>
                          <a:latin typeface="Calibri" panose="020F0502020204030204" pitchFamily="34" charset="0"/>
                        </a:rPr>
                        <a:t>RESULTADO</a:t>
                      </a:r>
                    </a:p>
                  </a:txBody>
                  <a:tcPr marL="6870" marR="6870" marT="687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EBF7"/>
                    </a:solidFill>
                  </a:tcPr>
                </a:tc>
                <a:tc>
                  <a:txBody>
                    <a:bodyPr/>
                    <a:lstStyle/>
                    <a:p>
                      <a:pPr algn="ctr" fontAlgn="ctr"/>
                      <a:r>
                        <a:rPr lang="es-CO" sz="1000" b="1" i="0" u="none" strike="noStrike">
                          <a:solidFill>
                            <a:srgbClr val="000000"/>
                          </a:solidFill>
                          <a:effectLst/>
                          <a:latin typeface="Calibri" panose="020F0502020204030204" pitchFamily="34" charset="0"/>
                        </a:rPr>
                        <a:t>EFICIENCIA</a:t>
                      </a:r>
                    </a:p>
                  </a:txBody>
                  <a:tcPr marL="6870" marR="6870" marT="687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solidFill>
                      <a:srgbClr val="DDEBF7"/>
                    </a:solidFill>
                  </a:tcPr>
                </a:tc>
                <a:extLst>
                  <a:ext uri="{0D108BD9-81ED-4DB2-BD59-A6C34878D82A}">
                    <a16:rowId xmlns:a16="http://schemas.microsoft.com/office/drawing/2014/main" val="10000"/>
                  </a:ext>
                </a:extLst>
              </a:tr>
              <a:tr h="276398">
                <a:tc>
                  <a:txBody>
                    <a:bodyPr/>
                    <a:lstStyle/>
                    <a:p>
                      <a:pPr algn="ctr" fontAlgn="ctr"/>
                      <a:r>
                        <a:rPr lang="es-CO" sz="1000" b="0" i="0" u="none" strike="noStrike">
                          <a:solidFill>
                            <a:srgbClr val="000000"/>
                          </a:solidFill>
                          <a:effectLst/>
                          <a:latin typeface="Calibri" panose="020F0502020204030204" pitchFamily="34" charset="0"/>
                        </a:rPr>
                        <a:t>96</a:t>
                      </a:r>
                    </a:p>
                  </a:txBody>
                  <a:tcPr marL="6870" marR="6870" marT="6870" marB="0" anchor="ctr">
                    <a:lnL>
                      <a:noFill/>
                    </a:lnL>
                    <a:lnR>
                      <a:noFill/>
                    </a:lnR>
                    <a:lnT w="6350" cap="flat" cmpd="sng" algn="ctr">
                      <a:solidFill>
                        <a:srgbClr val="FFFFFF"/>
                      </a:solidFill>
                      <a:prstDash val="solid"/>
                      <a:round/>
                      <a:headEnd type="none" w="med" len="med"/>
                      <a:tailEnd type="none" w="med" len="med"/>
                    </a:lnT>
                    <a:lnB>
                      <a:noFill/>
                    </a:lnB>
                  </a:tcPr>
                </a:tc>
                <a:tc>
                  <a:txBody>
                    <a:bodyPr/>
                    <a:lstStyle/>
                    <a:p>
                      <a:pPr algn="l" fontAlgn="ctr"/>
                      <a:r>
                        <a:rPr lang="es-CO" sz="1000" b="0" i="0" u="none" strike="noStrike">
                          <a:solidFill>
                            <a:srgbClr val="000000"/>
                          </a:solidFill>
                          <a:effectLst/>
                          <a:latin typeface="Calibri" panose="020F0502020204030204" pitchFamily="34" charset="0"/>
                        </a:rPr>
                        <a:t>LOTE</a:t>
                      </a:r>
                    </a:p>
                  </a:txBody>
                  <a:tcPr marL="6870" marR="6870" marT="6870" marB="0" anchor="ctr">
                    <a:lnL>
                      <a:noFill/>
                    </a:lnL>
                    <a:lnR>
                      <a:noFill/>
                    </a:lnR>
                    <a:lnT w="6350" cap="flat" cmpd="sng" algn="ctr">
                      <a:solidFill>
                        <a:srgbClr val="FFFFFF"/>
                      </a:solidFill>
                      <a:prstDash val="solid"/>
                      <a:round/>
                      <a:headEnd type="none" w="med" len="med"/>
                      <a:tailEnd type="none" w="med" len="med"/>
                    </a:lnT>
                    <a:lnB>
                      <a:noFill/>
                    </a:lnB>
                  </a:tcPr>
                </a:tc>
                <a:tc>
                  <a:txBody>
                    <a:bodyPr/>
                    <a:lstStyle/>
                    <a:p>
                      <a:pPr algn="l" fontAlgn="ctr"/>
                      <a:r>
                        <a:rPr lang="pt-BR" sz="1000" b="0" i="0" u="none" strike="noStrike">
                          <a:solidFill>
                            <a:srgbClr val="000000"/>
                          </a:solidFill>
                          <a:effectLst/>
                          <a:latin typeface="Calibri" panose="020F0502020204030204" pitchFamily="34" charset="0"/>
                        </a:rPr>
                        <a:t>CLL 15 N° 36 80</a:t>
                      </a:r>
                    </a:p>
                  </a:txBody>
                  <a:tcPr marL="6870" marR="6870" marT="6870" marB="0" anchor="ctr">
                    <a:lnL>
                      <a:noFill/>
                    </a:lnL>
                    <a:lnR>
                      <a:noFill/>
                    </a:lnR>
                    <a:lnT w="6350" cap="flat" cmpd="sng" algn="ctr">
                      <a:solidFill>
                        <a:srgbClr val="FFFFFF"/>
                      </a:solidFill>
                      <a:prstDash val="solid"/>
                      <a:round/>
                      <a:headEnd type="none" w="med" len="med"/>
                      <a:tailEnd type="none" w="med" len="med"/>
                    </a:lnT>
                    <a:lnB>
                      <a:noFill/>
                    </a:lnB>
                  </a:tcPr>
                </a:tc>
                <a:tc>
                  <a:txBody>
                    <a:bodyPr/>
                    <a:lstStyle/>
                    <a:p>
                      <a:pPr algn="l" fontAlgn="ctr"/>
                      <a:r>
                        <a:rPr lang="es-CO" sz="1000" b="0" i="0" u="none" strike="noStrike">
                          <a:solidFill>
                            <a:srgbClr val="000000"/>
                          </a:solidFill>
                          <a:effectLst/>
                          <a:latin typeface="Calibri" panose="020F0502020204030204" pitchFamily="34" charset="0"/>
                        </a:rPr>
                        <a:t>YUMBO</a:t>
                      </a:r>
                    </a:p>
                  </a:txBody>
                  <a:tcPr marL="6870" marR="6870" marT="6870" marB="0" anchor="ctr">
                    <a:lnL>
                      <a:noFill/>
                    </a:lnL>
                    <a:lnR>
                      <a:noFill/>
                    </a:lnR>
                    <a:lnT w="6350" cap="flat" cmpd="sng" algn="ctr">
                      <a:solidFill>
                        <a:srgbClr val="FFFFFF"/>
                      </a:solidFill>
                      <a:prstDash val="solid"/>
                      <a:round/>
                      <a:headEnd type="none" w="med" len="med"/>
                      <a:tailEnd type="none" w="med" len="med"/>
                    </a:lnT>
                    <a:lnB>
                      <a:noFill/>
                    </a:lnB>
                  </a:tcPr>
                </a:tc>
                <a:tc>
                  <a:txBody>
                    <a:bodyPr/>
                    <a:lstStyle/>
                    <a:p>
                      <a:pPr algn="r" fontAlgn="ctr"/>
                      <a:r>
                        <a:rPr lang="es-CO" sz="1000" b="0" i="0" u="none" strike="noStrike">
                          <a:solidFill>
                            <a:srgbClr val="000000"/>
                          </a:solidFill>
                          <a:effectLst/>
                          <a:latin typeface="Calibri" panose="020F0502020204030204" pitchFamily="34" charset="0"/>
                        </a:rPr>
                        <a:t>$ 13,914,237,000</a:t>
                      </a:r>
                    </a:p>
                  </a:txBody>
                  <a:tcPr marL="6870" marR="6870" marT="6870" marB="0" anchor="ctr">
                    <a:lnL>
                      <a:noFill/>
                    </a:lnL>
                    <a:lnR>
                      <a:noFill/>
                    </a:lnR>
                    <a:lnT w="6350" cap="flat" cmpd="sng" algn="ctr">
                      <a:solidFill>
                        <a:srgbClr val="FFFFFF"/>
                      </a:solidFill>
                      <a:prstDash val="solid"/>
                      <a:round/>
                      <a:headEnd type="none" w="med" len="med"/>
                      <a:tailEnd type="none" w="med" len="med"/>
                    </a:lnT>
                    <a:lnB>
                      <a:noFill/>
                    </a:lnB>
                  </a:tcPr>
                </a:tc>
                <a:tc>
                  <a:txBody>
                    <a:bodyPr/>
                    <a:lstStyle/>
                    <a:p>
                      <a:pPr algn="ctr" fontAlgn="ctr"/>
                      <a:r>
                        <a:rPr lang="es-CO" sz="1000" b="0" i="0" u="none" strike="noStrike" dirty="0">
                          <a:solidFill>
                            <a:srgbClr val="000000"/>
                          </a:solidFill>
                          <a:effectLst/>
                          <a:latin typeface="Calibri" panose="020F0502020204030204" pitchFamily="34" charset="0"/>
                        </a:rPr>
                        <a:t>ARRENDADO</a:t>
                      </a:r>
                    </a:p>
                  </a:txBody>
                  <a:tcPr marL="6870" marR="6870" marT="6870" marB="0" anchor="ctr">
                    <a:lnL>
                      <a:noFill/>
                    </a:lnL>
                    <a:lnR>
                      <a:noFill/>
                    </a:lnR>
                    <a:lnT w="6350" cap="flat" cmpd="sng" algn="ctr">
                      <a:solidFill>
                        <a:srgbClr val="FFFFFF"/>
                      </a:solidFill>
                      <a:prstDash val="solid"/>
                      <a:round/>
                      <a:headEnd type="none" w="med" len="med"/>
                      <a:tailEnd type="none" w="med" len="med"/>
                    </a:lnT>
                    <a:lnB>
                      <a:noFill/>
                    </a:lnB>
                  </a:tcPr>
                </a:tc>
                <a:tc>
                  <a:txBody>
                    <a:bodyPr/>
                    <a:lstStyle/>
                    <a:p>
                      <a:pPr algn="r" fontAlgn="ctr"/>
                      <a:r>
                        <a:rPr lang="es-CO" sz="1000" b="0" i="0" u="none" strike="noStrike" dirty="0">
                          <a:solidFill>
                            <a:srgbClr val="000000"/>
                          </a:solidFill>
                          <a:effectLst/>
                          <a:latin typeface="Calibri" panose="020F0502020204030204" pitchFamily="34" charset="0"/>
                        </a:rPr>
                        <a:t>$ 67,763,388</a:t>
                      </a:r>
                    </a:p>
                  </a:txBody>
                  <a:tcPr marL="9525" marR="9525" marT="9525" marB="0" anchor="ctr">
                    <a:lnL>
                      <a:noFill/>
                    </a:lnL>
                    <a:lnR>
                      <a:noFill/>
                    </a:lnR>
                    <a:lnT w="6350" cap="flat" cmpd="sng" algn="ctr">
                      <a:solidFill>
                        <a:srgbClr val="FFFFFF"/>
                      </a:solidFill>
                      <a:prstDash val="solid"/>
                      <a:round/>
                      <a:headEnd type="none" w="med" len="med"/>
                      <a:tailEnd type="none" w="med" len="med"/>
                    </a:lnT>
                    <a:lnB>
                      <a:noFill/>
                    </a:lnB>
                  </a:tcPr>
                </a:tc>
                <a:tc>
                  <a:txBody>
                    <a:bodyPr/>
                    <a:lstStyle/>
                    <a:p>
                      <a:pPr algn="r" fontAlgn="ctr"/>
                      <a:r>
                        <a:rPr lang="es-CO" sz="1000" b="0" i="0" u="none" strike="noStrike" dirty="0">
                          <a:solidFill>
                            <a:srgbClr val="000000"/>
                          </a:solidFill>
                          <a:effectLst/>
                          <a:latin typeface="Calibri" panose="020F0502020204030204" pitchFamily="34" charset="0"/>
                        </a:rPr>
                        <a:t>$ 138,905,383</a:t>
                      </a:r>
                    </a:p>
                  </a:txBody>
                  <a:tcPr marL="9525" marR="9525" marT="9525" marB="0" anchor="ctr">
                    <a:lnL>
                      <a:noFill/>
                    </a:lnL>
                    <a:lnR>
                      <a:noFill/>
                    </a:lnR>
                    <a:lnT w="6350" cap="flat" cmpd="sng" algn="ctr">
                      <a:solidFill>
                        <a:srgbClr val="FFFFFF"/>
                      </a:solidFill>
                      <a:prstDash val="solid"/>
                      <a:round/>
                      <a:headEnd type="none" w="med" len="med"/>
                      <a:tailEnd type="none" w="med" len="med"/>
                    </a:lnT>
                    <a:lnB>
                      <a:noFill/>
                    </a:lnB>
                  </a:tcPr>
                </a:tc>
                <a:tc>
                  <a:txBody>
                    <a:bodyPr/>
                    <a:lstStyle/>
                    <a:p>
                      <a:pPr algn="ctr" fontAlgn="ctr"/>
                      <a:r>
                        <a:rPr lang="es-CO" sz="1000" b="0" i="0" u="none" strike="noStrike" dirty="0">
                          <a:solidFill>
                            <a:srgbClr val="000000"/>
                          </a:solidFill>
                          <a:effectLst/>
                          <a:latin typeface="Calibri" panose="020F0502020204030204" pitchFamily="34" charset="0"/>
                        </a:rPr>
                        <a:t>26</a:t>
                      </a:r>
                    </a:p>
                  </a:txBody>
                  <a:tcPr marL="6870" marR="6870" marT="6870" marB="0" anchor="ctr">
                    <a:lnL>
                      <a:noFill/>
                    </a:lnL>
                    <a:lnR>
                      <a:noFill/>
                    </a:lnR>
                    <a:lnT w="6350" cap="flat" cmpd="sng" algn="ctr">
                      <a:solidFill>
                        <a:srgbClr val="FFFFFF"/>
                      </a:solidFill>
                      <a:prstDash val="solid"/>
                      <a:round/>
                      <a:headEnd type="none" w="med" len="med"/>
                      <a:tailEnd type="none" w="med" len="med"/>
                    </a:lnT>
                    <a:lnB>
                      <a:noFill/>
                    </a:lnB>
                  </a:tcPr>
                </a:tc>
                <a:tc>
                  <a:txBody>
                    <a:bodyPr/>
                    <a:lstStyle/>
                    <a:p>
                      <a:pPr algn="r" fontAlgn="ctr"/>
                      <a:r>
                        <a:rPr lang="es-CO" sz="1000" b="1" i="0" u="none" strike="noStrike">
                          <a:solidFill>
                            <a:srgbClr val="000000"/>
                          </a:solidFill>
                          <a:effectLst/>
                          <a:latin typeface="Calibri" panose="020F0502020204030204" pitchFamily="34" charset="0"/>
                        </a:rPr>
                        <a:t>$ 12,472,281,846</a:t>
                      </a:r>
                    </a:p>
                  </a:txBody>
                  <a:tcPr marL="6870" marR="6870" marT="6870" marB="0" anchor="ctr">
                    <a:lnL>
                      <a:noFill/>
                    </a:lnL>
                    <a:lnR>
                      <a:noFill/>
                    </a:lnR>
                    <a:lnT w="6350" cap="flat" cmpd="sng" algn="ctr">
                      <a:solidFill>
                        <a:srgbClr val="FFFFFF"/>
                      </a:solidFill>
                      <a:prstDash val="solid"/>
                      <a:round/>
                      <a:headEnd type="none" w="med" len="med"/>
                      <a:tailEnd type="none" w="med" len="med"/>
                    </a:lnT>
                    <a:lnB>
                      <a:noFill/>
                    </a:lnB>
                    <a:solidFill>
                      <a:srgbClr val="F2F8EE"/>
                    </a:solidFill>
                  </a:tcPr>
                </a:tc>
                <a:tc>
                  <a:txBody>
                    <a:bodyPr/>
                    <a:lstStyle/>
                    <a:p>
                      <a:pPr algn="ctr" fontAlgn="ctr"/>
                      <a:r>
                        <a:rPr lang="es-CO" sz="1000" b="0" i="0" u="none" strike="noStrike" dirty="0">
                          <a:solidFill>
                            <a:srgbClr val="000000"/>
                          </a:solidFill>
                          <a:effectLst/>
                          <a:latin typeface="Calibri" panose="020F0502020204030204" pitchFamily="34" charset="0"/>
                        </a:rPr>
                        <a:t>89.64%</a:t>
                      </a:r>
                    </a:p>
                  </a:txBody>
                  <a:tcPr marL="6870" marR="6870" marT="6870" marB="0" anchor="ctr">
                    <a:lnL>
                      <a:noFill/>
                    </a:lnL>
                    <a:lnR>
                      <a:noFill/>
                    </a:lnR>
                    <a:lnT>
                      <a:noFill/>
                    </a:lnT>
                    <a:lnB>
                      <a:noFill/>
                    </a:lnB>
                  </a:tcPr>
                </a:tc>
                <a:extLst>
                  <a:ext uri="{0D108BD9-81ED-4DB2-BD59-A6C34878D82A}">
                    <a16:rowId xmlns:a16="http://schemas.microsoft.com/office/drawing/2014/main" val="10001"/>
                  </a:ext>
                </a:extLst>
              </a:tr>
              <a:tr h="276398">
                <a:tc>
                  <a:txBody>
                    <a:bodyPr/>
                    <a:lstStyle/>
                    <a:p>
                      <a:pPr algn="ctr" fontAlgn="ctr"/>
                      <a:r>
                        <a:rPr lang="es-CO" sz="1000" b="0" i="0" u="none" strike="noStrike">
                          <a:solidFill>
                            <a:srgbClr val="000000"/>
                          </a:solidFill>
                          <a:effectLst/>
                          <a:latin typeface="Calibri" panose="020F0502020204030204" pitchFamily="34" charset="0"/>
                        </a:rPr>
                        <a:t>182</a:t>
                      </a:r>
                    </a:p>
                  </a:txBody>
                  <a:tcPr marL="6870" marR="6870" marT="6870" marB="0" anchor="ctr">
                    <a:lnL>
                      <a:noFill/>
                    </a:lnL>
                    <a:lnR>
                      <a:noFill/>
                    </a:lnR>
                    <a:lnT>
                      <a:noFill/>
                    </a:lnT>
                    <a:lnB>
                      <a:noFill/>
                    </a:lnB>
                    <a:solidFill>
                      <a:srgbClr val="E7E7E7"/>
                    </a:solidFill>
                  </a:tcPr>
                </a:tc>
                <a:tc>
                  <a:txBody>
                    <a:bodyPr/>
                    <a:lstStyle/>
                    <a:p>
                      <a:pPr algn="l" fontAlgn="ctr"/>
                      <a:r>
                        <a:rPr lang="es-CO" sz="1000" b="0" i="0" u="none" strike="noStrike">
                          <a:solidFill>
                            <a:srgbClr val="000000"/>
                          </a:solidFill>
                          <a:effectLst/>
                          <a:latin typeface="Calibri" panose="020F0502020204030204" pitchFamily="34" charset="0"/>
                        </a:rPr>
                        <a:t>BODEGA</a:t>
                      </a:r>
                    </a:p>
                  </a:txBody>
                  <a:tcPr marL="6870" marR="6870" marT="6870" marB="0" anchor="ctr">
                    <a:lnL>
                      <a:noFill/>
                    </a:lnL>
                    <a:lnR>
                      <a:noFill/>
                    </a:lnR>
                    <a:lnT>
                      <a:noFill/>
                    </a:lnT>
                    <a:lnB>
                      <a:noFill/>
                    </a:lnB>
                    <a:solidFill>
                      <a:srgbClr val="E7E7E7"/>
                    </a:solidFill>
                  </a:tcPr>
                </a:tc>
                <a:tc>
                  <a:txBody>
                    <a:bodyPr/>
                    <a:lstStyle/>
                    <a:p>
                      <a:pPr algn="l" fontAlgn="ctr"/>
                      <a:r>
                        <a:rPr lang="es-CO" sz="1000" b="0" i="0" u="none" strike="noStrike">
                          <a:solidFill>
                            <a:srgbClr val="000000"/>
                          </a:solidFill>
                          <a:effectLst/>
                          <a:latin typeface="Calibri" panose="020F0502020204030204" pitchFamily="34" charset="0"/>
                        </a:rPr>
                        <a:t>KR 26 N° 7 99 Y KR 26 N° 7 75</a:t>
                      </a:r>
                    </a:p>
                  </a:txBody>
                  <a:tcPr marL="6870" marR="6870" marT="6870" marB="0" anchor="ctr">
                    <a:lnL>
                      <a:noFill/>
                    </a:lnL>
                    <a:lnR>
                      <a:noFill/>
                    </a:lnR>
                    <a:lnT>
                      <a:noFill/>
                    </a:lnT>
                    <a:lnB>
                      <a:noFill/>
                    </a:lnB>
                    <a:solidFill>
                      <a:srgbClr val="E7E7E7"/>
                    </a:solidFill>
                  </a:tcPr>
                </a:tc>
                <a:tc>
                  <a:txBody>
                    <a:bodyPr/>
                    <a:lstStyle/>
                    <a:p>
                      <a:pPr algn="l" fontAlgn="ctr"/>
                      <a:r>
                        <a:rPr lang="es-CO" sz="1000" b="0" i="0" u="none" strike="noStrike">
                          <a:solidFill>
                            <a:srgbClr val="000000"/>
                          </a:solidFill>
                          <a:effectLst/>
                          <a:latin typeface="Calibri" panose="020F0502020204030204" pitchFamily="34" charset="0"/>
                        </a:rPr>
                        <a:t>BOGOTA</a:t>
                      </a:r>
                    </a:p>
                  </a:txBody>
                  <a:tcPr marL="6870" marR="6870" marT="6870" marB="0" anchor="ctr">
                    <a:lnL>
                      <a:noFill/>
                    </a:lnL>
                    <a:lnR>
                      <a:noFill/>
                    </a:lnR>
                    <a:lnT>
                      <a:noFill/>
                    </a:lnT>
                    <a:lnB>
                      <a:noFill/>
                    </a:lnB>
                    <a:solidFill>
                      <a:srgbClr val="E7E7E7"/>
                    </a:solidFill>
                  </a:tcPr>
                </a:tc>
                <a:tc>
                  <a:txBody>
                    <a:bodyPr/>
                    <a:lstStyle/>
                    <a:p>
                      <a:pPr algn="r" fontAlgn="ctr"/>
                      <a:r>
                        <a:rPr lang="es-CO" sz="1000" b="0" i="0" u="none" strike="noStrike">
                          <a:solidFill>
                            <a:srgbClr val="000000"/>
                          </a:solidFill>
                          <a:effectLst/>
                          <a:latin typeface="Calibri" panose="020F0502020204030204" pitchFamily="34" charset="0"/>
                        </a:rPr>
                        <a:t>$ 3,269,918,760</a:t>
                      </a:r>
                    </a:p>
                  </a:txBody>
                  <a:tcPr marL="6870" marR="6870" marT="6870" marB="0" anchor="ctr">
                    <a:lnL>
                      <a:noFill/>
                    </a:lnL>
                    <a:lnR>
                      <a:noFill/>
                    </a:lnR>
                    <a:lnT>
                      <a:noFill/>
                    </a:lnT>
                    <a:lnB>
                      <a:noFill/>
                    </a:lnB>
                    <a:solidFill>
                      <a:srgbClr val="E7E7E7"/>
                    </a:solidFill>
                  </a:tcPr>
                </a:tc>
                <a:tc>
                  <a:txBody>
                    <a:bodyPr/>
                    <a:lstStyle/>
                    <a:p>
                      <a:pPr algn="ctr" fontAlgn="ctr"/>
                      <a:r>
                        <a:rPr lang="es-CO" sz="1000" b="0" i="0" u="none" strike="noStrike">
                          <a:solidFill>
                            <a:srgbClr val="000000"/>
                          </a:solidFill>
                          <a:effectLst/>
                          <a:latin typeface="Calibri" panose="020F0502020204030204" pitchFamily="34" charset="0"/>
                        </a:rPr>
                        <a:t>DESOCUPADO</a:t>
                      </a:r>
                    </a:p>
                  </a:txBody>
                  <a:tcPr marL="6870" marR="6870" marT="6870" marB="0" anchor="ctr">
                    <a:lnL>
                      <a:noFill/>
                    </a:lnL>
                    <a:lnR>
                      <a:noFill/>
                    </a:lnR>
                    <a:lnT>
                      <a:noFill/>
                    </a:lnT>
                    <a:lnB>
                      <a:noFill/>
                    </a:lnB>
                    <a:solidFill>
                      <a:srgbClr val="E7E7E7"/>
                    </a:solidFill>
                  </a:tcPr>
                </a:tc>
                <a:tc>
                  <a:txBody>
                    <a:bodyPr/>
                    <a:lstStyle/>
                    <a:p>
                      <a:pPr algn="l" fontAlgn="ctr"/>
                      <a:r>
                        <a:rPr lang="es-CO" sz="1000" b="0" i="0" u="none" strike="noStrike">
                          <a:solidFill>
                            <a:srgbClr val="000000"/>
                          </a:solidFill>
                          <a:effectLst/>
                          <a:latin typeface="Calibri" panose="020F0502020204030204" pitchFamily="34" charset="0"/>
                        </a:rPr>
                        <a:t> </a:t>
                      </a:r>
                    </a:p>
                  </a:txBody>
                  <a:tcPr marL="6870" marR="6870" marT="6870" marB="0" anchor="ctr">
                    <a:lnL>
                      <a:noFill/>
                    </a:lnL>
                    <a:lnR>
                      <a:noFill/>
                    </a:lnR>
                    <a:lnT>
                      <a:noFill/>
                    </a:lnT>
                    <a:lnB>
                      <a:noFill/>
                    </a:lnB>
                    <a:solidFill>
                      <a:srgbClr val="E7E7E7"/>
                    </a:solidFill>
                  </a:tcPr>
                </a:tc>
                <a:tc>
                  <a:txBody>
                    <a:bodyPr/>
                    <a:lstStyle/>
                    <a:p>
                      <a:pPr algn="r" fontAlgn="ctr"/>
                      <a:r>
                        <a:rPr lang="es-CO" sz="1000" b="0" i="0" u="none" strike="noStrike" dirty="0">
                          <a:solidFill>
                            <a:srgbClr val="000000"/>
                          </a:solidFill>
                          <a:effectLst/>
                          <a:latin typeface="Calibri" panose="020F0502020204030204" pitchFamily="34" charset="0"/>
                        </a:rPr>
                        <a:t>$ 14,072,028</a:t>
                      </a:r>
                    </a:p>
                  </a:txBody>
                  <a:tcPr marL="9525" marR="9525" marT="9525" marB="0" anchor="ctr">
                    <a:lnL>
                      <a:noFill/>
                    </a:lnL>
                    <a:lnR>
                      <a:noFill/>
                    </a:lnR>
                    <a:lnT>
                      <a:noFill/>
                    </a:lnT>
                    <a:lnB>
                      <a:noFill/>
                    </a:lnB>
                    <a:solidFill>
                      <a:srgbClr val="E7E7E7"/>
                    </a:solidFill>
                  </a:tcPr>
                </a:tc>
                <a:tc>
                  <a:txBody>
                    <a:bodyPr/>
                    <a:lstStyle/>
                    <a:p>
                      <a:pPr algn="ctr" fontAlgn="ctr"/>
                      <a:r>
                        <a:rPr lang="es-CO" sz="1000" b="0" i="0" u="none" strike="noStrike">
                          <a:solidFill>
                            <a:srgbClr val="000000"/>
                          </a:solidFill>
                          <a:effectLst/>
                          <a:latin typeface="Calibri" panose="020F0502020204030204" pitchFamily="34" charset="0"/>
                        </a:rPr>
                        <a:t>12</a:t>
                      </a:r>
                    </a:p>
                  </a:txBody>
                  <a:tcPr marL="6870" marR="6870" marT="6870" marB="0" anchor="ctr">
                    <a:lnL>
                      <a:noFill/>
                    </a:lnL>
                    <a:lnR>
                      <a:noFill/>
                    </a:lnR>
                    <a:lnT>
                      <a:noFill/>
                    </a:lnT>
                    <a:lnB>
                      <a:noFill/>
                    </a:lnB>
                    <a:solidFill>
                      <a:srgbClr val="E7E7E7"/>
                    </a:solidFill>
                  </a:tcPr>
                </a:tc>
                <a:tc>
                  <a:txBody>
                    <a:bodyPr/>
                    <a:lstStyle/>
                    <a:p>
                      <a:pPr algn="r" fontAlgn="ctr"/>
                      <a:r>
                        <a:rPr lang="es-CO" sz="1000" b="1" i="0" u="none" strike="noStrike">
                          <a:solidFill>
                            <a:srgbClr val="000000"/>
                          </a:solidFill>
                          <a:effectLst/>
                          <a:latin typeface="Calibri" panose="020F0502020204030204" pitchFamily="34" charset="0"/>
                        </a:rPr>
                        <a:t>$ 3,091,356,427</a:t>
                      </a:r>
                    </a:p>
                  </a:txBody>
                  <a:tcPr marL="6870" marR="6870" marT="6870" marB="0" anchor="ctr">
                    <a:lnL>
                      <a:noFill/>
                    </a:lnL>
                    <a:lnR>
                      <a:noFill/>
                    </a:lnR>
                    <a:lnT>
                      <a:noFill/>
                    </a:lnT>
                    <a:lnB>
                      <a:noFill/>
                    </a:lnB>
                    <a:solidFill>
                      <a:srgbClr val="F2F8EE"/>
                    </a:solidFill>
                  </a:tcPr>
                </a:tc>
                <a:tc>
                  <a:txBody>
                    <a:bodyPr/>
                    <a:lstStyle/>
                    <a:p>
                      <a:pPr algn="ctr" fontAlgn="ctr"/>
                      <a:r>
                        <a:rPr lang="es-CO" sz="1000" b="0" i="0" u="none" strike="noStrike">
                          <a:solidFill>
                            <a:srgbClr val="000000"/>
                          </a:solidFill>
                          <a:effectLst/>
                          <a:latin typeface="Calibri" panose="020F0502020204030204" pitchFamily="34" charset="0"/>
                        </a:rPr>
                        <a:t>94.54%</a:t>
                      </a:r>
                    </a:p>
                  </a:txBody>
                  <a:tcPr marL="6870" marR="6870" marT="6870" marB="0" anchor="ctr">
                    <a:lnL>
                      <a:noFill/>
                    </a:lnL>
                    <a:lnR>
                      <a:noFill/>
                    </a:lnR>
                    <a:lnT>
                      <a:noFill/>
                    </a:lnT>
                    <a:lnB>
                      <a:noFill/>
                    </a:lnB>
                    <a:solidFill>
                      <a:srgbClr val="E7E7E7"/>
                    </a:solidFill>
                  </a:tcPr>
                </a:tc>
                <a:extLst>
                  <a:ext uri="{0D108BD9-81ED-4DB2-BD59-A6C34878D82A}">
                    <a16:rowId xmlns:a16="http://schemas.microsoft.com/office/drawing/2014/main" val="10002"/>
                  </a:ext>
                </a:extLst>
              </a:tr>
              <a:tr h="276398">
                <a:tc>
                  <a:txBody>
                    <a:bodyPr/>
                    <a:lstStyle/>
                    <a:p>
                      <a:pPr algn="ctr" fontAlgn="ctr"/>
                      <a:r>
                        <a:rPr lang="es-CO" sz="1000" b="0" i="0" u="none" strike="noStrike">
                          <a:solidFill>
                            <a:srgbClr val="000000"/>
                          </a:solidFill>
                          <a:effectLst/>
                          <a:latin typeface="Calibri" panose="020F0502020204030204" pitchFamily="34" charset="0"/>
                        </a:rPr>
                        <a:t>69</a:t>
                      </a:r>
                    </a:p>
                  </a:txBody>
                  <a:tcPr marL="6870" marR="6870" marT="6870" marB="0" anchor="ctr">
                    <a:lnL>
                      <a:noFill/>
                    </a:lnL>
                    <a:lnR>
                      <a:noFill/>
                    </a:lnR>
                    <a:lnT>
                      <a:noFill/>
                    </a:lnT>
                    <a:lnB>
                      <a:noFill/>
                    </a:lnB>
                  </a:tcPr>
                </a:tc>
                <a:tc>
                  <a:txBody>
                    <a:bodyPr/>
                    <a:lstStyle/>
                    <a:p>
                      <a:pPr algn="l" fontAlgn="ctr"/>
                      <a:r>
                        <a:rPr lang="es-CO" sz="1000" b="0" i="0" u="none" strike="noStrike" dirty="0">
                          <a:solidFill>
                            <a:srgbClr val="000000"/>
                          </a:solidFill>
                          <a:effectLst/>
                          <a:latin typeface="Calibri" panose="020F0502020204030204" pitchFamily="34" charset="0"/>
                        </a:rPr>
                        <a:t>APTO</a:t>
                      </a:r>
                    </a:p>
                  </a:txBody>
                  <a:tcPr marL="6870" marR="6870" marT="6870" marB="0" anchor="ctr">
                    <a:lnL>
                      <a:noFill/>
                    </a:lnL>
                    <a:lnR>
                      <a:noFill/>
                    </a:lnR>
                    <a:lnT>
                      <a:noFill/>
                    </a:lnT>
                    <a:lnB>
                      <a:noFill/>
                    </a:lnB>
                  </a:tcPr>
                </a:tc>
                <a:tc>
                  <a:txBody>
                    <a:bodyPr/>
                    <a:lstStyle/>
                    <a:p>
                      <a:pPr algn="l" fontAlgn="ctr"/>
                      <a:r>
                        <a:rPr lang="es-CO" sz="1000" b="0" i="0" u="none" strike="noStrike">
                          <a:solidFill>
                            <a:srgbClr val="000000"/>
                          </a:solidFill>
                          <a:effectLst/>
                          <a:latin typeface="Calibri" panose="020F0502020204030204" pitchFamily="34" charset="0"/>
                        </a:rPr>
                        <a:t>TV 3A  110A 08 AP 401 ED SANTA ANA</a:t>
                      </a:r>
                    </a:p>
                  </a:txBody>
                  <a:tcPr marL="6870" marR="6870" marT="6870" marB="0" anchor="ctr">
                    <a:lnL>
                      <a:noFill/>
                    </a:lnL>
                    <a:lnR>
                      <a:noFill/>
                    </a:lnR>
                    <a:lnT>
                      <a:noFill/>
                    </a:lnT>
                    <a:lnB>
                      <a:noFill/>
                    </a:lnB>
                  </a:tcPr>
                </a:tc>
                <a:tc>
                  <a:txBody>
                    <a:bodyPr/>
                    <a:lstStyle/>
                    <a:p>
                      <a:pPr algn="l" fontAlgn="ctr"/>
                      <a:r>
                        <a:rPr lang="es-CO" sz="1000" b="0" i="0" u="none" strike="noStrike">
                          <a:solidFill>
                            <a:srgbClr val="000000"/>
                          </a:solidFill>
                          <a:effectLst/>
                          <a:latin typeface="Calibri" panose="020F0502020204030204" pitchFamily="34" charset="0"/>
                        </a:rPr>
                        <a:t>BOGOTA</a:t>
                      </a:r>
                    </a:p>
                  </a:txBody>
                  <a:tcPr marL="6870" marR="6870" marT="6870" marB="0" anchor="ctr">
                    <a:lnL>
                      <a:noFill/>
                    </a:lnL>
                    <a:lnR>
                      <a:noFill/>
                    </a:lnR>
                    <a:lnT>
                      <a:noFill/>
                    </a:lnT>
                    <a:lnB>
                      <a:noFill/>
                    </a:lnB>
                  </a:tcPr>
                </a:tc>
                <a:tc>
                  <a:txBody>
                    <a:bodyPr/>
                    <a:lstStyle/>
                    <a:p>
                      <a:pPr algn="r" fontAlgn="ctr"/>
                      <a:r>
                        <a:rPr lang="es-CO" sz="1000" b="0" i="0" u="none" strike="noStrike">
                          <a:solidFill>
                            <a:srgbClr val="000000"/>
                          </a:solidFill>
                          <a:effectLst/>
                          <a:latin typeface="Calibri" panose="020F0502020204030204" pitchFamily="34" charset="0"/>
                        </a:rPr>
                        <a:t>$ 2,564,303,800</a:t>
                      </a:r>
                    </a:p>
                  </a:txBody>
                  <a:tcPr marL="6870" marR="6870" marT="6870" marB="0" anchor="ctr">
                    <a:lnL>
                      <a:noFill/>
                    </a:lnL>
                    <a:lnR>
                      <a:noFill/>
                    </a:lnR>
                    <a:lnT>
                      <a:noFill/>
                    </a:lnT>
                    <a:lnB>
                      <a:noFill/>
                    </a:lnB>
                  </a:tcPr>
                </a:tc>
                <a:tc>
                  <a:txBody>
                    <a:bodyPr/>
                    <a:lstStyle/>
                    <a:p>
                      <a:pPr algn="ctr" fontAlgn="ctr"/>
                      <a:r>
                        <a:rPr lang="es-CO" sz="1000" b="0" i="0" u="none" strike="noStrike" dirty="0">
                          <a:solidFill>
                            <a:srgbClr val="000000"/>
                          </a:solidFill>
                          <a:effectLst/>
                          <a:latin typeface="Calibri" panose="020F0502020204030204" pitchFamily="34" charset="0"/>
                        </a:rPr>
                        <a:t>DESOCUPADO</a:t>
                      </a:r>
                    </a:p>
                  </a:txBody>
                  <a:tcPr marL="6870" marR="6870" marT="6870" marB="0" anchor="ctr">
                    <a:lnL>
                      <a:noFill/>
                    </a:lnL>
                    <a:lnR>
                      <a:noFill/>
                    </a:lnR>
                    <a:lnT>
                      <a:noFill/>
                    </a:lnT>
                    <a:lnB>
                      <a:noFill/>
                    </a:lnB>
                  </a:tcPr>
                </a:tc>
                <a:tc>
                  <a:txBody>
                    <a:bodyPr/>
                    <a:lstStyle/>
                    <a:p>
                      <a:pPr algn="l" fontAlgn="ctr"/>
                      <a:endParaRPr lang="es-CO" sz="1000" b="0" i="0" u="none" strike="noStrike" dirty="0">
                        <a:solidFill>
                          <a:srgbClr val="000000"/>
                        </a:solidFill>
                        <a:effectLst/>
                        <a:latin typeface="Calibri" panose="020F0502020204030204" pitchFamily="34" charset="0"/>
                      </a:endParaRPr>
                    </a:p>
                  </a:txBody>
                  <a:tcPr marL="6870" marR="6870" marT="6870" marB="0" anchor="ctr">
                    <a:lnL>
                      <a:noFill/>
                    </a:lnL>
                    <a:lnR>
                      <a:noFill/>
                    </a:lnR>
                    <a:lnT>
                      <a:noFill/>
                    </a:lnT>
                    <a:lnB>
                      <a:noFill/>
                    </a:lnB>
                  </a:tcPr>
                </a:tc>
                <a:tc>
                  <a:txBody>
                    <a:bodyPr/>
                    <a:lstStyle/>
                    <a:p>
                      <a:pPr algn="r" fontAlgn="ctr"/>
                      <a:r>
                        <a:rPr lang="es-CO" sz="1000" b="0" i="0" u="none" strike="noStrike" dirty="0">
                          <a:solidFill>
                            <a:srgbClr val="000000"/>
                          </a:solidFill>
                          <a:effectLst/>
                          <a:latin typeface="Calibri" panose="020F0502020204030204" pitchFamily="34" charset="0"/>
                        </a:rPr>
                        <a:t>$ 2,354,650</a:t>
                      </a:r>
                    </a:p>
                  </a:txBody>
                  <a:tcPr marL="6870" marR="6870" marT="6870" marB="0" anchor="ctr">
                    <a:lnL>
                      <a:noFill/>
                    </a:lnL>
                    <a:lnR>
                      <a:noFill/>
                    </a:lnR>
                    <a:lnT>
                      <a:noFill/>
                    </a:lnT>
                    <a:lnB>
                      <a:noFill/>
                    </a:lnB>
                  </a:tcPr>
                </a:tc>
                <a:tc>
                  <a:txBody>
                    <a:bodyPr/>
                    <a:lstStyle/>
                    <a:p>
                      <a:pPr algn="ctr" fontAlgn="ctr"/>
                      <a:r>
                        <a:rPr lang="es-CO" sz="1000" b="0" i="0" u="none" strike="noStrike">
                          <a:solidFill>
                            <a:srgbClr val="000000"/>
                          </a:solidFill>
                          <a:effectLst/>
                          <a:latin typeface="Calibri" panose="020F0502020204030204" pitchFamily="34" charset="0"/>
                        </a:rPr>
                        <a:t>28</a:t>
                      </a:r>
                    </a:p>
                  </a:txBody>
                  <a:tcPr marL="6870" marR="6870" marT="6870" marB="0" anchor="ctr">
                    <a:lnL>
                      <a:noFill/>
                    </a:lnL>
                    <a:lnR>
                      <a:noFill/>
                    </a:lnR>
                    <a:lnT>
                      <a:noFill/>
                    </a:lnT>
                    <a:lnB>
                      <a:noFill/>
                    </a:lnB>
                  </a:tcPr>
                </a:tc>
                <a:tc>
                  <a:txBody>
                    <a:bodyPr/>
                    <a:lstStyle/>
                    <a:p>
                      <a:pPr algn="r" fontAlgn="ctr"/>
                      <a:r>
                        <a:rPr lang="es-CO" sz="1000" b="1" i="0" u="none" strike="noStrike">
                          <a:solidFill>
                            <a:srgbClr val="000000"/>
                          </a:solidFill>
                          <a:effectLst/>
                          <a:latin typeface="Calibri" panose="020F0502020204030204" pitchFamily="34" charset="0"/>
                        </a:rPr>
                        <a:t>$ 2,203,037,633</a:t>
                      </a:r>
                    </a:p>
                  </a:txBody>
                  <a:tcPr marL="6870" marR="6870" marT="6870" marB="0" anchor="ctr">
                    <a:lnL>
                      <a:noFill/>
                    </a:lnL>
                    <a:lnR>
                      <a:noFill/>
                    </a:lnR>
                    <a:lnT>
                      <a:noFill/>
                    </a:lnT>
                    <a:lnB>
                      <a:noFill/>
                    </a:lnB>
                    <a:solidFill>
                      <a:srgbClr val="F2F8EE"/>
                    </a:solidFill>
                  </a:tcPr>
                </a:tc>
                <a:tc>
                  <a:txBody>
                    <a:bodyPr/>
                    <a:lstStyle/>
                    <a:p>
                      <a:pPr algn="ctr" fontAlgn="ctr"/>
                      <a:r>
                        <a:rPr lang="es-CO" sz="1000" b="0" i="0" u="none" strike="noStrike">
                          <a:solidFill>
                            <a:srgbClr val="000000"/>
                          </a:solidFill>
                          <a:effectLst/>
                          <a:latin typeface="Calibri" panose="020F0502020204030204" pitchFamily="34" charset="0"/>
                        </a:rPr>
                        <a:t>85.91%</a:t>
                      </a:r>
                    </a:p>
                  </a:txBody>
                  <a:tcPr marL="6870" marR="6870" marT="6870" marB="0" anchor="ctr">
                    <a:lnL>
                      <a:noFill/>
                    </a:lnL>
                    <a:lnR>
                      <a:noFill/>
                    </a:lnR>
                    <a:lnT>
                      <a:noFill/>
                    </a:lnT>
                    <a:lnB>
                      <a:noFill/>
                    </a:lnB>
                  </a:tcPr>
                </a:tc>
                <a:extLst>
                  <a:ext uri="{0D108BD9-81ED-4DB2-BD59-A6C34878D82A}">
                    <a16:rowId xmlns:a16="http://schemas.microsoft.com/office/drawing/2014/main" val="10003"/>
                  </a:ext>
                </a:extLst>
              </a:tr>
              <a:tr h="276398">
                <a:tc>
                  <a:txBody>
                    <a:bodyPr/>
                    <a:lstStyle/>
                    <a:p>
                      <a:pPr algn="ctr" fontAlgn="ctr"/>
                      <a:r>
                        <a:rPr lang="es-CO" sz="1000" b="0" i="0" u="none" strike="noStrike">
                          <a:solidFill>
                            <a:srgbClr val="000000"/>
                          </a:solidFill>
                          <a:effectLst/>
                          <a:latin typeface="Calibri" panose="020F0502020204030204" pitchFamily="34" charset="0"/>
                        </a:rPr>
                        <a:t>126</a:t>
                      </a:r>
                    </a:p>
                  </a:txBody>
                  <a:tcPr marL="6870" marR="6870" marT="6870" marB="0" anchor="ctr">
                    <a:lnL>
                      <a:noFill/>
                    </a:lnL>
                    <a:lnR>
                      <a:noFill/>
                    </a:lnR>
                    <a:lnT>
                      <a:noFill/>
                    </a:lnT>
                    <a:lnB>
                      <a:noFill/>
                    </a:lnB>
                    <a:solidFill>
                      <a:srgbClr val="E7E7E7"/>
                    </a:solidFill>
                  </a:tcPr>
                </a:tc>
                <a:tc>
                  <a:txBody>
                    <a:bodyPr/>
                    <a:lstStyle/>
                    <a:p>
                      <a:pPr algn="l" fontAlgn="ctr"/>
                      <a:r>
                        <a:rPr lang="es-CO" sz="1000" b="0" i="0" u="none" strike="noStrike" dirty="0">
                          <a:solidFill>
                            <a:srgbClr val="000000"/>
                          </a:solidFill>
                          <a:effectLst/>
                          <a:latin typeface="Calibri" panose="020F0502020204030204" pitchFamily="34" charset="0"/>
                        </a:rPr>
                        <a:t>LOTE</a:t>
                      </a:r>
                    </a:p>
                  </a:txBody>
                  <a:tcPr marL="6870" marR="6870" marT="6870" marB="0" anchor="ctr">
                    <a:lnL>
                      <a:noFill/>
                    </a:lnL>
                    <a:lnR>
                      <a:noFill/>
                    </a:lnR>
                    <a:lnT>
                      <a:noFill/>
                    </a:lnT>
                    <a:lnB>
                      <a:noFill/>
                    </a:lnB>
                    <a:solidFill>
                      <a:srgbClr val="E7E7E7"/>
                    </a:solidFill>
                  </a:tcPr>
                </a:tc>
                <a:tc>
                  <a:txBody>
                    <a:bodyPr/>
                    <a:lstStyle/>
                    <a:p>
                      <a:pPr algn="l" fontAlgn="ctr"/>
                      <a:r>
                        <a:rPr lang="fr-FR" sz="1000" b="0" i="0" u="none" strike="noStrike">
                          <a:solidFill>
                            <a:srgbClr val="000000"/>
                          </a:solidFill>
                          <a:effectLst/>
                          <a:latin typeface="Calibri" panose="020F0502020204030204" pitchFamily="34" charset="0"/>
                        </a:rPr>
                        <a:t>CLL 17 SUR N° 29 C 42</a:t>
                      </a:r>
                    </a:p>
                  </a:txBody>
                  <a:tcPr marL="6870" marR="6870" marT="6870" marB="0" anchor="ctr">
                    <a:lnL>
                      <a:noFill/>
                    </a:lnL>
                    <a:lnR>
                      <a:noFill/>
                    </a:lnR>
                    <a:lnT>
                      <a:noFill/>
                    </a:lnT>
                    <a:lnB>
                      <a:noFill/>
                    </a:lnB>
                    <a:solidFill>
                      <a:srgbClr val="E7E7E7"/>
                    </a:solidFill>
                  </a:tcPr>
                </a:tc>
                <a:tc>
                  <a:txBody>
                    <a:bodyPr/>
                    <a:lstStyle/>
                    <a:p>
                      <a:pPr algn="l" fontAlgn="ctr"/>
                      <a:r>
                        <a:rPr lang="es-CO" sz="1000" b="0" i="0" u="none" strike="noStrike">
                          <a:solidFill>
                            <a:srgbClr val="000000"/>
                          </a:solidFill>
                          <a:effectLst/>
                          <a:latin typeface="Calibri" panose="020F0502020204030204" pitchFamily="34" charset="0"/>
                        </a:rPr>
                        <a:t>MEDELLIN</a:t>
                      </a:r>
                    </a:p>
                  </a:txBody>
                  <a:tcPr marL="6870" marR="6870" marT="6870" marB="0" anchor="ctr">
                    <a:lnL>
                      <a:noFill/>
                    </a:lnL>
                    <a:lnR>
                      <a:noFill/>
                    </a:lnR>
                    <a:lnT>
                      <a:noFill/>
                    </a:lnT>
                    <a:lnB>
                      <a:noFill/>
                    </a:lnB>
                    <a:solidFill>
                      <a:srgbClr val="E7E7E7"/>
                    </a:solidFill>
                  </a:tcPr>
                </a:tc>
                <a:tc>
                  <a:txBody>
                    <a:bodyPr/>
                    <a:lstStyle/>
                    <a:p>
                      <a:pPr algn="r" fontAlgn="ctr"/>
                      <a:r>
                        <a:rPr lang="es-CO" sz="1000" b="0" i="0" u="none" strike="noStrike">
                          <a:solidFill>
                            <a:srgbClr val="000000"/>
                          </a:solidFill>
                          <a:effectLst/>
                          <a:latin typeface="Calibri" panose="020F0502020204030204" pitchFamily="34" charset="0"/>
                        </a:rPr>
                        <a:t>$ 1,665,900,000</a:t>
                      </a:r>
                    </a:p>
                  </a:txBody>
                  <a:tcPr marL="6870" marR="6870" marT="6870" marB="0" anchor="ctr">
                    <a:lnL>
                      <a:noFill/>
                    </a:lnL>
                    <a:lnR>
                      <a:noFill/>
                    </a:lnR>
                    <a:lnT>
                      <a:noFill/>
                    </a:lnT>
                    <a:lnB>
                      <a:noFill/>
                    </a:lnB>
                    <a:solidFill>
                      <a:srgbClr val="E7E7E7"/>
                    </a:solidFill>
                  </a:tcPr>
                </a:tc>
                <a:tc>
                  <a:txBody>
                    <a:bodyPr/>
                    <a:lstStyle/>
                    <a:p>
                      <a:pPr algn="ctr" fontAlgn="ctr"/>
                      <a:r>
                        <a:rPr lang="es-CO" sz="1000" b="0" i="0" u="none" strike="noStrike">
                          <a:solidFill>
                            <a:srgbClr val="000000"/>
                          </a:solidFill>
                          <a:effectLst/>
                          <a:latin typeface="Calibri" panose="020F0502020204030204" pitchFamily="34" charset="0"/>
                        </a:rPr>
                        <a:t>DESOCUPADO</a:t>
                      </a:r>
                    </a:p>
                  </a:txBody>
                  <a:tcPr marL="6870" marR="6870" marT="6870" marB="0" anchor="ctr">
                    <a:lnL>
                      <a:noFill/>
                    </a:lnL>
                    <a:lnR>
                      <a:noFill/>
                    </a:lnR>
                    <a:lnT>
                      <a:noFill/>
                    </a:lnT>
                    <a:lnB>
                      <a:noFill/>
                    </a:lnB>
                    <a:solidFill>
                      <a:srgbClr val="E7E7E7"/>
                    </a:solidFill>
                  </a:tcPr>
                </a:tc>
                <a:tc>
                  <a:txBody>
                    <a:bodyPr/>
                    <a:lstStyle/>
                    <a:p>
                      <a:pPr algn="l" fontAlgn="ctr"/>
                      <a:r>
                        <a:rPr lang="es-CO" sz="1000" b="0" i="0" u="none" strike="noStrike" dirty="0">
                          <a:solidFill>
                            <a:srgbClr val="000000"/>
                          </a:solidFill>
                          <a:effectLst/>
                          <a:latin typeface="Calibri" panose="020F0502020204030204" pitchFamily="34" charset="0"/>
                        </a:rPr>
                        <a:t> </a:t>
                      </a:r>
                    </a:p>
                  </a:txBody>
                  <a:tcPr marL="6870" marR="6870" marT="6870" marB="0" anchor="ctr">
                    <a:lnL>
                      <a:noFill/>
                    </a:lnL>
                    <a:lnR>
                      <a:noFill/>
                    </a:lnR>
                    <a:lnT>
                      <a:noFill/>
                    </a:lnT>
                    <a:lnB>
                      <a:noFill/>
                    </a:lnB>
                    <a:solidFill>
                      <a:srgbClr val="E7E7E7"/>
                    </a:solidFill>
                  </a:tcPr>
                </a:tc>
                <a:tc>
                  <a:txBody>
                    <a:bodyPr/>
                    <a:lstStyle/>
                    <a:p>
                      <a:pPr algn="r" fontAlgn="ctr"/>
                      <a:r>
                        <a:rPr lang="es-CO" sz="1000" b="0" i="0" u="none" strike="noStrike" dirty="0">
                          <a:solidFill>
                            <a:srgbClr val="000000"/>
                          </a:solidFill>
                          <a:effectLst/>
                          <a:latin typeface="Calibri" panose="020F0502020204030204" pitchFamily="34" charset="0"/>
                        </a:rPr>
                        <a:t>$ 1,968,486</a:t>
                      </a:r>
                    </a:p>
                  </a:txBody>
                  <a:tcPr marL="9525" marR="9525" marT="9525" marB="0" anchor="ctr">
                    <a:lnL>
                      <a:noFill/>
                    </a:lnL>
                    <a:lnR>
                      <a:noFill/>
                    </a:lnR>
                    <a:lnT>
                      <a:noFill/>
                    </a:lnT>
                    <a:lnB>
                      <a:noFill/>
                    </a:lnB>
                    <a:solidFill>
                      <a:srgbClr val="E7E7E7"/>
                    </a:solidFill>
                  </a:tcPr>
                </a:tc>
                <a:tc>
                  <a:txBody>
                    <a:bodyPr/>
                    <a:lstStyle/>
                    <a:p>
                      <a:pPr algn="ctr" fontAlgn="ctr"/>
                      <a:r>
                        <a:rPr lang="es-CO" sz="1000" b="0" i="0" u="none" strike="noStrike">
                          <a:solidFill>
                            <a:srgbClr val="000000"/>
                          </a:solidFill>
                          <a:effectLst/>
                          <a:latin typeface="Calibri" panose="020F0502020204030204" pitchFamily="34" charset="0"/>
                        </a:rPr>
                        <a:t>26</a:t>
                      </a:r>
                    </a:p>
                  </a:txBody>
                  <a:tcPr marL="6870" marR="6870" marT="6870" marB="0" anchor="ctr">
                    <a:lnL>
                      <a:noFill/>
                    </a:lnL>
                    <a:lnR>
                      <a:noFill/>
                    </a:lnR>
                    <a:lnT>
                      <a:noFill/>
                    </a:lnT>
                    <a:lnB>
                      <a:noFill/>
                    </a:lnB>
                    <a:solidFill>
                      <a:srgbClr val="E7E7E7"/>
                    </a:solidFill>
                  </a:tcPr>
                </a:tc>
                <a:tc>
                  <a:txBody>
                    <a:bodyPr/>
                    <a:lstStyle/>
                    <a:p>
                      <a:pPr algn="r" fontAlgn="ctr"/>
                      <a:r>
                        <a:rPr lang="es-CO" sz="1000" b="1" i="0" u="none" strike="noStrike">
                          <a:solidFill>
                            <a:srgbClr val="000000"/>
                          </a:solidFill>
                          <a:effectLst/>
                          <a:latin typeface="Calibri" panose="020F0502020204030204" pitchFamily="34" charset="0"/>
                        </a:rPr>
                        <a:t>$ 1,530,154,115</a:t>
                      </a:r>
                    </a:p>
                  </a:txBody>
                  <a:tcPr marL="6870" marR="6870" marT="6870" marB="0" anchor="ctr">
                    <a:lnL>
                      <a:noFill/>
                    </a:lnL>
                    <a:lnR>
                      <a:noFill/>
                    </a:lnR>
                    <a:lnT>
                      <a:noFill/>
                    </a:lnT>
                    <a:lnB>
                      <a:noFill/>
                    </a:lnB>
                    <a:solidFill>
                      <a:srgbClr val="F2F8EE"/>
                    </a:solidFill>
                  </a:tcPr>
                </a:tc>
                <a:tc>
                  <a:txBody>
                    <a:bodyPr/>
                    <a:lstStyle/>
                    <a:p>
                      <a:pPr algn="ctr" fontAlgn="ctr"/>
                      <a:r>
                        <a:rPr lang="es-CO" sz="1000" b="0" i="0" u="none" strike="noStrike">
                          <a:solidFill>
                            <a:srgbClr val="000000"/>
                          </a:solidFill>
                          <a:effectLst/>
                          <a:latin typeface="Calibri" panose="020F0502020204030204" pitchFamily="34" charset="0"/>
                        </a:rPr>
                        <a:t>91.85%</a:t>
                      </a:r>
                    </a:p>
                  </a:txBody>
                  <a:tcPr marL="6870" marR="6870" marT="6870" marB="0" anchor="ctr">
                    <a:lnL>
                      <a:noFill/>
                    </a:lnL>
                    <a:lnR>
                      <a:noFill/>
                    </a:lnR>
                    <a:lnT>
                      <a:noFill/>
                    </a:lnT>
                    <a:lnB>
                      <a:noFill/>
                    </a:lnB>
                    <a:solidFill>
                      <a:srgbClr val="E7E7E7"/>
                    </a:solidFill>
                  </a:tcPr>
                </a:tc>
                <a:extLst>
                  <a:ext uri="{0D108BD9-81ED-4DB2-BD59-A6C34878D82A}">
                    <a16:rowId xmlns:a16="http://schemas.microsoft.com/office/drawing/2014/main" val="10004"/>
                  </a:ext>
                </a:extLst>
              </a:tr>
              <a:tr h="363532">
                <a:tc>
                  <a:txBody>
                    <a:bodyPr/>
                    <a:lstStyle/>
                    <a:p>
                      <a:pPr algn="ctr" fontAlgn="ctr"/>
                      <a:r>
                        <a:rPr lang="es-CO" sz="1000" b="0" i="0" u="none" strike="noStrike">
                          <a:solidFill>
                            <a:srgbClr val="000000"/>
                          </a:solidFill>
                          <a:effectLst/>
                          <a:latin typeface="Calibri" panose="020F0502020204030204" pitchFamily="34" charset="0"/>
                        </a:rPr>
                        <a:t>85</a:t>
                      </a:r>
                    </a:p>
                  </a:txBody>
                  <a:tcPr marL="6870" marR="6870" marT="6870" marB="0" anchor="ctr">
                    <a:lnL>
                      <a:noFill/>
                    </a:lnL>
                    <a:lnR>
                      <a:noFill/>
                    </a:lnR>
                    <a:lnT>
                      <a:noFill/>
                    </a:lnT>
                    <a:lnB>
                      <a:noFill/>
                    </a:lnB>
                  </a:tcPr>
                </a:tc>
                <a:tc>
                  <a:txBody>
                    <a:bodyPr/>
                    <a:lstStyle/>
                    <a:p>
                      <a:pPr algn="l" fontAlgn="ctr"/>
                      <a:r>
                        <a:rPr lang="es-CO" sz="1000" b="0" i="0" u="none" strike="noStrike" dirty="0">
                          <a:solidFill>
                            <a:srgbClr val="000000"/>
                          </a:solidFill>
                          <a:effectLst/>
                          <a:latin typeface="Calibri" panose="020F0502020204030204" pitchFamily="34" charset="0"/>
                        </a:rPr>
                        <a:t>APTO</a:t>
                      </a:r>
                    </a:p>
                  </a:txBody>
                  <a:tcPr marL="6870" marR="6870" marT="6870" marB="0" anchor="ctr">
                    <a:lnL>
                      <a:noFill/>
                    </a:lnL>
                    <a:lnR>
                      <a:noFill/>
                    </a:lnR>
                    <a:lnT>
                      <a:noFill/>
                    </a:lnT>
                    <a:lnB>
                      <a:noFill/>
                    </a:lnB>
                  </a:tcPr>
                </a:tc>
                <a:tc>
                  <a:txBody>
                    <a:bodyPr/>
                    <a:lstStyle/>
                    <a:p>
                      <a:pPr algn="l" fontAlgn="ctr"/>
                      <a:r>
                        <a:rPr lang="es-CO" sz="1000" b="0" i="0" u="none" strike="noStrike">
                          <a:solidFill>
                            <a:srgbClr val="000000"/>
                          </a:solidFill>
                          <a:effectLst/>
                          <a:latin typeface="Calibri" panose="020F0502020204030204" pitchFamily="34" charset="0"/>
                        </a:rPr>
                        <a:t>CARRERA 32 No. 9SUR - 413 EDIFICIO CORALES APT. 1501, GJ 62, GJ 63, GJ 64, GJ 65, UTIL 10</a:t>
                      </a:r>
                    </a:p>
                  </a:txBody>
                  <a:tcPr marL="6870" marR="6870" marT="6870" marB="0" anchor="ctr">
                    <a:lnL>
                      <a:noFill/>
                    </a:lnL>
                    <a:lnR>
                      <a:noFill/>
                    </a:lnR>
                    <a:lnT>
                      <a:noFill/>
                    </a:lnT>
                    <a:lnB>
                      <a:noFill/>
                    </a:lnB>
                  </a:tcPr>
                </a:tc>
                <a:tc>
                  <a:txBody>
                    <a:bodyPr/>
                    <a:lstStyle/>
                    <a:p>
                      <a:pPr algn="l" fontAlgn="ctr"/>
                      <a:r>
                        <a:rPr lang="es-CO" sz="1000" b="0" i="0" u="none" strike="noStrike">
                          <a:solidFill>
                            <a:srgbClr val="000000"/>
                          </a:solidFill>
                          <a:effectLst/>
                          <a:latin typeface="Calibri" panose="020F0502020204030204" pitchFamily="34" charset="0"/>
                        </a:rPr>
                        <a:t>MEDELLIN</a:t>
                      </a:r>
                    </a:p>
                  </a:txBody>
                  <a:tcPr marL="6870" marR="6870" marT="6870" marB="0" anchor="ctr">
                    <a:lnL>
                      <a:noFill/>
                    </a:lnL>
                    <a:lnR>
                      <a:noFill/>
                    </a:lnR>
                    <a:lnT>
                      <a:noFill/>
                    </a:lnT>
                    <a:lnB>
                      <a:noFill/>
                    </a:lnB>
                  </a:tcPr>
                </a:tc>
                <a:tc>
                  <a:txBody>
                    <a:bodyPr/>
                    <a:lstStyle/>
                    <a:p>
                      <a:pPr algn="r" fontAlgn="ctr"/>
                      <a:r>
                        <a:rPr lang="es-CO" sz="1000" b="0" i="0" u="none" strike="noStrike">
                          <a:solidFill>
                            <a:srgbClr val="000000"/>
                          </a:solidFill>
                          <a:effectLst/>
                          <a:latin typeface="Calibri" panose="020F0502020204030204" pitchFamily="34" charset="0"/>
                        </a:rPr>
                        <a:t>$ 1,436,666,667</a:t>
                      </a:r>
                    </a:p>
                  </a:txBody>
                  <a:tcPr marL="6870" marR="6870" marT="6870" marB="0" anchor="ctr">
                    <a:lnL>
                      <a:noFill/>
                    </a:lnL>
                    <a:lnR>
                      <a:noFill/>
                    </a:lnR>
                    <a:lnT>
                      <a:noFill/>
                    </a:lnT>
                    <a:lnB>
                      <a:noFill/>
                    </a:lnB>
                  </a:tcPr>
                </a:tc>
                <a:tc>
                  <a:txBody>
                    <a:bodyPr/>
                    <a:lstStyle/>
                    <a:p>
                      <a:pPr algn="ctr" fontAlgn="ctr"/>
                      <a:r>
                        <a:rPr lang="es-CO" sz="1000" b="0" i="0" u="none" strike="noStrike" dirty="0">
                          <a:solidFill>
                            <a:srgbClr val="000000"/>
                          </a:solidFill>
                          <a:effectLst/>
                          <a:latin typeface="Calibri" panose="020F0502020204030204" pitchFamily="34" charset="0"/>
                        </a:rPr>
                        <a:t>ARRENDADO</a:t>
                      </a:r>
                    </a:p>
                  </a:txBody>
                  <a:tcPr marL="6870" marR="6870" marT="6870" marB="0" anchor="ctr">
                    <a:lnL>
                      <a:noFill/>
                    </a:lnL>
                    <a:lnR>
                      <a:noFill/>
                    </a:lnR>
                    <a:lnT>
                      <a:noFill/>
                    </a:lnT>
                    <a:lnB>
                      <a:noFill/>
                    </a:lnB>
                  </a:tcPr>
                </a:tc>
                <a:tc>
                  <a:txBody>
                    <a:bodyPr/>
                    <a:lstStyle/>
                    <a:p>
                      <a:pPr algn="r" fontAlgn="ctr"/>
                      <a:r>
                        <a:rPr lang="es-CO" sz="1000" b="0" i="0" u="none" strike="noStrike" dirty="0">
                          <a:solidFill>
                            <a:srgbClr val="000000"/>
                          </a:solidFill>
                          <a:effectLst/>
                          <a:latin typeface="Calibri" panose="020F0502020204030204" pitchFamily="34" charset="0"/>
                        </a:rPr>
                        <a:t>$ 46,600,308</a:t>
                      </a:r>
                    </a:p>
                  </a:txBody>
                  <a:tcPr marL="9525" marR="9525" marT="9525" marB="0" anchor="ctr">
                    <a:lnL>
                      <a:noFill/>
                    </a:lnL>
                    <a:lnR>
                      <a:noFill/>
                    </a:lnR>
                    <a:lnT>
                      <a:noFill/>
                    </a:lnT>
                    <a:lnB>
                      <a:noFill/>
                    </a:lnB>
                  </a:tcPr>
                </a:tc>
                <a:tc>
                  <a:txBody>
                    <a:bodyPr/>
                    <a:lstStyle/>
                    <a:p>
                      <a:pPr algn="r" fontAlgn="ctr"/>
                      <a:r>
                        <a:rPr lang="es-CO" sz="1000" b="0" i="0" u="none" strike="noStrike" dirty="0">
                          <a:solidFill>
                            <a:srgbClr val="000000"/>
                          </a:solidFill>
                          <a:effectLst/>
                          <a:latin typeface="Calibri" panose="020F0502020204030204" pitchFamily="34" charset="0"/>
                        </a:rPr>
                        <a:t>$ 33,190,148</a:t>
                      </a:r>
                    </a:p>
                  </a:txBody>
                  <a:tcPr marL="9525" marR="9525" marT="9525" marB="0" anchor="ctr">
                    <a:lnL>
                      <a:noFill/>
                    </a:lnL>
                    <a:lnR>
                      <a:noFill/>
                    </a:lnR>
                    <a:lnT>
                      <a:noFill/>
                    </a:lnT>
                    <a:lnB>
                      <a:noFill/>
                    </a:lnB>
                  </a:tcPr>
                </a:tc>
                <a:tc>
                  <a:txBody>
                    <a:bodyPr/>
                    <a:lstStyle/>
                    <a:p>
                      <a:pPr algn="ctr" fontAlgn="ctr"/>
                      <a:r>
                        <a:rPr lang="es-CO" sz="1000" b="0" i="0" u="none" strike="noStrike">
                          <a:solidFill>
                            <a:srgbClr val="000000"/>
                          </a:solidFill>
                          <a:effectLst/>
                          <a:latin typeface="Calibri" panose="020F0502020204030204" pitchFamily="34" charset="0"/>
                        </a:rPr>
                        <a:t>22</a:t>
                      </a:r>
                    </a:p>
                  </a:txBody>
                  <a:tcPr marL="6870" marR="6870" marT="6870" marB="0" anchor="ctr">
                    <a:lnL>
                      <a:noFill/>
                    </a:lnL>
                    <a:lnR>
                      <a:noFill/>
                    </a:lnR>
                    <a:lnT>
                      <a:noFill/>
                    </a:lnT>
                    <a:lnB>
                      <a:noFill/>
                    </a:lnB>
                  </a:tcPr>
                </a:tc>
                <a:tc>
                  <a:txBody>
                    <a:bodyPr/>
                    <a:lstStyle/>
                    <a:p>
                      <a:pPr algn="r" fontAlgn="ctr"/>
                      <a:r>
                        <a:rPr lang="es-CO" sz="1000" b="1" i="0" u="none" strike="noStrike">
                          <a:solidFill>
                            <a:srgbClr val="000000"/>
                          </a:solidFill>
                          <a:effectLst/>
                          <a:latin typeface="Calibri" panose="020F0502020204030204" pitchFamily="34" charset="0"/>
                        </a:rPr>
                        <a:t>$ 1,345,406,351</a:t>
                      </a:r>
                    </a:p>
                  </a:txBody>
                  <a:tcPr marL="6870" marR="6870" marT="6870" marB="0" anchor="ctr">
                    <a:lnL>
                      <a:noFill/>
                    </a:lnL>
                    <a:lnR>
                      <a:noFill/>
                    </a:lnR>
                    <a:lnT>
                      <a:noFill/>
                    </a:lnT>
                    <a:lnB>
                      <a:noFill/>
                    </a:lnB>
                    <a:solidFill>
                      <a:srgbClr val="F2F8EE"/>
                    </a:solidFill>
                  </a:tcPr>
                </a:tc>
                <a:tc>
                  <a:txBody>
                    <a:bodyPr/>
                    <a:lstStyle/>
                    <a:p>
                      <a:pPr algn="ctr" fontAlgn="ctr"/>
                      <a:r>
                        <a:rPr lang="es-CO" sz="1000" b="0" i="0" u="none" strike="noStrike">
                          <a:solidFill>
                            <a:srgbClr val="000000"/>
                          </a:solidFill>
                          <a:effectLst/>
                          <a:latin typeface="Calibri" panose="020F0502020204030204" pitchFamily="34" charset="0"/>
                        </a:rPr>
                        <a:t>93.65%</a:t>
                      </a:r>
                    </a:p>
                  </a:txBody>
                  <a:tcPr marL="6870" marR="6870" marT="6870" marB="0" anchor="ctr">
                    <a:lnL>
                      <a:noFill/>
                    </a:lnL>
                    <a:lnR>
                      <a:noFill/>
                    </a:lnR>
                    <a:lnT>
                      <a:noFill/>
                    </a:lnT>
                    <a:lnB>
                      <a:noFill/>
                    </a:lnB>
                  </a:tcPr>
                </a:tc>
                <a:extLst>
                  <a:ext uri="{0D108BD9-81ED-4DB2-BD59-A6C34878D82A}">
                    <a16:rowId xmlns:a16="http://schemas.microsoft.com/office/drawing/2014/main" val="10005"/>
                  </a:ext>
                </a:extLst>
              </a:tr>
              <a:tr h="276398">
                <a:tc>
                  <a:txBody>
                    <a:bodyPr/>
                    <a:lstStyle/>
                    <a:p>
                      <a:pPr algn="ctr" fontAlgn="ctr"/>
                      <a:r>
                        <a:rPr lang="es-CO" sz="1000" b="0" i="0" u="none" strike="noStrike">
                          <a:solidFill>
                            <a:srgbClr val="000000"/>
                          </a:solidFill>
                          <a:effectLst/>
                          <a:latin typeface="Calibri" panose="020F0502020204030204" pitchFamily="34" charset="0"/>
                        </a:rPr>
                        <a:t>222</a:t>
                      </a:r>
                    </a:p>
                  </a:txBody>
                  <a:tcPr marL="6870" marR="6870" marT="6870" marB="0" anchor="ctr">
                    <a:lnL>
                      <a:noFill/>
                    </a:lnL>
                    <a:lnR>
                      <a:noFill/>
                    </a:lnR>
                    <a:lnT>
                      <a:noFill/>
                    </a:lnT>
                    <a:lnB>
                      <a:noFill/>
                    </a:lnB>
                    <a:solidFill>
                      <a:srgbClr val="E7E7E7"/>
                    </a:solidFill>
                  </a:tcPr>
                </a:tc>
                <a:tc>
                  <a:txBody>
                    <a:bodyPr/>
                    <a:lstStyle/>
                    <a:p>
                      <a:pPr algn="l" fontAlgn="ctr"/>
                      <a:r>
                        <a:rPr lang="es-CO" sz="1000" b="0" i="0" u="none" strike="noStrike" dirty="0">
                          <a:solidFill>
                            <a:srgbClr val="000000"/>
                          </a:solidFill>
                          <a:effectLst/>
                          <a:latin typeface="Calibri" panose="020F0502020204030204" pitchFamily="34" charset="0"/>
                        </a:rPr>
                        <a:t>BODEGA</a:t>
                      </a:r>
                    </a:p>
                  </a:txBody>
                  <a:tcPr marL="6870" marR="6870" marT="6870" marB="0" anchor="ctr">
                    <a:lnL>
                      <a:noFill/>
                    </a:lnL>
                    <a:lnR>
                      <a:noFill/>
                    </a:lnR>
                    <a:lnT>
                      <a:noFill/>
                    </a:lnT>
                    <a:lnB>
                      <a:noFill/>
                    </a:lnB>
                    <a:solidFill>
                      <a:srgbClr val="E7E7E7"/>
                    </a:solidFill>
                  </a:tcPr>
                </a:tc>
                <a:tc>
                  <a:txBody>
                    <a:bodyPr/>
                    <a:lstStyle/>
                    <a:p>
                      <a:pPr algn="l" fontAlgn="ctr"/>
                      <a:r>
                        <a:rPr lang="de-DE" sz="1000" b="0" i="0" u="none" strike="noStrike">
                          <a:solidFill>
                            <a:srgbClr val="000000"/>
                          </a:solidFill>
                          <a:effectLst/>
                          <a:latin typeface="Calibri" panose="020F0502020204030204" pitchFamily="34" charset="0"/>
                        </a:rPr>
                        <a:t>BG 14 CL 16 18 B 180</a:t>
                      </a:r>
                    </a:p>
                  </a:txBody>
                  <a:tcPr marL="6870" marR="6870" marT="6870" marB="0" anchor="ctr">
                    <a:lnL>
                      <a:noFill/>
                    </a:lnL>
                    <a:lnR>
                      <a:noFill/>
                    </a:lnR>
                    <a:lnT>
                      <a:noFill/>
                    </a:lnT>
                    <a:lnB>
                      <a:noFill/>
                    </a:lnB>
                    <a:solidFill>
                      <a:srgbClr val="E7E7E7"/>
                    </a:solidFill>
                  </a:tcPr>
                </a:tc>
                <a:tc>
                  <a:txBody>
                    <a:bodyPr/>
                    <a:lstStyle/>
                    <a:p>
                      <a:pPr algn="l" fontAlgn="ctr"/>
                      <a:r>
                        <a:rPr lang="es-CO" sz="1000" b="0" i="0" u="none" strike="noStrike">
                          <a:solidFill>
                            <a:srgbClr val="000000"/>
                          </a:solidFill>
                          <a:effectLst/>
                          <a:latin typeface="Calibri" panose="020F0502020204030204" pitchFamily="34" charset="0"/>
                        </a:rPr>
                        <a:t>BUGA</a:t>
                      </a:r>
                    </a:p>
                  </a:txBody>
                  <a:tcPr marL="6870" marR="6870" marT="6870" marB="0" anchor="ctr">
                    <a:lnL>
                      <a:noFill/>
                    </a:lnL>
                    <a:lnR>
                      <a:noFill/>
                    </a:lnR>
                    <a:lnT>
                      <a:noFill/>
                    </a:lnT>
                    <a:lnB>
                      <a:noFill/>
                    </a:lnB>
                    <a:solidFill>
                      <a:srgbClr val="E7E7E7"/>
                    </a:solidFill>
                  </a:tcPr>
                </a:tc>
                <a:tc>
                  <a:txBody>
                    <a:bodyPr/>
                    <a:lstStyle/>
                    <a:p>
                      <a:pPr algn="r" fontAlgn="ctr"/>
                      <a:r>
                        <a:rPr lang="es-CO" sz="1000" b="0" i="0" u="none" strike="noStrike">
                          <a:solidFill>
                            <a:srgbClr val="000000"/>
                          </a:solidFill>
                          <a:effectLst/>
                          <a:latin typeface="Calibri" panose="020F0502020204030204" pitchFamily="34" charset="0"/>
                        </a:rPr>
                        <a:t>$ 751,891,000</a:t>
                      </a:r>
                    </a:p>
                  </a:txBody>
                  <a:tcPr marL="6870" marR="6870" marT="6870" marB="0" anchor="ctr">
                    <a:lnL>
                      <a:noFill/>
                    </a:lnL>
                    <a:lnR>
                      <a:noFill/>
                    </a:lnR>
                    <a:lnT>
                      <a:noFill/>
                    </a:lnT>
                    <a:lnB>
                      <a:noFill/>
                    </a:lnB>
                    <a:solidFill>
                      <a:srgbClr val="E7E7E7"/>
                    </a:solidFill>
                  </a:tcPr>
                </a:tc>
                <a:tc>
                  <a:txBody>
                    <a:bodyPr/>
                    <a:lstStyle/>
                    <a:p>
                      <a:pPr algn="ctr" fontAlgn="ctr"/>
                      <a:r>
                        <a:rPr lang="es-CO" sz="1000" b="0" i="0" u="none" strike="noStrike" dirty="0">
                          <a:solidFill>
                            <a:srgbClr val="000000"/>
                          </a:solidFill>
                          <a:effectLst/>
                          <a:latin typeface="Calibri" panose="020F0502020204030204" pitchFamily="34" charset="0"/>
                        </a:rPr>
                        <a:t>ARRENDADO</a:t>
                      </a:r>
                    </a:p>
                  </a:txBody>
                  <a:tcPr marL="6870" marR="6870" marT="6870" marB="0" anchor="ctr">
                    <a:lnL>
                      <a:noFill/>
                    </a:lnL>
                    <a:lnR>
                      <a:noFill/>
                    </a:lnR>
                    <a:lnT>
                      <a:noFill/>
                    </a:lnT>
                    <a:lnB>
                      <a:noFill/>
                    </a:lnB>
                    <a:solidFill>
                      <a:srgbClr val="E7E7E7"/>
                    </a:solidFill>
                  </a:tcPr>
                </a:tc>
                <a:tc>
                  <a:txBody>
                    <a:bodyPr/>
                    <a:lstStyle/>
                    <a:p>
                      <a:pPr algn="r" fontAlgn="ctr"/>
                      <a:r>
                        <a:rPr lang="es-CO" sz="1000" b="0" i="0" u="none" strike="noStrike" dirty="0">
                          <a:solidFill>
                            <a:srgbClr val="000000"/>
                          </a:solidFill>
                          <a:effectLst/>
                          <a:latin typeface="Calibri" panose="020F0502020204030204" pitchFamily="34" charset="0"/>
                        </a:rPr>
                        <a:t>$ 27,683,040</a:t>
                      </a:r>
                    </a:p>
                  </a:txBody>
                  <a:tcPr marL="9525" marR="9525" marT="9525" marB="0" anchor="ctr">
                    <a:lnL>
                      <a:noFill/>
                    </a:lnL>
                    <a:lnR>
                      <a:noFill/>
                    </a:lnR>
                    <a:lnT>
                      <a:noFill/>
                    </a:lnT>
                    <a:lnB>
                      <a:noFill/>
                    </a:lnB>
                    <a:solidFill>
                      <a:srgbClr val="E7E7E7"/>
                    </a:solidFill>
                  </a:tcPr>
                </a:tc>
                <a:tc>
                  <a:txBody>
                    <a:bodyPr/>
                    <a:lstStyle/>
                    <a:p>
                      <a:pPr algn="r" fontAlgn="ctr"/>
                      <a:r>
                        <a:rPr lang="es-CO" sz="1000" b="0" i="0" u="none" strike="noStrike" dirty="0">
                          <a:solidFill>
                            <a:srgbClr val="000000"/>
                          </a:solidFill>
                          <a:effectLst/>
                          <a:latin typeface="Calibri" panose="020F0502020204030204" pitchFamily="34" charset="0"/>
                        </a:rPr>
                        <a:t>$ 6,930,919</a:t>
                      </a:r>
                    </a:p>
                  </a:txBody>
                  <a:tcPr marL="9525" marR="9525" marT="9525" marB="0" anchor="ctr">
                    <a:lnL>
                      <a:noFill/>
                    </a:lnL>
                    <a:lnR>
                      <a:noFill/>
                    </a:lnR>
                    <a:lnT>
                      <a:noFill/>
                    </a:lnT>
                    <a:lnB>
                      <a:noFill/>
                    </a:lnB>
                    <a:solidFill>
                      <a:srgbClr val="E7E7E7"/>
                    </a:solidFill>
                  </a:tcPr>
                </a:tc>
                <a:tc>
                  <a:txBody>
                    <a:bodyPr/>
                    <a:lstStyle/>
                    <a:p>
                      <a:pPr algn="ctr" fontAlgn="ctr"/>
                      <a:r>
                        <a:rPr lang="es-CO" sz="1000" b="0" i="0" u="none" strike="noStrike">
                          <a:solidFill>
                            <a:srgbClr val="000000"/>
                          </a:solidFill>
                          <a:effectLst/>
                          <a:latin typeface="Calibri" panose="020F0502020204030204" pitchFamily="34" charset="0"/>
                        </a:rPr>
                        <a:t>12</a:t>
                      </a:r>
                    </a:p>
                  </a:txBody>
                  <a:tcPr marL="6870" marR="6870" marT="6870" marB="0" anchor="ctr">
                    <a:lnL>
                      <a:noFill/>
                    </a:lnL>
                    <a:lnR>
                      <a:noFill/>
                    </a:lnR>
                    <a:lnT>
                      <a:noFill/>
                    </a:lnT>
                    <a:lnB>
                      <a:noFill/>
                    </a:lnB>
                    <a:solidFill>
                      <a:srgbClr val="E7E7E7"/>
                    </a:solidFill>
                  </a:tcPr>
                </a:tc>
                <a:tc>
                  <a:txBody>
                    <a:bodyPr/>
                    <a:lstStyle/>
                    <a:p>
                      <a:pPr algn="r" fontAlgn="ctr"/>
                      <a:r>
                        <a:rPr lang="es-CO" sz="1000" b="1" i="0" u="none" strike="noStrike">
                          <a:solidFill>
                            <a:srgbClr val="000000"/>
                          </a:solidFill>
                          <a:effectLst/>
                          <a:latin typeface="Calibri" panose="020F0502020204030204" pitchFamily="34" charset="0"/>
                        </a:rPr>
                        <a:t>$ 733,128,635</a:t>
                      </a:r>
                    </a:p>
                  </a:txBody>
                  <a:tcPr marL="6870" marR="6870" marT="6870" marB="0" anchor="ctr">
                    <a:lnL>
                      <a:noFill/>
                    </a:lnL>
                    <a:lnR>
                      <a:noFill/>
                    </a:lnR>
                    <a:lnT>
                      <a:noFill/>
                    </a:lnT>
                    <a:lnB>
                      <a:noFill/>
                    </a:lnB>
                    <a:solidFill>
                      <a:srgbClr val="F2F8EE"/>
                    </a:solidFill>
                  </a:tcPr>
                </a:tc>
                <a:tc>
                  <a:txBody>
                    <a:bodyPr/>
                    <a:lstStyle/>
                    <a:p>
                      <a:pPr algn="ctr" fontAlgn="ctr"/>
                      <a:r>
                        <a:rPr lang="es-CO" sz="1000" b="0" i="0" u="none" strike="noStrike">
                          <a:solidFill>
                            <a:srgbClr val="000000"/>
                          </a:solidFill>
                          <a:effectLst/>
                          <a:latin typeface="Calibri" panose="020F0502020204030204" pitchFamily="34" charset="0"/>
                        </a:rPr>
                        <a:t>97.50%</a:t>
                      </a:r>
                    </a:p>
                  </a:txBody>
                  <a:tcPr marL="6870" marR="6870" marT="6870" marB="0" anchor="ctr">
                    <a:lnL>
                      <a:noFill/>
                    </a:lnL>
                    <a:lnR>
                      <a:noFill/>
                    </a:lnR>
                    <a:lnT>
                      <a:noFill/>
                    </a:lnT>
                    <a:lnB>
                      <a:noFill/>
                    </a:lnB>
                    <a:solidFill>
                      <a:srgbClr val="E7E7E7"/>
                    </a:solidFill>
                  </a:tcPr>
                </a:tc>
                <a:extLst>
                  <a:ext uri="{0D108BD9-81ED-4DB2-BD59-A6C34878D82A}">
                    <a16:rowId xmlns:a16="http://schemas.microsoft.com/office/drawing/2014/main" val="10006"/>
                  </a:ext>
                </a:extLst>
              </a:tr>
              <a:tr h="342207">
                <a:tc>
                  <a:txBody>
                    <a:bodyPr/>
                    <a:lstStyle/>
                    <a:p>
                      <a:pPr algn="ctr" fontAlgn="ctr"/>
                      <a:r>
                        <a:rPr lang="es-CO" sz="1000" b="0" i="0" u="none" strike="noStrike">
                          <a:solidFill>
                            <a:srgbClr val="000000"/>
                          </a:solidFill>
                          <a:effectLst/>
                          <a:latin typeface="Calibri" panose="020F0502020204030204" pitchFamily="34" charset="0"/>
                        </a:rPr>
                        <a:t>143</a:t>
                      </a:r>
                    </a:p>
                  </a:txBody>
                  <a:tcPr marL="6870" marR="6870" marT="6870" marB="0" anchor="ctr">
                    <a:lnL>
                      <a:noFill/>
                    </a:lnL>
                    <a:lnR>
                      <a:noFill/>
                    </a:lnR>
                    <a:lnT>
                      <a:noFill/>
                    </a:lnT>
                    <a:lnB>
                      <a:noFill/>
                    </a:lnB>
                  </a:tcPr>
                </a:tc>
                <a:tc>
                  <a:txBody>
                    <a:bodyPr/>
                    <a:lstStyle/>
                    <a:p>
                      <a:pPr algn="l" fontAlgn="ctr"/>
                      <a:r>
                        <a:rPr lang="es-CO" sz="1000" b="0" i="0" u="none" strike="noStrike" dirty="0">
                          <a:solidFill>
                            <a:srgbClr val="000000"/>
                          </a:solidFill>
                          <a:effectLst/>
                          <a:latin typeface="Calibri" panose="020F0502020204030204" pitchFamily="34" charset="0"/>
                        </a:rPr>
                        <a:t>CASA</a:t>
                      </a:r>
                    </a:p>
                  </a:txBody>
                  <a:tcPr marL="6870" marR="6870" marT="6870" marB="0" anchor="ctr">
                    <a:lnL>
                      <a:noFill/>
                    </a:lnL>
                    <a:lnR>
                      <a:noFill/>
                    </a:lnR>
                    <a:lnT>
                      <a:noFill/>
                    </a:lnT>
                    <a:lnB>
                      <a:noFill/>
                    </a:lnB>
                  </a:tcPr>
                </a:tc>
                <a:tc>
                  <a:txBody>
                    <a:bodyPr/>
                    <a:lstStyle/>
                    <a:p>
                      <a:pPr algn="l" fontAlgn="ctr"/>
                      <a:r>
                        <a:rPr lang="pt-BR" sz="1000" b="0" i="0" u="none" strike="noStrike">
                          <a:solidFill>
                            <a:srgbClr val="000000"/>
                          </a:solidFill>
                          <a:effectLst/>
                          <a:latin typeface="Calibri" panose="020F0502020204030204" pitchFamily="34" charset="0"/>
                        </a:rPr>
                        <a:t>KR 57 N° 2 A 84</a:t>
                      </a:r>
                    </a:p>
                  </a:txBody>
                  <a:tcPr marL="6870" marR="6870" marT="6870" marB="0" anchor="ctr">
                    <a:lnL>
                      <a:noFill/>
                    </a:lnL>
                    <a:lnR>
                      <a:noFill/>
                    </a:lnR>
                    <a:lnT>
                      <a:noFill/>
                    </a:lnT>
                    <a:lnB>
                      <a:noFill/>
                    </a:lnB>
                  </a:tcPr>
                </a:tc>
                <a:tc>
                  <a:txBody>
                    <a:bodyPr/>
                    <a:lstStyle/>
                    <a:p>
                      <a:pPr algn="l" fontAlgn="ctr"/>
                      <a:r>
                        <a:rPr lang="es-CO" sz="1000" b="0" i="0" u="none" strike="noStrike">
                          <a:solidFill>
                            <a:srgbClr val="000000"/>
                          </a:solidFill>
                          <a:effectLst/>
                          <a:latin typeface="Calibri" panose="020F0502020204030204" pitchFamily="34" charset="0"/>
                        </a:rPr>
                        <a:t>CALI</a:t>
                      </a:r>
                    </a:p>
                  </a:txBody>
                  <a:tcPr marL="6870" marR="6870" marT="6870" marB="0" anchor="ctr">
                    <a:lnL>
                      <a:noFill/>
                    </a:lnL>
                    <a:lnR>
                      <a:noFill/>
                    </a:lnR>
                    <a:lnT>
                      <a:noFill/>
                    </a:lnT>
                    <a:lnB>
                      <a:noFill/>
                    </a:lnB>
                  </a:tcPr>
                </a:tc>
                <a:tc>
                  <a:txBody>
                    <a:bodyPr/>
                    <a:lstStyle/>
                    <a:p>
                      <a:pPr algn="r" fontAlgn="ctr"/>
                      <a:r>
                        <a:rPr lang="es-CO" sz="1000" b="0" i="0" u="none" strike="noStrike">
                          <a:solidFill>
                            <a:srgbClr val="000000"/>
                          </a:solidFill>
                          <a:effectLst/>
                          <a:latin typeface="Calibri" panose="020F0502020204030204" pitchFamily="34" charset="0"/>
                        </a:rPr>
                        <a:t>$ 596,631,720</a:t>
                      </a:r>
                    </a:p>
                  </a:txBody>
                  <a:tcPr marL="6870" marR="6870" marT="6870" marB="0" anchor="ctr">
                    <a:lnL>
                      <a:noFill/>
                    </a:lnL>
                    <a:lnR>
                      <a:noFill/>
                    </a:lnR>
                    <a:lnT>
                      <a:noFill/>
                    </a:lnT>
                    <a:lnB>
                      <a:noFill/>
                    </a:lnB>
                  </a:tcPr>
                </a:tc>
                <a:tc>
                  <a:txBody>
                    <a:bodyPr/>
                    <a:lstStyle/>
                    <a:p>
                      <a:pPr algn="ctr" fontAlgn="ctr"/>
                      <a:r>
                        <a:rPr lang="es-CO" sz="1000" b="0" i="0" u="none" strike="noStrike" dirty="0">
                          <a:solidFill>
                            <a:srgbClr val="000000"/>
                          </a:solidFill>
                          <a:effectLst/>
                          <a:latin typeface="Calibri" panose="020F0502020204030204" pitchFamily="34" charset="0"/>
                        </a:rPr>
                        <a:t>ARRENDADO</a:t>
                      </a:r>
                    </a:p>
                  </a:txBody>
                  <a:tcPr marL="6870" marR="6870" marT="6870" marB="0" anchor="ctr">
                    <a:lnL>
                      <a:noFill/>
                    </a:lnL>
                    <a:lnR>
                      <a:noFill/>
                    </a:lnR>
                    <a:lnT>
                      <a:noFill/>
                    </a:lnT>
                    <a:lnB>
                      <a:noFill/>
                    </a:lnB>
                  </a:tcPr>
                </a:tc>
                <a:tc>
                  <a:txBody>
                    <a:bodyPr/>
                    <a:lstStyle/>
                    <a:p>
                      <a:pPr algn="r" fontAlgn="ctr"/>
                      <a:r>
                        <a:rPr lang="es-CO" sz="1000" b="0" i="0" u="none" strike="noStrike" dirty="0">
                          <a:solidFill>
                            <a:srgbClr val="000000"/>
                          </a:solidFill>
                          <a:effectLst/>
                          <a:latin typeface="Calibri" panose="020F0502020204030204" pitchFamily="34" charset="0"/>
                        </a:rPr>
                        <a:t>$ 20,238,324</a:t>
                      </a:r>
                    </a:p>
                  </a:txBody>
                  <a:tcPr marL="9525" marR="9525" marT="9525" marB="0" anchor="ctr">
                    <a:lnL>
                      <a:noFill/>
                    </a:lnL>
                    <a:lnR>
                      <a:noFill/>
                    </a:lnR>
                    <a:lnT>
                      <a:noFill/>
                    </a:lnT>
                    <a:lnB>
                      <a:noFill/>
                    </a:lnB>
                  </a:tcPr>
                </a:tc>
                <a:tc>
                  <a:txBody>
                    <a:bodyPr/>
                    <a:lstStyle/>
                    <a:p>
                      <a:pPr algn="r" fontAlgn="ctr"/>
                      <a:r>
                        <a:rPr lang="es-CO" sz="1000" b="0" i="0" u="none" strike="noStrike" dirty="0">
                          <a:solidFill>
                            <a:srgbClr val="000000"/>
                          </a:solidFill>
                          <a:effectLst/>
                          <a:latin typeface="Calibri" panose="020F0502020204030204" pitchFamily="34" charset="0"/>
                        </a:rPr>
                        <a:t>$ 8,966,256</a:t>
                      </a:r>
                    </a:p>
                  </a:txBody>
                  <a:tcPr marL="9525" marR="9525" marT="9525" marB="0" anchor="ctr">
                    <a:lnL>
                      <a:noFill/>
                    </a:lnL>
                    <a:lnR>
                      <a:noFill/>
                    </a:lnR>
                    <a:lnT>
                      <a:noFill/>
                    </a:lnT>
                    <a:lnB>
                      <a:noFill/>
                    </a:lnB>
                  </a:tcPr>
                </a:tc>
                <a:tc>
                  <a:txBody>
                    <a:bodyPr/>
                    <a:lstStyle/>
                    <a:p>
                      <a:pPr algn="ctr" fontAlgn="ctr"/>
                      <a:r>
                        <a:rPr lang="es-CO" sz="1000" b="0" i="0" u="none" strike="noStrike">
                          <a:solidFill>
                            <a:srgbClr val="000000"/>
                          </a:solidFill>
                          <a:effectLst/>
                          <a:latin typeface="Calibri" panose="020F0502020204030204" pitchFamily="34" charset="0"/>
                        </a:rPr>
                        <a:t>20</a:t>
                      </a:r>
                    </a:p>
                  </a:txBody>
                  <a:tcPr marL="6870" marR="6870" marT="6870" marB="0" anchor="ctr">
                    <a:lnL>
                      <a:noFill/>
                    </a:lnL>
                    <a:lnR>
                      <a:noFill/>
                    </a:lnR>
                    <a:lnT>
                      <a:noFill/>
                    </a:lnT>
                    <a:lnB>
                      <a:noFill/>
                    </a:lnB>
                  </a:tcPr>
                </a:tc>
                <a:tc>
                  <a:txBody>
                    <a:bodyPr/>
                    <a:lstStyle/>
                    <a:p>
                      <a:pPr algn="r" fontAlgn="ctr"/>
                      <a:r>
                        <a:rPr lang="es-CO" sz="1000" b="1" i="0" u="none" strike="noStrike">
                          <a:solidFill>
                            <a:srgbClr val="000000"/>
                          </a:solidFill>
                          <a:effectLst/>
                          <a:latin typeface="Calibri" panose="020F0502020204030204" pitchFamily="34" charset="0"/>
                        </a:rPr>
                        <a:t>$ 572,005,556</a:t>
                      </a:r>
                    </a:p>
                  </a:txBody>
                  <a:tcPr marL="6870" marR="6870" marT="6870" marB="0" anchor="ctr">
                    <a:lnL>
                      <a:noFill/>
                    </a:lnL>
                    <a:lnR>
                      <a:noFill/>
                    </a:lnR>
                    <a:lnT>
                      <a:noFill/>
                    </a:lnT>
                    <a:lnB>
                      <a:noFill/>
                    </a:lnB>
                    <a:solidFill>
                      <a:srgbClr val="F2F8EE"/>
                    </a:solidFill>
                  </a:tcPr>
                </a:tc>
                <a:tc>
                  <a:txBody>
                    <a:bodyPr/>
                    <a:lstStyle/>
                    <a:p>
                      <a:pPr algn="ctr" fontAlgn="ctr"/>
                      <a:r>
                        <a:rPr lang="es-CO" sz="1000" b="0" i="0" u="none" strike="noStrike">
                          <a:solidFill>
                            <a:srgbClr val="000000"/>
                          </a:solidFill>
                          <a:effectLst/>
                          <a:latin typeface="Calibri" panose="020F0502020204030204" pitchFamily="34" charset="0"/>
                        </a:rPr>
                        <a:t>95.87%</a:t>
                      </a:r>
                    </a:p>
                  </a:txBody>
                  <a:tcPr marL="6870" marR="6870" marT="6870" marB="0" anchor="ctr">
                    <a:lnL>
                      <a:noFill/>
                    </a:lnL>
                    <a:lnR>
                      <a:noFill/>
                    </a:lnR>
                    <a:lnT>
                      <a:noFill/>
                    </a:lnT>
                    <a:lnB>
                      <a:noFill/>
                    </a:lnB>
                  </a:tcPr>
                </a:tc>
                <a:extLst>
                  <a:ext uri="{0D108BD9-81ED-4DB2-BD59-A6C34878D82A}">
                    <a16:rowId xmlns:a16="http://schemas.microsoft.com/office/drawing/2014/main" val="10007"/>
                  </a:ext>
                </a:extLst>
              </a:tr>
              <a:tr h="276398">
                <a:tc>
                  <a:txBody>
                    <a:bodyPr/>
                    <a:lstStyle/>
                    <a:p>
                      <a:pPr algn="ctr" fontAlgn="ctr"/>
                      <a:r>
                        <a:rPr lang="es-CO" sz="1000" b="0" i="0" u="none" strike="noStrike">
                          <a:solidFill>
                            <a:srgbClr val="000000"/>
                          </a:solidFill>
                          <a:effectLst/>
                          <a:latin typeface="Calibri" panose="020F0502020204030204" pitchFamily="34" charset="0"/>
                        </a:rPr>
                        <a:t>180</a:t>
                      </a:r>
                    </a:p>
                  </a:txBody>
                  <a:tcPr marL="6870" marR="6870" marT="6870" marB="0" anchor="ctr">
                    <a:lnL>
                      <a:noFill/>
                    </a:lnL>
                    <a:lnR>
                      <a:noFill/>
                    </a:lnR>
                    <a:lnT>
                      <a:noFill/>
                    </a:lnT>
                    <a:lnB>
                      <a:noFill/>
                    </a:lnB>
                    <a:solidFill>
                      <a:srgbClr val="E7E7E7"/>
                    </a:solidFill>
                  </a:tcPr>
                </a:tc>
                <a:tc>
                  <a:txBody>
                    <a:bodyPr/>
                    <a:lstStyle/>
                    <a:p>
                      <a:pPr algn="l" fontAlgn="ctr"/>
                      <a:r>
                        <a:rPr lang="es-CO" sz="1000" b="0" i="0" u="none" strike="noStrike" dirty="0">
                          <a:solidFill>
                            <a:srgbClr val="000000"/>
                          </a:solidFill>
                          <a:effectLst/>
                          <a:latin typeface="Calibri" panose="020F0502020204030204" pitchFamily="34" charset="0"/>
                        </a:rPr>
                        <a:t>CASA</a:t>
                      </a:r>
                    </a:p>
                  </a:txBody>
                  <a:tcPr marL="6870" marR="6870" marT="6870" marB="0" anchor="ctr">
                    <a:lnL>
                      <a:noFill/>
                    </a:lnL>
                    <a:lnR>
                      <a:noFill/>
                    </a:lnR>
                    <a:lnT>
                      <a:noFill/>
                    </a:lnT>
                    <a:lnB>
                      <a:noFill/>
                    </a:lnB>
                    <a:solidFill>
                      <a:srgbClr val="E7E7E7"/>
                    </a:solidFill>
                  </a:tcPr>
                </a:tc>
                <a:tc>
                  <a:txBody>
                    <a:bodyPr/>
                    <a:lstStyle/>
                    <a:p>
                      <a:pPr algn="l" fontAlgn="ctr"/>
                      <a:r>
                        <a:rPr lang="es-CO" sz="1000" b="0" i="0" u="none" strike="noStrike">
                          <a:solidFill>
                            <a:srgbClr val="000000"/>
                          </a:solidFill>
                          <a:effectLst/>
                          <a:latin typeface="Calibri" panose="020F0502020204030204" pitchFamily="34" charset="0"/>
                        </a:rPr>
                        <a:t>KR 70 A    100    05</a:t>
                      </a:r>
                    </a:p>
                  </a:txBody>
                  <a:tcPr marL="6870" marR="6870" marT="6870" marB="0" anchor="ctr">
                    <a:lnL>
                      <a:noFill/>
                    </a:lnL>
                    <a:lnR>
                      <a:noFill/>
                    </a:lnR>
                    <a:lnT>
                      <a:noFill/>
                    </a:lnT>
                    <a:lnB>
                      <a:noFill/>
                    </a:lnB>
                    <a:solidFill>
                      <a:srgbClr val="E7E7E7"/>
                    </a:solidFill>
                  </a:tcPr>
                </a:tc>
                <a:tc>
                  <a:txBody>
                    <a:bodyPr/>
                    <a:lstStyle/>
                    <a:p>
                      <a:pPr algn="l" fontAlgn="ctr"/>
                      <a:r>
                        <a:rPr lang="es-CO" sz="1000" b="0" i="0" u="none" strike="noStrike">
                          <a:solidFill>
                            <a:srgbClr val="000000"/>
                          </a:solidFill>
                          <a:effectLst/>
                          <a:latin typeface="Calibri" panose="020F0502020204030204" pitchFamily="34" charset="0"/>
                        </a:rPr>
                        <a:t>BOGOTA</a:t>
                      </a:r>
                    </a:p>
                  </a:txBody>
                  <a:tcPr marL="6870" marR="6870" marT="6870" marB="0" anchor="ctr">
                    <a:lnL>
                      <a:noFill/>
                    </a:lnL>
                    <a:lnR>
                      <a:noFill/>
                    </a:lnR>
                    <a:lnT>
                      <a:noFill/>
                    </a:lnT>
                    <a:lnB>
                      <a:noFill/>
                    </a:lnB>
                    <a:solidFill>
                      <a:srgbClr val="E7E7E7"/>
                    </a:solidFill>
                  </a:tcPr>
                </a:tc>
                <a:tc>
                  <a:txBody>
                    <a:bodyPr/>
                    <a:lstStyle/>
                    <a:p>
                      <a:pPr algn="r" fontAlgn="ctr"/>
                      <a:r>
                        <a:rPr lang="es-CO" sz="1000" b="0" i="0" u="none" strike="noStrike">
                          <a:solidFill>
                            <a:srgbClr val="000000"/>
                          </a:solidFill>
                          <a:effectLst/>
                          <a:latin typeface="Calibri" panose="020F0502020204030204" pitchFamily="34" charset="0"/>
                        </a:rPr>
                        <a:t>$ 595,245,200</a:t>
                      </a:r>
                    </a:p>
                  </a:txBody>
                  <a:tcPr marL="6870" marR="6870" marT="6870" marB="0" anchor="ctr">
                    <a:lnL>
                      <a:noFill/>
                    </a:lnL>
                    <a:lnR>
                      <a:noFill/>
                    </a:lnR>
                    <a:lnT>
                      <a:noFill/>
                    </a:lnT>
                    <a:lnB>
                      <a:noFill/>
                    </a:lnB>
                    <a:solidFill>
                      <a:srgbClr val="E7E7E7"/>
                    </a:solidFill>
                  </a:tcPr>
                </a:tc>
                <a:tc>
                  <a:txBody>
                    <a:bodyPr/>
                    <a:lstStyle/>
                    <a:p>
                      <a:pPr algn="ctr" fontAlgn="ctr"/>
                      <a:r>
                        <a:rPr lang="es-CO" sz="1000" b="0" i="0" u="none" strike="noStrike" dirty="0">
                          <a:solidFill>
                            <a:srgbClr val="000000"/>
                          </a:solidFill>
                          <a:effectLst/>
                          <a:latin typeface="Calibri" panose="020F0502020204030204" pitchFamily="34" charset="0"/>
                        </a:rPr>
                        <a:t>DESOCUPADO</a:t>
                      </a:r>
                    </a:p>
                  </a:txBody>
                  <a:tcPr marL="6870" marR="6870" marT="6870" marB="0" anchor="ctr">
                    <a:lnL>
                      <a:noFill/>
                    </a:lnL>
                    <a:lnR>
                      <a:noFill/>
                    </a:lnR>
                    <a:lnT>
                      <a:noFill/>
                    </a:lnT>
                    <a:lnB>
                      <a:noFill/>
                    </a:lnB>
                    <a:solidFill>
                      <a:srgbClr val="E7E7E7"/>
                    </a:solidFill>
                  </a:tcPr>
                </a:tc>
                <a:tc>
                  <a:txBody>
                    <a:bodyPr/>
                    <a:lstStyle/>
                    <a:p>
                      <a:pPr algn="l" fontAlgn="ctr"/>
                      <a:r>
                        <a:rPr lang="es-CO" sz="1000" b="0" i="0" u="none" strike="noStrike" dirty="0">
                          <a:solidFill>
                            <a:srgbClr val="000000"/>
                          </a:solidFill>
                          <a:effectLst/>
                          <a:latin typeface="Calibri" panose="020F0502020204030204" pitchFamily="34" charset="0"/>
                        </a:rPr>
                        <a:t> </a:t>
                      </a:r>
                    </a:p>
                  </a:txBody>
                  <a:tcPr marL="6870" marR="6870" marT="6870" marB="0" anchor="ctr">
                    <a:lnL>
                      <a:noFill/>
                    </a:lnL>
                    <a:lnR>
                      <a:noFill/>
                    </a:lnR>
                    <a:lnT>
                      <a:noFill/>
                    </a:lnT>
                    <a:lnB>
                      <a:noFill/>
                    </a:lnB>
                    <a:solidFill>
                      <a:srgbClr val="E7E7E7"/>
                    </a:solidFill>
                  </a:tcPr>
                </a:tc>
                <a:tc>
                  <a:txBody>
                    <a:bodyPr/>
                    <a:lstStyle/>
                    <a:p>
                      <a:pPr algn="r" fontAlgn="ctr"/>
                      <a:r>
                        <a:rPr lang="es-CO" sz="1000" b="0" i="0" u="none" strike="noStrike" dirty="0">
                          <a:solidFill>
                            <a:srgbClr val="000000"/>
                          </a:solidFill>
                          <a:effectLst/>
                          <a:latin typeface="Calibri" panose="020F0502020204030204" pitchFamily="34" charset="0"/>
                        </a:rPr>
                        <a:t>$ 4,220,244</a:t>
                      </a:r>
                    </a:p>
                  </a:txBody>
                  <a:tcPr marL="9525" marR="9525" marT="9525" marB="0" anchor="ctr">
                    <a:lnL>
                      <a:noFill/>
                    </a:lnL>
                    <a:lnR>
                      <a:noFill/>
                    </a:lnR>
                    <a:lnT>
                      <a:noFill/>
                    </a:lnT>
                    <a:lnB>
                      <a:noFill/>
                    </a:lnB>
                    <a:solidFill>
                      <a:srgbClr val="E7E7E7"/>
                    </a:solidFill>
                  </a:tcPr>
                </a:tc>
                <a:tc>
                  <a:txBody>
                    <a:bodyPr/>
                    <a:lstStyle/>
                    <a:p>
                      <a:pPr algn="ctr" fontAlgn="ctr"/>
                      <a:r>
                        <a:rPr lang="es-CO" sz="1000" b="0" i="0" u="none" strike="noStrike">
                          <a:solidFill>
                            <a:srgbClr val="000000"/>
                          </a:solidFill>
                          <a:effectLst/>
                          <a:latin typeface="Calibri" panose="020F0502020204030204" pitchFamily="34" charset="0"/>
                        </a:rPr>
                        <a:t>18</a:t>
                      </a:r>
                    </a:p>
                  </a:txBody>
                  <a:tcPr marL="6870" marR="6870" marT="6870" marB="0" anchor="ctr">
                    <a:lnL>
                      <a:noFill/>
                    </a:lnL>
                    <a:lnR>
                      <a:noFill/>
                    </a:lnR>
                    <a:lnT>
                      <a:noFill/>
                    </a:lnT>
                    <a:lnB>
                      <a:noFill/>
                    </a:lnB>
                    <a:solidFill>
                      <a:srgbClr val="E7E7E7"/>
                    </a:solidFill>
                  </a:tcPr>
                </a:tc>
                <a:tc>
                  <a:txBody>
                    <a:bodyPr/>
                    <a:lstStyle/>
                    <a:p>
                      <a:pPr algn="r" fontAlgn="ctr"/>
                      <a:r>
                        <a:rPr lang="es-CO" sz="1000" b="1" i="0" u="none" strike="noStrike">
                          <a:solidFill>
                            <a:srgbClr val="000000"/>
                          </a:solidFill>
                          <a:effectLst/>
                          <a:latin typeface="Calibri" panose="020F0502020204030204" pitchFamily="34" charset="0"/>
                        </a:rPr>
                        <a:t>$ 551,736,333</a:t>
                      </a:r>
                    </a:p>
                  </a:txBody>
                  <a:tcPr marL="6870" marR="6870" marT="6870" marB="0" anchor="ctr">
                    <a:lnL>
                      <a:noFill/>
                    </a:lnL>
                    <a:lnR>
                      <a:noFill/>
                    </a:lnR>
                    <a:lnT>
                      <a:noFill/>
                    </a:lnT>
                    <a:lnB>
                      <a:noFill/>
                    </a:lnB>
                    <a:solidFill>
                      <a:srgbClr val="F2F8EE"/>
                    </a:solidFill>
                  </a:tcPr>
                </a:tc>
                <a:tc>
                  <a:txBody>
                    <a:bodyPr/>
                    <a:lstStyle/>
                    <a:p>
                      <a:pPr algn="ctr" fontAlgn="ctr"/>
                      <a:r>
                        <a:rPr lang="es-CO" sz="1000" b="0" i="0" u="none" strike="noStrike">
                          <a:solidFill>
                            <a:srgbClr val="000000"/>
                          </a:solidFill>
                          <a:effectLst/>
                          <a:latin typeface="Calibri" panose="020F0502020204030204" pitchFamily="34" charset="0"/>
                        </a:rPr>
                        <a:t>92.69%</a:t>
                      </a:r>
                    </a:p>
                  </a:txBody>
                  <a:tcPr marL="6870" marR="6870" marT="6870" marB="0" anchor="ctr">
                    <a:lnL>
                      <a:noFill/>
                    </a:lnL>
                    <a:lnR>
                      <a:noFill/>
                    </a:lnR>
                    <a:lnT>
                      <a:noFill/>
                    </a:lnT>
                    <a:lnB>
                      <a:noFill/>
                    </a:lnB>
                    <a:solidFill>
                      <a:srgbClr val="E7E7E7"/>
                    </a:solidFill>
                  </a:tcPr>
                </a:tc>
                <a:extLst>
                  <a:ext uri="{0D108BD9-81ED-4DB2-BD59-A6C34878D82A}">
                    <a16:rowId xmlns:a16="http://schemas.microsoft.com/office/drawing/2014/main" val="10008"/>
                  </a:ext>
                </a:extLst>
              </a:tr>
              <a:tr h="276398">
                <a:tc>
                  <a:txBody>
                    <a:bodyPr/>
                    <a:lstStyle/>
                    <a:p>
                      <a:pPr algn="ctr" fontAlgn="ctr"/>
                      <a:r>
                        <a:rPr lang="es-CO" sz="1000" b="0" i="0" u="none" strike="noStrike">
                          <a:solidFill>
                            <a:srgbClr val="000000"/>
                          </a:solidFill>
                          <a:effectLst/>
                          <a:latin typeface="Calibri" panose="020F0502020204030204" pitchFamily="34" charset="0"/>
                        </a:rPr>
                        <a:t>158</a:t>
                      </a:r>
                    </a:p>
                  </a:txBody>
                  <a:tcPr marL="6870" marR="6870" marT="6870" marB="0" anchor="ctr">
                    <a:lnL>
                      <a:noFill/>
                    </a:lnL>
                    <a:lnR>
                      <a:noFill/>
                    </a:lnR>
                    <a:lnT>
                      <a:noFill/>
                    </a:lnT>
                    <a:lnB>
                      <a:noFill/>
                    </a:lnB>
                  </a:tcPr>
                </a:tc>
                <a:tc>
                  <a:txBody>
                    <a:bodyPr/>
                    <a:lstStyle/>
                    <a:p>
                      <a:pPr algn="l" fontAlgn="ctr"/>
                      <a:r>
                        <a:rPr lang="es-CO" sz="1000" b="0" i="0" u="none" strike="noStrike" dirty="0">
                          <a:solidFill>
                            <a:srgbClr val="000000"/>
                          </a:solidFill>
                          <a:effectLst/>
                          <a:latin typeface="Calibri" panose="020F0502020204030204" pitchFamily="34" charset="0"/>
                        </a:rPr>
                        <a:t>APTO</a:t>
                      </a:r>
                    </a:p>
                  </a:txBody>
                  <a:tcPr marL="6870" marR="6870" marT="6870" marB="0" anchor="ctr">
                    <a:lnL>
                      <a:noFill/>
                    </a:lnL>
                    <a:lnR>
                      <a:noFill/>
                    </a:lnR>
                    <a:lnT>
                      <a:noFill/>
                    </a:lnT>
                    <a:lnB>
                      <a:noFill/>
                    </a:lnB>
                  </a:tcPr>
                </a:tc>
                <a:tc>
                  <a:txBody>
                    <a:bodyPr/>
                    <a:lstStyle/>
                    <a:p>
                      <a:pPr algn="l" fontAlgn="ctr"/>
                      <a:r>
                        <a:rPr lang="es-CO" sz="1000" b="0" i="0" u="none" strike="noStrike">
                          <a:solidFill>
                            <a:srgbClr val="000000"/>
                          </a:solidFill>
                          <a:effectLst/>
                          <a:latin typeface="Calibri" panose="020F0502020204030204" pitchFamily="34" charset="0"/>
                        </a:rPr>
                        <a:t>CL 134A 55A 45 TO 2 AP 203 BOCACOLINA</a:t>
                      </a:r>
                    </a:p>
                  </a:txBody>
                  <a:tcPr marL="6870" marR="6870" marT="6870" marB="0" anchor="ctr">
                    <a:lnL>
                      <a:noFill/>
                    </a:lnL>
                    <a:lnR>
                      <a:noFill/>
                    </a:lnR>
                    <a:lnT>
                      <a:noFill/>
                    </a:lnT>
                    <a:lnB>
                      <a:noFill/>
                    </a:lnB>
                  </a:tcPr>
                </a:tc>
                <a:tc>
                  <a:txBody>
                    <a:bodyPr/>
                    <a:lstStyle/>
                    <a:p>
                      <a:pPr algn="l" fontAlgn="ctr"/>
                      <a:r>
                        <a:rPr lang="es-CO" sz="1000" b="0" i="0" u="none" strike="noStrike">
                          <a:solidFill>
                            <a:srgbClr val="000000"/>
                          </a:solidFill>
                          <a:effectLst/>
                          <a:latin typeface="Calibri" panose="020F0502020204030204" pitchFamily="34" charset="0"/>
                        </a:rPr>
                        <a:t>BOGOTA</a:t>
                      </a:r>
                    </a:p>
                  </a:txBody>
                  <a:tcPr marL="6870" marR="6870" marT="6870" marB="0" anchor="ctr">
                    <a:lnL>
                      <a:noFill/>
                    </a:lnL>
                    <a:lnR>
                      <a:noFill/>
                    </a:lnR>
                    <a:lnT>
                      <a:noFill/>
                    </a:lnT>
                    <a:lnB>
                      <a:noFill/>
                    </a:lnB>
                  </a:tcPr>
                </a:tc>
                <a:tc>
                  <a:txBody>
                    <a:bodyPr/>
                    <a:lstStyle/>
                    <a:p>
                      <a:pPr algn="r" fontAlgn="ctr"/>
                      <a:r>
                        <a:rPr lang="es-CO" sz="1000" b="0" i="0" u="none" strike="noStrike">
                          <a:solidFill>
                            <a:srgbClr val="000000"/>
                          </a:solidFill>
                          <a:effectLst/>
                          <a:latin typeface="Calibri" panose="020F0502020204030204" pitchFamily="34" charset="0"/>
                        </a:rPr>
                        <a:t>$ 424,765,800</a:t>
                      </a:r>
                    </a:p>
                  </a:txBody>
                  <a:tcPr marL="6870" marR="6870" marT="6870" marB="0" anchor="ctr">
                    <a:lnL>
                      <a:noFill/>
                    </a:lnL>
                    <a:lnR>
                      <a:noFill/>
                    </a:lnR>
                    <a:lnT>
                      <a:noFill/>
                    </a:lnT>
                    <a:lnB>
                      <a:noFill/>
                    </a:lnB>
                  </a:tcPr>
                </a:tc>
                <a:tc>
                  <a:txBody>
                    <a:bodyPr/>
                    <a:lstStyle/>
                    <a:p>
                      <a:pPr algn="ctr" fontAlgn="ctr"/>
                      <a:r>
                        <a:rPr lang="es-CO" sz="1000" b="0" i="0" u="none" strike="noStrike" dirty="0">
                          <a:solidFill>
                            <a:srgbClr val="000000"/>
                          </a:solidFill>
                          <a:effectLst/>
                          <a:latin typeface="Calibri" panose="020F0502020204030204" pitchFamily="34" charset="0"/>
                        </a:rPr>
                        <a:t>DESOCUPADO</a:t>
                      </a:r>
                    </a:p>
                  </a:txBody>
                  <a:tcPr marL="6870" marR="6870" marT="6870" marB="0" anchor="ctr">
                    <a:lnL>
                      <a:noFill/>
                    </a:lnL>
                    <a:lnR>
                      <a:noFill/>
                    </a:lnR>
                    <a:lnT>
                      <a:noFill/>
                    </a:lnT>
                    <a:lnB>
                      <a:noFill/>
                    </a:lnB>
                  </a:tcPr>
                </a:tc>
                <a:tc>
                  <a:txBody>
                    <a:bodyPr/>
                    <a:lstStyle/>
                    <a:p>
                      <a:pPr algn="l" fontAlgn="ctr"/>
                      <a:endParaRPr lang="es-CO" sz="1000" b="0" i="0" u="none" strike="noStrike">
                        <a:solidFill>
                          <a:srgbClr val="000000"/>
                        </a:solidFill>
                        <a:effectLst/>
                        <a:latin typeface="Calibri" panose="020F0502020204030204" pitchFamily="34" charset="0"/>
                      </a:endParaRPr>
                    </a:p>
                  </a:txBody>
                  <a:tcPr marL="6870" marR="6870" marT="6870" marB="0" anchor="ctr">
                    <a:lnL>
                      <a:noFill/>
                    </a:lnL>
                    <a:lnR>
                      <a:noFill/>
                    </a:lnR>
                    <a:lnT>
                      <a:noFill/>
                    </a:lnT>
                    <a:lnB>
                      <a:noFill/>
                    </a:lnB>
                  </a:tcPr>
                </a:tc>
                <a:tc>
                  <a:txBody>
                    <a:bodyPr/>
                    <a:lstStyle/>
                    <a:p>
                      <a:pPr algn="r" fontAlgn="ctr"/>
                      <a:r>
                        <a:rPr lang="es-CO" sz="1000" b="0" i="0" u="none" strike="noStrike" dirty="0">
                          <a:solidFill>
                            <a:srgbClr val="000000"/>
                          </a:solidFill>
                          <a:effectLst/>
                          <a:latin typeface="Calibri" panose="020F0502020204030204" pitchFamily="34" charset="0"/>
                        </a:rPr>
                        <a:t>$ 9,686,808</a:t>
                      </a:r>
                    </a:p>
                  </a:txBody>
                  <a:tcPr marL="9525" marR="9525" marT="9525" marB="0" anchor="ctr">
                    <a:lnL>
                      <a:noFill/>
                    </a:lnL>
                    <a:lnR>
                      <a:noFill/>
                    </a:lnR>
                    <a:lnT>
                      <a:noFill/>
                    </a:lnT>
                    <a:lnB>
                      <a:noFill/>
                    </a:lnB>
                  </a:tcPr>
                </a:tc>
                <a:tc>
                  <a:txBody>
                    <a:bodyPr/>
                    <a:lstStyle/>
                    <a:p>
                      <a:pPr algn="ctr" fontAlgn="ctr"/>
                      <a:r>
                        <a:rPr lang="es-CO" sz="1000" b="0" i="0" u="none" strike="noStrike">
                          <a:solidFill>
                            <a:srgbClr val="000000"/>
                          </a:solidFill>
                          <a:effectLst/>
                          <a:latin typeface="Calibri" panose="020F0502020204030204" pitchFamily="34" charset="0"/>
                        </a:rPr>
                        <a:t>11</a:t>
                      </a:r>
                    </a:p>
                  </a:txBody>
                  <a:tcPr marL="6870" marR="6870" marT="6870" marB="0" anchor="ctr">
                    <a:lnL>
                      <a:noFill/>
                    </a:lnL>
                    <a:lnR>
                      <a:noFill/>
                    </a:lnR>
                    <a:lnT>
                      <a:noFill/>
                    </a:lnT>
                    <a:lnB>
                      <a:noFill/>
                    </a:lnB>
                  </a:tcPr>
                </a:tc>
                <a:tc>
                  <a:txBody>
                    <a:bodyPr/>
                    <a:lstStyle/>
                    <a:p>
                      <a:pPr algn="r" fontAlgn="ctr"/>
                      <a:r>
                        <a:rPr lang="es-CO" sz="1000" b="1" i="0" u="none" strike="noStrike">
                          <a:solidFill>
                            <a:srgbClr val="000000"/>
                          </a:solidFill>
                          <a:effectLst/>
                          <a:latin typeface="Calibri" panose="020F0502020204030204" pitchFamily="34" charset="0"/>
                        </a:rPr>
                        <a:t>$ 396,437,199</a:t>
                      </a:r>
                    </a:p>
                  </a:txBody>
                  <a:tcPr marL="6870" marR="6870" marT="6870" marB="0" anchor="ctr">
                    <a:lnL>
                      <a:noFill/>
                    </a:lnL>
                    <a:lnR>
                      <a:noFill/>
                    </a:lnR>
                    <a:lnT>
                      <a:noFill/>
                    </a:lnT>
                    <a:lnB>
                      <a:noFill/>
                    </a:lnB>
                    <a:solidFill>
                      <a:srgbClr val="F2F8EE"/>
                    </a:solidFill>
                  </a:tcPr>
                </a:tc>
                <a:tc>
                  <a:txBody>
                    <a:bodyPr/>
                    <a:lstStyle/>
                    <a:p>
                      <a:pPr algn="ctr" fontAlgn="ctr"/>
                      <a:r>
                        <a:rPr lang="es-CO" sz="1000" b="0" i="0" u="none" strike="noStrike">
                          <a:solidFill>
                            <a:srgbClr val="000000"/>
                          </a:solidFill>
                          <a:effectLst/>
                          <a:latin typeface="Calibri" panose="020F0502020204030204" pitchFamily="34" charset="0"/>
                        </a:rPr>
                        <a:t>93.33%</a:t>
                      </a:r>
                    </a:p>
                  </a:txBody>
                  <a:tcPr marL="6870" marR="6870" marT="6870" marB="0" anchor="ctr">
                    <a:lnL>
                      <a:noFill/>
                    </a:lnL>
                    <a:lnR>
                      <a:noFill/>
                    </a:lnR>
                    <a:lnT>
                      <a:noFill/>
                    </a:lnT>
                    <a:lnB>
                      <a:noFill/>
                    </a:lnB>
                  </a:tcPr>
                </a:tc>
                <a:extLst>
                  <a:ext uri="{0D108BD9-81ED-4DB2-BD59-A6C34878D82A}">
                    <a16:rowId xmlns:a16="http://schemas.microsoft.com/office/drawing/2014/main" val="10009"/>
                  </a:ext>
                </a:extLst>
              </a:tr>
              <a:tr h="518575">
                <a:tc>
                  <a:txBody>
                    <a:bodyPr/>
                    <a:lstStyle/>
                    <a:p>
                      <a:pPr algn="ctr" fontAlgn="ctr"/>
                      <a:r>
                        <a:rPr lang="es-CO" sz="1000" b="0" i="0" u="none" strike="noStrike">
                          <a:solidFill>
                            <a:srgbClr val="000000"/>
                          </a:solidFill>
                          <a:effectLst/>
                          <a:latin typeface="Calibri" panose="020F0502020204030204" pitchFamily="34" charset="0"/>
                        </a:rPr>
                        <a:t>166</a:t>
                      </a:r>
                    </a:p>
                  </a:txBody>
                  <a:tcPr marL="6870" marR="6870" marT="6870" marB="0" anchor="ctr">
                    <a:lnL>
                      <a:noFill/>
                    </a:lnL>
                    <a:lnR>
                      <a:noFill/>
                    </a:lnR>
                    <a:lnT>
                      <a:noFill/>
                    </a:lnT>
                    <a:lnB>
                      <a:noFill/>
                    </a:lnB>
                    <a:solidFill>
                      <a:srgbClr val="E7E7E7"/>
                    </a:solidFill>
                  </a:tcPr>
                </a:tc>
                <a:tc>
                  <a:txBody>
                    <a:bodyPr/>
                    <a:lstStyle/>
                    <a:p>
                      <a:pPr algn="l" fontAlgn="ctr"/>
                      <a:r>
                        <a:rPr lang="es-CO" sz="1000" b="0" i="0" u="none" strike="noStrike" dirty="0">
                          <a:solidFill>
                            <a:srgbClr val="000000"/>
                          </a:solidFill>
                          <a:effectLst/>
                          <a:latin typeface="Calibri" panose="020F0502020204030204" pitchFamily="34" charset="0"/>
                        </a:rPr>
                        <a:t>APTO</a:t>
                      </a:r>
                    </a:p>
                  </a:txBody>
                  <a:tcPr marL="6870" marR="6870" marT="6870" marB="0" anchor="ctr">
                    <a:lnL>
                      <a:noFill/>
                    </a:lnL>
                    <a:lnR>
                      <a:noFill/>
                    </a:lnR>
                    <a:lnT>
                      <a:noFill/>
                    </a:lnT>
                    <a:lnB>
                      <a:noFill/>
                    </a:lnB>
                    <a:solidFill>
                      <a:srgbClr val="E7E7E7"/>
                    </a:solidFill>
                  </a:tcPr>
                </a:tc>
                <a:tc>
                  <a:txBody>
                    <a:bodyPr/>
                    <a:lstStyle/>
                    <a:p>
                      <a:pPr algn="l" fontAlgn="ctr"/>
                      <a:r>
                        <a:rPr lang="es-CO" sz="1000" b="0" i="0" u="none" strike="noStrike">
                          <a:solidFill>
                            <a:srgbClr val="000000"/>
                          </a:solidFill>
                          <a:effectLst/>
                          <a:latin typeface="Calibri" panose="020F0502020204030204" pitchFamily="34" charset="0"/>
                        </a:rPr>
                        <a:t>AP 601 ED EL RINCON DE LA ARBOLEDA CR 2 A OE 7 154 PARQ. 23, PARQ. 24, PARQ. 25 Y PARQ. 26</a:t>
                      </a:r>
                    </a:p>
                  </a:txBody>
                  <a:tcPr marL="6870" marR="6870" marT="6870" marB="0" anchor="ctr">
                    <a:lnL>
                      <a:noFill/>
                    </a:lnL>
                    <a:lnR>
                      <a:noFill/>
                    </a:lnR>
                    <a:lnT>
                      <a:noFill/>
                    </a:lnT>
                    <a:lnB>
                      <a:noFill/>
                    </a:lnB>
                    <a:solidFill>
                      <a:srgbClr val="E7E7E7"/>
                    </a:solidFill>
                  </a:tcPr>
                </a:tc>
                <a:tc>
                  <a:txBody>
                    <a:bodyPr/>
                    <a:lstStyle/>
                    <a:p>
                      <a:pPr algn="l" fontAlgn="ctr"/>
                      <a:r>
                        <a:rPr lang="es-CO" sz="1000" b="0" i="0" u="none" strike="noStrike" dirty="0">
                          <a:solidFill>
                            <a:srgbClr val="000000"/>
                          </a:solidFill>
                          <a:effectLst/>
                          <a:latin typeface="Calibri" panose="020F0502020204030204" pitchFamily="34" charset="0"/>
                        </a:rPr>
                        <a:t>CALI</a:t>
                      </a:r>
                    </a:p>
                  </a:txBody>
                  <a:tcPr marL="6870" marR="6870" marT="6870" marB="0" anchor="ctr">
                    <a:lnL>
                      <a:noFill/>
                    </a:lnL>
                    <a:lnR>
                      <a:noFill/>
                    </a:lnR>
                    <a:lnT>
                      <a:noFill/>
                    </a:lnT>
                    <a:lnB>
                      <a:noFill/>
                    </a:lnB>
                    <a:solidFill>
                      <a:srgbClr val="E7E7E7"/>
                    </a:solidFill>
                  </a:tcPr>
                </a:tc>
                <a:tc>
                  <a:txBody>
                    <a:bodyPr/>
                    <a:lstStyle/>
                    <a:p>
                      <a:pPr algn="r" fontAlgn="ctr"/>
                      <a:r>
                        <a:rPr lang="es-CO" sz="1000" b="0" i="0" u="none" strike="noStrike">
                          <a:solidFill>
                            <a:srgbClr val="000000"/>
                          </a:solidFill>
                          <a:effectLst/>
                          <a:latin typeface="Calibri" panose="020F0502020204030204" pitchFamily="34" charset="0"/>
                        </a:rPr>
                        <a:t>$ 388,956,875</a:t>
                      </a:r>
                    </a:p>
                  </a:txBody>
                  <a:tcPr marL="6870" marR="6870" marT="6870" marB="0" anchor="ctr">
                    <a:lnL>
                      <a:noFill/>
                    </a:lnL>
                    <a:lnR>
                      <a:noFill/>
                    </a:lnR>
                    <a:lnT>
                      <a:noFill/>
                    </a:lnT>
                    <a:lnB>
                      <a:noFill/>
                    </a:lnB>
                    <a:solidFill>
                      <a:srgbClr val="E7E7E7"/>
                    </a:solidFill>
                  </a:tcPr>
                </a:tc>
                <a:tc>
                  <a:txBody>
                    <a:bodyPr/>
                    <a:lstStyle/>
                    <a:p>
                      <a:pPr algn="ctr" fontAlgn="ctr"/>
                      <a:r>
                        <a:rPr lang="es-CO" sz="1000" b="0" i="0" u="none" strike="noStrike" dirty="0">
                          <a:solidFill>
                            <a:srgbClr val="000000"/>
                          </a:solidFill>
                          <a:effectLst/>
                          <a:latin typeface="Calibri" panose="020F0502020204030204" pitchFamily="34" charset="0"/>
                        </a:rPr>
                        <a:t>DESOCUPADO</a:t>
                      </a:r>
                    </a:p>
                  </a:txBody>
                  <a:tcPr marL="6870" marR="6870" marT="6870" marB="0" anchor="ctr">
                    <a:lnL>
                      <a:noFill/>
                    </a:lnL>
                    <a:lnR>
                      <a:noFill/>
                    </a:lnR>
                    <a:lnT>
                      <a:noFill/>
                    </a:lnT>
                    <a:lnB>
                      <a:noFill/>
                    </a:lnB>
                    <a:solidFill>
                      <a:srgbClr val="E7E7E7"/>
                    </a:solidFill>
                  </a:tcPr>
                </a:tc>
                <a:tc>
                  <a:txBody>
                    <a:bodyPr/>
                    <a:lstStyle/>
                    <a:p>
                      <a:pPr algn="l" fontAlgn="ctr"/>
                      <a:r>
                        <a:rPr lang="es-CO" sz="1000" b="0" i="0" u="none" strike="noStrike">
                          <a:solidFill>
                            <a:srgbClr val="000000"/>
                          </a:solidFill>
                          <a:effectLst/>
                          <a:latin typeface="Calibri" panose="020F0502020204030204" pitchFamily="34" charset="0"/>
                        </a:rPr>
                        <a:t> </a:t>
                      </a:r>
                      <a:endParaRPr lang="es-CO" sz="1000" b="0" i="0" u="none" strike="noStrike" dirty="0">
                        <a:solidFill>
                          <a:srgbClr val="000000"/>
                        </a:solidFill>
                        <a:effectLst/>
                        <a:latin typeface="Calibri" panose="020F0502020204030204" pitchFamily="34" charset="0"/>
                      </a:endParaRPr>
                    </a:p>
                  </a:txBody>
                  <a:tcPr marL="6870" marR="6870" marT="6870" marB="0" anchor="ctr">
                    <a:lnL>
                      <a:noFill/>
                    </a:lnL>
                    <a:lnR>
                      <a:noFill/>
                    </a:lnR>
                    <a:lnT>
                      <a:noFill/>
                    </a:lnT>
                    <a:lnB>
                      <a:noFill/>
                    </a:lnB>
                    <a:solidFill>
                      <a:srgbClr val="E7E7E7"/>
                    </a:solidFill>
                  </a:tcPr>
                </a:tc>
                <a:tc>
                  <a:txBody>
                    <a:bodyPr/>
                    <a:lstStyle/>
                    <a:p>
                      <a:pPr algn="r" fontAlgn="ctr"/>
                      <a:r>
                        <a:rPr lang="es-CO" sz="1000" b="0" i="0" u="none" strike="noStrike" dirty="0">
                          <a:solidFill>
                            <a:srgbClr val="000000"/>
                          </a:solidFill>
                          <a:effectLst/>
                          <a:latin typeface="Calibri" panose="020F0502020204030204" pitchFamily="34" charset="0"/>
                        </a:rPr>
                        <a:t>$ 22,119,319</a:t>
                      </a:r>
                    </a:p>
                  </a:txBody>
                  <a:tcPr marL="9525" marR="9525" marT="9525" marB="0" anchor="ctr">
                    <a:lnL>
                      <a:noFill/>
                    </a:lnL>
                    <a:lnR>
                      <a:noFill/>
                    </a:lnR>
                    <a:lnT>
                      <a:noFill/>
                    </a:lnT>
                    <a:lnB>
                      <a:noFill/>
                    </a:lnB>
                    <a:solidFill>
                      <a:srgbClr val="E7E7E7"/>
                    </a:solidFill>
                  </a:tcPr>
                </a:tc>
                <a:tc>
                  <a:txBody>
                    <a:bodyPr/>
                    <a:lstStyle/>
                    <a:p>
                      <a:pPr algn="ctr" fontAlgn="ctr"/>
                      <a:r>
                        <a:rPr lang="es-CO" sz="1000" b="0" i="0" u="none" strike="noStrike">
                          <a:solidFill>
                            <a:srgbClr val="000000"/>
                          </a:solidFill>
                          <a:effectLst/>
                          <a:latin typeface="Calibri" panose="020F0502020204030204" pitchFamily="34" charset="0"/>
                        </a:rPr>
                        <a:t>30</a:t>
                      </a:r>
                    </a:p>
                  </a:txBody>
                  <a:tcPr marL="6870" marR="6870" marT="6870" marB="0" anchor="ctr">
                    <a:lnL>
                      <a:noFill/>
                    </a:lnL>
                    <a:lnR>
                      <a:noFill/>
                    </a:lnR>
                    <a:lnT>
                      <a:noFill/>
                    </a:lnT>
                    <a:lnB>
                      <a:noFill/>
                    </a:lnB>
                    <a:solidFill>
                      <a:srgbClr val="E7E7E7"/>
                    </a:solidFill>
                  </a:tcPr>
                </a:tc>
                <a:tc>
                  <a:txBody>
                    <a:bodyPr/>
                    <a:lstStyle/>
                    <a:p>
                      <a:pPr algn="r" fontAlgn="ctr"/>
                      <a:r>
                        <a:rPr lang="es-CO" sz="1000" b="1" i="0" u="none" strike="noStrike">
                          <a:solidFill>
                            <a:srgbClr val="000000"/>
                          </a:solidFill>
                          <a:effectLst/>
                          <a:latin typeface="Calibri" panose="020F0502020204030204" pitchFamily="34" charset="0"/>
                        </a:rPr>
                        <a:t>$ 299,124,101</a:t>
                      </a:r>
                    </a:p>
                  </a:txBody>
                  <a:tcPr marL="6870" marR="6870" marT="6870" marB="0" anchor="ctr">
                    <a:lnL>
                      <a:noFill/>
                    </a:lnL>
                    <a:lnR>
                      <a:noFill/>
                    </a:lnR>
                    <a:lnT>
                      <a:noFill/>
                    </a:lnT>
                    <a:lnB>
                      <a:noFill/>
                    </a:lnB>
                    <a:solidFill>
                      <a:srgbClr val="F2F8EE"/>
                    </a:solidFill>
                  </a:tcPr>
                </a:tc>
                <a:tc>
                  <a:txBody>
                    <a:bodyPr/>
                    <a:lstStyle/>
                    <a:p>
                      <a:pPr algn="ctr" fontAlgn="ctr"/>
                      <a:r>
                        <a:rPr lang="es-CO" sz="1000" b="0" i="0" u="none" strike="noStrike" dirty="0">
                          <a:solidFill>
                            <a:srgbClr val="000000"/>
                          </a:solidFill>
                          <a:effectLst/>
                          <a:latin typeface="Calibri" panose="020F0502020204030204" pitchFamily="34" charset="0"/>
                        </a:rPr>
                        <a:t>76.90%</a:t>
                      </a:r>
                    </a:p>
                  </a:txBody>
                  <a:tcPr marL="6870" marR="6870" marT="6870" marB="0" anchor="ctr">
                    <a:lnL>
                      <a:noFill/>
                    </a:lnL>
                    <a:lnR>
                      <a:noFill/>
                    </a:lnR>
                    <a:lnT>
                      <a:noFill/>
                    </a:lnT>
                    <a:lnB>
                      <a:noFill/>
                    </a:lnB>
                    <a:solidFill>
                      <a:srgbClr val="E7E7E7"/>
                    </a:solidFill>
                  </a:tcPr>
                </a:tc>
                <a:extLst>
                  <a:ext uri="{0D108BD9-81ED-4DB2-BD59-A6C34878D82A}">
                    <a16:rowId xmlns:a16="http://schemas.microsoft.com/office/drawing/2014/main" val="10010"/>
                  </a:ext>
                </a:extLst>
              </a:tr>
            </a:tbl>
          </a:graphicData>
        </a:graphic>
      </p:graphicFrame>
      <p:sp>
        <p:nvSpPr>
          <p:cNvPr id="11" name="Rectángulo 10">
            <a:extLst>
              <a:ext uri="{FF2B5EF4-FFF2-40B4-BE49-F238E27FC236}">
                <a16:creationId xmlns:a16="http://schemas.microsoft.com/office/drawing/2014/main" id="{F221F3F4-FEC9-495F-BA61-40BEF990C91E}"/>
              </a:ext>
            </a:extLst>
          </p:cNvPr>
          <p:cNvSpPr/>
          <p:nvPr/>
        </p:nvSpPr>
        <p:spPr>
          <a:xfrm>
            <a:off x="0" y="-2"/>
            <a:ext cx="12192000" cy="1013539"/>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2800" b="1" dirty="0"/>
              <a:t>PUBLICACIÓN VALOR “N” COMERCIALIZACIÓN </a:t>
            </a:r>
          </a:p>
          <a:p>
            <a:pPr algn="r"/>
            <a:r>
              <a:rPr lang="es-CO" sz="2800" b="1" dirty="0"/>
              <a:t>DE INMUEBLES</a:t>
            </a:r>
          </a:p>
        </p:txBody>
      </p:sp>
      <p:pic>
        <p:nvPicPr>
          <p:cNvPr id="12" name="Imagen 8" descr="Fondos oscuros-01.png">
            <a:extLst>
              <a:ext uri="{FF2B5EF4-FFF2-40B4-BE49-F238E27FC236}">
                <a16:creationId xmlns:a16="http://schemas.microsoft.com/office/drawing/2014/main" id="{08F298FC-05FB-41FF-BC4C-0DD48B83AEA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2743" y="73423"/>
            <a:ext cx="1970201" cy="940114"/>
          </a:xfrm>
          <a:prstGeom prst="rect">
            <a:avLst/>
          </a:prstGeom>
        </p:spPr>
      </p:pic>
      <p:sp>
        <p:nvSpPr>
          <p:cNvPr id="13" name="Rectángulo 12">
            <a:extLst>
              <a:ext uri="{FF2B5EF4-FFF2-40B4-BE49-F238E27FC236}">
                <a16:creationId xmlns:a16="http://schemas.microsoft.com/office/drawing/2014/main" id="{C5CD1A75-1F59-4801-9905-5DD89AF65BDF}"/>
              </a:ext>
            </a:extLst>
          </p:cNvPr>
          <p:cNvSpPr/>
          <p:nvPr/>
        </p:nvSpPr>
        <p:spPr>
          <a:xfrm>
            <a:off x="0" y="6593984"/>
            <a:ext cx="12192000" cy="26401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1350" dirty="0">
                <a:latin typeface="Arial Narrow" panose="020B0606020202030204" pitchFamily="34" charset="0"/>
              </a:rPr>
              <a:t>Gerencia Comercial</a:t>
            </a:r>
          </a:p>
        </p:txBody>
      </p:sp>
    </p:spTree>
    <p:extLst>
      <p:ext uri="{BB962C8B-B14F-4D97-AF65-F5344CB8AC3E}">
        <p14:creationId xmlns:p14="http://schemas.microsoft.com/office/powerpoint/2010/main" val="32674916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CuadroTexto 20"/>
          <p:cNvSpPr txBox="1"/>
          <p:nvPr/>
        </p:nvSpPr>
        <p:spPr>
          <a:xfrm>
            <a:off x="5509823" y="6631662"/>
            <a:ext cx="5065145" cy="253916"/>
          </a:xfrm>
          <a:prstGeom prst="rect">
            <a:avLst/>
          </a:prstGeom>
          <a:noFill/>
        </p:spPr>
        <p:txBody>
          <a:bodyPr wrap="square" rtlCol="0">
            <a:spAutoFit/>
          </a:bodyPr>
          <a:lstStyle/>
          <a:p>
            <a:pPr algn="r"/>
            <a:r>
              <a:rPr lang="es-ES" sz="1050" b="1" dirty="0">
                <a:solidFill>
                  <a:schemeClr val="bg1"/>
                </a:solidFill>
                <a:latin typeface="Lato Regular"/>
                <a:cs typeface="Lato Regular"/>
              </a:rPr>
              <a:t>Gerencia Comercial </a:t>
            </a:r>
          </a:p>
        </p:txBody>
      </p:sp>
      <p:sp>
        <p:nvSpPr>
          <p:cNvPr id="8" name="Rectángulo 7"/>
          <p:cNvSpPr/>
          <p:nvPr/>
        </p:nvSpPr>
        <p:spPr>
          <a:xfrm>
            <a:off x="1524000" y="6593984"/>
            <a:ext cx="9144000" cy="26401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1350" dirty="0">
                <a:latin typeface="Arial Narrow" panose="020B0606020202030204" pitchFamily="34" charset="0"/>
              </a:rPr>
              <a:t>Gerencia Comercial</a:t>
            </a:r>
          </a:p>
        </p:txBody>
      </p:sp>
      <p:sp>
        <p:nvSpPr>
          <p:cNvPr id="9" name="Rectángulo 8"/>
          <p:cNvSpPr/>
          <p:nvPr/>
        </p:nvSpPr>
        <p:spPr>
          <a:xfrm>
            <a:off x="1520603" y="-15"/>
            <a:ext cx="9144000" cy="748903"/>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b="1" dirty="0">
                <a:latin typeface="Arial Narrow" panose="020B0606020202030204" pitchFamily="34" charset="0"/>
              </a:rPr>
              <a:t>PUBLICACIÓN VALOR “N” DE COMERCIALIZACIÓN INMUEBLES </a:t>
            </a:r>
          </a:p>
        </p:txBody>
      </p:sp>
      <p:pic>
        <p:nvPicPr>
          <p:cNvPr id="10" name="Imagen 8" descr="Fondos oscuros-01.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40681" y="73411"/>
            <a:ext cx="1233817" cy="635238"/>
          </a:xfrm>
          <a:prstGeom prst="rect">
            <a:avLst/>
          </a:prstGeom>
        </p:spPr>
      </p:pic>
      <p:sp>
        <p:nvSpPr>
          <p:cNvPr id="16" name="CuadroTexto 15"/>
          <p:cNvSpPr txBox="1"/>
          <p:nvPr/>
        </p:nvSpPr>
        <p:spPr>
          <a:xfrm>
            <a:off x="1703512" y="1079734"/>
            <a:ext cx="8640960" cy="523220"/>
          </a:xfrm>
          <a:prstGeom prst="rect">
            <a:avLst/>
          </a:prstGeom>
          <a:noFill/>
        </p:spPr>
        <p:txBody>
          <a:bodyPr wrap="square" rtlCol="0">
            <a:spAutoFit/>
          </a:bodyPr>
          <a:lstStyle/>
          <a:p>
            <a:r>
              <a:rPr lang="es-ES_tradnl" sz="2800" b="1" dirty="0">
                <a:solidFill>
                  <a:srgbClr val="000A8B"/>
                </a:solidFill>
                <a:latin typeface="Arial Narrow" charset="0"/>
                <a:ea typeface="Arial Narrow" charset="0"/>
                <a:cs typeface="Arial Narrow" charset="0"/>
              </a:rPr>
              <a:t>Inmuebles con más de 6 meses en inventario</a:t>
            </a:r>
          </a:p>
        </p:txBody>
      </p:sp>
      <p:graphicFrame>
        <p:nvGraphicFramePr>
          <p:cNvPr id="11" name="Tabla 10"/>
          <p:cNvGraphicFramePr>
            <a:graphicFrameLocks noGrp="1"/>
          </p:cNvGraphicFramePr>
          <p:nvPr>
            <p:extLst/>
          </p:nvPr>
        </p:nvGraphicFramePr>
        <p:xfrm>
          <a:off x="1704896" y="1669532"/>
          <a:ext cx="8784984" cy="4420498"/>
        </p:xfrm>
        <a:graphic>
          <a:graphicData uri="http://schemas.openxmlformats.org/drawingml/2006/table">
            <a:tbl>
              <a:tblPr/>
              <a:tblGrid>
                <a:gridCol w="328769">
                  <a:extLst>
                    <a:ext uri="{9D8B030D-6E8A-4147-A177-3AD203B41FA5}">
                      <a16:colId xmlns:a16="http://schemas.microsoft.com/office/drawing/2014/main" val="20000"/>
                    </a:ext>
                  </a:extLst>
                </a:gridCol>
                <a:gridCol w="573431">
                  <a:extLst>
                    <a:ext uri="{9D8B030D-6E8A-4147-A177-3AD203B41FA5}">
                      <a16:colId xmlns:a16="http://schemas.microsoft.com/office/drawing/2014/main" val="20001"/>
                    </a:ext>
                  </a:extLst>
                </a:gridCol>
                <a:gridCol w="1641289">
                  <a:extLst>
                    <a:ext uri="{9D8B030D-6E8A-4147-A177-3AD203B41FA5}">
                      <a16:colId xmlns:a16="http://schemas.microsoft.com/office/drawing/2014/main" val="20002"/>
                    </a:ext>
                  </a:extLst>
                </a:gridCol>
                <a:gridCol w="604015">
                  <a:extLst>
                    <a:ext uri="{9D8B030D-6E8A-4147-A177-3AD203B41FA5}">
                      <a16:colId xmlns:a16="http://schemas.microsoft.com/office/drawing/2014/main" val="20003"/>
                    </a:ext>
                  </a:extLst>
                </a:gridCol>
                <a:gridCol w="1029630">
                  <a:extLst>
                    <a:ext uri="{9D8B030D-6E8A-4147-A177-3AD203B41FA5}">
                      <a16:colId xmlns:a16="http://schemas.microsoft.com/office/drawing/2014/main" val="20004"/>
                    </a:ext>
                  </a:extLst>
                </a:gridCol>
                <a:gridCol w="815549">
                  <a:extLst>
                    <a:ext uri="{9D8B030D-6E8A-4147-A177-3AD203B41FA5}">
                      <a16:colId xmlns:a16="http://schemas.microsoft.com/office/drawing/2014/main" val="20005"/>
                    </a:ext>
                  </a:extLst>
                </a:gridCol>
                <a:gridCol w="815549">
                  <a:extLst>
                    <a:ext uri="{9D8B030D-6E8A-4147-A177-3AD203B41FA5}">
                      <a16:colId xmlns:a16="http://schemas.microsoft.com/office/drawing/2014/main" val="20006"/>
                    </a:ext>
                  </a:extLst>
                </a:gridCol>
                <a:gridCol w="937880">
                  <a:extLst>
                    <a:ext uri="{9D8B030D-6E8A-4147-A177-3AD203B41FA5}">
                      <a16:colId xmlns:a16="http://schemas.microsoft.com/office/drawing/2014/main" val="20007"/>
                    </a:ext>
                  </a:extLst>
                </a:gridCol>
                <a:gridCol w="397580">
                  <a:extLst>
                    <a:ext uri="{9D8B030D-6E8A-4147-A177-3AD203B41FA5}">
                      <a16:colId xmlns:a16="http://schemas.microsoft.com/office/drawing/2014/main" val="20008"/>
                    </a:ext>
                  </a:extLst>
                </a:gridCol>
                <a:gridCol w="1029630">
                  <a:extLst>
                    <a:ext uri="{9D8B030D-6E8A-4147-A177-3AD203B41FA5}">
                      <a16:colId xmlns:a16="http://schemas.microsoft.com/office/drawing/2014/main" val="20009"/>
                    </a:ext>
                  </a:extLst>
                </a:gridCol>
                <a:gridCol w="611662">
                  <a:extLst>
                    <a:ext uri="{9D8B030D-6E8A-4147-A177-3AD203B41FA5}">
                      <a16:colId xmlns:a16="http://schemas.microsoft.com/office/drawing/2014/main" val="20010"/>
                    </a:ext>
                  </a:extLst>
                </a:gridCol>
              </a:tblGrid>
              <a:tr h="518616">
                <a:tc>
                  <a:txBody>
                    <a:bodyPr/>
                    <a:lstStyle>
                      <a:lvl1pPr marL="0" algn="l" defTabSz="457200" rtl="0" eaLnBrk="1" latinLnBrk="0" hangingPunct="1">
                        <a:defRPr sz="1800" kern="1200">
                          <a:solidFill>
                            <a:schemeClr val="tx1"/>
                          </a:solidFill>
                          <a:latin typeface="Gill Sans MT" panose="020B0502020104020203"/>
                        </a:defRPr>
                      </a:lvl1pPr>
                      <a:lvl2pPr marL="457200" algn="l" defTabSz="457200" rtl="0" eaLnBrk="1" latinLnBrk="0" hangingPunct="1">
                        <a:defRPr sz="1800" kern="1200">
                          <a:solidFill>
                            <a:schemeClr val="tx1"/>
                          </a:solidFill>
                          <a:latin typeface="Gill Sans MT" panose="020B0502020104020203"/>
                        </a:defRPr>
                      </a:lvl2pPr>
                      <a:lvl3pPr marL="914400" algn="l" defTabSz="457200" rtl="0" eaLnBrk="1" latinLnBrk="0" hangingPunct="1">
                        <a:defRPr sz="1800" kern="1200">
                          <a:solidFill>
                            <a:schemeClr val="tx1"/>
                          </a:solidFill>
                          <a:latin typeface="Gill Sans MT" panose="020B0502020104020203"/>
                        </a:defRPr>
                      </a:lvl3pPr>
                      <a:lvl4pPr marL="1371600" algn="l" defTabSz="457200" rtl="0" eaLnBrk="1" latinLnBrk="0" hangingPunct="1">
                        <a:defRPr sz="1800" kern="1200">
                          <a:solidFill>
                            <a:schemeClr val="tx1"/>
                          </a:solidFill>
                          <a:latin typeface="Gill Sans MT" panose="020B0502020104020203"/>
                        </a:defRPr>
                      </a:lvl4pPr>
                      <a:lvl5pPr marL="1828800" algn="l" defTabSz="457200" rtl="0" eaLnBrk="1" latinLnBrk="0" hangingPunct="1">
                        <a:defRPr sz="1800" kern="1200">
                          <a:solidFill>
                            <a:schemeClr val="tx1"/>
                          </a:solidFill>
                          <a:latin typeface="Gill Sans MT" panose="020B0502020104020203"/>
                        </a:defRPr>
                      </a:lvl5pPr>
                      <a:lvl6pPr marL="2286000" algn="l" defTabSz="457200" rtl="0" eaLnBrk="1" latinLnBrk="0" hangingPunct="1">
                        <a:defRPr sz="1800" kern="1200">
                          <a:solidFill>
                            <a:schemeClr val="tx1"/>
                          </a:solidFill>
                          <a:latin typeface="Gill Sans MT" panose="020B0502020104020203"/>
                        </a:defRPr>
                      </a:lvl6pPr>
                      <a:lvl7pPr marL="2743200" algn="l" defTabSz="457200" rtl="0" eaLnBrk="1" latinLnBrk="0" hangingPunct="1">
                        <a:defRPr sz="1800" kern="1200">
                          <a:solidFill>
                            <a:schemeClr val="tx1"/>
                          </a:solidFill>
                          <a:latin typeface="Gill Sans MT" panose="020B0502020104020203"/>
                        </a:defRPr>
                      </a:lvl7pPr>
                      <a:lvl8pPr marL="3200400" algn="l" defTabSz="457200" rtl="0" eaLnBrk="1" latinLnBrk="0" hangingPunct="1">
                        <a:defRPr sz="1800" kern="1200">
                          <a:solidFill>
                            <a:schemeClr val="tx1"/>
                          </a:solidFill>
                          <a:latin typeface="Gill Sans MT" panose="020B0502020104020203"/>
                        </a:defRPr>
                      </a:lvl8pPr>
                      <a:lvl9pPr marL="3657600" algn="l" defTabSz="457200" rtl="0" eaLnBrk="1" latinLnBrk="0" hangingPunct="1">
                        <a:defRPr sz="1800" kern="1200">
                          <a:solidFill>
                            <a:schemeClr val="tx1"/>
                          </a:solidFill>
                          <a:latin typeface="Gill Sans MT" panose="020B0502020104020203"/>
                        </a:defRPr>
                      </a:lvl9pPr>
                    </a:lstStyle>
                    <a:p>
                      <a:pPr algn="ctr" fontAlgn="ctr"/>
                      <a:r>
                        <a:rPr lang="es-CO" sz="1000" b="1" i="0" u="none" strike="noStrike" dirty="0">
                          <a:solidFill>
                            <a:srgbClr val="000000"/>
                          </a:solidFill>
                          <a:effectLst/>
                          <a:latin typeface="Calibri" panose="020F0502020204030204" pitchFamily="34" charset="0"/>
                        </a:rPr>
                        <a:t>ID CISA</a:t>
                      </a:r>
                    </a:p>
                  </a:txBody>
                  <a:tcPr marL="6870" marR="6870" marT="6870"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DDEBF7"/>
                    </a:solidFill>
                  </a:tcPr>
                </a:tc>
                <a:tc>
                  <a:txBody>
                    <a:bodyPr/>
                    <a:lstStyle>
                      <a:lvl1pPr marL="0" algn="l" defTabSz="457200" rtl="0" eaLnBrk="1" latinLnBrk="0" hangingPunct="1">
                        <a:defRPr sz="1800" kern="1200">
                          <a:solidFill>
                            <a:schemeClr val="tx1"/>
                          </a:solidFill>
                          <a:latin typeface="Gill Sans MT" panose="020B0502020104020203"/>
                        </a:defRPr>
                      </a:lvl1pPr>
                      <a:lvl2pPr marL="457200" algn="l" defTabSz="457200" rtl="0" eaLnBrk="1" latinLnBrk="0" hangingPunct="1">
                        <a:defRPr sz="1800" kern="1200">
                          <a:solidFill>
                            <a:schemeClr val="tx1"/>
                          </a:solidFill>
                          <a:latin typeface="Gill Sans MT" panose="020B0502020104020203"/>
                        </a:defRPr>
                      </a:lvl2pPr>
                      <a:lvl3pPr marL="914400" algn="l" defTabSz="457200" rtl="0" eaLnBrk="1" latinLnBrk="0" hangingPunct="1">
                        <a:defRPr sz="1800" kern="1200">
                          <a:solidFill>
                            <a:schemeClr val="tx1"/>
                          </a:solidFill>
                          <a:latin typeface="Gill Sans MT" panose="020B0502020104020203"/>
                        </a:defRPr>
                      </a:lvl3pPr>
                      <a:lvl4pPr marL="1371600" algn="l" defTabSz="457200" rtl="0" eaLnBrk="1" latinLnBrk="0" hangingPunct="1">
                        <a:defRPr sz="1800" kern="1200">
                          <a:solidFill>
                            <a:schemeClr val="tx1"/>
                          </a:solidFill>
                          <a:latin typeface="Gill Sans MT" panose="020B0502020104020203"/>
                        </a:defRPr>
                      </a:lvl4pPr>
                      <a:lvl5pPr marL="1828800" algn="l" defTabSz="457200" rtl="0" eaLnBrk="1" latinLnBrk="0" hangingPunct="1">
                        <a:defRPr sz="1800" kern="1200">
                          <a:solidFill>
                            <a:schemeClr val="tx1"/>
                          </a:solidFill>
                          <a:latin typeface="Gill Sans MT" panose="020B0502020104020203"/>
                        </a:defRPr>
                      </a:lvl5pPr>
                      <a:lvl6pPr marL="2286000" algn="l" defTabSz="457200" rtl="0" eaLnBrk="1" latinLnBrk="0" hangingPunct="1">
                        <a:defRPr sz="1800" kern="1200">
                          <a:solidFill>
                            <a:schemeClr val="tx1"/>
                          </a:solidFill>
                          <a:latin typeface="Gill Sans MT" panose="020B0502020104020203"/>
                        </a:defRPr>
                      </a:lvl6pPr>
                      <a:lvl7pPr marL="2743200" algn="l" defTabSz="457200" rtl="0" eaLnBrk="1" latinLnBrk="0" hangingPunct="1">
                        <a:defRPr sz="1800" kern="1200">
                          <a:solidFill>
                            <a:schemeClr val="tx1"/>
                          </a:solidFill>
                          <a:latin typeface="Gill Sans MT" panose="020B0502020104020203"/>
                        </a:defRPr>
                      </a:lvl7pPr>
                      <a:lvl8pPr marL="3200400" algn="l" defTabSz="457200" rtl="0" eaLnBrk="1" latinLnBrk="0" hangingPunct="1">
                        <a:defRPr sz="1800" kern="1200">
                          <a:solidFill>
                            <a:schemeClr val="tx1"/>
                          </a:solidFill>
                          <a:latin typeface="Gill Sans MT" panose="020B0502020104020203"/>
                        </a:defRPr>
                      </a:lvl8pPr>
                      <a:lvl9pPr marL="3657600" algn="l" defTabSz="457200" rtl="0" eaLnBrk="1" latinLnBrk="0" hangingPunct="1">
                        <a:defRPr sz="1800" kern="1200">
                          <a:solidFill>
                            <a:schemeClr val="tx1"/>
                          </a:solidFill>
                          <a:latin typeface="Gill Sans MT" panose="020B0502020104020203"/>
                        </a:defRPr>
                      </a:lvl9pPr>
                    </a:lstStyle>
                    <a:p>
                      <a:pPr algn="ctr" fontAlgn="ctr"/>
                      <a:r>
                        <a:rPr lang="es-CO" sz="1000" b="1" i="0" u="none" strike="noStrike">
                          <a:solidFill>
                            <a:srgbClr val="000000"/>
                          </a:solidFill>
                          <a:effectLst/>
                          <a:latin typeface="Calibri" panose="020F0502020204030204" pitchFamily="34" charset="0"/>
                        </a:rPr>
                        <a:t>TIPO</a:t>
                      </a:r>
                    </a:p>
                  </a:txBody>
                  <a:tcPr marL="6870" marR="6870" marT="687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DDEBF7"/>
                    </a:solidFill>
                  </a:tcPr>
                </a:tc>
                <a:tc>
                  <a:txBody>
                    <a:bodyPr/>
                    <a:lstStyle>
                      <a:lvl1pPr marL="0" algn="l" defTabSz="457200" rtl="0" eaLnBrk="1" latinLnBrk="0" hangingPunct="1">
                        <a:defRPr sz="1800" kern="1200">
                          <a:solidFill>
                            <a:schemeClr val="tx1"/>
                          </a:solidFill>
                          <a:latin typeface="Gill Sans MT" panose="020B0502020104020203"/>
                        </a:defRPr>
                      </a:lvl1pPr>
                      <a:lvl2pPr marL="457200" algn="l" defTabSz="457200" rtl="0" eaLnBrk="1" latinLnBrk="0" hangingPunct="1">
                        <a:defRPr sz="1800" kern="1200">
                          <a:solidFill>
                            <a:schemeClr val="tx1"/>
                          </a:solidFill>
                          <a:latin typeface="Gill Sans MT" panose="020B0502020104020203"/>
                        </a:defRPr>
                      </a:lvl2pPr>
                      <a:lvl3pPr marL="914400" algn="l" defTabSz="457200" rtl="0" eaLnBrk="1" latinLnBrk="0" hangingPunct="1">
                        <a:defRPr sz="1800" kern="1200">
                          <a:solidFill>
                            <a:schemeClr val="tx1"/>
                          </a:solidFill>
                          <a:latin typeface="Gill Sans MT" panose="020B0502020104020203"/>
                        </a:defRPr>
                      </a:lvl3pPr>
                      <a:lvl4pPr marL="1371600" algn="l" defTabSz="457200" rtl="0" eaLnBrk="1" latinLnBrk="0" hangingPunct="1">
                        <a:defRPr sz="1800" kern="1200">
                          <a:solidFill>
                            <a:schemeClr val="tx1"/>
                          </a:solidFill>
                          <a:latin typeface="Gill Sans MT" panose="020B0502020104020203"/>
                        </a:defRPr>
                      </a:lvl4pPr>
                      <a:lvl5pPr marL="1828800" algn="l" defTabSz="457200" rtl="0" eaLnBrk="1" latinLnBrk="0" hangingPunct="1">
                        <a:defRPr sz="1800" kern="1200">
                          <a:solidFill>
                            <a:schemeClr val="tx1"/>
                          </a:solidFill>
                          <a:latin typeface="Gill Sans MT" panose="020B0502020104020203"/>
                        </a:defRPr>
                      </a:lvl5pPr>
                      <a:lvl6pPr marL="2286000" algn="l" defTabSz="457200" rtl="0" eaLnBrk="1" latinLnBrk="0" hangingPunct="1">
                        <a:defRPr sz="1800" kern="1200">
                          <a:solidFill>
                            <a:schemeClr val="tx1"/>
                          </a:solidFill>
                          <a:latin typeface="Gill Sans MT" panose="020B0502020104020203"/>
                        </a:defRPr>
                      </a:lvl6pPr>
                      <a:lvl7pPr marL="2743200" algn="l" defTabSz="457200" rtl="0" eaLnBrk="1" latinLnBrk="0" hangingPunct="1">
                        <a:defRPr sz="1800" kern="1200">
                          <a:solidFill>
                            <a:schemeClr val="tx1"/>
                          </a:solidFill>
                          <a:latin typeface="Gill Sans MT" panose="020B0502020104020203"/>
                        </a:defRPr>
                      </a:lvl7pPr>
                      <a:lvl8pPr marL="3200400" algn="l" defTabSz="457200" rtl="0" eaLnBrk="1" latinLnBrk="0" hangingPunct="1">
                        <a:defRPr sz="1800" kern="1200">
                          <a:solidFill>
                            <a:schemeClr val="tx1"/>
                          </a:solidFill>
                          <a:latin typeface="Gill Sans MT" panose="020B0502020104020203"/>
                        </a:defRPr>
                      </a:lvl8pPr>
                      <a:lvl9pPr marL="3657600" algn="l" defTabSz="457200" rtl="0" eaLnBrk="1" latinLnBrk="0" hangingPunct="1">
                        <a:defRPr sz="1800" kern="1200">
                          <a:solidFill>
                            <a:schemeClr val="tx1"/>
                          </a:solidFill>
                          <a:latin typeface="Gill Sans MT" panose="020B0502020104020203"/>
                        </a:defRPr>
                      </a:lvl9pPr>
                    </a:lstStyle>
                    <a:p>
                      <a:pPr algn="ctr" fontAlgn="ctr"/>
                      <a:r>
                        <a:rPr lang="es-CO" sz="1000" b="1" i="0" u="none" strike="noStrike" dirty="0">
                          <a:solidFill>
                            <a:srgbClr val="000000"/>
                          </a:solidFill>
                          <a:effectLst/>
                          <a:latin typeface="Calibri" panose="020F0502020204030204" pitchFamily="34" charset="0"/>
                        </a:rPr>
                        <a:t>DIRECCIÓN</a:t>
                      </a:r>
                    </a:p>
                  </a:txBody>
                  <a:tcPr marL="6870" marR="6870" marT="687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DDEBF7"/>
                    </a:solidFill>
                  </a:tcPr>
                </a:tc>
                <a:tc>
                  <a:txBody>
                    <a:bodyPr/>
                    <a:lstStyle>
                      <a:lvl1pPr marL="0" algn="l" defTabSz="457200" rtl="0" eaLnBrk="1" latinLnBrk="0" hangingPunct="1">
                        <a:defRPr sz="1800" kern="1200">
                          <a:solidFill>
                            <a:schemeClr val="tx1"/>
                          </a:solidFill>
                          <a:latin typeface="Gill Sans MT" panose="020B0502020104020203"/>
                        </a:defRPr>
                      </a:lvl1pPr>
                      <a:lvl2pPr marL="457200" algn="l" defTabSz="457200" rtl="0" eaLnBrk="1" latinLnBrk="0" hangingPunct="1">
                        <a:defRPr sz="1800" kern="1200">
                          <a:solidFill>
                            <a:schemeClr val="tx1"/>
                          </a:solidFill>
                          <a:latin typeface="Gill Sans MT" panose="020B0502020104020203"/>
                        </a:defRPr>
                      </a:lvl2pPr>
                      <a:lvl3pPr marL="914400" algn="l" defTabSz="457200" rtl="0" eaLnBrk="1" latinLnBrk="0" hangingPunct="1">
                        <a:defRPr sz="1800" kern="1200">
                          <a:solidFill>
                            <a:schemeClr val="tx1"/>
                          </a:solidFill>
                          <a:latin typeface="Gill Sans MT" panose="020B0502020104020203"/>
                        </a:defRPr>
                      </a:lvl3pPr>
                      <a:lvl4pPr marL="1371600" algn="l" defTabSz="457200" rtl="0" eaLnBrk="1" latinLnBrk="0" hangingPunct="1">
                        <a:defRPr sz="1800" kern="1200">
                          <a:solidFill>
                            <a:schemeClr val="tx1"/>
                          </a:solidFill>
                          <a:latin typeface="Gill Sans MT" panose="020B0502020104020203"/>
                        </a:defRPr>
                      </a:lvl4pPr>
                      <a:lvl5pPr marL="1828800" algn="l" defTabSz="457200" rtl="0" eaLnBrk="1" latinLnBrk="0" hangingPunct="1">
                        <a:defRPr sz="1800" kern="1200">
                          <a:solidFill>
                            <a:schemeClr val="tx1"/>
                          </a:solidFill>
                          <a:latin typeface="Gill Sans MT" panose="020B0502020104020203"/>
                        </a:defRPr>
                      </a:lvl5pPr>
                      <a:lvl6pPr marL="2286000" algn="l" defTabSz="457200" rtl="0" eaLnBrk="1" latinLnBrk="0" hangingPunct="1">
                        <a:defRPr sz="1800" kern="1200">
                          <a:solidFill>
                            <a:schemeClr val="tx1"/>
                          </a:solidFill>
                          <a:latin typeface="Gill Sans MT" panose="020B0502020104020203"/>
                        </a:defRPr>
                      </a:lvl6pPr>
                      <a:lvl7pPr marL="2743200" algn="l" defTabSz="457200" rtl="0" eaLnBrk="1" latinLnBrk="0" hangingPunct="1">
                        <a:defRPr sz="1800" kern="1200">
                          <a:solidFill>
                            <a:schemeClr val="tx1"/>
                          </a:solidFill>
                          <a:latin typeface="Gill Sans MT" panose="020B0502020104020203"/>
                        </a:defRPr>
                      </a:lvl7pPr>
                      <a:lvl8pPr marL="3200400" algn="l" defTabSz="457200" rtl="0" eaLnBrk="1" latinLnBrk="0" hangingPunct="1">
                        <a:defRPr sz="1800" kern="1200">
                          <a:solidFill>
                            <a:schemeClr val="tx1"/>
                          </a:solidFill>
                          <a:latin typeface="Gill Sans MT" panose="020B0502020104020203"/>
                        </a:defRPr>
                      </a:lvl8pPr>
                      <a:lvl9pPr marL="3657600" algn="l" defTabSz="457200" rtl="0" eaLnBrk="1" latinLnBrk="0" hangingPunct="1">
                        <a:defRPr sz="1800" kern="1200">
                          <a:solidFill>
                            <a:schemeClr val="tx1"/>
                          </a:solidFill>
                          <a:latin typeface="Gill Sans MT" panose="020B0502020104020203"/>
                        </a:defRPr>
                      </a:lvl9pPr>
                    </a:lstStyle>
                    <a:p>
                      <a:pPr algn="ctr" fontAlgn="ctr"/>
                      <a:r>
                        <a:rPr lang="es-CO" sz="1000" b="1" i="0" u="none" strike="noStrike">
                          <a:solidFill>
                            <a:srgbClr val="000000"/>
                          </a:solidFill>
                          <a:effectLst/>
                          <a:latin typeface="Calibri" panose="020F0502020204030204" pitchFamily="34" charset="0"/>
                        </a:rPr>
                        <a:t>CIUDAD</a:t>
                      </a:r>
                    </a:p>
                  </a:txBody>
                  <a:tcPr marL="6870" marR="6870" marT="687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DDEBF7"/>
                    </a:solidFill>
                  </a:tcPr>
                </a:tc>
                <a:tc>
                  <a:txBody>
                    <a:bodyPr/>
                    <a:lstStyle>
                      <a:lvl1pPr marL="0" algn="l" defTabSz="457200" rtl="0" eaLnBrk="1" latinLnBrk="0" hangingPunct="1">
                        <a:defRPr sz="1800" kern="1200">
                          <a:solidFill>
                            <a:schemeClr val="tx1"/>
                          </a:solidFill>
                          <a:latin typeface="Gill Sans MT" panose="020B0502020104020203"/>
                        </a:defRPr>
                      </a:lvl1pPr>
                      <a:lvl2pPr marL="457200" algn="l" defTabSz="457200" rtl="0" eaLnBrk="1" latinLnBrk="0" hangingPunct="1">
                        <a:defRPr sz="1800" kern="1200">
                          <a:solidFill>
                            <a:schemeClr val="tx1"/>
                          </a:solidFill>
                          <a:latin typeface="Gill Sans MT" panose="020B0502020104020203"/>
                        </a:defRPr>
                      </a:lvl2pPr>
                      <a:lvl3pPr marL="914400" algn="l" defTabSz="457200" rtl="0" eaLnBrk="1" latinLnBrk="0" hangingPunct="1">
                        <a:defRPr sz="1800" kern="1200">
                          <a:solidFill>
                            <a:schemeClr val="tx1"/>
                          </a:solidFill>
                          <a:latin typeface="Gill Sans MT" panose="020B0502020104020203"/>
                        </a:defRPr>
                      </a:lvl3pPr>
                      <a:lvl4pPr marL="1371600" algn="l" defTabSz="457200" rtl="0" eaLnBrk="1" latinLnBrk="0" hangingPunct="1">
                        <a:defRPr sz="1800" kern="1200">
                          <a:solidFill>
                            <a:schemeClr val="tx1"/>
                          </a:solidFill>
                          <a:latin typeface="Gill Sans MT" panose="020B0502020104020203"/>
                        </a:defRPr>
                      </a:lvl4pPr>
                      <a:lvl5pPr marL="1828800" algn="l" defTabSz="457200" rtl="0" eaLnBrk="1" latinLnBrk="0" hangingPunct="1">
                        <a:defRPr sz="1800" kern="1200">
                          <a:solidFill>
                            <a:schemeClr val="tx1"/>
                          </a:solidFill>
                          <a:latin typeface="Gill Sans MT" panose="020B0502020104020203"/>
                        </a:defRPr>
                      </a:lvl5pPr>
                      <a:lvl6pPr marL="2286000" algn="l" defTabSz="457200" rtl="0" eaLnBrk="1" latinLnBrk="0" hangingPunct="1">
                        <a:defRPr sz="1800" kern="1200">
                          <a:solidFill>
                            <a:schemeClr val="tx1"/>
                          </a:solidFill>
                          <a:latin typeface="Gill Sans MT" panose="020B0502020104020203"/>
                        </a:defRPr>
                      </a:lvl6pPr>
                      <a:lvl7pPr marL="2743200" algn="l" defTabSz="457200" rtl="0" eaLnBrk="1" latinLnBrk="0" hangingPunct="1">
                        <a:defRPr sz="1800" kern="1200">
                          <a:solidFill>
                            <a:schemeClr val="tx1"/>
                          </a:solidFill>
                          <a:latin typeface="Gill Sans MT" panose="020B0502020104020203"/>
                        </a:defRPr>
                      </a:lvl7pPr>
                      <a:lvl8pPr marL="3200400" algn="l" defTabSz="457200" rtl="0" eaLnBrk="1" latinLnBrk="0" hangingPunct="1">
                        <a:defRPr sz="1800" kern="1200">
                          <a:solidFill>
                            <a:schemeClr val="tx1"/>
                          </a:solidFill>
                          <a:latin typeface="Gill Sans MT" panose="020B0502020104020203"/>
                        </a:defRPr>
                      </a:lvl8pPr>
                      <a:lvl9pPr marL="3657600" algn="l" defTabSz="457200" rtl="0" eaLnBrk="1" latinLnBrk="0" hangingPunct="1">
                        <a:defRPr sz="1800" kern="1200">
                          <a:solidFill>
                            <a:schemeClr val="tx1"/>
                          </a:solidFill>
                          <a:latin typeface="Gill Sans MT" panose="020B0502020104020203"/>
                        </a:defRPr>
                      </a:lvl9pPr>
                    </a:lstStyle>
                    <a:p>
                      <a:pPr algn="ctr" fontAlgn="ctr"/>
                      <a:r>
                        <a:rPr lang="es-CO" sz="1000" b="1" i="0" u="none" strike="noStrike">
                          <a:solidFill>
                            <a:srgbClr val="000000"/>
                          </a:solidFill>
                          <a:effectLst/>
                          <a:latin typeface="Calibri" panose="020F0502020204030204" pitchFamily="34" charset="0"/>
                        </a:rPr>
                        <a:t>VALOR AVALÚO</a:t>
                      </a:r>
                    </a:p>
                  </a:txBody>
                  <a:tcPr marL="6870" marR="6870" marT="687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DDEBF7"/>
                    </a:solidFill>
                  </a:tcPr>
                </a:tc>
                <a:tc>
                  <a:txBody>
                    <a:bodyPr/>
                    <a:lstStyle>
                      <a:lvl1pPr marL="0" algn="l" defTabSz="457200" rtl="0" eaLnBrk="1" latinLnBrk="0" hangingPunct="1">
                        <a:defRPr sz="1800" kern="1200">
                          <a:solidFill>
                            <a:schemeClr val="tx1"/>
                          </a:solidFill>
                          <a:latin typeface="Gill Sans MT" panose="020B0502020104020203"/>
                        </a:defRPr>
                      </a:lvl1pPr>
                      <a:lvl2pPr marL="457200" algn="l" defTabSz="457200" rtl="0" eaLnBrk="1" latinLnBrk="0" hangingPunct="1">
                        <a:defRPr sz="1800" kern="1200">
                          <a:solidFill>
                            <a:schemeClr val="tx1"/>
                          </a:solidFill>
                          <a:latin typeface="Gill Sans MT" panose="020B0502020104020203"/>
                        </a:defRPr>
                      </a:lvl2pPr>
                      <a:lvl3pPr marL="914400" algn="l" defTabSz="457200" rtl="0" eaLnBrk="1" latinLnBrk="0" hangingPunct="1">
                        <a:defRPr sz="1800" kern="1200">
                          <a:solidFill>
                            <a:schemeClr val="tx1"/>
                          </a:solidFill>
                          <a:latin typeface="Gill Sans MT" panose="020B0502020104020203"/>
                        </a:defRPr>
                      </a:lvl3pPr>
                      <a:lvl4pPr marL="1371600" algn="l" defTabSz="457200" rtl="0" eaLnBrk="1" latinLnBrk="0" hangingPunct="1">
                        <a:defRPr sz="1800" kern="1200">
                          <a:solidFill>
                            <a:schemeClr val="tx1"/>
                          </a:solidFill>
                          <a:latin typeface="Gill Sans MT" panose="020B0502020104020203"/>
                        </a:defRPr>
                      </a:lvl4pPr>
                      <a:lvl5pPr marL="1828800" algn="l" defTabSz="457200" rtl="0" eaLnBrk="1" latinLnBrk="0" hangingPunct="1">
                        <a:defRPr sz="1800" kern="1200">
                          <a:solidFill>
                            <a:schemeClr val="tx1"/>
                          </a:solidFill>
                          <a:latin typeface="Gill Sans MT" panose="020B0502020104020203"/>
                        </a:defRPr>
                      </a:lvl5pPr>
                      <a:lvl6pPr marL="2286000" algn="l" defTabSz="457200" rtl="0" eaLnBrk="1" latinLnBrk="0" hangingPunct="1">
                        <a:defRPr sz="1800" kern="1200">
                          <a:solidFill>
                            <a:schemeClr val="tx1"/>
                          </a:solidFill>
                          <a:latin typeface="Gill Sans MT" panose="020B0502020104020203"/>
                        </a:defRPr>
                      </a:lvl6pPr>
                      <a:lvl7pPr marL="2743200" algn="l" defTabSz="457200" rtl="0" eaLnBrk="1" latinLnBrk="0" hangingPunct="1">
                        <a:defRPr sz="1800" kern="1200">
                          <a:solidFill>
                            <a:schemeClr val="tx1"/>
                          </a:solidFill>
                          <a:latin typeface="Gill Sans MT" panose="020B0502020104020203"/>
                        </a:defRPr>
                      </a:lvl7pPr>
                      <a:lvl8pPr marL="3200400" algn="l" defTabSz="457200" rtl="0" eaLnBrk="1" latinLnBrk="0" hangingPunct="1">
                        <a:defRPr sz="1800" kern="1200">
                          <a:solidFill>
                            <a:schemeClr val="tx1"/>
                          </a:solidFill>
                          <a:latin typeface="Gill Sans MT" panose="020B0502020104020203"/>
                        </a:defRPr>
                      </a:lvl8pPr>
                      <a:lvl9pPr marL="3657600" algn="l" defTabSz="457200" rtl="0" eaLnBrk="1" latinLnBrk="0" hangingPunct="1">
                        <a:defRPr sz="1800" kern="1200">
                          <a:solidFill>
                            <a:schemeClr val="tx1"/>
                          </a:solidFill>
                          <a:latin typeface="Gill Sans MT" panose="020B0502020104020203"/>
                        </a:defRPr>
                      </a:lvl9pPr>
                    </a:lstStyle>
                    <a:p>
                      <a:pPr algn="ctr" fontAlgn="ctr"/>
                      <a:r>
                        <a:rPr lang="es-CO" sz="1000" b="1" i="0" u="none" strike="noStrike">
                          <a:solidFill>
                            <a:srgbClr val="000000"/>
                          </a:solidFill>
                          <a:effectLst/>
                          <a:latin typeface="Calibri" panose="020F0502020204030204" pitchFamily="34" charset="0"/>
                        </a:rPr>
                        <a:t>ESTADO OCUPACIÓN</a:t>
                      </a:r>
                    </a:p>
                  </a:txBody>
                  <a:tcPr marL="6870" marR="6870" marT="687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DDEBF7"/>
                    </a:solidFill>
                  </a:tcPr>
                </a:tc>
                <a:tc>
                  <a:txBody>
                    <a:bodyPr/>
                    <a:lstStyle>
                      <a:lvl1pPr marL="0" algn="l" defTabSz="457200" rtl="0" eaLnBrk="1" latinLnBrk="0" hangingPunct="1">
                        <a:defRPr sz="1800" kern="1200">
                          <a:solidFill>
                            <a:schemeClr val="tx1"/>
                          </a:solidFill>
                          <a:latin typeface="Gill Sans MT" panose="020B0502020104020203"/>
                        </a:defRPr>
                      </a:lvl1pPr>
                      <a:lvl2pPr marL="457200" algn="l" defTabSz="457200" rtl="0" eaLnBrk="1" latinLnBrk="0" hangingPunct="1">
                        <a:defRPr sz="1800" kern="1200">
                          <a:solidFill>
                            <a:schemeClr val="tx1"/>
                          </a:solidFill>
                          <a:latin typeface="Gill Sans MT" panose="020B0502020104020203"/>
                        </a:defRPr>
                      </a:lvl2pPr>
                      <a:lvl3pPr marL="914400" algn="l" defTabSz="457200" rtl="0" eaLnBrk="1" latinLnBrk="0" hangingPunct="1">
                        <a:defRPr sz="1800" kern="1200">
                          <a:solidFill>
                            <a:schemeClr val="tx1"/>
                          </a:solidFill>
                          <a:latin typeface="Gill Sans MT" panose="020B0502020104020203"/>
                        </a:defRPr>
                      </a:lvl3pPr>
                      <a:lvl4pPr marL="1371600" algn="l" defTabSz="457200" rtl="0" eaLnBrk="1" latinLnBrk="0" hangingPunct="1">
                        <a:defRPr sz="1800" kern="1200">
                          <a:solidFill>
                            <a:schemeClr val="tx1"/>
                          </a:solidFill>
                          <a:latin typeface="Gill Sans MT" panose="020B0502020104020203"/>
                        </a:defRPr>
                      </a:lvl4pPr>
                      <a:lvl5pPr marL="1828800" algn="l" defTabSz="457200" rtl="0" eaLnBrk="1" latinLnBrk="0" hangingPunct="1">
                        <a:defRPr sz="1800" kern="1200">
                          <a:solidFill>
                            <a:schemeClr val="tx1"/>
                          </a:solidFill>
                          <a:latin typeface="Gill Sans MT" panose="020B0502020104020203"/>
                        </a:defRPr>
                      </a:lvl5pPr>
                      <a:lvl6pPr marL="2286000" algn="l" defTabSz="457200" rtl="0" eaLnBrk="1" latinLnBrk="0" hangingPunct="1">
                        <a:defRPr sz="1800" kern="1200">
                          <a:solidFill>
                            <a:schemeClr val="tx1"/>
                          </a:solidFill>
                          <a:latin typeface="Gill Sans MT" panose="020B0502020104020203"/>
                        </a:defRPr>
                      </a:lvl6pPr>
                      <a:lvl7pPr marL="2743200" algn="l" defTabSz="457200" rtl="0" eaLnBrk="1" latinLnBrk="0" hangingPunct="1">
                        <a:defRPr sz="1800" kern="1200">
                          <a:solidFill>
                            <a:schemeClr val="tx1"/>
                          </a:solidFill>
                          <a:latin typeface="Gill Sans MT" panose="020B0502020104020203"/>
                        </a:defRPr>
                      </a:lvl7pPr>
                      <a:lvl8pPr marL="3200400" algn="l" defTabSz="457200" rtl="0" eaLnBrk="1" latinLnBrk="0" hangingPunct="1">
                        <a:defRPr sz="1800" kern="1200">
                          <a:solidFill>
                            <a:schemeClr val="tx1"/>
                          </a:solidFill>
                          <a:latin typeface="Gill Sans MT" panose="020B0502020104020203"/>
                        </a:defRPr>
                      </a:lvl8pPr>
                      <a:lvl9pPr marL="3657600" algn="l" defTabSz="457200" rtl="0" eaLnBrk="1" latinLnBrk="0" hangingPunct="1">
                        <a:defRPr sz="1800" kern="1200">
                          <a:solidFill>
                            <a:schemeClr val="tx1"/>
                          </a:solidFill>
                          <a:latin typeface="Gill Sans MT" panose="020B0502020104020203"/>
                        </a:defRPr>
                      </a:lvl9pPr>
                    </a:lstStyle>
                    <a:p>
                      <a:pPr algn="ctr" fontAlgn="ctr"/>
                      <a:r>
                        <a:rPr lang="es-CO" sz="1000" b="1" i="0" u="none" strike="noStrike" dirty="0">
                          <a:solidFill>
                            <a:srgbClr val="000000"/>
                          </a:solidFill>
                          <a:effectLst/>
                          <a:latin typeface="Calibri" panose="020F0502020204030204" pitchFamily="34" charset="0"/>
                        </a:rPr>
                        <a:t>INGRESOS ANUALES</a:t>
                      </a:r>
                    </a:p>
                  </a:txBody>
                  <a:tcPr marL="6870" marR="6870" marT="687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DDEBF7"/>
                    </a:solidFill>
                  </a:tcPr>
                </a:tc>
                <a:tc>
                  <a:txBody>
                    <a:bodyPr/>
                    <a:lstStyle>
                      <a:lvl1pPr marL="0" algn="l" defTabSz="457200" rtl="0" eaLnBrk="1" latinLnBrk="0" hangingPunct="1">
                        <a:defRPr sz="1800" kern="1200">
                          <a:solidFill>
                            <a:schemeClr val="tx1"/>
                          </a:solidFill>
                          <a:latin typeface="Gill Sans MT" panose="020B0502020104020203"/>
                        </a:defRPr>
                      </a:lvl1pPr>
                      <a:lvl2pPr marL="457200" algn="l" defTabSz="457200" rtl="0" eaLnBrk="1" latinLnBrk="0" hangingPunct="1">
                        <a:defRPr sz="1800" kern="1200">
                          <a:solidFill>
                            <a:schemeClr val="tx1"/>
                          </a:solidFill>
                          <a:latin typeface="Gill Sans MT" panose="020B0502020104020203"/>
                        </a:defRPr>
                      </a:lvl2pPr>
                      <a:lvl3pPr marL="914400" algn="l" defTabSz="457200" rtl="0" eaLnBrk="1" latinLnBrk="0" hangingPunct="1">
                        <a:defRPr sz="1800" kern="1200">
                          <a:solidFill>
                            <a:schemeClr val="tx1"/>
                          </a:solidFill>
                          <a:latin typeface="Gill Sans MT" panose="020B0502020104020203"/>
                        </a:defRPr>
                      </a:lvl3pPr>
                      <a:lvl4pPr marL="1371600" algn="l" defTabSz="457200" rtl="0" eaLnBrk="1" latinLnBrk="0" hangingPunct="1">
                        <a:defRPr sz="1800" kern="1200">
                          <a:solidFill>
                            <a:schemeClr val="tx1"/>
                          </a:solidFill>
                          <a:latin typeface="Gill Sans MT" panose="020B0502020104020203"/>
                        </a:defRPr>
                      </a:lvl4pPr>
                      <a:lvl5pPr marL="1828800" algn="l" defTabSz="457200" rtl="0" eaLnBrk="1" latinLnBrk="0" hangingPunct="1">
                        <a:defRPr sz="1800" kern="1200">
                          <a:solidFill>
                            <a:schemeClr val="tx1"/>
                          </a:solidFill>
                          <a:latin typeface="Gill Sans MT" panose="020B0502020104020203"/>
                        </a:defRPr>
                      </a:lvl5pPr>
                      <a:lvl6pPr marL="2286000" algn="l" defTabSz="457200" rtl="0" eaLnBrk="1" latinLnBrk="0" hangingPunct="1">
                        <a:defRPr sz="1800" kern="1200">
                          <a:solidFill>
                            <a:schemeClr val="tx1"/>
                          </a:solidFill>
                          <a:latin typeface="Gill Sans MT" panose="020B0502020104020203"/>
                        </a:defRPr>
                      </a:lvl6pPr>
                      <a:lvl7pPr marL="2743200" algn="l" defTabSz="457200" rtl="0" eaLnBrk="1" latinLnBrk="0" hangingPunct="1">
                        <a:defRPr sz="1800" kern="1200">
                          <a:solidFill>
                            <a:schemeClr val="tx1"/>
                          </a:solidFill>
                          <a:latin typeface="Gill Sans MT" panose="020B0502020104020203"/>
                        </a:defRPr>
                      </a:lvl7pPr>
                      <a:lvl8pPr marL="3200400" algn="l" defTabSz="457200" rtl="0" eaLnBrk="1" latinLnBrk="0" hangingPunct="1">
                        <a:defRPr sz="1800" kern="1200">
                          <a:solidFill>
                            <a:schemeClr val="tx1"/>
                          </a:solidFill>
                          <a:latin typeface="Gill Sans MT" panose="020B0502020104020203"/>
                        </a:defRPr>
                      </a:lvl8pPr>
                      <a:lvl9pPr marL="3657600" algn="l" defTabSz="457200" rtl="0" eaLnBrk="1" latinLnBrk="0" hangingPunct="1">
                        <a:defRPr sz="1800" kern="1200">
                          <a:solidFill>
                            <a:schemeClr val="tx1"/>
                          </a:solidFill>
                          <a:latin typeface="Gill Sans MT" panose="020B0502020104020203"/>
                        </a:defRPr>
                      </a:lvl9pPr>
                    </a:lstStyle>
                    <a:p>
                      <a:pPr algn="ctr" fontAlgn="ctr"/>
                      <a:r>
                        <a:rPr lang="es-CO" sz="1000" b="1" i="0" u="none" strike="noStrike" dirty="0">
                          <a:solidFill>
                            <a:srgbClr val="000000"/>
                          </a:solidFill>
                          <a:effectLst/>
                          <a:latin typeface="Calibri" panose="020F0502020204030204" pitchFamily="34" charset="0"/>
                        </a:rPr>
                        <a:t>GASTOS ANUALES</a:t>
                      </a:r>
                    </a:p>
                  </a:txBody>
                  <a:tcPr marL="6870" marR="6870" marT="687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DDEBF7"/>
                    </a:solidFill>
                  </a:tcPr>
                </a:tc>
                <a:tc>
                  <a:txBody>
                    <a:bodyPr/>
                    <a:lstStyle>
                      <a:lvl1pPr marL="0" algn="l" defTabSz="457200" rtl="0" eaLnBrk="1" latinLnBrk="0" hangingPunct="1">
                        <a:defRPr sz="1800" kern="1200">
                          <a:solidFill>
                            <a:schemeClr val="tx1"/>
                          </a:solidFill>
                          <a:latin typeface="Gill Sans MT" panose="020B0502020104020203"/>
                        </a:defRPr>
                      </a:lvl1pPr>
                      <a:lvl2pPr marL="457200" algn="l" defTabSz="457200" rtl="0" eaLnBrk="1" latinLnBrk="0" hangingPunct="1">
                        <a:defRPr sz="1800" kern="1200">
                          <a:solidFill>
                            <a:schemeClr val="tx1"/>
                          </a:solidFill>
                          <a:latin typeface="Gill Sans MT" panose="020B0502020104020203"/>
                        </a:defRPr>
                      </a:lvl2pPr>
                      <a:lvl3pPr marL="914400" algn="l" defTabSz="457200" rtl="0" eaLnBrk="1" latinLnBrk="0" hangingPunct="1">
                        <a:defRPr sz="1800" kern="1200">
                          <a:solidFill>
                            <a:schemeClr val="tx1"/>
                          </a:solidFill>
                          <a:latin typeface="Gill Sans MT" panose="020B0502020104020203"/>
                        </a:defRPr>
                      </a:lvl3pPr>
                      <a:lvl4pPr marL="1371600" algn="l" defTabSz="457200" rtl="0" eaLnBrk="1" latinLnBrk="0" hangingPunct="1">
                        <a:defRPr sz="1800" kern="1200">
                          <a:solidFill>
                            <a:schemeClr val="tx1"/>
                          </a:solidFill>
                          <a:latin typeface="Gill Sans MT" panose="020B0502020104020203"/>
                        </a:defRPr>
                      </a:lvl4pPr>
                      <a:lvl5pPr marL="1828800" algn="l" defTabSz="457200" rtl="0" eaLnBrk="1" latinLnBrk="0" hangingPunct="1">
                        <a:defRPr sz="1800" kern="1200">
                          <a:solidFill>
                            <a:schemeClr val="tx1"/>
                          </a:solidFill>
                          <a:latin typeface="Gill Sans MT" panose="020B0502020104020203"/>
                        </a:defRPr>
                      </a:lvl5pPr>
                      <a:lvl6pPr marL="2286000" algn="l" defTabSz="457200" rtl="0" eaLnBrk="1" latinLnBrk="0" hangingPunct="1">
                        <a:defRPr sz="1800" kern="1200">
                          <a:solidFill>
                            <a:schemeClr val="tx1"/>
                          </a:solidFill>
                          <a:latin typeface="Gill Sans MT" panose="020B0502020104020203"/>
                        </a:defRPr>
                      </a:lvl6pPr>
                      <a:lvl7pPr marL="2743200" algn="l" defTabSz="457200" rtl="0" eaLnBrk="1" latinLnBrk="0" hangingPunct="1">
                        <a:defRPr sz="1800" kern="1200">
                          <a:solidFill>
                            <a:schemeClr val="tx1"/>
                          </a:solidFill>
                          <a:latin typeface="Gill Sans MT" panose="020B0502020104020203"/>
                        </a:defRPr>
                      </a:lvl7pPr>
                      <a:lvl8pPr marL="3200400" algn="l" defTabSz="457200" rtl="0" eaLnBrk="1" latinLnBrk="0" hangingPunct="1">
                        <a:defRPr sz="1800" kern="1200">
                          <a:solidFill>
                            <a:schemeClr val="tx1"/>
                          </a:solidFill>
                          <a:latin typeface="Gill Sans MT" panose="020B0502020104020203"/>
                        </a:defRPr>
                      </a:lvl8pPr>
                      <a:lvl9pPr marL="3657600" algn="l" defTabSz="457200" rtl="0" eaLnBrk="1" latinLnBrk="0" hangingPunct="1">
                        <a:defRPr sz="1800" kern="1200">
                          <a:solidFill>
                            <a:schemeClr val="tx1"/>
                          </a:solidFill>
                          <a:latin typeface="Gill Sans MT" panose="020B0502020104020203"/>
                        </a:defRPr>
                      </a:lvl9pPr>
                    </a:lstStyle>
                    <a:p>
                      <a:pPr algn="ctr" fontAlgn="ctr"/>
                      <a:r>
                        <a:rPr lang="es-CO" sz="1000" b="1" i="0" u="none" strike="noStrike">
                          <a:solidFill>
                            <a:srgbClr val="000000"/>
                          </a:solidFill>
                          <a:effectLst/>
                          <a:latin typeface="Calibri" panose="020F0502020204030204" pitchFamily="34" charset="0"/>
                        </a:rPr>
                        <a:t>N SAE</a:t>
                      </a:r>
                    </a:p>
                  </a:txBody>
                  <a:tcPr marL="6870" marR="6870" marT="687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DDEBF7"/>
                    </a:solidFill>
                  </a:tcPr>
                </a:tc>
                <a:tc>
                  <a:txBody>
                    <a:bodyPr/>
                    <a:lstStyle>
                      <a:lvl1pPr marL="0" algn="l" defTabSz="457200" rtl="0" eaLnBrk="1" latinLnBrk="0" hangingPunct="1">
                        <a:defRPr sz="1800" kern="1200">
                          <a:solidFill>
                            <a:schemeClr val="tx1"/>
                          </a:solidFill>
                          <a:latin typeface="Gill Sans MT" panose="020B0502020104020203"/>
                        </a:defRPr>
                      </a:lvl1pPr>
                      <a:lvl2pPr marL="457200" algn="l" defTabSz="457200" rtl="0" eaLnBrk="1" latinLnBrk="0" hangingPunct="1">
                        <a:defRPr sz="1800" kern="1200">
                          <a:solidFill>
                            <a:schemeClr val="tx1"/>
                          </a:solidFill>
                          <a:latin typeface="Gill Sans MT" panose="020B0502020104020203"/>
                        </a:defRPr>
                      </a:lvl2pPr>
                      <a:lvl3pPr marL="914400" algn="l" defTabSz="457200" rtl="0" eaLnBrk="1" latinLnBrk="0" hangingPunct="1">
                        <a:defRPr sz="1800" kern="1200">
                          <a:solidFill>
                            <a:schemeClr val="tx1"/>
                          </a:solidFill>
                          <a:latin typeface="Gill Sans MT" panose="020B0502020104020203"/>
                        </a:defRPr>
                      </a:lvl3pPr>
                      <a:lvl4pPr marL="1371600" algn="l" defTabSz="457200" rtl="0" eaLnBrk="1" latinLnBrk="0" hangingPunct="1">
                        <a:defRPr sz="1800" kern="1200">
                          <a:solidFill>
                            <a:schemeClr val="tx1"/>
                          </a:solidFill>
                          <a:latin typeface="Gill Sans MT" panose="020B0502020104020203"/>
                        </a:defRPr>
                      </a:lvl4pPr>
                      <a:lvl5pPr marL="1828800" algn="l" defTabSz="457200" rtl="0" eaLnBrk="1" latinLnBrk="0" hangingPunct="1">
                        <a:defRPr sz="1800" kern="1200">
                          <a:solidFill>
                            <a:schemeClr val="tx1"/>
                          </a:solidFill>
                          <a:latin typeface="Gill Sans MT" panose="020B0502020104020203"/>
                        </a:defRPr>
                      </a:lvl5pPr>
                      <a:lvl6pPr marL="2286000" algn="l" defTabSz="457200" rtl="0" eaLnBrk="1" latinLnBrk="0" hangingPunct="1">
                        <a:defRPr sz="1800" kern="1200">
                          <a:solidFill>
                            <a:schemeClr val="tx1"/>
                          </a:solidFill>
                          <a:latin typeface="Gill Sans MT" panose="020B0502020104020203"/>
                        </a:defRPr>
                      </a:lvl6pPr>
                      <a:lvl7pPr marL="2743200" algn="l" defTabSz="457200" rtl="0" eaLnBrk="1" latinLnBrk="0" hangingPunct="1">
                        <a:defRPr sz="1800" kern="1200">
                          <a:solidFill>
                            <a:schemeClr val="tx1"/>
                          </a:solidFill>
                          <a:latin typeface="Gill Sans MT" panose="020B0502020104020203"/>
                        </a:defRPr>
                      </a:lvl7pPr>
                      <a:lvl8pPr marL="3200400" algn="l" defTabSz="457200" rtl="0" eaLnBrk="1" latinLnBrk="0" hangingPunct="1">
                        <a:defRPr sz="1800" kern="1200">
                          <a:solidFill>
                            <a:schemeClr val="tx1"/>
                          </a:solidFill>
                          <a:latin typeface="Gill Sans MT" panose="020B0502020104020203"/>
                        </a:defRPr>
                      </a:lvl8pPr>
                      <a:lvl9pPr marL="3657600" algn="l" defTabSz="457200" rtl="0" eaLnBrk="1" latinLnBrk="0" hangingPunct="1">
                        <a:defRPr sz="1800" kern="1200">
                          <a:solidFill>
                            <a:schemeClr val="tx1"/>
                          </a:solidFill>
                          <a:latin typeface="Gill Sans MT" panose="020B0502020104020203"/>
                        </a:defRPr>
                      </a:lvl9pPr>
                    </a:lstStyle>
                    <a:p>
                      <a:pPr algn="ctr" fontAlgn="ctr"/>
                      <a:r>
                        <a:rPr lang="es-CO" sz="1000" b="1" i="0" u="none" strike="noStrike">
                          <a:solidFill>
                            <a:srgbClr val="000000"/>
                          </a:solidFill>
                          <a:effectLst/>
                          <a:latin typeface="Calibri" panose="020F0502020204030204" pitchFamily="34" charset="0"/>
                        </a:rPr>
                        <a:t>RESULTADO</a:t>
                      </a:r>
                    </a:p>
                  </a:txBody>
                  <a:tcPr marL="6870" marR="6870" marT="687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DDEBF7"/>
                    </a:solidFill>
                  </a:tcPr>
                </a:tc>
                <a:tc>
                  <a:txBody>
                    <a:bodyPr/>
                    <a:lstStyle>
                      <a:lvl1pPr marL="0" algn="l" defTabSz="457200" rtl="0" eaLnBrk="1" latinLnBrk="0" hangingPunct="1">
                        <a:defRPr sz="1800" kern="1200">
                          <a:solidFill>
                            <a:schemeClr val="tx1"/>
                          </a:solidFill>
                          <a:latin typeface="Gill Sans MT" panose="020B0502020104020203"/>
                        </a:defRPr>
                      </a:lvl1pPr>
                      <a:lvl2pPr marL="457200" algn="l" defTabSz="457200" rtl="0" eaLnBrk="1" latinLnBrk="0" hangingPunct="1">
                        <a:defRPr sz="1800" kern="1200">
                          <a:solidFill>
                            <a:schemeClr val="tx1"/>
                          </a:solidFill>
                          <a:latin typeface="Gill Sans MT" panose="020B0502020104020203"/>
                        </a:defRPr>
                      </a:lvl2pPr>
                      <a:lvl3pPr marL="914400" algn="l" defTabSz="457200" rtl="0" eaLnBrk="1" latinLnBrk="0" hangingPunct="1">
                        <a:defRPr sz="1800" kern="1200">
                          <a:solidFill>
                            <a:schemeClr val="tx1"/>
                          </a:solidFill>
                          <a:latin typeface="Gill Sans MT" panose="020B0502020104020203"/>
                        </a:defRPr>
                      </a:lvl3pPr>
                      <a:lvl4pPr marL="1371600" algn="l" defTabSz="457200" rtl="0" eaLnBrk="1" latinLnBrk="0" hangingPunct="1">
                        <a:defRPr sz="1800" kern="1200">
                          <a:solidFill>
                            <a:schemeClr val="tx1"/>
                          </a:solidFill>
                          <a:latin typeface="Gill Sans MT" panose="020B0502020104020203"/>
                        </a:defRPr>
                      </a:lvl4pPr>
                      <a:lvl5pPr marL="1828800" algn="l" defTabSz="457200" rtl="0" eaLnBrk="1" latinLnBrk="0" hangingPunct="1">
                        <a:defRPr sz="1800" kern="1200">
                          <a:solidFill>
                            <a:schemeClr val="tx1"/>
                          </a:solidFill>
                          <a:latin typeface="Gill Sans MT" panose="020B0502020104020203"/>
                        </a:defRPr>
                      </a:lvl5pPr>
                      <a:lvl6pPr marL="2286000" algn="l" defTabSz="457200" rtl="0" eaLnBrk="1" latinLnBrk="0" hangingPunct="1">
                        <a:defRPr sz="1800" kern="1200">
                          <a:solidFill>
                            <a:schemeClr val="tx1"/>
                          </a:solidFill>
                          <a:latin typeface="Gill Sans MT" panose="020B0502020104020203"/>
                        </a:defRPr>
                      </a:lvl6pPr>
                      <a:lvl7pPr marL="2743200" algn="l" defTabSz="457200" rtl="0" eaLnBrk="1" latinLnBrk="0" hangingPunct="1">
                        <a:defRPr sz="1800" kern="1200">
                          <a:solidFill>
                            <a:schemeClr val="tx1"/>
                          </a:solidFill>
                          <a:latin typeface="Gill Sans MT" panose="020B0502020104020203"/>
                        </a:defRPr>
                      </a:lvl7pPr>
                      <a:lvl8pPr marL="3200400" algn="l" defTabSz="457200" rtl="0" eaLnBrk="1" latinLnBrk="0" hangingPunct="1">
                        <a:defRPr sz="1800" kern="1200">
                          <a:solidFill>
                            <a:schemeClr val="tx1"/>
                          </a:solidFill>
                          <a:latin typeface="Gill Sans MT" panose="020B0502020104020203"/>
                        </a:defRPr>
                      </a:lvl8pPr>
                      <a:lvl9pPr marL="3657600" algn="l" defTabSz="457200" rtl="0" eaLnBrk="1" latinLnBrk="0" hangingPunct="1">
                        <a:defRPr sz="1800" kern="1200">
                          <a:solidFill>
                            <a:schemeClr val="tx1"/>
                          </a:solidFill>
                          <a:latin typeface="Gill Sans MT" panose="020B0502020104020203"/>
                        </a:defRPr>
                      </a:lvl9pPr>
                    </a:lstStyle>
                    <a:p>
                      <a:pPr algn="ctr" fontAlgn="ctr"/>
                      <a:r>
                        <a:rPr lang="es-CO" sz="1000" b="1" i="0" u="none" strike="noStrike">
                          <a:solidFill>
                            <a:srgbClr val="000000"/>
                          </a:solidFill>
                          <a:effectLst/>
                          <a:latin typeface="Calibri" panose="020F0502020204030204" pitchFamily="34" charset="0"/>
                        </a:rPr>
                        <a:t>EFICIENCIA</a:t>
                      </a:r>
                    </a:p>
                  </a:txBody>
                  <a:tcPr marL="6870" marR="6870" marT="687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lnTlToBr w="12700" cmpd="sng">
                      <a:noFill/>
                      <a:prstDash val="solid"/>
                    </a:lnTlToBr>
                    <a:lnBlToTr w="12700" cmpd="sng">
                      <a:noFill/>
                      <a:prstDash val="solid"/>
                    </a:lnBlToTr>
                    <a:solidFill>
                      <a:srgbClr val="DDEBF7"/>
                    </a:solidFill>
                  </a:tcPr>
                </a:tc>
                <a:extLst>
                  <a:ext uri="{0D108BD9-81ED-4DB2-BD59-A6C34878D82A}">
                    <a16:rowId xmlns:a16="http://schemas.microsoft.com/office/drawing/2014/main" val="10000"/>
                  </a:ext>
                </a:extLst>
              </a:tr>
              <a:tr h="279255">
                <a:tc>
                  <a:txBody>
                    <a:bodyPr/>
                    <a:lstStyle>
                      <a:lvl1pPr marL="0" algn="l" defTabSz="457200" rtl="0" eaLnBrk="1" latinLnBrk="0" hangingPunct="1">
                        <a:defRPr sz="1800" kern="1200">
                          <a:solidFill>
                            <a:schemeClr val="tx1"/>
                          </a:solidFill>
                          <a:latin typeface="Gill Sans MT" panose="020B0502020104020203"/>
                        </a:defRPr>
                      </a:lvl1pPr>
                      <a:lvl2pPr marL="457200" algn="l" defTabSz="457200" rtl="0" eaLnBrk="1" latinLnBrk="0" hangingPunct="1">
                        <a:defRPr sz="1800" kern="1200">
                          <a:solidFill>
                            <a:schemeClr val="tx1"/>
                          </a:solidFill>
                          <a:latin typeface="Gill Sans MT" panose="020B0502020104020203"/>
                        </a:defRPr>
                      </a:lvl2pPr>
                      <a:lvl3pPr marL="914400" algn="l" defTabSz="457200" rtl="0" eaLnBrk="1" latinLnBrk="0" hangingPunct="1">
                        <a:defRPr sz="1800" kern="1200">
                          <a:solidFill>
                            <a:schemeClr val="tx1"/>
                          </a:solidFill>
                          <a:latin typeface="Gill Sans MT" panose="020B0502020104020203"/>
                        </a:defRPr>
                      </a:lvl3pPr>
                      <a:lvl4pPr marL="1371600" algn="l" defTabSz="457200" rtl="0" eaLnBrk="1" latinLnBrk="0" hangingPunct="1">
                        <a:defRPr sz="1800" kern="1200">
                          <a:solidFill>
                            <a:schemeClr val="tx1"/>
                          </a:solidFill>
                          <a:latin typeface="Gill Sans MT" panose="020B0502020104020203"/>
                        </a:defRPr>
                      </a:lvl4pPr>
                      <a:lvl5pPr marL="1828800" algn="l" defTabSz="457200" rtl="0" eaLnBrk="1" latinLnBrk="0" hangingPunct="1">
                        <a:defRPr sz="1800" kern="1200">
                          <a:solidFill>
                            <a:schemeClr val="tx1"/>
                          </a:solidFill>
                          <a:latin typeface="Gill Sans MT" panose="020B0502020104020203"/>
                        </a:defRPr>
                      </a:lvl5pPr>
                      <a:lvl6pPr marL="2286000" algn="l" defTabSz="457200" rtl="0" eaLnBrk="1" latinLnBrk="0" hangingPunct="1">
                        <a:defRPr sz="1800" kern="1200">
                          <a:solidFill>
                            <a:schemeClr val="tx1"/>
                          </a:solidFill>
                          <a:latin typeface="Gill Sans MT" panose="020B0502020104020203"/>
                        </a:defRPr>
                      </a:lvl6pPr>
                      <a:lvl7pPr marL="2743200" algn="l" defTabSz="457200" rtl="0" eaLnBrk="1" latinLnBrk="0" hangingPunct="1">
                        <a:defRPr sz="1800" kern="1200">
                          <a:solidFill>
                            <a:schemeClr val="tx1"/>
                          </a:solidFill>
                          <a:latin typeface="Gill Sans MT" panose="020B0502020104020203"/>
                        </a:defRPr>
                      </a:lvl7pPr>
                      <a:lvl8pPr marL="3200400" algn="l" defTabSz="457200" rtl="0" eaLnBrk="1" latinLnBrk="0" hangingPunct="1">
                        <a:defRPr sz="1800" kern="1200">
                          <a:solidFill>
                            <a:schemeClr val="tx1"/>
                          </a:solidFill>
                          <a:latin typeface="Gill Sans MT" panose="020B0502020104020203"/>
                        </a:defRPr>
                      </a:lvl8pPr>
                      <a:lvl9pPr marL="3657600" algn="l" defTabSz="457200" rtl="0" eaLnBrk="1" latinLnBrk="0" hangingPunct="1">
                        <a:defRPr sz="1800" kern="1200">
                          <a:solidFill>
                            <a:schemeClr val="tx1"/>
                          </a:solidFill>
                          <a:latin typeface="Gill Sans MT" panose="020B0502020104020203"/>
                        </a:defRPr>
                      </a:lvl9pPr>
                    </a:lstStyle>
                    <a:p>
                      <a:pPr algn="ctr" fontAlgn="ctr"/>
                      <a:r>
                        <a:rPr lang="es-CO" sz="1000" b="0" i="0" u="none" strike="noStrike">
                          <a:solidFill>
                            <a:srgbClr val="000000"/>
                          </a:solidFill>
                          <a:effectLst/>
                          <a:latin typeface="Calibri" panose="020F0502020204030204" pitchFamily="34" charset="0"/>
                        </a:rPr>
                        <a:t>374</a:t>
                      </a:r>
                    </a:p>
                  </a:txBody>
                  <a:tcPr marL="6870" marR="6870" marT="6870" marB="0" anchor="ctr">
                    <a:lnL>
                      <a:noFill/>
                    </a:lnL>
                    <a:lnR>
                      <a:noFill/>
                    </a:lnR>
                    <a:lnT w="6350" cap="flat" cmpd="sng" algn="ctr">
                      <a:solidFill>
                        <a:srgbClr val="FFFFFF"/>
                      </a:solid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Gill Sans MT" panose="020B0502020104020203"/>
                        </a:defRPr>
                      </a:lvl1pPr>
                      <a:lvl2pPr marL="457200" algn="l" defTabSz="457200" rtl="0" eaLnBrk="1" latinLnBrk="0" hangingPunct="1">
                        <a:defRPr sz="1800" kern="1200">
                          <a:solidFill>
                            <a:schemeClr val="tx1"/>
                          </a:solidFill>
                          <a:latin typeface="Gill Sans MT" panose="020B0502020104020203"/>
                        </a:defRPr>
                      </a:lvl2pPr>
                      <a:lvl3pPr marL="914400" algn="l" defTabSz="457200" rtl="0" eaLnBrk="1" latinLnBrk="0" hangingPunct="1">
                        <a:defRPr sz="1800" kern="1200">
                          <a:solidFill>
                            <a:schemeClr val="tx1"/>
                          </a:solidFill>
                          <a:latin typeface="Gill Sans MT" panose="020B0502020104020203"/>
                        </a:defRPr>
                      </a:lvl3pPr>
                      <a:lvl4pPr marL="1371600" algn="l" defTabSz="457200" rtl="0" eaLnBrk="1" latinLnBrk="0" hangingPunct="1">
                        <a:defRPr sz="1800" kern="1200">
                          <a:solidFill>
                            <a:schemeClr val="tx1"/>
                          </a:solidFill>
                          <a:latin typeface="Gill Sans MT" panose="020B0502020104020203"/>
                        </a:defRPr>
                      </a:lvl4pPr>
                      <a:lvl5pPr marL="1828800" algn="l" defTabSz="457200" rtl="0" eaLnBrk="1" latinLnBrk="0" hangingPunct="1">
                        <a:defRPr sz="1800" kern="1200">
                          <a:solidFill>
                            <a:schemeClr val="tx1"/>
                          </a:solidFill>
                          <a:latin typeface="Gill Sans MT" panose="020B0502020104020203"/>
                        </a:defRPr>
                      </a:lvl5pPr>
                      <a:lvl6pPr marL="2286000" algn="l" defTabSz="457200" rtl="0" eaLnBrk="1" latinLnBrk="0" hangingPunct="1">
                        <a:defRPr sz="1800" kern="1200">
                          <a:solidFill>
                            <a:schemeClr val="tx1"/>
                          </a:solidFill>
                          <a:latin typeface="Gill Sans MT" panose="020B0502020104020203"/>
                        </a:defRPr>
                      </a:lvl6pPr>
                      <a:lvl7pPr marL="2743200" algn="l" defTabSz="457200" rtl="0" eaLnBrk="1" latinLnBrk="0" hangingPunct="1">
                        <a:defRPr sz="1800" kern="1200">
                          <a:solidFill>
                            <a:schemeClr val="tx1"/>
                          </a:solidFill>
                          <a:latin typeface="Gill Sans MT" panose="020B0502020104020203"/>
                        </a:defRPr>
                      </a:lvl7pPr>
                      <a:lvl8pPr marL="3200400" algn="l" defTabSz="457200" rtl="0" eaLnBrk="1" latinLnBrk="0" hangingPunct="1">
                        <a:defRPr sz="1800" kern="1200">
                          <a:solidFill>
                            <a:schemeClr val="tx1"/>
                          </a:solidFill>
                          <a:latin typeface="Gill Sans MT" panose="020B0502020104020203"/>
                        </a:defRPr>
                      </a:lvl8pPr>
                      <a:lvl9pPr marL="3657600" algn="l" defTabSz="457200" rtl="0" eaLnBrk="1" latinLnBrk="0" hangingPunct="1">
                        <a:defRPr sz="1800" kern="1200">
                          <a:solidFill>
                            <a:schemeClr val="tx1"/>
                          </a:solidFill>
                          <a:latin typeface="Gill Sans MT" panose="020B0502020104020203"/>
                        </a:defRPr>
                      </a:lvl9pPr>
                    </a:lstStyle>
                    <a:p>
                      <a:pPr algn="l" fontAlgn="ctr"/>
                      <a:r>
                        <a:rPr lang="es-CO" sz="1000" b="0" i="0" u="none" strike="noStrike">
                          <a:solidFill>
                            <a:srgbClr val="000000"/>
                          </a:solidFill>
                          <a:effectLst/>
                          <a:latin typeface="Calibri" panose="020F0502020204030204" pitchFamily="34" charset="0"/>
                        </a:rPr>
                        <a:t>APTO</a:t>
                      </a:r>
                    </a:p>
                  </a:txBody>
                  <a:tcPr marL="6870" marR="6870" marT="6870" marB="0" anchor="ctr">
                    <a:lnL>
                      <a:noFill/>
                    </a:lnL>
                    <a:lnR>
                      <a:noFill/>
                    </a:lnR>
                    <a:lnT w="6350" cap="flat" cmpd="sng" algn="ctr">
                      <a:solidFill>
                        <a:srgbClr val="FFFFFF"/>
                      </a:solid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Gill Sans MT" panose="020B0502020104020203"/>
                        </a:defRPr>
                      </a:lvl1pPr>
                      <a:lvl2pPr marL="457200" algn="l" defTabSz="457200" rtl="0" eaLnBrk="1" latinLnBrk="0" hangingPunct="1">
                        <a:defRPr sz="1800" kern="1200">
                          <a:solidFill>
                            <a:schemeClr val="tx1"/>
                          </a:solidFill>
                          <a:latin typeface="Gill Sans MT" panose="020B0502020104020203"/>
                        </a:defRPr>
                      </a:lvl2pPr>
                      <a:lvl3pPr marL="914400" algn="l" defTabSz="457200" rtl="0" eaLnBrk="1" latinLnBrk="0" hangingPunct="1">
                        <a:defRPr sz="1800" kern="1200">
                          <a:solidFill>
                            <a:schemeClr val="tx1"/>
                          </a:solidFill>
                          <a:latin typeface="Gill Sans MT" panose="020B0502020104020203"/>
                        </a:defRPr>
                      </a:lvl3pPr>
                      <a:lvl4pPr marL="1371600" algn="l" defTabSz="457200" rtl="0" eaLnBrk="1" latinLnBrk="0" hangingPunct="1">
                        <a:defRPr sz="1800" kern="1200">
                          <a:solidFill>
                            <a:schemeClr val="tx1"/>
                          </a:solidFill>
                          <a:latin typeface="Gill Sans MT" panose="020B0502020104020203"/>
                        </a:defRPr>
                      </a:lvl4pPr>
                      <a:lvl5pPr marL="1828800" algn="l" defTabSz="457200" rtl="0" eaLnBrk="1" latinLnBrk="0" hangingPunct="1">
                        <a:defRPr sz="1800" kern="1200">
                          <a:solidFill>
                            <a:schemeClr val="tx1"/>
                          </a:solidFill>
                          <a:latin typeface="Gill Sans MT" panose="020B0502020104020203"/>
                        </a:defRPr>
                      </a:lvl5pPr>
                      <a:lvl6pPr marL="2286000" algn="l" defTabSz="457200" rtl="0" eaLnBrk="1" latinLnBrk="0" hangingPunct="1">
                        <a:defRPr sz="1800" kern="1200">
                          <a:solidFill>
                            <a:schemeClr val="tx1"/>
                          </a:solidFill>
                          <a:latin typeface="Gill Sans MT" panose="020B0502020104020203"/>
                        </a:defRPr>
                      </a:lvl6pPr>
                      <a:lvl7pPr marL="2743200" algn="l" defTabSz="457200" rtl="0" eaLnBrk="1" latinLnBrk="0" hangingPunct="1">
                        <a:defRPr sz="1800" kern="1200">
                          <a:solidFill>
                            <a:schemeClr val="tx1"/>
                          </a:solidFill>
                          <a:latin typeface="Gill Sans MT" panose="020B0502020104020203"/>
                        </a:defRPr>
                      </a:lvl7pPr>
                      <a:lvl8pPr marL="3200400" algn="l" defTabSz="457200" rtl="0" eaLnBrk="1" latinLnBrk="0" hangingPunct="1">
                        <a:defRPr sz="1800" kern="1200">
                          <a:solidFill>
                            <a:schemeClr val="tx1"/>
                          </a:solidFill>
                          <a:latin typeface="Gill Sans MT" panose="020B0502020104020203"/>
                        </a:defRPr>
                      </a:lvl8pPr>
                      <a:lvl9pPr marL="3657600" algn="l" defTabSz="457200" rtl="0" eaLnBrk="1" latinLnBrk="0" hangingPunct="1">
                        <a:defRPr sz="1800" kern="1200">
                          <a:solidFill>
                            <a:schemeClr val="tx1"/>
                          </a:solidFill>
                          <a:latin typeface="Gill Sans MT" panose="020B0502020104020203"/>
                        </a:defRPr>
                      </a:lvl9pPr>
                    </a:lstStyle>
                    <a:p>
                      <a:pPr algn="l" fontAlgn="ctr"/>
                      <a:r>
                        <a:rPr lang="es-CO" sz="1000" b="0" i="0" u="none" strike="noStrike" dirty="0" err="1">
                          <a:solidFill>
                            <a:srgbClr val="000000"/>
                          </a:solidFill>
                          <a:effectLst/>
                          <a:latin typeface="Calibri" panose="020F0502020204030204" pitchFamily="34" charset="0"/>
                        </a:rPr>
                        <a:t>Cll</a:t>
                      </a:r>
                      <a:r>
                        <a:rPr lang="es-CO" sz="1000" b="0" i="0" u="none" strike="noStrike" dirty="0">
                          <a:solidFill>
                            <a:srgbClr val="000000"/>
                          </a:solidFill>
                          <a:effectLst/>
                          <a:latin typeface="Calibri" panose="020F0502020204030204" pitchFamily="34" charset="0"/>
                        </a:rPr>
                        <a:t> 151A No 45 66 AP 208 ED. Rivera Norte GJ 32</a:t>
                      </a:r>
                    </a:p>
                  </a:txBody>
                  <a:tcPr marL="6870" marR="6870" marT="6870" marB="0" anchor="ctr">
                    <a:lnL>
                      <a:noFill/>
                    </a:lnL>
                    <a:lnR>
                      <a:noFill/>
                    </a:lnR>
                    <a:lnT w="6350" cap="flat" cmpd="sng" algn="ctr">
                      <a:solidFill>
                        <a:srgbClr val="FFFFFF"/>
                      </a:solid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Gill Sans MT" panose="020B0502020104020203"/>
                        </a:defRPr>
                      </a:lvl1pPr>
                      <a:lvl2pPr marL="457200" algn="l" defTabSz="457200" rtl="0" eaLnBrk="1" latinLnBrk="0" hangingPunct="1">
                        <a:defRPr sz="1800" kern="1200">
                          <a:solidFill>
                            <a:schemeClr val="tx1"/>
                          </a:solidFill>
                          <a:latin typeface="Gill Sans MT" panose="020B0502020104020203"/>
                        </a:defRPr>
                      </a:lvl2pPr>
                      <a:lvl3pPr marL="914400" algn="l" defTabSz="457200" rtl="0" eaLnBrk="1" latinLnBrk="0" hangingPunct="1">
                        <a:defRPr sz="1800" kern="1200">
                          <a:solidFill>
                            <a:schemeClr val="tx1"/>
                          </a:solidFill>
                          <a:latin typeface="Gill Sans MT" panose="020B0502020104020203"/>
                        </a:defRPr>
                      </a:lvl3pPr>
                      <a:lvl4pPr marL="1371600" algn="l" defTabSz="457200" rtl="0" eaLnBrk="1" latinLnBrk="0" hangingPunct="1">
                        <a:defRPr sz="1800" kern="1200">
                          <a:solidFill>
                            <a:schemeClr val="tx1"/>
                          </a:solidFill>
                          <a:latin typeface="Gill Sans MT" panose="020B0502020104020203"/>
                        </a:defRPr>
                      </a:lvl4pPr>
                      <a:lvl5pPr marL="1828800" algn="l" defTabSz="457200" rtl="0" eaLnBrk="1" latinLnBrk="0" hangingPunct="1">
                        <a:defRPr sz="1800" kern="1200">
                          <a:solidFill>
                            <a:schemeClr val="tx1"/>
                          </a:solidFill>
                          <a:latin typeface="Gill Sans MT" panose="020B0502020104020203"/>
                        </a:defRPr>
                      </a:lvl5pPr>
                      <a:lvl6pPr marL="2286000" algn="l" defTabSz="457200" rtl="0" eaLnBrk="1" latinLnBrk="0" hangingPunct="1">
                        <a:defRPr sz="1800" kern="1200">
                          <a:solidFill>
                            <a:schemeClr val="tx1"/>
                          </a:solidFill>
                          <a:latin typeface="Gill Sans MT" panose="020B0502020104020203"/>
                        </a:defRPr>
                      </a:lvl6pPr>
                      <a:lvl7pPr marL="2743200" algn="l" defTabSz="457200" rtl="0" eaLnBrk="1" latinLnBrk="0" hangingPunct="1">
                        <a:defRPr sz="1800" kern="1200">
                          <a:solidFill>
                            <a:schemeClr val="tx1"/>
                          </a:solidFill>
                          <a:latin typeface="Gill Sans MT" panose="020B0502020104020203"/>
                        </a:defRPr>
                      </a:lvl7pPr>
                      <a:lvl8pPr marL="3200400" algn="l" defTabSz="457200" rtl="0" eaLnBrk="1" latinLnBrk="0" hangingPunct="1">
                        <a:defRPr sz="1800" kern="1200">
                          <a:solidFill>
                            <a:schemeClr val="tx1"/>
                          </a:solidFill>
                          <a:latin typeface="Gill Sans MT" panose="020B0502020104020203"/>
                        </a:defRPr>
                      </a:lvl8pPr>
                      <a:lvl9pPr marL="3657600" algn="l" defTabSz="457200" rtl="0" eaLnBrk="1" latinLnBrk="0" hangingPunct="1">
                        <a:defRPr sz="1800" kern="1200">
                          <a:solidFill>
                            <a:schemeClr val="tx1"/>
                          </a:solidFill>
                          <a:latin typeface="Gill Sans MT" panose="020B0502020104020203"/>
                        </a:defRPr>
                      </a:lvl9pPr>
                    </a:lstStyle>
                    <a:p>
                      <a:pPr algn="l" fontAlgn="ctr"/>
                      <a:r>
                        <a:rPr lang="es-CO" sz="1000" b="0" i="0" u="none" strike="noStrike">
                          <a:solidFill>
                            <a:srgbClr val="000000"/>
                          </a:solidFill>
                          <a:effectLst/>
                          <a:latin typeface="Calibri" panose="020F0502020204030204" pitchFamily="34" charset="0"/>
                        </a:rPr>
                        <a:t>BOGOTA</a:t>
                      </a:r>
                    </a:p>
                  </a:txBody>
                  <a:tcPr marL="6870" marR="6870" marT="6870" marB="0" anchor="ctr">
                    <a:lnL>
                      <a:noFill/>
                    </a:lnL>
                    <a:lnR>
                      <a:noFill/>
                    </a:lnR>
                    <a:lnT w="6350" cap="flat" cmpd="sng" algn="ctr">
                      <a:solidFill>
                        <a:srgbClr val="FFFFFF"/>
                      </a:solid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Gill Sans MT" panose="020B0502020104020203"/>
                        </a:defRPr>
                      </a:lvl1pPr>
                      <a:lvl2pPr marL="457200" algn="l" defTabSz="457200" rtl="0" eaLnBrk="1" latinLnBrk="0" hangingPunct="1">
                        <a:defRPr sz="1800" kern="1200">
                          <a:solidFill>
                            <a:schemeClr val="tx1"/>
                          </a:solidFill>
                          <a:latin typeface="Gill Sans MT" panose="020B0502020104020203"/>
                        </a:defRPr>
                      </a:lvl2pPr>
                      <a:lvl3pPr marL="914400" algn="l" defTabSz="457200" rtl="0" eaLnBrk="1" latinLnBrk="0" hangingPunct="1">
                        <a:defRPr sz="1800" kern="1200">
                          <a:solidFill>
                            <a:schemeClr val="tx1"/>
                          </a:solidFill>
                          <a:latin typeface="Gill Sans MT" panose="020B0502020104020203"/>
                        </a:defRPr>
                      </a:lvl3pPr>
                      <a:lvl4pPr marL="1371600" algn="l" defTabSz="457200" rtl="0" eaLnBrk="1" latinLnBrk="0" hangingPunct="1">
                        <a:defRPr sz="1800" kern="1200">
                          <a:solidFill>
                            <a:schemeClr val="tx1"/>
                          </a:solidFill>
                          <a:latin typeface="Gill Sans MT" panose="020B0502020104020203"/>
                        </a:defRPr>
                      </a:lvl4pPr>
                      <a:lvl5pPr marL="1828800" algn="l" defTabSz="457200" rtl="0" eaLnBrk="1" latinLnBrk="0" hangingPunct="1">
                        <a:defRPr sz="1800" kern="1200">
                          <a:solidFill>
                            <a:schemeClr val="tx1"/>
                          </a:solidFill>
                          <a:latin typeface="Gill Sans MT" panose="020B0502020104020203"/>
                        </a:defRPr>
                      </a:lvl5pPr>
                      <a:lvl6pPr marL="2286000" algn="l" defTabSz="457200" rtl="0" eaLnBrk="1" latinLnBrk="0" hangingPunct="1">
                        <a:defRPr sz="1800" kern="1200">
                          <a:solidFill>
                            <a:schemeClr val="tx1"/>
                          </a:solidFill>
                          <a:latin typeface="Gill Sans MT" panose="020B0502020104020203"/>
                        </a:defRPr>
                      </a:lvl6pPr>
                      <a:lvl7pPr marL="2743200" algn="l" defTabSz="457200" rtl="0" eaLnBrk="1" latinLnBrk="0" hangingPunct="1">
                        <a:defRPr sz="1800" kern="1200">
                          <a:solidFill>
                            <a:schemeClr val="tx1"/>
                          </a:solidFill>
                          <a:latin typeface="Gill Sans MT" panose="020B0502020104020203"/>
                        </a:defRPr>
                      </a:lvl7pPr>
                      <a:lvl8pPr marL="3200400" algn="l" defTabSz="457200" rtl="0" eaLnBrk="1" latinLnBrk="0" hangingPunct="1">
                        <a:defRPr sz="1800" kern="1200">
                          <a:solidFill>
                            <a:schemeClr val="tx1"/>
                          </a:solidFill>
                          <a:latin typeface="Gill Sans MT" panose="020B0502020104020203"/>
                        </a:defRPr>
                      </a:lvl8pPr>
                      <a:lvl9pPr marL="3657600" algn="l" defTabSz="457200" rtl="0" eaLnBrk="1" latinLnBrk="0" hangingPunct="1">
                        <a:defRPr sz="1800" kern="1200">
                          <a:solidFill>
                            <a:schemeClr val="tx1"/>
                          </a:solidFill>
                          <a:latin typeface="Gill Sans MT" panose="020B0502020104020203"/>
                        </a:defRPr>
                      </a:lvl9pPr>
                    </a:lstStyle>
                    <a:p>
                      <a:pPr algn="r" fontAlgn="ctr"/>
                      <a:r>
                        <a:rPr lang="es-CO" sz="1000" b="0" i="0" u="none" strike="noStrike">
                          <a:solidFill>
                            <a:srgbClr val="000000"/>
                          </a:solidFill>
                          <a:effectLst/>
                          <a:latin typeface="Calibri" panose="020F0502020204030204" pitchFamily="34" charset="0"/>
                        </a:rPr>
                        <a:t>$ 297,584,000</a:t>
                      </a:r>
                    </a:p>
                  </a:txBody>
                  <a:tcPr marL="6870" marR="6870" marT="6870" marB="0" anchor="ctr">
                    <a:lnL>
                      <a:noFill/>
                    </a:lnL>
                    <a:lnR>
                      <a:noFill/>
                    </a:lnR>
                    <a:lnT w="6350" cap="flat" cmpd="sng" algn="ctr">
                      <a:solidFill>
                        <a:srgbClr val="FFFFFF"/>
                      </a:solid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Gill Sans MT" panose="020B0502020104020203"/>
                        </a:defRPr>
                      </a:lvl1pPr>
                      <a:lvl2pPr marL="457200" algn="l" defTabSz="457200" rtl="0" eaLnBrk="1" latinLnBrk="0" hangingPunct="1">
                        <a:defRPr sz="1800" kern="1200">
                          <a:solidFill>
                            <a:schemeClr val="tx1"/>
                          </a:solidFill>
                          <a:latin typeface="Gill Sans MT" panose="020B0502020104020203"/>
                        </a:defRPr>
                      </a:lvl2pPr>
                      <a:lvl3pPr marL="914400" algn="l" defTabSz="457200" rtl="0" eaLnBrk="1" latinLnBrk="0" hangingPunct="1">
                        <a:defRPr sz="1800" kern="1200">
                          <a:solidFill>
                            <a:schemeClr val="tx1"/>
                          </a:solidFill>
                          <a:latin typeface="Gill Sans MT" panose="020B0502020104020203"/>
                        </a:defRPr>
                      </a:lvl3pPr>
                      <a:lvl4pPr marL="1371600" algn="l" defTabSz="457200" rtl="0" eaLnBrk="1" latinLnBrk="0" hangingPunct="1">
                        <a:defRPr sz="1800" kern="1200">
                          <a:solidFill>
                            <a:schemeClr val="tx1"/>
                          </a:solidFill>
                          <a:latin typeface="Gill Sans MT" panose="020B0502020104020203"/>
                        </a:defRPr>
                      </a:lvl4pPr>
                      <a:lvl5pPr marL="1828800" algn="l" defTabSz="457200" rtl="0" eaLnBrk="1" latinLnBrk="0" hangingPunct="1">
                        <a:defRPr sz="1800" kern="1200">
                          <a:solidFill>
                            <a:schemeClr val="tx1"/>
                          </a:solidFill>
                          <a:latin typeface="Gill Sans MT" panose="020B0502020104020203"/>
                        </a:defRPr>
                      </a:lvl5pPr>
                      <a:lvl6pPr marL="2286000" algn="l" defTabSz="457200" rtl="0" eaLnBrk="1" latinLnBrk="0" hangingPunct="1">
                        <a:defRPr sz="1800" kern="1200">
                          <a:solidFill>
                            <a:schemeClr val="tx1"/>
                          </a:solidFill>
                          <a:latin typeface="Gill Sans MT" panose="020B0502020104020203"/>
                        </a:defRPr>
                      </a:lvl6pPr>
                      <a:lvl7pPr marL="2743200" algn="l" defTabSz="457200" rtl="0" eaLnBrk="1" latinLnBrk="0" hangingPunct="1">
                        <a:defRPr sz="1800" kern="1200">
                          <a:solidFill>
                            <a:schemeClr val="tx1"/>
                          </a:solidFill>
                          <a:latin typeface="Gill Sans MT" panose="020B0502020104020203"/>
                        </a:defRPr>
                      </a:lvl7pPr>
                      <a:lvl8pPr marL="3200400" algn="l" defTabSz="457200" rtl="0" eaLnBrk="1" latinLnBrk="0" hangingPunct="1">
                        <a:defRPr sz="1800" kern="1200">
                          <a:solidFill>
                            <a:schemeClr val="tx1"/>
                          </a:solidFill>
                          <a:latin typeface="Gill Sans MT" panose="020B0502020104020203"/>
                        </a:defRPr>
                      </a:lvl8pPr>
                      <a:lvl9pPr marL="3657600" algn="l" defTabSz="457200" rtl="0" eaLnBrk="1" latinLnBrk="0" hangingPunct="1">
                        <a:defRPr sz="1800" kern="1200">
                          <a:solidFill>
                            <a:schemeClr val="tx1"/>
                          </a:solidFill>
                          <a:latin typeface="Gill Sans MT" panose="020B0502020104020203"/>
                        </a:defRPr>
                      </a:lvl9pPr>
                    </a:lstStyle>
                    <a:p>
                      <a:pPr algn="ctr" fontAlgn="ctr"/>
                      <a:r>
                        <a:rPr lang="es-CO" sz="1000" b="0" i="0" u="none" strike="noStrike" dirty="0">
                          <a:solidFill>
                            <a:srgbClr val="000000"/>
                          </a:solidFill>
                          <a:effectLst/>
                          <a:latin typeface="Calibri" panose="020F0502020204030204" pitchFamily="34" charset="0"/>
                        </a:rPr>
                        <a:t>DESOCUPADO</a:t>
                      </a:r>
                    </a:p>
                  </a:txBody>
                  <a:tcPr marL="6870" marR="6870" marT="6870" marB="0" anchor="ctr">
                    <a:lnL>
                      <a:noFill/>
                    </a:lnL>
                    <a:lnR>
                      <a:noFill/>
                    </a:lnR>
                    <a:lnT w="6350" cap="flat" cmpd="sng" algn="ctr">
                      <a:solidFill>
                        <a:srgbClr val="FFFFFF"/>
                      </a:solid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Gill Sans MT" panose="020B0502020104020203"/>
                        </a:defRPr>
                      </a:lvl1pPr>
                      <a:lvl2pPr marL="457200" algn="l" defTabSz="457200" rtl="0" eaLnBrk="1" latinLnBrk="0" hangingPunct="1">
                        <a:defRPr sz="1800" kern="1200">
                          <a:solidFill>
                            <a:schemeClr val="tx1"/>
                          </a:solidFill>
                          <a:latin typeface="Gill Sans MT" panose="020B0502020104020203"/>
                        </a:defRPr>
                      </a:lvl2pPr>
                      <a:lvl3pPr marL="914400" algn="l" defTabSz="457200" rtl="0" eaLnBrk="1" latinLnBrk="0" hangingPunct="1">
                        <a:defRPr sz="1800" kern="1200">
                          <a:solidFill>
                            <a:schemeClr val="tx1"/>
                          </a:solidFill>
                          <a:latin typeface="Gill Sans MT" panose="020B0502020104020203"/>
                        </a:defRPr>
                      </a:lvl3pPr>
                      <a:lvl4pPr marL="1371600" algn="l" defTabSz="457200" rtl="0" eaLnBrk="1" latinLnBrk="0" hangingPunct="1">
                        <a:defRPr sz="1800" kern="1200">
                          <a:solidFill>
                            <a:schemeClr val="tx1"/>
                          </a:solidFill>
                          <a:latin typeface="Gill Sans MT" panose="020B0502020104020203"/>
                        </a:defRPr>
                      </a:lvl4pPr>
                      <a:lvl5pPr marL="1828800" algn="l" defTabSz="457200" rtl="0" eaLnBrk="1" latinLnBrk="0" hangingPunct="1">
                        <a:defRPr sz="1800" kern="1200">
                          <a:solidFill>
                            <a:schemeClr val="tx1"/>
                          </a:solidFill>
                          <a:latin typeface="Gill Sans MT" panose="020B0502020104020203"/>
                        </a:defRPr>
                      </a:lvl5pPr>
                      <a:lvl6pPr marL="2286000" algn="l" defTabSz="457200" rtl="0" eaLnBrk="1" latinLnBrk="0" hangingPunct="1">
                        <a:defRPr sz="1800" kern="1200">
                          <a:solidFill>
                            <a:schemeClr val="tx1"/>
                          </a:solidFill>
                          <a:latin typeface="Gill Sans MT" panose="020B0502020104020203"/>
                        </a:defRPr>
                      </a:lvl6pPr>
                      <a:lvl7pPr marL="2743200" algn="l" defTabSz="457200" rtl="0" eaLnBrk="1" latinLnBrk="0" hangingPunct="1">
                        <a:defRPr sz="1800" kern="1200">
                          <a:solidFill>
                            <a:schemeClr val="tx1"/>
                          </a:solidFill>
                          <a:latin typeface="Gill Sans MT" panose="020B0502020104020203"/>
                        </a:defRPr>
                      </a:lvl7pPr>
                      <a:lvl8pPr marL="3200400" algn="l" defTabSz="457200" rtl="0" eaLnBrk="1" latinLnBrk="0" hangingPunct="1">
                        <a:defRPr sz="1800" kern="1200">
                          <a:solidFill>
                            <a:schemeClr val="tx1"/>
                          </a:solidFill>
                          <a:latin typeface="Gill Sans MT" panose="020B0502020104020203"/>
                        </a:defRPr>
                      </a:lvl8pPr>
                      <a:lvl9pPr marL="3657600" algn="l" defTabSz="457200" rtl="0" eaLnBrk="1" latinLnBrk="0" hangingPunct="1">
                        <a:defRPr sz="1800" kern="1200">
                          <a:solidFill>
                            <a:schemeClr val="tx1"/>
                          </a:solidFill>
                          <a:latin typeface="Gill Sans MT" panose="020B0502020104020203"/>
                        </a:defRPr>
                      </a:lvl9pPr>
                    </a:lstStyle>
                    <a:p>
                      <a:pPr algn="l" fontAlgn="ctr"/>
                      <a:endParaRPr lang="es-CO" sz="1000" b="0" i="0" u="none" strike="noStrike" dirty="0">
                        <a:solidFill>
                          <a:srgbClr val="000000"/>
                        </a:solidFill>
                        <a:effectLst/>
                        <a:latin typeface="Calibri" panose="020F0502020204030204" pitchFamily="34" charset="0"/>
                      </a:endParaRPr>
                    </a:p>
                  </a:txBody>
                  <a:tcPr marL="6870" marR="6870" marT="6870" marB="0" anchor="ctr">
                    <a:lnL>
                      <a:noFill/>
                    </a:lnL>
                    <a:lnR>
                      <a:noFill/>
                    </a:lnR>
                    <a:lnT w="6350" cap="flat" cmpd="sng" algn="ctr">
                      <a:solidFill>
                        <a:srgbClr val="FFFFFF"/>
                      </a:solid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p>
                      <a:pPr algn="r" fontAlgn="ctr"/>
                      <a:r>
                        <a:rPr lang="es-CO" sz="1000" b="0" i="0" u="none" strike="noStrike" dirty="0">
                          <a:solidFill>
                            <a:srgbClr val="000000"/>
                          </a:solidFill>
                          <a:effectLst/>
                          <a:latin typeface="Calibri" panose="020F0502020204030204" pitchFamily="34" charset="0"/>
                        </a:rPr>
                        <a:t>$ 4,868,000</a:t>
                      </a:r>
                    </a:p>
                  </a:txBody>
                  <a:tcPr marL="9525" marR="9525" marT="9525" marB="0" anchor="ctr">
                    <a:lnL>
                      <a:noFill/>
                    </a:lnL>
                    <a:lnR>
                      <a:noFill/>
                    </a:lnR>
                    <a:lnT w="6350" cap="flat" cmpd="sng" algn="ctr">
                      <a:solidFill>
                        <a:srgbClr val="FFFFFF"/>
                      </a:solid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Gill Sans MT" panose="020B0502020104020203"/>
                        </a:defRPr>
                      </a:lvl1pPr>
                      <a:lvl2pPr marL="457200" algn="l" defTabSz="457200" rtl="0" eaLnBrk="1" latinLnBrk="0" hangingPunct="1">
                        <a:defRPr sz="1800" kern="1200">
                          <a:solidFill>
                            <a:schemeClr val="tx1"/>
                          </a:solidFill>
                          <a:latin typeface="Gill Sans MT" panose="020B0502020104020203"/>
                        </a:defRPr>
                      </a:lvl2pPr>
                      <a:lvl3pPr marL="914400" algn="l" defTabSz="457200" rtl="0" eaLnBrk="1" latinLnBrk="0" hangingPunct="1">
                        <a:defRPr sz="1800" kern="1200">
                          <a:solidFill>
                            <a:schemeClr val="tx1"/>
                          </a:solidFill>
                          <a:latin typeface="Gill Sans MT" panose="020B0502020104020203"/>
                        </a:defRPr>
                      </a:lvl3pPr>
                      <a:lvl4pPr marL="1371600" algn="l" defTabSz="457200" rtl="0" eaLnBrk="1" latinLnBrk="0" hangingPunct="1">
                        <a:defRPr sz="1800" kern="1200">
                          <a:solidFill>
                            <a:schemeClr val="tx1"/>
                          </a:solidFill>
                          <a:latin typeface="Gill Sans MT" panose="020B0502020104020203"/>
                        </a:defRPr>
                      </a:lvl4pPr>
                      <a:lvl5pPr marL="1828800" algn="l" defTabSz="457200" rtl="0" eaLnBrk="1" latinLnBrk="0" hangingPunct="1">
                        <a:defRPr sz="1800" kern="1200">
                          <a:solidFill>
                            <a:schemeClr val="tx1"/>
                          </a:solidFill>
                          <a:latin typeface="Gill Sans MT" panose="020B0502020104020203"/>
                        </a:defRPr>
                      </a:lvl5pPr>
                      <a:lvl6pPr marL="2286000" algn="l" defTabSz="457200" rtl="0" eaLnBrk="1" latinLnBrk="0" hangingPunct="1">
                        <a:defRPr sz="1800" kern="1200">
                          <a:solidFill>
                            <a:schemeClr val="tx1"/>
                          </a:solidFill>
                          <a:latin typeface="Gill Sans MT" panose="020B0502020104020203"/>
                        </a:defRPr>
                      </a:lvl6pPr>
                      <a:lvl7pPr marL="2743200" algn="l" defTabSz="457200" rtl="0" eaLnBrk="1" latinLnBrk="0" hangingPunct="1">
                        <a:defRPr sz="1800" kern="1200">
                          <a:solidFill>
                            <a:schemeClr val="tx1"/>
                          </a:solidFill>
                          <a:latin typeface="Gill Sans MT" panose="020B0502020104020203"/>
                        </a:defRPr>
                      </a:lvl7pPr>
                      <a:lvl8pPr marL="3200400" algn="l" defTabSz="457200" rtl="0" eaLnBrk="1" latinLnBrk="0" hangingPunct="1">
                        <a:defRPr sz="1800" kern="1200">
                          <a:solidFill>
                            <a:schemeClr val="tx1"/>
                          </a:solidFill>
                          <a:latin typeface="Gill Sans MT" panose="020B0502020104020203"/>
                        </a:defRPr>
                      </a:lvl8pPr>
                      <a:lvl9pPr marL="3657600" algn="l" defTabSz="457200" rtl="0" eaLnBrk="1" latinLnBrk="0" hangingPunct="1">
                        <a:defRPr sz="1800" kern="1200">
                          <a:solidFill>
                            <a:schemeClr val="tx1"/>
                          </a:solidFill>
                          <a:latin typeface="Gill Sans MT" panose="020B0502020104020203"/>
                        </a:defRPr>
                      </a:lvl9pPr>
                    </a:lstStyle>
                    <a:p>
                      <a:pPr algn="ctr" fontAlgn="ctr"/>
                      <a:r>
                        <a:rPr lang="es-CO" sz="1000" b="0" i="0" u="none" strike="noStrike">
                          <a:solidFill>
                            <a:srgbClr val="000000"/>
                          </a:solidFill>
                          <a:effectLst/>
                          <a:latin typeface="Calibri" panose="020F0502020204030204" pitchFamily="34" charset="0"/>
                        </a:rPr>
                        <a:t>12</a:t>
                      </a:r>
                    </a:p>
                  </a:txBody>
                  <a:tcPr marL="6870" marR="6870" marT="6870" marB="0" anchor="ctr">
                    <a:lnL>
                      <a:noFill/>
                    </a:lnL>
                    <a:lnR>
                      <a:noFill/>
                    </a:lnR>
                    <a:lnT w="6350" cap="flat" cmpd="sng" algn="ctr">
                      <a:solidFill>
                        <a:srgbClr val="FFFFFF"/>
                      </a:solid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Gill Sans MT" panose="020B0502020104020203"/>
                        </a:defRPr>
                      </a:lvl1pPr>
                      <a:lvl2pPr marL="457200" algn="l" defTabSz="457200" rtl="0" eaLnBrk="1" latinLnBrk="0" hangingPunct="1">
                        <a:defRPr sz="1800" kern="1200">
                          <a:solidFill>
                            <a:schemeClr val="tx1"/>
                          </a:solidFill>
                          <a:latin typeface="Gill Sans MT" panose="020B0502020104020203"/>
                        </a:defRPr>
                      </a:lvl2pPr>
                      <a:lvl3pPr marL="914400" algn="l" defTabSz="457200" rtl="0" eaLnBrk="1" latinLnBrk="0" hangingPunct="1">
                        <a:defRPr sz="1800" kern="1200">
                          <a:solidFill>
                            <a:schemeClr val="tx1"/>
                          </a:solidFill>
                          <a:latin typeface="Gill Sans MT" panose="020B0502020104020203"/>
                        </a:defRPr>
                      </a:lvl3pPr>
                      <a:lvl4pPr marL="1371600" algn="l" defTabSz="457200" rtl="0" eaLnBrk="1" latinLnBrk="0" hangingPunct="1">
                        <a:defRPr sz="1800" kern="1200">
                          <a:solidFill>
                            <a:schemeClr val="tx1"/>
                          </a:solidFill>
                          <a:latin typeface="Gill Sans MT" panose="020B0502020104020203"/>
                        </a:defRPr>
                      </a:lvl4pPr>
                      <a:lvl5pPr marL="1828800" algn="l" defTabSz="457200" rtl="0" eaLnBrk="1" latinLnBrk="0" hangingPunct="1">
                        <a:defRPr sz="1800" kern="1200">
                          <a:solidFill>
                            <a:schemeClr val="tx1"/>
                          </a:solidFill>
                          <a:latin typeface="Gill Sans MT" panose="020B0502020104020203"/>
                        </a:defRPr>
                      </a:lvl5pPr>
                      <a:lvl6pPr marL="2286000" algn="l" defTabSz="457200" rtl="0" eaLnBrk="1" latinLnBrk="0" hangingPunct="1">
                        <a:defRPr sz="1800" kern="1200">
                          <a:solidFill>
                            <a:schemeClr val="tx1"/>
                          </a:solidFill>
                          <a:latin typeface="Gill Sans MT" panose="020B0502020104020203"/>
                        </a:defRPr>
                      </a:lvl6pPr>
                      <a:lvl7pPr marL="2743200" algn="l" defTabSz="457200" rtl="0" eaLnBrk="1" latinLnBrk="0" hangingPunct="1">
                        <a:defRPr sz="1800" kern="1200">
                          <a:solidFill>
                            <a:schemeClr val="tx1"/>
                          </a:solidFill>
                          <a:latin typeface="Gill Sans MT" panose="020B0502020104020203"/>
                        </a:defRPr>
                      </a:lvl7pPr>
                      <a:lvl8pPr marL="3200400" algn="l" defTabSz="457200" rtl="0" eaLnBrk="1" latinLnBrk="0" hangingPunct="1">
                        <a:defRPr sz="1800" kern="1200">
                          <a:solidFill>
                            <a:schemeClr val="tx1"/>
                          </a:solidFill>
                          <a:latin typeface="Gill Sans MT" panose="020B0502020104020203"/>
                        </a:defRPr>
                      </a:lvl8pPr>
                      <a:lvl9pPr marL="3657600" algn="l" defTabSz="457200" rtl="0" eaLnBrk="1" latinLnBrk="0" hangingPunct="1">
                        <a:defRPr sz="1800" kern="1200">
                          <a:solidFill>
                            <a:schemeClr val="tx1"/>
                          </a:solidFill>
                          <a:latin typeface="Gill Sans MT" panose="020B0502020104020203"/>
                        </a:defRPr>
                      </a:lvl9pPr>
                    </a:lstStyle>
                    <a:p>
                      <a:pPr algn="r" fontAlgn="ctr"/>
                      <a:r>
                        <a:rPr lang="es-CO" sz="1000" b="1" i="0" u="none" strike="noStrike">
                          <a:solidFill>
                            <a:srgbClr val="000000"/>
                          </a:solidFill>
                          <a:effectLst/>
                          <a:latin typeface="Calibri" panose="020F0502020204030204" pitchFamily="34" charset="0"/>
                        </a:rPr>
                        <a:t>$ 277,446,755</a:t>
                      </a:r>
                    </a:p>
                  </a:txBody>
                  <a:tcPr marL="6870" marR="6870" marT="6870" marB="0" anchor="ctr">
                    <a:lnL>
                      <a:noFill/>
                    </a:lnL>
                    <a:lnR>
                      <a:noFill/>
                    </a:lnR>
                    <a:lnT w="6350" cap="flat" cmpd="sng" algn="ctr">
                      <a:solidFill>
                        <a:srgbClr val="FFFFFF"/>
                      </a:solidFill>
                      <a:prstDash val="solid"/>
                      <a:round/>
                      <a:headEnd type="none" w="med" len="med"/>
                      <a:tailEnd type="none" w="med" len="med"/>
                    </a:lnT>
                    <a:lnB>
                      <a:noFill/>
                    </a:lnB>
                    <a:lnTlToBr w="12700" cmpd="sng">
                      <a:noFill/>
                      <a:prstDash val="solid"/>
                    </a:lnTlToBr>
                    <a:lnBlToTr w="12700" cmpd="sng">
                      <a:noFill/>
                      <a:prstDash val="solid"/>
                    </a:lnBlToTr>
                    <a:solidFill>
                      <a:srgbClr val="F2F8EE"/>
                    </a:solidFill>
                  </a:tcPr>
                </a:tc>
                <a:tc>
                  <a:txBody>
                    <a:bodyPr/>
                    <a:lstStyle>
                      <a:lvl1pPr marL="0" algn="l" defTabSz="457200" rtl="0" eaLnBrk="1" latinLnBrk="0" hangingPunct="1">
                        <a:defRPr sz="1800" kern="1200">
                          <a:solidFill>
                            <a:schemeClr val="tx1"/>
                          </a:solidFill>
                          <a:latin typeface="Gill Sans MT" panose="020B0502020104020203"/>
                        </a:defRPr>
                      </a:lvl1pPr>
                      <a:lvl2pPr marL="457200" algn="l" defTabSz="457200" rtl="0" eaLnBrk="1" latinLnBrk="0" hangingPunct="1">
                        <a:defRPr sz="1800" kern="1200">
                          <a:solidFill>
                            <a:schemeClr val="tx1"/>
                          </a:solidFill>
                          <a:latin typeface="Gill Sans MT" panose="020B0502020104020203"/>
                        </a:defRPr>
                      </a:lvl2pPr>
                      <a:lvl3pPr marL="914400" algn="l" defTabSz="457200" rtl="0" eaLnBrk="1" latinLnBrk="0" hangingPunct="1">
                        <a:defRPr sz="1800" kern="1200">
                          <a:solidFill>
                            <a:schemeClr val="tx1"/>
                          </a:solidFill>
                          <a:latin typeface="Gill Sans MT" panose="020B0502020104020203"/>
                        </a:defRPr>
                      </a:lvl3pPr>
                      <a:lvl4pPr marL="1371600" algn="l" defTabSz="457200" rtl="0" eaLnBrk="1" latinLnBrk="0" hangingPunct="1">
                        <a:defRPr sz="1800" kern="1200">
                          <a:solidFill>
                            <a:schemeClr val="tx1"/>
                          </a:solidFill>
                          <a:latin typeface="Gill Sans MT" panose="020B0502020104020203"/>
                        </a:defRPr>
                      </a:lvl4pPr>
                      <a:lvl5pPr marL="1828800" algn="l" defTabSz="457200" rtl="0" eaLnBrk="1" latinLnBrk="0" hangingPunct="1">
                        <a:defRPr sz="1800" kern="1200">
                          <a:solidFill>
                            <a:schemeClr val="tx1"/>
                          </a:solidFill>
                          <a:latin typeface="Gill Sans MT" panose="020B0502020104020203"/>
                        </a:defRPr>
                      </a:lvl5pPr>
                      <a:lvl6pPr marL="2286000" algn="l" defTabSz="457200" rtl="0" eaLnBrk="1" latinLnBrk="0" hangingPunct="1">
                        <a:defRPr sz="1800" kern="1200">
                          <a:solidFill>
                            <a:schemeClr val="tx1"/>
                          </a:solidFill>
                          <a:latin typeface="Gill Sans MT" panose="020B0502020104020203"/>
                        </a:defRPr>
                      </a:lvl6pPr>
                      <a:lvl7pPr marL="2743200" algn="l" defTabSz="457200" rtl="0" eaLnBrk="1" latinLnBrk="0" hangingPunct="1">
                        <a:defRPr sz="1800" kern="1200">
                          <a:solidFill>
                            <a:schemeClr val="tx1"/>
                          </a:solidFill>
                          <a:latin typeface="Gill Sans MT" panose="020B0502020104020203"/>
                        </a:defRPr>
                      </a:lvl7pPr>
                      <a:lvl8pPr marL="3200400" algn="l" defTabSz="457200" rtl="0" eaLnBrk="1" latinLnBrk="0" hangingPunct="1">
                        <a:defRPr sz="1800" kern="1200">
                          <a:solidFill>
                            <a:schemeClr val="tx1"/>
                          </a:solidFill>
                          <a:latin typeface="Gill Sans MT" panose="020B0502020104020203"/>
                        </a:defRPr>
                      </a:lvl8pPr>
                      <a:lvl9pPr marL="3657600" algn="l" defTabSz="457200" rtl="0" eaLnBrk="1" latinLnBrk="0" hangingPunct="1">
                        <a:defRPr sz="1800" kern="1200">
                          <a:solidFill>
                            <a:schemeClr val="tx1"/>
                          </a:solidFill>
                          <a:latin typeface="Gill Sans MT" panose="020B0502020104020203"/>
                        </a:defRPr>
                      </a:lvl9pPr>
                    </a:lstStyle>
                    <a:p>
                      <a:pPr algn="ctr" fontAlgn="ctr"/>
                      <a:r>
                        <a:rPr lang="es-CO" sz="1000" b="0" i="0" u="none" strike="noStrike">
                          <a:solidFill>
                            <a:srgbClr val="000000"/>
                          </a:solidFill>
                          <a:effectLst/>
                          <a:latin typeface="Calibri" panose="020F0502020204030204" pitchFamily="34" charset="0"/>
                        </a:rPr>
                        <a:t>93.23%</a:t>
                      </a:r>
                    </a:p>
                  </a:txBody>
                  <a:tcPr marL="6870" marR="6870" marT="6870" marB="0" anchor="ct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279255">
                <a:tc>
                  <a:txBody>
                    <a:bodyPr/>
                    <a:lstStyle>
                      <a:lvl1pPr marL="0" algn="l" defTabSz="457200" rtl="0" eaLnBrk="1" latinLnBrk="0" hangingPunct="1">
                        <a:defRPr sz="1800" kern="1200">
                          <a:solidFill>
                            <a:schemeClr val="tx1"/>
                          </a:solidFill>
                          <a:latin typeface="Gill Sans MT" panose="020B0502020104020203"/>
                        </a:defRPr>
                      </a:lvl1pPr>
                      <a:lvl2pPr marL="457200" algn="l" defTabSz="457200" rtl="0" eaLnBrk="1" latinLnBrk="0" hangingPunct="1">
                        <a:defRPr sz="1800" kern="1200">
                          <a:solidFill>
                            <a:schemeClr val="tx1"/>
                          </a:solidFill>
                          <a:latin typeface="Gill Sans MT" panose="020B0502020104020203"/>
                        </a:defRPr>
                      </a:lvl2pPr>
                      <a:lvl3pPr marL="914400" algn="l" defTabSz="457200" rtl="0" eaLnBrk="1" latinLnBrk="0" hangingPunct="1">
                        <a:defRPr sz="1800" kern="1200">
                          <a:solidFill>
                            <a:schemeClr val="tx1"/>
                          </a:solidFill>
                          <a:latin typeface="Gill Sans MT" panose="020B0502020104020203"/>
                        </a:defRPr>
                      </a:lvl3pPr>
                      <a:lvl4pPr marL="1371600" algn="l" defTabSz="457200" rtl="0" eaLnBrk="1" latinLnBrk="0" hangingPunct="1">
                        <a:defRPr sz="1800" kern="1200">
                          <a:solidFill>
                            <a:schemeClr val="tx1"/>
                          </a:solidFill>
                          <a:latin typeface="Gill Sans MT" panose="020B0502020104020203"/>
                        </a:defRPr>
                      </a:lvl4pPr>
                      <a:lvl5pPr marL="1828800" algn="l" defTabSz="457200" rtl="0" eaLnBrk="1" latinLnBrk="0" hangingPunct="1">
                        <a:defRPr sz="1800" kern="1200">
                          <a:solidFill>
                            <a:schemeClr val="tx1"/>
                          </a:solidFill>
                          <a:latin typeface="Gill Sans MT" panose="020B0502020104020203"/>
                        </a:defRPr>
                      </a:lvl5pPr>
                      <a:lvl6pPr marL="2286000" algn="l" defTabSz="457200" rtl="0" eaLnBrk="1" latinLnBrk="0" hangingPunct="1">
                        <a:defRPr sz="1800" kern="1200">
                          <a:solidFill>
                            <a:schemeClr val="tx1"/>
                          </a:solidFill>
                          <a:latin typeface="Gill Sans MT" panose="020B0502020104020203"/>
                        </a:defRPr>
                      </a:lvl6pPr>
                      <a:lvl7pPr marL="2743200" algn="l" defTabSz="457200" rtl="0" eaLnBrk="1" latinLnBrk="0" hangingPunct="1">
                        <a:defRPr sz="1800" kern="1200">
                          <a:solidFill>
                            <a:schemeClr val="tx1"/>
                          </a:solidFill>
                          <a:latin typeface="Gill Sans MT" panose="020B0502020104020203"/>
                        </a:defRPr>
                      </a:lvl7pPr>
                      <a:lvl8pPr marL="3200400" algn="l" defTabSz="457200" rtl="0" eaLnBrk="1" latinLnBrk="0" hangingPunct="1">
                        <a:defRPr sz="1800" kern="1200">
                          <a:solidFill>
                            <a:schemeClr val="tx1"/>
                          </a:solidFill>
                          <a:latin typeface="Gill Sans MT" panose="020B0502020104020203"/>
                        </a:defRPr>
                      </a:lvl8pPr>
                      <a:lvl9pPr marL="3657600" algn="l" defTabSz="457200" rtl="0" eaLnBrk="1" latinLnBrk="0" hangingPunct="1">
                        <a:defRPr sz="1800" kern="1200">
                          <a:solidFill>
                            <a:schemeClr val="tx1"/>
                          </a:solidFill>
                          <a:latin typeface="Gill Sans MT" panose="020B0502020104020203"/>
                        </a:defRPr>
                      </a:lvl9pPr>
                    </a:lstStyle>
                    <a:p>
                      <a:pPr algn="ctr" fontAlgn="ctr"/>
                      <a:r>
                        <a:rPr lang="es-CO" sz="1000" b="0" i="0" u="none" strike="noStrike">
                          <a:solidFill>
                            <a:srgbClr val="000000"/>
                          </a:solidFill>
                          <a:effectLst/>
                          <a:latin typeface="Calibri" panose="020F0502020204030204" pitchFamily="34" charset="0"/>
                        </a:rPr>
                        <a:t>192</a:t>
                      </a:r>
                    </a:p>
                  </a:txBody>
                  <a:tcPr marL="6870" marR="6870" marT="6870" marB="0" anchor="ctr">
                    <a:lnL>
                      <a:noFill/>
                    </a:lnL>
                    <a:lnR>
                      <a:noFill/>
                    </a:lnR>
                    <a:lnT>
                      <a:noFill/>
                    </a:lnT>
                    <a:lnB>
                      <a:noFill/>
                    </a:lnB>
                    <a:lnTlToBr w="12700" cmpd="sng">
                      <a:noFill/>
                      <a:prstDash val="solid"/>
                    </a:lnTlToBr>
                    <a:lnBlToTr w="12700" cmpd="sng">
                      <a:noFill/>
                      <a:prstDash val="solid"/>
                    </a:lnBlToTr>
                    <a:solidFill>
                      <a:srgbClr val="E7E7E7"/>
                    </a:solidFill>
                  </a:tcPr>
                </a:tc>
                <a:tc>
                  <a:txBody>
                    <a:bodyPr/>
                    <a:lstStyle>
                      <a:lvl1pPr marL="0" algn="l" defTabSz="457200" rtl="0" eaLnBrk="1" latinLnBrk="0" hangingPunct="1">
                        <a:defRPr sz="1800" kern="1200">
                          <a:solidFill>
                            <a:schemeClr val="tx1"/>
                          </a:solidFill>
                          <a:latin typeface="Gill Sans MT" panose="020B0502020104020203"/>
                        </a:defRPr>
                      </a:lvl1pPr>
                      <a:lvl2pPr marL="457200" algn="l" defTabSz="457200" rtl="0" eaLnBrk="1" latinLnBrk="0" hangingPunct="1">
                        <a:defRPr sz="1800" kern="1200">
                          <a:solidFill>
                            <a:schemeClr val="tx1"/>
                          </a:solidFill>
                          <a:latin typeface="Gill Sans MT" panose="020B0502020104020203"/>
                        </a:defRPr>
                      </a:lvl2pPr>
                      <a:lvl3pPr marL="914400" algn="l" defTabSz="457200" rtl="0" eaLnBrk="1" latinLnBrk="0" hangingPunct="1">
                        <a:defRPr sz="1800" kern="1200">
                          <a:solidFill>
                            <a:schemeClr val="tx1"/>
                          </a:solidFill>
                          <a:latin typeface="Gill Sans MT" panose="020B0502020104020203"/>
                        </a:defRPr>
                      </a:lvl3pPr>
                      <a:lvl4pPr marL="1371600" algn="l" defTabSz="457200" rtl="0" eaLnBrk="1" latinLnBrk="0" hangingPunct="1">
                        <a:defRPr sz="1800" kern="1200">
                          <a:solidFill>
                            <a:schemeClr val="tx1"/>
                          </a:solidFill>
                          <a:latin typeface="Gill Sans MT" panose="020B0502020104020203"/>
                        </a:defRPr>
                      </a:lvl4pPr>
                      <a:lvl5pPr marL="1828800" algn="l" defTabSz="457200" rtl="0" eaLnBrk="1" latinLnBrk="0" hangingPunct="1">
                        <a:defRPr sz="1800" kern="1200">
                          <a:solidFill>
                            <a:schemeClr val="tx1"/>
                          </a:solidFill>
                          <a:latin typeface="Gill Sans MT" panose="020B0502020104020203"/>
                        </a:defRPr>
                      </a:lvl5pPr>
                      <a:lvl6pPr marL="2286000" algn="l" defTabSz="457200" rtl="0" eaLnBrk="1" latinLnBrk="0" hangingPunct="1">
                        <a:defRPr sz="1800" kern="1200">
                          <a:solidFill>
                            <a:schemeClr val="tx1"/>
                          </a:solidFill>
                          <a:latin typeface="Gill Sans MT" panose="020B0502020104020203"/>
                        </a:defRPr>
                      </a:lvl6pPr>
                      <a:lvl7pPr marL="2743200" algn="l" defTabSz="457200" rtl="0" eaLnBrk="1" latinLnBrk="0" hangingPunct="1">
                        <a:defRPr sz="1800" kern="1200">
                          <a:solidFill>
                            <a:schemeClr val="tx1"/>
                          </a:solidFill>
                          <a:latin typeface="Gill Sans MT" panose="020B0502020104020203"/>
                        </a:defRPr>
                      </a:lvl7pPr>
                      <a:lvl8pPr marL="3200400" algn="l" defTabSz="457200" rtl="0" eaLnBrk="1" latinLnBrk="0" hangingPunct="1">
                        <a:defRPr sz="1800" kern="1200">
                          <a:solidFill>
                            <a:schemeClr val="tx1"/>
                          </a:solidFill>
                          <a:latin typeface="Gill Sans MT" panose="020B0502020104020203"/>
                        </a:defRPr>
                      </a:lvl8pPr>
                      <a:lvl9pPr marL="3657600" algn="l" defTabSz="457200" rtl="0" eaLnBrk="1" latinLnBrk="0" hangingPunct="1">
                        <a:defRPr sz="1800" kern="1200">
                          <a:solidFill>
                            <a:schemeClr val="tx1"/>
                          </a:solidFill>
                          <a:latin typeface="Gill Sans MT" panose="020B0502020104020203"/>
                        </a:defRPr>
                      </a:lvl9pPr>
                    </a:lstStyle>
                    <a:p>
                      <a:pPr algn="l" fontAlgn="ctr"/>
                      <a:r>
                        <a:rPr lang="es-CO" sz="1000" b="0" i="0" u="none" strike="noStrike">
                          <a:solidFill>
                            <a:srgbClr val="000000"/>
                          </a:solidFill>
                          <a:effectLst/>
                          <a:latin typeface="Calibri" panose="020F0502020204030204" pitchFamily="34" charset="0"/>
                        </a:rPr>
                        <a:t>CASA</a:t>
                      </a:r>
                    </a:p>
                  </a:txBody>
                  <a:tcPr marL="6870" marR="6870" marT="6870" marB="0" anchor="ctr">
                    <a:lnL>
                      <a:noFill/>
                    </a:lnL>
                    <a:lnR>
                      <a:noFill/>
                    </a:lnR>
                    <a:lnT>
                      <a:noFill/>
                    </a:lnT>
                    <a:lnB>
                      <a:noFill/>
                    </a:lnB>
                    <a:lnTlToBr w="12700" cmpd="sng">
                      <a:noFill/>
                      <a:prstDash val="solid"/>
                    </a:lnTlToBr>
                    <a:lnBlToTr w="12700" cmpd="sng">
                      <a:noFill/>
                      <a:prstDash val="solid"/>
                    </a:lnBlToTr>
                    <a:solidFill>
                      <a:srgbClr val="E7E7E7"/>
                    </a:solidFill>
                  </a:tcPr>
                </a:tc>
                <a:tc>
                  <a:txBody>
                    <a:bodyPr/>
                    <a:lstStyle>
                      <a:lvl1pPr marL="0" algn="l" defTabSz="457200" rtl="0" eaLnBrk="1" latinLnBrk="0" hangingPunct="1">
                        <a:defRPr sz="1800" kern="1200">
                          <a:solidFill>
                            <a:schemeClr val="tx1"/>
                          </a:solidFill>
                          <a:latin typeface="Gill Sans MT" panose="020B0502020104020203"/>
                        </a:defRPr>
                      </a:lvl1pPr>
                      <a:lvl2pPr marL="457200" algn="l" defTabSz="457200" rtl="0" eaLnBrk="1" latinLnBrk="0" hangingPunct="1">
                        <a:defRPr sz="1800" kern="1200">
                          <a:solidFill>
                            <a:schemeClr val="tx1"/>
                          </a:solidFill>
                          <a:latin typeface="Gill Sans MT" panose="020B0502020104020203"/>
                        </a:defRPr>
                      </a:lvl2pPr>
                      <a:lvl3pPr marL="914400" algn="l" defTabSz="457200" rtl="0" eaLnBrk="1" latinLnBrk="0" hangingPunct="1">
                        <a:defRPr sz="1800" kern="1200">
                          <a:solidFill>
                            <a:schemeClr val="tx1"/>
                          </a:solidFill>
                          <a:latin typeface="Gill Sans MT" panose="020B0502020104020203"/>
                        </a:defRPr>
                      </a:lvl3pPr>
                      <a:lvl4pPr marL="1371600" algn="l" defTabSz="457200" rtl="0" eaLnBrk="1" latinLnBrk="0" hangingPunct="1">
                        <a:defRPr sz="1800" kern="1200">
                          <a:solidFill>
                            <a:schemeClr val="tx1"/>
                          </a:solidFill>
                          <a:latin typeface="Gill Sans MT" panose="020B0502020104020203"/>
                        </a:defRPr>
                      </a:lvl4pPr>
                      <a:lvl5pPr marL="1828800" algn="l" defTabSz="457200" rtl="0" eaLnBrk="1" latinLnBrk="0" hangingPunct="1">
                        <a:defRPr sz="1800" kern="1200">
                          <a:solidFill>
                            <a:schemeClr val="tx1"/>
                          </a:solidFill>
                          <a:latin typeface="Gill Sans MT" panose="020B0502020104020203"/>
                        </a:defRPr>
                      </a:lvl5pPr>
                      <a:lvl6pPr marL="2286000" algn="l" defTabSz="457200" rtl="0" eaLnBrk="1" latinLnBrk="0" hangingPunct="1">
                        <a:defRPr sz="1800" kern="1200">
                          <a:solidFill>
                            <a:schemeClr val="tx1"/>
                          </a:solidFill>
                          <a:latin typeface="Gill Sans MT" panose="020B0502020104020203"/>
                        </a:defRPr>
                      </a:lvl6pPr>
                      <a:lvl7pPr marL="2743200" algn="l" defTabSz="457200" rtl="0" eaLnBrk="1" latinLnBrk="0" hangingPunct="1">
                        <a:defRPr sz="1800" kern="1200">
                          <a:solidFill>
                            <a:schemeClr val="tx1"/>
                          </a:solidFill>
                          <a:latin typeface="Gill Sans MT" panose="020B0502020104020203"/>
                        </a:defRPr>
                      </a:lvl7pPr>
                      <a:lvl8pPr marL="3200400" algn="l" defTabSz="457200" rtl="0" eaLnBrk="1" latinLnBrk="0" hangingPunct="1">
                        <a:defRPr sz="1800" kern="1200">
                          <a:solidFill>
                            <a:schemeClr val="tx1"/>
                          </a:solidFill>
                          <a:latin typeface="Gill Sans MT" panose="020B0502020104020203"/>
                        </a:defRPr>
                      </a:lvl8pPr>
                      <a:lvl9pPr marL="3657600" algn="l" defTabSz="457200" rtl="0" eaLnBrk="1" latinLnBrk="0" hangingPunct="1">
                        <a:defRPr sz="1800" kern="1200">
                          <a:solidFill>
                            <a:schemeClr val="tx1"/>
                          </a:solidFill>
                          <a:latin typeface="Gill Sans MT" panose="020B0502020104020203"/>
                        </a:defRPr>
                      </a:lvl9pPr>
                    </a:lstStyle>
                    <a:p>
                      <a:pPr algn="l" fontAlgn="ctr"/>
                      <a:r>
                        <a:rPr lang="pt-BR" sz="1000" b="0" i="0" u="none" strike="noStrike">
                          <a:solidFill>
                            <a:srgbClr val="000000"/>
                          </a:solidFill>
                          <a:effectLst/>
                          <a:latin typeface="Calibri" panose="020F0502020204030204" pitchFamily="34" charset="0"/>
                        </a:rPr>
                        <a:t>CL 57    NORTE 3 C  N 62</a:t>
                      </a:r>
                    </a:p>
                  </a:txBody>
                  <a:tcPr marL="6870" marR="6870" marT="6870" marB="0" anchor="ctr">
                    <a:lnL>
                      <a:noFill/>
                    </a:lnL>
                    <a:lnR>
                      <a:noFill/>
                    </a:lnR>
                    <a:lnT>
                      <a:noFill/>
                    </a:lnT>
                    <a:lnB>
                      <a:noFill/>
                    </a:lnB>
                    <a:lnTlToBr w="12700" cmpd="sng">
                      <a:noFill/>
                      <a:prstDash val="solid"/>
                    </a:lnTlToBr>
                    <a:lnBlToTr w="12700" cmpd="sng">
                      <a:noFill/>
                      <a:prstDash val="solid"/>
                    </a:lnBlToTr>
                    <a:solidFill>
                      <a:srgbClr val="E7E7E7"/>
                    </a:solidFill>
                  </a:tcPr>
                </a:tc>
                <a:tc>
                  <a:txBody>
                    <a:bodyPr/>
                    <a:lstStyle>
                      <a:lvl1pPr marL="0" algn="l" defTabSz="457200" rtl="0" eaLnBrk="1" latinLnBrk="0" hangingPunct="1">
                        <a:defRPr sz="1800" kern="1200">
                          <a:solidFill>
                            <a:schemeClr val="tx1"/>
                          </a:solidFill>
                          <a:latin typeface="Gill Sans MT" panose="020B0502020104020203"/>
                        </a:defRPr>
                      </a:lvl1pPr>
                      <a:lvl2pPr marL="457200" algn="l" defTabSz="457200" rtl="0" eaLnBrk="1" latinLnBrk="0" hangingPunct="1">
                        <a:defRPr sz="1800" kern="1200">
                          <a:solidFill>
                            <a:schemeClr val="tx1"/>
                          </a:solidFill>
                          <a:latin typeface="Gill Sans MT" panose="020B0502020104020203"/>
                        </a:defRPr>
                      </a:lvl2pPr>
                      <a:lvl3pPr marL="914400" algn="l" defTabSz="457200" rtl="0" eaLnBrk="1" latinLnBrk="0" hangingPunct="1">
                        <a:defRPr sz="1800" kern="1200">
                          <a:solidFill>
                            <a:schemeClr val="tx1"/>
                          </a:solidFill>
                          <a:latin typeface="Gill Sans MT" panose="020B0502020104020203"/>
                        </a:defRPr>
                      </a:lvl3pPr>
                      <a:lvl4pPr marL="1371600" algn="l" defTabSz="457200" rtl="0" eaLnBrk="1" latinLnBrk="0" hangingPunct="1">
                        <a:defRPr sz="1800" kern="1200">
                          <a:solidFill>
                            <a:schemeClr val="tx1"/>
                          </a:solidFill>
                          <a:latin typeface="Gill Sans MT" panose="020B0502020104020203"/>
                        </a:defRPr>
                      </a:lvl4pPr>
                      <a:lvl5pPr marL="1828800" algn="l" defTabSz="457200" rtl="0" eaLnBrk="1" latinLnBrk="0" hangingPunct="1">
                        <a:defRPr sz="1800" kern="1200">
                          <a:solidFill>
                            <a:schemeClr val="tx1"/>
                          </a:solidFill>
                          <a:latin typeface="Gill Sans MT" panose="020B0502020104020203"/>
                        </a:defRPr>
                      </a:lvl5pPr>
                      <a:lvl6pPr marL="2286000" algn="l" defTabSz="457200" rtl="0" eaLnBrk="1" latinLnBrk="0" hangingPunct="1">
                        <a:defRPr sz="1800" kern="1200">
                          <a:solidFill>
                            <a:schemeClr val="tx1"/>
                          </a:solidFill>
                          <a:latin typeface="Gill Sans MT" panose="020B0502020104020203"/>
                        </a:defRPr>
                      </a:lvl6pPr>
                      <a:lvl7pPr marL="2743200" algn="l" defTabSz="457200" rtl="0" eaLnBrk="1" latinLnBrk="0" hangingPunct="1">
                        <a:defRPr sz="1800" kern="1200">
                          <a:solidFill>
                            <a:schemeClr val="tx1"/>
                          </a:solidFill>
                          <a:latin typeface="Gill Sans MT" panose="020B0502020104020203"/>
                        </a:defRPr>
                      </a:lvl7pPr>
                      <a:lvl8pPr marL="3200400" algn="l" defTabSz="457200" rtl="0" eaLnBrk="1" latinLnBrk="0" hangingPunct="1">
                        <a:defRPr sz="1800" kern="1200">
                          <a:solidFill>
                            <a:schemeClr val="tx1"/>
                          </a:solidFill>
                          <a:latin typeface="Gill Sans MT" panose="020B0502020104020203"/>
                        </a:defRPr>
                      </a:lvl8pPr>
                      <a:lvl9pPr marL="3657600" algn="l" defTabSz="457200" rtl="0" eaLnBrk="1" latinLnBrk="0" hangingPunct="1">
                        <a:defRPr sz="1800" kern="1200">
                          <a:solidFill>
                            <a:schemeClr val="tx1"/>
                          </a:solidFill>
                          <a:latin typeface="Gill Sans MT" panose="020B0502020104020203"/>
                        </a:defRPr>
                      </a:lvl9pPr>
                    </a:lstStyle>
                    <a:p>
                      <a:pPr algn="l" fontAlgn="ctr"/>
                      <a:r>
                        <a:rPr lang="es-CO" sz="1000" b="0" i="0" u="none" strike="noStrike">
                          <a:solidFill>
                            <a:srgbClr val="000000"/>
                          </a:solidFill>
                          <a:effectLst/>
                          <a:latin typeface="Calibri" panose="020F0502020204030204" pitchFamily="34" charset="0"/>
                        </a:rPr>
                        <a:t>CALI</a:t>
                      </a:r>
                    </a:p>
                  </a:txBody>
                  <a:tcPr marL="6870" marR="6870" marT="6870" marB="0" anchor="ctr">
                    <a:lnL>
                      <a:noFill/>
                    </a:lnL>
                    <a:lnR>
                      <a:noFill/>
                    </a:lnR>
                    <a:lnT>
                      <a:noFill/>
                    </a:lnT>
                    <a:lnB>
                      <a:noFill/>
                    </a:lnB>
                    <a:lnTlToBr w="12700" cmpd="sng">
                      <a:noFill/>
                      <a:prstDash val="solid"/>
                    </a:lnTlToBr>
                    <a:lnBlToTr w="12700" cmpd="sng">
                      <a:noFill/>
                      <a:prstDash val="solid"/>
                    </a:lnBlToTr>
                    <a:solidFill>
                      <a:srgbClr val="E7E7E7"/>
                    </a:solidFill>
                  </a:tcPr>
                </a:tc>
                <a:tc>
                  <a:txBody>
                    <a:bodyPr/>
                    <a:lstStyle>
                      <a:lvl1pPr marL="0" algn="l" defTabSz="457200" rtl="0" eaLnBrk="1" latinLnBrk="0" hangingPunct="1">
                        <a:defRPr sz="1800" kern="1200">
                          <a:solidFill>
                            <a:schemeClr val="tx1"/>
                          </a:solidFill>
                          <a:latin typeface="Gill Sans MT" panose="020B0502020104020203"/>
                        </a:defRPr>
                      </a:lvl1pPr>
                      <a:lvl2pPr marL="457200" algn="l" defTabSz="457200" rtl="0" eaLnBrk="1" latinLnBrk="0" hangingPunct="1">
                        <a:defRPr sz="1800" kern="1200">
                          <a:solidFill>
                            <a:schemeClr val="tx1"/>
                          </a:solidFill>
                          <a:latin typeface="Gill Sans MT" panose="020B0502020104020203"/>
                        </a:defRPr>
                      </a:lvl2pPr>
                      <a:lvl3pPr marL="914400" algn="l" defTabSz="457200" rtl="0" eaLnBrk="1" latinLnBrk="0" hangingPunct="1">
                        <a:defRPr sz="1800" kern="1200">
                          <a:solidFill>
                            <a:schemeClr val="tx1"/>
                          </a:solidFill>
                          <a:latin typeface="Gill Sans MT" panose="020B0502020104020203"/>
                        </a:defRPr>
                      </a:lvl3pPr>
                      <a:lvl4pPr marL="1371600" algn="l" defTabSz="457200" rtl="0" eaLnBrk="1" latinLnBrk="0" hangingPunct="1">
                        <a:defRPr sz="1800" kern="1200">
                          <a:solidFill>
                            <a:schemeClr val="tx1"/>
                          </a:solidFill>
                          <a:latin typeface="Gill Sans MT" panose="020B0502020104020203"/>
                        </a:defRPr>
                      </a:lvl4pPr>
                      <a:lvl5pPr marL="1828800" algn="l" defTabSz="457200" rtl="0" eaLnBrk="1" latinLnBrk="0" hangingPunct="1">
                        <a:defRPr sz="1800" kern="1200">
                          <a:solidFill>
                            <a:schemeClr val="tx1"/>
                          </a:solidFill>
                          <a:latin typeface="Gill Sans MT" panose="020B0502020104020203"/>
                        </a:defRPr>
                      </a:lvl5pPr>
                      <a:lvl6pPr marL="2286000" algn="l" defTabSz="457200" rtl="0" eaLnBrk="1" latinLnBrk="0" hangingPunct="1">
                        <a:defRPr sz="1800" kern="1200">
                          <a:solidFill>
                            <a:schemeClr val="tx1"/>
                          </a:solidFill>
                          <a:latin typeface="Gill Sans MT" panose="020B0502020104020203"/>
                        </a:defRPr>
                      </a:lvl6pPr>
                      <a:lvl7pPr marL="2743200" algn="l" defTabSz="457200" rtl="0" eaLnBrk="1" latinLnBrk="0" hangingPunct="1">
                        <a:defRPr sz="1800" kern="1200">
                          <a:solidFill>
                            <a:schemeClr val="tx1"/>
                          </a:solidFill>
                          <a:latin typeface="Gill Sans MT" panose="020B0502020104020203"/>
                        </a:defRPr>
                      </a:lvl7pPr>
                      <a:lvl8pPr marL="3200400" algn="l" defTabSz="457200" rtl="0" eaLnBrk="1" latinLnBrk="0" hangingPunct="1">
                        <a:defRPr sz="1800" kern="1200">
                          <a:solidFill>
                            <a:schemeClr val="tx1"/>
                          </a:solidFill>
                          <a:latin typeface="Gill Sans MT" panose="020B0502020104020203"/>
                        </a:defRPr>
                      </a:lvl8pPr>
                      <a:lvl9pPr marL="3657600" algn="l" defTabSz="457200" rtl="0" eaLnBrk="1" latinLnBrk="0" hangingPunct="1">
                        <a:defRPr sz="1800" kern="1200">
                          <a:solidFill>
                            <a:schemeClr val="tx1"/>
                          </a:solidFill>
                          <a:latin typeface="Gill Sans MT" panose="020B0502020104020203"/>
                        </a:defRPr>
                      </a:lvl9pPr>
                    </a:lstStyle>
                    <a:p>
                      <a:pPr algn="r" fontAlgn="ctr"/>
                      <a:r>
                        <a:rPr lang="es-CO" sz="1000" b="0" i="0" u="none" strike="noStrike">
                          <a:solidFill>
                            <a:srgbClr val="000000"/>
                          </a:solidFill>
                          <a:effectLst/>
                          <a:latin typeface="Calibri" panose="020F0502020204030204" pitchFamily="34" charset="0"/>
                        </a:rPr>
                        <a:t>$ 271,260,000</a:t>
                      </a:r>
                    </a:p>
                  </a:txBody>
                  <a:tcPr marL="6870" marR="6870" marT="6870" marB="0" anchor="ctr">
                    <a:lnL>
                      <a:noFill/>
                    </a:lnL>
                    <a:lnR>
                      <a:noFill/>
                    </a:lnR>
                    <a:lnT>
                      <a:noFill/>
                    </a:lnT>
                    <a:lnB>
                      <a:noFill/>
                    </a:lnB>
                    <a:lnTlToBr w="12700" cmpd="sng">
                      <a:noFill/>
                      <a:prstDash val="solid"/>
                    </a:lnTlToBr>
                    <a:lnBlToTr w="12700" cmpd="sng">
                      <a:noFill/>
                      <a:prstDash val="solid"/>
                    </a:lnBlToTr>
                    <a:solidFill>
                      <a:srgbClr val="E7E7E7"/>
                    </a:solidFill>
                  </a:tcPr>
                </a:tc>
                <a:tc>
                  <a:txBody>
                    <a:bodyPr/>
                    <a:lstStyle>
                      <a:lvl1pPr marL="0" algn="l" defTabSz="457200" rtl="0" eaLnBrk="1" latinLnBrk="0" hangingPunct="1">
                        <a:defRPr sz="1800" kern="1200">
                          <a:solidFill>
                            <a:schemeClr val="tx1"/>
                          </a:solidFill>
                          <a:latin typeface="Gill Sans MT" panose="020B0502020104020203"/>
                        </a:defRPr>
                      </a:lvl1pPr>
                      <a:lvl2pPr marL="457200" algn="l" defTabSz="457200" rtl="0" eaLnBrk="1" latinLnBrk="0" hangingPunct="1">
                        <a:defRPr sz="1800" kern="1200">
                          <a:solidFill>
                            <a:schemeClr val="tx1"/>
                          </a:solidFill>
                          <a:latin typeface="Gill Sans MT" panose="020B0502020104020203"/>
                        </a:defRPr>
                      </a:lvl2pPr>
                      <a:lvl3pPr marL="914400" algn="l" defTabSz="457200" rtl="0" eaLnBrk="1" latinLnBrk="0" hangingPunct="1">
                        <a:defRPr sz="1800" kern="1200">
                          <a:solidFill>
                            <a:schemeClr val="tx1"/>
                          </a:solidFill>
                          <a:latin typeface="Gill Sans MT" panose="020B0502020104020203"/>
                        </a:defRPr>
                      </a:lvl3pPr>
                      <a:lvl4pPr marL="1371600" algn="l" defTabSz="457200" rtl="0" eaLnBrk="1" latinLnBrk="0" hangingPunct="1">
                        <a:defRPr sz="1800" kern="1200">
                          <a:solidFill>
                            <a:schemeClr val="tx1"/>
                          </a:solidFill>
                          <a:latin typeface="Gill Sans MT" panose="020B0502020104020203"/>
                        </a:defRPr>
                      </a:lvl4pPr>
                      <a:lvl5pPr marL="1828800" algn="l" defTabSz="457200" rtl="0" eaLnBrk="1" latinLnBrk="0" hangingPunct="1">
                        <a:defRPr sz="1800" kern="1200">
                          <a:solidFill>
                            <a:schemeClr val="tx1"/>
                          </a:solidFill>
                          <a:latin typeface="Gill Sans MT" panose="020B0502020104020203"/>
                        </a:defRPr>
                      </a:lvl5pPr>
                      <a:lvl6pPr marL="2286000" algn="l" defTabSz="457200" rtl="0" eaLnBrk="1" latinLnBrk="0" hangingPunct="1">
                        <a:defRPr sz="1800" kern="1200">
                          <a:solidFill>
                            <a:schemeClr val="tx1"/>
                          </a:solidFill>
                          <a:latin typeface="Gill Sans MT" panose="020B0502020104020203"/>
                        </a:defRPr>
                      </a:lvl6pPr>
                      <a:lvl7pPr marL="2743200" algn="l" defTabSz="457200" rtl="0" eaLnBrk="1" latinLnBrk="0" hangingPunct="1">
                        <a:defRPr sz="1800" kern="1200">
                          <a:solidFill>
                            <a:schemeClr val="tx1"/>
                          </a:solidFill>
                          <a:latin typeface="Gill Sans MT" panose="020B0502020104020203"/>
                        </a:defRPr>
                      </a:lvl7pPr>
                      <a:lvl8pPr marL="3200400" algn="l" defTabSz="457200" rtl="0" eaLnBrk="1" latinLnBrk="0" hangingPunct="1">
                        <a:defRPr sz="1800" kern="1200">
                          <a:solidFill>
                            <a:schemeClr val="tx1"/>
                          </a:solidFill>
                          <a:latin typeface="Gill Sans MT" panose="020B0502020104020203"/>
                        </a:defRPr>
                      </a:lvl8pPr>
                      <a:lvl9pPr marL="3657600" algn="l" defTabSz="457200" rtl="0" eaLnBrk="1" latinLnBrk="0" hangingPunct="1">
                        <a:defRPr sz="1800" kern="1200">
                          <a:solidFill>
                            <a:schemeClr val="tx1"/>
                          </a:solidFill>
                          <a:latin typeface="Gill Sans MT" panose="020B0502020104020203"/>
                        </a:defRPr>
                      </a:lvl9pPr>
                    </a:lstStyle>
                    <a:p>
                      <a:pPr algn="ctr" fontAlgn="ctr"/>
                      <a:r>
                        <a:rPr lang="es-CO" sz="1000" b="0" i="0" u="none" strike="noStrike" dirty="0">
                          <a:solidFill>
                            <a:srgbClr val="000000"/>
                          </a:solidFill>
                          <a:effectLst/>
                          <a:latin typeface="Calibri" panose="020F0502020204030204" pitchFamily="34" charset="0"/>
                        </a:rPr>
                        <a:t>ARRENDADO</a:t>
                      </a:r>
                    </a:p>
                  </a:txBody>
                  <a:tcPr marL="6870" marR="6870" marT="6870" marB="0" anchor="ctr">
                    <a:lnL>
                      <a:noFill/>
                    </a:lnL>
                    <a:lnR>
                      <a:noFill/>
                    </a:lnR>
                    <a:lnT>
                      <a:noFill/>
                    </a:lnT>
                    <a:lnB>
                      <a:noFill/>
                    </a:lnB>
                    <a:lnTlToBr w="12700" cmpd="sng">
                      <a:noFill/>
                      <a:prstDash val="solid"/>
                    </a:lnTlToBr>
                    <a:lnBlToTr w="12700" cmpd="sng">
                      <a:noFill/>
                      <a:prstDash val="solid"/>
                    </a:lnBlToTr>
                    <a:solidFill>
                      <a:srgbClr val="E7E7E7"/>
                    </a:solidFill>
                  </a:tcPr>
                </a:tc>
                <a:tc>
                  <a:txBody>
                    <a:bodyPr/>
                    <a:lstStyle/>
                    <a:p>
                      <a:pPr algn="r" fontAlgn="ctr"/>
                      <a:r>
                        <a:rPr lang="es-CO" sz="1000" b="0" i="0" u="none" strike="noStrike" dirty="0">
                          <a:solidFill>
                            <a:srgbClr val="000000"/>
                          </a:solidFill>
                          <a:effectLst/>
                          <a:latin typeface="Calibri" panose="020F0502020204030204" pitchFamily="34" charset="0"/>
                        </a:rPr>
                        <a:t>$ 9,483,000</a:t>
                      </a:r>
                    </a:p>
                  </a:txBody>
                  <a:tcPr marL="9525" marR="9525" marT="9525" marB="0" anchor="ctr">
                    <a:lnL>
                      <a:noFill/>
                    </a:lnL>
                    <a:lnR>
                      <a:noFill/>
                    </a:lnR>
                    <a:lnT>
                      <a:noFill/>
                    </a:lnT>
                    <a:lnB>
                      <a:noFill/>
                    </a:lnB>
                    <a:lnTlToBr w="12700" cmpd="sng">
                      <a:noFill/>
                      <a:prstDash val="solid"/>
                    </a:lnTlToBr>
                    <a:lnBlToTr w="12700" cmpd="sng">
                      <a:noFill/>
                      <a:prstDash val="solid"/>
                    </a:lnBlToTr>
                    <a:solidFill>
                      <a:srgbClr val="E7E7E7"/>
                    </a:solidFill>
                  </a:tcPr>
                </a:tc>
                <a:tc>
                  <a:txBody>
                    <a:bodyPr/>
                    <a:lstStyle/>
                    <a:p>
                      <a:pPr algn="r" fontAlgn="ctr"/>
                      <a:r>
                        <a:rPr lang="es-CO" sz="1000" b="0" i="0" u="none" strike="noStrike" dirty="0">
                          <a:solidFill>
                            <a:srgbClr val="000000"/>
                          </a:solidFill>
                          <a:effectLst/>
                          <a:latin typeface="Calibri" panose="020F0502020204030204" pitchFamily="34" charset="0"/>
                        </a:rPr>
                        <a:t>$ 5,681,948</a:t>
                      </a:r>
                    </a:p>
                  </a:txBody>
                  <a:tcPr marL="9525" marR="9525" marT="9525" marB="0" anchor="ctr">
                    <a:lnL>
                      <a:noFill/>
                    </a:lnL>
                    <a:lnR>
                      <a:noFill/>
                    </a:lnR>
                    <a:lnT>
                      <a:noFill/>
                    </a:lnT>
                    <a:lnB>
                      <a:noFill/>
                    </a:lnB>
                    <a:lnTlToBr w="12700" cmpd="sng">
                      <a:noFill/>
                      <a:prstDash val="solid"/>
                    </a:lnTlToBr>
                    <a:lnBlToTr w="12700" cmpd="sng">
                      <a:noFill/>
                      <a:prstDash val="solid"/>
                    </a:lnBlToTr>
                    <a:solidFill>
                      <a:srgbClr val="E7E7E7"/>
                    </a:solidFill>
                  </a:tcPr>
                </a:tc>
                <a:tc>
                  <a:txBody>
                    <a:bodyPr/>
                    <a:lstStyle>
                      <a:lvl1pPr marL="0" algn="l" defTabSz="457200" rtl="0" eaLnBrk="1" latinLnBrk="0" hangingPunct="1">
                        <a:defRPr sz="1800" kern="1200">
                          <a:solidFill>
                            <a:schemeClr val="tx1"/>
                          </a:solidFill>
                          <a:latin typeface="Gill Sans MT" panose="020B0502020104020203"/>
                        </a:defRPr>
                      </a:lvl1pPr>
                      <a:lvl2pPr marL="457200" algn="l" defTabSz="457200" rtl="0" eaLnBrk="1" latinLnBrk="0" hangingPunct="1">
                        <a:defRPr sz="1800" kern="1200">
                          <a:solidFill>
                            <a:schemeClr val="tx1"/>
                          </a:solidFill>
                          <a:latin typeface="Gill Sans MT" panose="020B0502020104020203"/>
                        </a:defRPr>
                      </a:lvl2pPr>
                      <a:lvl3pPr marL="914400" algn="l" defTabSz="457200" rtl="0" eaLnBrk="1" latinLnBrk="0" hangingPunct="1">
                        <a:defRPr sz="1800" kern="1200">
                          <a:solidFill>
                            <a:schemeClr val="tx1"/>
                          </a:solidFill>
                          <a:latin typeface="Gill Sans MT" panose="020B0502020104020203"/>
                        </a:defRPr>
                      </a:lvl3pPr>
                      <a:lvl4pPr marL="1371600" algn="l" defTabSz="457200" rtl="0" eaLnBrk="1" latinLnBrk="0" hangingPunct="1">
                        <a:defRPr sz="1800" kern="1200">
                          <a:solidFill>
                            <a:schemeClr val="tx1"/>
                          </a:solidFill>
                          <a:latin typeface="Gill Sans MT" panose="020B0502020104020203"/>
                        </a:defRPr>
                      </a:lvl4pPr>
                      <a:lvl5pPr marL="1828800" algn="l" defTabSz="457200" rtl="0" eaLnBrk="1" latinLnBrk="0" hangingPunct="1">
                        <a:defRPr sz="1800" kern="1200">
                          <a:solidFill>
                            <a:schemeClr val="tx1"/>
                          </a:solidFill>
                          <a:latin typeface="Gill Sans MT" panose="020B0502020104020203"/>
                        </a:defRPr>
                      </a:lvl5pPr>
                      <a:lvl6pPr marL="2286000" algn="l" defTabSz="457200" rtl="0" eaLnBrk="1" latinLnBrk="0" hangingPunct="1">
                        <a:defRPr sz="1800" kern="1200">
                          <a:solidFill>
                            <a:schemeClr val="tx1"/>
                          </a:solidFill>
                          <a:latin typeface="Gill Sans MT" panose="020B0502020104020203"/>
                        </a:defRPr>
                      </a:lvl6pPr>
                      <a:lvl7pPr marL="2743200" algn="l" defTabSz="457200" rtl="0" eaLnBrk="1" latinLnBrk="0" hangingPunct="1">
                        <a:defRPr sz="1800" kern="1200">
                          <a:solidFill>
                            <a:schemeClr val="tx1"/>
                          </a:solidFill>
                          <a:latin typeface="Gill Sans MT" panose="020B0502020104020203"/>
                        </a:defRPr>
                      </a:lvl7pPr>
                      <a:lvl8pPr marL="3200400" algn="l" defTabSz="457200" rtl="0" eaLnBrk="1" latinLnBrk="0" hangingPunct="1">
                        <a:defRPr sz="1800" kern="1200">
                          <a:solidFill>
                            <a:schemeClr val="tx1"/>
                          </a:solidFill>
                          <a:latin typeface="Gill Sans MT" panose="020B0502020104020203"/>
                        </a:defRPr>
                      </a:lvl8pPr>
                      <a:lvl9pPr marL="3657600" algn="l" defTabSz="457200" rtl="0" eaLnBrk="1" latinLnBrk="0" hangingPunct="1">
                        <a:defRPr sz="1800" kern="1200">
                          <a:solidFill>
                            <a:schemeClr val="tx1"/>
                          </a:solidFill>
                          <a:latin typeface="Gill Sans MT" panose="020B0502020104020203"/>
                        </a:defRPr>
                      </a:lvl9pPr>
                    </a:lstStyle>
                    <a:p>
                      <a:pPr algn="ctr" fontAlgn="ctr"/>
                      <a:r>
                        <a:rPr lang="es-CO" sz="1000" b="0" i="0" u="none" strike="noStrike" dirty="0">
                          <a:solidFill>
                            <a:srgbClr val="000000"/>
                          </a:solidFill>
                          <a:effectLst/>
                          <a:latin typeface="Calibri" panose="020F0502020204030204" pitchFamily="34" charset="0"/>
                        </a:rPr>
                        <a:t>18</a:t>
                      </a:r>
                    </a:p>
                  </a:txBody>
                  <a:tcPr marL="6870" marR="6870" marT="6870" marB="0" anchor="ctr">
                    <a:lnL>
                      <a:noFill/>
                    </a:lnL>
                    <a:lnR>
                      <a:noFill/>
                    </a:lnR>
                    <a:lnT>
                      <a:noFill/>
                    </a:lnT>
                    <a:lnB>
                      <a:noFill/>
                    </a:lnB>
                    <a:lnTlToBr w="12700" cmpd="sng">
                      <a:noFill/>
                      <a:prstDash val="solid"/>
                    </a:lnTlToBr>
                    <a:lnBlToTr w="12700" cmpd="sng">
                      <a:noFill/>
                      <a:prstDash val="solid"/>
                    </a:lnBlToTr>
                    <a:solidFill>
                      <a:srgbClr val="E7E7E7"/>
                    </a:solidFill>
                  </a:tcPr>
                </a:tc>
                <a:tc>
                  <a:txBody>
                    <a:bodyPr/>
                    <a:lstStyle>
                      <a:lvl1pPr marL="0" algn="l" defTabSz="457200" rtl="0" eaLnBrk="1" latinLnBrk="0" hangingPunct="1">
                        <a:defRPr sz="1800" kern="1200">
                          <a:solidFill>
                            <a:schemeClr val="tx1"/>
                          </a:solidFill>
                          <a:latin typeface="Gill Sans MT" panose="020B0502020104020203"/>
                        </a:defRPr>
                      </a:lvl1pPr>
                      <a:lvl2pPr marL="457200" algn="l" defTabSz="457200" rtl="0" eaLnBrk="1" latinLnBrk="0" hangingPunct="1">
                        <a:defRPr sz="1800" kern="1200">
                          <a:solidFill>
                            <a:schemeClr val="tx1"/>
                          </a:solidFill>
                          <a:latin typeface="Gill Sans MT" panose="020B0502020104020203"/>
                        </a:defRPr>
                      </a:lvl2pPr>
                      <a:lvl3pPr marL="914400" algn="l" defTabSz="457200" rtl="0" eaLnBrk="1" latinLnBrk="0" hangingPunct="1">
                        <a:defRPr sz="1800" kern="1200">
                          <a:solidFill>
                            <a:schemeClr val="tx1"/>
                          </a:solidFill>
                          <a:latin typeface="Gill Sans MT" panose="020B0502020104020203"/>
                        </a:defRPr>
                      </a:lvl3pPr>
                      <a:lvl4pPr marL="1371600" algn="l" defTabSz="457200" rtl="0" eaLnBrk="1" latinLnBrk="0" hangingPunct="1">
                        <a:defRPr sz="1800" kern="1200">
                          <a:solidFill>
                            <a:schemeClr val="tx1"/>
                          </a:solidFill>
                          <a:latin typeface="Gill Sans MT" panose="020B0502020104020203"/>
                        </a:defRPr>
                      </a:lvl4pPr>
                      <a:lvl5pPr marL="1828800" algn="l" defTabSz="457200" rtl="0" eaLnBrk="1" latinLnBrk="0" hangingPunct="1">
                        <a:defRPr sz="1800" kern="1200">
                          <a:solidFill>
                            <a:schemeClr val="tx1"/>
                          </a:solidFill>
                          <a:latin typeface="Gill Sans MT" panose="020B0502020104020203"/>
                        </a:defRPr>
                      </a:lvl5pPr>
                      <a:lvl6pPr marL="2286000" algn="l" defTabSz="457200" rtl="0" eaLnBrk="1" latinLnBrk="0" hangingPunct="1">
                        <a:defRPr sz="1800" kern="1200">
                          <a:solidFill>
                            <a:schemeClr val="tx1"/>
                          </a:solidFill>
                          <a:latin typeface="Gill Sans MT" panose="020B0502020104020203"/>
                        </a:defRPr>
                      </a:lvl6pPr>
                      <a:lvl7pPr marL="2743200" algn="l" defTabSz="457200" rtl="0" eaLnBrk="1" latinLnBrk="0" hangingPunct="1">
                        <a:defRPr sz="1800" kern="1200">
                          <a:solidFill>
                            <a:schemeClr val="tx1"/>
                          </a:solidFill>
                          <a:latin typeface="Gill Sans MT" panose="020B0502020104020203"/>
                        </a:defRPr>
                      </a:lvl7pPr>
                      <a:lvl8pPr marL="3200400" algn="l" defTabSz="457200" rtl="0" eaLnBrk="1" latinLnBrk="0" hangingPunct="1">
                        <a:defRPr sz="1800" kern="1200">
                          <a:solidFill>
                            <a:schemeClr val="tx1"/>
                          </a:solidFill>
                          <a:latin typeface="Gill Sans MT" panose="020B0502020104020203"/>
                        </a:defRPr>
                      </a:lvl8pPr>
                      <a:lvl9pPr marL="3657600" algn="l" defTabSz="457200" rtl="0" eaLnBrk="1" latinLnBrk="0" hangingPunct="1">
                        <a:defRPr sz="1800" kern="1200">
                          <a:solidFill>
                            <a:schemeClr val="tx1"/>
                          </a:solidFill>
                          <a:latin typeface="Gill Sans MT" panose="020B0502020104020203"/>
                        </a:defRPr>
                      </a:lvl9pPr>
                    </a:lstStyle>
                    <a:p>
                      <a:pPr algn="r" fontAlgn="ctr"/>
                      <a:r>
                        <a:rPr lang="es-CO" sz="1000" b="1" i="0" u="none" strike="noStrike" dirty="0">
                          <a:solidFill>
                            <a:srgbClr val="000000"/>
                          </a:solidFill>
                          <a:effectLst/>
                          <a:latin typeface="Calibri" panose="020F0502020204030204" pitchFamily="34" charset="0"/>
                        </a:rPr>
                        <a:t>$ 259,614,576</a:t>
                      </a:r>
                    </a:p>
                  </a:txBody>
                  <a:tcPr marL="6870" marR="6870" marT="6870" marB="0" anchor="ctr">
                    <a:lnL>
                      <a:noFill/>
                    </a:lnL>
                    <a:lnR>
                      <a:noFill/>
                    </a:lnR>
                    <a:lnT>
                      <a:noFill/>
                    </a:lnT>
                    <a:lnB>
                      <a:noFill/>
                    </a:lnB>
                    <a:lnTlToBr w="12700" cmpd="sng">
                      <a:noFill/>
                      <a:prstDash val="solid"/>
                    </a:lnTlToBr>
                    <a:lnBlToTr w="12700" cmpd="sng">
                      <a:noFill/>
                      <a:prstDash val="solid"/>
                    </a:lnBlToTr>
                    <a:solidFill>
                      <a:srgbClr val="F2F8EE"/>
                    </a:solidFill>
                  </a:tcPr>
                </a:tc>
                <a:tc>
                  <a:txBody>
                    <a:bodyPr/>
                    <a:lstStyle>
                      <a:lvl1pPr marL="0" algn="l" defTabSz="457200" rtl="0" eaLnBrk="1" latinLnBrk="0" hangingPunct="1">
                        <a:defRPr sz="1800" kern="1200">
                          <a:solidFill>
                            <a:schemeClr val="tx1"/>
                          </a:solidFill>
                          <a:latin typeface="Gill Sans MT" panose="020B0502020104020203"/>
                        </a:defRPr>
                      </a:lvl1pPr>
                      <a:lvl2pPr marL="457200" algn="l" defTabSz="457200" rtl="0" eaLnBrk="1" latinLnBrk="0" hangingPunct="1">
                        <a:defRPr sz="1800" kern="1200">
                          <a:solidFill>
                            <a:schemeClr val="tx1"/>
                          </a:solidFill>
                          <a:latin typeface="Gill Sans MT" panose="020B0502020104020203"/>
                        </a:defRPr>
                      </a:lvl2pPr>
                      <a:lvl3pPr marL="914400" algn="l" defTabSz="457200" rtl="0" eaLnBrk="1" latinLnBrk="0" hangingPunct="1">
                        <a:defRPr sz="1800" kern="1200">
                          <a:solidFill>
                            <a:schemeClr val="tx1"/>
                          </a:solidFill>
                          <a:latin typeface="Gill Sans MT" panose="020B0502020104020203"/>
                        </a:defRPr>
                      </a:lvl3pPr>
                      <a:lvl4pPr marL="1371600" algn="l" defTabSz="457200" rtl="0" eaLnBrk="1" latinLnBrk="0" hangingPunct="1">
                        <a:defRPr sz="1800" kern="1200">
                          <a:solidFill>
                            <a:schemeClr val="tx1"/>
                          </a:solidFill>
                          <a:latin typeface="Gill Sans MT" panose="020B0502020104020203"/>
                        </a:defRPr>
                      </a:lvl4pPr>
                      <a:lvl5pPr marL="1828800" algn="l" defTabSz="457200" rtl="0" eaLnBrk="1" latinLnBrk="0" hangingPunct="1">
                        <a:defRPr sz="1800" kern="1200">
                          <a:solidFill>
                            <a:schemeClr val="tx1"/>
                          </a:solidFill>
                          <a:latin typeface="Gill Sans MT" panose="020B0502020104020203"/>
                        </a:defRPr>
                      </a:lvl5pPr>
                      <a:lvl6pPr marL="2286000" algn="l" defTabSz="457200" rtl="0" eaLnBrk="1" latinLnBrk="0" hangingPunct="1">
                        <a:defRPr sz="1800" kern="1200">
                          <a:solidFill>
                            <a:schemeClr val="tx1"/>
                          </a:solidFill>
                          <a:latin typeface="Gill Sans MT" panose="020B0502020104020203"/>
                        </a:defRPr>
                      </a:lvl6pPr>
                      <a:lvl7pPr marL="2743200" algn="l" defTabSz="457200" rtl="0" eaLnBrk="1" latinLnBrk="0" hangingPunct="1">
                        <a:defRPr sz="1800" kern="1200">
                          <a:solidFill>
                            <a:schemeClr val="tx1"/>
                          </a:solidFill>
                          <a:latin typeface="Gill Sans MT" panose="020B0502020104020203"/>
                        </a:defRPr>
                      </a:lvl7pPr>
                      <a:lvl8pPr marL="3200400" algn="l" defTabSz="457200" rtl="0" eaLnBrk="1" latinLnBrk="0" hangingPunct="1">
                        <a:defRPr sz="1800" kern="1200">
                          <a:solidFill>
                            <a:schemeClr val="tx1"/>
                          </a:solidFill>
                          <a:latin typeface="Gill Sans MT" panose="020B0502020104020203"/>
                        </a:defRPr>
                      </a:lvl8pPr>
                      <a:lvl9pPr marL="3657600" algn="l" defTabSz="457200" rtl="0" eaLnBrk="1" latinLnBrk="0" hangingPunct="1">
                        <a:defRPr sz="1800" kern="1200">
                          <a:solidFill>
                            <a:schemeClr val="tx1"/>
                          </a:solidFill>
                          <a:latin typeface="Gill Sans MT" panose="020B0502020104020203"/>
                        </a:defRPr>
                      </a:lvl9pPr>
                    </a:lstStyle>
                    <a:p>
                      <a:pPr algn="ctr" fontAlgn="ctr"/>
                      <a:r>
                        <a:rPr lang="es-CO" sz="1000" b="0" i="0" u="none" strike="noStrike" dirty="0">
                          <a:solidFill>
                            <a:srgbClr val="000000"/>
                          </a:solidFill>
                          <a:effectLst/>
                          <a:latin typeface="Calibri" panose="020F0502020204030204" pitchFamily="34" charset="0"/>
                        </a:rPr>
                        <a:t>95.71%</a:t>
                      </a:r>
                    </a:p>
                  </a:txBody>
                  <a:tcPr marL="6870" marR="6870" marT="6870" marB="0" anchor="ctr">
                    <a:lnL>
                      <a:noFill/>
                    </a:lnL>
                    <a:lnR>
                      <a:noFill/>
                    </a:lnR>
                    <a:lnT>
                      <a:noFill/>
                    </a:lnT>
                    <a:lnB>
                      <a:noFill/>
                    </a:lnB>
                    <a:lnTlToBr w="12700" cmpd="sng">
                      <a:noFill/>
                      <a:prstDash val="solid"/>
                    </a:lnTlToBr>
                    <a:lnBlToTr w="12700" cmpd="sng">
                      <a:noFill/>
                      <a:prstDash val="solid"/>
                    </a:lnBlToTr>
                    <a:solidFill>
                      <a:srgbClr val="E7E7E7"/>
                    </a:solidFill>
                  </a:tcPr>
                </a:tc>
                <a:extLst>
                  <a:ext uri="{0D108BD9-81ED-4DB2-BD59-A6C34878D82A}">
                    <a16:rowId xmlns:a16="http://schemas.microsoft.com/office/drawing/2014/main" val="10002"/>
                  </a:ext>
                </a:extLst>
              </a:tr>
              <a:tr h="367290">
                <a:tc>
                  <a:txBody>
                    <a:bodyPr/>
                    <a:lstStyle>
                      <a:lvl1pPr marL="0" algn="l" defTabSz="457200" rtl="0" eaLnBrk="1" latinLnBrk="0" hangingPunct="1">
                        <a:defRPr sz="1800" kern="1200">
                          <a:solidFill>
                            <a:schemeClr val="tx1"/>
                          </a:solidFill>
                          <a:latin typeface="Gill Sans MT" panose="020B0502020104020203"/>
                        </a:defRPr>
                      </a:lvl1pPr>
                      <a:lvl2pPr marL="457200" algn="l" defTabSz="457200" rtl="0" eaLnBrk="1" latinLnBrk="0" hangingPunct="1">
                        <a:defRPr sz="1800" kern="1200">
                          <a:solidFill>
                            <a:schemeClr val="tx1"/>
                          </a:solidFill>
                          <a:latin typeface="Gill Sans MT" panose="020B0502020104020203"/>
                        </a:defRPr>
                      </a:lvl2pPr>
                      <a:lvl3pPr marL="914400" algn="l" defTabSz="457200" rtl="0" eaLnBrk="1" latinLnBrk="0" hangingPunct="1">
                        <a:defRPr sz="1800" kern="1200">
                          <a:solidFill>
                            <a:schemeClr val="tx1"/>
                          </a:solidFill>
                          <a:latin typeface="Gill Sans MT" panose="020B0502020104020203"/>
                        </a:defRPr>
                      </a:lvl3pPr>
                      <a:lvl4pPr marL="1371600" algn="l" defTabSz="457200" rtl="0" eaLnBrk="1" latinLnBrk="0" hangingPunct="1">
                        <a:defRPr sz="1800" kern="1200">
                          <a:solidFill>
                            <a:schemeClr val="tx1"/>
                          </a:solidFill>
                          <a:latin typeface="Gill Sans MT" panose="020B0502020104020203"/>
                        </a:defRPr>
                      </a:lvl4pPr>
                      <a:lvl5pPr marL="1828800" algn="l" defTabSz="457200" rtl="0" eaLnBrk="1" latinLnBrk="0" hangingPunct="1">
                        <a:defRPr sz="1800" kern="1200">
                          <a:solidFill>
                            <a:schemeClr val="tx1"/>
                          </a:solidFill>
                          <a:latin typeface="Gill Sans MT" panose="020B0502020104020203"/>
                        </a:defRPr>
                      </a:lvl5pPr>
                      <a:lvl6pPr marL="2286000" algn="l" defTabSz="457200" rtl="0" eaLnBrk="1" latinLnBrk="0" hangingPunct="1">
                        <a:defRPr sz="1800" kern="1200">
                          <a:solidFill>
                            <a:schemeClr val="tx1"/>
                          </a:solidFill>
                          <a:latin typeface="Gill Sans MT" panose="020B0502020104020203"/>
                        </a:defRPr>
                      </a:lvl6pPr>
                      <a:lvl7pPr marL="2743200" algn="l" defTabSz="457200" rtl="0" eaLnBrk="1" latinLnBrk="0" hangingPunct="1">
                        <a:defRPr sz="1800" kern="1200">
                          <a:solidFill>
                            <a:schemeClr val="tx1"/>
                          </a:solidFill>
                          <a:latin typeface="Gill Sans MT" panose="020B0502020104020203"/>
                        </a:defRPr>
                      </a:lvl7pPr>
                      <a:lvl8pPr marL="3200400" algn="l" defTabSz="457200" rtl="0" eaLnBrk="1" latinLnBrk="0" hangingPunct="1">
                        <a:defRPr sz="1800" kern="1200">
                          <a:solidFill>
                            <a:schemeClr val="tx1"/>
                          </a:solidFill>
                          <a:latin typeface="Gill Sans MT" panose="020B0502020104020203"/>
                        </a:defRPr>
                      </a:lvl8pPr>
                      <a:lvl9pPr marL="3657600" algn="l" defTabSz="457200" rtl="0" eaLnBrk="1" latinLnBrk="0" hangingPunct="1">
                        <a:defRPr sz="1800" kern="1200">
                          <a:solidFill>
                            <a:schemeClr val="tx1"/>
                          </a:solidFill>
                          <a:latin typeface="Gill Sans MT" panose="020B0502020104020203"/>
                        </a:defRPr>
                      </a:lvl9pPr>
                    </a:lstStyle>
                    <a:p>
                      <a:pPr algn="ctr" fontAlgn="ctr"/>
                      <a:r>
                        <a:rPr lang="es-CO" sz="1000" b="0" i="0" u="none" strike="noStrike" dirty="0">
                          <a:solidFill>
                            <a:srgbClr val="000000"/>
                          </a:solidFill>
                          <a:effectLst/>
                          <a:latin typeface="Calibri" panose="020F0502020204030204" pitchFamily="34" charset="0"/>
                        </a:rPr>
                        <a:t>377</a:t>
                      </a:r>
                    </a:p>
                  </a:txBody>
                  <a:tcPr marL="6870" marR="6870" marT="687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Gill Sans MT" panose="020B0502020104020203"/>
                        </a:defRPr>
                      </a:lvl1pPr>
                      <a:lvl2pPr marL="457200" algn="l" defTabSz="457200" rtl="0" eaLnBrk="1" latinLnBrk="0" hangingPunct="1">
                        <a:defRPr sz="1800" kern="1200">
                          <a:solidFill>
                            <a:schemeClr val="tx1"/>
                          </a:solidFill>
                          <a:latin typeface="Gill Sans MT" panose="020B0502020104020203"/>
                        </a:defRPr>
                      </a:lvl2pPr>
                      <a:lvl3pPr marL="914400" algn="l" defTabSz="457200" rtl="0" eaLnBrk="1" latinLnBrk="0" hangingPunct="1">
                        <a:defRPr sz="1800" kern="1200">
                          <a:solidFill>
                            <a:schemeClr val="tx1"/>
                          </a:solidFill>
                          <a:latin typeface="Gill Sans MT" panose="020B0502020104020203"/>
                        </a:defRPr>
                      </a:lvl3pPr>
                      <a:lvl4pPr marL="1371600" algn="l" defTabSz="457200" rtl="0" eaLnBrk="1" latinLnBrk="0" hangingPunct="1">
                        <a:defRPr sz="1800" kern="1200">
                          <a:solidFill>
                            <a:schemeClr val="tx1"/>
                          </a:solidFill>
                          <a:latin typeface="Gill Sans MT" panose="020B0502020104020203"/>
                        </a:defRPr>
                      </a:lvl4pPr>
                      <a:lvl5pPr marL="1828800" algn="l" defTabSz="457200" rtl="0" eaLnBrk="1" latinLnBrk="0" hangingPunct="1">
                        <a:defRPr sz="1800" kern="1200">
                          <a:solidFill>
                            <a:schemeClr val="tx1"/>
                          </a:solidFill>
                          <a:latin typeface="Gill Sans MT" panose="020B0502020104020203"/>
                        </a:defRPr>
                      </a:lvl5pPr>
                      <a:lvl6pPr marL="2286000" algn="l" defTabSz="457200" rtl="0" eaLnBrk="1" latinLnBrk="0" hangingPunct="1">
                        <a:defRPr sz="1800" kern="1200">
                          <a:solidFill>
                            <a:schemeClr val="tx1"/>
                          </a:solidFill>
                          <a:latin typeface="Gill Sans MT" panose="020B0502020104020203"/>
                        </a:defRPr>
                      </a:lvl6pPr>
                      <a:lvl7pPr marL="2743200" algn="l" defTabSz="457200" rtl="0" eaLnBrk="1" latinLnBrk="0" hangingPunct="1">
                        <a:defRPr sz="1800" kern="1200">
                          <a:solidFill>
                            <a:schemeClr val="tx1"/>
                          </a:solidFill>
                          <a:latin typeface="Gill Sans MT" panose="020B0502020104020203"/>
                        </a:defRPr>
                      </a:lvl7pPr>
                      <a:lvl8pPr marL="3200400" algn="l" defTabSz="457200" rtl="0" eaLnBrk="1" latinLnBrk="0" hangingPunct="1">
                        <a:defRPr sz="1800" kern="1200">
                          <a:solidFill>
                            <a:schemeClr val="tx1"/>
                          </a:solidFill>
                          <a:latin typeface="Gill Sans MT" panose="020B0502020104020203"/>
                        </a:defRPr>
                      </a:lvl8pPr>
                      <a:lvl9pPr marL="3657600" algn="l" defTabSz="457200" rtl="0" eaLnBrk="1" latinLnBrk="0" hangingPunct="1">
                        <a:defRPr sz="1800" kern="1200">
                          <a:solidFill>
                            <a:schemeClr val="tx1"/>
                          </a:solidFill>
                          <a:latin typeface="Gill Sans MT" panose="020B0502020104020203"/>
                        </a:defRPr>
                      </a:lvl9pPr>
                    </a:lstStyle>
                    <a:p>
                      <a:pPr algn="l" fontAlgn="ctr"/>
                      <a:r>
                        <a:rPr lang="es-CO" sz="1000" b="0" i="0" u="none" strike="noStrike" dirty="0">
                          <a:solidFill>
                            <a:srgbClr val="000000"/>
                          </a:solidFill>
                          <a:effectLst/>
                          <a:latin typeface="Calibri" panose="020F0502020204030204" pitchFamily="34" charset="0"/>
                        </a:rPr>
                        <a:t>APTO</a:t>
                      </a:r>
                    </a:p>
                  </a:txBody>
                  <a:tcPr marL="6870" marR="6870" marT="687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Gill Sans MT" panose="020B0502020104020203"/>
                        </a:defRPr>
                      </a:lvl1pPr>
                      <a:lvl2pPr marL="457200" algn="l" defTabSz="457200" rtl="0" eaLnBrk="1" latinLnBrk="0" hangingPunct="1">
                        <a:defRPr sz="1800" kern="1200">
                          <a:solidFill>
                            <a:schemeClr val="tx1"/>
                          </a:solidFill>
                          <a:latin typeface="Gill Sans MT" panose="020B0502020104020203"/>
                        </a:defRPr>
                      </a:lvl2pPr>
                      <a:lvl3pPr marL="914400" algn="l" defTabSz="457200" rtl="0" eaLnBrk="1" latinLnBrk="0" hangingPunct="1">
                        <a:defRPr sz="1800" kern="1200">
                          <a:solidFill>
                            <a:schemeClr val="tx1"/>
                          </a:solidFill>
                          <a:latin typeface="Gill Sans MT" panose="020B0502020104020203"/>
                        </a:defRPr>
                      </a:lvl3pPr>
                      <a:lvl4pPr marL="1371600" algn="l" defTabSz="457200" rtl="0" eaLnBrk="1" latinLnBrk="0" hangingPunct="1">
                        <a:defRPr sz="1800" kern="1200">
                          <a:solidFill>
                            <a:schemeClr val="tx1"/>
                          </a:solidFill>
                          <a:latin typeface="Gill Sans MT" panose="020B0502020104020203"/>
                        </a:defRPr>
                      </a:lvl4pPr>
                      <a:lvl5pPr marL="1828800" algn="l" defTabSz="457200" rtl="0" eaLnBrk="1" latinLnBrk="0" hangingPunct="1">
                        <a:defRPr sz="1800" kern="1200">
                          <a:solidFill>
                            <a:schemeClr val="tx1"/>
                          </a:solidFill>
                          <a:latin typeface="Gill Sans MT" panose="020B0502020104020203"/>
                        </a:defRPr>
                      </a:lvl5pPr>
                      <a:lvl6pPr marL="2286000" algn="l" defTabSz="457200" rtl="0" eaLnBrk="1" latinLnBrk="0" hangingPunct="1">
                        <a:defRPr sz="1800" kern="1200">
                          <a:solidFill>
                            <a:schemeClr val="tx1"/>
                          </a:solidFill>
                          <a:latin typeface="Gill Sans MT" panose="020B0502020104020203"/>
                        </a:defRPr>
                      </a:lvl6pPr>
                      <a:lvl7pPr marL="2743200" algn="l" defTabSz="457200" rtl="0" eaLnBrk="1" latinLnBrk="0" hangingPunct="1">
                        <a:defRPr sz="1800" kern="1200">
                          <a:solidFill>
                            <a:schemeClr val="tx1"/>
                          </a:solidFill>
                          <a:latin typeface="Gill Sans MT" panose="020B0502020104020203"/>
                        </a:defRPr>
                      </a:lvl7pPr>
                      <a:lvl8pPr marL="3200400" algn="l" defTabSz="457200" rtl="0" eaLnBrk="1" latinLnBrk="0" hangingPunct="1">
                        <a:defRPr sz="1800" kern="1200">
                          <a:solidFill>
                            <a:schemeClr val="tx1"/>
                          </a:solidFill>
                          <a:latin typeface="Gill Sans MT" panose="020B0502020104020203"/>
                        </a:defRPr>
                      </a:lvl8pPr>
                      <a:lvl9pPr marL="3657600" algn="l" defTabSz="457200" rtl="0" eaLnBrk="1" latinLnBrk="0" hangingPunct="1">
                        <a:defRPr sz="1800" kern="1200">
                          <a:solidFill>
                            <a:schemeClr val="tx1"/>
                          </a:solidFill>
                          <a:latin typeface="Gill Sans MT" panose="020B0502020104020203"/>
                        </a:defRPr>
                      </a:lvl9pPr>
                    </a:lstStyle>
                    <a:p>
                      <a:pPr algn="l" fontAlgn="ctr"/>
                      <a:r>
                        <a:rPr lang="es-CO" sz="1000" b="0" i="0" u="none" strike="noStrike" dirty="0">
                          <a:solidFill>
                            <a:srgbClr val="000000"/>
                          </a:solidFill>
                          <a:effectLst/>
                          <a:latin typeface="Calibri" panose="020F0502020204030204" pitchFamily="34" charset="0"/>
                        </a:rPr>
                        <a:t>Calle 165A No. 58-62 AP 318 Conjunto Residencial Monterrey II</a:t>
                      </a:r>
                    </a:p>
                  </a:txBody>
                  <a:tcPr marL="6870" marR="6870" marT="687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Gill Sans MT" panose="020B0502020104020203"/>
                        </a:defRPr>
                      </a:lvl1pPr>
                      <a:lvl2pPr marL="457200" algn="l" defTabSz="457200" rtl="0" eaLnBrk="1" latinLnBrk="0" hangingPunct="1">
                        <a:defRPr sz="1800" kern="1200">
                          <a:solidFill>
                            <a:schemeClr val="tx1"/>
                          </a:solidFill>
                          <a:latin typeface="Gill Sans MT" panose="020B0502020104020203"/>
                        </a:defRPr>
                      </a:lvl2pPr>
                      <a:lvl3pPr marL="914400" algn="l" defTabSz="457200" rtl="0" eaLnBrk="1" latinLnBrk="0" hangingPunct="1">
                        <a:defRPr sz="1800" kern="1200">
                          <a:solidFill>
                            <a:schemeClr val="tx1"/>
                          </a:solidFill>
                          <a:latin typeface="Gill Sans MT" panose="020B0502020104020203"/>
                        </a:defRPr>
                      </a:lvl3pPr>
                      <a:lvl4pPr marL="1371600" algn="l" defTabSz="457200" rtl="0" eaLnBrk="1" latinLnBrk="0" hangingPunct="1">
                        <a:defRPr sz="1800" kern="1200">
                          <a:solidFill>
                            <a:schemeClr val="tx1"/>
                          </a:solidFill>
                          <a:latin typeface="Gill Sans MT" panose="020B0502020104020203"/>
                        </a:defRPr>
                      </a:lvl4pPr>
                      <a:lvl5pPr marL="1828800" algn="l" defTabSz="457200" rtl="0" eaLnBrk="1" latinLnBrk="0" hangingPunct="1">
                        <a:defRPr sz="1800" kern="1200">
                          <a:solidFill>
                            <a:schemeClr val="tx1"/>
                          </a:solidFill>
                          <a:latin typeface="Gill Sans MT" panose="020B0502020104020203"/>
                        </a:defRPr>
                      </a:lvl5pPr>
                      <a:lvl6pPr marL="2286000" algn="l" defTabSz="457200" rtl="0" eaLnBrk="1" latinLnBrk="0" hangingPunct="1">
                        <a:defRPr sz="1800" kern="1200">
                          <a:solidFill>
                            <a:schemeClr val="tx1"/>
                          </a:solidFill>
                          <a:latin typeface="Gill Sans MT" panose="020B0502020104020203"/>
                        </a:defRPr>
                      </a:lvl6pPr>
                      <a:lvl7pPr marL="2743200" algn="l" defTabSz="457200" rtl="0" eaLnBrk="1" latinLnBrk="0" hangingPunct="1">
                        <a:defRPr sz="1800" kern="1200">
                          <a:solidFill>
                            <a:schemeClr val="tx1"/>
                          </a:solidFill>
                          <a:latin typeface="Gill Sans MT" panose="020B0502020104020203"/>
                        </a:defRPr>
                      </a:lvl7pPr>
                      <a:lvl8pPr marL="3200400" algn="l" defTabSz="457200" rtl="0" eaLnBrk="1" latinLnBrk="0" hangingPunct="1">
                        <a:defRPr sz="1800" kern="1200">
                          <a:solidFill>
                            <a:schemeClr val="tx1"/>
                          </a:solidFill>
                          <a:latin typeface="Gill Sans MT" panose="020B0502020104020203"/>
                        </a:defRPr>
                      </a:lvl8pPr>
                      <a:lvl9pPr marL="3657600" algn="l" defTabSz="457200" rtl="0" eaLnBrk="1" latinLnBrk="0" hangingPunct="1">
                        <a:defRPr sz="1800" kern="1200">
                          <a:solidFill>
                            <a:schemeClr val="tx1"/>
                          </a:solidFill>
                          <a:latin typeface="Gill Sans MT" panose="020B0502020104020203"/>
                        </a:defRPr>
                      </a:lvl9pPr>
                    </a:lstStyle>
                    <a:p>
                      <a:pPr algn="l" fontAlgn="ctr"/>
                      <a:r>
                        <a:rPr lang="es-CO" sz="1000" b="0" i="0" u="none" strike="noStrike" dirty="0">
                          <a:solidFill>
                            <a:srgbClr val="000000"/>
                          </a:solidFill>
                          <a:effectLst/>
                          <a:latin typeface="Calibri" panose="020F0502020204030204" pitchFamily="34" charset="0"/>
                        </a:rPr>
                        <a:t>BOGOTA</a:t>
                      </a:r>
                    </a:p>
                  </a:txBody>
                  <a:tcPr marL="6870" marR="6870" marT="687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Gill Sans MT" panose="020B0502020104020203"/>
                        </a:defRPr>
                      </a:lvl1pPr>
                      <a:lvl2pPr marL="457200" algn="l" defTabSz="457200" rtl="0" eaLnBrk="1" latinLnBrk="0" hangingPunct="1">
                        <a:defRPr sz="1800" kern="1200">
                          <a:solidFill>
                            <a:schemeClr val="tx1"/>
                          </a:solidFill>
                          <a:latin typeface="Gill Sans MT" panose="020B0502020104020203"/>
                        </a:defRPr>
                      </a:lvl2pPr>
                      <a:lvl3pPr marL="914400" algn="l" defTabSz="457200" rtl="0" eaLnBrk="1" latinLnBrk="0" hangingPunct="1">
                        <a:defRPr sz="1800" kern="1200">
                          <a:solidFill>
                            <a:schemeClr val="tx1"/>
                          </a:solidFill>
                          <a:latin typeface="Gill Sans MT" panose="020B0502020104020203"/>
                        </a:defRPr>
                      </a:lvl3pPr>
                      <a:lvl4pPr marL="1371600" algn="l" defTabSz="457200" rtl="0" eaLnBrk="1" latinLnBrk="0" hangingPunct="1">
                        <a:defRPr sz="1800" kern="1200">
                          <a:solidFill>
                            <a:schemeClr val="tx1"/>
                          </a:solidFill>
                          <a:latin typeface="Gill Sans MT" panose="020B0502020104020203"/>
                        </a:defRPr>
                      </a:lvl4pPr>
                      <a:lvl5pPr marL="1828800" algn="l" defTabSz="457200" rtl="0" eaLnBrk="1" latinLnBrk="0" hangingPunct="1">
                        <a:defRPr sz="1800" kern="1200">
                          <a:solidFill>
                            <a:schemeClr val="tx1"/>
                          </a:solidFill>
                          <a:latin typeface="Gill Sans MT" panose="020B0502020104020203"/>
                        </a:defRPr>
                      </a:lvl5pPr>
                      <a:lvl6pPr marL="2286000" algn="l" defTabSz="457200" rtl="0" eaLnBrk="1" latinLnBrk="0" hangingPunct="1">
                        <a:defRPr sz="1800" kern="1200">
                          <a:solidFill>
                            <a:schemeClr val="tx1"/>
                          </a:solidFill>
                          <a:latin typeface="Gill Sans MT" panose="020B0502020104020203"/>
                        </a:defRPr>
                      </a:lvl6pPr>
                      <a:lvl7pPr marL="2743200" algn="l" defTabSz="457200" rtl="0" eaLnBrk="1" latinLnBrk="0" hangingPunct="1">
                        <a:defRPr sz="1800" kern="1200">
                          <a:solidFill>
                            <a:schemeClr val="tx1"/>
                          </a:solidFill>
                          <a:latin typeface="Gill Sans MT" panose="020B0502020104020203"/>
                        </a:defRPr>
                      </a:lvl7pPr>
                      <a:lvl8pPr marL="3200400" algn="l" defTabSz="457200" rtl="0" eaLnBrk="1" latinLnBrk="0" hangingPunct="1">
                        <a:defRPr sz="1800" kern="1200">
                          <a:solidFill>
                            <a:schemeClr val="tx1"/>
                          </a:solidFill>
                          <a:latin typeface="Gill Sans MT" panose="020B0502020104020203"/>
                        </a:defRPr>
                      </a:lvl8pPr>
                      <a:lvl9pPr marL="3657600" algn="l" defTabSz="457200" rtl="0" eaLnBrk="1" latinLnBrk="0" hangingPunct="1">
                        <a:defRPr sz="1800" kern="1200">
                          <a:solidFill>
                            <a:schemeClr val="tx1"/>
                          </a:solidFill>
                          <a:latin typeface="Gill Sans MT" panose="020B0502020104020203"/>
                        </a:defRPr>
                      </a:lvl9pPr>
                    </a:lstStyle>
                    <a:p>
                      <a:pPr algn="r" fontAlgn="ctr"/>
                      <a:r>
                        <a:rPr lang="es-CO" sz="1000" b="0" i="0" u="none" strike="noStrike" dirty="0">
                          <a:solidFill>
                            <a:srgbClr val="000000"/>
                          </a:solidFill>
                          <a:effectLst/>
                          <a:latin typeface="Calibri" panose="020F0502020204030204" pitchFamily="34" charset="0"/>
                        </a:rPr>
                        <a:t>$ 175,054,600</a:t>
                      </a:r>
                    </a:p>
                  </a:txBody>
                  <a:tcPr marL="6870" marR="6870" marT="687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Gill Sans MT" panose="020B0502020104020203"/>
                        </a:defRPr>
                      </a:lvl1pPr>
                      <a:lvl2pPr marL="457200" algn="l" defTabSz="457200" rtl="0" eaLnBrk="1" latinLnBrk="0" hangingPunct="1">
                        <a:defRPr sz="1800" kern="1200">
                          <a:solidFill>
                            <a:schemeClr val="tx1"/>
                          </a:solidFill>
                          <a:latin typeface="Gill Sans MT" panose="020B0502020104020203"/>
                        </a:defRPr>
                      </a:lvl2pPr>
                      <a:lvl3pPr marL="914400" algn="l" defTabSz="457200" rtl="0" eaLnBrk="1" latinLnBrk="0" hangingPunct="1">
                        <a:defRPr sz="1800" kern="1200">
                          <a:solidFill>
                            <a:schemeClr val="tx1"/>
                          </a:solidFill>
                          <a:latin typeface="Gill Sans MT" panose="020B0502020104020203"/>
                        </a:defRPr>
                      </a:lvl3pPr>
                      <a:lvl4pPr marL="1371600" algn="l" defTabSz="457200" rtl="0" eaLnBrk="1" latinLnBrk="0" hangingPunct="1">
                        <a:defRPr sz="1800" kern="1200">
                          <a:solidFill>
                            <a:schemeClr val="tx1"/>
                          </a:solidFill>
                          <a:latin typeface="Gill Sans MT" panose="020B0502020104020203"/>
                        </a:defRPr>
                      </a:lvl4pPr>
                      <a:lvl5pPr marL="1828800" algn="l" defTabSz="457200" rtl="0" eaLnBrk="1" latinLnBrk="0" hangingPunct="1">
                        <a:defRPr sz="1800" kern="1200">
                          <a:solidFill>
                            <a:schemeClr val="tx1"/>
                          </a:solidFill>
                          <a:latin typeface="Gill Sans MT" panose="020B0502020104020203"/>
                        </a:defRPr>
                      </a:lvl5pPr>
                      <a:lvl6pPr marL="2286000" algn="l" defTabSz="457200" rtl="0" eaLnBrk="1" latinLnBrk="0" hangingPunct="1">
                        <a:defRPr sz="1800" kern="1200">
                          <a:solidFill>
                            <a:schemeClr val="tx1"/>
                          </a:solidFill>
                          <a:latin typeface="Gill Sans MT" panose="020B0502020104020203"/>
                        </a:defRPr>
                      </a:lvl6pPr>
                      <a:lvl7pPr marL="2743200" algn="l" defTabSz="457200" rtl="0" eaLnBrk="1" latinLnBrk="0" hangingPunct="1">
                        <a:defRPr sz="1800" kern="1200">
                          <a:solidFill>
                            <a:schemeClr val="tx1"/>
                          </a:solidFill>
                          <a:latin typeface="Gill Sans MT" panose="020B0502020104020203"/>
                        </a:defRPr>
                      </a:lvl7pPr>
                      <a:lvl8pPr marL="3200400" algn="l" defTabSz="457200" rtl="0" eaLnBrk="1" latinLnBrk="0" hangingPunct="1">
                        <a:defRPr sz="1800" kern="1200">
                          <a:solidFill>
                            <a:schemeClr val="tx1"/>
                          </a:solidFill>
                          <a:latin typeface="Gill Sans MT" panose="020B0502020104020203"/>
                        </a:defRPr>
                      </a:lvl8pPr>
                      <a:lvl9pPr marL="3657600" algn="l" defTabSz="457200" rtl="0" eaLnBrk="1" latinLnBrk="0" hangingPunct="1">
                        <a:defRPr sz="1800" kern="1200">
                          <a:solidFill>
                            <a:schemeClr val="tx1"/>
                          </a:solidFill>
                          <a:latin typeface="Gill Sans MT" panose="020B0502020104020203"/>
                        </a:defRPr>
                      </a:lvl9pPr>
                    </a:lstStyle>
                    <a:p>
                      <a:pPr algn="ctr" fontAlgn="ctr"/>
                      <a:r>
                        <a:rPr lang="es-CO" sz="1000" b="0" i="0" u="none" strike="noStrike" dirty="0">
                          <a:solidFill>
                            <a:srgbClr val="000000"/>
                          </a:solidFill>
                          <a:effectLst/>
                          <a:latin typeface="Calibri" panose="020F0502020204030204" pitchFamily="34" charset="0"/>
                        </a:rPr>
                        <a:t>ARRENDADO</a:t>
                      </a:r>
                    </a:p>
                  </a:txBody>
                  <a:tcPr marL="6870" marR="6870" marT="6870" marB="0" anchor="ctr">
                    <a:lnL>
                      <a:noFill/>
                    </a:lnL>
                    <a:lnR>
                      <a:noFill/>
                    </a:lnR>
                    <a:lnT>
                      <a:noFill/>
                    </a:lnT>
                    <a:lnB>
                      <a:noFill/>
                    </a:lnB>
                    <a:lnTlToBr w="12700" cmpd="sng">
                      <a:noFill/>
                      <a:prstDash val="solid"/>
                    </a:lnTlToBr>
                    <a:lnBlToTr w="12700" cmpd="sng">
                      <a:noFill/>
                      <a:prstDash val="solid"/>
                    </a:lnBlToTr>
                    <a:noFill/>
                  </a:tcPr>
                </a:tc>
                <a:tc>
                  <a:txBody>
                    <a:bodyPr/>
                    <a:lstStyle/>
                    <a:p>
                      <a:pPr algn="r" fontAlgn="ctr"/>
                      <a:r>
                        <a:rPr lang="es-CO" sz="1000" b="0" i="0" u="none" strike="noStrike" dirty="0">
                          <a:solidFill>
                            <a:srgbClr val="000000"/>
                          </a:solidFill>
                          <a:effectLst/>
                          <a:latin typeface="Calibri" panose="020F0502020204030204" pitchFamily="34" charset="0"/>
                        </a:rPr>
                        <a:t>$ 9,910,884</a:t>
                      </a:r>
                    </a:p>
                  </a:txBody>
                  <a:tcPr marL="9525" marR="9525" marT="9525" marB="0" anchor="ctr">
                    <a:lnL>
                      <a:noFill/>
                    </a:lnL>
                    <a:lnR>
                      <a:noFill/>
                    </a:lnR>
                    <a:lnT>
                      <a:noFill/>
                    </a:lnT>
                    <a:lnB>
                      <a:noFill/>
                    </a:lnB>
                    <a:lnTlToBr w="12700" cmpd="sng">
                      <a:noFill/>
                      <a:prstDash val="solid"/>
                    </a:lnTlToBr>
                    <a:lnBlToTr w="12700" cmpd="sng">
                      <a:noFill/>
                      <a:prstDash val="solid"/>
                    </a:lnBlToTr>
                    <a:noFill/>
                  </a:tcPr>
                </a:tc>
                <a:tc>
                  <a:txBody>
                    <a:bodyPr/>
                    <a:lstStyle/>
                    <a:p>
                      <a:pPr algn="r" fontAlgn="ctr"/>
                      <a:r>
                        <a:rPr lang="es-CO" sz="1000" b="0" i="0" u="none" strike="noStrike" dirty="0">
                          <a:solidFill>
                            <a:srgbClr val="000000"/>
                          </a:solidFill>
                          <a:effectLst/>
                          <a:latin typeface="Calibri" panose="020F0502020204030204" pitchFamily="34" charset="0"/>
                        </a:rPr>
                        <a:t>$ 4,868,160</a:t>
                      </a:r>
                    </a:p>
                  </a:txBody>
                  <a:tcPr marL="9525" marR="9525" marT="9525"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Gill Sans MT" panose="020B0502020104020203"/>
                        </a:defRPr>
                      </a:lvl1pPr>
                      <a:lvl2pPr marL="457200" algn="l" defTabSz="457200" rtl="0" eaLnBrk="1" latinLnBrk="0" hangingPunct="1">
                        <a:defRPr sz="1800" kern="1200">
                          <a:solidFill>
                            <a:schemeClr val="tx1"/>
                          </a:solidFill>
                          <a:latin typeface="Gill Sans MT" panose="020B0502020104020203"/>
                        </a:defRPr>
                      </a:lvl2pPr>
                      <a:lvl3pPr marL="914400" algn="l" defTabSz="457200" rtl="0" eaLnBrk="1" latinLnBrk="0" hangingPunct="1">
                        <a:defRPr sz="1800" kern="1200">
                          <a:solidFill>
                            <a:schemeClr val="tx1"/>
                          </a:solidFill>
                          <a:latin typeface="Gill Sans MT" panose="020B0502020104020203"/>
                        </a:defRPr>
                      </a:lvl3pPr>
                      <a:lvl4pPr marL="1371600" algn="l" defTabSz="457200" rtl="0" eaLnBrk="1" latinLnBrk="0" hangingPunct="1">
                        <a:defRPr sz="1800" kern="1200">
                          <a:solidFill>
                            <a:schemeClr val="tx1"/>
                          </a:solidFill>
                          <a:latin typeface="Gill Sans MT" panose="020B0502020104020203"/>
                        </a:defRPr>
                      </a:lvl4pPr>
                      <a:lvl5pPr marL="1828800" algn="l" defTabSz="457200" rtl="0" eaLnBrk="1" latinLnBrk="0" hangingPunct="1">
                        <a:defRPr sz="1800" kern="1200">
                          <a:solidFill>
                            <a:schemeClr val="tx1"/>
                          </a:solidFill>
                          <a:latin typeface="Gill Sans MT" panose="020B0502020104020203"/>
                        </a:defRPr>
                      </a:lvl5pPr>
                      <a:lvl6pPr marL="2286000" algn="l" defTabSz="457200" rtl="0" eaLnBrk="1" latinLnBrk="0" hangingPunct="1">
                        <a:defRPr sz="1800" kern="1200">
                          <a:solidFill>
                            <a:schemeClr val="tx1"/>
                          </a:solidFill>
                          <a:latin typeface="Gill Sans MT" panose="020B0502020104020203"/>
                        </a:defRPr>
                      </a:lvl6pPr>
                      <a:lvl7pPr marL="2743200" algn="l" defTabSz="457200" rtl="0" eaLnBrk="1" latinLnBrk="0" hangingPunct="1">
                        <a:defRPr sz="1800" kern="1200">
                          <a:solidFill>
                            <a:schemeClr val="tx1"/>
                          </a:solidFill>
                          <a:latin typeface="Gill Sans MT" panose="020B0502020104020203"/>
                        </a:defRPr>
                      </a:lvl7pPr>
                      <a:lvl8pPr marL="3200400" algn="l" defTabSz="457200" rtl="0" eaLnBrk="1" latinLnBrk="0" hangingPunct="1">
                        <a:defRPr sz="1800" kern="1200">
                          <a:solidFill>
                            <a:schemeClr val="tx1"/>
                          </a:solidFill>
                          <a:latin typeface="Gill Sans MT" panose="020B0502020104020203"/>
                        </a:defRPr>
                      </a:lvl8pPr>
                      <a:lvl9pPr marL="3657600" algn="l" defTabSz="457200" rtl="0" eaLnBrk="1" latinLnBrk="0" hangingPunct="1">
                        <a:defRPr sz="1800" kern="1200">
                          <a:solidFill>
                            <a:schemeClr val="tx1"/>
                          </a:solidFill>
                          <a:latin typeface="Gill Sans MT" panose="020B0502020104020203"/>
                        </a:defRPr>
                      </a:lvl9pPr>
                    </a:lstStyle>
                    <a:p>
                      <a:pPr algn="ctr" fontAlgn="ctr"/>
                      <a:r>
                        <a:rPr lang="es-CO" sz="1000" b="0" i="0" u="none" strike="noStrike">
                          <a:solidFill>
                            <a:srgbClr val="000000"/>
                          </a:solidFill>
                          <a:effectLst/>
                          <a:latin typeface="Calibri" panose="020F0502020204030204" pitchFamily="34" charset="0"/>
                        </a:rPr>
                        <a:t>12</a:t>
                      </a:r>
                    </a:p>
                  </a:txBody>
                  <a:tcPr marL="6870" marR="6870" marT="687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Gill Sans MT" panose="020B0502020104020203"/>
                        </a:defRPr>
                      </a:lvl1pPr>
                      <a:lvl2pPr marL="457200" algn="l" defTabSz="457200" rtl="0" eaLnBrk="1" latinLnBrk="0" hangingPunct="1">
                        <a:defRPr sz="1800" kern="1200">
                          <a:solidFill>
                            <a:schemeClr val="tx1"/>
                          </a:solidFill>
                          <a:latin typeface="Gill Sans MT" panose="020B0502020104020203"/>
                        </a:defRPr>
                      </a:lvl2pPr>
                      <a:lvl3pPr marL="914400" algn="l" defTabSz="457200" rtl="0" eaLnBrk="1" latinLnBrk="0" hangingPunct="1">
                        <a:defRPr sz="1800" kern="1200">
                          <a:solidFill>
                            <a:schemeClr val="tx1"/>
                          </a:solidFill>
                          <a:latin typeface="Gill Sans MT" panose="020B0502020104020203"/>
                        </a:defRPr>
                      </a:lvl3pPr>
                      <a:lvl4pPr marL="1371600" algn="l" defTabSz="457200" rtl="0" eaLnBrk="1" latinLnBrk="0" hangingPunct="1">
                        <a:defRPr sz="1800" kern="1200">
                          <a:solidFill>
                            <a:schemeClr val="tx1"/>
                          </a:solidFill>
                          <a:latin typeface="Gill Sans MT" panose="020B0502020104020203"/>
                        </a:defRPr>
                      </a:lvl4pPr>
                      <a:lvl5pPr marL="1828800" algn="l" defTabSz="457200" rtl="0" eaLnBrk="1" latinLnBrk="0" hangingPunct="1">
                        <a:defRPr sz="1800" kern="1200">
                          <a:solidFill>
                            <a:schemeClr val="tx1"/>
                          </a:solidFill>
                          <a:latin typeface="Gill Sans MT" panose="020B0502020104020203"/>
                        </a:defRPr>
                      </a:lvl5pPr>
                      <a:lvl6pPr marL="2286000" algn="l" defTabSz="457200" rtl="0" eaLnBrk="1" latinLnBrk="0" hangingPunct="1">
                        <a:defRPr sz="1800" kern="1200">
                          <a:solidFill>
                            <a:schemeClr val="tx1"/>
                          </a:solidFill>
                          <a:latin typeface="Gill Sans MT" panose="020B0502020104020203"/>
                        </a:defRPr>
                      </a:lvl6pPr>
                      <a:lvl7pPr marL="2743200" algn="l" defTabSz="457200" rtl="0" eaLnBrk="1" latinLnBrk="0" hangingPunct="1">
                        <a:defRPr sz="1800" kern="1200">
                          <a:solidFill>
                            <a:schemeClr val="tx1"/>
                          </a:solidFill>
                          <a:latin typeface="Gill Sans MT" panose="020B0502020104020203"/>
                        </a:defRPr>
                      </a:lvl7pPr>
                      <a:lvl8pPr marL="3200400" algn="l" defTabSz="457200" rtl="0" eaLnBrk="1" latinLnBrk="0" hangingPunct="1">
                        <a:defRPr sz="1800" kern="1200">
                          <a:solidFill>
                            <a:schemeClr val="tx1"/>
                          </a:solidFill>
                          <a:latin typeface="Gill Sans MT" panose="020B0502020104020203"/>
                        </a:defRPr>
                      </a:lvl8pPr>
                      <a:lvl9pPr marL="3657600" algn="l" defTabSz="457200" rtl="0" eaLnBrk="1" latinLnBrk="0" hangingPunct="1">
                        <a:defRPr sz="1800" kern="1200">
                          <a:solidFill>
                            <a:schemeClr val="tx1"/>
                          </a:solidFill>
                          <a:latin typeface="Gill Sans MT" panose="020B0502020104020203"/>
                        </a:defRPr>
                      </a:lvl9pPr>
                    </a:lstStyle>
                    <a:p>
                      <a:pPr algn="r" fontAlgn="ctr"/>
                      <a:r>
                        <a:rPr lang="es-CO" sz="1000" b="1" i="0" u="none" strike="noStrike">
                          <a:solidFill>
                            <a:srgbClr val="000000"/>
                          </a:solidFill>
                          <a:effectLst/>
                          <a:latin typeface="Calibri" panose="020F0502020204030204" pitchFamily="34" charset="0"/>
                        </a:rPr>
                        <a:t>$ 171,131,806</a:t>
                      </a:r>
                    </a:p>
                  </a:txBody>
                  <a:tcPr marL="6870" marR="6870" marT="6870" marB="0" anchor="ctr">
                    <a:lnL>
                      <a:noFill/>
                    </a:lnL>
                    <a:lnR>
                      <a:noFill/>
                    </a:lnR>
                    <a:lnT>
                      <a:noFill/>
                    </a:lnT>
                    <a:lnB>
                      <a:noFill/>
                    </a:lnB>
                    <a:lnTlToBr w="12700" cmpd="sng">
                      <a:noFill/>
                      <a:prstDash val="solid"/>
                    </a:lnTlToBr>
                    <a:lnBlToTr w="12700" cmpd="sng">
                      <a:noFill/>
                      <a:prstDash val="solid"/>
                    </a:lnBlToTr>
                    <a:solidFill>
                      <a:srgbClr val="F2F8EE"/>
                    </a:solidFill>
                  </a:tcPr>
                </a:tc>
                <a:tc>
                  <a:txBody>
                    <a:bodyPr/>
                    <a:lstStyle>
                      <a:lvl1pPr marL="0" algn="l" defTabSz="457200" rtl="0" eaLnBrk="1" latinLnBrk="0" hangingPunct="1">
                        <a:defRPr sz="1800" kern="1200">
                          <a:solidFill>
                            <a:schemeClr val="tx1"/>
                          </a:solidFill>
                          <a:latin typeface="Gill Sans MT" panose="020B0502020104020203"/>
                        </a:defRPr>
                      </a:lvl1pPr>
                      <a:lvl2pPr marL="457200" algn="l" defTabSz="457200" rtl="0" eaLnBrk="1" latinLnBrk="0" hangingPunct="1">
                        <a:defRPr sz="1800" kern="1200">
                          <a:solidFill>
                            <a:schemeClr val="tx1"/>
                          </a:solidFill>
                          <a:latin typeface="Gill Sans MT" panose="020B0502020104020203"/>
                        </a:defRPr>
                      </a:lvl2pPr>
                      <a:lvl3pPr marL="914400" algn="l" defTabSz="457200" rtl="0" eaLnBrk="1" latinLnBrk="0" hangingPunct="1">
                        <a:defRPr sz="1800" kern="1200">
                          <a:solidFill>
                            <a:schemeClr val="tx1"/>
                          </a:solidFill>
                          <a:latin typeface="Gill Sans MT" panose="020B0502020104020203"/>
                        </a:defRPr>
                      </a:lvl3pPr>
                      <a:lvl4pPr marL="1371600" algn="l" defTabSz="457200" rtl="0" eaLnBrk="1" latinLnBrk="0" hangingPunct="1">
                        <a:defRPr sz="1800" kern="1200">
                          <a:solidFill>
                            <a:schemeClr val="tx1"/>
                          </a:solidFill>
                          <a:latin typeface="Gill Sans MT" panose="020B0502020104020203"/>
                        </a:defRPr>
                      </a:lvl4pPr>
                      <a:lvl5pPr marL="1828800" algn="l" defTabSz="457200" rtl="0" eaLnBrk="1" latinLnBrk="0" hangingPunct="1">
                        <a:defRPr sz="1800" kern="1200">
                          <a:solidFill>
                            <a:schemeClr val="tx1"/>
                          </a:solidFill>
                          <a:latin typeface="Gill Sans MT" panose="020B0502020104020203"/>
                        </a:defRPr>
                      </a:lvl5pPr>
                      <a:lvl6pPr marL="2286000" algn="l" defTabSz="457200" rtl="0" eaLnBrk="1" latinLnBrk="0" hangingPunct="1">
                        <a:defRPr sz="1800" kern="1200">
                          <a:solidFill>
                            <a:schemeClr val="tx1"/>
                          </a:solidFill>
                          <a:latin typeface="Gill Sans MT" panose="020B0502020104020203"/>
                        </a:defRPr>
                      </a:lvl6pPr>
                      <a:lvl7pPr marL="2743200" algn="l" defTabSz="457200" rtl="0" eaLnBrk="1" latinLnBrk="0" hangingPunct="1">
                        <a:defRPr sz="1800" kern="1200">
                          <a:solidFill>
                            <a:schemeClr val="tx1"/>
                          </a:solidFill>
                          <a:latin typeface="Gill Sans MT" panose="020B0502020104020203"/>
                        </a:defRPr>
                      </a:lvl7pPr>
                      <a:lvl8pPr marL="3200400" algn="l" defTabSz="457200" rtl="0" eaLnBrk="1" latinLnBrk="0" hangingPunct="1">
                        <a:defRPr sz="1800" kern="1200">
                          <a:solidFill>
                            <a:schemeClr val="tx1"/>
                          </a:solidFill>
                          <a:latin typeface="Gill Sans MT" panose="020B0502020104020203"/>
                        </a:defRPr>
                      </a:lvl8pPr>
                      <a:lvl9pPr marL="3657600" algn="l" defTabSz="457200" rtl="0" eaLnBrk="1" latinLnBrk="0" hangingPunct="1">
                        <a:defRPr sz="1800" kern="1200">
                          <a:solidFill>
                            <a:schemeClr val="tx1"/>
                          </a:solidFill>
                          <a:latin typeface="Gill Sans MT" panose="020B0502020104020203"/>
                        </a:defRPr>
                      </a:lvl9pPr>
                    </a:lstStyle>
                    <a:p>
                      <a:pPr algn="ctr" fontAlgn="ctr"/>
                      <a:r>
                        <a:rPr lang="es-CO" sz="1000" b="0" i="0" u="none" strike="noStrike">
                          <a:solidFill>
                            <a:srgbClr val="000000"/>
                          </a:solidFill>
                          <a:effectLst/>
                          <a:latin typeface="Calibri" panose="020F0502020204030204" pitchFamily="34" charset="0"/>
                        </a:rPr>
                        <a:t>97.76%</a:t>
                      </a:r>
                    </a:p>
                  </a:txBody>
                  <a:tcPr marL="6870" marR="6870" marT="6870" marB="0" anchor="ct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279255">
                <a:tc>
                  <a:txBody>
                    <a:bodyPr/>
                    <a:lstStyle>
                      <a:lvl1pPr marL="0" algn="l" defTabSz="457200" rtl="0" eaLnBrk="1" latinLnBrk="0" hangingPunct="1">
                        <a:defRPr sz="1800" kern="1200">
                          <a:solidFill>
                            <a:schemeClr val="tx1"/>
                          </a:solidFill>
                          <a:latin typeface="Gill Sans MT" panose="020B0502020104020203"/>
                        </a:defRPr>
                      </a:lvl1pPr>
                      <a:lvl2pPr marL="457200" algn="l" defTabSz="457200" rtl="0" eaLnBrk="1" latinLnBrk="0" hangingPunct="1">
                        <a:defRPr sz="1800" kern="1200">
                          <a:solidFill>
                            <a:schemeClr val="tx1"/>
                          </a:solidFill>
                          <a:latin typeface="Gill Sans MT" panose="020B0502020104020203"/>
                        </a:defRPr>
                      </a:lvl2pPr>
                      <a:lvl3pPr marL="914400" algn="l" defTabSz="457200" rtl="0" eaLnBrk="1" latinLnBrk="0" hangingPunct="1">
                        <a:defRPr sz="1800" kern="1200">
                          <a:solidFill>
                            <a:schemeClr val="tx1"/>
                          </a:solidFill>
                          <a:latin typeface="Gill Sans MT" panose="020B0502020104020203"/>
                        </a:defRPr>
                      </a:lvl3pPr>
                      <a:lvl4pPr marL="1371600" algn="l" defTabSz="457200" rtl="0" eaLnBrk="1" latinLnBrk="0" hangingPunct="1">
                        <a:defRPr sz="1800" kern="1200">
                          <a:solidFill>
                            <a:schemeClr val="tx1"/>
                          </a:solidFill>
                          <a:latin typeface="Gill Sans MT" panose="020B0502020104020203"/>
                        </a:defRPr>
                      </a:lvl4pPr>
                      <a:lvl5pPr marL="1828800" algn="l" defTabSz="457200" rtl="0" eaLnBrk="1" latinLnBrk="0" hangingPunct="1">
                        <a:defRPr sz="1800" kern="1200">
                          <a:solidFill>
                            <a:schemeClr val="tx1"/>
                          </a:solidFill>
                          <a:latin typeface="Gill Sans MT" panose="020B0502020104020203"/>
                        </a:defRPr>
                      </a:lvl5pPr>
                      <a:lvl6pPr marL="2286000" algn="l" defTabSz="457200" rtl="0" eaLnBrk="1" latinLnBrk="0" hangingPunct="1">
                        <a:defRPr sz="1800" kern="1200">
                          <a:solidFill>
                            <a:schemeClr val="tx1"/>
                          </a:solidFill>
                          <a:latin typeface="Gill Sans MT" panose="020B0502020104020203"/>
                        </a:defRPr>
                      </a:lvl6pPr>
                      <a:lvl7pPr marL="2743200" algn="l" defTabSz="457200" rtl="0" eaLnBrk="1" latinLnBrk="0" hangingPunct="1">
                        <a:defRPr sz="1800" kern="1200">
                          <a:solidFill>
                            <a:schemeClr val="tx1"/>
                          </a:solidFill>
                          <a:latin typeface="Gill Sans MT" panose="020B0502020104020203"/>
                        </a:defRPr>
                      </a:lvl7pPr>
                      <a:lvl8pPr marL="3200400" algn="l" defTabSz="457200" rtl="0" eaLnBrk="1" latinLnBrk="0" hangingPunct="1">
                        <a:defRPr sz="1800" kern="1200">
                          <a:solidFill>
                            <a:schemeClr val="tx1"/>
                          </a:solidFill>
                          <a:latin typeface="Gill Sans MT" panose="020B0502020104020203"/>
                        </a:defRPr>
                      </a:lvl8pPr>
                      <a:lvl9pPr marL="3657600" algn="l" defTabSz="457200" rtl="0" eaLnBrk="1" latinLnBrk="0" hangingPunct="1">
                        <a:defRPr sz="1800" kern="1200">
                          <a:solidFill>
                            <a:schemeClr val="tx1"/>
                          </a:solidFill>
                          <a:latin typeface="Gill Sans MT" panose="020B0502020104020203"/>
                        </a:defRPr>
                      </a:lvl9pPr>
                    </a:lstStyle>
                    <a:p>
                      <a:pPr algn="ctr" fontAlgn="ctr"/>
                      <a:r>
                        <a:rPr lang="es-CO" sz="1000" b="0" i="0" u="none" strike="noStrike">
                          <a:solidFill>
                            <a:srgbClr val="000000"/>
                          </a:solidFill>
                          <a:effectLst/>
                          <a:latin typeface="Calibri" panose="020F0502020204030204" pitchFamily="34" charset="0"/>
                        </a:rPr>
                        <a:t>401</a:t>
                      </a:r>
                    </a:p>
                  </a:txBody>
                  <a:tcPr marL="6870" marR="6870" marT="6870" marB="0" anchor="ctr">
                    <a:lnL>
                      <a:noFill/>
                    </a:lnL>
                    <a:lnR>
                      <a:noFill/>
                    </a:lnR>
                    <a:lnT>
                      <a:noFill/>
                    </a:lnT>
                    <a:lnB>
                      <a:noFill/>
                    </a:lnB>
                    <a:lnTlToBr w="12700" cmpd="sng">
                      <a:noFill/>
                      <a:prstDash val="solid"/>
                    </a:lnTlToBr>
                    <a:lnBlToTr w="12700" cmpd="sng">
                      <a:noFill/>
                      <a:prstDash val="solid"/>
                    </a:lnBlToTr>
                    <a:solidFill>
                      <a:srgbClr val="E7E7E7"/>
                    </a:solidFill>
                  </a:tcPr>
                </a:tc>
                <a:tc>
                  <a:txBody>
                    <a:bodyPr/>
                    <a:lstStyle>
                      <a:lvl1pPr marL="0" algn="l" defTabSz="457200" rtl="0" eaLnBrk="1" latinLnBrk="0" hangingPunct="1">
                        <a:defRPr sz="1800" kern="1200">
                          <a:solidFill>
                            <a:schemeClr val="tx1"/>
                          </a:solidFill>
                          <a:latin typeface="Gill Sans MT" panose="020B0502020104020203"/>
                        </a:defRPr>
                      </a:lvl1pPr>
                      <a:lvl2pPr marL="457200" algn="l" defTabSz="457200" rtl="0" eaLnBrk="1" latinLnBrk="0" hangingPunct="1">
                        <a:defRPr sz="1800" kern="1200">
                          <a:solidFill>
                            <a:schemeClr val="tx1"/>
                          </a:solidFill>
                          <a:latin typeface="Gill Sans MT" panose="020B0502020104020203"/>
                        </a:defRPr>
                      </a:lvl2pPr>
                      <a:lvl3pPr marL="914400" algn="l" defTabSz="457200" rtl="0" eaLnBrk="1" latinLnBrk="0" hangingPunct="1">
                        <a:defRPr sz="1800" kern="1200">
                          <a:solidFill>
                            <a:schemeClr val="tx1"/>
                          </a:solidFill>
                          <a:latin typeface="Gill Sans MT" panose="020B0502020104020203"/>
                        </a:defRPr>
                      </a:lvl3pPr>
                      <a:lvl4pPr marL="1371600" algn="l" defTabSz="457200" rtl="0" eaLnBrk="1" latinLnBrk="0" hangingPunct="1">
                        <a:defRPr sz="1800" kern="1200">
                          <a:solidFill>
                            <a:schemeClr val="tx1"/>
                          </a:solidFill>
                          <a:latin typeface="Gill Sans MT" panose="020B0502020104020203"/>
                        </a:defRPr>
                      </a:lvl4pPr>
                      <a:lvl5pPr marL="1828800" algn="l" defTabSz="457200" rtl="0" eaLnBrk="1" latinLnBrk="0" hangingPunct="1">
                        <a:defRPr sz="1800" kern="1200">
                          <a:solidFill>
                            <a:schemeClr val="tx1"/>
                          </a:solidFill>
                          <a:latin typeface="Gill Sans MT" panose="020B0502020104020203"/>
                        </a:defRPr>
                      </a:lvl5pPr>
                      <a:lvl6pPr marL="2286000" algn="l" defTabSz="457200" rtl="0" eaLnBrk="1" latinLnBrk="0" hangingPunct="1">
                        <a:defRPr sz="1800" kern="1200">
                          <a:solidFill>
                            <a:schemeClr val="tx1"/>
                          </a:solidFill>
                          <a:latin typeface="Gill Sans MT" panose="020B0502020104020203"/>
                        </a:defRPr>
                      </a:lvl6pPr>
                      <a:lvl7pPr marL="2743200" algn="l" defTabSz="457200" rtl="0" eaLnBrk="1" latinLnBrk="0" hangingPunct="1">
                        <a:defRPr sz="1800" kern="1200">
                          <a:solidFill>
                            <a:schemeClr val="tx1"/>
                          </a:solidFill>
                          <a:latin typeface="Gill Sans MT" panose="020B0502020104020203"/>
                        </a:defRPr>
                      </a:lvl7pPr>
                      <a:lvl8pPr marL="3200400" algn="l" defTabSz="457200" rtl="0" eaLnBrk="1" latinLnBrk="0" hangingPunct="1">
                        <a:defRPr sz="1800" kern="1200">
                          <a:solidFill>
                            <a:schemeClr val="tx1"/>
                          </a:solidFill>
                          <a:latin typeface="Gill Sans MT" panose="020B0502020104020203"/>
                        </a:defRPr>
                      </a:lvl8pPr>
                      <a:lvl9pPr marL="3657600" algn="l" defTabSz="457200" rtl="0" eaLnBrk="1" latinLnBrk="0" hangingPunct="1">
                        <a:defRPr sz="1800" kern="1200">
                          <a:solidFill>
                            <a:schemeClr val="tx1"/>
                          </a:solidFill>
                          <a:latin typeface="Gill Sans MT" panose="020B0502020104020203"/>
                        </a:defRPr>
                      </a:lvl9pPr>
                    </a:lstStyle>
                    <a:p>
                      <a:pPr algn="l" fontAlgn="ctr"/>
                      <a:r>
                        <a:rPr lang="es-CO" sz="1000" b="0" i="0" u="none" strike="noStrike">
                          <a:solidFill>
                            <a:srgbClr val="000000"/>
                          </a:solidFill>
                          <a:effectLst/>
                          <a:latin typeface="Calibri" panose="020F0502020204030204" pitchFamily="34" charset="0"/>
                        </a:rPr>
                        <a:t>CASA</a:t>
                      </a:r>
                    </a:p>
                  </a:txBody>
                  <a:tcPr marL="6870" marR="6870" marT="6870" marB="0" anchor="ctr">
                    <a:lnL>
                      <a:noFill/>
                    </a:lnL>
                    <a:lnR>
                      <a:noFill/>
                    </a:lnR>
                    <a:lnT>
                      <a:noFill/>
                    </a:lnT>
                    <a:lnB>
                      <a:noFill/>
                    </a:lnB>
                    <a:lnTlToBr w="12700" cmpd="sng">
                      <a:noFill/>
                      <a:prstDash val="solid"/>
                    </a:lnTlToBr>
                    <a:lnBlToTr w="12700" cmpd="sng">
                      <a:noFill/>
                      <a:prstDash val="solid"/>
                    </a:lnBlToTr>
                    <a:solidFill>
                      <a:srgbClr val="E7E7E7"/>
                    </a:solidFill>
                  </a:tcPr>
                </a:tc>
                <a:tc>
                  <a:txBody>
                    <a:bodyPr/>
                    <a:lstStyle>
                      <a:lvl1pPr marL="0" algn="l" defTabSz="457200" rtl="0" eaLnBrk="1" latinLnBrk="0" hangingPunct="1">
                        <a:defRPr sz="1800" kern="1200">
                          <a:solidFill>
                            <a:schemeClr val="tx1"/>
                          </a:solidFill>
                          <a:latin typeface="Gill Sans MT" panose="020B0502020104020203"/>
                        </a:defRPr>
                      </a:lvl1pPr>
                      <a:lvl2pPr marL="457200" algn="l" defTabSz="457200" rtl="0" eaLnBrk="1" latinLnBrk="0" hangingPunct="1">
                        <a:defRPr sz="1800" kern="1200">
                          <a:solidFill>
                            <a:schemeClr val="tx1"/>
                          </a:solidFill>
                          <a:latin typeface="Gill Sans MT" panose="020B0502020104020203"/>
                        </a:defRPr>
                      </a:lvl2pPr>
                      <a:lvl3pPr marL="914400" algn="l" defTabSz="457200" rtl="0" eaLnBrk="1" latinLnBrk="0" hangingPunct="1">
                        <a:defRPr sz="1800" kern="1200">
                          <a:solidFill>
                            <a:schemeClr val="tx1"/>
                          </a:solidFill>
                          <a:latin typeface="Gill Sans MT" panose="020B0502020104020203"/>
                        </a:defRPr>
                      </a:lvl3pPr>
                      <a:lvl4pPr marL="1371600" algn="l" defTabSz="457200" rtl="0" eaLnBrk="1" latinLnBrk="0" hangingPunct="1">
                        <a:defRPr sz="1800" kern="1200">
                          <a:solidFill>
                            <a:schemeClr val="tx1"/>
                          </a:solidFill>
                          <a:latin typeface="Gill Sans MT" panose="020B0502020104020203"/>
                        </a:defRPr>
                      </a:lvl4pPr>
                      <a:lvl5pPr marL="1828800" algn="l" defTabSz="457200" rtl="0" eaLnBrk="1" latinLnBrk="0" hangingPunct="1">
                        <a:defRPr sz="1800" kern="1200">
                          <a:solidFill>
                            <a:schemeClr val="tx1"/>
                          </a:solidFill>
                          <a:latin typeface="Gill Sans MT" panose="020B0502020104020203"/>
                        </a:defRPr>
                      </a:lvl5pPr>
                      <a:lvl6pPr marL="2286000" algn="l" defTabSz="457200" rtl="0" eaLnBrk="1" latinLnBrk="0" hangingPunct="1">
                        <a:defRPr sz="1800" kern="1200">
                          <a:solidFill>
                            <a:schemeClr val="tx1"/>
                          </a:solidFill>
                          <a:latin typeface="Gill Sans MT" panose="020B0502020104020203"/>
                        </a:defRPr>
                      </a:lvl6pPr>
                      <a:lvl7pPr marL="2743200" algn="l" defTabSz="457200" rtl="0" eaLnBrk="1" latinLnBrk="0" hangingPunct="1">
                        <a:defRPr sz="1800" kern="1200">
                          <a:solidFill>
                            <a:schemeClr val="tx1"/>
                          </a:solidFill>
                          <a:latin typeface="Gill Sans MT" panose="020B0502020104020203"/>
                        </a:defRPr>
                      </a:lvl7pPr>
                      <a:lvl8pPr marL="3200400" algn="l" defTabSz="457200" rtl="0" eaLnBrk="1" latinLnBrk="0" hangingPunct="1">
                        <a:defRPr sz="1800" kern="1200">
                          <a:solidFill>
                            <a:schemeClr val="tx1"/>
                          </a:solidFill>
                          <a:latin typeface="Gill Sans MT" panose="020B0502020104020203"/>
                        </a:defRPr>
                      </a:lvl8pPr>
                      <a:lvl9pPr marL="3657600" algn="l" defTabSz="457200" rtl="0" eaLnBrk="1" latinLnBrk="0" hangingPunct="1">
                        <a:defRPr sz="1800" kern="1200">
                          <a:solidFill>
                            <a:schemeClr val="tx1"/>
                          </a:solidFill>
                          <a:latin typeface="Gill Sans MT" panose="020B0502020104020203"/>
                        </a:defRPr>
                      </a:lvl9pPr>
                    </a:lstStyle>
                    <a:p>
                      <a:pPr algn="l" fontAlgn="ctr"/>
                      <a:r>
                        <a:rPr lang="es-CO" sz="1000" b="0" i="0" u="none" strike="noStrike">
                          <a:solidFill>
                            <a:srgbClr val="000000"/>
                          </a:solidFill>
                          <a:effectLst/>
                          <a:latin typeface="Calibri" panose="020F0502020204030204" pitchFamily="34" charset="0"/>
                        </a:rPr>
                        <a:t>Calle 21 No. 6 52</a:t>
                      </a:r>
                    </a:p>
                  </a:txBody>
                  <a:tcPr marL="6870" marR="6870" marT="6870" marB="0" anchor="ctr">
                    <a:lnL>
                      <a:noFill/>
                    </a:lnL>
                    <a:lnR>
                      <a:noFill/>
                    </a:lnR>
                    <a:lnT>
                      <a:noFill/>
                    </a:lnT>
                    <a:lnB>
                      <a:noFill/>
                    </a:lnB>
                    <a:lnTlToBr w="12700" cmpd="sng">
                      <a:noFill/>
                      <a:prstDash val="solid"/>
                    </a:lnTlToBr>
                    <a:lnBlToTr w="12700" cmpd="sng">
                      <a:noFill/>
                      <a:prstDash val="solid"/>
                    </a:lnBlToTr>
                    <a:solidFill>
                      <a:srgbClr val="E7E7E7"/>
                    </a:solidFill>
                  </a:tcPr>
                </a:tc>
                <a:tc>
                  <a:txBody>
                    <a:bodyPr/>
                    <a:lstStyle>
                      <a:lvl1pPr marL="0" algn="l" defTabSz="457200" rtl="0" eaLnBrk="1" latinLnBrk="0" hangingPunct="1">
                        <a:defRPr sz="1800" kern="1200">
                          <a:solidFill>
                            <a:schemeClr val="tx1"/>
                          </a:solidFill>
                          <a:latin typeface="Gill Sans MT" panose="020B0502020104020203"/>
                        </a:defRPr>
                      </a:lvl1pPr>
                      <a:lvl2pPr marL="457200" algn="l" defTabSz="457200" rtl="0" eaLnBrk="1" latinLnBrk="0" hangingPunct="1">
                        <a:defRPr sz="1800" kern="1200">
                          <a:solidFill>
                            <a:schemeClr val="tx1"/>
                          </a:solidFill>
                          <a:latin typeface="Gill Sans MT" panose="020B0502020104020203"/>
                        </a:defRPr>
                      </a:lvl2pPr>
                      <a:lvl3pPr marL="914400" algn="l" defTabSz="457200" rtl="0" eaLnBrk="1" latinLnBrk="0" hangingPunct="1">
                        <a:defRPr sz="1800" kern="1200">
                          <a:solidFill>
                            <a:schemeClr val="tx1"/>
                          </a:solidFill>
                          <a:latin typeface="Gill Sans MT" panose="020B0502020104020203"/>
                        </a:defRPr>
                      </a:lvl3pPr>
                      <a:lvl4pPr marL="1371600" algn="l" defTabSz="457200" rtl="0" eaLnBrk="1" latinLnBrk="0" hangingPunct="1">
                        <a:defRPr sz="1800" kern="1200">
                          <a:solidFill>
                            <a:schemeClr val="tx1"/>
                          </a:solidFill>
                          <a:latin typeface="Gill Sans MT" panose="020B0502020104020203"/>
                        </a:defRPr>
                      </a:lvl4pPr>
                      <a:lvl5pPr marL="1828800" algn="l" defTabSz="457200" rtl="0" eaLnBrk="1" latinLnBrk="0" hangingPunct="1">
                        <a:defRPr sz="1800" kern="1200">
                          <a:solidFill>
                            <a:schemeClr val="tx1"/>
                          </a:solidFill>
                          <a:latin typeface="Gill Sans MT" panose="020B0502020104020203"/>
                        </a:defRPr>
                      </a:lvl5pPr>
                      <a:lvl6pPr marL="2286000" algn="l" defTabSz="457200" rtl="0" eaLnBrk="1" latinLnBrk="0" hangingPunct="1">
                        <a:defRPr sz="1800" kern="1200">
                          <a:solidFill>
                            <a:schemeClr val="tx1"/>
                          </a:solidFill>
                          <a:latin typeface="Gill Sans MT" panose="020B0502020104020203"/>
                        </a:defRPr>
                      </a:lvl6pPr>
                      <a:lvl7pPr marL="2743200" algn="l" defTabSz="457200" rtl="0" eaLnBrk="1" latinLnBrk="0" hangingPunct="1">
                        <a:defRPr sz="1800" kern="1200">
                          <a:solidFill>
                            <a:schemeClr val="tx1"/>
                          </a:solidFill>
                          <a:latin typeface="Gill Sans MT" panose="020B0502020104020203"/>
                        </a:defRPr>
                      </a:lvl7pPr>
                      <a:lvl8pPr marL="3200400" algn="l" defTabSz="457200" rtl="0" eaLnBrk="1" latinLnBrk="0" hangingPunct="1">
                        <a:defRPr sz="1800" kern="1200">
                          <a:solidFill>
                            <a:schemeClr val="tx1"/>
                          </a:solidFill>
                          <a:latin typeface="Gill Sans MT" panose="020B0502020104020203"/>
                        </a:defRPr>
                      </a:lvl8pPr>
                      <a:lvl9pPr marL="3657600" algn="l" defTabSz="457200" rtl="0" eaLnBrk="1" latinLnBrk="0" hangingPunct="1">
                        <a:defRPr sz="1800" kern="1200">
                          <a:solidFill>
                            <a:schemeClr val="tx1"/>
                          </a:solidFill>
                          <a:latin typeface="Gill Sans MT" panose="020B0502020104020203"/>
                        </a:defRPr>
                      </a:lvl9pPr>
                    </a:lstStyle>
                    <a:p>
                      <a:pPr algn="l" fontAlgn="ctr"/>
                      <a:r>
                        <a:rPr lang="es-CO" sz="1000" b="0" i="0" u="none" strike="noStrike" dirty="0">
                          <a:solidFill>
                            <a:srgbClr val="000000"/>
                          </a:solidFill>
                          <a:effectLst/>
                          <a:latin typeface="Calibri" panose="020F0502020204030204" pitchFamily="34" charset="0"/>
                        </a:rPr>
                        <a:t>BU/MANGA</a:t>
                      </a:r>
                    </a:p>
                  </a:txBody>
                  <a:tcPr marL="6870" marR="6870" marT="6870" marB="0" anchor="ctr">
                    <a:lnL>
                      <a:noFill/>
                    </a:lnL>
                    <a:lnR>
                      <a:noFill/>
                    </a:lnR>
                    <a:lnT>
                      <a:noFill/>
                    </a:lnT>
                    <a:lnB>
                      <a:noFill/>
                    </a:lnB>
                    <a:lnTlToBr w="12700" cmpd="sng">
                      <a:noFill/>
                      <a:prstDash val="solid"/>
                    </a:lnTlToBr>
                    <a:lnBlToTr w="12700" cmpd="sng">
                      <a:noFill/>
                      <a:prstDash val="solid"/>
                    </a:lnBlToTr>
                    <a:solidFill>
                      <a:srgbClr val="E7E7E7"/>
                    </a:solidFill>
                  </a:tcPr>
                </a:tc>
                <a:tc>
                  <a:txBody>
                    <a:bodyPr/>
                    <a:lstStyle>
                      <a:lvl1pPr marL="0" algn="l" defTabSz="457200" rtl="0" eaLnBrk="1" latinLnBrk="0" hangingPunct="1">
                        <a:defRPr sz="1800" kern="1200">
                          <a:solidFill>
                            <a:schemeClr val="tx1"/>
                          </a:solidFill>
                          <a:latin typeface="Gill Sans MT" panose="020B0502020104020203"/>
                        </a:defRPr>
                      </a:lvl1pPr>
                      <a:lvl2pPr marL="457200" algn="l" defTabSz="457200" rtl="0" eaLnBrk="1" latinLnBrk="0" hangingPunct="1">
                        <a:defRPr sz="1800" kern="1200">
                          <a:solidFill>
                            <a:schemeClr val="tx1"/>
                          </a:solidFill>
                          <a:latin typeface="Gill Sans MT" panose="020B0502020104020203"/>
                        </a:defRPr>
                      </a:lvl2pPr>
                      <a:lvl3pPr marL="914400" algn="l" defTabSz="457200" rtl="0" eaLnBrk="1" latinLnBrk="0" hangingPunct="1">
                        <a:defRPr sz="1800" kern="1200">
                          <a:solidFill>
                            <a:schemeClr val="tx1"/>
                          </a:solidFill>
                          <a:latin typeface="Gill Sans MT" panose="020B0502020104020203"/>
                        </a:defRPr>
                      </a:lvl3pPr>
                      <a:lvl4pPr marL="1371600" algn="l" defTabSz="457200" rtl="0" eaLnBrk="1" latinLnBrk="0" hangingPunct="1">
                        <a:defRPr sz="1800" kern="1200">
                          <a:solidFill>
                            <a:schemeClr val="tx1"/>
                          </a:solidFill>
                          <a:latin typeface="Gill Sans MT" panose="020B0502020104020203"/>
                        </a:defRPr>
                      </a:lvl4pPr>
                      <a:lvl5pPr marL="1828800" algn="l" defTabSz="457200" rtl="0" eaLnBrk="1" latinLnBrk="0" hangingPunct="1">
                        <a:defRPr sz="1800" kern="1200">
                          <a:solidFill>
                            <a:schemeClr val="tx1"/>
                          </a:solidFill>
                          <a:latin typeface="Gill Sans MT" panose="020B0502020104020203"/>
                        </a:defRPr>
                      </a:lvl5pPr>
                      <a:lvl6pPr marL="2286000" algn="l" defTabSz="457200" rtl="0" eaLnBrk="1" latinLnBrk="0" hangingPunct="1">
                        <a:defRPr sz="1800" kern="1200">
                          <a:solidFill>
                            <a:schemeClr val="tx1"/>
                          </a:solidFill>
                          <a:latin typeface="Gill Sans MT" panose="020B0502020104020203"/>
                        </a:defRPr>
                      </a:lvl6pPr>
                      <a:lvl7pPr marL="2743200" algn="l" defTabSz="457200" rtl="0" eaLnBrk="1" latinLnBrk="0" hangingPunct="1">
                        <a:defRPr sz="1800" kern="1200">
                          <a:solidFill>
                            <a:schemeClr val="tx1"/>
                          </a:solidFill>
                          <a:latin typeface="Gill Sans MT" panose="020B0502020104020203"/>
                        </a:defRPr>
                      </a:lvl7pPr>
                      <a:lvl8pPr marL="3200400" algn="l" defTabSz="457200" rtl="0" eaLnBrk="1" latinLnBrk="0" hangingPunct="1">
                        <a:defRPr sz="1800" kern="1200">
                          <a:solidFill>
                            <a:schemeClr val="tx1"/>
                          </a:solidFill>
                          <a:latin typeface="Gill Sans MT" panose="020B0502020104020203"/>
                        </a:defRPr>
                      </a:lvl8pPr>
                      <a:lvl9pPr marL="3657600" algn="l" defTabSz="457200" rtl="0" eaLnBrk="1" latinLnBrk="0" hangingPunct="1">
                        <a:defRPr sz="1800" kern="1200">
                          <a:solidFill>
                            <a:schemeClr val="tx1"/>
                          </a:solidFill>
                          <a:latin typeface="Gill Sans MT" panose="020B0502020104020203"/>
                        </a:defRPr>
                      </a:lvl9pPr>
                    </a:lstStyle>
                    <a:p>
                      <a:pPr algn="r" fontAlgn="ctr"/>
                      <a:r>
                        <a:rPr lang="es-CO" sz="1000" b="0" i="0" u="none" strike="noStrike">
                          <a:solidFill>
                            <a:srgbClr val="000000"/>
                          </a:solidFill>
                          <a:effectLst/>
                          <a:latin typeface="Calibri" panose="020F0502020204030204" pitchFamily="34" charset="0"/>
                        </a:rPr>
                        <a:t>$ 161,400,000</a:t>
                      </a:r>
                    </a:p>
                  </a:txBody>
                  <a:tcPr marL="6870" marR="6870" marT="6870" marB="0" anchor="ctr">
                    <a:lnL>
                      <a:noFill/>
                    </a:lnL>
                    <a:lnR>
                      <a:noFill/>
                    </a:lnR>
                    <a:lnT>
                      <a:noFill/>
                    </a:lnT>
                    <a:lnB>
                      <a:noFill/>
                    </a:lnB>
                    <a:lnTlToBr w="12700" cmpd="sng">
                      <a:noFill/>
                      <a:prstDash val="solid"/>
                    </a:lnTlToBr>
                    <a:lnBlToTr w="12700" cmpd="sng">
                      <a:noFill/>
                      <a:prstDash val="solid"/>
                    </a:lnBlToTr>
                    <a:solidFill>
                      <a:srgbClr val="E7E7E7"/>
                    </a:solidFill>
                  </a:tcPr>
                </a:tc>
                <a:tc>
                  <a:txBody>
                    <a:bodyPr/>
                    <a:lstStyle>
                      <a:lvl1pPr marL="0" algn="l" defTabSz="457200" rtl="0" eaLnBrk="1" latinLnBrk="0" hangingPunct="1">
                        <a:defRPr sz="1800" kern="1200">
                          <a:solidFill>
                            <a:schemeClr val="tx1"/>
                          </a:solidFill>
                          <a:latin typeface="Gill Sans MT" panose="020B0502020104020203"/>
                        </a:defRPr>
                      </a:lvl1pPr>
                      <a:lvl2pPr marL="457200" algn="l" defTabSz="457200" rtl="0" eaLnBrk="1" latinLnBrk="0" hangingPunct="1">
                        <a:defRPr sz="1800" kern="1200">
                          <a:solidFill>
                            <a:schemeClr val="tx1"/>
                          </a:solidFill>
                          <a:latin typeface="Gill Sans MT" panose="020B0502020104020203"/>
                        </a:defRPr>
                      </a:lvl2pPr>
                      <a:lvl3pPr marL="914400" algn="l" defTabSz="457200" rtl="0" eaLnBrk="1" latinLnBrk="0" hangingPunct="1">
                        <a:defRPr sz="1800" kern="1200">
                          <a:solidFill>
                            <a:schemeClr val="tx1"/>
                          </a:solidFill>
                          <a:latin typeface="Gill Sans MT" panose="020B0502020104020203"/>
                        </a:defRPr>
                      </a:lvl3pPr>
                      <a:lvl4pPr marL="1371600" algn="l" defTabSz="457200" rtl="0" eaLnBrk="1" latinLnBrk="0" hangingPunct="1">
                        <a:defRPr sz="1800" kern="1200">
                          <a:solidFill>
                            <a:schemeClr val="tx1"/>
                          </a:solidFill>
                          <a:latin typeface="Gill Sans MT" panose="020B0502020104020203"/>
                        </a:defRPr>
                      </a:lvl4pPr>
                      <a:lvl5pPr marL="1828800" algn="l" defTabSz="457200" rtl="0" eaLnBrk="1" latinLnBrk="0" hangingPunct="1">
                        <a:defRPr sz="1800" kern="1200">
                          <a:solidFill>
                            <a:schemeClr val="tx1"/>
                          </a:solidFill>
                          <a:latin typeface="Gill Sans MT" panose="020B0502020104020203"/>
                        </a:defRPr>
                      </a:lvl5pPr>
                      <a:lvl6pPr marL="2286000" algn="l" defTabSz="457200" rtl="0" eaLnBrk="1" latinLnBrk="0" hangingPunct="1">
                        <a:defRPr sz="1800" kern="1200">
                          <a:solidFill>
                            <a:schemeClr val="tx1"/>
                          </a:solidFill>
                          <a:latin typeface="Gill Sans MT" panose="020B0502020104020203"/>
                        </a:defRPr>
                      </a:lvl6pPr>
                      <a:lvl7pPr marL="2743200" algn="l" defTabSz="457200" rtl="0" eaLnBrk="1" latinLnBrk="0" hangingPunct="1">
                        <a:defRPr sz="1800" kern="1200">
                          <a:solidFill>
                            <a:schemeClr val="tx1"/>
                          </a:solidFill>
                          <a:latin typeface="Gill Sans MT" panose="020B0502020104020203"/>
                        </a:defRPr>
                      </a:lvl7pPr>
                      <a:lvl8pPr marL="3200400" algn="l" defTabSz="457200" rtl="0" eaLnBrk="1" latinLnBrk="0" hangingPunct="1">
                        <a:defRPr sz="1800" kern="1200">
                          <a:solidFill>
                            <a:schemeClr val="tx1"/>
                          </a:solidFill>
                          <a:latin typeface="Gill Sans MT" panose="020B0502020104020203"/>
                        </a:defRPr>
                      </a:lvl8pPr>
                      <a:lvl9pPr marL="3657600" algn="l" defTabSz="457200" rtl="0" eaLnBrk="1" latinLnBrk="0" hangingPunct="1">
                        <a:defRPr sz="1800" kern="1200">
                          <a:solidFill>
                            <a:schemeClr val="tx1"/>
                          </a:solidFill>
                          <a:latin typeface="Gill Sans MT" panose="020B0502020104020203"/>
                        </a:defRPr>
                      </a:lvl9pPr>
                    </a:lstStyle>
                    <a:p>
                      <a:pPr algn="ctr" fontAlgn="ctr"/>
                      <a:r>
                        <a:rPr lang="es-CO" sz="1000" b="0" i="0" u="none" strike="noStrike" dirty="0">
                          <a:solidFill>
                            <a:srgbClr val="000000"/>
                          </a:solidFill>
                          <a:effectLst/>
                          <a:latin typeface="Calibri" panose="020F0502020204030204" pitchFamily="34" charset="0"/>
                        </a:rPr>
                        <a:t>ARRENDADO</a:t>
                      </a:r>
                    </a:p>
                  </a:txBody>
                  <a:tcPr marL="6870" marR="6870" marT="6870" marB="0" anchor="ctr">
                    <a:lnL>
                      <a:noFill/>
                    </a:lnL>
                    <a:lnR>
                      <a:noFill/>
                    </a:lnR>
                    <a:lnT>
                      <a:noFill/>
                    </a:lnT>
                    <a:lnB>
                      <a:noFill/>
                    </a:lnB>
                    <a:lnTlToBr w="12700" cmpd="sng">
                      <a:noFill/>
                      <a:prstDash val="solid"/>
                    </a:lnTlToBr>
                    <a:lnBlToTr w="12700" cmpd="sng">
                      <a:noFill/>
                      <a:prstDash val="solid"/>
                    </a:lnBlToTr>
                    <a:solidFill>
                      <a:srgbClr val="E7E7E7"/>
                    </a:solidFill>
                  </a:tcPr>
                </a:tc>
                <a:tc>
                  <a:txBody>
                    <a:bodyPr/>
                    <a:lstStyle/>
                    <a:p>
                      <a:pPr algn="r" fontAlgn="ctr"/>
                      <a:r>
                        <a:rPr lang="es-CO" sz="1000" b="0" i="0" u="none" strike="noStrike" dirty="0">
                          <a:solidFill>
                            <a:srgbClr val="000000"/>
                          </a:solidFill>
                          <a:effectLst/>
                          <a:latin typeface="Calibri" panose="020F0502020204030204" pitchFamily="34" charset="0"/>
                        </a:rPr>
                        <a:t>$ 4,213,800</a:t>
                      </a:r>
                    </a:p>
                  </a:txBody>
                  <a:tcPr marL="9525" marR="9525" marT="9525" marB="0" anchor="ctr">
                    <a:lnL>
                      <a:noFill/>
                    </a:lnL>
                    <a:lnR>
                      <a:noFill/>
                    </a:lnR>
                    <a:lnT>
                      <a:noFill/>
                    </a:lnT>
                    <a:lnB>
                      <a:noFill/>
                    </a:lnB>
                    <a:lnTlToBr w="12700" cmpd="sng">
                      <a:noFill/>
                      <a:prstDash val="solid"/>
                    </a:lnTlToBr>
                    <a:lnBlToTr w="12700" cmpd="sng">
                      <a:noFill/>
                      <a:prstDash val="solid"/>
                    </a:lnBlToTr>
                    <a:solidFill>
                      <a:srgbClr val="E7E7E7"/>
                    </a:solidFill>
                  </a:tcPr>
                </a:tc>
                <a:tc>
                  <a:txBody>
                    <a:bodyPr/>
                    <a:lstStyle/>
                    <a:p>
                      <a:pPr algn="r" fontAlgn="ctr"/>
                      <a:r>
                        <a:rPr lang="es-CO" sz="1000" b="0" i="0" u="none" strike="noStrike" dirty="0">
                          <a:solidFill>
                            <a:srgbClr val="000000"/>
                          </a:solidFill>
                          <a:effectLst/>
                          <a:latin typeface="Calibri" panose="020F0502020204030204" pitchFamily="34" charset="0"/>
                        </a:rPr>
                        <a:t>$ 1,856,328</a:t>
                      </a:r>
                    </a:p>
                  </a:txBody>
                  <a:tcPr marL="9525" marR="9525" marT="9525" marB="0" anchor="ctr">
                    <a:lnL>
                      <a:noFill/>
                    </a:lnL>
                    <a:lnR>
                      <a:noFill/>
                    </a:lnR>
                    <a:lnT>
                      <a:noFill/>
                    </a:lnT>
                    <a:lnB>
                      <a:noFill/>
                    </a:lnB>
                    <a:lnTlToBr w="12700" cmpd="sng">
                      <a:noFill/>
                      <a:prstDash val="solid"/>
                    </a:lnTlToBr>
                    <a:lnBlToTr w="12700" cmpd="sng">
                      <a:noFill/>
                      <a:prstDash val="solid"/>
                    </a:lnBlToTr>
                    <a:solidFill>
                      <a:srgbClr val="E7E7E7"/>
                    </a:solidFill>
                  </a:tcPr>
                </a:tc>
                <a:tc>
                  <a:txBody>
                    <a:bodyPr/>
                    <a:lstStyle>
                      <a:lvl1pPr marL="0" algn="l" defTabSz="457200" rtl="0" eaLnBrk="1" latinLnBrk="0" hangingPunct="1">
                        <a:defRPr sz="1800" kern="1200">
                          <a:solidFill>
                            <a:schemeClr val="tx1"/>
                          </a:solidFill>
                          <a:latin typeface="Gill Sans MT" panose="020B0502020104020203"/>
                        </a:defRPr>
                      </a:lvl1pPr>
                      <a:lvl2pPr marL="457200" algn="l" defTabSz="457200" rtl="0" eaLnBrk="1" latinLnBrk="0" hangingPunct="1">
                        <a:defRPr sz="1800" kern="1200">
                          <a:solidFill>
                            <a:schemeClr val="tx1"/>
                          </a:solidFill>
                          <a:latin typeface="Gill Sans MT" panose="020B0502020104020203"/>
                        </a:defRPr>
                      </a:lvl2pPr>
                      <a:lvl3pPr marL="914400" algn="l" defTabSz="457200" rtl="0" eaLnBrk="1" latinLnBrk="0" hangingPunct="1">
                        <a:defRPr sz="1800" kern="1200">
                          <a:solidFill>
                            <a:schemeClr val="tx1"/>
                          </a:solidFill>
                          <a:latin typeface="Gill Sans MT" panose="020B0502020104020203"/>
                        </a:defRPr>
                      </a:lvl3pPr>
                      <a:lvl4pPr marL="1371600" algn="l" defTabSz="457200" rtl="0" eaLnBrk="1" latinLnBrk="0" hangingPunct="1">
                        <a:defRPr sz="1800" kern="1200">
                          <a:solidFill>
                            <a:schemeClr val="tx1"/>
                          </a:solidFill>
                          <a:latin typeface="Gill Sans MT" panose="020B0502020104020203"/>
                        </a:defRPr>
                      </a:lvl4pPr>
                      <a:lvl5pPr marL="1828800" algn="l" defTabSz="457200" rtl="0" eaLnBrk="1" latinLnBrk="0" hangingPunct="1">
                        <a:defRPr sz="1800" kern="1200">
                          <a:solidFill>
                            <a:schemeClr val="tx1"/>
                          </a:solidFill>
                          <a:latin typeface="Gill Sans MT" panose="020B0502020104020203"/>
                        </a:defRPr>
                      </a:lvl5pPr>
                      <a:lvl6pPr marL="2286000" algn="l" defTabSz="457200" rtl="0" eaLnBrk="1" latinLnBrk="0" hangingPunct="1">
                        <a:defRPr sz="1800" kern="1200">
                          <a:solidFill>
                            <a:schemeClr val="tx1"/>
                          </a:solidFill>
                          <a:latin typeface="Gill Sans MT" panose="020B0502020104020203"/>
                        </a:defRPr>
                      </a:lvl6pPr>
                      <a:lvl7pPr marL="2743200" algn="l" defTabSz="457200" rtl="0" eaLnBrk="1" latinLnBrk="0" hangingPunct="1">
                        <a:defRPr sz="1800" kern="1200">
                          <a:solidFill>
                            <a:schemeClr val="tx1"/>
                          </a:solidFill>
                          <a:latin typeface="Gill Sans MT" panose="020B0502020104020203"/>
                        </a:defRPr>
                      </a:lvl7pPr>
                      <a:lvl8pPr marL="3200400" algn="l" defTabSz="457200" rtl="0" eaLnBrk="1" latinLnBrk="0" hangingPunct="1">
                        <a:defRPr sz="1800" kern="1200">
                          <a:solidFill>
                            <a:schemeClr val="tx1"/>
                          </a:solidFill>
                          <a:latin typeface="Gill Sans MT" panose="020B0502020104020203"/>
                        </a:defRPr>
                      </a:lvl8pPr>
                      <a:lvl9pPr marL="3657600" algn="l" defTabSz="457200" rtl="0" eaLnBrk="1" latinLnBrk="0" hangingPunct="1">
                        <a:defRPr sz="1800" kern="1200">
                          <a:solidFill>
                            <a:schemeClr val="tx1"/>
                          </a:solidFill>
                          <a:latin typeface="Gill Sans MT" panose="020B0502020104020203"/>
                        </a:defRPr>
                      </a:lvl9pPr>
                    </a:lstStyle>
                    <a:p>
                      <a:pPr algn="ctr" fontAlgn="ctr"/>
                      <a:r>
                        <a:rPr lang="es-CO" sz="1000" b="0" i="0" u="none" strike="noStrike">
                          <a:solidFill>
                            <a:srgbClr val="000000"/>
                          </a:solidFill>
                          <a:effectLst/>
                          <a:latin typeface="Calibri" panose="020F0502020204030204" pitchFamily="34" charset="0"/>
                        </a:rPr>
                        <a:t>12</a:t>
                      </a:r>
                    </a:p>
                  </a:txBody>
                  <a:tcPr marL="6870" marR="6870" marT="6870" marB="0" anchor="ctr">
                    <a:lnL>
                      <a:noFill/>
                    </a:lnL>
                    <a:lnR>
                      <a:noFill/>
                    </a:lnR>
                    <a:lnT>
                      <a:noFill/>
                    </a:lnT>
                    <a:lnB>
                      <a:noFill/>
                    </a:lnB>
                    <a:lnTlToBr w="12700" cmpd="sng">
                      <a:noFill/>
                      <a:prstDash val="solid"/>
                    </a:lnTlToBr>
                    <a:lnBlToTr w="12700" cmpd="sng">
                      <a:noFill/>
                      <a:prstDash val="solid"/>
                    </a:lnBlToTr>
                    <a:solidFill>
                      <a:srgbClr val="E7E7E7"/>
                    </a:solidFill>
                  </a:tcPr>
                </a:tc>
                <a:tc>
                  <a:txBody>
                    <a:bodyPr/>
                    <a:lstStyle>
                      <a:lvl1pPr marL="0" algn="l" defTabSz="457200" rtl="0" eaLnBrk="1" latinLnBrk="0" hangingPunct="1">
                        <a:defRPr sz="1800" kern="1200">
                          <a:solidFill>
                            <a:schemeClr val="tx1"/>
                          </a:solidFill>
                          <a:latin typeface="Gill Sans MT" panose="020B0502020104020203"/>
                        </a:defRPr>
                      </a:lvl1pPr>
                      <a:lvl2pPr marL="457200" algn="l" defTabSz="457200" rtl="0" eaLnBrk="1" latinLnBrk="0" hangingPunct="1">
                        <a:defRPr sz="1800" kern="1200">
                          <a:solidFill>
                            <a:schemeClr val="tx1"/>
                          </a:solidFill>
                          <a:latin typeface="Gill Sans MT" panose="020B0502020104020203"/>
                        </a:defRPr>
                      </a:lvl2pPr>
                      <a:lvl3pPr marL="914400" algn="l" defTabSz="457200" rtl="0" eaLnBrk="1" latinLnBrk="0" hangingPunct="1">
                        <a:defRPr sz="1800" kern="1200">
                          <a:solidFill>
                            <a:schemeClr val="tx1"/>
                          </a:solidFill>
                          <a:latin typeface="Gill Sans MT" panose="020B0502020104020203"/>
                        </a:defRPr>
                      </a:lvl3pPr>
                      <a:lvl4pPr marL="1371600" algn="l" defTabSz="457200" rtl="0" eaLnBrk="1" latinLnBrk="0" hangingPunct="1">
                        <a:defRPr sz="1800" kern="1200">
                          <a:solidFill>
                            <a:schemeClr val="tx1"/>
                          </a:solidFill>
                          <a:latin typeface="Gill Sans MT" panose="020B0502020104020203"/>
                        </a:defRPr>
                      </a:lvl4pPr>
                      <a:lvl5pPr marL="1828800" algn="l" defTabSz="457200" rtl="0" eaLnBrk="1" latinLnBrk="0" hangingPunct="1">
                        <a:defRPr sz="1800" kern="1200">
                          <a:solidFill>
                            <a:schemeClr val="tx1"/>
                          </a:solidFill>
                          <a:latin typeface="Gill Sans MT" panose="020B0502020104020203"/>
                        </a:defRPr>
                      </a:lvl5pPr>
                      <a:lvl6pPr marL="2286000" algn="l" defTabSz="457200" rtl="0" eaLnBrk="1" latinLnBrk="0" hangingPunct="1">
                        <a:defRPr sz="1800" kern="1200">
                          <a:solidFill>
                            <a:schemeClr val="tx1"/>
                          </a:solidFill>
                          <a:latin typeface="Gill Sans MT" panose="020B0502020104020203"/>
                        </a:defRPr>
                      </a:lvl6pPr>
                      <a:lvl7pPr marL="2743200" algn="l" defTabSz="457200" rtl="0" eaLnBrk="1" latinLnBrk="0" hangingPunct="1">
                        <a:defRPr sz="1800" kern="1200">
                          <a:solidFill>
                            <a:schemeClr val="tx1"/>
                          </a:solidFill>
                          <a:latin typeface="Gill Sans MT" panose="020B0502020104020203"/>
                        </a:defRPr>
                      </a:lvl7pPr>
                      <a:lvl8pPr marL="3200400" algn="l" defTabSz="457200" rtl="0" eaLnBrk="1" latinLnBrk="0" hangingPunct="1">
                        <a:defRPr sz="1800" kern="1200">
                          <a:solidFill>
                            <a:schemeClr val="tx1"/>
                          </a:solidFill>
                          <a:latin typeface="Gill Sans MT" panose="020B0502020104020203"/>
                        </a:defRPr>
                      </a:lvl8pPr>
                      <a:lvl9pPr marL="3657600" algn="l" defTabSz="457200" rtl="0" eaLnBrk="1" latinLnBrk="0" hangingPunct="1">
                        <a:defRPr sz="1800" kern="1200">
                          <a:solidFill>
                            <a:schemeClr val="tx1"/>
                          </a:solidFill>
                          <a:latin typeface="Gill Sans MT" panose="020B0502020104020203"/>
                        </a:defRPr>
                      </a:lvl9pPr>
                    </a:lstStyle>
                    <a:p>
                      <a:pPr algn="r" fontAlgn="ctr"/>
                      <a:r>
                        <a:rPr lang="es-CO" sz="1000" b="1" i="0" u="none" strike="noStrike">
                          <a:solidFill>
                            <a:srgbClr val="000000"/>
                          </a:solidFill>
                          <a:effectLst/>
                          <a:latin typeface="Calibri" panose="020F0502020204030204" pitchFamily="34" charset="0"/>
                        </a:rPr>
                        <a:t>$ 155,554,374</a:t>
                      </a:r>
                    </a:p>
                  </a:txBody>
                  <a:tcPr marL="6870" marR="6870" marT="6870" marB="0" anchor="ctr">
                    <a:lnL>
                      <a:noFill/>
                    </a:lnL>
                    <a:lnR>
                      <a:noFill/>
                    </a:lnR>
                    <a:lnT>
                      <a:noFill/>
                    </a:lnT>
                    <a:lnB>
                      <a:noFill/>
                    </a:lnB>
                    <a:lnTlToBr w="12700" cmpd="sng">
                      <a:noFill/>
                      <a:prstDash val="solid"/>
                    </a:lnTlToBr>
                    <a:lnBlToTr w="12700" cmpd="sng">
                      <a:noFill/>
                      <a:prstDash val="solid"/>
                    </a:lnBlToTr>
                    <a:solidFill>
                      <a:srgbClr val="F2F8EE"/>
                    </a:solidFill>
                  </a:tcPr>
                </a:tc>
                <a:tc>
                  <a:txBody>
                    <a:bodyPr/>
                    <a:lstStyle>
                      <a:lvl1pPr marL="0" algn="l" defTabSz="457200" rtl="0" eaLnBrk="1" latinLnBrk="0" hangingPunct="1">
                        <a:defRPr sz="1800" kern="1200">
                          <a:solidFill>
                            <a:schemeClr val="tx1"/>
                          </a:solidFill>
                          <a:latin typeface="Gill Sans MT" panose="020B0502020104020203"/>
                        </a:defRPr>
                      </a:lvl1pPr>
                      <a:lvl2pPr marL="457200" algn="l" defTabSz="457200" rtl="0" eaLnBrk="1" latinLnBrk="0" hangingPunct="1">
                        <a:defRPr sz="1800" kern="1200">
                          <a:solidFill>
                            <a:schemeClr val="tx1"/>
                          </a:solidFill>
                          <a:latin typeface="Gill Sans MT" panose="020B0502020104020203"/>
                        </a:defRPr>
                      </a:lvl2pPr>
                      <a:lvl3pPr marL="914400" algn="l" defTabSz="457200" rtl="0" eaLnBrk="1" latinLnBrk="0" hangingPunct="1">
                        <a:defRPr sz="1800" kern="1200">
                          <a:solidFill>
                            <a:schemeClr val="tx1"/>
                          </a:solidFill>
                          <a:latin typeface="Gill Sans MT" panose="020B0502020104020203"/>
                        </a:defRPr>
                      </a:lvl3pPr>
                      <a:lvl4pPr marL="1371600" algn="l" defTabSz="457200" rtl="0" eaLnBrk="1" latinLnBrk="0" hangingPunct="1">
                        <a:defRPr sz="1800" kern="1200">
                          <a:solidFill>
                            <a:schemeClr val="tx1"/>
                          </a:solidFill>
                          <a:latin typeface="Gill Sans MT" panose="020B0502020104020203"/>
                        </a:defRPr>
                      </a:lvl4pPr>
                      <a:lvl5pPr marL="1828800" algn="l" defTabSz="457200" rtl="0" eaLnBrk="1" latinLnBrk="0" hangingPunct="1">
                        <a:defRPr sz="1800" kern="1200">
                          <a:solidFill>
                            <a:schemeClr val="tx1"/>
                          </a:solidFill>
                          <a:latin typeface="Gill Sans MT" panose="020B0502020104020203"/>
                        </a:defRPr>
                      </a:lvl5pPr>
                      <a:lvl6pPr marL="2286000" algn="l" defTabSz="457200" rtl="0" eaLnBrk="1" latinLnBrk="0" hangingPunct="1">
                        <a:defRPr sz="1800" kern="1200">
                          <a:solidFill>
                            <a:schemeClr val="tx1"/>
                          </a:solidFill>
                          <a:latin typeface="Gill Sans MT" panose="020B0502020104020203"/>
                        </a:defRPr>
                      </a:lvl6pPr>
                      <a:lvl7pPr marL="2743200" algn="l" defTabSz="457200" rtl="0" eaLnBrk="1" latinLnBrk="0" hangingPunct="1">
                        <a:defRPr sz="1800" kern="1200">
                          <a:solidFill>
                            <a:schemeClr val="tx1"/>
                          </a:solidFill>
                          <a:latin typeface="Gill Sans MT" panose="020B0502020104020203"/>
                        </a:defRPr>
                      </a:lvl7pPr>
                      <a:lvl8pPr marL="3200400" algn="l" defTabSz="457200" rtl="0" eaLnBrk="1" latinLnBrk="0" hangingPunct="1">
                        <a:defRPr sz="1800" kern="1200">
                          <a:solidFill>
                            <a:schemeClr val="tx1"/>
                          </a:solidFill>
                          <a:latin typeface="Gill Sans MT" panose="020B0502020104020203"/>
                        </a:defRPr>
                      </a:lvl8pPr>
                      <a:lvl9pPr marL="3657600" algn="l" defTabSz="457200" rtl="0" eaLnBrk="1" latinLnBrk="0" hangingPunct="1">
                        <a:defRPr sz="1800" kern="1200">
                          <a:solidFill>
                            <a:schemeClr val="tx1"/>
                          </a:solidFill>
                          <a:latin typeface="Gill Sans MT" panose="020B0502020104020203"/>
                        </a:defRPr>
                      </a:lvl9pPr>
                    </a:lstStyle>
                    <a:p>
                      <a:pPr algn="ctr" fontAlgn="ctr"/>
                      <a:r>
                        <a:rPr lang="es-CO" sz="1000" b="0" i="0" u="none" strike="noStrike">
                          <a:solidFill>
                            <a:srgbClr val="000000"/>
                          </a:solidFill>
                          <a:effectLst/>
                          <a:latin typeface="Calibri" panose="020F0502020204030204" pitchFamily="34" charset="0"/>
                        </a:rPr>
                        <a:t>96.38%</a:t>
                      </a:r>
                    </a:p>
                  </a:txBody>
                  <a:tcPr marL="6870" marR="6870" marT="6870" marB="0" anchor="ctr">
                    <a:lnL>
                      <a:noFill/>
                    </a:lnL>
                    <a:lnR>
                      <a:noFill/>
                    </a:lnR>
                    <a:lnT>
                      <a:noFill/>
                    </a:lnT>
                    <a:lnB>
                      <a:noFill/>
                    </a:lnB>
                    <a:lnTlToBr w="12700" cmpd="sng">
                      <a:noFill/>
                      <a:prstDash val="solid"/>
                    </a:lnTlToBr>
                    <a:lnBlToTr w="12700" cmpd="sng">
                      <a:noFill/>
                      <a:prstDash val="solid"/>
                    </a:lnBlToTr>
                    <a:solidFill>
                      <a:srgbClr val="E7E7E7"/>
                    </a:solidFill>
                  </a:tcPr>
                </a:tc>
                <a:extLst>
                  <a:ext uri="{0D108BD9-81ED-4DB2-BD59-A6C34878D82A}">
                    <a16:rowId xmlns:a16="http://schemas.microsoft.com/office/drawing/2014/main" val="10004"/>
                  </a:ext>
                </a:extLst>
              </a:tr>
              <a:tr h="279255">
                <a:tc>
                  <a:txBody>
                    <a:bodyPr/>
                    <a:lstStyle>
                      <a:lvl1pPr marL="0" algn="l" defTabSz="457200" rtl="0" eaLnBrk="1" latinLnBrk="0" hangingPunct="1">
                        <a:defRPr sz="1800" kern="1200">
                          <a:solidFill>
                            <a:schemeClr val="tx1"/>
                          </a:solidFill>
                          <a:latin typeface="Gill Sans MT" panose="020B0502020104020203"/>
                        </a:defRPr>
                      </a:lvl1pPr>
                      <a:lvl2pPr marL="457200" algn="l" defTabSz="457200" rtl="0" eaLnBrk="1" latinLnBrk="0" hangingPunct="1">
                        <a:defRPr sz="1800" kern="1200">
                          <a:solidFill>
                            <a:schemeClr val="tx1"/>
                          </a:solidFill>
                          <a:latin typeface="Gill Sans MT" panose="020B0502020104020203"/>
                        </a:defRPr>
                      </a:lvl2pPr>
                      <a:lvl3pPr marL="914400" algn="l" defTabSz="457200" rtl="0" eaLnBrk="1" latinLnBrk="0" hangingPunct="1">
                        <a:defRPr sz="1800" kern="1200">
                          <a:solidFill>
                            <a:schemeClr val="tx1"/>
                          </a:solidFill>
                          <a:latin typeface="Gill Sans MT" panose="020B0502020104020203"/>
                        </a:defRPr>
                      </a:lvl3pPr>
                      <a:lvl4pPr marL="1371600" algn="l" defTabSz="457200" rtl="0" eaLnBrk="1" latinLnBrk="0" hangingPunct="1">
                        <a:defRPr sz="1800" kern="1200">
                          <a:solidFill>
                            <a:schemeClr val="tx1"/>
                          </a:solidFill>
                          <a:latin typeface="Gill Sans MT" panose="020B0502020104020203"/>
                        </a:defRPr>
                      </a:lvl4pPr>
                      <a:lvl5pPr marL="1828800" algn="l" defTabSz="457200" rtl="0" eaLnBrk="1" latinLnBrk="0" hangingPunct="1">
                        <a:defRPr sz="1800" kern="1200">
                          <a:solidFill>
                            <a:schemeClr val="tx1"/>
                          </a:solidFill>
                          <a:latin typeface="Gill Sans MT" panose="020B0502020104020203"/>
                        </a:defRPr>
                      </a:lvl5pPr>
                      <a:lvl6pPr marL="2286000" algn="l" defTabSz="457200" rtl="0" eaLnBrk="1" latinLnBrk="0" hangingPunct="1">
                        <a:defRPr sz="1800" kern="1200">
                          <a:solidFill>
                            <a:schemeClr val="tx1"/>
                          </a:solidFill>
                          <a:latin typeface="Gill Sans MT" panose="020B0502020104020203"/>
                        </a:defRPr>
                      </a:lvl6pPr>
                      <a:lvl7pPr marL="2743200" algn="l" defTabSz="457200" rtl="0" eaLnBrk="1" latinLnBrk="0" hangingPunct="1">
                        <a:defRPr sz="1800" kern="1200">
                          <a:solidFill>
                            <a:schemeClr val="tx1"/>
                          </a:solidFill>
                          <a:latin typeface="Gill Sans MT" panose="020B0502020104020203"/>
                        </a:defRPr>
                      </a:lvl7pPr>
                      <a:lvl8pPr marL="3200400" algn="l" defTabSz="457200" rtl="0" eaLnBrk="1" latinLnBrk="0" hangingPunct="1">
                        <a:defRPr sz="1800" kern="1200">
                          <a:solidFill>
                            <a:schemeClr val="tx1"/>
                          </a:solidFill>
                          <a:latin typeface="Gill Sans MT" panose="020B0502020104020203"/>
                        </a:defRPr>
                      </a:lvl8pPr>
                      <a:lvl9pPr marL="3657600" algn="l" defTabSz="457200" rtl="0" eaLnBrk="1" latinLnBrk="0" hangingPunct="1">
                        <a:defRPr sz="1800" kern="1200">
                          <a:solidFill>
                            <a:schemeClr val="tx1"/>
                          </a:solidFill>
                          <a:latin typeface="Gill Sans MT" panose="020B0502020104020203"/>
                        </a:defRPr>
                      </a:lvl9pPr>
                    </a:lstStyle>
                    <a:p>
                      <a:pPr algn="ctr" fontAlgn="ctr"/>
                      <a:r>
                        <a:rPr lang="es-CO" sz="1000" b="0" i="0" u="none" strike="noStrike">
                          <a:solidFill>
                            <a:srgbClr val="000000"/>
                          </a:solidFill>
                          <a:effectLst/>
                          <a:latin typeface="Calibri" panose="020F0502020204030204" pitchFamily="34" charset="0"/>
                        </a:rPr>
                        <a:t>156</a:t>
                      </a:r>
                    </a:p>
                  </a:txBody>
                  <a:tcPr marL="6870" marR="6870" marT="687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Gill Sans MT" panose="020B0502020104020203"/>
                        </a:defRPr>
                      </a:lvl1pPr>
                      <a:lvl2pPr marL="457200" algn="l" defTabSz="457200" rtl="0" eaLnBrk="1" latinLnBrk="0" hangingPunct="1">
                        <a:defRPr sz="1800" kern="1200">
                          <a:solidFill>
                            <a:schemeClr val="tx1"/>
                          </a:solidFill>
                          <a:latin typeface="Gill Sans MT" panose="020B0502020104020203"/>
                        </a:defRPr>
                      </a:lvl2pPr>
                      <a:lvl3pPr marL="914400" algn="l" defTabSz="457200" rtl="0" eaLnBrk="1" latinLnBrk="0" hangingPunct="1">
                        <a:defRPr sz="1800" kern="1200">
                          <a:solidFill>
                            <a:schemeClr val="tx1"/>
                          </a:solidFill>
                          <a:latin typeface="Gill Sans MT" panose="020B0502020104020203"/>
                        </a:defRPr>
                      </a:lvl3pPr>
                      <a:lvl4pPr marL="1371600" algn="l" defTabSz="457200" rtl="0" eaLnBrk="1" latinLnBrk="0" hangingPunct="1">
                        <a:defRPr sz="1800" kern="1200">
                          <a:solidFill>
                            <a:schemeClr val="tx1"/>
                          </a:solidFill>
                          <a:latin typeface="Gill Sans MT" panose="020B0502020104020203"/>
                        </a:defRPr>
                      </a:lvl4pPr>
                      <a:lvl5pPr marL="1828800" algn="l" defTabSz="457200" rtl="0" eaLnBrk="1" latinLnBrk="0" hangingPunct="1">
                        <a:defRPr sz="1800" kern="1200">
                          <a:solidFill>
                            <a:schemeClr val="tx1"/>
                          </a:solidFill>
                          <a:latin typeface="Gill Sans MT" panose="020B0502020104020203"/>
                        </a:defRPr>
                      </a:lvl5pPr>
                      <a:lvl6pPr marL="2286000" algn="l" defTabSz="457200" rtl="0" eaLnBrk="1" latinLnBrk="0" hangingPunct="1">
                        <a:defRPr sz="1800" kern="1200">
                          <a:solidFill>
                            <a:schemeClr val="tx1"/>
                          </a:solidFill>
                          <a:latin typeface="Gill Sans MT" panose="020B0502020104020203"/>
                        </a:defRPr>
                      </a:lvl6pPr>
                      <a:lvl7pPr marL="2743200" algn="l" defTabSz="457200" rtl="0" eaLnBrk="1" latinLnBrk="0" hangingPunct="1">
                        <a:defRPr sz="1800" kern="1200">
                          <a:solidFill>
                            <a:schemeClr val="tx1"/>
                          </a:solidFill>
                          <a:latin typeface="Gill Sans MT" panose="020B0502020104020203"/>
                        </a:defRPr>
                      </a:lvl7pPr>
                      <a:lvl8pPr marL="3200400" algn="l" defTabSz="457200" rtl="0" eaLnBrk="1" latinLnBrk="0" hangingPunct="1">
                        <a:defRPr sz="1800" kern="1200">
                          <a:solidFill>
                            <a:schemeClr val="tx1"/>
                          </a:solidFill>
                          <a:latin typeface="Gill Sans MT" panose="020B0502020104020203"/>
                        </a:defRPr>
                      </a:lvl8pPr>
                      <a:lvl9pPr marL="3657600" algn="l" defTabSz="457200" rtl="0" eaLnBrk="1" latinLnBrk="0" hangingPunct="1">
                        <a:defRPr sz="1800" kern="1200">
                          <a:solidFill>
                            <a:schemeClr val="tx1"/>
                          </a:solidFill>
                          <a:latin typeface="Gill Sans MT" panose="020B0502020104020203"/>
                        </a:defRPr>
                      </a:lvl9pPr>
                    </a:lstStyle>
                    <a:p>
                      <a:pPr algn="l" fontAlgn="ctr"/>
                      <a:r>
                        <a:rPr lang="es-CO" sz="1000" b="0" i="0" u="none" strike="noStrike">
                          <a:solidFill>
                            <a:srgbClr val="000000"/>
                          </a:solidFill>
                          <a:effectLst/>
                          <a:latin typeface="Calibri" panose="020F0502020204030204" pitchFamily="34" charset="0"/>
                        </a:rPr>
                        <a:t>APTO</a:t>
                      </a:r>
                    </a:p>
                  </a:txBody>
                  <a:tcPr marL="6870" marR="6870" marT="687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Gill Sans MT" panose="020B0502020104020203"/>
                        </a:defRPr>
                      </a:lvl1pPr>
                      <a:lvl2pPr marL="457200" algn="l" defTabSz="457200" rtl="0" eaLnBrk="1" latinLnBrk="0" hangingPunct="1">
                        <a:defRPr sz="1800" kern="1200">
                          <a:solidFill>
                            <a:schemeClr val="tx1"/>
                          </a:solidFill>
                          <a:latin typeface="Gill Sans MT" panose="020B0502020104020203"/>
                        </a:defRPr>
                      </a:lvl2pPr>
                      <a:lvl3pPr marL="914400" algn="l" defTabSz="457200" rtl="0" eaLnBrk="1" latinLnBrk="0" hangingPunct="1">
                        <a:defRPr sz="1800" kern="1200">
                          <a:solidFill>
                            <a:schemeClr val="tx1"/>
                          </a:solidFill>
                          <a:latin typeface="Gill Sans MT" panose="020B0502020104020203"/>
                        </a:defRPr>
                      </a:lvl3pPr>
                      <a:lvl4pPr marL="1371600" algn="l" defTabSz="457200" rtl="0" eaLnBrk="1" latinLnBrk="0" hangingPunct="1">
                        <a:defRPr sz="1800" kern="1200">
                          <a:solidFill>
                            <a:schemeClr val="tx1"/>
                          </a:solidFill>
                          <a:latin typeface="Gill Sans MT" panose="020B0502020104020203"/>
                        </a:defRPr>
                      </a:lvl4pPr>
                      <a:lvl5pPr marL="1828800" algn="l" defTabSz="457200" rtl="0" eaLnBrk="1" latinLnBrk="0" hangingPunct="1">
                        <a:defRPr sz="1800" kern="1200">
                          <a:solidFill>
                            <a:schemeClr val="tx1"/>
                          </a:solidFill>
                          <a:latin typeface="Gill Sans MT" panose="020B0502020104020203"/>
                        </a:defRPr>
                      </a:lvl5pPr>
                      <a:lvl6pPr marL="2286000" algn="l" defTabSz="457200" rtl="0" eaLnBrk="1" latinLnBrk="0" hangingPunct="1">
                        <a:defRPr sz="1800" kern="1200">
                          <a:solidFill>
                            <a:schemeClr val="tx1"/>
                          </a:solidFill>
                          <a:latin typeface="Gill Sans MT" panose="020B0502020104020203"/>
                        </a:defRPr>
                      </a:lvl6pPr>
                      <a:lvl7pPr marL="2743200" algn="l" defTabSz="457200" rtl="0" eaLnBrk="1" latinLnBrk="0" hangingPunct="1">
                        <a:defRPr sz="1800" kern="1200">
                          <a:solidFill>
                            <a:schemeClr val="tx1"/>
                          </a:solidFill>
                          <a:latin typeface="Gill Sans MT" panose="020B0502020104020203"/>
                        </a:defRPr>
                      </a:lvl7pPr>
                      <a:lvl8pPr marL="3200400" algn="l" defTabSz="457200" rtl="0" eaLnBrk="1" latinLnBrk="0" hangingPunct="1">
                        <a:defRPr sz="1800" kern="1200">
                          <a:solidFill>
                            <a:schemeClr val="tx1"/>
                          </a:solidFill>
                          <a:latin typeface="Gill Sans MT" panose="020B0502020104020203"/>
                        </a:defRPr>
                      </a:lvl8pPr>
                      <a:lvl9pPr marL="3657600" algn="l" defTabSz="457200" rtl="0" eaLnBrk="1" latinLnBrk="0" hangingPunct="1">
                        <a:defRPr sz="1800" kern="1200">
                          <a:solidFill>
                            <a:schemeClr val="tx1"/>
                          </a:solidFill>
                          <a:latin typeface="Gill Sans MT" panose="020B0502020104020203"/>
                        </a:defRPr>
                      </a:lvl9pPr>
                    </a:lstStyle>
                    <a:p>
                      <a:pPr algn="l" fontAlgn="ctr"/>
                      <a:r>
                        <a:rPr lang="da-DK" sz="1000" b="0" i="0" u="none" strike="noStrike">
                          <a:solidFill>
                            <a:srgbClr val="000000"/>
                          </a:solidFill>
                          <a:effectLst/>
                          <a:latin typeface="Calibri" panose="020F0502020204030204" pitchFamily="34" charset="0"/>
                        </a:rPr>
                        <a:t>KR 52 N° 48 42  AP 402</a:t>
                      </a:r>
                    </a:p>
                  </a:txBody>
                  <a:tcPr marL="6870" marR="6870" marT="687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Gill Sans MT" panose="020B0502020104020203"/>
                        </a:defRPr>
                      </a:lvl1pPr>
                      <a:lvl2pPr marL="457200" algn="l" defTabSz="457200" rtl="0" eaLnBrk="1" latinLnBrk="0" hangingPunct="1">
                        <a:defRPr sz="1800" kern="1200">
                          <a:solidFill>
                            <a:schemeClr val="tx1"/>
                          </a:solidFill>
                          <a:latin typeface="Gill Sans MT" panose="020B0502020104020203"/>
                        </a:defRPr>
                      </a:lvl2pPr>
                      <a:lvl3pPr marL="914400" algn="l" defTabSz="457200" rtl="0" eaLnBrk="1" latinLnBrk="0" hangingPunct="1">
                        <a:defRPr sz="1800" kern="1200">
                          <a:solidFill>
                            <a:schemeClr val="tx1"/>
                          </a:solidFill>
                          <a:latin typeface="Gill Sans MT" panose="020B0502020104020203"/>
                        </a:defRPr>
                      </a:lvl3pPr>
                      <a:lvl4pPr marL="1371600" algn="l" defTabSz="457200" rtl="0" eaLnBrk="1" latinLnBrk="0" hangingPunct="1">
                        <a:defRPr sz="1800" kern="1200">
                          <a:solidFill>
                            <a:schemeClr val="tx1"/>
                          </a:solidFill>
                          <a:latin typeface="Gill Sans MT" panose="020B0502020104020203"/>
                        </a:defRPr>
                      </a:lvl4pPr>
                      <a:lvl5pPr marL="1828800" algn="l" defTabSz="457200" rtl="0" eaLnBrk="1" latinLnBrk="0" hangingPunct="1">
                        <a:defRPr sz="1800" kern="1200">
                          <a:solidFill>
                            <a:schemeClr val="tx1"/>
                          </a:solidFill>
                          <a:latin typeface="Gill Sans MT" panose="020B0502020104020203"/>
                        </a:defRPr>
                      </a:lvl5pPr>
                      <a:lvl6pPr marL="2286000" algn="l" defTabSz="457200" rtl="0" eaLnBrk="1" latinLnBrk="0" hangingPunct="1">
                        <a:defRPr sz="1800" kern="1200">
                          <a:solidFill>
                            <a:schemeClr val="tx1"/>
                          </a:solidFill>
                          <a:latin typeface="Gill Sans MT" panose="020B0502020104020203"/>
                        </a:defRPr>
                      </a:lvl6pPr>
                      <a:lvl7pPr marL="2743200" algn="l" defTabSz="457200" rtl="0" eaLnBrk="1" latinLnBrk="0" hangingPunct="1">
                        <a:defRPr sz="1800" kern="1200">
                          <a:solidFill>
                            <a:schemeClr val="tx1"/>
                          </a:solidFill>
                          <a:latin typeface="Gill Sans MT" panose="020B0502020104020203"/>
                        </a:defRPr>
                      </a:lvl7pPr>
                      <a:lvl8pPr marL="3200400" algn="l" defTabSz="457200" rtl="0" eaLnBrk="1" latinLnBrk="0" hangingPunct="1">
                        <a:defRPr sz="1800" kern="1200">
                          <a:solidFill>
                            <a:schemeClr val="tx1"/>
                          </a:solidFill>
                          <a:latin typeface="Gill Sans MT" panose="020B0502020104020203"/>
                        </a:defRPr>
                      </a:lvl8pPr>
                      <a:lvl9pPr marL="3657600" algn="l" defTabSz="457200" rtl="0" eaLnBrk="1" latinLnBrk="0" hangingPunct="1">
                        <a:defRPr sz="1800" kern="1200">
                          <a:solidFill>
                            <a:schemeClr val="tx1"/>
                          </a:solidFill>
                          <a:latin typeface="Gill Sans MT" panose="020B0502020104020203"/>
                        </a:defRPr>
                      </a:lvl9pPr>
                    </a:lstStyle>
                    <a:p>
                      <a:pPr algn="l" fontAlgn="ctr"/>
                      <a:r>
                        <a:rPr lang="es-CO" sz="1000" b="0" i="0" u="none" strike="noStrike" dirty="0">
                          <a:solidFill>
                            <a:srgbClr val="000000"/>
                          </a:solidFill>
                          <a:effectLst/>
                          <a:latin typeface="Calibri" panose="020F0502020204030204" pitchFamily="34" charset="0"/>
                        </a:rPr>
                        <a:t>ITAGUI</a:t>
                      </a:r>
                    </a:p>
                  </a:txBody>
                  <a:tcPr marL="6870" marR="6870" marT="687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Gill Sans MT" panose="020B0502020104020203"/>
                        </a:defRPr>
                      </a:lvl1pPr>
                      <a:lvl2pPr marL="457200" algn="l" defTabSz="457200" rtl="0" eaLnBrk="1" latinLnBrk="0" hangingPunct="1">
                        <a:defRPr sz="1800" kern="1200">
                          <a:solidFill>
                            <a:schemeClr val="tx1"/>
                          </a:solidFill>
                          <a:latin typeface="Gill Sans MT" panose="020B0502020104020203"/>
                        </a:defRPr>
                      </a:lvl2pPr>
                      <a:lvl3pPr marL="914400" algn="l" defTabSz="457200" rtl="0" eaLnBrk="1" latinLnBrk="0" hangingPunct="1">
                        <a:defRPr sz="1800" kern="1200">
                          <a:solidFill>
                            <a:schemeClr val="tx1"/>
                          </a:solidFill>
                          <a:latin typeface="Gill Sans MT" panose="020B0502020104020203"/>
                        </a:defRPr>
                      </a:lvl3pPr>
                      <a:lvl4pPr marL="1371600" algn="l" defTabSz="457200" rtl="0" eaLnBrk="1" latinLnBrk="0" hangingPunct="1">
                        <a:defRPr sz="1800" kern="1200">
                          <a:solidFill>
                            <a:schemeClr val="tx1"/>
                          </a:solidFill>
                          <a:latin typeface="Gill Sans MT" panose="020B0502020104020203"/>
                        </a:defRPr>
                      </a:lvl4pPr>
                      <a:lvl5pPr marL="1828800" algn="l" defTabSz="457200" rtl="0" eaLnBrk="1" latinLnBrk="0" hangingPunct="1">
                        <a:defRPr sz="1800" kern="1200">
                          <a:solidFill>
                            <a:schemeClr val="tx1"/>
                          </a:solidFill>
                          <a:latin typeface="Gill Sans MT" panose="020B0502020104020203"/>
                        </a:defRPr>
                      </a:lvl5pPr>
                      <a:lvl6pPr marL="2286000" algn="l" defTabSz="457200" rtl="0" eaLnBrk="1" latinLnBrk="0" hangingPunct="1">
                        <a:defRPr sz="1800" kern="1200">
                          <a:solidFill>
                            <a:schemeClr val="tx1"/>
                          </a:solidFill>
                          <a:latin typeface="Gill Sans MT" panose="020B0502020104020203"/>
                        </a:defRPr>
                      </a:lvl6pPr>
                      <a:lvl7pPr marL="2743200" algn="l" defTabSz="457200" rtl="0" eaLnBrk="1" latinLnBrk="0" hangingPunct="1">
                        <a:defRPr sz="1800" kern="1200">
                          <a:solidFill>
                            <a:schemeClr val="tx1"/>
                          </a:solidFill>
                          <a:latin typeface="Gill Sans MT" panose="020B0502020104020203"/>
                        </a:defRPr>
                      </a:lvl7pPr>
                      <a:lvl8pPr marL="3200400" algn="l" defTabSz="457200" rtl="0" eaLnBrk="1" latinLnBrk="0" hangingPunct="1">
                        <a:defRPr sz="1800" kern="1200">
                          <a:solidFill>
                            <a:schemeClr val="tx1"/>
                          </a:solidFill>
                          <a:latin typeface="Gill Sans MT" panose="020B0502020104020203"/>
                        </a:defRPr>
                      </a:lvl8pPr>
                      <a:lvl9pPr marL="3657600" algn="l" defTabSz="457200" rtl="0" eaLnBrk="1" latinLnBrk="0" hangingPunct="1">
                        <a:defRPr sz="1800" kern="1200">
                          <a:solidFill>
                            <a:schemeClr val="tx1"/>
                          </a:solidFill>
                          <a:latin typeface="Gill Sans MT" panose="020B0502020104020203"/>
                        </a:defRPr>
                      </a:lvl9pPr>
                    </a:lstStyle>
                    <a:p>
                      <a:pPr algn="r" fontAlgn="ctr"/>
                      <a:r>
                        <a:rPr lang="es-CO" sz="1000" b="0" i="0" u="none" strike="noStrike">
                          <a:solidFill>
                            <a:srgbClr val="000000"/>
                          </a:solidFill>
                          <a:effectLst/>
                          <a:latin typeface="Calibri" panose="020F0502020204030204" pitchFamily="34" charset="0"/>
                        </a:rPr>
                        <a:t>$ 156,000,000</a:t>
                      </a:r>
                    </a:p>
                  </a:txBody>
                  <a:tcPr marL="6870" marR="6870" marT="687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Gill Sans MT" panose="020B0502020104020203"/>
                        </a:defRPr>
                      </a:lvl1pPr>
                      <a:lvl2pPr marL="457200" algn="l" defTabSz="457200" rtl="0" eaLnBrk="1" latinLnBrk="0" hangingPunct="1">
                        <a:defRPr sz="1800" kern="1200">
                          <a:solidFill>
                            <a:schemeClr val="tx1"/>
                          </a:solidFill>
                          <a:latin typeface="Gill Sans MT" panose="020B0502020104020203"/>
                        </a:defRPr>
                      </a:lvl2pPr>
                      <a:lvl3pPr marL="914400" algn="l" defTabSz="457200" rtl="0" eaLnBrk="1" latinLnBrk="0" hangingPunct="1">
                        <a:defRPr sz="1800" kern="1200">
                          <a:solidFill>
                            <a:schemeClr val="tx1"/>
                          </a:solidFill>
                          <a:latin typeface="Gill Sans MT" panose="020B0502020104020203"/>
                        </a:defRPr>
                      </a:lvl3pPr>
                      <a:lvl4pPr marL="1371600" algn="l" defTabSz="457200" rtl="0" eaLnBrk="1" latinLnBrk="0" hangingPunct="1">
                        <a:defRPr sz="1800" kern="1200">
                          <a:solidFill>
                            <a:schemeClr val="tx1"/>
                          </a:solidFill>
                          <a:latin typeface="Gill Sans MT" panose="020B0502020104020203"/>
                        </a:defRPr>
                      </a:lvl4pPr>
                      <a:lvl5pPr marL="1828800" algn="l" defTabSz="457200" rtl="0" eaLnBrk="1" latinLnBrk="0" hangingPunct="1">
                        <a:defRPr sz="1800" kern="1200">
                          <a:solidFill>
                            <a:schemeClr val="tx1"/>
                          </a:solidFill>
                          <a:latin typeface="Gill Sans MT" panose="020B0502020104020203"/>
                        </a:defRPr>
                      </a:lvl5pPr>
                      <a:lvl6pPr marL="2286000" algn="l" defTabSz="457200" rtl="0" eaLnBrk="1" latinLnBrk="0" hangingPunct="1">
                        <a:defRPr sz="1800" kern="1200">
                          <a:solidFill>
                            <a:schemeClr val="tx1"/>
                          </a:solidFill>
                          <a:latin typeface="Gill Sans MT" panose="020B0502020104020203"/>
                        </a:defRPr>
                      </a:lvl6pPr>
                      <a:lvl7pPr marL="2743200" algn="l" defTabSz="457200" rtl="0" eaLnBrk="1" latinLnBrk="0" hangingPunct="1">
                        <a:defRPr sz="1800" kern="1200">
                          <a:solidFill>
                            <a:schemeClr val="tx1"/>
                          </a:solidFill>
                          <a:latin typeface="Gill Sans MT" panose="020B0502020104020203"/>
                        </a:defRPr>
                      </a:lvl7pPr>
                      <a:lvl8pPr marL="3200400" algn="l" defTabSz="457200" rtl="0" eaLnBrk="1" latinLnBrk="0" hangingPunct="1">
                        <a:defRPr sz="1800" kern="1200">
                          <a:solidFill>
                            <a:schemeClr val="tx1"/>
                          </a:solidFill>
                          <a:latin typeface="Gill Sans MT" panose="020B0502020104020203"/>
                        </a:defRPr>
                      </a:lvl8pPr>
                      <a:lvl9pPr marL="3657600" algn="l" defTabSz="457200" rtl="0" eaLnBrk="1" latinLnBrk="0" hangingPunct="1">
                        <a:defRPr sz="1800" kern="1200">
                          <a:solidFill>
                            <a:schemeClr val="tx1"/>
                          </a:solidFill>
                          <a:latin typeface="Gill Sans MT" panose="020B0502020104020203"/>
                        </a:defRPr>
                      </a:lvl9pPr>
                    </a:lstStyle>
                    <a:p>
                      <a:pPr algn="ctr" fontAlgn="ctr"/>
                      <a:r>
                        <a:rPr lang="es-CO" sz="1000" b="0" i="0" u="none" strike="noStrike" dirty="0">
                          <a:solidFill>
                            <a:srgbClr val="000000"/>
                          </a:solidFill>
                          <a:effectLst/>
                          <a:latin typeface="Calibri" panose="020F0502020204030204" pitchFamily="34" charset="0"/>
                        </a:rPr>
                        <a:t>ARRENDADO</a:t>
                      </a:r>
                    </a:p>
                  </a:txBody>
                  <a:tcPr marL="6870" marR="6870" marT="6870" marB="0" anchor="ctr">
                    <a:lnL>
                      <a:noFill/>
                    </a:lnL>
                    <a:lnR>
                      <a:noFill/>
                    </a:lnR>
                    <a:lnT>
                      <a:noFill/>
                    </a:lnT>
                    <a:lnB>
                      <a:noFill/>
                    </a:lnB>
                    <a:lnTlToBr w="12700" cmpd="sng">
                      <a:noFill/>
                      <a:prstDash val="solid"/>
                    </a:lnTlToBr>
                    <a:lnBlToTr w="12700" cmpd="sng">
                      <a:noFill/>
                      <a:prstDash val="solid"/>
                    </a:lnBlToTr>
                    <a:noFill/>
                  </a:tcPr>
                </a:tc>
                <a:tc>
                  <a:txBody>
                    <a:bodyPr/>
                    <a:lstStyle/>
                    <a:p>
                      <a:pPr algn="r" fontAlgn="ctr"/>
                      <a:r>
                        <a:rPr lang="es-CO" sz="1000" b="0" i="0" u="none" strike="noStrike" dirty="0">
                          <a:solidFill>
                            <a:srgbClr val="000000"/>
                          </a:solidFill>
                          <a:effectLst/>
                          <a:latin typeface="Calibri" panose="020F0502020204030204" pitchFamily="34" charset="0"/>
                        </a:rPr>
                        <a:t>$ 5,076,000</a:t>
                      </a:r>
                    </a:p>
                  </a:txBody>
                  <a:tcPr marL="9525" marR="9525" marT="9525" marB="0" anchor="ctr">
                    <a:lnL>
                      <a:noFill/>
                    </a:lnL>
                    <a:lnR>
                      <a:noFill/>
                    </a:lnR>
                    <a:lnT>
                      <a:noFill/>
                    </a:lnT>
                    <a:lnB>
                      <a:noFill/>
                    </a:lnB>
                    <a:lnTlToBr w="12700" cmpd="sng">
                      <a:noFill/>
                      <a:prstDash val="solid"/>
                    </a:lnTlToBr>
                    <a:lnBlToTr w="12700" cmpd="sng">
                      <a:noFill/>
                      <a:prstDash val="solid"/>
                    </a:lnBlToTr>
                    <a:noFill/>
                  </a:tcPr>
                </a:tc>
                <a:tc>
                  <a:txBody>
                    <a:bodyPr/>
                    <a:lstStyle/>
                    <a:p>
                      <a:pPr algn="r" fontAlgn="ctr"/>
                      <a:r>
                        <a:rPr lang="es-CO" sz="1000" b="0" i="0" u="none" strike="noStrike" dirty="0">
                          <a:solidFill>
                            <a:srgbClr val="000000"/>
                          </a:solidFill>
                          <a:effectLst/>
                          <a:latin typeface="Calibri" panose="020F0502020204030204" pitchFamily="34" charset="0"/>
                        </a:rPr>
                        <a:t>$ 1,649,809</a:t>
                      </a:r>
                    </a:p>
                  </a:txBody>
                  <a:tcPr marL="9525" marR="9525" marT="9525"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Gill Sans MT" panose="020B0502020104020203"/>
                        </a:defRPr>
                      </a:lvl1pPr>
                      <a:lvl2pPr marL="457200" algn="l" defTabSz="457200" rtl="0" eaLnBrk="1" latinLnBrk="0" hangingPunct="1">
                        <a:defRPr sz="1800" kern="1200">
                          <a:solidFill>
                            <a:schemeClr val="tx1"/>
                          </a:solidFill>
                          <a:latin typeface="Gill Sans MT" panose="020B0502020104020203"/>
                        </a:defRPr>
                      </a:lvl2pPr>
                      <a:lvl3pPr marL="914400" algn="l" defTabSz="457200" rtl="0" eaLnBrk="1" latinLnBrk="0" hangingPunct="1">
                        <a:defRPr sz="1800" kern="1200">
                          <a:solidFill>
                            <a:schemeClr val="tx1"/>
                          </a:solidFill>
                          <a:latin typeface="Gill Sans MT" panose="020B0502020104020203"/>
                        </a:defRPr>
                      </a:lvl3pPr>
                      <a:lvl4pPr marL="1371600" algn="l" defTabSz="457200" rtl="0" eaLnBrk="1" latinLnBrk="0" hangingPunct="1">
                        <a:defRPr sz="1800" kern="1200">
                          <a:solidFill>
                            <a:schemeClr val="tx1"/>
                          </a:solidFill>
                          <a:latin typeface="Gill Sans MT" panose="020B0502020104020203"/>
                        </a:defRPr>
                      </a:lvl4pPr>
                      <a:lvl5pPr marL="1828800" algn="l" defTabSz="457200" rtl="0" eaLnBrk="1" latinLnBrk="0" hangingPunct="1">
                        <a:defRPr sz="1800" kern="1200">
                          <a:solidFill>
                            <a:schemeClr val="tx1"/>
                          </a:solidFill>
                          <a:latin typeface="Gill Sans MT" panose="020B0502020104020203"/>
                        </a:defRPr>
                      </a:lvl5pPr>
                      <a:lvl6pPr marL="2286000" algn="l" defTabSz="457200" rtl="0" eaLnBrk="1" latinLnBrk="0" hangingPunct="1">
                        <a:defRPr sz="1800" kern="1200">
                          <a:solidFill>
                            <a:schemeClr val="tx1"/>
                          </a:solidFill>
                          <a:latin typeface="Gill Sans MT" panose="020B0502020104020203"/>
                        </a:defRPr>
                      </a:lvl6pPr>
                      <a:lvl7pPr marL="2743200" algn="l" defTabSz="457200" rtl="0" eaLnBrk="1" latinLnBrk="0" hangingPunct="1">
                        <a:defRPr sz="1800" kern="1200">
                          <a:solidFill>
                            <a:schemeClr val="tx1"/>
                          </a:solidFill>
                          <a:latin typeface="Gill Sans MT" panose="020B0502020104020203"/>
                        </a:defRPr>
                      </a:lvl7pPr>
                      <a:lvl8pPr marL="3200400" algn="l" defTabSz="457200" rtl="0" eaLnBrk="1" latinLnBrk="0" hangingPunct="1">
                        <a:defRPr sz="1800" kern="1200">
                          <a:solidFill>
                            <a:schemeClr val="tx1"/>
                          </a:solidFill>
                          <a:latin typeface="Gill Sans MT" panose="020B0502020104020203"/>
                        </a:defRPr>
                      </a:lvl8pPr>
                      <a:lvl9pPr marL="3657600" algn="l" defTabSz="457200" rtl="0" eaLnBrk="1" latinLnBrk="0" hangingPunct="1">
                        <a:defRPr sz="1800" kern="1200">
                          <a:solidFill>
                            <a:schemeClr val="tx1"/>
                          </a:solidFill>
                          <a:latin typeface="Gill Sans MT" panose="020B0502020104020203"/>
                        </a:defRPr>
                      </a:lvl9pPr>
                    </a:lstStyle>
                    <a:p>
                      <a:pPr algn="ctr" fontAlgn="ctr"/>
                      <a:r>
                        <a:rPr lang="es-CO" sz="1000" b="0" i="0" u="none" strike="noStrike">
                          <a:solidFill>
                            <a:srgbClr val="000000"/>
                          </a:solidFill>
                          <a:effectLst/>
                          <a:latin typeface="Calibri" panose="020F0502020204030204" pitchFamily="34" charset="0"/>
                        </a:rPr>
                        <a:t>12</a:t>
                      </a:r>
                    </a:p>
                  </a:txBody>
                  <a:tcPr marL="6870" marR="6870" marT="687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Gill Sans MT" panose="020B0502020104020203"/>
                        </a:defRPr>
                      </a:lvl1pPr>
                      <a:lvl2pPr marL="457200" algn="l" defTabSz="457200" rtl="0" eaLnBrk="1" latinLnBrk="0" hangingPunct="1">
                        <a:defRPr sz="1800" kern="1200">
                          <a:solidFill>
                            <a:schemeClr val="tx1"/>
                          </a:solidFill>
                          <a:latin typeface="Gill Sans MT" panose="020B0502020104020203"/>
                        </a:defRPr>
                      </a:lvl2pPr>
                      <a:lvl3pPr marL="914400" algn="l" defTabSz="457200" rtl="0" eaLnBrk="1" latinLnBrk="0" hangingPunct="1">
                        <a:defRPr sz="1800" kern="1200">
                          <a:solidFill>
                            <a:schemeClr val="tx1"/>
                          </a:solidFill>
                          <a:latin typeface="Gill Sans MT" panose="020B0502020104020203"/>
                        </a:defRPr>
                      </a:lvl3pPr>
                      <a:lvl4pPr marL="1371600" algn="l" defTabSz="457200" rtl="0" eaLnBrk="1" latinLnBrk="0" hangingPunct="1">
                        <a:defRPr sz="1800" kern="1200">
                          <a:solidFill>
                            <a:schemeClr val="tx1"/>
                          </a:solidFill>
                          <a:latin typeface="Gill Sans MT" panose="020B0502020104020203"/>
                        </a:defRPr>
                      </a:lvl4pPr>
                      <a:lvl5pPr marL="1828800" algn="l" defTabSz="457200" rtl="0" eaLnBrk="1" latinLnBrk="0" hangingPunct="1">
                        <a:defRPr sz="1800" kern="1200">
                          <a:solidFill>
                            <a:schemeClr val="tx1"/>
                          </a:solidFill>
                          <a:latin typeface="Gill Sans MT" panose="020B0502020104020203"/>
                        </a:defRPr>
                      </a:lvl5pPr>
                      <a:lvl6pPr marL="2286000" algn="l" defTabSz="457200" rtl="0" eaLnBrk="1" latinLnBrk="0" hangingPunct="1">
                        <a:defRPr sz="1800" kern="1200">
                          <a:solidFill>
                            <a:schemeClr val="tx1"/>
                          </a:solidFill>
                          <a:latin typeface="Gill Sans MT" panose="020B0502020104020203"/>
                        </a:defRPr>
                      </a:lvl6pPr>
                      <a:lvl7pPr marL="2743200" algn="l" defTabSz="457200" rtl="0" eaLnBrk="1" latinLnBrk="0" hangingPunct="1">
                        <a:defRPr sz="1800" kern="1200">
                          <a:solidFill>
                            <a:schemeClr val="tx1"/>
                          </a:solidFill>
                          <a:latin typeface="Gill Sans MT" panose="020B0502020104020203"/>
                        </a:defRPr>
                      </a:lvl7pPr>
                      <a:lvl8pPr marL="3200400" algn="l" defTabSz="457200" rtl="0" eaLnBrk="1" latinLnBrk="0" hangingPunct="1">
                        <a:defRPr sz="1800" kern="1200">
                          <a:solidFill>
                            <a:schemeClr val="tx1"/>
                          </a:solidFill>
                          <a:latin typeface="Gill Sans MT" panose="020B0502020104020203"/>
                        </a:defRPr>
                      </a:lvl8pPr>
                      <a:lvl9pPr marL="3657600" algn="l" defTabSz="457200" rtl="0" eaLnBrk="1" latinLnBrk="0" hangingPunct="1">
                        <a:defRPr sz="1800" kern="1200">
                          <a:solidFill>
                            <a:schemeClr val="tx1"/>
                          </a:solidFill>
                          <a:latin typeface="Gill Sans MT" panose="020B0502020104020203"/>
                        </a:defRPr>
                      </a:lvl9pPr>
                    </a:lstStyle>
                    <a:p>
                      <a:pPr algn="r" fontAlgn="ctr"/>
                      <a:r>
                        <a:rPr lang="es-CO" sz="1000" b="1" i="0" u="none" strike="noStrike">
                          <a:solidFill>
                            <a:srgbClr val="000000"/>
                          </a:solidFill>
                          <a:effectLst/>
                          <a:latin typeface="Calibri" panose="020F0502020204030204" pitchFamily="34" charset="0"/>
                        </a:rPr>
                        <a:t>$ 151,465,955</a:t>
                      </a:r>
                    </a:p>
                  </a:txBody>
                  <a:tcPr marL="6870" marR="6870" marT="6870" marB="0" anchor="ctr">
                    <a:lnL>
                      <a:noFill/>
                    </a:lnL>
                    <a:lnR>
                      <a:noFill/>
                    </a:lnR>
                    <a:lnT>
                      <a:noFill/>
                    </a:lnT>
                    <a:lnB>
                      <a:noFill/>
                    </a:lnB>
                    <a:lnTlToBr w="12700" cmpd="sng">
                      <a:noFill/>
                      <a:prstDash val="solid"/>
                    </a:lnTlToBr>
                    <a:lnBlToTr w="12700" cmpd="sng">
                      <a:noFill/>
                      <a:prstDash val="solid"/>
                    </a:lnBlToTr>
                    <a:solidFill>
                      <a:srgbClr val="F2F8EE"/>
                    </a:solidFill>
                  </a:tcPr>
                </a:tc>
                <a:tc>
                  <a:txBody>
                    <a:bodyPr/>
                    <a:lstStyle>
                      <a:lvl1pPr marL="0" algn="l" defTabSz="457200" rtl="0" eaLnBrk="1" latinLnBrk="0" hangingPunct="1">
                        <a:defRPr sz="1800" kern="1200">
                          <a:solidFill>
                            <a:schemeClr val="tx1"/>
                          </a:solidFill>
                          <a:latin typeface="Gill Sans MT" panose="020B0502020104020203"/>
                        </a:defRPr>
                      </a:lvl1pPr>
                      <a:lvl2pPr marL="457200" algn="l" defTabSz="457200" rtl="0" eaLnBrk="1" latinLnBrk="0" hangingPunct="1">
                        <a:defRPr sz="1800" kern="1200">
                          <a:solidFill>
                            <a:schemeClr val="tx1"/>
                          </a:solidFill>
                          <a:latin typeface="Gill Sans MT" panose="020B0502020104020203"/>
                        </a:defRPr>
                      </a:lvl2pPr>
                      <a:lvl3pPr marL="914400" algn="l" defTabSz="457200" rtl="0" eaLnBrk="1" latinLnBrk="0" hangingPunct="1">
                        <a:defRPr sz="1800" kern="1200">
                          <a:solidFill>
                            <a:schemeClr val="tx1"/>
                          </a:solidFill>
                          <a:latin typeface="Gill Sans MT" panose="020B0502020104020203"/>
                        </a:defRPr>
                      </a:lvl3pPr>
                      <a:lvl4pPr marL="1371600" algn="l" defTabSz="457200" rtl="0" eaLnBrk="1" latinLnBrk="0" hangingPunct="1">
                        <a:defRPr sz="1800" kern="1200">
                          <a:solidFill>
                            <a:schemeClr val="tx1"/>
                          </a:solidFill>
                          <a:latin typeface="Gill Sans MT" panose="020B0502020104020203"/>
                        </a:defRPr>
                      </a:lvl4pPr>
                      <a:lvl5pPr marL="1828800" algn="l" defTabSz="457200" rtl="0" eaLnBrk="1" latinLnBrk="0" hangingPunct="1">
                        <a:defRPr sz="1800" kern="1200">
                          <a:solidFill>
                            <a:schemeClr val="tx1"/>
                          </a:solidFill>
                          <a:latin typeface="Gill Sans MT" panose="020B0502020104020203"/>
                        </a:defRPr>
                      </a:lvl5pPr>
                      <a:lvl6pPr marL="2286000" algn="l" defTabSz="457200" rtl="0" eaLnBrk="1" latinLnBrk="0" hangingPunct="1">
                        <a:defRPr sz="1800" kern="1200">
                          <a:solidFill>
                            <a:schemeClr val="tx1"/>
                          </a:solidFill>
                          <a:latin typeface="Gill Sans MT" panose="020B0502020104020203"/>
                        </a:defRPr>
                      </a:lvl6pPr>
                      <a:lvl7pPr marL="2743200" algn="l" defTabSz="457200" rtl="0" eaLnBrk="1" latinLnBrk="0" hangingPunct="1">
                        <a:defRPr sz="1800" kern="1200">
                          <a:solidFill>
                            <a:schemeClr val="tx1"/>
                          </a:solidFill>
                          <a:latin typeface="Gill Sans MT" panose="020B0502020104020203"/>
                        </a:defRPr>
                      </a:lvl7pPr>
                      <a:lvl8pPr marL="3200400" algn="l" defTabSz="457200" rtl="0" eaLnBrk="1" latinLnBrk="0" hangingPunct="1">
                        <a:defRPr sz="1800" kern="1200">
                          <a:solidFill>
                            <a:schemeClr val="tx1"/>
                          </a:solidFill>
                          <a:latin typeface="Gill Sans MT" panose="020B0502020104020203"/>
                        </a:defRPr>
                      </a:lvl8pPr>
                      <a:lvl9pPr marL="3657600" algn="l" defTabSz="457200" rtl="0" eaLnBrk="1" latinLnBrk="0" hangingPunct="1">
                        <a:defRPr sz="1800" kern="1200">
                          <a:solidFill>
                            <a:schemeClr val="tx1"/>
                          </a:solidFill>
                          <a:latin typeface="Gill Sans MT" panose="020B0502020104020203"/>
                        </a:defRPr>
                      </a:lvl9pPr>
                    </a:lstStyle>
                    <a:p>
                      <a:pPr algn="ctr" fontAlgn="ctr"/>
                      <a:r>
                        <a:rPr lang="es-CO" sz="1000" b="0" i="0" u="none" strike="noStrike">
                          <a:solidFill>
                            <a:srgbClr val="000000"/>
                          </a:solidFill>
                          <a:effectLst/>
                          <a:latin typeface="Calibri" panose="020F0502020204030204" pitchFamily="34" charset="0"/>
                        </a:rPr>
                        <a:t>97.09%</a:t>
                      </a:r>
                    </a:p>
                  </a:txBody>
                  <a:tcPr marL="6870" marR="6870" marT="6870" marB="0" anchor="ct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279255">
                <a:tc>
                  <a:txBody>
                    <a:bodyPr/>
                    <a:lstStyle>
                      <a:lvl1pPr marL="0" algn="l" defTabSz="457200" rtl="0" eaLnBrk="1" latinLnBrk="0" hangingPunct="1">
                        <a:defRPr sz="1800" kern="1200">
                          <a:solidFill>
                            <a:schemeClr val="tx1"/>
                          </a:solidFill>
                          <a:latin typeface="Gill Sans MT" panose="020B0502020104020203"/>
                        </a:defRPr>
                      </a:lvl1pPr>
                      <a:lvl2pPr marL="457200" algn="l" defTabSz="457200" rtl="0" eaLnBrk="1" latinLnBrk="0" hangingPunct="1">
                        <a:defRPr sz="1800" kern="1200">
                          <a:solidFill>
                            <a:schemeClr val="tx1"/>
                          </a:solidFill>
                          <a:latin typeface="Gill Sans MT" panose="020B0502020104020203"/>
                        </a:defRPr>
                      </a:lvl2pPr>
                      <a:lvl3pPr marL="914400" algn="l" defTabSz="457200" rtl="0" eaLnBrk="1" latinLnBrk="0" hangingPunct="1">
                        <a:defRPr sz="1800" kern="1200">
                          <a:solidFill>
                            <a:schemeClr val="tx1"/>
                          </a:solidFill>
                          <a:latin typeface="Gill Sans MT" panose="020B0502020104020203"/>
                        </a:defRPr>
                      </a:lvl3pPr>
                      <a:lvl4pPr marL="1371600" algn="l" defTabSz="457200" rtl="0" eaLnBrk="1" latinLnBrk="0" hangingPunct="1">
                        <a:defRPr sz="1800" kern="1200">
                          <a:solidFill>
                            <a:schemeClr val="tx1"/>
                          </a:solidFill>
                          <a:latin typeface="Gill Sans MT" panose="020B0502020104020203"/>
                        </a:defRPr>
                      </a:lvl4pPr>
                      <a:lvl5pPr marL="1828800" algn="l" defTabSz="457200" rtl="0" eaLnBrk="1" latinLnBrk="0" hangingPunct="1">
                        <a:defRPr sz="1800" kern="1200">
                          <a:solidFill>
                            <a:schemeClr val="tx1"/>
                          </a:solidFill>
                          <a:latin typeface="Gill Sans MT" panose="020B0502020104020203"/>
                        </a:defRPr>
                      </a:lvl5pPr>
                      <a:lvl6pPr marL="2286000" algn="l" defTabSz="457200" rtl="0" eaLnBrk="1" latinLnBrk="0" hangingPunct="1">
                        <a:defRPr sz="1800" kern="1200">
                          <a:solidFill>
                            <a:schemeClr val="tx1"/>
                          </a:solidFill>
                          <a:latin typeface="Gill Sans MT" panose="020B0502020104020203"/>
                        </a:defRPr>
                      </a:lvl6pPr>
                      <a:lvl7pPr marL="2743200" algn="l" defTabSz="457200" rtl="0" eaLnBrk="1" latinLnBrk="0" hangingPunct="1">
                        <a:defRPr sz="1800" kern="1200">
                          <a:solidFill>
                            <a:schemeClr val="tx1"/>
                          </a:solidFill>
                          <a:latin typeface="Gill Sans MT" panose="020B0502020104020203"/>
                        </a:defRPr>
                      </a:lvl7pPr>
                      <a:lvl8pPr marL="3200400" algn="l" defTabSz="457200" rtl="0" eaLnBrk="1" latinLnBrk="0" hangingPunct="1">
                        <a:defRPr sz="1800" kern="1200">
                          <a:solidFill>
                            <a:schemeClr val="tx1"/>
                          </a:solidFill>
                          <a:latin typeface="Gill Sans MT" panose="020B0502020104020203"/>
                        </a:defRPr>
                      </a:lvl8pPr>
                      <a:lvl9pPr marL="3657600" algn="l" defTabSz="457200" rtl="0" eaLnBrk="1" latinLnBrk="0" hangingPunct="1">
                        <a:defRPr sz="1800" kern="1200">
                          <a:solidFill>
                            <a:schemeClr val="tx1"/>
                          </a:solidFill>
                          <a:latin typeface="Gill Sans MT" panose="020B0502020104020203"/>
                        </a:defRPr>
                      </a:lvl9pPr>
                    </a:lstStyle>
                    <a:p>
                      <a:pPr algn="ctr" fontAlgn="ctr"/>
                      <a:r>
                        <a:rPr lang="es-CO" sz="1000" b="0" i="0" u="none" strike="noStrike">
                          <a:solidFill>
                            <a:srgbClr val="000000"/>
                          </a:solidFill>
                          <a:effectLst/>
                          <a:latin typeface="Calibri" panose="020F0502020204030204" pitchFamily="34" charset="0"/>
                        </a:rPr>
                        <a:t>160</a:t>
                      </a:r>
                    </a:p>
                  </a:txBody>
                  <a:tcPr marL="6870" marR="6870" marT="6870" marB="0" anchor="ctr">
                    <a:lnL>
                      <a:noFill/>
                    </a:lnL>
                    <a:lnR>
                      <a:noFill/>
                    </a:lnR>
                    <a:lnT>
                      <a:noFill/>
                    </a:lnT>
                    <a:lnB>
                      <a:noFill/>
                    </a:lnB>
                    <a:lnTlToBr w="12700" cmpd="sng">
                      <a:noFill/>
                      <a:prstDash val="solid"/>
                    </a:lnTlToBr>
                    <a:lnBlToTr w="12700" cmpd="sng">
                      <a:noFill/>
                      <a:prstDash val="solid"/>
                    </a:lnBlToTr>
                    <a:solidFill>
                      <a:srgbClr val="E7E7E7"/>
                    </a:solidFill>
                  </a:tcPr>
                </a:tc>
                <a:tc>
                  <a:txBody>
                    <a:bodyPr/>
                    <a:lstStyle>
                      <a:lvl1pPr marL="0" algn="l" defTabSz="457200" rtl="0" eaLnBrk="1" latinLnBrk="0" hangingPunct="1">
                        <a:defRPr sz="1800" kern="1200">
                          <a:solidFill>
                            <a:schemeClr val="tx1"/>
                          </a:solidFill>
                          <a:latin typeface="Gill Sans MT" panose="020B0502020104020203"/>
                        </a:defRPr>
                      </a:lvl1pPr>
                      <a:lvl2pPr marL="457200" algn="l" defTabSz="457200" rtl="0" eaLnBrk="1" latinLnBrk="0" hangingPunct="1">
                        <a:defRPr sz="1800" kern="1200">
                          <a:solidFill>
                            <a:schemeClr val="tx1"/>
                          </a:solidFill>
                          <a:latin typeface="Gill Sans MT" panose="020B0502020104020203"/>
                        </a:defRPr>
                      </a:lvl2pPr>
                      <a:lvl3pPr marL="914400" algn="l" defTabSz="457200" rtl="0" eaLnBrk="1" latinLnBrk="0" hangingPunct="1">
                        <a:defRPr sz="1800" kern="1200">
                          <a:solidFill>
                            <a:schemeClr val="tx1"/>
                          </a:solidFill>
                          <a:latin typeface="Gill Sans MT" panose="020B0502020104020203"/>
                        </a:defRPr>
                      </a:lvl3pPr>
                      <a:lvl4pPr marL="1371600" algn="l" defTabSz="457200" rtl="0" eaLnBrk="1" latinLnBrk="0" hangingPunct="1">
                        <a:defRPr sz="1800" kern="1200">
                          <a:solidFill>
                            <a:schemeClr val="tx1"/>
                          </a:solidFill>
                          <a:latin typeface="Gill Sans MT" panose="020B0502020104020203"/>
                        </a:defRPr>
                      </a:lvl4pPr>
                      <a:lvl5pPr marL="1828800" algn="l" defTabSz="457200" rtl="0" eaLnBrk="1" latinLnBrk="0" hangingPunct="1">
                        <a:defRPr sz="1800" kern="1200">
                          <a:solidFill>
                            <a:schemeClr val="tx1"/>
                          </a:solidFill>
                          <a:latin typeface="Gill Sans MT" panose="020B0502020104020203"/>
                        </a:defRPr>
                      </a:lvl5pPr>
                      <a:lvl6pPr marL="2286000" algn="l" defTabSz="457200" rtl="0" eaLnBrk="1" latinLnBrk="0" hangingPunct="1">
                        <a:defRPr sz="1800" kern="1200">
                          <a:solidFill>
                            <a:schemeClr val="tx1"/>
                          </a:solidFill>
                          <a:latin typeface="Gill Sans MT" panose="020B0502020104020203"/>
                        </a:defRPr>
                      </a:lvl6pPr>
                      <a:lvl7pPr marL="2743200" algn="l" defTabSz="457200" rtl="0" eaLnBrk="1" latinLnBrk="0" hangingPunct="1">
                        <a:defRPr sz="1800" kern="1200">
                          <a:solidFill>
                            <a:schemeClr val="tx1"/>
                          </a:solidFill>
                          <a:latin typeface="Gill Sans MT" panose="020B0502020104020203"/>
                        </a:defRPr>
                      </a:lvl7pPr>
                      <a:lvl8pPr marL="3200400" algn="l" defTabSz="457200" rtl="0" eaLnBrk="1" latinLnBrk="0" hangingPunct="1">
                        <a:defRPr sz="1800" kern="1200">
                          <a:solidFill>
                            <a:schemeClr val="tx1"/>
                          </a:solidFill>
                          <a:latin typeface="Gill Sans MT" panose="020B0502020104020203"/>
                        </a:defRPr>
                      </a:lvl8pPr>
                      <a:lvl9pPr marL="3657600" algn="l" defTabSz="457200" rtl="0" eaLnBrk="1" latinLnBrk="0" hangingPunct="1">
                        <a:defRPr sz="1800" kern="1200">
                          <a:solidFill>
                            <a:schemeClr val="tx1"/>
                          </a:solidFill>
                          <a:latin typeface="Gill Sans MT" panose="020B0502020104020203"/>
                        </a:defRPr>
                      </a:lvl9pPr>
                    </a:lstStyle>
                    <a:p>
                      <a:pPr algn="l" fontAlgn="ctr"/>
                      <a:r>
                        <a:rPr lang="es-CO" sz="1000" b="0" i="0" u="none" strike="noStrike">
                          <a:solidFill>
                            <a:srgbClr val="000000"/>
                          </a:solidFill>
                          <a:effectLst/>
                          <a:latin typeface="Calibri" panose="020F0502020204030204" pitchFamily="34" charset="0"/>
                        </a:rPr>
                        <a:t>APTO</a:t>
                      </a:r>
                    </a:p>
                  </a:txBody>
                  <a:tcPr marL="6870" marR="6870" marT="6870" marB="0" anchor="ctr">
                    <a:lnL>
                      <a:noFill/>
                    </a:lnL>
                    <a:lnR>
                      <a:noFill/>
                    </a:lnR>
                    <a:lnT>
                      <a:noFill/>
                    </a:lnT>
                    <a:lnB>
                      <a:noFill/>
                    </a:lnB>
                    <a:lnTlToBr w="12700" cmpd="sng">
                      <a:noFill/>
                      <a:prstDash val="solid"/>
                    </a:lnTlToBr>
                    <a:lnBlToTr w="12700" cmpd="sng">
                      <a:noFill/>
                      <a:prstDash val="solid"/>
                    </a:lnBlToTr>
                    <a:solidFill>
                      <a:srgbClr val="E7E7E7"/>
                    </a:solidFill>
                  </a:tcPr>
                </a:tc>
                <a:tc>
                  <a:txBody>
                    <a:bodyPr/>
                    <a:lstStyle>
                      <a:lvl1pPr marL="0" algn="l" defTabSz="457200" rtl="0" eaLnBrk="1" latinLnBrk="0" hangingPunct="1">
                        <a:defRPr sz="1800" kern="1200">
                          <a:solidFill>
                            <a:schemeClr val="tx1"/>
                          </a:solidFill>
                          <a:latin typeface="Gill Sans MT" panose="020B0502020104020203"/>
                        </a:defRPr>
                      </a:lvl1pPr>
                      <a:lvl2pPr marL="457200" algn="l" defTabSz="457200" rtl="0" eaLnBrk="1" latinLnBrk="0" hangingPunct="1">
                        <a:defRPr sz="1800" kern="1200">
                          <a:solidFill>
                            <a:schemeClr val="tx1"/>
                          </a:solidFill>
                          <a:latin typeface="Gill Sans MT" panose="020B0502020104020203"/>
                        </a:defRPr>
                      </a:lvl2pPr>
                      <a:lvl3pPr marL="914400" algn="l" defTabSz="457200" rtl="0" eaLnBrk="1" latinLnBrk="0" hangingPunct="1">
                        <a:defRPr sz="1800" kern="1200">
                          <a:solidFill>
                            <a:schemeClr val="tx1"/>
                          </a:solidFill>
                          <a:latin typeface="Gill Sans MT" panose="020B0502020104020203"/>
                        </a:defRPr>
                      </a:lvl3pPr>
                      <a:lvl4pPr marL="1371600" algn="l" defTabSz="457200" rtl="0" eaLnBrk="1" latinLnBrk="0" hangingPunct="1">
                        <a:defRPr sz="1800" kern="1200">
                          <a:solidFill>
                            <a:schemeClr val="tx1"/>
                          </a:solidFill>
                          <a:latin typeface="Gill Sans MT" panose="020B0502020104020203"/>
                        </a:defRPr>
                      </a:lvl4pPr>
                      <a:lvl5pPr marL="1828800" algn="l" defTabSz="457200" rtl="0" eaLnBrk="1" latinLnBrk="0" hangingPunct="1">
                        <a:defRPr sz="1800" kern="1200">
                          <a:solidFill>
                            <a:schemeClr val="tx1"/>
                          </a:solidFill>
                          <a:latin typeface="Gill Sans MT" panose="020B0502020104020203"/>
                        </a:defRPr>
                      </a:lvl5pPr>
                      <a:lvl6pPr marL="2286000" algn="l" defTabSz="457200" rtl="0" eaLnBrk="1" latinLnBrk="0" hangingPunct="1">
                        <a:defRPr sz="1800" kern="1200">
                          <a:solidFill>
                            <a:schemeClr val="tx1"/>
                          </a:solidFill>
                          <a:latin typeface="Gill Sans MT" panose="020B0502020104020203"/>
                        </a:defRPr>
                      </a:lvl6pPr>
                      <a:lvl7pPr marL="2743200" algn="l" defTabSz="457200" rtl="0" eaLnBrk="1" latinLnBrk="0" hangingPunct="1">
                        <a:defRPr sz="1800" kern="1200">
                          <a:solidFill>
                            <a:schemeClr val="tx1"/>
                          </a:solidFill>
                          <a:latin typeface="Gill Sans MT" panose="020B0502020104020203"/>
                        </a:defRPr>
                      </a:lvl7pPr>
                      <a:lvl8pPr marL="3200400" algn="l" defTabSz="457200" rtl="0" eaLnBrk="1" latinLnBrk="0" hangingPunct="1">
                        <a:defRPr sz="1800" kern="1200">
                          <a:solidFill>
                            <a:schemeClr val="tx1"/>
                          </a:solidFill>
                          <a:latin typeface="Gill Sans MT" panose="020B0502020104020203"/>
                        </a:defRPr>
                      </a:lvl8pPr>
                      <a:lvl9pPr marL="3657600" algn="l" defTabSz="457200" rtl="0" eaLnBrk="1" latinLnBrk="0" hangingPunct="1">
                        <a:defRPr sz="1800" kern="1200">
                          <a:solidFill>
                            <a:schemeClr val="tx1"/>
                          </a:solidFill>
                          <a:latin typeface="Gill Sans MT" panose="020B0502020104020203"/>
                        </a:defRPr>
                      </a:lvl9pPr>
                    </a:lstStyle>
                    <a:p>
                      <a:pPr algn="l" fontAlgn="ctr"/>
                      <a:r>
                        <a:rPr lang="es-CO" sz="1000" b="0" i="0" u="none" strike="noStrike">
                          <a:solidFill>
                            <a:srgbClr val="000000"/>
                          </a:solidFill>
                          <a:effectLst/>
                          <a:latin typeface="Calibri" panose="020F0502020204030204" pitchFamily="34" charset="0"/>
                        </a:rPr>
                        <a:t>KR 52 48 46 AP 502</a:t>
                      </a:r>
                    </a:p>
                  </a:txBody>
                  <a:tcPr marL="6870" marR="6870" marT="6870" marB="0" anchor="ctr">
                    <a:lnL>
                      <a:noFill/>
                    </a:lnL>
                    <a:lnR>
                      <a:noFill/>
                    </a:lnR>
                    <a:lnT>
                      <a:noFill/>
                    </a:lnT>
                    <a:lnB>
                      <a:noFill/>
                    </a:lnB>
                    <a:lnTlToBr w="12700" cmpd="sng">
                      <a:noFill/>
                      <a:prstDash val="solid"/>
                    </a:lnTlToBr>
                    <a:lnBlToTr w="12700" cmpd="sng">
                      <a:noFill/>
                      <a:prstDash val="solid"/>
                    </a:lnBlToTr>
                    <a:solidFill>
                      <a:srgbClr val="E7E7E7"/>
                    </a:solidFill>
                  </a:tcPr>
                </a:tc>
                <a:tc>
                  <a:txBody>
                    <a:bodyPr/>
                    <a:lstStyle>
                      <a:lvl1pPr marL="0" algn="l" defTabSz="457200" rtl="0" eaLnBrk="1" latinLnBrk="0" hangingPunct="1">
                        <a:defRPr sz="1800" kern="1200">
                          <a:solidFill>
                            <a:schemeClr val="tx1"/>
                          </a:solidFill>
                          <a:latin typeface="Gill Sans MT" panose="020B0502020104020203"/>
                        </a:defRPr>
                      </a:lvl1pPr>
                      <a:lvl2pPr marL="457200" algn="l" defTabSz="457200" rtl="0" eaLnBrk="1" latinLnBrk="0" hangingPunct="1">
                        <a:defRPr sz="1800" kern="1200">
                          <a:solidFill>
                            <a:schemeClr val="tx1"/>
                          </a:solidFill>
                          <a:latin typeface="Gill Sans MT" panose="020B0502020104020203"/>
                        </a:defRPr>
                      </a:lvl2pPr>
                      <a:lvl3pPr marL="914400" algn="l" defTabSz="457200" rtl="0" eaLnBrk="1" latinLnBrk="0" hangingPunct="1">
                        <a:defRPr sz="1800" kern="1200">
                          <a:solidFill>
                            <a:schemeClr val="tx1"/>
                          </a:solidFill>
                          <a:latin typeface="Gill Sans MT" panose="020B0502020104020203"/>
                        </a:defRPr>
                      </a:lvl3pPr>
                      <a:lvl4pPr marL="1371600" algn="l" defTabSz="457200" rtl="0" eaLnBrk="1" latinLnBrk="0" hangingPunct="1">
                        <a:defRPr sz="1800" kern="1200">
                          <a:solidFill>
                            <a:schemeClr val="tx1"/>
                          </a:solidFill>
                          <a:latin typeface="Gill Sans MT" panose="020B0502020104020203"/>
                        </a:defRPr>
                      </a:lvl4pPr>
                      <a:lvl5pPr marL="1828800" algn="l" defTabSz="457200" rtl="0" eaLnBrk="1" latinLnBrk="0" hangingPunct="1">
                        <a:defRPr sz="1800" kern="1200">
                          <a:solidFill>
                            <a:schemeClr val="tx1"/>
                          </a:solidFill>
                          <a:latin typeface="Gill Sans MT" panose="020B0502020104020203"/>
                        </a:defRPr>
                      </a:lvl5pPr>
                      <a:lvl6pPr marL="2286000" algn="l" defTabSz="457200" rtl="0" eaLnBrk="1" latinLnBrk="0" hangingPunct="1">
                        <a:defRPr sz="1800" kern="1200">
                          <a:solidFill>
                            <a:schemeClr val="tx1"/>
                          </a:solidFill>
                          <a:latin typeface="Gill Sans MT" panose="020B0502020104020203"/>
                        </a:defRPr>
                      </a:lvl6pPr>
                      <a:lvl7pPr marL="2743200" algn="l" defTabSz="457200" rtl="0" eaLnBrk="1" latinLnBrk="0" hangingPunct="1">
                        <a:defRPr sz="1800" kern="1200">
                          <a:solidFill>
                            <a:schemeClr val="tx1"/>
                          </a:solidFill>
                          <a:latin typeface="Gill Sans MT" panose="020B0502020104020203"/>
                        </a:defRPr>
                      </a:lvl7pPr>
                      <a:lvl8pPr marL="3200400" algn="l" defTabSz="457200" rtl="0" eaLnBrk="1" latinLnBrk="0" hangingPunct="1">
                        <a:defRPr sz="1800" kern="1200">
                          <a:solidFill>
                            <a:schemeClr val="tx1"/>
                          </a:solidFill>
                          <a:latin typeface="Gill Sans MT" panose="020B0502020104020203"/>
                        </a:defRPr>
                      </a:lvl8pPr>
                      <a:lvl9pPr marL="3657600" algn="l" defTabSz="457200" rtl="0" eaLnBrk="1" latinLnBrk="0" hangingPunct="1">
                        <a:defRPr sz="1800" kern="1200">
                          <a:solidFill>
                            <a:schemeClr val="tx1"/>
                          </a:solidFill>
                          <a:latin typeface="Gill Sans MT" panose="020B0502020104020203"/>
                        </a:defRPr>
                      </a:lvl9pPr>
                    </a:lstStyle>
                    <a:p>
                      <a:pPr algn="l" fontAlgn="ctr"/>
                      <a:r>
                        <a:rPr lang="es-CO" sz="1000" b="0" i="0" u="none" strike="noStrike" dirty="0">
                          <a:solidFill>
                            <a:srgbClr val="000000"/>
                          </a:solidFill>
                          <a:effectLst/>
                          <a:latin typeface="Calibri" panose="020F0502020204030204" pitchFamily="34" charset="0"/>
                        </a:rPr>
                        <a:t>ITAGUI</a:t>
                      </a:r>
                    </a:p>
                  </a:txBody>
                  <a:tcPr marL="6870" marR="6870" marT="6870" marB="0" anchor="ctr">
                    <a:lnL>
                      <a:noFill/>
                    </a:lnL>
                    <a:lnR>
                      <a:noFill/>
                    </a:lnR>
                    <a:lnT>
                      <a:noFill/>
                    </a:lnT>
                    <a:lnB>
                      <a:noFill/>
                    </a:lnB>
                    <a:lnTlToBr w="12700" cmpd="sng">
                      <a:noFill/>
                      <a:prstDash val="solid"/>
                    </a:lnTlToBr>
                    <a:lnBlToTr w="12700" cmpd="sng">
                      <a:noFill/>
                      <a:prstDash val="solid"/>
                    </a:lnBlToTr>
                    <a:solidFill>
                      <a:srgbClr val="E7E7E7"/>
                    </a:solidFill>
                  </a:tcPr>
                </a:tc>
                <a:tc>
                  <a:txBody>
                    <a:bodyPr/>
                    <a:lstStyle>
                      <a:lvl1pPr marL="0" algn="l" defTabSz="457200" rtl="0" eaLnBrk="1" latinLnBrk="0" hangingPunct="1">
                        <a:defRPr sz="1800" kern="1200">
                          <a:solidFill>
                            <a:schemeClr val="tx1"/>
                          </a:solidFill>
                          <a:latin typeface="Gill Sans MT" panose="020B0502020104020203"/>
                        </a:defRPr>
                      </a:lvl1pPr>
                      <a:lvl2pPr marL="457200" algn="l" defTabSz="457200" rtl="0" eaLnBrk="1" latinLnBrk="0" hangingPunct="1">
                        <a:defRPr sz="1800" kern="1200">
                          <a:solidFill>
                            <a:schemeClr val="tx1"/>
                          </a:solidFill>
                          <a:latin typeface="Gill Sans MT" panose="020B0502020104020203"/>
                        </a:defRPr>
                      </a:lvl2pPr>
                      <a:lvl3pPr marL="914400" algn="l" defTabSz="457200" rtl="0" eaLnBrk="1" latinLnBrk="0" hangingPunct="1">
                        <a:defRPr sz="1800" kern="1200">
                          <a:solidFill>
                            <a:schemeClr val="tx1"/>
                          </a:solidFill>
                          <a:latin typeface="Gill Sans MT" panose="020B0502020104020203"/>
                        </a:defRPr>
                      </a:lvl3pPr>
                      <a:lvl4pPr marL="1371600" algn="l" defTabSz="457200" rtl="0" eaLnBrk="1" latinLnBrk="0" hangingPunct="1">
                        <a:defRPr sz="1800" kern="1200">
                          <a:solidFill>
                            <a:schemeClr val="tx1"/>
                          </a:solidFill>
                          <a:latin typeface="Gill Sans MT" panose="020B0502020104020203"/>
                        </a:defRPr>
                      </a:lvl4pPr>
                      <a:lvl5pPr marL="1828800" algn="l" defTabSz="457200" rtl="0" eaLnBrk="1" latinLnBrk="0" hangingPunct="1">
                        <a:defRPr sz="1800" kern="1200">
                          <a:solidFill>
                            <a:schemeClr val="tx1"/>
                          </a:solidFill>
                          <a:latin typeface="Gill Sans MT" panose="020B0502020104020203"/>
                        </a:defRPr>
                      </a:lvl5pPr>
                      <a:lvl6pPr marL="2286000" algn="l" defTabSz="457200" rtl="0" eaLnBrk="1" latinLnBrk="0" hangingPunct="1">
                        <a:defRPr sz="1800" kern="1200">
                          <a:solidFill>
                            <a:schemeClr val="tx1"/>
                          </a:solidFill>
                          <a:latin typeface="Gill Sans MT" panose="020B0502020104020203"/>
                        </a:defRPr>
                      </a:lvl6pPr>
                      <a:lvl7pPr marL="2743200" algn="l" defTabSz="457200" rtl="0" eaLnBrk="1" latinLnBrk="0" hangingPunct="1">
                        <a:defRPr sz="1800" kern="1200">
                          <a:solidFill>
                            <a:schemeClr val="tx1"/>
                          </a:solidFill>
                          <a:latin typeface="Gill Sans MT" panose="020B0502020104020203"/>
                        </a:defRPr>
                      </a:lvl7pPr>
                      <a:lvl8pPr marL="3200400" algn="l" defTabSz="457200" rtl="0" eaLnBrk="1" latinLnBrk="0" hangingPunct="1">
                        <a:defRPr sz="1800" kern="1200">
                          <a:solidFill>
                            <a:schemeClr val="tx1"/>
                          </a:solidFill>
                          <a:latin typeface="Gill Sans MT" panose="020B0502020104020203"/>
                        </a:defRPr>
                      </a:lvl8pPr>
                      <a:lvl9pPr marL="3657600" algn="l" defTabSz="457200" rtl="0" eaLnBrk="1" latinLnBrk="0" hangingPunct="1">
                        <a:defRPr sz="1800" kern="1200">
                          <a:solidFill>
                            <a:schemeClr val="tx1"/>
                          </a:solidFill>
                          <a:latin typeface="Gill Sans MT" panose="020B0502020104020203"/>
                        </a:defRPr>
                      </a:lvl9pPr>
                    </a:lstStyle>
                    <a:p>
                      <a:pPr algn="r" fontAlgn="ctr"/>
                      <a:r>
                        <a:rPr lang="es-CO" sz="1000" b="0" i="0" u="none" strike="noStrike">
                          <a:solidFill>
                            <a:srgbClr val="000000"/>
                          </a:solidFill>
                          <a:effectLst/>
                          <a:latin typeface="Calibri" panose="020F0502020204030204" pitchFamily="34" charset="0"/>
                        </a:rPr>
                        <a:t>$ 143,200,000</a:t>
                      </a:r>
                    </a:p>
                  </a:txBody>
                  <a:tcPr marL="6870" marR="6870" marT="6870" marB="0" anchor="ctr">
                    <a:lnL>
                      <a:noFill/>
                    </a:lnL>
                    <a:lnR>
                      <a:noFill/>
                    </a:lnR>
                    <a:lnT>
                      <a:noFill/>
                    </a:lnT>
                    <a:lnB>
                      <a:noFill/>
                    </a:lnB>
                    <a:lnTlToBr w="12700" cmpd="sng">
                      <a:noFill/>
                      <a:prstDash val="solid"/>
                    </a:lnTlToBr>
                    <a:lnBlToTr w="12700" cmpd="sng">
                      <a:noFill/>
                      <a:prstDash val="solid"/>
                    </a:lnBlToTr>
                    <a:solidFill>
                      <a:srgbClr val="E7E7E7"/>
                    </a:solidFill>
                  </a:tcPr>
                </a:tc>
                <a:tc>
                  <a:txBody>
                    <a:bodyPr/>
                    <a:lstStyle>
                      <a:lvl1pPr marL="0" algn="l" defTabSz="457200" rtl="0" eaLnBrk="1" latinLnBrk="0" hangingPunct="1">
                        <a:defRPr sz="1800" kern="1200">
                          <a:solidFill>
                            <a:schemeClr val="tx1"/>
                          </a:solidFill>
                          <a:latin typeface="Gill Sans MT" panose="020B0502020104020203"/>
                        </a:defRPr>
                      </a:lvl1pPr>
                      <a:lvl2pPr marL="457200" algn="l" defTabSz="457200" rtl="0" eaLnBrk="1" latinLnBrk="0" hangingPunct="1">
                        <a:defRPr sz="1800" kern="1200">
                          <a:solidFill>
                            <a:schemeClr val="tx1"/>
                          </a:solidFill>
                          <a:latin typeface="Gill Sans MT" panose="020B0502020104020203"/>
                        </a:defRPr>
                      </a:lvl2pPr>
                      <a:lvl3pPr marL="914400" algn="l" defTabSz="457200" rtl="0" eaLnBrk="1" latinLnBrk="0" hangingPunct="1">
                        <a:defRPr sz="1800" kern="1200">
                          <a:solidFill>
                            <a:schemeClr val="tx1"/>
                          </a:solidFill>
                          <a:latin typeface="Gill Sans MT" panose="020B0502020104020203"/>
                        </a:defRPr>
                      </a:lvl3pPr>
                      <a:lvl4pPr marL="1371600" algn="l" defTabSz="457200" rtl="0" eaLnBrk="1" latinLnBrk="0" hangingPunct="1">
                        <a:defRPr sz="1800" kern="1200">
                          <a:solidFill>
                            <a:schemeClr val="tx1"/>
                          </a:solidFill>
                          <a:latin typeface="Gill Sans MT" panose="020B0502020104020203"/>
                        </a:defRPr>
                      </a:lvl4pPr>
                      <a:lvl5pPr marL="1828800" algn="l" defTabSz="457200" rtl="0" eaLnBrk="1" latinLnBrk="0" hangingPunct="1">
                        <a:defRPr sz="1800" kern="1200">
                          <a:solidFill>
                            <a:schemeClr val="tx1"/>
                          </a:solidFill>
                          <a:latin typeface="Gill Sans MT" panose="020B0502020104020203"/>
                        </a:defRPr>
                      </a:lvl5pPr>
                      <a:lvl6pPr marL="2286000" algn="l" defTabSz="457200" rtl="0" eaLnBrk="1" latinLnBrk="0" hangingPunct="1">
                        <a:defRPr sz="1800" kern="1200">
                          <a:solidFill>
                            <a:schemeClr val="tx1"/>
                          </a:solidFill>
                          <a:latin typeface="Gill Sans MT" panose="020B0502020104020203"/>
                        </a:defRPr>
                      </a:lvl6pPr>
                      <a:lvl7pPr marL="2743200" algn="l" defTabSz="457200" rtl="0" eaLnBrk="1" latinLnBrk="0" hangingPunct="1">
                        <a:defRPr sz="1800" kern="1200">
                          <a:solidFill>
                            <a:schemeClr val="tx1"/>
                          </a:solidFill>
                          <a:latin typeface="Gill Sans MT" panose="020B0502020104020203"/>
                        </a:defRPr>
                      </a:lvl7pPr>
                      <a:lvl8pPr marL="3200400" algn="l" defTabSz="457200" rtl="0" eaLnBrk="1" latinLnBrk="0" hangingPunct="1">
                        <a:defRPr sz="1800" kern="1200">
                          <a:solidFill>
                            <a:schemeClr val="tx1"/>
                          </a:solidFill>
                          <a:latin typeface="Gill Sans MT" panose="020B0502020104020203"/>
                        </a:defRPr>
                      </a:lvl8pPr>
                      <a:lvl9pPr marL="3657600" algn="l" defTabSz="457200" rtl="0" eaLnBrk="1" latinLnBrk="0" hangingPunct="1">
                        <a:defRPr sz="1800" kern="1200">
                          <a:solidFill>
                            <a:schemeClr val="tx1"/>
                          </a:solidFill>
                          <a:latin typeface="Gill Sans MT" panose="020B0502020104020203"/>
                        </a:defRPr>
                      </a:lvl9pPr>
                    </a:lstStyle>
                    <a:p>
                      <a:pPr algn="ctr" fontAlgn="ctr"/>
                      <a:r>
                        <a:rPr lang="es-CO" sz="1000" b="0" i="0" u="none" strike="noStrike" dirty="0">
                          <a:solidFill>
                            <a:srgbClr val="000000"/>
                          </a:solidFill>
                          <a:effectLst/>
                          <a:latin typeface="Calibri" panose="020F0502020204030204" pitchFamily="34" charset="0"/>
                        </a:rPr>
                        <a:t>ARRENDADO</a:t>
                      </a:r>
                    </a:p>
                  </a:txBody>
                  <a:tcPr marL="6870" marR="6870" marT="6870" marB="0" anchor="ctr">
                    <a:lnL>
                      <a:noFill/>
                    </a:lnL>
                    <a:lnR>
                      <a:noFill/>
                    </a:lnR>
                    <a:lnT>
                      <a:noFill/>
                    </a:lnT>
                    <a:lnB>
                      <a:noFill/>
                    </a:lnB>
                    <a:lnTlToBr w="12700" cmpd="sng">
                      <a:noFill/>
                      <a:prstDash val="solid"/>
                    </a:lnTlToBr>
                    <a:lnBlToTr w="12700" cmpd="sng">
                      <a:noFill/>
                      <a:prstDash val="solid"/>
                    </a:lnBlToTr>
                    <a:solidFill>
                      <a:srgbClr val="E7E7E7"/>
                    </a:solidFill>
                  </a:tcPr>
                </a:tc>
                <a:tc>
                  <a:txBody>
                    <a:bodyPr/>
                    <a:lstStyle/>
                    <a:p>
                      <a:pPr algn="r" fontAlgn="ctr"/>
                      <a:r>
                        <a:rPr lang="es-CO" sz="1000" b="0" i="0" u="none" strike="noStrike" dirty="0">
                          <a:solidFill>
                            <a:srgbClr val="000000"/>
                          </a:solidFill>
                          <a:effectLst/>
                          <a:latin typeface="Calibri" panose="020F0502020204030204" pitchFamily="34" charset="0"/>
                        </a:rPr>
                        <a:t>$ 4,836,000</a:t>
                      </a:r>
                    </a:p>
                  </a:txBody>
                  <a:tcPr marL="9525" marR="9525" marT="9525" marB="0" anchor="ctr">
                    <a:lnL>
                      <a:noFill/>
                    </a:lnL>
                    <a:lnR>
                      <a:noFill/>
                    </a:lnR>
                    <a:lnT>
                      <a:noFill/>
                    </a:lnT>
                    <a:lnB>
                      <a:noFill/>
                    </a:lnB>
                    <a:lnTlToBr w="12700" cmpd="sng">
                      <a:noFill/>
                      <a:prstDash val="solid"/>
                    </a:lnTlToBr>
                    <a:lnBlToTr w="12700" cmpd="sng">
                      <a:noFill/>
                      <a:prstDash val="solid"/>
                    </a:lnBlToTr>
                    <a:solidFill>
                      <a:srgbClr val="E7E7E7"/>
                    </a:solidFill>
                  </a:tcPr>
                </a:tc>
                <a:tc>
                  <a:txBody>
                    <a:bodyPr/>
                    <a:lstStyle/>
                    <a:p>
                      <a:pPr algn="r" fontAlgn="ctr"/>
                      <a:r>
                        <a:rPr lang="es-CO" sz="1000" b="0" i="0" u="none" strike="noStrike" dirty="0">
                          <a:solidFill>
                            <a:srgbClr val="000000"/>
                          </a:solidFill>
                          <a:effectLst/>
                          <a:latin typeface="Calibri" panose="020F0502020204030204" pitchFamily="34" charset="0"/>
                        </a:rPr>
                        <a:t>$ 425,760</a:t>
                      </a:r>
                    </a:p>
                  </a:txBody>
                  <a:tcPr marL="9525" marR="9525" marT="9525" marB="0" anchor="ctr">
                    <a:lnL>
                      <a:noFill/>
                    </a:lnL>
                    <a:lnR>
                      <a:noFill/>
                    </a:lnR>
                    <a:lnT>
                      <a:noFill/>
                    </a:lnT>
                    <a:lnB>
                      <a:noFill/>
                    </a:lnB>
                    <a:lnTlToBr w="12700" cmpd="sng">
                      <a:noFill/>
                      <a:prstDash val="solid"/>
                    </a:lnTlToBr>
                    <a:lnBlToTr w="12700" cmpd="sng">
                      <a:noFill/>
                      <a:prstDash val="solid"/>
                    </a:lnBlToTr>
                    <a:solidFill>
                      <a:srgbClr val="E7E7E7"/>
                    </a:solidFill>
                  </a:tcPr>
                </a:tc>
                <a:tc>
                  <a:txBody>
                    <a:bodyPr/>
                    <a:lstStyle>
                      <a:lvl1pPr marL="0" algn="l" defTabSz="457200" rtl="0" eaLnBrk="1" latinLnBrk="0" hangingPunct="1">
                        <a:defRPr sz="1800" kern="1200">
                          <a:solidFill>
                            <a:schemeClr val="tx1"/>
                          </a:solidFill>
                          <a:latin typeface="Gill Sans MT" panose="020B0502020104020203"/>
                        </a:defRPr>
                      </a:lvl1pPr>
                      <a:lvl2pPr marL="457200" algn="l" defTabSz="457200" rtl="0" eaLnBrk="1" latinLnBrk="0" hangingPunct="1">
                        <a:defRPr sz="1800" kern="1200">
                          <a:solidFill>
                            <a:schemeClr val="tx1"/>
                          </a:solidFill>
                          <a:latin typeface="Gill Sans MT" panose="020B0502020104020203"/>
                        </a:defRPr>
                      </a:lvl2pPr>
                      <a:lvl3pPr marL="914400" algn="l" defTabSz="457200" rtl="0" eaLnBrk="1" latinLnBrk="0" hangingPunct="1">
                        <a:defRPr sz="1800" kern="1200">
                          <a:solidFill>
                            <a:schemeClr val="tx1"/>
                          </a:solidFill>
                          <a:latin typeface="Gill Sans MT" panose="020B0502020104020203"/>
                        </a:defRPr>
                      </a:lvl3pPr>
                      <a:lvl4pPr marL="1371600" algn="l" defTabSz="457200" rtl="0" eaLnBrk="1" latinLnBrk="0" hangingPunct="1">
                        <a:defRPr sz="1800" kern="1200">
                          <a:solidFill>
                            <a:schemeClr val="tx1"/>
                          </a:solidFill>
                          <a:latin typeface="Gill Sans MT" panose="020B0502020104020203"/>
                        </a:defRPr>
                      </a:lvl4pPr>
                      <a:lvl5pPr marL="1828800" algn="l" defTabSz="457200" rtl="0" eaLnBrk="1" latinLnBrk="0" hangingPunct="1">
                        <a:defRPr sz="1800" kern="1200">
                          <a:solidFill>
                            <a:schemeClr val="tx1"/>
                          </a:solidFill>
                          <a:latin typeface="Gill Sans MT" panose="020B0502020104020203"/>
                        </a:defRPr>
                      </a:lvl5pPr>
                      <a:lvl6pPr marL="2286000" algn="l" defTabSz="457200" rtl="0" eaLnBrk="1" latinLnBrk="0" hangingPunct="1">
                        <a:defRPr sz="1800" kern="1200">
                          <a:solidFill>
                            <a:schemeClr val="tx1"/>
                          </a:solidFill>
                          <a:latin typeface="Gill Sans MT" panose="020B0502020104020203"/>
                        </a:defRPr>
                      </a:lvl6pPr>
                      <a:lvl7pPr marL="2743200" algn="l" defTabSz="457200" rtl="0" eaLnBrk="1" latinLnBrk="0" hangingPunct="1">
                        <a:defRPr sz="1800" kern="1200">
                          <a:solidFill>
                            <a:schemeClr val="tx1"/>
                          </a:solidFill>
                          <a:latin typeface="Gill Sans MT" panose="020B0502020104020203"/>
                        </a:defRPr>
                      </a:lvl7pPr>
                      <a:lvl8pPr marL="3200400" algn="l" defTabSz="457200" rtl="0" eaLnBrk="1" latinLnBrk="0" hangingPunct="1">
                        <a:defRPr sz="1800" kern="1200">
                          <a:solidFill>
                            <a:schemeClr val="tx1"/>
                          </a:solidFill>
                          <a:latin typeface="Gill Sans MT" panose="020B0502020104020203"/>
                        </a:defRPr>
                      </a:lvl8pPr>
                      <a:lvl9pPr marL="3657600" algn="l" defTabSz="457200" rtl="0" eaLnBrk="1" latinLnBrk="0" hangingPunct="1">
                        <a:defRPr sz="1800" kern="1200">
                          <a:solidFill>
                            <a:schemeClr val="tx1"/>
                          </a:solidFill>
                          <a:latin typeface="Gill Sans MT" panose="020B0502020104020203"/>
                        </a:defRPr>
                      </a:lvl9pPr>
                    </a:lstStyle>
                    <a:p>
                      <a:pPr algn="ctr" fontAlgn="ctr"/>
                      <a:r>
                        <a:rPr lang="es-CO" sz="1000" b="0" i="0" u="none" strike="noStrike">
                          <a:solidFill>
                            <a:srgbClr val="000000"/>
                          </a:solidFill>
                          <a:effectLst/>
                          <a:latin typeface="Calibri" panose="020F0502020204030204" pitchFamily="34" charset="0"/>
                        </a:rPr>
                        <a:t>12</a:t>
                      </a:r>
                    </a:p>
                  </a:txBody>
                  <a:tcPr marL="6870" marR="6870" marT="6870" marB="0" anchor="ctr">
                    <a:lnL>
                      <a:noFill/>
                    </a:lnL>
                    <a:lnR>
                      <a:noFill/>
                    </a:lnR>
                    <a:lnT>
                      <a:noFill/>
                    </a:lnT>
                    <a:lnB>
                      <a:noFill/>
                    </a:lnB>
                    <a:lnTlToBr w="12700" cmpd="sng">
                      <a:noFill/>
                      <a:prstDash val="solid"/>
                    </a:lnTlToBr>
                    <a:lnBlToTr w="12700" cmpd="sng">
                      <a:noFill/>
                      <a:prstDash val="solid"/>
                    </a:lnBlToTr>
                    <a:solidFill>
                      <a:srgbClr val="E7E7E7"/>
                    </a:solidFill>
                  </a:tcPr>
                </a:tc>
                <a:tc>
                  <a:txBody>
                    <a:bodyPr/>
                    <a:lstStyle>
                      <a:lvl1pPr marL="0" algn="l" defTabSz="457200" rtl="0" eaLnBrk="1" latinLnBrk="0" hangingPunct="1">
                        <a:defRPr sz="1800" kern="1200">
                          <a:solidFill>
                            <a:schemeClr val="tx1"/>
                          </a:solidFill>
                          <a:latin typeface="Gill Sans MT" panose="020B0502020104020203"/>
                        </a:defRPr>
                      </a:lvl1pPr>
                      <a:lvl2pPr marL="457200" algn="l" defTabSz="457200" rtl="0" eaLnBrk="1" latinLnBrk="0" hangingPunct="1">
                        <a:defRPr sz="1800" kern="1200">
                          <a:solidFill>
                            <a:schemeClr val="tx1"/>
                          </a:solidFill>
                          <a:latin typeface="Gill Sans MT" panose="020B0502020104020203"/>
                        </a:defRPr>
                      </a:lvl2pPr>
                      <a:lvl3pPr marL="914400" algn="l" defTabSz="457200" rtl="0" eaLnBrk="1" latinLnBrk="0" hangingPunct="1">
                        <a:defRPr sz="1800" kern="1200">
                          <a:solidFill>
                            <a:schemeClr val="tx1"/>
                          </a:solidFill>
                          <a:latin typeface="Gill Sans MT" panose="020B0502020104020203"/>
                        </a:defRPr>
                      </a:lvl3pPr>
                      <a:lvl4pPr marL="1371600" algn="l" defTabSz="457200" rtl="0" eaLnBrk="1" latinLnBrk="0" hangingPunct="1">
                        <a:defRPr sz="1800" kern="1200">
                          <a:solidFill>
                            <a:schemeClr val="tx1"/>
                          </a:solidFill>
                          <a:latin typeface="Gill Sans MT" panose="020B0502020104020203"/>
                        </a:defRPr>
                      </a:lvl4pPr>
                      <a:lvl5pPr marL="1828800" algn="l" defTabSz="457200" rtl="0" eaLnBrk="1" latinLnBrk="0" hangingPunct="1">
                        <a:defRPr sz="1800" kern="1200">
                          <a:solidFill>
                            <a:schemeClr val="tx1"/>
                          </a:solidFill>
                          <a:latin typeface="Gill Sans MT" panose="020B0502020104020203"/>
                        </a:defRPr>
                      </a:lvl5pPr>
                      <a:lvl6pPr marL="2286000" algn="l" defTabSz="457200" rtl="0" eaLnBrk="1" latinLnBrk="0" hangingPunct="1">
                        <a:defRPr sz="1800" kern="1200">
                          <a:solidFill>
                            <a:schemeClr val="tx1"/>
                          </a:solidFill>
                          <a:latin typeface="Gill Sans MT" panose="020B0502020104020203"/>
                        </a:defRPr>
                      </a:lvl6pPr>
                      <a:lvl7pPr marL="2743200" algn="l" defTabSz="457200" rtl="0" eaLnBrk="1" latinLnBrk="0" hangingPunct="1">
                        <a:defRPr sz="1800" kern="1200">
                          <a:solidFill>
                            <a:schemeClr val="tx1"/>
                          </a:solidFill>
                          <a:latin typeface="Gill Sans MT" panose="020B0502020104020203"/>
                        </a:defRPr>
                      </a:lvl7pPr>
                      <a:lvl8pPr marL="3200400" algn="l" defTabSz="457200" rtl="0" eaLnBrk="1" latinLnBrk="0" hangingPunct="1">
                        <a:defRPr sz="1800" kern="1200">
                          <a:solidFill>
                            <a:schemeClr val="tx1"/>
                          </a:solidFill>
                          <a:latin typeface="Gill Sans MT" panose="020B0502020104020203"/>
                        </a:defRPr>
                      </a:lvl8pPr>
                      <a:lvl9pPr marL="3657600" algn="l" defTabSz="457200" rtl="0" eaLnBrk="1" latinLnBrk="0" hangingPunct="1">
                        <a:defRPr sz="1800" kern="1200">
                          <a:solidFill>
                            <a:schemeClr val="tx1"/>
                          </a:solidFill>
                          <a:latin typeface="Gill Sans MT" panose="020B0502020104020203"/>
                        </a:defRPr>
                      </a:lvl9pPr>
                    </a:lstStyle>
                    <a:p>
                      <a:pPr algn="r" fontAlgn="ctr"/>
                      <a:r>
                        <a:rPr lang="es-CO" sz="1000" b="1" i="0" u="none" strike="noStrike">
                          <a:solidFill>
                            <a:srgbClr val="000000"/>
                          </a:solidFill>
                          <a:effectLst/>
                          <a:latin typeface="Calibri" panose="020F0502020204030204" pitchFamily="34" charset="0"/>
                        </a:rPr>
                        <a:t>$ 140,071,636</a:t>
                      </a:r>
                    </a:p>
                  </a:txBody>
                  <a:tcPr marL="6870" marR="6870" marT="6870" marB="0" anchor="ctr">
                    <a:lnL>
                      <a:noFill/>
                    </a:lnL>
                    <a:lnR>
                      <a:noFill/>
                    </a:lnR>
                    <a:lnT>
                      <a:noFill/>
                    </a:lnT>
                    <a:lnB>
                      <a:noFill/>
                    </a:lnB>
                    <a:lnTlToBr w="12700" cmpd="sng">
                      <a:noFill/>
                      <a:prstDash val="solid"/>
                    </a:lnTlToBr>
                    <a:lnBlToTr w="12700" cmpd="sng">
                      <a:noFill/>
                      <a:prstDash val="solid"/>
                    </a:lnBlToTr>
                    <a:solidFill>
                      <a:srgbClr val="F2F8EE"/>
                    </a:solidFill>
                  </a:tcPr>
                </a:tc>
                <a:tc>
                  <a:txBody>
                    <a:bodyPr/>
                    <a:lstStyle>
                      <a:lvl1pPr marL="0" algn="l" defTabSz="457200" rtl="0" eaLnBrk="1" latinLnBrk="0" hangingPunct="1">
                        <a:defRPr sz="1800" kern="1200">
                          <a:solidFill>
                            <a:schemeClr val="tx1"/>
                          </a:solidFill>
                          <a:latin typeface="Gill Sans MT" panose="020B0502020104020203"/>
                        </a:defRPr>
                      </a:lvl1pPr>
                      <a:lvl2pPr marL="457200" algn="l" defTabSz="457200" rtl="0" eaLnBrk="1" latinLnBrk="0" hangingPunct="1">
                        <a:defRPr sz="1800" kern="1200">
                          <a:solidFill>
                            <a:schemeClr val="tx1"/>
                          </a:solidFill>
                          <a:latin typeface="Gill Sans MT" panose="020B0502020104020203"/>
                        </a:defRPr>
                      </a:lvl2pPr>
                      <a:lvl3pPr marL="914400" algn="l" defTabSz="457200" rtl="0" eaLnBrk="1" latinLnBrk="0" hangingPunct="1">
                        <a:defRPr sz="1800" kern="1200">
                          <a:solidFill>
                            <a:schemeClr val="tx1"/>
                          </a:solidFill>
                          <a:latin typeface="Gill Sans MT" panose="020B0502020104020203"/>
                        </a:defRPr>
                      </a:lvl3pPr>
                      <a:lvl4pPr marL="1371600" algn="l" defTabSz="457200" rtl="0" eaLnBrk="1" latinLnBrk="0" hangingPunct="1">
                        <a:defRPr sz="1800" kern="1200">
                          <a:solidFill>
                            <a:schemeClr val="tx1"/>
                          </a:solidFill>
                          <a:latin typeface="Gill Sans MT" panose="020B0502020104020203"/>
                        </a:defRPr>
                      </a:lvl4pPr>
                      <a:lvl5pPr marL="1828800" algn="l" defTabSz="457200" rtl="0" eaLnBrk="1" latinLnBrk="0" hangingPunct="1">
                        <a:defRPr sz="1800" kern="1200">
                          <a:solidFill>
                            <a:schemeClr val="tx1"/>
                          </a:solidFill>
                          <a:latin typeface="Gill Sans MT" panose="020B0502020104020203"/>
                        </a:defRPr>
                      </a:lvl5pPr>
                      <a:lvl6pPr marL="2286000" algn="l" defTabSz="457200" rtl="0" eaLnBrk="1" latinLnBrk="0" hangingPunct="1">
                        <a:defRPr sz="1800" kern="1200">
                          <a:solidFill>
                            <a:schemeClr val="tx1"/>
                          </a:solidFill>
                          <a:latin typeface="Gill Sans MT" panose="020B0502020104020203"/>
                        </a:defRPr>
                      </a:lvl6pPr>
                      <a:lvl7pPr marL="2743200" algn="l" defTabSz="457200" rtl="0" eaLnBrk="1" latinLnBrk="0" hangingPunct="1">
                        <a:defRPr sz="1800" kern="1200">
                          <a:solidFill>
                            <a:schemeClr val="tx1"/>
                          </a:solidFill>
                          <a:latin typeface="Gill Sans MT" panose="020B0502020104020203"/>
                        </a:defRPr>
                      </a:lvl7pPr>
                      <a:lvl8pPr marL="3200400" algn="l" defTabSz="457200" rtl="0" eaLnBrk="1" latinLnBrk="0" hangingPunct="1">
                        <a:defRPr sz="1800" kern="1200">
                          <a:solidFill>
                            <a:schemeClr val="tx1"/>
                          </a:solidFill>
                          <a:latin typeface="Gill Sans MT" panose="020B0502020104020203"/>
                        </a:defRPr>
                      </a:lvl8pPr>
                      <a:lvl9pPr marL="3657600" algn="l" defTabSz="457200" rtl="0" eaLnBrk="1" latinLnBrk="0" hangingPunct="1">
                        <a:defRPr sz="1800" kern="1200">
                          <a:solidFill>
                            <a:schemeClr val="tx1"/>
                          </a:solidFill>
                          <a:latin typeface="Gill Sans MT" panose="020B0502020104020203"/>
                        </a:defRPr>
                      </a:lvl9pPr>
                    </a:lstStyle>
                    <a:p>
                      <a:pPr algn="ctr" fontAlgn="ctr"/>
                      <a:r>
                        <a:rPr lang="es-CO" sz="1000" b="0" i="0" u="none" strike="noStrike">
                          <a:solidFill>
                            <a:srgbClr val="000000"/>
                          </a:solidFill>
                          <a:effectLst/>
                          <a:latin typeface="Calibri" panose="020F0502020204030204" pitchFamily="34" charset="0"/>
                        </a:rPr>
                        <a:t>97.82%</a:t>
                      </a:r>
                    </a:p>
                  </a:txBody>
                  <a:tcPr marL="6870" marR="6870" marT="6870" marB="0" anchor="ctr">
                    <a:lnL>
                      <a:noFill/>
                    </a:lnL>
                    <a:lnR>
                      <a:noFill/>
                    </a:lnR>
                    <a:lnT>
                      <a:noFill/>
                    </a:lnT>
                    <a:lnB>
                      <a:noFill/>
                    </a:lnB>
                    <a:lnTlToBr w="12700" cmpd="sng">
                      <a:noFill/>
                      <a:prstDash val="solid"/>
                    </a:lnTlToBr>
                    <a:lnBlToTr w="12700" cmpd="sng">
                      <a:noFill/>
                      <a:prstDash val="solid"/>
                    </a:lnBlToTr>
                    <a:solidFill>
                      <a:srgbClr val="E7E7E7"/>
                    </a:solidFill>
                  </a:tcPr>
                </a:tc>
                <a:extLst>
                  <a:ext uri="{0D108BD9-81ED-4DB2-BD59-A6C34878D82A}">
                    <a16:rowId xmlns:a16="http://schemas.microsoft.com/office/drawing/2014/main" val="10006"/>
                  </a:ext>
                </a:extLst>
              </a:tr>
              <a:tr h="279255">
                <a:tc>
                  <a:txBody>
                    <a:bodyPr/>
                    <a:lstStyle>
                      <a:lvl1pPr marL="0" algn="l" defTabSz="457200" rtl="0" eaLnBrk="1" latinLnBrk="0" hangingPunct="1">
                        <a:defRPr sz="1800" kern="1200">
                          <a:solidFill>
                            <a:schemeClr val="tx1"/>
                          </a:solidFill>
                          <a:latin typeface="Gill Sans MT" panose="020B0502020104020203"/>
                        </a:defRPr>
                      </a:lvl1pPr>
                      <a:lvl2pPr marL="457200" algn="l" defTabSz="457200" rtl="0" eaLnBrk="1" latinLnBrk="0" hangingPunct="1">
                        <a:defRPr sz="1800" kern="1200">
                          <a:solidFill>
                            <a:schemeClr val="tx1"/>
                          </a:solidFill>
                          <a:latin typeface="Gill Sans MT" panose="020B0502020104020203"/>
                        </a:defRPr>
                      </a:lvl2pPr>
                      <a:lvl3pPr marL="914400" algn="l" defTabSz="457200" rtl="0" eaLnBrk="1" latinLnBrk="0" hangingPunct="1">
                        <a:defRPr sz="1800" kern="1200">
                          <a:solidFill>
                            <a:schemeClr val="tx1"/>
                          </a:solidFill>
                          <a:latin typeface="Gill Sans MT" panose="020B0502020104020203"/>
                        </a:defRPr>
                      </a:lvl3pPr>
                      <a:lvl4pPr marL="1371600" algn="l" defTabSz="457200" rtl="0" eaLnBrk="1" latinLnBrk="0" hangingPunct="1">
                        <a:defRPr sz="1800" kern="1200">
                          <a:solidFill>
                            <a:schemeClr val="tx1"/>
                          </a:solidFill>
                          <a:latin typeface="Gill Sans MT" panose="020B0502020104020203"/>
                        </a:defRPr>
                      </a:lvl4pPr>
                      <a:lvl5pPr marL="1828800" algn="l" defTabSz="457200" rtl="0" eaLnBrk="1" latinLnBrk="0" hangingPunct="1">
                        <a:defRPr sz="1800" kern="1200">
                          <a:solidFill>
                            <a:schemeClr val="tx1"/>
                          </a:solidFill>
                          <a:latin typeface="Gill Sans MT" panose="020B0502020104020203"/>
                        </a:defRPr>
                      </a:lvl5pPr>
                      <a:lvl6pPr marL="2286000" algn="l" defTabSz="457200" rtl="0" eaLnBrk="1" latinLnBrk="0" hangingPunct="1">
                        <a:defRPr sz="1800" kern="1200">
                          <a:solidFill>
                            <a:schemeClr val="tx1"/>
                          </a:solidFill>
                          <a:latin typeface="Gill Sans MT" panose="020B0502020104020203"/>
                        </a:defRPr>
                      </a:lvl6pPr>
                      <a:lvl7pPr marL="2743200" algn="l" defTabSz="457200" rtl="0" eaLnBrk="1" latinLnBrk="0" hangingPunct="1">
                        <a:defRPr sz="1800" kern="1200">
                          <a:solidFill>
                            <a:schemeClr val="tx1"/>
                          </a:solidFill>
                          <a:latin typeface="Gill Sans MT" panose="020B0502020104020203"/>
                        </a:defRPr>
                      </a:lvl7pPr>
                      <a:lvl8pPr marL="3200400" algn="l" defTabSz="457200" rtl="0" eaLnBrk="1" latinLnBrk="0" hangingPunct="1">
                        <a:defRPr sz="1800" kern="1200">
                          <a:solidFill>
                            <a:schemeClr val="tx1"/>
                          </a:solidFill>
                          <a:latin typeface="Gill Sans MT" panose="020B0502020104020203"/>
                        </a:defRPr>
                      </a:lvl8pPr>
                      <a:lvl9pPr marL="3657600" algn="l" defTabSz="457200" rtl="0" eaLnBrk="1" latinLnBrk="0" hangingPunct="1">
                        <a:defRPr sz="1800" kern="1200">
                          <a:solidFill>
                            <a:schemeClr val="tx1"/>
                          </a:solidFill>
                          <a:latin typeface="Gill Sans MT" panose="020B0502020104020203"/>
                        </a:defRPr>
                      </a:lvl9pPr>
                    </a:lstStyle>
                    <a:p>
                      <a:pPr algn="ctr" fontAlgn="ctr"/>
                      <a:r>
                        <a:rPr lang="es-CO" sz="1000" b="0" i="0" u="none" strike="noStrike">
                          <a:solidFill>
                            <a:srgbClr val="000000"/>
                          </a:solidFill>
                          <a:effectLst/>
                          <a:latin typeface="Calibri" panose="020F0502020204030204" pitchFamily="34" charset="0"/>
                        </a:rPr>
                        <a:t>337</a:t>
                      </a:r>
                    </a:p>
                  </a:txBody>
                  <a:tcPr marL="6870" marR="6870" marT="687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Gill Sans MT" panose="020B0502020104020203"/>
                        </a:defRPr>
                      </a:lvl1pPr>
                      <a:lvl2pPr marL="457200" algn="l" defTabSz="457200" rtl="0" eaLnBrk="1" latinLnBrk="0" hangingPunct="1">
                        <a:defRPr sz="1800" kern="1200">
                          <a:solidFill>
                            <a:schemeClr val="tx1"/>
                          </a:solidFill>
                          <a:latin typeface="Gill Sans MT" panose="020B0502020104020203"/>
                        </a:defRPr>
                      </a:lvl2pPr>
                      <a:lvl3pPr marL="914400" algn="l" defTabSz="457200" rtl="0" eaLnBrk="1" latinLnBrk="0" hangingPunct="1">
                        <a:defRPr sz="1800" kern="1200">
                          <a:solidFill>
                            <a:schemeClr val="tx1"/>
                          </a:solidFill>
                          <a:latin typeface="Gill Sans MT" panose="020B0502020104020203"/>
                        </a:defRPr>
                      </a:lvl3pPr>
                      <a:lvl4pPr marL="1371600" algn="l" defTabSz="457200" rtl="0" eaLnBrk="1" latinLnBrk="0" hangingPunct="1">
                        <a:defRPr sz="1800" kern="1200">
                          <a:solidFill>
                            <a:schemeClr val="tx1"/>
                          </a:solidFill>
                          <a:latin typeface="Gill Sans MT" panose="020B0502020104020203"/>
                        </a:defRPr>
                      </a:lvl4pPr>
                      <a:lvl5pPr marL="1828800" algn="l" defTabSz="457200" rtl="0" eaLnBrk="1" latinLnBrk="0" hangingPunct="1">
                        <a:defRPr sz="1800" kern="1200">
                          <a:solidFill>
                            <a:schemeClr val="tx1"/>
                          </a:solidFill>
                          <a:latin typeface="Gill Sans MT" panose="020B0502020104020203"/>
                        </a:defRPr>
                      </a:lvl5pPr>
                      <a:lvl6pPr marL="2286000" algn="l" defTabSz="457200" rtl="0" eaLnBrk="1" latinLnBrk="0" hangingPunct="1">
                        <a:defRPr sz="1800" kern="1200">
                          <a:solidFill>
                            <a:schemeClr val="tx1"/>
                          </a:solidFill>
                          <a:latin typeface="Gill Sans MT" panose="020B0502020104020203"/>
                        </a:defRPr>
                      </a:lvl6pPr>
                      <a:lvl7pPr marL="2743200" algn="l" defTabSz="457200" rtl="0" eaLnBrk="1" latinLnBrk="0" hangingPunct="1">
                        <a:defRPr sz="1800" kern="1200">
                          <a:solidFill>
                            <a:schemeClr val="tx1"/>
                          </a:solidFill>
                          <a:latin typeface="Gill Sans MT" panose="020B0502020104020203"/>
                        </a:defRPr>
                      </a:lvl7pPr>
                      <a:lvl8pPr marL="3200400" algn="l" defTabSz="457200" rtl="0" eaLnBrk="1" latinLnBrk="0" hangingPunct="1">
                        <a:defRPr sz="1800" kern="1200">
                          <a:solidFill>
                            <a:schemeClr val="tx1"/>
                          </a:solidFill>
                          <a:latin typeface="Gill Sans MT" panose="020B0502020104020203"/>
                        </a:defRPr>
                      </a:lvl8pPr>
                      <a:lvl9pPr marL="3657600" algn="l" defTabSz="457200" rtl="0" eaLnBrk="1" latinLnBrk="0" hangingPunct="1">
                        <a:defRPr sz="1800" kern="1200">
                          <a:solidFill>
                            <a:schemeClr val="tx1"/>
                          </a:solidFill>
                          <a:latin typeface="Gill Sans MT" panose="020B0502020104020203"/>
                        </a:defRPr>
                      </a:lvl9pPr>
                    </a:lstStyle>
                    <a:p>
                      <a:pPr algn="l" fontAlgn="ctr"/>
                      <a:r>
                        <a:rPr lang="es-CO" sz="1000" b="0" i="0" u="none" strike="noStrike">
                          <a:solidFill>
                            <a:srgbClr val="000000"/>
                          </a:solidFill>
                          <a:effectLst/>
                          <a:latin typeface="Calibri" panose="020F0502020204030204" pitchFamily="34" charset="0"/>
                        </a:rPr>
                        <a:t>CASA</a:t>
                      </a:r>
                    </a:p>
                  </a:txBody>
                  <a:tcPr marL="6870" marR="6870" marT="687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Gill Sans MT" panose="020B0502020104020203"/>
                        </a:defRPr>
                      </a:lvl1pPr>
                      <a:lvl2pPr marL="457200" algn="l" defTabSz="457200" rtl="0" eaLnBrk="1" latinLnBrk="0" hangingPunct="1">
                        <a:defRPr sz="1800" kern="1200">
                          <a:solidFill>
                            <a:schemeClr val="tx1"/>
                          </a:solidFill>
                          <a:latin typeface="Gill Sans MT" panose="020B0502020104020203"/>
                        </a:defRPr>
                      </a:lvl2pPr>
                      <a:lvl3pPr marL="914400" algn="l" defTabSz="457200" rtl="0" eaLnBrk="1" latinLnBrk="0" hangingPunct="1">
                        <a:defRPr sz="1800" kern="1200">
                          <a:solidFill>
                            <a:schemeClr val="tx1"/>
                          </a:solidFill>
                          <a:latin typeface="Gill Sans MT" panose="020B0502020104020203"/>
                        </a:defRPr>
                      </a:lvl3pPr>
                      <a:lvl4pPr marL="1371600" algn="l" defTabSz="457200" rtl="0" eaLnBrk="1" latinLnBrk="0" hangingPunct="1">
                        <a:defRPr sz="1800" kern="1200">
                          <a:solidFill>
                            <a:schemeClr val="tx1"/>
                          </a:solidFill>
                          <a:latin typeface="Gill Sans MT" panose="020B0502020104020203"/>
                        </a:defRPr>
                      </a:lvl4pPr>
                      <a:lvl5pPr marL="1828800" algn="l" defTabSz="457200" rtl="0" eaLnBrk="1" latinLnBrk="0" hangingPunct="1">
                        <a:defRPr sz="1800" kern="1200">
                          <a:solidFill>
                            <a:schemeClr val="tx1"/>
                          </a:solidFill>
                          <a:latin typeface="Gill Sans MT" panose="020B0502020104020203"/>
                        </a:defRPr>
                      </a:lvl5pPr>
                      <a:lvl6pPr marL="2286000" algn="l" defTabSz="457200" rtl="0" eaLnBrk="1" latinLnBrk="0" hangingPunct="1">
                        <a:defRPr sz="1800" kern="1200">
                          <a:solidFill>
                            <a:schemeClr val="tx1"/>
                          </a:solidFill>
                          <a:latin typeface="Gill Sans MT" panose="020B0502020104020203"/>
                        </a:defRPr>
                      </a:lvl6pPr>
                      <a:lvl7pPr marL="2743200" algn="l" defTabSz="457200" rtl="0" eaLnBrk="1" latinLnBrk="0" hangingPunct="1">
                        <a:defRPr sz="1800" kern="1200">
                          <a:solidFill>
                            <a:schemeClr val="tx1"/>
                          </a:solidFill>
                          <a:latin typeface="Gill Sans MT" panose="020B0502020104020203"/>
                        </a:defRPr>
                      </a:lvl7pPr>
                      <a:lvl8pPr marL="3200400" algn="l" defTabSz="457200" rtl="0" eaLnBrk="1" latinLnBrk="0" hangingPunct="1">
                        <a:defRPr sz="1800" kern="1200">
                          <a:solidFill>
                            <a:schemeClr val="tx1"/>
                          </a:solidFill>
                          <a:latin typeface="Gill Sans MT" panose="020B0502020104020203"/>
                        </a:defRPr>
                      </a:lvl8pPr>
                      <a:lvl9pPr marL="3657600" algn="l" defTabSz="457200" rtl="0" eaLnBrk="1" latinLnBrk="0" hangingPunct="1">
                        <a:defRPr sz="1800" kern="1200">
                          <a:solidFill>
                            <a:schemeClr val="tx1"/>
                          </a:solidFill>
                          <a:latin typeface="Gill Sans MT" panose="020B0502020104020203"/>
                        </a:defRPr>
                      </a:lvl9pPr>
                    </a:lstStyle>
                    <a:p>
                      <a:pPr algn="l" fontAlgn="ctr"/>
                      <a:r>
                        <a:rPr lang="pt-BR" sz="1000" b="0" i="0" u="none" strike="noStrike">
                          <a:solidFill>
                            <a:srgbClr val="000000"/>
                          </a:solidFill>
                          <a:effectLst/>
                          <a:latin typeface="Calibri" panose="020F0502020204030204" pitchFamily="34" charset="0"/>
                        </a:rPr>
                        <a:t>CLL 21 N° 6 - 67  CJ BARRIO NAVAS</a:t>
                      </a:r>
                    </a:p>
                  </a:txBody>
                  <a:tcPr marL="6870" marR="6870" marT="687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Gill Sans MT" panose="020B0502020104020203"/>
                        </a:defRPr>
                      </a:lvl1pPr>
                      <a:lvl2pPr marL="457200" algn="l" defTabSz="457200" rtl="0" eaLnBrk="1" latinLnBrk="0" hangingPunct="1">
                        <a:defRPr sz="1800" kern="1200">
                          <a:solidFill>
                            <a:schemeClr val="tx1"/>
                          </a:solidFill>
                          <a:latin typeface="Gill Sans MT" panose="020B0502020104020203"/>
                        </a:defRPr>
                      </a:lvl2pPr>
                      <a:lvl3pPr marL="914400" algn="l" defTabSz="457200" rtl="0" eaLnBrk="1" latinLnBrk="0" hangingPunct="1">
                        <a:defRPr sz="1800" kern="1200">
                          <a:solidFill>
                            <a:schemeClr val="tx1"/>
                          </a:solidFill>
                          <a:latin typeface="Gill Sans MT" panose="020B0502020104020203"/>
                        </a:defRPr>
                      </a:lvl3pPr>
                      <a:lvl4pPr marL="1371600" algn="l" defTabSz="457200" rtl="0" eaLnBrk="1" latinLnBrk="0" hangingPunct="1">
                        <a:defRPr sz="1800" kern="1200">
                          <a:solidFill>
                            <a:schemeClr val="tx1"/>
                          </a:solidFill>
                          <a:latin typeface="Gill Sans MT" panose="020B0502020104020203"/>
                        </a:defRPr>
                      </a:lvl4pPr>
                      <a:lvl5pPr marL="1828800" algn="l" defTabSz="457200" rtl="0" eaLnBrk="1" latinLnBrk="0" hangingPunct="1">
                        <a:defRPr sz="1800" kern="1200">
                          <a:solidFill>
                            <a:schemeClr val="tx1"/>
                          </a:solidFill>
                          <a:latin typeface="Gill Sans MT" panose="020B0502020104020203"/>
                        </a:defRPr>
                      </a:lvl5pPr>
                      <a:lvl6pPr marL="2286000" algn="l" defTabSz="457200" rtl="0" eaLnBrk="1" latinLnBrk="0" hangingPunct="1">
                        <a:defRPr sz="1800" kern="1200">
                          <a:solidFill>
                            <a:schemeClr val="tx1"/>
                          </a:solidFill>
                          <a:latin typeface="Gill Sans MT" panose="020B0502020104020203"/>
                        </a:defRPr>
                      </a:lvl6pPr>
                      <a:lvl7pPr marL="2743200" algn="l" defTabSz="457200" rtl="0" eaLnBrk="1" latinLnBrk="0" hangingPunct="1">
                        <a:defRPr sz="1800" kern="1200">
                          <a:solidFill>
                            <a:schemeClr val="tx1"/>
                          </a:solidFill>
                          <a:latin typeface="Gill Sans MT" panose="020B0502020104020203"/>
                        </a:defRPr>
                      </a:lvl7pPr>
                      <a:lvl8pPr marL="3200400" algn="l" defTabSz="457200" rtl="0" eaLnBrk="1" latinLnBrk="0" hangingPunct="1">
                        <a:defRPr sz="1800" kern="1200">
                          <a:solidFill>
                            <a:schemeClr val="tx1"/>
                          </a:solidFill>
                          <a:latin typeface="Gill Sans MT" panose="020B0502020104020203"/>
                        </a:defRPr>
                      </a:lvl8pPr>
                      <a:lvl9pPr marL="3657600" algn="l" defTabSz="457200" rtl="0" eaLnBrk="1" latinLnBrk="0" hangingPunct="1">
                        <a:defRPr sz="1800" kern="1200">
                          <a:solidFill>
                            <a:schemeClr val="tx1"/>
                          </a:solidFill>
                          <a:latin typeface="Gill Sans MT" panose="020B0502020104020203"/>
                        </a:defRPr>
                      </a:lvl9pPr>
                    </a:lstStyle>
                    <a:p>
                      <a:pPr algn="l" fontAlgn="ctr"/>
                      <a:r>
                        <a:rPr lang="es-CO" sz="1000" b="0" i="0" u="none" strike="noStrike" dirty="0">
                          <a:solidFill>
                            <a:srgbClr val="000000"/>
                          </a:solidFill>
                          <a:effectLst/>
                          <a:latin typeface="Calibri" panose="020F0502020204030204" pitchFamily="34" charset="0"/>
                        </a:rPr>
                        <a:t>BU/MANGA</a:t>
                      </a:r>
                    </a:p>
                  </a:txBody>
                  <a:tcPr marL="6870" marR="6870" marT="687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Gill Sans MT" panose="020B0502020104020203"/>
                        </a:defRPr>
                      </a:lvl1pPr>
                      <a:lvl2pPr marL="457200" algn="l" defTabSz="457200" rtl="0" eaLnBrk="1" latinLnBrk="0" hangingPunct="1">
                        <a:defRPr sz="1800" kern="1200">
                          <a:solidFill>
                            <a:schemeClr val="tx1"/>
                          </a:solidFill>
                          <a:latin typeface="Gill Sans MT" panose="020B0502020104020203"/>
                        </a:defRPr>
                      </a:lvl2pPr>
                      <a:lvl3pPr marL="914400" algn="l" defTabSz="457200" rtl="0" eaLnBrk="1" latinLnBrk="0" hangingPunct="1">
                        <a:defRPr sz="1800" kern="1200">
                          <a:solidFill>
                            <a:schemeClr val="tx1"/>
                          </a:solidFill>
                          <a:latin typeface="Gill Sans MT" panose="020B0502020104020203"/>
                        </a:defRPr>
                      </a:lvl3pPr>
                      <a:lvl4pPr marL="1371600" algn="l" defTabSz="457200" rtl="0" eaLnBrk="1" latinLnBrk="0" hangingPunct="1">
                        <a:defRPr sz="1800" kern="1200">
                          <a:solidFill>
                            <a:schemeClr val="tx1"/>
                          </a:solidFill>
                          <a:latin typeface="Gill Sans MT" panose="020B0502020104020203"/>
                        </a:defRPr>
                      </a:lvl4pPr>
                      <a:lvl5pPr marL="1828800" algn="l" defTabSz="457200" rtl="0" eaLnBrk="1" latinLnBrk="0" hangingPunct="1">
                        <a:defRPr sz="1800" kern="1200">
                          <a:solidFill>
                            <a:schemeClr val="tx1"/>
                          </a:solidFill>
                          <a:latin typeface="Gill Sans MT" panose="020B0502020104020203"/>
                        </a:defRPr>
                      </a:lvl5pPr>
                      <a:lvl6pPr marL="2286000" algn="l" defTabSz="457200" rtl="0" eaLnBrk="1" latinLnBrk="0" hangingPunct="1">
                        <a:defRPr sz="1800" kern="1200">
                          <a:solidFill>
                            <a:schemeClr val="tx1"/>
                          </a:solidFill>
                          <a:latin typeface="Gill Sans MT" panose="020B0502020104020203"/>
                        </a:defRPr>
                      </a:lvl6pPr>
                      <a:lvl7pPr marL="2743200" algn="l" defTabSz="457200" rtl="0" eaLnBrk="1" latinLnBrk="0" hangingPunct="1">
                        <a:defRPr sz="1800" kern="1200">
                          <a:solidFill>
                            <a:schemeClr val="tx1"/>
                          </a:solidFill>
                          <a:latin typeface="Gill Sans MT" panose="020B0502020104020203"/>
                        </a:defRPr>
                      </a:lvl7pPr>
                      <a:lvl8pPr marL="3200400" algn="l" defTabSz="457200" rtl="0" eaLnBrk="1" latinLnBrk="0" hangingPunct="1">
                        <a:defRPr sz="1800" kern="1200">
                          <a:solidFill>
                            <a:schemeClr val="tx1"/>
                          </a:solidFill>
                          <a:latin typeface="Gill Sans MT" panose="020B0502020104020203"/>
                        </a:defRPr>
                      </a:lvl8pPr>
                      <a:lvl9pPr marL="3657600" algn="l" defTabSz="457200" rtl="0" eaLnBrk="1" latinLnBrk="0" hangingPunct="1">
                        <a:defRPr sz="1800" kern="1200">
                          <a:solidFill>
                            <a:schemeClr val="tx1"/>
                          </a:solidFill>
                          <a:latin typeface="Gill Sans MT" panose="020B0502020104020203"/>
                        </a:defRPr>
                      </a:lvl9pPr>
                    </a:lstStyle>
                    <a:p>
                      <a:pPr algn="r" fontAlgn="ctr"/>
                      <a:r>
                        <a:rPr lang="es-CO" sz="1000" b="0" i="0" u="none" strike="noStrike">
                          <a:solidFill>
                            <a:srgbClr val="000000"/>
                          </a:solidFill>
                          <a:effectLst/>
                          <a:latin typeface="Calibri" panose="020F0502020204030204" pitchFamily="34" charset="0"/>
                        </a:rPr>
                        <a:t>$ 139,503,000</a:t>
                      </a:r>
                    </a:p>
                  </a:txBody>
                  <a:tcPr marL="6870" marR="6870" marT="687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Gill Sans MT" panose="020B0502020104020203"/>
                        </a:defRPr>
                      </a:lvl1pPr>
                      <a:lvl2pPr marL="457200" algn="l" defTabSz="457200" rtl="0" eaLnBrk="1" latinLnBrk="0" hangingPunct="1">
                        <a:defRPr sz="1800" kern="1200">
                          <a:solidFill>
                            <a:schemeClr val="tx1"/>
                          </a:solidFill>
                          <a:latin typeface="Gill Sans MT" panose="020B0502020104020203"/>
                        </a:defRPr>
                      </a:lvl2pPr>
                      <a:lvl3pPr marL="914400" algn="l" defTabSz="457200" rtl="0" eaLnBrk="1" latinLnBrk="0" hangingPunct="1">
                        <a:defRPr sz="1800" kern="1200">
                          <a:solidFill>
                            <a:schemeClr val="tx1"/>
                          </a:solidFill>
                          <a:latin typeface="Gill Sans MT" panose="020B0502020104020203"/>
                        </a:defRPr>
                      </a:lvl3pPr>
                      <a:lvl4pPr marL="1371600" algn="l" defTabSz="457200" rtl="0" eaLnBrk="1" latinLnBrk="0" hangingPunct="1">
                        <a:defRPr sz="1800" kern="1200">
                          <a:solidFill>
                            <a:schemeClr val="tx1"/>
                          </a:solidFill>
                          <a:latin typeface="Gill Sans MT" panose="020B0502020104020203"/>
                        </a:defRPr>
                      </a:lvl4pPr>
                      <a:lvl5pPr marL="1828800" algn="l" defTabSz="457200" rtl="0" eaLnBrk="1" latinLnBrk="0" hangingPunct="1">
                        <a:defRPr sz="1800" kern="1200">
                          <a:solidFill>
                            <a:schemeClr val="tx1"/>
                          </a:solidFill>
                          <a:latin typeface="Gill Sans MT" panose="020B0502020104020203"/>
                        </a:defRPr>
                      </a:lvl5pPr>
                      <a:lvl6pPr marL="2286000" algn="l" defTabSz="457200" rtl="0" eaLnBrk="1" latinLnBrk="0" hangingPunct="1">
                        <a:defRPr sz="1800" kern="1200">
                          <a:solidFill>
                            <a:schemeClr val="tx1"/>
                          </a:solidFill>
                          <a:latin typeface="Gill Sans MT" panose="020B0502020104020203"/>
                        </a:defRPr>
                      </a:lvl6pPr>
                      <a:lvl7pPr marL="2743200" algn="l" defTabSz="457200" rtl="0" eaLnBrk="1" latinLnBrk="0" hangingPunct="1">
                        <a:defRPr sz="1800" kern="1200">
                          <a:solidFill>
                            <a:schemeClr val="tx1"/>
                          </a:solidFill>
                          <a:latin typeface="Gill Sans MT" panose="020B0502020104020203"/>
                        </a:defRPr>
                      </a:lvl7pPr>
                      <a:lvl8pPr marL="3200400" algn="l" defTabSz="457200" rtl="0" eaLnBrk="1" latinLnBrk="0" hangingPunct="1">
                        <a:defRPr sz="1800" kern="1200">
                          <a:solidFill>
                            <a:schemeClr val="tx1"/>
                          </a:solidFill>
                          <a:latin typeface="Gill Sans MT" panose="020B0502020104020203"/>
                        </a:defRPr>
                      </a:lvl8pPr>
                      <a:lvl9pPr marL="3657600" algn="l" defTabSz="457200" rtl="0" eaLnBrk="1" latinLnBrk="0" hangingPunct="1">
                        <a:defRPr sz="1800" kern="1200">
                          <a:solidFill>
                            <a:schemeClr val="tx1"/>
                          </a:solidFill>
                          <a:latin typeface="Gill Sans MT" panose="020B0502020104020203"/>
                        </a:defRPr>
                      </a:lvl9pPr>
                    </a:lstStyle>
                    <a:p>
                      <a:pPr algn="ctr" fontAlgn="ctr"/>
                      <a:r>
                        <a:rPr lang="es-CO" sz="1000" b="0" i="0" u="none" strike="noStrike" dirty="0">
                          <a:solidFill>
                            <a:srgbClr val="000000"/>
                          </a:solidFill>
                          <a:effectLst/>
                          <a:latin typeface="Calibri" panose="020F0502020204030204" pitchFamily="34" charset="0"/>
                        </a:rPr>
                        <a:t>DESOCUPADO</a:t>
                      </a:r>
                    </a:p>
                  </a:txBody>
                  <a:tcPr marL="6870" marR="6870" marT="687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Gill Sans MT" panose="020B0502020104020203"/>
                        </a:defRPr>
                      </a:lvl1pPr>
                      <a:lvl2pPr marL="457200" algn="l" defTabSz="457200" rtl="0" eaLnBrk="1" latinLnBrk="0" hangingPunct="1">
                        <a:defRPr sz="1800" kern="1200">
                          <a:solidFill>
                            <a:schemeClr val="tx1"/>
                          </a:solidFill>
                          <a:latin typeface="Gill Sans MT" panose="020B0502020104020203"/>
                        </a:defRPr>
                      </a:lvl2pPr>
                      <a:lvl3pPr marL="914400" algn="l" defTabSz="457200" rtl="0" eaLnBrk="1" latinLnBrk="0" hangingPunct="1">
                        <a:defRPr sz="1800" kern="1200">
                          <a:solidFill>
                            <a:schemeClr val="tx1"/>
                          </a:solidFill>
                          <a:latin typeface="Gill Sans MT" panose="020B0502020104020203"/>
                        </a:defRPr>
                      </a:lvl3pPr>
                      <a:lvl4pPr marL="1371600" algn="l" defTabSz="457200" rtl="0" eaLnBrk="1" latinLnBrk="0" hangingPunct="1">
                        <a:defRPr sz="1800" kern="1200">
                          <a:solidFill>
                            <a:schemeClr val="tx1"/>
                          </a:solidFill>
                          <a:latin typeface="Gill Sans MT" panose="020B0502020104020203"/>
                        </a:defRPr>
                      </a:lvl4pPr>
                      <a:lvl5pPr marL="1828800" algn="l" defTabSz="457200" rtl="0" eaLnBrk="1" latinLnBrk="0" hangingPunct="1">
                        <a:defRPr sz="1800" kern="1200">
                          <a:solidFill>
                            <a:schemeClr val="tx1"/>
                          </a:solidFill>
                          <a:latin typeface="Gill Sans MT" panose="020B0502020104020203"/>
                        </a:defRPr>
                      </a:lvl5pPr>
                      <a:lvl6pPr marL="2286000" algn="l" defTabSz="457200" rtl="0" eaLnBrk="1" latinLnBrk="0" hangingPunct="1">
                        <a:defRPr sz="1800" kern="1200">
                          <a:solidFill>
                            <a:schemeClr val="tx1"/>
                          </a:solidFill>
                          <a:latin typeface="Gill Sans MT" panose="020B0502020104020203"/>
                        </a:defRPr>
                      </a:lvl6pPr>
                      <a:lvl7pPr marL="2743200" algn="l" defTabSz="457200" rtl="0" eaLnBrk="1" latinLnBrk="0" hangingPunct="1">
                        <a:defRPr sz="1800" kern="1200">
                          <a:solidFill>
                            <a:schemeClr val="tx1"/>
                          </a:solidFill>
                          <a:latin typeface="Gill Sans MT" panose="020B0502020104020203"/>
                        </a:defRPr>
                      </a:lvl7pPr>
                      <a:lvl8pPr marL="3200400" algn="l" defTabSz="457200" rtl="0" eaLnBrk="1" latinLnBrk="0" hangingPunct="1">
                        <a:defRPr sz="1800" kern="1200">
                          <a:solidFill>
                            <a:schemeClr val="tx1"/>
                          </a:solidFill>
                          <a:latin typeface="Gill Sans MT" panose="020B0502020104020203"/>
                        </a:defRPr>
                      </a:lvl8pPr>
                      <a:lvl9pPr marL="3657600" algn="l" defTabSz="457200" rtl="0" eaLnBrk="1" latinLnBrk="0" hangingPunct="1">
                        <a:defRPr sz="1800" kern="1200">
                          <a:solidFill>
                            <a:schemeClr val="tx1"/>
                          </a:solidFill>
                          <a:latin typeface="Gill Sans MT" panose="020B0502020104020203"/>
                        </a:defRPr>
                      </a:lvl9pPr>
                    </a:lstStyle>
                    <a:p>
                      <a:pPr algn="l" fontAlgn="ctr"/>
                      <a:endParaRPr lang="es-CO" sz="1000" b="0" i="0" u="none" strike="noStrike" dirty="0">
                        <a:solidFill>
                          <a:srgbClr val="000000"/>
                        </a:solidFill>
                        <a:effectLst/>
                        <a:latin typeface="Calibri" panose="020F0502020204030204" pitchFamily="34" charset="0"/>
                      </a:endParaRPr>
                    </a:p>
                  </a:txBody>
                  <a:tcPr marL="6870" marR="6870" marT="6870" marB="0" anchor="ctr">
                    <a:lnL>
                      <a:noFill/>
                    </a:lnL>
                    <a:lnR>
                      <a:noFill/>
                    </a:lnR>
                    <a:lnT>
                      <a:noFill/>
                    </a:lnT>
                    <a:lnB>
                      <a:noFill/>
                    </a:lnB>
                    <a:lnTlToBr w="12700" cmpd="sng">
                      <a:noFill/>
                      <a:prstDash val="solid"/>
                    </a:lnTlToBr>
                    <a:lnBlToTr w="12700" cmpd="sng">
                      <a:noFill/>
                      <a:prstDash val="solid"/>
                    </a:lnBlToTr>
                    <a:noFill/>
                  </a:tcPr>
                </a:tc>
                <a:tc>
                  <a:txBody>
                    <a:bodyPr/>
                    <a:lstStyle/>
                    <a:p>
                      <a:pPr algn="r" fontAlgn="ctr"/>
                      <a:r>
                        <a:rPr lang="es-CO" sz="1000" b="0" i="0" u="none" strike="noStrike" dirty="0">
                          <a:solidFill>
                            <a:srgbClr val="000000"/>
                          </a:solidFill>
                          <a:effectLst/>
                          <a:latin typeface="Calibri" panose="020F0502020204030204" pitchFamily="34" charset="0"/>
                        </a:rPr>
                        <a:t>$ 2,476,498</a:t>
                      </a:r>
                    </a:p>
                  </a:txBody>
                  <a:tcPr marL="9525" marR="9525" marT="9525"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Gill Sans MT" panose="020B0502020104020203"/>
                        </a:defRPr>
                      </a:lvl1pPr>
                      <a:lvl2pPr marL="457200" algn="l" defTabSz="457200" rtl="0" eaLnBrk="1" latinLnBrk="0" hangingPunct="1">
                        <a:defRPr sz="1800" kern="1200">
                          <a:solidFill>
                            <a:schemeClr val="tx1"/>
                          </a:solidFill>
                          <a:latin typeface="Gill Sans MT" panose="020B0502020104020203"/>
                        </a:defRPr>
                      </a:lvl2pPr>
                      <a:lvl3pPr marL="914400" algn="l" defTabSz="457200" rtl="0" eaLnBrk="1" latinLnBrk="0" hangingPunct="1">
                        <a:defRPr sz="1800" kern="1200">
                          <a:solidFill>
                            <a:schemeClr val="tx1"/>
                          </a:solidFill>
                          <a:latin typeface="Gill Sans MT" panose="020B0502020104020203"/>
                        </a:defRPr>
                      </a:lvl3pPr>
                      <a:lvl4pPr marL="1371600" algn="l" defTabSz="457200" rtl="0" eaLnBrk="1" latinLnBrk="0" hangingPunct="1">
                        <a:defRPr sz="1800" kern="1200">
                          <a:solidFill>
                            <a:schemeClr val="tx1"/>
                          </a:solidFill>
                          <a:latin typeface="Gill Sans MT" panose="020B0502020104020203"/>
                        </a:defRPr>
                      </a:lvl4pPr>
                      <a:lvl5pPr marL="1828800" algn="l" defTabSz="457200" rtl="0" eaLnBrk="1" latinLnBrk="0" hangingPunct="1">
                        <a:defRPr sz="1800" kern="1200">
                          <a:solidFill>
                            <a:schemeClr val="tx1"/>
                          </a:solidFill>
                          <a:latin typeface="Gill Sans MT" panose="020B0502020104020203"/>
                        </a:defRPr>
                      </a:lvl5pPr>
                      <a:lvl6pPr marL="2286000" algn="l" defTabSz="457200" rtl="0" eaLnBrk="1" latinLnBrk="0" hangingPunct="1">
                        <a:defRPr sz="1800" kern="1200">
                          <a:solidFill>
                            <a:schemeClr val="tx1"/>
                          </a:solidFill>
                          <a:latin typeface="Gill Sans MT" panose="020B0502020104020203"/>
                        </a:defRPr>
                      </a:lvl6pPr>
                      <a:lvl7pPr marL="2743200" algn="l" defTabSz="457200" rtl="0" eaLnBrk="1" latinLnBrk="0" hangingPunct="1">
                        <a:defRPr sz="1800" kern="1200">
                          <a:solidFill>
                            <a:schemeClr val="tx1"/>
                          </a:solidFill>
                          <a:latin typeface="Gill Sans MT" panose="020B0502020104020203"/>
                        </a:defRPr>
                      </a:lvl7pPr>
                      <a:lvl8pPr marL="3200400" algn="l" defTabSz="457200" rtl="0" eaLnBrk="1" latinLnBrk="0" hangingPunct="1">
                        <a:defRPr sz="1800" kern="1200">
                          <a:solidFill>
                            <a:schemeClr val="tx1"/>
                          </a:solidFill>
                          <a:latin typeface="Gill Sans MT" panose="020B0502020104020203"/>
                        </a:defRPr>
                      </a:lvl8pPr>
                      <a:lvl9pPr marL="3657600" algn="l" defTabSz="457200" rtl="0" eaLnBrk="1" latinLnBrk="0" hangingPunct="1">
                        <a:defRPr sz="1800" kern="1200">
                          <a:solidFill>
                            <a:schemeClr val="tx1"/>
                          </a:solidFill>
                          <a:latin typeface="Gill Sans MT" panose="020B0502020104020203"/>
                        </a:defRPr>
                      </a:lvl9pPr>
                    </a:lstStyle>
                    <a:p>
                      <a:pPr algn="ctr" fontAlgn="ctr"/>
                      <a:r>
                        <a:rPr lang="es-CO" sz="1000" b="0" i="0" u="none" strike="noStrike">
                          <a:solidFill>
                            <a:srgbClr val="000000"/>
                          </a:solidFill>
                          <a:effectLst/>
                          <a:latin typeface="Calibri" panose="020F0502020204030204" pitchFamily="34" charset="0"/>
                        </a:rPr>
                        <a:t>31</a:t>
                      </a:r>
                    </a:p>
                  </a:txBody>
                  <a:tcPr marL="6870" marR="6870" marT="687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Gill Sans MT" panose="020B0502020104020203"/>
                        </a:defRPr>
                      </a:lvl1pPr>
                      <a:lvl2pPr marL="457200" algn="l" defTabSz="457200" rtl="0" eaLnBrk="1" latinLnBrk="0" hangingPunct="1">
                        <a:defRPr sz="1800" kern="1200">
                          <a:solidFill>
                            <a:schemeClr val="tx1"/>
                          </a:solidFill>
                          <a:latin typeface="Gill Sans MT" panose="020B0502020104020203"/>
                        </a:defRPr>
                      </a:lvl2pPr>
                      <a:lvl3pPr marL="914400" algn="l" defTabSz="457200" rtl="0" eaLnBrk="1" latinLnBrk="0" hangingPunct="1">
                        <a:defRPr sz="1800" kern="1200">
                          <a:solidFill>
                            <a:schemeClr val="tx1"/>
                          </a:solidFill>
                          <a:latin typeface="Gill Sans MT" panose="020B0502020104020203"/>
                        </a:defRPr>
                      </a:lvl3pPr>
                      <a:lvl4pPr marL="1371600" algn="l" defTabSz="457200" rtl="0" eaLnBrk="1" latinLnBrk="0" hangingPunct="1">
                        <a:defRPr sz="1800" kern="1200">
                          <a:solidFill>
                            <a:schemeClr val="tx1"/>
                          </a:solidFill>
                          <a:latin typeface="Gill Sans MT" panose="020B0502020104020203"/>
                        </a:defRPr>
                      </a:lvl4pPr>
                      <a:lvl5pPr marL="1828800" algn="l" defTabSz="457200" rtl="0" eaLnBrk="1" latinLnBrk="0" hangingPunct="1">
                        <a:defRPr sz="1800" kern="1200">
                          <a:solidFill>
                            <a:schemeClr val="tx1"/>
                          </a:solidFill>
                          <a:latin typeface="Gill Sans MT" panose="020B0502020104020203"/>
                        </a:defRPr>
                      </a:lvl5pPr>
                      <a:lvl6pPr marL="2286000" algn="l" defTabSz="457200" rtl="0" eaLnBrk="1" latinLnBrk="0" hangingPunct="1">
                        <a:defRPr sz="1800" kern="1200">
                          <a:solidFill>
                            <a:schemeClr val="tx1"/>
                          </a:solidFill>
                          <a:latin typeface="Gill Sans MT" panose="020B0502020104020203"/>
                        </a:defRPr>
                      </a:lvl6pPr>
                      <a:lvl7pPr marL="2743200" algn="l" defTabSz="457200" rtl="0" eaLnBrk="1" latinLnBrk="0" hangingPunct="1">
                        <a:defRPr sz="1800" kern="1200">
                          <a:solidFill>
                            <a:schemeClr val="tx1"/>
                          </a:solidFill>
                          <a:latin typeface="Gill Sans MT" panose="020B0502020104020203"/>
                        </a:defRPr>
                      </a:lvl7pPr>
                      <a:lvl8pPr marL="3200400" algn="l" defTabSz="457200" rtl="0" eaLnBrk="1" latinLnBrk="0" hangingPunct="1">
                        <a:defRPr sz="1800" kern="1200">
                          <a:solidFill>
                            <a:schemeClr val="tx1"/>
                          </a:solidFill>
                          <a:latin typeface="Gill Sans MT" panose="020B0502020104020203"/>
                        </a:defRPr>
                      </a:lvl8pPr>
                      <a:lvl9pPr marL="3657600" algn="l" defTabSz="457200" rtl="0" eaLnBrk="1" latinLnBrk="0" hangingPunct="1">
                        <a:defRPr sz="1800" kern="1200">
                          <a:solidFill>
                            <a:schemeClr val="tx1"/>
                          </a:solidFill>
                          <a:latin typeface="Gill Sans MT" panose="020B0502020104020203"/>
                        </a:defRPr>
                      </a:lvl9pPr>
                    </a:lstStyle>
                    <a:p>
                      <a:pPr algn="r" fontAlgn="ctr"/>
                      <a:r>
                        <a:rPr lang="es-CO" sz="1000" b="1" i="0" u="none" strike="noStrike">
                          <a:solidFill>
                            <a:srgbClr val="000000"/>
                          </a:solidFill>
                          <a:effectLst/>
                          <a:latin typeface="Calibri" panose="020F0502020204030204" pitchFamily="34" charset="0"/>
                        </a:rPr>
                        <a:t>$ 119,616,561</a:t>
                      </a:r>
                    </a:p>
                  </a:txBody>
                  <a:tcPr marL="6870" marR="6870" marT="6870" marB="0" anchor="ctr">
                    <a:lnL>
                      <a:noFill/>
                    </a:lnL>
                    <a:lnR>
                      <a:noFill/>
                    </a:lnR>
                    <a:lnT>
                      <a:noFill/>
                    </a:lnT>
                    <a:lnB>
                      <a:noFill/>
                    </a:lnB>
                    <a:lnTlToBr w="12700" cmpd="sng">
                      <a:noFill/>
                      <a:prstDash val="solid"/>
                    </a:lnTlToBr>
                    <a:lnBlToTr w="12700" cmpd="sng">
                      <a:noFill/>
                      <a:prstDash val="solid"/>
                    </a:lnBlToTr>
                    <a:solidFill>
                      <a:srgbClr val="F2F8EE"/>
                    </a:solidFill>
                  </a:tcPr>
                </a:tc>
                <a:tc>
                  <a:txBody>
                    <a:bodyPr/>
                    <a:lstStyle>
                      <a:lvl1pPr marL="0" algn="l" defTabSz="457200" rtl="0" eaLnBrk="1" latinLnBrk="0" hangingPunct="1">
                        <a:defRPr sz="1800" kern="1200">
                          <a:solidFill>
                            <a:schemeClr val="tx1"/>
                          </a:solidFill>
                          <a:latin typeface="Gill Sans MT" panose="020B0502020104020203"/>
                        </a:defRPr>
                      </a:lvl1pPr>
                      <a:lvl2pPr marL="457200" algn="l" defTabSz="457200" rtl="0" eaLnBrk="1" latinLnBrk="0" hangingPunct="1">
                        <a:defRPr sz="1800" kern="1200">
                          <a:solidFill>
                            <a:schemeClr val="tx1"/>
                          </a:solidFill>
                          <a:latin typeface="Gill Sans MT" panose="020B0502020104020203"/>
                        </a:defRPr>
                      </a:lvl2pPr>
                      <a:lvl3pPr marL="914400" algn="l" defTabSz="457200" rtl="0" eaLnBrk="1" latinLnBrk="0" hangingPunct="1">
                        <a:defRPr sz="1800" kern="1200">
                          <a:solidFill>
                            <a:schemeClr val="tx1"/>
                          </a:solidFill>
                          <a:latin typeface="Gill Sans MT" panose="020B0502020104020203"/>
                        </a:defRPr>
                      </a:lvl3pPr>
                      <a:lvl4pPr marL="1371600" algn="l" defTabSz="457200" rtl="0" eaLnBrk="1" latinLnBrk="0" hangingPunct="1">
                        <a:defRPr sz="1800" kern="1200">
                          <a:solidFill>
                            <a:schemeClr val="tx1"/>
                          </a:solidFill>
                          <a:latin typeface="Gill Sans MT" panose="020B0502020104020203"/>
                        </a:defRPr>
                      </a:lvl4pPr>
                      <a:lvl5pPr marL="1828800" algn="l" defTabSz="457200" rtl="0" eaLnBrk="1" latinLnBrk="0" hangingPunct="1">
                        <a:defRPr sz="1800" kern="1200">
                          <a:solidFill>
                            <a:schemeClr val="tx1"/>
                          </a:solidFill>
                          <a:latin typeface="Gill Sans MT" panose="020B0502020104020203"/>
                        </a:defRPr>
                      </a:lvl5pPr>
                      <a:lvl6pPr marL="2286000" algn="l" defTabSz="457200" rtl="0" eaLnBrk="1" latinLnBrk="0" hangingPunct="1">
                        <a:defRPr sz="1800" kern="1200">
                          <a:solidFill>
                            <a:schemeClr val="tx1"/>
                          </a:solidFill>
                          <a:latin typeface="Gill Sans MT" panose="020B0502020104020203"/>
                        </a:defRPr>
                      </a:lvl6pPr>
                      <a:lvl7pPr marL="2743200" algn="l" defTabSz="457200" rtl="0" eaLnBrk="1" latinLnBrk="0" hangingPunct="1">
                        <a:defRPr sz="1800" kern="1200">
                          <a:solidFill>
                            <a:schemeClr val="tx1"/>
                          </a:solidFill>
                          <a:latin typeface="Gill Sans MT" panose="020B0502020104020203"/>
                        </a:defRPr>
                      </a:lvl7pPr>
                      <a:lvl8pPr marL="3200400" algn="l" defTabSz="457200" rtl="0" eaLnBrk="1" latinLnBrk="0" hangingPunct="1">
                        <a:defRPr sz="1800" kern="1200">
                          <a:solidFill>
                            <a:schemeClr val="tx1"/>
                          </a:solidFill>
                          <a:latin typeface="Gill Sans MT" panose="020B0502020104020203"/>
                        </a:defRPr>
                      </a:lvl8pPr>
                      <a:lvl9pPr marL="3657600" algn="l" defTabSz="457200" rtl="0" eaLnBrk="1" latinLnBrk="0" hangingPunct="1">
                        <a:defRPr sz="1800" kern="1200">
                          <a:solidFill>
                            <a:schemeClr val="tx1"/>
                          </a:solidFill>
                          <a:latin typeface="Gill Sans MT" panose="020B0502020104020203"/>
                        </a:defRPr>
                      </a:lvl9pPr>
                    </a:lstStyle>
                    <a:p>
                      <a:pPr algn="ctr" fontAlgn="ctr"/>
                      <a:r>
                        <a:rPr lang="es-CO" sz="1000" b="0" i="0" u="none" strike="noStrike">
                          <a:solidFill>
                            <a:srgbClr val="000000"/>
                          </a:solidFill>
                          <a:effectLst/>
                          <a:latin typeface="Calibri" panose="020F0502020204030204" pitchFamily="34" charset="0"/>
                        </a:rPr>
                        <a:t>85.74%</a:t>
                      </a:r>
                    </a:p>
                  </a:txBody>
                  <a:tcPr marL="6870" marR="6870" marT="6870" marB="0" anchor="ct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07"/>
                  </a:ext>
                </a:extLst>
              </a:tr>
              <a:tr h="279255">
                <a:tc>
                  <a:txBody>
                    <a:bodyPr/>
                    <a:lstStyle>
                      <a:lvl1pPr marL="0" algn="l" defTabSz="457200" rtl="0" eaLnBrk="1" latinLnBrk="0" hangingPunct="1">
                        <a:defRPr sz="1800" kern="1200">
                          <a:solidFill>
                            <a:schemeClr val="tx1"/>
                          </a:solidFill>
                          <a:latin typeface="Gill Sans MT" panose="020B0502020104020203"/>
                        </a:defRPr>
                      </a:lvl1pPr>
                      <a:lvl2pPr marL="457200" algn="l" defTabSz="457200" rtl="0" eaLnBrk="1" latinLnBrk="0" hangingPunct="1">
                        <a:defRPr sz="1800" kern="1200">
                          <a:solidFill>
                            <a:schemeClr val="tx1"/>
                          </a:solidFill>
                          <a:latin typeface="Gill Sans MT" panose="020B0502020104020203"/>
                        </a:defRPr>
                      </a:lvl2pPr>
                      <a:lvl3pPr marL="914400" algn="l" defTabSz="457200" rtl="0" eaLnBrk="1" latinLnBrk="0" hangingPunct="1">
                        <a:defRPr sz="1800" kern="1200">
                          <a:solidFill>
                            <a:schemeClr val="tx1"/>
                          </a:solidFill>
                          <a:latin typeface="Gill Sans MT" panose="020B0502020104020203"/>
                        </a:defRPr>
                      </a:lvl3pPr>
                      <a:lvl4pPr marL="1371600" algn="l" defTabSz="457200" rtl="0" eaLnBrk="1" latinLnBrk="0" hangingPunct="1">
                        <a:defRPr sz="1800" kern="1200">
                          <a:solidFill>
                            <a:schemeClr val="tx1"/>
                          </a:solidFill>
                          <a:latin typeface="Gill Sans MT" panose="020B0502020104020203"/>
                        </a:defRPr>
                      </a:lvl4pPr>
                      <a:lvl5pPr marL="1828800" algn="l" defTabSz="457200" rtl="0" eaLnBrk="1" latinLnBrk="0" hangingPunct="1">
                        <a:defRPr sz="1800" kern="1200">
                          <a:solidFill>
                            <a:schemeClr val="tx1"/>
                          </a:solidFill>
                          <a:latin typeface="Gill Sans MT" panose="020B0502020104020203"/>
                        </a:defRPr>
                      </a:lvl5pPr>
                      <a:lvl6pPr marL="2286000" algn="l" defTabSz="457200" rtl="0" eaLnBrk="1" latinLnBrk="0" hangingPunct="1">
                        <a:defRPr sz="1800" kern="1200">
                          <a:solidFill>
                            <a:schemeClr val="tx1"/>
                          </a:solidFill>
                          <a:latin typeface="Gill Sans MT" panose="020B0502020104020203"/>
                        </a:defRPr>
                      </a:lvl6pPr>
                      <a:lvl7pPr marL="2743200" algn="l" defTabSz="457200" rtl="0" eaLnBrk="1" latinLnBrk="0" hangingPunct="1">
                        <a:defRPr sz="1800" kern="1200">
                          <a:solidFill>
                            <a:schemeClr val="tx1"/>
                          </a:solidFill>
                          <a:latin typeface="Gill Sans MT" panose="020B0502020104020203"/>
                        </a:defRPr>
                      </a:lvl7pPr>
                      <a:lvl8pPr marL="3200400" algn="l" defTabSz="457200" rtl="0" eaLnBrk="1" latinLnBrk="0" hangingPunct="1">
                        <a:defRPr sz="1800" kern="1200">
                          <a:solidFill>
                            <a:schemeClr val="tx1"/>
                          </a:solidFill>
                          <a:latin typeface="Gill Sans MT" panose="020B0502020104020203"/>
                        </a:defRPr>
                      </a:lvl8pPr>
                      <a:lvl9pPr marL="3657600" algn="l" defTabSz="457200" rtl="0" eaLnBrk="1" latinLnBrk="0" hangingPunct="1">
                        <a:defRPr sz="1800" kern="1200">
                          <a:solidFill>
                            <a:schemeClr val="tx1"/>
                          </a:solidFill>
                          <a:latin typeface="Gill Sans MT" panose="020B0502020104020203"/>
                        </a:defRPr>
                      </a:lvl9pPr>
                    </a:lstStyle>
                    <a:p>
                      <a:pPr algn="ctr" fontAlgn="ctr"/>
                      <a:r>
                        <a:rPr lang="es-CO" sz="1000" b="0" i="0" u="none" strike="noStrike">
                          <a:solidFill>
                            <a:srgbClr val="000000"/>
                          </a:solidFill>
                          <a:effectLst/>
                          <a:latin typeface="Calibri" panose="020F0502020204030204" pitchFamily="34" charset="0"/>
                        </a:rPr>
                        <a:t>177</a:t>
                      </a:r>
                    </a:p>
                  </a:txBody>
                  <a:tcPr marL="6870" marR="6870" marT="6870" marB="0" anchor="ctr">
                    <a:lnL>
                      <a:noFill/>
                    </a:lnL>
                    <a:lnR>
                      <a:noFill/>
                    </a:lnR>
                    <a:lnT>
                      <a:noFill/>
                    </a:lnT>
                    <a:lnB>
                      <a:noFill/>
                    </a:lnB>
                    <a:lnTlToBr w="12700" cmpd="sng">
                      <a:noFill/>
                      <a:prstDash val="solid"/>
                    </a:lnTlToBr>
                    <a:lnBlToTr w="12700" cmpd="sng">
                      <a:noFill/>
                      <a:prstDash val="solid"/>
                    </a:lnBlToTr>
                    <a:solidFill>
                      <a:srgbClr val="E7E7E7"/>
                    </a:solidFill>
                  </a:tcPr>
                </a:tc>
                <a:tc>
                  <a:txBody>
                    <a:bodyPr/>
                    <a:lstStyle>
                      <a:lvl1pPr marL="0" algn="l" defTabSz="457200" rtl="0" eaLnBrk="1" latinLnBrk="0" hangingPunct="1">
                        <a:defRPr sz="1800" kern="1200">
                          <a:solidFill>
                            <a:schemeClr val="tx1"/>
                          </a:solidFill>
                          <a:latin typeface="Gill Sans MT" panose="020B0502020104020203"/>
                        </a:defRPr>
                      </a:lvl1pPr>
                      <a:lvl2pPr marL="457200" algn="l" defTabSz="457200" rtl="0" eaLnBrk="1" latinLnBrk="0" hangingPunct="1">
                        <a:defRPr sz="1800" kern="1200">
                          <a:solidFill>
                            <a:schemeClr val="tx1"/>
                          </a:solidFill>
                          <a:latin typeface="Gill Sans MT" panose="020B0502020104020203"/>
                        </a:defRPr>
                      </a:lvl2pPr>
                      <a:lvl3pPr marL="914400" algn="l" defTabSz="457200" rtl="0" eaLnBrk="1" latinLnBrk="0" hangingPunct="1">
                        <a:defRPr sz="1800" kern="1200">
                          <a:solidFill>
                            <a:schemeClr val="tx1"/>
                          </a:solidFill>
                          <a:latin typeface="Gill Sans MT" panose="020B0502020104020203"/>
                        </a:defRPr>
                      </a:lvl3pPr>
                      <a:lvl4pPr marL="1371600" algn="l" defTabSz="457200" rtl="0" eaLnBrk="1" latinLnBrk="0" hangingPunct="1">
                        <a:defRPr sz="1800" kern="1200">
                          <a:solidFill>
                            <a:schemeClr val="tx1"/>
                          </a:solidFill>
                          <a:latin typeface="Gill Sans MT" panose="020B0502020104020203"/>
                        </a:defRPr>
                      </a:lvl4pPr>
                      <a:lvl5pPr marL="1828800" algn="l" defTabSz="457200" rtl="0" eaLnBrk="1" latinLnBrk="0" hangingPunct="1">
                        <a:defRPr sz="1800" kern="1200">
                          <a:solidFill>
                            <a:schemeClr val="tx1"/>
                          </a:solidFill>
                          <a:latin typeface="Gill Sans MT" panose="020B0502020104020203"/>
                        </a:defRPr>
                      </a:lvl5pPr>
                      <a:lvl6pPr marL="2286000" algn="l" defTabSz="457200" rtl="0" eaLnBrk="1" latinLnBrk="0" hangingPunct="1">
                        <a:defRPr sz="1800" kern="1200">
                          <a:solidFill>
                            <a:schemeClr val="tx1"/>
                          </a:solidFill>
                          <a:latin typeface="Gill Sans MT" panose="020B0502020104020203"/>
                        </a:defRPr>
                      </a:lvl6pPr>
                      <a:lvl7pPr marL="2743200" algn="l" defTabSz="457200" rtl="0" eaLnBrk="1" latinLnBrk="0" hangingPunct="1">
                        <a:defRPr sz="1800" kern="1200">
                          <a:solidFill>
                            <a:schemeClr val="tx1"/>
                          </a:solidFill>
                          <a:latin typeface="Gill Sans MT" panose="020B0502020104020203"/>
                        </a:defRPr>
                      </a:lvl7pPr>
                      <a:lvl8pPr marL="3200400" algn="l" defTabSz="457200" rtl="0" eaLnBrk="1" latinLnBrk="0" hangingPunct="1">
                        <a:defRPr sz="1800" kern="1200">
                          <a:solidFill>
                            <a:schemeClr val="tx1"/>
                          </a:solidFill>
                          <a:latin typeface="Gill Sans MT" panose="020B0502020104020203"/>
                        </a:defRPr>
                      </a:lvl8pPr>
                      <a:lvl9pPr marL="3657600" algn="l" defTabSz="457200" rtl="0" eaLnBrk="1" latinLnBrk="0" hangingPunct="1">
                        <a:defRPr sz="1800" kern="1200">
                          <a:solidFill>
                            <a:schemeClr val="tx1"/>
                          </a:solidFill>
                          <a:latin typeface="Gill Sans MT" panose="020B0502020104020203"/>
                        </a:defRPr>
                      </a:lvl9pPr>
                    </a:lstStyle>
                    <a:p>
                      <a:pPr algn="l" fontAlgn="ctr"/>
                      <a:r>
                        <a:rPr lang="es-CO" sz="1000" b="0" i="0" u="none" strike="noStrike">
                          <a:solidFill>
                            <a:srgbClr val="000000"/>
                          </a:solidFill>
                          <a:effectLst/>
                          <a:latin typeface="Calibri" panose="020F0502020204030204" pitchFamily="34" charset="0"/>
                        </a:rPr>
                        <a:t>APTO</a:t>
                      </a:r>
                    </a:p>
                  </a:txBody>
                  <a:tcPr marL="6870" marR="6870" marT="6870" marB="0" anchor="ctr">
                    <a:lnL>
                      <a:noFill/>
                    </a:lnL>
                    <a:lnR>
                      <a:noFill/>
                    </a:lnR>
                    <a:lnT>
                      <a:noFill/>
                    </a:lnT>
                    <a:lnB>
                      <a:noFill/>
                    </a:lnB>
                    <a:lnTlToBr w="12700" cmpd="sng">
                      <a:noFill/>
                      <a:prstDash val="solid"/>
                    </a:lnTlToBr>
                    <a:lnBlToTr w="12700" cmpd="sng">
                      <a:noFill/>
                      <a:prstDash val="solid"/>
                    </a:lnBlToTr>
                    <a:solidFill>
                      <a:srgbClr val="E7E7E7"/>
                    </a:solidFill>
                  </a:tcPr>
                </a:tc>
                <a:tc>
                  <a:txBody>
                    <a:bodyPr/>
                    <a:lstStyle>
                      <a:lvl1pPr marL="0" algn="l" defTabSz="457200" rtl="0" eaLnBrk="1" latinLnBrk="0" hangingPunct="1">
                        <a:defRPr sz="1800" kern="1200">
                          <a:solidFill>
                            <a:schemeClr val="tx1"/>
                          </a:solidFill>
                          <a:latin typeface="Gill Sans MT" panose="020B0502020104020203"/>
                        </a:defRPr>
                      </a:lvl1pPr>
                      <a:lvl2pPr marL="457200" algn="l" defTabSz="457200" rtl="0" eaLnBrk="1" latinLnBrk="0" hangingPunct="1">
                        <a:defRPr sz="1800" kern="1200">
                          <a:solidFill>
                            <a:schemeClr val="tx1"/>
                          </a:solidFill>
                          <a:latin typeface="Gill Sans MT" panose="020B0502020104020203"/>
                        </a:defRPr>
                      </a:lvl2pPr>
                      <a:lvl3pPr marL="914400" algn="l" defTabSz="457200" rtl="0" eaLnBrk="1" latinLnBrk="0" hangingPunct="1">
                        <a:defRPr sz="1800" kern="1200">
                          <a:solidFill>
                            <a:schemeClr val="tx1"/>
                          </a:solidFill>
                          <a:latin typeface="Gill Sans MT" panose="020B0502020104020203"/>
                        </a:defRPr>
                      </a:lvl3pPr>
                      <a:lvl4pPr marL="1371600" algn="l" defTabSz="457200" rtl="0" eaLnBrk="1" latinLnBrk="0" hangingPunct="1">
                        <a:defRPr sz="1800" kern="1200">
                          <a:solidFill>
                            <a:schemeClr val="tx1"/>
                          </a:solidFill>
                          <a:latin typeface="Gill Sans MT" panose="020B0502020104020203"/>
                        </a:defRPr>
                      </a:lvl4pPr>
                      <a:lvl5pPr marL="1828800" algn="l" defTabSz="457200" rtl="0" eaLnBrk="1" latinLnBrk="0" hangingPunct="1">
                        <a:defRPr sz="1800" kern="1200">
                          <a:solidFill>
                            <a:schemeClr val="tx1"/>
                          </a:solidFill>
                          <a:latin typeface="Gill Sans MT" panose="020B0502020104020203"/>
                        </a:defRPr>
                      </a:lvl5pPr>
                      <a:lvl6pPr marL="2286000" algn="l" defTabSz="457200" rtl="0" eaLnBrk="1" latinLnBrk="0" hangingPunct="1">
                        <a:defRPr sz="1800" kern="1200">
                          <a:solidFill>
                            <a:schemeClr val="tx1"/>
                          </a:solidFill>
                          <a:latin typeface="Gill Sans MT" panose="020B0502020104020203"/>
                        </a:defRPr>
                      </a:lvl6pPr>
                      <a:lvl7pPr marL="2743200" algn="l" defTabSz="457200" rtl="0" eaLnBrk="1" latinLnBrk="0" hangingPunct="1">
                        <a:defRPr sz="1800" kern="1200">
                          <a:solidFill>
                            <a:schemeClr val="tx1"/>
                          </a:solidFill>
                          <a:latin typeface="Gill Sans MT" panose="020B0502020104020203"/>
                        </a:defRPr>
                      </a:lvl7pPr>
                      <a:lvl8pPr marL="3200400" algn="l" defTabSz="457200" rtl="0" eaLnBrk="1" latinLnBrk="0" hangingPunct="1">
                        <a:defRPr sz="1800" kern="1200">
                          <a:solidFill>
                            <a:schemeClr val="tx1"/>
                          </a:solidFill>
                          <a:latin typeface="Gill Sans MT" panose="020B0502020104020203"/>
                        </a:defRPr>
                      </a:lvl8pPr>
                      <a:lvl9pPr marL="3657600" algn="l" defTabSz="457200" rtl="0" eaLnBrk="1" latinLnBrk="0" hangingPunct="1">
                        <a:defRPr sz="1800" kern="1200">
                          <a:solidFill>
                            <a:schemeClr val="tx1"/>
                          </a:solidFill>
                          <a:latin typeface="Gill Sans MT" panose="020B0502020104020203"/>
                        </a:defRPr>
                      </a:lvl9pPr>
                    </a:lstStyle>
                    <a:p>
                      <a:pPr algn="l" fontAlgn="ctr"/>
                      <a:r>
                        <a:rPr lang="es-CO" sz="1000" b="0" i="0" u="none" strike="noStrike">
                          <a:solidFill>
                            <a:srgbClr val="000000"/>
                          </a:solidFill>
                          <a:effectLst/>
                          <a:latin typeface="Calibri" panose="020F0502020204030204" pitchFamily="34" charset="0"/>
                        </a:rPr>
                        <a:t>KR 86 A 5 10 AP 402 UR LAS VEGAS</a:t>
                      </a:r>
                    </a:p>
                  </a:txBody>
                  <a:tcPr marL="6870" marR="6870" marT="6870" marB="0" anchor="ctr">
                    <a:lnL>
                      <a:noFill/>
                    </a:lnL>
                    <a:lnR>
                      <a:noFill/>
                    </a:lnR>
                    <a:lnT>
                      <a:noFill/>
                    </a:lnT>
                    <a:lnB>
                      <a:noFill/>
                    </a:lnB>
                    <a:lnTlToBr w="12700" cmpd="sng">
                      <a:noFill/>
                      <a:prstDash val="solid"/>
                    </a:lnTlToBr>
                    <a:lnBlToTr w="12700" cmpd="sng">
                      <a:noFill/>
                      <a:prstDash val="solid"/>
                    </a:lnBlToTr>
                    <a:solidFill>
                      <a:srgbClr val="E7E7E7"/>
                    </a:solidFill>
                  </a:tcPr>
                </a:tc>
                <a:tc>
                  <a:txBody>
                    <a:bodyPr/>
                    <a:lstStyle>
                      <a:lvl1pPr marL="0" algn="l" defTabSz="457200" rtl="0" eaLnBrk="1" latinLnBrk="0" hangingPunct="1">
                        <a:defRPr sz="1800" kern="1200">
                          <a:solidFill>
                            <a:schemeClr val="tx1"/>
                          </a:solidFill>
                          <a:latin typeface="Gill Sans MT" panose="020B0502020104020203"/>
                        </a:defRPr>
                      </a:lvl1pPr>
                      <a:lvl2pPr marL="457200" algn="l" defTabSz="457200" rtl="0" eaLnBrk="1" latinLnBrk="0" hangingPunct="1">
                        <a:defRPr sz="1800" kern="1200">
                          <a:solidFill>
                            <a:schemeClr val="tx1"/>
                          </a:solidFill>
                          <a:latin typeface="Gill Sans MT" panose="020B0502020104020203"/>
                        </a:defRPr>
                      </a:lvl2pPr>
                      <a:lvl3pPr marL="914400" algn="l" defTabSz="457200" rtl="0" eaLnBrk="1" latinLnBrk="0" hangingPunct="1">
                        <a:defRPr sz="1800" kern="1200">
                          <a:solidFill>
                            <a:schemeClr val="tx1"/>
                          </a:solidFill>
                          <a:latin typeface="Gill Sans MT" panose="020B0502020104020203"/>
                        </a:defRPr>
                      </a:lvl3pPr>
                      <a:lvl4pPr marL="1371600" algn="l" defTabSz="457200" rtl="0" eaLnBrk="1" latinLnBrk="0" hangingPunct="1">
                        <a:defRPr sz="1800" kern="1200">
                          <a:solidFill>
                            <a:schemeClr val="tx1"/>
                          </a:solidFill>
                          <a:latin typeface="Gill Sans MT" panose="020B0502020104020203"/>
                        </a:defRPr>
                      </a:lvl4pPr>
                      <a:lvl5pPr marL="1828800" algn="l" defTabSz="457200" rtl="0" eaLnBrk="1" latinLnBrk="0" hangingPunct="1">
                        <a:defRPr sz="1800" kern="1200">
                          <a:solidFill>
                            <a:schemeClr val="tx1"/>
                          </a:solidFill>
                          <a:latin typeface="Gill Sans MT" panose="020B0502020104020203"/>
                        </a:defRPr>
                      </a:lvl5pPr>
                      <a:lvl6pPr marL="2286000" algn="l" defTabSz="457200" rtl="0" eaLnBrk="1" latinLnBrk="0" hangingPunct="1">
                        <a:defRPr sz="1800" kern="1200">
                          <a:solidFill>
                            <a:schemeClr val="tx1"/>
                          </a:solidFill>
                          <a:latin typeface="Gill Sans MT" panose="020B0502020104020203"/>
                        </a:defRPr>
                      </a:lvl6pPr>
                      <a:lvl7pPr marL="2743200" algn="l" defTabSz="457200" rtl="0" eaLnBrk="1" latinLnBrk="0" hangingPunct="1">
                        <a:defRPr sz="1800" kern="1200">
                          <a:solidFill>
                            <a:schemeClr val="tx1"/>
                          </a:solidFill>
                          <a:latin typeface="Gill Sans MT" panose="020B0502020104020203"/>
                        </a:defRPr>
                      </a:lvl7pPr>
                      <a:lvl8pPr marL="3200400" algn="l" defTabSz="457200" rtl="0" eaLnBrk="1" latinLnBrk="0" hangingPunct="1">
                        <a:defRPr sz="1800" kern="1200">
                          <a:solidFill>
                            <a:schemeClr val="tx1"/>
                          </a:solidFill>
                          <a:latin typeface="Gill Sans MT" panose="020B0502020104020203"/>
                        </a:defRPr>
                      </a:lvl8pPr>
                      <a:lvl9pPr marL="3657600" algn="l" defTabSz="457200" rtl="0" eaLnBrk="1" latinLnBrk="0" hangingPunct="1">
                        <a:defRPr sz="1800" kern="1200">
                          <a:solidFill>
                            <a:schemeClr val="tx1"/>
                          </a:solidFill>
                          <a:latin typeface="Gill Sans MT" panose="020B0502020104020203"/>
                        </a:defRPr>
                      </a:lvl9pPr>
                    </a:lstStyle>
                    <a:p>
                      <a:pPr algn="l" fontAlgn="ctr"/>
                      <a:r>
                        <a:rPr lang="es-CO" sz="1000" b="0" i="0" u="none" strike="noStrike">
                          <a:solidFill>
                            <a:srgbClr val="000000"/>
                          </a:solidFill>
                          <a:effectLst/>
                          <a:latin typeface="Calibri" panose="020F0502020204030204" pitchFamily="34" charset="0"/>
                        </a:rPr>
                        <a:t>CALI</a:t>
                      </a:r>
                    </a:p>
                  </a:txBody>
                  <a:tcPr marL="6870" marR="6870" marT="6870" marB="0" anchor="ctr">
                    <a:lnL>
                      <a:noFill/>
                    </a:lnL>
                    <a:lnR>
                      <a:noFill/>
                    </a:lnR>
                    <a:lnT>
                      <a:noFill/>
                    </a:lnT>
                    <a:lnB>
                      <a:noFill/>
                    </a:lnB>
                    <a:lnTlToBr w="12700" cmpd="sng">
                      <a:noFill/>
                      <a:prstDash val="solid"/>
                    </a:lnTlToBr>
                    <a:lnBlToTr w="12700" cmpd="sng">
                      <a:noFill/>
                      <a:prstDash val="solid"/>
                    </a:lnBlToTr>
                    <a:solidFill>
                      <a:srgbClr val="E7E7E7"/>
                    </a:solidFill>
                  </a:tcPr>
                </a:tc>
                <a:tc>
                  <a:txBody>
                    <a:bodyPr/>
                    <a:lstStyle>
                      <a:lvl1pPr marL="0" algn="l" defTabSz="457200" rtl="0" eaLnBrk="1" latinLnBrk="0" hangingPunct="1">
                        <a:defRPr sz="1800" kern="1200">
                          <a:solidFill>
                            <a:schemeClr val="tx1"/>
                          </a:solidFill>
                          <a:latin typeface="Gill Sans MT" panose="020B0502020104020203"/>
                        </a:defRPr>
                      </a:lvl1pPr>
                      <a:lvl2pPr marL="457200" algn="l" defTabSz="457200" rtl="0" eaLnBrk="1" latinLnBrk="0" hangingPunct="1">
                        <a:defRPr sz="1800" kern="1200">
                          <a:solidFill>
                            <a:schemeClr val="tx1"/>
                          </a:solidFill>
                          <a:latin typeface="Gill Sans MT" panose="020B0502020104020203"/>
                        </a:defRPr>
                      </a:lvl2pPr>
                      <a:lvl3pPr marL="914400" algn="l" defTabSz="457200" rtl="0" eaLnBrk="1" latinLnBrk="0" hangingPunct="1">
                        <a:defRPr sz="1800" kern="1200">
                          <a:solidFill>
                            <a:schemeClr val="tx1"/>
                          </a:solidFill>
                          <a:latin typeface="Gill Sans MT" panose="020B0502020104020203"/>
                        </a:defRPr>
                      </a:lvl3pPr>
                      <a:lvl4pPr marL="1371600" algn="l" defTabSz="457200" rtl="0" eaLnBrk="1" latinLnBrk="0" hangingPunct="1">
                        <a:defRPr sz="1800" kern="1200">
                          <a:solidFill>
                            <a:schemeClr val="tx1"/>
                          </a:solidFill>
                          <a:latin typeface="Gill Sans MT" panose="020B0502020104020203"/>
                        </a:defRPr>
                      </a:lvl4pPr>
                      <a:lvl5pPr marL="1828800" algn="l" defTabSz="457200" rtl="0" eaLnBrk="1" latinLnBrk="0" hangingPunct="1">
                        <a:defRPr sz="1800" kern="1200">
                          <a:solidFill>
                            <a:schemeClr val="tx1"/>
                          </a:solidFill>
                          <a:latin typeface="Gill Sans MT" panose="020B0502020104020203"/>
                        </a:defRPr>
                      </a:lvl5pPr>
                      <a:lvl6pPr marL="2286000" algn="l" defTabSz="457200" rtl="0" eaLnBrk="1" latinLnBrk="0" hangingPunct="1">
                        <a:defRPr sz="1800" kern="1200">
                          <a:solidFill>
                            <a:schemeClr val="tx1"/>
                          </a:solidFill>
                          <a:latin typeface="Gill Sans MT" panose="020B0502020104020203"/>
                        </a:defRPr>
                      </a:lvl6pPr>
                      <a:lvl7pPr marL="2743200" algn="l" defTabSz="457200" rtl="0" eaLnBrk="1" latinLnBrk="0" hangingPunct="1">
                        <a:defRPr sz="1800" kern="1200">
                          <a:solidFill>
                            <a:schemeClr val="tx1"/>
                          </a:solidFill>
                          <a:latin typeface="Gill Sans MT" panose="020B0502020104020203"/>
                        </a:defRPr>
                      </a:lvl7pPr>
                      <a:lvl8pPr marL="3200400" algn="l" defTabSz="457200" rtl="0" eaLnBrk="1" latinLnBrk="0" hangingPunct="1">
                        <a:defRPr sz="1800" kern="1200">
                          <a:solidFill>
                            <a:schemeClr val="tx1"/>
                          </a:solidFill>
                          <a:latin typeface="Gill Sans MT" panose="020B0502020104020203"/>
                        </a:defRPr>
                      </a:lvl8pPr>
                      <a:lvl9pPr marL="3657600" algn="l" defTabSz="457200" rtl="0" eaLnBrk="1" latinLnBrk="0" hangingPunct="1">
                        <a:defRPr sz="1800" kern="1200">
                          <a:solidFill>
                            <a:schemeClr val="tx1"/>
                          </a:solidFill>
                          <a:latin typeface="Gill Sans MT" panose="020B0502020104020203"/>
                        </a:defRPr>
                      </a:lvl9pPr>
                    </a:lstStyle>
                    <a:p>
                      <a:pPr algn="r" fontAlgn="ctr"/>
                      <a:r>
                        <a:rPr lang="es-CO" sz="1000" b="0" i="0" u="none" strike="noStrike">
                          <a:solidFill>
                            <a:srgbClr val="000000"/>
                          </a:solidFill>
                          <a:effectLst/>
                          <a:latin typeface="Calibri" panose="020F0502020204030204" pitchFamily="34" charset="0"/>
                        </a:rPr>
                        <a:t>$ 87,459,000</a:t>
                      </a:r>
                    </a:p>
                  </a:txBody>
                  <a:tcPr marL="6870" marR="6870" marT="6870" marB="0" anchor="ctr">
                    <a:lnL>
                      <a:noFill/>
                    </a:lnL>
                    <a:lnR>
                      <a:noFill/>
                    </a:lnR>
                    <a:lnT>
                      <a:noFill/>
                    </a:lnT>
                    <a:lnB>
                      <a:noFill/>
                    </a:lnB>
                    <a:lnTlToBr w="12700" cmpd="sng">
                      <a:noFill/>
                      <a:prstDash val="solid"/>
                    </a:lnTlToBr>
                    <a:lnBlToTr w="12700" cmpd="sng">
                      <a:noFill/>
                      <a:prstDash val="solid"/>
                    </a:lnBlToTr>
                    <a:solidFill>
                      <a:srgbClr val="E7E7E7"/>
                    </a:solidFill>
                  </a:tcPr>
                </a:tc>
                <a:tc>
                  <a:txBody>
                    <a:bodyPr/>
                    <a:lstStyle>
                      <a:lvl1pPr marL="0" algn="l" defTabSz="457200" rtl="0" eaLnBrk="1" latinLnBrk="0" hangingPunct="1">
                        <a:defRPr sz="1800" kern="1200">
                          <a:solidFill>
                            <a:schemeClr val="tx1"/>
                          </a:solidFill>
                          <a:latin typeface="Gill Sans MT" panose="020B0502020104020203"/>
                        </a:defRPr>
                      </a:lvl1pPr>
                      <a:lvl2pPr marL="457200" algn="l" defTabSz="457200" rtl="0" eaLnBrk="1" latinLnBrk="0" hangingPunct="1">
                        <a:defRPr sz="1800" kern="1200">
                          <a:solidFill>
                            <a:schemeClr val="tx1"/>
                          </a:solidFill>
                          <a:latin typeface="Gill Sans MT" panose="020B0502020104020203"/>
                        </a:defRPr>
                      </a:lvl2pPr>
                      <a:lvl3pPr marL="914400" algn="l" defTabSz="457200" rtl="0" eaLnBrk="1" latinLnBrk="0" hangingPunct="1">
                        <a:defRPr sz="1800" kern="1200">
                          <a:solidFill>
                            <a:schemeClr val="tx1"/>
                          </a:solidFill>
                          <a:latin typeface="Gill Sans MT" panose="020B0502020104020203"/>
                        </a:defRPr>
                      </a:lvl3pPr>
                      <a:lvl4pPr marL="1371600" algn="l" defTabSz="457200" rtl="0" eaLnBrk="1" latinLnBrk="0" hangingPunct="1">
                        <a:defRPr sz="1800" kern="1200">
                          <a:solidFill>
                            <a:schemeClr val="tx1"/>
                          </a:solidFill>
                          <a:latin typeface="Gill Sans MT" panose="020B0502020104020203"/>
                        </a:defRPr>
                      </a:lvl4pPr>
                      <a:lvl5pPr marL="1828800" algn="l" defTabSz="457200" rtl="0" eaLnBrk="1" latinLnBrk="0" hangingPunct="1">
                        <a:defRPr sz="1800" kern="1200">
                          <a:solidFill>
                            <a:schemeClr val="tx1"/>
                          </a:solidFill>
                          <a:latin typeface="Gill Sans MT" panose="020B0502020104020203"/>
                        </a:defRPr>
                      </a:lvl5pPr>
                      <a:lvl6pPr marL="2286000" algn="l" defTabSz="457200" rtl="0" eaLnBrk="1" latinLnBrk="0" hangingPunct="1">
                        <a:defRPr sz="1800" kern="1200">
                          <a:solidFill>
                            <a:schemeClr val="tx1"/>
                          </a:solidFill>
                          <a:latin typeface="Gill Sans MT" panose="020B0502020104020203"/>
                        </a:defRPr>
                      </a:lvl6pPr>
                      <a:lvl7pPr marL="2743200" algn="l" defTabSz="457200" rtl="0" eaLnBrk="1" latinLnBrk="0" hangingPunct="1">
                        <a:defRPr sz="1800" kern="1200">
                          <a:solidFill>
                            <a:schemeClr val="tx1"/>
                          </a:solidFill>
                          <a:latin typeface="Gill Sans MT" panose="020B0502020104020203"/>
                        </a:defRPr>
                      </a:lvl7pPr>
                      <a:lvl8pPr marL="3200400" algn="l" defTabSz="457200" rtl="0" eaLnBrk="1" latinLnBrk="0" hangingPunct="1">
                        <a:defRPr sz="1800" kern="1200">
                          <a:solidFill>
                            <a:schemeClr val="tx1"/>
                          </a:solidFill>
                          <a:latin typeface="Gill Sans MT" panose="020B0502020104020203"/>
                        </a:defRPr>
                      </a:lvl8pPr>
                      <a:lvl9pPr marL="3657600" algn="l" defTabSz="457200" rtl="0" eaLnBrk="1" latinLnBrk="0" hangingPunct="1">
                        <a:defRPr sz="1800" kern="1200">
                          <a:solidFill>
                            <a:schemeClr val="tx1"/>
                          </a:solidFill>
                          <a:latin typeface="Gill Sans MT" panose="020B0502020104020203"/>
                        </a:defRPr>
                      </a:lvl9pPr>
                    </a:lstStyle>
                    <a:p>
                      <a:pPr algn="ctr" fontAlgn="ctr"/>
                      <a:r>
                        <a:rPr lang="es-CO" sz="1000" b="0" i="0" u="none" strike="noStrike" dirty="0">
                          <a:solidFill>
                            <a:srgbClr val="000000"/>
                          </a:solidFill>
                          <a:effectLst/>
                          <a:latin typeface="Calibri" panose="020F0502020204030204" pitchFamily="34" charset="0"/>
                        </a:rPr>
                        <a:t>DESOCUPADO</a:t>
                      </a:r>
                    </a:p>
                  </a:txBody>
                  <a:tcPr marL="6870" marR="6870" marT="6870" marB="0" anchor="ctr">
                    <a:lnL>
                      <a:noFill/>
                    </a:lnL>
                    <a:lnR>
                      <a:noFill/>
                    </a:lnR>
                    <a:lnT>
                      <a:noFill/>
                    </a:lnT>
                    <a:lnB>
                      <a:noFill/>
                    </a:lnB>
                    <a:lnTlToBr w="12700" cmpd="sng">
                      <a:noFill/>
                      <a:prstDash val="solid"/>
                    </a:lnTlToBr>
                    <a:lnBlToTr w="12700" cmpd="sng">
                      <a:noFill/>
                      <a:prstDash val="solid"/>
                    </a:lnBlToTr>
                    <a:solidFill>
                      <a:srgbClr val="E7E7E7"/>
                    </a:solidFill>
                  </a:tcPr>
                </a:tc>
                <a:tc>
                  <a:txBody>
                    <a:bodyPr/>
                    <a:lstStyle>
                      <a:lvl1pPr marL="0" algn="l" defTabSz="457200" rtl="0" eaLnBrk="1" latinLnBrk="0" hangingPunct="1">
                        <a:defRPr sz="1800" kern="1200">
                          <a:solidFill>
                            <a:schemeClr val="tx1"/>
                          </a:solidFill>
                          <a:latin typeface="Gill Sans MT" panose="020B0502020104020203"/>
                        </a:defRPr>
                      </a:lvl1pPr>
                      <a:lvl2pPr marL="457200" algn="l" defTabSz="457200" rtl="0" eaLnBrk="1" latinLnBrk="0" hangingPunct="1">
                        <a:defRPr sz="1800" kern="1200">
                          <a:solidFill>
                            <a:schemeClr val="tx1"/>
                          </a:solidFill>
                          <a:latin typeface="Gill Sans MT" panose="020B0502020104020203"/>
                        </a:defRPr>
                      </a:lvl2pPr>
                      <a:lvl3pPr marL="914400" algn="l" defTabSz="457200" rtl="0" eaLnBrk="1" latinLnBrk="0" hangingPunct="1">
                        <a:defRPr sz="1800" kern="1200">
                          <a:solidFill>
                            <a:schemeClr val="tx1"/>
                          </a:solidFill>
                          <a:latin typeface="Gill Sans MT" panose="020B0502020104020203"/>
                        </a:defRPr>
                      </a:lvl3pPr>
                      <a:lvl4pPr marL="1371600" algn="l" defTabSz="457200" rtl="0" eaLnBrk="1" latinLnBrk="0" hangingPunct="1">
                        <a:defRPr sz="1800" kern="1200">
                          <a:solidFill>
                            <a:schemeClr val="tx1"/>
                          </a:solidFill>
                          <a:latin typeface="Gill Sans MT" panose="020B0502020104020203"/>
                        </a:defRPr>
                      </a:lvl4pPr>
                      <a:lvl5pPr marL="1828800" algn="l" defTabSz="457200" rtl="0" eaLnBrk="1" latinLnBrk="0" hangingPunct="1">
                        <a:defRPr sz="1800" kern="1200">
                          <a:solidFill>
                            <a:schemeClr val="tx1"/>
                          </a:solidFill>
                          <a:latin typeface="Gill Sans MT" panose="020B0502020104020203"/>
                        </a:defRPr>
                      </a:lvl5pPr>
                      <a:lvl6pPr marL="2286000" algn="l" defTabSz="457200" rtl="0" eaLnBrk="1" latinLnBrk="0" hangingPunct="1">
                        <a:defRPr sz="1800" kern="1200">
                          <a:solidFill>
                            <a:schemeClr val="tx1"/>
                          </a:solidFill>
                          <a:latin typeface="Gill Sans MT" panose="020B0502020104020203"/>
                        </a:defRPr>
                      </a:lvl6pPr>
                      <a:lvl7pPr marL="2743200" algn="l" defTabSz="457200" rtl="0" eaLnBrk="1" latinLnBrk="0" hangingPunct="1">
                        <a:defRPr sz="1800" kern="1200">
                          <a:solidFill>
                            <a:schemeClr val="tx1"/>
                          </a:solidFill>
                          <a:latin typeface="Gill Sans MT" panose="020B0502020104020203"/>
                        </a:defRPr>
                      </a:lvl7pPr>
                      <a:lvl8pPr marL="3200400" algn="l" defTabSz="457200" rtl="0" eaLnBrk="1" latinLnBrk="0" hangingPunct="1">
                        <a:defRPr sz="1800" kern="1200">
                          <a:solidFill>
                            <a:schemeClr val="tx1"/>
                          </a:solidFill>
                          <a:latin typeface="Gill Sans MT" panose="020B0502020104020203"/>
                        </a:defRPr>
                      </a:lvl8pPr>
                      <a:lvl9pPr marL="3657600" algn="l" defTabSz="457200" rtl="0" eaLnBrk="1" latinLnBrk="0" hangingPunct="1">
                        <a:defRPr sz="1800" kern="1200">
                          <a:solidFill>
                            <a:schemeClr val="tx1"/>
                          </a:solidFill>
                          <a:latin typeface="Gill Sans MT" panose="020B0502020104020203"/>
                        </a:defRPr>
                      </a:lvl9pPr>
                    </a:lstStyle>
                    <a:p>
                      <a:pPr algn="l" fontAlgn="ctr"/>
                      <a:r>
                        <a:rPr lang="es-CO" sz="1000" b="0" i="0" u="none" strike="noStrike" dirty="0">
                          <a:solidFill>
                            <a:srgbClr val="000000"/>
                          </a:solidFill>
                          <a:effectLst/>
                          <a:latin typeface="Calibri" panose="020F0502020204030204" pitchFamily="34" charset="0"/>
                        </a:rPr>
                        <a:t> </a:t>
                      </a:r>
                    </a:p>
                  </a:txBody>
                  <a:tcPr marL="6870" marR="6870" marT="6870" marB="0" anchor="ctr">
                    <a:lnL>
                      <a:noFill/>
                    </a:lnL>
                    <a:lnR>
                      <a:noFill/>
                    </a:lnR>
                    <a:lnT>
                      <a:noFill/>
                    </a:lnT>
                    <a:lnB>
                      <a:noFill/>
                    </a:lnB>
                    <a:lnTlToBr w="12700" cmpd="sng">
                      <a:noFill/>
                      <a:prstDash val="solid"/>
                    </a:lnTlToBr>
                    <a:lnBlToTr w="12700" cmpd="sng">
                      <a:noFill/>
                      <a:prstDash val="solid"/>
                    </a:lnBlToTr>
                    <a:solidFill>
                      <a:srgbClr val="E7E7E7"/>
                    </a:solidFill>
                  </a:tcPr>
                </a:tc>
                <a:tc>
                  <a:txBody>
                    <a:bodyPr/>
                    <a:lstStyle/>
                    <a:p>
                      <a:pPr algn="r" fontAlgn="ctr"/>
                      <a:r>
                        <a:rPr lang="es-CO" sz="1000" b="0" i="0" u="none" strike="noStrike" dirty="0">
                          <a:solidFill>
                            <a:srgbClr val="000000"/>
                          </a:solidFill>
                          <a:effectLst/>
                          <a:latin typeface="Calibri" panose="020F0502020204030204" pitchFamily="34" charset="0"/>
                        </a:rPr>
                        <a:t>$ 2,166,652</a:t>
                      </a:r>
                    </a:p>
                  </a:txBody>
                  <a:tcPr marL="9525" marR="9525" marT="9525" marB="0" anchor="ctr">
                    <a:lnL>
                      <a:noFill/>
                    </a:lnL>
                    <a:lnR>
                      <a:noFill/>
                    </a:lnR>
                    <a:lnT>
                      <a:noFill/>
                    </a:lnT>
                    <a:lnB>
                      <a:noFill/>
                    </a:lnB>
                    <a:lnTlToBr w="12700" cmpd="sng">
                      <a:noFill/>
                      <a:prstDash val="solid"/>
                    </a:lnTlToBr>
                    <a:lnBlToTr w="12700" cmpd="sng">
                      <a:noFill/>
                      <a:prstDash val="solid"/>
                    </a:lnBlToTr>
                    <a:solidFill>
                      <a:srgbClr val="E7E7E7"/>
                    </a:solidFill>
                  </a:tcPr>
                </a:tc>
                <a:tc>
                  <a:txBody>
                    <a:bodyPr/>
                    <a:lstStyle>
                      <a:lvl1pPr marL="0" algn="l" defTabSz="457200" rtl="0" eaLnBrk="1" latinLnBrk="0" hangingPunct="1">
                        <a:defRPr sz="1800" kern="1200">
                          <a:solidFill>
                            <a:schemeClr val="tx1"/>
                          </a:solidFill>
                          <a:latin typeface="Gill Sans MT" panose="020B0502020104020203"/>
                        </a:defRPr>
                      </a:lvl1pPr>
                      <a:lvl2pPr marL="457200" algn="l" defTabSz="457200" rtl="0" eaLnBrk="1" latinLnBrk="0" hangingPunct="1">
                        <a:defRPr sz="1800" kern="1200">
                          <a:solidFill>
                            <a:schemeClr val="tx1"/>
                          </a:solidFill>
                          <a:latin typeface="Gill Sans MT" panose="020B0502020104020203"/>
                        </a:defRPr>
                      </a:lvl2pPr>
                      <a:lvl3pPr marL="914400" algn="l" defTabSz="457200" rtl="0" eaLnBrk="1" latinLnBrk="0" hangingPunct="1">
                        <a:defRPr sz="1800" kern="1200">
                          <a:solidFill>
                            <a:schemeClr val="tx1"/>
                          </a:solidFill>
                          <a:latin typeface="Gill Sans MT" panose="020B0502020104020203"/>
                        </a:defRPr>
                      </a:lvl3pPr>
                      <a:lvl4pPr marL="1371600" algn="l" defTabSz="457200" rtl="0" eaLnBrk="1" latinLnBrk="0" hangingPunct="1">
                        <a:defRPr sz="1800" kern="1200">
                          <a:solidFill>
                            <a:schemeClr val="tx1"/>
                          </a:solidFill>
                          <a:latin typeface="Gill Sans MT" panose="020B0502020104020203"/>
                        </a:defRPr>
                      </a:lvl4pPr>
                      <a:lvl5pPr marL="1828800" algn="l" defTabSz="457200" rtl="0" eaLnBrk="1" latinLnBrk="0" hangingPunct="1">
                        <a:defRPr sz="1800" kern="1200">
                          <a:solidFill>
                            <a:schemeClr val="tx1"/>
                          </a:solidFill>
                          <a:latin typeface="Gill Sans MT" panose="020B0502020104020203"/>
                        </a:defRPr>
                      </a:lvl5pPr>
                      <a:lvl6pPr marL="2286000" algn="l" defTabSz="457200" rtl="0" eaLnBrk="1" latinLnBrk="0" hangingPunct="1">
                        <a:defRPr sz="1800" kern="1200">
                          <a:solidFill>
                            <a:schemeClr val="tx1"/>
                          </a:solidFill>
                          <a:latin typeface="Gill Sans MT" panose="020B0502020104020203"/>
                        </a:defRPr>
                      </a:lvl6pPr>
                      <a:lvl7pPr marL="2743200" algn="l" defTabSz="457200" rtl="0" eaLnBrk="1" latinLnBrk="0" hangingPunct="1">
                        <a:defRPr sz="1800" kern="1200">
                          <a:solidFill>
                            <a:schemeClr val="tx1"/>
                          </a:solidFill>
                          <a:latin typeface="Gill Sans MT" panose="020B0502020104020203"/>
                        </a:defRPr>
                      </a:lvl7pPr>
                      <a:lvl8pPr marL="3200400" algn="l" defTabSz="457200" rtl="0" eaLnBrk="1" latinLnBrk="0" hangingPunct="1">
                        <a:defRPr sz="1800" kern="1200">
                          <a:solidFill>
                            <a:schemeClr val="tx1"/>
                          </a:solidFill>
                          <a:latin typeface="Gill Sans MT" panose="020B0502020104020203"/>
                        </a:defRPr>
                      </a:lvl8pPr>
                      <a:lvl9pPr marL="3657600" algn="l" defTabSz="457200" rtl="0" eaLnBrk="1" latinLnBrk="0" hangingPunct="1">
                        <a:defRPr sz="1800" kern="1200">
                          <a:solidFill>
                            <a:schemeClr val="tx1"/>
                          </a:solidFill>
                          <a:latin typeface="Gill Sans MT" panose="020B0502020104020203"/>
                        </a:defRPr>
                      </a:lvl9pPr>
                    </a:lstStyle>
                    <a:p>
                      <a:pPr algn="ctr" fontAlgn="ctr"/>
                      <a:r>
                        <a:rPr lang="es-CO" sz="1000" b="0" i="0" u="none" strike="noStrike">
                          <a:solidFill>
                            <a:srgbClr val="000000"/>
                          </a:solidFill>
                          <a:effectLst/>
                          <a:latin typeface="Calibri" panose="020F0502020204030204" pitchFamily="34" charset="0"/>
                        </a:rPr>
                        <a:t>12</a:t>
                      </a:r>
                    </a:p>
                  </a:txBody>
                  <a:tcPr marL="6870" marR="6870" marT="6870" marB="0" anchor="ctr">
                    <a:lnL>
                      <a:noFill/>
                    </a:lnL>
                    <a:lnR>
                      <a:noFill/>
                    </a:lnR>
                    <a:lnT>
                      <a:noFill/>
                    </a:lnT>
                    <a:lnB>
                      <a:noFill/>
                    </a:lnB>
                    <a:lnTlToBr w="12700" cmpd="sng">
                      <a:noFill/>
                      <a:prstDash val="solid"/>
                    </a:lnTlToBr>
                    <a:lnBlToTr w="12700" cmpd="sng">
                      <a:noFill/>
                      <a:prstDash val="solid"/>
                    </a:lnBlToTr>
                    <a:solidFill>
                      <a:srgbClr val="E7E7E7"/>
                    </a:solidFill>
                  </a:tcPr>
                </a:tc>
                <a:tc>
                  <a:txBody>
                    <a:bodyPr/>
                    <a:lstStyle>
                      <a:lvl1pPr marL="0" algn="l" defTabSz="457200" rtl="0" eaLnBrk="1" latinLnBrk="0" hangingPunct="1">
                        <a:defRPr sz="1800" kern="1200">
                          <a:solidFill>
                            <a:schemeClr val="tx1"/>
                          </a:solidFill>
                          <a:latin typeface="Gill Sans MT" panose="020B0502020104020203"/>
                        </a:defRPr>
                      </a:lvl1pPr>
                      <a:lvl2pPr marL="457200" algn="l" defTabSz="457200" rtl="0" eaLnBrk="1" latinLnBrk="0" hangingPunct="1">
                        <a:defRPr sz="1800" kern="1200">
                          <a:solidFill>
                            <a:schemeClr val="tx1"/>
                          </a:solidFill>
                          <a:latin typeface="Gill Sans MT" panose="020B0502020104020203"/>
                        </a:defRPr>
                      </a:lvl2pPr>
                      <a:lvl3pPr marL="914400" algn="l" defTabSz="457200" rtl="0" eaLnBrk="1" latinLnBrk="0" hangingPunct="1">
                        <a:defRPr sz="1800" kern="1200">
                          <a:solidFill>
                            <a:schemeClr val="tx1"/>
                          </a:solidFill>
                          <a:latin typeface="Gill Sans MT" panose="020B0502020104020203"/>
                        </a:defRPr>
                      </a:lvl3pPr>
                      <a:lvl4pPr marL="1371600" algn="l" defTabSz="457200" rtl="0" eaLnBrk="1" latinLnBrk="0" hangingPunct="1">
                        <a:defRPr sz="1800" kern="1200">
                          <a:solidFill>
                            <a:schemeClr val="tx1"/>
                          </a:solidFill>
                          <a:latin typeface="Gill Sans MT" panose="020B0502020104020203"/>
                        </a:defRPr>
                      </a:lvl4pPr>
                      <a:lvl5pPr marL="1828800" algn="l" defTabSz="457200" rtl="0" eaLnBrk="1" latinLnBrk="0" hangingPunct="1">
                        <a:defRPr sz="1800" kern="1200">
                          <a:solidFill>
                            <a:schemeClr val="tx1"/>
                          </a:solidFill>
                          <a:latin typeface="Gill Sans MT" panose="020B0502020104020203"/>
                        </a:defRPr>
                      </a:lvl5pPr>
                      <a:lvl6pPr marL="2286000" algn="l" defTabSz="457200" rtl="0" eaLnBrk="1" latinLnBrk="0" hangingPunct="1">
                        <a:defRPr sz="1800" kern="1200">
                          <a:solidFill>
                            <a:schemeClr val="tx1"/>
                          </a:solidFill>
                          <a:latin typeface="Gill Sans MT" panose="020B0502020104020203"/>
                        </a:defRPr>
                      </a:lvl6pPr>
                      <a:lvl7pPr marL="2743200" algn="l" defTabSz="457200" rtl="0" eaLnBrk="1" latinLnBrk="0" hangingPunct="1">
                        <a:defRPr sz="1800" kern="1200">
                          <a:solidFill>
                            <a:schemeClr val="tx1"/>
                          </a:solidFill>
                          <a:latin typeface="Gill Sans MT" panose="020B0502020104020203"/>
                        </a:defRPr>
                      </a:lvl7pPr>
                      <a:lvl8pPr marL="3200400" algn="l" defTabSz="457200" rtl="0" eaLnBrk="1" latinLnBrk="0" hangingPunct="1">
                        <a:defRPr sz="1800" kern="1200">
                          <a:solidFill>
                            <a:schemeClr val="tx1"/>
                          </a:solidFill>
                          <a:latin typeface="Gill Sans MT" panose="020B0502020104020203"/>
                        </a:defRPr>
                      </a:lvl8pPr>
                      <a:lvl9pPr marL="3657600" algn="l" defTabSz="457200" rtl="0" eaLnBrk="1" latinLnBrk="0" hangingPunct="1">
                        <a:defRPr sz="1800" kern="1200">
                          <a:solidFill>
                            <a:schemeClr val="tx1"/>
                          </a:solidFill>
                          <a:latin typeface="Gill Sans MT" panose="020B0502020104020203"/>
                        </a:defRPr>
                      </a:lvl9pPr>
                    </a:lstStyle>
                    <a:p>
                      <a:pPr algn="r" fontAlgn="ctr"/>
                      <a:r>
                        <a:rPr lang="es-CO" sz="1000" b="1" i="0" u="none" strike="noStrike">
                          <a:solidFill>
                            <a:srgbClr val="000000"/>
                          </a:solidFill>
                          <a:effectLst/>
                          <a:latin typeface="Calibri" panose="020F0502020204030204" pitchFamily="34" charset="0"/>
                        </a:rPr>
                        <a:t>$ 79,716,169</a:t>
                      </a:r>
                    </a:p>
                  </a:txBody>
                  <a:tcPr marL="6870" marR="6870" marT="6870" marB="0" anchor="ctr">
                    <a:lnL>
                      <a:noFill/>
                    </a:lnL>
                    <a:lnR>
                      <a:noFill/>
                    </a:lnR>
                    <a:lnT>
                      <a:noFill/>
                    </a:lnT>
                    <a:lnB>
                      <a:noFill/>
                    </a:lnB>
                    <a:lnTlToBr w="12700" cmpd="sng">
                      <a:noFill/>
                      <a:prstDash val="solid"/>
                    </a:lnTlToBr>
                    <a:lnBlToTr w="12700" cmpd="sng">
                      <a:noFill/>
                      <a:prstDash val="solid"/>
                    </a:lnBlToTr>
                    <a:solidFill>
                      <a:srgbClr val="F2F8EE"/>
                    </a:solidFill>
                  </a:tcPr>
                </a:tc>
                <a:tc>
                  <a:txBody>
                    <a:bodyPr/>
                    <a:lstStyle>
                      <a:lvl1pPr marL="0" algn="l" defTabSz="457200" rtl="0" eaLnBrk="1" latinLnBrk="0" hangingPunct="1">
                        <a:defRPr sz="1800" kern="1200">
                          <a:solidFill>
                            <a:schemeClr val="tx1"/>
                          </a:solidFill>
                          <a:latin typeface="Gill Sans MT" panose="020B0502020104020203"/>
                        </a:defRPr>
                      </a:lvl1pPr>
                      <a:lvl2pPr marL="457200" algn="l" defTabSz="457200" rtl="0" eaLnBrk="1" latinLnBrk="0" hangingPunct="1">
                        <a:defRPr sz="1800" kern="1200">
                          <a:solidFill>
                            <a:schemeClr val="tx1"/>
                          </a:solidFill>
                          <a:latin typeface="Gill Sans MT" panose="020B0502020104020203"/>
                        </a:defRPr>
                      </a:lvl2pPr>
                      <a:lvl3pPr marL="914400" algn="l" defTabSz="457200" rtl="0" eaLnBrk="1" latinLnBrk="0" hangingPunct="1">
                        <a:defRPr sz="1800" kern="1200">
                          <a:solidFill>
                            <a:schemeClr val="tx1"/>
                          </a:solidFill>
                          <a:latin typeface="Gill Sans MT" panose="020B0502020104020203"/>
                        </a:defRPr>
                      </a:lvl3pPr>
                      <a:lvl4pPr marL="1371600" algn="l" defTabSz="457200" rtl="0" eaLnBrk="1" latinLnBrk="0" hangingPunct="1">
                        <a:defRPr sz="1800" kern="1200">
                          <a:solidFill>
                            <a:schemeClr val="tx1"/>
                          </a:solidFill>
                          <a:latin typeface="Gill Sans MT" panose="020B0502020104020203"/>
                        </a:defRPr>
                      </a:lvl4pPr>
                      <a:lvl5pPr marL="1828800" algn="l" defTabSz="457200" rtl="0" eaLnBrk="1" latinLnBrk="0" hangingPunct="1">
                        <a:defRPr sz="1800" kern="1200">
                          <a:solidFill>
                            <a:schemeClr val="tx1"/>
                          </a:solidFill>
                          <a:latin typeface="Gill Sans MT" panose="020B0502020104020203"/>
                        </a:defRPr>
                      </a:lvl5pPr>
                      <a:lvl6pPr marL="2286000" algn="l" defTabSz="457200" rtl="0" eaLnBrk="1" latinLnBrk="0" hangingPunct="1">
                        <a:defRPr sz="1800" kern="1200">
                          <a:solidFill>
                            <a:schemeClr val="tx1"/>
                          </a:solidFill>
                          <a:latin typeface="Gill Sans MT" panose="020B0502020104020203"/>
                        </a:defRPr>
                      </a:lvl6pPr>
                      <a:lvl7pPr marL="2743200" algn="l" defTabSz="457200" rtl="0" eaLnBrk="1" latinLnBrk="0" hangingPunct="1">
                        <a:defRPr sz="1800" kern="1200">
                          <a:solidFill>
                            <a:schemeClr val="tx1"/>
                          </a:solidFill>
                          <a:latin typeface="Gill Sans MT" panose="020B0502020104020203"/>
                        </a:defRPr>
                      </a:lvl7pPr>
                      <a:lvl8pPr marL="3200400" algn="l" defTabSz="457200" rtl="0" eaLnBrk="1" latinLnBrk="0" hangingPunct="1">
                        <a:defRPr sz="1800" kern="1200">
                          <a:solidFill>
                            <a:schemeClr val="tx1"/>
                          </a:solidFill>
                          <a:latin typeface="Gill Sans MT" panose="020B0502020104020203"/>
                        </a:defRPr>
                      </a:lvl8pPr>
                      <a:lvl9pPr marL="3657600" algn="l" defTabSz="457200" rtl="0" eaLnBrk="1" latinLnBrk="0" hangingPunct="1">
                        <a:defRPr sz="1800" kern="1200">
                          <a:solidFill>
                            <a:schemeClr val="tx1"/>
                          </a:solidFill>
                          <a:latin typeface="Gill Sans MT" panose="020B0502020104020203"/>
                        </a:defRPr>
                      </a:lvl9pPr>
                    </a:lstStyle>
                    <a:p>
                      <a:pPr algn="ctr" fontAlgn="ctr"/>
                      <a:r>
                        <a:rPr lang="es-CO" sz="1000" b="0" i="0" u="none" strike="noStrike">
                          <a:solidFill>
                            <a:srgbClr val="000000"/>
                          </a:solidFill>
                          <a:effectLst/>
                          <a:latin typeface="Calibri" panose="020F0502020204030204" pitchFamily="34" charset="0"/>
                        </a:rPr>
                        <a:t>91.15%</a:t>
                      </a:r>
                    </a:p>
                  </a:txBody>
                  <a:tcPr marL="6870" marR="6870" marT="6870" marB="0" anchor="ctr">
                    <a:lnL>
                      <a:noFill/>
                    </a:lnL>
                    <a:lnR>
                      <a:noFill/>
                    </a:lnR>
                    <a:lnT>
                      <a:noFill/>
                    </a:lnT>
                    <a:lnB>
                      <a:noFill/>
                    </a:lnB>
                    <a:lnTlToBr w="12700" cmpd="sng">
                      <a:noFill/>
                      <a:prstDash val="solid"/>
                    </a:lnTlToBr>
                    <a:lnBlToTr w="12700" cmpd="sng">
                      <a:noFill/>
                      <a:prstDash val="solid"/>
                    </a:lnBlToTr>
                    <a:solidFill>
                      <a:srgbClr val="E7E7E7"/>
                    </a:solidFill>
                  </a:tcPr>
                </a:tc>
                <a:extLst>
                  <a:ext uri="{0D108BD9-81ED-4DB2-BD59-A6C34878D82A}">
                    <a16:rowId xmlns:a16="http://schemas.microsoft.com/office/drawing/2014/main" val="10008"/>
                  </a:ext>
                </a:extLst>
              </a:tr>
              <a:tr h="279255">
                <a:tc>
                  <a:txBody>
                    <a:bodyPr/>
                    <a:lstStyle>
                      <a:lvl1pPr marL="0" algn="l" defTabSz="457200" rtl="0" eaLnBrk="1" latinLnBrk="0" hangingPunct="1">
                        <a:defRPr sz="1800" kern="1200">
                          <a:solidFill>
                            <a:schemeClr val="tx1"/>
                          </a:solidFill>
                          <a:latin typeface="Gill Sans MT" panose="020B0502020104020203"/>
                        </a:defRPr>
                      </a:lvl1pPr>
                      <a:lvl2pPr marL="457200" algn="l" defTabSz="457200" rtl="0" eaLnBrk="1" latinLnBrk="0" hangingPunct="1">
                        <a:defRPr sz="1800" kern="1200">
                          <a:solidFill>
                            <a:schemeClr val="tx1"/>
                          </a:solidFill>
                          <a:latin typeface="Gill Sans MT" panose="020B0502020104020203"/>
                        </a:defRPr>
                      </a:lvl2pPr>
                      <a:lvl3pPr marL="914400" algn="l" defTabSz="457200" rtl="0" eaLnBrk="1" latinLnBrk="0" hangingPunct="1">
                        <a:defRPr sz="1800" kern="1200">
                          <a:solidFill>
                            <a:schemeClr val="tx1"/>
                          </a:solidFill>
                          <a:latin typeface="Gill Sans MT" panose="020B0502020104020203"/>
                        </a:defRPr>
                      </a:lvl3pPr>
                      <a:lvl4pPr marL="1371600" algn="l" defTabSz="457200" rtl="0" eaLnBrk="1" latinLnBrk="0" hangingPunct="1">
                        <a:defRPr sz="1800" kern="1200">
                          <a:solidFill>
                            <a:schemeClr val="tx1"/>
                          </a:solidFill>
                          <a:latin typeface="Gill Sans MT" panose="020B0502020104020203"/>
                        </a:defRPr>
                      </a:lvl4pPr>
                      <a:lvl5pPr marL="1828800" algn="l" defTabSz="457200" rtl="0" eaLnBrk="1" latinLnBrk="0" hangingPunct="1">
                        <a:defRPr sz="1800" kern="1200">
                          <a:solidFill>
                            <a:schemeClr val="tx1"/>
                          </a:solidFill>
                          <a:latin typeface="Gill Sans MT" panose="020B0502020104020203"/>
                        </a:defRPr>
                      </a:lvl5pPr>
                      <a:lvl6pPr marL="2286000" algn="l" defTabSz="457200" rtl="0" eaLnBrk="1" latinLnBrk="0" hangingPunct="1">
                        <a:defRPr sz="1800" kern="1200">
                          <a:solidFill>
                            <a:schemeClr val="tx1"/>
                          </a:solidFill>
                          <a:latin typeface="Gill Sans MT" panose="020B0502020104020203"/>
                        </a:defRPr>
                      </a:lvl6pPr>
                      <a:lvl7pPr marL="2743200" algn="l" defTabSz="457200" rtl="0" eaLnBrk="1" latinLnBrk="0" hangingPunct="1">
                        <a:defRPr sz="1800" kern="1200">
                          <a:solidFill>
                            <a:schemeClr val="tx1"/>
                          </a:solidFill>
                          <a:latin typeface="Gill Sans MT" panose="020B0502020104020203"/>
                        </a:defRPr>
                      </a:lvl7pPr>
                      <a:lvl8pPr marL="3200400" algn="l" defTabSz="457200" rtl="0" eaLnBrk="1" latinLnBrk="0" hangingPunct="1">
                        <a:defRPr sz="1800" kern="1200">
                          <a:solidFill>
                            <a:schemeClr val="tx1"/>
                          </a:solidFill>
                          <a:latin typeface="Gill Sans MT" panose="020B0502020104020203"/>
                        </a:defRPr>
                      </a:lvl8pPr>
                      <a:lvl9pPr marL="3657600" algn="l" defTabSz="457200" rtl="0" eaLnBrk="1" latinLnBrk="0" hangingPunct="1">
                        <a:defRPr sz="1800" kern="1200">
                          <a:solidFill>
                            <a:schemeClr val="tx1"/>
                          </a:solidFill>
                          <a:latin typeface="Gill Sans MT" panose="020B0502020104020203"/>
                        </a:defRPr>
                      </a:lvl9pPr>
                    </a:lstStyle>
                    <a:p>
                      <a:pPr algn="ctr" fontAlgn="ctr"/>
                      <a:r>
                        <a:rPr lang="es-CO" sz="1000" b="0" i="0" u="none" strike="noStrike">
                          <a:solidFill>
                            <a:srgbClr val="000000"/>
                          </a:solidFill>
                          <a:effectLst/>
                          <a:latin typeface="Calibri" panose="020F0502020204030204" pitchFamily="34" charset="0"/>
                        </a:rPr>
                        <a:t>302</a:t>
                      </a:r>
                    </a:p>
                  </a:txBody>
                  <a:tcPr marL="6870" marR="6870" marT="687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Gill Sans MT" panose="020B0502020104020203"/>
                        </a:defRPr>
                      </a:lvl1pPr>
                      <a:lvl2pPr marL="457200" algn="l" defTabSz="457200" rtl="0" eaLnBrk="1" latinLnBrk="0" hangingPunct="1">
                        <a:defRPr sz="1800" kern="1200">
                          <a:solidFill>
                            <a:schemeClr val="tx1"/>
                          </a:solidFill>
                          <a:latin typeface="Gill Sans MT" panose="020B0502020104020203"/>
                        </a:defRPr>
                      </a:lvl2pPr>
                      <a:lvl3pPr marL="914400" algn="l" defTabSz="457200" rtl="0" eaLnBrk="1" latinLnBrk="0" hangingPunct="1">
                        <a:defRPr sz="1800" kern="1200">
                          <a:solidFill>
                            <a:schemeClr val="tx1"/>
                          </a:solidFill>
                          <a:latin typeface="Gill Sans MT" panose="020B0502020104020203"/>
                        </a:defRPr>
                      </a:lvl3pPr>
                      <a:lvl4pPr marL="1371600" algn="l" defTabSz="457200" rtl="0" eaLnBrk="1" latinLnBrk="0" hangingPunct="1">
                        <a:defRPr sz="1800" kern="1200">
                          <a:solidFill>
                            <a:schemeClr val="tx1"/>
                          </a:solidFill>
                          <a:latin typeface="Gill Sans MT" panose="020B0502020104020203"/>
                        </a:defRPr>
                      </a:lvl4pPr>
                      <a:lvl5pPr marL="1828800" algn="l" defTabSz="457200" rtl="0" eaLnBrk="1" latinLnBrk="0" hangingPunct="1">
                        <a:defRPr sz="1800" kern="1200">
                          <a:solidFill>
                            <a:schemeClr val="tx1"/>
                          </a:solidFill>
                          <a:latin typeface="Gill Sans MT" panose="020B0502020104020203"/>
                        </a:defRPr>
                      </a:lvl5pPr>
                      <a:lvl6pPr marL="2286000" algn="l" defTabSz="457200" rtl="0" eaLnBrk="1" latinLnBrk="0" hangingPunct="1">
                        <a:defRPr sz="1800" kern="1200">
                          <a:solidFill>
                            <a:schemeClr val="tx1"/>
                          </a:solidFill>
                          <a:latin typeface="Gill Sans MT" panose="020B0502020104020203"/>
                        </a:defRPr>
                      </a:lvl6pPr>
                      <a:lvl7pPr marL="2743200" algn="l" defTabSz="457200" rtl="0" eaLnBrk="1" latinLnBrk="0" hangingPunct="1">
                        <a:defRPr sz="1800" kern="1200">
                          <a:solidFill>
                            <a:schemeClr val="tx1"/>
                          </a:solidFill>
                          <a:latin typeface="Gill Sans MT" panose="020B0502020104020203"/>
                        </a:defRPr>
                      </a:lvl7pPr>
                      <a:lvl8pPr marL="3200400" algn="l" defTabSz="457200" rtl="0" eaLnBrk="1" latinLnBrk="0" hangingPunct="1">
                        <a:defRPr sz="1800" kern="1200">
                          <a:solidFill>
                            <a:schemeClr val="tx1"/>
                          </a:solidFill>
                          <a:latin typeface="Gill Sans MT" panose="020B0502020104020203"/>
                        </a:defRPr>
                      </a:lvl8pPr>
                      <a:lvl9pPr marL="3657600" algn="l" defTabSz="457200" rtl="0" eaLnBrk="1" latinLnBrk="0" hangingPunct="1">
                        <a:defRPr sz="1800" kern="1200">
                          <a:solidFill>
                            <a:schemeClr val="tx1"/>
                          </a:solidFill>
                          <a:latin typeface="Gill Sans MT" panose="020B0502020104020203"/>
                        </a:defRPr>
                      </a:lvl9pPr>
                    </a:lstStyle>
                    <a:p>
                      <a:pPr algn="l" fontAlgn="ctr"/>
                      <a:r>
                        <a:rPr lang="es-CO" sz="1000" b="0" i="0" u="none" strike="noStrike">
                          <a:solidFill>
                            <a:srgbClr val="000000"/>
                          </a:solidFill>
                          <a:effectLst/>
                          <a:latin typeface="Calibri" panose="020F0502020204030204" pitchFamily="34" charset="0"/>
                        </a:rPr>
                        <a:t>CASA</a:t>
                      </a:r>
                    </a:p>
                  </a:txBody>
                  <a:tcPr marL="6870" marR="6870" marT="687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Gill Sans MT" panose="020B0502020104020203"/>
                        </a:defRPr>
                      </a:lvl1pPr>
                      <a:lvl2pPr marL="457200" algn="l" defTabSz="457200" rtl="0" eaLnBrk="1" latinLnBrk="0" hangingPunct="1">
                        <a:defRPr sz="1800" kern="1200">
                          <a:solidFill>
                            <a:schemeClr val="tx1"/>
                          </a:solidFill>
                          <a:latin typeface="Gill Sans MT" panose="020B0502020104020203"/>
                        </a:defRPr>
                      </a:lvl2pPr>
                      <a:lvl3pPr marL="914400" algn="l" defTabSz="457200" rtl="0" eaLnBrk="1" latinLnBrk="0" hangingPunct="1">
                        <a:defRPr sz="1800" kern="1200">
                          <a:solidFill>
                            <a:schemeClr val="tx1"/>
                          </a:solidFill>
                          <a:latin typeface="Gill Sans MT" panose="020B0502020104020203"/>
                        </a:defRPr>
                      </a:lvl3pPr>
                      <a:lvl4pPr marL="1371600" algn="l" defTabSz="457200" rtl="0" eaLnBrk="1" latinLnBrk="0" hangingPunct="1">
                        <a:defRPr sz="1800" kern="1200">
                          <a:solidFill>
                            <a:schemeClr val="tx1"/>
                          </a:solidFill>
                          <a:latin typeface="Gill Sans MT" panose="020B0502020104020203"/>
                        </a:defRPr>
                      </a:lvl4pPr>
                      <a:lvl5pPr marL="1828800" algn="l" defTabSz="457200" rtl="0" eaLnBrk="1" latinLnBrk="0" hangingPunct="1">
                        <a:defRPr sz="1800" kern="1200">
                          <a:solidFill>
                            <a:schemeClr val="tx1"/>
                          </a:solidFill>
                          <a:latin typeface="Gill Sans MT" panose="020B0502020104020203"/>
                        </a:defRPr>
                      </a:lvl5pPr>
                      <a:lvl6pPr marL="2286000" algn="l" defTabSz="457200" rtl="0" eaLnBrk="1" latinLnBrk="0" hangingPunct="1">
                        <a:defRPr sz="1800" kern="1200">
                          <a:solidFill>
                            <a:schemeClr val="tx1"/>
                          </a:solidFill>
                          <a:latin typeface="Gill Sans MT" panose="020B0502020104020203"/>
                        </a:defRPr>
                      </a:lvl6pPr>
                      <a:lvl7pPr marL="2743200" algn="l" defTabSz="457200" rtl="0" eaLnBrk="1" latinLnBrk="0" hangingPunct="1">
                        <a:defRPr sz="1800" kern="1200">
                          <a:solidFill>
                            <a:schemeClr val="tx1"/>
                          </a:solidFill>
                          <a:latin typeface="Gill Sans MT" panose="020B0502020104020203"/>
                        </a:defRPr>
                      </a:lvl7pPr>
                      <a:lvl8pPr marL="3200400" algn="l" defTabSz="457200" rtl="0" eaLnBrk="1" latinLnBrk="0" hangingPunct="1">
                        <a:defRPr sz="1800" kern="1200">
                          <a:solidFill>
                            <a:schemeClr val="tx1"/>
                          </a:solidFill>
                          <a:latin typeface="Gill Sans MT" panose="020B0502020104020203"/>
                        </a:defRPr>
                      </a:lvl8pPr>
                      <a:lvl9pPr marL="3657600" algn="l" defTabSz="457200" rtl="0" eaLnBrk="1" latinLnBrk="0" hangingPunct="1">
                        <a:defRPr sz="1800" kern="1200">
                          <a:solidFill>
                            <a:schemeClr val="tx1"/>
                          </a:solidFill>
                          <a:latin typeface="Gill Sans MT" panose="020B0502020104020203"/>
                        </a:defRPr>
                      </a:lvl9pPr>
                    </a:lstStyle>
                    <a:p>
                      <a:pPr algn="l" fontAlgn="ctr"/>
                      <a:r>
                        <a:rPr lang="es-CO" sz="1000" b="0" i="0" u="none" strike="noStrike">
                          <a:solidFill>
                            <a:srgbClr val="000000"/>
                          </a:solidFill>
                          <a:effectLst/>
                          <a:latin typeface="Calibri" panose="020F0502020204030204" pitchFamily="34" charset="0"/>
                        </a:rPr>
                        <a:t>CS CRA 21 C   9A-45  BRR RETIRO BAJO</a:t>
                      </a:r>
                    </a:p>
                  </a:txBody>
                  <a:tcPr marL="6870" marR="6870" marT="687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Gill Sans MT" panose="020B0502020104020203"/>
                        </a:defRPr>
                      </a:lvl1pPr>
                      <a:lvl2pPr marL="457200" algn="l" defTabSz="457200" rtl="0" eaLnBrk="1" latinLnBrk="0" hangingPunct="1">
                        <a:defRPr sz="1800" kern="1200">
                          <a:solidFill>
                            <a:schemeClr val="tx1"/>
                          </a:solidFill>
                          <a:latin typeface="Gill Sans MT" panose="020B0502020104020203"/>
                        </a:defRPr>
                      </a:lvl2pPr>
                      <a:lvl3pPr marL="914400" algn="l" defTabSz="457200" rtl="0" eaLnBrk="1" latinLnBrk="0" hangingPunct="1">
                        <a:defRPr sz="1800" kern="1200">
                          <a:solidFill>
                            <a:schemeClr val="tx1"/>
                          </a:solidFill>
                          <a:latin typeface="Gill Sans MT" panose="020B0502020104020203"/>
                        </a:defRPr>
                      </a:lvl3pPr>
                      <a:lvl4pPr marL="1371600" algn="l" defTabSz="457200" rtl="0" eaLnBrk="1" latinLnBrk="0" hangingPunct="1">
                        <a:defRPr sz="1800" kern="1200">
                          <a:solidFill>
                            <a:schemeClr val="tx1"/>
                          </a:solidFill>
                          <a:latin typeface="Gill Sans MT" panose="020B0502020104020203"/>
                        </a:defRPr>
                      </a:lvl4pPr>
                      <a:lvl5pPr marL="1828800" algn="l" defTabSz="457200" rtl="0" eaLnBrk="1" latinLnBrk="0" hangingPunct="1">
                        <a:defRPr sz="1800" kern="1200">
                          <a:solidFill>
                            <a:schemeClr val="tx1"/>
                          </a:solidFill>
                          <a:latin typeface="Gill Sans MT" panose="020B0502020104020203"/>
                        </a:defRPr>
                      </a:lvl5pPr>
                      <a:lvl6pPr marL="2286000" algn="l" defTabSz="457200" rtl="0" eaLnBrk="1" latinLnBrk="0" hangingPunct="1">
                        <a:defRPr sz="1800" kern="1200">
                          <a:solidFill>
                            <a:schemeClr val="tx1"/>
                          </a:solidFill>
                          <a:latin typeface="Gill Sans MT" panose="020B0502020104020203"/>
                        </a:defRPr>
                      </a:lvl6pPr>
                      <a:lvl7pPr marL="2743200" algn="l" defTabSz="457200" rtl="0" eaLnBrk="1" latinLnBrk="0" hangingPunct="1">
                        <a:defRPr sz="1800" kern="1200">
                          <a:solidFill>
                            <a:schemeClr val="tx1"/>
                          </a:solidFill>
                          <a:latin typeface="Gill Sans MT" panose="020B0502020104020203"/>
                        </a:defRPr>
                      </a:lvl7pPr>
                      <a:lvl8pPr marL="3200400" algn="l" defTabSz="457200" rtl="0" eaLnBrk="1" latinLnBrk="0" hangingPunct="1">
                        <a:defRPr sz="1800" kern="1200">
                          <a:solidFill>
                            <a:schemeClr val="tx1"/>
                          </a:solidFill>
                          <a:latin typeface="Gill Sans MT" panose="020B0502020104020203"/>
                        </a:defRPr>
                      </a:lvl8pPr>
                      <a:lvl9pPr marL="3657600" algn="l" defTabSz="457200" rtl="0" eaLnBrk="1" latinLnBrk="0" hangingPunct="1">
                        <a:defRPr sz="1800" kern="1200">
                          <a:solidFill>
                            <a:schemeClr val="tx1"/>
                          </a:solidFill>
                          <a:latin typeface="Gill Sans MT" panose="020B0502020104020203"/>
                        </a:defRPr>
                      </a:lvl9pPr>
                    </a:lstStyle>
                    <a:p>
                      <a:pPr algn="l" fontAlgn="ctr"/>
                      <a:r>
                        <a:rPr lang="es-CO" sz="1000" b="0" i="0" u="none" strike="noStrike">
                          <a:solidFill>
                            <a:srgbClr val="000000"/>
                          </a:solidFill>
                          <a:effectLst/>
                          <a:latin typeface="Calibri" panose="020F0502020204030204" pitchFamily="34" charset="0"/>
                        </a:rPr>
                        <a:t>POPAYAN</a:t>
                      </a:r>
                    </a:p>
                  </a:txBody>
                  <a:tcPr marL="6870" marR="6870" marT="687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Gill Sans MT" panose="020B0502020104020203"/>
                        </a:defRPr>
                      </a:lvl1pPr>
                      <a:lvl2pPr marL="457200" algn="l" defTabSz="457200" rtl="0" eaLnBrk="1" latinLnBrk="0" hangingPunct="1">
                        <a:defRPr sz="1800" kern="1200">
                          <a:solidFill>
                            <a:schemeClr val="tx1"/>
                          </a:solidFill>
                          <a:latin typeface="Gill Sans MT" panose="020B0502020104020203"/>
                        </a:defRPr>
                      </a:lvl2pPr>
                      <a:lvl3pPr marL="914400" algn="l" defTabSz="457200" rtl="0" eaLnBrk="1" latinLnBrk="0" hangingPunct="1">
                        <a:defRPr sz="1800" kern="1200">
                          <a:solidFill>
                            <a:schemeClr val="tx1"/>
                          </a:solidFill>
                          <a:latin typeface="Gill Sans MT" panose="020B0502020104020203"/>
                        </a:defRPr>
                      </a:lvl3pPr>
                      <a:lvl4pPr marL="1371600" algn="l" defTabSz="457200" rtl="0" eaLnBrk="1" latinLnBrk="0" hangingPunct="1">
                        <a:defRPr sz="1800" kern="1200">
                          <a:solidFill>
                            <a:schemeClr val="tx1"/>
                          </a:solidFill>
                          <a:latin typeface="Gill Sans MT" panose="020B0502020104020203"/>
                        </a:defRPr>
                      </a:lvl4pPr>
                      <a:lvl5pPr marL="1828800" algn="l" defTabSz="457200" rtl="0" eaLnBrk="1" latinLnBrk="0" hangingPunct="1">
                        <a:defRPr sz="1800" kern="1200">
                          <a:solidFill>
                            <a:schemeClr val="tx1"/>
                          </a:solidFill>
                          <a:latin typeface="Gill Sans MT" panose="020B0502020104020203"/>
                        </a:defRPr>
                      </a:lvl5pPr>
                      <a:lvl6pPr marL="2286000" algn="l" defTabSz="457200" rtl="0" eaLnBrk="1" latinLnBrk="0" hangingPunct="1">
                        <a:defRPr sz="1800" kern="1200">
                          <a:solidFill>
                            <a:schemeClr val="tx1"/>
                          </a:solidFill>
                          <a:latin typeface="Gill Sans MT" panose="020B0502020104020203"/>
                        </a:defRPr>
                      </a:lvl6pPr>
                      <a:lvl7pPr marL="2743200" algn="l" defTabSz="457200" rtl="0" eaLnBrk="1" latinLnBrk="0" hangingPunct="1">
                        <a:defRPr sz="1800" kern="1200">
                          <a:solidFill>
                            <a:schemeClr val="tx1"/>
                          </a:solidFill>
                          <a:latin typeface="Gill Sans MT" panose="020B0502020104020203"/>
                        </a:defRPr>
                      </a:lvl7pPr>
                      <a:lvl8pPr marL="3200400" algn="l" defTabSz="457200" rtl="0" eaLnBrk="1" latinLnBrk="0" hangingPunct="1">
                        <a:defRPr sz="1800" kern="1200">
                          <a:solidFill>
                            <a:schemeClr val="tx1"/>
                          </a:solidFill>
                          <a:latin typeface="Gill Sans MT" panose="020B0502020104020203"/>
                        </a:defRPr>
                      </a:lvl8pPr>
                      <a:lvl9pPr marL="3657600" algn="l" defTabSz="457200" rtl="0" eaLnBrk="1" latinLnBrk="0" hangingPunct="1">
                        <a:defRPr sz="1800" kern="1200">
                          <a:solidFill>
                            <a:schemeClr val="tx1"/>
                          </a:solidFill>
                          <a:latin typeface="Gill Sans MT" panose="020B0502020104020203"/>
                        </a:defRPr>
                      </a:lvl9pPr>
                    </a:lstStyle>
                    <a:p>
                      <a:pPr algn="r" fontAlgn="ctr"/>
                      <a:r>
                        <a:rPr lang="es-CO" sz="1000" b="0" i="0" u="none" strike="noStrike">
                          <a:solidFill>
                            <a:srgbClr val="000000"/>
                          </a:solidFill>
                          <a:effectLst/>
                          <a:latin typeface="Calibri" panose="020F0502020204030204" pitchFamily="34" charset="0"/>
                        </a:rPr>
                        <a:t>$ 71,073,750</a:t>
                      </a:r>
                    </a:p>
                  </a:txBody>
                  <a:tcPr marL="6870" marR="6870" marT="687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Gill Sans MT" panose="020B0502020104020203"/>
                        </a:defRPr>
                      </a:lvl1pPr>
                      <a:lvl2pPr marL="457200" algn="l" defTabSz="457200" rtl="0" eaLnBrk="1" latinLnBrk="0" hangingPunct="1">
                        <a:defRPr sz="1800" kern="1200">
                          <a:solidFill>
                            <a:schemeClr val="tx1"/>
                          </a:solidFill>
                          <a:latin typeface="Gill Sans MT" panose="020B0502020104020203"/>
                        </a:defRPr>
                      </a:lvl2pPr>
                      <a:lvl3pPr marL="914400" algn="l" defTabSz="457200" rtl="0" eaLnBrk="1" latinLnBrk="0" hangingPunct="1">
                        <a:defRPr sz="1800" kern="1200">
                          <a:solidFill>
                            <a:schemeClr val="tx1"/>
                          </a:solidFill>
                          <a:latin typeface="Gill Sans MT" panose="020B0502020104020203"/>
                        </a:defRPr>
                      </a:lvl3pPr>
                      <a:lvl4pPr marL="1371600" algn="l" defTabSz="457200" rtl="0" eaLnBrk="1" latinLnBrk="0" hangingPunct="1">
                        <a:defRPr sz="1800" kern="1200">
                          <a:solidFill>
                            <a:schemeClr val="tx1"/>
                          </a:solidFill>
                          <a:latin typeface="Gill Sans MT" panose="020B0502020104020203"/>
                        </a:defRPr>
                      </a:lvl4pPr>
                      <a:lvl5pPr marL="1828800" algn="l" defTabSz="457200" rtl="0" eaLnBrk="1" latinLnBrk="0" hangingPunct="1">
                        <a:defRPr sz="1800" kern="1200">
                          <a:solidFill>
                            <a:schemeClr val="tx1"/>
                          </a:solidFill>
                          <a:latin typeface="Gill Sans MT" panose="020B0502020104020203"/>
                        </a:defRPr>
                      </a:lvl5pPr>
                      <a:lvl6pPr marL="2286000" algn="l" defTabSz="457200" rtl="0" eaLnBrk="1" latinLnBrk="0" hangingPunct="1">
                        <a:defRPr sz="1800" kern="1200">
                          <a:solidFill>
                            <a:schemeClr val="tx1"/>
                          </a:solidFill>
                          <a:latin typeface="Gill Sans MT" panose="020B0502020104020203"/>
                        </a:defRPr>
                      </a:lvl6pPr>
                      <a:lvl7pPr marL="2743200" algn="l" defTabSz="457200" rtl="0" eaLnBrk="1" latinLnBrk="0" hangingPunct="1">
                        <a:defRPr sz="1800" kern="1200">
                          <a:solidFill>
                            <a:schemeClr val="tx1"/>
                          </a:solidFill>
                          <a:latin typeface="Gill Sans MT" panose="020B0502020104020203"/>
                        </a:defRPr>
                      </a:lvl7pPr>
                      <a:lvl8pPr marL="3200400" algn="l" defTabSz="457200" rtl="0" eaLnBrk="1" latinLnBrk="0" hangingPunct="1">
                        <a:defRPr sz="1800" kern="1200">
                          <a:solidFill>
                            <a:schemeClr val="tx1"/>
                          </a:solidFill>
                          <a:latin typeface="Gill Sans MT" panose="020B0502020104020203"/>
                        </a:defRPr>
                      </a:lvl8pPr>
                      <a:lvl9pPr marL="3657600" algn="l" defTabSz="457200" rtl="0" eaLnBrk="1" latinLnBrk="0" hangingPunct="1">
                        <a:defRPr sz="1800" kern="1200">
                          <a:solidFill>
                            <a:schemeClr val="tx1"/>
                          </a:solidFill>
                          <a:latin typeface="Gill Sans MT" panose="020B0502020104020203"/>
                        </a:defRPr>
                      </a:lvl9pPr>
                    </a:lstStyle>
                    <a:p>
                      <a:pPr algn="ctr" fontAlgn="ctr"/>
                      <a:r>
                        <a:rPr lang="es-CO" sz="1000" b="0" i="0" u="none" strike="noStrike" dirty="0">
                          <a:solidFill>
                            <a:srgbClr val="000000"/>
                          </a:solidFill>
                          <a:effectLst/>
                          <a:latin typeface="Calibri" panose="020F0502020204030204" pitchFamily="34" charset="0"/>
                        </a:rPr>
                        <a:t>OCUPACION ILEGAL</a:t>
                      </a:r>
                    </a:p>
                  </a:txBody>
                  <a:tcPr marL="6870" marR="6870" marT="687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Gill Sans MT" panose="020B0502020104020203"/>
                        </a:defRPr>
                      </a:lvl1pPr>
                      <a:lvl2pPr marL="457200" algn="l" defTabSz="457200" rtl="0" eaLnBrk="1" latinLnBrk="0" hangingPunct="1">
                        <a:defRPr sz="1800" kern="1200">
                          <a:solidFill>
                            <a:schemeClr val="tx1"/>
                          </a:solidFill>
                          <a:latin typeface="Gill Sans MT" panose="020B0502020104020203"/>
                        </a:defRPr>
                      </a:lvl2pPr>
                      <a:lvl3pPr marL="914400" algn="l" defTabSz="457200" rtl="0" eaLnBrk="1" latinLnBrk="0" hangingPunct="1">
                        <a:defRPr sz="1800" kern="1200">
                          <a:solidFill>
                            <a:schemeClr val="tx1"/>
                          </a:solidFill>
                          <a:latin typeface="Gill Sans MT" panose="020B0502020104020203"/>
                        </a:defRPr>
                      </a:lvl3pPr>
                      <a:lvl4pPr marL="1371600" algn="l" defTabSz="457200" rtl="0" eaLnBrk="1" latinLnBrk="0" hangingPunct="1">
                        <a:defRPr sz="1800" kern="1200">
                          <a:solidFill>
                            <a:schemeClr val="tx1"/>
                          </a:solidFill>
                          <a:latin typeface="Gill Sans MT" panose="020B0502020104020203"/>
                        </a:defRPr>
                      </a:lvl4pPr>
                      <a:lvl5pPr marL="1828800" algn="l" defTabSz="457200" rtl="0" eaLnBrk="1" latinLnBrk="0" hangingPunct="1">
                        <a:defRPr sz="1800" kern="1200">
                          <a:solidFill>
                            <a:schemeClr val="tx1"/>
                          </a:solidFill>
                          <a:latin typeface="Gill Sans MT" panose="020B0502020104020203"/>
                        </a:defRPr>
                      </a:lvl5pPr>
                      <a:lvl6pPr marL="2286000" algn="l" defTabSz="457200" rtl="0" eaLnBrk="1" latinLnBrk="0" hangingPunct="1">
                        <a:defRPr sz="1800" kern="1200">
                          <a:solidFill>
                            <a:schemeClr val="tx1"/>
                          </a:solidFill>
                          <a:latin typeface="Gill Sans MT" panose="020B0502020104020203"/>
                        </a:defRPr>
                      </a:lvl6pPr>
                      <a:lvl7pPr marL="2743200" algn="l" defTabSz="457200" rtl="0" eaLnBrk="1" latinLnBrk="0" hangingPunct="1">
                        <a:defRPr sz="1800" kern="1200">
                          <a:solidFill>
                            <a:schemeClr val="tx1"/>
                          </a:solidFill>
                          <a:latin typeface="Gill Sans MT" panose="020B0502020104020203"/>
                        </a:defRPr>
                      </a:lvl7pPr>
                      <a:lvl8pPr marL="3200400" algn="l" defTabSz="457200" rtl="0" eaLnBrk="1" latinLnBrk="0" hangingPunct="1">
                        <a:defRPr sz="1800" kern="1200">
                          <a:solidFill>
                            <a:schemeClr val="tx1"/>
                          </a:solidFill>
                          <a:latin typeface="Gill Sans MT" panose="020B0502020104020203"/>
                        </a:defRPr>
                      </a:lvl8pPr>
                      <a:lvl9pPr marL="3657600" algn="l" defTabSz="457200" rtl="0" eaLnBrk="1" latinLnBrk="0" hangingPunct="1">
                        <a:defRPr sz="1800" kern="1200">
                          <a:solidFill>
                            <a:schemeClr val="tx1"/>
                          </a:solidFill>
                          <a:latin typeface="Gill Sans MT" panose="020B0502020104020203"/>
                        </a:defRPr>
                      </a:lvl9pPr>
                    </a:lstStyle>
                    <a:p>
                      <a:pPr algn="l" fontAlgn="ctr"/>
                      <a:endParaRPr lang="es-CO" sz="1000" b="0" i="0" u="none" strike="noStrike" dirty="0">
                        <a:solidFill>
                          <a:srgbClr val="000000"/>
                        </a:solidFill>
                        <a:effectLst/>
                        <a:latin typeface="Calibri" panose="020F0502020204030204" pitchFamily="34" charset="0"/>
                      </a:endParaRPr>
                    </a:p>
                  </a:txBody>
                  <a:tcPr marL="6870" marR="6870" marT="6870" marB="0" anchor="ctr">
                    <a:lnL>
                      <a:noFill/>
                    </a:lnL>
                    <a:lnR>
                      <a:noFill/>
                    </a:lnR>
                    <a:lnT>
                      <a:noFill/>
                    </a:lnT>
                    <a:lnB>
                      <a:noFill/>
                    </a:lnB>
                    <a:lnTlToBr w="12700" cmpd="sng">
                      <a:noFill/>
                      <a:prstDash val="solid"/>
                    </a:lnTlToBr>
                    <a:lnBlToTr w="12700" cmpd="sng">
                      <a:noFill/>
                      <a:prstDash val="solid"/>
                    </a:lnBlToTr>
                    <a:noFill/>
                  </a:tcPr>
                </a:tc>
                <a:tc>
                  <a:txBody>
                    <a:bodyPr/>
                    <a:lstStyle/>
                    <a:p>
                      <a:pPr algn="r" fontAlgn="ctr"/>
                      <a:r>
                        <a:rPr lang="es-CO" sz="1000" b="0" i="0" u="none" strike="noStrike" dirty="0">
                          <a:solidFill>
                            <a:srgbClr val="000000"/>
                          </a:solidFill>
                          <a:effectLst/>
                          <a:latin typeface="Calibri" panose="020F0502020204030204" pitchFamily="34" charset="0"/>
                        </a:rPr>
                        <a:t>$ 2,122,740</a:t>
                      </a:r>
                    </a:p>
                  </a:txBody>
                  <a:tcPr marL="9525" marR="9525" marT="9525"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Gill Sans MT" panose="020B0502020104020203"/>
                        </a:defRPr>
                      </a:lvl1pPr>
                      <a:lvl2pPr marL="457200" algn="l" defTabSz="457200" rtl="0" eaLnBrk="1" latinLnBrk="0" hangingPunct="1">
                        <a:defRPr sz="1800" kern="1200">
                          <a:solidFill>
                            <a:schemeClr val="tx1"/>
                          </a:solidFill>
                          <a:latin typeface="Gill Sans MT" panose="020B0502020104020203"/>
                        </a:defRPr>
                      </a:lvl2pPr>
                      <a:lvl3pPr marL="914400" algn="l" defTabSz="457200" rtl="0" eaLnBrk="1" latinLnBrk="0" hangingPunct="1">
                        <a:defRPr sz="1800" kern="1200">
                          <a:solidFill>
                            <a:schemeClr val="tx1"/>
                          </a:solidFill>
                          <a:latin typeface="Gill Sans MT" panose="020B0502020104020203"/>
                        </a:defRPr>
                      </a:lvl3pPr>
                      <a:lvl4pPr marL="1371600" algn="l" defTabSz="457200" rtl="0" eaLnBrk="1" latinLnBrk="0" hangingPunct="1">
                        <a:defRPr sz="1800" kern="1200">
                          <a:solidFill>
                            <a:schemeClr val="tx1"/>
                          </a:solidFill>
                          <a:latin typeface="Gill Sans MT" panose="020B0502020104020203"/>
                        </a:defRPr>
                      </a:lvl4pPr>
                      <a:lvl5pPr marL="1828800" algn="l" defTabSz="457200" rtl="0" eaLnBrk="1" latinLnBrk="0" hangingPunct="1">
                        <a:defRPr sz="1800" kern="1200">
                          <a:solidFill>
                            <a:schemeClr val="tx1"/>
                          </a:solidFill>
                          <a:latin typeface="Gill Sans MT" panose="020B0502020104020203"/>
                        </a:defRPr>
                      </a:lvl5pPr>
                      <a:lvl6pPr marL="2286000" algn="l" defTabSz="457200" rtl="0" eaLnBrk="1" latinLnBrk="0" hangingPunct="1">
                        <a:defRPr sz="1800" kern="1200">
                          <a:solidFill>
                            <a:schemeClr val="tx1"/>
                          </a:solidFill>
                          <a:latin typeface="Gill Sans MT" panose="020B0502020104020203"/>
                        </a:defRPr>
                      </a:lvl6pPr>
                      <a:lvl7pPr marL="2743200" algn="l" defTabSz="457200" rtl="0" eaLnBrk="1" latinLnBrk="0" hangingPunct="1">
                        <a:defRPr sz="1800" kern="1200">
                          <a:solidFill>
                            <a:schemeClr val="tx1"/>
                          </a:solidFill>
                          <a:latin typeface="Gill Sans MT" panose="020B0502020104020203"/>
                        </a:defRPr>
                      </a:lvl7pPr>
                      <a:lvl8pPr marL="3200400" algn="l" defTabSz="457200" rtl="0" eaLnBrk="1" latinLnBrk="0" hangingPunct="1">
                        <a:defRPr sz="1800" kern="1200">
                          <a:solidFill>
                            <a:schemeClr val="tx1"/>
                          </a:solidFill>
                          <a:latin typeface="Gill Sans MT" panose="020B0502020104020203"/>
                        </a:defRPr>
                      </a:lvl8pPr>
                      <a:lvl9pPr marL="3657600" algn="l" defTabSz="457200" rtl="0" eaLnBrk="1" latinLnBrk="0" hangingPunct="1">
                        <a:defRPr sz="1800" kern="1200">
                          <a:solidFill>
                            <a:schemeClr val="tx1"/>
                          </a:solidFill>
                          <a:latin typeface="Gill Sans MT" panose="020B0502020104020203"/>
                        </a:defRPr>
                      </a:lvl9pPr>
                    </a:lstStyle>
                    <a:p>
                      <a:pPr algn="ctr" fontAlgn="ctr"/>
                      <a:r>
                        <a:rPr lang="es-CO" sz="1000" b="0" i="0" u="none" strike="noStrike">
                          <a:solidFill>
                            <a:srgbClr val="000000"/>
                          </a:solidFill>
                          <a:effectLst/>
                          <a:latin typeface="Calibri" panose="020F0502020204030204" pitchFamily="34" charset="0"/>
                        </a:rPr>
                        <a:t>18</a:t>
                      </a:r>
                    </a:p>
                  </a:txBody>
                  <a:tcPr marL="6870" marR="6870" marT="687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Gill Sans MT" panose="020B0502020104020203"/>
                        </a:defRPr>
                      </a:lvl1pPr>
                      <a:lvl2pPr marL="457200" algn="l" defTabSz="457200" rtl="0" eaLnBrk="1" latinLnBrk="0" hangingPunct="1">
                        <a:defRPr sz="1800" kern="1200">
                          <a:solidFill>
                            <a:schemeClr val="tx1"/>
                          </a:solidFill>
                          <a:latin typeface="Gill Sans MT" panose="020B0502020104020203"/>
                        </a:defRPr>
                      </a:lvl2pPr>
                      <a:lvl3pPr marL="914400" algn="l" defTabSz="457200" rtl="0" eaLnBrk="1" latinLnBrk="0" hangingPunct="1">
                        <a:defRPr sz="1800" kern="1200">
                          <a:solidFill>
                            <a:schemeClr val="tx1"/>
                          </a:solidFill>
                          <a:latin typeface="Gill Sans MT" panose="020B0502020104020203"/>
                        </a:defRPr>
                      </a:lvl3pPr>
                      <a:lvl4pPr marL="1371600" algn="l" defTabSz="457200" rtl="0" eaLnBrk="1" latinLnBrk="0" hangingPunct="1">
                        <a:defRPr sz="1800" kern="1200">
                          <a:solidFill>
                            <a:schemeClr val="tx1"/>
                          </a:solidFill>
                          <a:latin typeface="Gill Sans MT" panose="020B0502020104020203"/>
                        </a:defRPr>
                      </a:lvl4pPr>
                      <a:lvl5pPr marL="1828800" algn="l" defTabSz="457200" rtl="0" eaLnBrk="1" latinLnBrk="0" hangingPunct="1">
                        <a:defRPr sz="1800" kern="1200">
                          <a:solidFill>
                            <a:schemeClr val="tx1"/>
                          </a:solidFill>
                          <a:latin typeface="Gill Sans MT" panose="020B0502020104020203"/>
                        </a:defRPr>
                      </a:lvl5pPr>
                      <a:lvl6pPr marL="2286000" algn="l" defTabSz="457200" rtl="0" eaLnBrk="1" latinLnBrk="0" hangingPunct="1">
                        <a:defRPr sz="1800" kern="1200">
                          <a:solidFill>
                            <a:schemeClr val="tx1"/>
                          </a:solidFill>
                          <a:latin typeface="Gill Sans MT" panose="020B0502020104020203"/>
                        </a:defRPr>
                      </a:lvl6pPr>
                      <a:lvl7pPr marL="2743200" algn="l" defTabSz="457200" rtl="0" eaLnBrk="1" latinLnBrk="0" hangingPunct="1">
                        <a:defRPr sz="1800" kern="1200">
                          <a:solidFill>
                            <a:schemeClr val="tx1"/>
                          </a:solidFill>
                          <a:latin typeface="Gill Sans MT" panose="020B0502020104020203"/>
                        </a:defRPr>
                      </a:lvl7pPr>
                      <a:lvl8pPr marL="3200400" algn="l" defTabSz="457200" rtl="0" eaLnBrk="1" latinLnBrk="0" hangingPunct="1">
                        <a:defRPr sz="1800" kern="1200">
                          <a:solidFill>
                            <a:schemeClr val="tx1"/>
                          </a:solidFill>
                          <a:latin typeface="Gill Sans MT" panose="020B0502020104020203"/>
                        </a:defRPr>
                      </a:lvl8pPr>
                      <a:lvl9pPr marL="3657600" algn="l" defTabSz="457200" rtl="0" eaLnBrk="1" latinLnBrk="0" hangingPunct="1">
                        <a:defRPr sz="1800" kern="1200">
                          <a:solidFill>
                            <a:schemeClr val="tx1"/>
                          </a:solidFill>
                          <a:latin typeface="Gill Sans MT" panose="020B0502020104020203"/>
                        </a:defRPr>
                      </a:lvl9pPr>
                    </a:lstStyle>
                    <a:p>
                      <a:pPr algn="r" fontAlgn="ctr"/>
                      <a:r>
                        <a:rPr lang="es-CO" sz="1000" b="1" i="0" u="none" strike="noStrike">
                          <a:solidFill>
                            <a:srgbClr val="000000"/>
                          </a:solidFill>
                          <a:effectLst/>
                          <a:latin typeface="Calibri" panose="020F0502020204030204" pitchFamily="34" charset="0"/>
                        </a:rPr>
                        <a:t>$ 63,527,223</a:t>
                      </a:r>
                    </a:p>
                  </a:txBody>
                  <a:tcPr marL="6870" marR="6870" marT="6870" marB="0" anchor="ctr">
                    <a:lnL>
                      <a:noFill/>
                    </a:lnL>
                    <a:lnR>
                      <a:noFill/>
                    </a:lnR>
                    <a:lnT>
                      <a:noFill/>
                    </a:lnT>
                    <a:lnB>
                      <a:noFill/>
                    </a:lnB>
                    <a:lnTlToBr w="12700" cmpd="sng">
                      <a:noFill/>
                      <a:prstDash val="solid"/>
                    </a:lnTlToBr>
                    <a:lnBlToTr w="12700" cmpd="sng">
                      <a:noFill/>
                      <a:prstDash val="solid"/>
                    </a:lnBlToTr>
                    <a:solidFill>
                      <a:srgbClr val="F2F8EE"/>
                    </a:solidFill>
                  </a:tcPr>
                </a:tc>
                <a:tc>
                  <a:txBody>
                    <a:bodyPr/>
                    <a:lstStyle>
                      <a:lvl1pPr marL="0" algn="l" defTabSz="457200" rtl="0" eaLnBrk="1" latinLnBrk="0" hangingPunct="1">
                        <a:defRPr sz="1800" kern="1200">
                          <a:solidFill>
                            <a:schemeClr val="tx1"/>
                          </a:solidFill>
                          <a:latin typeface="Gill Sans MT" panose="020B0502020104020203"/>
                        </a:defRPr>
                      </a:lvl1pPr>
                      <a:lvl2pPr marL="457200" algn="l" defTabSz="457200" rtl="0" eaLnBrk="1" latinLnBrk="0" hangingPunct="1">
                        <a:defRPr sz="1800" kern="1200">
                          <a:solidFill>
                            <a:schemeClr val="tx1"/>
                          </a:solidFill>
                          <a:latin typeface="Gill Sans MT" panose="020B0502020104020203"/>
                        </a:defRPr>
                      </a:lvl2pPr>
                      <a:lvl3pPr marL="914400" algn="l" defTabSz="457200" rtl="0" eaLnBrk="1" latinLnBrk="0" hangingPunct="1">
                        <a:defRPr sz="1800" kern="1200">
                          <a:solidFill>
                            <a:schemeClr val="tx1"/>
                          </a:solidFill>
                          <a:latin typeface="Gill Sans MT" panose="020B0502020104020203"/>
                        </a:defRPr>
                      </a:lvl3pPr>
                      <a:lvl4pPr marL="1371600" algn="l" defTabSz="457200" rtl="0" eaLnBrk="1" latinLnBrk="0" hangingPunct="1">
                        <a:defRPr sz="1800" kern="1200">
                          <a:solidFill>
                            <a:schemeClr val="tx1"/>
                          </a:solidFill>
                          <a:latin typeface="Gill Sans MT" panose="020B0502020104020203"/>
                        </a:defRPr>
                      </a:lvl4pPr>
                      <a:lvl5pPr marL="1828800" algn="l" defTabSz="457200" rtl="0" eaLnBrk="1" latinLnBrk="0" hangingPunct="1">
                        <a:defRPr sz="1800" kern="1200">
                          <a:solidFill>
                            <a:schemeClr val="tx1"/>
                          </a:solidFill>
                          <a:latin typeface="Gill Sans MT" panose="020B0502020104020203"/>
                        </a:defRPr>
                      </a:lvl5pPr>
                      <a:lvl6pPr marL="2286000" algn="l" defTabSz="457200" rtl="0" eaLnBrk="1" latinLnBrk="0" hangingPunct="1">
                        <a:defRPr sz="1800" kern="1200">
                          <a:solidFill>
                            <a:schemeClr val="tx1"/>
                          </a:solidFill>
                          <a:latin typeface="Gill Sans MT" panose="020B0502020104020203"/>
                        </a:defRPr>
                      </a:lvl6pPr>
                      <a:lvl7pPr marL="2743200" algn="l" defTabSz="457200" rtl="0" eaLnBrk="1" latinLnBrk="0" hangingPunct="1">
                        <a:defRPr sz="1800" kern="1200">
                          <a:solidFill>
                            <a:schemeClr val="tx1"/>
                          </a:solidFill>
                          <a:latin typeface="Gill Sans MT" panose="020B0502020104020203"/>
                        </a:defRPr>
                      </a:lvl7pPr>
                      <a:lvl8pPr marL="3200400" algn="l" defTabSz="457200" rtl="0" eaLnBrk="1" latinLnBrk="0" hangingPunct="1">
                        <a:defRPr sz="1800" kern="1200">
                          <a:solidFill>
                            <a:schemeClr val="tx1"/>
                          </a:solidFill>
                          <a:latin typeface="Gill Sans MT" panose="020B0502020104020203"/>
                        </a:defRPr>
                      </a:lvl8pPr>
                      <a:lvl9pPr marL="3657600" algn="l" defTabSz="457200" rtl="0" eaLnBrk="1" latinLnBrk="0" hangingPunct="1">
                        <a:defRPr sz="1800" kern="1200">
                          <a:solidFill>
                            <a:schemeClr val="tx1"/>
                          </a:solidFill>
                          <a:latin typeface="Gill Sans MT" panose="020B0502020104020203"/>
                        </a:defRPr>
                      </a:lvl9pPr>
                    </a:lstStyle>
                    <a:p>
                      <a:pPr algn="ctr" fontAlgn="ctr"/>
                      <a:r>
                        <a:rPr lang="es-CO" sz="1000" b="0" i="0" u="none" strike="noStrike">
                          <a:solidFill>
                            <a:srgbClr val="000000"/>
                          </a:solidFill>
                          <a:effectLst/>
                          <a:latin typeface="Calibri" panose="020F0502020204030204" pitchFamily="34" charset="0"/>
                        </a:rPr>
                        <a:t>89.38%</a:t>
                      </a:r>
                    </a:p>
                  </a:txBody>
                  <a:tcPr marL="6870" marR="6870" marT="6870" marB="0" anchor="ct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09"/>
                  </a:ext>
                </a:extLst>
              </a:tr>
              <a:tr h="279255">
                <a:tc>
                  <a:txBody>
                    <a:bodyPr/>
                    <a:lstStyle>
                      <a:lvl1pPr marL="0" algn="l" defTabSz="457200" rtl="0" eaLnBrk="1" latinLnBrk="0" hangingPunct="1">
                        <a:defRPr sz="1800" kern="1200">
                          <a:solidFill>
                            <a:schemeClr val="tx1"/>
                          </a:solidFill>
                          <a:latin typeface="Gill Sans MT" panose="020B0502020104020203"/>
                        </a:defRPr>
                      </a:lvl1pPr>
                      <a:lvl2pPr marL="457200" algn="l" defTabSz="457200" rtl="0" eaLnBrk="1" latinLnBrk="0" hangingPunct="1">
                        <a:defRPr sz="1800" kern="1200">
                          <a:solidFill>
                            <a:schemeClr val="tx1"/>
                          </a:solidFill>
                          <a:latin typeface="Gill Sans MT" panose="020B0502020104020203"/>
                        </a:defRPr>
                      </a:lvl2pPr>
                      <a:lvl3pPr marL="914400" algn="l" defTabSz="457200" rtl="0" eaLnBrk="1" latinLnBrk="0" hangingPunct="1">
                        <a:defRPr sz="1800" kern="1200">
                          <a:solidFill>
                            <a:schemeClr val="tx1"/>
                          </a:solidFill>
                          <a:latin typeface="Gill Sans MT" panose="020B0502020104020203"/>
                        </a:defRPr>
                      </a:lvl3pPr>
                      <a:lvl4pPr marL="1371600" algn="l" defTabSz="457200" rtl="0" eaLnBrk="1" latinLnBrk="0" hangingPunct="1">
                        <a:defRPr sz="1800" kern="1200">
                          <a:solidFill>
                            <a:schemeClr val="tx1"/>
                          </a:solidFill>
                          <a:latin typeface="Gill Sans MT" panose="020B0502020104020203"/>
                        </a:defRPr>
                      </a:lvl4pPr>
                      <a:lvl5pPr marL="1828800" algn="l" defTabSz="457200" rtl="0" eaLnBrk="1" latinLnBrk="0" hangingPunct="1">
                        <a:defRPr sz="1800" kern="1200">
                          <a:solidFill>
                            <a:schemeClr val="tx1"/>
                          </a:solidFill>
                          <a:latin typeface="Gill Sans MT" panose="020B0502020104020203"/>
                        </a:defRPr>
                      </a:lvl5pPr>
                      <a:lvl6pPr marL="2286000" algn="l" defTabSz="457200" rtl="0" eaLnBrk="1" latinLnBrk="0" hangingPunct="1">
                        <a:defRPr sz="1800" kern="1200">
                          <a:solidFill>
                            <a:schemeClr val="tx1"/>
                          </a:solidFill>
                          <a:latin typeface="Gill Sans MT" panose="020B0502020104020203"/>
                        </a:defRPr>
                      </a:lvl6pPr>
                      <a:lvl7pPr marL="2743200" algn="l" defTabSz="457200" rtl="0" eaLnBrk="1" latinLnBrk="0" hangingPunct="1">
                        <a:defRPr sz="1800" kern="1200">
                          <a:solidFill>
                            <a:schemeClr val="tx1"/>
                          </a:solidFill>
                          <a:latin typeface="Gill Sans MT" panose="020B0502020104020203"/>
                        </a:defRPr>
                      </a:lvl7pPr>
                      <a:lvl8pPr marL="3200400" algn="l" defTabSz="457200" rtl="0" eaLnBrk="1" latinLnBrk="0" hangingPunct="1">
                        <a:defRPr sz="1800" kern="1200">
                          <a:solidFill>
                            <a:schemeClr val="tx1"/>
                          </a:solidFill>
                          <a:latin typeface="Gill Sans MT" panose="020B0502020104020203"/>
                        </a:defRPr>
                      </a:lvl8pPr>
                      <a:lvl9pPr marL="3657600" algn="l" defTabSz="457200" rtl="0" eaLnBrk="1" latinLnBrk="0" hangingPunct="1">
                        <a:defRPr sz="1800" kern="1200">
                          <a:solidFill>
                            <a:schemeClr val="tx1"/>
                          </a:solidFill>
                          <a:latin typeface="Gill Sans MT" panose="020B0502020104020203"/>
                        </a:defRPr>
                      </a:lvl9pPr>
                    </a:lstStyle>
                    <a:p>
                      <a:pPr algn="ctr" fontAlgn="ctr"/>
                      <a:r>
                        <a:rPr lang="es-CO" sz="1000" b="0" i="0" u="none" strike="noStrike">
                          <a:solidFill>
                            <a:srgbClr val="000000"/>
                          </a:solidFill>
                          <a:effectLst/>
                          <a:latin typeface="Calibri" panose="020F0502020204030204" pitchFamily="34" charset="0"/>
                        </a:rPr>
                        <a:t>306</a:t>
                      </a:r>
                    </a:p>
                  </a:txBody>
                  <a:tcPr marL="6870" marR="6870" marT="6870" marB="0" anchor="ctr">
                    <a:lnL>
                      <a:noFill/>
                    </a:lnL>
                    <a:lnR>
                      <a:noFill/>
                    </a:lnR>
                    <a:lnT>
                      <a:noFill/>
                    </a:lnT>
                    <a:lnB>
                      <a:noFill/>
                    </a:lnB>
                    <a:lnTlToBr w="12700" cmpd="sng">
                      <a:noFill/>
                      <a:prstDash val="solid"/>
                    </a:lnTlToBr>
                    <a:lnBlToTr w="12700" cmpd="sng">
                      <a:noFill/>
                      <a:prstDash val="solid"/>
                    </a:lnBlToTr>
                    <a:solidFill>
                      <a:srgbClr val="E7E7E7"/>
                    </a:solidFill>
                  </a:tcPr>
                </a:tc>
                <a:tc>
                  <a:txBody>
                    <a:bodyPr/>
                    <a:lstStyle>
                      <a:lvl1pPr marL="0" algn="l" defTabSz="457200" rtl="0" eaLnBrk="1" latinLnBrk="0" hangingPunct="1">
                        <a:defRPr sz="1800" kern="1200">
                          <a:solidFill>
                            <a:schemeClr val="tx1"/>
                          </a:solidFill>
                          <a:latin typeface="Gill Sans MT" panose="020B0502020104020203"/>
                        </a:defRPr>
                      </a:lvl1pPr>
                      <a:lvl2pPr marL="457200" algn="l" defTabSz="457200" rtl="0" eaLnBrk="1" latinLnBrk="0" hangingPunct="1">
                        <a:defRPr sz="1800" kern="1200">
                          <a:solidFill>
                            <a:schemeClr val="tx1"/>
                          </a:solidFill>
                          <a:latin typeface="Gill Sans MT" panose="020B0502020104020203"/>
                        </a:defRPr>
                      </a:lvl2pPr>
                      <a:lvl3pPr marL="914400" algn="l" defTabSz="457200" rtl="0" eaLnBrk="1" latinLnBrk="0" hangingPunct="1">
                        <a:defRPr sz="1800" kern="1200">
                          <a:solidFill>
                            <a:schemeClr val="tx1"/>
                          </a:solidFill>
                          <a:latin typeface="Gill Sans MT" panose="020B0502020104020203"/>
                        </a:defRPr>
                      </a:lvl3pPr>
                      <a:lvl4pPr marL="1371600" algn="l" defTabSz="457200" rtl="0" eaLnBrk="1" latinLnBrk="0" hangingPunct="1">
                        <a:defRPr sz="1800" kern="1200">
                          <a:solidFill>
                            <a:schemeClr val="tx1"/>
                          </a:solidFill>
                          <a:latin typeface="Gill Sans MT" panose="020B0502020104020203"/>
                        </a:defRPr>
                      </a:lvl4pPr>
                      <a:lvl5pPr marL="1828800" algn="l" defTabSz="457200" rtl="0" eaLnBrk="1" latinLnBrk="0" hangingPunct="1">
                        <a:defRPr sz="1800" kern="1200">
                          <a:solidFill>
                            <a:schemeClr val="tx1"/>
                          </a:solidFill>
                          <a:latin typeface="Gill Sans MT" panose="020B0502020104020203"/>
                        </a:defRPr>
                      </a:lvl5pPr>
                      <a:lvl6pPr marL="2286000" algn="l" defTabSz="457200" rtl="0" eaLnBrk="1" latinLnBrk="0" hangingPunct="1">
                        <a:defRPr sz="1800" kern="1200">
                          <a:solidFill>
                            <a:schemeClr val="tx1"/>
                          </a:solidFill>
                          <a:latin typeface="Gill Sans MT" panose="020B0502020104020203"/>
                        </a:defRPr>
                      </a:lvl6pPr>
                      <a:lvl7pPr marL="2743200" algn="l" defTabSz="457200" rtl="0" eaLnBrk="1" latinLnBrk="0" hangingPunct="1">
                        <a:defRPr sz="1800" kern="1200">
                          <a:solidFill>
                            <a:schemeClr val="tx1"/>
                          </a:solidFill>
                          <a:latin typeface="Gill Sans MT" panose="020B0502020104020203"/>
                        </a:defRPr>
                      </a:lvl7pPr>
                      <a:lvl8pPr marL="3200400" algn="l" defTabSz="457200" rtl="0" eaLnBrk="1" latinLnBrk="0" hangingPunct="1">
                        <a:defRPr sz="1800" kern="1200">
                          <a:solidFill>
                            <a:schemeClr val="tx1"/>
                          </a:solidFill>
                          <a:latin typeface="Gill Sans MT" panose="020B0502020104020203"/>
                        </a:defRPr>
                      </a:lvl8pPr>
                      <a:lvl9pPr marL="3657600" algn="l" defTabSz="457200" rtl="0" eaLnBrk="1" latinLnBrk="0" hangingPunct="1">
                        <a:defRPr sz="1800" kern="1200">
                          <a:solidFill>
                            <a:schemeClr val="tx1"/>
                          </a:solidFill>
                          <a:latin typeface="Gill Sans MT" panose="020B0502020104020203"/>
                        </a:defRPr>
                      </a:lvl9pPr>
                    </a:lstStyle>
                    <a:p>
                      <a:pPr algn="l" fontAlgn="ctr"/>
                      <a:r>
                        <a:rPr lang="es-CO" sz="1000" b="0" i="0" u="none" strike="noStrike">
                          <a:solidFill>
                            <a:srgbClr val="000000"/>
                          </a:solidFill>
                          <a:effectLst/>
                          <a:latin typeface="Calibri" panose="020F0502020204030204" pitchFamily="34" charset="0"/>
                        </a:rPr>
                        <a:t>CASA</a:t>
                      </a:r>
                    </a:p>
                  </a:txBody>
                  <a:tcPr marL="6870" marR="6870" marT="6870" marB="0" anchor="ctr">
                    <a:lnL>
                      <a:noFill/>
                    </a:lnL>
                    <a:lnR>
                      <a:noFill/>
                    </a:lnR>
                    <a:lnT>
                      <a:noFill/>
                    </a:lnT>
                    <a:lnB>
                      <a:noFill/>
                    </a:lnB>
                    <a:lnTlToBr w="12700" cmpd="sng">
                      <a:noFill/>
                      <a:prstDash val="solid"/>
                    </a:lnTlToBr>
                    <a:lnBlToTr w="12700" cmpd="sng">
                      <a:noFill/>
                      <a:prstDash val="solid"/>
                    </a:lnBlToTr>
                    <a:solidFill>
                      <a:srgbClr val="E7E7E7"/>
                    </a:solidFill>
                  </a:tcPr>
                </a:tc>
                <a:tc>
                  <a:txBody>
                    <a:bodyPr/>
                    <a:lstStyle>
                      <a:lvl1pPr marL="0" algn="l" defTabSz="457200" rtl="0" eaLnBrk="1" latinLnBrk="0" hangingPunct="1">
                        <a:defRPr sz="1800" kern="1200">
                          <a:solidFill>
                            <a:schemeClr val="tx1"/>
                          </a:solidFill>
                          <a:latin typeface="Gill Sans MT" panose="020B0502020104020203"/>
                        </a:defRPr>
                      </a:lvl1pPr>
                      <a:lvl2pPr marL="457200" algn="l" defTabSz="457200" rtl="0" eaLnBrk="1" latinLnBrk="0" hangingPunct="1">
                        <a:defRPr sz="1800" kern="1200">
                          <a:solidFill>
                            <a:schemeClr val="tx1"/>
                          </a:solidFill>
                          <a:latin typeface="Gill Sans MT" panose="020B0502020104020203"/>
                        </a:defRPr>
                      </a:lvl2pPr>
                      <a:lvl3pPr marL="914400" algn="l" defTabSz="457200" rtl="0" eaLnBrk="1" latinLnBrk="0" hangingPunct="1">
                        <a:defRPr sz="1800" kern="1200">
                          <a:solidFill>
                            <a:schemeClr val="tx1"/>
                          </a:solidFill>
                          <a:latin typeface="Gill Sans MT" panose="020B0502020104020203"/>
                        </a:defRPr>
                      </a:lvl3pPr>
                      <a:lvl4pPr marL="1371600" algn="l" defTabSz="457200" rtl="0" eaLnBrk="1" latinLnBrk="0" hangingPunct="1">
                        <a:defRPr sz="1800" kern="1200">
                          <a:solidFill>
                            <a:schemeClr val="tx1"/>
                          </a:solidFill>
                          <a:latin typeface="Gill Sans MT" panose="020B0502020104020203"/>
                        </a:defRPr>
                      </a:lvl4pPr>
                      <a:lvl5pPr marL="1828800" algn="l" defTabSz="457200" rtl="0" eaLnBrk="1" latinLnBrk="0" hangingPunct="1">
                        <a:defRPr sz="1800" kern="1200">
                          <a:solidFill>
                            <a:schemeClr val="tx1"/>
                          </a:solidFill>
                          <a:latin typeface="Gill Sans MT" panose="020B0502020104020203"/>
                        </a:defRPr>
                      </a:lvl5pPr>
                      <a:lvl6pPr marL="2286000" algn="l" defTabSz="457200" rtl="0" eaLnBrk="1" latinLnBrk="0" hangingPunct="1">
                        <a:defRPr sz="1800" kern="1200">
                          <a:solidFill>
                            <a:schemeClr val="tx1"/>
                          </a:solidFill>
                          <a:latin typeface="Gill Sans MT" panose="020B0502020104020203"/>
                        </a:defRPr>
                      </a:lvl6pPr>
                      <a:lvl7pPr marL="2743200" algn="l" defTabSz="457200" rtl="0" eaLnBrk="1" latinLnBrk="0" hangingPunct="1">
                        <a:defRPr sz="1800" kern="1200">
                          <a:solidFill>
                            <a:schemeClr val="tx1"/>
                          </a:solidFill>
                          <a:latin typeface="Gill Sans MT" panose="020B0502020104020203"/>
                        </a:defRPr>
                      </a:lvl7pPr>
                      <a:lvl8pPr marL="3200400" algn="l" defTabSz="457200" rtl="0" eaLnBrk="1" latinLnBrk="0" hangingPunct="1">
                        <a:defRPr sz="1800" kern="1200">
                          <a:solidFill>
                            <a:schemeClr val="tx1"/>
                          </a:solidFill>
                          <a:latin typeface="Gill Sans MT" panose="020B0502020104020203"/>
                        </a:defRPr>
                      </a:lvl8pPr>
                      <a:lvl9pPr marL="3657600" algn="l" defTabSz="457200" rtl="0" eaLnBrk="1" latinLnBrk="0" hangingPunct="1">
                        <a:defRPr sz="1800" kern="1200">
                          <a:solidFill>
                            <a:schemeClr val="tx1"/>
                          </a:solidFill>
                          <a:latin typeface="Gill Sans MT" panose="020B0502020104020203"/>
                        </a:defRPr>
                      </a:lvl9pPr>
                    </a:lstStyle>
                    <a:p>
                      <a:pPr algn="l" fontAlgn="ctr"/>
                      <a:r>
                        <a:rPr lang="es-CO" sz="1000" b="0" i="0" u="none" strike="noStrike">
                          <a:solidFill>
                            <a:srgbClr val="000000"/>
                          </a:solidFill>
                          <a:effectLst/>
                          <a:latin typeface="Calibri" panose="020F0502020204030204" pitchFamily="34" charset="0"/>
                        </a:rPr>
                        <a:t>CL 14     4    22</a:t>
                      </a:r>
                    </a:p>
                  </a:txBody>
                  <a:tcPr marL="6870" marR="6870" marT="6870" marB="0" anchor="ctr">
                    <a:lnL>
                      <a:noFill/>
                    </a:lnL>
                    <a:lnR>
                      <a:noFill/>
                    </a:lnR>
                    <a:lnT>
                      <a:noFill/>
                    </a:lnT>
                    <a:lnB>
                      <a:noFill/>
                    </a:lnB>
                    <a:lnTlToBr w="12700" cmpd="sng">
                      <a:noFill/>
                      <a:prstDash val="solid"/>
                    </a:lnTlToBr>
                    <a:lnBlToTr w="12700" cmpd="sng">
                      <a:noFill/>
                      <a:prstDash val="solid"/>
                    </a:lnBlToTr>
                    <a:solidFill>
                      <a:srgbClr val="E7E7E7"/>
                    </a:solidFill>
                  </a:tcPr>
                </a:tc>
                <a:tc>
                  <a:txBody>
                    <a:bodyPr/>
                    <a:lstStyle>
                      <a:lvl1pPr marL="0" algn="l" defTabSz="457200" rtl="0" eaLnBrk="1" latinLnBrk="0" hangingPunct="1">
                        <a:defRPr sz="1800" kern="1200">
                          <a:solidFill>
                            <a:schemeClr val="tx1"/>
                          </a:solidFill>
                          <a:latin typeface="Gill Sans MT" panose="020B0502020104020203"/>
                        </a:defRPr>
                      </a:lvl1pPr>
                      <a:lvl2pPr marL="457200" algn="l" defTabSz="457200" rtl="0" eaLnBrk="1" latinLnBrk="0" hangingPunct="1">
                        <a:defRPr sz="1800" kern="1200">
                          <a:solidFill>
                            <a:schemeClr val="tx1"/>
                          </a:solidFill>
                          <a:latin typeface="Gill Sans MT" panose="020B0502020104020203"/>
                        </a:defRPr>
                      </a:lvl2pPr>
                      <a:lvl3pPr marL="914400" algn="l" defTabSz="457200" rtl="0" eaLnBrk="1" latinLnBrk="0" hangingPunct="1">
                        <a:defRPr sz="1800" kern="1200">
                          <a:solidFill>
                            <a:schemeClr val="tx1"/>
                          </a:solidFill>
                          <a:latin typeface="Gill Sans MT" panose="020B0502020104020203"/>
                        </a:defRPr>
                      </a:lvl3pPr>
                      <a:lvl4pPr marL="1371600" algn="l" defTabSz="457200" rtl="0" eaLnBrk="1" latinLnBrk="0" hangingPunct="1">
                        <a:defRPr sz="1800" kern="1200">
                          <a:solidFill>
                            <a:schemeClr val="tx1"/>
                          </a:solidFill>
                          <a:latin typeface="Gill Sans MT" panose="020B0502020104020203"/>
                        </a:defRPr>
                      </a:lvl4pPr>
                      <a:lvl5pPr marL="1828800" algn="l" defTabSz="457200" rtl="0" eaLnBrk="1" latinLnBrk="0" hangingPunct="1">
                        <a:defRPr sz="1800" kern="1200">
                          <a:solidFill>
                            <a:schemeClr val="tx1"/>
                          </a:solidFill>
                          <a:latin typeface="Gill Sans MT" panose="020B0502020104020203"/>
                        </a:defRPr>
                      </a:lvl5pPr>
                      <a:lvl6pPr marL="2286000" algn="l" defTabSz="457200" rtl="0" eaLnBrk="1" latinLnBrk="0" hangingPunct="1">
                        <a:defRPr sz="1800" kern="1200">
                          <a:solidFill>
                            <a:schemeClr val="tx1"/>
                          </a:solidFill>
                          <a:latin typeface="Gill Sans MT" panose="020B0502020104020203"/>
                        </a:defRPr>
                      </a:lvl6pPr>
                      <a:lvl7pPr marL="2743200" algn="l" defTabSz="457200" rtl="0" eaLnBrk="1" latinLnBrk="0" hangingPunct="1">
                        <a:defRPr sz="1800" kern="1200">
                          <a:solidFill>
                            <a:schemeClr val="tx1"/>
                          </a:solidFill>
                          <a:latin typeface="Gill Sans MT" panose="020B0502020104020203"/>
                        </a:defRPr>
                      </a:lvl7pPr>
                      <a:lvl8pPr marL="3200400" algn="l" defTabSz="457200" rtl="0" eaLnBrk="1" latinLnBrk="0" hangingPunct="1">
                        <a:defRPr sz="1800" kern="1200">
                          <a:solidFill>
                            <a:schemeClr val="tx1"/>
                          </a:solidFill>
                          <a:latin typeface="Gill Sans MT" panose="020B0502020104020203"/>
                        </a:defRPr>
                      </a:lvl8pPr>
                      <a:lvl9pPr marL="3657600" algn="l" defTabSz="457200" rtl="0" eaLnBrk="1" latinLnBrk="0" hangingPunct="1">
                        <a:defRPr sz="1800" kern="1200">
                          <a:solidFill>
                            <a:schemeClr val="tx1"/>
                          </a:solidFill>
                          <a:latin typeface="Gill Sans MT" panose="020B0502020104020203"/>
                        </a:defRPr>
                      </a:lvl9pPr>
                    </a:lstStyle>
                    <a:p>
                      <a:pPr algn="l" fontAlgn="ctr"/>
                      <a:r>
                        <a:rPr lang="es-CO" sz="1000" b="0" i="0" u="none" strike="noStrike">
                          <a:solidFill>
                            <a:srgbClr val="000000"/>
                          </a:solidFill>
                          <a:effectLst/>
                          <a:latin typeface="Calibri" panose="020F0502020204030204" pitchFamily="34" charset="0"/>
                        </a:rPr>
                        <a:t>POPAYAN</a:t>
                      </a:r>
                    </a:p>
                  </a:txBody>
                  <a:tcPr marL="6870" marR="6870" marT="6870" marB="0" anchor="ctr">
                    <a:lnL>
                      <a:noFill/>
                    </a:lnL>
                    <a:lnR>
                      <a:noFill/>
                    </a:lnR>
                    <a:lnT>
                      <a:noFill/>
                    </a:lnT>
                    <a:lnB>
                      <a:noFill/>
                    </a:lnB>
                    <a:lnTlToBr w="12700" cmpd="sng">
                      <a:noFill/>
                      <a:prstDash val="solid"/>
                    </a:lnTlToBr>
                    <a:lnBlToTr w="12700" cmpd="sng">
                      <a:noFill/>
                      <a:prstDash val="solid"/>
                    </a:lnBlToTr>
                    <a:solidFill>
                      <a:srgbClr val="E7E7E7"/>
                    </a:solidFill>
                  </a:tcPr>
                </a:tc>
                <a:tc>
                  <a:txBody>
                    <a:bodyPr/>
                    <a:lstStyle>
                      <a:lvl1pPr marL="0" algn="l" defTabSz="457200" rtl="0" eaLnBrk="1" latinLnBrk="0" hangingPunct="1">
                        <a:defRPr sz="1800" kern="1200">
                          <a:solidFill>
                            <a:schemeClr val="tx1"/>
                          </a:solidFill>
                          <a:latin typeface="Gill Sans MT" panose="020B0502020104020203"/>
                        </a:defRPr>
                      </a:lvl1pPr>
                      <a:lvl2pPr marL="457200" algn="l" defTabSz="457200" rtl="0" eaLnBrk="1" latinLnBrk="0" hangingPunct="1">
                        <a:defRPr sz="1800" kern="1200">
                          <a:solidFill>
                            <a:schemeClr val="tx1"/>
                          </a:solidFill>
                          <a:latin typeface="Gill Sans MT" panose="020B0502020104020203"/>
                        </a:defRPr>
                      </a:lvl2pPr>
                      <a:lvl3pPr marL="914400" algn="l" defTabSz="457200" rtl="0" eaLnBrk="1" latinLnBrk="0" hangingPunct="1">
                        <a:defRPr sz="1800" kern="1200">
                          <a:solidFill>
                            <a:schemeClr val="tx1"/>
                          </a:solidFill>
                          <a:latin typeface="Gill Sans MT" panose="020B0502020104020203"/>
                        </a:defRPr>
                      </a:lvl3pPr>
                      <a:lvl4pPr marL="1371600" algn="l" defTabSz="457200" rtl="0" eaLnBrk="1" latinLnBrk="0" hangingPunct="1">
                        <a:defRPr sz="1800" kern="1200">
                          <a:solidFill>
                            <a:schemeClr val="tx1"/>
                          </a:solidFill>
                          <a:latin typeface="Gill Sans MT" panose="020B0502020104020203"/>
                        </a:defRPr>
                      </a:lvl4pPr>
                      <a:lvl5pPr marL="1828800" algn="l" defTabSz="457200" rtl="0" eaLnBrk="1" latinLnBrk="0" hangingPunct="1">
                        <a:defRPr sz="1800" kern="1200">
                          <a:solidFill>
                            <a:schemeClr val="tx1"/>
                          </a:solidFill>
                          <a:latin typeface="Gill Sans MT" panose="020B0502020104020203"/>
                        </a:defRPr>
                      </a:lvl5pPr>
                      <a:lvl6pPr marL="2286000" algn="l" defTabSz="457200" rtl="0" eaLnBrk="1" latinLnBrk="0" hangingPunct="1">
                        <a:defRPr sz="1800" kern="1200">
                          <a:solidFill>
                            <a:schemeClr val="tx1"/>
                          </a:solidFill>
                          <a:latin typeface="Gill Sans MT" panose="020B0502020104020203"/>
                        </a:defRPr>
                      </a:lvl6pPr>
                      <a:lvl7pPr marL="2743200" algn="l" defTabSz="457200" rtl="0" eaLnBrk="1" latinLnBrk="0" hangingPunct="1">
                        <a:defRPr sz="1800" kern="1200">
                          <a:solidFill>
                            <a:schemeClr val="tx1"/>
                          </a:solidFill>
                          <a:latin typeface="Gill Sans MT" panose="020B0502020104020203"/>
                        </a:defRPr>
                      </a:lvl7pPr>
                      <a:lvl8pPr marL="3200400" algn="l" defTabSz="457200" rtl="0" eaLnBrk="1" latinLnBrk="0" hangingPunct="1">
                        <a:defRPr sz="1800" kern="1200">
                          <a:solidFill>
                            <a:schemeClr val="tx1"/>
                          </a:solidFill>
                          <a:latin typeface="Gill Sans MT" panose="020B0502020104020203"/>
                        </a:defRPr>
                      </a:lvl8pPr>
                      <a:lvl9pPr marL="3657600" algn="l" defTabSz="457200" rtl="0" eaLnBrk="1" latinLnBrk="0" hangingPunct="1">
                        <a:defRPr sz="1800" kern="1200">
                          <a:solidFill>
                            <a:schemeClr val="tx1"/>
                          </a:solidFill>
                          <a:latin typeface="Gill Sans MT" panose="020B0502020104020203"/>
                        </a:defRPr>
                      </a:lvl9pPr>
                    </a:lstStyle>
                    <a:p>
                      <a:pPr algn="r" fontAlgn="ctr"/>
                      <a:r>
                        <a:rPr lang="es-CO" sz="1000" b="0" i="0" u="none" strike="noStrike">
                          <a:solidFill>
                            <a:srgbClr val="000000"/>
                          </a:solidFill>
                          <a:effectLst/>
                          <a:latin typeface="Calibri" panose="020F0502020204030204" pitchFamily="34" charset="0"/>
                        </a:rPr>
                        <a:t>$ 60,660,000</a:t>
                      </a:r>
                    </a:p>
                  </a:txBody>
                  <a:tcPr marL="6870" marR="6870" marT="6870" marB="0" anchor="ctr">
                    <a:lnL>
                      <a:noFill/>
                    </a:lnL>
                    <a:lnR>
                      <a:noFill/>
                    </a:lnR>
                    <a:lnT>
                      <a:noFill/>
                    </a:lnT>
                    <a:lnB>
                      <a:noFill/>
                    </a:lnB>
                    <a:lnTlToBr w="12700" cmpd="sng">
                      <a:noFill/>
                      <a:prstDash val="solid"/>
                    </a:lnTlToBr>
                    <a:lnBlToTr w="12700" cmpd="sng">
                      <a:noFill/>
                      <a:prstDash val="solid"/>
                    </a:lnBlToTr>
                    <a:solidFill>
                      <a:srgbClr val="E7E7E7"/>
                    </a:solidFill>
                  </a:tcPr>
                </a:tc>
                <a:tc>
                  <a:txBody>
                    <a:bodyPr/>
                    <a:lstStyle>
                      <a:lvl1pPr marL="0" algn="l" defTabSz="457200" rtl="0" eaLnBrk="1" latinLnBrk="0" hangingPunct="1">
                        <a:defRPr sz="1800" kern="1200">
                          <a:solidFill>
                            <a:schemeClr val="tx1"/>
                          </a:solidFill>
                          <a:latin typeface="Gill Sans MT" panose="020B0502020104020203"/>
                        </a:defRPr>
                      </a:lvl1pPr>
                      <a:lvl2pPr marL="457200" algn="l" defTabSz="457200" rtl="0" eaLnBrk="1" latinLnBrk="0" hangingPunct="1">
                        <a:defRPr sz="1800" kern="1200">
                          <a:solidFill>
                            <a:schemeClr val="tx1"/>
                          </a:solidFill>
                          <a:latin typeface="Gill Sans MT" panose="020B0502020104020203"/>
                        </a:defRPr>
                      </a:lvl2pPr>
                      <a:lvl3pPr marL="914400" algn="l" defTabSz="457200" rtl="0" eaLnBrk="1" latinLnBrk="0" hangingPunct="1">
                        <a:defRPr sz="1800" kern="1200">
                          <a:solidFill>
                            <a:schemeClr val="tx1"/>
                          </a:solidFill>
                          <a:latin typeface="Gill Sans MT" panose="020B0502020104020203"/>
                        </a:defRPr>
                      </a:lvl3pPr>
                      <a:lvl4pPr marL="1371600" algn="l" defTabSz="457200" rtl="0" eaLnBrk="1" latinLnBrk="0" hangingPunct="1">
                        <a:defRPr sz="1800" kern="1200">
                          <a:solidFill>
                            <a:schemeClr val="tx1"/>
                          </a:solidFill>
                          <a:latin typeface="Gill Sans MT" panose="020B0502020104020203"/>
                        </a:defRPr>
                      </a:lvl4pPr>
                      <a:lvl5pPr marL="1828800" algn="l" defTabSz="457200" rtl="0" eaLnBrk="1" latinLnBrk="0" hangingPunct="1">
                        <a:defRPr sz="1800" kern="1200">
                          <a:solidFill>
                            <a:schemeClr val="tx1"/>
                          </a:solidFill>
                          <a:latin typeface="Gill Sans MT" panose="020B0502020104020203"/>
                        </a:defRPr>
                      </a:lvl5pPr>
                      <a:lvl6pPr marL="2286000" algn="l" defTabSz="457200" rtl="0" eaLnBrk="1" latinLnBrk="0" hangingPunct="1">
                        <a:defRPr sz="1800" kern="1200">
                          <a:solidFill>
                            <a:schemeClr val="tx1"/>
                          </a:solidFill>
                          <a:latin typeface="Gill Sans MT" panose="020B0502020104020203"/>
                        </a:defRPr>
                      </a:lvl6pPr>
                      <a:lvl7pPr marL="2743200" algn="l" defTabSz="457200" rtl="0" eaLnBrk="1" latinLnBrk="0" hangingPunct="1">
                        <a:defRPr sz="1800" kern="1200">
                          <a:solidFill>
                            <a:schemeClr val="tx1"/>
                          </a:solidFill>
                          <a:latin typeface="Gill Sans MT" panose="020B0502020104020203"/>
                        </a:defRPr>
                      </a:lvl7pPr>
                      <a:lvl8pPr marL="3200400" algn="l" defTabSz="457200" rtl="0" eaLnBrk="1" latinLnBrk="0" hangingPunct="1">
                        <a:defRPr sz="1800" kern="1200">
                          <a:solidFill>
                            <a:schemeClr val="tx1"/>
                          </a:solidFill>
                          <a:latin typeface="Gill Sans MT" panose="020B0502020104020203"/>
                        </a:defRPr>
                      </a:lvl8pPr>
                      <a:lvl9pPr marL="3657600" algn="l" defTabSz="457200" rtl="0" eaLnBrk="1" latinLnBrk="0" hangingPunct="1">
                        <a:defRPr sz="1800" kern="1200">
                          <a:solidFill>
                            <a:schemeClr val="tx1"/>
                          </a:solidFill>
                          <a:latin typeface="Gill Sans MT" panose="020B0502020104020203"/>
                        </a:defRPr>
                      </a:lvl9pPr>
                    </a:lstStyle>
                    <a:p>
                      <a:pPr algn="ctr" fontAlgn="ctr"/>
                      <a:r>
                        <a:rPr lang="es-CO" sz="1000" b="0" i="0" u="none" strike="noStrike" dirty="0">
                          <a:solidFill>
                            <a:srgbClr val="000000"/>
                          </a:solidFill>
                          <a:effectLst/>
                          <a:latin typeface="Calibri" panose="020F0502020204030204" pitchFamily="34" charset="0"/>
                        </a:rPr>
                        <a:t>OCUPACION ILEGAL</a:t>
                      </a:r>
                    </a:p>
                  </a:txBody>
                  <a:tcPr marL="6870" marR="6870" marT="6870" marB="0" anchor="ctr">
                    <a:lnL>
                      <a:noFill/>
                    </a:lnL>
                    <a:lnR>
                      <a:noFill/>
                    </a:lnR>
                    <a:lnT>
                      <a:noFill/>
                    </a:lnT>
                    <a:lnB>
                      <a:noFill/>
                    </a:lnB>
                    <a:lnTlToBr w="12700" cmpd="sng">
                      <a:noFill/>
                      <a:prstDash val="solid"/>
                    </a:lnTlToBr>
                    <a:lnBlToTr w="12700" cmpd="sng">
                      <a:noFill/>
                      <a:prstDash val="solid"/>
                    </a:lnBlToTr>
                    <a:solidFill>
                      <a:srgbClr val="E7E7E7"/>
                    </a:solidFill>
                  </a:tcPr>
                </a:tc>
                <a:tc>
                  <a:txBody>
                    <a:bodyPr/>
                    <a:lstStyle>
                      <a:lvl1pPr marL="0" algn="l" defTabSz="457200" rtl="0" eaLnBrk="1" latinLnBrk="0" hangingPunct="1">
                        <a:defRPr sz="1800" kern="1200">
                          <a:solidFill>
                            <a:schemeClr val="tx1"/>
                          </a:solidFill>
                          <a:latin typeface="Gill Sans MT" panose="020B0502020104020203"/>
                        </a:defRPr>
                      </a:lvl1pPr>
                      <a:lvl2pPr marL="457200" algn="l" defTabSz="457200" rtl="0" eaLnBrk="1" latinLnBrk="0" hangingPunct="1">
                        <a:defRPr sz="1800" kern="1200">
                          <a:solidFill>
                            <a:schemeClr val="tx1"/>
                          </a:solidFill>
                          <a:latin typeface="Gill Sans MT" panose="020B0502020104020203"/>
                        </a:defRPr>
                      </a:lvl2pPr>
                      <a:lvl3pPr marL="914400" algn="l" defTabSz="457200" rtl="0" eaLnBrk="1" latinLnBrk="0" hangingPunct="1">
                        <a:defRPr sz="1800" kern="1200">
                          <a:solidFill>
                            <a:schemeClr val="tx1"/>
                          </a:solidFill>
                          <a:latin typeface="Gill Sans MT" panose="020B0502020104020203"/>
                        </a:defRPr>
                      </a:lvl3pPr>
                      <a:lvl4pPr marL="1371600" algn="l" defTabSz="457200" rtl="0" eaLnBrk="1" latinLnBrk="0" hangingPunct="1">
                        <a:defRPr sz="1800" kern="1200">
                          <a:solidFill>
                            <a:schemeClr val="tx1"/>
                          </a:solidFill>
                          <a:latin typeface="Gill Sans MT" panose="020B0502020104020203"/>
                        </a:defRPr>
                      </a:lvl4pPr>
                      <a:lvl5pPr marL="1828800" algn="l" defTabSz="457200" rtl="0" eaLnBrk="1" latinLnBrk="0" hangingPunct="1">
                        <a:defRPr sz="1800" kern="1200">
                          <a:solidFill>
                            <a:schemeClr val="tx1"/>
                          </a:solidFill>
                          <a:latin typeface="Gill Sans MT" panose="020B0502020104020203"/>
                        </a:defRPr>
                      </a:lvl5pPr>
                      <a:lvl6pPr marL="2286000" algn="l" defTabSz="457200" rtl="0" eaLnBrk="1" latinLnBrk="0" hangingPunct="1">
                        <a:defRPr sz="1800" kern="1200">
                          <a:solidFill>
                            <a:schemeClr val="tx1"/>
                          </a:solidFill>
                          <a:latin typeface="Gill Sans MT" panose="020B0502020104020203"/>
                        </a:defRPr>
                      </a:lvl6pPr>
                      <a:lvl7pPr marL="2743200" algn="l" defTabSz="457200" rtl="0" eaLnBrk="1" latinLnBrk="0" hangingPunct="1">
                        <a:defRPr sz="1800" kern="1200">
                          <a:solidFill>
                            <a:schemeClr val="tx1"/>
                          </a:solidFill>
                          <a:latin typeface="Gill Sans MT" panose="020B0502020104020203"/>
                        </a:defRPr>
                      </a:lvl7pPr>
                      <a:lvl8pPr marL="3200400" algn="l" defTabSz="457200" rtl="0" eaLnBrk="1" latinLnBrk="0" hangingPunct="1">
                        <a:defRPr sz="1800" kern="1200">
                          <a:solidFill>
                            <a:schemeClr val="tx1"/>
                          </a:solidFill>
                          <a:latin typeface="Gill Sans MT" panose="020B0502020104020203"/>
                        </a:defRPr>
                      </a:lvl8pPr>
                      <a:lvl9pPr marL="3657600" algn="l" defTabSz="457200" rtl="0" eaLnBrk="1" latinLnBrk="0" hangingPunct="1">
                        <a:defRPr sz="1800" kern="1200">
                          <a:solidFill>
                            <a:schemeClr val="tx1"/>
                          </a:solidFill>
                          <a:latin typeface="Gill Sans MT" panose="020B0502020104020203"/>
                        </a:defRPr>
                      </a:lvl9pPr>
                    </a:lstStyle>
                    <a:p>
                      <a:pPr algn="l" fontAlgn="ctr"/>
                      <a:r>
                        <a:rPr lang="es-CO" sz="1000" b="0" i="0" u="none" strike="noStrike" dirty="0">
                          <a:solidFill>
                            <a:srgbClr val="000000"/>
                          </a:solidFill>
                          <a:effectLst/>
                          <a:latin typeface="Calibri" panose="020F0502020204030204" pitchFamily="34" charset="0"/>
                        </a:rPr>
                        <a:t> </a:t>
                      </a:r>
                    </a:p>
                  </a:txBody>
                  <a:tcPr marL="6870" marR="6870" marT="6870" marB="0" anchor="ctr">
                    <a:lnL>
                      <a:noFill/>
                    </a:lnL>
                    <a:lnR>
                      <a:noFill/>
                    </a:lnR>
                    <a:lnT>
                      <a:noFill/>
                    </a:lnT>
                    <a:lnB>
                      <a:noFill/>
                    </a:lnB>
                    <a:lnTlToBr w="12700" cmpd="sng">
                      <a:noFill/>
                      <a:prstDash val="solid"/>
                    </a:lnTlToBr>
                    <a:lnBlToTr w="12700" cmpd="sng">
                      <a:noFill/>
                      <a:prstDash val="solid"/>
                    </a:lnBlToTr>
                    <a:solidFill>
                      <a:srgbClr val="E7E7E7"/>
                    </a:solidFill>
                  </a:tcPr>
                </a:tc>
                <a:tc>
                  <a:txBody>
                    <a:bodyPr/>
                    <a:lstStyle/>
                    <a:p>
                      <a:pPr algn="r" fontAlgn="ctr"/>
                      <a:r>
                        <a:rPr lang="es-CO" sz="1000" b="0" i="0" u="none" strike="noStrike" dirty="0">
                          <a:solidFill>
                            <a:srgbClr val="000000"/>
                          </a:solidFill>
                          <a:effectLst/>
                          <a:latin typeface="Calibri" panose="020F0502020204030204" pitchFamily="34" charset="0"/>
                        </a:rPr>
                        <a:t>$ 11,325,095</a:t>
                      </a:r>
                    </a:p>
                  </a:txBody>
                  <a:tcPr marL="9525" marR="9525" marT="9525" marB="0" anchor="ctr">
                    <a:lnL>
                      <a:noFill/>
                    </a:lnL>
                    <a:lnR>
                      <a:noFill/>
                    </a:lnR>
                    <a:lnT>
                      <a:noFill/>
                    </a:lnT>
                    <a:lnB>
                      <a:noFill/>
                    </a:lnB>
                    <a:lnTlToBr w="12700" cmpd="sng">
                      <a:noFill/>
                      <a:prstDash val="solid"/>
                    </a:lnTlToBr>
                    <a:lnBlToTr w="12700" cmpd="sng">
                      <a:noFill/>
                      <a:prstDash val="solid"/>
                    </a:lnBlToTr>
                    <a:solidFill>
                      <a:srgbClr val="E7E7E7"/>
                    </a:solidFill>
                  </a:tcPr>
                </a:tc>
                <a:tc>
                  <a:txBody>
                    <a:bodyPr/>
                    <a:lstStyle>
                      <a:lvl1pPr marL="0" algn="l" defTabSz="457200" rtl="0" eaLnBrk="1" latinLnBrk="0" hangingPunct="1">
                        <a:defRPr sz="1800" kern="1200">
                          <a:solidFill>
                            <a:schemeClr val="tx1"/>
                          </a:solidFill>
                          <a:latin typeface="Gill Sans MT" panose="020B0502020104020203"/>
                        </a:defRPr>
                      </a:lvl1pPr>
                      <a:lvl2pPr marL="457200" algn="l" defTabSz="457200" rtl="0" eaLnBrk="1" latinLnBrk="0" hangingPunct="1">
                        <a:defRPr sz="1800" kern="1200">
                          <a:solidFill>
                            <a:schemeClr val="tx1"/>
                          </a:solidFill>
                          <a:latin typeface="Gill Sans MT" panose="020B0502020104020203"/>
                        </a:defRPr>
                      </a:lvl2pPr>
                      <a:lvl3pPr marL="914400" algn="l" defTabSz="457200" rtl="0" eaLnBrk="1" latinLnBrk="0" hangingPunct="1">
                        <a:defRPr sz="1800" kern="1200">
                          <a:solidFill>
                            <a:schemeClr val="tx1"/>
                          </a:solidFill>
                          <a:latin typeface="Gill Sans MT" panose="020B0502020104020203"/>
                        </a:defRPr>
                      </a:lvl3pPr>
                      <a:lvl4pPr marL="1371600" algn="l" defTabSz="457200" rtl="0" eaLnBrk="1" latinLnBrk="0" hangingPunct="1">
                        <a:defRPr sz="1800" kern="1200">
                          <a:solidFill>
                            <a:schemeClr val="tx1"/>
                          </a:solidFill>
                          <a:latin typeface="Gill Sans MT" panose="020B0502020104020203"/>
                        </a:defRPr>
                      </a:lvl4pPr>
                      <a:lvl5pPr marL="1828800" algn="l" defTabSz="457200" rtl="0" eaLnBrk="1" latinLnBrk="0" hangingPunct="1">
                        <a:defRPr sz="1800" kern="1200">
                          <a:solidFill>
                            <a:schemeClr val="tx1"/>
                          </a:solidFill>
                          <a:latin typeface="Gill Sans MT" panose="020B0502020104020203"/>
                        </a:defRPr>
                      </a:lvl5pPr>
                      <a:lvl6pPr marL="2286000" algn="l" defTabSz="457200" rtl="0" eaLnBrk="1" latinLnBrk="0" hangingPunct="1">
                        <a:defRPr sz="1800" kern="1200">
                          <a:solidFill>
                            <a:schemeClr val="tx1"/>
                          </a:solidFill>
                          <a:latin typeface="Gill Sans MT" panose="020B0502020104020203"/>
                        </a:defRPr>
                      </a:lvl6pPr>
                      <a:lvl7pPr marL="2743200" algn="l" defTabSz="457200" rtl="0" eaLnBrk="1" latinLnBrk="0" hangingPunct="1">
                        <a:defRPr sz="1800" kern="1200">
                          <a:solidFill>
                            <a:schemeClr val="tx1"/>
                          </a:solidFill>
                          <a:latin typeface="Gill Sans MT" panose="020B0502020104020203"/>
                        </a:defRPr>
                      </a:lvl7pPr>
                      <a:lvl8pPr marL="3200400" algn="l" defTabSz="457200" rtl="0" eaLnBrk="1" latinLnBrk="0" hangingPunct="1">
                        <a:defRPr sz="1800" kern="1200">
                          <a:solidFill>
                            <a:schemeClr val="tx1"/>
                          </a:solidFill>
                          <a:latin typeface="Gill Sans MT" panose="020B0502020104020203"/>
                        </a:defRPr>
                      </a:lvl8pPr>
                      <a:lvl9pPr marL="3657600" algn="l" defTabSz="457200" rtl="0" eaLnBrk="1" latinLnBrk="0" hangingPunct="1">
                        <a:defRPr sz="1800" kern="1200">
                          <a:solidFill>
                            <a:schemeClr val="tx1"/>
                          </a:solidFill>
                          <a:latin typeface="Gill Sans MT" panose="020B0502020104020203"/>
                        </a:defRPr>
                      </a:lvl9pPr>
                    </a:lstStyle>
                    <a:p>
                      <a:pPr algn="ctr" fontAlgn="ctr"/>
                      <a:r>
                        <a:rPr lang="es-CO" sz="1000" b="0" i="0" u="none" strike="noStrike">
                          <a:solidFill>
                            <a:srgbClr val="000000"/>
                          </a:solidFill>
                          <a:effectLst/>
                          <a:latin typeface="Calibri" panose="020F0502020204030204" pitchFamily="34" charset="0"/>
                        </a:rPr>
                        <a:t>18</a:t>
                      </a:r>
                    </a:p>
                  </a:txBody>
                  <a:tcPr marL="6870" marR="6870" marT="6870" marB="0" anchor="ctr">
                    <a:lnL>
                      <a:noFill/>
                    </a:lnL>
                    <a:lnR>
                      <a:noFill/>
                    </a:lnR>
                    <a:lnT>
                      <a:noFill/>
                    </a:lnT>
                    <a:lnB>
                      <a:noFill/>
                    </a:lnB>
                    <a:lnTlToBr w="12700" cmpd="sng">
                      <a:noFill/>
                      <a:prstDash val="solid"/>
                    </a:lnTlToBr>
                    <a:lnBlToTr w="12700" cmpd="sng">
                      <a:noFill/>
                      <a:prstDash val="solid"/>
                    </a:lnBlToTr>
                    <a:solidFill>
                      <a:srgbClr val="E7E7E7"/>
                    </a:solidFill>
                  </a:tcPr>
                </a:tc>
                <a:tc>
                  <a:txBody>
                    <a:bodyPr/>
                    <a:lstStyle>
                      <a:lvl1pPr marL="0" algn="l" defTabSz="457200" rtl="0" eaLnBrk="1" latinLnBrk="0" hangingPunct="1">
                        <a:defRPr sz="1800" kern="1200">
                          <a:solidFill>
                            <a:schemeClr val="tx1"/>
                          </a:solidFill>
                          <a:latin typeface="Gill Sans MT" panose="020B0502020104020203"/>
                        </a:defRPr>
                      </a:lvl1pPr>
                      <a:lvl2pPr marL="457200" algn="l" defTabSz="457200" rtl="0" eaLnBrk="1" latinLnBrk="0" hangingPunct="1">
                        <a:defRPr sz="1800" kern="1200">
                          <a:solidFill>
                            <a:schemeClr val="tx1"/>
                          </a:solidFill>
                          <a:latin typeface="Gill Sans MT" panose="020B0502020104020203"/>
                        </a:defRPr>
                      </a:lvl2pPr>
                      <a:lvl3pPr marL="914400" algn="l" defTabSz="457200" rtl="0" eaLnBrk="1" latinLnBrk="0" hangingPunct="1">
                        <a:defRPr sz="1800" kern="1200">
                          <a:solidFill>
                            <a:schemeClr val="tx1"/>
                          </a:solidFill>
                          <a:latin typeface="Gill Sans MT" panose="020B0502020104020203"/>
                        </a:defRPr>
                      </a:lvl3pPr>
                      <a:lvl4pPr marL="1371600" algn="l" defTabSz="457200" rtl="0" eaLnBrk="1" latinLnBrk="0" hangingPunct="1">
                        <a:defRPr sz="1800" kern="1200">
                          <a:solidFill>
                            <a:schemeClr val="tx1"/>
                          </a:solidFill>
                          <a:latin typeface="Gill Sans MT" panose="020B0502020104020203"/>
                        </a:defRPr>
                      </a:lvl4pPr>
                      <a:lvl5pPr marL="1828800" algn="l" defTabSz="457200" rtl="0" eaLnBrk="1" latinLnBrk="0" hangingPunct="1">
                        <a:defRPr sz="1800" kern="1200">
                          <a:solidFill>
                            <a:schemeClr val="tx1"/>
                          </a:solidFill>
                          <a:latin typeface="Gill Sans MT" panose="020B0502020104020203"/>
                        </a:defRPr>
                      </a:lvl5pPr>
                      <a:lvl6pPr marL="2286000" algn="l" defTabSz="457200" rtl="0" eaLnBrk="1" latinLnBrk="0" hangingPunct="1">
                        <a:defRPr sz="1800" kern="1200">
                          <a:solidFill>
                            <a:schemeClr val="tx1"/>
                          </a:solidFill>
                          <a:latin typeface="Gill Sans MT" panose="020B0502020104020203"/>
                        </a:defRPr>
                      </a:lvl6pPr>
                      <a:lvl7pPr marL="2743200" algn="l" defTabSz="457200" rtl="0" eaLnBrk="1" latinLnBrk="0" hangingPunct="1">
                        <a:defRPr sz="1800" kern="1200">
                          <a:solidFill>
                            <a:schemeClr val="tx1"/>
                          </a:solidFill>
                          <a:latin typeface="Gill Sans MT" panose="020B0502020104020203"/>
                        </a:defRPr>
                      </a:lvl7pPr>
                      <a:lvl8pPr marL="3200400" algn="l" defTabSz="457200" rtl="0" eaLnBrk="1" latinLnBrk="0" hangingPunct="1">
                        <a:defRPr sz="1800" kern="1200">
                          <a:solidFill>
                            <a:schemeClr val="tx1"/>
                          </a:solidFill>
                          <a:latin typeface="Gill Sans MT" panose="020B0502020104020203"/>
                        </a:defRPr>
                      </a:lvl8pPr>
                      <a:lvl9pPr marL="3657600" algn="l" defTabSz="457200" rtl="0" eaLnBrk="1" latinLnBrk="0" hangingPunct="1">
                        <a:defRPr sz="1800" kern="1200">
                          <a:solidFill>
                            <a:schemeClr val="tx1"/>
                          </a:solidFill>
                          <a:latin typeface="Gill Sans MT" panose="020B0502020104020203"/>
                        </a:defRPr>
                      </a:lvl9pPr>
                    </a:lstStyle>
                    <a:p>
                      <a:pPr algn="r" fontAlgn="ctr"/>
                      <a:r>
                        <a:rPr lang="es-CO" sz="1000" b="1" i="0" u="none" strike="noStrike">
                          <a:solidFill>
                            <a:srgbClr val="000000"/>
                          </a:solidFill>
                          <a:effectLst/>
                          <a:latin typeface="Calibri" panose="020F0502020204030204" pitchFamily="34" charset="0"/>
                        </a:rPr>
                        <a:t>$ 40,400,386</a:t>
                      </a:r>
                    </a:p>
                  </a:txBody>
                  <a:tcPr marL="6870" marR="6870" marT="6870" marB="0" anchor="ctr">
                    <a:lnL>
                      <a:noFill/>
                    </a:lnL>
                    <a:lnR>
                      <a:noFill/>
                    </a:lnR>
                    <a:lnT>
                      <a:noFill/>
                    </a:lnT>
                    <a:lnB>
                      <a:noFill/>
                    </a:lnB>
                    <a:lnTlToBr w="12700" cmpd="sng">
                      <a:noFill/>
                      <a:prstDash val="solid"/>
                    </a:lnTlToBr>
                    <a:lnBlToTr w="12700" cmpd="sng">
                      <a:noFill/>
                      <a:prstDash val="solid"/>
                    </a:lnBlToTr>
                    <a:solidFill>
                      <a:srgbClr val="F2F8EE"/>
                    </a:solidFill>
                  </a:tcPr>
                </a:tc>
                <a:tc>
                  <a:txBody>
                    <a:bodyPr/>
                    <a:lstStyle>
                      <a:lvl1pPr marL="0" algn="l" defTabSz="457200" rtl="0" eaLnBrk="1" latinLnBrk="0" hangingPunct="1">
                        <a:defRPr sz="1800" kern="1200">
                          <a:solidFill>
                            <a:schemeClr val="tx1"/>
                          </a:solidFill>
                          <a:latin typeface="Gill Sans MT" panose="020B0502020104020203"/>
                        </a:defRPr>
                      </a:lvl1pPr>
                      <a:lvl2pPr marL="457200" algn="l" defTabSz="457200" rtl="0" eaLnBrk="1" latinLnBrk="0" hangingPunct="1">
                        <a:defRPr sz="1800" kern="1200">
                          <a:solidFill>
                            <a:schemeClr val="tx1"/>
                          </a:solidFill>
                          <a:latin typeface="Gill Sans MT" panose="020B0502020104020203"/>
                        </a:defRPr>
                      </a:lvl2pPr>
                      <a:lvl3pPr marL="914400" algn="l" defTabSz="457200" rtl="0" eaLnBrk="1" latinLnBrk="0" hangingPunct="1">
                        <a:defRPr sz="1800" kern="1200">
                          <a:solidFill>
                            <a:schemeClr val="tx1"/>
                          </a:solidFill>
                          <a:latin typeface="Gill Sans MT" panose="020B0502020104020203"/>
                        </a:defRPr>
                      </a:lvl3pPr>
                      <a:lvl4pPr marL="1371600" algn="l" defTabSz="457200" rtl="0" eaLnBrk="1" latinLnBrk="0" hangingPunct="1">
                        <a:defRPr sz="1800" kern="1200">
                          <a:solidFill>
                            <a:schemeClr val="tx1"/>
                          </a:solidFill>
                          <a:latin typeface="Gill Sans MT" panose="020B0502020104020203"/>
                        </a:defRPr>
                      </a:lvl4pPr>
                      <a:lvl5pPr marL="1828800" algn="l" defTabSz="457200" rtl="0" eaLnBrk="1" latinLnBrk="0" hangingPunct="1">
                        <a:defRPr sz="1800" kern="1200">
                          <a:solidFill>
                            <a:schemeClr val="tx1"/>
                          </a:solidFill>
                          <a:latin typeface="Gill Sans MT" panose="020B0502020104020203"/>
                        </a:defRPr>
                      </a:lvl5pPr>
                      <a:lvl6pPr marL="2286000" algn="l" defTabSz="457200" rtl="0" eaLnBrk="1" latinLnBrk="0" hangingPunct="1">
                        <a:defRPr sz="1800" kern="1200">
                          <a:solidFill>
                            <a:schemeClr val="tx1"/>
                          </a:solidFill>
                          <a:latin typeface="Gill Sans MT" panose="020B0502020104020203"/>
                        </a:defRPr>
                      </a:lvl6pPr>
                      <a:lvl7pPr marL="2743200" algn="l" defTabSz="457200" rtl="0" eaLnBrk="1" latinLnBrk="0" hangingPunct="1">
                        <a:defRPr sz="1800" kern="1200">
                          <a:solidFill>
                            <a:schemeClr val="tx1"/>
                          </a:solidFill>
                          <a:latin typeface="Gill Sans MT" panose="020B0502020104020203"/>
                        </a:defRPr>
                      </a:lvl7pPr>
                      <a:lvl8pPr marL="3200400" algn="l" defTabSz="457200" rtl="0" eaLnBrk="1" latinLnBrk="0" hangingPunct="1">
                        <a:defRPr sz="1800" kern="1200">
                          <a:solidFill>
                            <a:schemeClr val="tx1"/>
                          </a:solidFill>
                          <a:latin typeface="Gill Sans MT" panose="020B0502020104020203"/>
                        </a:defRPr>
                      </a:lvl8pPr>
                      <a:lvl9pPr marL="3657600" algn="l" defTabSz="457200" rtl="0" eaLnBrk="1" latinLnBrk="0" hangingPunct="1">
                        <a:defRPr sz="1800" kern="1200">
                          <a:solidFill>
                            <a:schemeClr val="tx1"/>
                          </a:solidFill>
                          <a:latin typeface="Gill Sans MT" panose="020B0502020104020203"/>
                        </a:defRPr>
                      </a:lvl9pPr>
                    </a:lstStyle>
                    <a:p>
                      <a:pPr algn="ctr" fontAlgn="ctr"/>
                      <a:r>
                        <a:rPr lang="es-CO" sz="1000" b="0" i="0" u="none" strike="noStrike" dirty="0">
                          <a:solidFill>
                            <a:srgbClr val="000000"/>
                          </a:solidFill>
                          <a:effectLst/>
                          <a:latin typeface="Calibri" panose="020F0502020204030204" pitchFamily="34" charset="0"/>
                        </a:rPr>
                        <a:t>66.60% *</a:t>
                      </a:r>
                    </a:p>
                  </a:txBody>
                  <a:tcPr marL="6870" marR="6870" marT="6870" marB="0" anchor="ctr">
                    <a:lnL>
                      <a:noFill/>
                    </a:lnL>
                    <a:lnR>
                      <a:noFill/>
                    </a:lnR>
                    <a:lnT>
                      <a:noFill/>
                    </a:lnT>
                    <a:lnB>
                      <a:noFill/>
                    </a:lnB>
                    <a:lnTlToBr w="12700" cmpd="sng">
                      <a:noFill/>
                      <a:prstDash val="solid"/>
                    </a:lnTlToBr>
                    <a:lnBlToTr w="12700" cmpd="sng">
                      <a:noFill/>
                      <a:prstDash val="solid"/>
                    </a:lnBlToTr>
                    <a:solidFill>
                      <a:srgbClr val="E7E7E7"/>
                    </a:solidFill>
                  </a:tcPr>
                </a:tc>
                <a:extLst>
                  <a:ext uri="{0D108BD9-81ED-4DB2-BD59-A6C34878D82A}">
                    <a16:rowId xmlns:a16="http://schemas.microsoft.com/office/drawing/2014/main" val="10010"/>
                  </a:ext>
                </a:extLst>
              </a:tr>
              <a:tr h="367290">
                <a:tc>
                  <a:txBody>
                    <a:bodyPr/>
                    <a:lstStyle>
                      <a:lvl1pPr marL="0" algn="l" defTabSz="457200" rtl="0" eaLnBrk="1" latinLnBrk="0" hangingPunct="1">
                        <a:defRPr sz="1800" kern="1200">
                          <a:solidFill>
                            <a:schemeClr val="tx1"/>
                          </a:solidFill>
                          <a:latin typeface="Gill Sans MT" panose="020B0502020104020203"/>
                        </a:defRPr>
                      </a:lvl1pPr>
                      <a:lvl2pPr marL="457200" algn="l" defTabSz="457200" rtl="0" eaLnBrk="1" latinLnBrk="0" hangingPunct="1">
                        <a:defRPr sz="1800" kern="1200">
                          <a:solidFill>
                            <a:schemeClr val="tx1"/>
                          </a:solidFill>
                          <a:latin typeface="Gill Sans MT" panose="020B0502020104020203"/>
                        </a:defRPr>
                      </a:lvl2pPr>
                      <a:lvl3pPr marL="914400" algn="l" defTabSz="457200" rtl="0" eaLnBrk="1" latinLnBrk="0" hangingPunct="1">
                        <a:defRPr sz="1800" kern="1200">
                          <a:solidFill>
                            <a:schemeClr val="tx1"/>
                          </a:solidFill>
                          <a:latin typeface="Gill Sans MT" panose="020B0502020104020203"/>
                        </a:defRPr>
                      </a:lvl3pPr>
                      <a:lvl4pPr marL="1371600" algn="l" defTabSz="457200" rtl="0" eaLnBrk="1" latinLnBrk="0" hangingPunct="1">
                        <a:defRPr sz="1800" kern="1200">
                          <a:solidFill>
                            <a:schemeClr val="tx1"/>
                          </a:solidFill>
                          <a:latin typeface="Gill Sans MT" panose="020B0502020104020203"/>
                        </a:defRPr>
                      </a:lvl4pPr>
                      <a:lvl5pPr marL="1828800" algn="l" defTabSz="457200" rtl="0" eaLnBrk="1" latinLnBrk="0" hangingPunct="1">
                        <a:defRPr sz="1800" kern="1200">
                          <a:solidFill>
                            <a:schemeClr val="tx1"/>
                          </a:solidFill>
                          <a:latin typeface="Gill Sans MT" panose="020B0502020104020203"/>
                        </a:defRPr>
                      </a:lvl5pPr>
                      <a:lvl6pPr marL="2286000" algn="l" defTabSz="457200" rtl="0" eaLnBrk="1" latinLnBrk="0" hangingPunct="1">
                        <a:defRPr sz="1800" kern="1200">
                          <a:solidFill>
                            <a:schemeClr val="tx1"/>
                          </a:solidFill>
                          <a:latin typeface="Gill Sans MT" panose="020B0502020104020203"/>
                        </a:defRPr>
                      </a:lvl6pPr>
                      <a:lvl7pPr marL="2743200" algn="l" defTabSz="457200" rtl="0" eaLnBrk="1" latinLnBrk="0" hangingPunct="1">
                        <a:defRPr sz="1800" kern="1200">
                          <a:solidFill>
                            <a:schemeClr val="tx1"/>
                          </a:solidFill>
                          <a:latin typeface="Gill Sans MT" panose="020B0502020104020203"/>
                        </a:defRPr>
                      </a:lvl7pPr>
                      <a:lvl8pPr marL="3200400" algn="l" defTabSz="457200" rtl="0" eaLnBrk="1" latinLnBrk="0" hangingPunct="1">
                        <a:defRPr sz="1800" kern="1200">
                          <a:solidFill>
                            <a:schemeClr val="tx1"/>
                          </a:solidFill>
                          <a:latin typeface="Gill Sans MT" panose="020B0502020104020203"/>
                        </a:defRPr>
                      </a:lvl8pPr>
                      <a:lvl9pPr marL="3657600" algn="l" defTabSz="457200" rtl="0" eaLnBrk="1" latinLnBrk="0" hangingPunct="1">
                        <a:defRPr sz="1800" kern="1200">
                          <a:solidFill>
                            <a:schemeClr val="tx1"/>
                          </a:solidFill>
                          <a:latin typeface="Gill Sans MT" panose="020B0502020104020203"/>
                        </a:defRPr>
                      </a:lvl9pPr>
                    </a:lstStyle>
                    <a:p>
                      <a:pPr algn="ctr" fontAlgn="ctr"/>
                      <a:r>
                        <a:rPr lang="es-CO" sz="1000" b="0" i="0" u="none" strike="noStrike">
                          <a:solidFill>
                            <a:srgbClr val="000000"/>
                          </a:solidFill>
                          <a:effectLst/>
                          <a:latin typeface="Calibri" panose="020F0502020204030204" pitchFamily="34" charset="0"/>
                        </a:rPr>
                        <a:t>215</a:t>
                      </a:r>
                    </a:p>
                  </a:txBody>
                  <a:tcPr marL="6870" marR="6870" marT="6870" marB="0" anchor="ctr">
                    <a:lnL>
                      <a:noFill/>
                    </a:lnL>
                    <a:lnR>
                      <a:noFill/>
                    </a:lnR>
                    <a:lnT>
                      <a:noFill/>
                    </a:lnT>
                    <a:lnB w="12700" cap="flat" cmpd="sng" algn="ctr">
                      <a:solidFill>
                        <a:srgbClr val="007468"/>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Gill Sans MT" panose="020B0502020104020203"/>
                        </a:defRPr>
                      </a:lvl1pPr>
                      <a:lvl2pPr marL="457200" algn="l" defTabSz="457200" rtl="0" eaLnBrk="1" latinLnBrk="0" hangingPunct="1">
                        <a:defRPr sz="1800" kern="1200">
                          <a:solidFill>
                            <a:schemeClr val="tx1"/>
                          </a:solidFill>
                          <a:latin typeface="Gill Sans MT" panose="020B0502020104020203"/>
                        </a:defRPr>
                      </a:lvl2pPr>
                      <a:lvl3pPr marL="914400" algn="l" defTabSz="457200" rtl="0" eaLnBrk="1" latinLnBrk="0" hangingPunct="1">
                        <a:defRPr sz="1800" kern="1200">
                          <a:solidFill>
                            <a:schemeClr val="tx1"/>
                          </a:solidFill>
                          <a:latin typeface="Gill Sans MT" panose="020B0502020104020203"/>
                        </a:defRPr>
                      </a:lvl3pPr>
                      <a:lvl4pPr marL="1371600" algn="l" defTabSz="457200" rtl="0" eaLnBrk="1" latinLnBrk="0" hangingPunct="1">
                        <a:defRPr sz="1800" kern="1200">
                          <a:solidFill>
                            <a:schemeClr val="tx1"/>
                          </a:solidFill>
                          <a:latin typeface="Gill Sans MT" panose="020B0502020104020203"/>
                        </a:defRPr>
                      </a:lvl4pPr>
                      <a:lvl5pPr marL="1828800" algn="l" defTabSz="457200" rtl="0" eaLnBrk="1" latinLnBrk="0" hangingPunct="1">
                        <a:defRPr sz="1800" kern="1200">
                          <a:solidFill>
                            <a:schemeClr val="tx1"/>
                          </a:solidFill>
                          <a:latin typeface="Gill Sans MT" panose="020B0502020104020203"/>
                        </a:defRPr>
                      </a:lvl5pPr>
                      <a:lvl6pPr marL="2286000" algn="l" defTabSz="457200" rtl="0" eaLnBrk="1" latinLnBrk="0" hangingPunct="1">
                        <a:defRPr sz="1800" kern="1200">
                          <a:solidFill>
                            <a:schemeClr val="tx1"/>
                          </a:solidFill>
                          <a:latin typeface="Gill Sans MT" panose="020B0502020104020203"/>
                        </a:defRPr>
                      </a:lvl6pPr>
                      <a:lvl7pPr marL="2743200" algn="l" defTabSz="457200" rtl="0" eaLnBrk="1" latinLnBrk="0" hangingPunct="1">
                        <a:defRPr sz="1800" kern="1200">
                          <a:solidFill>
                            <a:schemeClr val="tx1"/>
                          </a:solidFill>
                          <a:latin typeface="Gill Sans MT" panose="020B0502020104020203"/>
                        </a:defRPr>
                      </a:lvl7pPr>
                      <a:lvl8pPr marL="3200400" algn="l" defTabSz="457200" rtl="0" eaLnBrk="1" latinLnBrk="0" hangingPunct="1">
                        <a:defRPr sz="1800" kern="1200">
                          <a:solidFill>
                            <a:schemeClr val="tx1"/>
                          </a:solidFill>
                          <a:latin typeface="Gill Sans MT" panose="020B0502020104020203"/>
                        </a:defRPr>
                      </a:lvl8pPr>
                      <a:lvl9pPr marL="3657600" algn="l" defTabSz="457200" rtl="0" eaLnBrk="1" latinLnBrk="0" hangingPunct="1">
                        <a:defRPr sz="1800" kern="1200">
                          <a:solidFill>
                            <a:schemeClr val="tx1"/>
                          </a:solidFill>
                          <a:latin typeface="Gill Sans MT" panose="020B0502020104020203"/>
                        </a:defRPr>
                      </a:lvl9pPr>
                    </a:lstStyle>
                    <a:p>
                      <a:pPr algn="l" fontAlgn="ctr"/>
                      <a:r>
                        <a:rPr lang="es-CO" sz="1000" b="0" i="0" u="none" strike="noStrike">
                          <a:solidFill>
                            <a:srgbClr val="000000"/>
                          </a:solidFill>
                          <a:effectLst/>
                          <a:latin typeface="Calibri" panose="020F0502020204030204" pitchFamily="34" charset="0"/>
                        </a:rPr>
                        <a:t>PARQ.</a:t>
                      </a:r>
                    </a:p>
                  </a:txBody>
                  <a:tcPr marL="6870" marR="6870" marT="6870" marB="0" anchor="ctr">
                    <a:lnL>
                      <a:noFill/>
                    </a:lnL>
                    <a:lnR>
                      <a:noFill/>
                    </a:lnR>
                    <a:lnT>
                      <a:noFill/>
                    </a:lnT>
                    <a:lnB w="12700" cap="flat" cmpd="sng" algn="ctr">
                      <a:solidFill>
                        <a:srgbClr val="007468"/>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Gill Sans MT" panose="020B0502020104020203"/>
                        </a:defRPr>
                      </a:lvl1pPr>
                      <a:lvl2pPr marL="457200" algn="l" defTabSz="457200" rtl="0" eaLnBrk="1" latinLnBrk="0" hangingPunct="1">
                        <a:defRPr sz="1800" kern="1200">
                          <a:solidFill>
                            <a:schemeClr val="tx1"/>
                          </a:solidFill>
                          <a:latin typeface="Gill Sans MT" panose="020B0502020104020203"/>
                        </a:defRPr>
                      </a:lvl2pPr>
                      <a:lvl3pPr marL="914400" algn="l" defTabSz="457200" rtl="0" eaLnBrk="1" latinLnBrk="0" hangingPunct="1">
                        <a:defRPr sz="1800" kern="1200">
                          <a:solidFill>
                            <a:schemeClr val="tx1"/>
                          </a:solidFill>
                          <a:latin typeface="Gill Sans MT" panose="020B0502020104020203"/>
                        </a:defRPr>
                      </a:lvl3pPr>
                      <a:lvl4pPr marL="1371600" algn="l" defTabSz="457200" rtl="0" eaLnBrk="1" latinLnBrk="0" hangingPunct="1">
                        <a:defRPr sz="1800" kern="1200">
                          <a:solidFill>
                            <a:schemeClr val="tx1"/>
                          </a:solidFill>
                          <a:latin typeface="Gill Sans MT" panose="020B0502020104020203"/>
                        </a:defRPr>
                      </a:lvl4pPr>
                      <a:lvl5pPr marL="1828800" algn="l" defTabSz="457200" rtl="0" eaLnBrk="1" latinLnBrk="0" hangingPunct="1">
                        <a:defRPr sz="1800" kern="1200">
                          <a:solidFill>
                            <a:schemeClr val="tx1"/>
                          </a:solidFill>
                          <a:latin typeface="Gill Sans MT" panose="020B0502020104020203"/>
                        </a:defRPr>
                      </a:lvl5pPr>
                      <a:lvl6pPr marL="2286000" algn="l" defTabSz="457200" rtl="0" eaLnBrk="1" latinLnBrk="0" hangingPunct="1">
                        <a:defRPr sz="1800" kern="1200">
                          <a:solidFill>
                            <a:schemeClr val="tx1"/>
                          </a:solidFill>
                          <a:latin typeface="Gill Sans MT" panose="020B0502020104020203"/>
                        </a:defRPr>
                      </a:lvl6pPr>
                      <a:lvl7pPr marL="2743200" algn="l" defTabSz="457200" rtl="0" eaLnBrk="1" latinLnBrk="0" hangingPunct="1">
                        <a:defRPr sz="1800" kern="1200">
                          <a:solidFill>
                            <a:schemeClr val="tx1"/>
                          </a:solidFill>
                          <a:latin typeface="Gill Sans MT" panose="020B0502020104020203"/>
                        </a:defRPr>
                      </a:lvl7pPr>
                      <a:lvl8pPr marL="3200400" algn="l" defTabSz="457200" rtl="0" eaLnBrk="1" latinLnBrk="0" hangingPunct="1">
                        <a:defRPr sz="1800" kern="1200">
                          <a:solidFill>
                            <a:schemeClr val="tx1"/>
                          </a:solidFill>
                          <a:latin typeface="Gill Sans MT" panose="020B0502020104020203"/>
                        </a:defRPr>
                      </a:lvl8pPr>
                      <a:lvl9pPr marL="3657600" algn="l" defTabSz="457200" rtl="0" eaLnBrk="1" latinLnBrk="0" hangingPunct="1">
                        <a:defRPr sz="1800" kern="1200">
                          <a:solidFill>
                            <a:schemeClr val="tx1"/>
                          </a:solidFill>
                          <a:latin typeface="Gill Sans MT" panose="020B0502020104020203"/>
                        </a:defRPr>
                      </a:lvl9pPr>
                    </a:lstStyle>
                    <a:p>
                      <a:pPr algn="l" fontAlgn="ctr"/>
                      <a:r>
                        <a:rPr lang="es-CO" sz="1000" b="0" i="0" u="none" strike="noStrike">
                          <a:solidFill>
                            <a:srgbClr val="000000"/>
                          </a:solidFill>
                          <a:effectLst/>
                          <a:latin typeface="Calibri" panose="020F0502020204030204" pitchFamily="34" charset="0"/>
                        </a:rPr>
                        <a:t>Calle 6A No 61-109 Conjunto Residencial Cañaveralejo I etapa</a:t>
                      </a:r>
                    </a:p>
                  </a:txBody>
                  <a:tcPr marL="6870" marR="6870" marT="6870" marB="0" anchor="ctr">
                    <a:lnL>
                      <a:noFill/>
                    </a:lnL>
                    <a:lnR>
                      <a:noFill/>
                    </a:lnR>
                    <a:lnT>
                      <a:noFill/>
                    </a:lnT>
                    <a:lnB w="12700" cap="flat" cmpd="sng" algn="ctr">
                      <a:solidFill>
                        <a:srgbClr val="007468"/>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Gill Sans MT" panose="020B0502020104020203"/>
                        </a:defRPr>
                      </a:lvl1pPr>
                      <a:lvl2pPr marL="457200" algn="l" defTabSz="457200" rtl="0" eaLnBrk="1" latinLnBrk="0" hangingPunct="1">
                        <a:defRPr sz="1800" kern="1200">
                          <a:solidFill>
                            <a:schemeClr val="tx1"/>
                          </a:solidFill>
                          <a:latin typeface="Gill Sans MT" panose="020B0502020104020203"/>
                        </a:defRPr>
                      </a:lvl2pPr>
                      <a:lvl3pPr marL="914400" algn="l" defTabSz="457200" rtl="0" eaLnBrk="1" latinLnBrk="0" hangingPunct="1">
                        <a:defRPr sz="1800" kern="1200">
                          <a:solidFill>
                            <a:schemeClr val="tx1"/>
                          </a:solidFill>
                          <a:latin typeface="Gill Sans MT" panose="020B0502020104020203"/>
                        </a:defRPr>
                      </a:lvl3pPr>
                      <a:lvl4pPr marL="1371600" algn="l" defTabSz="457200" rtl="0" eaLnBrk="1" latinLnBrk="0" hangingPunct="1">
                        <a:defRPr sz="1800" kern="1200">
                          <a:solidFill>
                            <a:schemeClr val="tx1"/>
                          </a:solidFill>
                          <a:latin typeface="Gill Sans MT" panose="020B0502020104020203"/>
                        </a:defRPr>
                      </a:lvl4pPr>
                      <a:lvl5pPr marL="1828800" algn="l" defTabSz="457200" rtl="0" eaLnBrk="1" latinLnBrk="0" hangingPunct="1">
                        <a:defRPr sz="1800" kern="1200">
                          <a:solidFill>
                            <a:schemeClr val="tx1"/>
                          </a:solidFill>
                          <a:latin typeface="Gill Sans MT" panose="020B0502020104020203"/>
                        </a:defRPr>
                      </a:lvl5pPr>
                      <a:lvl6pPr marL="2286000" algn="l" defTabSz="457200" rtl="0" eaLnBrk="1" latinLnBrk="0" hangingPunct="1">
                        <a:defRPr sz="1800" kern="1200">
                          <a:solidFill>
                            <a:schemeClr val="tx1"/>
                          </a:solidFill>
                          <a:latin typeface="Gill Sans MT" panose="020B0502020104020203"/>
                        </a:defRPr>
                      </a:lvl6pPr>
                      <a:lvl7pPr marL="2743200" algn="l" defTabSz="457200" rtl="0" eaLnBrk="1" latinLnBrk="0" hangingPunct="1">
                        <a:defRPr sz="1800" kern="1200">
                          <a:solidFill>
                            <a:schemeClr val="tx1"/>
                          </a:solidFill>
                          <a:latin typeface="Gill Sans MT" panose="020B0502020104020203"/>
                        </a:defRPr>
                      </a:lvl7pPr>
                      <a:lvl8pPr marL="3200400" algn="l" defTabSz="457200" rtl="0" eaLnBrk="1" latinLnBrk="0" hangingPunct="1">
                        <a:defRPr sz="1800" kern="1200">
                          <a:solidFill>
                            <a:schemeClr val="tx1"/>
                          </a:solidFill>
                          <a:latin typeface="Gill Sans MT" panose="020B0502020104020203"/>
                        </a:defRPr>
                      </a:lvl8pPr>
                      <a:lvl9pPr marL="3657600" algn="l" defTabSz="457200" rtl="0" eaLnBrk="1" latinLnBrk="0" hangingPunct="1">
                        <a:defRPr sz="1800" kern="1200">
                          <a:solidFill>
                            <a:schemeClr val="tx1"/>
                          </a:solidFill>
                          <a:latin typeface="Gill Sans MT" panose="020B0502020104020203"/>
                        </a:defRPr>
                      </a:lvl9pPr>
                    </a:lstStyle>
                    <a:p>
                      <a:pPr algn="l" fontAlgn="ctr"/>
                      <a:r>
                        <a:rPr lang="es-CO" sz="1000" b="0" i="0" u="none" strike="noStrike">
                          <a:solidFill>
                            <a:srgbClr val="000000"/>
                          </a:solidFill>
                          <a:effectLst/>
                          <a:latin typeface="Calibri" panose="020F0502020204030204" pitchFamily="34" charset="0"/>
                        </a:rPr>
                        <a:t>CALI</a:t>
                      </a:r>
                    </a:p>
                  </a:txBody>
                  <a:tcPr marL="6870" marR="6870" marT="6870" marB="0" anchor="ctr">
                    <a:lnL>
                      <a:noFill/>
                    </a:lnL>
                    <a:lnR>
                      <a:noFill/>
                    </a:lnR>
                    <a:lnT>
                      <a:noFill/>
                    </a:lnT>
                    <a:lnB w="12700" cap="flat" cmpd="sng" algn="ctr">
                      <a:solidFill>
                        <a:srgbClr val="007468"/>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Gill Sans MT" panose="020B0502020104020203"/>
                        </a:defRPr>
                      </a:lvl1pPr>
                      <a:lvl2pPr marL="457200" algn="l" defTabSz="457200" rtl="0" eaLnBrk="1" latinLnBrk="0" hangingPunct="1">
                        <a:defRPr sz="1800" kern="1200">
                          <a:solidFill>
                            <a:schemeClr val="tx1"/>
                          </a:solidFill>
                          <a:latin typeface="Gill Sans MT" panose="020B0502020104020203"/>
                        </a:defRPr>
                      </a:lvl2pPr>
                      <a:lvl3pPr marL="914400" algn="l" defTabSz="457200" rtl="0" eaLnBrk="1" latinLnBrk="0" hangingPunct="1">
                        <a:defRPr sz="1800" kern="1200">
                          <a:solidFill>
                            <a:schemeClr val="tx1"/>
                          </a:solidFill>
                          <a:latin typeface="Gill Sans MT" panose="020B0502020104020203"/>
                        </a:defRPr>
                      </a:lvl3pPr>
                      <a:lvl4pPr marL="1371600" algn="l" defTabSz="457200" rtl="0" eaLnBrk="1" latinLnBrk="0" hangingPunct="1">
                        <a:defRPr sz="1800" kern="1200">
                          <a:solidFill>
                            <a:schemeClr val="tx1"/>
                          </a:solidFill>
                          <a:latin typeface="Gill Sans MT" panose="020B0502020104020203"/>
                        </a:defRPr>
                      </a:lvl4pPr>
                      <a:lvl5pPr marL="1828800" algn="l" defTabSz="457200" rtl="0" eaLnBrk="1" latinLnBrk="0" hangingPunct="1">
                        <a:defRPr sz="1800" kern="1200">
                          <a:solidFill>
                            <a:schemeClr val="tx1"/>
                          </a:solidFill>
                          <a:latin typeface="Gill Sans MT" panose="020B0502020104020203"/>
                        </a:defRPr>
                      </a:lvl5pPr>
                      <a:lvl6pPr marL="2286000" algn="l" defTabSz="457200" rtl="0" eaLnBrk="1" latinLnBrk="0" hangingPunct="1">
                        <a:defRPr sz="1800" kern="1200">
                          <a:solidFill>
                            <a:schemeClr val="tx1"/>
                          </a:solidFill>
                          <a:latin typeface="Gill Sans MT" panose="020B0502020104020203"/>
                        </a:defRPr>
                      </a:lvl6pPr>
                      <a:lvl7pPr marL="2743200" algn="l" defTabSz="457200" rtl="0" eaLnBrk="1" latinLnBrk="0" hangingPunct="1">
                        <a:defRPr sz="1800" kern="1200">
                          <a:solidFill>
                            <a:schemeClr val="tx1"/>
                          </a:solidFill>
                          <a:latin typeface="Gill Sans MT" panose="020B0502020104020203"/>
                        </a:defRPr>
                      </a:lvl7pPr>
                      <a:lvl8pPr marL="3200400" algn="l" defTabSz="457200" rtl="0" eaLnBrk="1" latinLnBrk="0" hangingPunct="1">
                        <a:defRPr sz="1800" kern="1200">
                          <a:solidFill>
                            <a:schemeClr val="tx1"/>
                          </a:solidFill>
                          <a:latin typeface="Gill Sans MT" panose="020B0502020104020203"/>
                        </a:defRPr>
                      </a:lvl8pPr>
                      <a:lvl9pPr marL="3657600" algn="l" defTabSz="457200" rtl="0" eaLnBrk="1" latinLnBrk="0" hangingPunct="1">
                        <a:defRPr sz="1800" kern="1200">
                          <a:solidFill>
                            <a:schemeClr val="tx1"/>
                          </a:solidFill>
                          <a:latin typeface="Gill Sans MT" panose="020B0502020104020203"/>
                        </a:defRPr>
                      </a:lvl9pPr>
                    </a:lstStyle>
                    <a:p>
                      <a:pPr algn="r" fontAlgn="ctr"/>
                      <a:r>
                        <a:rPr lang="es-CO" sz="1000" b="0" i="0" u="none" strike="noStrike">
                          <a:solidFill>
                            <a:srgbClr val="000000"/>
                          </a:solidFill>
                          <a:effectLst/>
                          <a:latin typeface="Calibri" panose="020F0502020204030204" pitchFamily="34" charset="0"/>
                        </a:rPr>
                        <a:t>$ 8,497,500</a:t>
                      </a:r>
                    </a:p>
                  </a:txBody>
                  <a:tcPr marL="6870" marR="6870" marT="6870" marB="0" anchor="ctr">
                    <a:lnL>
                      <a:noFill/>
                    </a:lnL>
                    <a:lnR>
                      <a:noFill/>
                    </a:lnR>
                    <a:lnT>
                      <a:noFill/>
                    </a:lnT>
                    <a:lnB w="12700" cap="flat" cmpd="sng" algn="ctr">
                      <a:solidFill>
                        <a:srgbClr val="007468"/>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Gill Sans MT" panose="020B0502020104020203"/>
                        </a:defRPr>
                      </a:lvl1pPr>
                      <a:lvl2pPr marL="457200" algn="l" defTabSz="457200" rtl="0" eaLnBrk="1" latinLnBrk="0" hangingPunct="1">
                        <a:defRPr sz="1800" kern="1200">
                          <a:solidFill>
                            <a:schemeClr val="tx1"/>
                          </a:solidFill>
                          <a:latin typeface="Gill Sans MT" panose="020B0502020104020203"/>
                        </a:defRPr>
                      </a:lvl2pPr>
                      <a:lvl3pPr marL="914400" algn="l" defTabSz="457200" rtl="0" eaLnBrk="1" latinLnBrk="0" hangingPunct="1">
                        <a:defRPr sz="1800" kern="1200">
                          <a:solidFill>
                            <a:schemeClr val="tx1"/>
                          </a:solidFill>
                          <a:latin typeface="Gill Sans MT" panose="020B0502020104020203"/>
                        </a:defRPr>
                      </a:lvl3pPr>
                      <a:lvl4pPr marL="1371600" algn="l" defTabSz="457200" rtl="0" eaLnBrk="1" latinLnBrk="0" hangingPunct="1">
                        <a:defRPr sz="1800" kern="1200">
                          <a:solidFill>
                            <a:schemeClr val="tx1"/>
                          </a:solidFill>
                          <a:latin typeface="Gill Sans MT" panose="020B0502020104020203"/>
                        </a:defRPr>
                      </a:lvl4pPr>
                      <a:lvl5pPr marL="1828800" algn="l" defTabSz="457200" rtl="0" eaLnBrk="1" latinLnBrk="0" hangingPunct="1">
                        <a:defRPr sz="1800" kern="1200">
                          <a:solidFill>
                            <a:schemeClr val="tx1"/>
                          </a:solidFill>
                          <a:latin typeface="Gill Sans MT" panose="020B0502020104020203"/>
                        </a:defRPr>
                      </a:lvl5pPr>
                      <a:lvl6pPr marL="2286000" algn="l" defTabSz="457200" rtl="0" eaLnBrk="1" latinLnBrk="0" hangingPunct="1">
                        <a:defRPr sz="1800" kern="1200">
                          <a:solidFill>
                            <a:schemeClr val="tx1"/>
                          </a:solidFill>
                          <a:latin typeface="Gill Sans MT" panose="020B0502020104020203"/>
                        </a:defRPr>
                      </a:lvl6pPr>
                      <a:lvl7pPr marL="2743200" algn="l" defTabSz="457200" rtl="0" eaLnBrk="1" latinLnBrk="0" hangingPunct="1">
                        <a:defRPr sz="1800" kern="1200">
                          <a:solidFill>
                            <a:schemeClr val="tx1"/>
                          </a:solidFill>
                          <a:latin typeface="Gill Sans MT" panose="020B0502020104020203"/>
                        </a:defRPr>
                      </a:lvl7pPr>
                      <a:lvl8pPr marL="3200400" algn="l" defTabSz="457200" rtl="0" eaLnBrk="1" latinLnBrk="0" hangingPunct="1">
                        <a:defRPr sz="1800" kern="1200">
                          <a:solidFill>
                            <a:schemeClr val="tx1"/>
                          </a:solidFill>
                          <a:latin typeface="Gill Sans MT" panose="020B0502020104020203"/>
                        </a:defRPr>
                      </a:lvl8pPr>
                      <a:lvl9pPr marL="3657600" algn="l" defTabSz="457200" rtl="0" eaLnBrk="1" latinLnBrk="0" hangingPunct="1">
                        <a:defRPr sz="1800" kern="1200">
                          <a:solidFill>
                            <a:schemeClr val="tx1"/>
                          </a:solidFill>
                          <a:latin typeface="Gill Sans MT" panose="020B0502020104020203"/>
                        </a:defRPr>
                      </a:lvl9pPr>
                    </a:lstStyle>
                    <a:p>
                      <a:pPr algn="ctr" fontAlgn="ctr"/>
                      <a:r>
                        <a:rPr lang="es-CO" sz="1000" b="0" i="0" u="none" strike="noStrike" dirty="0">
                          <a:solidFill>
                            <a:srgbClr val="000000"/>
                          </a:solidFill>
                          <a:effectLst/>
                          <a:latin typeface="Calibri" panose="020F0502020204030204" pitchFamily="34" charset="0"/>
                        </a:rPr>
                        <a:t>DESOCUPADO</a:t>
                      </a:r>
                    </a:p>
                  </a:txBody>
                  <a:tcPr marL="6870" marR="6870" marT="6870" marB="0" anchor="ctr">
                    <a:lnL>
                      <a:noFill/>
                    </a:lnL>
                    <a:lnR>
                      <a:noFill/>
                    </a:lnR>
                    <a:lnT>
                      <a:noFill/>
                    </a:lnT>
                    <a:lnB w="12700" cap="flat" cmpd="sng" algn="ctr">
                      <a:solidFill>
                        <a:srgbClr val="007468"/>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Gill Sans MT" panose="020B0502020104020203"/>
                        </a:defRPr>
                      </a:lvl1pPr>
                      <a:lvl2pPr marL="457200" algn="l" defTabSz="457200" rtl="0" eaLnBrk="1" latinLnBrk="0" hangingPunct="1">
                        <a:defRPr sz="1800" kern="1200">
                          <a:solidFill>
                            <a:schemeClr val="tx1"/>
                          </a:solidFill>
                          <a:latin typeface="Gill Sans MT" panose="020B0502020104020203"/>
                        </a:defRPr>
                      </a:lvl2pPr>
                      <a:lvl3pPr marL="914400" algn="l" defTabSz="457200" rtl="0" eaLnBrk="1" latinLnBrk="0" hangingPunct="1">
                        <a:defRPr sz="1800" kern="1200">
                          <a:solidFill>
                            <a:schemeClr val="tx1"/>
                          </a:solidFill>
                          <a:latin typeface="Gill Sans MT" panose="020B0502020104020203"/>
                        </a:defRPr>
                      </a:lvl3pPr>
                      <a:lvl4pPr marL="1371600" algn="l" defTabSz="457200" rtl="0" eaLnBrk="1" latinLnBrk="0" hangingPunct="1">
                        <a:defRPr sz="1800" kern="1200">
                          <a:solidFill>
                            <a:schemeClr val="tx1"/>
                          </a:solidFill>
                          <a:latin typeface="Gill Sans MT" panose="020B0502020104020203"/>
                        </a:defRPr>
                      </a:lvl4pPr>
                      <a:lvl5pPr marL="1828800" algn="l" defTabSz="457200" rtl="0" eaLnBrk="1" latinLnBrk="0" hangingPunct="1">
                        <a:defRPr sz="1800" kern="1200">
                          <a:solidFill>
                            <a:schemeClr val="tx1"/>
                          </a:solidFill>
                          <a:latin typeface="Gill Sans MT" panose="020B0502020104020203"/>
                        </a:defRPr>
                      </a:lvl5pPr>
                      <a:lvl6pPr marL="2286000" algn="l" defTabSz="457200" rtl="0" eaLnBrk="1" latinLnBrk="0" hangingPunct="1">
                        <a:defRPr sz="1800" kern="1200">
                          <a:solidFill>
                            <a:schemeClr val="tx1"/>
                          </a:solidFill>
                          <a:latin typeface="Gill Sans MT" panose="020B0502020104020203"/>
                        </a:defRPr>
                      </a:lvl6pPr>
                      <a:lvl7pPr marL="2743200" algn="l" defTabSz="457200" rtl="0" eaLnBrk="1" latinLnBrk="0" hangingPunct="1">
                        <a:defRPr sz="1800" kern="1200">
                          <a:solidFill>
                            <a:schemeClr val="tx1"/>
                          </a:solidFill>
                          <a:latin typeface="Gill Sans MT" panose="020B0502020104020203"/>
                        </a:defRPr>
                      </a:lvl7pPr>
                      <a:lvl8pPr marL="3200400" algn="l" defTabSz="457200" rtl="0" eaLnBrk="1" latinLnBrk="0" hangingPunct="1">
                        <a:defRPr sz="1800" kern="1200">
                          <a:solidFill>
                            <a:schemeClr val="tx1"/>
                          </a:solidFill>
                          <a:latin typeface="Gill Sans MT" panose="020B0502020104020203"/>
                        </a:defRPr>
                      </a:lvl8pPr>
                      <a:lvl9pPr marL="3657600" algn="l" defTabSz="457200" rtl="0" eaLnBrk="1" latinLnBrk="0" hangingPunct="1">
                        <a:defRPr sz="1800" kern="1200">
                          <a:solidFill>
                            <a:schemeClr val="tx1"/>
                          </a:solidFill>
                          <a:latin typeface="Gill Sans MT" panose="020B0502020104020203"/>
                        </a:defRPr>
                      </a:lvl9pPr>
                    </a:lstStyle>
                    <a:p>
                      <a:pPr algn="l" fontAlgn="ctr"/>
                      <a:r>
                        <a:rPr lang="es-CO" sz="1000" b="0" i="0" u="none" strike="noStrike" dirty="0">
                          <a:solidFill>
                            <a:srgbClr val="000000"/>
                          </a:solidFill>
                          <a:effectLst/>
                          <a:latin typeface="Calibri" panose="020F0502020204030204" pitchFamily="34" charset="0"/>
                        </a:rPr>
                        <a:t> </a:t>
                      </a:r>
                    </a:p>
                  </a:txBody>
                  <a:tcPr marL="6870" marR="6870" marT="6870" marB="0" anchor="ctr">
                    <a:lnL>
                      <a:noFill/>
                    </a:lnL>
                    <a:lnR>
                      <a:noFill/>
                    </a:lnR>
                    <a:lnT>
                      <a:noFill/>
                    </a:lnT>
                    <a:lnB w="12700" cap="flat" cmpd="sng" algn="ctr">
                      <a:solidFill>
                        <a:srgbClr val="007468"/>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r>
                        <a:rPr lang="es-CO" sz="1000" b="0" i="0" u="none" strike="noStrike" dirty="0">
                          <a:solidFill>
                            <a:srgbClr val="000000"/>
                          </a:solidFill>
                          <a:effectLst/>
                          <a:latin typeface="Calibri" panose="020F0502020204030204" pitchFamily="34" charset="0"/>
                        </a:rPr>
                        <a:t>$ 156,000</a:t>
                      </a:r>
                    </a:p>
                  </a:txBody>
                  <a:tcPr marL="9525" marR="9525" marT="9525" marB="0" anchor="ctr">
                    <a:lnL>
                      <a:noFill/>
                    </a:lnL>
                    <a:lnR>
                      <a:noFill/>
                    </a:lnR>
                    <a:lnT>
                      <a:noFill/>
                    </a:lnT>
                    <a:lnB w="12700" cap="flat" cmpd="sng" algn="ctr">
                      <a:solidFill>
                        <a:srgbClr val="007468"/>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Gill Sans MT" panose="020B0502020104020203"/>
                        </a:defRPr>
                      </a:lvl1pPr>
                      <a:lvl2pPr marL="457200" algn="l" defTabSz="457200" rtl="0" eaLnBrk="1" latinLnBrk="0" hangingPunct="1">
                        <a:defRPr sz="1800" kern="1200">
                          <a:solidFill>
                            <a:schemeClr val="tx1"/>
                          </a:solidFill>
                          <a:latin typeface="Gill Sans MT" panose="020B0502020104020203"/>
                        </a:defRPr>
                      </a:lvl2pPr>
                      <a:lvl3pPr marL="914400" algn="l" defTabSz="457200" rtl="0" eaLnBrk="1" latinLnBrk="0" hangingPunct="1">
                        <a:defRPr sz="1800" kern="1200">
                          <a:solidFill>
                            <a:schemeClr val="tx1"/>
                          </a:solidFill>
                          <a:latin typeface="Gill Sans MT" panose="020B0502020104020203"/>
                        </a:defRPr>
                      </a:lvl3pPr>
                      <a:lvl4pPr marL="1371600" algn="l" defTabSz="457200" rtl="0" eaLnBrk="1" latinLnBrk="0" hangingPunct="1">
                        <a:defRPr sz="1800" kern="1200">
                          <a:solidFill>
                            <a:schemeClr val="tx1"/>
                          </a:solidFill>
                          <a:latin typeface="Gill Sans MT" panose="020B0502020104020203"/>
                        </a:defRPr>
                      </a:lvl4pPr>
                      <a:lvl5pPr marL="1828800" algn="l" defTabSz="457200" rtl="0" eaLnBrk="1" latinLnBrk="0" hangingPunct="1">
                        <a:defRPr sz="1800" kern="1200">
                          <a:solidFill>
                            <a:schemeClr val="tx1"/>
                          </a:solidFill>
                          <a:latin typeface="Gill Sans MT" panose="020B0502020104020203"/>
                        </a:defRPr>
                      </a:lvl5pPr>
                      <a:lvl6pPr marL="2286000" algn="l" defTabSz="457200" rtl="0" eaLnBrk="1" latinLnBrk="0" hangingPunct="1">
                        <a:defRPr sz="1800" kern="1200">
                          <a:solidFill>
                            <a:schemeClr val="tx1"/>
                          </a:solidFill>
                          <a:latin typeface="Gill Sans MT" panose="020B0502020104020203"/>
                        </a:defRPr>
                      </a:lvl6pPr>
                      <a:lvl7pPr marL="2743200" algn="l" defTabSz="457200" rtl="0" eaLnBrk="1" latinLnBrk="0" hangingPunct="1">
                        <a:defRPr sz="1800" kern="1200">
                          <a:solidFill>
                            <a:schemeClr val="tx1"/>
                          </a:solidFill>
                          <a:latin typeface="Gill Sans MT" panose="020B0502020104020203"/>
                        </a:defRPr>
                      </a:lvl7pPr>
                      <a:lvl8pPr marL="3200400" algn="l" defTabSz="457200" rtl="0" eaLnBrk="1" latinLnBrk="0" hangingPunct="1">
                        <a:defRPr sz="1800" kern="1200">
                          <a:solidFill>
                            <a:schemeClr val="tx1"/>
                          </a:solidFill>
                          <a:latin typeface="Gill Sans MT" panose="020B0502020104020203"/>
                        </a:defRPr>
                      </a:lvl8pPr>
                      <a:lvl9pPr marL="3657600" algn="l" defTabSz="457200" rtl="0" eaLnBrk="1" latinLnBrk="0" hangingPunct="1">
                        <a:defRPr sz="1800" kern="1200">
                          <a:solidFill>
                            <a:schemeClr val="tx1"/>
                          </a:solidFill>
                          <a:latin typeface="Gill Sans MT" panose="020B0502020104020203"/>
                        </a:defRPr>
                      </a:lvl9pPr>
                    </a:lstStyle>
                    <a:p>
                      <a:pPr algn="ctr" fontAlgn="ctr"/>
                      <a:r>
                        <a:rPr lang="es-CO" sz="1000" b="0" i="0" u="none" strike="noStrike">
                          <a:solidFill>
                            <a:srgbClr val="000000"/>
                          </a:solidFill>
                          <a:effectLst/>
                          <a:latin typeface="Calibri" panose="020F0502020204030204" pitchFamily="34" charset="0"/>
                        </a:rPr>
                        <a:t>19</a:t>
                      </a:r>
                    </a:p>
                  </a:txBody>
                  <a:tcPr marL="6870" marR="6870" marT="6870" marB="0" anchor="ctr">
                    <a:lnL>
                      <a:noFill/>
                    </a:lnL>
                    <a:lnR>
                      <a:noFill/>
                    </a:lnR>
                    <a:lnT>
                      <a:noFill/>
                    </a:lnT>
                    <a:lnB w="12700" cap="flat" cmpd="sng" algn="ctr">
                      <a:solidFill>
                        <a:srgbClr val="007468"/>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Gill Sans MT" panose="020B0502020104020203"/>
                        </a:defRPr>
                      </a:lvl1pPr>
                      <a:lvl2pPr marL="457200" algn="l" defTabSz="457200" rtl="0" eaLnBrk="1" latinLnBrk="0" hangingPunct="1">
                        <a:defRPr sz="1800" kern="1200">
                          <a:solidFill>
                            <a:schemeClr val="tx1"/>
                          </a:solidFill>
                          <a:latin typeface="Gill Sans MT" panose="020B0502020104020203"/>
                        </a:defRPr>
                      </a:lvl2pPr>
                      <a:lvl3pPr marL="914400" algn="l" defTabSz="457200" rtl="0" eaLnBrk="1" latinLnBrk="0" hangingPunct="1">
                        <a:defRPr sz="1800" kern="1200">
                          <a:solidFill>
                            <a:schemeClr val="tx1"/>
                          </a:solidFill>
                          <a:latin typeface="Gill Sans MT" panose="020B0502020104020203"/>
                        </a:defRPr>
                      </a:lvl3pPr>
                      <a:lvl4pPr marL="1371600" algn="l" defTabSz="457200" rtl="0" eaLnBrk="1" latinLnBrk="0" hangingPunct="1">
                        <a:defRPr sz="1800" kern="1200">
                          <a:solidFill>
                            <a:schemeClr val="tx1"/>
                          </a:solidFill>
                          <a:latin typeface="Gill Sans MT" panose="020B0502020104020203"/>
                        </a:defRPr>
                      </a:lvl4pPr>
                      <a:lvl5pPr marL="1828800" algn="l" defTabSz="457200" rtl="0" eaLnBrk="1" latinLnBrk="0" hangingPunct="1">
                        <a:defRPr sz="1800" kern="1200">
                          <a:solidFill>
                            <a:schemeClr val="tx1"/>
                          </a:solidFill>
                          <a:latin typeface="Gill Sans MT" panose="020B0502020104020203"/>
                        </a:defRPr>
                      </a:lvl5pPr>
                      <a:lvl6pPr marL="2286000" algn="l" defTabSz="457200" rtl="0" eaLnBrk="1" latinLnBrk="0" hangingPunct="1">
                        <a:defRPr sz="1800" kern="1200">
                          <a:solidFill>
                            <a:schemeClr val="tx1"/>
                          </a:solidFill>
                          <a:latin typeface="Gill Sans MT" panose="020B0502020104020203"/>
                        </a:defRPr>
                      </a:lvl6pPr>
                      <a:lvl7pPr marL="2743200" algn="l" defTabSz="457200" rtl="0" eaLnBrk="1" latinLnBrk="0" hangingPunct="1">
                        <a:defRPr sz="1800" kern="1200">
                          <a:solidFill>
                            <a:schemeClr val="tx1"/>
                          </a:solidFill>
                          <a:latin typeface="Gill Sans MT" panose="020B0502020104020203"/>
                        </a:defRPr>
                      </a:lvl7pPr>
                      <a:lvl8pPr marL="3200400" algn="l" defTabSz="457200" rtl="0" eaLnBrk="1" latinLnBrk="0" hangingPunct="1">
                        <a:defRPr sz="1800" kern="1200">
                          <a:solidFill>
                            <a:schemeClr val="tx1"/>
                          </a:solidFill>
                          <a:latin typeface="Gill Sans MT" panose="020B0502020104020203"/>
                        </a:defRPr>
                      </a:lvl8pPr>
                      <a:lvl9pPr marL="3657600" algn="l" defTabSz="457200" rtl="0" eaLnBrk="1" latinLnBrk="0" hangingPunct="1">
                        <a:defRPr sz="1800" kern="1200">
                          <a:solidFill>
                            <a:schemeClr val="tx1"/>
                          </a:solidFill>
                          <a:latin typeface="Gill Sans MT" panose="020B0502020104020203"/>
                        </a:defRPr>
                      </a:lvl9pPr>
                    </a:lstStyle>
                    <a:p>
                      <a:pPr algn="r" fontAlgn="ctr"/>
                      <a:r>
                        <a:rPr lang="es-CO" sz="1000" b="1" i="0" u="none" strike="noStrike">
                          <a:solidFill>
                            <a:srgbClr val="000000"/>
                          </a:solidFill>
                          <a:effectLst/>
                          <a:latin typeface="Calibri" panose="020F0502020204030204" pitchFamily="34" charset="0"/>
                        </a:rPr>
                        <a:t>$ 7,689,783</a:t>
                      </a:r>
                    </a:p>
                  </a:txBody>
                  <a:tcPr marL="6870" marR="6870" marT="6870" marB="0" anchor="ctr">
                    <a:lnL>
                      <a:noFill/>
                    </a:lnL>
                    <a:lnR>
                      <a:noFill/>
                    </a:lnR>
                    <a:lnT>
                      <a:noFill/>
                    </a:lnT>
                    <a:lnB w="12700" cap="flat" cmpd="sng" algn="ctr">
                      <a:solidFill>
                        <a:srgbClr val="007468"/>
                      </a:solidFill>
                      <a:prstDash val="solid"/>
                      <a:round/>
                      <a:headEnd type="none" w="med" len="med"/>
                      <a:tailEnd type="none" w="med" len="med"/>
                    </a:lnB>
                    <a:lnTlToBr w="12700" cmpd="sng">
                      <a:noFill/>
                      <a:prstDash val="solid"/>
                    </a:lnTlToBr>
                    <a:lnBlToTr w="12700" cmpd="sng">
                      <a:noFill/>
                      <a:prstDash val="solid"/>
                    </a:lnBlToTr>
                    <a:solidFill>
                      <a:srgbClr val="F2F8EE"/>
                    </a:solidFill>
                  </a:tcPr>
                </a:tc>
                <a:tc>
                  <a:txBody>
                    <a:bodyPr/>
                    <a:lstStyle>
                      <a:lvl1pPr marL="0" algn="l" defTabSz="457200" rtl="0" eaLnBrk="1" latinLnBrk="0" hangingPunct="1">
                        <a:defRPr sz="1800" kern="1200">
                          <a:solidFill>
                            <a:schemeClr val="tx1"/>
                          </a:solidFill>
                          <a:latin typeface="Gill Sans MT" panose="020B0502020104020203"/>
                        </a:defRPr>
                      </a:lvl1pPr>
                      <a:lvl2pPr marL="457200" algn="l" defTabSz="457200" rtl="0" eaLnBrk="1" latinLnBrk="0" hangingPunct="1">
                        <a:defRPr sz="1800" kern="1200">
                          <a:solidFill>
                            <a:schemeClr val="tx1"/>
                          </a:solidFill>
                          <a:latin typeface="Gill Sans MT" panose="020B0502020104020203"/>
                        </a:defRPr>
                      </a:lvl2pPr>
                      <a:lvl3pPr marL="914400" algn="l" defTabSz="457200" rtl="0" eaLnBrk="1" latinLnBrk="0" hangingPunct="1">
                        <a:defRPr sz="1800" kern="1200">
                          <a:solidFill>
                            <a:schemeClr val="tx1"/>
                          </a:solidFill>
                          <a:latin typeface="Gill Sans MT" panose="020B0502020104020203"/>
                        </a:defRPr>
                      </a:lvl3pPr>
                      <a:lvl4pPr marL="1371600" algn="l" defTabSz="457200" rtl="0" eaLnBrk="1" latinLnBrk="0" hangingPunct="1">
                        <a:defRPr sz="1800" kern="1200">
                          <a:solidFill>
                            <a:schemeClr val="tx1"/>
                          </a:solidFill>
                          <a:latin typeface="Gill Sans MT" panose="020B0502020104020203"/>
                        </a:defRPr>
                      </a:lvl4pPr>
                      <a:lvl5pPr marL="1828800" algn="l" defTabSz="457200" rtl="0" eaLnBrk="1" latinLnBrk="0" hangingPunct="1">
                        <a:defRPr sz="1800" kern="1200">
                          <a:solidFill>
                            <a:schemeClr val="tx1"/>
                          </a:solidFill>
                          <a:latin typeface="Gill Sans MT" panose="020B0502020104020203"/>
                        </a:defRPr>
                      </a:lvl5pPr>
                      <a:lvl6pPr marL="2286000" algn="l" defTabSz="457200" rtl="0" eaLnBrk="1" latinLnBrk="0" hangingPunct="1">
                        <a:defRPr sz="1800" kern="1200">
                          <a:solidFill>
                            <a:schemeClr val="tx1"/>
                          </a:solidFill>
                          <a:latin typeface="Gill Sans MT" panose="020B0502020104020203"/>
                        </a:defRPr>
                      </a:lvl6pPr>
                      <a:lvl7pPr marL="2743200" algn="l" defTabSz="457200" rtl="0" eaLnBrk="1" latinLnBrk="0" hangingPunct="1">
                        <a:defRPr sz="1800" kern="1200">
                          <a:solidFill>
                            <a:schemeClr val="tx1"/>
                          </a:solidFill>
                          <a:latin typeface="Gill Sans MT" panose="020B0502020104020203"/>
                        </a:defRPr>
                      </a:lvl7pPr>
                      <a:lvl8pPr marL="3200400" algn="l" defTabSz="457200" rtl="0" eaLnBrk="1" latinLnBrk="0" hangingPunct="1">
                        <a:defRPr sz="1800" kern="1200">
                          <a:solidFill>
                            <a:schemeClr val="tx1"/>
                          </a:solidFill>
                          <a:latin typeface="Gill Sans MT" panose="020B0502020104020203"/>
                        </a:defRPr>
                      </a:lvl8pPr>
                      <a:lvl9pPr marL="3657600" algn="l" defTabSz="457200" rtl="0" eaLnBrk="1" latinLnBrk="0" hangingPunct="1">
                        <a:defRPr sz="1800" kern="1200">
                          <a:solidFill>
                            <a:schemeClr val="tx1"/>
                          </a:solidFill>
                          <a:latin typeface="Gill Sans MT" panose="020B0502020104020203"/>
                        </a:defRPr>
                      </a:lvl9pPr>
                    </a:lstStyle>
                    <a:p>
                      <a:pPr algn="ctr" fontAlgn="ctr"/>
                      <a:r>
                        <a:rPr lang="es-CO" sz="1000" b="0" i="0" u="none" strike="noStrike">
                          <a:solidFill>
                            <a:srgbClr val="000000"/>
                          </a:solidFill>
                          <a:effectLst/>
                          <a:latin typeface="Calibri" panose="020F0502020204030204" pitchFamily="34" charset="0"/>
                        </a:rPr>
                        <a:t>90.49%</a:t>
                      </a:r>
                    </a:p>
                  </a:txBody>
                  <a:tcPr marL="6870" marR="6870" marT="6870" marB="0" anchor="ctr">
                    <a:lnL>
                      <a:noFill/>
                    </a:lnL>
                    <a:lnR>
                      <a:noFill/>
                    </a:lnR>
                    <a:lnT>
                      <a:noFill/>
                    </a:lnT>
                    <a:lnB w="12700" cap="flat" cmpd="sng" algn="ctr">
                      <a:solidFill>
                        <a:srgbClr val="007468"/>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1"/>
                  </a:ext>
                </a:extLst>
              </a:tr>
              <a:tr h="265957">
                <a:tc gridSpan="4">
                  <a:txBody>
                    <a:bodyPr/>
                    <a:lstStyle>
                      <a:lvl1pPr marL="0" algn="l" defTabSz="457200" rtl="0" eaLnBrk="1" latinLnBrk="0" hangingPunct="1">
                        <a:defRPr sz="1800" kern="1200">
                          <a:solidFill>
                            <a:schemeClr val="tx1"/>
                          </a:solidFill>
                          <a:latin typeface="Gill Sans MT" panose="020B0502020104020203"/>
                        </a:defRPr>
                      </a:lvl1pPr>
                      <a:lvl2pPr marL="457200" algn="l" defTabSz="457200" rtl="0" eaLnBrk="1" latinLnBrk="0" hangingPunct="1">
                        <a:defRPr sz="1800" kern="1200">
                          <a:solidFill>
                            <a:schemeClr val="tx1"/>
                          </a:solidFill>
                          <a:latin typeface="Gill Sans MT" panose="020B0502020104020203"/>
                        </a:defRPr>
                      </a:lvl2pPr>
                      <a:lvl3pPr marL="914400" algn="l" defTabSz="457200" rtl="0" eaLnBrk="1" latinLnBrk="0" hangingPunct="1">
                        <a:defRPr sz="1800" kern="1200">
                          <a:solidFill>
                            <a:schemeClr val="tx1"/>
                          </a:solidFill>
                          <a:latin typeface="Gill Sans MT" panose="020B0502020104020203"/>
                        </a:defRPr>
                      </a:lvl3pPr>
                      <a:lvl4pPr marL="1371600" algn="l" defTabSz="457200" rtl="0" eaLnBrk="1" latinLnBrk="0" hangingPunct="1">
                        <a:defRPr sz="1800" kern="1200">
                          <a:solidFill>
                            <a:schemeClr val="tx1"/>
                          </a:solidFill>
                          <a:latin typeface="Gill Sans MT" panose="020B0502020104020203"/>
                        </a:defRPr>
                      </a:lvl4pPr>
                      <a:lvl5pPr marL="1828800" algn="l" defTabSz="457200" rtl="0" eaLnBrk="1" latinLnBrk="0" hangingPunct="1">
                        <a:defRPr sz="1800" kern="1200">
                          <a:solidFill>
                            <a:schemeClr val="tx1"/>
                          </a:solidFill>
                          <a:latin typeface="Gill Sans MT" panose="020B0502020104020203"/>
                        </a:defRPr>
                      </a:lvl5pPr>
                      <a:lvl6pPr marL="2286000" algn="l" defTabSz="457200" rtl="0" eaLnBrk="1" latinLnBrk="0" hangingPunct="1">
                        <a:defRPr sz="1800" kern="1200">
                          <a:solidFill>
                            <a:schemeClr val="tx1"/>
                          </a:solidFill>
                          <a:latin typeface="Gill Sans MT" panose="020B0502020104020203"/>
                        </a:defRPr>
                      </a:lvl6pPr>
                      <a:lvl7pPr marL="2743200" algn="l" defTabSz="457200" rtl="0" eaLnBrk="1" latinLnBrk="0" hangingPunct="1">
                        <a:defRPr sz="1800" kern="1200">
                          <a:solidFill>
                            <a:schemeClr val="tx1"/>
                          </a:solidFill>
                          <a:latin typeface="Gill Sans MT" panose="020B0502020104020203"/>
                        </a:defRPr>
                      </a:lvl7pPr>
                      <a:lvl8pPr marL="3200400" algn="l" defTabSz="457200" rtl="0" eaLnBrk="1" latinLnBrk="0" hangingPunct="1">
                        <a:defRPr sz="1800" kern="1200">
                          <a:solidFill>
                            <a:schemeClr val="tx1"/>
                          </a:solidFill>
                          <a:latin typeface="Gill Sans MT" panose="020B0502020104020203"/>
                        </a:defRPr>
                      </a:lvl8pPr>
                      <a:lvl9pPr marL="3657600" algn="l" defTabSz="457200" rtl="0" eaLnBrk="1" latinLnBrk="0" hangingPunct="1">
                        <a:defRPr sz="1800" kern="1200">
                          <a:solidFill>
                            <a:schemeClr val="tx1"/>
                          </a:solidFill>
                          <a:latin typeface="Gill Sans MT" panose="020B0502020104020203"/>
                        </a:defRPr>
                      </a:lvl9pPr>
                    </a:lstStyle>
                    <a:p>
                      <a:pPr algn="ctr" fontAlgn="b"/>
                      <a:r>
                        <a:rPr lang="es-CO" sz="1000" b="1" i="0" u="none" strike="noStrike" dirty="0">
                          <a:solidFill>
                            <a:srgbClr val="000000"/>
                          </a:solidFill>
                          <a:effectLst/>
                          <a:latin typeface="Calibri" panose="020F0502020204030204" pitchFamily="34" charset="0"/>
                        </a:rPr>
                        <a:t>TOTALES</a:t>
                      </a:r>
                    </a:p>
                  </a:txBody>
                  <a:tcPr marL="6870" marR="6870" marT="6870" marB="0" anchor="ctr">
                    <a:lnL>
                      <a:noFill/>
                    </a:lnL>
                    <a:lnR>
                      <a:noFill/>
                    </a:lnR>
                    <a:lnT w="12700" cap="flat" cmpd="sng" algn="ctr">
                      <a:solidFill>
                        <a:srgbClr val="007468"/>
                      </a:solidFill>
                      <a:prstDash val="solid"/>
                      <a:round/>
                      <a:headEnd type="none" w="med" len="med"/>
                      <a:tailEnd type="none" w="med" len="med"/>
                    </a:lnT>
                    <a:lnB>
                      <a:noFill/>
                    </a:lnB>
                    <a:lnTlToBr w="12700" cmpd="sng">
                      <a:noFill/>
                      <a:prstDash val="solid"/>
                    </a:lnTlToBr>
                    <a:lnBlToTr w="12700" cmpd="sng">
                      <a:noFill/>
                      <a:prstDash val="solid"/>
                    </a:lnBlToTr>
                    <a:solidFill>
                      <a:srgbClr val="E7E7E7"/>
                    </a:solidFill>
                  </a:tcPr>
                </a:tc>
                <a:tc hMerge="1">
                  <a:txBody>
                    <a:bodyPr/>
                    <a:lstStyle/>
                    <a:p>
                      <a:endParaRPr lang="es-CO"/>
                    </a:p>
                  </a:txBody>
                  <a:tcPr/>
                </a:tc>
                <a:tc hMerge="1">
                  <a:txBody>
                    <a:bodyPr/>
                    <a:lstStyle/>
                    <a:p>
                      <a:endParaRPr lang="es-CO"/>
                    </a:p>
                  </a:txBody>
                  <a:tcPr/>
                </a:tc>
                <a:tc hMerge="1">
                  <a:txBody>
                    <a:bodyPr/>
                    <a:lstStyle/>
                    <a:p>
                      <a:endParaRPr lang="es-CO"/>
                    </a:p>
                  </a:txBody>
                  <a:tcPr/>
                </a:tc>
                <a:tc>
                  <a:txBody>
                    <a:bodyPr/>
                    <a:lstStyle>
                      <a:lvl1pPr marL="0" algn="l" defTabSz="457200" rtl="0" eaLnBrk="1" latinLnBrk="0" hangingPunct="1">
                        <a:defRPr sz="1800" kern="1200">
                          <a:solidFill>
                            <a:schemeClr val="tx1"/>
                          </a:solidFill>
                          <a:latin typeface="Gill Sans MT" panose="020B0502020104020203"/>
                        </a:defRPr>
                      </a:lvl1pPr>
                      <a:lvl2pPr marL="457200" algn="l" defTabSz="457200" rtl="0" eaLnBrk="1" latinLnBrk="0" hangingPunct="1">
                        <a:defRPr sz="1800" kern="1200">
                          <a:solidFill>
                            <a:schemeClr val="tx1"/>
                          </a:solidFill>
                          <a:latin typeface="Gill Sans MT" panose="020B0502020104020203"/>
                        </a:defRPr>
                      </a:lvl2pPr>
                      <a:lvl3pPr marL="914400" algn="l" defTabSz="457200" rtl="0" eaLnBrk="1" latinLnBrk="0" hangingPunct="1">
                        <a:defRPr sz="1800" kern="1200">
                          <a:solidFill>
                            <a:schemeClr val="tx1"/>
                          </a:solidFill>
                          <a:latin typeface="Gill Sans MT" panose="020B0502020104020203"/>
                        </a:defRPr>
                      </a:lvl3pPr>
                      <a:lvl4pPr marL="1371600" algn="l" defTabSz="457200" rtl="0" eaLnBrk="1" latinLnBrk="0" hangingPunct="1">
                        <a:defRPr sz="1800" kern="1200">
                          <a:solidFill>
                            <a:schemeClr val="tx1"/>
                          </a:solidFill>
                          <a:latin typeface="Gill Sans MT" panose="020B0502020104020203"/>
                        </a:defRPr>
                      </a:lvl4pPr>
                      <a:lvl5pPr marL="1828800" algn="l" defTabSz="457200" rtl="0" eaLnBrk="1" latinLnBrk="0" hangingPunct="1">
                        <a:defRPr sz="1800" kern="1200">
                          <a:solidFill>
                            <a:schemeClr val="tx1"/>
                          </a:solidFill>
                          <a:latin typeface="Gill Sans MT" panose="020B0502020104020203"/>
                        </a:defRPr>
                      </a:lvl5pPr>
                      <a:lvl6pPr marL="2286000" algn="l" defTabSz="457200" rtl="0" eaLnBrk="1" latinLnBrk="0" hangingPunct="1">
                        <a:defRPr sz="1800" kern="1200">
                          <a:solidFill>
                            <a:schemeClr val="tx1"/>
                          </a:solidFill>
                          <a:latin typeface="Gill Sans MT" panose="020B0502020104020203"/>
                        </a:defRPr>
                      </a:lvl6pPr>
                      <a:lvl7pPr marL="2743200" algn="l" defTabSz="457200" rtl="0" eaLnBrk="1" latinLnBrk="0" hangingPunct="1">
                        <a:defRPr sz="1800" kern="1200">
                          <a:solidFill>
                            <a:schemeClr val="tx1"/>
                          </a:solidFill>
                          <a:latin typeface="Gill Sans MT" panose="020B0502020104020203"/>
                        </a:defRPr>
                      </a:lvl7pPr>
                      <a:lvl8pPr marL="3200400" algn="l" defTabSz="457200" rtl="0" eaLnBrk="1" latinLnBrk="0" hangingPunct="1">
                        <a:defRPr sz="1800" kern="1200">
                          <a:solidFill>
                            <a:schemeClr val="tx1"/>
                          </a:solidFill>
                          <a:latin typeface="Gill Sans MT" panose="020B0502020104020203"/>
                        </a:defRPr>
                      </a:lvl8pPr>
                      <a:lvl9pPr marL="3657600" algn="l" defTabSz="457200" rtl="0" eaLnBrk="1" latinLnBrk="0" hangingPunct="1">
                        <a:defRPr sz="1800" kern="1200">
                          <a:solidFill>
                            <a:schemeClr val="tx1"/>
                          </a:solidFill>
                          <a:latin typeface="Gill Sans MT" panose="020B0502020104020203"/>
                        </a:defRPr>
                      </a:lvl9pPr>
                    </a:lstStyle>
                    <a:p>
                      <a:pPr algn="r" fontAlgn="b"/>
                      <a:r>
                        <a:rPr lang="es-CO" sz="1000" b="1" i="0" u="none" strike="noStrike" dirty="0">
                          <a:solidFill>
                            <a:srgbClr val="000000"/>
                          </a:solidFill>
                          <a:effectLst/>
                          <a:latin typeface="Calibri" panose="020F0502020204030204" pitchFamily="34" charset="0"/>
                        </a:rPr>
                        <a:t>$ 27,180,208,672</a:t>
                      </a:r>
                    </a:p>
                  </a:txBody>
                  <a:tcPr marL="6870" marR="6870" marT="6870" marB="0" anchor="ctr">
                    <a:lnL>
                      <a:noFill/>
                    </a:lnL>
                    <a:lnR>
                      <a:noFill/>
                    </a:lnR>
                    <a:lnT w="12700" cap="flat" cmpd="sng" algn="ctr">
                      <a:solidFill>
                        <a:srgbClr val="007468"/>
                      </a:solidFill>
                      <a:prstDash val="solid"/>
                      <a:round/>
                      <a:headEnd type="none" w="med" len="med"/>
                      <a:tailEnd type="none" w="med" len="med"/>
                    </a:lnT>
                    <a:lnB>
                      <a:noFill/>
                    </a:lnB>
                    <a:lnTlToBr w="12700" cmpd="sng">
                      <a:noFill/>
                      <a:prstDash val="solid"/>
                    </a:lnTlToBr>
                    <a:lnBlToTr w="12700" cmpd="sng">
                      <a:noFill/>
                      <a:prstDash val="solid"/>
                    </a:lnBlToTr>
                    <a:solidFill>
                      <a:srgbClr val="E7E7E7"/>
                    </a:solidFill>
                  </a:tcPr>
                </a:tc>
                <a:tc>
                  <a:txBody>
                    <a:bodyPr/>
                    <a:lstStyle>
                      <a:lvl1pPr marL="0" algn="l" defTabSz="457200" rtl="0" eaLnBrk="1" latinLnBrk="0" hangingPunct="1">
                        <a:defRPr sz="1800" kern="1200">
                          <a:solidFill>
                            <a:schemeClr val="tx1"/>
                          </a:solidFill>
                          <a:latin typeface="Gill Sans MT" panose="020B0502020104020203"/>
                        </a:defRPr>
                      </a:lvl1pPr>
                      <a:lvl2pPr marL="457200" algn="l" defTabSz="457200" rtl="0" eaLnBrk="1" latinLnBrk="0" hangingPunct="1">
                        <a:defRPr sz="1800" kern="1200">
                          <a:solidFill>
                            <a:schemeClr val="tx1"/>
                          </a:solidFill>
                          <a:latin typeface="Gill Sans MT" panose="020B0502020104020203"/>
                        </a:defRPr>
                      </a:lvl2pPr>
                      <a:lvl3pPr marL="914400" algn="l" defTabSz="457200" rtl="0" eaLnBrk="1" latinLnBrk="0" hangingPunct="1">
                        <a:defRPr sz="1800" kern="1200">
                          <a:solidFill>
                            <a:schemeClr val="tx1"/>
                          </a:solidFill>
                          <a:latin typeface="Gill Sans MT" panose="020B0502020104020203"/>
                        </a:defRPr>
                      </a:lvl3pPr>
                      <a:lvl4pPr marL="1371600" algn="l" defTabSz="457200" rtl="0" eaLnBrk="1" latinLnBrk="0" hangingPunct="1">
                        <a:defRPr sz="1800" kern="1200">
                          <a:solidFill>
                            <a:schemeClr val="tx1"/>
                          </a:solidFill>
                          <a:latin typeface="Gill Sans MT" panose="020B0502020104020203"/>
                        </a:defRPr>
                      </a:lvl4pPr>
                      <a:lvl5pPr marL="1828800" algn="l" defTabSz="457200" rtl="0" eaLnBrk="1" latinLnBrk="0" hangingPunct="1">
                        <a:defRPr sz="1800" kern="1200">
                          <a:solidFill>
                            <a:schemeClr val="tx1"/>
                          </a:solidFill>
                          <a:latin typeface="Gill Sans MT" panose="020B0502020104020203"/>
                        </a:defRPr>
                      </a:lvl5pPr>
                      <a:lvl6pPr marL="2286000" algn="l" defTabSz="457200" rtl="0" eaLnBrk="1" latinLnBrk="0" hangingPunct="1">
                        <a:defRPr sz="1800" kern="1200">
                          <a:solidFill>
                            <a:schemeClr val="tx1"/>
                          </a:solidFill>
                          <a:latin typeface="Gill Sans MT" panose="020B0502020104020203"/>
                        </a:defRPr>
                      </a:lvl6pPr>
                      <a:lvl7pPr marL="2743200" algn="l" defTabSz="457200" rtl="0" eaLnBrk="1" latinLnBrk="0" hangingPunct="1">
                        <a:defRPr sz="1800" kern="1200">
                          <a:solidFill>
                            <a:schemeClr val="tx1"/>
                          </a:solidFill>
                          <a:latin typeface="Gill Sans MT" panose="020B0502020104020203"/>
                        </a:defRPr>
                      </a:lvl7pPr>
                      <a:lvl8pPr marL="3200400" algn="l" defTabSz="457200" rtl="0" eaLnBrk="1" latinLnBrk="0" hangingPunct="1">
                        <a:defRPr sz="1800" kern="1200">
                          <a:solidFill>
                            <a:schemeClr val="tx1"/>
                          </a:solidFill>
                          <a:latin typeface="Gill Sans MT" panose="020B0502020104020203"/>
                        </a:defRPr>
                      </a:lvl8pPr>
                      <a:lvl9pPr marL="3657600" algn="l" defTabSz="457200" rtl="0" eaLnBrk="1" latinLnBrk="0" hangingPunct="1">
                        <a:defRPr sz="1800" kern="1200">
                          <a:solidFill>
                            <a:schemeClr val="tx1"/>
                          </a:solidFill>
                          <a:latin typeface="Gill Sans MT" panose="020B0502020104020203"/>
                        </a:defRPr>
                      </a:lvl9pPr>
                    </a:lstStyle>
                    <a:p>
                      <a:pPr algn="l" fontAlgn="b"/>
                      <a:r>
                        <a:rPr lang="es-CO" sz="1000" b="0" i="0" u="none" strike="noStrike" dirty="0">
                          <a:solidFill>
                            <a:srgbClr val="000000"/>
                          </a:solidFill>
                          <a:effectLst/>
                          <a:latin typeface="Calibri" panose="020F0502020204030204" pitchFamily="34" charset="0"/>
                        </a:rPr>
                        <a:t> </a:t>
                      </a:r>
                    </a:p>
                  </a:txBody>
                  <a:tcPr marL="6870" marR="6870" marT="6870" marB="0" anchor="ctr">
                    <a:lnL>
                      <a:noFill/>
                    </a:lnL>
                    <a:lnR>
                      <a:noFill/>
                    </a:lnR>
                    <a:lnT w="12700" cap="flat" cmpd="sng" algn="ctr">
                      <a:solidFill>
                        <a:srgbClr val="007468"/>
                      </a:solidFill>
                      <a:prstDash val="solid"/>
                      <a:round/>
                      <a:headEnd type="none" w="med" len="med"/>
                      <a:tailEnd type="none" w="med" len="med"/>
                    </a:lnT>
                    <a:lnB>
                      <a:noFill/>
                    </a:lnB>
                    <a:lnTlToBr w="12700" cmpd="sng">
                      <a:noFill/>
                      <a:prstDash val="solid"/>
                    </a:lnTlToBr>
                    <a:lnBlToTr w="12700" cmpd="sng">
                      <a:noFill/>
                      <a:prstDash val="solid"/>
                    </a:lnBlToTr>
                    <a:solidFill>
                      <a:srgbClr val="E7E7E7"/>
                    </a:solidFill>
                  </a:tcPr>
                </a:tc>
                <a:tc>
                  <a:txBody>
                    <a:bodyPr/>
                    <a:lstStyle/>
                    <a:p>
                      <a:pPr algn="r" fontAlgn="b"/>
                      <a:r>
                        <a:rPr lang="es-CO" sz="1000" b="1" i="0" u="none" strike="noStrike" dirty="0">
                          <a:solidFill>
                            <a:srgbClr val="000000"/>
                          </a:solidFill>
                          <a:effectLst/>
                          <a:latin typeface="Calibri" panose="020F0502020204030204" pitchFamily="34" charset="0"/>
                        </a:rPr>
                        <a:t>$ 195,804,744</a:t>
                      </a:r>
                    </a:p>
                  </a:txBody>
                  <a:tcPr marL="9525" marR="9525" marT="9525" marB="0" anchor="ctr">
                    <a:lnL>
                      <a:noFill/>
                    </a:lnL>
                    <a:lnR>
                      <a:noFill/>
                    </a:lnR>
                    <a:lnT w="12700" cap="flat" cmpd="sng" algn="ctr">
                      <a:solidFill>
                        <a:srgbClr val="007468"/>
                      </a:solidFill>
                      <a:prstDash val="solid"/>
                      <a:round/>
                      <a:headEnd type="none" w="med" len="med"/>
                      <a:tailEnd type="none" w="med" len="med"/>
                    </a:lnT>
                    <a:lnB>
                      <a:noFill/>
                    </a:lnB>
                    <a:lnTlToBr w="12700" cmpd="sng">
                      <a:noFill/>
                      <a:prstDash val="solid"/>
                    </a:lnTlToBr>
                    <a:lnBlToTr w="12700" cmpd="sng">
                      <a:noFill/>
                      <a:prstDash val="solid"/>
                    </a:lnBlToTr>
                    <a:solidFill>
                      <a:srgbClr val="E7E7E7"/>
                    </a:solidFill>
                  </a:tcPr>
                </a:tc>
                <a:tc>
                  <a:txBody>
                    <a:bodyPr/>
                    <a:lstStyle/>
                    <a:p>
                      <a:pPr algn="r" fontAlgn="b"/>
                      <a:r>
                        <a:rPr lang="es-CO" sz="1000" b="1" i="0" u="none" strike="noStrike" dirty="0">
                          <a:solidFill>
                            <a:srgbClr val="000000"/>
                          </a:solidFill>
                          <a:effectLst/>
                          <a:latin typeface="Calibri" panose="020F0502020204030204" pitchFamily="34" charset="0"/>
                        </a:rPr>
                        <a:t>$ 305,912,377</a:t>
                      </a:r>
                    </a:p>
                  </a:txBody>
                  <a:tcPr marL="9525" marR="9525" marT="9525" marB="0" anchor="ctr">
                    <a:lnL>
                      <a:noFill/>
                    </a:lnL>
                    <a:lnR>
                      <a:noFill/>
                    </a:lnR>
                    <a:lnT w="12700" cap="flat" cmpd="sng" algn="ctr">
                      <a:solidFill>
                        <a:srgbClr val="007468"/>
                      </a:solidFill>
                      <a:prstDash val="solid"/>
                      <a:round/>
                      <a:headEnd type="none" w="med" len="med"/>
                      <a:tailEnd type="none" w="med" len="med"/>
                    </a:lnT>
                    <a:lnB>
                      <a:noFill/>
                    </a:lnB>
                    <a:lnTlToBr w="12700" cmpd="sng">
                      <a:noFill/>
                      <a:prstDash val="solid"/>
                    </a:lnTlToBr>
                    <a:lnBlToTr w="12700" cmpd="sng">
                      <a:noFill/>
                      <a:prstDash val="solid"/>
                    </a:lnBlToTr>
                    <a:solidFill>
                      <a:srgbClr val="E7E7E7"/>
                    </a:solidFill>
                  </a:tcPr>
                </a:tc>
                <a:tc>
                  <a:txBody>
                    <a:bodyPr/>
                    <a:lstStyle>
                      <a:lvl1pPr marL="0" algn="l" defTabSz="457200" rtl="0" eaLnBrk="1" latinLnBrk="0" hangingPunct="1">
                        <a:defRPr sz="1800" kern="1200">
                          <a:solidFill>
                            <a:schemeClr val="tx1"/>
                          </a:solidFill>
                          <a:latin typeface="Gill Sans MT" panose="020B0502020104020203"/>
                        </a:defRPr>
                      </a:lvl1pPr>
                      <a:lvl2pPr marL="457200" algn="l" defTabSz="457200" rtl="0" eaLnBrk="1" latinLnBrk="0" hangingPunct="1">
                        <a:defRPr sz="1800" kern="1200">
                          <a:solidFill>
                            <a:schemeClr val="tx1"/>
                          </a:solidFill>
                          <a:latin typeface="Gill Sans MT" panose="020B0502020104020203"/>
                        </a:defRPr>
                      </a:lvl2pPr>
                      <a:lvl3pPr marL="914400" algn="l" defTabSz="457200" rtl="0" eaLnBrk="1" latinLnBrk="0" hangingPunct="1">
                        <a:defRPr sz="1800" kern="1200">
                          <a:solidFill>
                            <a:schemeClr val="tx1"/>
                          </a:solidFill>
                          <a:latin typeface="Gill Sans MT" panose="020B0502020104020203"/>
                        </a:defRPr>
                      </a:lvl3pPr>
                      <a:lvl4pPr marL="1371600" algn="l" defTabSz="457200" rtl="0" eaLnBrk="1" latinLnBrk="0" hangingPunct="1">
                        <a:defRPr sz="1800" kern="1200">
                          <a:solidFill>
                            <a:schemeClr val="tx1"/>
                          </a:solidFill>
                          <a:latin typeface="Gill Sans MT" panose="020B0502020104020203"/>
                        </a:defRPr>
                      </a:lvl4pPr>
                      <a:lvl5pPr marL="1828800" algn="l" defTabSz="457200" rtl="0" eaLnBrk="1" latinLnBrk="0" hangingPunct="1">
                        <a:defRPr sz="1800" kern="1200">
                          <a:solidFill>
                            <a:schemeClr val="tx1"/>
                          </a:solidFill>
                          <a:latin typeface="Gill Sans MT" panose="020B0502020104020203"/>
                        </a:defRPr>
                      </a:lvl5pPr>
                      <a:lvl6pPr marL="2286000" algn="l" defTabSz="457200" rtl="0" eaLnBrk="1" latinLnBrk="0" hangingPunct="1">
                        <a:defRPr sz="1800" kern="1200">
                          <a:solidFill>
                            <a:schemeClr val="tx1"/>
                          </a:solidFill>
                          <a:latin typeface="Gill Sans MT" panose="020B0502020104020203"/>
                        </a:defRPr>
                      </a:lvl6pPr>
                      <a:lvl7pPr marL="2743200" algn="l" defTabSz="457200" rtl="0" eaLnBrk="1" latinLnBrk="0" hangingPunct="1">
                        <a:defRPr sz="1800" kern="1200">
                          <a:solidFill>
                            <a:schemeClr val="tx1"/>
                          </a:solidFill>
                          <a:latin typeface="Gill Sans MT" panose="020B0502020104020203"/>
                        </a:defRPr>
                      </a:lvl7pPr>
                      <a:lvl8pPr marL="3200400" algn="l" defTabSz="457200" rtl="0" eaLnBrk="1" latinLnBrk="0" hangingPunct="1">
                        <a:defRPr sz="1800" kern="1200">
                          <a:solidFill>
                            <a:schemeClr val="tx1"/>
                          </a:solidFill>
                          <a:latin typeface="Gill Sans MT" panose="020B0502020104020203"/>
                        </a:defRPr>
                      </a:lvl8pPr>
                      <a:lvl9pPr marL="3657600" algn="l" defTabSz="457200" rtl="0" eaLnBrk="1" latinLnBrk="0" hangingPunct="1">
                        <a:defRPr sz="1800" kern="1200">
                          <a:solidFill>
                            <a:schemeClr val="tx1"/>
                          </a:solidFill>
                          <a:latin typeface="Gill Sans MT" panose="020B0502020104020203"/>
                        </a:defRPr>
                      </a:lvl9pPr>
                    </a:lstStyle>
                    <a:p>
                      <a:pPr algn="l" fontAlgn="b"/>
                      <a:r>
                        <a:rPr lang="es-CO" sz="1000" b="0" i="0" u="none" strike="noStrike" dirty="0">
                          <a:solidFill>
                            <a:srgbClr val="000000"/>
                          </a:solidFill>
                          <a:effectLst/>
                          <a:latin typeface="Calibri" panose="020F0502020204030204" pitchFamily="34" charset="0"/>
                        </a:rPr>
                        <a:t> </a:t>
                      </a:r>
                    </a:p>
                  </a:txBody>
                  <a:tcPr marL="6870" marR="6870" marT="6870" marB="0" anchor="ctr">
                    <a:lnL>
                      <a:noFill/>
                    </a:lnL>
                    <a:lnR>
                      <a:noFill/>
                    </a:lnR>
                    <a:lnT w="12700" cap="flat" cmpd="sng" algn="ctr">
                      <a:solidFill>
                        <a:srgbClr val="007468"/>
                      </a:solidFill>
                      <a:prstDash val="solid"/>
                      <a:round/>
                      <a:headEnd type="none" w="med" len="med"/>
                      <a:tailEnd type="none" w="med" len="med"/>
                    </a:lnT>
                    <a:lnB>
                      <a:noFill/>
                    </a:lnB>
                    <a:lnTlToBr w="12700" cmpd="sng">
                      <a:noFill/>
                      <a:prstDash val="solid"/>
                    </a:lnTlToBr>
                    <a:lnBlToTr w="12700" cmpd="sng">
                      <a:noFill/>
                      <a:prstDash val="solid"/>
                    </a:lnBlToTr>
                    <a:solidFill>
                      <a:srgbClr val="E7E7E7"/>
                    </a:solidFill>
                  </a:tcPr>
                </a:tc>
                <a:tc>
                  <a:txBody>
                    <a:bodyPr/>
                    <a:lstStyle>
                      <a:lvl1pPr marL="0" algn="l" defTabSz="457200" rtl="0" eaLnBrk="1" latinLnBrk="0" hangingPunct="1">
                        <a:defRPr sz="1800" kern="1200">
                          <a:solidFill>
                            <a:schemeClr val="tx1"/>
                          </a:solidFill>
                          <a:latin typeface="Gill Sans MT" panose="020B0502020104020203"/>
                        </a:defRPr>
                      </a:lvl1pPr>
                      <a:lvl2pPr marL="457200" algn="l" defTabSz="457200" rtl="0" eaLnBrk="1" latinLnBrk="0" hangingPunct="1">
                        <a:defRPr sz="1800" kern="1200">
                          <a:solidFill>
                            <a:schemeClr val="tx1"/>
                          </a:solidFill>
                          <a:latin typeface="Gill Sans MT" panose="020B0502020104020203"/>
                        </a:defRPr>
                      </a:lvl2pPr>
                      <a:lvl3pPr marL="914400" algn="l" defTabSz="457200" rtl="0" eaLnBrk="1" latinLnBrk="0" hangingPunct="1">
                        <a:defRPr sz="1800" kern="1200">
                          <a:solidFill>
                            <a:schemeClr val="tx1"/>
                          </a:solidFill>
                          <a:latin typeface="Gill Sans MT" panose="020B0502020104020203"/>
                        </a:defRPr>
                      </a:lvl3pPr>
                      <a:lvl4pPr marL="1371600" algn="l" defTabSz="457200" rtl="0" eaLnBrk="1" latinLnBrk="0" hangingPunct="1">
                        <a:defRPr sz="1800" kern="1200">
                          <a:solidFill>
                            <a:schemeClr val="tx1"/>
                          </a:solidFill>
                          <a:latin typeface="Gill Sans MT" panose="020B0502020104020203"/>
                        </a:defRPr>
                      </a:lvl4pPr>
                      <a:lvl5pPr marL="1828800" algn="l" defTabSz="457200" rtl="0" eaLnBrk="1" latinLnBrk="0" hangingPunct="1">
                        <a:defRPr sz="1800" kern="1200">
                          <a:solidFill>
                            <a:schemeClr val="tx1"/>
                          </a:solidFill>
                          <a:latin typeface="Gill Sans MT" panose="020B0502020104020203"/>
                        </a:defRPr>
                      </a:lvl5pPr>
                      <a:lvl6pPr marL="2286000" algn="l" defTabSz="457200" rtl="0" eaLnBrk="1" latinLnBrk="0" hangingPunct="1">
                        <a:defRPr sz="1800" kern="1200">
                          <a:solidFill>
                            <a:schemeClr val="tx1"/>
                          </a:solidFill>
                          <a:latin typeface="Gill Sans MT" panose="020B0502020104020203"/>
                        </a:defRPr>
                      </a:lvl6pPr>
                      <a:lvl7pPr marL="2743200" algn="l" defTabSz="457200" rtl="0" eaLnBrk="1" latinLnBrk="0" hangingPunct="1">
                        <a:defRPr sz="1800" kern="1200">
                          <a:solidFill>
                            <a:schemeClr val="tx1"/>
                          </a:solidFill>
                          <a:latin typeface="Gill Sans MT" panose="020B0502020104020203"/>
                        </a:defRPr>
                      </a:lvl7pPr>
                      <a:lvl8pPr marL="3200400" algn="l" defTabSz="457200" rtl="0" eaLnBrk="1" latinLnBrk="0" hangingPunct="1">
                        <a:defRPr sz="1800" kern="1200">
                          <a:solidFill>
                            <a:schemeClr val="tx1"/>
                          </a:solidFill>
                          <a:latin typeface="Gill Sans MT" panose="020B0502020104020203"/>
                        </a:defRPr>
                      </a:lvl8pPr>
                      <a:lvl9pPr marL="3657600" algn="l" defTabSz="457200" rtl="0" eaLnBrk="1" latinLnBrk="0" hangingPunct="1">
                        <a:defRPr sz="1800" kern="1200">
                          <a:solidFill>
                            <a:schemeClr val="tx1"/>
                          </a:solidFill>
                          <a:latin typeface="Gill Sans MT" panose="020B0502020104020203"/>
                        </a:defRPr>
                      </a:lvl9pPr>
                    </a:lstStyle>
                    <a:p>
                      <a:pPr algn="r" fontAlgn="b"/>
                      <a:r>
                        <a:rPr lang="es-CO" sz="1000" b="1" i="0" u="none" strike="noStrike" dirty="0">
                          <a:solidFill>
                            <a:srgbClr val="000000"/>
                          </a:solidFill>
                          <a:effectLst/>
                          <a:latin typeface="Calibri" panose="020F0502020204030204" pitchFamily="34" charset="0"/>
                        </a:rPr>
                        <a:t>$ 24,660,903,420</a:t>
                      </a:r>
                    </a:p>
                  </a:txBody>
                  <a:tcPr marL="6870" marR="6870" marT="6870" marB="0" anchor="ctr">
                    <a:lnL>
                      <a:noFill/>
                    </a:lnL>
                    <a:lnR>
                      <a:noFill/>
                    </a:lnR>
                    <a:lnT w="12700" cap="flat" cmpd="sng" algn="ctr">
                      <a:solidFill>
                        <a:srgbClr val="007468"/>
                      </a:solidFill>
                      <a:prstDash val="solid"/>
                      <a:round/>
                      <a:headEnd type="none" w="med" len="med"/>
                      <a:tailEnd type="none" w="med" len="med"/>
                    </a:lnT>
                    <a:lnB>
                      <a:noFill/>
                    </a:lnB>
                    <a:lnTlToBr w="12700" cmpd="sng">
                      <a:noFill/>
                      <a:prstDash val="solid"/>
                    </a:lnTlToBr>
                    <a:lnBlToTr w="12700" cmpd="sng">
                      <a:noFill/>
                      <a:prstDash val="solid"/>
                    </a:lnBlToTr>
                    <a:solidFill>
                      <a:srgbClr val="F2F8EE"/>
                    </a:solidFill>
                  </a:tcPr>
                </a:tc>
                <a:tc>
                  <a:txBody>
                    <a:bodyPr/>
                    <a:lstStyle>
                      <a:lvl1pPr marL="0" algn="l" defTabSz="457200" rtl="0" eaLnBrk="1" latinLnBrk="0" hangingPunct="1">
                        <a:defRPr sz="1800" kern="1200">
                          <a:solidFill>
                            <a:schemeClr val="tx1"/>
                          </a:solidFill>
                          <a:latin typeface="Gill Sans MT" panose="020B0502020104020203"/>
                        </a:defRPr>
                      </a:lvl1pPr>
                      <a:lvl2pPr marL="457200" algn="l" defTabSz="457200" rtl="0" eaLnBrk="1" latinLnBrk="0" hangingPunct="1">
                        <a:defRPr sz="1800" kern="1200">
                          <a:solidFill>
                            <a:schemeClr val="tx1"/>
                          </a:solidFill>
                          <a:latin typeface="Gill Sans MT" panose="020B0502020104020203"/>
                        </a:defRPr>
                      </a:lvl2pPr>
                      <a:lvl3pPr marL="914400" algn="l" defTabSz="457200" rtl="0" eaLnBrk="1" latinLnBrk="0" hangingPunct="1">
                        <a:defRPr sz="1800" kern="1200">
                          <a:solidFill>
                            <a:schemeClr val="tx1"/>
                          </a:solidFill>
                          <a:latin typeface="Gill Sans MT" panose="020B0502020104020203"/>
                        </a:defRPr>
                      </a:lvl3pPr>
                      <a:lvl4pPr marL="1371600" algn="l" defTabSz="457200" rtl="0" eaLnBrk="1" latinLnBrk="0" hangingPunct="1">
                        <a:defRPr sz="1800" kern="1200">
                          <a:solidFill>
                            <a:schemeClr val="tx1"/>
                          </a:solidFill>
                          <a:latin typeface="Gill Sans MT" panose="020B0502020104020203"/>
                        </a:defRPr>
                      </a:lvl4pPr>
                      <a:lvl5pPr marL="1828800" algn="l" defTabSz="457200" rtl="0" eaLnBrk="1" latinLnBrk="0" hangingPunct="1">
                        <a:defRPr sz="1800" kern="1200">
                          <a:solidFill>
                            <a:schemeClr val="tx1"/>
                          </a:solidFill>
                          <a:latin typeface="Gill Sans MT" panose="020B0502020104020203"/>
                        </a:defRPr>
                      </a:lvl5pPr>
                      <a:lvl6pPr marL="2286000" algn="l" defTabSz="457200" rtl="0" eaLnBrk="1" latinLnBrk="0" hangingPunct="1">
                        <a:defRPr sz="1800" kern="1200">
                          <a:solidFill>
                            <a:schemeClr val="tx1"/>
                          </a:solidFill>
                          <a:latin typeface="Gill Sans MT" panose="020B0502020104020203"/>
                        </a:defRPr>
                      </a:lvl6pPr>
                      <a:lvl7pPr marL="2743200" algn="l" defTabSz="457200" rtl="0" eaLnBrk="1" latinLnBrk="0" hangingPunct="1">
                        <a:defRPr sz="1800" kern="1200">
                          <a:solidFill>
                            <a:schemeClr val="tx1"/>
                          </a:solidFill>
                          <a:latin typeface="Gill Sans MT" panose="020B0502020104020203"/>
                        </a:defRPr>
                      </a:lvl7pPr>
                      <a:lvl8pPr marL="3200400" algn="l" defTabSz="457200" rtl="0" eaLnBrk="1" latinLnBrk="0" hangingPunct="1">
                        <a:defRPr sz="1800" kern="1200">
                          <a:solidFill>
                            <a:schemeClr val="tx1"/>
                          </a:solidFill>
                          <a:latin typeface="Gill Sans MT" panose="020B0502020104020203"/>
                        </a:defRPr>
                      </a:lvl8pPr>
                      <a:lvl9pPr marL="3657600" algn="l" defTabSz="457200" rtl="0" eaLnBrk="1" latinLnBrk="0" hangingPunct="1">
                        <a:defRPr sz="1800" kern="1200">
                          <a:solidFill>
                            <a:schemeClr val="tx1"/>
                          </a:solidFill>
                          <a:latin typeface="Gill Sans MT" panose="020B0502020104020203"/>
                        </a:defRPr>
                      </a:lvl9pPr>
                    </a:lstStyle>
                    <a:p>
                      <a:pPr algn="ctr" fontAlgn="ctr"/>
                      <a:r>
                        <a:rPr lang="es-CO" sz="1000" b="1" i="0" u="none" strike="noStrike" dirty="0">
                          <a:solidFill>
                            <a:srgbClr val="000000"/>
                          </a:solidFill>
                          <a:effectLst/>
                          <a:latin typeface="Calibri" panose="020F0502020204030204" pitchFamily="34" charset="0"/>
                        </a:rPr>
                        <a:t>90.73%</a:t>
                      </a:r>
                    </a:p>
                  </a:txBody>
                  <a:tcPr marL="6870" marR="6870" marT="6870" marB="0" anchor="ctr">
                    <a:lnL>
                      <a:noFill/>
                    </a:lnL>
                    <a:lnR>
                      <a:noFill/>
                    </a:lnR>
                    <a:lnT w="12700" cap="flat" cmpd="sng" algn="ctr">
                      <a:solidFill>
                        <a:srgbClr val="007468"/>
                      </a:solidFill>
                      <a:prstDash val="solid"/>
                      <a:round/>
                      <a:headEnd type="none" w="med" len="med"/>
                      <a:tailEnd type="none" w="med" len="med"/>
                    </a:lnT>
                    <a:lnB>
                      <a:noFill/>
                    </a:lnB>
                    <a:lnTlToBr w="12700" cmpd="sng">
                      <a:noFill/>
                      <a:prstDash val="solid"/>
                    </a:lnTlToBr>
                    <a:lnBlToTr w="12700" cmpd="sng">
                      <a:noFill/>
                      <a:prstDash val="solid"/>
                    </a:lnBlToTr>
                    <a:solidFill>
                      <a:srgbClr val="E7E7E7"/>
                    </a:solidFill>
                  </a:tcPr>
                </a:tc>
                <a:extLst>
                  <a:ext uri="{0D108BD9-81ED-4DB2-BD59-A6C34878D82A}">
                    <a16:rowId xmlns:a16="http://schemas.microsoft.com/office/drawing/2014/main" val="10012"/>
                  </a:ext>
                </a:extLst>
              </a:tr>
            </a:tbl>
          </a:graphicData>
        </a:graphic>
      </p:graphicFrame>
      <p:sp>
        <p:nvSpPr>
          <p:cNvPr id="12" name="Elipse 11">
            <a:hlinkClick r:id="rId4" action="ppaction://hlinksldjump"/>
          </p:cNvPr>
          <p:cNvSpPr/>
          <p:nvPr/>
        </p:nvSpPr>
        <p:spPr>
          <a:xfrm>
            <a:off x="9771928" y="6090043"/>
            <a:ext cx="127178" cy="121682"/>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2" name="CuadroTexto 1"/>
          <p:cNvSpPr txBox="1"/>
          <p:nvPr/>
        </p:nvSpPr>
        <p:spPr>
          <a:xfrm>
            <a:off x="1953370" y="6139778"/>
            <a:ext cx="1463862" cy="215444"/>
          </a:xfrm>
          <a:prstGeom prst="rect">
            <a:avLst/>
          </a:prstGeom>
          <a:noFill/>
        </p:spPr>
        <p:txBody>
          <a:bodyPr wrap="none" rtlCol="0">
            <a:spAutoFit/>
          </a:bodyPr>
          <a:lstStyle/>
          <a:p>
            <a:r>
              <a:rPr lang="es-CO" sz="800" i="1" dirty="0"/>
              <a:t>* Se ajustará al 75% del avalúo</a:t>
            </a:r>
          </a:p>
        </p:txBody>
      </p:sp>
      <p:sp>
        <p:nvSpPr>
          <p:cNvPr id="13" name="Rectángulo 12">
            <a:extLst>
              <a:ext uri="{FF2B5EF4-FFF2-40B4-BE49-F238E27FC236}">
                <a16:creationId xmlns:a16="http://schemas.microsoft.com/office/drawing/2014/main" id="{16202C05-4D99-493A-99C9-D5043BD72923}"/>
              </a:ext>
            </a:extLst>
          </p:cNvPr>
          <p:cNvSpPr/>
          <p:nvPr/>
        </p:nvSpPr>
        <p:spPr>
          <a:xfrm>
            <a:off x="0" y="-2"/>
            <a:ext cx="12192000" cy="1013539"/>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2800" b="1" dirty="0"/>
              <a:t>PUBLICACIÓN VALOR “N” COMERCIALIZACIÓN </a:t>
            </a:r>
          </a:p>
          <a:p>
            <a:pPr algn="r"/>
            <a:r>
              <a:rPr lang="es-CO" sz="2800" b="1" dirty="0"/>
              <a:t>DE INMUEBLES</a:t>
            </a:r>
          </a:p>
        </p:txBody>
      </p:sp>
      <p:pic>
        <p:nvPicPr>
          <p:cNvPr id="14" name="Imagen 8" descr="Fondos oscuros-01.png">
            <a:extLst>
              <a:ext uri="{FF2B5EF4-FFF2-40B4-BE49-F238E27FC236}">
                <a16:creationId xmlns:a16="http://schemas.microsoft.com/office/drawing/2014/main" id="{1961D3B2-DA0C-49FE-A1AC-7660E6B932B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2743" y="73423"/>
            <a:ext cx="1970201" cy="940114"/>
          </a:xfrm>
          <a:prstGeom prst="rect">
            <a:avLst/>
          </a:prstGeom>
        </p:spPr>
      </p:pic>
      <p:sp>
        <p:nvSpPr>
          <p:cNvPr id="15" name="Rectángulo 14">
            <a:extLst>
              <a:ext uri="{FF2B5EF4-FFF2-40B4-BE49-F238E27FC236}">
                <a16:creationId xmlns:a16="http://schemas.microsoft.com/office/drawing/2014/main" id="{C3EB016A-16E1-4BAC-B089-AC511A4421D5}"/>
              </a:ext>
            </a:extLst>
          </p:cNvPr>
          <p:cNvSpPr/>
          <p:nvPr/>
        </p:nvSpPr>
        <p:spPr>
          <a:xfrm>
            <a:off x="0" y="6593984"/>
            <a:ext cx="12192000" cy="26401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1350" dirty="0">
                <a:latin typeface="Arial Narrow" panose="020B0606020202030204" pitchFamily="34" charset="0"/>
              </a:rPr>
              <a:t>Gerencia Comercial</a:t>
            </a:r>
          </a:p>
        </p:txBody>
      </p:sp>
    </p:spTree>
    <p:extLst>
      <p:ext uri="{BB962C8B-B14F-4D97-AF65-F5344CB8AC3E}">
        <p14:creationId xmlns:p14="http://schemas.microsoft.com/office/powerpoint/2010/main" val="19653749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CuadroTexto 20"/>
          <p:cNvSpPr txBox="1"/>
          <p:nvPr/>
        </p:nvSpPr>
        <p:spPr>
          <a:xfrm>
            <a:off x="5509823" y="6631662"/>
            <a:ext cx="5065145" cy="253916"/>
          </a:xfrm>
          <a:prstGeom prst="rect">
            <a:avLst/>
          </a:prstGeom>
          <a:noFill/>
        </p:spPr>
        <p:txBody>
          <a:bodyPr wrap="square" rtlCol="0">
            <a:spAutoFit/>
          </a:bodyPr>
          <a:lstStyle/>
          <a:p>
            <a:pPr algn="r"/>
            <a:r>
              <a:rPr lang="es-ES" sz="1050" b="1" dirty="0">
                <a:solidFill>
                  <a:schemeClr val="bg1"/>
                </a:solidFill>
                <a:latin typeface="Lato Regular"/>
                <a:cs typeface="Lato Regular"/>
              </a:rPr>
              <a:t>Gerencia Comercial </a:t>
            </a:r>
          </a:p>
        </p:txBody>
      </p:sp>
      <p:sp>
        <p:nvSpPr>
          <p:cNvPr id="8" name="Rectángulo 7"/>
          <p:cNvSpPr/>
          <p:nvPr/>
        </p:nvSpPr>
        <p:spPr>
          <a:xfrm>
            <a:off x="1524000" y="6593984"/>
            <a:ext cx="9144000" cy="26401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1350" dirty="0">
                <a:latin typeface="Arial Narrow" panose="020B0606020202030204" pitchFamily="34" charset="0"/>
              </a:rPr>
              <a:t>Gerencia Comercial</a:t>
            </a:r>
          </a:p>
        </p:txBody>
      </p:sp>
      <p:sp>
        <p:nvSpPr>
          <p:cNvPr id="9" name="Rectángulo 8"/>
          <p:cNvSpPr/>
          <p:nvPr/>
        </p:nvSpPr>
        <p:spPr>
          <a:xfrm>
            <a:off x="1520603" y="-15"/>
            <a:ext cx="9144000" cy="748903"/>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b="1" dirty="0">
                <a:latin typeface="Arial Narrow" panose="020B0606020202030204" pitchFamily="34" charset="0"/>
              </a:rPr>
              <a:t>PUBLICACIÓN VALOR “N” DE COMERCIALIZACIÓN INMUEBLES </a:t>
            </a:r>
          </a:p>
        </p:txBody>
      </p:sp>
      <p:pic>
        <p:nvPicPr>
          <p:cNvPr id="10" name="Imagen 8" descr="Fondos oscuros-01.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40681" y="73411"/>
            <a:ext cx="1233817" cy="635238"/>
          </a:xfrm>
          <a:prstGeom prst="rect">
            <a:avLst/>
          </a:prstGeom>
        </p:spPr>
      </p:pic>
      <p:sp>
        <p:nvSpPr>
          <p:cNvPr id="12" name="CuadroTexto 11"/>
          <p:cNvSpPr txBox="1"/>
          <p:nvPr/>
        </p:nvSpPr>
        <p:spPr>
          <a:xfrm>
            <a:off x="1703512" y="1245818"/>
            <a:ext cx="8640960" cy="523220"/>
          </a:xfrm>
          <a:prstGeom prst="rect">
            <a:avLst/>
          </a:prstGeom>
          <a:noFill/>
        </p:spPr>
        <p:txBody>
          <a:bodyPr wrap="square" rtlCol="0">
            <a:spAutoFit/>
          </a:bodyPr>
          <a:lstStyle/>
          <a:p>
            <a:r>
              <a:rPr lang="es-ES_tradnl" sz="2800" b="1" dirty="0">
                <a:solidFill>
                  <a:srgbClr val="000A8B"/>
                </a:solidFill>
                <a:latin typeface="Arial Narrow" charset="0"/>
                <a:ea typeface="Arial Narrow" charset="0"/>
                <a:cs typeface="Arial Narrow" charset="0"/>
              </a:rPr>
              <a:t>Inmuebles entre 3 y 6 meses en inventario</a:t>
            </a:r>
          </a:p>
        </p:txBody>
      </p:sp>
      <p:graphicFrame>
        <p:nvGraphicFramePr>
          <p:cNvPr id="13" name="Tabla 12"/>
          <p:cNvGraphicFramePr>
            <a:graphicFrameLocks noGrp="1"/>
          </p:cNvGraphicFramePr>
          <p:nvPr>
            <p:extLst/>
          </p:nvPr>
        </p:nvGraphicFramePr>
        <p:xfrm>
          <a:off x="1703513" y="1876335"/>
          <a:ext cx="8786369" cy="3981427"/>
        </p:xfrm>
        <a:graphic>
          <a:graphicData uri="http://schemas.openxmlformats.org/drawingml/2006/table">
            <a:tbl>
              <a:tblPr/>
              <a:tblGrid>
                <a:gridCol w="328820">
                  <a:extLst>
                    <a:ext uri="{9D8B030D-6E8A-4147-A177-3AD203B41FA5}">
                      <a16:colId xmlns:a16="http://schemas.microsoft.com/office/drawing/2014/main" val="20000"/>
                    </a:ext>
                  </a:extLst>
                </a:gridCol>
                <a:gridCol w="573522">
                  <a:extLst>
                    <a:ext uri="{9D8B030D-6E8A-4147-A177-3AD203B41FA5}">
                      <a16:colId xmlns:a16="http://schemas.microsoft.com/office/drawing/2014/main" val="20001"/>
                    </a:ext>
                  </a:extLst>
                </a:gridCol>
                <a:gridCol w="1641549">
                  <a:extLst>
                    <a:ext uri="{9D8B030D-6E8A-4147-A177-3AD203B41FA5}">
                      <a16:colId xmlns:a16="http://schemas.microsoft.com/office/drawing/2014/main" val="20002"/>
                    </a:ext>
                  </a:extLst>
                </a:gridCol>
                <a:gridCol w="604110">
                  <a:extLst>
                    <a:ext uri="{9D8B030D-6E8A-4147-A177-3AD203B41FA5}">
                      <a16:colId xmlns:a16="http://schemas.microsoft.com/office/drawing/2014/main" val="20003"/>
                    </a:ext>
                  </a:extLst>
                </a:gridCol>
                <a:gridCol w="1029792">
                  <a:extLst>
                    <a:ext uri="{9D8B030D-6E8A-4147-A177-3AD203B41FA5}">
                      <a16:colId xmlns:a16="http://schemas.microsoft.com/office/drawing/2014/main" val="20004"/>
                    </a:ext>
                  </a:extLst>
                </a:gridCol>
                <a:gridCol w="815677">
                  <a:extLst>
                    <a:ext uri="{9D8B030D-6E8A-4147-A177-3AD203B41FA5}">
                      <a16:colId xmlns:a16="http://schemas.microsoft.com/office/drawing/2014/main" val="20005"/>
                    </a:ext>
                  </a:extLst>
                </a:gridCol>
                <a:gridCol w="815677">
                  <a:extLst>
                    <a:ext uri="{9D8B030D-6E8A-4147-A177-3AD203B41FA5}">
                      <a16:colId xmlns:a16="http://schemas.microsoft.com/office/drawing/2014/main" val="20006"/>
                    </a:ext>
                  </a:extLst>
                </a:gridCol>
                <a:gridCol w="938028">
                  <a:extLst>
                    <a:ext uri="{9D8B030D-6E8A-4147-A177-3AD203B41FA5}">
                      <a16:colId xmlns:a16="http://schemas.microsoft.com/office/drawing/2014/main" val="20007"/>
                    </a:ext>
                  </a:extLst>
                </a:gridCol>
                <a:gridCol w="397643">
                  <a:extLst>
                    <a:ext uri="{9D8B030D-6E8A-4147-A177-3AD203B41FA5}">
                      <a16:colId xmlns:a16="http://schemas.microsoft.com/office/drawing/2014/main" val="20008"/>
                    </a:ext>
                  </a:extLst>
                </a:gridCol>
                <a:gridCol w="1029792">
                  <a:extLst>
                    <a:ext uri="{9D8B030D-6E8A-4147-A177-3AD203B41FA5}">
                      <a16:colId xmlns:a16="http://schemas.microsoft.com/office/drawing/2014/main" val="20009"/>
                    </a:ext>
                  </a:extLst>
                </a:gridCol>
                <a:gridCol w="611759">
                  <a:extLst>
                    <a:ext uri="{9D8B030D-6E8A-4147-A177-3AD203B41FA5}">
                      <a16:colId xmlns:a16="http://schemas.microsoft.com/office/drawing/2014/main" val="20010"/>
                    </a:ext>
                  </a:extLst>
                </a:gridCol>
              </a:tblGrid>
              <a:tr h="432049">
                <a:tc>
                  <a:txBody>
                    <a:bodyPr/>
                    <a:lstStyle/>
                    <a:p>
                      <a:pPr algn="ctr" fontAlgn="ctr"/>
                      <a:r>
                        <a:rPr lang="es-CO" sz="1000" b="1" i="0" u="none" strike="noStrike" dirty="0">
                          <a:solidFill>
                            <a:srgbClr val="000000"/>
                          </a:solidFill>
                          <a:effectLst/>
                          <a:latin typeface="Calibri" panose="020F0502020204030204" pitchFamily="34" charset="0"/>
                        </a:rPr>
                        <a:t>ID CISA</a:t>
                      </a:r>
                    </a:p>
                  </a:txBody>
                  <a:tcPr marL="6870" marR="6870" marT="6870"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EBF7"/>
                    </a:solidFill>
                  </a:tcPr>
                </a:tc>
                <a:tc>
                  <a:txBody>
                    <a:bodyPr/>
                    <a:lstStyle/>
                    <a:p>
                      <a:pPr algn="ctr" fontAlgn="ctr"/>
                      <a:r>
                        <a:rPr lang="es-CO" sz="1000" b="1" i="0" u="none" strike="noStrike">
                          <a:solidFill>
                            <a:srgbClr val="000000"/>
                          </a:solidFill>
                          <a:effectLst/>
                          <a:latin typeface="Calibri" panose="020F0502020204030204" pitchFamily="34" charset="0"/>
                        </a:rPr>
                        <a:t>TIPO</a:t>
                      </a:r>
                    </a:p>
                  </a:txBody>
                  <a:tcPr marL="6870" marR="6870" marT="687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EBF7"/>
                    </a:solidFill>
                  </a:tcPr>
                </a:tc>
                <a:tc>
                  <a:txBody>
                    <a:bodyPr/>
                    <a:lstStyle/>
                    <a:p>
                      <a:pPr algn="ctr" fontAlgn="ctr"/>
                      <a:r>
                        <a:rPr lang="es-CO" sz="1000" b="1" i="0" u="none" strike="noStrike" dirty="0">
                          <a:solidFill>
                            <a:srgbClr val="000000"/>
                          </a:solidFill>
                          <a:effectLst/>
                          <a:latin typeface="Calibri" panose="020F0502020204030204" pitchFamily="34" charset="0"/>
                        </a:rPr>
                        <a:t>DIRECCIÓN</a:t>
                      </a:r>
                    </a:p>
                  </a:txBody>
                  <a:tcPr marL="6870" marR="6870" marT="687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EBF7"/>
                    </a:solidFill>
                  </a:tcPr>
                </a:tc>
                <a:tc>
                  <a:txBody>
                    <a:bodyPr/>
                    <a:lstStyle/>
                    <a:p>
                      <a:pPr algn="ctr" fontAlgn="ctr"/>
                      <a:r>
                        <a:rPr lang="es-CO" sz="1000" b="1" i="0" u="none" strike="noStrike">
                          <a:solidFill>
                            <a:srgbClr val="000000"/>
                          </a:solidFill>
                          <a:effectLst/>
                          <a:latin typeface="Calibri" panose="020F0502020204030204" pitchFamily="34" charset="0"/>
                        </a:rPr>
                        <a:t>CIUDAD</a:t>
                      </a:r>
                    </a:p>
                  </a:txBody>
                  <a:tcPr marL="6870" marR="6870" marT="687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EBF7"/>
                    </a:solidFill>
                  </a:tcPr>
                </a:tc>
                <a:tc>
                  <a:txBody>
                    <a:bodyPr/>
                    <a:lstStyle/>
                    <a:p>
                      <a:pPr algn="ctr" fontAlgn="ctr"/>
                      <a:r>
                        <a:rPr lang="es-CO" sz="1000" b="1" i="0" u="none" strike="noStrike">
                          <a:solidFill>
                            <a:srgbClr val="000000"/>
                          </a:solidFill>
                          <a:effectLst/>
                          <a:latin typeface="Calibri" panose="020F0502020204030204" pitchFamily="34" charset="0"/>
                        </a:rPr>
                        <a:t>VALOR AVALÚO</a:t>
                      </a:r>
                    </a:p>
                  </a:txBody>
                  <a:tcPr marL="6870" marR="6870" marT="687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EBF7"/>
                    </a:solidFill>
                  </a:tcPr>
                </a:tc>
                <a:tc>
                  <a:txBody>
                    <a:bodyPr/>
                    <a:lstStyle/>
                    <a:p>
                      <a:pPr algn="ctr" fontAlgn="ctr"/>
                      <a:r>
                        <a:rPr lang="es-CO" sz="1000" b="1" i="0" u="none" strike="noStrike">
                          <a:solidFill>
                            <a:srgbClr val="000000"/>
                          </a:solidFill>
                          <a:effectLst/>
                          <a:latin typeface="Calibri" panose="020F0502020204030204" pitchFamily="34" charset="0"/>
                        </a:rPr>
                        <a:t>ESTADO OCUPACIÓN</a:t>
                      </a:r>
                    </a:p>
                  </a:txBody>
                  <a:tcPr marL="6870" marR="6870" marT="687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EBF7"/>
                    </a:solidFill>
                  </a:tcPr>
                </a:tc>
                <a:tc>
                  <a:txBody>
                    <a:bodyPr/>
                    <a:lstStyle/>
                    <a:p>
                      <a:pPr algn="ctr" fontAlgn="ctr"/>
                      <a:r>
                        <a:rPr lang="es-CO" sz="1000" b="1" i="0" u="none" strike="noStrike" dirty="0">
                          <a:solidFill>
                            <a:srgbClr val="000000"/>
                          </a:solidFill>
                          <a:effectLst/>
                          <a:latin typeface="Calibri" panose="020F0502020204030204" pitchFamily="34" charset="0"/>
                        </a:rPr>
                        <a:t>INGRESOS ANUALES</a:t>
                      </a:r>
                    </a:p>
                  </a:txBody>
                  <a:tcPr marL="6870" marR="6870" marT="687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EBF7"/>
                    </a:solidFill>
                  </a:tcPr>
                </a:tc>
                <a:tc>
                  <a:txBody>
                    <a:bodyPr/>
                    <a:lstStyle/>
                    <a:p>
                      <a:pPr algn="ctr" fontAlgn="ctr"/>
                      <a:r>
                        <a:rPr lang="es-CO" sz="1000" b="1" i="0" u="none" strike="noStrike" dirty="0">
                          <a:solidFill>
                            <a:srgbClr val="000000"/>
                          </a:solidFill>
                          <a:effectLst/>
                          <a:latin typeface="Calibri" panose="020F0502020204030204" pitchFamily="34" charset="0"/>
                        </a:rPr>
                        <a:t>GASTOS ANUALES</a:t>
                      </a:r>
                    </a:p>
                  </a:txBody>
                  <a:tcPr marL="6870" marR="6870" marT="687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EBF7"/>
                    </a:solidFill>
                  </a:tcPr>
                </a:tc>
                <a:tc>
                  <a:txBody>
                    <a:bodyPr/>
                    <a:lstStyle/>
                    <a:p>
                      <a:pPr algn="ctr" fontAlgn="ctr"/>
                      <a:r>
                        <a:rPr lang="es-CO" sz="1000" b="1" i="0" u="none" strike="noStrike" dirty="0">
                          <a:solidFill>
                            <a:srgbClr val="000000"/>
                          </a:solidFill>
                          <a:effectLst/>
                          <a:latin typeface="Calibri" panose="020F0502020204030204" pitchFamily="34" charset="0"/>
                        </a:rPr>
                        <a:t>N SAE *</a:t>
                      </a:r>
                    </a:p>
                  </a:txBody>
                  <a:tcPr marL="6870" marR="6870" marT="687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EBF7"/>
                    </a:solidFill>
                  </a:tcPr>
                </a:tc>
                <a:tc>
                  <a:txBody>
                    <a:bodyPr/>
                    <a:lstStyle/>
                    <a:p>
                      <a:pPr algn="ctr" fontAlgn="ctr"/>
                      <a:r>
                        <a:rPr lang="es-CO" sz="1000" b="1" i="0" u="none" strike="noStrike">
                          <a:solidFill>
                            <a:srgbClr val="000000"/>
                          </a:solidFill>
                          <a:effectLst/>
                          <a:latin typeface="Calibri" panose="020F0502020204030204" pitchFamily="34" charset="0"/>
                        </a:rPr>
                        <a:t>RESULTADO</a:t>
                      </a:r>
                    </a:p>
                  </a:txBody>
                  <a:tcPr marL="6870" marR="6870" marT="687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EBF7"/>
                    </a:solidFill>
                  </a:tcPr>
                </a:tc>
                <a:tc>
                  <a:txBody>
                    <a:bodyPr/>
                    <a:lstStyle/>
                    <a:p>
                      <a:pPr algn="ctr" fontAlgn="ctr"/>
                      <a:r>
                        <a:rPr lang="es-CO" sz="1000" b="1" i="0" u="none" strike="noStrike">
                          <a:solidFill>
                            <a:srgbClr val="000000"/>
                          </a:solidFill>
                          <a:effectLst/>
                          <a:latin typeface="Calibri" panose="020F0502020204030204" pitchFamily="34" charset="0"/>
                        </a:rPr>
                        <a:t>EFICIENCIA</a:t>
                      </a:r>
                    </a:p>
                  </a:txBody>
                  <a:tcPr marL="6870" marR="6870" marT="687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solidFill>
                      <a:srgbClr val="DDEBF7"/>
                    </a:solidFill>
                  </a:tcPr>
                </a:tc>
                <a:extLst>
                  <a:ext uri="{0D108BD9-81ED-4DB2-BD59-A6C34878D82A}">
                    <a16:rowId xmlns:a16="http://schemas.microsoft.com/office/drawing/2014/main" val="10000"/>
                  </a:ext>
                </a:extLst>
              </a:tr>
              <a:tr h="387244">
                <a:tc>
                  <a:txBody>
                    <a:bodyPr/>
                    <a:lstStyle/>
                    <a:p>
                      <a:pPr algn="ctr" fontAlgn="ctr"/>
                      <a:r>
                        <a:rPr lang="es-CO" sz="1000" b="0" i="0" u="none" strike="noStrike">
                          <a:solidFill>
                            <a:srgbClr val="000000"/>
                          </a:solidFill>
                          <a:effectLst/>
                          <a:latin typeface="Calibri" panose="020F0502020204030204" pitchFamily="34" charset="0"/>
                        </a:rPr>
                        <a:t>446</a:t>
                      </a:r>
                    </a:p>
                  </a:txBody>
                  <a:tcPr marL="6870" marR="6870" marT="6870" marB="0" anchor="ctr">
                    <a:lnL>
                      <a:noFill/>
                    </a:lnL>
                    <a:lnR>
                      <a:noFill/>
                    </a:lnR>
                    <a:lnT w="6350" cap="flat" cmpd="sng" algn="ctr">
                      <a:solidFill>
                        <a:srgbClr val="FFFFFF"/>
                      </a:solidFill>
                      <a:prstDash val="solid"/>
                      <a:round/>
                      <a:headEnd type="none" w="med" len="med"/>
                      <a:tailEnd type="none" w="med" len="med"/>
                    </a:lnT>
                    <a:lnB>
                      <a:noFill/>
                    </a:lnB>
                  </a:tcPr>
                </a:tc>
                <a:tc>
                  <a:txBody>
                    <a:bodyPr/>
                    <a:lstStyle/>
                    <a:p>
                      <a:pPr algn="l" fontAlgn="ctr"/>
                      <a:r>
                        <a:rPr lang="es-CO" sz="1000" b="0" i="0" u="none" strike="noStrike" dirty="0">
                          <a:solidFill>
                            <a:srgbClr val="000000"/>
                          </a:solidFill>
                          <a:effectLst/>
                          <a:latin typeface="Calibri" panose="020F0502020204030204" pitchFamily="34" charset="0"/>
                        </a:rPr>
                        <a:t>APTO</a:t>
                      </a:r>
                    </a:p>
                  </a:txBody>
                  <a:tcPr marL="6870" marR="6870" marT="6870" marB="0" anchor="ctr">
                    <a:lnL>
                      <a:noFill/>
                    </a:lnL>
                    <a:lnR>
                      <a:noFill/>
                    </a:lnR>
                    <a:lnT w="6350" cap="flat" cmpd="sng" algn="ctr">
                      <a:solidFill>
                        <a:srgbClr val="FFFFFF"/>
                      </a:solidFill>
                      <a:prstDash val="solid"/>
                      <a:round/>
                      <a:headEnd type="none" w="med" len="med"/>
                      <a:tailEnd type="none" w="med" len="med"/>
                    </a:lnT>
                    <a:lnB>
                      <a:noFill/>
                    </a:lnB>
                  </a:tcPr>
                </a:tc>
                <a:tc>
                  <a:txBody>
                    <a:bodyPr/>
                    <a:lstStyle/>
                    <a:p>
                      <a:pPr algn="l" fontAlgn="ctr"/>
                      <a:r>
                        <a:rPr lang="pt-BR" sz="1000" b="0" i="0" u="none" strike="noStrike">
                          <a:solidFill>
                            <a:srgbClr val="000000"/>
                          </a:solidFill>
                          <a:effectLst/>
                          <a:latin typeface="Calibri" panose="020F0502020204030204" pitchFamily="34" charset="0"/>
                        </a:rPr>
                        <a:t>Avenida Carrera 15 No. 127B-33 AP 605 Parque Central</a:t>
                      </a:r>
                    </a:p>
                  </a:txBody>
                  <a:tcPr marL="6870" marR="6870" marT="6870" marB="0" anchor="ctr">
                    <a:lnL>
                      <a:noFill/>
                    </a:lnL>
                    <a:lnR>
                      <a:noFill/>
                    </a:lnR>
                    <a:lnT w="6350" cap="flat" cmpd="sng" algn="ctr">
                      <a:solidFill>
                        <a:srgbClr val="FFFFFF"/>
                      </a:solidFill>
                      <a:prstDash val="solid"/>
                      <a:round/>
                      <a:headEnd type="none" w="med" len="med"/>
                      <a:tailEnd type="none" w="med" len="med"/>
                    </a:lnT>
                    <a:lnB>
                      <a:noFill/>
                    </a:lnB>
                  </a:tcPr>
                </a:tc>
                <a:tc>
                  <a:txBody>
                    <a:bodyPr/>
                    <a:lstStyle/>
                    <a:p>
                      <a:pPr algn="l" fontAlgn="ctr"/>
                      <a:r>
                        <a:rPr lang="es-CO" sz="1000" b="0" i="0" u="none" strike="noStrike">
                          <a:solidFill>
                            <a:srgbClr val="000000"/>
                          </a:solidFill>
                          <a:effectLst/>
                          <a:latin typeface="Calibri" panose="020F0502020204030204" pitchFamily="34" charset="0"/>
                        </a:rPr>
                        <a:t>BOGOTA</a:t>
                      </a:r>
                    </a:p>
                  </a:txBody>
                  <a:tcPr marL="6870" marR="6870" marT="6870" marB="0" anchor="ctr">
                    <a:lnL>
                      <a:noFill/>
                    </a:lnL>
                    <a:lnR>
                      <a:noFill/>
                    </a:lnR>
                    <a:lnT w="6350" cap="flat" cmpd="sng" algn="ctr">
                      <a:solidFill>
                        <a:srgbClr val="FFFFFF"/>
                      </a:solidFill>
                      <a:prstDash val="solid"/>
                      <a:round/>
                      <a:headEnd type="none" w="med" len="med"/>
                      <a:tailEnd type="none" w="med" len="med"/>
                    </a:lnT>
                    <a:lnB>
                      <a:noFill/>
                    </a:lnB>
                  </a:tcPr>
                </a:tc>
                <a:tc>
                  <a:txBody>
                    <a:bodyPr/>
                    <a:lstStyle/>
                    <a:p>
                      <a:pPr algn="r" fontAlgn="ctr"/>
                      <a:r>
                        <a:rPr lang="es-CO" sz="1000" b="0" i="0" u="none" strike="noStrike">
                          <a:solidFill>
                            <a:srgbClr val="000000"/>
                          </a:solidFill>
                          <a:effectLst/>
                          <a:latin typeface="Calibri" panose="020F0502020204030204" pitchFamily="34" charset="0"/>
                        </a:rPr>
                        <a:t>$ 1,836,816,000</a:t>
                      </a:r>
                    </a:p>
                  </a:txBody>
                  <a:tcPr marL="6870" marR="6870" marT="6870" marB="0" anchor="ctr">
                    <a:lnL>
                      <a:noFill/>
                    </a:lnL>
                    <a:lnR>
                      <a:noFill/>
                    </a:lnR>
                    <a:lnT w="6350" cap="flat" cmpd="sng" algn="ctr">
                      <a:solidFill>
                        <a:srgbClr val="FFFFFF"/>
                      </a:solidFill>
                      <a:prstDash val="solid"/>
                      <a:round/>
                      <a:headEnd type="none" w="med" len="med"/>
                      <a:tailEnd type="none" w="med" len="med"/>
                    </a:lnT>
                    <a:lnB>
                      <a:noFill/>
                    </a:lnB>
                  </a:tcPr>
                </a:tc>
                <a:tc>
                  <a:txBody>
                    <a:bodyPr/>
                    <a:lstStyle/>
                    <a:p>
                      <a:pPr algn="ctr" fontAlgn="ctr"/>
                      <a:r>
                        <a:rPr lang="es-CO" sz="1000" b="0" i="0" u="none" strike="noStrike" dirty="0">
                          <a:solidFill>
                            <a:srgbClr val="000000"/>
                          </a:solidFill>
                          <a:effectLst/>
                          <a:latin typeface="Calibri" panose="020F0502020204030204" pitchFamily="34" charset="0"/>
                        </a:rPr>
                        <a:t>DESOCUPADO</a:t>
                      </a:r>
                    </a:p>
                  </a:txBody>
                  <a:tcPr marL="6870" marR="6870" marT="6870" marB="0" anchor="ctr">
                    <a:lnL>
                      <a:noFill/>
                    </a:lnL>
                    <a:lnR>
                      <a:noFill/>
                    </a:lnR>
                    <a:lnT w="6350" cap="flat" cmpd="sng" algn="ctr">
                      <a:solidFill>
                        <a:srgbClr val="FFFFFF"/>
                      </a:solidFill>
                      <a:prstDash val="solid"/>
                      <a:round/>
                      <a:headEnd type="none" w="med" len="med"/>
                      <a:tailEnd type="none" w="med" len="med"/>
                    </a:lnT>
                    <a:lnB>
                      <a:noFill/>
                    </a:lnB>
                  </a:tcPr>
                </a:tc>
                <a:tc>
                  <a:txBody>
                    <a:bodyPr/>
                    <a:lstStyle/>
                    <a:p>
                      <a:pPr algn="l" fontAlgn="ctr"/>
                      <a:endParaRPr lang="es-CO" sz="1000" b="0" i="0" u="none" strike="noStrike" dirty="0">
                        <a:solidFill>
                          <a:srgbClr val="000000"/>
                        </a:solidFill>
                        <a:effectLst/>
                        <a:latin typeface="Calibri" panose="020F0502020204030204" pitchFamily="34" charset="0"/>
                      </a:endParaRPr>
                    </a:p>
                  </a:txBody>
                  <a:tcPr marL="6870" marR="6870" marT="6870" marB="0" anchor="ctr">
                    <a:lnL>
                      <a:noFill/>
                    </a:lnL>
                    <a:lnR>
                      <a:noFill/>
                    </a:lnR>
                    <a:lnT w="6350" cap="flat" cmpd="sng" algn="ctr">
                      <a:solidFill>
                        <a:srgbClr val="FFFFFF"/>
                      </a:solidFill>
                      <a:prstDash val="solid"/>
                      <a:round/>
                      <a:headEnd type="none" w="med" len="med"/>
                      <a:tailEnd type="none" w="med" len="med"/>
                    </a:lnT>
                    <a:lnB>
                      <a:noFill/>
                    </a:lnB>
                  </a:tcPr>
                </a:tc>
                <a:tc>
                  <a:txBody>
                    <a:bodyPr/>
                    <a:lstStyle/>
                    <a:p>
                      <a:pPr algn="r" fontAlgn="ctr"/>
                      <a:r>
                        <a:rPr lang="es-CO" sz="1000" b="0" i="0" u="none" strike="noStrike" dirty="0">
                          <a:solidFill>
                            <a:srgbClr val="000000"/>
                          </a:solidFill>
                          <a:effectLst/>
                          <a:latin typeface="Calibri" panose="020F0502020204030204" pitchFamily="34" charset="0"/>
                        </a:rPr>
                        <a:t>$ 28,010,488</a:t>
                      </a:r>
                    </a:p>
                  </a:txBody>
                  <a:tcPr marL="9525" marR="9525" marT="9525" marB="0" anchor="ctr">
                    <a:lnL>
                      <a:noFill/>
                    </a:lnL>
                    <a:lnR>
                      <a:noFill/>
                    </a:lnR>
                    <a:lnT w="6350" cap="flat" cmpd="sng" algn="ctr">
                      <a:solidFill>
                        <a:srgbClr val="FFFFFF"/>
                      </a:solidFill>
                      <a:prstDash val="solid"/>
                      <a:round/>
                      <a:headEnd type="none" w="med" len="med"/>
                      <a:tailEnd type="none" w="med" len="med"/>
                    </a:lnT>
                    <a:lnB>
                      <a:noFill/>
                    </a:lnB>
                  </a:tcPr>
                </a:tc>
                <a:tc>
                  <a:txBody>
                    <a:bodyPr/>
                    <a:lstStyle/>
                    <a:p>
                      <a:pPr algn="ctr" fontAlgn="ctr"/>
                      <a:r>
                        <a:rPr lang="es-CO" sz="1000" b="0" i="0" u="none" strike="noStrike">
                          <a:solidFill>
                            <a:srgbClr val="000000"/>
                          </a:solidFill>
                          <a:effectLst/>
                          <a:latin typeface="Calibri" panose="020F0502020204030204" pitchFamily="34" charset="0"/>
                        </a:rPr>
                        <a:t>12</a:t>
                      </a:r>
                    </a:p>
                  </a:txBody>
                  <a:tcPr marL="6870" marR="6870" marT="6870" marB="0" anchor="ctr">
                    <a:lnL>
                      <a:noFill/>
                    </a:lnL>
                    <a:lnR>
                      <a:noFill/>
                    </a:lnR>
                    <a:lnT w="6350" cap="flat" cmpd="sng" algn="ctr">
                      <a:solidFill>
                        <a:srgbClr val="FFFFFF"/>
                      </a:solidFill>
                      <a:prstDash val="solid"/>
                      <a:round/>
                      <a:headEnd type="none" w="med" len="med"/>
                      <a:tailEnd type="none" w="med" len="med"/>
                    </a:lnT>
                    <a:lnB>
                      <a:noFill/>
                    </a:lnB>
                  </a:tcPr>
                </a:tc>
                <a:tc>
                  <a:txBody>
                    <a:bodyPr/>
                    <a:lstStyle/>
                    <a:p>
                      <a:pPr algn="r" fontAlgn="ctr"/>
                      <a:r>
                        <a:rPr lang="es-CO" sz="1000" b="1" i="0" u="none" strike="noStrike">
                          <a:solidFill>
                            <a:srgbClr val="000000"/>
                          </a:solidFill>
                          <a:effectLst/>
                          <a:latin typeface="Calibri" panose="020F0502020204030204" pitchFamily="34" charset="0"/>
                        </a:rPr>
                        <a:t>$ 1,714,499,599</a:t>
                      </a:r>
                    </a:p>
                  </a:txBody>
                  <a:tcPr marL="6870" marR="6870" marT="6870" marB="0" anchor="ctr">
                    <a:lnL>
                      <a:noFill/>
                    </a:lnL>
                    <a:lnR>
                      <a:noFill/>
                    </a:lnR>
                    <a:lnT w="6350" cap="flat" cmpd="sng" algn="ctr">
                      <a:solidFill>
                        <a:srgbClr val="FFFFFF"/>
                      </a:solidFill>
                      <a:prstDash val="solid"/>
                      <a:round/>
                      <a:headEnd type="none" w="med" len="med"/>
                      <a:tailEnd type="none" w="med" len="med"/>
                    </a:lnT>
                    <a:lnB>
                      <a:noFill/>
                    </a:lnB>
                    <a:solidFill>
                      <a:srgbClr val="F2F8EE"/>
                    </a:solidFill>
                  </a:tcPr>
                </a:tc>
                <a:tc>
                  <a:txBody>
                    <a:bodyPr/>
                    <a:lstStyle/>
                    <a:p>
                      <a:pPr algn="ctr" fontAlgn="ctr"/>
                      <a:r>
                        <a:rPr lang="es-CO" sz="1000" b="0" i="0" u="none" strike="noStrike">
                          <a:solidFill>
                            <a:srgbClr val="000000"/>
                          </a:solidFill>
                          <a:effectLst/>
                          <a:latin typeface="Calibri" panose="020F0502020204030204" pitchFamily="34" charset="0"/>
                        </a:rPr>
                        <a:t>93.34%</a:t>
                      </a:r>
                    </a:p>
                  </a:txBody>
                  <a:tcPr marL="6870" marR="6870" marT="6870" marB="0" anchor="ctr">
                    <a:lnL>
                      <a:noFill/>
                    </a:lnL>
                    <a:lnR>
                      <a:noFill/>
                    </a:lnR>
                    <a:lnT>
                      <a:noFill/>
                    </a:lnT>
                    <a:lnB>
                      <a:noFill/>
                    </a:lnB>
                  </a:tcPr>
                </a:tc>
                <a:extLst>
                  <a:ext uri="{0D108BD9-81ED-4DB2-BD59-A6C34878D82A}">
                    <a16:rowId xmlns:a16="http://schemas.microsoft.com/office/drawing/2014/main" val="10001"/>
                  </a:ext>
                </a:extLst>
              </a:tr>
              <a:tr h="294426">
                <a:tc>
                  <a:txBody>
                    <a:bodyPr/>
                    <a:lstStyle/>
                    <a:p>
                      <a:pPr algn="ctr" fontAlgn="ctr"/>
                      <a:r>
                        <a:rPr lang="es-CO" sz="1000" b="0" i="0" u="none" strike="noStrike">
                          <a:solidFill>
                            <a:srgbClr val="000000"/>
                          </a:solidFill>
                          <a:effectLst/>
                          <a:latin typeface="Calibri" panose="020F0502020204030204" pitchFamily="34" charset="0"/>
                        </a:rPr>
                        <a:t>498</a:t>
                      </a:r>
                    </a:p>
                  </a:txBody>
                  <a:tcPr marL="6870" marR="6870" marT="6870" marB="0" anchor="ctr">
                    <a:lnL>
                      <a:noFill/>
                    </a:lnL>
                    <a:lnR>
                      <a:noFill/>
                    </a:lnR>
                    <a:lnT>
                      <a:noFill/>
                    </a:lnT>
                    <a:lnB>
                      <a:noFill/>
                    </a:lnB>
                    <a:solidFill>
                      <a:srgbClr val="E7E7E7"/>
                    </a:solidFill>
                  </a:tcPr>
                </a:tc>
                <a:tc>
                  <a:txBody>
                    <a:bodyPr/>
                    <a:lstStyle/>
                    <a:p>
                      <a:pPr algn="l" fontAlgn="ctr"/>
                      <a:r>
                        <a:rPr lang="es-CO" sz="1000" b="0" i="0" u="none" strike="noStrike" dirty="0">
                          <a:solidFill>
                            <a:srgbClr val="000000"/>
                          </a:solidFill>
                          <a:effectLst/>
                          <a:latin typeface="Calibri" panose="020F0502020204030204" pitchFamily="34" charset="0"/>
                        </a:rPr>
                        <a:t>CASA</a:t>
                      </a:r>
                    </a:p>
                  </a:txBody>
                  <a:tcPr marL="6870" marR="6870" marT="6870" marB="0" anchor="ctr">
                    <a:lnL>
                      <a:noFill/>
                    </a:lnL>
                    <a:lnR>
                      <a:noFill/>
                    </a:lnR>
                    <a:lnT>
                      <a:noFill/>
                    </a:lnT>
                    <a:lnB>
                      <a:noFill/>
                    </a:lnB>
                    <a:solidFill>
                      <a:srgbClr val="E7E7E7"/>
                    </a:solidFill>
                  </a:tcPr>
                </a:tc>
                <a:tc>
                  <a:txBody>
                    <a:bodyPr/>
                    <a:lstStyle/>
                    <a:p>
                      <a:pPr algn="l" fontAlgn="ctr"/>
                      <a:r>
                        <a:rPr lang="es-CO" sz="1000" b="0" i="0" u="none" strike="noStrike">
                          <a:solidFill>
                            <a:srgbClr val="000000"/>
                          </a:solidFill>
                          <a:effectLst/>
                          <a:latin typeface="Calibri" panose="020F0502020204030204" pitchFamily="34" charset="0"/>
                        </a:rPr>
                        <a:t>Carrera 4 No. 16-25/29/33/37</a:t>
                      </a:r>
                    </a:p>
                  </a:txBody>
                  <a:tcPr marL="6870" marR="6870" marT="6870" marB="0" anchor="ctr">
                    <a:lnL>
                      <a:noFill/>
                    </a:lnL>
                    <a:lnR>
                      <a:noFill/>
                    </a:lnR>
                    <a:lnT>
                      <a:noFill/>
                    </a:lnT>
                    <a:lnB>
                      <a:noFill/>
                    </a:lnB>
                    <a:solidFill>
                      <a:srgbClr val="E7E7E7"/>
                    </a:solidFill>
                  </a:tcPr>
                </a:tc>
                <a:tc>
                  <a:txBody>
                    <a:bodyPr/>
                    <a:lstStyle/>
                    <a:p>
                      <a:pPr algn="l" fontAlgn="ctr"/>
                      <a:r>
                        <a:rPr lang="es-CO" sz="1000" b="0" i="0" u="none" strike="noStrike">
                          <a:solidFill>
                            <a:srgbClr val="000000"/>
                          </a:solidFill>
                          <a:effectLst/>
                          <a:latin typeface="Calibri" panose="020F0502020204030204" pitchFamily="34" charset="0"/>
                        </a:rPr>
                        <a:t>LA DORADA</a:t>
                      </a:r>
                    </a:p>
                  </a:txBody>
                  <a:tcPr marL="6870" marR="6870" marT="6870" marB="0" anchor="ctr">
                    <a:lnL>
                      <a:noFill/>
                    </a:lnL>
                    <a:lnR>
                      <a:noFill/>
                    </a:lnR>
                    <a:lnT>
                      <a:noFill/>
                    </a:lnT>
                    <a:lnB>
                      <a:noFill/>
                    </a:lnB>
                    <a:solidFill>
                      <a:srgbClr val="E7E7E7"/>
                    </a:solidFill>
                  </a:tcPr>
                </a:tc>
                <a:tc>
                  <a:txBody>
                    <a:bodyPr/>
                    <a:lstStyle/>
                    <a:p>
                      <a:pPr algn="r" fontAlgn="ctr"/>
                      <a:r>
                        <a:rPr lang="es-CO" sz="1000" b="0" i="0" u="none" strike="noStrike">
                          <a:solidFill>
                            <a:srgbClr val="000000"/>
                          </a:solidFill>
                          <a:effectLst/>
                          <a:latin typeface="Calibri" panose="020F0502020204030204" pitchFamily="34" charset="0"/>
                        </a:rPr>
                        <a:t>$ 1,174,420,000</a:t>
                      </a:r>
                    </a:p>
                  </a:txBody>
                  <a:tcPr marL="6870" marR="6870" marT="6870" marB="0" anchor="ctr">
                    <a:lnL>
                      <a:noFill/>
                    </a:lnL>
                    <a:lnR>
                      <a:noFill/>
                    </a:lnR>
                    <a:lnT>
                      <a:noFill/>
                    </a:lnT>
                    <a:lnB>
                      <a:noFill/>
                    </a:lnB>
                    <a:solidFill>
                      <a:srgbClr val="E7E7E7"/>
                    </a:solidFill>
                  </a:tcPr>
                </a:tc>
                <a:tc>
                  <a:txBody>
                    <a:bodyPr/>
                    <a:lstStyle/>
                    <a:p>
                      <a:pPr algn="ctr" fontAlgn="ctr"/>
                      <a:r>
                        <a:rPr lang="es-CO" sz="1000" b="0" i="0" u="none" strike="noStrike" dirty="0">
                          <a:solidFill>
                            <a:srgbClr val="000000"/>
                          </a:solidFill>
                          <a:effectLst/>
                          <a:latin typeface="Calibri" panose="020F0502020204030204" pitchFamily="34" charset="0"/>
                        </a:rPr>
                        <a:t>ARRENDADO</a:t>
                      </a:r>
                    </a:p>
                  </a:txBody>
                  <a:tcPr marL="6870" marR="6870" marT="6870" marB="0" anchor="ctr">
                    <a:lnL>
                      <a:noFill/>
                    </a:lnL>
                    <a:lnR>
                      <a:noFill/>
                    </a:lnR>
                    <a:lnT>
                      <a:noFill/>
                    </a:lnT>
                    <a:lnB>
                      <a:noFill/>
                    </a:lnB>
                    <a:solidFill>
                      <a:srgbClr val="E7E7E7"/>
                    </a:solidFill>
                  </a:tcPr>
                </a:tc>
                <a:tc>
                  <a:txBody>
                    <a:bodyPr/>
                    <a:lstStyle/>
                    <a:p>
                      <a:pPr algn="l" fontAlgn="ctr"/>
                      <a:r>
                        <a:rPr lang="es-CO" sz="1000" b="0" i="0" u="none" strike="noStrike" dirty="0">
                          <a:solidFill>
                            <a:srgbClr val="000000"/>
                          </a:solidFill>
                          <a:effectLst/>
                          <a:latin typeface="Calibri" panose="020F0502020204030204" pitchFamily="34" charset="0"/>
                        </a:rPr>
                        <a:t> </a:t>
                      </a:r>
                    </a:p>
                  </a:txBody>
                  <a:tcPr marL="6870" marR="6870" marT="6870" marB="0" anchor="ctr">
                    <a:lnL>
                      <a:noFill/>
                    </a:lnL>
                    <a:lnR>
                      <a:noFill/>
                    </a:lnR>
                    <a:lnT>
                      <a:noFill/>
                    </a:lnT>
                    <a:lnB>
                      <a:noFill/>
                    </a:lnB>
                    <a:solidFill>
                      <a:srgbClr val="E7E7E7"/>
                    </a:solidFill>
                  </a:tcPr>
                </a:tc>
                <a:tc>
                  <a:txBody>
                    <a:bodyPr/>
                    <a:lstStyle/>
                    <a:p>
                      <a:pPr algn="r" fontAlgn="ctr"/>
                      <a:r>
                        <a:rPr lang="es-CO" sz="1000" b="0" i="0" u="none" strike="noStrike" dirty="0">
                          <a:solidFill>
                            <a:srgbClr val="000000"/>
                          </a:solidFill>
                          <a:effectLst/>
                          <a:latin typeface="Calibri" panose="020F0502020204030204" pitchFamily="34" charset="0"/>
                        </a:rPr>
                        <a:t>$ 6,010,843</a:t>
                      </a:r>
                    </a:p>
                  </a:txBody>
                  <a:tcPr marL="9525" marR="9525" marT="9525" marB="0" anchor="ctr">
                    <a:lnL>
                      <a:noFill/>
                    </a:lnL>
                    <a:lnR>
                      <a:noFill/>
                    </a:lnR>
                    <a:lnT>
                      <a:noFill/>
                    </a:lnT>
                    <a:lnB>
                      <a:noFill/>
                    </a:lnB>
                    <a:solidFill>
                      <a:srgbClr val="E7E7E7"/>
                    </a:solidFill>
                  </a:tcPr>
                </a:tc>
                <a:tc>
                  <a:txBody>
                    <a:bodyPr/>
                    <a:lstStyle/>
                    <a:p>
                      <a:pPr algn="ctr" fontAlgn="ctr"/>
                      <a:r>
                        <a:rPr lang="es-CO" sz="1000" b="0" i="0" u="none" strike="noStrike">
                          <a:solidFill>
                            <a:srgbClr val="000000"/>
                          </a:solidFill>
                          <a:effectLst/>
                          <a:latin typeface="Calibri" panose="020F0502020204030204" pitchFamily="34" charset="0"/>
                        </a:rPr>
                        <a:t>12</a:t>
                      </a:r>
                    </a:p>
                  </a:txBody>
                  <a:tcPr marL="6870" marR="6870" marT="6870" marB="0" anchor="ctr">
                    <a:lnL>
                      <a:noFill/>
                    </a:lnL>
                    <a:lnR>
                      <a:noFill/>
                    </a:lnR>
                    <a:lnT>
                      <a:noFill/>
                    </a:lnT>
                    <a:lnB>
                      <a:noFill/>
                    </a:lnB>
                    <a:solidFill>
                      <a:srgbClr val="E7E7E7"/>
                    </a:solidFill>
                  </a:tcPr>
                </a:tc>
                <a:tc>
                  <a:txBody>
                    <a:bodyPr/>
                    <a:lstStyle/>
                    <a:p>
                      <a:pPr algn="r" fontAlgn="ctr"/>
                      <a:r>
                        <a:rPr lang="es-CO" sz="1000" b="1" i="0" u="none" strike="noStrike">
                          <a:solidFill>
                            <a:srgbClr val="000000"/>
                          </a:solidFill>
                          <a:effectLst/>
                          <a:latin typeface="Calibri" panose="020F0502020204030204" pitchFamily="34" charset="0"/>
                        </a:rPr>
                        <a:t>$ 1,107,775,630</a:t>
                      </a:r>
                    </a:p>
                  </a:txBody>
                  <a:tcPr marL="6870" marR="6870" marT="6870" marB="0" anchor="ctr">
                    <a:lnL>
                      <a:noFill/>
                    </a:lnL>
                    <a:lnR>
                      <a:noFill/>
                    </a:lnR>
                    <a:lnT>
                      <a:noFill/>
                    </a:lnT>
                    <a:lnB>
                      <a:noFill/>
                    </a:lnB>
                    <a:solidFill>
                      <a:srgbClr val="F2F8EE"/>
                    </a:solidFill>
                  </a:tcPr>
                </a:tc>
                <a:tc>
                  <a:txBody>
                    <a:bodyPr/>
                    <a:lstStyle/>
                    <a:p>
                      <a:pPr algn="ctr" fontAlgn="ctr"/>
                      <a:r>
                        <a:rPr lang="es-CO" sz="1000" b="0" i="0" u="none" strike="noStrike">
                          <a:solidFill>
                            <a:srgbClr val="000000"/>
                          </a:solidFill>
                          <a:effectLst/>
                          <a:latin typeface="Calibri" panose="020F0502020204030204" pitchFamily="34" charset="0"/>
                        </a:rPr>
                        <a:t>94.33%</a:t>
                      </a:r>
                    </a:p>
                  </a:txBody>
                  <a:tcPr marL="6870" marR="6870" marT="6870" marB="0" anchor="ctr">
                    <a:lnL>
                      <a:noFill/>
                    </a:lnL>
                    <a:lnR>
                      <a:noFill/>
                    </a:lnR>
                    <a:lnT>
                      <a:noFill/>
                    </a:lnT>
                    <a:lnB>
                      <a:noFill/>
                    </a:lnB>
                    <a:solidFill>
                      <a:srgbClr val="E7E7E7"/>
                    </a:solidFill>
                  </a:tcPr>
                </a:tc>
                <a:extLst>
                  <a:ext uri="{0D108BD9-81ED-4DB2-BD59-A6C34878D82A}">
                    <a16:rowId xmlns:a16="http://schemas.microsoft.com/office/drawing/2014/main" val="10002"/>
                  </a:ext>
                </a:extLst>
              </a:tr>
              <a:tr h="294426">
                <a:tc>
                  <a:txBody>
                    <a:bodyPr/>
                    <a:lstStyle/>
                    <a:p>
                      <a:pPr algn="ctr" fontAlgn="ctr"/>
                      <a:r>
                        <a:rPr lang="es-CO" sz="1000" b="0" i="0" u="none" strike="noStrike">
                          <a:solidFill>
                            <a:srgbClr val="000000"/>
                          </a:solidFill>
                          <a:effectLst/>
                          <a:latin typeface="Calibri" panose="020F0502020204030204" pitchFamily="34" charset="0"/>
                        </a:rPr>
                        <a:t>449</a:t>
                      </a:r>
                    </a:p>
                  </a:txBody>
                  <a:tcPr marL="6870" marR="6870" marT="6870" marB="0" anchor="ctr">
                    <a:lnL>
                      <a:noFill/>
                    </a:lnL>
                    <a:lnR>
                      <a:noFill/>
                    </a:lnR>
                    <a:lnT>
                      <a:noFill/>
                    </a:lnT>
                    <a:lnB>
                      <a:noFill/>
                    </a:lnB>
                  </a:tcPr>
                </a:tc>
                <a:tc>
                  <a:txBody>
                    <a:bodyPr/>
                    <a:lstStyle/>
                    <a:p>
                      <a:pPr algn="l" fontAlgn="ctr"/>
                      <a:r>
                        <a:rPr lang="es-CO" sz="1000" b="0" i="0" u="none" strike="noStrike" dirty="0">
                          <a:solidFill>
                            <a:srgbClr val="000000"/>
                          </a:solidFill>
                          <a:effectLst/>
                          <a:latin typeface="Calibri" panose="020F0502020204030204" pitchFamily="34" charset="0"/>
                        </a:rPr>
                        <a:t>APTO</a:t>
                      </a:r>
                    </a:p>
                  </a:txBody>
                  <a:tcPr marL="6870" marR="6870" marT="6870" marB="0" anchor="ctr">
                    <a:lnL>
                      <a:noFill/>
                    </a:lnL>
                    <a:lnR>
                      <a:noFill/>
                    </a:lnR>
                    <a:lnT>
                      <a:noFill/>
                    </a:lnT>
                    <a:lnB>
                      <a:noFill/>
                    </a:lnB>
                  </a:tcPr>
                </a:tc>
                <a:tc>
                  <a:txBody>
                    <a:bodyPr/>
                    <a:lstStyle/>
                    <a:p>
                      <a:pPr algn="l" fontAlgn="ctr"/>
                      <a:r>
                        <a:rPr lang="it-IT" sz="1000" b="0" i="0" u="none" strike="noStrike">
                          <a:solidFill>
                            <a:srgbClr val="000000"/>
                          </a:solidFill>
                          <a:effectLst/>
                          <a:latin typeface="Calibri" panose="020F0502020204030204" pitchFamily="34" charset="0"/>
                        </a:rPr>
                        <a:t>Carrera 9C No. 121-53 AP 503 ED. Vallarta </a:t>
                      </a:r>
                    </a:p>
                  </a:txBody>
                  <a:tcPr marL="6870" marR="6870" marT="6870" marB="0" anchor="ctr">
                    <a:lnL>
                      <a:noFill/>
                    </a:lnL>
                    <a:lnR>
                      <a:noFill/>
                    </a:lnR>
                    <a:lnT>
                      <a:noFill/>
                    </a:lnT>
                    <a:lnB>
                      <a:noFill/>
                    </a:lnB>
                  </a:tcPr>
                </a:tc>
                <a:tc>
                  <a:txBody>
                    <a:bodyPr/>
                    <a:lstStyle/>
                    <a:p>
                      <a:pPr algn="l" fontAlgn="ctr"/>
                      <a:r>
                        <a:rPr lang="es-CO" sz="1000" b="0" i="0" u="none" strike="noStrike">
                          <a:solidFill>
                            <a:srgbClr val="000000"/>
                          </a:solidFill>
                          <a:effectLst/>
                          <a:latin typeface="Calibri" panose="020F0502020204030204" pitchFamily="34" charset="0"/>
                        </a:rPr>
                        <a:t>BOGOTA</a:t>
                      </a:r>
                    </a:p>
                  </a:txBody>
                  <a:tcPr marL="6870" marR="6870" marT="6870" marB="0" anchor="ctr">
                    <a:lnL>
                      <a:noFill/>
                    </a:lnL>
                    <a:lnR>
                      <a:noFill/>
                    </a:lnR>
                    <a:lnT>
                      <a:noFill/>
                    </a:lnT>
                    <a:lnB>
                      <a:noFill/>
                    </a:lnB>
                  </a:tcPr>
                </a:tc>
                <a:tc>
                  <a:txBody>
                    <a:bodyPr/>
                    <a:lstStyle/>
                    <a:p>
                      <a:pPr algn="r" fontAlgn="ctr"/>
                      <a:r>
                        <a:rPr lang="es-CO" sz="1000" b="0" i="0" u="none" strike="noStrike">
                          <a:solidFill>
                            <a:srgbClr val="000000"/>
                          </a:solidFill>
                          <a:effectLst/>
                          <a:latin typeface="Calibri" panose="020F0502020204030204" pitchFamily="34" charset="0"/>
                        </a:rPr>
                        <a:t>$ 887,876,000</a:t>
                      </a:r>
                    </a:p>
                  </a:txBody>
                  <a:tcPr marL="6870" marR="6870" marT="6870" marB="0" anchor="ctr">
                    <a:lnL>
                      <a:noFill/>
                    </a:lnL>
                    <a:lnR>
                      <a:noFill/>
                    </a:lnR>
                    <a:lnT>
                      <a:noFill/>
                    </a:lnT>
                    <a:lnB>
                      <a:noFill/>
                    </a:lnB>
                  </a:tcPr>
                </a:tc>
                <a:tc>
                  <a:txBody>
                    <a:bodyPr/>
                    <a:lstStyle/>
                    <a:p>
                      <a:pPr algn="ctr" fontAlgn="ctr"/>
                      <a:r>
                        <a:rPr lang="es-CO" sz="1000" b="0" i="0" u="none" strike="noStrike" dirty="0">
                          <a:solidFill>
                            <a:srgbClr val="000000"/>
                          </a:solidFill>
                          <a:effectLst/>
                          <a:latin typeface="Calibri" panose="020F0502020204030204" pitchFamily="34" charset="0"/>
                        </a:rPr>
                        <a:t>DESOCUPADO</a:t>
                      </a:r>
                    </a:p>
                  </a:txBody>
                  <a:tcPr marL="6870" marR="6870" marT="6870" marB="0" anchor="ctr">
                    <a:lnL>
                      <a:noFill/>
                    </a:lnL>
                    <a:lnR>
                      <a:noFill/>
                    </a:lnR>
                    <a:lnT>
                      <a:noFill/>
                    </a:lnT>
                    <a:lnB>
                      <a:noFill/>
                    </a:lnB>
                  </a:tcPr>
                </a:tc>
                <a:tc>
                  <a:txBody>
                    <a:bodyPr/>
                    <a:lstStyle/>
                    <a:p>
                      <a:pPr algn="l" fontAlgn="ctr"/>
                      <a:endParaRPr lang="es-CO" sz="1000" b="0" i="0" u="none" strike="noStrike" dirty="0">
                        <a:solidFill>
                          <a:srgbClr val="000000"/>
                        </a:solidFill>
                        <a:effectLst/>
                        <a:latin typeface="Calibri" panose="020F0502020204030204" pitchFamily="34" charset="0"/>
                      </a:endParaRPr>
                    </a:p>
                  </a:txBody>
                  <a:tcPr marL="6870" marR="6870" marT="6870" marB="0" anchor="ctr">
                    <a:lnL>
                      <a:noFill/>
                    </a:lnL>
                    <a:lnR>
                      <a:noFill/>
                    </a:lnR>
                    <a:lnT>
                      <a:noFill/>
                    </a:lnT>
                    <a:lnB>
                      <a:noFill/>
                    </a:lnB>
                  </a:tcPr>
                </a:tc>
                <a:tc>
                  <a:txBody>
                    <a:bodyPr/>
                    <a:lstStyle/>
                    <a:p>
                      <a:pPr algn="r" fontAlgn="ctr"/>
                      <a:r>
                        <a:rPr lang="es-CO" sz="1000" b="0" i="0" u="none" strike="noStrike" dirty="0">
                          <a:solidFill>
                            <a:srgbClr val="000000"/>
                          </a:solidFill>
                          <a:effectLst/>
                          <a:latin typeface="Calibri" panose="020F0502020204030204" pitchFamily="34" charset="0"/>
                        </a:rPr>
                        <a:t>$ 19,298,560</a:t>
                      </a:r>
                    </a:p>
                  </a:txBody>
                  <a:tcPr marL="9525" marR="9525" marT="9525" marB="0" anchor="ctr">
                    <a:lnL>
                      <a:noFill/>
                    </a:lnL>
                    <a:lnR>
                      <a:noFill/>
                    </a:lnR>
                    <a:lnT>
                      <a:noFill/>
                    </a:lnT>
                    <a:lnB>
                      <a:noFill/>
                    </a:lnB>
                  </a:tcPr>
                </a:tc>
                <a:tc>
                  <a:txBody>
                    <a:bodyPr/>
                    <a:lstStyle/>
                    <a:p>
                      <a:pPr algn="ctr" fontAlgn="ctr"/>
                      <a:r>
                        <a:rPr lang="es-CO" sz="1000" b="0" i="0" u="none" strike="noStrike">
                          <a:solidFill>
                            <a:srgbClr val="000000"/>
                          </a:solidFill>
                          <a:effectLst/>
                          <a:latin typeface="Calibri" panose="020F0502020204030204" pitchFamily="34" charset="0"/>
                        </a:rPr>
                        <a:t>12</a:t>
                      </a:r>
                    </a:p>
                  </a:txBody>
                  <a:tcPr marL="6870" marR="6870" marT="6870" marB="0" anchor="ctr">
                    <a:lnL>
                      <a:noFill/>
                    </a:lnL>
                    <a:lnR>
                      <a:noFill/>
                    </a:lnR>
                    <a:lnT>
                      <a:noFill/>
                    </a:lnT>
                    <a:lnB>
                      <a:noFill/>
                    </a:lnB>
                  </a:tcPr>
                </a:tc>
                <a:tc>
                  <a:txBody>
                    <a:bodyPr/>
                    <a:lstStyle/>
                    <a:p>
                      <a:pPr algn="r" fontAlgn="ctr"/>
                      <a:r>
                        <a:rPr lang="es-CO" sz="1000" b="1" i="0" u="none" strike="noStrike">
                          <a:solidFill>
                            <a:srgbClr val="000000"/>
                          </a:solidFill>
                          <a:effectLst/>
                          <a:latin typeface="Calibri" panose="020F0502020204030204" pitchFamily="34" charset="0"/>
                        </a:rPr>
                        <a:t>$ 823,155,806</a:t>
                      </a:r>
                    </a:p>
                  </a:txBody>
                  <a:tcPr marL="6870" marR="6870" marT="6870" marB="0" anchor="ctr">
                    <a:lnL>
                      <a:noFill/>
                    </a:lnL>
                    <a:lnR>
                      <a:noFill/>
                    </a:lnR>
                    <a:lnT>
                      <a:noFill/>
                    </a:lnT>
                    <a:lnB>
                      <a:noFill/>
                    </a:lnB>
                    <a:solidFill>
                      <a:srgbClr val="F2F8EE"/>
                    </a:solidFill>
                  </a:tcPr>
                </a:tc>
                <a:tc>
                  <a:txBody>
                    <a:bodyPr/>
                    <a:lstStyle/>
                    <a:p>
                      <a:pPr algn="ctr" fontAlgn="ctr"/>
                      <a:r>
                        <a:rPr lang="es-CO" sz="1000" b="0" i="0" u="none" strike="noStrike">
                          <a:solidFill>
                            <a:srgbClr val="000000"/>
                          </a:solidFill>
                          <a:effectLst/>
                          <a:latin typeface="Calibri" panose="020F0502020204030204" pitchFamily="34" charset="0"/>
                        </a:rPr>
                        <a:t>92.71%</a:t>
                      </a:r>
                    </a:p>
                  </a:txBody>
                  <a:tcPr marL="6870" marR="6870" marT="6870" marB="0" anchor="ctr">
                    <a:lnL>
                      <a:noFill/>
                    </a:lnL>
                    <a:lnR>
                      <a:noFill/>
                    </a:lnR>
                    <a:lnT>
                      <a:noFill/>
                    </a:lnT>
                    <a:lnB>
                      <a:noFill/>
                    </a:lnB>
                  </a:tcPr>
                </a:tc>
                <a:extLst>
                  <a:ext uri="{0D108BD9-81ED-4DB2-BD59-A6C34878D82A}">
                    <a16:rowId xmlns:a16="http://schemas.microsoft.com/office/drawing/2014/main" val="10003"/>
                  </a:ext>
                </a:extLst>
              </a:tr>
              <a:tr h="387244">
                <a:tc>
                  <a:txBody>
                    <a:bodyPr/>
                    <a:lstStyle/>
                    <a:p>
                      <a:pPr algn="ctr" fontAlgn="ctr"/>
                      <a:r>
                        <a:rPr lang="es-CO" sz="1000" b="0" i="0" u="none" strike="noStrike">
                          <a:solidFill>
                            <a:srgbClr val="000000"/>
                          </a:solidFill>
                          <a:effectLst/>
                          <a:latin typeface="Calibri" panose="020F0502020204030204" pitchFamily="34" charset="0"/>
                        </a:rPr>
                        <a:t>489</a:t>
                      </a:r>
                    </a:p>
                  </a:txBody>
                  <a:tcPr marL="6870" marR="6870" marT="6870" marB="0" anchor="ctr">
                    <a:lnL>
                      <a:noFill/>
                    </a:lnL>
                    <a:lnR>
                      <a:noFill/>
                    </a:lnR>
                    <a:lnT>
                      <a:noFill/>
                    </a:lnT>
                    <a:lnB>
                      <a:noFill/>
                    </a:lnB>
                    <a:solidFill>
                      <a:srgbClr val="E7E7E7"/>
                    </a:solidFill>
                  </a:tcPr>
                </a:tc>
                <a:tc>
                  <a:txBody>
                    <a:bodyPr/>
                    <a:lstStyle/>
                    <a:p>
                      <a:pPr algn="l" fontAlgn="ctr"/>
                      <a:r>
                        <a:rPr lang="es-CO" sz="1000" b="0" i="0" u="none" strike="noStrike" dirty="0">
                          <a:solidFill>
                            <a:srgbClr val="000000"/>
                          </a:solidFill>
                          <a:effectLst/>
                          <a:latin typeface="Calibri" panose="020F0502020204030204" pitchFamily="34" charset="0"/>
                        </a:rPr>
                        <a:t>APTO</a:t>
                      </a:r>
                    </a:p>
                  </a:txBody>
                  <a:tcPr marL="6870" marR="6870" marT="6870" marB="0" anchor="ctr">
                    <a:lnL>
                      <a:noFill/>
                    </a:lnL>
                    <a:lnR>
                      <a:noFill/>
                    </a:lnR>
                    <a:lnT>
                      <a:noFill/>
                    </a:lnT>
                    <a:lnB>
                      <a:noFill/>
                    </a:lnB>
                    <a:solidFill>
                      <a:srgbClr val="E7E7E7"/>
                    </a:solidFill>
                  </a:tcPr>
                </a:tc>
                <a:tc>
                  <a:txBody>
                    <a:bodyPr/>
                    <a:lstStyle/>
                    <a:p>
                      <a:pPr algn="l" fontAlgn="ctr"/>
                      <a:r>
                        <a:rPr lang="es-CO" sz="1000" b="0" i="0" u="none" strike="noStrike">
                          <a:solidFill>
                            <a:srgbClr val="000000"/>
                          </a:solidFill>
                          <a:effectLst/>
                          <a:latin typeface="Calibri" panose="020F0502020204030204" pitchFamily="34" charset="0"/>
                        </a:rPr>
                        <a:t>Carrera 39 No. 5D-02 AP 503 - garajes 1 y 2 deposito 1</a:t>
                      </a:r>
                    </a:p>
                  </a:txBody>
                  <a:tcPr marL="6870" marR="6870" marT="6870" marB="0" anchor="ctr">
                    <a:lnL>
                      <a:noFill/>
                    </a:lnL>
                    <a:lnR>
                      <a:noFill/>
                    </a:lnR>
                    <a:lnT>
                      <a:noFill/>
                    </a:lnT>
                    <a:lnB>
                      <a:noFill/>
                    </a:lnB>
                    <a:solidFill>
                      <a:srgbClr val="E7E7E7"/>
                    </a:solidFill>
                  </a:tcPr>
                </a:tc>
                <a:tc>
                  <a:txBody>
                    <a:bodyPr/>
                    <a:lstStyle/>
                    <a:p>
                      <a:pPr algn="l" fontAlgn="ctr"/>
                      <a:r>
                        <a:rPr lang="es-CO" sz="1000" b="0" i="0" u="none" strike="noStrike">
                          <a:solidFill>
                            <a:srgbClr val="000000"/>
                          </a:solidFill>
                          <a:effectLst/>
                          <a:latin typeface="Calibri" panose="020F0502020204030204" pitchFamily="34" charset="0"/>
                        </a:rPr>
                        <a:t>MEDELLIN</a:t>
                      </a:r>
                    </a:p>
                  </a:txBody>
                  <a:tcPr marL="6870" marR="6870" marT="6870" marB="0" anchor="ctr">
                    <a:lnL>
                      <a:noFill/>
                    </a:lnL>
                    <a:lnR>
                      <a:noFill/>
                    </a:lnR>
                    <a:lnT>
                      <a:noFill/>
                    </a:lnT>
                    <a:lnB>
                      <a:noFill/>
                    </a:lnB>
                    <a:solidFill>
                      <a:srgbClr val="E7E7E7"/>
                    </a:solidFill>
                  </a:tcPr>
                </a:tc>
                <a:tc>
                  <a:txBody>
                    <a:bodyPr/>
                    <a:lstStyle/>
                    <a:p>
                      <a:pPr algn="r" fontAlgn="ctr"/>
                      <a:r>
                        <a:rPr lang="es-CO" sz="1000" b="0" i="0" u="none" strike="noStrike">
                          <a:solidFill>
                            <a:srgbClr val="000000"/>
                          </a:solidFill>
                          <a:effectLst/>
                          <a:latin typeface="Calibri" panose="020F0502020204030204" pitchFamily="34" charset="0"/>
                        </a:rPr>
                        <a:t>$ 654,302,640</a:t>
                      </a:r>
                    </a:p>
                  </a:txBody>
                  <a:tcPr marL="6870" marR="6870" marT="6870" marB="0" anchor="ctr">
                    <a:lnL>
                      <a:noFill/>
                    </a:lnL>
                    <a:lnR>
                      <a:noFill/>
                    </a:lnR>
                    <a:lnT>
                      <a:noFill/>
                    </a:lnT>
                    <a:lnB>
                      <a:noFill/>
                    </a:lnB>
                    <a:solidFill>
                      <a:srgbClr val="E7E7E7"/>
                    </a:solidFill>
                  </a:tcPr>
                </a:tc>
                <a:tc>
                  <a:txBody>
                    <a:bodyPr/>
                    <a:lstStyle/>
                    <a:p>
                      <a:pPr algn="ctr" fontAlgn="ctr"/>
                      <a:r>
                        <a:rPr lang="es-CO" sz="1000" b="0" i="0" u="none" strike="noStrike" dirty="0">
                          <a:solidFill>
                            <a:srgbClr val="000000"/>
                          </a:solidFill>
                          <a:effectLst/>
                          <a:latin typeface="Calibri" panose="020F0502020204030204" pitchFamily="34" charset="0"/>
                        </a:rPr>
                        <a:t>DESOCUPADO</a:t>
                      </a:r>
                    </a:p>
                  </a:txBody>
                  <a:tcPr marL="6870" marR="6870" marT="6870" marB="0" anchor="ctr">
                    <a:lnL>
                      <a:noFill/>
                    </a:lnL>
                    <a:lnR>
                      <a:noFill/>
                    </a:lnR>
                    <a:lnT>
                      <a:noFill/>
                    </a:lnT>
                    <a:lnB>
                      <a:noFill/>
                    </a:lnB>
                    <a:solidFill>
                      <a:srgbClr val="E7E7E7"/>
                    </a:solidFill>
                  </a:tcPr>
                </a:tc>
                <a:tc>
                  <a:txBody>
                    <a:bodyPr/>
                    <a:lstStyle/>
                    <a:p>
                      <a:pPr algn="l" fontAlgn="ctr"/>
                      <a:r>
                        <a:rPr lang="es-CO" sz="1000" b="0" i="0" u="none" strike="noStrike" dirty="0">
                          <a:solidFill>
                            <a:srgbClr val="000000"/>
                          </a:solidFill>
                          <a:effectLst/>
                          <a:latin typeface="Calibri" panose="020F0502020204030204" pitchFamily="34" charset="0"/>
                        </a:rPr>
                        <a:t> </a:t>
                      </a:r>
                    </a:p>
                  </a:txBody>
                  <a:tcPr marL="6870" marR="6870" marT="6870" marB="0" anchor="ctr">
                    <a:lnL>
                      <a:noFill/>
                    </a:lnL>
                    <a:lnR>
                      <a:noFill/>
                    </a:lnR>
                    <a:lnT>
                      <a:noFill/>
                    </a:lnT>
                    <a:lnB>
                      <a:noFill/>
                    </a:lnB>
                    <a:solidFill>
                      <a:srgbClr val="E7E7E7"/>
                    </a:solidFill>
                  </a:tcPr>
                </a:tc>
                <a:tc>
                  <a:txBody>
                    <a:bodyPr/>
                    <a:lstStyle/>
                    <a:p>
                      <a:pPr algn="r" fontAlgn="ctr"/>
                      <a:r>
                        <a:rPr lang="es-CO" sz="1000" b="0" i="0" u="none" strike="noStrike" dirty="0">
                          <a:solidFill>
                            <a:srgbClr val="000000"/>
                          </a:solidFill>
                          <a:effectLst/>
                          <a:latin typeface="Calibri" panose="020F0502020204030204" pitchFamily="34" charset="0"/>
                        </a:rPr>
                        <a:t>$ 22,432,392</a:t>
                      </a:r>
                    </a:p>
                  </a:txBody>
                  <a:tcPr marL="9525" marR="9525" marT="9525" marB="0" anchor="ctr">
                    <a:lnL>
                      <a:noFill/>
                    </a:lnL>
                    <a:lnR>
                      <a:noFill/>
                    </a:lnR>
                    <a:lnT>
                      <a:noFill/>
                    </a:lnT>
                    <a:lnB>
                      <a:noFill/>
                    </a:lnB>
                    <a:solidFill>
                      <a:srgbClr val="E7E7E7"/>
                    </a:solidFill>
                  </a:tcPr>
                </a:tc>
                <a:tc>
                  <a:txBody>
                    <a:bodyPr/>
                    <a:lstStyle/>
                    <a:p>
                      <a:pPr algn="ctr" fontAlgn="ctr"/>
                      <a:r>
                        <a:rPr lang="es-CO" sz="1000" b="0" i="0" u="none" strike="noStrike">
                          <a:solidFill>
                            <a:srgbClr val="000000"/>
                          </a:solidFill>
                          <a:effectLst/>
                          <a:latin typeface="Calibri" panose="020F0502020204030204" pitchFamily="34" charset="0"/>
                        </a:rPr>
                        <a:t>12</a:t>
                      </a:r>
                    </a:p>
                  </a:txBody>
                  <a:tcPr marL="6870" marR="6870" marT="6870" marB="0" anchor="ctr">
                    <a:lnL>
                      <a:noFill/>
                    </a:lnL>
                    <a:lnR>
                      <a:noFill/>
                    </a:lnR>
                    <a:lnT>
                      <a:noFill/>
                    </a:lnT>
                    <a:lnB>
                      <a:noFill/>
                    </a:lnB>
                    <a:solidFill>
                      <a:srgbClr val="E7E7E7"/>
                    </a:solidFill>
                  </a:tcPr>
                </a:tc>
                <a:tc>
                  <a:txBody>
                    <a:bodyPr/>
                    <a:lstStyle/>
                    <a:p>
                      <a:pPr algn="r" fontAlgn="ctr"/>
                      <a:r>
                        <a:rPr lang="es-CO" sz="1000" b="1" i="0" u="none" strike="noStrike">
                          <a:solidFill>
                            <a:srgbClr val="000000"/>
                          </a:solidFill>
                          <a:effectLst/>
                          <a:latin typeface="Calibri" panose="020F0502020204030204" pitchFamily="34" charset="0"/>
                        </a:rPr>
                        <a:t>$ 598,629,116</a:t>
                      </a:r>
                    </a:p>
                  </a:txBody>
                  <a:tcPr marL="6870" marR="6870" marT="6870" marB="0" anchor="ctr">
                    <a:lnL>
                      <a:noFill/>
                    </a:lnL>
                    <a:lnR>
                      <a:noFill/>
                    </a:lnR>
                    <a:lnT>
                      <a:noFill/>
                    </a:lnT>
                    <a:lnB>
                      <a:noFill/>
                    </a:lnB>
                    <a:solidFill>
                      <a:srgbClr val="F2F8EE"/>
                    </a:solidFill>
                  </a:tcPr>
                </a:tc>
                <a:tc>
                  <a:txBody>
                    <a:bodyPr/>
                    <a:lstStyle/>
                    <a:p>
                      <a:pPr algn="ctr" fontAlgn="ctr"/>
                      <a:r>
                        <a:rPr lang="es-CO" sz="1000" b="0" i="0" u="none" strike="noStrike">
                          <a:solidFill>
                            <a:srgbClr val="000000"/>
                          </a:solidFill>
                          <a:effectLst/>
                          <a:latin typeface="Calibri" panose="020F0502020204030204" pitchFamily="34" charset="0"/>
                        </a:rPr>
                        <a:t>91.49%</a:t>
                      </a:r>
                    </a:p>
                  </a:txBody>
                  <a:tcPr marL="6870" marR="6870" marT="6870" marB="0" anchor="ctr">
                    <a:lnL>
                      <a:noFill/>
                    </a:lnL>
                    <a:lnR>
                      <a:noFill/>
                    </a:lnR>
                    <a:lnT>
                      <a:noFill/>
                    </a:lnT>
                    <a:lnB>
                      <a:noFill/>
                    </a:lnB>
                    <a:solidFill>
                      <a:srgbClr val="E7E7E7"/>
                    </a:solidFill>
                  </a:tcPr>
                </a:tc>
                <a:extLst>
                  <a:ext uri="{0D108BD9-81ED-4DB2-BD59-A6C34878D82A}">
                    <a16:rowId xmlns:a16="http://schemas.microsoft.com/office/drawing/2014/main" val="10004"/>
                  </a:ext>
                </a:extLst>
              </a:tr>
              <a:tr h="294426">
                <a:tc>
                  <a:txBody>
                    <a:bodyPr/>
                    <a:lstStyle/>
                    <a:p>
                      <a:pPr algn="ctr" fontAlgn="ctr"/>
                      <a:r>
                        <a:rPr lang="es-CO" sz="1000" b="0" i="0" u="none" strike="noStrike">
                          <a:solidFill>
                            <a:srgbClr val="000000"/>
                          </a:solidFill>
                          <a:effectLst/>
                          <a:latin typeface="Calibri" panose="020F0502020204030204" pitchFamily="34" charset="0"/>
                        </a:rPr>
                        <a:t>447</a:t>
                      </a:r>
                    </a:p>
                  </a:txBody>
                  <a:tcPr marL="6870" marR="6870" marT="6870" marB="0" anchor="ctr">
                    <a:lnL>
                      <a:noFill/>
                    </a:lnL>
                    <a:lnR>
                      <a:noFill/>
                    </a:lnR>
                    <a:lnT>
                      <a:noFill/>
                    </a:lnT>
                    <a:lnB>
                      <a:noFill/>
                    </a:lnB>
                  </a:tcPr>
                </a:tc>
                <a:tc>
                  <a:txBody>
                    <a:bodyPr/>
                    <a:lstStyle/>
                    <a:p>
                      <a:pPr algn="l" fontAlgn="ctr"/>
                      <a:r>
                        <a:rPr lang="es-CO" sz="1000" b="0" i="0" u="none" strike="noStrike">
                          <a:solidFill>
                            <a:srgbClr val="000000"/>
                          </a:solidFill>
                          <a:effectLst/>
                          <a:latin typeface="Calibri" panose="020F0502020204030204" pitchFamily="34" charset="0"/>
                        </a:rPr>
                        <a:t>CASA</a:t>
                      </a:r>
                    </a:p>
                  </a:txBody>
                  <a:tcPr marL="6870" marR="6870" marT="6870" marB="0" anchor="ctr">
                    <a:lnL>
                      <a:noFill/>
                    </a:lnL>
                    <a:lnR>
                      <a:noFill/>
                    </a:lnR>
                    <a:lnT>
                      <a:noFill/>
                    </a:lnT>
                    <a:lnB>
                      <a:noFill/>
                    </a:lnB>
                  </a:tcPr>
                </a:tc>
                <a:tc>
                  <a:txBody>
                    <a:bodyPr/>
                    <a:lstStyle/>
                    <a:p>
                      <a:pPr algn="l" fontAlgn="ctr"/>
                      <a:r>
                        <a:rPr lang="es-CO" sz="1000" b="0" i="0" u="none" strike="noStrike">
                          <a:solidFill>
                            <a:srgbClr val="000000"/>
                          </a:solidFill>
                          <a:effectLst/>
                          <a:latin typeface="Calibri" panose="020F0502020204030204" pitchFamily="34" charset="0"/>
                        </a:rPr>
                        <a:t>Carrera 66B No. 6-16</a:t>
                      </a:r>
                    </a:p>
                  </a:txBody>
                  <a:tcPr marL="6870" marR="6870" marT="6870" marB="0" anchor="ctr">
                    <a:lnL>
                      <a:noFill/>
                    </a:lnL>
                    <a:lnR>
                      <a:noFill/>
                    </a:lnR>
                    <a:lnT>
                      <a:noFill/>
                    </a:lnT>
                    <a:lnB>
                      <a:noFill/>
                    </a:lnB>
                  </a:tcPr>
                </a:tc>
                <a:tc>
                  <a:txBody>
                    <a:bodyPr/>
                    <a:lstStyle/>
                    <a:p>
                      <a:pPr algn="l" fontAlgn="ctr"/>
                      <a:r>
                        <a:rPr lang="es-CO" sz="1000" b="0" i="0" u="none" strike="noStrike">
                          <a:solidFill>
                            <a:srgbClr val="000000"/>
                          </a:solidFill>
                          <a:effectLst/>
                          <a:latin typeface="Calibri" panose="020F0502020204030204" pitchFamily="34" charset="0"/>
                        </a:rPr>
                        <a:t>CALI</a:t>
                      </a:r>
                    </a:p>
                  </a:txBody>
                  <a:tcPr marL="6870" marR="6870" marT="6870" marB="0" anchor="ctr">
                    <a:lnL>
                      <a:noFill/>
                    </a:lnL>
                    <a:lnR>
                      <a:noFill/>
                    </a:lnR>
                    <a:lnT>
                      <a:noFill/>
                    </a:lnT>
                    <a:lnB>
                      <a:noFill/>
                    </a:lnB>
                  </a:tcPr>
                </a:tc>
                <a:tc>
                  <a:txBody>
                    <a:bodyPr/>
                    <a:lstStyle/>
                    <a:p>
                      <a:pPr algn="r" fontAlgn="ctr"/>
                      <a:r>
                        <a:rPr lang="es-CO" sz="1000" b="0" i="0" u="none" strike="noStrike">
                          <a:solidFill>
                            <a:srgbClr val="000000"/>
                          </a:solidFill>
                          <a:effectLst/>
                          <a:latin typeface="Calibri" panose="020F0502020204030204" pitchFamily="34" charset="0"/>
                        </a:rPr>
                        <a:t>$ 436,797,000</a:t>
                      </a:r>
                    </a:p>
                  </a:txBody>
                  <a:tcPr marL="6870" marR="6870" marT="6870" marB="0" anchor="ctr">
                    <a:lnL>
                      <a:noFill/>
                    </a:lnL>
                    <a:lnR>
                      <a:noFill/>
                    </a:lnR>
                    <a:lnT>
                      <a:noFill/>
                    </a:lnT>
                    <a:lnB>
                      <a:noFill/>
                    </a:lnB>
                  </a:tcPr>
                </a:tc>
                <a:tc>
                  <a:txBody>
                    <a:bodyPr/>
                    <a:lstStyle/>
                    <a:p>
                      <a:pPr algn="ctr" fontAlgn="ctr"/>
                      <a:r>
                        <a:rPr lang="es-CO" sz="1000" b="0" i="0" u="none" strike="noStrike" dirty="0">
                          <a:solidFill>
                            <a:srgbClr val="000000"/>
                          </a:solidFill>
                          <a:effectLst/>
                          <a:latin typeface="Calibri" panose="020F0502020204030204" pitchFamily="34" charset="0"/>
                        </a:rPr>
                        <a:t>ARRENDADO</a:t>
                      </a:r>
                    </a:p>
                  </a:txBody>
                  <a:tcPr marL="6870" marR="6870" marT="6870" marB="0" anchor="ctr">
                    <a:lnL>
                      <a:noFill/>
                    </a:lnL>
                    <a:lnR>
                      <a:noFill/>
                    </a:lnR>
                    <a:lnT>
                      <a:noFill/>
                    </a:lnT>
                    <a:lnB>
                      <a:noFill/>
                    </a:lnB>
                  </a:tcPr>
                </a:tc>
                <a:tc>
                  <a:txBody>
                    <a:bodyPr/>
                    <a:lstStyle/>
                    <a:p>
                      <a:pPr algn="r" fontAlgn="ctr"/>
                      <a:r>
                        <a:rPr lang="es-CO" sz="1000" b="0" i="0" u="none" strike="noStrike" dirty="0">
                          <a:solidFill>
                            <a:srgbClr val="000000"/>
                          </a:solidFill>
                          <a:effectLst/>
                          <a:latin typeface="Calibri" panose="020F0502020204030204" pitchFamily="34" charset="0"/>
                        </a:rPr>
                        <a:t>$ 11,376,456</a:t>
                      </a:r>
                    </a:p>
                  </a:txBody>
                  <a:tcPr marL="9525" marR="9525" marT="9525" marB="0" anchor="ctr">
                    <a:lnL>
                      <a:noFill/>
                    </a:lnL>
                    <a:lnR>
                      <a:noFill/>
                    </a:lnR>
                    <a:lnT>
                      <a:noFill/>
                    </a:lnT>
                    <a:lnB>
                      <a:noFill/>
                    </a:lnB>
                  </a:tcPr>
                </a:tc>
                <a:tc>
                  <a:txBody>
                    <a:bodyPr/>
                    <a:lstStyle/>
                    <a:p>
                      <a:pPr algn="r" fontAlgn="ctr"/>
                      <a:r>
                        <a:rPr lang="es-CO" sz="1000" b="0" i="0" u="none" strike="noStrike" dirty="0">
                          <a:solidFill>
                            <a:srgbClr val="000000"/>
                          </a:solidFill>
                          <a:effectLst/>
                          <a:latin typeface="Calibri" panose="020F0502020204030204" pitchFamily="34" charset="0"/>
                        </a:rPr>
                        <a:t>$ 5,306,384</a:t>
                      </a:r>
                    </a:p>
                  </a:txBody>
                  <a:tcPr marL="9525" marR="9525" marT="9525" marB="0" anchor="ctr">
                    <a:lnL>
                      <a:noFill/>
                    </a:lnL>
                    <a:lnR>
                      <a:noFill/>
                    </a:lnR>
                    <a:lnT>
                      <a:noFill/>
                    </a:lnT>
                    <a:lnB>
                      <a:noFill/>
                    </a:lnB>
                  </a:tcPr>
                </a:tc>
                <a:tc>
                  <a:txBody>
                    <a:bodyPr/>
                    <a:lstStyle/>
                    <a:p>
                      <a:pPr algn="ctr" fontAlgn="ctr"/>
                      <a:r>
                        <a:rPr lang="es-CO" sz="1000" b="0" i="0" u="none" strike="noStrike">
                          <a:solidFill>
                            <a:srgbClr val="000000"/>
                          </a:solidFill>
                          <a:effectLst/>
                          <a:latin typeface="Calibri" panose="020F0502020204030204" pitchFamily="34" charset="0"/>
                        </a:rPr>
                        <a:t>12</a:t>
                      </a:r>
                    </a:p>
                  </a:txBody>
                  <a:tcPr marL="6870" marR="6870" marT="6870" marB="0" anchor="ctr">
                    <a:lnL>
                      <a:noFill/>
                    </a:lnL>
                    <a:lnR>
                      <a:noFill/>
                    </a:lnR>
                    <a:lnT>
                      <a:noFill/>
                    </a:lnT>
                    <a:lnB>
                      <a:noFill/>
                    </a:lnB>
                  </a:tcPr>
                </a:tc>
                <a:tc>
                  <a:txBody>
                    <a:bodyPr/>
                    <a:lstStyle/>
                    <a:p>
                      <a:pPr algn="r" fontAlgn="ctr"/>
                      <a:r>
                        <a:rPr lang="es-CO" sz="1000" b="1" i="0" u="none" strike="noStrike">
                          <a:solidFill>
                            <a:srgbClr val="000000"/>
                          </a:solidFill>
                          <a:effectLst/>
                          <a:latin typeface="Calibri" panose="020F0502020204030204" pitchFamily="34" charset="0"/>
                        </a:rPr>
                        <a:t>$ 420,081,090</a:t>
                      </a:r>
                    </a:p>
                  </a:txBody>
                  <a:tcPr marL="6870" marR="6870" marT="6870" marB="0" anchor="ctr">
                    <a:lnL>
                      <a:noFill/>
                    </a:lnL>
                    <a:lnR>
                      <a:noFill/>
                    </a:lnR>
                    <a:lnT>
                      <a:noFill/>
                    </a:lnT>
                    <a:lnB>
                      <a:noFill/>
                    </a:lnB>
                    <a:solidFill>
                      <a:srgbClr val="F2F8EE"/>
                    </a:solidFill>
                  </a:tcPr>
                </a:tc>
                <a:tc>
                  <a:txBody>
                    <a:bodyPr/>
                    <a:lstStyle/>
                    <a:p>
                      <a:pPr algn="ctr" fontAlgn="ctr"/>
                      <a:r>
                        <a:rPr lang="es-CO" sz="1000" b="0" i="0" u="none" strike="noStrike">
                          <a:solidFill>
                            <a:srgbClr val="000000"/>
                          </a:solidFill>
                          <a:effectLst/>
                          <a:latin typeface="Calibri" panose="020F0502020204030204" pitchFamily="34" charset="0"/>
                        </a:rPr>
                        <a:t>96.17%</a:t>
                      </a:r>
                    </a:p>
                  </a:txBody>
                  <a:tcPr marL="6870" marR="6870" marT="6870" marB="0" anchor="ctr">
                    <a:lnL>
                      <a:noFill/>
                    </a:lnL>
                    <a:lnR>
                      <a:noFill/>
                    </a:lnR>
                    <a:lnT>
                      <a:noFill/>
                    </a:lnT>
                    <a:lnB>
                      <a:noFill/>
                    </a:lnB>
                  </a:tcPr>
                </a:tc>
                <a:extLst>
                  <a:ext uri="{0D108BD9-81ED-4DB2-BD59-A6C34878D82A}">
                    <a16:rowId xmlns:a16="http://schemas.microsoft.com/office/drawing/2014/main" val="10005"/>
                  </a:ext>
                </a:extLst>
              </a:tr>
              <a:tr h="294426">
                <a:tc>
                  <a:txBody>
                    <a:bodyPr/>
                    <a:lstStyle/>
                    <a:p>
                      <a:pPr algn="ctr" fontAlgn="ctr"/>
                      <a:r>
                        <a:rPr lang="es-CO" sz="1000" b="0" i="0" u="none" strike="noStrike">
                          <a:solidFill>
                            <a:srgbClr val="000000"/>
                          </a:solidFill>
                          <a:effectLst/>
                          <a:latin typeface="Calibri" panose="020F0502020204030204" pitchFamily="34" charset="0"/>
                        </a:rPr>
                        <a:t>425</a:t>
                      </a:r>
                    </a:p>
                  </a:txBody>
                  <a:tcPr marL="6870" marR="6870" marT="6870" marB="0" anchor="ctr">
                    <a:lnL>
                      <a:noFill/>
                    </a:lnL>
                    <a:lnR>
                      <a:noFill/>
                    </a:lnR>
                    <a:lnT>
                      <a:noFill/>
                    </a:lnT>
                    <a:lnB>
                      <a:noFill/>
                    </a:lnB>
                    <a:solidFill>
                      <a:srgbClr val="E7E7E7"/>
                    </a:solidFill>
                  </a:tcPr>
                </a:tc>
                <a:tc>
                  <a:txBody>
                    <a:bodyPr/>
                    <a:lstStyle/>
                    <a:p>
                      <a:pPr algn="l" fontAlgn="ctr"/>
                      <a:r>
                        <a:rPr lang="es-CO" sz="1000" b="0" i="0" u="none" strike="noStrike">
                          <a:solidFill>
                            <a:srgbClr val="000000"/>
                          </a:solidFill>
                          <a:effectLst/>
                          <a:latin typeface="Calibri" panose="020F0502020204030204" pitchFamily="34" charset="0"/>
                        </a:rPr>
                        <a:t>CASA</a:t>
                      </a:r>
                    </a:p>
                  </a:txBody>
                  <a:tcPr marL="6870" marR="6870" marT="6870" marB="0" anchor="ctr">
                    <a:lnL>
                      <a:noFill/>
                    </a:lnL>
                    <a:lnR>
                      <a:noFill/>
                    </a:lnR>
                    <a:lnT>
                      <a:noFill/>
                    </a:lnT>
                    <a:lnB>
                      <a:noFill/>
                    </a:lnB>
                    <a:solidFill>
                      <a:srgbClr val="E7E7E7"/>
                    </a:solidFill>
                  </a:tcPr>
                </a:tc>
                <a:tc>
                  <a:txBody>
                    <a:bodyPr/>
                    <a:lstStyle/>
                    <a:p>
                      <a:pPr algn="l" fontAlgn="ctr"/>
                      <a:r>
                        <a:rPr lang="es-CO" sz="1000" b="0" i="0" u="none" strike="noStrike">
                          <a:solidFill>
                            <a:srgbClr val="000000"/>
                          </a:solidFill>
                          <a:effectLst/>
                          <a:latin typeface="Calibri" panose="020F0502020204030204" pitchFamily="34" charset="0"/>
                        </a:rPr>
                        <a:t>Calle 3 No. 61A-07</a:t>
                      </a:r>
                    </a:p>
                  </a:txBody>
                  <a:tcPr marL="6870" marR="6870" marT="6870" marB="0" anchor="ctr">
                    <a:lnL>
                      <a:noFill/>
                    </a:lnL>
                    <a:lnR>
                      <a:noFill/>
                    </a:lnR>
                    <a:lnT>
                      <a:noFill/>
                    </a:lnT>
                    <a:lnB>
                      <a:noFill/>
                    </a:lnB>
                    <a:solidFill>
                      <a:srgbClr val="E7E7E7"/>
                    </a:solidFill>
                  </a:tcPr>
                </a:tc>
                <a:tc>
                  <a:txBody>
                    <a:bodyPr/>
                    <a:lstStyle/>
                    <a:p>
                      <a:pPr algn="l" fontAlgn="ctr"/>
                      <a:r>
                        <a:rPr lang="es-CO" sz="1000" b="0" i="0" u="none" strike="noStrike">
                          <a:solidFill>
                            <a:srgbClr val="000000"/>
                          </a:solidFill>
                          <a:effectLst/>
                          <a:latin typeface="Calibri" panose="020F0502020204030204" pitchFamily="34" charset="0"/>
                        </a:rPr>
                        <a:t>CALI</a:t>
                      </a:r>
                    </a:p>
                  </a:txBody>
                  <a:tcPr marL="6870" marR="6870" marT="6870" marB="0" anchor="ctr">
                    <a:lnL>
                      <a:noFill/>
                    </a:lnL>
                    <a:lnR>
                      <a:noFill/>
                    </a:lnR>
                    <a:lnT>
                      <a:noFill/>
                    </a:lnT>
                    <a:lnB>
                      <a:noFill/>
                    </a:lnB>
                    <a:solidFill>
                      <a:srgbClr val="E7E7E7"/>
                    </a:solidFill>
                  </a:tcPr>
                </a:tc>
                <a:tc>
                  <a:txBody>
                    <a:bodyPr/>
                    <a:lstStyle/>
                    <a:p>
                      <a:pPr algn="r" fontAlgn="ctr"/>
                      <a:r>
                        <a:rPr lang="es-CO" sz="1000" b="0" i="0" u="none" strike="noStrike">
                          <a:solidFill>
                            <a:srgbClr val="000000"/>
                          </a:solidFill>
                          <a:effectLst/>
                          <a:latin typeface="Calibri" panose="020F0502020204030204" pitchFamily="34" charset="0"/>
                        </a:rPr>
                        <a:t>$ 304,346,700</a:t>
                      </a:r>
                    </a:p>
                  </a:txBody>
                  <a:tcPr marL="6870" marR="6870" marT="6870" marB="0" anchor="ctr">
                    <a:lnL>
                      <a:noFill/>
                    </a:lnL>
                    <a:lnR>
                      <a:noFill/>
                    </a:lnR>
                    <a:lnT>
                      <a:noFill/>
                    </a:lnT>
                    <a:lnB>
                      <a:noFill/>
                    </a:lnB>
                    <a:solidFill>
                      <a:srgbClr val="E7E7E7"/>
                    </a:solidFill>
                  </a:tcPr>
                </a:tc>
                <a:tc>
                  <a:txBody>
                    <a:bodyPr/>
                    <a:lstStyle/>
                    <a:p>
                      <a:pPr algn="ctr" fontAlgn="ctr"/>
                      <a:r>
                        <a:rPr lang="es-CO" sz="1000" b="0" i="0" u="none" strike="noStrike" dirty="0">
                          <a:solidFill>
                            <a:srgbClr val="000000"/>
                          </a:solidFill>
                          <a:effectLst/>
                          <a:latin typeface="Calibri" panose="020F0502020204030204" pitchFamily="34" charset="0"/>
                        </a:rPr>
                        <a:t>OCUPACION ILEGAL</a:t>
                      </a:r>
                    </a:p>
                  </a:txBody>
                  <a:tcPr marL="6870" marR="6870" marT="6870" marB="0" anchor="ctr">
                    <a:lnL>
                      <a:noFill/>
                    </a:lnL>
                    <a:lnR>
                      <a:noFill/>
                    </a:lnR>
                    <a:lnT>
                      <a:noFill/>
                    </a:lnT>
                    <a:lnB>
                      <a:noFill/>
                    </a:lnB>
                    <a:solidFill>
                      <a:srgbClr val="E7E7E7"/>
                    </a:solidFill>
                  </a:tcPr>
                </a:tc>
                <a:tc>
                  <a:txBody>
                    <a:bodyPr/>
                    <a:lstStyle/>
                    <a:p>
                      <a:pPr algn="r" fontAlgn="ctr"/>
                      <a:r>
                        <a:rPr lang="es-CO" sz="1000" b="0" i="0" u="none" strike="noStrike" dirty="0">
                          <a:solidFill>
                            <a:srgbClr val="000000"/>
                          </a:solidFill>
                          <a:effectLst/>
                          <a:latin typeface="Calibri" panose="020F0502020204030204" pitchFamily="34" charset="0"/>
                        </a:rPr>
                        <a:t>$ 12,815,052</a:t>
                      </a:r>
                    </a:p>
                  </a:txBody>
                  <a:tcPr marL="9525" marR="9525" marT="9525" marB="0" anchor="ctr">
                    <a:lnL>
                      <a:noFill/>
                    </a:lnL>
                    <a:lnR>
                      <a:noFill/>
                    </a:lnR>
                    <a:lnT>
                      <a:noFill/>
                    </a:lnT>
                    <a:lnB>
                      <a:noFill/>
                    </a:lnB>
                    <a:solidFill>
                      <a:srgbClr val="E7E7E7"/>
                    </a:solidFill>
                  </a:tcPr>
                </a:tc>
                <a:tc>
                  <a:txBody>
                    <a:bodyPr/>
                    <a:lstStyle/>
                    <a:p>
                      <a:pPr algn="r" fontAlgn="ctr"/>
                      <a:r>
                        <a:rPr lang="es-CO" sz="1000" b="0" i="0" u="none" strike="noStrike" dirty="0">
                          <a:solidFill>
                            <a:srgbClr val="000000"/>
                          </a:solidFill>
                          <a:effectLst/>
                          <a:latin typeface="Calibri" panose="020F0502020204030204" pitchFamily="34" charset="0"/>
                        </a:rPr>
                        <a:t>$ 2,093,000</a:t>
                      </a:r>
                    </a:p>
                  </a:txBody>
                  <a:tcPr marL="9525" marR="9525" marT="9525" marB="0" anchor="ctr">
                    <a:lnL>
                      <a:noFill/>
                    </a:lnL>
                    <a:lnR>
                      <a:noFill/>
                    </a:lnR>
                    <a:lnT>
                      <a:noFill/>
                    </a:lnT>
                    <a:lnB>
                      <a:noFill/>
                    </a:lnB>
                    <a:solidFill>
                      <a:srgbClr val="E7E7E7"/>
                    </a:solidFill>
                  </a:tcPr>
                </a:tc>
                <a:tc>
                  <a:txBody>
                    <a:bodyPr/>
                    <a:lstStyle/>
                    <a:p>
                      <a:pPr algn="ctr" fontAlgn="ctr"/>
                      <a:r>
                        <a:rPr lang="es-CO" sz="1000" b="0" i="0" u="none" strike="noStrike">
                          <a:solidFill>
                            <a:srgbClr val="000000"/>
                          </a:solidFill>
                          <a:effectLst/>
                          <a:latin typeface="Calibri" panose="020F0502020204030204" pitchFamily="34" charset="0"/>
                        </a:rPr>
                        <a:t>12</a:t>
                      </a:r>
                    </a:p>
                  </a:txBody>
                  <a:tcPr marL="6870" marR="6870" marT="6870" marB="0" anchor="ctr">
                    <a:lnL>
                      <a:noFill/>
                    </a:lnL>
                    <a:lnR>
                      <a:noFill/>
                    </a:lnR>
                    <a:lnT>
                      <a:noFill/>
                    </a:lnT>
                    <a:lnB>
                      <a:noFill/>
                    </a:lnB>
                    <a:solidFill>
                      <a:srgbClr val="E7E7E7"/>
                    </a:solidFill>
                  </a:tcPr>
                </a:tc>
                <a:tc>
                  <a:txBody>
                    <a:bodyPr/>
                    <a:lstStyle/>
                    <a:p>
                      <a:pPr algn="r" fontAlgn="ctr"/>
                      <a:r>
                        <a:rPr lang="es-CO" sz="1000" b="1" i="0" u="none" strike="noStrike">
                          <a:solidFill>
                            <a:srgbClr val="000000"/>
                          </a:solidFill>
                          <a:effectLst/>
                          <a:latin typeface="Calibri" panose="020F0502020204030204" pitchFamily="34" charset="0"/>
                        </a:rPr>
                        <a:t>$ 299,008,625</a:t>
                      </a:r>
                    </a:p>
                  </a:txBody>
                  <a:tcPr marL="6870" marR="6870" marT="6870" marB="0" anchor="ctr">
                    <a:lnL>
                      <a:noFill/>
                    </a:lnL>
                    <a:lnR>
                      <a:noFill/>
                    </a:lnR>
                    <a:lnT>
                      <a:noFill/>
                    </a:lnT>
                    <a:lnB>
                      <a:noFill/>
                    </a:lnB>
                    <a:solidFill>
                      <a:srgbClr val="F2F8EE"/>
                    </a:solidFill>
                  </a:tcPr>
                </a:tc>
                <a:tc>
                  <a:txBody>
                    <a:bodyPr/>
                    <a:lstStyle/>
                    <a:p>
                      <a:pPr algn="ctr" fontAlgn="ctr"/>
                      <a:r>
                        <a:rPr lang="es-CO" sz="1000" b="0" i="0" u="none" strike="noStrike">
                          <a:solidFill>
                            <a:srgbClr val="000000"/>
                          </a:solidFill>
                          <a:effectLst/>
                          <a:latin typeface="Calibri" panose="020F0502020204030204" pitchFamily="34" charset="0"/>
                        </a:rPr>
                        <a:t>98.25%</a:t>
                      </a:r>
                    </a:p>
                  </a:txBody>
                  <a:tcPr marL="6870" marR="6870" marT="6870" marB="0" anchor="ctr">
                    <a:lnL>
                      <a:noFill/>
                    </a:lnL>
                    <a:lnR>
                      <a:noFill/>
                    </a:lnR>
                    <a:lnT>
                      <a:noFill/>
                    </a:lnT>
                    <a:lnB>
                      <a:noFill/>
                    </a:lnB>
                    <a:solidFill>
                      <a:srgbClr val="E7E7E7"/>
                    </a:solidFill>
                  </a:tcPr>
                </a:tc>
                <a:extLst>
                  <a:ext uri="{0D108BD9-81ED-4DB2-BD59-A6C34878D82A}">
                    <a16:rowId xmlns:a16="http://schemas.microsoft.com/office/drawing/2014/main" val="10006"/>
                  </a:ext>
                </a:extLst>
              </a:tr>
              <a:tr h="364527">
                <a:tc>
                  <a:txBody>
                    <a:bodyPr/>
                    <a:lstStyle/>
                    <a:p>
                      <a:pPr algn="ctr" fontAlgn="ctr"/>
                      <a:r>
                        <a:rPr lang="es-CO" sz="1000" b="0" i="0" u="none" strike="noStrike">
                          <a:solidFill>
                            <a:srgbClr val="000000"/>
                          </a:solidFill>
                          <a:effectLst/>
                          <a:latin typeface="Calibri" panose="020F0502020204030204" pitchFamily="34" charset="0"/>
                        </a:rPr>
                        <a:t>485</a:t>
                      </a:r>
                    </a:p>
                  </a:txBody>
                  <a:tcPr marL="6870" marR="6870" marT="6870" marB="0" anchor="ctr">
                    <a:lnL>
                      <a:noFill/>
                    </a:lnL>
                    <a:lnR>
                      <a:noFill/>
                    </a:lnR>
                    <a:lnT>
                      <a:noFill/>
                    </a:lnT>
                    <a:lnB>
                      <a:noFill/>
                    </a:lnB>
                  </a:tcPr>
                </a:tc>
                <a:tc>
                  <a:txBody>
                    <a:bodyPr/>
                    <a:lstStyle/>
                    <a:p>
                      <a:pPr algn="l" fontAlgn="ctr"/>
                      <a:r>
                        <a:rPr lang="es-CO" sz="1000" b="0" i="0" u="none" strike="noStrike">
                          <a:solidFill>
                            <a:srgbClr val="000000"/>
                          </a:solidFill>
                          <a:effectLst/>
                          <a:latin typeface="Calibri" panose="020F0502020204030204" pitchFamily="34" charset="0"/>
                        </a:rPr>
                        <a:t>CASA</a:t>
                      </a:r>
                    </a:p>
                  </a:txBody>
                  <a:tcPr marL="6870" marR="6870" marT="6870" marB="0" anchor="ctr">
                    <a:lnL>
                      <a:noFill/>
                    </a:lnL>
                    <a:lnR>
                      <a:noFill/>
                    </a:lnR>
                    <a:lnT>
                      <a:noFill/>
                    </a:lnT>
                    <a:lnB>
                      <a:noFill/>
                    </a:lnB>
                  </a:tcPr>
                </a:tc>
                <a:tc>
                  <a:txBody>
                    <a:bodyPr/>
                    <a:lstStyle/>
                    <a:p>
                      <a:pPr algn="l" fontAlgn="ctr"/>
                      <a:r>
                        <a:rPr lang="es-CO" sz="1000" b="0" i="0" u="none" strike="noStrike">
                          <a:solidFill>
                            <a:srgbClr val="000000"/>
                          </a:solidFill>
                          <a:effectLst/>
                          <a:latin typeface="Calibri" panose="020F0502020204030204" pitchFamily="34" charset="0"/>
                        </a:rPr>
                        <a:t>Calle 4 No. 7-01/05 Y Carrera 7 No. 3-29/33</a:t>
                      </a:r>
                    </a:p>
                  </a:txBody>
                  <a:tcPr marL="6870" marR="6870" marT="6870" marB="0" anchor="ctr">
                    <a:lnL>
                      <a:noFill/>
                    </a:lnL>
                    <a:lnR>
                      <a:noFill/>
                    </a:lnR>
                    <a:lnT>
                      <a:noFill/>
                    </a:lnT>
                    <a:lnB>
                      <a:noFill/>
                    </a:lnB>
                  </a:tcPr>
                </a:tc>
                <a:tc>
                  <a:txBody>
                    <a:bodyPr/>
                    <a:lstStyle/>
                    <a:p>
                      <a:pPr algn="l" fontAlgn="ctr"/>
                      <a:r>
                        <a:rPr lang="es-CO" sz="1000" b="0" i="0" u="none" strike="noStrike">
                          <a:solidFill>
                            <a:srgbClr val="000000"/>
                          </a:solidFill>
                          <a:effectLst/>
                          <a:latin typeface="Calibri" panose="020F0502020204030204" pitchFamily="34" charset="0"/>
                        </a:rPr>
                        <a:t>AGUADAS</a:t>
                      </a:r>
                    </a:p>
                  </a:txBody>
                  <a:tcPr marL="6870" marR="6870" marT="6870" marB="0" anchor="ctr">
                    <a:lnL>
                      <a:noFill/>
                    </a:lnL>
                    <a:lnR>
                      <a:noFill/>
                    </a:lnR>
                    <a:lnT>
                      <a:noFill/>
                    </a:lnT>
                    <a:lnB>
                      <a:noFill/>
                    </a:lnB>
                  </a:tcPr>
                </a:tc>
                <a:tc>
                  <a:txBody>
                    <a:bodyPr/>
                    <a:lstStyle/>
                    <a:p>
                      <a:pPr algn="r" fontAlgn="ctr"/>
                      <a:r>
                        <a:rPr lang="es-CO" sz="1000" b="0" i="0" u="none" strike="noStrike">
                          <a:solidFill>
                            <a:srgbClr val="000000"/>
                          </a:solidFill>
                          <a:effectLst/>
                          <a:latin typeface="Calibri" panose="020F0502020204030204" pitchFamily="34" charset="0"/>
                        </a:rPr>
                        <a:t>$ 184,000,000</a:t>
                      </a:r>
                    </a:p>
                  </a:txBody>
                  <a:tcPr marL="6870" marR="6870" marT="6870" marB="0" anchor="ctr">
                    <a:lnL>
                      <a:noFill/>
                    </a:lnL>
                    <a:lnR>
                      <a:noFill/>
                    </a:lnR>
                    <a:lnT>
                      <a:noFill/>
                    </a:lnT>
                    <a:lnB>
                      <a:noFill/>
                    </a:lnB>
                  </a:tcPr>
                </a:tc>
                <a:tc>
                  <a:txBody>
                    <a:bodyPr/>
                    <a:lstStyle/>
                    <a:p>
                      <a:pPr algn="ctr" fontAlgn="ctr"/>
                      <a:r>
                        <a:rPr lang="es-CO" sz="1000" b="0" i="0" u="none" strike="noStrike" dirty="0">
                          <a:solidFill>
                            <a:srgbClr val="000000"/>
                          </a:solidFill>
                          <a:effectLst/>
                          <a:latin typeface="Calibri" panose="020F0502020204030204" pitchFamily="34" charset="0"/>
                        </a:rPr>
                        <a:t>OCUPACION ILEGAL</a:t>
                      </a:r>
                    </a:p>
                  </a:txBody>
                  <a:tcPr marL="6870" marR="6870" marT="6870" marB="0" anchor="ctr">
                    <a:lnL>
                      <a:noFill/>
                    </a:lnL>
                    <a:lnR>
                      <a:noFill/>
                    </a:lnR>
                    <a:lnT>
                      <a:noFill/>
                    </a:lnT>
                    <a:lnB>
                      <a:noFill/>
                    </a:lnB>
                  </a:tcPr>
                </a:tc>
                <a:tc>
                  <a:txBody>
                    <a:bodyPr/>
                    <a:lstStyle/>
                    <a:p>
                      <a:pPr algn="l" fontAlgn="ctr"/>
                      <a:endParaRPr lang="es-CO" sz="1000" b="0" i="0" u="none" strike="noStrike" dirty="0">
                        <a:solidFill>
                          <a:srgbClr val="000000"/>
                        </a:solidFill>
                        <a:effectLst/>
                        <a:latin typeface="Calibri" panose="020F0502020204030204" pitchFamily="34" charset="0"/>
                      </a:endParaRPr>
                    </a:p>
                  </a:txBody>
                  <a:tcPr marL="6870" marR="6870" marT="6870" marB="0" anchor="ctr">
                    <a:lnL>
                      <a:noFill/>
                    </a:lnL>
                    <a:lnR>
                      <a:noFill/>
                    </a:lnR>
                    <a:lnT>
                      <a:noFill/>
                    </a:lnT>
                    <a:lnB>
                      <a:noFill/>
                    </a:lnB>
                  </a:tcPr>
                </a:tc>
                <a:tc>
                  <a:txBody>
                    <a:bodyPr/>
                    <a:lstStyle/>
                    <a:p>
                      <a:pPr algn="r" fontAlgn="ctr"/>
                      <a:r>
                        <a:rPr lang="es-CO" sz="1000" b="0" i="0" u="none" strike="noStrike" dirty="0">
                          <a:solidFill>
                            <a:srgbClr val="000000"/>
                          </a:solidFill>
                          <a:effectLst/>
                          <a:latin typeface="Calibri" panose="020F0502020204030204" pitchFamily="34" charset="0"/>
                        </a:rPr>
                        <a:t>$ 159,362</a:t>
                      </a:r>
                    </a:p>
                  </a:txBody>
                  <a:tcPr marL="9525" marR="9525" marT="9525" marB="0" anchor="ctr">
                    <a:lnL>
                      <a:noFill/>
                    </a:lnL>
                    <a:lnR>
                      <a:noFill/>
                    </a:lnR>
                    <a:lnT>
                      <a:noFill/>
                    </a:lnT>
                    <a:lnB>
                      <a:noFill/>
                    </a:lnB>
                  </a:tcPr>
                </a:tc>
                <a:tc>
                  <a:txBody>
                    <a:bodyPr/>
                    <a:lstStyle/>
                    <a:p>
                      <a:pPr algn="ctr" fontAlgn="ctr"/>
                      <a:r>
                        <a:rPr lang="es-CO" sz="1000" b="0" i="0" u="none" strike="noStrike">
                          <a:solidFill>
                            <a:srgbClr val="000000"/>
                          </a:solidFill>
                          <a:effectLst/>
                          <a:latin typeface="Calibri" panose="020F0502020204030204" pitchFamily="34" charset="0"/>
                        </a:rPr>
                        <a:t>12</a:t>
                      </a:r>
                    </a:p>
                  </a:txBody>
                  <a:tcPr marL="6870" marR="6870" marT="6870" marB="0" anchor="ctr">
                    <a:lnL>
                      <a:noFill/>
                    </a:lnL>
                    <a:lnR>
                      <a:noFill/>
                    </a:lnR>
                    <a:lnT>
                      <a:noFill/>
                    </a:lnT>
                    <a:lnB>
                      <a:noFill/>
                    </a:lnB>
                  </a:tcPr>
                </a:tc>
                <a:tc>
                  <a:txBody>
                    <a:bodyPr/>
                    <a:lstStyle/>
                    <a:p>
                      <a:pPr algn="r" fontAlgn="ctr"/>
                      <a:r>
                        <a:rPr lang="es-CO" sz="1000" b="1" i="0" u="none" strike="noStrike">
                          <a:solidFill>
                            <a:srgbClr val="000000"/>
                          </a:solidFill>
                          <a:effectLst/>
                          <a:latin typeface="Calibri" panose="020F0502020204030204" pitchFamily="34" charset="0"/>
                        </a:rPr>
                        <a:t>$ 174,318,878</a:t>
                      </a:r>
                    </a:p>
                  </a:txBody>
                  <a:tcPr marL="6870" marR="6870" marT="6870" marB="0" anchor="ctr">
                    <a:lnL>
                      <a:noFill/>
                    </a:lnL>
                    <a:lnR>
                      <a:noFill/>
                    </a:lnR>
                    <a:lnT>
                      <a:noFill/>
                    </a:lnT>
                    <a:lnB>
                      <a:noFill/>
                    </a:lnB>
                    <a:solidFill>
                      <a:srgbClr val="F2F8EE"/>
                    </a:solidFill>
                  </a:tcPr>
                </a:tc>
                <a:tc>
                  <a:txBody>
                    <a:bodyPr/>
                    <a:lstStyle/>
                    <a:p>
                      <a:pPr algn="ctr" fontAlgn="ctr"/>
                      <a:r>
                        <a:rPr lang="es-CO" sz="1000" b="0" i="0" u="none" strike="noStrike">
                          <a:solidFill>
                            <a:srgbClr val="000000"/>
                          </a:solidFill>
                          <a:effectLst/>
                          <a:latin typeface="Calibri" panose="020F0502020204030204" pitchFamily="34" charset="0"/>
                        </a:rPr>
                        <a:t>94.74%</a:t>
                      </a:r>
                    </a:p>
                  </a:txBody>
                  <a:tcPr marL="6870" marR="6870" marT="6870" marB="0" anchor="ctr">
                    <a:lnL>
                      <a:noFill/>
                    </a:lnL>
                    <a:lnR>
                      <a:noFill/>
                    </a:lnR>
                    <a:lnT>
                      <a:noFill/>
                    </a:lnT>
                    <a:lnB>
                      <a:noFill/>
                    </a:lnB>
                  </a:tcPr>
                </a:tc>
                <a:extLst>
                  <a:ext uri="{0D108BD9-81ED-4DB2-BD59-A6C34878D82A}">
                    <a16:rowId xmlns:a16="http://schemas.microsoft.com/office/drawing/2014/main" val="10007"/>
                  </a:ext>
                </a:extLst>
              </a:tr>
              <a:tr h="294426">
                <a:tc>
                  <a:txBody>
                    <a:bodyPr/>
                    <a:lstStyle/>
                    <a:p>
                      <a:pPr algn="ctr" fontAlgn="ctr"/>
                      <a:r>
                        <a:rPr lang="es-CO" sz="1000" b="0" i="0" u="none" strike="noStrike">
                          <a:solidFill>
                            <a:srgbClr val="000000"/>
                          </a:solidFill>
                          <a:effectLst/>
                          <a:latin typeface="Calibri" panose="020F0502020204030204" pitchFamily="34" charset="0"/>
                        </a:rPr>
                        <a:t>436</a:t>
                      </a:r>
                    </a:p>
                  </a:txBody>
                  <a:tcPr marL="6870" marR="6870" marT="6870" marB="0" anchor="ctr">
                    <a:lnL>
                      <a:noFill/>
                    </a:lnL>
                    <a:lnR>
                      <a:noFill/>
                    </a:lnR>
                    <a:lnT>
                      <a:noFill/>
                    </a:lnT>
                    <a:lnB>
                      <a:noFill/>
                    </a:lnB>
                    <a:solidFill>
                      <a:srgbClr val="E7E7E7"/>
                    </a:solidFill>
                  </a:tcPr>
                </a:tc>
                <a:tc>
                  <a:txBody>
                    <a:bodyPr/>
                    <a:lstStyle/>
                    <a:p>
                      <a:pPr algn="l" fontAlgn="ctr"/>
                      <a:r>
                        <a:rPr lang="es-CO" sz="1000" b="0" i="0" u="none" strike="noStrike">
                          <a:solidFill>
                            <a:srgbClr val="000000"/>
                          </a:solidFill>
                          <a:effectLst/>
                          <a:latin typeface="Calibri" panose="020F0502020204030204" pitchFamily="34" charset="0"/>
                        </a:rPr>
                        <a:t>LOCAL</a:t>
                      </a:r>
                    </a:p>
                  </a:txBody>
                  <a:tcPr marL="6870" marR="6870" marT="6870" marB="0" anchor="ctr">
                    <a:lnL>
                      <a:noFill/>
                    </a:lnL>
                    <a:lnR>
                      <a:noFill/>
                    </a:lnR>
                    <a:lnT>
                      <a:noFill/>
                    </a:lnT>
                    <a:lnB>
                      <a:noFill/>
                    </a:lnB>
                    <a:solidFill>
                      <a:srgbClr val="E7E7E7"/>
                    </a:solidFill>
                  </a:tcPr>
                </a:tc>
                <a:tc>
                  <a:txBody>
                    <a:bodyPr/>
                    <a:lstStyle/>
                    <a:p>
                      <a:pPr algn="l" fontAlgn="ctr"/>
                      <a:r>
                        <a:rPr lang="es-CO" sz="1000" b="0" i="0" u="none" strike="noStrike">
                          <a:solidFill>
                            <a:srgbClr val="000000"/>
                          </a:solidFill>
                          <a:effectLst/>
                          <a:latin typeface="Calibri" panose="020F0502020204030204" pitchFamily="34" charset="0"/>
                        </a:rPr>
                        <a:t>Calle 20 No. 14-46 LC</a:t>
                      </a:r>
                    </a:p>
                  </a:txBody>
                  <a:tcPr marL="6870" marR="6870" marT="6870" marB="0" anchor="ctr">
                    <a:lnL>
                      <a:noFill/>
                    </a:lnL>
                    <a:lnR>
                      <a:noFill/>
                    </a:lnR>
                    <a:lnT>
                      <a:noFill/>
                    </a:lnT>
                    <a:lnB>
                      <a:noFill/>
                    </a:lnB>
                    <a:solidFill>
                      <a:srgbClr val="E7E7E7"/>
                    </a:solidFill>
                  </a:tcPr>
                </a:tc>
                <a:tc>
                  <a:txBody>
                    <a:bodyPr/>
                    <a:lstStyle/>
                    <a:p>
                      <a:pPr algn="l" fontAlgn="ctr"/>
                      <a:r>
                        <a:rPr lang="es-CO" sz="1000" b="0" i="0" u="none" strike="noStrike">
                          <a:solidFill>
                            <a:srgbClr val="000000"/>
                          </a:solidFill>
                          <a:effectLst/>
                          <a:latin typeface="Calibri" panose="020F0502020204030204" pitchFamily="34" charset="0"/>
                        </a:rPr>
                        <a:t>BOGOTA</a:t>
                      </a:r>
                    </a:p>
                  </a:txBody>
                  <a:tcPr marL="6870" marR="6870" marT="6870" marB="0" anchor="ctr">
                    <a:lnL>
                      <a:noFill/>
                    </a:lnL>
                    <a:lnR>
                      <a:noFill/>
                    </a:lnR>
                    <a:lnT>
                      <a:noFill/>
                    </a:lnT>
                    <a:lnB>
                      <a:noFill/>
                    </a:lnB>
                    <a:solidFill>
                      <a:srgbClr val="E7E7E7"/>
                    </a:solidFill>
                  </a:tcPr>
                </a:tc>
                <a:tc>
                  <a:txBody>
                    <a:bodyPr/>
                    <a:lstStyle/>
                    <a:p>
                      <a:pPr algn="r" fontAlgn="ctr"/>
                      <a:r>
                        <a:rPr lang="es-CO" sz="1000" b="0" i="0" u="none" strike="noStrike">
                          <a:solidFill>
                            <a:srgbClr val="000000"/>
                          </a:solidFill>
                          <a:effectLst/>
                          <a:latin typeface="Calibri" panose="020F0502020204030204" pitchFamily="34" charset="0"/>
                        </a:rPr>
                        <a:t>$ 170,250,000</a:t>
                      </a:r>
                    </a:p>
                  </a:txBody>
                  <a:tcPr marL="6870" marR="6870" marT="6870" marB="0" anchor="ctr">
                    <a:lnL>
                      <a:noFill/>
                    </a:lnL>
                    <a:lnR>
                      <a:noFill/>
                    </a:lnR>
                    <a:lnT>
                      <a:noFill/>
                    </a:lnT>
                    <a:lnB>
                      <a:noFill/>
                    </a:lnB>
                    <a:solidFill>
                      <a:srgbClr val="E7E7E7"/>
                    </a:solidFill>
                  </a:tcPr>
                </a:tc>
                <a:tc>
                  <a:txBody>
                    <a:bodyPr/>
                    <a:lstStyle/>
                    <a:p>
                      <a:pPr algn="ctr" fontAlgn="ctr"/>
                      <a:r>
                        <a:rPr lang="es-CO" sz="1000" b="0" i="0" u="none" strike="noStrike" dirty="0">
                          <a:solidFill>
                            <a:srgbClr val="000000"/>
                          </a:solidFill>
                          <a:effectLst/>
                          <a:latin typeface="Calibri" panose="020F0502020204030204" pitchFamily="34" charset="0"/>
                        </a:rPr>
                        <a:t>OCUPACION ILEGAL</a:t>
                      </a:r>
                    </a:p>
                  </a:txBody>
                  <a:tcPr marL="6870" marR="6870" marT="6870" marB="0" anchor="ctr">
                    <a:lnL>
                      <a:noFill/>
                    </a:lnL>
                    <a:lnR>
                      <a:noFill/>
                    </a:lnR>
                    <a:lnT>
                      <a:noFill/>
                    </a:lnT>
                    <a:lnB>
                      <a:noFill/>
                    </a:lnB>
                    <a:solidFill>
                      <a:srgbClr val="E7E7E7"/>
                    </a:solidFill>
                  </a:tcPr>
                </a:tc>
                <a:tc>
                  <a:txBody>
                    <a:bodyPr/>
                    <a:lstStyle/>
                    <a:p>
                      <a:pPr algn="l" fontAlgn="ctr"/>
                      <a:r>
                        <a:rPr lang="es-CO" sz="1000" b="0" i="0" u="none" strike="noStrike" dirty="0">
                          <a:solidFill>
                            <a:srgbClr val="000000"/>
                          </a:solidFill>
                          <a:effectLst/>
                          <a:latin typeface="Calibri" panose="020F0502020204030204" pitchFamily="34" charset="0"/>
                        </a:rPr>
                        <a:t> </a:t>
                      </a:r>
                    </a:p>
                  </a:txBody>
                  <a:tcPr marL="6870" marR="6870" marT="6870" marB="0" anchor="ctr">
                    <a:lnL>
                      <a:noFill/>
                    </a:lnL>
                    <a:lnR>
                      <a:noFill/>
                    </a:lnR>
                    <a:lnT>
                      <a:noFill/>
                    </a:lnT>
                    <a:lnB>
                      <a:noFill/>
                    </a:lnB>
                    <a:solidFill>
                      <a:srgbClr val="E7E7E7"/>
                    </a:solidFill>
                  </a:tcPr>
                </a:tc>
                <a:tc>
                  <a:txBody>
                    <a:bodyPr/>
                    <a:lstStyle/>
                    <a:p>
                      <a:pPr algn="r" fontAlgn="ctr"/>
                      <a:r>
                        <a:rPr lang="es-CO" sz="1000" b="0" i="0" u="none" strike="noStrike" dirty="0">
                          <a:solidFill>
                            <a:srgbClr val="000000"/>
                          </a:solidFill>
                          <a:effectLst/>
                          <a:latin typeface="Calibri" panose="020F0502020204030204" pitchFamily="34" charset="0"/>
                        </a:rPr>
                        <a:t>$ 4,138,164</a:t>
                      </a:r>
                    </a:p>
                  </a:txBody>
                  <a:tcPr marL="9525" marR="9525" marT="9525" marB="0" anchor="ctr">
                    <a:lnL>
                      <a:noFill/>
                    </a:lnL>
                    <a:lnR>
                      <a:noFill/>
                    </a:lnR>
                    <a:lnT>
                      <a:noFill/>
                    </a:lnT>
                    <a:lnB>
                      <a:noFill/>
                    </a:lnB>
                    <a:solidFill>
                      <a:srgbClr val="E7E7E7"/>
                    </a:solidFill>
                  </a:tcPr>
                </a:tc>
                <a:tc>
                  <a:txBody>
                    <a:bodyPr/>
                    <a:lstStyle/>
                    <a:p>
                      <a:pPr algn="ctr" fontAlgn="ctr"/>
                      <a:r>
                        <a:rPr lang="es-CO" sz="1000" b="0" i="0" u="none" strike="noStrike">
                          <a:solidFill>
                            <a:srgbClr val="000000"/>
                          </a:solidFill>
                          <a:effectLst/>
                          <a:latin typeface="Calibri" panose="020F0502020204030204" pitchFamily="34" charset="0"/>
                        </a:rPr>
                        <a:t>12</a:t>
                      </a:r>
                    </a:p>
                  </a:txBody>
                  <a:tcPr marL="6870" marR="6870" marT="6870" marB="0" anchor="ctr">
                    <a:lnL>
                      <a:noFill/>
                    </a:lnL>
                    <a:lnR>
                      <a:noFill/>
                    </a:lnR>
                    <a:lnT>
                      <a:noFill/>
                    </a:lnT>
                    <a:lnB>
                      <a:noFill/>
                    </a:lnB>
                    <a:solidFill>
                      <a:srgbClr val="E7E7E7"/>
                    </a:solidFill>
                  </a:tcPr>
                </a:tc>
                <a:tc>
                  <a:txBody>
                    <a:bodyPr/>
                    <a:lstStyle/>
                    <a:p>
                      <a:pPr algn="r" fontAlgn="ctr"/>
                      <a:r>
                        <a:rPr lang="es-CO" sz="1000" b="1" i="0" u="none" strike="noStrike">
                          <a:solidFill>
                            <a:srgbClr val="000000"/>
                          </a:solidFill>
                          <a:effectLst/>
                          <a:latin typeface="Calibri" panose="020F0502020204030204" pitchFamily="34" charset="0"/>
                        </a:rPr>
                        <a:t>$ 157,414,444</a:t>
                      </a:r>
                    </a:p>
                  </a:txBody>
                  <a:tcPr marL="6870" marR="6870" marT="6870" marB="0" anchor="ctr">
                    <a:lnL>
                      <a:noFill/>
                    </a:lnL>
                    <a:lnR>
                      <a:noFill/>
                    </a:lnR>
                    <a:lnT>
                      <a:noFill/>
                    </a:lnT>
                    <a:lnB>
                      <a:noFill/>
                    </a:lnB>
                    <a:solidFill>
                      <a:srgbClr val="F2F8EE"/>
                    </a:solidFill>
                  </a:tcPr>
                </a:tc>
                <a:tc>
                  <a:txBody>
                    <a:bodyPr/>
                    <a:lstStyle/>
                    <a:p>
                      <a:pPr algn="ctr" fontAlgn="ctr"/>
                      <a:r>
                        <a:rPr lang="es-CO" sz="1000" b="0" i="0" u="none" strike="noStrike">
                          <a:solidFill>
                            <a:srgbClr val="000000"/>
                          </a:solidFill>
                          <a:effectLst/>
                          <a:latin typeface="Calibri" panose="020F0502020204030204" pitchFamily="34" charset="0"/>
                        </a:rPr>
                        <a:t>92.46%</a:t>
                      </a:r>
                    </a:p>
                  </a:txBody>
                  <a:tcPr marL="6870" marR="6870" marT="6870" marB="0" anchor="ctr">
                    <a:lnL>
                      <a:noFill/>
                    </a:lnL>
                    <a:lnR>
                      <a:noFill/>
                    </a:lnR>
                    <a:lnT>
                      <a:noFill/>
                    </a:lnT>
                    <a:lnB>
                      <a:noFill/>
                    </a:lnB>
                    <a:solidFill>
                      <a:srgbClr val="E7E7E7"/>
                    </a:solidFill>
                  </a:tcPr>
                </a:tc>
                <a:extLst>
                  <a:ext uri="{0D108BD9-81ED-4DB2-BD59-A6C34878D82A}">
                    <a16:rowId xmlns:a16="http://schemas.microsoft.com/office/drawing/2014/main" val="10008"/>
                  </a:ext>
                </a:extLst>
              </a:tr>
              <a:tr h="294426">
                <a:tc>
                  <a:txBody>
                    <a:bodyPr/>
                    <a:lstStyle/>
                    <a:p>
                      <a:pPr algn="ctr" fontAlgn="ctr"/>
                      <a:r>
                        <a:rPr lang="es-CO" sz="1000" b="0" i="0" u="none" strike="noStrike">
                          <a:solidFill>
                            <a:srgbClr val="000000"/>
                          </a:solidFill>
                          <a:effectLst/>
                          <a:latin typeface="Calibri" panose="020F0502020204030204" pitchFamily="34" charset="0"/>
                        </a:rPr>
                        <a:t>483</a:t>
                      </a:r>
                    </a:p>
                  </a:txBody>
                  <a:tcPr marL="6870" marR="6870" marT="6870" marB="0" anchor="ctr">
                    <a:lnL>
                      <a:noFill/>
                    </a:lnL>
                    <a:lnR>
                      <a:noFill/>
                    </a:lnR>
                    <a:lnT>
                      <a:noFill/>
                    </a:lnT>
                    <a:lnB>
                      <a:noFill/>
                    </a:lnB>
                  </a:tcPr>
                </a:tc>
                <a:tc>
                  <a:txBody>
                    <a:bodyPr/>
                    <a:lstStyle/>
                    <a:p>
                      <a:pPr algn="l" fontAlgn="ctr"/>
                      <a:r>
                        <a:rPr lang="es-CO" sz="1000" b="0" i="0" u="none" strike="noStrike">
                          <a:solidFill>
                            <a:srgbClr val="000000"/>
                          </a:solidFill>
                          <a:effectLst/>
                          <a:latin typeface="Calibri" panose="020F0502020204030204" pitchFamily="34" charset="0"/>
                        </a:rPr>
                        <a:t>CASA</a:t>
                      </a:r>
                    </a:p>
                  </a:txBody>
                  <a:tcPr marL="6870" marR="6870" marT="6870" marB="0" anchor="ctr">
                    <a:lnL>
                      <a:noFill/>
                    </a:lnL>
                    <a:lnR>
                      <a:noFill/>
                    </a:lnR>
                    <a:lnT>
                      <a:noFill/>
                    </a:lnT>
                    <a:lnB>
                      <a:noFill/>
                    </a:lnB>
                  </a:tcPr>
                </a:tc>
                <a:tc>
                  <a:txBody>
                    <a:bodyPr/>
                    <a:lstStyle/>
                    <a:p>
                      <a:pPr algn="l" fontAlgn="ctr"/>
                      <a:r>
                        <a:rPr lang="es-CO" sz="1000" b="0" i="0" u="none" strike="noStrike">
                          <a:solidFill>
                            <a:srgbClr val="000000"/>
                          </a:solidFill>
                          <a:effectLst/>
                          <a:latin typeface="Calibri" panose="020F0502020204030204" pitchFamily="34" charset="0"/>
                        </a:rPr>
                        <a:t>Carrera 5 Este No. 5B-03</a:t>
                      </a:r>
                    </a:p>
                  </a:txBody>
                  <a:tcPr marL="6870" marR="6870" marT="6870" marB="0" anchor="ctr">
                    <a:lnL>
                      <a:noFill/>
                    </a:lnL>
                    <a:lnR>
                      <a:noFill/>
                    </a:lnR>
                    <a:lnT>
                      <a:noFill/>
                    </a:lnT>
                    <a:lnB>
                      <a:noFill/>
                    </a:lnB>
                  </a:tcPr>
                </a:tc>
                <a:tc>
                  <a:txBody>
                    <a:bodyPr/>
                    <a:lstStyle/>
                    <a:p>
                      <a:pPr algn="l" fontAlgn="ctr"/>
                      <a:r>
                        <a:rPr lang="es-CO" sz="1000" b="0" i="0" u="none" strike="noStrike">
                          <a:solidFill>
                            <a:srgbClr val="000000"/>
                          </a:solidFill>
                          <a:effectLst/>
                          <a:latin typeface="Calibri" panose="020F0502020204030204" pitchFamily="34" charset="0"/>
                        </a:rPr>
                        <a:t>BUGA</a:t>
                      </a:r>
                    </a:p>
                  </a:txBody>
                  <a:tcPr marL="6870" marR="6870" marT="6870" marB="0" anchor="ctr">
                    <a:lnL>
                      <a:noFill/>
                    </a:lnL>
                    <a:lnR>
                      <a:noFill/>
                    </a:lnR>
                    <a:lnT>
                      <a:noFill/>
                    </a:lnT>
                    <a:lnB>
                      <a:noFill/>
                    </a:lnB>
                  </a:tcPr>
                </a:tc>
                <a:tc>
                  <a:txBody>
                    <a:bodyPr/>
                    <a:lstStyle/>
                    <a:p>
                      <a:pPr algn="r" fontAlgn="ctr"/>
                      <a:r>
                        <a:rPr lang="es-CO" sz="1000" b="0" i="0" u="none" strike="noStrike">
                          <a:solidFill>
                            <a:srgbClr val="000000"/>
                          </a:solidFill>
                          <a:effectLst/>
                          <a:latin typeface="Calibri" panose="020F0502020204030204" pitchFamily="34" charset="0"/>
                        </a:rPr>
                        <a:t>$ 154,733,600</a:t>
                      </a:r>
                    </a:p>
                  </a:txBody>
                  <a:tcPr marL="6870" marR="6870" marT="6870" marB="0" anchor="ctr">
                    <a:lnL>
                      <a:noFill/>
                    </a:lnL>
                    <a:lnR>
                      <a:noFill/>
                    </a:lnR>
                    <a:lnT>
                      <a:noFill/>
                    </a:lnT>
                    <a:lnB>
                      <a:noFill/>
                    </a:lnB>
                  </a:tcPr>
                </a:tc>
                <a:tc>
                  <a:txBody>
                    <a:bodyPr/>
                    <a:lstStyle/>
                    <a:p>
                      <a:pPr algn="ctr" fontAlgn="ctr"/>
                      <a:r>
                        <a:rPr lang="es-CO" sz="1000" b="0" i="0" u="none" strike="noStrike" dirty="0">
                          <a:solidFill>
                            <a:srgbClr val="000000"/>
                          </a:solidFill>
                          <a:effectLst/>
                          <a:latin typeface="Calibri" panose="020F0502020204030204" pitchFamily="34" charset="0"/>
                        </a:rPr>
                        <a:t>ARRENDADO</a:t>
                      </a:r>
                    </a:p>
                  </a:txBody>
                  <a:tcPr marL="6870" marR="6870" marT="6870" marB="0" anchor="ctr">
                    <a:lnL>
                      <a:noFill/>
                    </a:lnL>
                    <a:lnR>
                      <a:noFill/>
                    </a:lnR>
                    <a:lnT>
                      <a:noFill/>
                    </a:lnT>
                    <a:lnB>
                      <a:noFill/>
                    </a:lnB>
                  </a:tcPr>
                </a:tc>
                <a:tc>
                  <a:txBody>
                    <a:bodyPr/>
                    <a:lstStyle/>
                    <a:p>
                      <a:pPr algn="r" fontAlgn="ctr"/>
                      <a:r>
                        <a:rPr lang="es-CO" sz="1000" b="0" i="0" u="none" strike="noStrike" dirty="0">
                          <a:solidFill>
                            <a:srgbClr val="000000"/>
                          </a:solidFill>
                          <a:effectLst/>
                          <a:latin typeface="Calibri" panose="020F0502020204030204" pitchFamily="34" charset="0"/>
                        </a:rPr>
                        <a:t>$ 8,930,220</a:t>
                      </a:r>
                    </a:p>
                  </a:txBody>
                  <a:tcPr marL="9525" marR="9525" marT="9525" marB="0" anchor="ctr">
                    <a:lnL>
                      <a:noFill/>
                    </a:lnL>
                    <a:lnR>
                      <a:noFill/>
                    </a:lnR>
                    <a:lnT>
                      <a:noFill/>
                    </a:lnT>
                    <a:lnB>
                      <a:noFill/>
                    </a:lnB>
                  </a:tcPr>
                </a:tc>
                <a:tc>
                  <a:txBody>
                    <a:bodyPr/>
                    <a:lstStyle/>
                    <a:p>
                      <a:pPr algn="r" fontAlgn="ctr"/>
                      <a:r>
                        <a:rPr lang="es-CO" sz="1000" b="0" i="0" u="none" strike="noStrike" dirty="0">
                          <a:solidFill>
                            <a:srgbClr val="000000"/>
                          </a:solidFill>
                          <a:effectLst/>
                          <a:latin typeface="Calibri" panose="020F0502020204030204" pitchFamily="34" charset="0"/>
                        </a:rPr>
                        <a:t>$ 595,453</a:t>
                      </a:r>
                    </a:p>
                  </a:txBody>
                  <a:tcPr marL="9525" marR="9525" marT="9525" marB="0" anchor="ctr">
                    <a:lnL>
                      <a:noFill/>
                    </a:lnL>
                    <a:lnR>
                      <a:noFill/>
                    </a:lnR>
                    <a:lnT>
                      <a:noFill/>
                    </a:lnT>
                    <a:lnB>
                      <a:noFill/>
                    </a:lnB>
                  </a:tcPr>
                </a:tc>
                <a:tc>
                  <a:txBody>
                    <a:bodyPr/>
                    <a:lstStyle/>
                    <a:p>
                      <a:pPr algn="ctr" fontAlgn="ctr"/>
                      <a:r>
                        <a:rPr lang="es-CO" sz="1000" b="0" i="0" u="none" strike="noStrike" dirty="0">
                          <a:solidFill>
                            <a:srgbClr val="000000"/>
                          </a:solidFill>
                          <a:effectLst/>
                          <a:latin typeface="Calibri" panose="020F0502020204030204" pitchFamily="34" charset="0"/>
                        </a:rPr>
                        <a:t>12</a:t>
                      </a:r>
                    </a:p>
                  </a:txBody>
                  <a:tcPr marL="6870" marR="6870" marT="6870" marB="0" anchor="ctr">
                    <a:lnL>
                      <a:noFill/>
                    </a:lnL>
                    <a:lnR>
                      <a:noFill/>
                    </a:lnR>
                    <a:lnT>
                      <a:noFill/>
                    </a:lnT>
                    <a:lnB>
                      <a:noFill/>
                    </a:lnB>
                  </a:tcPr>
                </a:tc>
                <a:tc>
                  <a:txBody>
                    <a:bodyPr/>
                    <a:lstStyle/>
                    <a:p>
                      <a:pPr algn="r" fontAlgn="ctr"/>
                      <a:r>
                        <a:rPr lang="es-CO" sz="1000" b="1" i="0" u="none" strike="noStrike">
                          <a:solidFill>
                            <a:srgbClr val="000000"/>
                          </a:solidFill>
                          <a:effectLst/>
                          <a:latin typeface="Calibri" panose="020F0502020204030204" pitchFamily="34" charset="0"/>
                        </a:rPr>
                        <a:t>$ 154,821,679</a:t>
                      </a:r>
                    </a:p>
                  </a:txBody>
                  <a:tcPr marL="6870" marR="6870" marT="6870" marB="0" anchor="ctr">
                    <a:lnL>
                      <a:noFill/>
                    </a:lnL>
                    <a:lnR>
                      <a:noFill/>
                    </a:lnR>
                    <a:lnT>
                      <a:noFill/>
                    </a:lnT>
                    <a:lnB>
                      <a:noFill/>
                    </a:lnB>
                    <a:solidFill>
                      <a:srgbClr val="F2F8EE"/>
                    </a:solidFill>
                  </a:tcPr>
                </a:tc>
                <a:tc>
                  <a:txBody>
                    <a:bodyPr/>
                    <a:lstStyle/>
                    <a:p>
                      <a:pPr algn="ctr" fontAlgn="ctr"/>
                      <a:r>
                        <a:rPr lang="es-CO" sz="1000" b="0" i="0" u="none" strike="noStrike">
                          <a:solidFill>
                            <a:srgbClr val="000000"/>
                          </a:solidFill>
                          <a:effectLst/>
                          <a:latin typeface="Calibri" panose="020F0502020204030204" pitchFamily="34" charset="0"/>
                        </a:rPr>
                        <a:t>100.06%</a:t>
                      </a:r>
                    </a:p>
                  </a:txBody>
                  <a:tcPr marL="6870" marR="6870" marT="6870" marB="0" anchor="ctr">
                    <a:lnL>
                      <a:noFill/>
                    </a:lnL>
                    <a:lnR>
                      <a:noFill/>
                    </a:lnR>
                    <a:lnT>
                      <a:noFill/>
                    </a:lnT>
                    <a:lnB>
                      <a:noFill/>
                    </a:lnB>
                  </a:tcPr>
                </a:tc>
                <a:extLst>
                  <a:ext uri="{0D108BD9-81ED-4DB2-BD59-A6C34878D82A}">
                    <a16:rowId xmlns:a16="http://schemas.microsoft.com/office/drawing/2014/main" val="10009"/>
                  </a:ext>
                </a:extLst>
              </a:tr>
              <a:tr h="294426">
                <a:tc>
                  <a:txBody>
                    <a:bodyPr/>
                    <a:lstStyle/>
                    <a:p>
                      <a:pPr algn="ctr" fontAlgn="ctr"/>
                      <a:r>
                        <a:rPr lang="es-CO" sz="1000" b="0" i="0" u="none" strike="noStrike">
                          <a:solidFill>
                            <a:srgbClr val="000000"/>
                          </a:solidFill>
                          <a:effectLst/>
                          <a:latin typeface="Calibri" panose="020F0502020204030204" pitchFamily="34" charset="0"/>
                        </a:rPr>
                        <a:t>488</a:t>
                      </a:r>
                    </a:p>
                  </a:txBody>
                  <a:tcPr marL="6870" marR="6870" marT="6870" marB="0" anchor="ctr">
                    <a:lnL>
                      <a:noFill/>
                    </a:lnL>
                    <a:lnR>
                      <a:noFill/>
                    </a:lnR>
                    <a:lnT>
                      <a:noFill/>
                    </a:lnT>
                    <a:lnB w="12700" cap="flat" cmpd="sng" algn="ctr">
                      <a:solidFill>
                        <a:srgbClr val="007468"/>
                      </a:solidFill>
                      <a:prstDash val="solid"/>
                      <a:round/>
                      <a:headEnd type="none" w="med" len="med"/>
                      <a:tailEnd type="none" w="med" len="med"/>
                    </a:lnB>
                    <a:solidFill>
                      <a:srgbClr val="E7E7E7"/>
                    </a:solidFill>
                  </a:tcPr>
                </a:tc>
                <a:tc>
                  <a:txBody>
                    <a:bodyPr/>
                    <a:lstStyle/>
                    <a:p>
                      <a:pPr algn="l" fontAlgn="ctr"/>
                      <a:r>
                        <a:rPr lang="es-CO" sz="1000" b="0" i="0" u="none" strike="noStrike">
                          <a:solidFill>
                            <a:srgbClr val="000000"/>
                          </a:solidFill>
                          <a:effectLst/>
                          <a:latin typeface="Calibri" panose="020F0502020204030204" pitchFamily="34" charset="0"/>
                        </a:rPr>
                        <a:t>CASA</a:t>
                      </a:r>
                    </a:p>
                  </a:txBody>
                  <a:tcPr marL="6870" marR="6870" marT="6870" marB="0" anchor="ctr">
                    <a:lnL>
                      <a:noFill/>
                    </a:lnL>
                    <a:lnR>
                      <a:noFill/>
                    </a:lnR>
                    <a:lnT>
                      <a:noFill/>
                    </a:lnT>
                    <a:lnB w="12700" cap="flat" cmpd="sng" algn="ctr">
                      <a:solidFill>
                        <a:srgbClr val="007468"/>
                      </a:solidFill>
                      <a:prstDash val="solid"/>
                      <a:round/>
                      <a:headEnd type="none" w="med" len="med"/>
                      <a:tailEnd type="none" w="med" len="med"/>
                    </a:lnB>
                    <a:solidFill>
                      <a:srgbClr val="E7E7E7"/>
                    </a:solidFill>
                  </a:tcPr>
                </a:tc>
                <a:tc>
                  <a:txBody>
                    <a:bodyPr/>
                    <a:lstStyle/>
                    <a:p>
                      <a:pPr algn="l" fontAlgn="ctr"/>
                      <a:r>
                        <a:rPr lang="es-CO" sz="1000" b="0" i="0" u="none" strike="noStrike">
                          <a:solidFill>
                            <a:srgbClr val="000000"/>
                          </a:solidFill>
                          <a:effectLst/>
                          <a:latin typeface="Calibri" panose="020F0502020204030204" pitchFamily="34" charset="0"/>
                        </a:rPr>
                        <a:t>Calle 7 No. 13-10/12</a:t>
                      </a:r>
                    </a:p>
                  </a:txBody>
                  <a:tcPr marL="6870" marR="6870" marT="6870" marB="0" anchor="ctr">
                    <a:lnL>
                      <a:noFill/>
                    </a:lnL>
                    <a:lnR>
                      <a:noFill/>
                    </a:lnR>
                    <a:lnT>
                      <a:noFill/>
                    </a:lnT>
                    <a:lnB w="12700" cap="flat" cmpd="sng" algn="ctr">
                      <a:solidFill>
                        <a:srgbClr val="007468"/>
                      </a:solidFill>
                      <a:prstDash val="solid"/>
                      <a:round/>
                      <a:headEnd type="none" w="med" len="med"/>
                      <a:tailEnd type="none" w="med" len="med"/>
                    </a:lnB>
                    <a:solidFill>
                      <a:srgbClr val="E7E7E7"/>
                    </a:solidFill>
                  </a:tcPr>
                </a:tc>
                <a:tc>
                  <a:txBody>
                    <a:bodyPr/>
                    <a:lstStyle/>
                    <a:p>
                      <a:pPr algn="l" fontAlgn="ctr"/>
                      <a:r>
                        <a:rPr lang="es-CO" sz="1000" b="0" i="0" u="none" strike="noStrike">
                          <a:solidFill>
                            <a:srgbClr val="000000"/>
                          </a:solidFill>
                          <a:effectLst/>
                          <a:latin typeface="Calibri" panose="020F0502020204030204" pitchFamily="34" charset="0"/>
                        </a:rPr>
                        <a:t>PALESTINA</a:t>
                      </a:r>
                    </a:p>
                  </a:txBody>
                  <a:tcPr marL="6870" marR="6870" marT="6870" marB="0" anchor="ctr">
                    <a:lnL>
                      <a:noFill/>
                    </a:lnL>
                    <a:lnR>
                      <a:noFill/>
                    </a:lnR>
                    <a:lnT>
                      <a:noFill/>
                    </a:lnT>
                    <a:lnB w="12700" cap="flat" cmpd="sng" algn="ctr">
                      <a:solidFill>
                        <a:srgbClr val="007468"/>
                      </a:solidFill>
                      <a:prstDash val="solid"/>
                      <a:round/>
                      <a:headEnd type="none" w="med" len="med"/>
                      <a:tailEnd type="none" w="med" len="med"/>
                    </a:lnB>
                    <a:solidFill>
                      <a:srgbClr val="E7E7E7"/>
                    </a:solidFill>
                  </a:tcPr>
                </a:tc>
                <a:tc>
                  <a:txBody>
                    <a:bodyPr/>
                    <a:lstStyle/>
                    <a:p>
                      <a:pPr algn="r" fontAlgn="ctr"/>
                      <a:r>
                        <a:rPr lang="es-CO" sz="1000" b="0" i="0" u="none" strike="noStrike">
                          <a:solidFill>
                            <a:srgbClr val="000000"/>
                          </a:solidFill>
                          <a:effectLst/>
                          <a:latin typeface="Calibri" panose="020F0502020204030204" pitchFamily="34" charset="0"/>
                        </a:rPr>
                        <a:t>$ 152,310,000</a:t>
                      </a:r>
                    </a:p>
                  </a:txBody>
                  <a:tcPr marL="6870" marR="6870" marT="6870" marB="0" anchor="ctr">
                    <a:lnL>
                      <a:noFill/>
                    </a:lnL>
                    <a:lnR>
                      <a:noFill/>
                    </a:lnR>
                    <a:lnT>
                      <a:noFill/>
                    </a:lnT>
                    <a:lnB w="12700" cap="flat" cmpd="sng" algn="ctr">
                      <a:solidFill>
                        <a:srgbClr val="007468"/>
                      </a:solidFill>
                      <a:prstDash val="solid"/>
                      <a:round/>
                      <a:headEnd type="none" w="med" len="med"/>
                      <a:tailEnd type="none" w="med" len="med"/>
                    </a:lnB>
                    <a:solidFill>
                      <a:srgbClr val="E7E7E7"/>
                    </a:solidFill>
                  </a:tcPr>
                </a:tc>
                <a:tc>
                  <a:txBody>
                    <a:bodyPr/>
                    <a:lstStyle/>
                    <a:p>
                      <a:pPr algn="ctr" fontAlgn="ctr"/>
                      <a:r>
                        <a:rPr lang="es-CO" sz="1000" b="0" i="0" u="none" strike="noStrike" dirty="0">
                          <a:solidFill>
                            <a:srgbClr val="000000"/>
                          </a:solidFill>
                          <a:effectLst/>
                          <a:latin typeface="Calibri" panose="020F0502020204030204" pitchFamily="34" charset="0"/>
                        </a:rPr>
                        <a:t>ARRENDADO</a:t>
                      </a:r>
                    </a:p>
                  </a:txBody>
                  <a:tcPr marL="6870" marR="6870" marT="6870" marB="0" anchor="ctr">
                    <a:lnL>
                      <a:noFill/>
                    </a:lnL>
                    <a:lnR>
                      <a:noFill/>
                    </a:lnR>
                    <a:lnT>
                      <a:noFill/>
                    </a:lnT>
                    <a:lnB w="12700" cap="flat" cmpd="sng" algn="ctr">
                      <a:solidFill>
                        <a:srgbClr val="007468"/>
                      </a:solidFill>
                      <a:prstDash val="solid"/>
                      <a:round/>
                      <a:headEnd type="none" w="med" len="med"/>
                      <a:tailEnd type="none" w="med" len="med"/>
                    </a:lnB>
                    <a:solidFill>
                      <a:srgbClr val="E7E7E7"/>
                    </a:solidFill>
                  </a:tcPr>
                </a:tc>
                <a:tc>
                  <a:txBody>
                    <a:bodyPr/>
                    <a:lstStyle/>
                    <a:p>
                      <a:pPr algn="l" fontAlgn="ctr"/>
                      <a:r>
                        <a:rPr lang="es-CO" sz="1000" b="0" i="0" u="none" strike="noStrike" dirty="0">
                          <a:solidFill>
                            <a:srgbClr val="000000"/>
                          </a:solidFill>
                          <a:effectLst/>
                          <a:latin typeface="Calibri" panose="020F0502020204030204" pitchFamily="34" charset="0"/>
                        </a:rPr>
                        <a:t> </a:t>
                      </a:r>
                    </a:p>
                  </a:txBody>
                  <a:tcPr marL="6870" marR="6870" marT="6870" marB="0" anchor="ctr">
                    <a:lnL>
                      <a:noFill/>
                    </a:lnL>
                    <a:lnR>
                      <a:noFill/>
                    </a:lnR>
                    <a:lnT>
                      <a:noFill/>
                    </a:lnT>
                    <a:lnB w="12700" cap="flat" cmpd="sng" algn="ctr">
                      <a:solidFill>
                        <a:srgbClr val="007468"/>
                      </a:solidFill>
                      <a:prstDash val="solid"/>
                      <a:round/>
                      <a:headEnd type="none" w="med" len="med"/>
                      <a:tailEnd type="none" w="med" len="med"/>
                    </a:lnB>
                    <a:solidFill>
                      <a:srgbClr val="E7E7E7"/>
                    </a:solidFill>
                  </a:tcPr>
                </a:tc>
                <a:tc>
                  <a:txBody>
                    <a:bodyPr/>
                    <a:lstStyle/>
                    <a:p>
                      <a:pPr algn="r" fontAlgn="ctr"/>
                      <a:r>
                        <a:rPr lang="es-CO" sz="1000" b="0" i="0" u="none" strike="noStrike" dirty="0">
                          <a:solidFill>
                            <a:srgbClr val="000000"/>
                          </a:solidFill>
                          <a:effectLst/>
                          <a:latin typeface="Calibri" panose="020F0502020204030204" pitchFamily="34" charset="0"/>
                        </a:rPr>
                        <a:t>$ 2,576,619</a:t>
                      </a:r>
                    </a:p>
                  </a:txBody>
                  <a:tcPr marL="9525" marR="9525" marT="9525" marB="0" anchor="ctr">
                    <a:lnL>
                      <a:noFill/>
                    </a:lnL>
                    <a:lnR>
                      <a:noFill/>
                    </a:lnR>
                    <a:lnT>
                      <a:noFill/>
                    </a:lnT>
                    <a:lnB w="12700" cap="flat" cmpd="sng" algn="ctr">
                      <a:solidFill>
                        <a:srgbClr val="007468"/>
                      </a:solidFill>
                      <a:prstDash val="solid"/>
                      <a:round/>
                      <a:headEnd type="none" w="med" len="med"/>
                      <a:tailEnd type="none" w="med" len="med"/>
                    </a:lnB>
                    <a:solidFill>
                      <a:srgbClr val="E7E7E7"/>
                    </a:solidFill>
                  </a:tcPr>
                </a:tc>
                <a:tc>
                  <a:txBody>
                    <a:bodyPr/>
                    <a:lstStyle/>
                    <a:p>
                      <a:pPr algn="ctr" fontAlgn="ctr"/>
                      <a:r>
                        <a:rPr lang="es-CO" sz="1000" b="0" i="0" u="none" strike="noStrike">
                          <a:solidFill>
                            <a:srgbClr val="000000"/>
                          </a:solidFill>
                          <a:effectLst/>
                          <a:latin typeface="Calibri" panose="020F0502020204030204" pitchFamily="34" charset="0"/>
                        </a:rPr>
                        <a:t>12</a:t>
                      </a:r>
                    </a:p>
                  </a:txBody>
                  <a:tcPr marL="6870" marR="6870" marT="6870" marB="0" anchor="ctr">
                    <a:lnL>
                      <a:noFill/>
                    </a:lnL>
                    <a:lnR>
                      <a:noFill/>
                    </a:lnR>
                    <a:lnT>
                      <a:noFill/>
                    </a:lnT>
                    <a:lnB w="12700" cap="flat" cmpd="sng" algn="ctr">
                      <a:solidFill>
                        <a:srgbClr val="007468"/>
                      </a:solidFill>
                      <a:prstDash val="solid"/>
                      <a:round/>
                      <a:headEnd type="none" w="med" len="med"/>
                      <a:tailEnd type="none" w="med" len="med"/>
                    </a:lnB>
                    <a:solidFill>
                      <a:srgbClr val="E7E7E7"/>
                    </a:solidFill>
                  </a:tcPr>
                </a:tc>
                <a:tc>
                  <a:txBody>
                    <a:bodyPr/>
                    <a:lstStyle/>
                    <a:p>
                      <a:pPr algn="r" fontAlgn="ctr"/>
                      <a:r>
                        <a:rPr lang="es-CO" sz="1000" b="1" i="0" u="none" strike="noStrike">
                          <a:solidFill>
                            <a:srgbClr val="000000"/>
                          </a:solidFill>
                          <a:effectLst/>
                          <a:latin typeface="Calibri" panose="020F0502020204030204" pitchFamily="34" charset="0"/>
                        </a:rPr>
                        <a:t>$ 141,920,652</a:t>
                      </a:r>
                    </a:p>
                  </a:txBody>
                  <a:tcPr marL="6870" marR="6870" marT="6870" marB="0" anchor="ctr">
                    <a:lnL>
                      <a:noFill/>
                    </a:lnL>
                    <a:lnR>
                      <a:noFill/>
                    </a:lnR>
                    <a:lnT>
                      <a:noFill/>
                    </a:lnT>
                    <a:lnB w="12700" cap="flat" cmpd="sng" algn="ctr">
                      <a:solidFill>
                        <a:srgbClr val="007468"/>
                      </a:solidFill>
                      <a:prstDash val="solid"/>
                      <a:round/>
                      <a:headEnd type="none" w="med" len="med"/>
                      <a:tailEnd type="none" w="med" len="med"/>
                    </a:lnB>
                    <a:solidFill>
                      <a:srgbClr val="F2F8EE"/>
                    </a:solidFill>
                  </a:tcPr>
                </a:tc>
                <a:tc>
                  <a:txBody>
                    <a:bodyPr/>
                    <a:lstStyle/>
                    <a:p>
                      <a:pPr algn="ctr" fontAlgn="ctr"/>
                      <a:r>
                        <a:rPr lang="es-CO" sz="1000" b="0" i="0" u="none" strike="noStrike">
                          <a:solidFill>
                            <a:srgbClr val="000000"/>
                          </a:solidFill>
                          <a:effectLst/>
                          <a:latin typeface="Calibri" panose="020F0502020204030204" pitchFamily="34" charset="0"/>
                        </a:rPr>
                        <a:t>93.18%</a:t>
                      </a:r>
                    </a:p>
                  </a:txBody>
                  <a:tcPr marL="6870" marR="6870" marT="6870" marB="0" anchor="ctr">
                    <a:lnL>
                      <a:noFill/>
                    </a:lnL>
                    <a:lnR>
                      <a:noFill/>
                    </a:lnR>
                    <a:lnT>
                      <a:noFill/>
                    </a:lnT>
                    <a:lnB w="12700" cap="flat" cmpd="sng" algn="ctr">
                      <a:solidFill>
                        <a:srgbClr val="007468"/>
                      </a:solidFill>
                      <a:prstDash val="solid"/>
                      <a:round/>
                      <a:headEnd type="none" w="med" len="med"/>
                      <a:tailEnd type="none" w="med" len="med"/>
                    </a:lnB>
                    <a:solidFill>
                      <a:srgbClr val="E7E7E7"/>
                    </a:solidFill>
                  </a:tcPr>
                </a:tc>
                <a:extLst>
                  <a:ext uri="{0D108BD9-81ED-4DB2-BD59-A6C34878D82A}">
                    <a16:rowId xmlns:a16="http://schemas.microsoft.com/office/drawing/2014/main" val="10010"/>
                  </a:ext>
                </a:extLst>
              </a:tr>
              <a:tr h="280405">
                <a:tc gridSpan="4">
                  <a:txBody>
                    <a:bodyPr/>
                    <a:lstStyle/>
                    <a:p>
                      <a:pPr algn="ctr" fontAlgn="b"/>
                      <a:r>
                        <a:rPr lang="es-CO" sz="1000" b="1" i="0" u="none" strike="noStrike">
                          <a:solidFill>
                            <a:srgbClr val="000000"/>
                          </a:solidFill>
                          <a:effectLst/>
                          <a:latin typeface="Calibri" panose="020F0502020204030204" pitchFamily="34" charset="0"/>
                        </a:rPr>
                        <a:t>TOTALES</a:t>
                      </a:r>
                    </a:p>
                  </a:txBody>
                  <a:tcPr marL="6870" marR="6870" marT="6870" marB="0" anchor="ctr">
                    <a:lnL>
                      <a:noFill/>
                    </a:lnL>
                    <a:lnR>
                      <a:noFill/>
                    </a:lnR>
                    <a:lnT w="12700" cap="flat" cmpd="sng" algn="ctr">
                      <a:solidFill>
                        <a:srgbClr val="007468"/>
                      </a:solidFill>
                      <a:prstDash val="solid"/>
                      <a:round/>
                      <a:headEnd type="none" w="med" len="med"/>
                      <a:tailEnd type="none" w="med" len="med"/>
                    </a:lnT>
                    <a:lnB>
                      <a:noFill/>
                    </a:lnB>
                  </a:tcPr>
                </a:tc>
                <a:tc hMerge="1">
                  <a:txBody>
                    <a:bodyPr/>
                    <a:lstStyle/>
                    <a:p>
                      <a:endParaRPr lang="es-CO"/>
                    </a:p>
                  </a:txBody>
                  <a:tcPr/>
                </a:tc>
                <a:tc hMerge="1">
                  <a:txBody>
                    <a:bodyPr/>
                    <a:lstStyle/>
                    <a:p>
                      <a:endParaRPr lang="es-CO"/>
                    </a:p>
                  </a:txBody>
                  <a:tcPr/>
                </a:tc>
                <a:tc hMerge="1">
                  <a:txBody>
                    <a:bodyPr/>
                    <a:lstStyle/>
                    <a:p>
                      <a:endParaRPr lang="es-CO"/>
                    </a:p>
                  </a:txBody>
                  <a:tcPr/>
                </a:tc>
                <a:tc>
                  <a:txBody>
                    <a:bodyPr/>
                    <a:lstStyle/>
                    <a:p>
                      <a:pPr algn="r" fontAlgn="b"/>
                      <a:r>
                        <a:rPr lang="es-CO" sz="1000" b="1" i="0" u="none" strike="noStrike">
                          <a:solidFill>
                            <a:srgbClr val="000000"/>
                          </a:solidFill>
                          <a:effectLst/>
                          <a:latin typeface="Calibri" panose="020F0502020204030204" pitchFamily="34" charset="0"/>
                        </a:rPr>
                        <a:t>$ 5,955,851,940</a:t>
                      </a:r>
                    </a:p>
                  </a:txBody>
                  <a:tcPr marL="6870" marR="6870" marT="6870" marB="0" anchor="ctr">
                    <a:lnL>
                      <a:noFill/>
                    </a:lnL>
                    <a:lnR>
                      <a:noFill/>
                    </a:lnR>
                    <a:lnT w="12700" cap="flat" cmpd="sng" algn="ctr">
                      <a:solidFill>
                        <a:srgbClr val="007468"/>
                      </a:solidFill>
                      <a:prstDash val="solid"/>
                      <a:round/>
                      <a:headEnd type="none" w="med" len="med"/>
                      <a:tailEnd type="none" w="med" len="med"/>
                    </a:lnT>
                    <a:lnB>
                      <a:noFill/>
                    </a:lnB>
                  </a:tcPr>
                </a:tc>
                <a:tc>
                  <a:txBody>
                    <a:bodyPr/>
                    <a:lstStyle/>
                    <a:p>
                      <a:pPr algn="l" fontAlgn="b"/>
                      <a:r>
                        <a:rPr lang="es-CO" sz="1000" b="0" i="0" u="none" strike="noStrike" dirty="0">
                          <a:solidFill>
                            <a:srgbClr val="000000"/>
                          </a:solidFill>
                          <a:effectLst/>
                          <a:latin typeface="Calibri" panose="020F0502020204030204" pitchFamily="34" charset="0"/>
                        </a:rPr>
                        <a:t> </a:t>
                      </a:r>
                    </a:p>
                  </a:txBody>
                  <a:tcPr marL="6870" marR="6870" marT="6870" marB="0" anchor="ctr">
                    <a:lnL>
                      <a:noFill/>
                    </a:lnL>
                    <a:lnR>
                      <a:noFill/>
                    </a:lnR>
                    <a:lnT w="12700" cap="flat" cmpd="sng" algn="ctr">
                      <a:solidFill>
                        <a:srgbClr val="007468"/>
                      </a:solidFill>
                      <a:prstDash val="solid"/>
                      <a:round/>
                      <a:headEnd type="none" w="med" len="med"/>
                      <a:tailEnd type="none" w="med" len="med"/>
                    </a:lnT>
                    <a:lnB>
                      <a:noFill/>
                    </a:lnB>
                  </a:tcPr>
                </a:tc>
                <a:tc>
                  <a:txBody>
                    <a:bodyPr/>
                    <a:lstStyle/>
                    <a:p>
                      <a:pPr algn="r" fontAlgn="b"/>
                      <a:r>
                        <a:rPr lang="es-CO" sz="1000" b="1" i="0" u="none" strike="noStrike" dirty="0">
                          <a:solidFill>
                            <a:srgbClr val="000000"/>
                          </a:solidFill>
                          <a:effectLst/>
                          <a:latin typeface="Calibri" panose="020F0502020204030204" pitchFamily="34" charset="0"/>
                        </a:rPr>
                        <a:t>$ 33,121,728</a:t>
                      </a:r>
                    </a:p>
                  </a:txBody>
                  <a:tcPr marL="9525" marR="9525" marT="9525" marB="0" anchor="ctr">
                    <a:lnL>
                      <a:noFill/>
                    </a:lnL>
                    <a:lnR>
                      <a:noFill/>
                    </a:lnR>
                    <a:lnT w="12700" cap="flat" cmpd="sng" algn="ctr">
                      <a:solidFill>
                        <a:srgbClr val="007468"/>
                      </a:solidFill>
                      <a:prstDash val="solid"/>
                      <a:round/>
                      <a:headEnd type="none" w="med" len="med"/>
                      <a:tailEnd type="none" w="med" len="med"/>
                    </a:lnT>
                    <a:lnB>
                      <a:noFill/>
                    </a:lnB>
                  </a:tcPr>
                </a:tc>
                <a:tc>
                  <a:txBody>
                    <a:bodyPr/>
                    <a:lstStyle/>
                    <a:p>
                      <a:pPr algn="r" fontAlgn="b"/>
                      <a:r>
                        <a:rPr lang="es-CO" sz="1000" b="1" i="0" u="none" strike="noStrike" dirty="0">
                          <a:solidFill>
                            <a:srgbClr val="000000"/>
                          </a:solidFill>
                          <a:effectLst/>
                          <a:latin typeface="Calibri" panose="020F0502020204030204" pitchFamily="34" charset="0"/>
                        </a:rPr>
                        <a:t>$ 90,621,265.00</a:t>
                      </a:r>
                    </a:p>
                  </a:txBody>
                  <a:tcPr marL="9525" marR="9525" marT="9525" marB="0" anchor="ctr">
                    <a:lnL>
                      <a:noFill/>
                    </a:lnL>
                    <a:lnR>
                      <a:noFill/>
                    </a:lnR>
                    <a:lnT w="12700" cap="flat" cmpd="sng" algn="ctr">
                      <a:solidFill>
                        <a:srgbClr val="007468"/>
                      </a:solidFill>
                      <a:prstDash val="solid"/>
                      <a:round/>
                      <a:headEnd type="none" w="med" len="med"/>
                      <a:tailEnd type="none" w="med" len="med"/>
                    </a:lnT>
                    <a:lnB>
                      <a:noFill/>
                    </a:lnB>
                  </a:tcPr>
                </a:tc>
                <a:tc>
                  <a:txBody>
                    <a:bodyPr/>
                    <a:lstStyle/>
                    <a:p>
                      <a:pPr algn="l" fontAlgn="b"/>
                      <a:r>
                        <a:rPr lang="es-CO" sz="1000" b="0" i="0" u="none" strike="noStrike" dirty="0">
                          <a:solidFill>
                            <a:srgbClr val="000000"/>
                          </a:solidFill>
                          <a:effectLst/>
                          <a:latin typeface="Calibri" panose="020F0502020204030204" pitchFamily="34" charset="0"/>
                        </a:rPr>
                        <a:t> </a:t>
                      </a:r>
                    </a:p>
                  </a:txBody>
                  <a:tcPr marL="6870" marR="6870" marT="6870" marB="0" anchor="ctr">
                    <a:lnL>
                      <a:noFill/>
                    </a:lnL>
                    <a:lnR>
                      <a:noFill/>
                    </a:lnR>
                    <a:lnT w="12700" cap="flat" cmpd="sng" algn="ctr">
                      <a:solidFill>
                        <a:srgbClr val="007468"/>
                      </a:solidFill>
                      <a:prstDash val="solid"/>
                      <a:round/>
                      <a:headEnd type="none" w="med" len="med"/>
                      <a:tailEnd type="none" w="med" len="med"/>
                    </a:lnT>
                    <a:lnB>
                      <a:noFill/>
                    </a:lnB>
                  </a:tcPr>
                </a:tc>
                <a:tc>
                  <a:txBody>
                    <a:bodyPr/>
                    <a:lstStyle/>
                    <a:p>
                      <a:pPr algn="r" fontAlgn="b"/>
                      <a:r>
                        <a:rPr lang="es-CO" sz="1000" b="1" i="0" u="none" strike="noStrike">
                          <a:solidFill>
                            <a:srgbClr val="000000"/>
                          </a:solidFill>
                          <a:effectLst/>
                          <a:latin typeface="Calibri" panose="020F0502020204030204" pitchFamily="34" charset="0"/>
                        </a:rPr>
                        <a:t>$ 5,591,625,519</a:t>
                      </a:r>
                    </a:p>
                  </a:txBody>
                  <a:tcPr marL="6870" marR="6870" marT="6870" marB="0" anchor="ctr">
                    <a:lnL>
                      <a:noFill/>
                    </a:lnL>
                    <a:lnR>
                      <a:noFill/>
                    </a:lnR>
                    <a:lnT w="12700" cap="flat" cmpd="sng" algn="ctr">
                      <a:solidFill>
                        <a:srgbClr val="007468"/>
                      </a:solidFill>
                      <a:prstDash val="solid"/>
                      <a:round/>
                      <a:headEnd type="none" w="med" len="med"/>
                      <a:tailEnd type="none" w="med" len="med"/>
                    </a:lnT>
                    <a:lnB>
                      <a:noFill/>
                    </a:lnB>
                    <a:solidFill>
                      <a:srgbClr val="F2F8EE"/>
                    </a:solidFill>
                  </a:tcPr>
                </a:tc>
                <a:tc>
                  <a:txBody>
                    <a:bodyPr/>
                    <a:lstStyle/>
                    <a:p>
                      <a:pPr algn="ctr" fontAlgn="ctr"/>
                      <a:r>
                        <a:rPr lang="es-CO" sz="1000" b="1" i="0" u="none" strike="noStrike" dirty="0">
                          <a:solidFill>
                            <a:srgbClr val="000000"/>
                          </a:solidFill>
                          <a:effectLst/>
                          <a:latin typeface="Calibri" panose="020F0502020204030204" pitchFamily="34" charset="0"/>
                        </a:rPr>
                        <a:t>93.88%</a:t>
                      </a:r>
                    </a:p>
                  </a:txBody>
                  <a:tcPr marL="6870" marR="6870" marT="6870" marB="0" anchor="ctr">
                    <a:lnL>
                      <a:noFill/>
                    </a:lnL>
                    <a:lnR>
                      <a:noFill/>
                    </a:lnR>
                    <a:lnT w="12700" cap="flat" cmpd="sng" algn="ctr">
                      <a:solidFill>
                        <a:srgbClr val="007468"/>
                      </a:solidFill>
                      <a:prstDash val="solid"/>
                      <a:round/>
                      <a:headEnd type="none" w="med" len="med"/>
                      <a:tailEnd type="none" w="med" len="med"/>
                    </a:lnT>
                    <a:lnB>
                      <a:noFill/>
                    </a:lnB>
                  </a:tcPr>
                </a:tc>
                <a:extLst>
                  <a:ext uri="{0D108BD9-81ED-4DB2-BD59-A6C34878D82A}">
                    <a16:rowId xmlns:a16="http://schemas.microsoft.com/office/drawing/2014/main" val="10011"/>
                  </a:ext>
                </a:extLst>
              </a:tr>
            </a:tbl>
          </a:graphicData>
        </a:graphic>
      </p:graphicFrame>
      <p:sp>
        <p:nvSpPr>
          <p:cNvPr id="14" name="Elipse 13">
            <a:hlinkClick r:id="rId4" action="ppaction://hlinksldjump"/>
          </p:cNvPr>
          <p:cNvSpPr/>
          <p:nvPr/>
        </p:nvSpPr>
        <p:spPr>
          <a:xfrm>
            <a:off x="9771928" y="6090043"/>
            <a:ext cx="127178" cy="121682"/>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15" name="CuadroTexto 14"/>
          <p:cNvSpPr txBox="1"/>
          <p:nvPr/>
        </p:nvSpPr>
        <p:spPr>
          <a:xfrm>
            <a:off x="1640681" y="6035468"/>
            <a:ext cx="7640233" cy="230832"/>
          </a:xfrm>
          <a:prstGeom prst="rect">
            <a:avLst/>
          </a:prstGeom>
          <a:noFill/>
        </p:spPr>
        <p:txBody>
          <a:bodyPr wrap="none" rtlCol="0">
            <a:spAutoFit/>
          </a:bodyPr>
          <a:lstStyle/>
          <a:p>
            <a:r>
              <a:rPr lang="es-CO" sz="900" i="1" dirty="0"/>
              <a:t>* Para efectos del ejercicio se tomó un “N” de 12 meses, que corresponde al 95% de los “N” estimados de los inmuebles de SAE, objeto del Modelo de Valoración</a:t>
            </a:r>
          </a:p>
        </p:txBody>
      </p:sp>
      <p:sp>
        <p:nvSpPr>
          <p:cNvPr id="11" name="Rectángulo 10">
            <a:extLst>
              <a:ext uri="{FF2B5EF4-FFF2-40B4-BE49-F238E27FC236}">
                <a16:creationId xmlns:a16="http://schemas.microsoft.com/office/drawing/2014/main" id="{EAD0E069-B11D-4FB1-81DD-86268D036E16}"/>
              </a:ext>
            </a:extLst>
          </p:cNvPr>
          <p:cNvSpPr/>
          <p:nvPr/>
        </p:nvSpPr>
        <p:spPr>
          <a:xfrm>
            <a:off x="0" y="-2"/>
            <a:ext cx="12192000" cy="1013539"/>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2800" b="1" dirty="0"/>
              <a:t>PUBLICACIÓN VALOR “N” COMERCIALIZACIÓN </a:t>
            </a:r>
          </a:p>
          <a:p>
            <a:pPr algn="r"/>
            <a:r>
              <a:rPr lang="es-CO" sz="2800" b="1" dirty="0"/>
              <a:t>DE INMUEBLES</a:t>
            </a:r>
          </a:p>
        </p:txBody>
      </p:sp>
      <p:pic>
        <p:nvPicPr>
          <p:cNvPr id="16" name="Imagen 8" descr="Fondos oscuros-01.png">
            <a:extLst>
              <a:ext uri="{FF2B5EF4-FFF2-40B4-BE49-F238E27FC236}">
                <a16:creationId xmlns:a16="http://schemas.microsoft.com/office/drawing/2014/main" id="{6E7EBA76-7233-4DEA-B138-98304F0DCCC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2743" y="73423"/>
            <a:ext cx="1970201" cy="940114"/>
          </a:xfrm>
          <a:prstGeom prst="rect">
            <a:avLst/>
          </a:prstGeom>
        </p:spPr>
      </p:pic>
      <p:sp>
        <p:nvSpPr>
          <p:cNvPr id="17" name="Rectángulo 16">
            <a:extLst>
              <a:ext uri="{FF2B5EF4-FFF2-40B4-BE49-F238E27FC236}">
                <a16:creationId xmlns:a16="http://schemas.microsoft.com/office/drawing/2014/main" id="{16F22F3D-DE8D-4648-8051-DE6C8EFCD081}"/>
              </a:ext>
            </a:extLst>
          </p:cNvPr>
          <p:cNvSpPr/>
          <p:nvPr/>
        </p:nvSpPr>
        <p:spPr>
          <a:xfrm>
            <a:off x="0" y="6593984"/>
            <a:ext cx="12192000" cy="26401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1350" dirty="0">
                <a:latin typeface="Arial Narrow" panose="020B0606020202030204" pitchFamily="34" charset="0"/>
              </a:rPr>
              <a:t>Gerencia Comercial</a:t>
            </a:r>
          </a:p>
        </p:txBody>
      </p:sp>
    </p:spTree>
    <p:extLst>
      <p:ext uri="{BB962C8B-B14F-4D97-AF65-F5344CB8AC3E}">
        <p14:creationId xmlns:p14="http://schemas.microsoft.com/office/powerpoint/2010/main" val="123892036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ángulo 8"/>
          <p:cNvSpPr/>
          <p:nvPr/>
        </p:nvSpPr>
        <p:spPr>
          <a:xfrm>
            <a:off x="1520603" y="-15"/>
            <a:ext cx="9144000" cy="748903"/>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b="1" dirty="0">
                <a:latin typeface="Arial Narrow" panose="020B0606020202030204" pitchFamily="34" charset="0"/>
              </a:rPr>
              <a:t>PUBLICACIÓN VALOR “N” DE COMERCIALIZACIÓN INMUEBLES </a:t>
            </a:r>
          </a:p>
        </p:txBody>
      </p:sp>
      <p:pic>
        <p:nvPicPr>
          <p:cNvPr id="10" name="Imagen 8" descr="Fondos oscuros-01.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40681" y="73411"/>
            <a:ext cx="1233817" cy="635238"/>
          </a:xfrm>
          <a:prstGeom prst="rect">
            <a:avLst/>
          </a:prstGeom>
        </p:spPr>
      </p:pic>
      <p:sp>
        <p:nvSpPr>
          <p:cNvPr id="11" name="CuadroTexto 10"/>
          <p:cNvSpPr txBox="1"/>
          <p:nvPr/>
        </p:nvSpPr>
        <p:spPr>
          <a:xfrm>
            <a:off x="1847529" y="1459415"/>
            <a:ext cx="8640960" cy="523220"/>
          </a:xfrm>
          <a:prstGeom prst="rect">
            <a:avLst/>
          </a:prstGeom>
          <a:noFill/>
        </p:spPr>
        <p:txBody>
          <a:bodyPr wrap="square" rtlCol="0">
            <a:spAutoFit/>
          </a:bodyPr>
          <a:lstStyle/>
          <a:p>
            <a:r>
              <a:rPr lang="es-ES_tradnl" sz="2800" b="1" dirty="0">
                <a:solidFill>
                  <a:srgbClr val="000A8B"/>
                </a:solidFill>
                <a:latin typeface="Arial Narrow" charset="0"/>
                <a:ea typeface="Arial Narrow" charset="0"/>
                <a:cs typeface="Arial Narrow" charset="0"/>
              </a:rPr>
              <a:t>RESUMEN</a:t>
            </a:r>
          </a:p>
        </p:txBody>
      </p:sp>
      <p:graphicFrame>
        <p:nvGraphicFramePr>
          <p:cNvPr id="14" name="Tabla 13"/>
          <p:cNvGraphicFramePr>
            <a:graphicFrameLocks noGrp="1"/>
          </p:cNvGraphicFramePr>
          <p:nvPr>
            <p:extLst>
              <p:ext uri="{D42A27DB-BD31-4B8C-83A1-F6EECF244321}">
                <p14:modId xmlns:p14="http://schemas.microsoft.com/office/powerpoint/2010/main" val="4194963839"/>
              </p:ext>
            </p:extLst>
          </p:nvPr>
        </p:nvGraphicFramePr>
        <p:xfrm>
          <a:off x="1847530" y="2244774"/>
          <a:ext cx="9078135" cy="1808563"/>
        </p:xfrm>
        <a:graphic>
          <a:graphicData uri="http://schemas.openxmlformats.org/drawingml/2006/table">
            <a:tbl>
              <a:tblPr/>
              <a:tblGrid>
                <a:gridCol w="2950393">
                  <a:extLst>
                    <a:ext uri="{9D8B030D-6E8A-4147-A177-3AD203B41FA5}">
                      <a16:colId xmlns:a16="http://schemas.microsoft.com/office/drawing/2014/main" val="20000"/>
                    </a:ext>
                  </a:extLst>
                </a:gridCol>
                <a:gridCol w="605209">
                  <a:extLst>
                    <a:ext uri="{9D8B030D-6E8A-4147-A177-3AD203B41FA5}">
                      <a16:colId xmlns:a16="http://schemas.microsoft.com/office/drawing/2014/main" val="20001"/>
                    </a:ext>
                  </a:extLst>
                </a:gridCol>
                <a:gridCol w="1513023">
                  <a:extLst>
                    <a:ext uri="{9D8B030D-6E8A-4147-A177-3AD203B41FA5}">
                      <a16:colId xmlns:a16="http://schemas.microsoft.com/office/drawing/2014/main" val="20002"/>
                    </a:ext>
                  </a:extLst>
                </a:gridCol>
                <a:gridCol w="1210418">
                  <a:extLst>
                    <a:ext uri="{9D8B030D-6E8A-4147-A177-3AD203B41FA5}">
                      <a16:colId xmlns:a16="http://schemas.microsoft.com/office/drawing/2014/main" val="20003"/>
                    </a:ext>
                  </a:extLst>
                </a:gridCol>
                <a:gridCol w="983465">
                  <a:extLst>
                    <a:ext uri="{9D8B030D-6E8A-4147-A177-3AD203B41FA5}">
                      <a16:colId xmlns:a16="http://schemas.microsoft.com/office/drawing/2014/main" val="20004"/>
                    </a:ext>
                  </a:extLst>
                </a:gridCol>
                <a:gridCol w="1134767">
                  <a:extLst>
                    <a:ext uri="{9D8B030D-6E8A-4147-A177-3AD203B41FA5}">
                      <a16:colId xmlns:a16="http://schemas.microsoft.com/office/drawing/2014/main" val="20005"/>
                    </a:ext>
                  </a:extLst>
                </a:gridCol>
                <a:gridCol w="680860">
                  <a:extLst>
                    <a:ext uri="{9D8B030D-6E8A-4147-A177-3AD203B41FA5}">
                      <a16:colId xmlns:a16="http://schemas.microsoft.com/office/drawing/2014/main" val="20006"/>
                    </a:ext>
                  </a:extLst>
                </a:gridCol>
              </a:tblGrid>
              <a:tr h="504056">
                <a:tc>
                  <a:txBody>
                    <a:bodyPr/>
                    <a:lstStyle/>
                    <a:p>
                      <a:pPr algn="ctr" fontAlgn="ctr"/>
                      <a:r>
                        <a:rPr lang="es-CO" sz="1200" b="1" i="0" u="none" strike="noStrike" dirty="0">
                          <a:solidFill>
                            <a:srgbClr val="000000"/>
                          </a:solidFill>
                          <a:effectLst/>
                          <a:latin typeface="Calibri" panose="020F0502020204030204" pitchFamily="34" charset="0"/>
                        </a:rPr>
                        <a:t>DESCRIPCIÓN</a:t>
                      </a:r>
                    </a:p>
                  </a:txBody>
                  <a:tcPr marL="8450" marR="8450" marT="845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solidFill>
                      <a:srgbClr val="DDEBF7"/>
                    </a:solidFill>
                  </a:tcPr>
                </a:tc>
                <a:tc>
                  <a:txBody>
                    <a:bodyPr/>
                    <a:lstStyle/>
                    <a:p>
                      <a:pPr algn="ctr" fontAlgn="ctr"/>
                      <a:r>
                        <a:rPr lang="es-CO" sz="1200" b="1" i="0" u="none" strike="noStrike">
                          <a:solidFill>
                            <a:srgbClr val="000000"/>
                          </a:solidFill>
                          <a:effectLst/>
                          <a:latin typeface="Calibri" panose="020F0502020204030204" pitchFamily="34" charset="0"/>
                        </a:rPr>
                        <a:t>No. Inm.</a:t>
                      </a:r>
                    </a:p>
                  </a:txBody>
                  <a:tcPr marL="8450" marR="8450" marT="845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EBF7"/>
                    </a:solidFill>
                  </a:tcPr>
                </a:tc>
                <a:tc>
                  <a:txBody>
                    <a:bodyPr/>
                    <a:lstStyle/>
                    <a:p>
                      <a:pPr algn="ctr" fontAlgn="ctr"/>
                      <a:r>
                        <a:rPr lang="es-CO" sz="1200" b="1" i="0" u="none" strike="noStrike">
                          <a:solidFill>
                            <a:srgbClr val="000000"/>
                          </a:solidFill>
                          <a:effectLst/>
                          <a:latin typeface="Calibri" panose="020F0502020204030204" pitchFamily="34" charset="0"/>
                        </a:rPr>
                        <a:t>VALOR AVALÚO</a:t>
                      </a:r>
                    </a:p>
                  </a:txBody>
                  <a:tcPr marL="8450" marR="8450" marT="845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EBF7"/>
                    </a:solidFill>
                  </a:tcPr>
                </a:tc>
                <a:tc>
                  <a:txBody>
                    <a:bodyPr/>
                    <a:lstStyle/>
                    <a:p>
                      <a:pPr algn="ctr" fontAlgn="ctr"/>
                      <a:r>
                        <a:rPr lang="es-CO" sz="1200" b="1" i="0" u="none" strike="noStrike" dirty="0">
                          <a:solidFill>
                            <a:srgbClr val="000000"/>
                          </a:solidFill>
                          <a:effectLst/>
                          <a:latin typeface="Calibri" panose="020F0502020204030204" pitchFamily="34" charset="0"/>
                        </a:rPr>
                        <a:t>VALOR INGRESOS ANUALES</a:t>
                      </a:r>
                    </a:p>
                  </a:txBody>
                  <a:tcPr marL="8450" marR="8450" marT="845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EBF7"/>
                    </a:solidFill>
                  </a:tcPr>
                </a:tc>
                <a:tc>
                  <a:txBody>
                    <a:bodyPr/>
                    <a:lstStyle/>
                    <a:p>
                      <a:pPr algn="ctr" fontAlgn="ctr"/>
                      <a:r>
                        <a:rPr lang="es-CO" sz="1200" b="1" i="0" u="none" strike="noStrike" dirty="0">
                          <a:solidFill>
                            <a:srgbClr val="000000"/>
                          </a:solidFill>
                          <a:effectLst/>
                          <a:latin typeface="Calibri" panose="020F0502020204030204" pitchFamily="34" charset="0"/>
                        </a:rPr>
                        <a:t>VALOR GASTOS ANUALES</a:t>
                      </a:r>
                    </a:p>
                  </a:txBody>
                  <a:tcPr marL="8450" marR="8450" marT="845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EBF7"/>
                    </a:solidFill>
                  </a:tcPr>
                </a:tc>
                <a:tc>
                  <a:txBody>
                    <a:bodyPr/>
                    <a:lstStyle/>
                    <a:p>
                      <a:pPr algn="ctr" fontAlgn="ctr"/>
                      <a:r>
                        <a:rPr lang="es-CO" sz="1200" b="1" i="0" u="none" strike="noStrike" dirty="0">
                          <a:solidFill>
                            <a:srgbClr val="000000"/>
                          </a:solidFill>
                          <a:effectLst/>
                          <a:latin typeface="Calibri" panose="020F0502020204030204" pitchFamily="34" charset="0"/>
                        </a:rPr>
                        <a:t>RESULTADOS VPN</a:t>
                      </a:r>
                    </a:p>
                  </a:txBody>
                  <a:tcPr marL="8450" marR="8450" marT="845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EBF7"/>
                    </a:solidFill>
                  </a:tcPr>
                </a:tc>
                <a:tc>
                  <a:txBody>
                    <a:bodyPr/>
                    <a:lstStyle/>
                    <a:p>
                      <a:pPr algn="ctr" fontAlgn="ctr"/>
                      <a:r>
                        <a:rPr lang="es-CO" sz="1200" b="1" i="0" u="none" strike="noStrike">
                          <a:solidFill>
                            <a:srgbClr val="000000"/>
                          </a:solidFill>
                          <a:effectLst/>
                          <a:latin typeface="Calibri" panose="020F0502020204030204" pitchFamily="34" charset="0"/>
                        </a:rPr>
                        <a:t>EFICIENCIA</a:t>
                      </a:r>
                    </a:p>
                  </a:txBody>
                  <a:tcPr marL="8450" marR="8450" marT="845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EBF7"/>
                    </a:solidFill>
                  </a:tcPr>
                </a:tc>
                <a:extLst>
                  <a:ext uri="{0D108BD9-81ED-4DB2-BD59-A6C34878D82A}">
                    <a16:rowId xmlns:a16="http://schemas.microsoft.com/office/drawing/2014/main" val="10000"/>
                  </a:ext>
                </a:extLst>
              </a:tr>
              <a:tr h="410319">
                <a:tc>
                  <a:txBody>
                    <a:bodyPr/>
                    <a:lstStyle/>
                    <a:p>
                      <a:pPr algn="l" fontAlgn="b"/>
                      <a:r>
                        <a:rPr lang="es-CO" sz="1200" b="0" i="0" u="none" strike="noStrike" dirty="0">
                          <a:solidFill>
                            <a:srgbClr val="000000"/>
                          </a:solidFill>
                          <a:effectLst/>
                          <a:latin typeface="Calibri" panose="020F0502020204030204" pitchFamily="34" charset="0"/>
                        </a:rPr>
                        <a:t>INMUEBLES CON MÁS DE 6 MESES EN INVENTARIO</a:t>
                      </a:r>
                    </a:p>
                  </a:txBody>
                  <a:tcPr marL="8450" marR="8450" marT="8450" marB="0" anchor="ctr">
                    <a:lnL>
                      <a:noFill/>
                    </a:lnL>
                    <a:lnR>
                      <a:noFill/>
                    </a:lnR>
                    <a:lnT>
                      <a:noFill/>
                    </a:lnT>
                    <a:lnB>
                      <a:noFill/>
                    </a:lnB>
                  </a:tcPr>
                </a:tc>
                <a:tc>
                  <a:txBody>
                    <a:bodyPr/>
                    <a:lstStyle/>
                    <a:p>
                      <a:pPr algn="ctr" fontAlgn="b"/>
                      <a:r>
                        <a:rPr lang="es-CO" sz="1200" b="0" i="0" u="none" strike="noStrike">
                          <a:solidFill>
                            <a:srgbClr val="000000"/>
                          </a:solidFill>
                          <a:effectLst/>
                          <a:latin typeface="Calibri" panose="020F0502020204030204" pitchFamily="34" charset="0"/>
                        </a:rPr>
                        <a:t>21</a:t>
                      </a:r>
                    </a:p>
                  </a:txBody>
                  <a:tcPr marL="8450" marR="8450" marT="8450" marB="0" anchor="ctr">
                    <a:lnL>
                      <a:noFill/>
                    </a:lnL>
                    <a:lnR>
                      <a:noFill/>
                    </a:lnR>
                    <a:lnT w="6350" cap="flat" cmpd="sng" algn="ctr">
                      <a:solidFill>
                        <a:srgbClr val="FFFFFF"/>
                      </a:solidFill>
                      <a:prstDash val="solid"/>
                      <a:round/>
                      <a:headEnd type="none" w="med" len="med"/>
                      <a:tailEnd type="none" w="med" len="med"/>
                    </a:lnT>
                    <a:lnB>
                      <a:noFill/>
                    </a:lnB>
                  </a:tcPr>
                </a:tc>
                <a:tc>
                  <a:txBody>
                    <a:bodyPr/>
                    <a:lstStyle/>
                    <a:p>
                      <a:pPr algn="r" fontAlgn="b"/>
                      <a:r>
                        <a:rPr lang="es-CO" sz="1200" b="0" i="0" u="none" strike="noStrike" dirty="0">
                          <a:solidFill>
                            <a:srgbClr val="000000"/>
                          </a:solidFill>
                          <a:effectLst/>
                          <a:latin typeface="Calibri" panose="020F0502020204030204" pitchFamily="34" charset="0"/>
                        </a:rPr>
                        <a:t>$ 27,180,208,672</a:t>
                      </a:r>
                    </a:p>
                  </a:txBody>
                  <a:tcPr marL="8450" marR="8450" marT="8450" marB="0" anchor="ctr">
                    <a:lnL>
                      <a:noFill/>
                    </a:lnL>
                    <a:lnR>
                      <a:noFill/>
                    </a:lnR>
                    <a:lnT w="6350" cap="flat" cmpd="sng" algn="ctr">
                      <a:solidFill>
                        <a:srgbClr val="FFFFFF"/>
                      </a:solidFill>
                      <a:prstDash val="solid"/>
                      <a:round/>
                      <a:headEnd type="none" w="med" len="med"/>
                      <a:tailEnd type="none" w="med" len="med"/>
                    </a:lnT>
                    <a:lnB>
                      <a:noFill/>
                    </a:lnB>
                  </a:tcPr>
                </a:tc>
                <a:tc>
                  <a:txBody>
                    <a:bodyPr/>
                    <a:lstStyle/>
                    <a:p>
                      <a:pPr algn="r" fontAlgn="b"/>
                      <a:r>
                        <a:rPr lang="es-CO" sz="1200" b="0" i="0" u="none" strike="noStrike" dirty="0">
                          <a:solidFill>
                            <a:srgbClr val="000000"/>
                          </a:solidFill>
                          <a:effectLst/>
                          <a:latin typeface="Calibri" panose="020F0502020204030204" pitchFamily="34" charset="0"/>
                        </a:rPr>
                        <a:t>$ 195,804,744</a:t>
                      </a:r>
                    </a:p>
                  </a:txBody>
                  <a:tcPr marL="9525" marR="9525" marT="9525" marB="0" anchor="ctr">
                    <a:lnL>
                      <a:noFill/>
                    </a:lnL>
                    <a:lnR>
                      <a:noFill/>
                    </a:lnR>
                    <a:lnT w="6350" cap="flat" cmpd="sng" algn="ctr">
                      <a:solidFill>
                        <a:srgbClr val="FFFFFF"/>
                      </a:solidFill>
                      <a:prstDash val="solid"/>
                      <a:round/>
                      <a:headEnd type="none" w="med" len="med"/>
                      <a:tailEnd type="none" w="med" len="med"/>
                    </a:lnT>
                    <a:lnB>
                      <a:noFill/>
                    </a:lnB>
                  </a:tcPr>
                </a:tc>
                <a:tc>
                  <a:txBody>
                    <a:bodyPr/>
                    <a:lstStyle/>
                    <a:p>
                      <a:pPr algn="r" fontAlgn="b"/>
                      <a:r>
                        <a:rPr lang="es-CO" sz="1200" b="0" i="0" u="none" strike="noStrike" dirty="0">
                          <a:solidFill>
                            <a:srgbClr val="000000"/>
                          </a:solidFill>
                          <a:effectLst/>
                          <a:latin typeface="Calibri" panose="020F0502020204030204" pitchFamily="34" charset="0"/>
                        </a:rPr>
                        <a:t>$ 305,912,377</a:t>
                      </a:r>
                    </a:p>
                  </a:txBody>
                  <a:tcPr marL="9525" marR="9525" marT="9525" marB="0" anchor="ctr">
                    <a:lnL>
                      <a:noFill/>
                    </a:lnL>
                    <a:lnR>
                      <a:noFill/>
                    </a:lnR>
                    <a:lnT w="6350" cap="flat" cmpd="sng" algn="ctr">
                      <a:solidFill>
                        <a:srgbClr val="FFFFFF"/>
                      </a:solidFill>
                      <a:prstDash val="solid"/>
                      <a:round/>
                      <a:headEnd type="none" w="med" len="med"/>
                      <a:tailEnd type="none" w="med" len="med"/>
                    </a:lnT>
                    <a:lnB>
                      <a:noFill/>
                    </a:lnB>
                  </a:tcPr>
                </a:tc>
                <a:tc>
                  <a:txBody>
                    <a:bodyPr/>
                    <a:lstStyle/>
                    <a:p>
                      <a:pPr algn="r" fontAlgn="ctr"/>
                      <a:r>
                        <a:rPr lang="es-CO" sz="1200" b="1" i="0" u="none" strike="noStrike">
                          <a:solidFill>
                            <a:srgbClr val="000000"/>
                          </a:solidFill>
                          <a:effectLst/>
                          <a:latin typeface="Calibri" panose="020F0502020204030204" pitchFamily="34" charset="0"/>
                        </a:rPr>
                        <a:t>$ 24,660,903,420</a:t>
                      </a:r>
                    </a:p>
                  </a:txBody>
                  <a:tcPr marL="8450" marR="8450" marT="8450" marB="0" anchor="ctr">
                    <a:lnL>
                      <a:noFill/>
                    </a:lnL>
                    <a:lnR>
                      <a:noFill/>
                    </a:lnR>
                    <a:lnT w="6350" cap="flat" cmpd="sng" algn="ctr">
                      <a:solidFill>
                        <a:srgbClr val="FFFFFF"/>
                      </a:solidFill>
                      <a:prstDash val="solid"/>
                      <a:round/>
                      <a:headEnd type="none" w="med" len="med"/>
                      <a:tailEnd type="none" w="med" len="med"/>
                    </a:lnT>
                    <a:lnB>
                      <a:noFill/>
                    </a:lnB>
                    <a:solidFill>
                      <a:srgbClr val="F2F8EE"/>
                    </a:solidFill>
                  </a:tcPr>
                </a:tc>
                <a:tc>
                  <a:txBody>
                    <a:bodyPr/>
                    <a:lstStyle/>
                    <a:p>
                      <a:pPr algn="ctr" fontAlgn="b"/>
                      <a:r>
                        <a:rPr lang="es-CO" sz="1200" b="0" i="0" u="none" strike="noStrike">
                          <a:solidFill>
                            <a:srgbClr val="000000"/>
                          </a:solidFill>
                          <a:effectLst/>
                          <a:latin typeface="Calibri" panose="020F0502020204030204" pitchFamily="34" charset="0"/>
                        </a:rPr>
                        <a:t>90.73%</a:t>
                      </a:r>
                    </a:p>
                  </a:txBody>
                  <a:tcPr marL="8450" marR="8450" marT="8450" marB="0" anchor="ctr">
                    <a:lnL>
                      <a:noFill/>
                    </a:lnL>
                    <a:lnR>
                      <a:noFill/>
                    </a:lnR>
                    <a:lnT w="6350" cap="flat" cmpd="sng" algn="ctr">
                      <a:solidFill>
                        <a:srgbClr val="FFFFFF"/>
                      </a:solidFill>
                      <a:prstDash val="solid"/>
                      <a:round/>
                      <a:headEnd type="none" w="med" len="med"/>
                      <a:tailEnd type="none" w="med" len="med"/>
                    </a:lnT>
                    <a:lnB>
                      <a:noFill/>
                    </a:lnB>
                  </a:tcPr>
                </a:tc>
                <a:extLst>
                  <a:ext uri="{0D108BD9-81ED-4DB2-BD59-A6C34878D82A}">
                    <a16:rowId xmlns:a16="http://schemas.microsoft.com/office/drawing/2014/main" val="10001"/>
                  </a:ext>
                </a:extLst>
              </a:tr>
              <a:tr h="430835">
                <a:tc>
                  <a:txBody>
                    <a:bodyPr/>
                    <a:lstStyle/>
                    <a:p>
                      <a:pPr algn="l" fontAlgn="b"/>
                      <a:r>
                        <a:rPr lang="es-CO" sz="1200" b="0" i="0" u="none" strike="noStrike">
                          <a:solidFill>
                            <a:srgbClr val="000000"/>
                          </a:solidFill>
                          <a:effectLst/>
                          <a:latin typeface="Calibri" panose="020F0502020204030204" pitchFamily="34" charset="0"/>
                        </a:rPr>
                        <a:t>INMUEBLES ENTRE 3 Y 6 MESES EN INVENTARIO</a:t>
                      </a:r>
                    </a:p>
                  </a:txBody>
                  <a:tcPr marL="8450" marR="8450" marT="8450" marB="0" anchor="ctr">
                    <a:lnL>
                      <a:noFill/>
                    </a:lnL>
                    <a:lnR>
                      <a:noFill/>
                    </a:lnR>
                    <a:lnT>
                      <a:noFill/>
                    </a:lnT>
                    <a:lnB w="12700" cap="flat" cmpd="sng" algn="ctr">
                      <a:solidFill>
                        <a:srgbClr val="007468"/>
                      </a:solidFill>
                      <a:prstDash val="solid"/>
                      <a:round/>
                      <a:headEnd type="none" w="med" len="med"/>
                      <a:tailEnd type="none" w="med" len="med"/>
                    </a:lnB>
                    <a:solidFill>
                      <a:srgbClr val="E7E7E7"/>
                    </a:solidFill>
                  </a:tcPr>
                </a:tc>
                <a:tc>
                  <a:txBody>
                    <a:bodyPr/>
                    <a:lstStyle/>
                    <a:p>
                      <a:pPr algn="ctr" fontAlgn="b"/>
                      <a:r>
                        <a:rPr lang="es-CO" sz="1200" b="0" i="0" u="none" strike="noStrike" dirty="0">
                          <a:solidFill>
                            <a:srgbClr val="000000"/>
                          </a:solidFill>
                          <a:effectLst/>
                          <a:latin typeface="Calibri" panose="020F0502020204030204" pitchFamily="34" charset="0"/>
                        </a:rPr>
                        <a:t>10</a:t>
                      </a:r>
                    </a:p>
                  </a:txBody>
                  <a:tcPr marL="8450" marR="8450" marT="8450" marB="0" anchor="ctr">
                    <a:lnL>
                      <a:noFill/>
                    </a:lnL>
                    <a:lnR>
                      <a:noFill/>
                    </a:lnR>
                    <a:lnT>
                      <a:noFill/>
                    </a:lnT>
                    <a:lnB w="12700" cap="flat" cmpd="sng" algn="ctr">
                      <a:solidFill>
                        <a:srgbClr val="007468"/>
                      </a:solidFill>
                      <a:prstDash val="solid"/>
                      <a:round/>
                      <a:headEnd type="none" w="med" len="med"/>
                      <a:tailEnd type="none" w="med" len="med"/>
                    </a:lnB>
                    <a:solidFill>
                      <a:srgbClr val="E7E7E7"/>
                    </a:solidFill>
                  </a:tcPr>
                </a:tc>
                <a:tc>
                  <a:txBody>
                    <a:bodyPr/>
                    <a:lstStyle/>
                    <a:p>
                      <a:pPr algn="r" fontAlgn="b"/>
                      <a:r>
                        <a:rPr lang="es-CO" sz="1200" b="0" i="0" u="none" strike="noStrike" dirty="0">
                          <a:solidFill>
                            <a:srgbClr val="000000"/>
                          </a:solidFill>
                          <a:effectLst/>
                          <a:latin typeface="Calibri" panose="020F0502020204030204" pitchFamily="34" charset="0"/>
                        </a:rPr>
                        <a:t>$ 5,955,851,940</a:t>
                      </a:r>
                    </a:p>
                  </a:txBody>
                  <a:tcPr marL="8450" marR="8450" marT="8450" marB="0" anchor="ctr">
                    <a:lnL>
                      <a:noFill/>
                    </a:lnL>
                    <a:lnR>
                      <a:noFill/>
                    </a:lnR>
                    <a:lnT>
                      <a:noFill/>
                    </a:lnT>
                    <a:lnB w="12700" cap="flat" cmpd="sng" algn="ctr">
                      <a:solidFill>
                        <a:srgbClr val="007468"/>
                      </a:solidFill>
                      <a:prstDash val="solid"/>
                      <a:round/>
                      <a:headEnd type="none" w="med" len="med"/>
                      <a:tailEnd type="none" w="med" len="med"/>
                    </a:lnB>
                    <a:solidFill>
                      <a:srgbClr val="E7E7E7"/>
                    </a:solidFill>
                  </a:tcPr>
                </a:tc>
                <a:tc>
                  <a:txBody>
                    <a:bodyPr/>
                    <a:lstStyle/>
                    <a:p>
                      <a:pPr algn="r" fontAlgn="b"/>
                      <a:r>
                        <a:rPr lang="es-CO" sz="1200" b="0" i="0" u="none" strike="noStrike" dirty="0">
                          <a:solidFill>
                            <a:srgbClr val="000000"/>
                          </a:solidFill>
                          <a:effectLst/>
                          <a:latin typeface="Calibri" panose="020F0502020204030204" pitchFamily="34" charset="0"/>
                        </a:rPr>
                        <a:t>$ 33,121,728</a:t>
                      </a:r>
                    </a:p>
                  </a:txBody>
                  <a:tcPr marL="9525" marR="9525" marT="9525" marB="0" anchor="ctr">
                    <a:lnL>
                      <a:noFill/>
                    </a:lnL>
                    <a:lnR>
                      <a:noFill/>
                    </a:lnR>
                    <a:lnT>
                      <a:noFill/>
                    </a:lnT>
                    <a:lnB w="12700" cap="flat" cmpd="sng" algn="ctr">
                      <a:solidFill>
                        <a:srgbClr val="007468"/>
                      </a:solidFill>
                      <a:prstDash val="solid"/>
                      <a:round/>
                      <a:headEnd type="none" w="med" len="med"/>
                      <a:tailEnd type="none" w="med" len="med"/>
                    </a:lnB>
                    <a:solidFill>
                      <a:srgbClr val="E7E7E7"/>
                    </a:solidFill>
                  </a:tcPr>
                </a:tc>
                <a:tc>
                  <a:txBody>
                    <a:bodyPr/>
                    <a:lstStyle/>
                    <a:p>
                      <a:pPr algn="r" fontAlgn="b"/>
                      <a:r>
                        <a:rPr lang="es-CO" sz="1200" b="0" i="0" u="none" strike="noStrike" dirty="0">
                          <a:solidFill>
                            <a:srgbClr val="000000"/>
                          </a:solidFill>
                          <a:effectLst/>
                          <a:latin typeface="Calibri" panose="020F0502020204030204" pitchFamily="34" charset="0"/>
                        </a:rPr>
                        <a:t>$ 90,621,265</a:t>
                      </a:r>
                    </a:p>
                  </a:txBody>
                  <a:tcPr marL="9525" marR="9525" marT="9525" marB="0" anchor="ctr">
                    <a:lnL>
                      <a:noFill/>
                    </a:lnL>
                    <a:lnR>
                      <a:noFill/>
                    </a:lnR>
                    <a:lnT>
                      <a:noFill/>
                    </a:lnT>
                    <a:lnB w="12700" cap="flat" cmpd="sng" algn="ctr">
                      <a:solidFill>
                        <a:srgbClr val="007468"/>
                      </a:solidFill>
                      <a:prstDash val="solid"/>
                      <a:round/>
                      <a:headEnd type="none" w="med" len="med"/>
                      <a:tailEnd type="none" w="med" len="med"/>
                    </a:lnB>
                    <a:solidFill>
                      <a:srgbClr val="E7E7E7"/>
                    </a:solidFill>
                  </a:tcPr>
                </a:tc>
                <a:tc>
                  <a:txBody>
                    <a:bodyPr/>
                    <a:lstStyle/>
                    <a:p>
                      <a:pPr algn="r" fontAlgn="ctr"/>
                      <a:r>
                        <a:rPr lang="es-CO" sz="1200" b="1" i="0" u="none" strike="noStrike" dirty="0">
                          <a:solidFill>
                            <a:srgbClr val="000000"/>
                          </a:solidFill>
                          <a:effectLst/>
                          <a:latin typeface="Calibri" panose="020F0502020204030204" pitchFamily="34" charset="0"/>
                        </a:rPr>
                        <a:t>$ 5,591,625,519</a:t>
                      </a:r>
                    </a:p>
                  </a:txBody>
                  <a:tcPr marL="8450" marR="8450" marT="8450" marB="0" anchor="ctr">
                    <a:lnL>
                      <a:noFill/>
                    </a:lnL>
                    <a:lnR>
                      <a:noFill/>
                    </a:lnR>
                    <a:lnT>
                      <a:noFill/>
                    </a:lnT>
                    <a:lnB w="12700" cap="flat" cmpd="sng" algn="ctr">
                      <a:solidFill>
                        <a:srgbClr val="007468"/>
                      </a:solidFill>
                      <a:prstDash val="solid"/>
                      <a:round/>
                      <a:headEnd type="none" w="med" len="med"/>
                      <a:tailEnd type="none" w="med" len="med"/>
                    </a:lnB>
                    <a:solidFill>
                      <a:srgbClr val="F2F8EE"/>
                    </a:solidFill>
                  </a:tcPr>
                </a:tc>
                <a:tc>
                  <a:txBody>
                    <a:bodyPr/>
                    <a:lstStyle/>
                    <a:p>
                      <a:pPr algn="ctr" fontAlgn="b"/>
                      <a:r>
                        <a:rPr lang="es-CO" sz="1200" b="0" i="0" u="none" strike="noStrike" dirty="0">
                          <a:solidFill>
                            <a:srgbClr val="000000"/>
                          </a:solidFill>
                          <a:effectLst/>
                          <a:latin typeface="Calibri" panose="020F0502020204030204" pitchFamily="34" charset="0"/>
                        </a:rPr>
                        <a:t>93.88%</a:t>
                      </a:r>
                    </a:p>
                  </a:txBody>
                  <a:tcPr marL="8450" marR="8450" marT="8450" marB="0" anchor="ctr">
                    <a:lnL>
                      <a:noFill/>
                    </a:lnL>
                    <a:lnR>
                      <a:noFill/>
                    </a:lnR>
                    <a:lnT>
                      <a:noFill/>
                    </a:lnT>
                    <a:lnB w="12700" cap="flat" cmpd="sng" algn="ctr">
                      <a:solidFill>
                        <a:srgbClr val="007468"/>
                      </a:solidFill>
                      <a:prstDash val="solid"/>
                      <a:round/>
                      <a:headEnd type="none" w="med" len="med"/>
                      <a:tailEnd type="none" w="med" len="med"/>
                    </a:lnB>
                    <a:solidFill>
                      <a:srgbClr val="E7E7E7"/>
                    </a:solidFill>
                  </a:tcPr>
                </a:tc>
                <a:extLst>
                  <a:ext uri="{0D108BD9-81ED-4DB2-BD59-A6C34878D82A}">
                    <a16:rowId xmlns:a16="http://schemas.microsoft.com/office/drawing/2014/main" val="10002"/>
                  </a:ext>
                </a:extLst>
              </a:tr>
              <a:tr h="410319">
                <a:tc>
                  <a:txBody>
                    <a:bodyPr/>
                    <a:lstStyle/>
                    <a:p>
                      <a:pPr algn="ctr" fontAlgn="b"/>
                      <a:r>
                        <a:rPr lang="es-CO" sz="1200" b="1" i="0" u="none" strike="noStrike" dirty="0">
                          <a:solidFill>
                            <a:srgbClr val="000000"/>
                          </a:solidFill>
                          <a:effectLst/>
                          <a:latin typeface="Calibri" panose="020F0502020204030204" pitchFamily="34" charset="0"/>
                        </a:rPr>
                        <a:t>TOTALES</a:t>
                      </a:r>
                    </a:p>
                  </a:txBody>
                  <a:tcPr marL="8450" marR="8450" marT="8450" marB="0" anchor="ctr">
                    <a:lnL>
                      <a:noFill/>
                    </a:lnL>
                    <a:lnR>
                      <a:noFill/>
                    </a:lnR>
                    <a:lnT w="12700" cap="flat" cmpd="sng" algn="ctr">
                      <a:solidFill>
                        <a:srgbClr val="007468"/>
                      </a:solidFill>
                      <a:prstDash val="solid"/>
                      <a:round/>
                      <a:headEnd type="none" w="med" len="med"/>
                      <a:tailEnd type="none" w="med" len="med"/>
                    </a:lnT>
                    <a:lnB>
                      <a:noFill/>
                    </a:lnB>
                  </a:tcPr>
                </a:tc>
                <a:tc>
                  <a:txBody>
                    <a:bodyPr/>
                    <a:lstStyle/>
                    <a:p>
                      <a:pPr algn="ctr" fontAlgn="b"/>
                      <a:r>
                        <a:rPr lang="es-CO" sz="1200" b="1" i="0" u="none" strike="noStrike">
                          <a:solidFill>
                            <a:srgbClr val="000000"/>
                          </a:solidFill>
                          <a:effectLst/>
                          <a:latin typeface="Calibri" panose="020F0502020204030204" pitchFamily="34" charset="0"/>
                        </a:rPr>
                        <a:t>31</a:t>
                      </a:r>
                    </a:p>
                  </a:txBody>
                  <a:tcPr marL="8450" marR="8450" marT="8450" marB="0" anchor="ctr">
                    <a:lnL>
                      <a:noFill/>
                    </a:lnL>
                    <a:lnR>
                      <a:noFill/>
                    </a:lnR>
                    <a:lnT w="12700" cap="flat" cmpd="sng" algn="ctr">
                      <a:solidFill>
                        <a:srgbClr val="007468"/>
                      </a:solidFill>
                      <a:prstDash val="solid"/>
                      <a:round/>
                      <a:headEnd type="none" w="med" len="med"/>
                      <a:tailEnd type="none" w="med" len="med"/>
                    </a:lnT>
                    <a:lnB>
                      <a:noFill/>
                    </a:lnB>
                  </a:tcPr>
                </a:tc>
                <a:tc>
                  <a:txBody>
                    <a:bodyPr/>
                    <a:lstStyle/>
                    <a:p>
                      <a:pPr algn="r" fontAlgn="b"/>
                      <a:r>
                        <a:rPr lang="es-CO" sz="1200" b="1" i="0" u="none" strike="noStrike" dirty="0">
                          <a:solidFill>
                            <a:srgbClr val="000000"/>
                          </a:solidFill>
                          <a:effectLst/>
                          <a:latin typeface="Calibri" panose="020F0502020204030204" pitchFamily="34" charset="0"/>
                        </a:rPr>
                        <a:t>$ 33,136,060,612</a:t>
                      </a:r>
                    </a:p>
                  </a:txBody>
                  <a:tcPr marL="8450" marR="8450" marT="8450" marB="0" anchor="ctr">
                    <a:lnL>
                      <a:noFill/>
                    </a:lnL>
                    <a:lnR>
                      <a:noFill/>
                    </a:lnR>
                    <a:lnT w="12700" cap="flat" cmpd="sng" algn="ctr">
                      <a:solidFill>
                        <a:srgbClr val="007468"/>
                      </a:solidFill>
                      <a:prstDash val="solid"/>
                      <a:round/>
                      <a:headEnd type="none" w="med" len="med"/>
                      <a:tailEnd type="none" w="med" len="med"/>
                    </a:lnT>
                    <a:lnB>
                      <a:noFill/>
                    </a:lnB>
                  </a:tcPr>
                </a:tc>
                <a:tc>
                  <a:txBody>
                    <a:bodyPr/>
                    <a:lstStyle/>
                    <a:p>
                      <a:pPr algn="r" fontAlgn="b"/>
                      <a:r>
                        <a:rPr lang="es-CO" sz="1200" b="1" i="0" u="none" strike="noStrike" dirty="0">
                          <a:solidFill>
                            <a:srgbClr val="000000"/>
                          </a:solidFill>
                          <a:effectLst/>
                          <a:latin typeface="Calibri" panose="020F0502020204030204" pitchFamily="34" charset="0"/>
                        </a:rPr>
                        <a:t>$ 228,926,472</a:t>
                      </a:r>
                    </a:p>
                  </a:txBody>
                  <a:tcPr marL="9525" marR="9525" marT="9525" marB="0" anchor="ctr">
                    <a:lnL>
                      <a:noFill/>
                    </a:lnL>
                    <a:lnR>
                      <a:noFill/>
                    </a:lnR>
                    <a:lnT w="12700" cap="flat" cmpd="sng" algn="ctr">
                      <a:solidFill>
                        <a:srgbClr val="007468"/>
                      </a:solidFill>
                      <a:prstDash val="solid"/>
                      <a:round/>
                      <a:headEnd type="none" w="med" len="med"/>
                      <a:tailEnd type="none" w="med" len="med"/>
                    </a:lnT>
                    <a:lnB>
                      <a:noFill/>
                    </a:lnB>
                  </a:tcPr>
                </a:tc>
                <a:tc>
                  <a:txBody>
                    <a:bodyPr/>
                    <a:lstStyle/>
                    <a:p>
                      <a:pPr algn="r" fontAlgn="b"/>
                      <a:r>
                        <a:rPr lang="es-CO" sz="1200" b="1" i="0" u="none" strike="noStrike" dirty="0">
                          <a:solidFill>
                            <a:srgbClr val="000000"/>
                          </a:solidFill>
                          <a:effectLst/>
                          <a:latin typeface="Calibri" panose="020F0502020204030204" pitchFamily="34" charset="0"/>
                        </a:rPr>
                        <a:t>$ 396,533,642</a:t>
                      </a:r>
                    </a:p>
                  </a:txBody>
                  <a:tcPr marL="9525" marR="9525" marT="9525" marB="0" anchor="ctr">
                    <a:lnL>
                      <a:noFill/>
                    </a:lnL>
                    <a:lnR>
                      <a:noFill/>
                    </a:lnR>
                    <a:lnT w="12700" cap="flat" cmpd="sng" algn="ctr">
                      <a:solidFill>
                        <a:srgbClr val="007468"/>
                      </a:solidFill>
                      <a:prstDash val="solid"/>
                      <a:round/>
                      <a:headEnd type="none" w="med" len="med"/>
                      <a:tailEnd type="none" w="med" len="med"/>
                    </a:lnT>
                    <a:lnB>
                      <a:noFill/>
                    </a:lnB>
                  </a:tcPr>
                </a:tc>
                <a:tc>
                  <a:txBody>
                    <a:bodyPr/>
                    <a:lstStyle/>
                    <a:p>
                      <a:pPr algn="r" fontAlgn="b"/>
                      <a:r>
                        <a:rPr lang="es-CO" sz="1200" b="1" i="0" u="none" strike="noStrike" dirty="0">
                          <a:solidFill>
                            <a:srgbClr val="000000"/>
                          </a:solidFill>
                          <a:effectLst/>
                          <a:latin typeface="Calibri" panose="020F0502020204030204" pitchFamily="34" charset="0"/>
                        </a:rPr>
                        <a:t>$ 30,252,528,939</a:t>
                      </a:r>
                    </a:p>
                  </a:txBody>
                  <a:tcPr marL="8450" marR="8450" marT="8450" marB="0" anchor="ctr">
                    <a:lnL>
                      <a:noFill/>
                    </a:lnL>
                    <a:lnR>
                      <a:noFill/>
                    </a:lnR>
                    <a:lnT w="12700" cap="flat" cmpd="sng" algn="ctr">
                      <a:solidFill>
                        <a:srgbClr val="007468"/>
                      </a:solidFill>
                      <a:prstDash val="solid"/>
                      <a:round/>
                      <a:headEnd type="none" w="med" len="med"/>
                      <a:tailEnd type="none" w="med" len="med"/>
                    </a:lnT>
                    <a:lnB>
                      <a:noFill/>
                    </a:lnB>
                    <a:solidFill>
                      <a:srgbClr val="F2F8EE"/>
                    </a:solidFill>
                  </a:tcPr>
                </a:tc>
                <a:tc>
                  <a:txBody>
                    <a:bodyPr/>
                    <a:lstStyle/>
                    <a:p>
                      <a:pPr algn="ctr" fontAlgn="b"/>
                      <a:r>
                        <a:rPr lang="es-CO" sz="1200" b="1" i="0" u="none" strike="noStrike" dirty="0">
                          <a:solidFill>
                            <a:srgbClr val="000000"/>
                          </a:solidFill>
                          <a:effectLst/>
                          <a:latin typeface="Calibri" panose="020F0502020204030204" pitchFamily="34" charset="0"/>
                        </a:rPr>
                        <a:t>91.30%</a:t>
                      </a:r>
                    </a:p>
                  </a:txBody>
                  <a:tcPr marL="8450" marR="8450" marT="8450" marB="0" anchor="ctr">
                    <a:lnL>
                      <a:noFill/>
                    </a:lnL>
                    <a:lnR>
                      <a:noFill/>
                    </a:lnR>
                    <a:lnT w="12700" cap="flat" cmpd="sng" algn="ctr">
                      <a:solidFill>
                        <a:srgbClr val="007468"/>
                      </a:solidFill>
                      <a:prstDash val="solid"/>
                      <a:round/>
                      <a:headEnd type="none" w="med" len="med"/>
                      <a:tailEnd type="none" w="med" len="med"/>
                    </a:lnT>
                    <a:lnB>
                      <a:noFill/>
                    </a:lnB>
                  </a:tcPr>
                </a:tc>
                <a:extLst>
                  <a:ext uri="{0D108BD9-81ED-4DB2-BD59-A6C34878D82A}">
                    <a16:rowId xmlns:a16="http://schemas.microsoft.com/office/drawing/2014/main" val="10003"/>
                  </a:ext>
                </a:extLst>
              </a:tr>
            </a:tbl>
          </a:graphicData>
        </a:graphic>
      </p:graphicFrame>
      <p:cxnSp>
        <p:nvCxnSpPr>
          <p:cNvPr id="15" name="Conector recto 14"/>
          <p:cNvCxnSpPr/>
          <p:nvPr/>
        </p:nvCxnSpPr>
        <p:spPr>
          <a:xfrm>
            <a:off x="6240016" y="4126334"/>
            <a:ext cx="0" cy="324000"/>
          </a:xfrm>
          <a:prstGeom prst="line">
            <a:avLst/>
          </a:prstGeom>
          <a:ln>
            <a:solidFill>
              <a:srgbClr val="007468"/>
            </a:solidFill>
          </a:ln>
        </p:spPr>
        <p:style>
          <a:lnRef idx="1">
            <a:schemeClr val="accent1"/>
          </a:lnRef>
          <a:fillRef idx="0">
            <a:schemeClr val="accent1"/>
          </a:fillRef>
          <a:effectRef idx="0">
            <a:schemeClr val="accent1"/>
          </a:effectRef>
          <a:fontRef idx="minor">
            <a:schemeClr val="tx1"/>
          </a:fontRef>
        </p:style>
      </p:cxnSp>
      <p:cxnSp>
        <p:nvCxnSpPr>
          <p:cNvPr id="16" name="Conector recto 15"/>
          <p:cNvCxnSpPr/>
          <p:nvPr/>
        </p:nvCxnSpPr>
        <p:spPr>
          <a:xfrm>
            <a:off x="6240016" y="4432350"/>
            <a:ext cx="1113764" cy="0"/>
          </a:xfrm>
          <a:prstGeom prst="line">
            <a:avLst/>
          </a:prstGeom>
          <a:ln>
            <a:solidFill>
              <a:srgbClr val="007468"/>
            </a:solidFill>
          </a:ln>
        </p:spPr>
        <p:style>
          <a:lnRef idx="1">
            <a:schemeClr val="accent1"/>
          </a:lnRef>
          <a:fillRef idx="0">
            <a:schemeClr val="accent1"/>
          </a:fillRef>
          <a:effectRef idx="0">
            <a:schemeClr val="accent1"/>
          </a:effectRef>
          <a:fontRef idx="minor">
            <a:schemeClr val="tx1"/>
          </a:fontRef>
        </p:style>
      </p:cxnSp>
      <p:cxnSp>
        <p:nvCxnSpPr>
          <p:cNvPr id="17" name="Conector recto 16"/>
          <p:cNvCxnSpPr>
            <a:stCxn id="19" idx="3"/>
          </p:cNvCxnSpPr>
          <p:nvPr/>
        </p:nvCxnSpPr>
        <p:spPr>
          <a:xfrm>
            <a:off x="8433900" y="4432350"/>
            <a:ext cx="1046476" cy="0"/>
          </a:xfrm>
          <a:prstGeom prst="line">
            <a:avLst/>
          </a:prstGeom>
          <a:ln>
            <a:solidFill>
              <a:srgbClr val="007468"/>
            </a:solidFill>
          </a:ln>
        </p:spPr>
        <p:style>
          <a:lnRef idx="1">
            <a:schemeClr val="accent1"/>
          </a:lnRef>
          <a:fillRef idx="0">
            <a:schemeClr val="accent1"/>
          </a:fillRef>
          <a:effectRef idx="0">
            <a:schemeClr val="accent1"/>
          </a:effectRef>
          <a:fontRef idx="minor">
            <a:schemeClr val="tx1"/>
          </a:fontRef>
        </p:style>
      </p:cxnSp>
      <p:cxnSp>
        <p:nvCxnSpPr>
          <p:cNvPr id="18" name="Conector recto 17"/>
          <p:cNvCxnSpPr/>
          <p:nvPr/>
        </p:nvCxnSpPr>
        <p:spPr>
          <a:xfrm>
            <a:off x="9480376" y="4106456"/>
            <a:ext cx="0" cy="324000"/>
          </a:xfrm>
          <a:prstGeom prst="line">
            <a:avLst/>
          </a:prstGeom>
          <a:ln>
            <a:solidFill>
              <a:srgbClr val="007468"/>
            </a:solidFill>
          </a:ln>
        </p:spPr>
        <p:style>
          <a:lnRef idx="1">
            <a:schemeClr val="accent1"/>
          </a:lnRef>
          <a:fillRef idx="0">
            <a:schemeClr val="accent1"/>
          </a:fillRef>
          <a:effectRef idx="0">
            <a:schemeClr val="accent1"/>
          </a:effectRef>
          <a:fontRef idx="minor">
            <a:schemeClr val="tx1"/>
          </a:fontRef>
        </p:style>
      </p:cxnSp>
      <p:sp>
        <p:nvSpPr>
          <p:cNvPr id="19" name="Rectángulo 18"/>
          <p:cNvSpPr/>
          <p:nvPr/>
        </p:nvSpPr>
        <p:spPr>
          <a:xfrm>
            <a:off x="7353780" y="4288334"/>
            <a:ext cx="1080120" cy="288032"/>
          </a:xfrm>
          <a:prstGeom prst="rect">
            <a:avLst/>
          </a:prstGeom>
          <a:noFill/>
          <a:ln>
            <a:solidFill>
              <a:srgbClr val="00746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b="1" dirty="0">
                <a:solidFill>
                  <a:schemeClr val="tx1"/>
                </a:solidFill>
                <a:latin typeface="Calibri" panose="020F0502020204030204" pitchFamily="34" charset="0"/>
              </a:rPr>
              <a:t>91.30%</a:t>
            </a:r>
          </a:p>
        </p:txBody>
      </p:sp>
      <p:sp>
        <p:nvSpPr>
          <p:cNvPr id="20" name="CuadroTexto 19"/>
          <p:cNvSpPr txBox="1"/>
          <p:nvPr/>
        </p:nvSpPr>
        <p:spPr>
          <a:xfrm>
            <a:off x="1919536" y="4118723"/>
            <a:ext cx="3888432" cy="646331"/>
          </a:xfrm>
          <a:prstGeom prst="rect">
            <a:avLst/>
          </a:prstGeom>
          <a:noFill/>
        </p:spPr>
        <p:txBody>
          <a:bodyPr wrap="square" rtlCol="0">
            <a:spAutoFit/>
          </a:bodyPr>
          <a:lstStyle/>
          <a:p>
            <a:pPr algn="ctr"/>
            <a:r>
              <a:rPr lang="es-CO" i="1" dirty="0">
                <a:latin typeface="Calibri" panose="020F0502020204030204" pitchFamily="34" charset="0"/>
              </a:rPr>
              <a:t>Se sugiere que el VPN tenga una vigencia de 3 meses</a:t>
            </a:r>
          </a:p>
        </p:txBody>
      </p:sp>
      <p:sp>
        <p:nvSpPr>
          <p:cNvPr id="12" name="Rectángulo 11">
            <a:extLst>
              <a:ext uri="{FF2B5EF4-FFF2-40B4-BE49-F238E27FC236}">
                <a16:creationId xmlns:a16="http://schemas.microsoft.com/office/drawing/2014/main" id="{1F296327-A436-4765-A3A9-2F452194E375}"/>
              </a:ext>
            </a:extLst>
          </p:cNvPr>
          <p:cNvSpPr/>
          <p:nvPr/>
        </p:nvSpPr>
        <p:spPr>
          <a:xfrm>
            <a:off x="0" y="-2"/>
            <a:ext cx="12192000" cy="1013539"/>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2800" b="1" dirty="0"/>
              <a:t>PUBLICACIÓN VALOR “N” COMERCIALIZACIÓN </a:t>
            </a:r>
          </a:p>
          <a:p>
            <a:pPr algn="r"/>
            <a:r>
              <a:rPr lang="es-CO" sz="2800" b="1" dirty="0"/>
              <a:t>DE INMUEBLES</a:t>
            </a:r>
          </a:p>
        </p:txBody>
      </p:sp>
      <p:pic>
        <p:nvPicPr>
          <p:cNvPr id="13" name="Imagen 8" descr="Fondos oscuros-01.png">
            <a:extLst>
              <a:ext uri="{FF2B5EF4-FFF2-40B4-BE49-F238E27FC236}">
                <a16:creationId xmlns:a16="http://schemas.microsoft.com/office/drawing/2014/main" id="{2316699E-00E6-4B49-AC50-8CC4BF373FB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2743" y="73423"/>
            <a:ext cx="1970201" cy="940114"/>
          </a:xfrm>
          <a:prstGeom prst="rect">
            <a:avLst/>
          </a:prstGeom>
        </p:spPr>
      </p:pic>
      <p:sp>
        <p:nvSpPr>
          <p:cNvPr id="21" name="Rectángulo 20">
            <a:extLst>
              <a:ext uri="{FF2B5EF4-FFF2-40B4-BE49-F238E27FC236}">
                <a16:creationId xmlns:a16="http://schemas.microsoft.com/office/drawing/2014/main" id="{968E15E7-7F59-440E-A712-DD88954DF3EE}"/>
              </a:ext>
            </a:extLst>
          </p:cNvPr>
          <p:cNvSpPr/>
          <p:nvPr/>
        </p:nvSpPr>
        <p:spPr>
          <a:xfrm>
            <a:off x="0" y="6593984"/>
            <a:ext cx="12192000" cy="26401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1350" dirty="0">
                <a:latin typeface="Arial Narrow" panose="020B0606020202030204" pitchFamily="34" charset="0"/>
              </a:rPr>
              <a:t>Gerencia Comercial</a:t>
            </a:r>
          </a:p>
        </p:txBody>
      </p:sp>
    </p:spTree>
    <p:extLst>
      <p:ext uri="{BB962C8B-B14F-4D97-AF65-F5344CB8AC3E}">
        <p14:creationId xmlns:p14="http://schemas.microsoft.com/office/powerpoint/2010/main" val="268314878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 name="Rectángulo 8"/>
          <p:cNvSpPr/>
          <p:nvPr/>
        </p:nvSpPr>
        <p:spPr>
          <a:xfrm>
            <a:off x="1520603" y="-15"/>
            <a:ext cx="9144000" cy="748903"/>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1600" b="1" dirty="0">
                <a:latin typeface="Arial Narrow" panose="020B0606020202030204" pitchFamily="34" charset="0"/>
              </a:rPr>
              <a:t>REDUCCIÓN TIEMPO SUBASTAS</a:t>
            </a:r>
          </a:p>
        </p:txBody>
      </p:sp>
      <p:pic>
        <p:nvPicPr>
          <p:cNvPr id="10" name="Imagen 8" descr="Fondos oscuros-01.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40681" y="73411"/>
            <a:ext cx="1233817" cy="635238"/>
          </a:xfrm>
          <a:prstGeom prst="rect">
            <a:avLst/>
          </a:prstGeom>
        </p:spPr>
      </p:pic>
      <p:sp>
        <p:nvSpPr>
          <p:cNvPr id="12" name="CuadroTexto 11"/>
          <p:cNvSpPr txBox="1"/>
          <p:nvPr/>
        </p:nvSpPr>
        <p:spPr>
          <a:xfrm>
            <a:off x="1703512" y="1229602"/>
            <a:ext cx="8640960" cy="523220"/>
          </a:xfrm>
          <a:prstGeom prst="rect">
            <a:avLst/>
          </a:prstGeom>
          <a:noFill/>
        </p:spPr>
        <p:txBody>
          <a:bodyPr wrap="square" rtlCol="0">
            <a:spAutoFit/>
          </a:bodyPr>
          <a:lstStyle/>
          <a:p>
            <a:r>
              <a:rPr lang="es-ES_tradnl" sz="2800" b="1" dirty="0">
                <a:solidFill>
                  <a:srgbClr val="000A8B"/>
                </a:solidFill>
                <a:latin typeface="Arial Narrow" charset="0"/>
                <a:ea typeface="Arial Narrow" charset="0"/>
                <a:cs typeface="Arial Narrow" charset="0"/>
              </a:rPr>
              <a:t>Agenda</a:t>
            </a:r>
          </a:p>
        </p:txBody>
      </p:sp>
      <p:pic>
        <p:nvPicPr>
          <p:cNvPr id="13" name="Imagen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40397" y="5034293"/>
            <a:ext cx="865947" cy="865947"/>
          </a:xfrm>
          <a:prstGeom prst="rect">
            <a:avLst/>
          </a:prstGeom>
        </p:spPr>
      </p:pic>
      <p:pic>
        <p:nvPicPr>
          <p:cNvPr id="21" name="Imagen 2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76483" y="4747566"/>
            <a:ext cx="1136910" cy="1136910"/>
          </a:xfrm>
          <a:prstGeom prst="rect">
            <a:avLst/>
          </a:prstGeom>
        </p:spPr>
      </p:pic>
      <p:pic>
        <p:nvPicPr>
          <p:cNvPr id="22" name="Imagen 2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824193" y="4830003"/>
            <a:ext cx="1150891" cy="1150891"/>
          </a:xfrm>
          <a:prstGeom prst="rect">
            <a:avLst/>
          </a:prstGeom>
        </p:spPr>
      </p:pic>
      <p:pic>
        <p:nvPicPr>
          <p:cNvPr id="23" name="Imagen 2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820567" y="5030261"/>
            <a:ext cx="874014" cy="874010"/>
          </a:xfrm>
          <a:prstGeom prst="rect">
            <a:avLst/>
          </a:prstGeom>
        </p:spPr>
      </p:pic>
      <p:pic>
        <p:nvPicPr>
          <p:cNvPr id="24" name="Imagen 2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658165" y="5105924"/>
            <a:ext cx="768721" cy="768721"/>
          </a:xfrm>
          <a:prstGeom prst="rect">
            <a:avLst/>
          </a:prstGeom>
        </p:spPr>
      </p:pic>
      <p:sp>
        <p:nvSpPr>
          <p:cNvPr id="25" name="CuadroTexto 24"/>
          <p:cNvSpPr txBox="1"/>
          <p:nvPr/>
        </p:nvSpPr>
        <p:spPr>
          <a:xfrm>
            <a:off x="2207568" y="2660470"/>
            <a:ext cx="7848872" cy="369332"/>
          </a:xfrm>
          <a:prstGeom prst="rect">
            <a:avLst/>
          </a:prstGeom>
          <a:noFill/>
        </p:spPr>
        <p:txBody>
          <a:bodyPr wrap="square" rtlCol="0">
            <a:spAutoFit/>
          </a:bodyPr>
          <a:lstStyle/>
          <a:p>
            <a:pPr marL="342900" indent="-342900">
              <a:spcBef>
                <a:spcPts val="600"/>
              </a:spcBef>
              <a:spcAft>
                <a:spcPts val="600"/>
              </a:spcAft>
              <a:buFont typeface="+mj-lt"/>
              <a:buAutoNum type="arabicPeriod" startAt="2"/>
            </a:pPr>
            <a:r>
              <a:rPr lang="es-CO" dirty="0">
                <a:solidFill>
                  <a:schemeClr val="bg1">
                    <a:lumMod val="50000"/>
                  </a:schemeClr>
                </a:solidFill>
                <a:latin typeface="Calibri" panose="020F0502020204030204" pitchFamily="34" charset="0"/>
              </a:rPr>
              <a:t>Reducción tiempos de Subasta inmuebles SAE</a:t>
            </a:r>
          </a:p>
        </p:txBody>
      </p:sp>
      <p:sp>
        <p:nvSpPr>
          <p:cNvPr id="11" name="Rectángulo 10">
            <a:extLst>
              <a:ext uri="{FF2B5EF4-FFF2-40B4-BE49-F238E27FC236}">
                <a16:creationId xmlns:a16="http://schemas.microsoft.com/office/drawing/2014/main" id="{A19DEBBC-6F3D-48CF-B03E-1924CBD2FDAA}"/>
              </a:ext>
            </a:extLst>
          </p:cNvPr>
          <p:cNvSpPr/>
          <p:nvPr/>
        </p:nvSpPr>
        <p:spPr>
          <a:xfrm>
            <a:off x="0" y="-2"/>
            <a:ext cx="12192000" cy="1013539"/>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2800" b="1" dirty="0"/>
              <a:t>REDUCCIÓN TIEMPO SUBASTAS</a:t>
            </a:r>
          </a:p>
        </p:txBody>
      </p:sp>
      <p:pic>
        <p:nvPicPr>
          <p:cNvPr id="14" name="Imagen 8" descr="Fondos oscuros-01.png">
            <a:extLst>
              <a:ext uri="{FF2B5EF4-FFF2-40B4-BE49-F238E27FC236}">
                <a16:creationId xmlns:a16="http://schemas.microsoft.com/office/drawing/2014/main" id="{CB1201C0-974F-4B76-9F46-359F525D499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2743" y="73423"/>
            <a:ext cx="1970201" cy="940114"/>
          </a:xfrm>
          <a:prstGeom prst="rect">
            <a:avLst/>
          </a:prstGeom>
        </p:spPr>
      </p:pic>
    </p:spTree>
    <p:extLst>
      <p:ext uri="{BB962C8B-B14F-4D97-AF65-F5344CB8AC3E}">
        <p14:creationId xmlns:p14="http://schemas.microsoft.com/office/powerpoint/2010/main" val="189326909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 name="Rectángulo 8"/>
          <p:cNvSpPr/>
          <p:nvPr/>
        </p:nvSpPr>
        <p:spPr>
          <a:xfrm>
            <a:off x="1520603" y="-15"/>
            <a:ext cx="9144000" cy="748903"/>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1600" b="1" dirty="0">
                <a:latin typeface="Arial Narrow" panose="020B0606020202030204" pitchFamily="34" charset="0"/>
              </a:rPr>
              <a:t>REDUCCIÓN TIEMPO SUBASTAS</a:t>
            </a:r>
          </a:p>
        </p:txBody>
      </p:sp>
      <p:pic>
        <p:nvPicPr>
          <p:cNvPr id="10" name="Imagen 8" descr="Fondos oscuros-01.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40681" y="73411"/>
            <a:ext cx="1233817" cy="635238"/>
          </a:xfrm>
          <a:prstGeom prst="rect">
            <a:avLst/>
          </a:prstGeom>
        </p:spPr>
      </p:pic>
      <p:sp>
        <p:nvSpPr>
          <p:cNvPr id="15" name="CuadroTexto 14"/>
          <p:cNvSpPr txBox="1"/>
          <p:nvPr/>
        </p:nvSpPr>
        <p:spPr>
          <a:xfrm>
            <a:off x="785312" y="1704226"/>
            <a:ext cx="4967348" cy="2677656"/>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just"/>
            <a:endParaRPr lang="es-CO" sz="1400" dirty="0">
              <a:solidFill>
                <a:prstClr val="white">
                  <a:lumMod val="50000"/>
                </a:prstClr>
              </a:solidFill>
              <a:latin typeface="Calibri" charset="0"/>
              <a:ea typeface="Calibri" charset="0"/>
              <a:cs typeface="Calibri" charset="0"/>
            </a:endParaRPr>
          </a:p>
          <a:p>
            <a:pPr marL="257175" indent="-257175" algn="just">
              <a:buFont typeface="+mj-lt"/>
              <a:buAutoNum type="arabicPeriod"/>
            </a:pPr>
            <a:r>
              <a:rPr lang="es-CO" sz="1400" dirty="0">
                <a:solidFill>
                  <a:prstClr val="white">
                    <a:lumMod val="50000"/>
                  </a:prstClr>
                </a:solidFill>
                <a:latin typeface="Calibri" charset="0"/>
                <a:ea typeface="Calibri" charset="0"/>
                <a:cs typeface="Calibri" charset="0"/>
              </a:rPr>
              <a:t>Se publica la invitación a ofertar en la página web de CISA.</a:t>
            </a:r>
          </a:p>
          <a:p>
            <a:pPr marL="257175" indent="-257175" algn="just">
              <a:buFont typeface="+mj-lt"/>
              <a:buAutoNum type="arabicPeriod"/>
            </a:pPr>
            <a:r>
              <a:rPr lang="es-CO" sz="1400" dirty="0">
                <a:solidFill>
                  <a:prstClr val="white">
                    <a:lumMod val="50000"/>
                  </a:prstClr>
                </a:solidFill>
                <a:latin typeface="Calibri" charset="0"/>
                <a:ea typeface="Calibri" charset="0"/>
                <a:cs typeface="Calibri" charset="0"/>
              </a:rPr>
              <a:t>Se publica el Formato de Oferta Comercial </a:t>
            </a:r>
            <a:r>
              <a:rPr lang="es-CO" sz="1400" dirty="0" err="1">
                <a:solidFill>
                  <a:prstClr val="white">
                    <a:lumMod val="50000"/>
                  </a:prstClr>
                </a:solidFill>
                <a:latin typeface="Calibri" charset="0"/>
                <a:ea typeface="Calibri" charset="0"/>
                <a:cs typeface="Calibri" charset="0"/>
              </a:rPr>
              <a:t>FOC</a:t>
            </a:r>
            <a:r>
              <a:rPr lang="es-CO" sz="1400" dirty="0">
                <a:solidFill>
                  <a:prstClr val="white">
                    <a:lumMod val="50000"/>
                  </a:prstClr>
                </a:solidFill>
                <a:latin typeface="Calibri" charset="0"/>
                <a:ea typeface="Calibri" charset="0"/>
                <a:cs typeface="Calibri" charset="0"/>
              </a:rPr>
              <a:t> o términos de invitación a ofertar (subasta presencial SAE).</a:t>
            </a:r>
          </a:p>
          <a:p>
            <a:pPr marL="257175" indent="-257175" algn="just">
              <a:buFont typeface="+mj-lt"/>
              <a:buAutoNum type="arabicPeriod"/>
            </a:pPr>
            <a:r>
              <a:rPr lang="es-CO" sz="1400" b="1" dirty="0">
                <a:solidFill>
                  <a:srgbClr val="FF0000"/>
                </a:solidFill>
                <a:latin typeface="Calibri" charset="0"/>
                <a:ea typeface="Calibri" charset="0"/>
                <a:cs typeface="Calibri" charset="0"/>
              </a:rPr>
              <a:t>Se publica cronograma de actividades para: visitas al inmueble, consulta cuarto de datos, solicitud de aclaraciones, presentación de documentos habilitantes, </a:t>
            </a:r>
            <a:r>
              <a:rPr lang="es-CO" sz="1400" b="1" i="1" dirty="0">
                <a:solidFill>
                  <a:srgbClr val="FF0000"/>
                </a:solidFill>
                <a:latin typeface="Calibri" charset="0"/>
                <a:ea typeface="Calibri" charset="0"/>
                <a:cs typeface="Calibri" charset="0"/>
              </a:rPr>
              <a:t>por 30 días hábiles </a:t>
            </a:r>
            <a:r>
              <a:rPr lang="es-CO" sz="1400" b="1" dirty="0">
                <a:solidFill>
                  <a:srgbClr val="FF0000"/>
                </a:solidFill>
                <a:latin typeface="Calibri" charset="0"/>
                <a:ea typeface="Calibri" charset="0"/>
                <a:cs typeface="Calibri" charset="0"/>
              </a:rPr>
              <a:t>por una sola vez.</a:t>
            </a:r>
          </a:p>
          <a:p>
            <a:pPr marL="257175" indent="-257175" algn="just">
              <a:buFont typeface="+mj-lt"/>
              <a:buAutoNum type="arabicPeriod"/>
            </a:pPr>
            <a:r>
              <a:rPr lang="es-CO" sz="1400" dirty="0">
                <a:solidFill>
                  <a:prstClr val="white">
                    <a:lumMod val="50000"/>
                  </a:prstClr>
                </a:solidFill>
                <a:latin typeface="Calibri" charset="0"/>
                <a:ea typeface="Calibri" charset="0"/>
                <a:cs typeface="Calibri" charset="0"/>
              </a:rPr>
              <a:t>Una vez revisada la documentación debidamente diligenciada y habilitada, se cita a la audiencia pública presencial para el caso de las subastas de SAE y para el caso de CISA se da inicio a la puja por 10 días hábiles.</a:t>
            </a:r>
          </a:p>
        </p:txBody>
      </p:sp>
      <p:sp>
        <p:nvSpPr>
          <p:cNvPr id="16" name="CuadroTexto 15"/>
          <p:cNvSpPr txBox="1"/>
          <p:nvPr/>
        </p:nvSpPr>
        <p:spPr>
          <a:xfrm>
            <a:off x="6474916" y="1715706"/>
            <a:ext cx="4967348" cy="2677656"/>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just"/>
            <a:endParaRPr lang="es-CO" sz="1400" dirty="0">
              <a:solidFill>
                <a:prstClr val="white">
                  <a:lumMod val="50000"/>
                </a:prstClr>
              </a:solidFill>
              <a:latin typeface="Calibri" charset="0"/>
              <a:ea typeface="Calibri" charset="0"/>
              <a:cs typeface="Calibri" charset="0"/>
            </a:endParaRPr>
          </a:p>
          <a:p>
            <a:pPr marL="257175" indent="-257175" algn="just">
              <a:buFont typeface="+mj-lt"/>
              <a:buAutoNum type="arabicPeriod"/>
            </a:pPr>
            <a:r>
              <a:rPr lang="es-CO" sz="1400" dirty="0">
                <a:solidFill>
                  <a:prstClr val="white">
                    <a:lumMod val="50000"/>
                  </a:prstClr>
                </a:solidFill>
                <a:latin typeface="Calibri" charset="0"/>
                <a:ea typeface="Calibri" charset="0"/>
                <a:cs typeface="Calibri" charset="0"/>
              </a:rPr>
              <a:t>Se publica la invitación a ofertar en la página web de CISA.</a:t>
            </a:r>
          </a:p>
          <a:p>
            <a:pPr marL="257175" indent="-257175" algn="just">
              <a:buFont typeface="+mj-lt"/>
              <a:buAutoNum type="arabicPeriod"/>
            </a:pPr>
            <a:r>
              <a:rPr lang="es-CO" sz="1400" dirty="0">
                <a:solidFill>
                  <a:prstClr val="white">
                    <a:lumMod val="50000"/>
                  </a:prstClr>
                </a:solidFill>
                <a:latin typeface="Calibri" charset="0"/>
                <a:ea typeface="Calibri" charset="0"/>
                <a:cs typeface="Calibri" charset="0"/>
              </a:rPr>
              <a:t>Se publica el Formato de Oferta Comercial </a:t>
            </a:r>
            <a:r>
              <a:rPr lang="es-CO" sz="1400" dirty="0" err="1">
                <a:solidFill>
                  <a:prstClr val="white">
                    <a:lumMod val="50000"/>
                  </a:prstClr>
                </a:solidFill>
                <a:latin typeface="Calibri" charset="0"/>
                <a:ea typeface="Calibri" charset="0"/>
                <a:cs typeface="Calibri" charset="0"/>
              </a:rPr>
              <a:t>FOC</a:t>
            </a:r>
            <a:r>
              <a:rPr lang="es-CO" sz="1400" dirty="0">
                <a:solidFill>
                  <a:prstClr val="white">
                    <a:lumMod val="50000"/>
                  </a:prstClr>
                </a:solidFill>
                <a:latin typeface="Calibri" charset="0"/>
                <a:ea typeface="Calibri" charset="0"/>
                <a:cs typeface="Calibri" charset="0"/>
              </a:rPr>
              <a:t> o términos de invitación a ofertar (subasta presencial SAE).</a:t>
            </a:r>
          </a:p>
          <a:p>
            <a:pPr marL="257175" indent="-257175" algn="just">
              <a:buFont typeface="+mj-lt"/>
              <a:buAutoNum type="arabicPeriod"/>
            </a:pPr>
            <a:r>
              <a:rPr lang="es-CO" sz="1400" b="1" dirty="0">
                <a:solidFill>
                  <a:srgbClr val="FF0000"/>
                </a:solidFill>
                <a:latin typeface="Calibri" charset="0"/>
                <a:ea typeface="Calibri" charset="0"/>
                <a:cs typeface="Calibri" charset="0"/>
              </a:rPr>
              <a:t>Se publica cronograma de actividades para: visitas al inmueble, consulta cuarto de datos, solicitud de aclaraciones, presentación de documentos habilitantes, </a:t>
            </a:r>
            <a:r>
              <a:rPr lang="es-CO" sz="1400" b="1" i="1" dirty="0">
                <a:solidFill>
                  <a:srgbClr val="FF0000"/>
                </a:solidFill>
                <a:latin typeface="Calibri" charset="0"/>
                <a:ea typeface="Calibri" charset="0"/>
                <a:cs typeface="Calibri" charset="0"/>
              </a:rPr>
              <a:t>por 15 días hábiles </a:t>
            </a:r>
            <a:r>
              <a:rPr lang="es-CO" sz="1400" b="1" dirty="0">
                <a:solidFill>
                  <a:srgbClr val="FF0000"/>
                </a:solidFill>
                <a:latin typeface="Calibri" charset="0"/>
                <a:ea typeface="Calibri" charset="0"/>
                <a:cs typeface="Calibri" charset="0"/>
              </a:rPr>
              <a:t>por una sola vez</a:t>
            </a:r>
            <a:r>
              <a:rPr lang="es-CO" sz="1400" dirty="0">
                <a:solidFill>
                  <a:prstClr val="white">
                    <a:lumMod val="50000"/>
                  </a:prstClr>
                </a:solidFill>
                <a:latin typeface="Calibri" charset="0"/>
                <a:ea typeface="Calibri" charset="0"/>
                <a:cs typeface="Calibri" charset="0"/>
              </a:rPr>
              <a:t>.</a:t>
            </a:r>
          </a:p>
          <a:p>
            <a:pPr marL="257175" indent="-257175" algn="just">
              <a:buFont typeface="+mj-lt"/>
              <a:buAutoNum type="arabicPeriod"/>
            </a:pPr>
            <a:r>
              <a:rPr lang="es-CO" sz="1400" dirty="0">
                <a:solidFill>
                  <a:prstClr val="white">
                    <a:lumMod val="50000"/>
                  </a:prstClr>
                </a:solidFill>
                <a:latin typeface="Calibri" charset="0"/>
                <a:ea typeface="Calibri" charset="0"/>
                <a:cs typeface="Calibri" charset="0"/>
              </a:rPr>
              <a:t>Una vez revisada la documentación debidamente diligenciada y habilitada, se cita a la audiencia pública presencial para el caso de las subastas de SAE y para el caso de CISA se da inicio a la puja por 10 días hábiles.</a:t>
            </a:r>
          </a:p>
        </p:txBody>
      </p:sp>
      <p:sp>
        <p:nvSpPr>
          <p:cNvPr id="17" name="CuadroTexto 16"/>
          <p:cNvSpPr txBox="1"/>
          <p:nvPr/>
        </p:nvSpPr>
        <p:spPr>
          <a:xfrm>
            <a:off x="3680988" y="1144296"/>
            <a:ext cx="894989" cy="461665"/>
          </a:xfrm>
          <a:prstGeom prst="rect">
            <a:avLst/>
          </a:prstGeom>
          <a:noFill/>
        </p:spPr>
        <p:txBody>
          <a:bodyPr wrap="none" rtlCol="0">
            <a:spAutoFit/>
          </a:bodyPr>
          <a:lstStyle/>
          <a:p>
            <a:r>
              <a:rPr lang="es-CO" sz="2400" dirty="0">
                <a:solidFill>
                  <a:prstClr val="black"/>
                </a:solidFill>
              </a:rPr>
              <a:t>Antes</a:t>
            </a:r>
          </a:p>
        </p:txBody>
      </p:sp>
      <p:sp>
        <p:nvSpPr>
          <p:cNvPr id="18" name="CuadroTexto 17"/>
          <p:cNvSpPr txBox="1"/>
          <p:nvPr/>
        </p:nvSpPr>
        <p:spPr>
          <a:xfrm>
            <a:off x="7222757" y="1191621"/>
            <a:ext cx="1245854" cy="461665"/>
          </a:xfrm>
          <a:prstGeom prst="rect">
            <a:avLst/>
          </a:prstGeom>
          <a:noFill/>
        </p:spPr>
        <p:txBody>
          <a:bodyPr wrap="none" rtlCol="0">
            <a:spAutoFit/>
          </a:bodyPr>
          <a:lstStyle/>
          <a:p>
            <a:r>
              <a:rPr lang="es-CO" sz="2400" dirty="0">
                <a:solidFill>
                  <a:prstClr val="black"/>
                </a:solidFill>
              </a:rPr>
              <a:t>Después</a:t>
            </a:r>
          </a:p>
        </p:txBody>
      </p:sp>
      <p:sp>
        <p:nvSpPr>
          <p:cNvPr id="19" name="Rectángulo 18"/>
          <p:cNvSpPr/>
          <p:nvPr/>
        </p:nvSpPr>
        <p:spPr>
          <a:xfrm>
            <a:off x="1300899" y="4784393"/>
            <a:ext cx="9568206" cy="1477328"/>
          </a:xfrm>
          <a:prstGeom prst="rect">
            <a:avLst/>
          </a:prstGeom>
        </p:spPr>
        <p:txBody>
          <a:bodyPr wrap="square">
            <a:spAutoFit/>
          </a:bodyPr>
          <a:lstStyle/>
          <a:p>
            <a:pPr algn="just"/>
            <a:r>
              <a:rPr lang="es-CO" b="1" dirty="0">
                <a:solidFill>
                  <a:prstClr val="white">
                    <a:lumMod val="50000"/>
                  </a:prstClr>
                </a:solidFill>
                <a:latin typeface="Calibri" charset="0"/>
                <a:ea typeface="Calibri" charset="0"/>
                <a:cs typeface="Calibri" charset="0"/>
              </a:rPr>
              <a:t>Dado que el proceso actual tarda 2 meses aproximadamente entre la publicación y la firma de la promesa de compraventa, recomienda a la Junta Directiva acortar el plazo de Oferta Pública Especial - Subasta a 15 días hábiles. Estos 15 días podrán serán prorrogables hasta por 30 días hábiles por una sola vez  a solicitud de la administración o de los clientes interesados.</a:t>
            </a:r>
          </a:p>
          <a:p>
            <a:pPr algn="just"/>
            <a:r>
              <a:rPr lang="es-CO" b="1" dirty="0">
                <a:solidFill>
                  <a:prstClr val="white">
                    <a:lumMod val="50000"/>
                  </a:prstClr>
                </a:solidFill>
                <a:latin typeface="Calibri" charset="0"/>
                <a:ea typeface="Calibri" charset="0"/>
                <a:cs typeface="Calibri" charset="0"/>
              </a:rPr>
              <a:t>La Junta Directiva de CISA del mes de noviembre aprobó la modificación. </a:t>
            </a:r>
          </a:p>
        </p:txBody>
      </p:sp>
      <p:sp>
        <p:nvSpPr>
          <p:cNvPr id="11" name="Rectángulo 10">
            <a:extLst>
              <a:ext uri="{FF2B5EF4-FFF2-40B4-BE49-F238E27FC236}">
                <a16:creationId xmlns:a16="http://schemas.microsoft.com/office/drawing/2014/main" id="{5C7B8890-C5E8-4416-914B-F9977B191E1F}"/>
              </a:ext>
            </a:extLst>
          </p:cNvPr>
          <p:cNvSpPr/>
          <p:nvPr/>
        </p:nvSpPr>
        <p:spPr>
          <a:xfrm>
            <a:off x="0" y="-2"/>
            <a:ext cx="12192000" cy="1013539"/>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2800" b="1" dirty="0"/>
              <a:t>REDUCCIÓN TIEMPO SUBASTAS</a:t>
            </a:r>
          </a:p>
        </p:txBody>
      </p:sp>
      <p:pic>
        <p:nvPicPr>
          <p:cNvPr id="12" name="Imagen 8" descr="Fondos oscuros-01.png">
            <a:extLst>
              <a:ext uri="{FF2B5EF4-FFF2-40B4-BE49-F238E27FC236}">
                <a16:creationId xmlns:a16="http://schemas.microsoft.com/office/drawing/2014/main" id="{BA9A7E98-90CC-41F3-8D13-CD7645068E7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2743" y="73423"/>
            <a:ext cx="1970201" cy="940114"/>
          </a:xfrm>
          <a:prstGeom prst="rect">
            <a:avLst/>
          </a:prstGeom>
        </p:spPr>
      </p:pic>
    </p:spTree>
    <p:extLst>
      <p:ext uri="{BB962C8B-B14F-4D97-AF65-F5344CB8AC3E}">
        <p14:creationId xmlns:p14="http://schemas.microsoft.com/office/powerpoint/2010/main" val="249114920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Resultado de imagen para empres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48478"/>
            <a:ext cx="12227584" cy="7703378"/>
          </a:xfrm>
          <a:prstGeom prst="rect">
            <a:avLst/>
          </a:prstGeom>
          <a:noFill/>
          <a:extLst>
            <a:ext uri="{909E8E84-426E-40DD-AFC4-6F175D3DCCD1}">
              <a14:hiddenFill xmlns:a14="http://schemas.microsoft.com/office/drawing/2010/main">
                <a:solidFill>
                  <a:srgbClr val="FFFFFF"/>
                </a:solidFill>
              </a14:hiddenFill>
            </a:ext>
          </a:extLst>
        </p:spPr>
      </p:pic>
      <p:sp>
        <p:nvSpPr>
          <p:cNvPr id="5" name="Rectángulo 4"/>
          <p:cNvSpPr/>
          <p:nvPr/>
        </p:nvSpPr>
        <p:spPr>
          <a:xfrm>
            <a:off x="0" y="6540500"/>
            <a:ext cx="12197595"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6" name="Rectángulo 5"/>
          <p:cNvSpPr/>
          <p:nvPr/>
        </p:nvSpPr>
        <p:spPr>
          <a:xfrm>
            <a:off x="0" y="0"/>
            <a:ext cx="12192000" cy="119483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8" name="Imagen 7" descr="Fondos oscuros-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250" y="132975"/>
            <a:ext cx="2222501" cy="1067549"/>
          </a:xfrm>
          <a:prstGeom prst="rect">
            <a:avLst/>
          </a:prstGeom>
        </p:spPr>
      </p:pic>
      <p:sp>
        <p:nvSpPr>
          <p:cNvPr id="2" name="Rectángulo 1"/>
          <p:cNvSpPr/>
          <p:nvPr/>
        </p:nvSpPr>
        <p:spPr>
          <a:xfrm>
            <a:off x="6286500" y="2903540"/>
            <a:ext cx="5941084" cy="739773"/>
          </a:xfrm>
          <a:prstGeom prst="rect">
            <a:avLst/>
          </a:prstGeom>
          <a:solidFill>
            <a:srgbClr val="000A8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9" name="Rectángulo 8"/>
          <p:cNvSpPr/>
          <p:nvPr/>
        </p:nvSpPr>
        <p:spPr>
          <a:xfrm>
            <a:off x="5386388" y="3903665"/>
            <a:ext cx="6841196" cy="729320"/>
          </a:xfrm>
          <a:prstGeom prst="rect">
            <a:avLst/>
          </a:prstGeom>
          <a:solidFill>
            <a:srgbClr val="000A8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4" name="CuadroTexto 3"/>
          <p:cNvSpPr txBox="1"/>
          <p:nvPr/>
        </p:nvSpPr>
        <p:spPr>
          <a:xfrm>
            <a:off x="3997380" y="2628900"/>
            <a:ext cx="7974809" cy="2018373"/>
          </a:xfrm>
          <a:prstGeom prst="rect">
            <a:avLst/>
          </a:prstGeom>
          <a:noFill/>
          <a:effectLst>
            <a:outerShdw blurRad="50800" dist="38100" dir="5400000" algn="t" rotWithShape="0">
              <a:prstClr val="black">
                <a:alpha val="40000"/>
              </a:prstClr>
            </a:outerShdw>
          </a:effectLst>
        </p:spPr>
        <p:txBody>
          <a:bodyPr wrap="square" rtlCol="0">
            <a:spAutoFit/>
          </a:bodyPr>
          <a:lstStyle/>
          <a:p>
            <a:pPr algn="r">
              <a:lnSpc>
                <a:spcPct val="150000"/>
              </a:lnSpc>
            </a:pPr>
            <a:r>
              <a:rPr lang="es-CO" sz="4400" dirty="0">
                <a:solidFill>
                  <a:schemeClr val="bg1"/>
                </a:solidFill>
                <a:latin typeface="Arial Black" panose="020B0A04020102020204" pitchFamily="34" charset="0"/>
              </a:rPr>
              <a:t>La Transparencia nuestro mejor Activo</a:t>
            </a:r>
          </a:p>
        </p:txBody>
      </p:sp>
      <p:sp>
        <p:nvSpPr>
          <p:cNvPr id="7" name="Rectángulo 6"/>
          <p:cNvSpPr/>
          <p:nvPr/>
        </p:nvSpPr>
        <p:spPr>
          <a:xfrm>
            <a:off x="4729163" y="5157788"/>
            <a:ext cx="1885950" cy="757237"/>
          </a:xfrm>
          <a:prstGeom prst="rect">
            <a:avLst/>
          </a:prstGeom>
          <a:solidFill>
            <a:srgbClr val="000A8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3" name="CuadroTexto 2"/>
          <p:cNvSpPr txBox="1"/>
          <p:nvPr/>
        </p:nvSpPr>
        <p:spPr>
          <a:xfrm>
            <a:off x="4638959" y="5169148"/>
            <a:ext cx="2081157" cy="707886"/>
          </a:xfrm>
          <a:prstGeom prst="rect">
            <a:avLst/>
          </a:prstGeom>
          <a:noFill/>
        </p:spPr>
        <p:txBody>
          <a:bodyPr wrap="square" rtlCol="0">
            <a:spAutoFit/>
          </a:bodyPr>
          <a:lstStyle/>
          <a:p>
            <a:pPr algn="ctr"/>
            <a:r>
              <a:rPr lang="es-ES_tradnl" sz="4000" b="1" dirty="0">
                <a:solidFill>
                  <a:schemeClr val="bg1"/>
                </a:solidFill>
                <a:latin typeface="Lato" charset="0"/>
                <a:ea typeface="Lato" charset="0"/>
                <a:cs typeface="Lato" charset="0"/>
              </a:rPr>
              <a:t>Gracias</a:t>
            </a:r>
          </a:p>
        </p:txBody>
      </p:sp>
    </p:spTree>
    <p:extLst>
      <p:ext uri="{BB962C8B-B14F-4D97-AF65-F5344CB8AC3E}">
        <p14:creationId xmlns:p14="http://schemas.microsoft.com/office/powerpoint/2010/main" val="379149997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NAME" val="Arrow"/>
</p:tagLst>
</file>

<file path=ppt/tags/tag2.xml><?xml version="1.0" encoding="utf-8"?>
<p:tagLst xmlns:a="http://schemas.openxmlformats.org/drawingml/2006/main" xmlns:r="http://schemas.openxmlformats.org/officeDocument/2006/relationships" xmlns:p="http://schemas.openxmlformats.org/presentationml/2006/main">
  <p:tag name="NAME" val="Arrow"/>
</p:tagLst>
</file>

<file path=ppt/tags/tag3.xml><?xml version="1.0" encoding="utf-8"?>
<p:tagLst xmlns:a="http://schemas.openxmlformats.org/drawingml/2006/main" xmlns:r="http://schemas.openxmlformats.org/officeDocument/2006/relationships" xmlns:p="http://schemas.openxmlformats.org/presentationml/2006/main">
  <p:tag name="NAME" val="Arrow"/>
</p:tagLst>
</file>

<file path=ppt/tags/tag4.xml><?xml version="1.0" encoding="utf-8"?>
<p:tagLst xmlns:a="http://schemas.openxmlformats.org/drawingml/2006/main" xmlns:r="http://schemas.openxmlformats.org/officeDocument/2006/relationships" xmlns:p="http://schemas.openxmlformats.org/presentationml/2006/main">
  <p:tag name="NAME" val="Arrow"/>
</p:tagLst>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Tema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ema1" id="{39BD48F7-799D-44BD-BD91-49F69E67F12E}" vid="{F76ADF41-36D0-4470-8F54-67E5EE8083C2}"/>
    </a:ext>
  </a:extLst>
</a:theme>
</file>

<file path=ppt/theme/theme3.xml><?xml version="1.0" encoding="utf-8"?>
<a:theme xmlns:a="http://schemas.openxmlformats.org/drawingml/2006/main" name="Tema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ema1" id="{39BD48F7-799D-44BD-BD91-49F69E67F12E}" vid="{F76ADF41-36D0-4470-8F54-67E5EE8083C2}"/>
    </a:ext>
  </a:extLst>
</a:theme>
</file>

<file path=ppt/theme/theme4.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18438</TotalTime>
  <Words>4681</Words>
  <Application>Microsoft Office PowerPoint</Application>
  <PresentationFormat>Panorámica</PresentationFormat>
  <Paragraphs>1329</Paragraphs>
  <Slides>51</Slides>
  <Notes>18</Notes>
  <HiddenSlides>5</HiddenSlides>
  <MMClips>0</MMClips>
  <ScaleCrop>false</ScaleCrop>
  <HeadingPairs>
    <vt:vector size="6" baseType="variant">
      <vt:variant>
        <vt:lpstr>Fuentes usadas</vt:lpstr>
      </vt:variant>
      <vt:variant>
        <vt:i4>10</vt:i4>
      </vt:variant>
      <vt:variant>
        <vt:lpstr>Tema</vt:lpstr>
      </vt:variant>
      <vt:variant>
        <vt:i4>3</vt:i4>
      </vt:variant>
      <vt:variant>
        <vt:lpstr>Títulos de diapositiva</vt:lpstr>
      </vt:variant>
      <vt:variant>
        <vt:i4>51</vt:i4>
      </vt:variant>
    </vt:vector>
  </HeadingPairs>
  <TitlesOfParts>
    <vt:vector size="64" baseType="lpstr">
      <vt:lpstr>Arial</vt:lpstr>
      <vt:lpstr>Arial Black</vt:lpstr>
      <vt:lpstr>Arial Narrow</vt:lpstr>
      <vt:lpstr>Calibri</vt:lpstr>
      <vt:lpstr>Lato</vt:lpstr>
      <vt:lpstr>Lato Bold</vt:lpstr>
      <vt:lpstr>Lato Regular</vt:lpstr>
      <vt:lpstr>Raleway</vt:lpstr>
      <vt:lpstr>Times New Roman</vt:lpstr>
      <vt:lpstr>Wingdings</vt:lpstr>
      <vt:lpstr>Tema de Office</vt:lpstr>
      <vt:lpstr>1_Tema1</vt:lpstr>
      <vt:lpstr>Tema1</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Oscar Mauricio Fuentes Bonilla</dc:creator>
  <cp:lastModifiedBy>Rosa Salcedo Camelo</cp:lastModifiedBy>
  <cp:revision>707</cp:revision>
  <cp:lastPrinted>2017-05-30T21:05:11Z</cp:lastPrinted>
  <dcterms:created xsi:type="dcterms:W3CDTF">2015-02-19T23:51:59Z</dcterms:created>
  <dcterms:modified xsi:type="dcterms:W3CDTF">2017-12-14T15:29:41Z</dcterms:modified>
</cp:coreProperties>
</file>