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 id="2147483711" r:id="rId4"/>
    <p:sldMasterId id="2147483723" r:id="rId5"/>
  </p:sldMasterIdLst>
  <p:notesMasterIdLst>
    <p:notesMasterId r:id="rId95"/>
  </p:notesMasterIdLst>
  <p:handoutMasterIdLst>
    <p:handoutMasterId r:id="rId96"/>
  </p:handoutMasterIdLst>
  <p:sldIdLst>
    <p:sldId id="439" r:id="rId6"/>
    <p:sldId id="465" r:id="rId7"/>
    <p:sldId id="791" r:id="rId8"/>
    <p:sldId id="792" r:id="rId9"/>
    <p:sldId id="793" r:id="rId10"/>
    <p:sldId id="794" r:id="rId11"/>
    <p:sldId id="795" r:id="rId12"/>
    <p:sldId id="796" r:id="rId13"/>
    <p:sldId id="797" r:id="rId14"/>
    <p:sldId id="798" r:id="rId15"/>
    <p:sldId id="799" r:id="rId16"/>
    <p:sldId id="800" r:id="rId17"/>
    <p:sldId id="801" r:id="rId18"/>
    <p:sldId id="802" r:id="rId19"/>
    <p:sldId id="803" r:id="rId20"/>
    <p:sldId id="804" r:id="rId21"/>
    <p:sldId id="805" r:id="rId22"/>
    <p:sldId id="806" r:id="rId23"/>
    <p:sldId id="807" r:id="rId24"/>
    <p:sldId id="808" r:id="rId25"/>
    <p:sldId id="809" r:id="rId26"/>
    <p:sldId id="810" r:id="rId27"/>
    <p:sldId id="811" r:id="rId28"/>
    <p:sldId id="812" r:id="rId29"/>
    <p:sldId id="813" r:id="rId30"/>
    <p:sldId id="814" r:id="rId31"/>
    <p:sldId id="815" r:id="rId32"/>
    <p:sldId id="816" r:id="rId33"/>
    <p:sldId id="817" r:id="rId34"/>
    <p:sldId id="820" r:id="rId35"/>
    <p:sldId id="818" r:id="rId36"/>
    <p:sldId id="819" r:id="rId37"/>
    <p:sldId id="821" r:id="rId38"/>
    <p:sldId id="822" r:id="rId39"/>
    <p:sldId id="881" r:id="rId40"/>
    <p:sldId id="882" r:id="rId41"/>
    <p:sldId id="883" r:id="rId42"/>
    <p:sldId id="884" r:id="rId43"/>
    <p:sldId id="885" r:id="rId44"/>
    <p:sldId id="886" r:id="rId45"/>
    <p:sldId id="894" r:id="rId46"/>
    <p:sldId id="837" r:id="rId47"/>
    <p:sldId id="838" r:id="rId48"/>
    <p:sldId id="839" r:id="rId49"/>
    <p:sldId id="840" r:id="rId50"/>
    <p:sldId id="841" r:id="rId51"/>
    <p:sldId id="842" r:id="rId52"/>
    <p:sldId id="843" r:id="rId53"/>
    <p:sldId id="844" r:id="rId54"/>
    <p:sldId id="845" r:id="rId55"/>
    <p:sldId id="846" r:id="rId56"/>
    <p:sldId id="847" r:id="rId57"/>
    <p:sldId id="848" r:id="rId58"/>
    <p:sldId id="849" r:id="rId59"/>
    <p:sldId id="850" r:id="rId60"/>
    <p:sldId id="851" r:id="rId61"/>
    <p:sldId id="852" r:id="rId62"/>
    <p:sldId id="853" r:id="rId63"/>
    <p:sldId id="854" r:id="rId64"/>
    <p:sldId id="855" r:id="rId65"/>
    <p:sldId id="856" r:id="rId66"/>
    <p:sldId id="857" r:id="rId67"/>
    <p:sldId id="858" r:id="rId68"/>
    <p:sldId id="859" r:id="rId69"/>
    <p:sldId id="887" r:id="rId70"/>
    <p:sldId id="888" r:id="rId71"/>
    <p:sldId id="889" r:id="rId72"/>
    <p:sldId id="890" r:id="rId73"/>
    <p:sldId id="891" r:id="rId74"/>
    <p:sldId id="892" r:id="rId75"/>
    <p:sldId id="893" r:id="rId76"/>
    <p:sldId id="895" r:id="rId77"/>
    <p:sldId id="896" r:id="rId78"/>
    <p:sldId id="897" r:id="rId79"/>
    <p:sldId id="898" r:id="rId80"/>
    <p:sldId id="899" r:id="rId81"/>
    <p:sldId id="900" r:id="rId82"/>
    <p:sldId id="901" r:id="rId83"/>
    <p:sldId id="902" r:id="rId84"/>
    <p:sldId id="903" r:id="rId85"/>
    <p:sldId id="861" r:id="rId86"/>
    <p:sldId id="862" r:id="rId87"/>
    <p:sldId id="863" r:id="rId88"/>
    <p:sldId id="864" r:id="rId89"/>
    <p:sldId id="865" r:id="rId90"/>
    <p:sldId id="866" r:id="rId91"/>
    <p:sldId id="867" r:id="rId92"/>
    <p:sldId id="868" r:id="rId93"/>
    <p:sldId id="475" r:id="rId94"/>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microsoft.com/office/2015/10/relationships/revisionInfo" Target="revisionInfo.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notesMaster" Target="notesMasters/notesMaster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presProps" Target="presProps.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martinez\AppData\Local\Microsoft\Windows\INetCache\Content.Outlook\YJJ3WBUY\Proyecto%20de%20enajenaci&#243;n%20tempran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murcia\Documents\Copia%20de%20An&#225;lisis%20planeaci&#243;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proyeccion%20insumo%20comercial.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DISTRIBUCIÓN POR AREAS DEL RECURSO HUMANO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tx>
            <c:strRef>
              <c:f>DATOS!$C$30</c:f>
              <c:strCache>
                <c:ptCount val="1"/>
                <c:pt idx="0">
                  <c:v>Nivel Profesional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DATOS!$B$31:$B$39</c:f>
              <c:strCache>
                <c:ptCount val="9"/>
                <c:pt idx="0">
                  <c:v>Gerencia Comercial </c:v>
                </c:pt>
                <c:pt idx="1">
                  <c:v>Gerencia de Asuntos Legales</c:v>
                </c:pt>
                <c:pt idx="2">
                  <c:v>Gerencia Muebles</c:v>
                </c:pt>
                <c:pt idx="3">
                  <c:v>Sociedades Activas</c:v>
                </c:pt>
                <c:pt idx="4">
                  <c:v>Sociedades en Liquidación</c:v>
                </c:pt>
                <c:pt idx="5">
                  <c:v>Gerencia Técnica</c:v>
                </c:pt>
                <c:pt idx="6">
                  <c:v>Regionales (Alistamiento para la comercialización)</c:v>
                </c:pt>
                <c:pt idx="7">
                  <c:v>Regional (Desalojos)</c:v>
                </c:pt>
                <c:pt idx="8">
                  <c:v>Regionales (Formalización)</c:v>
                </c:pt>
              </c:strCache>
            </c:strRef>
          </c:cat>
          <c:val>
            <c:numRef>
              <c:f>DATOS!$C$31:$C$39</c:f>
              <c:numCache>
                <c:formatCode>General</c:formatCode>
                <c:ptCount val="9"/>
                <c:pt idx="0">
                  <c:v>1</c:v>
                </c:pt>
                <c:pt idx="2">
                  <c:v>2</c:v>
                </c:pt>
                <c:pt idx="5">
                  <c:v>6</c:v>
                </c:pt>
                <c:pt idx="6">
                  <c:v>4</c:v>
                </c:pt>
                <c:pt idx="7">
                  <c:v>11</c:v>
                </c:pt>
              </c:numCache>
            </c:numRef>
          </c:val>
          <c:extLst>
            <c:ext xmlns:c16="http://schemas.microsoft.com/office/drawing/2014/chart" uri="{C3380CC4-5D6E-409C-BE32-E72D297353CC}">
              <c16:uniqueId val="{00000000-8D88-4302-837A-EC1C086171F8}"/>
            </c:ext>
          </c:extLst>
        </c:ser>
        <c:ser>
          <c:idx val="1"/>
          <c:order val="1"/>
          <c:tx>
            <c:strRef>
              <c:f>DATOS!$D$30</c:f>
              <c:strCache>
                <c:ptCount val="1"/>
                <c:pt idx="0">
                  <c:v>Nivel Técnico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DATOS!$B$31:$B$39</c:f>
              <c:strCache>
                <c:ptCount val="9"/>
                <c:pt idx="0">
                  <c:v>Gerencia Comercial </c:v>
                </c:pt>
                <c:pt idx="1">
                  <c:v>Gerencia de Asuntos Legales</c:v>
                </c:pt>
                <c:pt idx="2">
                  <c:v>Gerencia Muebles</c:v>
                </c:pt>
                <c:pt idx="3">
                  <c:v>Sociedades Activas</c:v>
                </c:pt>
                <c:pt idx="4">
                  <c:v>Sociedades en Liquidación</c:v>
                </c:pt>
                <c:pt idx="5">
                  <c:v>Gerencia Técnica</c:v>
                </c:pt>
                <c:pt idx="6">
                  <c:v>Regionales (Alistamiento para la comercialización)</c:v>
                </c:pt>
                <c:pt idx="7">
                  <c:v>Regional (Desalojos)</c:v>
                </c:pt>
                <c:pt idx="8">
                  <c:v>Regionales (Formalización)</c:v>
                </c:pt>
              </c:strCache>
            </c:strRef>
          </c:cat>
          <c:val>
            <c:numRef>
              <c:f>DATOS!$D$31:$D$39</c:f>
              <c:numCache>
                <c:formatCode>General</c:formatCode>
                <c:ptCount val="9"/>
                <c:pt idx="1">
                  <c:v>2</c:v>
                </c:pt>
                <c:pt idx="2">
                  <c:v>2</c:v>
                </c:pt>
                <c:pt idx="3">
                  <c:v>1</c:v>
                </c:pt>
                <c:pt idx="4">
                  <c:v>2</c:v>
                </c:pt>
                <c:pt idx="5">
                  <c:v>3</c:v>
                </c:pt>
                <c:pt idx="6">
                  <c:v>5</c:v>
                </c:pt>
                <c:pt idx="8">
                  <c:v>11</c:v>
                </c:pt>
              </c:numCache>
            </c:numRef>
          </c:val>
          <c:extLst>
            <c:ext xmlns:c16="http://schemas.microsoft.com/office/drawing/2014/chart" uri="{C3380CC4-5D6E-409C-BE32-E72D297353CC}">
              <c16:uniqueId val="{00000001-8D88-4302-837A-EC1C086171F8}"/>
            </c:ext>
          </c:extLst>
        </c:ser>
        <c:dLbls>
          <c:dLblPos val="inEnd"/>
          <c:showLegendKey val="0"/>
          <c:showVal val="1"/>
          <c:showCatName val="0"/>
          <c:showSerName val="0"/>
          <c:showPercent val="0"/>
          <c:showBubbleSize val="0"/>
        </c:dLbls>
        <c:gapWidth val="182"/>
        <c:axId val="499165824"/>
        <c:axId val="499166152"/>
      </c:barChart>
      <c:catAx>
        <c:axId val="499165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99166152"/>
        <c:crosses val="autoZero"/>
        <c:auto val="1"/>
        <c:lblAlgn val="ctr"/>
        <c:lblOffset val="100"/>
        <c:noMultiLvlLbl val="0"/>
      </c:catAx>
      <c:valAx>
        <c:axId val="4991661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9916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800" b="1" i="0" baseline="0">
                <a:effectLst/>
              </a:rPr>
              <a:t>Histograma - Análisis de Cargas</a:t>
            </a:r>
            <a:endParaRPr lang="es-CO">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0006723034487906E-2"/>
          <c:y val="0.27628086230867488"/>
          <c:w val="0.96614246871086662"/>
          <c:h val="0.48783647644782557"/>
        </c:manualLayout>
      </c:layout>
      <c:barChart>
        <c:barDir val="col"/>
        <c:grouping val="stacked"/>
        <c:varyColors val="0"/>
        <c:ser>
          <c:idx val="0"/>
          <c:order val="0"/>
          <c:tx>
            <c:strRef>
              <c:f>Hoja5!$C$33</c:f>
              <c:strCache>
                <c:ptCount val="1"/>
                <c:pt idx="0">
                  <c:v>Comercial</c:v>
                </c:pt>
              </c:strCache>
            </c:strRef>
          </c:tx>
          <c:spPr>
            <a:solidFill>
              <a:schemeClr val="accent1"/>
            </a:solidFill>
            <a:ln>
              <a:noFill/>
            </a:ln>
            <a:effectLst/>
          </c:spPr>
          <c:invertIfNegative val="0"/>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Hoja5!$C$34:$C$55</c:f>
              <c:numCache>
                <c:formatCode>General</c:formatCode>
                <c:ptCount val="22"/>
                <c:pt idx="2">
                  <c:v>1</c:v>
                </c:pt>
                <c:pt idx="3">
                  <c:v>1</c:v>
                </c:pt>
                <c:pt idx="4">
                  <c:v>1</c:v>
                </c:pt>
                <c:pt idx="5">
                  <c:v>1</c:v>
                </c:pt>
                <c:pt idx="6">
                  <c:v>1</c:v>
                </c:pt>
                <c:pt idx="7">
                  <c:v>1</c:v>
                </c:pt>
                <c:pt idx="8">
                  <c:v>1</c:v>
                </c:pt>
                <c:pt idx="9">
                  <c:v>1</c:v>
                </c:pt>
                <c:pt idx="10">
                  <c:v>1</c:v>
                </c:pt>
                <c:pt idx="11">
                  <c:v>1</c:v>
                </c:pt>
                <c:pt idx="12">
                  <c:v>1</c:v>
                </c:pt>
                <c:pt idx="13">
                  <c:v>1</c:v>
                </c:pt>
              </c:numCache>
            </c:numRef>
          </c:val>
          <c:extLst>
            <c:ext xmlns:c16="http://schemas.microsoft.com/office/drawing/2014/chart" uri="{C3380CC4-5D6E-409C-BE32-E72D297353CC}">
              <c16:uniqueId val="{00000000-2606-4FE6-9C42-A716BFD8E11A}"/>
            </c:ext>
          </c:extLst>
        </c:ser>
        <c:ser>
          <c:idx val="1"/>
          <c:order val="1"/>
          <c:tx>
            <c:strRef>
              <c:f>Hoja5!$D$33</c:f>
              <c:strCache>
                <c:ptCount val="1"/>
                <c:pt idx="0">
                  <c:v>Asuntos Legales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Hoja5!$D$34:$D$55</c:f>
              <c:numCache>
                <c:formatCode>General</c:formatCode>
                <c:ptCount val="22"/>
                <c:pt idx="1">
                  <c:v>2</c:v>
                </c:pt>
                <c:pt idx="2">
                  <c:v>2</c:v>
                </c:pt>
                <c:pt idx="3">
                  <c:v>2</c:v>
                </c:pt>
                <c:pt idx="4">
                  <c:v>2</c:v>
                </c:pt>
                <c:pt idx="5">
                  <c:v>2</c:v>
                </c:pt>
                <c:pt idx="6">
                  <c:v>2</c:v>
                </c:pt>
              </c:numCache>
            </c:numRef>
          </c:val>
          <c:extLst>
            <c:ext xmlns:c16="http://schemas.microsoft.com/office/drawing/2014/chart" uri="{C3380CC4-5D6E-409C-BE32-E72D297353CC}">
              <c16:uniqueId val="{00000001-2606-4FE6-9C42-A716BFD8E11A}"/>
            </c:ext>
          </c:extLst>
        </c:ser>
        <c:ser>
          <c:idx val="2"/>
          <c:order val="2"/>
          <c:tx>
            <c:strRef>
              <c:f>Hoja5!$E$33</c:f>
              <c:strCache>
                <c:ptCount val="1"/>
                <c:pt idx="0">
                  <c:v>G Muebles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Hoja5!$E$34:$E$55</c:f>
              <c:numCache>
                <c:formatCode>General</c:formatCode>
                <c:ptCount val="22"/>
                <c:pt idx="1">
                  <c:v>3</c:v>
                </c:pt>
                <c:pt idx="2">
                  <c:v>3</c:v>
                </c:pt>
                <c:pt idx="3">
                  <c:v>3</c:v>
                </c:pt>
                <c:pt idx="4">
                  <c:v>3</c:v>
                </c:pt>
                <c:pt idx="5">
                  <c:v>3</c:v>
                </c:pt>
                <c:pt idx="6">
                  <c:v>3</c:v>
                </c:pt>
                <c:pt idx="7">
                  <c:v>3</c:v>
                </c:pt>
                <c:pt idx="8">
                  <c:v>3</c:v>
                </c:pt>
                <c:pt idx="9">
                  <c:v>3</c:v>
                </c:pt>
                <c:pt idx="10">
                  <c:v>3</c:v>
                </c:pt>
                <c:pt idx="11">
                  <c:v>3</c:v>
                </c:pt>
                <c:pt idx="12">
                  <c:v>3</c:v>
                </c:pt>
              </c:numCache>
            </c:numRef>
          </c:val>
          <c:extLst>
            <c:ext xmlns:c16="http://schemas.microsoft.com/office/drawing/2014/chart" uri="{C3380CC4-5D6E-409C-BE32-E72D297353CC}">
              <c16:uniqueId val="{00000002-2606-4FE6-9C42-A716BFD8E11A}"/>
            </c:ext>
          </c:extLst>
        </c:ser>
        <c:ser>
          <c:idx val="3"/>
          <c:order val="3"/>
          <c:tx>
            <c:strRef>
              <c:f>Hoja5!$F$33</c:f>
              <c:strCache>
                <c:ptCount val="1"/>
                <c:pt idx="0">
                  <c:v>Sociedades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Hoja5!$F$34:$F$55</c:f>
              <c:numCache>
                <c:formatCode>General</c:formatCode>
                <c:ptCount val="22"/>
                <c:pt idx="1">
                  <c:v>2</c:v>
                </c:pt>
                <c:pt idx="2">
                  <c:v>2</c:v>
                </c:pt>
                <c:pt idx="3">
                  <c:v>2</c:v>
                </c:pt>
                <c:pt idx="4">
                  <c:v>2</c:v>
                </c:pt>
                <c:pt idx="5">
                  <c:v>2</c:v>
                </c:pt>
                <c:pt idx="6">
                  <c:v>2</c:v>
                </c:pt>
                <c:pt idx="7">
                  <c:v>2</c:v>
                </c:pt>
                <c:pt idx="8">
                  <c:v>2</c:v>
                </c:pt>
                <c:pt idx="9">
                  <c:v>2</c:v>
                </c:pt>
                <c:pt idx="10">
                  <c:v>2</c:v>
                </c:pt>
                <c:pt idx="11">
                  <c:v>2</c:v>
                </c:pt>
                <c:pt idx="12">
                  <c:v>2</c:v>
                </c:pt>
              </c:numCache>
            </c:numRef>
          </c:val>
          <c:extLst>
            <c:ext xmlns:c16="http://schemas.microsoft.com/office/drawing/2014/chart" uri="{C3380CC4-5D6E-409C-BE32-E72D297353CC}">
              <c16:uniqueId val="{00000003-2606-4FE6-9C42-A716BFD8E11A}"/>
            </c:ext>
          </c:extLst>
        </c:ser>
        <c:ser>
          <c:idx val="4"/>
          <c:order val="4"/>
          <c:tx>
            <c:strRef>
              <c:f>Hoja5!$G$33</c:f>
              <c:strCache>
                <c:ptCount val="1"/>
                <c:pt idx="0">
                  <c:v>Técnica</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Hoja5!$G$34:$G$55</c:f>
              <c:numCache>
                <c:formatCode>General</c:formatCode>
                <c:ptCount val="22"/>
                <c:pt idx="1">
                  <c:v>4</c:v>
                </c:pt>
                <c:pt idx="2">
                  <c:v>4</c:v>
                </c:pt>
                <c:pt idx="3">
                  <c:v>4</c:v>
                </c:pt>
                <c:pt idx="4">
                  <c:v>4</c:v>
                </c:pt>
                <c:pt idx="5">
                  <c:v>4</c:v>
                </c:pt>
                <c:pt idx="6">
                  <c:v>4</c:v>
                </c:pt>
                <c:pt idx="7">
                  <c:v>4</c:v>
                </c:pt>
                <c:pt idx="8">
                  <c:v>4</c:v>
                </c:pt>
                <c:pt idx="9">
                  <c:v>4</c:v>
                </c:pt>
                <c:pt idx="10">
                  <c:v>4</c:v>
                </c:pt>
                <c:pt idx="11">
                  <c:v>4</c:v>
                </c:pt>
                <c:pt idx="12">
                  <c:v>4</c:v>
                </c:pt>
              </c:numCache>
            </c:numRef>
          </c:val>
          <c:extLst>
            <c:ext xmlns:c16="http://schemas.microsoft.com/office/drawing/2014/chart" uri="{C3380CC4-5D6E-409C-BE32-E72D297353CC}">
              <c16:uniqueId val="{00000004-2606-4FE6-9C42-A716BFD8E11A}"/>
            </c:ext>
          </c:extLst>
        </c:ser>
        <c:ser>
          <c:idx val="5"/>
          <c:order val="5"/>
          <c:tx>
            <c:strRef>
              <c:f>Hoja5!$H$33</c:f>
              <c:strCache>
                <c:ptCount val="1"/>
                <c:pt idx="0">
                  <c:v>Regional - Alistamiento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Hoja5!$H$34:$H$55</c:f>
              <c:numCache>
                <c:formatCode>General</c:formatCode>
                <c:ptCount val="22"/>
                <c:pt idx="1">
                  <c:v>11</c:v>
                </c:pt>
                <c:pt idx="2">
                  <c:v>11</c:v>
                </c:pt>
                <c:pt idx="3">
                  <c:v>11</c:v>
                </c:pt>
                <c:pt idx="4">
                  <c:v>11</c:v>
                </c:pt>
                <c:pt idx="5">
                  <c:v>11</c:v>
                </c:pt>
                <c:pt idx="6">
                  <c:v>11</c:v>
                </c:pt>
                <c:pt idx="7">
                  <c:v>11</c:v>
                </c:pt>
                <c:pt idx="8">
                  <c:v>11</c:v>
                </c:pt>
                <c:pt idx="9">
                  <c:v>11</c:v>
                </c:pt>
                <c:pt idx="10">
                  <c:v>11</c:v>
                </c:pt>
                <c:pt idx="11">
                  <c:v>11</c:v>
                </c:pt>
                <c:pt idx="12">
                  <c:v>11</c:v>
                </c:pt>
              </c:numCache>
            </c:numRef>
          </c:val>
          <c:extLst>
            <c:ext xmlns:c16="http://schemas.microsoft.com/office/drawing/2014/chart" uri="{C3380CC4-5D6E-409C-BE32-E72D297353CC}">
              <c16:uniqueId val="{00000005-2606-4FE6-9C42-A716BFD8E11A}"/>
            </c:ext>
          </c:extLst>
        </c:ser>
        <c:ser>
          <c:idx val="6"/>
          <c:order val="6"/>
          <c:tx>
            <c:strRef>
              <c:f>Hoja5!$I$33</c:f>
              <c:strCache>
                <c:ptCount val="1"/>
                <c:pt idx="0">
                  <c:v>Regional Formalizacion</c:v>
                </c:pt>
              </c:strCache>
            </c:strRef>
          </c:tx>
          <c:spPr>
            <a:solidFill>
              <a:schemeClr val="accent1">
                <a:lumMod val="60000"/>
              </a:schemeClr>
            </a:solidFill>
            <a:ln>
              <a:noFill/>
            </a:ln>
            <a:effectLst/>
          </c:spPr>
          <c:invertIfNegative val="0"/>
          <c:dLbls>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06-4FE6-9C42-A716BFD8E11A}"/>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06-4FE6-9C42-A716BFD8E11A}"/>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606-4FE6-9C42-A716BFD8E11A}"/>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606-4FE6-9C42-A716BFD8E11A}"/>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606-4FE6-9C42-A716BFD8E11A}"/>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606-4FE6-9C42-A716BFD8E11A}"/>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606-4FE6-9C42-A716BFD8E11A}"/>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606-4FE6-9C42-A716BFD8E11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606-4FE6-9C42-A716BFD8E11A}"/>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606-4FE6-9C42-A716BFD8E11A}"/>
                </c:ext>
              </c:extLst>
            </c:dLbl>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606-4FE6-9C42-A716BFD8E11A}"/>
                </c:ext>
              </c:extLst>
            </c:dLbl>
            <c:dLbl>
              <c:idx val="2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606-4FE6-9C42-A716BFD8E1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Hoja5!$I$34:$I$55</c:f>
              <c:numCache>
                <c:formatCode>General</c:formatCode>
                <c:ptCount val="22"/>
                <c:pt idx="10">
                  <c:v>11</c:v>
                </c:pt>
                <c:pt idx="11">
                  <c:v>11</c:v>
                </c:pt>
                <c:pt idx="12">
                  <c:v>11</c:v>
                </c:pt>
                <c:pt idx="13">
                  <c:v>11</c:v>
                </c:pt>
                <c:pt idx="14">
                  <c:v>11</c:v>
                </c:pt>
                <c:pt idx="15">
                  <c:v>11</c:v>
                </c:pt>
                <c:pt idx="16">
                  <c:v>11</c:v>
                </c:pt>
                <c:pt idx="17">
                  <c:v>11</c:v>
                </c:pt>
                <c:pt idx="18">
                  <c:v>11</c:v>
                </c:pt>
                <c:pt idx="19">
                  <c:v>11</c:v>
                </c:pt>
                <c:pt idx="20">
                  <c:v>11</c:v>
                </c:pt>
                <c:pt idx="21">
                  <c:v>11</c:v>
                </c:pt>
              </c:numCache>
            </c:numRef>
          </c:val>
          <c:extLst>
            <c:ext xmlns:c16="http://schemas.microsoft.com/office/drawing/2014/chart" uri="{C3380CC4-5D6E-409C-BE32-E72D297353CC}">
              <c16:uniqueId val="{00000012-2606-4FE6-9C42-A716BFD8E11A}"/>
            </c:ext>
          </c:extLst>
        </c:ser>
        <c:ser>
          <c:idx val="7"/>
          <c:order val="7"/>
          <c:tx>
            <c:strRef>
              <c:f>Hoja5!$J$33</c:f>
              <c:strCache>
                <c:ptCount val="1"/>
                <c:pt idx="0">
                  <c:v>Regional Desalojos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Hoja5!$A$34:$B$55</c:f>
              <c:multiLvlStrCache>
                <c:ptCount val="22"/>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pt idx="13">
                    <c:v>oct</c:v>
                  </c:pt>
                  <c:pt idx="14">
                    <c:v>nov</c:v>
                  </c:pt>
                  <c:pt idx="15">
                    <c:v>dic</c:v>
                  </c:pt>
                  <c:pt idx="16">
                    <c:v>ene</c:v>
                  </c:pt>
                  <c:pt idx="17">
                    <c:v>feb</c:v>
                  </c:pt>
                  <c:pt idx="18">
                    <c:v>mar</c:v>
                  </c:pt>
                  <c:pt idx="19">
                    <c:v>abr</c:v>
                  </c:pt>
                  <c:pt idx="20">
                    <c:v>may</c:v>
                  </c:pt>
                  <c:pt idx="21">
                    <c:v>jun</c:v>
                  </c:pt>
                </c:lvl>
                <c:lvl>
                  <c:pt idx="0">
                    <c:v>2017</c:v>
                  </c:pt>
                  <c:pt idx="4">
                    <c:v>2018</c:v>
                  </c:pt>
                  <c:pt idx="16">
                    <c:v>2019</c:v>
                  </c:pt>
                </c:lvl>
              </c:multiLvlStrCache>
            </c:multiLvlStrRef>
          </c:cat>
          <c:val>
            <c:numRef>
              <c:f>Hoja5!$J$34:$J$55</c:f>
              <c:numCache>
                <c:formatCode>General</c:formatCode>
                <c:ptCount val="22"/>
                <c:pt idx="4">
                  <c:v>11</c:v>
                </c:pt>
                <c:pt idx="5">
                  <c:v>11</c:v>
                </c:pt>
                <c:pt idx="6">
                  <c:v>11</c:v>
                </c:pt>
                <c:pt idx="7">
                  <c:v>11</c:v>
                </c:pt>
                <c:pt idx="8">
                  <c:v>11</c:v>
                </c:pt>
                <c:pt idx="9">
                  <c:v>11</c:v>
                </c:pt>
                <c:pt idx="10">
                  <c:v>11</c:v>
                </c:pt>
                <c:pt idx="11">
                  <c:v>11</c:v>
                </c:pt>
                <c:pt idx="12">
                  <c:v>11</c:v>
                </c:pt>
                <c:pt idx="13">
                  <c:v>11</c:v>
                </c:pt>
                <c:pt idx="14">
                  <c:v>11</c:v>
                </c:pt>
                <c:pt idx="15">
                  <c:v>11</c:v>
                </c:pt>
              </c:numCache>
            </c:numRef>
          </c:val>
          <c:extLst>
            <c:ext xmlns:c16="http://schemas.microsoft.com/office/drawing/2014/chart" uri="{C3380CC4-5D6E-409C-BE32-E72D297353CC}">
              <c16:uniqueId val="{00000013-2606-4FE6-9C42-A716BFD8E11A}"/>
            </c:ext>
          </c:extLst>
        </c:ser>
        <c:dLbls>
          <c:showLegendKey val="0"/>
          <c:showVal val="0"/>
          <c:showCatName val="0"/>
          <c:showSerName val="0"/>
          <c:showPercent val="0"/>
          <c:showBubbleSize val="0"/>
        </c:dLbls>
        <c:gapWidth val="219"/>
        <c:overlap val="100"/>
        <c:axId val="1353224255"/>
        <c:axId val="2042479135"/>
      </c:barChart>
      <c:catAx>
        <c:axId val="1353224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42479135"/>
        <c:crosses val="autoZero"/>
        <c:auto val="1"/>
        <c:lblAlgn val="ctr"/>
        <c:lblOffset val="100"/>
        <c:noMultiLvlLbl val="0"/>
      </c:catAx>
      <c:valAx>
        <c:axId val="2042479135"/>
        <c:scaling>
          <c:orientation val="minMax"/>
        </c:scaling>
        <c:delete val="1"/>
        <c:axPos val="l"/>
        <c:numFmt formatCode="General" sourceLinked="1"/>
        <c:majorTickMark val="none"/>
        <c:minorTickMark val="none"/>
        <c:tickLblPos val="nextTo"/>
        <c:crossAx val="1353224255"/>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Hoja1!$A$7</c:f>
              <c:strCache>
                <c:ptCount val="1"/>
                <c:pt idx="0">
                  <c:v>Proy. Acum.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Hoja1!$B$4:$M$4</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Hoja1!$B$7:$M$7</c:f>
              <c:numCache>
                <c:formatCode>"$"#,##0</c:formatCode>
                <c:ptCount val="12"/>
                <c:pt idx="0">
                  <c:v>128057</c:v>
                </c:pt>
                <c:pt idx="1">
                  <c:v>128057</c:v>
                </c:pt>
                <c:pt idx="2">
                  <c:v>156057</c:v>
                </c:pt>
                <c:pt idx="3">
                  <c:v>166057</c:v>
                </c:pt>
                <c:pt idx="4">
                  <c:v>176057</c:v>
                </c:pt>
                <c:pt idx="5">
                  <c:v>189057</c:v>
                </c:pt>
                <c:pt idx="6">
                  <c:v>202057</c:v>
                </c:pt>
                <c:pt idx="7">
                  <c:v>220057</c:v>
                </c:pt>
                <c:pt idx="8">
                  <c:v>234057</c:v>
                </c:pt>
                <c:pt idx="9">
                  <c:v>248057</c:v>
                </c:pt>
                <c:pt idx="10">
                  <c:v>262057</c:v>
                </c:pt>
                <c:pt idx="11">
                  <c:v>266057</c:v>
                </c:pt>
              </c:numCache>
            </c:numRef>
          </c:val>
          <c:extLst>
            <c:ext xmlns:c16="http://schemas.microsoft.com/office/drawing/2014/chart" uri="{C3380CC4-5D6E-409C-BE32-E72D297353CC}">
              <c16:uniqueId val="{00000000-DEBB-4A92-9B5A-302C0434BB9C}"/>
            </c:ext>
          </c:extLst>
        </c:ser>
        <c:dLbls>
          <c:showLegendKey val="0"/>
          <c:showVal val="0"/>
          <c:showCatName val="0"/>
          <c:showSerName val="0"/>
          <c:showPercent val="0"/>
          <c:showBubbleSize val="0"/>
        </c:dLbls>
        <c:gapWidth val="219"/>
        <c:axId val="-1868106272"/>
        <c:axId val="-1868102464"/>
      </c:barChart>
      <c:lineChart>
        <c:grouping val="standard"/>
        <c:varyColors val="0"/>
        <c:ser>
          <c:idx val="0"/>
          <c:order val="0"/>
          <c:tx>
            <c:strRef>
              <c:f>Hoja1!$A$5</c:f>
              <c:strCache>
                <c:ptCount val="1"/>
                <c:pt idx="0">
                  <c:v>Proy. Mes</c:v>
                </c:pt>
              </c:strCache>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1-DEBB-4A92-9B5A-302C0434BB9C}"/>
                </c:ext>
              </c:extLst>
            </c:dLbl>
            <c:dLbl>
              <c:idx val="2"/>
              <c:layout>
                <c:manualLayout>
                  <c:x val="-2.6540892576979788E-17"/>
                  <c:y val="-3.24074074074074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BB-4A92-9B5A-302C0434BB9C}"/>
                </c:ext>
              </c:extLst>
            </c:dLbl>
            <c:dLbl>
              <c:idx val="3"/>
              <c:layout>
                <c:manualLayout>
                  <c:x val="1.4477017734346724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BB-4A92-9B5A-302C0434BB9C}"/>
                </c:ext>
              </c:extLst>
            </c:dLbl>
            <c:dLbl>
              <c:idx val="4"/>
              <c:layout>
                <c:manualLayout>
                  <c:x val="2.8954035468693449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EBB-4A92-9B5A-302C0434BB9C}"/>
                </c:ext>
              </c:extLst>
            </c:dLbl>
            <c:dLbl>
              <c:idx val="5"/>
              <c:layout>
                <c:manualLayout>
                  <c:x val="5.3081785153959576E-17"/>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BB-4A92-9B5A-302C0434BB9C}"/>
                </c:ext>
              </c:extLst>
            </c:dLbl>
            <c:dLbl>
              <c:idx val="6"/>
              <c:layout>
                <c:manualLayout>
                  <c:x val="0"/>
                  <c:y val="-3.2407407407407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EBB-4A92-9B5A-302C0434BB9C}"/>
                </c:ext>
              </c:extLst>
            </c:dLbl>
            <c:dLbl>
              <c:idx val="7"/>
              <c:layout>
                <c:manualLayout>
                  <c:x val="7.2385088671732562E-3"/>
                  <c:y val="-3.7037037037037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BB-4A92-9B5A-302C0434BB9C}"/>
                </c:ext>
              </c:extLst>
            </c:dLbl>
            <c:dLbl>
              <c:idx val="8"/>
              <c:layout>
                <c:manualLayout>
                  <c:x val="-1.0616357030791915E-16"/>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EBB-4A92-9B5A-302C0434BB9C}"/>
                </c:ext>
              </c:extLst>
            </c:dLbl>
            <c:dLbl>
              <c:idx val="9"/>
              <c:layout>
                <c:manualLayout>
                  <c:x val="1.4477017734345662E-3"/>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EBB-4A92-9B5A-302C0434BB9C}"/>
                </c:ext>
              </c:extLst>
            </c:dLbl>
            <c:dLbl>
              <c:idx val="10"/>
              <c:layout>
                <c:manualLayout>
                  <c:x val="5.7908070937386898E-3"/>
                  <c:y val="-4.6296296296296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EBB-4A92-9B5A-302C0434BB9C}"/>
                </c:ext>
              </c:extLst>
            </c:dLbl>
            <c:dLbl>
              <c:idx val="11"/>
              <c:layout>
                <c:manualLayout>
                  <c:x val="1.4477017734347787E-3"/>
                  <c:y val="-2.31481481481482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EBB-4A92-9B5A-302C0434BB9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Hoja1!$B$4:$M$4</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Hoja1!$B$5:$M$5</c:f>
              <c:numCache>
                <c:formatCode>General</c:formatCode>
                <c:ptCount val="12"/>
                <c:pt idx="0" formatCode="&quot;$&quot;#,##0">
                  <c:v>128057</c:v>
                </c:pt>
                <c:pt idx="2" formatCode="&quot;$&quot;#,##0">
                  <c:v>28000</c:v>
                </c:pt>
                <c:pt idx="3" formatCode="&quot;$&quot;#,##0">
                  <c:v>10000</c:v>
                </c:pt>
                <c:pt idx="4" formatCode="&quot;$&quot;#,##0">
                  <c:v>10000</c:v>
                </c:pt>
                <c:pt idx="5" formatCode="&quot;$&quot;#,##0">
                  <c:v>13000</c:v>
                </c:pt>
                <c:pt idx="6" formatCode="&quot;$&quot;#,##0">
                  <c:v>13000</c:v>
                </c:pt>
                <c:pt idx="7" formatCode="&quot;$&quot;#,##0">
                  <c:v>18000</c:v>
                </c:pt>
                <c:pt idx="8" formatCode="&quot;$&quot;#,##0">
                  <c:v>14000</c:v>
                </c:pt>
                <c:pt idx="9" formatCode="&quot;$&quot;#,##0">
                  <c:v>14000</c:v>
                </c:pt>
                <c:pt idx="10" formatCode="&quot;$&quot;#,##0">
                  <c:v>14000</c:v>
                </c:pt>
                <c:pt idx="11" formatCode="&quot;$&quot;#,##0">
                  <c:v>4000</c:v>
                </c:pt>
              </c:numCache>
            </c:numRef>
          </c:val>
          <c:smooth val="0"/>
          <c:extLst>
            <c:ext xmlns:c16="http://schemas.microsoft.com/office/drawing/2014/chart" uri="{C3380CC4-5D6E-409C-BE32-E72D297353CC}">
              <c16:uniqueId val="{0000000C-DEBB-4A92-9B5A-302C0434BB9C}"/>
            </c:ext>
          </c:extLst>
        </c:ser>
        <c:ser>
          <c:idx val="2"/>
          <c:order val="2"/>
          <c:tx>
            <c:v>Entrega de activos</c:v>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Hoja1!$A$14:$H$14</c:f>
              <c:numCache>
                <c:formatCode>_-"$"* #,##0_-;\-"$"* #,##0_-;_-"$"* "-"??_-;_-@_-</c:formatCode>
                <c:ptCount val="8"/>
                <c:pt idx="1">
                  <c:v>11939.754999999999</c:v>
                </c:pt>
                <c:pt idx="2">
                  <c:v>8258.5849999999991</c:v>
                </c:pt>
                <c:pt idx="3">
                  <c:v>0</c:v>
                </c:pt>
                <c:pt idx="4">
                  <c:v>1165.4349999999999</c:v>
                </c:pt>
                <c:pt idx="5">
                  <c:v>9260.6</c:v>
                </c:pt>
                <c:pt idx="6">
                  <c:v>0</c:v>
                </c:pt>
                <c:pt idx="7">
                  <c:v>121631.09699999999</c:v>
                </c:pt>
              </c:numCache>
            </c:numRef>
          </c:val>
          <c:smooth val="0"/>
          <c:extLst>
            <c:ext xmlns:c16="http://schemas.microsoft.com/office/drawing/2014/chart" uri="{C3380CC4-5D6E-409C-BE32-E72D297353CC}">
              <c16:uniqueId val="{0000000D-DEBB-4A92-9B5A-302C0434BB9C}"/>
            </c:ext>
          </c:extLst>
        </c:ser>
        <c:dLbls>
          <c:showLegendKey val="0"/>
          <c:showVal val="0"/>
          <c:showCatName val="0"/>
          <c:showSerName val="0"/>
          <c:showPercent val="0"/>
          <c:showBubbleSize val="0"/>
        </c:dLbls>
        <c:marker val="1"/>
        <c:smooth val="0"/>
        <c:axId val="-1868106272"/>
        <c:axId val="-1868102464"/>
      </c:lineChart>
      <c:catAx>
        <c:axId val="-18681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68102464"/>
        <c:crosses val="autoZero"/>
        <c:auto val="1"/>
        <c:lblAlgn val="ctr"/>
        <c:lblOffset val="100"/>
        <c:noMultiLvlLbl val="0"/>
      </c:catAx>
      <c:valAx>
        <c:axId val="-1868102464"/>
        <c:scaling>
          <c:orientation val="minMax"/>
        </c:scaling>
        <c:delete val="1"/>
        <c:axPos val="l"/>
        <c:numFmt formatCode="&quot;$&quot;#,##0" sourceLinked="1"/>
        <c:majorTickMark val="none"/>
        <c:minorTickMark val="none"/>
        <c:tickLblPos val="nextTo"/>
        <c:crossAx val="-18681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iagrams/_rels/data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iagrams/_rels/data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image" Target="../media/image43.png"/></Relationships>
</file>

<file path=ppt/diagrams/_rels/data5.xml.rels><?xml version="1.0" encoding="UTF-8" standalone="yes"?>
<Relationships xmlns="http://schemas.openxmlformats.org/package/2006/relationships"><Relationship Id="rId1" Type="http://schemas.openxmlformats.org/officeDocument/2006/relationships/image" Target="../media/image45.png"/></Relationships>
</file>

<file path=ppt/diagrams/_rels/data11.xml.rels><?xml version="1.0" encoding="UTF-8" standalone="yes"?>
<Relationships xmlns="http://schemas.openxmlformats.org/package/2006/relationships"><Relationship Id="rId1" Type="http://schemas.openxmlformats.org/officeDocument/2006/relationships/image" Target="../media/image47.jpg"/></Relationships>
</file>

<file path=ppt/diagrams/_rels/drawing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iagrams/_rels/drawing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iagrams/_rels/drawing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image" Target="../media/image43.png"/></Relationships>
</file>

<file path=ppt/diagrams/_rels/drawing5.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4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BFEF2A-BAB7-49CD-9ACD-09AE3DDA61D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156EAF2E-9B89-4C24-A017-681F5EE49457}">
      <dgm:prSet phldrT="[Texto]" custT="1"/>
      <dgm:spPr/>
      <dgm:t>
        <a:bodyPr/>
        <a:lstStyle/>
        <a:p>
          <a:r>
            <a:rPr lang="es-CO" sz="1800" b="1" dirty="0">
              <a:effectLst/>
              <a:latin typeface="Arial Narrow" panose="020B0606020202030204" pitchFamily="34" charset="0"/>
            </a:rPr>
            <a:t>OBJETO</a:t>
          </a:r>
          <a:endParaRPr lang="es-ES" sz="1800" b="1" dirty="0">
            <a:latin typeface="Arial Narrow" panose="020B0606020202030204" pitchFamily="34" charset="0"/>
          </a:endParaRPr>
        </a:p>
      </dgm:t>
    </dgm:pt>
    <dgm:pt modelId="{A6DB185C-506B-4D56-A1C7-9017EACC57E1}" type="parTrans" cxnId="{F88B4B88-13E9-442A-8B6D-4007064BE07F}">
      <dgm:prSet/>
      <dgm:spPr/>
      <dgm:t>
        <a:bodyPr/>
        <a:lstStyle/>
        <a:p>
          <a:endParaRPr lang="es-ES" sz="2000">
            <a:latin typeface="Arial Narrow" panose="020B0606020202030204" pitchFamily="34" charset="0"/>
          </a:endParaRPr>
        </a:p>
      </dgm:t>
    </dgm:pt>
    <dgm:pt modelId="{37805E63-C288-4558-802C-C343AB2BECEE}" type="sibTrans" cxnId="{F88B4B88-13E9-442A-8B6D-4007064BE07F}">
      <dgm:prSet/>
      <dgm:spPr/>
      <dgm:t>
        <a:bodyPr/>
        <a:lstStyle/>
        <a:p>
          <a:endParaRPr lang="es-ES" sz="2000">
            <a:latin typeface="Arial Narrow" panose="020B0606020202030204" pitchFamily="34" charset="0"/>
          </a:endParaRPr>
        </a:p>
      </dgm:t>
    </dgm:pt>
    <dgm:pt modelId="{A109A7D2-B62F-422D-AABA-909FDB0B0363}">
      <dgm:prSet phldrT="[Texto]" custT="1"/>
      <dgm:spPr/>
      <dgm:t>
        <a:bodyPr/>
        <a:lstStyle/>
        <a:p>
          <a:r>
            <a:rPr lang="es-CO" sz="1800" dirty="0">
              <a:effectLst/>
              <a:latin typeface="Arial Narrow" panose="020B0606020202030204" pitchFamily="34" charset="0"/>
            </a:rPr>
            <a:t>PLAZO DE EJECUCIÓN Y VIGENCIA DEL CONTRATO</a:t>
          </a:r>
          <a:endParaRPr lang="es-ES" sz="1800" dirty="0">
            <a:latin typeface="Arial Narrow" panose="020B0606020202030204" pitchFamily="34" charset="0"/>
          </a:endParaRPr>
        </a:p>
      </dgm:t>
    </dgm:pt>
    <dgm:pt modelId="{7A6C2DA6-281E-45F2-914F-DD0EC63A4DF9}" type="parTrans" cxnId="{1E02C003-C5C3-4D4A-A20F-D48BE6495C83}">
      <dgm:prSet/>
      <dgm:spPr/>
      <dgm:t>
        <a:bodyPr/>
        <a:lstStyle/>
        <a:p>
          <a:endParaRPr lang="es-ES" sz="2000">
            <a:latin typeface="Arial Narrow" panose="020B0606020202030204" pitchFamily="34" charset="0"/>
          </a:endParaRPr>
        </a:p>
      </dgm:t>
    </dgm:pt>
    <dgm:pt modelId="{C88B85B5-82D8-4AAB-A41A-65AD59730A16}" type="sibTrans" cxnId="{1E02C003-C5C3-4D4A-A20F-D48BE6495C83}">
      <dgm:prSet/>
      <dgm:spPr/>
      <dgm:t>
        <a:bodyPr/>
        <a:lstStyle/>
        <a:p>
          <a:endParaRPr lang="es-ES" sz="2000">
            <a:latin typeface="Arial Narrow" panose="020B0606020202030204" pitchFamily="34" charset="0"/>
          </a:endParaRPr>
        </a:p>
      </dgm:t>
    </dgm:pt>
    <dgm:pt modelId="{7905F768-125E-4201-A14F-03F3669885BF}">
      <dgm:prSet phldrT="[Texto]" custT="1"/>
      <dgm:spPr/>
      <dgm:t>
        <a:bodyPr/>
        <a:lstStyle/>
        <a:p>
          <a:pPr algn="just"/>
          <a:r>
            <a:rPr lang="es-CO" sz="1800" b="0" dirty="0">
              <a:effectLst/>
              <a:latin typeface="Arial Narrow" panose="020B0606020202030204" pitchFamily="34" charset="0"/>
            </a:rPr>
            <a:t>La ejecución del contrato será de quince (15) meses o hasta agotar el presupuesto, lo primero que ocurra, contando a partir de la suscripción del acta de inicio, previa legalización del contrato. </a:t>
          </a:r>
          <a:endParaRPr lang="es-ES" sz="1800" dirty="0">
            <a:latin typeface="Arial Narrow" panose="020B0606020202030204" pitchFamily="34" charset="0"/>
          </a:endParaRPr>
        </a:p>
      </dgm:t>
    </dgm:pt>
    <dgm:pt modelId="{16875AD0-CB82-458B-B7F2-A8489D055EA8}" type="parTrans" cxnId="{113BE34B-F82D-4FAF-ABD0-3C7958EA04C4}">
      <dgm:prSet/>
      <dgm:spPr/>
      <dgm:t>
        <a:bodyPr/>
        <a:lstStyle/>
        <a:p>
          <a:endParaRPr lang="es-ES" sz="2000">
            <a:latin typeface="Arial Narrow" panose="020B0606020202030204" pitchFamily="34" charset="0"/>
          </a:endParaRPr>
        </a:p>
      </dgm:t>
    </dgm:pt>
    <dgm:pt modelId="{D1D07930-9970-468F-B571-1570F1F02400}" type="sibTrans" cxnId="{113BE34B-F82D-4FAF-ABD0-3C7958EA04C4}">
      <dgm:prSet/>
      <dgm:spPr/>
      <dgm:t>
        <a:bodyPr/>
        <a:lstStyle/>
        <a:p>
          <a:endParaRPr lang="es-ES" sz="2000">
            <a:latin typeface="Arial Narrow" panose="020B0606020202030204" pitchFamily="34" charset="0"/>
          </a:endParaRPr>
        </a:p>
      </dgm:t>
    </dgm:pt>
    <dgm:pt modelId="{A8BBE881-2080-4394-A7D0-6C225DB1DB01}">
      <dgm:prSet phldrT="[Texto]" custT="1"/>
      <dgm:spPr/>
      <dgm:t>
        <a:bodyPr/>
        <a:lstStyle/>
        <a:p>
          <a:pPr algn="just"/>
          <a:r>
            <a:rPr lang="es-CO" sz="1800" b="0" dirty="0">
              <a:effectLst/>
              <a:latin typeface="Arial Narrow" panose="020B0606020202030204" pitchFamily="34" charset="0"/>
            </a:rPr>
            <a:t>Contratar una (1) Empresa de Servicios Temporales – EST – que preste el servicio especializado de administración de personal en misión, requeridos por la SAE SAS, de conformidad con los términos de la invitación y la propuesta presentada. </a:t>
          </a:r>
          <a:endParaRPr lang="es-ES" sz="1800" dirty="0">
            <a:latin typeface="Arial Narrow" panose="020B0606020202030204" pitchFamily="34" charset="0"/>
          </a:endParaRPr>
        </a:p>
      </dgm:t>
    </dgm:pt>
    <dgm:pt modelId="{3FD09DB6-D280-4E12-A2A5-AEDB6D9C3511}" type="parTrans" cxnId="{044D59CE-494B-4FD3-BBFC-2D32C1AD937B}">
      <dgm:prSet/>
      <dgm:spPr/>
      <dgm:t>
        <a:bodyPr/>
        <a:lstStyle/>
        <a:p>
          <a:endParaRPr lang="es-ES" sz="2000">
            <a:latin typeface="Arial Narrow" panose="020B0606020202030204" pitchFamily="34" charset="0"/>
          </a:endParaRPr>
        </a:p>
      </dgm:t>
    </dgm:pt>
    <dgm:pt modelId="{66BFBA7A-9F9A-40BD-A6C3-03B18C497801}" type="sibTrans" cxnId="{044D59CE-494B-4FD3-BBFC-2D32C1AD937B}">
      <dgm:prSet/>
      <dgm:spPr/>
      <dgm:t>
        <a:bodyPr/>
        <a:lstStyle/>
        <a:p>
          <a:endParaRPr lang="es-ES" sz="2000">
            <a:latin typeface="Arial Narrow" panose="020B0606020202030204" pitchFamily="34" charset="0"/>
          </a:endParaRPr>
        </a:p>
      </dgm:t>
    </dgm:pt>
    <dgm:pt modelId="{C81DDF82-6828-44D5-B61E-9D3D25A4D0C2}">
      <dgm:prSet phldrT="[Texto]" custT="1"/>
      <dgm:spPr/>
      <dgm:t>
        <a:bodyPr/>
        <a:lstStyle/>
        <a:p>
          <a:pPr algn="just"/>
          <a:r>
            <a:rPr lang="es-CO" sz="1800" dirty="0">
              <a:effectLst/>
              <a:latin typeface="Arial Narrow" panose="020B0606020202030204" pitchFamily="34" charset="0"/>
            </a:rPr>
            <a:t>VALOR DEL CONTRATO</a:t>
          </a:r>
          <a:endParaRPr lang="es-ES" sz="1800" dirty="0">
            <a:latin typeface="Arial Narrow" panose="020B0606020202030204" pitchFamily="34" charset="0"/>
          </a:endParaRPr>
        </a:p>
      </dgm:t>
    </dgm:pt>
    <dgm:pt modelId="{C6BCE8AF-097B-4F24-BEE0-D2F08EC3CF25}" type="parTrans" cxnId="{C479EE61-9F3C-4BD4-AD99-C14B70983C23}">
      <dgm:prSet/>
      <dgm:spPr/>
      <dgm:t>
        <a:bodyPr/>
        <a:lstStyle/>
        <a:p>
          <a:endParaRPr lang="es-ES" sz="2000">
            <a:latin typeface="Arial Narrow" panose="020B0606020202030204" pitchFamily="34" charset="0"/>
          </a:endParaRPr>
        </a:p>
      </dgm:t>
    </dgm:pt>
    <dgm:pt modelId="{F9472171-5F7D-48B3-8FC0-DF41D632CE92}" type="sibTrans" cxnId="{C479EE61-9F3C-4BD4-AD99-C14B70983C23}">
      <dgm:prSet/>
      <dgm:spPr/>
      <dgm:t>
        <a:bodyPr/>
        <a:lstStyle/>
        <a:p>
          <a:endParaRPr lang="es-ES" sz="2000">
            <a:latin typeface="Arial Narrow" panose="020B0606020202030204" pitchFamily="34" charset="0"/>
          </a:endParaRPr>
        </a:p>
      </dgm:t>
    </dgm:pt>
    <dgm:pt modelId="{7390873F-00C4-4FB6-94DC-331178BD1A0C}">
      <dgm:prSet phldrT="[Texto]" custT="1"/>
      <dgm:spPr/>
      <dgm:t>
        <a:bodyPr/>
        <a:lstStyle/>
        <a:p>
          <a:pPr algn="just"/>
          <a:r>
            <a:rPr lang="es-ES" sz="1800" b="0" dirty="0">
              <a:effectLst/>
              <a:latin typeface="Arial Narrow" panose="020B0606020202030204" pitchFamily="34" charset="0"/>
            </a:rPr>
            <a:t>CINCO MIL TRESCIENTOS TREINTA Y OCHO MILLONES DE PESOS MCTE ($5.338.000.000</a:t>
          </a:r>
          <a:r>
            <a:rPr lang="es-CO" sz="1800" b="0" dirty="0">
              <a:effectLst/>
              <a:latin typeface="Arial Narrow" panose="020B0606020202030204" pitchFamily="34" charset="0"/>
            </a:rPr>
            <a:t>)</a:t>
          </a:r>
          <a:endParaRPr lang="es-ES" sz="1800" dirty="0">
            <a:latin typeface="Arial Narrow" panose="020B0606020202030204" pitchFamily="34" charset="0"/>
          </a:endParaRPr>
        </a:p>
      </dgm:t>
    </dgm:pt>
    <dgm:pt modelId="{0EC3CC51-76FB-4F30-9E73-EA47FE62EC23}" type="parTrans" cxnId="{7F0FCDBD-AC8A-4D0F-8ADB-F8A64BD9695C}">
      <dgm:prSet/>
      <dgm:spPr/>
      <dgm:t>
        <a:bodyPr/>
        <a:lstStyle/>
        <a:p>
          <a:endParaRPr lang="es-ES" sz="2000">
            <a:latin typeface="Arial Narrow" panose="020B0606020202030204" pitchFamily="34" charset="0"/>
          </a:endParaRPr>
        </a:p>
      </dgm:t>
    </dgm:pt>
    <dgm:pt modelId="{C5AE534D-AA4F-441D-8F83-4FFE7490CF4B}" type="sibTrans" cxnId="{7F0FCDBD-AC8A-4D0F-8ADB-F8A64BD9695C}">
      <dgm:prSet/>
      <dgm:spPr/>
      <dgm:t>
        <a:bodyPr/>
        <a:lstStyle/>
        <a:p>
          <a:endParaRPr lang="es-ES" sz="2000">
            <a:latin typeface="Arial Narrow" panose="020B0606020202030204" pitchFamily="34" charset="0"/>
          </a:endParaRPr>
        </a:p>
      </dgm:t>
    </dgm:pt>
    <dgm:pt modelId="{668256D9-4246-45BD-B1D9-58C9FC2557DD}">
      <dgm:prSet phldrT="[Texto]" custT="1"/>
      <dgm:spPr/>
      <dgm:t>
        <a:bodyPr/>
        <a:lstStyle/>
        <a:p>
          <a:pPr algn="just"/>
          <a:r>
            <a:rPr lang="es-ES" sz="1800" dirty="0">
              <a:latin typeface="Arial Narrow" panose="020B0606020202030204" pitchFamily="34" charset="0"/>
            </a:rPr>
            <a:t>El contrato iniciaría a partir del </a:t>
          </a:r>
          <a:r>
            <a:rPr lang="es-ES" sz="1800" b="1" dirty="0">
              <a:latin typeface="Arial Narrow" panose="020B0606020202030204" pitchFamily="34" charset="0"/>
            </a:rPr>
            <a:t>1 de noviembre de 2017 y hasta el 31 de diciembre de 2018.</a:t>
          </a:r>
        </a:p>
      </dgm:t>
    </dgm:pt>
    <dgm:pt modelId="{B759485C-A539-4C73-8819-7B2029B56D60}" type="parTrans" cxnId="{BEE6DCE1-6471-43BE-B274-F0A7A89DB4E9}">
      <dgm:prSet/>
      <dgm:spPr/>
      <dgm:t>
        <a:bodyPr/>
        <a:lstStyle/>
        <a:p>
          <a:endParaRPr lang="es-ES" sz="2000">
            <a:latin typeface="Arial Narrow" panose="020B0606020202030204" pitchFamily="34" charset="0"/>
          </a:endParaRPr>
        </a:p>
      </dgm:t>
    </dgm:pt>
    <dgm:pt modelId="{01FCF3F2-6D77-49DD-8A1B-64FEE72DD9C6}" type="sibTrans" cxnId="{BEE6DCE1-6471-43BE-B274-F0A7A89DB4E9}">
      <dgm:prSet/>
      <dgm:spPr/>
      <dgm:t>
        <a:bodyPr/>
        <a:lstStyle/>
        <a:p>
          <a:endParaRPr lang="es-ES" sz="2000">
            <a:latin typeface="Arial Narrow" panose="020B0606020202030204" pitchFamily="34" charset="0"/>
          </a:endParaRPr>
        </a:p>
      </dgm:t>
    </dgm:pt>
    <dgm:pt modelId="{252D786E-FA56-4504-9123-83F58D7FD199}">
      <dgm:prSet phldrT="[Texto]" custT="1"/>
      <dgm:spPr/>
      <dgm:t>
        <a:bodyPr/>
        <a:lstStyle/>
        <a:p>
          <a:pPr algn="just"/>
          <a:r>
            <a:rPr lang="es-ES" sz="1800" dirty="0">
              <a:latin typeface="Arial Narrow" panose="020B0606020202030204" pitchFamily="34" charset="0"/>
            </a:rPr>
            <a:t> Este valor corresponde a $2.940.000.000 para atender los temporales requeridos para reemplazos o labores ocasionales y $2.398.000.000 para el proyecto de enajenación temprana.</a:t>
          </a:r>
        </a:p>
      </dgm:t>
    </dgm:pt>
    <dgm:pt modelId="{F620212D-902E-449E-B543-471BED2F1746}" type="parTrans" cxnId="{21EB2D7C-42C8-46B1-85C6-E9EAF88783D4}">
      <dgm:prSet/>
      <dgm:spPr/>
      <dgm:t>
        <a:bodyPr/>
        <a:lstStyle/>
        <a:p>
          <a:endParaRPr lang="es-ES" sz="2000">
            <a:latin typeface="Arial Narrow" panose="020B0606020202030204" pitchFamily="34" charset="0"/>
          </a:endParaRPr>
        </a:p>
      </dgm:t>
    </dgm:pt>
    <dgm:pt modelId="{AB014FE0-3AAA-42D8-ABF1-F08FCDC170D4}" type="sibTrans" cxnId="{21EB2D7C-42C8-46B1-85C6-E9EAF88783D4}">
      <dgm:prSet/>
      <dgm:spPr/>
      <dgm:t>
        <a:bodyPr/>
        <a:lstStyle/>
        <a:p>
          <a:endParaRPr lang="es-ES" sz="2000">
            <a:latin typeface="Arial Narrow" panose="020B0606020202030204" pitchFamily="34" charset="0"/>
          </a:endParaRPr>
        </a:p>
      </dgm:t>
    </dgm:pt>
    <dgm:pt modelId="{758B7F0D-ABE6-445B-8A25-ACC6ADC7B11E}" type="pres">
      <dgm:prSet presAssocID="{A4BFEF2A-BAB7-49CD-9ACD-09AE3DDA61DE}" presName="linear" presStyleCnt="0">
        <dgm:presLayoutVars>
          <dgm:dir/>
          <dgm:animLvl val="lvl"/>
          <dgm:resizeHandles val="exact"/>
        </dgm:presLayoutVars>
      </dgm:prSet>
      <dgm:spPr/>
    </dgm:pt>
    <dgm:pt modelId="{71DA87A0-2BB0-43E4-B7B2-622E464BA3A1}" type="pres">
      <dgm:prSet presAssocID="{156EAF2E-9B89-4C24-A017-681F5EE49457}" presName="parentLin" presStyleCnt="0"/>
      <dgm:spPr/>
    </dgm:pt>
    <dgm:pt modelId="{95CAC798-062F-49CD-98BB-3649BEFB2B00}" type="pres">
      <dgm:prSet presAssocID="{156EAF2E-9B89-4C24-A017-681F5EE49457}" presName="parentLeftMargin" presStyleLbl="node1" presStyleIdx="0" presStyleCnt="3"/>
      <dgm:spPr/>
    </dgm:pt>
    <dgm:pt modelId="{3A1A9AEF-835F-4DD8-BC5D-7B0C9391F93A}" type="pres">
      <dgm:prSet presAssocID="{156EAF2E-9B89-4C24-A017-681F5EE49457}" presName="parentText" presStyleLbl="node1" presStyleIdx="0" presStyleCnt="3">
        <dgm:presLayoutVars>
          <dgm:chMax val="0"/>
          <dgm:bulletEnabled val="1"/>
        </dgm:presLayoutVars>
      </dgm:prSet>
      <dgm:spPr/>
    </dgm:pt>
    <dgm:pt modelId="{F3F02498-B4F9-4524-B847-38F7A896D61B}" type="pres">
      <dgm:prSet presAssocID="{156EAF2E-9B89-4C24-A017-681F5EE49457}" presName="negativeSpace" presStyleCnt="0"/>
      <dgm:spPr/>
    </dgm:pt>
    <dgm:pt modelId="{6E1D35A9-0AC2-44BC-993D-CFBCE6E858A9}" type="pres">
      <dgm:prSet presAssocID="{156EAF2E-9B89-4C24-A017-681F5EE49457}" presName="childText" presStyleLbl="conFgAcc1" presStyleIdx="0" presStyleCnt="3">
        <dgm:presLayoutVars>
          <dgm:bulletEnabled val="1"/>
        </dgm:presLayoutVars>
      </dgm:prSet>
      <dgm:spPr/>
    </dgm:pt>
    <dgm:pt modelId="{22A7AAE5-27B8-44C2-9264-C98E4BCF76DB}" type="pres">
      <dgm:prSet presAssocID="{37805E63-C288-4558-802C-C343AB2BECEE}" presName="spaceBetweenRectangles" presStyleCnt="0"/>
      <dgm:spPr/>
    </dgm:pt>
    <dgm:pt modelId="{5ADD632F-F12B-45B8-8E17-F5A02861C503}" type="pres">
      <dgm:prSet presAssocID="{C81DDF82-6828-44D5-B61E-9D3D25A4D0C2}" presName="parentLin" presStyleCnt="0"/>
      <dgm:spPr/>
    </dgm:pt>
    <dgm:pt modelId="{1CD2FC5B-9DAF-4300-B442-E69759C996E9}" type="pres">
      <dgm:prSet presAssocID="{C81DDF82-6828-44D5-B61E-9D3D25A4D0C2}" presName="parentLeftMargin" presStyleLbl="node1" presStyleIdx="0" presStyleCnt="3"/>
      <dgm:spPr/>
    </dgm:pt>
    <dgm:pt modelId="{9CD159FC-A0B0-406F-BE9F-7E0EDD981A68}" type="pres">
      <dgm:prSet presAssocID="{C81DDF82-6828-44D5-B61E-9D3D25A4D0C2}" presName="parentText" presStyleLbl="node1" presStyleIdx="1" presStyleCnt="3">
        <dgm:presLayoutVars>
          <dgm:chMax val="0"/>
          <dgm:bulletEnabled val="1"/>
        </dgm:presLayoutVars>
      </dgm:prSet>
      <dgm:spPr/>
    </dgm:pt>
    <dgm:pt modelId="{5061529E-4458-4F55-AE3B-DCE8D7038AD6}" type="pres">
      <dgm:prSet presAssocID="{C81DDF82-6828-44D5-B61E-9D3D25A4D0C2}" presName="negativeSpace" presStyleCnt="0"/>
      <dgm:spPr/>
    </dgm:pt>
    <dgm:pt modelId="{B39EF566-E0E6-40C6-AB23-3E191B9359B6}" type="pres">
      <dgm:prSet presAssocID="{C81DDF82-6828-44D5-B61E-9D3D25A4D0C2}" presName="childText" presStyleLbl="conFgAcc1" presStyleIdx="1" presStyleCnt="3">
        <dgm:presLayoutVars>
          <dgm:bulletEnabled val="1"/>
        </dgm:presLayoutVars>
      </dgm:prSet>
      <dgm:spPr/>
    </dgm:pt>
    <dgm:pt modelId="{64894599-F9BB-4B60-8652-B76878A6E52D}" type="pres">
      <dgm:prSet presAssocID="{F9472171-5F7D-48B3-8FC0-DF41D632CE92}" presName="spaceBetweenRectangles" presStyleCnt="0"/>
      <dgm:spPr/>
    </dgm:pt>
    <dgm:pt modelId="{0994A15A-632C-4CC8-8922-77A497A164EB}" type="pres">
      <dgm:prSet presAssocID="{A109A7D2-B62F-422D-AABA-909FDB0B0363}" presName="parentLin" presStyleCnt="0"/>
      <dgm:spPr/>
    </dgm:pt>
    <dgm:pt modelId="{040CF80B-7B71-42B1-8F34-433FAD40B0E8}" type="pres">
      <dgm:prSet presAssocID="{A109A7D2-B62F-422D-AABA-909FDB0B0363}" presName="parentLeftMargin" presStyleLbl="node1" presStyleIdx="1" presStyleCnt="3"/>
      <dgm:spPr/>
    </dgm:pt>
    <dgm:pt modelId="{0F66E3AE-1DCB-4A4E-97DC-62B479D577C5}" type="pres">
      <dgm:prSet presAssocID="{A109A7D2-B62F-422D-AABA-909FDB0B0363}" presName="parentText" presStyleLbl="node1" presStyleIdx="2" presStyleCnt="3">
        <dgm:presLayoutVars>
          <dgm:chMax val="0"/>
          <dgm:bulletEnabled val="1"/>
        </dgm:presLayoutVars>
      </dgm:prSet>
      <dgm:spPr/>
    </dgm:pt>
    <dgm:pt modelId="{A3B5F992-68D6-4825-AD09-E0830A971AD7}" type="pres">
      <dgm:prSet presAssocID="{A109A7D2-B62F-422D-AABA-909FDB0B0363}" presName="negativeSpace" presStyleCnt="0"/>
      <dgm:spPr/>
    </dgm:pt>
    <dgm:pt modelId="{CF584F40-A8A8-4F3B-8807-76C9E92B9F52}" type="pres">
      <dgm:prSet presAssocID="{A109A7D2-B62F-422D-AABA-909FDB0B0363}" presName="childText" presStyleLbl="conFgAcc1" presStyleIdx="2" presStyleCnt="3">
        <dgm:presLayoutVars>
          <dgm:bulletEnabled val="1"/>
        </dgm:presLayoutVars>
      </dgm:prSet>
      <dgm:spPr/>
    </dgm:pt>
  </dgm:ptLst>
  <dgm:cxnLst>
    <dgm:cxn modelId="{1E02C003-C5C3-4D4A-A20F-D48BE6495C83}" srcId="{A4BFEF2A-BAB7-49CD-9ACD-09AE3DDA61DE}" destId="{A109A7D2-B62F-422D-AABA-909FDB0B0363}" srcOrd="2" destOrd="0" parTransId="{7A6C2DA6-281E-45F2-914F-DD0EC63A4DF9}" sibTransId="{C88B85B5-82D8-4AAB-A41A-65AD59730A16}"/>
    <dgm:cxn modelId="{3C13550A-61B3-4187-9207-252DC1BCA9A2}" type="presOf" srcId="{252D786E-FA56-4504-9123-83F58D7FD199}" destId="{B39EF566-E0E6-40C6-AB23-3E191B9359B6}" srcOrd="0" destOrd="1" presId="urn:microsoft.com/office/officeart/2005/8/layout/list1"/>
    <dgm:cxn modelId="{B894FF15-F56B-4D46-8091-912439022EAC}" type="presOf" srcId="{A109A7D2-B62F-422D-AABA-909FDB0B0363}" destId="{0F66E3AE-1DCB-4A4E-97DC-62B479D577C5}" srcOrd="1" destOrd="0" presId="urn:microsoft.com/office/officeart/2005/8/layout/list1"/>
    <dgm:cxn modelId="{C479EE61-9F3C-4BD4-AD99-C14B70983C23}" srcId="{A4BFEF2A-BAB7-49CD-9ACD-09AE3DDA61DE}" destId="{C81DDF82-6828-44D5-B61E-9D3D25A4D0C2}" srcOrd="1" destOrd="0" parTransId="{C6BCE8AF-097B-4F24-BEE0-D2F08EC3CF25}" sibTransId="{F9472171-5F7D-48B3-8FC0-DF41D632CE92}"/>
    <dgm:cxn modelId="{A1EFF863-00D6-43FC-8DE0-26650096299F}" type="presOf" srcId="{A4BFEF2A-BAB7-49CD-9ACD-09AE3DDA61DE}" destId="{758B7F0D-ABE6-445B-8A25-ACC6ADC7B11E}" srcOrd="0" destOrd="0" presId="urn:microsoft.com/office/officeart/2005/8/layout/list1"/>
    <dgm:cxn modelId="{A7A00665-1DCE-4902-91DB-C87A964AA620}" type="presOf" srcId="{C81DDF82-6828-44D5-B61E-9D3D25A4D0C2}" destId="{9CD159FC-A0B0-406F-BE9F-7E0EDD981A68}" srcOrd="1" destOrd="0" presId="urn:microsoft.com/office/officeart/2005/8/layout/list1"/>
    <dgm:cxn modelId="{113BE34B-F82D-4FAF-ABD0-3C7958EA04C4}" srcId="{A109A7D2-B62F-422D-AABA-909FDB0B0363}" destId="{7905F768-125E-4201-A14F-03F3669885BF}" srcOrd="0" destOrd="0" parTransId="{16875AD0-CB82-458B-B7F2-A8489D055EA8}" sibTransId="{D1D07930-9970-468F-B571-1570F1F02400}"/>
    <dgm:cxn modelId="{21EB2D7C-42C8-46B1-85C6-E9EAF88783D4}" srcId="{C81DDF82-6828-44D5-B61E-9D3D25A4D0C2}" destId="{252D786E-FA56-4504-9123-83F58D7FD199}" srcOrd="1" destOrd="0" parTransId="{F620212D-902E-449E-B543-471BED2F1746}" sibTransId="{AB014FE0-3AAA-42D8-ABF1-F08FCDC170D4}"/>
    <dgm:cxn modelId="{F88B4B88-13E9-442A-8B6D-4007064BE07F}" srcId="{A4BFEF2A-BAB7-49CD-9ACD-09AE3DDA61DE}" destId="{156EAF2E-9B89-4C24-A017-681F5EE49457}" srcOrd="0" destOrd="0" parTransId="{A6DB185C-506B-4D56-A1C7-9017EACC57E1}" sibTransId="{37805E63-C288-4558-802C-C343AB2BECEE}"/>
    <dgm:cxn modelId="{2DD2739C-D0F3-4F99-9C0E-234B27CE200B}" type="presOf" srcId="{156EAF2E-9B89-4C24-A017-681F5EE49457}" destId="{3A1A9AEF-835F-4DD8-BC5D-7B0C9391F93A}" srcOrd="1" destOrd="0" presId="urn:microsoft.com/office/officeart/2005/8/layout/list1"/>
    <dgm:cxn modelId="{9E5B09A4-779F-4CF4-9FA0-3186ED06ECE6}" type="presOf" srcId="{7390873F-00C4-4FB6-94DC-331178BD1A0C}" destId="{B39EF566-E0E6-40C6-AB23-3E191B9359B6}" srcOrd="0" destOrd="0" presId="urn:microsoft.com/office/officeart/2005/8/layout/list1"/>
    <dgm:cxn modelId="{1D6ED6A4-C1B9-4E0A-94B3-B413F5EFAEF5}" type="presOf" srcId="{668256D9-4246-45BD-B1D9-58C9FC2557DD}" destId="{CF584F40-A8A8-4F3B-8807-76C9E92B9F52}" srcOrd="0" destOrd="1" presId="urn:microsoft.com/office/officeart/2005/8/layout/list1"/>
    <dgm:cxn modelId="{02BBD3B9-D027-491E-A6D2-7605FB34E2D1}" type="presOf" srcId="{7905F768-125E-4201-A14F-03F3669885BF}" destId="{CF584F40-A8A8-4F3B-8807-76C9E92B9F52}" srcOrd="0" destOrd="0" presId="urn:microsoft.com/office/officeart/2005/8/layout/list1"/>
    <dgm:cxn modelId="{D15B1CBD-D4DD-4094-AC8A-DC726F459B24}" type="presOf" srcId="{C81DDF82-6828-44D5-B61E-9D3D25A4D0C2}" destId="{1CD2FC5B-9DAF-4300-B442-E69759C996E9}" srcOrd="0" destOrd="0" presId="urn:microsoft.com/office/officeart/2005/8/layout/list1"/>
    <dgm:cxn modelId="{7F0FCDBD-AC8A-4D0F-8ADB-F8A64BD9695C}" srcId="{C81DDF82-6828-44D5-B61E-9D3D25A4D0C2}" destId="{7390873F-00C4-4FB6-94DC-331178BD1A0C}" srcOrd="0" destOrd="0" parTransId="{0EC3CC51-76FB-4F30-9E73-EA47FE62EC23}" sibTransId="{C5AE534D-AA4F-441D-8F83-4FFE7490CF4B}"/>
    <dgm:cxn modelId="{68DA5BC1-3395-44BA-8DB6-1E120C1E03B1}" type="presOf" srcId="{A109A7D2-B62F-422D-AABA-909FDB0B0363}" destId="{040CF80B-7B71-42B1-8F34-433FAD40B0E8}" srcOrd="0" destOrd="0" presId="urn:microsoft.com/office/officeart/2005/8/layout/list1"/>
    <dgm:cxn modelId="{044D59CE-494B-4FD3-BBFC-2D32C1AD937B}" srcId="{156EAF2E-9B89-4C24-A017-681F5EE49457}" destId="{A8BBE881-2080-4394-A7D0-6C225DB1DB01}" srcOrd="0" destOrd="0" parTransId="{3FD09DB6-D280-4E12-A2A5-AEDB6D9C3511}" sibTransId="{66BFBA7A-9F9A-40BD-A6C3-03B18C497801}"/>
    <dgm:cxn modelId="{88A428DA-0600-4644-B71C-7E6A7C034877}" type="presOf" srcId="{156EAF2E-9B89-4C24-A017-681F5EE49457}" destId="{95CAC798-062F-49CD-98BB-3649BEFB2B00}" srcOrd="0" destOrd="0" presId="urn:microsoft.com/office/officeart/2005/8/layout/list1"/>
    <dgm:cxn modelId="{C870AAE0-9746-4813-81FA-43A1AB6671CB}" type="presOf" srcId="{A8BBE881-2080-4394-A7D0-6C225DB1DB01}" destId="{6E1D35A9-0AC2-44BC-993D-CFBCE6E858A9}" srcOrd="0" destOrd="0" presId="urn:microsoft.com/office/officeart/2005/8/layout/list1"/>
    <dgm:cxn modelId="{BEE6DCE1-6471-43BE-B274-F0A7A89DB4E9}" srcId="{A109A7D2-B62F-422D-AABA-909FDB0B0363}" destId="{668256D9-4246-45BD-B1D9-58C9FC2557DD}" srcOrd="1" destOrd="0" parTransId="{B759485C-A539-4C73-8819-7B2029B56D60}" sibTransId="{01FCF3F2-6D77-49DD-8A1B-64FEE72DD9C6}"/>
    <dgm:cxn modelId="{B62A9016-E4D8-4223-8F9D-07C37AF3AAE4}" type="presParOf" srcId="{758B7F0D-ABE6-445B-8A25-ACC6ADC7B11E}" destId="{71DA87A0-2BB0-43E4-B7B2-622E464BA3A1}" srcOrd="0" destOrd="0" presId="urn:microsoft.com/office/officeart/2005/8/layout/list1"/>
    <dgm:cxn modelId="{0C07F753-B471-4891-BC8A-6E4182DB8DA5}" type="presParOf" srcId="{71DA87A0-2BB0-43E4-B7B2-622E464BA3A1}" destId="{95CAC798-062F-49CD-98BB-3649BEFB2B00}" srcOrd="0" destOrd="0" presId="urn:microsoft.com/office/officeart/2005/8/layout/list1"/>
    <dgm:cxn modelId="{CFDE7B12-2B00-4C73-BB2E-D682C85F8AD1}" type="presParOf" srcId="{71DA87A0-2BB0-43E4-B7B2-622E464BA3A1}" destId="{3A1A9AEF-835F-4DD8-BC5D-7B0C9391F93A}" srcOrd="1" destOrd="0" presId="urn:microsoft.com/office/officeart/2005/8/layout/list1"/>
    <dgm:cxn modelId="{DA8E8268-3D8E-4709-8DF4-2456DC824CA7}" type="presParOf" srcId="{758B7F0D-ABE6-445B-8A25-ACC6ADC7B11E}" destId="{F3F02498-B4F9-4524-B847-38F7A896D61B}" srcOrd="1" destOrd="0" presId="urn:microsoft.com/office/officeart/2005/8/layout/list1"/>
    <dgm:cxn modelId="{35E898C8-56E3-450A-871C-8A30429BB95F}" type="presParOf" srcId="{758B7F0D-ABE6-445B-8A25-ACC6ADC7B11E}" destId="{6E1D35A9-0AC2-44BC-993D-CFBCE6E858A9}" srcOrd="2" destOrd="0" presId="urn:microsoft.com/office/officeart/2005/8/layout/list1"/>
    <dgm:cxn modelId="{751B5117-9E9D-4158-B8D6-48AD330E5412}" type="presParOf" srcId="{758B7F0D-ABE6-445B-8A25-ACC6ADC7B11E}" destId="{22A7AAE5-27B8-44C2-9264-C98E4BCF76DB}" srcOrd="3" destOrd="0" presId="urn:microsoft.com/office/officeart/2005/8/layout/list1"/>
    <dgm:cxn modelId="{AB37C173-69EB-4D88-ABA8-D49034AB69B8}" type="presParOf" srcId="{758B7F0D-ABE6-445B-8A25-ACC6ADC7B11E}" destId="{5ADD632F-F12B-45B8-8E17-F5A02861C503}" srcOrd="4" destOrd="0" presId="urn:microsoft.com/office/officeart/2005/8/layout/list1"/>
    <dgm:cxn modelId="{52E7BE48-55B0-4143-8A07-BF2544AE3675}" type="presParOf" srcId="{5ADD632F-F12B-45B8-8E17-F5A02861C503}" destId="{1CD2FC5B-9DAF-4300-B442-E69759C996E9}" srcOrd="0" destOrd="0" presId="urn:microsoft.com/office/officeart/2005/8/layout/list1"/>
    <dgm:cxn modelId="{E332D19E-58E9-496C-BC1D-95C192B592EF}" type="presParOf" srcId="{5ADD632F-F12B-45B8-8E17-F5A02861C503}" destId="{9CD159FC-A0B0-406F-BE9F-7E0EDD981A68}" srcOrd="1" destOrd="0" presId="urn:microsoft.com/office/officeart/2005/8/layout/list1"/>
    <dgm:cxn modelId="{D3D35799-069D-43B3-8CEF-2A0EF0D57093}" type="presParOf" srcId="{758B7F0D-ABE6-445B-8A25-ACC6ADC7B11E}" destId="{5061529E-4458-4F55-AE3B-DCE8D7038AD6}" srcOrd="5" destOrd="0" presId="urn:microsoft.com/office/officeart/2005/8/layout/list1"/>
    <dgm:cxn modelId="{8762B727-E9C6-4B6D-BBBF-838CAE5C02D4}" type="presParOf" srcId="{758B7F0D-ABE6-445B-8A25-ACC6ADC7B11E}" destId="{B39EF566-E0E6-40C6-AB23-3E191B9359B6}" srcOrd="6" destOrd="0" presId="urn:microsoft.com/office/officeart/2005/8/layout/list1"/>
    <dgm:cxn modelId="{3EA7B6E3-858B-4D55-BDBC-34E5F425EE39}" type="presParOf" srcId="{758B7F0D-ABE6-445B-8A25-ACC6ADC7B11E}" destId="{64894599-F9BB-4B60-8652-B76878A6E52D}" srcOrd="7" destOrd="0" presId="urn:microsoft.com/office/officeart/2005/8/layout/list1"/>
    <dgm:cxn modelId="{17617E9C-B058-42AD-B124-100385D0E6A1}" type="presParOf" srcId="{758B7F0D-ABE6-445B-8A25-ACC6ADC7B11E}" destId="{0994A15A-632C-4CC8-8922-77A497A164EB}" srcOrd="8" destOrd="0" presId="urn:microsoft.com/office/officeart/2005/8/layout/list1"/>
    <dgm:cxn modelId="{A153CCE9-8A73-489F-8949-A47ABE21C743}" type="presParOf" srcId="{0994A15A-632C-4CC8-8922-77A497A164EB}" destId="{040CF80B-7B71-42B1-8F34-433FAD40B0E8}" srcOrd="0" destOrd="0" presId="urn:microsoft.com/office/officeart/2005/8/layout/list1"/>
    <dgm:cxn modelId="{0EF42FE6-B305-476E-B1FC-6CA87A969B8D}" type="presParOf" srcId="{0994A15A-632C-4CC8-8922-77A497A164EB}" destId="{0F66E3AE-1DCB-4A4E-97DC-62B479D577C5}" srcOrd="1" destOrd="0" presId="urn:microsoft.com/office/officeart/2005/8/layout/list1"/>
    <dgm:cxn modelId="{CF75184E-5862-4FDE-807E-CD97A9DE4E92}" type="presParOf" srcId="{758B7F0D-ABE6-445B-8A25-ACC6ADC7B11E}" destId="{A3B5F992-68D6-4825-AD09-E0830A971AD7}" srcOrd="9" destOrd="0" presId="urn:microsoft.com/office/officeart/2005/8/layout/list1"/>
    <dgm:cxn modelId="{8851E803-92EA-474F-A2E3-B243600763AB}" type="presParOf" srcId="{758B7F0D-ABE6-445B-8A25-ACC6ADC7B11E}" destId="{CF584F40-A8A8-4F3B-8807-76C9E92B9F5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4F3D11-7972-4854-AC8E-9EE160D8EFB6}"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s-ES"/>
        </a:p>
      </dgm:t>
    </dgm:pt>
    <dgm:pt modelId="{CB6DA833-C496-4AC0-B765-D31A4F89541A}">
      <dgm:prSet phldrT="[Texto]" custT="1"/>
      <dgm:spPr/>
      <dgm:t>
        <a:bodyPr/>
        <a:lstStyle/>
        <a:p>
          <a:pPr algn="l"/>
          <a:r>
            <a:rPr lang="es-CO" sz="2100" b="1" dirty="0">
              <a:solidFill>
                <a:schemeClr val="tx1"/>
              </a:solidFill>
            </a:rPr>
            <a:t>1. Sea necesario u obligatorio dada su naturaleza.</a:t>
          </a:r>
        </a:p>
        <a:p>
          <a:pPr algn="just"/>
          <a:r>
            <a:rPr lang="es-CO" sz="1900" dirty="0">
              <a:solidFill>
                <a:schemeClr val="tx1"/>
              </a:solidFill>
            </a:rPr>
            <a:t>Esta causal se justifica para los casos especiales que se identifiquen en SAE, en donde no apliquen ninguna de las otras 6 causales, pero que por criterios de administración se requiera la enajenación temprana</a:t>
          </a:r>
          <a:endParaRPr lang="es-ES" sz="2100" b="1" dirty="0">
            <a:solidFill>
              <a:schemeClr val="tx1"/>
            </a:solidFill>
          </a:endParaRPr>
        </a:p>
      </dgm:t>
    </dgm:pt>
    <dgm:pt modelId="{AD085621-CF72-4514-A66C-4C0398B6A1F5}" type="parTrans" cxnId="{4C2C6EB2-01A3-4AC4-86BF-90E7F991706E}">
      <dgm:prSet/>
      <dgm:spPr/>
      <dgm:t>
        <a:bodyPr/>
        <a:lstStyle/>
        <a:p>
          <a:endParaRPr lang="es-ES"/>
        </a:p>
      </dgm:t>
    </dgm:pt>
    <dgm:pt modelId="{B409D1AE-D2C3-408B-BCC4-C78FC6DF93EA}" type="sibTrans" cxnId="{4C2C6EB2-01A3-4AC4-86BF-90E7F991706E}">
      <dgm:prSet/>
      <dgm:spPr/>
      <dgm:t>
        <a:bodyPr/>
        <a:lstStyle/>
        <a:p>
          <a:endParaRPr lang="es-ES"/>
        </a:p>
      </dgm:t>
    </dgm:pt>
    <dgm:pt modelId="{0284D89A-A3A5-45F0-B914-5536DCBDAC9B}">
      <dgm:prSet phldrT="[Texto]" custT="1"/>
      <dgm:spPr/>
      <dgm:t>
        <a:bodyPr/>
        <a:lstStyle/>
        <a:p>
          <a:pPr algn="just"/>
          <a:r>
            <a:rPr lang="es-CO" sz="2100" b="1" dirty="0">
              <a:solidFill>
                <a:schemeClr val="tx1"/>
              </a:solidFill>
            </a:rPr>
            <a:t> 2. Representen un peligro para el medio ambiente. </a:t>
          </a:r>
        </a:p>
        <a:p>
          <a:pPr algn="just">
            <a:buFont typeface="Wingdings" panose="05000000000000000000" pitchFamily="2" charset="2"/>
            <a:buChar char=""/>
          </a:pPr>
          <a:r>
            <a:rPr lang="es-CO" sz="1900" dirty="0">
              <a:solidFill>
                <a:schemeClr val="tx1"/>
              </a:solidFill>
            </a:rPr>
            <a:t>- Concepto técnico a través de experto con perfil especifico, de acuerdo al tipo de bien y al daño al medio ambiente ocasionado o por ocasionar.</a:t>
          </a:r>
        </a:p>
        <a:p>
          <a:pPr algn="just"/>
          <a:r>
            <a:rPr lang="es-CO" sz="1900" dirty="0">
              <a:solidFill>
                <a:schemeClr val="tx1"/>
              </a:solidFill>
            </a:rPr>
            <a:t>- Cuando aplique concepto de la autoridad ambiental.</a:t>
          </a:r>
          <a:endParaRPr lang="es-ES" sz="1900" dirty="0">
            <a:solidFill>
              <a:schemeClr val="tx1"/>
            </a:solidFill>
          </a:endParaRPr>
        </a:p>
      </dgm:t>
    </dgm:pt>
    <dgm:pt modelId="{622ACE93-00BF-4E04-8826-2464EC6FAB48}" type="parTrans" cxnId="{CEF38821-9E37-4BD8-A881-24304B43FB8C}">
      <dgm:prSet/>
      <dgm:spPr/>
      <dgm:t>
        <a:bodyPr/>
        <a:lstStyle/>
        <a:p>
          <a:endParaRPr lang="es-ES"/>
        </a:p>
      </dgm:t>
    </dgm:pt>
    <dgm:pt modelId="{F964D678-AC2A-47E8-B6D1-C7180E29B9A0}" type="sibTrans" cxnId="{CEF38821-9E37-4BD8-A881-24304B43FB8C}">
      <dgm:prSet/>
      <dgm:spPr/>
      <dgm:t>
        <a:bodyPr/>
        <a:lstStyle/>
        <a:p>
          <a:endParaRPr lang="es-ES"/>
        </a:p>
      </dgm:t>
    </dgm:pt>
    <dgm:pt modelId="{82D3C7FB-11B9-40AF-AB83-AFB3C89CAA28}" type="pres">
      <dgm:prSet presAssocID="{D44F3D11-7972-4854-AC8E-9EE160D8EFB6}" presName="linear" presStyleCnt="0">
        <dgm:presLayoutVars>
          <dgm:dir/>
          <dgm:resizeHandles val="exact"/>
        </dgm:presLayoutVars>
      </dgm:prSet>
      <dgm:spPr/>
    </dgm:pt>
    <dgm:pt modelId="{D825EDFB-1331-48DC-B0E7-42C4F9DE8866}" type="pres">
      <dgm:prSet presAssocID="{CB6DA833-C496-4AC0-B765-D31A4F89541A}" presName="comp" presStyleCnt="0"/>
      <dgm:spPr/>
    </dgm:pt>
    <dgm:pt modelId="{93DB65BC-8665-4299-AA4D-06AB5F4C6608}" type="pres">
      <dgm:prSet presAssocID="{CB6DA833-C496-4AC0-B765-D31A4F89541A}" presName="box" presStyleLbl="node1" presStyleIdx="0" presStyleCnt="2" custLinFactNeighborY="1168"/>
      <dgm:spPr/>
    </dgm:pt>
    <dgm:pt modelId="{5AA4AF56-8FD6-4ECD-B845-35061DCDDBB3}" type="pres">
      <dgm:prSet presAssocID="{CB6DA833-C496-4AC0-B765-D31A4F89541A}" presName="img" presStyleLbl="fgImgPlace1" presStyleIdx="0" presStyleCnt="2"/>
      <dgm:spPr>
        <a:blipFill rotWithShape="1">
          <a:blip xmlns:r="http://schemas.openxmlformats.org/officeDocument/2006/relationships" r:embed="rId1"/>
          <a:stretch>
            <a:fillRect/>
          </a:stretch>
        </a:blipFill>
      </dgm:spPr>
    </dgm:pt>
    <dgm:pt modelId="{E3300E2D-8AC7-4DDB-99B6-1D7A9C855132}" type="pres">
      <dgm:prSet presAssocID="{CB6DA833-C496-4AC0-B765-D31A4F89541A}" presName="text" presStyleLbl="node1" presStyleIdx="0" presStyleCnt="2">
        <dgm:presLayoutVars>
          <dgm:bulletEnabled val="1"/>
        </dgm:presLayoutVars>
      </dgm:prSet>
      <dgm:spPr/>
    </dgm:pt>
    <dgm:pt modelId="{D643449A-2DA5-42F5-9214-D4FBF93EBF6E}" type="pres">
      <dgm:prSet presAssocID="{B409D1AE-D2C3-408B-BCC4-C78FC6DF93EA}" presName="spacer" presStyleCnt="0"/>
      <dgm:spPr/>
    </dgm:pt>
    <dgm:pt modelId="{3CA848A6-0F7C-4861-91F3-E2CC6C5DDF9D}" type="pres">
      <dgm:prSet presAssocID="{0284D89A-A3A5-45F0-B914-5536DCBDAC9B}" presName="comp" presStyleCnt="0"/>
      <dgm:spPr/>
    </dgm:pt>
    <dgm:pt modelId="{B9B6DDC1-0B03-47B2-9BFA-E3F362A737D4}" type="pres">
      <dgm:prSet presAssocID="{0284D89A-A3A5-45F0-B914-5536DCBDAC9B}" presName="box" presStyleLbl="node1" presStyleIdx="1" presStyleCnt="2"/>
      <dgm:spPr/>
    </dgm:pt>
    <dgm:pt modelId="{A0400398-9C5F-4DFA-AAAD-523F4853C47D}" type="pres">
      <dgm:prSet presAssocID="{0284D89A-A3A5-45F0-B914-5536DCBDAC9B}" presName="img" presStyleLbl="fgImgPlace1" presStyleIdx="1" presStyleCnt="2"/>
      <dgm:spPr>
        <a:blipFill rotWithShape="1">
          <a:blip xmlns:r="http://schemas.openxmlformats.org/officeDocument/2006/relationships" r:embed="rId2"/>
          <a:stretch>
            <a:fillRect/>
          </a:stretch>
        </a:blipFill>
      </dgm:spPr>
    </dgm:pt>
    <dgm:pt modelId="{A0610084-C3B1-44B1-9FA6-196497250E6F}" type="pres">
      <dgm:prSet presAssocID="{0284D89A-A3A5-45F0-B914-5536DCBDAC9B}" presName="text" presStyleLbl="node1" presStyleIdx="1" presStyleCnt="2">
        <dgm:presLayoutVars>
          <dgm:bulletEnabled val="1"/>
        </dgm:presLayoutVars>
      </dgm:prSet>
      <dgm:spPr/>
    </dgm:pt>
  </dgm:ptLst>
  <dgm:cxnLst>
    <dgm:cxn modelId="{CEF38821-9E37-4BD8-A881-24304B43FB8C}" srcId="{D44F3D11-7972-4854-AC8E-9EE160D8EFB6}" destId="{0284D89A-A3A5-45F0-B914-5536DCBDAC9B}" srcOrd="1" destOrd="0" parTransId="{622ACE93-00BF-4E04-8826-2464EC6FAB48}" sibTransId="{F964D678-AC2A-47E8-B6D1-C7180E29B9A0}"/>
    <dgm:cxn modelId="{8399F332-81A9-4AD5-99CE-168EEAF4DB10}" type="presOf" srcId="{CB6DA833-C496-4AC0-B765-D31A4F89541A}" destId="{E3300E2D-8AC7-4DDB-99B6-1D7A9C855132}" srcOrd="1" destOrd="0" presId="urn:microsoft.com/office/officeart/2005/8/layout/vList4"/>
    <dgm:cxn modelId="{59D7F166-9782-4EE4-A014-0469925C948E}" type="presOf" srcId="{CB6DA833-C496-4AC0-B765-D31A4F89541A}" destId="{93DB65BC-8665-4299-AA4D-06AB5F4C6608}" srcOrd="0" destOrd="0" presId="urn:microsoft.com/office/officeart/2005/8/layout/vList4"/>
    <dgm:cxn modelId="{4C2C6EB2-01A3-4AC4-86BF-90E7F991706E}" srcId="{D44F3D11-7972-4854-AC8E-9EE160D8EFB6}" destId="{CB6DA833-C496-4AC0-B765-D31A4F89541A}" srcOrd="0" destOrd="0" parTransId="{AD085621-CF72-4514-A66C-4C0398B6A1F5}" sibTransId="{B409D1AE-D2C3-408B-BCC4-C78FC6DF93EA}"/>
    <dgm:cxn modelId="{49028CB7-62D4-42FE-8CD7-1DD21796EDFE}" type="presOf" srcId="{0284D89A-A3A5-45F0-B914-5536DCBDAC9B}" destId="{A0610084-C3B1-44B1-9FA6-196497250E6F}" srcOrd="1" destOrd="0" presId="urn:microsoft.com/office/officeart/2005/8/layout/vList4"/>
    <dgm:cxn modelId="{E67C45E7-F36F-4E2F-A947-C645DB950E3B}" type="presOf" srcId="{0284D89A-A3A5-45F0-B914-5536DCBDAC9B}" destId="{B9B6DDC1-0B03-47B2-9BFA-E3F362A737D4}" srcOrd="0" destOrd="0" presId="urn:microsoft.com/office/officeart/2005/8/layout/vList4"/>
    <dgm:cxn modelId="{844887F0-C2D4-49BF-A64E-9CB634308466}" type="presOf" srcId="{D44F3D11-7972-4854-AC8E-9EE160D8EFB6}" destId="{82D3C7FB-11B9-40AF-AB83-AFB3C89CAA28}" srcOrd="0" destOrd="0" presId="urn:microsoft.com/office/officeart/2005/8/layout/vList4"/>
    <dgm:cxn modelId="{F91C3B99-F099-4FE4-9819-C972A7A60DDC}" type="presParOf" srcId="{82D3C7FB-11B9-40AF-AB83-AFB3C89CAA28}" destId="{D825EDFB-1331-48DC-B0E7-42C4F9DE8866}" srcOrd="0" destOrd="0" presId="urn:microsoft.com/office/officeart/2005/8/layout/vList4"/>
    <dgm:cxn modelId="{7820DEC1-3217-472D-BB84-DFF09D48CAC7}" type="presParOf" srcId="{D825EDFB-1331-48DC-B0E7-42C4F9DE8866}" destId="{93DB65BC-8665-4299-AA4D-06AB5F4C6608}" srcOrd="0" destOrd="0" presId="urn:microsoft.com/office/officeart/2005/8/layout/vList4"/>
    <dgm:cxn modelId="{596A861C-0CD2-469B-ABE6-D3925700D577}" type="presParOf" srcId="{D825EDFB-1331-48DC-B0E7-42C4F9DE8866}" destId="{5AA4AF56-8FD6-4ECD-B845-35061DCDDBB3}" srcOrd="1" destOrd="0" presId="urn:microsoft.com/office/officeart/2005/8/layout/vList4"/>
    <dgm:cxn modelId="{081A28A7-BB29-45B3-99AF-84D77E117CDC}" type="presParOf" srcId="{D825EDFB-1331-48DC-B0E7-42C4F9DE8866}" destId="{E3300E2D-8AC7-4DDB-99B6-1D7A9C855132}" srcOrd="2" destOrd="0" presId="urn:microsoft.com/office/officeart/2005/8/layout/vList4"/>
    <dgm:cxn modelId="{17B0976E-A980-43FA-97A7-EEA18E683A27}" type="presParOf" srcId="{82D3C7FB-11B9-40AF-AB83-AFB3C89CAA28}" destId="{D643449A-2DA5-42F5-9214-D4FBF93EBF6E}" srcOrd="1" destOrd="0" presId="urn:microsoft.com/office/officeart/2005/8/layout/vList4"/>
    <dgm:cxn modelId="{FBDAB5B6-A69C-4BAC-B35B-A2590B74AAFC}" type="presParOf" srcId="{82D3C7FB-11B9-40AF-AB83-AFB3C89CAA28}" destId="{3CA848A6-0F7C-4861-91F3-E2CC6C5DDF9D}" srcOrd="2" destOrd="0" presId="urn:microsoft.com/office/officeart/2005/8/layout/vList4"/>
    <dgm:cxn modelId="{89A8083E-7988-4E3F-B724-0D1CD456B313}" type="presParOf" srcId="{3CA848A6-0F7C-4861-91F3-E2CC6C5DDF9D}" destId="{B9B6DDC1-0B03-47B2-9BFA-E3F362A737D4}" srcOrd="0" destOrd="0" presId="urn:microsoft.com/office/officeart/2005/8/layout/vList4"/>
    <dgm:cxn modelId="{EDFFB2F8-DE6E-46FC-8CD7-52FE643BA5E4}" type="presParOf" srcId="{3CA848A6-0F7C-4861-91F3-E2CC6C5DDF9D}" destId="{A0400398-9C5F-4DFA-AAAD-523F4853C47D}" srcOrd="1" destOrd="0" presId="urn:microsoft.com/office/officeart/2005/8/layout/vList4"/>
    <dgm:cxn modelId="{C43BDE22-18BD-4341-A077-D6689300D9FB}" type="presParOf" srcId="{3CA848A6-0F7C-4861-91F3-E2CC6C5DDF9D}" destId="{A0610084-C3B1-44B1-9FA6-196497250E6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4F3D11-7972-4854-AC8E-9EE160D8EFB6}"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s-ES"/>
        </a:p>
      </dgm:t>
    </dgm:pt>
    <dgm:pt modelId="{CB6DA833-C496-4AC0-B765-D31A4F89541A}">
      <dgm:prSet phldrT="[Texto]" custT="1"/>
      <dgm:spPr/>
      <dgm:t>
        <a:bodyPr/>
        <a:lstStyle/>
        <a:p>
          <a:pPr algn="l"/>
          <a:r>
            <a:rPr lang="es-CO" sz="2100" b="1" dirty="0">
              <a:solidFill>
                <a:schemeClr val="tx1"/>
              </a:solidFill>
            </a:rPr>
            <a:t>3. Amenacen ruina, pérdida o deterioro.</a:t>
          </a:r>
        </a:p>
        <a:p>
          <a:pPr algn="l"/>
          <a:r>
            <a:rPr lang="es-CO" sz="1900" dirty="0">
              <a:solidFill>
                <a:schemeClr val="tx1"/>
              </a:solidFill>
            </a:rPr>
            <a:t>- Peritaje técnico o desarrollo de avalúo determinando el estado de bien, en donde se indique expresamente la amenaza ruina. </a:t>
          </a:r>
        </a:p>
        <a:p>
          <a:pPr algn="l"/>
          <a:r>
            <a:rPr lang="es-ES" sz="1900" dirty="0">
              <a:solidFill>
                <a:schemeClr val="tx1"/>
              </a:solidFill>
            </a:rPr>
            <a:t>-</a:t>
          </a:r>
          <a:r>
            <a:rPr lang="es-CO" sz="1900" dirty="0">
              <a:solidFill>
                <a:schemeClr val="tx1"/>
              </a:solidFill>
            </a:rPr>
            <a:t>Concepto de amenaza de ruina del bien cuando la Autoridad de Planeación Municipal o la Alcaldía es quien lo informa a la SAE</a:t>
          </a:r>
          <a:endParaRPr lang="es-ES" sz="1900" b="1" dirty="0">
            <a:solidFill>
              <a:schemeClr val="tx1"/>
            </a:solidFill>
          </a:endParaRPr>
        </a:p>
      </dgm:t>
    </dgm:pt>
    <dgm:pt modelId="{AD085621-CF72-4514-A66C-4C0398B6A1F5}" type="parTrans" cxnId="{4C2C6EB2-01A3-4AC4-86BF-90E7F991706E}">
      <dgm:prSet/>
      <dgm:spPr/>
      <dgm:t>
        <a:bodyPr/>
        <a:lstStyle/>
        <a:p>
          <a:endParaRPr lang="es-ES"/>
        </a:p>
      </dgm:t>
    </dgm:pt>
    <dgm:pt modelId="{B409D1AE-D2C3-408B-BCC4-C78FC6DF93EA}" type="sibTrans" cxnId="{4C2C6EB2-01A3-4AC4-86BF-90E7F991706E}">
      <dgm:prSet/>
      <dgm:spPr/>
      <dgm:t>
        <a:bodyPr/>
        <a:lstStyle/>
        <a:p>
          <a:endParaRPr lang="es-ES"/>
        </a:p>
      </dgm:t>
    </dgm:pt>
    <dgm:pt modelId="{FF49004C-845B-4B53-9449-437248268434}">
      <dgm:prSet custT="1"/>
      <dgm:spPr/>
      <dgm:t>
        <a:bodyPr/>
        <a:lstStyle/>
        <a:p>
          <a:pPr algn="just"/>
          <a:r>
            <a:rPr lang="es-CO" sz="1800" b="1" dirty="0">
              <a:solidFill>
                <a:schemeClr val="tx1"/>
              </a:solidFill>
            </a:rPr>
            <a:t>4. Su administración o custodia ocasionen, de acuerdo con un análisis de costo-beneficio, perjuicios o gastos desproporcionados a su valor o administración</a:t>
          </a:r>
          <a:r>
            <a:rPr lang="es-CO" sz="1800" dirty="0">
              <a:solidFill>
                <a:schemeClr val="tx1"/>
              </a:solidFill>
            </a:rPr>
            <a:t>.</a:t>
          </a:r>
          <a:endParaRPr lang="es-CO" sz="1800" b="1" dirty="0">
            <a:solidFill>
              <a:schemeClr val="tx1"/>
            </a:solidFill>
          </a:endParaRPr>
        </a:p>
        <a:p>
          <a:pPr algn="just"/>
          <a:r>
            <a:rPr lang="es-ES" sz="1800" b="0" dirty="0">
              <a:solidFill>
                <a:schemeClr val="tx1"/>
              </a:solidFill>
            </a:rPr>
            <a:t>-Aplicación de formula ya establecida por la SAE y u</a:t>
          </a:r>
          <a:r>
            <a:rPr lang="es-ES" sz="1800" dirty="0">
              <a:solidFill>
                <a:schemeClr val="tx1"/>
              </a:solidFill>
            </a:rPr>
            <a:t>na vez calculado el valor presente para los dos escenarios de bienes productivos e improductivos, se debe tener en cuenta si su resultado arroja un valor negativo lo que llevará a la decisión de enajenar tempranamente el inmueble ya que su administración durante el proceso de extinción traerá mayores gastos frente a sus ingresos.</a:t>
          </a:r>
          <a:endParaRPr lang="es-CO" sz="1800" b="1" dirty="0">
            <a:solidFill>
              <a:schemeClr val="tx1"/>
            </a:solidFill>
          </a:endParaRPr>
        </a:p>
      </dgm:t>
    </dgm:pt>
    <dgm:pt modelId="{7FD6F4CB-B8E6-4F87-AA08-06C33EEB4366}" type="sibTrans" cxnId="{00FDEDB5-4F52-4E92-AE93-E429339BA4A6}">
      <dgm:prSet/>
      <dgm:spPr/>
      <dgm:t>
        <a:bodyPr/>
        <a:lstStyle/>
        <a:p>
          <a:endParaRPr lang="es-ES"/>
        </a:p>
      </dgm:t>
    </dgm:pt>
    <dgm:pt modelId="{19439BFE-E761-4C60-B291-1D9E6F005E6C}" type="parTrans" cxnId="{00FDEDB5-4F52-4E92-AE93-E429339BA4A6}">
      <dgm:prSet/>
      <dgm:spPr/>
      <dgm:t>
        <a:bodyPr/>
        <a:lstStyle/>
        <a:p>
          <a:endParaRPr lang="es-ES"/>
        </a:p>
      </dgm:t>
    </dgm:pt>
    <dgm:pt modelId="{82D3C7FB-11B9-40AF-AB83-AFB3C89CAA28}" type="pres">
      <dgm:prSet presAssocID="{D44F3D11-7972-4854-AC8E-9EE160D8EFB6}" presName="linear" presStyleCnt="0">
        <dgm:presLayoutVars>
          <dgm:dir/>
          <dgm:resizeHandles val="exact"/>
        </dgm:presLayoutVars>
      </dgm:prSet>
      <dgm:spPr/>
    </dgm:pt>
    <dgm:pt modelId="{D825EDFB-1331-48DC-B0E7-42C4F9DE8866}" type="pres">
      <dgm:prSet presAssocID="{CB6DA833-C496-4AC0-B765-D31A4F89541A}" presName="comp" presStyleCnt="0"/>
      <dgm:spPr/>
    </dgm:pt>
    <dgm:pt modelId="{93DB65BC-8665-4299-AA4D-06AB5F4C6608}" type="pres">
      <dgm:prSet presAssocID="{CB6DA833-C496-4AC0-B765-D31A4F89541A}" presName="box" presStyleLbl="node1" presStyleIdx="0" presStyleCnt="2" custLinFactNeighborY="1168"/>
      <dgm:spPr/>
    </dgm:pt>
    <dgm:pt modelId="{5AA4AF56-8FD6-4ECD-B845-35061DCDDBB3}" type="pres">
      <dgm:prSet presAssocID="{CB6DA833-C496-4AC0-B765-D31A4F89541A}" presName="img" presStyleLbl="fgImgPlace1" presStyleIdx="0" presStyleCnt="2" custScaleX="109326" custScaleY="114724" custLinFactNeighborX="-5460" custLinFactNeighborY="2154"/>
      <dgm:spPr>
        <a:blipFill rotWithShape="1">
          <a:blip xmlns:r="http://schemas.openxmlformats.org/officeDocument/2006/relationships" r:embed="rId1"/>
          <a:stretch>
            <a:fillRect/>
          </a:stretch>
        </a:blipFill>
      </dgm:spPr>
    </dgm:pt>
    <dgm:pt modelId="{E3300E2D-8AC7-4DDB-99B6-1D7A9C855132}" type="pres">
      <dgm:prSet presAssocID="{CB6DA833-C496-4AC0-B765-D31A4F89541A}" presName="text" presStyleLbl="node1" presStyleIdx="0" presStyleCnt="2">
        <dgm:presLayoutVars>
          <dgm:bulletEnabled val="1"/>
        </dgm:presLayoutVars>
      </dgm:prSet>
      <dgm:spPr/>
    </dgm:pt>
    <dgm:pt modelId="{D643449A-2DA5-42F5-9214-D4FBF93EBF6E}" type="pres">
      <dgm:prSet presAssocID="{B409D1AE-D2C3-408B-BCC4-C78FC6DF93EA}" presName="spacer" presStyleCnt="0"/>
      <dgm:spPr/>
    </dgm:pt>
    <dgm:pt modelId="{E0B5AF7A-DFC7-41D8-BA65-C756A0976C57}" type="pres">
      <dgm:prSet presAssocID="{FF49004C-845B-4B53-9449-437248268434}" presName="comp" presStyleCnt="0"/>
      <dgm:spPr/>
    </dgm:pt>
    <dgm:pt modelId="{BC1D0E97-D28D-4B4A-ADD2-257030A460D5}" type="pres">
      <dgm:prSet presAssocID="{FF49004C-845B-4B53-9449-437248268434}" presName="box" presStyleLbl="node1" presStyleIdx="1" presStyleCnt="2"/>
      <dgm:spPr/>
    </dgm:pt>
    <dgm:pt modelId="{D74F75E5-4B59-41B4-B435-1B17689CBB93}" type="pres">
      <dgm:prSet presAssocID="{FF49004C-845B-4B53-9449-437248268434}" presName="img" presStyleLbl="fgImgPlace1" presStyleIdx="1" presStyleCnt="2" custScaleX="111395" custScaleY="122102" custLinFactNeighborX="-5645" custLinFactNeighborY="1513"/>
      <dgm:spPr>
        <a:blipFill rotWithShape="1">
          <a:blip xmlns:r="http://schemas.openxmlformats.org/officeDocument/2006/relationships" r:embed="rId2"/>
          <a:stretch>
            <a:fillRect/>
          </a:stretch>
        </a:blipFill>
      </dgm:spPr>
    </dgm:pt>
    <dgm:pt modelId="{BA02AE83-C971-4A1A-B8DC-90B4BA5E8891}" type="pres">
      <dgm:prSet presAssocID="{FF49004C-845B-4B53-9449-437248268434}" presName="text" presStyleLbl="node1" presStyleIdx="1" presStyleCnt="2">
        <dgm:presLayoutVars>
          <dgm:bulletEnabled val="1"/>
        </dgm:presLayoutVars>
      </dgm:prSet>
      <dgm:spPr/>
    </dgm:pt>
  </dgm:ptLst>
  <dgm:cxnLst>
    <dgm:cxn modelId="{8399F332-81A9-4AD5-99CE-168EEAF4DB10}" type="presOf" srcId="{CB6DA833-C496-4AC0-B765-D31A4F89541A}" destId="{E3300E2D-8AC7-4DDB-99B6-1D7A9C855132}" srcOrd="1" destOrd="0" presId="urn:microsoft.com/office/officeart/2005/8/layout/vList4"/>
    <dgm:cxn modelId="{59D7F166-9782-4EE4-A014-0469925C948E}" type="presOf" srcId="{CB6DA833-C496-4AC0-B765-D31A4F89541A}" destId="{93DB65BC-8665-4299-AA4D-06AB5F4C6608}" srcOrd="0" destOrd="0" presId="urn:microsoft.com/office/officeart/2005/8/layout/vList4"/>
    <dgm:cxn modelId="{45AAE989-2601-469B-BFFD-6470CA55177B}" type="presOf" srcId="{FF49004C-845B-4B53-9449-437248268434}" destId="{BA02AE83-C971-4A1A-B8DC-90B4BA5E8891}" srcOrd="1" destOrd="0" presId="urn:microsoft.com/office/officeart/2005/8/layout/vList4"/>
    <dgm:cxn modelId="{4C2C6EB2-01A3-4AC4-86BF-90E7F991706E}" srcId="{D44F3D11-7972-4854-AC8E-9EE160D8EFB6}" destId="{CB6DA833-C496-4AC0-B765-D31A4F89541A}" srcOrd="0" destOrd="0" parTransId="{AD085621-CF72-4514-A66C-4C0398B6A1F5}" sibTransId="{B409D1AE-D2C3-408B-BCC4-C78FC6DF93EA}"/>
    <dgm:cxn modelId="{00FDEDB5-4F52-4E92-AE93-E429339BA4A6}" srcId="{D44F3D11-7972-4854-AC8E-9EE160D8EFB6}" destId="{FF49004C-845B-4B53-9449-437248268434}" srcOrd="1" destOrd="0" parTransId="{19439BFE-E761-4C60-B291-1D9E6F005E6C}" sibTransId="{7FD6F4CB-B8E6-4F87-AA08-06C33EEB4366}"/>
    <dgm:cxn modelId="{844887F0-C2D4-49BF-A64E-9CB634308466}" type="presOf" srcId="{D44F3D11-7972-4854-AC8E-9EE160D8EFB6}" destId="{82D3C7FB-11B9-40AF-AB83-AFB3C89CAA28}" srcOrd="0" destOrd="0" presId="urn:microsoft.com/office/officeart/2005/8/layout/vList4"/>
    <dgm:cxn modelId="{DE1E37FF-EE1F-4D53-A277-D78C91B9D659}" type="presOf" srcId="{FF49004C-845B-4B53-9449-437248268434}" destId="{BC1D0E97-D28D-4B4A-ADD2-257030A460D5}" srcOrd="0" destOrd="0" presId="urn:microsoft.com/office/officeart/2005/8/layout/vList4"/>
    <dgm:cxn modelId="{F91C3B99-F099-4FE4-9819-C972A7A60DDC}" type="presParOf" srcId="{82D3C7FB-11B9-40AF-AB83-AFB3C89CAA28}" destId="{D825EDFB-1331-48DC-B0E7-42C4F9DE8866}" srcOrd="0" destOrd="0" presId="urn:microsoft.com/office/officeart/2005/8/layout/vList4"/>
    <dgm:cxn modelId="{7820DEC1-3217-472D-BB84-DFF09D48CAC7}" type="presParOf" srcId="{D825EDFB-1331-48DC-B0E7-42C4F9DE8866}" destId="{93DB65BC-8665-4299-AA4D-06AB5F4C6608}" srcOrd="0" destOrd="0" presId="urn:microsoft.com/office/officeart/2005/8/layout/vList4"/>
    <dgm:cxn modelId="{596A861C-0CD2-469B-ABE6-D3925700D577}" type="presParOf" srcId="{D825EDFB-1331-48DC-B0E7-42C4F9DE8866}" destId="{5AA4AF56-8FD6-4ECD-B845-35061DCDDBB3}" srcOrd="1" destOrd="0" presId="urn:microsoft.com/office/officeart/2005/8/layout/vList4"/>
    <dgm:cxn modelId="{081A28A7-BB29-45B3-99AF-84D77E117CDC}" type="presParOf" srcId="{D825EDFB-1331-48DC-B0E7-42C4F9DE8866}" destId="{E3300E2D-8AC7-4DDB-99B6-1D7A9C855132}" srcOrd="2" destOrd="0" presId="urn:microsoft.com/office/officeart/2005/8/layout/vList4"/>
    <dgm:cxn modelId="{17B0976E-A980-43FA-97A7-EEA18E683A27}" type="presParOf" srcId="{82D3C7FB-11B9-40AF-AB83-AFB3C89CAA28}" destId="{D643449A-2DA5-42F5-9214-D4FBF93EBF6E}" srcOrd="1" destOrd="0" presId="urn:microsoft.com/office/officeart/2005/8/layout/vList4"/>
    <dgm:cxn modelId="{B9AF460B-79C3-4948-AAE3-844C9015B001}" type="presParOf" srcId="{82D3C7FB-11B9-40AF-AB83-AFB3C89CAA28}" destId="{E0B5AF7A-DFC7-41D8-BA65-C756A0976C57}" srcOrd="2" destOrd="0" presId="urn:microsoft.com/office/officeart/2005/8/layout/vList4"/>
    <dgm:cxn modelId="{46F6FE23-D37F-4FBA-BCFE-E1A825F92FF1}" type="presParOf" srcId="{E0B5AF7A-DFC7-41D8-BA65-C756A0976C57}" destId="{BC1D0E97-D28D-4B4A-ADD2-257030A460D5}" srcOrd="0" destOrd="0" presId="urn:microsoft.com/office/officeart/2005/8/layout/vList4"/>
    <dgm:cxn modelId="{64287EAF-A221-45B8-9BAE-BCCFF9E888CC}" type="presParOf" srcId="{E0B5AF7A-DFC7-41D8-BA65-C756A0976C57}" destId="{D74F75E5-4B59-41B4-B435-1B17689CBB93}" srcOrd="1" destOrd="0" presId="urn:microsoft.com/office/officeart/2005/8/layout/vList4"/>
    <dgm:cxn modelId="{B1B54D9D-C132-4E10-ACD6-D79274CD9182}" type="presParOf" srcId="{E0B5AF7A-DFC7-41D8-BA65-C756A0976C57}" destId="{BA02AE83-C971-4A1A-B8DC-90B4BA5E889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4F3D11-7972-4854-AC8E-9EE160D8EFB6}"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s-ES"/>
        </a:p>
      </dgm:t>
    </dgm:pt>
    <dgm:pt modelId="{0284D89A-A3A5-45F0-B914-5536DCBDAC9B}">
      <dgm:prSet phldrT="[Texto]" custT="1"/>
      <dgm:spPr/>
      <dgm:t>
        <a:bodyPr/>
        <a:lstStyle/>
        <a:p>
          <a:pPr algn="just"/>
          <a:r>
            <a:rPr lang="es-CO" sz="1500" b="1" dirty="0">
              <a:solidFill>
                <a:schemeClr val="tx1"/>
              </a:solidFill>
            </a:rPr>
            <a:t> </a:t>
          </a:r>
          <a:r>
            <a:rPr lang="es-CO" sz="2100" b="1" dirty="0">
              <a:solidFill>
                <a:schemeClr val="tx1"/>
              </a:solidFill>
            </a:rPr>
            <a:t>5. Muebles sujetos a registro, de género, fungibles, consumibles, perecederos o los semovientes.</a:t>
          </a:r>
        </a:p>
        <a:p>
          <a:pPr algn="just">
            <a:buNone/>
          </a:pPr>
          <a:r>
            <a:rPr lang="es-ES" sz="1900" b="0" dirty="0">
              <a:solidFill>
                <a:schemeClr val="tx1"/>
              </a:solidFill>
            </a:rPr>
            <a:t>-C</a:t>
          </a:r>
          <a:r>
            <a:rPr lang="es-CO" sz="1900" dirty="0">
              <a:solidFill>
                <a:schemeClr val="tx1"/>
              </a:solidFill>
            </a:rPr>
            <a:t>oncepto jurídico emitido para la enajenación temprana de los Muebles sujetos a registro, de género, fungibles, consumibles, perecederos o los semovientes, sustentando la solicitud de enajenación temprana.</a:t>
          </a:r>
          <a:endParaRPr lang="es-ES" sz="1900" dirty="0">
            <a:solidFill>
              <a:schemeClr val="tx1"/>
            </a:solidFill>
          </a:endParaRPr>
        </a:p>
      </dgm:t>
    </dgm:pt>
    <dgm:pt modelId="{622ACE93-00BF-4E04-8826-2464EC6FAB48}" type="parTrans" cxnId="{CEF38821-9E37-4BD8-A881-24304B43FB8C}">
      <dgm:prSet/>
      <dgm:spPr/>
      <dgm:t>
        <a:bodyPr/>
        <a:lstStyle/>
        <a:p>
          <a:endParaRPr lang="es-ES"/>
        </a:p>
      </dgm:t>
    </dgm:pt>
    <dgm:pt modelId="{F964D678-AC2A-47E8-B6D1-C7180E29B9A0}" type="sibTrans" cxnId="{CEF38821-9E37-4BD8-A881-24304B43FB8C}">
      <dgm:prSet/>
      <dgm:spPr/>
      <dgm:t>
        <a:bodyPr/>
        <a:lstStyle/>
        <a:p>
          <a:endParaRPr lang="es-ES"/>
        </a:p>
      </dgm:t>
    </dgm:pt>
    <dgm:pt modelId="{DCF78C81-F44E-41AB-A338-8B594DFFA128}">
      <dgm:prSet custT="1"/>
      <dgm:spPr/>
      <dgm:t>
        <a:bodyPr/>
        <a:lstStyle/>
        <a:p>
          <a:pPr algn="just">
            <a:buFont typeface="+mj-lt"/>
            <a:buAutoNum type="arabicPeriod"/>
          </a:pPr>
          <a:r>
            <a:rPr lang="es-CO" sz="2100" b="1" dirty="0">
              <a:solidFill>
                <a:schemeClr val="tx1"/>
              </a:solidFill>
            </a:rPr>
            <a:t>6. Los que sean materia de expropiación por utilidad pública o servidumbre.</a:t>
          </a:r>
        </a:p>
        <a:p>
          <a:pPr algn="just">
            <a:buFont typeface="Wingdings" panose="05000000000000000000" pitchFamily="2" charset="2"/>
            <a:buChar char=""/>
          </a:pPr>
          <a:r>
            <a:rPr lang="es-CO" sz="1900" dirty="0">
              <a:solidFill>
                <a:schemeClr val="tx1"/>
              </a:solidFill>
            </a:rPr>
            <a:t>- Resolución que decreta la expropiación. </a:t>
          </a:r>
        </a:p>
        <a:p>
          <a:pPr algn="just"/>
          <a:r>
            <a:rPr lang="es-CO" sz="1900" dirty="0">
              <a:solidFill>
                <a:schemeClr val="tx1"/>
              </a:solidFill>
            </a:rPr>
            <a:t>- Certificado de libertad y tradición del bien a expropiar</a:t>
          </a:r>
          <a:endParaRPr lang="es-CO" sz="1900" b="1" dirty="0">
            <a:solidFill>
              <a:schemeClr val="tx1"/>
            </a:solidFill>
          </a:endParaRPr>
        </a:p>
      </dgm:t>
    </dgm:pt>
    <dgm:pt modelId="{28E0D5CA-EC9C-46E7-9149-5BD083288D00}" type="parTrans" cxnId="{A7202DBF-0CEE-4E99-8880-2CD8FBC6DF0E}">
      <dgm:prSet/>
      <dgm:spPr/>
      <dgm:t>
        <a:bodyPr/>
        <a:lstStyle/>
        <a:p>
          <a:endParaRPr lang="es-ES"/>
        </a:p>
      </dgm:t>
    </dgm:pt>
    <dgm:pt modelId="{6E2FCA53-8E99-452E-8319-082F772F0C54}" type="sibTrans" cxnId="{A7202DBF-0CEE-4E99-8880-2CD8FBC6DF0E}">
      <dgm:prSet/>
      <dgm:spPr/>
      <dgm:t>
        <a:bodyPr/>
        <a:lstStyle/>
        <a:p>
          <a:endParaRPr lang="es-ES"/>
        </a:p>
      </dgm:t>
    </dgm:pt>
    <dgm:pt modelId="{82D3C7FB-11B9-40AF-AB83-AFB3C89CAA28}" type="pres">
      <dgm:prSet presAssocID="{D44F3D11-7972-4854-AC8E-9EE160D8EFB6}" presName="linear" presStyleCnt="0">
        <dgm:presLayoutVars>
          <dgm:dir/>
          <dgm:resizeHandles val="exact"/>
        </dgm:presLayoutVars>
      </dgm:prSet>
      <dgm:spPr/>
    </dgm:pt>
    <dgm:pt modelId="{3CA848A6-0F7C-4861-91F3-E2CC6C5DDF9D}" type="pres">
      <dgm:prSet presAssocID="{0284D89A-A3A5-45F0-B914-5536DCBDAC9B}" presName="comp" presStyleCnt="0"/>
      <dgm:spPr/>
    </dgm:pt>
    <dgm:pt modelId="{B9B6DDC1-0B03-47B2-9BFA-E3F362A737D4}" type="pres">
      <dgm:prSet presAssocID="{0284D89A-A3A5-45F0-B914-5536DCBDAC9B}" presName="box" presStyleLbl="node1" presStyleIdx="0" presStyleCnt="2"/>
      <dgm:spPr/>
    </dgm:pt>
    <dgm:pt modelId="{A0400398-9C5F-4DFA-AAAD-523F4853C47D}" type="pres">
      <dgm:prSet presAssocID="{0284D89A-A3A5-45F0-B914-5536DCBDAC9B}" presName="img" presStyleLbl="fgImgPlace1" presStyleIdx="0" presStyleCnt="2" custScaleX="104724" custScaleY="99963" custLinFactNeighborX="-4400" custLinFactNeighborY="416"/>
      <dgm:spPr>
        <a:blipFill rotWithShape="1">
          <a:blip xmlns:r="http://schemas.openxmlformats.org/officeDocument/2006/relationships" r:embed="rId1"/>
          <a:stretch>
            <a:fillRect/>
          </a:stretch>
        </a:blipFill>
      </dgm:spPr>
    </dgm:pt>
    <dgm:pt modelId="{A0610084-C3B1-44B1-9FA6-196497250E6F}" type="pres">
      <dgm:prSet presAssocID="{0284D89A-A3A5-45F0-B914-5536DCBDAC9B}" presName="text" presStyleLbl="node1" presStyleIdx="0" presStyleCnt="2">
        <dgm:presLayoutVars>
          <dgm:bulletEnabled val="1"/>
        </dgm:presLayoutVars>
      </dgm:prSet>
      <dgm:spPr/>
    </dgm:pt>
    <dgm:pt modelId="{9AAFB6B6-2850-4EED-8F1B-03F522F1AD2A}" type="pres">
      <dgm:prSet presAssocID="{F964D678-AC2A-47E8-B6D1-C7180E29B9A0}" presName="spacer" presStyleCnt="0"/>
      <dgm:spPr/>
    </dgm:pt>
    <dgm:pt modelId="{459F8AA9-EA60-4A02-82C1-503C7F1695BD}" type="pres">
      <dgm:prSet presAssocID="{DCF78C81-F44E-41AB-A338-8B594DFFA128}" presName="comp" presStyleCnt="0"/>
      <dgm:spPr/>
    </dgm:pt>
    <dgm:pt modelId="{7B5041F2-8E81-47BD-9699-499C9D894AD8}" type="pres">
      <dgm:prSet presAssocID="{DCF78C81-F44E-41AB-A338-8B594DFFA128}" presName="box" presStyleLbl="node1" presStyleIdx="1" presStyleCnt="2"/>
      <dgm:spPr/>
    </dgm:pt>
    <dgm:pt modelId="{F53EB49E-761C-4B63-9901-430CBC3B22D7}" type="pres">
      <dgm:prSet presAssocID="{DCF78C81-F44E-41AB-A338-8B594DFFA128}" presName="img" presStyleLbl="fgImgPlace1" presStyleIdx="1" presStyleCnt="2" custScaleX="106927" custScaleY="106013" custLinFactNeighborX="-5201" custLinFactNeighborY="0"/>
      <dgm:spPr>
        <a:blipFill rotWithShape="1">
          <a:blip xmlns:r="http://schemas.openxmlformats.org/officeDocument/2006/relationships" r:embed="rId2"/>
          <a:stretch>
            <a:fillRect/>
          </a:stretch>
        </a:blipFill>
      </dgm:spPr>
    </dgm:pt>
    <dgm:pt modelId="{EE20AD5A-103B-458C-89F3-16F6B34FD621}" type="pres">
      <dgm:prSet presAssocID="{DCF78C81-F44E-41AB-A338-8B594DFFA128}" presName="text" presStyleLbl="node1" presStyleIdx="1" presStyleCnt="2">
        <dgm:presLayoutVars>
          <dgm:bulletEnabled val="1"/>
        </dgm:presLayoutVars>
      </dgm:prSet>
      <dgm:spPr/>
    </dgm:pt>
  </dgm:ptLst>
  <dgm:cxnLst>
    <dgm:cxn modelId="{CEF38821-9E37-4BD8-A881-24304B43FB8C}" srcId="{D44F3D11-7972-4854-AC8E-9EE160D8EFB6}" destId="{0284D89A-A3A5-45F0-B914-5536DCBDAC9B}" srcOrd="0" destOrd="0" parTransId="{622ACE93-00BF-4E04-8826-2464EC6FAB48}" sibTransId="{F964D678-AC2A-47E8-B6D1-C7180E29B9A0}"/>
    <dgm:cxn modelId="{76031336-8BE7-430D-BC82-5AABB0FA158C}" type="presOf" srcId="{DCF78C81-F44E-41AB-A338-8B594DFFA128}" destId="{EE20AD5A-103B-458C-89F3-16F6B34FD621}" srcOrd="1" destOrd="0" presId="urn:microsoft.com/office/officeart/2005/8/layout/vList4"/>
    <dgm:cxn modelId="{8CF2D541-77C9-4C27-9801-A6FD2F639A73}" type="presOf" srcId="{DCF78C81-F44E-41AB-A338-8B594DFFA128}" destId="{7B5041F2-8E81-47BD-9699-499C9D894AD8}" srcOrd="0" destOrd="0" presId="urn:microsoft.com/office/officeart/2005/8/layout/vList4"/>
    <dgm:cxn modelId="{49028CB7-62D4-42FE-8CD7-1DD21796EDFE}" type="presOf" srcId="{0284D89A-A3A5-45F0-B914-5536DCBDAC9B}" destId="{A0610084-C3B1-44B1-9FA6-196497250E6F}" srcOrd="1" destOrd="0" presId="urn:microsoft.com/office/officeart/2005/8/layout/vList4"/>
    <dgm:cxn modelId="{A7202DBF-0CEE-4E99-8880-2CD8FBC6DF0E}" srcId="{D44F3D11-7972-4854-AC8E-9EE160D8EFB6}" destId="{DCF78C81-F44E-41AB-A338-8B594DFFA128}" srcOrd="1" destOrd="0" parTransId="{28E0D5CA-EC9C-46E7-9149-5BD083288D00}" sibTransId="{6E2FCA53-8E99-452E-8319-082F772F0C54}"/>
    <dgm:cxn modelId="{E67C45E7-F36F-4E2F-A947-C645DB950E3B}" type="presOf" srcId="{0284D89A-A3A5-45F0-B914-5536DCBDAC9B}" destId="{B9B6DDC1-0B03-47B2-9BFA-E3F362A737D4}" srcOrd="0" destOrd="0" presId="urn:microsoft.com/office/officeart/2005/8/layout/vList4"/>
    <dgm:cxn modelId="{844887F0-C2D4-49BF-A64E-9CB634308466}" type="presOf" srcId="{D44F3D11-7972-4854-AC8E-9EE160D8EFB6}" destId="{82D3C7FB-11B9-40AF-AB83-AFB3C89CAA28}" srcOrd="0" destOrd="0" presId="urn:microsoft.com/office/officeart/2005/8/layout/vList4"/>
    <dgm:cxn modelId="{FBDAB5B6-A69C-4BAC-B35B-A2590B74AAFC}" type="presParOf" srcId="{82D3C7FB-11B9-40AF-AB83-AFB3C89CAA28}" destId="{3CA848A6-0F7C-4861-91F3-E2CC6C5DDF9D}" srcOrd="0" destOrd="0" presId="urn:microsoft.com/office/officeart/2005/8/layout/vList4"/>
    <dgm:cxn modelId="{89A8083E-7988-4E3F-B724-0D1CD456B313}" type="presParOf" srcId="{3CA848A6-0F7C-4861-91F3-E2CC6C5DDF9D}" destId="{B9B6DDC1-0B03-47B2-9BFA-E3F362A737D4}" srcOrd="0" destOrd="0" presId="urn:microsoft.com/office/officeart/2005/8/layout/vList4"/>
    <dgm:cxn modelId="{EDFFB2F8-DE6E-46FC-8CD7-52FE643BA5E4}" type="presParOf" srcId="{3CA848A6-0F7C-4861-91F3-E2CC6C5DDF9D}" destId="{A0400398-9C5F-4DFA-AAAD-523F4853C47D}" srcOrd="1" destOrd="0" presId="urn:microsoft.com/office/officeart/2005/8/layout/vList4"/>
    <dgm:cxn modelId="{C43BDE22-18BD-4341-A077-D6689300D9FB}" type="presParOf" srcId="{3CA848A6-0F7C-4861-91F3-E2CC6C5DDF9D}" destId="{A0610084-C3B1-44B1-9FA6-196497250E6F}" srcOrd="2" destOrd="0" presId="urn:microsoft.com/office/officeart/2005/8/layout/vList4"/>
    <dgm:cxn modelId="{B992926D-95A1-4249-AA50-58F28936ACAC}" type="presParOf" srcId="{82D3C7FB-11B9-40AF-AB83-AFB3C89CAA28}" destId="{9AAFB6B6-2850-4EED-8F1B-03F522F1AD2A}" srcOrd="1" destOrd="0" presId="urn:microsoft.com/office/officeart/2005/8/layout/vList4"/>
    <dgm:cxn modelId="{DE33AD56-33AA-4BFE-8664-14F0833379A7}" type="presParOf" srcId="{82D3C7FB-11B9-40AF-AB83-AFB3C89CAA28}" destId="{459F8AA9-EA60-4A02-82C1-503C7F1695BD}" srcOrd="2" destOrd="0" presId="urn:microsoft.com/office/officeart/2005/8/layout/vList4"/>
    <dgm:cxn modelId="{E9AD3704-7607-405D-9D9C-01AC6A022EB9}" type="presParOf" srcId="{459F8AA9-EA60-4A02-82C1-503C7F1695BD}" destId="{7B5041F2-8E81-47BD-9699-499C9D894AD8}" srcOrd="0" destOrd="0" presId="urn:microsoft.com/office/officeart/2005/8/layout/vList4"/>
    <dgm:cxn modelId="{15487BF1-254E-4E90-8DFE-FB0467736008}" type="presParOf" srcId="{459F8AA9-EA60-4A02-82C1-503C7F1695BD}" destId="{F53EB49E-761C-4B63-9901-430CBC3B22D7}" srcOrd="1" destOrd="0" presId="urn:microsoft.com/office/officeart/2005/8/layout/vList4"/>
    <dgm:cxn modelId="{D6D29CD9-273F-4082-8639-DFEE2E56C783}" type="presParOf" srcId="{459F8AA9-EA60-4A02-82C1-503C7F1695BD}" destId="{EE20AD5A-103B-458C-89F3-16F6B34FD62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4F3D11-7972-4854-AC8E-9EE160D8EFB6}"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s-ES"/>
        </a:p>
      </dgm:t>
    </dgm:pt>
    <dgm:pt modelId="{C791EEDD-50A7-40FE-9E47-28DCFF8A7294}">
      <dgm:prSet custT="1"/>
      <dgm:spPr/>
      <dgm:t>
        <a:bodyPr/>
        <a:lstStyle/>
        <a:p>
          <a:pPr algn="just">
            <a:buFont typeface="+mj-lt"/>
            <a:buAutoNum type="arabicPeriod"/>
          </a:pPr>
          <a:r>
            <a:rPr lang="es-CO" sz="2100" b="1" dirty="0">
              <a:solidFill>
                <a:schemeClr val="tx1"/>
              </a:solidFill>
            </a:rPr>
            <a:t>7. Aquellos bienes cuya ubicación geográfica o condiciones de seguridad implique la imposibilidad de su administración.</a:t>
          </a:r>
        </a:p>
        <a:p>
          <a:pPr algn="just">
            <a:buFont typeface="Wingdings" panose="05000000000000000000" pitchFamily="2" charset="2"/>
            <a:buChar char=""/>
          </a:pPr>
          <a:r>
            <a:rPr lang="es-CO" sz="1900" dirty="0">
              <a:solidFill>
                <a:schemeClr val="tx1"/>
              </a:solidFill>
            </a:rPr>
            <a:t>- Certificación del Ministerio de Defensa o Ejercito Nacional para las zonas que tienen problemas de orden público.</a:t>
          </a:r>
        </a:p>
        <a:p>
          <a:pPr algn="just">
            <a:buFont typeface="Wingdings" panose="05000000000000000000" pitchFamily="2" charset="2"/>
            <a:buChar char=""/>
          </a:pPr>
          <a:r>
            <a:rPr lang="es-CO" sz="1900" dirty="0">
              <a:solidFill>
                <a:schemeClr val="tx1"/>
              </a:solidFill>
            </a:rPr>
            <a:t>- Certificación del área administradora sobre el difícil acceso al bien por la ubicación geográfica.</a:t>
          </a:r>
        </a:p>
        <a:p>
          <a:pPr algn="just"/>
          <a:r>
            <a:rPr lang="es-CO" sz="1900" dirty="0">
              <a:solidFill>
                <a:schemeClr val="tx1"/>
              </a:solidFill>
            </a:rPr>
            <a:t>- Certificación del área administradora que, por motivos de zona roja y desgaste operativo, no se puede administrar y por tal razón no se encuentra depositario quien lo quiera administrar.</a:t>
          </a:r>
          <a:endParaRPr lang="es-ES" sz="1900" dirty="0">
            <a:solidFill>
              <a:schemeClr val="tx1"/>
            </a:solidFill>
          </a:endParaRPr>
        </a:p>
      </dgm:t>
    </dgm:pt>
    <dgm:pt modelId="{032B8FAF-26CF-4B54-A762-C383DACB5E67}" type="parTrans" cxnId="{79352C4C-8D18-46AB-A69C-0F4A8CDABA0D}">
      <dgm:prSet/>
      <dgm:spPr/>
      <dgm:t>
        <a:bodyPr/>
        <a:lstStyle/>
        <a:p>
          <a:endParaRPr lang="es-ES"/>
        </a:p>
      </dgm:t>
    </dgm:pt>
    <dgm:pt modelId="{20043601-4F82-425E-A51F-700D56CDFB23}" type="sibTrans" cxnId="{79352C4C-8D18-46AB-A69C-0F4A8CDABA0D}">
      <dgm:prSet/>
      <dgm:spPr/>
      <dgm:t>
        <a:bodyPr/>
        <a:lstStyle/>
        <a:p>
          <a:endParaRPr lang="es-ES"/>
        </a:p>
      </dgm:t>
    </dgm:pt>
    <dgm:pt modelId="{82D3C7FB-11B9-40AF-AB83-AFB3C89CAA28}" type="pres">
      <dgm:prSet presAssocID="{D44F3D11-7972-4854-AC8E-9EE160D8EFB6}" presName="linear" presStyleCnt="0">
        <dgm:presLayoutVars>
          <dgm:dir/>
          <dgm:resizeHandles val="exact"/>
        </dgm:presLayoutVars>
      </dgm:prSet>
      <dgm:spPr/>
    </dgm:pt>
    <dgm:pt modelId="{CCE6FE8D-61D1-4D07-B93F-1720D72BA1B9}" type="pres">
      <dgm:prSet presAssocID="{C791EEDD-50A7-40FE-9E47-28DCFF8A7294}" presName="comp" presStyleCnt="0"/>
      <dgm:spPr/>
    </dgm:pt>
    <dgm:pt modelId="{B854EE1A-67CF-415B-BA0A-16A624395A5E}" type="pres">
      <dgm:prSet presAssocID="{C791EEDD-50A7-40FE-9E47-28DCFF8A7294}" presName="box" presStyleLbl="node1" presStyleIdx="0" presStyleCnt="1"/>
      <dgm:spPr/>
    </dgm:pt>
    <dgm:pt modelId="{F8A0E6C5-5D51-4D44-8888-A5D6094E565F}" type="pres">
      <dgm:prSet presAssocID="{C791EEDD-50A7-40FE-9E47-28DCFF8A7294}" presName="img" presStyleLbl="fgImgPlace1" presStyleIdx="0" presStyleCnt="1" custScaleX="106545" custScaleY="104327" custLinFactNeighborX="-12731" custLinFactNeighborY="618"/>
      <dgm:spPr>
        <a:blipFill rotWithShape="1">
          <a:blip xmlns:r="http://schemas.openxmlformats.org/officeDocument/2006/relationships" r:embed="rId1"/>
          <a:stretch>
            <a:fillRect/>
          </a:stretch>
        </a:blipFill>
      </dgm:spPr>
    </dgm:pt>
    <dgm:pt modelId="{394FC23D-2C8D-4D64-8711-D9F441A6EAD8}" type="pres">
      <dgm:prSet presAssocID="{C791EEDD-50A7-40FE-9E47-28DCFF8A7294}" presName="text" presStyleLbl="node1" presStyleIdx="0" presStyleCnt="1">
        <dgm:presLayoutVars>
          <dgm:bulletEnabled val="1"/>
        </dgm:presLayoutVars>
      </dgm:prSet>
      <dgm:spPr/>
    </dgm:pt>
  </dgm:ptLst>
  <dgm:cxnLst>
    <dgm:cxn modelId="{79352C4C-8D18-46AB-A69C-0F4A8CDABA0D}" srcId="{D44F3D11-7972-4854-AC8E-9EE160D8EFB6}" destId="{C791EEDD-50A7-40FE-9E47-28DCFF8A7294}" srcOrd="0" destOrd="0" parTransId="{032B8FAF-26CF-4B54-A762-C383DACB5E67}" sibTransId="{20043601-4F82-425E-A51F-700D56CDFB23}"/>
    <dgm:cxn modelId="{8950BA96-A797-4F09-A6D5-BE886EF91BD0}" type="presOf" srcId="{C791EEDD-50A7-40FE-9E47-28DCFF8A7294}" destId="{B854EE1A-67CF-415B-BA0A-16A624395A5E}" srcOrd="0" destOrd="0" presId="urn:microsoft.com/office/officeart/2005/8/layout/vList4"/>
    <dgm:cxn modelId="{58EEB7E1-3BFD-451E-9A68-B109BBA1C391}" type="presOf" srcId="{C791EEDD-50A7-40FE-9E47-28DCFF8A7294}" destId="{394FC23D-2C8D-4D64-8711-D9F441A6EAD8}" srcOrd="1" destOrd="0" presId="urn:microsoft.com/office/officeart/2005/8/layout/vList4"/>
    <dgm:cxn modelId="{844887F0-C2D4-49BF-A64E-9CB634308466}" type="presOf" srcId="{D44F3D11-7972-4854-AC8E-9EE160D8EFB6}" destId="{82D3C7FB-11B9-40AF-AB83-AFB3C89CAA28}" srcOrd="0" destOrd="0" presId="urn:microsoft.com/office/officeart/2005/8/layout/vList4"/>
    <dgm:cxn modelId="{545B3ED5-3585-4410-8E0E-FAE659D424E2}" type="presParOf" srcId="{82D3C7FB-11B9-40AF-AB83-AFB3C89CAA28}" destId="{CCE6FE8D-61D1-4D07-B93F-1720D72BA1B9}" srcOrd="0" destOrd="0" presId="urn:microsoft.com/office/officeart/2005/8/layout/vList4"/>
    <dgm:cxn modelId="{05E9FA82-2634-4750-B8E4-D9B4AE98B0C3}" type="presParOf" srcId="{CCE6FE8D-61D1-4D07-B93F-1720D72BA1B9}" destId="{B854EE1A-67CF-415B-BA0A-16A624395A5E}" srcOrd="0" destOrd="0" presId="urn:microsoft.com/office/officeart/2005/8/layout/vList4"/>
    <dgm:cxn modelId="{89E9180E-71DE-4111-9FF1-064028D319F6}" type="presParOf" srcId="{CCE6FE8D-61D1-4D07-B93F-1720D72BA1B9}" destId="{F8A0E6C5-5D51-4D44-8888-A5D6094E565F}" srcOrd="1" destOrd="0" presId="urn:microsoft.com/office/officeart/2005/8/layout/vList4"/>
    <dgm:cxn modelId="{6B7627EE-8D9A-4A55-B0F8-6D157BB9DA0F}" type="presParOf" srcId="{CCE6FE8D-61D1-4D07-B93F-1720D72BA1B9}" destId="{394FC23D-2C8D-4D64-8711-D9F441A6EAD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21C6F9-FE71-4546-B124-BA50963BF992}"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s-ES"/>
        </a:p>
      </dgm:t>
    </dgm:pt>
    <dgm:pt modelId="{E0C87D2C-867B-4CB5-ADA5-ADF34450CFA3}">
      <dgm:prSet phldrT="[Texto]" custT="1"/>
      <dgm:spPr/>
      <dgm:t>
        <a:bodyPr/>
        <a:lstStyle/>
        <a:p>
          <a:r>
            <a:rPr lang="es-ES" sz="2000" b="1" dirty="0"/>
            <a:t>Comité Técnico de bienes muebles e inmuebles </a:t>
          </a:r>
        </a:p>
        <a:p>
          <a:r>
            <a:rPr lang="es-ES" sz="2000" b="1" dirty="0"/>
            <a:t>(Res. 1003, agos/2017)</a:t>
          </a:r>
        </a:p>
      </dgm:t>
    </dgm:pt>
    <dgm:pt modelId="{5EBAC6A2-7E3E-43CE-825B-4CF15E744F07}" type="parTrans" cxnId="{B414E42F-42A6-413C-9486-11E3F2E159E8}">
      <dgm:prSet/>
      <dgm:spPr/>
      <dgm:t>
        <a:bodyPr/>
        <a:lstStyle/>
        <a:p>
          <a:endParaRPr lang="es-ES"/>
        </a:p>
      </dgm:t>
    </dgm:pt>
    <dgm:pt modelId="{7857347B-FFC6-4CAE-98CB-0587004A3A29}" type="sibTrans" cxnId="{B414E42F-42A6-413C-9486-11E3F2E159E8}">
      <dgm:prSet/>
      <dgm:spPr/>
      <dgm:t>
        <a:bodyPr/>
        <a:lstStyle/>
        <a:p>
          <a:endParaRPr lang="es-ES"/>
        </a:p>
      </dgm:t>
    </dgm:pt>
    <dgm:pt modelId="{CADF05E9-A537-49D0-A99C-BBC9B8BCE52F}">
      <dgm:prSet phldrT="[Texto]" custT="1"/>
      <dgm:spPr/>
      <dgm:t>
        <a:bodyPr/>
        <a:lstStyle/>
        <a:p>
          <a:pPr algn="just">
            <a:buNone/>
          </a:pPr>
          <a:endParaRPr lang="es-ES" sz="1050" dirty="0"/>
        </a:p>
        <a:p>
          <a:pPr algn="just">
            <a:buNone/>
          </a:pPr>
          <a:endParaRPr lang="es-ES" sz="1050" dirty="0"/>
        </a:p>
        <a:p>
          <a:pPr algn="just">
            <a:buNone/>
          </a:pPr>
          <a:r>
            <a:rPr lang="es-ES" sz="1400" dirty="0"/>
            <a:t>Conformado por:</a:t>
          </a:r>
        </a:p>
        <a:p>
          <a:pPr algn="just">
            <a:buFont typeface="Wingdings" panose="05000000000000000000" pitchFamily="2" charset="2"/>
            <a:buChar char="ü"/>
          </a:pPr>
          <a:r>
            <a:rPr lang="es-ES" sz="1400" dirty="0"/>
            <a:t>- Vicepresidente de bienes muebles e inmuebles ( Quien lo presidirá)</a:t>
          </a:r>
        </a:p>
        <a:p>
          <a:pPr algn="just">
            <a:buFont typeface="Wingdings" panose="05000000000000000000" pitchFamily="2" charset="2"/>
            <a:buChar char="ü"/>
          </a:pPr>
          <a:r>
            <a:rPr lang="es-ES" sz="1400" dirty="0"/>
            <a:t>- Gerente Técnico</a:t>
          </a:r>
        </a:p>
        <a:p>
          <a:pPr algn="just">
            <a:buFont typeface="Wingdings" panose="05000000000000000000" pitchFamily="2" charset="2"/>
            <a:buChar char="ü"/>
          </a:pPr>
          <a:r>
            <a:rPr lang="es-ES" sz="1400" dirty="0"/>
            <a:t>- Gerente de Bienes Muebles</a:t>
          </a:r>
        </a:p>
        <a:p>
          <a:pPr algn="just">
            <a:buFont typeface="Wingdings" panose="05000000000000000000" pitchFamily="2" charset="2"/>
            <a:buChar char="ü"/>
          </a:pPr>
          <a:r>
            <a:rPr lang="es-ES" sz="1400" dirty="0"/>
            <a:t>- Gerente de Bienes Inmuebles</a:t>
          </a:r>
        </a:p>
        <a:p>
          <a:pPr algn="just">
            <a:buFont typeface="Wingdings" panose="05000000000000000000" pitchFamily="2" charset="2"/>
            <a:buChar char="ü"/>
          </a:pPr>
          <a:r>
            <a:rPr lang="es-ES" sz="1400" dirty="0"/>
            <a:t>- Gerente de Asuntos Legales</a:t>
          </a:r>
        </a:p>
        <a:p>
          <a:pPr algn="just">
            <a:buFont typeface="Wingdings" panose="05000000000000000000" pitchFamily="2" charset="2"/>
            <a:buChar char="ü"/>
          </a:pPr>
          <a:r>
            <a:rPr lang="es-ES" sz="1400" dirty="0"/>
            <a:t>- Un representante de las Gerencias Regionales</a:t>
          </a:r>
        </a:p>
        <a:p>
          <a:pPr algn="just">
            <a:buFont typeface="Arial" panose="020B0604020202020204" pitchFamily="34" charset="0"/>
            <a:buChar char="•"/>
          </a:pPr>
          <a:endParaRPr lang="es-ES" sz="600" dirty="0"/>
        </a:p>
        <a:p>
          <a:pPr algn="just">
            <a:buFont typeface="Arial" panose="020B0604020202020204" pitchFamily="34" charset="0"/>
            <a:buChar char="•"/>
          </a:pPr>
          <a:endParaRPr lang="es-ES" sz="600" dirty="0"/>
        </a:p>
        <a:p>
          <a:pPr algn="just">
            <a:buFont typeface="Arial" panose="020B0604020202020204" pitchFamily="34" charset="0"/>
            <a:buChar char="•"/>
          </a:pPr>
          <a:endParaRPr lang="es-ES" sz="600" dirty="0"/>
        </a:p>
      </dgm:t>
    </dgm:pt>
    <dgm:pt modelId="{468FA66C-9F61-487D-A714-C8D597BE390B}" type="parTrans" cxnId="{865CA594-B802-4693-858E-ED49C137AF15}">
      <dgm:prSet/>
      <dgm:spPr/>
      <dgm:t>
        <a:bodyPr/>
        <a:lstStyle/>
        <a:p>
          <a:endParaRPr lang="es-ES"/>
        </a:p>
      </dgm:t>
    </dgm:pt>
    <dgm:pt modelId="{A1F3A888-A907-4C3B-B0AA-189AD53B5A51}" type="sibTrans" cxnId="{865CA594-B802-4693-858E-ED49C137AF15}">
      <dgm:prSet/>
      <dgm:spPr/>
      <dgm:t>
        <a:bodyPr/>
        <a:lstStyle/>
        <a:p>
          <a:endParaRPr lang="es-ES"/>
        </a:p>
      </dgm:t>
    </dgm:pt>
    <dgm:pt modelId="{A67DE30E-1B4E-44F5-9C3A-EBB3150A5165}">
      <dgm:prSet phldrT="[Texto]" custT="1"/>
      <dgm:spPr/>
      <dgm:t>
        <a:bodyPr/>
        <a:lstStyle/>
        <a:p>
          <a:pPr algn="just"/>
          <a:r>
            <a:rPr lang="es-ES" sz="1400" dirty="0"/>
            <a:t>Tiene la responsabilidad de dar visto bueno a las solicitudes de enajenación temprana y verificar causales</a:t>
          </a:r>
        </a:p>
      </dgm:t>
    </dgm:pt>
    <dgm:pt modelId="{92AA1BC2-2F27-4489-BA29-ACBCB4FF19CB}" type="parTrans" cxnId="{46000359-7DE6-46E0-8FC9-96EF86C0A129}">
      <dgm:prSet/>
      <dgm:spPr/>
      <dgm:t>
        <a:bodyPr/>
        <a:lstStyle/>
        <a:p>
          <a:endParaRPr lang="es-ES"/>
        </a:p>
      </dgm:t>
    </dgm:pt>
    <dgm:pt modelId="{B8FC1E6C-99B9-4384-BC81-156382B5451D}" type="sibTrans" cxnId="{46000359-7DE6-46E0-8FC9-96EF86C0A129}">
      <dgm:prSet/>
      <dgm:spPr/>
      <dgm:t>
        <a:bodyPr/>
        <a:lstStyle/>
        <a:p>
          <a:endParaRPr lang="es-ES"/>
        </a:p>
      </dgm:t>
    </dgm:pt>
    <dgm:pt modelId="{96E7A1D2-A1FD-405D-A4EC-86588F04EE5D}">
      <dgm:prSet phldrT="[Texto]" custT="1"/>
      <dgm:spPr/>
      <dgm:t>
        <a:bodyPr/>
        <a:lstStyle/>
        <a:p>
          <a:r>
            <a:rPr lang="es-ES" sz="2000" b="1" dirty="0"/>
            <a:t>Comité Tripartito Externo</a:t>
          </a:r>
        </a:p>
      </dgm:t>
    </dgm:pt>
    <dgm:pt modelId="{1A5E8C41-25F7-4909-A7F6-1139F965DBBD}" type="parTrans" cxnId="{7B1A72E3-A1AE-485D-AC5F-AF36A8550949}">
      <dgm:prSet/>
      <dgm:spPr/>
      <dgm:t>
        <a:bodyPr/>
        <a:lstStyle/>
        <a:p>
          <a:endParaRPr lang="es-ES"/>
        </a:p>
      </dgm:t>
    </dgm:pt>
    <dgm:pt modelId="{2647C697-371D-47D8-9677-5E4F7F9E6AE4}" type="sibTrans" cxnId="{7B1A72E3-A1AE-485D-AC5F-AF36A8550949}">
      <dgm:prSet/>
      <dgm:spPr/>
      <dgm:t>
        <a:bodyPr/>
        <a:lstStyle/>
        <a:p>
          <a:endParaRPr lang="es-ES"/>
        </a:p>
      </dgm:t>
    </dgm:pt>
    <dgm:pt modelId="{019AA74C-B422-4075-A48E-7943DFF059F7}">
      <dgm:prSet custT="1"/>
      <dgm:spPr/>
      <dgm:t>
        <a:bodyPr/>
        <a:lstStyle/>
        <a:p>
          <a:pPr algn="just"/>
          <a:r>
            <a:rPr lang="es-ES" sz="1400" dirty="0"/>
            <a:t>Conformado por:</a:t>
          </a:r>
        </a:p>
        <a:p>
          <a:pPr algn="just"/>
          <a:r>
            <a:rPr lang="es-CO" sz="1400" dirty="0"/>
            <a:t>-Un representante de la Presidencia de la República.</a:t>
          </a:r>
        </a:p>
        <a:p>
          <a:pPr algn="just"/>
          <a:r>
            <a:rPr lang="es-CO" sz="1400" dirty="0"/>
            <a:t>- Un representante del Ministerio de Hacienda y Crédito Público.</a:t>
          </a:r>
        </a:p>
        <a:p>
          <a:pPr algn="just"/>
          <a:r>
            <a:rPr lang="es-CO" sz="1400" dirty="0"/>
            <a:t> - Un representante del Ministerio de Justicia y del Derecho.</a:t>
          </a:r>
        </a:p>
        <a:p>
          <a:pPr algn="just"/>
          <a:r>
            <a:rPr lang="es-CO" sz="1400" dirty="0"/>
            <a:t>- La Sociedad de Activos Especiales SAS en su calidad de Secretaría Técnica.</a:t>
          </a:r>
        </a:p>
      </dgm:t>
    </dgm:pt>
    <dgm:pt modelId="{2D883B5D-F8CC-46EA-BA91-DEB7195EF380}" type="parTrans" cxnId="{002E366A-7356-4CDC-851C-65F3B3FA77ED}">
      <dgm:prSet/>
      <dgm:spPr/>
      <dgm:t>
        <a:bodyPr/>
        <a:lstStyle/>
        <a:p>
          <a:endParaRPr lang="es-ES"/>
        </a:p>
      </dgm:t>
    </dgm:pt>
    <dgm:pt modelId="{D10BBAAD-7EF9-4F7B-A178-7D4CFD56BCD0}" type="sibTrans" cxnId="{002E366A-7356-4CDC-851C-65F3B3FA77ED}">
      <dgm:prSet/>
      <dgm:spPr/>
      <dgm:t>
        <a:bodyPr/>
        <a:lstStyle/>
        <a:p>
          <a:endParaRPr lang="es-ES"/>
        </a:p>
      </dgm:t>
    </dgm:pt>
    <dgm:pt modelId="{A051B268-2734-434B-BF92-837506960E1A}">
      <dgm:prSet custT="1"/>
      <dgm:spPr/>
      <dgm:t>
        <a:bodyPr/>
        <a:lstStyle/>
        <a:p>
          <a:pPr algn="just"/>
          <a:r>
            <a:rPr lang="es-ES" sz="1400" dirty="0"/>
            <a:t>Aprueba enajenar, destruir, demoler o chatarrizar tempranamente los bienes con medidas cautelares dentro del proceso de extinción de dominio </a:t>
          </a:r>
        </a:p>
      </dgm:t>
    </dgm:pt>
    <dgm:pt modelId="{7F0178AD-8C50-486C-AB62-E4C5F4E2A369}" type="parTrans" cxnId="{2EB7371B-C7C7-4EB8-84F5-DABB6F1CAB51}">
      <dgm:prSet/>
      <dgm:spPr/>
      <dgm:t>
        <a:bodyPr/>
        <a:lstStyle/>
        <a:p>
          <a:endParaRPr lang="es-ES"/>
        </a:p>
      </dgm:t>
    </dgm:pt>
    <dgm:pt modelId="{0232D8D7-E705-4375-9D4F-38320B0A242B}" type="sibTrans" cxnId="{2EB7371B-C7C7-4EB8-84F5-DABB6F1CAB51}">
      <dgm:prSet/>
      <dgm:spPr/>
      <dgm:t>
        <a:bodyPr/>
        <a:lstStyle/>
        <a:p>
          <a:endParaRPr lang="es-ES"/>
        </a:p>
      </dgm:t>
    </dgm:pt>
    <dgm:pt modelId="{51A1E4AD-0A5F-40C9-BF7C-77AE50A02880}" type="pres">
      <dgm:prSet presAssocID="{0921C6F9-FE71-4546-B124-BA50963BF992}" presName="theList" presStyleCnt="0">
        <dgm:presLayoutVars>
          <dgm:dir/>
          <dgm:animLvl val="lvl"/>
          <dgm:resizeHandles val="exact"/>
        </dgm:presLayoutVars>
      </dgm:prSet>
      <dgm:spPr/>
    </dgm:pt>
    <dgm:pt modelId="{5ABD5665-4A43-4480-9B85-3EFF3D38345F}" type="pres">
      <dgm:prSet presAssocID="{E0C87D2C-867B-4CB5-ADA5-ADF34450CFA3}" presName="compNode" presStyleCnt="0"/>
      <dgm:spPr/>
    </dgm:pt>
    <dgm:pt modelId="{BE7D8FBF-5481-4F2C-ABF4-CF6480A7B3C7}" type="pres">
      <dgm:prSet presAssocID="{E0C87D2C-867B-4CB5-ADA5-ADF34450CFA3}" presName="aNode" presStyleLbl="bgShp" presStyleIdx="0" presStyleCnt="2"/>
      <dgm:spPr/>
    </dgm:pt>
    <dgm:pt modelId="{A31C5AAF-7F56-4157-A184-6931DCA9271A}" type="pres">
      <dgm:prSet presAssocID="{E0C87D2C-867B-4CB5-ADA5-ADF34450CFA3}" presName="textNode" presStyleLbl="bgShp" presStyleIdx="0" presStyleCnt="2"/>
      <dgm:spPr/>
    </dgm:pt>
    <dgm:pt modelId="{CED07C22-38F1-4A0F-BEB3-891FDA373E2B}" type="pres">
      <dgm:prSet presAssocID="{E0C87D2C-867B-4CB5-ADA5-ADF34450CFA3}" presName="compChildNode" presStyleCnt="0"/>
      <dgm:spPr/>
    </dgm:pt>
    <dgm:pt modelId="{EB8AED56-9C90-4958-B1EC-E0F5F48FFB3C}" type="pres">
      <dgm:prSet presAssocID="{E0C87D2C-867B-4CB5-ADA5-ADF34450CFA3}" presName="theInnerList" presStyleCnt="0"/>
      <dgm:spPr/>
    </dgm:pt>
    <dgm:pt modelId="{2C70EE02-E3E1-46E9-AEB6-ABB84EA37685}" type="pres">
      <dgm:prSet presAssocID="{CADF05E9-A537-49D0-A99C-BBC9B8BCE52F}" presName="childNode" presStyleLbl="node1" presStyleIdx="0" presStyleCnt="4" custScaleX="113082" custScaleY="591124" custLinFactY="-18038" custLinFactNeighborX="480" custLinFactNeighborY="-100000">
        <dgm:presLayoutVars>
          <dgm:bulletEnabled val="1"/>
        </dgm:presLayoutVars>
      </dgm:prSet>
      <dgm:spPr/>
    </dgm:pt>
    <dgm:pt modelId="{DCF3D715-21EA-4340-AAD0-DF88E6D2E911}" type="pres">
      <dgm:prSet presAssocID="{CADF05E9-A537-49D0-A99C-BBC9B8BCE52F}" presName="aSpace2" presStyleCnt="0"/>
      <dgm:spPr/>
    </dgm:pt>
    <dgm:pt modelId="{404708B4-73A3-4353-AA3C-27A19E9492A0}" type="pres">
      <dgm:prSet presAssocID="{A67DE30E-1B4E-44F5-9C3A-EBB3150A5165}" presName="childNode" presStyleLbl="node1" presStyleIdx="1" presStyleCnt="4" custScaleX="114902" custScaleY="167581">
        <dgm:presLayoutVars>
          <dgm:bulletEnabled val="1"/>
        </dgm:presLayoutVars>
      </dgm:prSet>
      <dgm:spPr/>
    </dgm:pt>
    <dgm:pt modelId="{1B4EFD6E-4257-43B2-BBE3-C9AD0257AB45}" type="pres">
      <dgm:prSet presAssocID="{E0C87D2C-867B-4CB5-ADA5-ADF34450CFA3}" presName="aSpace" presStyleCnt="0"/>
      <dgm:spPr/>
    </dgm:pt>
    <dgm:pt modelId="{1D1AEE32-E3B5-4035-89AB-702BBCADE586}" type="pres">
      <dgm:prSet presAssocID="{96E7A1D2-A1FD-405D-A4EC-86588F04EE5D}" presName="compNode" presStyleCnt="0"/>
      <dgm:spPr/>
    </dgm:pt>
    <dgm:pt modelId="{390EE05F-2AF8-45D3-82AC-94E5373A3375}" type="pres">
      <dgm:prSet presAssocID="{96E7A1D2-A1FD-405D-A4EC-86588F04EE5D}" presName="aNode" presStyleLbl="bgShp" presStyleIdx="1" presStyleCnt="2"/>
      <dgm:spPr/>
    </dgm:pt>
    <dgm:pt modelId="{8C097E5F-D61B-44D2-B66C-A75E2AC8A0B0}" type="pres">
      <dgm:prSet presAssocID="{96E7A1D2-A1FD-405D-A4EC-86588F04EE5D}" presName="textNode" presStyleLbl="bgShp" presStyleIdx="1" presStyleCnt="2"/>
      <dgm:spPr/>
    </dgm:pt>
    <dgm:pt modelId="{2048308B-B1FA-420E-8754-1DBDCD7520DC}" type="pres">
      <dgm:prSet presAssocID="{96E7A1D2-A1FD-405D-A4EC-86588F04EE5D}" presName="compChildNode" presStyleCnt="0"/>
      <dgm:spPr/>
    </dgm:pt>
    <dgm:pt modelId="{7F633E20-3174-438F-9D1D-787A1EA1652A}" type="pres">
      <dgm:prSet presAssocID="{96E7A1D2-A1FD-405D-A4EC-86588F04EE5D}" presName="theInnerList" presStyleCnt="0"/>
      <dgm:spPr/>
    </dgm:pt>
    <dgm:pt modelId="{156DFC7D-68E1-4059-B0D5-0608FCAF7BB8}" type="pres">
      <dgm:prSet presAssocID="{019AA74C-B422-4075-A48E-7943DFF059F7}" presName="childNode" presStyleLbl="node1" presStyleIdx="2" presStyleCnt="4" custScaleX="118900" custScaleY="770666" custLinFactY="-52042" custLinFactNeighborX="-1025" custLinFactNeighborY="-100000">
        <dgm:presLayoutVars>
          <dgm:bulletEnabled val="1"/>
        </dgm:presLayoutVars>
      </dgm:prSet>
      <dgm:spPr/>
    </dgm:pt>
    <dgm:pt modelId="{ADD028BD-1031-4C34-8BF2-CC8AC232E19E}" type="pres">
      <dgm:prSet presAssocID="{019AA74C-B422-4075-A48E-7943DFF059F7}" presName="aSpace2" presStyleCnt="0"/>
      <dgm:spPr/>
    </dgm:pt>
    <dgm:pt modelId="{262F0667-CFA8-48D4-A987-34466245EA97}" type="pres">
      <dgm:prSet presAssocID="{A051B268-2734-434B-BF92-837506960E1A}" presName="childNode" presStyleLbl="node1" presStyleIdx="3" presStyleCnt="4" custScaleX="117567" custScaleY="273408">
        <dgm:presLayoutVars>
          <dgm:bulletEnabled val="1"/>
        </dgm:presLayoutVars>
      </dgm:prSet>
      <dgm:spPr/>
    </dgm:pt>
  </dgm:ptLst>
  <dgm:cxnLst>
    <dgm:cxn modelId="{AFA4090A-418E-4EEB-BB57-7211B7D4C4DB}" type="presOf" srcId="{019AA74C-B422-4075-A48E-7943DFF059F7}" destId="{156DFC7D-68E1-4059-B0D5-0608FCAF7BB8}" srcOrd="0" destOrd="0" presId="urn:microsoft.com/office/officeart/2005/8/layout/lProcess2"/>
    <dgm:cxn modelId="{DF80290A-5989-4214-82D7-CBD510235F72}" type="presOf" srcId="{A051B268-2734-434B-BF92-837506960E1A}" destId="{262F0667-CFA8-48D4-A987-34466245EA97}" srcOrd="0" destOrd="0" presId="urn:microsoft.com/office/officeart/2005/8/layout/lProcess2"/>
    <dgm:cxn modelId="{FE46341A-B250-42CD-871C-0FD27E459715}" type="presOf" srcId="{96E7A1D2-A1FD-405D-A4EC-86588F04EE5D}" destId="{390EE05F-2AF8-45D3-82AC-94E5373A3375}" srcOrd="0" destOrd="0" presId="urn:microsoft.com/office/officeart/2005/8/layout/lProcess2"/>
    <dgm:cxn modelId="{2EB7371B-C7C7-4EB8-84F5-DABB6F1CAB51}" srcId="{96E7A1D2-A1FD-405D-A4EC-86588F04EE5D}" destId="{A051B268-2734-434B-BF92-837506960E1A}" srcOrd="1" destOrd="0" parTransId="{7F0178AD-8C50-486C-AB62-E4C5F4E2A369}" sibTransId="{0232D8D7-E705-4375-9D4F-38320B0A242B}"/>
    <dgm:cxn modelId="{C981A124-ACFC-4CB4-A435-4ECE97898927}" type="presOf" srcId="{E0C87D2C-867B-4CB5-ADA5-ADF34450CFA3}" destId="{BE7D8FBF-5481-4F2C-ABF4-CF6480A7B3C7}" srcOrd="0" destOrd="0" presId="urn:microsoft.com/office/officeart/2005/8/layout/lProcess2"/>
    <dgm:cxn modelId="{B414E42F-42A6-413C-9486-11E3F2E159E8}" srcId="{0921C6F9-FE71-4546-B124-BA50963BF992}" destId="{E0C87D2C-867B-4CB5-ADA5-ADF34450CFA3}" srcOrd="0" destOrd="0" parTransId="{5EBAC6A2-7E3E-43CE-825B-4CF15E744F07}" sibTransId="{7857347B-FFC6-4CAE-98CB-0587004A3A29}"/>
    <dgm:cxn modelId="{9C208031-25DB-4192-A56D-2948AFDCFFAC}" type="presOf" srcId="{96E7A1D2-A1FD-405D-A4EC-86588F04EE5D}" destId="{8C097E5F-D61B-44D2-B66C-A75E2AC8A0B0}" srcOrd="1" destOrd="0" presId="urn:microsoft.com/office/officeart/2005/8/layout/lProcess2"/>
    <dgm:cxn modelId="{417A4364-CC8B-467C-AA07-5DFFD546D233}" type="presOf" srcId="{A67DE30E-1B4E-44F5-9C3A-EBB3150A5165}" destId="{404708B4-73A3-4353-AA3C-27A19E9492A0}" srcOrd="0" destOrd="0" presId="urn:microsoft.com/office/officeart/2005/8/layout/lProcess2"/>
    <dgm:cxn modelId="{002E366A-7356-4CDC-851C-65F3B3FA77ED}" srcId="{96E7A1D2-A1FD-405D-A4EC-86588F04EE5D}" destId="{019AA74C-B422-4075-A48E-7943DFF059F7}" srcOrd="0" destOrd="0" parTransId="{2D883B5D-F8CC-46EA-BA91-DEB7195EF380}" sibTransId="{D10BBAAD-7EF9-4F7B-A178-7D4CFD56BCD0}"/>
    <dgm:cxn modelId="{A5AB6D51-8816-4C16-92B1-5AF7630E1634}" type="presOf" srcId="{0921C6F9-FE71-4546-B124-BA50963BF992}" destId="{51A1E4AD-0A5F-40C9-BF7C-77AE50A02880}" srcOrd="0" destOrd="0" presId="urn:microsoft.com/office/officeart/2005/8/layout/lProcess2"/>
    <dgm:cxn modelId="{46000359-7DE6-46E0-8FC9-96EF86C0A129}" srcId="{E0C87D2C-867B-4CB5-ADA5-ADF34450CFA3}" destId="{A67DE30E-1B4E-44F5-9C3A-EBB3150A5165}" srcOrd="1" destOrd="0" parTransId="{92AA1BC2-2F27-4489-BA29-ACBCB4FF19CB}" sibTransId="{B8FC1E6C-99B9-4384-BC81-156382B5451D}"/>
    <dgm:cxn modelId="{865CA594-B802-4693-858E-ED49C137AF15}" srcId="{E0C87D2C-867B-4CB5-ADA5-ADF34450CFA3}" destId="{CADF05E9-A537-49D0-A99C-BBC9B8BCE52F}" srcOrd="0" destOrd="0" parTransId="{468FA66C-9F61-487D-A714-C8D597BE390B}" sibTransId="{A1F3A888-A907-4C3B-B0AA-189AD53B5A51}"/>
    <dgm:cxn modelId="{5A1D759D-6408-425E-ACB4-E4E1BA725025}" type="presOf" srcId="{E0C87D2C-867B-4CB5-ADA5-ADF34450CFA3}" destId="{A31C5AAF-7F56-4157-A184-6931DCA9271A}" srcOrd="1" destOrd="0" presId="urn:microsoft.com/office/officeart/2005/8/layout/lProcess2"/>
    <dgm:cxn modelId="{2E19F7A8-737D-445E-A49D-2166EE115195}" type="presOf" srcId="{CADF05E9-A537-49D0-A99C-BBC9B8BCE52F}" destId="{2C70EE02-E3E1-46E9-AEB6-ABB84EA37685}" srcOrd="0" destOrd="0" presId="urn:microsoft.com/office/officeart/2005/8/layout/lProcess2"/>
    <dgm:cxn modelId="{7B1A72E3-A1AE-485D-AC5F-AF36A8550949}" srcId="{0921C6F9-FE71-4546-B124-BA50963BF992}" destId="{96E7A1D2-A1FD-405D-A4EC-86588F04EE5D}" srcOrd="1" destOrd="0" parTransId="{1A5E8C41-25F7-4909-A7F6-1139F965DBBD}" sibTransId="{2647C697-371D-47D8-9677-5E4F7F9E6AE4}"/>
    <dgm:cxn modelId="{FCF028FA-FEE0-4245-9515-73FB5841CAEF}" type="presParOf" srcId="{51A1E4AD-0A5F-40C9-BF7C-77AE50A02880}" destId="{5ABD5665-4A43-4480-9B85-3EFF3D38345F}" srcOrd="0" destOrd="0" presId="urn:microsoft.com/office/officeart/2005/8/layout/lProcess2"/>
    <dgm:cxn modelId="{790BEF75-257F-44AC-804E-CAA5F6CB8A1C}" type="presParOf" srcId="{5ABD5665-4A43-4480-9B85-3EFF3D38345F}" destId="{BE7D8FBF-5481-4F2C-ABF4-CF6480A7B3C7}" srcOrd="0" destOrd="0" presId="urn:microsoft.com/office/officeart/2005/8/layout/lProcess2"/>
    <dgm:cxn modelId="{6C5B30C5-BFB4-41F5-A733-CCB71CA766CA}" type="presParOf" srcId="{5ABD5665-4A43-4480-9B85-3EFF3D38345F}" destId="{A31C5AAF-7F56-4157-A184-6931DCA9271A}" srcOrd="1" destOrd="0" presId="urn:microsoft.com/office/officeart/2005/8/layout/lProcess2"/>
    <dgm:cxn modelId="{DAC70881-2D92-4AA1-8EF3-D40D399CAEAA}" type="presParOf" srcId="{5ABD5665-4A43-4480-9B85-3EFF3D38345F}" destId="{CED07C22-38F1-4A0F-BEB3-891FDA373E2B}" srcOrd="2" destOrd="0" presId="urn:microsoft.com/office/officeart/2005/8/layout/lProcess2"/>
    <dgm:cxn modelId="{F044352B-80F6-49DD-9AA1-D0E7DCB0C9F4}" type="presParOf" srcId="{CED07C22-38F1-4A0F-BEB3-891FDA373E2B}" destId="{EB8AED56-9C90-4958-B1EC-E0F5F48FFB3C}" srcOrd="0" destOrd="0" presId="urn:microsoft.com/office/officeart/2005/8/layout/lProcess2"/>
    <dgm:cxn modelId="{8B43DA28-3463-4017-BF64-70FC5F94F2E5}" type="presParOf" srcId="{EB8AED56-9C90-4958-B1EC-E0F5F48FFB3C}" destId="{2C70EE02-E3E1-46E9-AEB6-ABB84EA37685}" srcOrd="0" destOrd="0" presId="urn:microsoft.com/office/officeart/2005/8/layout/lProcess2"/>
    <dgm:cxn modelId="{93FEF39F-C350-4781-A1AF-8DD8A5FC2DE6}" type="presParOf" srcId="{EB8AED56-9C90-4958-B1EC-E0F5F48FFB3C}" destId="{DCF3D715-21EA-4340-AAD0-DF88E6D2E911}" srcOrd="1" destOrd="0" presId="urn:microsoft.com/office/officeart/2005/8/layout/lProcess2"/>
    <dgm:cxn modelId="{4181D3D1-63CA-4150-9BA1-0450C4741CC6}" type="presParOf" srcId="{EB8AED56-9C90-4958-B1EC-E0F5F48FFB3C}" destId="{404708B4-73A3-4353-AA3C-27A19E9492A0}" srcOrd="2" destOrd="0" presId="urn:microsoft.com/office/officeart/2005/8/layout/lProcess2"/>
    <dgm:cxn modelId="{72546366-0E3A-4BDA-9B70-75861D9F8D0C}" type="presParOf" srcId="{51A1E4AD-0A5F-40C9-BF7C-77AE50A02880}" destId="{1B4EFD6E-4257-43B2-BBE3-C9AD0257AB45}" srcOrd="1" destOrd="0" presId="urn:microsoft.com/office/officeart/2005/8/layout/lProcess2"/>
    <dgm:cxn modelId="{6AF19C0B-65DF-4C5C-AFED-EC665C4E685C}" type="presParOf" srcId="{51A1E4AD-0A5F-40C9-BF7C-77AE50A02880}" destId="{1D1AEE32-E3B5-4035-89AB-702BBCADE586}" srcOrd="2" destOrd="0" presId="urn:microsoft.com/office/officeart/2005/8/layout/lProcess2"/>
    <dgm:cxn modelId="{01D79671-0A26-4C03-90CB-60166201491E}" type="presParOf" srcId="{1D1AEE32-E3B5-4035-89AB-702BBCADE586}" destId="{390EE05F-2AF8-45D3-82AC-94E5373A3375}" srcOrd="0" destOrd="0" presId="urn:microsoft.com/office/officeart/2005/8/layout/lProcess2"/>
    <dgm:cxn modelId="{467365E3-258C-41B7-BEB4-FE3A4CD1D3A9}" type="presParOf" srcId="{1D1AEE32-E3B5-4035-89AB-702BBCADE586}" destId="{8C097E5F-D61B-44D2-B66C-A75E2AC8A0B0}" srcOrd="1" destOrd="0" presId="urn:microsoft.com/office/officeart/2005/8/layout/lProcess2"/>
    <dgm:cxn modelId="{53D01995-5913-4160-AD1D-A72589953C92}" type="presParOf" srcId="{1D1AEE32-E3B5-4035-89AB-702BBCADE586}" destId="{2048308B-B1FA-420E-8754-1DBDCD7520DC}" srcOrd="2" destOrd="0" presId="urn:microsoft.com/office/officeart/2005/8/layout/lProcess2"/>
    <dgm:cxn modelId="{936EC596-72B1-48D6-8CB8-BFFCFE819800}" type="presParOf" srcId="{2048308B-B1FA-420E-8754-1DBDCD7520DC}" destId="{7F633E20-3174-438F-9D1D-787A1EA1652A}" srcOrd="0" destOrd="0" presId="urn:microsoft.com/office/officeart/2005/8/layout/lProcess2"/>
    <dgm:cxn modelId="{B02B8EE6-A67E-46DF-842C-63D60DD89172}" type="presParOf" srcId="{7F633E20-3174-438F-9D1D-787A1EA1652A}" destId="{156DFC7D-68E1-4059-B0D5-0608FCAF7BB8}" srcOrd="0" destOrd="0" presId="urn:microsoft.com/office/officeart/2005/8/layout/lProcess2"/>
    <dgm:cxn modelId="{7AB70445-F553-401C-BD13-33A625538470}" type="presParOf" srcId="{7F633E20-3174-438F-9D1D-787A1EA1652A}" destId="{ADD028BD-1031-4C34-8BF2-CC8AC232E19E}" srcOrd="1" destOrd="0" presId="urn:microsoft.com/office/officeart/2005/8/layout/lProcess2"/>
    <dgm:cxn modelId="{86F48AD5-DD33-4BEF-B14C-F95AF89B2A26}" type="presParOf" srcId="{7F633E20-3174-438F-9D1D-787A1EA1652A}" destId="{262F0667-CFA8-48D4-A987-34466245EA97}"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6B9566-4556-46BC-A49C-EB187798D45A}"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s-ES"/>
        </a:p>
      </dgm:t>
    </dgm:pt>
    <dgm:pt modelId="{3AC91EF5-4BD7-45BC-876A-BFA6861F0893}">
      <dgm:prSet phldrT="[Texto]" custT="1"/>
      <dgm:spPr/>
      <dgm:t>
        <a:bodyPr/>
        <a:lstStyle/>
        <a:p>
          <a:r>
            <a:rPr lang="es-ES" sz="1400" b="1" dirty="0"/>
            <a:t>Procedimiento Enajenación temprana de bienes</a:t>
          </a:r>
        </a:p>
      </dgm:t>
    </dgm:pt>
    <dgm:pt modelId="{2188243C-C9FD-4CAB-BDE1-EB58371F7039}" type="parTrans" cxnId="{B447C20B-7AF7-484C-A160-83855EA1E101}">
      <dgm:prSet/>
      <dgm:spPr/>
      <dgm:t>
        <a:bodyPr/>
        <a:lstStyle/>
        <a:p>
          <a:endParaRPr lang="es-ES"/>
        </a:p>
      </dgm:t>
    </dgm:pt>
    <dgm:pt modelId="{8338FB53-40F5-4E86-8988-F4C015922952}" type="sibTrans" cxnId="{B447C20B-7AF7-484C-A160-83855EA1E101}">
      <dgm:prSet/>
      <dgm:spPr/>
      <dgm:t>
        <a:bodyPr/>
        <a:lstStyle/>
        <a:p>
          <a:endParaRPr lang="es-ES"/>
        </a:p>
      </dgm:t>
    </dgm:pt>
    <dgm:pt modelId="{6A13414A-0F7A-4304-B9D4-5F1AF43B075B}">
      <dgm:prSet phldrT="[Texto]" custT="1"/>
      <dgm:spPr/>
      <dgm:t>
        <a:bodyPr/>
        <a:lstStyle/>
        <a:p>
          <a:r>
            <a:rPr lang="es-ES" sz="1400" b="1" dirty="0"/>
            <a:t>Instructivo Causales Enajenación Temprana</a:t>
          </a:r>
        </a:p>
      </dgm:t>
    </dgm:pt>
    <dgm:pt modelId="{9377AF12-1AAD-4EBA-9736-24543C4FBCF9}" type="parTrans" cxnId="{EC4B66CF-45A8-4E9C-A870-C2CA0DE89A13}">
      <dgm:prSet/>
      <dgm:spPr/>
      <dgm:t>
        <a:bodyPr/>
        <a:lstStyle/>
        <a:p>
          <a:endParaRPr lang="es-ES"/>
        </a:p>
      </dgm:t>
    </dgm:pt>
    <dgm:pt modelId="{27ABBA51-CDCB-46EB-8097-FBBB2F4D3D6A}" type="sibTrans" cxnId="{EC4B66CF-45A8-4E9C-A870-C2CA0DE89A13}">
      <dgm:prSet/>
      <dgm:spPr/>
      <dgm:t>
        <a:bodyPr/>
        <a:lstStyle/>
        <a:p>
          <a:endParaRPr lang="es-ES"/>
        </a:p>
      </dgm:t>
    </dgm:pt>
    <dgm:pt modelId="{F633822B-B225-4F19-AB34-3A3E195C03DC}">
      <dgm:prSet phldrT="[Texto]" custT="1"/>
      <dgm:spPr/>
      <dgm:t>
        <a:bodyPr/>
        <a:lstStyle/>
        <a:p>
          <a:r>
            <a:rPr lang="es-ES" sz="1400" b="1" dirty="0"/>
            <a:t>Ficha Enajenación Temprana de bienes</a:t>
          </a:r>
        </a:p>
      </dgm:t>
    </dgm:pt>
    <dgm:pt modelId="{80AFB835-23B0-4F81-84D8-6CC08666A63C}" type="parTrans" cxnId="{42C05EE2-922C-47DC-AA4F-4CD832A0E325}">
      <dgm:prSet/>
      <dgm:spPr/>
      <dgm:t>
        <a:bodyPr/>
        <a:lstStyle/>
        <a:p>
          <a:endParaRPr lang="es-ES"/>
        </a:p>
      </dgm:t>
    </dgm:pt>
    <dgm:pt modelId="{79F9A434-E74C-4C96-B51E-74AFE6DAE6D3}" type="sibTrans" cxnId="{42C05EE2-922C-47DC-AA4F-4CD832A0E325}">
      <dgm:prSet/>
      <dgm:spPr/>
      <dgm:t>
        <a:bodyPr/>
        <a:lstStyle/>
        <a:p>
          <a:endParaRPr lang="es-ES"/>
        </a:p>
      </dgm:t>
    </dgm:pt>
    <dgm:pt modelId="{380EF965-7A93-441C-974A-42FA371FDD1B}" type="pres">
      <dgm:prSet presAssocID="{8D6B9566-4556-46BC-A49C-EB187798D45A}" presName="Name0" presStyleCnt="0">
        <dgm:presLayoutVars>
          <dgm:chMax val="7"/>
          <dgm:chPref val="7"/>
          <dgm:dir/>
          <dgm:animLvl val="lvl"/>
        </dgm:presLayoutVars>
      </dgm:prSet>
      <dgm:spPr/>
    </dgm:pt>
    <dgm:pt modelId="{9EB03602-7624-430E-8B0B-7BE460DD11EA}" type="pres">
      <dgm:prSet presAssocID="{3AC91EF5-4BD7-45BC-876A-BFA6861F0893}" presName="Accent1" presStyleCnt="0"/>
      <dgm:spPr/>
    </dgm:pt>
    <dgm:pt modelId="{5D38AFBD-8D29-49BA-ADB2-B75590D1E1CE}" type="pres">
      <dgm:prSet presAssocID="{3AC91EF5-4BD7-45BC-876A-BFA6861F0893}" presName="Accent" presStyleLbl="node1" presStyleIdx="0" presStyleCnt="3"/>
      <dgm:spPr/>
    </dgm:pt>
    <dgm:pt modelId="{BEF82800-29F9-4C9C-B091-259671F06D35}" type="pres">
      <dgm:prSet presAssocID="{3AC91EF5-4BD7-45BC-876A-BFA6861F0893}" presName="Parent1" presStyleLbl="revTx" presStyleIdx="0" presStyleCnt="3">
        <dgm:presLayoutVars>
          <dgm:chMax val="1"/>
          <dgm:chPref val="1"/>
          <dgm:bulletEnabled val="1"/>
        </dgm:presLayoutVars>
      </dgm:prSet>
      <dgm:spPr/>
    </dgm:pt>
    <dgm:pt modelId="{F2157C9D-0647-4939-A9AC-E1BEB3E752E2}" type="pres">
      <dgm:prSet presAssocID="{6A13414A-0F7A-4304-B9D4-5F1AF43B075B}" presName="Accent2" presStyleCnt="0"/>
      <dgm:spPr/>
    </dgm:pt>
    <dgm:pt modelId="{DEE5721B-CF47-42EE-A748-42DFCA1042BF}" type="pres">
      <dgm:prSet presAssocID="{6A13414A-0F7A-4304-B9D4-5F1AF43B075B}" presName="Accent" presStyleLbl="node1" presStyleIdx="1" presStyleCnt="3"/>
      <dgm:spPr/>
    </dgm:pt>
    <dgm:pt modelId="{C06CAA35-2B87-4FF6-AC7E-14EBB0C3C322}" type="pres">
      <dgm:prSet presAssocID="{6A13414A-0F7A-4304-B9D4-5F1AF43B075B}" presName="Parent2" presStyleLbl="revTx" presStyleIdx="1" presStyleCnt="3" custLinFactNeighborX="-7300" custLinFactNeighborY="-7792">
        <dgm:presLayoutVars>
          <dgm:chMax val="1"/>
          <dgm:chPref val="1"/>
          <dgm:bulletEnabled val="1"/>
        </dgm:presLayoutVars>
      </dgm:prSet>
      <dgm:spPr/>
    </dgm:pt>
    <dgm:pt modelId="{A5D9BC7F-D367-454D-8DCB-402A62AFE9C7}" type="pres">
      <dgm:prSet presAssocID="{F633822B-B225-4F19-AB34-3A3E195C03DC}" presName="Accent3" presStyleCnt="0"/>
      <dgm:spPr/>
    </dgm:pt>
    <dgm:pt modelId="{7A3C3DDF-3E46-4B90-8014-DF04F638FBB8}" type="pres">
      <dgm:prSet presAssocID="{F633822B-B225-4F19-AB34-3A3E195C03DC}" presName="Accent" presStyleLbl="node1" presStyleIdx="2" presStyleCnt="3"/>
      <dgm:spPr/>
    </dgm:pt>
    <dgm:pt modelId="{32E5E382-F0E2-4968-A3A7-0BAF85C8CC9D}" type="pres">
      <dgm:prSet presAssocID="{F633822B-B225-4F19-AB34-3A3E195C03DC}" presName="Parent3" presStyleLbl="revTx" presStyleIdx="2" presStyleCnt="3">
        <dgm:presLayoutVars>
          <dgm:chMax val="1"/>
          <dgm:chPref val="1"/>
          <dgm:bulletEnabled val="1"/>
        </dgm:presLayoutVars>
      </dgm:prSet>
      <dgm:spPr/>
    </dgm:pt>
  </dgm:ptLst>
  <dgm:cxnLst>
    <dgm:cxn modelId="{B447C20B-7AF7-484C-A160-83855EA1E101}" srcId="{8D6B9566-4556-46BC-A49C-EB187798D45A}" destId="{3AC91EF5-4BD7-45BC-876A-BFA6861F0893}" srcOrd="0" destOrd="0" parTransId="{2188243C-C9FD-4CAB-BDE1-EB58371F7039}" sibTransId="{8338FB53-40F5-4E86-8988-F4C015922952}"/>
    <dgm:cxn modelId="{1BAC7A3C-5144-4930-94AD-F6844BFE5F49}" type="presOf" srcId="{8D6B9566-4556-46BC-A49C-EB187798D45A}" destId="{380EF965-7A93-441C-974A-42FA371FDD1B}" srcOrd="0" destOrd="0" presId="urn:microsoft.com/office/officeart/2009/layout/CircleArrowProcess"/>
    <dgm:cxn modelId="{EC39CF7C-369B-497F-B8D7-2581888869DF}" type="presOf" srcId="{F633822B-B225-4F19-AB34-3A3E195C03DC}" destId="{32E5E382-F0E2-4968-A3A7-0BAF85C8CC9D}" srcOrd="0" destOrd="0" presId="urn:microsoft.com/office/officeart/2009/layout/CircleArrowProcess"/>
    <dgm:cxn modelId="{EC4B66CF-45A8-4E9C-A870-C2CA0DE89A13}" srcId="{8D6B9566-4556-46BC-A49C-EB187798D45A}" destId="{6A13414A-0F7A-4304-B9D4-5F1AF43B075B}" srcOrd="1" destOrd="0" parTransId="{9377AF12-1AAD-4EBA-9736-24543C4FBCF9}" sibTransId="{27ABBA51-CDCB-46EB-8097-FBBB2F4D3D6A}"/>
    <dgm:cxn modelId="{C1B982D6-31D2-42D7-9D87-53A9025E7EE6}" type="presOf" srcId="{3AC91EF5-4BD7-45BC-876A-BFA6861F0893}" destId="{BEF82800-29F9-4C9C-B091-259671F06D35}" srcOrd="0" destOrd="0" presId="urn:microsoft.com/office/officeart/2009/layout/CircleArrowProcess"/>
    <dgm:cxn modelId="{42C05EE2-922C-47DC-AA4F-4CD832A0E325}" srcId="{8D6B9566-4556-46BC-A49C-EB187798D45A}" destId="{F633822B-B225-4F19-AB34-3A3E195C03DC}" srcOrd="2" destOrd="0" parTransId="{80AFB835-23B0-4F81-84D8-6CC08666A63C}" sibTransId="{79F9A434-E74C-4C96-B51E-74AFE6DAE6D3}"/>
    <dgm:cxn modelId="{84B764FB-50B9-4131-884F-932F676B9345}" type="presOf" srcId="{6A13414A-0F7A-4304-B9D4-5F1AF43B075B}" destId="{C06CAA35-2B87-4FF6-AC7E-14EBB0C3C322}" srcOrd="0" destOrd="0" presId="urn:microsoft.com/office/officeart/2009/layout/CircleArrowProcess"/>
    <dgm:cxn modelId="{61594FD6-D77E-49A3-A72B-C72D7906014C}" type="presParOf" srcId="{380EF965-7A93-441C-974A-42FA371FDD1B}" destId="{9EB03602-7624-430E-8B0B-7BE460DD11EA}" srcOrd="0" destOrd="0" presId="urn:microsoft.com/office/officeart/2009/layout/CircleArrowProcess"/>
    <dgm:cxn modelId="{2F0DE77F-35D8-4CAE-87EB-6CA49759C576}" type="presParOf" srcId="{9EB03602-7624-430E-8B0B-7BE460DD11EA}" destId="{5D38AFBD-8D29-49BA-ADB2-B75590D1E1CE}" srcOrd="0" destOrd="0" presId="urn:microsoft.com/office/officeart/2009/layout/CircleArrowProcess"/>
    <dgm:cxn modelId="{5831D09D-2474-40C9-A700-3AD403C932B9}" type="presParOf" srcId="{380EF965-7A93-441C-974A-42FA371FDD1B}" destId="{BEF82800-29F9-4C9C-B091-259671F06D35}" srcOrd="1" destOrd="0" presId="urn:microsoft.com/office/officeart/2009/layout/CircleArrowProcess"/>
    <dgm:cxn modelId="{9E01FC3E-FB83-41C1-B604-0BBCF849C3B1}" type="presParOf" srcId="{380EF965-7A93-441C-974A-42FA371FDD1B}" destId="{F2157C9D-0647-4939-A9AC-E1BEB3E752E2}" srcOrd="2" destOrd="0" presId="urn:microsoft.com/office/officeart/2009/layout/CircleArrowProcess"/>
    <dgm:cxn modelId="{81A61C30-2AE4-4393-B830-EB7977F3E359}" type="presParOf" srcId="{F2157C9D-0647-4939-A9AC-E1BEB3E752E2}" destId="{DEE5721B-CF47-42EE-A748-42DFCA1042BF}" srcOrd="0" destOrd="0" presId="urn:microsoft.com/office/officeart/2009/layout/CircleArrowProcess"/>
    <dgm:cxn modelId="{1D802B96-A347-4C68-9728-7AC92ED6CE09}" type="presParOf" srcId="{380EF965-7A93-441C-974A-42FA371FDD1B}" destId="{C06CAA35-2B87-4FF6-AC7E-14EBB0C3C322}" srcOrd="3" destOrd="0" presId="urn:microsoft.com/office/officeart/2009/layout/CircleArrowProcess"/>
    <dgm:cxn modelId="{426DD7FE-835E-4160-9960-4A340AE4BB50}" type="presParOf" srcId="{380EF965-7A93-441C-974A-42FA371FDD1B}" destId="{A5D9BC7F-D367-454D-8DCB-402A62AFE9C7}" srcOrd="4" destOrd="0" presId="urn:microsoft.com/office/officeart/2009/layout/CircleArrowProcess"/>
    <dgm:cxn modelId="{C037E2D2-5950-4E24-82F0-0C29F5D628B9}" type="presParOf" srcId="{A5D9BC7F-D367-454D-8DCB-402A62AFE9C7}" destId="{7A3C3DDF-3E46-4B90-8014-DF04F638FBB8}" srcOrd="0" destOrd="0" presId="urn:microsoft.com/office/officeart/2009/layout/CircleArrowProcess"/>
    <dgm:cxn modelId="{2C9F14EF-2AEF-4C4F-9D20-3CB11973941F}" type="presParOf" srcId="{380EF965-7A93-441C-974A-42FA371FDD1B}" destId="{32E5E382-F0E2-4968-A3A7-0BAF85C8CC9D}" srcOrd="5" destOrd="0" presId="urn:microsoft.com/office/officeart/2009/layout/CircleArrowProcess"/>
  </dgm:cxnLst>
  <dgm:bg>
    <a:effectLst>
      <a:glow rad="127000">
        <a:schemeClr val="tx2">
          <a:lumMod val="60000"/>
          <a:lumOff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10 Agosto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22 Agosto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ES" dirty="0"/>
            <a:t>Recepción de ofertas</a:t>
          </a:r>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29 Agosto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r>
            <a:rPr lang="es-ES" dirty="0"/>
            <a:t>Evaluación Jurídica, financiera y técnica</a:t>
          </a:r>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5662D56C-4E10-4BDE-915C-6D0665D770DB}">
      <dgm:prSet phldrT="[Texto]"/>
      <dgm:spPr/>
      <dgm:t>
        <a:bodyPr/>
        <a:lstStyle/>
        <a:p>
          <a:r>
            <a:rPr lang="es-ES" dirty="0"/>
            <a:t>Publicación Evaluación</a:t>
          </a:r>
        </a:p>
      </dgm:t>
    </dgm:pt>
    <dgm:pt modelId="{AC10E243-11AE-47C1-91DC-D1F4597280C4}" type="parTrans" cxnId="{F9DD0215-F527-4132-B6CF-E4EACC041B24}">
      <dgm:prSet/>
      <dgm:spPr/>
      <dgm:t>
        <a:bodyPr/>
        <a:lstStyle/>
        <a:p>
          <a:endParaRPr lang="es-ES"/>
        </a:p>
      </dgm:t>
    </dgm:pt>
    <dgm:pt modelId="{BFFA1B26-75DC-412E-9BFE-E0C1A3A6E5AC}" type="sibTrans" cxnId="{F9DD0215-F527-4132-B6CF-E4EACC041B24}">
      <dgm:prSet/>
      <dgm:spPr/>
      <dgm:t>
        <a:bodyPr/>
        <a:lstStyle/>
        <a:p>
          <a:endParaRPr lang="es-ES"/>
        </a:p>
      </dgm:t>
    </dgm:pt>
    <dgm:pt modelId="{32528D1C-3F7C-4C4D-9D14-3462DF3FEAA8}">
      <dgm:prSet phldrT="[Texto]"/>
      <dgm:spPr/>
      <dgm:t>
        <a:bodyPr/>
        <a:lstStyle/>
        <a:p>
          <a:r>
            <a:rPr lang="es-ES" dirty="0"/>
            <a:t>Apertura de ofertas económicas de los proponentes habilitados</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31 Agosto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F9DD0215-F527-4132-B6CF-E4EACC041B24}" srcId="{7849DACF-8E3E-42BB-8278-CB9C0A8FDA2B}" destId="{5662D56C-4E10-4BDE-915C-6D0665D770DB}" srcOrd="1" destOrd="0" parTransId="{AC10E243-11AE-47C1-91DC-D1F4597280C4}" sibTransId="{BFFA1B26-75DC-412E-9BFE-E0C1A3A6E5AC}"/>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9BC66F91-7982-4393-A506-D9BD503D220F}" type="presOf" srcId="{5662D56C-4E10-4BDE-915C-6D0665D770DB}" destId="{3860CAB2-DF08-4F25-BCF4-834CF96E77B1}" srcOrd="0" destOrd="1" presId="urn:microsoft.com/office/officeart/2005/8/layout/hProcess4"/>
    <dgm:cxn modelId="{5C380498-B54D-4003-86C0-0EFC1EA1B382}" srcId="{F967CB00-20C5-441E-A933-1B3E8B9A6690}" destId="{08EE78A0-3E72-4F29-BA51-79508894BE2D}" srcOrd="0" destOrd="0" parTransId="{F70AFDB5-874A-4638-A714-D9FAFED93C65}" sibTransId="{094EAB3C-A2BD-46A0-91A0-14C312587344}"/>
    <dgm:cxn modelId="{292E7D9E-8585-42D1-962F-A6391488EA69}" type="presOf" srcId="{2CE60D51-8B37-4162-92C8-ED0E095736C6}" destId="{73D78FE7-3C07-4621-893B-72B5C3F7ED7C}" srcOrd="0" destOrd="0" presId="urn:microsoft.com/office/officeart/2005/8/layout/hProcess4"/>
    <dgm:cxn modelId="{E0817CAF-9523-499D-84D9-BC20059D5165}" type="presOf" srcId="{5662D56C-4E10-4BDE-915C-6D0665D770DB}"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F967CB00-20C5-441E-A933-1B3E8B9A6690}">
      <dgm:prSet phldrT="[Texto]"/>
      <dgm:spPr/>
      <dgm:t>
        <a:bodyPr/>
        <a:lstStyle/>
        <a:p>
          <a:r>
            <a:rPr lang="es-ES" dirty="0"/>
            <a:t>20 Agosto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ES" dirty="0"/>
            <a:t>Realización de estudios de marcado</a:t>
          </a:r>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25 Agosto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r>
            <a:rPr lang="es-ES" dirty="0"/>
            <a:t>Elaboración de estudios previos</a:t>
          </a:r>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206B7354-1B87-4011-A23D-997E5EB8E8EB}">
      <dgm:prSet phldrT="[Texto]"/>
      <dgm:spPr/>
      <dgm:t>
        <a:bodyPr/>
        <a:lstStyle/>
        <a:p>
          <a:r>
            <a:rPr lang="es-CO" b="1" dirty="0">
              <a:solidFill>
                <a:schemeClr val="bg1"/>
              </a:solidFill>
            </a:rPr>
            <a:t>31 Agosto 2017</a:t>
          </a:r>
          <a:endParaRPr lang="es-ES" dirty="0"/>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534BBDF9-F13F-4C40-A0B0-3590F3774304}">
      <dgm:prSet phldrT="[Texto]"/>
      <dgm:spPr/>
      <dgm:t>
        <a:bodyPr/>
        <a:lstStyle/>
        <a:p>
          <a:r>
            <a:rPr lang="es-CO" dirty="0"/>
            <a:t>Publicación estudios previos en pagina WEB de SAE</a:t>
          </a:r>
          <a:endParaRPr lang="es-ES" dirty="0"/>
        </a:p>
      </dgm:t>
    </dgm:pt>
    <dgm:pt modelId="{030B97F0-B483-4F88-8129-B1A927450273}" type="parTrans" cxnId="{19BD8D17-EC69-4A19-9519-116958AF77F6}">
      <dgm:prSet/>
      <dgm:spPr/>
      <dgm:t>
        <a:bodyPr/>
        <a:lstStyle/>
        <a:p>
          <a:endParaRPr lang="es-ES"/>
        </a:p>
      </dgm:t>
    </dgm:pt>
    <dgm:pt modelId="{B5B8B282-AB90-48B4-A7F4-A99E608D90E7}" type="sibTrans" cxnId="{19BD8D17-EC69-4A19-9519-116958AF77F6}">
      <dgm:prSet/>
      <dgm:spPr/>
      <dgm:t>
        <a:bodyPr/>
        <a:lstStyle/>
        <a:p>
          <a:endParaRPr lang="es-ES"/>
        </a:p>
      </dgm:t>
    </dgm:pt>
    <dgm:pt modelId="{7185AB28-E455-44F4-9DF1-C9CC947F9F61}">
      <dgm:prSet phldrT="[Texto]" custT="1"/>
      <dgm:spPr/>
      <dgm:t>
        <a:bodyPr/>
        <a:lstStyle/>
        <a:p>
          <a:r>
            <a:rPr lang="es-ES" sz="2000" b="0" dirty="0"/>
            <a:t>10 Agosto 2017</a:t>
          </a:r>
        </a:p>
      </dgm:t>
    </dgm:pt>
    <dgm:pt modelId="{2CE60D51-8B37-4162-92C8-ED0E095736C6}" type="sibTrans" cxnId="{AE3DE9F0-E53A-4C94-B912-742EF3D4E29A}">
      <dgm:prSet/>
      <dgm:spPr/>
      <dgm:t>
        <a:bodyPr/>
        <a:lstStyle/>
        <a:p>
          <a:endParaRPr lang="es-ES"/>
        </a:p>
      </dgm:t>
    </dgm:pt>
    <dgm:pt modelId="{B19382C5-874E-4CAF-9FA1-DD5A72C210E7}" type="par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37C1C2C4-FB82-41A2-9A47-F560BAB38428}" type="sibTrans" cxnId="{375F4CFC-4C65-46C9-93AE-FABC00D91B28}">
      <dgm:prSet/>
      <dgm:spPr/>
      <dgm:t>
        <a:bodyPr/>
        <a:lstStyle/>
        <a:p>
          <a:endParaRPr lang="es-ES"/>
        </a:p>
      </dgm:t>
    </dgm:pt>
    <dgm:pt modelId="{EAF165D6-9E71-4FCE-9EF3-BC4EDB5070E3}" type="parTrans" cxnId="{375F4CFC-4C65-46C9-93AE-FABC00D91B28}">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19BD8D17-EC69-4A19-9519-116958AF77F6}" srcId="{206B7354-1B87-4011-A23D-997E5EB8E8EB}" destId="{534BBDF9-F13F-4C40-A0B0-3590F3774304}" srcOrd="0" destOrd="0" parTransId="{030B97F0-B483-4F88-8129-B1A927450273}" sibTransId="{B5B8B282-AB90-48B4-A7F4-A99E608D90E7}"/>
    <dgm:cxn modelId="{EF38032D-583C-4DFE-A96B-5D2BE775CBC3}" srcId="{AE2500CF-E51F-4ABF-A279-5CE97C5D55F5}" destId="{206B7354-1B87-4011-A23D-997E5EB8E8EB}" srcOrd="3" destOrd="0" parTransId="{70122097-C26B-44E3-A968-E60E9F600E42}" sibTransId="{5FEDFCD7-33F3-473F-9FCC-75304B1FC5BD}"/>
    <dgm:cxn modelId="{CB1AE735-3EC4-4D00-9E9B-64C6D00C0713}" type="presOf" srcId="{534BBDF9-F13F-4C40-A0B0-3590F3774304}" destId="{B92F89F9-BD53-43CB-A09A-8134145E9FB3}" srcOrd="1" destOrd="0" presId="urn:microsoft.com/office/officeart/2005/8/layout/hProcess4"/>
    <dgm:cxn modelId="{01C35B3A-5F5C-4ADF-B5D1-C60F891DE568}" type="presOf" srcId="{534BBDF9-F13F-4C40-A0B0-3590F3774304}" destId="{380176DE-38B8-4259-9932-AC2C503E4AE7}" srcOrd="0" destOrd="0" presId="urn:microsoft.com/office/officeart/2005/8/layout/hProcess4"/>
    <dgm:cxn modelId="{DA5E1F3D-08F5-4339-AAD8-D81DF0CA9892}" type="presOf" srcId="{690BD518-8FFE-47BE-81C9-D3C9BCCBE770}" destId="{2DCBF5E2-9F66-4D6A-99AA-5A0E98D6BE68}"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5C380498-B54D-4003-86C0-0EFC1EA1B382}" srcId="{F967CB00-20C5-441E-A933-1B3E8B9A6690}" destId="{08EE78A0-3E72-4F29-BA51-79508894BE2D}" srcOrd="0" destOrd="0" parTransId="{F70AFDB5-874A-4638-A714-D9FAFED93C65}" sibTransId="{094EAB3C-A2BD-46A0-91A0-14C312587344}"/>
    <dgm:cxn modelId="{292E7D9E-8585-42D1-962F-A6391488EA69}" type="presOf" srcId="{2CE60D51-8B37-4162-92C8-ED0E095736C6}" destId="{73D78FE7-3C07-4621-893B-72B5C3F7ED7C}" srcOrd="0" destOrd="0"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8 Agosto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14 Agosto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CO" dirty="0"/>
            <a:t>Formulación de observaciones y aclaraciones</a:t>
          </a:r>
          <a:endParaRPr lang="es-ES" dirty="0"/>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24 Agosto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endParaRPr lang="es-ES" dirty="0"/>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32528D1C-3F7C-4C4D-9D14-3462DF3FEAA8}">
      <dgm:prSet phldrT="[Texto]"/>
      <dgm:spPr/>
      <dgm:t>
        <a:bodyPr/>
        <a:lstStyle/>
        <a:p>
          <a:r>
            <a:rPr lang="es-ES" dirty="0"/>
            <a:t>Evaluación Jurídica, financiera y técnica</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31 Agosto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E39CB410-CB6C-4FA4-83BC-04C74BA100D1}">
      <dgm:prSet/>
      <dgm:spPr/>
      <dgm:t>
        <a:bodyPr/>
        <a:lstStyle/>
        <a:p>
          <a:r>
            <a:rPr lang="es-ES" dirty="0"/>
            <a:t>Publicación Evaluación</a:t>
          </a:r>
        </a:p>
      </dgm:t>
    </dgm:pt>
    <dgm:pt modelId="{9356098B-FC94-4690-855D-0FFD1132C1A5}" type="parTrans" cxnId="{4DE166C5-BA15-442E-AC28-D2FD3A9CCD43}">
      <dgm:prSet/>
      <dgm:spPr/>
      <dgm:t>
        <a:bodyPr/>
        <a:lstStyle/>
        <a:p>
          <a:endParaRPr lang="es-ES"/>
        </a:p>
      </dgm:t>
    </dgm:pt>
    <dgm:pt modelId="{B6C9F702-B51B-4F39-9D97-3671AE920503}" type="sibTrans" cxnId="{4DE166C5-BA15-442E-AC28-D2FD3A9CCD43}">
      <dgm:prSet/>
      <dgm:spPr/>
      <dgm:t>
        <a:bodyPr/>
        <a:lstStyle/>
        <a:p>
          <a:endParaRPr lang="es-ES"/>
        </a:p>
      </dgm:t>
    </dgm:pt>
    <dgm:pt modelId="{F49C0085-3C19-44E8-A0D9-B548B8BF21F3}">
      <dgm:prSet/>
      <dgm:spPr/>
      <dgm:t>
        <a:bodyPr/>
        <a:lstStyle/>
        <a:p>
          <a:r>
            <a:rPr lang="es-ES"/>
            <a:t>Recepción de ofertas</a:t>
          </a:r>
          <a:endParaRPr lang="es-ES" dirty="0"/>
        </a:p>
      </dgm:t>
    </dgm:pt>
    <dgm:pt modelId="{FDA298B6-FB8A-4ABD-8340-C267A9EEA688}" type="parTrans" cxnId="{7B9F25EB-2B91-4D55-9318-BA29AAD9BEDC}">
      <dgm:prSet/>
      <dgm:spPr/>
      <dgm:t>
        <a:bodyPr/>
        <a:lstStyle/>
        <a:p>
          <a:endParaRPr lang="es-ES"/>
        </a:p>
      </dgm:t>
    </dgm:pt>
    <dgm:pt modelId="{4B4AE9A0-CAC6-4838-ABEA-4CEEA165F3E1}" type="sibTrans" cxnId="{7B9F25EB-2B91-4D55-9318-BA29AAD9BEDC}">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15199D72-7F96-42DB-8148-9D6DA9F692B1}" type="presOf" srcId="{E39CB410-CB6C-4FA4-83BC-04C74BA100D1}" destId="{380176DE-38B8-4259-9932-AC2C503E4AE7}" srcOrd="0" destOrd="1"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5C380498-B54D-4003-86C0-0EFC1EA1B382}" srcId="{F967CB00-20C5-441E-A933-1B3E8B9A6690}" destId="{08EE78A0-3E72-4F29-BA51-79508894BE2D}" srcOrd="0" destOrd="0" parTransId="{F70AFDB5-874A-4638-A714-D9FAFED93C65}" sibTransId="{094EAB3C-A2BD-46A0-91A0-14C312587344}"/>
    <dgm:cxn modelId="{3C890B99-F3A9-4636-BDAE-826A154F754B}" type="presOf" srcId="{F49C0085-3C19-44E8-A0D9-B548B8BF21F3}" destId="{3860CAB2-DF08-4F25-BCF4-834CF96E77B1}" srcOrd="0" destOrd="1" presId="urn:microsoft.com/office/officeart/2005/8/layout/hProcess4"/>
    <dgm:cxn modelId="{292E7D9E-8585-42D1-962F-A6391488EA69}" type="presOf" srcId="{2CE60D51-8B37-4162-92C8-ED0E095736C6}" destId="{73D78FE7-3C07-4621-893B-72B5C3F7ED7C}" srcOrd="0" destOrd="0" presId="urn:microsoft.com/office/officeart/2005/8/layout/hProcess4"/>
    <dgm:cxn modelId="{B24650A7-285B-4564-867B-77077059E237}" type="presOf" srcId="{F49C0085-3C19-44E8-A0D9-B548B8BF21F3}"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DE166C5-BA15-442E-AC28-D2FD3A9CCD43}" srcId="{206B7354-1B87-4011-A23D-997E5EB8E8EB}" destId="{E39CB410-CB6C-4FA4-83BC-04C74BA100D1}" srcOrd="1" destOrd="0" parTransId="{9356098B-FC94-4690-855D-0FFD1132C1A5}" sibTransId="{B6C9F702-B51B-4F39-9D97-3671AE920503}"/>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7B9F25EB-2B91-4D55-9318-BA29AAD9BEDC}" srcId="{7849DACF-8E3E-42BB-8278-CB9C0A8FDA2B}" destId="{F49C0085-3C19-44E8-A0D9-B548B8BF21F3}" srcOrd="1" destOrd="0" parTransId="{FDA298B6-FB8A-4ABD-8340-C267A9EEA688}" sibTransId="{4B4AE9A0-CAC6-4838-ABEA-4CEEA165F3E1}"/>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765C39FC-6BDA-4489-867E-806680725D49}" type="presOf" srcId="{E39CB410-CB6C-4FA4-83BC-04C74BA100D1}" destId="{B92F89F9-BD53-43CB-A09A-8134145E9FB3}" srcOrd="1" destOrd="1"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7A3B24-15EB-45B9-95BE-F7D3979D75E8}" type="doc">
      <dgm:prSet loTypeId="urn:microsoft.com/office/officeart/2005/8/layout/bList2" loCatId="list" qsTypeId="urn:microsoft.com/office/officeart/2005/8/quickstyle/simple1" qsCatId="simple" csTypeId="urn:microsoft.com/office/officeart/2005/8/colors/accent1_2" csCatId="accent1" phldr="1"/>
      <dgm:spPr/>
    </dgm:pt>
    <dgm:pt modelId="{6AEC70F0-2180-48D9-B91E-CC202F7D8724}">
      <dgm:prSet phldrT="[Texto]" custT="1"/>
      <dgm:spPr/>
      <dgm:t>
        <a:bodyPr/>
        <a:lstStyle/>
        <a:p>
          <a:r>
            <a:rPr lang="es-CO" sz="4000" b="1" dirty="0">
              <a:solidFill>
                <a:schemeClr val="bg1"/>
              </a:solidFill>
            </a:rPr>
            <a:t>Objetivo o Propósito</a:t>
          </a:r>
          <a:endParaRPr lang="es-CO" sz="4000" dirty="0">
            <a:solidFill>
              <a:schemeClr val="bg1"/>
            </a:solidFill>
          </a:endParaRPr>
        </a:p>
      </dgm:t>
    </dgm:pt>
    <dgm:pt modelId="{87BEBF0C-CA66-42A6-9A16-0B69D82F590C}" type="parTrans" cxnId="{1D4BF40C-5FEC-4506-9760-B7AF90232FE7}">
      <dgm:prSet/>
      <dgm:spPr/>
      <dgm:t>
        <a:bodyPr/>
        <a:lstStyle/>
        <a:p>
          <a:endParaRPr lang="es-CO"/>
        </a:p>
      </dgm:t>
    </dgm:pt>
    <dgm:pt modelId="{B783CEDC-EEB6-4823-B257-2AA7A95BB9AB}" type="sibTrans" cxnId="{1D4BF40C-5FEC-4506-9760-B7AF90232FE7}">
      <dgm:prSet/>
      <dgm:spPr/>
      <dgm:t>
        <a:bodyPr/>
        <a:lstStyle/>
        <a:p>
          <a:endParaRPr lang="es-CO"/>
        </a:p>
      </dgm:t>
    </dgm:pt>
    <dgm:pt modelId="{58FB3D16-00FE-42E4-B598-EE99847FC778}">
      <dgm:prSet/>
      <dgm:spPr/>
      <dgm:t>
        <a:bodyPr/>
        <a:lstStyle/>
        <a:p>
          <a:pPr algn="ctr"/>
          <a:r>
            <a:rPr lang="es-ES_tradnl" dirty="0"/>
            <a:t>Lograr la recuperación material de los bienes administrados por la Sociedad de Activos Especiales S.A.S</a:t>
          </a:r>
          <a:endParaRPr lang="es-CO" dirty="0"/>
        </a:p>
      </dgm:t>
    </dgm:pt>
    <dgm:pt modelId="{730CA1F4-6973-4C2A-9673-F7B2B6DC94D9}" type="parTrans" cxnId="{B19970DC-5838-427F-9461-186A750E64BC}">
      <dgm:prSet/>
      <dgm:spPr/>
      <dgm:t>
        <a:bodyPr/>
        <a:lstStyle/>
        <a:p>
          <a:endParaRPr lang="es-CO"/>
        </a:p>
      </dgm:t>
    </dgm:pt>
    <dgm:pt modelId="{772F5261-0BFC-4F51-8788-CDFF08580B5E}" type="sibTrans" cxnId="{B19970DC-5838-427F-9461-186A750E64BC}">
      <dgm:prSet/>
      <dgm:spPr/>
      <dgm:t>
        <a:bodyPr/>
        <a:lstStyle/>
        <a:p>
          <a:endParaRPr lang="es-CO"/>
        </a:p>
      </dgm:t>
    </dgm:pt>
    <dgm:pt modelId="{EE6C33E3-7F41-4231-BBC5-CBB0B3E65CF1}" type="pres">
      <dgm:prSet presAssocID="{147A3B24-15EB-45B9-95BE-F7D3979D75E8}" presName="diagram" presStyleCnt="0">
        <dgm:presLayoutVars>
          <dgm:dir/>
          <dgm:animLvl val="lvl"/>
          <dgm:resizeHandles val="exact"/>
        </dgm:presLayoutVars>
      </dgm:prSet>
      <dgm:spPr/>
    </dgm:pt>
    <dgm:pt modelId="{0E1319C2-AA01-45C7-AB45-810BC70C8C8A}" type="pres">
      <dgm:prSet presAssocID="{6AEC70F0-2180-48D9-B91E-CC202F7D8724}" presName="compNode" presStyleCnt="0"/>
      <dgm:spPr/>
    </dgm:pt>
    <dgm:pt modelId="{D1B9039F-9B19-4693-9E18-6C1800DD0EBE}" type="pres">
      <dgm:prSet presAssocID="{6AEC70F0-2180-48D9-B91E-CC202F7D8724}" presName="childRect" presStyleLbl="bgAcc1" presStyleIdx="0" presStyleCnt="1">
        <dgm:presLayoutVars>
          <dgm:bulletEnabled val="1"/>
        </dgm:presLayoutVars>
      </dgm:prSet>
      <dgm:spPr/>
    </dgm:pt>
    <dgm:pt modelId="{DA805814-62D8-4BC8-AC9E-2F7B96FB38F5}" type="pres">
      <dgm:prSet presAssocID="{6AEC70F0-2180-48D9-B91E-CC202F7D8724}" presName="parentText" presStyleLbl="node1" presStyleIdx="0" presStyleCnt="0">
        <dgm:presLayoutVars>
          <dgm:chMax val="0"/>
          <dgm:bulletEnabled val="1"/>
        </dgm:presLayoutVars>
      </dgm:prSet>
      <dgm:spPr/>
    </dgm:pt>
    <dgm:pt modelId="{ED00ADEC-F85F-4394-ACA9-E70D831C5E2A}" type="pres">
      <dgm:prSet presAssocID="{6AEC70F0-2180-48D9-B91E-CC202F7D8724}" presName="parentRect" presStyleLbl="alignNode1" presStyleIdx="0" presStyleCnt="1"/>
      <dgm:spPr/>
    </dgm:pt>
    <dgm:pt modelId="{C67605FA-BFFA-45ED-B2DC-19A157F4468B}" type="pres">
      <dgm:prSet presAssocID="{6AEC70F0-2180-48D9-B91E-CC202F7D8724}" presName="adorn" presStyleLbl="fgAccFollowNod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Lst>
  <dgm:cxnLst>
    <dgm:cxn modelId="{1D4BF40C-5FEC-4506-9760-B7AF90232FE7}" srcId="{147A3B24-15EB-45B9-95BE-F7D3979D75E8}" destId="{6AEC70F0-2180-48D9-B91E-CC202F7D8724}" srcOrd="0" destOrd="0" parTransId="{87BEBF0C-CA66-42A6-9A16-0B69D82F590C}" sibTransId="{B783CEDC-EEB6-4823-B257-2AA7A95BB9AB}"/>
    <dgm:cxn modelId="{544A8431-E3AD-47EC-881D-9D7F245CE23D}" type="presOf" srcId="{6AEC70F0-2180-48D9-B91E-CC202F7D8724}" destId="{ED00ADEC-F85F-4394-ACA9-E70D831C5E2A}" srcOrd="1" destOrd="0" presId="urn:microsoft.com/office/officeart/2005/8/layout/bList2"/>
    <dgm:cxn modelId="{6737F538-4A08-42DE-A2F4-371812F3F5F0}" type="presOf" srcId="{147A3B24-15EB-45B9-95BE-F7D3979D75E8}" destId="{EE6C33E3-7F41-4231-BBC5-CBB0B3E65CF1}" srcOrd="0" destOrd="0" presId="urn:microsoft.com/office/officeart/2005/8/layout/bList2"/>
    <dgm:cxn modelId="{F6B15149-7E63-4225-A1CF-92930C9EAC1E}" type="presOf" srcId="{58FB3D16-00FE-42E4-B598-EE99847FC778}" destId="{D1B9039F-9B19-4693-9E18-6C1800DD0EBE}" srcOrd="0" destOrd="0" presId="urn:microsoft.com/office/officeart/2005/8/layout/bList2"/>
    <dgm:cxn modelId="{8143BB9B-53D2-47CC-B682-B329FFCDDDA0}" type="presOf" srcId="{6AEC70F0-2180-48D9-B91E-CC202F7D8724}" destId="{DA805814-62D8-4BC8-AC9E-2F7B96FB38F5}" srcOrd="0" destOrd="0" presId="urn:microsoft.com/office/officeart/2005/8/layout/bList2"/>
    <dgm:cxn modelId="{B19970DC-5838-427F-9461-186A750E64BC}" srcId="{6AEC70F0-2180-48D9-B91E-CC202F7D8724}" destId="{58FB3D16-00FE-42E4-B598-EE99847FC778}" srcOrd="0" destOrd="0" parTransId="{730CA1F4-6973-4C2A-9673-F7B2B6DC94D9}" sibTransId="{772F5261-0BFC-4F51-8788-CDFF08580B5E}"/>
    <dgm:cxn modelId="{88DAC5C4-A88A-435D-875D-C07EC8E4A6C9}" type="presParOf" srcId="{EE6C33E3-7F41-4231-BBC5-CBB0B3E65CF1}" destId="{0E1319C2-AA01-45C7-AB45-810BC70C8C8A}" srcOrd="0" destOrd="0" presId="urn:microsoft.com/office/officeart/2005/8/layout/bList2"/>
    <dgm:cxn modelId="{CF1C8D38-A037-4576-AA24-8EACB7B16363}" type="presParOf" srcId="{0E1319C2-AA01-45C7-AB45-810BC70C8C8A}" destId="{D1B9039F-9B19-4693-9E18-6C1800DD0EBE}" srcOrd="0" destOrd="0" presId="urn:microsoft.com/office/officeart/2005/8/layout/bList2"/>
    <dgm:cxn modelId="{EF2F8C0F-9479-4A81-A1BE-79EDAC1AC259}" type="presParOf" srcId="{0E1319C2-AA01-45C7-AB45-810BC70C8C8A}" destId="{DA805814-62D8-4BC8-AC9E-2F7B96FB38F5}" srcOrd="1" destOrd="0" presId="urn:microsoft.com/office/officeart/2005/8/layout/bList2"/>
    <dgm:cxn modelId="{E89915AD-A9F2-4681-8586-339B436187B5}" type="presParOf" srcId="{0E1319C2-AA01-45C7-AB45-810BC70C8C8A}" destId="{ED00ADEC-F85F-4394-ACA9-E70D831C5E2A}" srcOrd="2" destOrd="0" presId="urn:microsoft.com/office/officeart/2005/8/layout/bList2"/>
    <dgm:cxn modelId="{34300243-7FF4-4F85-B192-C594621E779F}" type="presParOf" srcId="{0E1319C2-AA01-45C7-AB45-810BC70C8C8A}" destId="{C67605FA-BFFA-45ED-B2DC-19A157F4468B}"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D35A9-0AC2-44BC-993D-CFBCE6E858A9}">
      <dsp:nvSpPr>
        <dsp:cNvPr id="0" name=""/>
        <dsp:cNvSpPr/>
      </dsp:nvSpPr>
      <dsp:spPr>
        <a:xfrm>
          <a:off x="0" y="174153"/>
          <a:ext cx="8363374"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9091" tIns="187452" rIns="649091" bIns="128016" numCol="1" spcCol="1270" anchor="t" anchorCtr="0">
          <a:noAutofit/>
        </a:bodyPr>
        <a:lstStyle/>
        <a:p>
          <a:pPr marL="171450" lvl="1" indent="-171450" algn="just" defTabSz="800100">
            <a:lnSpc>
              <a:spcPct val="90000"/>
            </a:lnSpc>
            <a:spcBef>
              <a:spcPct val="0"/>
            </a:spcBef>
            <a:spcAft>
              <a:spcPct val="15000"/>
            </a:spcAft>
            <a:buChar char="•"/>
          </a:pPr>
          <a:r>
            <a:rPr lang="es-CO" sz="1800" b="0" kern="1200" dirty="0">
              <a:effectLst/>
              <a:latin typeface="Arial Narrow" panose="020B0606020202030204" pitchFamily="34" charset="0"/>
            </a:rPr>
            <a:t>Contratar una (1) Empresa de Servicios Temporales – EST – que preste el servicio especializado de administración de personal en misión, requeridos por la SAE SAS, de conformidad con los términos de la invitación y la propuesta presentada. </a:t>
          </a:r>
          <a:endParaRPr lang="es-ES" sz="1800" kern="1200" dirty="0">
            <a:latin typeface="Arial Narrow" panose="020B0606020202030204" pitchFamily="34" charset="0"/>
          </a:endParaRPr>
        </a:p>
      </dsp:txBody>
      <dsp:txXfrm>
        <a:off x="0" y="174153"/>
        <a:ext cx="8363374" cy="1048950"/>
      </dsp:txXfrm>
    </dsp:sp>
    <dsp:sp modelId="{3A1A9AEF-835F-4DD8-BC5D-7B0C9391F93A}">
      <dsp:nvSpPr>
        <dsp:cNvPr id="0" name=""/>
        <dsp:cNvSpPr/>
      </dsp:nvSpPr>
      <dsp:spPr>
        <a:xfrm>
          <a:off x="418168" y="41313"/>
          <a:ext cx="5854361"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281" tIns="0" rIns="221281" bIns="0" numCol="1" spcCol="1270" anchor="ctr" anchorCtr="0">
          <a:noAutofit/>
        </a:bodyPr>
        <a:lstStyle/>
        <a:p>
          <a:pPr marL="0" lvl="0" indent="0" algn="l" defTabSz="800100">
            <a:lnSpc>
              <a:spcPct val="90000"/>
            </a:lnSpc>
            <a:spcBef>
              <a:spcPct val="0"/>
            </a:spcBef>
            <a:spcAft>
              <a:spcPct val="35000"/>
            </a:spcAft>
            <a:buNone/>
          </a:pPr>
          <a:r>
            <a:rPr lang="es-CO" sz="1800" b="1" kern="1200" dirty="0">
              <a:effectLst/>
              <a:latin typeface="Arial Narrow" panose="020B0606020202030204" pitchFamily="34" charset="0"/>
            </a:rPr>
            <a:t>OBJETO</a:t>
          </a:r>
          <a:endParaRPr lang="es-ES" sz="1800" b="1" kern="1200" dirty="0">
            <a:latin typeface="Arial Narrow" panose="020B0606020202030204" pitchFamily="34" charset="0"/>
          </a:endParaRPr>
        </a:p>
      </dsp:txBody>
      <dsp:txXfrm>
        <a:off x="431137" y="54282"/>
        <a:ext cx="5828423" cy="239742"/>
      </dsp:txXfrm>
    </dsp:sp>
    <dsp:sp modelId="{B39EF566-E0E6-40C6-AB23-3E191B9359B6}">
      <dsp:nvSpPr>
        <dsp:cNvPr id="0" name=""/>
        <dsp:cNvSpPr/>
      </dsp:nvSpPr>
      <dsp:spPr>
        <a:xfrm>
          <a:off x="0" y="1404543"/>
          <a:ext cx="8363374" cy="1559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9091" tIns="187452" rIns="649091" bIns="128016" numCol="1" spcCol="1270" anchor="t" anchorCtr="0">
          <a:noAutofit/>
        </a:bodyPr>
        <a:lstStyle/>
        <a:p>
          <a:pPr marL="171450" lvl="1" indent="-171450" algn="just" defTabSz="800100">
            <a:lnSpc>
              <a:spcPct val="90000"/>
            </a:lnSpc>
            <a:spcBef>
              <a:spcPct val="0"/>
            </a:spcBef>
            <a:spcAft>
              <a:spcPct val="15000"/>
            </a:spcAft>
            <a:buChar char="•"/>
          </a:pPr>
          <a:r>
            <a:rPr lang="es-ES" sz="1800" b="0" kern="1200" dirty="0">
              <a:effectLst/>
              <a:latin typeface="Arial Narrow" panose="020B0606020202030204" pitchFamily="34" charset="0"/>
            </a:rPr>
            <a:t>CINCO MIL TRESCIENTOS TREINTA Y OCHO MILLONES DE PESOS MCTE ($5.338.000.000</a:t>
          </a:r>
          <a:r>
            <a:rPr lang="es-CO" sz="1800" b="0" kern="1200" dirty="0">
              <a:effectLst/>
              <a:latin typeface="Arial Narrow" panose="020B0606020202030204" pitchFamily="34" charset="0"/>
            </a:rPr>
            <a:t>)</a:t>
          </a:r>
          <a:endParaRPr lang="es-ES" sz="1800" kern="1200" dirty="0">
            <a:latin typeface="Arial Narrow" panose="020B0606020202030204" pitchFamily="34" charset="0"/>
          </a:endParaRPr>
        </a:p>
        <a:p>
          <a:pPr marL="171450" lvl="1" indent="-171450" algn="just" defTabSz="800100">
            <a:lnSpc>
              <a:spcPct val="90000"/>
            </a:lnSpc>
            <a:spcBef>
              <a:spcPct val="0"/>
            </a:spcBef>
            <a:spcAft>
              <a:spcPct val="15000"/>
            </a:spcAft>
            <a:buChar char="•"/>
          </a:pPr>
          <a:r>
            <a:rPr lang="es-ES" sz="1800" kern="1200" dirty="0">
              <a:latin typeface="Arial Narrow" panose="020B0606020202030204" pitchFamily="34" charset="0"/>
            </a:rPr>
            <a:t> Este valor corresponde a $2.940.000.000 para atender los temporales requeridos para reemplazos o labores ocasionales y $2.398.000.000 para el proyecto de enajenación temprana.</a:t>
          </a:r>
        </a:p>
      </dsp:txBody>
      <dsp:txXfrm>
        <a:off x="0" y="1404543"/>
        <a:ext cx="8363374" cy="1559250"/>
      </dsp:txXfrm>
    </dsp:sp>
    <dsp:sp modelId="{9CD159FC-A0B0-406F-BE9F-7E0EDD981A68}">
      <dsp:nvSpPr>
        <dsp:cNvPr id="0" name=""/>
        <dsp:cNvSpPr/>
      </dsp:nvSpPr>
      <dsp:spPr>
        <a:xfrm>
          <a:off x="418168" y="1271703"/>
          <a:ext cx="5854361"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281" tIns="0" rIns="221281" bIns="0" numCol="1" spcCol="1270" anchor="ctr" anchorCtr="0">
          <a:noAutofit/>
        </a:bodyPr>
        <a:lstStyle/>
        <a:p>
          <a:pPr marL="0" lvl="0" indent="0" algn="just" defTabSz="800100">
            <a:lnSpc>
              <a:spcPct val="90000"/>
            </a:lnSpc>
            <a:spcBef>
              <a:spcPct val="0"/>
            </a:spcBef>
            <a:spcAft>
              <a:spcPct val="35000"/>
            </a:spcAft>
            <a:buNone/>
          </a:pPr>
          <a:r>
            <a:rPr lang="es-CO" sz="1800" kern="1200" dirty="0">
              <a:effectLst/>
              <a:latin typeface="Arial Narrow" panose="020B0606020202030204" pitchFamily="34" charset="0"/>
            </a:rPr>
            <a:t>VALOR DEL CONTRATO</a:t>
          </a:r>
          <a:endParaRPr lang="es-ES" sz="1800" kern="1200" dirty="0">
            <a:latin typeface="Arial Narrow" panose="020B0606020202030204" pitchFamily="34" charset="0"/>
          </a:endParaRPr>
        </a:p>
      </dsp:txBody>
      <dsp:txXfrm>
        <a:off x="431137" y="1284672"/>
        <a:ext cx="5828423" cy="239742"/>
      </dsp:txXfrm>
    </dsp:sp>
    <dsp:sp modelId="{CF584F40-A8A8-4F3B-8807-76C9E92B9F52}">
      <dsp:nvSpPr>
        <dsp:cNvPr id="0" name=""/>
        <dsp:cNvSpPr/>
      </dsp:nvSpPr>
      <dsp:spPr>
        <a:xfrm>
          <a:off x="0" y="3145233"/>
          <a:ext cx="8363374" cy="1559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9091" tIns="187452" rIns="649091" bIns="128016" numCol="1" spcCol="1270" anchor="t" anchorCtr="0">
          <a:noAutofit/>
        </a:bodyPr>
        <a:lstStyle/>
        <a:p>
          <a:pPr marL="171450" lvl="1" indent="-171450" algn="just" defTabSz="800100">
            <a:lnSpc>
              <a:spcPct val="90000"/>
            </a:lnSpc>
            <a:spcBef>
              <a:spcPct val="0"/>
            </a:spcBef>
            <a:spcAft>
              <a:spcPct val="15000"/>
            </a:spcAft>
            <a:buChar char="•"/>
          </a:pPr>
          <a:r>
            <a:rPr lang="es-CO" sz="1800" b="0" kern="1200" dirty="0">
              <a:effectLst/>
              <a:latin typeface="Arial Narrow" panose="020B0606020202030204" pitchFamily="34" charset="0"/>
            </a:rPr>
            <a:t>La ejecución del contrato será de quince (15) meses o hasta agotar el presupuesto, lo primero que ocurra, contando a partir de la suscripción del acta de inicio, previa legalización del contrato. </a:t>
          </a:r>
          <a:endParaRPr lang="es-ES" sz="1800" kern="1200" dirty="0">
            <a:latin typeface="Arial Narrow" panose="020B0606020202030204" pitchFamily="34" charset="0"/>
          </a:endParaRPr>
        </a:p>
        <a:p>
          <a:pPr marL="171450" lvl="1" indent="-171450" algn="just" defTabSz="800100">
            <a:lnSpc>
              <a:spcPct val="90000"/>
            </a:lnSpc>
            <a:spcBef>
              <a:spcPct val="0"/>
            </a:spcBef>
            <a:spcAft>
              <a:spcPct val="15000"/>
            </a:spcAft>
            <a:buChar char="•"/>
          </a:pPr>
          <a:r>
            <a:rPr lang="es-ES" sz="1800" kern="1200" dirty="0">
              <a:latin typeface="Arial Narrow" panose="020B0606020202030204" pitchFamily="34" charset="0"/>
            </a:rPr>
            <a:t>El contrato iniciaría a partir del </a:t>
          </a:r>
          <a:r>
            <a:rPr lang="es-ES" sz="1800" b="1" kern="1200" dirty="0">
              <a:latin typeface="Arial Narrow" panose="020B0606020202030204" pitchFamily="34" charset="0"/>
            </a:rPr>
            <a:t>1 de noviembre de 2017 y hasta el 31 de diciembre de 2018.</a:t>
          </a:r>
        </a:p>
      </dsp:txBody>
      <dsp:txXfrm>
        <a:off x="0" y="3145233"/>
        <a:ext cx="8363374" cy="1559250"/>
      </dsp:txXfrm>
    </dsp:sp>
    <dsp:sp modelId="{0F66E3AE-1DCB-4A4E-97DC-62B479D577C5}">
      <dsp:nvSpPr>
        <dsp:cNvPr id="0" name=""/>
        <dsp:cNvSpPr/>
      </dsp:nvSpPr>
      <dsp:spPr>
        <a:xfrm>
          <a:off x="418168" y="3012393"/>
          <a:ext cx="5854361"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281" tIns="0" rIns="221281" bIns="0" numCol="1" spcCol="1270" anchor="ctr" anchorCtr="0">
          <a:noAutofit/>
        </a:bodyPr>
        <a:lstStyle/>
        <a:p>
          <a:pPr marL="0" lvl="0" indent="0" algn="l" defTabSz="800100">
            <a:lnSpc>
              <a:spcPct val="90000"/>
            </a:lnSpc>
            <a:spcBef>
              <a:spcPct val="0"/>
            </a:spcBef>
            <a:spcAft>
              <a:spcPct val="35000"/>
            </a:spcAft>
            <a:buNone/>
          </a:pPr>
          <a:r>
            <a:rPr lang="es-CO" sz="1800" kern="1200" dirty="0">
              <a:effectLst/>
              <a:latin typeface="Arial Narrow" panose="020B0606020202030204" pitchFamily="34" charset="0"/>
            </a:rPr>
            <a:t>PLAZO DE EJECUCIÓN Y VIGENCIA DEL CONTRATO</a:t>
          </a:r>
          <a:endParaRPr lang="es-ES" sz="1800" kern="1200" dirty="0">
            <a:latin typeface="Arial Narrow" panose="020B0606020202030204" pitchFamily="34" charset="0"/>
          </a:endParaRPr>
        </a:p>
      </dsp:txBody>
      <dsp:txXfrm>
        <a:off x="431137" y="3025362"/>
        <a:ext cx="5828423" cy="2397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B65BC-8665-4299-AA4D-06AB5F4C6608}">
      <dsp:nvSpPr>
        <dsp:cNvPr id="0" name=""/>
        <dsp:cNvSpPr/>
      </dsp:nvSpPr>
      <dsp:spPr>
        <a:xfrm>
          <a:off x="0" y="27146"/>
          <a:ext cx="8328708" cy="232415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CO" sz="2100" b="1" kern="1200" dirty="0">
              <a:solidFill>
                <a:schemeClr val="tx1"/>
              </a:solidFill>
            </a:rPr>
            <a:t>1. Sea necesario u obligatorio dada su naturaleza.</a:t>
          </a:r>
        </a:p>
        <a:p>
          <a:pPr marL="0" lvl="0" indent="0" algn="just" defTabSz="933450">
            <a:lnSpc>
              <a:spcPct val="90000"/>
            </a:lnSpc>
            <a:spcBef>
              <a:spcPct val="0"/>
            </a:spcBef>
            <a:spcAft>
              <a:spcPct val="35000"/>
            </a:spcAft>
            <a:buNone/>
          </a:pPr>
          <a:r>
            <a:rPr lang="es-CO" sz="1900" kern="1200" dirty="0">
              <a:solidFill>
                <a:schemeClr val="tx1"/>
              </a:solidFill>
            </a:rPr>
            <a:t>Esta causal se justifica para los casos especiales que se identifiquen en SAE, en donde no apliquen ninguna de las otras 6 causales, pero que por criterios de administración se requiera la enajenación temprana</a:t>
          </a:r>
          <a:endParaRPr lang="es-ES" sz="2100" b="1" kern="1200" dirty="0">
            <a:solidFill>
              <a:schemeClr val="tx1"/>
            </a:solidFill>
          </a:endParaRPr>
        </a:p>
      </dsp:txBody>
      <dsp:txXfrm>
        <a:off x="1898156" y="27146"/>
        <a:ext cx="6430551" cy="2324150"/>
      </dsp:txXfrm>
    </dsp:sp>
    <dsp:sp modelId="{5AA4AF56-8FD6-4ECD-B845-35061DCDDBB3}">
      <dsp:nvSpPr>
        <dsp:cNvPr id="0" name=""/>
        <dsp:cNvSpPr/>
      </dsp:nvSpPr>
      <dsp:spPr>
        <a:xfrm>
          <a:off x="232415" y="232415"/>
          <a:ext cx="1665741" cy="185932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B6DDC1-0B03-47B2-9BFA-E3F362A737D4}">
      <dsp:nvSpPr>
        <dsp:cNvPr id="0" name=""/>
        <dsp:cNvSpPr/>
      </dsp:nvSpPr>
      <dsp:spPr>
        <a:xfrm>
          <a:off x="0" y="2556565"/>
          <a:ext cx="8328708" cy="2324150"/>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s-CO" sz="2100" b="1" kern="1200" dirty="0">
              <a:solidFill>
                <a:schemeClr val="tx1"/>
              </a:solidFill>
            </a:rPr>
            <a:t> 2. Representen un peligro para el medio ambiente. </a:t>
          </a:r>
        </a:p>
        <a:p>
          <a:pPr marL="0" lvl="0" indent="0" algn="just" defTabSz="933450">
            <a:lnSpc>
              <a:spcPct val="90000"/>
            </a:lnSpc>
            <a:spcBef>
              <a:spcPct val="0"/>
            </a:spcBef>
            <a:spcAft>
              <a:spcPct val="35000"/>
            </a:spcAft>
            <a:buFont typeface="Wingdings" panose="05000000000000000000" pitchFamily="2" charset="2"/>
            <a:buNone/>
          </a:pPr>
          <a:r>
            <a:rPr lang="es-CO" sz="1900" kern="1200" dirty="0">
              <a:solidFill>
                <a:schemeClr val="tx1"/>
              </a:solidFill>
            </a:rPr>
            <a:t>- Concepto técnico a través de experto con perfil especifico, de acuerdo al tipo de bien y al daño al medio ambiente ocasionado o por ocasionar.</a:t>
          </a:r>
        </a:p>
        <a:p>
          <a:pPr marL="0" lvl="0" indent="0" algn="just" defTabSz="933450">
            <a:lnSpc>
              <a:spcPct val="90000"/>
            </a:lnSpc>
            <a:spcBef>
              <a:spcPct val="0"/>
            </a:spcBef>
            <a:spcAft>
              <a:spcPct val="35000"/>
            </a:spcAft>
            <a:buNone/>
          </a:pPr>
          <a:r>
            <a:rPr lang="es-CO" sz="1900" kern="1200" dirty="0">
              <a:solidFill>
                <a:schemeClr val="tx1"/>
              </a:solidFill>
            </a:rPr>
            <a:t>- Cuando aplique concepto de la autoridad ambiental.</a:t>
          </a:r>
          <a:endParaRPr lang="es-ES" sz="1900" kern="1200" dirty="0">
            <a:solidFill>
              <a:schemeClr val="tx1"/>
            </a:solidFill>
          </a:endParaRPr>
        </a:p>
      </dsp:txBody>
      <dsp:txXfrm>
        <a:off x="1898156" y="2556565"/>
        <a:ext cx="6430551" cy="2324150"/>
      </dsp:txXfrm>
    </dsp:sp>
    <dsp:sp modelId="{A0400398-9C5F-4DFA-AAAD-523F4853C47D}">
      <dsp:nvSpPr>
        <dsp:cNvPr id="0" name=""/>
        <dsp:cNvSpPr/>
      </dsp:nvSpPr>
      <dsp:spPr>
        <a:xfrm>
          <a:off x="232415" y="2788980"/>
          <a:ext cx="1665741" cy="185932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B65BC-8665-4299-AA4D-06AB5F4C6608}">
      <dsp:nvSpPr>
        <dsp:cNvPr id="0" name=""/>
        <dsp:cNvSpPr/>
      </dsp:nvSpPr>
      <dsp:spPr>
        <a:xfrm>
          <a:off x="0" y="27146"/>
          <a:ext cx="8750104" cy="232415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CO" sz="2100" b="1" kern="1200" dirty="0">
              <a:solidFill>
                <a:schemeClr val="tx1"/>
              </a:solidFill>
            </a:rPr>
            <a:t>3. Amenacen ruina, pérdida o deterioro.</a:t>
          </a:r>
        </a:p>
        <a:p>
          <a:pPr marL="0" lvl="0" indent="0" algn="l" defTabSz="933450">
            <a:lnSpc>
              <a:spcPct val="90000"/>
            </a:lnSpc>
            <a:spcBef>
              <a:spcPct val="0"/>
            </a:spcBef>
            <a:spcAft>
              <a:spcPct val="35000"/>
            </a:spcAft>
            <a:buNone/>
          </a:pPr>
          <a:r>
            <a:rPr lang="es-CO" sz="1900" kern="1200" dirty="0">
              <a:solidFill>
                <a:schemeClr val="tx1"/>
              </a:solidFill>
            </a:rPr>
            <a:t>- Peritaje técnico o desarrollo de avalúo determinando el estado de bien, en donde se indique expresamente la amenaza ruina. </a:t>
          </a:r>
        </a:p>
        <a:p>
          <a:pPr marL="0" lvl="0" indent="0" algn="l" defTabSz="933450">
            <a:lnSpc>
              <a:spcPct val="90000"/>
            </a:lnSpc>
            <a:spcBef>
              <a:spcPct val="0"/>
            </a:spcBef>
            <a:spcAft>
              <a:spcPct val="35000"/>
            </a:spcAft>
            <a:buNone/>
          </a:pPr>
          <a:r>
            <a:rPr lang="es-ES" sz="1900" kern="1200" dirty="0">
              <a:solidFill>
                <a:schemeClr val="tx1"/>
              </a:solidFill>
            </a:rPr>
            <a:t>-</a:t>
          </a:r>
          <a:r>
            <a:rPr lang="es-CO" sz="1900" kern="1200" dirty="0">
              <a:solidFill>
                <a:schemeClr val="tx1"/>
              </a:solidFill>
            </a:rPr>
            <a:t>Concepto de amenaza de ruina del bien cuando la Autoridad de Planeación Municipal o la Alcaldía es quien lo informa a la SAE</a:t>
          </a:r>
          <a:endParaRPr lang="es-ES" sz="1900" b="1" kern="1200" dirty="0">
            <a:solidFill>
              <a:schemeClr val="tx1"/>
            </a:solidFill>
          </a:endParaRPr>
        </a:p>
      </dsp:txBody>
      <dsp:txXfrm>
        <a:off x="1982435" y="27146"/>
        <a:ext cx="6767668" cy="2324150"/>
      </dsp:txXfrm>
    </dsp:sp>
    <dsp:sp modelId="{5AA4AF56-8FD6-4ECD-B845-35061DCDDBB3}">
      <dsp:nvSpPr>
        <dsp:cNvPr id="0" name=""/>
        <dsp:cNvSpPr/>
      </dsp:nvSpPr>
      <dsp:spPr>
        <a:xfrm>
          <a:off x="55260" y="135581"/>
          <a:ext cx="1913227" cy="2133086"/>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D0E97-D28D-4B4A-ADD2-257030A460D5}">
      <dsp:nvSpPr>
        <dsp:cNvPr id="0" name=""/>
        <dsp:cNvSpPr/>
      </dsp:nvSpPr>
      <dsp:spPr>
        <a:xfrm>
          <a:off x="0" y="2556565"/>
          <a:ext cx="8750104" cy="2324150"/>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CO" sz="1800" b="1" kern="1200" dirty="0">
              <a:solidFill>
                <a:schemeClr val="tx1"/>
              </a:solidFill>
            </a:rPr>
            <a:t>4. Su administración o custodia ocasionen, de acuerdo con un análisis de costo-beneficio, perjuicios o gastos desproporcionados a su valor o administración</a:t>
          </a:r>
          <a:r>
            <a:rPr lang="es-CO" sz="1800" kern="1200" dirty="0">
              <a:solidFill>
                <a:schemeClr val="tx1"/>
              </a:solidFill>
            </a:rPr>
            <a:t>.</a:t>
          </a:r>
          <a:endParaRPr lang="es-CO" sz="1800" b="1" kern="1200" dirty="0">
            <a:solidFill>
              <a:schemeClr val="tx1"/>
            </a:solidFill>
          </a:endParaRPr>
        </a:p>
        <a:p>
          <a:pPr marL="0" lvl="0" indent="0" algn="just" defTabSz="800100">
            <a:lnSpc>
              <a:spcPct val="90000"/>
            </a:lnSpc>
            <a:spcBef>
              <a:spcPct val="0"/>
            </a:spcBef>
            <a:spcAft>
              <a:spcPct val="35000"/>
            </a:spcAft>
            <a:buNone/>
          </a:pPr>
          <a:r>
            <a:rPr lang="es-ES" sz="1800" b="0" kern="1200" dirty="0">
              <a:solidFill>
                <a:schemeClr val="tx1"/>
              </a:solidFill>
            </a:rPr>
            <a:t>-Aplicación de formula ya establecida por la SAE y u</a:t>
          </a:r>
          <a:r>
            <a:rPr lang="es-ES" sz="1800" kern="1200" dirty="0">
              <a:solidFill>
                <a:schemeClr val="tx1"/>
              </a:solidFill>
            </a:rPr>
            <a:t>na vez calculado el valor presente para los dos escenarios de bienes productivos e improductivos, se debe tener en cuenta si su resultado arroja un valor negativo lo que llevará a la decisión de enajenar tempranamente el inmueble ya que su administración durante el proceso de extinción traerá mayores gastos frente a sus ingresos.</a:t>
          </a:r>
          <a:endParaRPr lang="es-CO" sz="1800" b="1" kern="1200" dirty="0">
            <a:solidFill>
              <a:schemeClr val="tx1"/>
            </a:solidFill>
          </a:endParaRPr>
        </a:p>
      </dsp:txBody>
      <dsp:txXfrm>
        <a:off x="1982435" y="2556565"/>
        <a:ext cx="6767668" cy="2324150"/>
      </dsp:txXfrm>
    </dsp:sp>
    <dsp:sp modelId="{D74F75E5-4B59-41B4-B435-1B17689CBB93}">
      <dsp:nvSpPr>
        <dsp:cNvPr id="0" name=""/>
        <dsp:cNvSpPr/>
      </dsp:nvSpPr>
      <dsp:spPr>
        <a:xfrm>
          <a:off x="33918" y="2611638"/>
          <a:ext cx="1949435" cy="2270266"/>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6DDC1-0B03-47B2-9BFA-E3F362A737D4}">
      <dsp:nvSpPr>
        <dsp:cNvPr id="0" name=""/>
        <dsp:cNvSpPr/>
      </dsp:nvSpPr>
      <dsp:spPr>
        <a:xfrm>
          <a:off x="0" y="0"/>
          <a:ext cx="8113896" cy="24013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s-CO" sz="1500" b="1" kern="1200" dirty="0">
              <a:solidFill>
                <a:schemeClr val="tx1"/>
              </a:solidFill>
            </a:rPr>
            <a:t> </a:t>
          </a:r>
          <a:r>
            <a:rPr lang="es-CO" sz="2100" b="1" kern="1200" dirty="0">
              <a:solidFill>
                <a:schemeClr val="tx1"/>
              </a:solidFill>
            </a:rPr>
            <a:t>5. Muebles sujetos a registro, de género, fungibles, consumibles, perecederos o los semovientes.</a:t>
          </a:r>
        </a:p>
        <a:p>
          <a:pPr marL="0" lvl="0" indent="0" algn="just" defTabSz="666750">
            <a:lnSpc>
              <a:spcPct val="90000"/>
            </a:lnSpc>
            <a:spcBef>
              <a:spcPct val="0"/>
            </a:spcBef>
            <a:spcAft>
              <a:spcPct val="35000"/>
            </a:spcAft>
            <a:buNone/>
          </a:pPr>
          <a:r>
            <a:rPr lang="es-ES" sz="1900" b="0" kern="1200" dirty="0">
              <a:solidFill>
                <a:schemeClr val="tx1"/>
              </a:solidFill>
            </a:rPr>
            <a:t>-C</a:t>
          </a:r>
          <a:r>
            <a:rPr lang="es-CO" sz="1900" kern="1200" dirty="0">
              <a:solidFill>
                <a:schemeClr val="tx1"/>
              </a:solidFill>
            </a:rPr>
            <a:t>oncepto jurídico emitido para la enajenación temprana de los Muebles sujetos a registro, de género, fungibles, consumibles, perecederos o los semovientes, sustentando la solicitud de enajenación temprana.</a:t>
          </a:r>
          <a:endParaRPr lang="es-ES" sz="1900" kern="1200" dirty="0">
            <a:solidFill>
              <a:schemeClr val="tx1"/>
            </a:solidFill>
          </a:endParaRPr>
        </a:p>
      </dsp:txBody>
      <dsp:txXfrm>
        <a:off x="1862914" y="0"/>
        <a:ext cx="6250981" cy="2401351"/>
      </dsp:txXfrm>
    </dsp:sp>
    <dsp:sp modelId="{A0400398-9C5F-4DFA-AAAD-523F4853C47D}">
      <dsp:nvSpPr>
        <dsp:cNvPr id="0" name=""/>
        <dsp:cNvSpPr/>
      </dsp:nvSpPr>
      <dsp:spPr>
        <a:xfrm>
          <a:off x="130402" y="248482"/>
          <a:ext cx="1699439" cy="192037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041F2-8E81-47BD-9699-499C9D894AD8}">
      <dsp:nvSpPr>
        <dsp:cNvPr id="0" name=""/>
        <dsp:cNvSpPr/>
      </dsp:nvSpPr>
      <dsp:spPr>
        <a:xfrm>
          <a:off x="0" y="2641486"/>
          <a:ext cx="8113896" cy="2401351"/>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Font typeface="+mj-lt"/>
            <a:buNone/>
          </a:pPr>
          <a:r>
            <a:rPr lang="es-CO" sz="2100" b="1" kern="1200" dirty="0">
              <a:solidFill>
                <a:schemeClr val="tx1"/>
              </a:solidFill>
            </a:rPr>
            <a:t>6. Los que sean materia de expropiación por utilidad pública o servidumbre.</a:t>
          </a:r>
        </a:p>
        <a:p>
          <a:pPr marL="0" lvl="0" indent="0" algn="just" defTabSz="933450">
            <a:lnSpc>
              <a:spcPct val="90000"/>
            </a:lnSpc>
            <a:spcBef>
              <a:spcPct val="0"/>
            </a:spcBef>
            <a:spcAft>
              <a:spcPct val="35000"/>
            </a:spcAft>
            <a:buFont typeface="Wingdings" panose="05000000000000000000" pitchFamily="2" charset="2"/>
            <a:buNone/>
          </a:pPr>
          <a:r>
            <a:rPr lang="es-CO" sz="1900" kern="1200" dirty="0">
              <a:solidFill>
                <a:schemeClr val="tx1"/>
              </a:solidFill>
            </a:rPr>
            <a:t>- Resolución que decreta la expropiación. </a:t>
          </a:r>
        </a:p>
        <a:p>
          <a:pPr marL="0" lvl="0" indent="0" algn="just" defTabSz="933450">
            <a:lnSpc>
              <a:spcPct val="90000"/>
            </a:lnSpc>
            <a:spcBef>
              <a:spcPct val="0"/>
            </a:spcBef>
            <a:spcAft>
              <a:spcPct val="35000"/>
            </a:spcAft>
            <a:buNone/>
          </a:pPr>
          <a:r>
            <a:rPr lang="es-CO" sz="1900" kern="1200" dirty="0">
              <a:solidFill>
                <a:schemeClr val="tx1"/>
              </a:solidFill>
            </a:rPr>
            <a:t>- Certificado de libertad y tradición del bien a expropiar</a:t>
          </a:r>
          <a:endParaRPr lang="es-CO" sz="1900" b="1" kern="1200" dirty="0">
            <a:solidFill>
              <a:schemeClr val="tx1"/>
            </a:solidFill>
          </a:endParaRPr>
        </a:p>
      </dsp:txBody>
      <dsp:txXfrm>
        <a:off x="1862914" y="2641486"/>
        <a:ext cx="6250981" cy="2401351"/>
      </dsp:txXfrm>
    </dsp:sp>
    <dsp:sp modelId="{F53EB49E-761C-4B63-9901-430CBC3B22D7}">
      <dsp:nvSpPr>
        <dsp:cNvPr id="0" name=""/>
        <dsp:cNvSpPr/>
      </dsp:nvSpPr>
      <dsp:spPr>
        <a:xfrm>
          <a:off x="99529" y="2823864"/>
          <a:ext cx="1735189" cy="2036595"/>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4EE1A-67CF-415B-BA0A-16A624395A5E}">
      <dsp:nvSpPr>
        <dsp:cNvPr id="0" name=""/>
        <dsp:cNvSpPr/>
      </dsp:nvSpPr>
      <dsp:spPr>
        <a:xfrm>
          <a:off x="0" y="0"/>
          <a:ext cx="8287556" cy="361782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Font typeface="+mj-lt"/>
            <a:buNone/>
          </a:pPr>
          <a:r>
            <a:rPr lang="es-CO" sz="2100" b="1" kern="1200" dirty="0">
              <a:solidFill>
                <a:schemeClr val="tx1"/>
              </a:solidFill>
            </a:rPr>
            <a:t>7. Aquellos bienes cuya ubicación geográfica o condiciones de seguridad implique la imposibilidad de su administración.</a:t>
          </a:r>
        </a:p>
        <a:p>
          <a:pPr marL="0" lvl="0" indent="0" algn="just" defTabSz="933450">
            <a:lnSpc>
              <a:spcPct val="90000"/>
            </a:lnSpc>
            <a:spcBef>
              <a:spcPct val="0"/>
            </a:spcBef>
            <a:spcAft>
              <a:spcPct val="35000"/>
            </a:spcAft>
            <a:buFont typeface="Wingdings" panose="05000000000000000000" pitchFamily="2" charset="2"/>
            <a:buNone/>
          </a:pPr>
          <a:r>
            <a:rPr lang="es-CO" sz="1900" kern="1200" dirty="0">
              <a:solidFill>
                <a:schemeClr val="tx1"/>
              </a:solidFill>
            </a:rPr>
            <a:t>- Certificación del Ministerio de Defensa o Ejercito Nacional para las zonas que tienen problemas de orden público.</a:t>
          </a:r>
        </a:p>
        <a:p>
          <a:pPr marL="0" lvl="0" indent="0" algn="just" defTabSz="933450">
            <a:lnSpc>
              <a:spcPct val="90000"/>
            </a:lnSpc>
            <a:spcBef>
              <a:spcPct val="0"/>
            </a:spcBef>
            <a:spcAft>
              <a:spcPct val="35000"/>
            </a:spcAft>
            <a:buFont typeface="Wingdings" panose="05000000000000000000" pitchFamily="2" charset="2"/>
            <a:buNone/>
          </a:pPr>
          <a:r>
            <a:rPr lang="es-CO" sz="1900" kern="1200" dirty="0">
              <a:solidFill>
                <a:schemeClr val="tx1"/>
              </a:solidFill>
            </a:rPr>
            <a:t>- Certificación del área administradora sobre el difícil acceso al bien por la ubicación geográfica.</a:t>
          </a:r>
        </a:p>
        <a:p>
          <a:pPr marL="0" lvl="0" indent="0" algn="just" defTabSz="933450">
            <a:lnSpc>
              <a:spcPct val="90000"/>
            </a:lnSpc>
            <a:spcBef>
              <a:spcPct val="0"/>
            </a:spcBef>
            <a:spcAft>
              <a:spcPct val="35000"/>
            </a:spcAft>
            <a:buNone/>
          </a:pPr>
          <a:r>
            <a:rPr lang="es-CO" sz="1900" kern="1200" dirty="0">
              <a:solidFill>
                <a:schemeClr val="tx1"/>
              </a:solidFill>
            </a:rPr>
            <a:t>- Certificación del área administradora que, por motivos de zona roja y desgaste operativo, no se puede administrar y por tal razón no se encuentra depositario quien lo quiera administrar.</a:t>
          </a:r>
          <a:endParaRPr lang="es-ES" sz="1900" kern="1200" dirty="0">
            <a:solidFill>
              <a:schemeClr val="tx1"/>
            </a:solidFill>
          </a:endParaRPr>
        </a:p>
      </dsp:txBody>
      <dsp:txXfrm>
        <a:off x="2019293" y="0"/>
        <a:ext cx="6268262" cy="3617824"/>
      </dsp:txXfrm>
    </dsp:sp>
    <dsp:sp modelId="{F8A0E6C5-5D51-4D44-8888-A5D6094E565F}">
      <dsp:nvSpPr>
        <dsp:cNvPr id="0" name=""/>
        <dsp:cNvSpPr/>
      </dsp:nvSpPr>
      <dsp:spPr>
        <a:xfrm>
          <a:off x="96522" y="317051"/>
          <a:ext cx="1765995" cy="3019493"/>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D8FBF-5481-4F2C-ABF4-CF6480A7B3C7}">
      <dsp:nvSpPr>
        <dsp:cNvPr id="0" name=""/>
        <dsp:cNvSpPr/>
      </dsp:nvSpPr>
      <dsp:spPr>
        <a:xfrm>
          <a:off x="4074" y="0"/>
          <a:ext cx="3919543" cy="4624937"/>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Comité Técnico de bienes muebles e inmuebles </a:t>
          </a:r>
        </a:p>
        <a:p>
          <a:pPr marL="0" lvl="0" indent="0" algn="ctr" defTabSz="889000">
            <a:lnSpc>
              <a:spcPct val="90000"/>
            </a:lnSpc>
            <a:spcBef>
              <a:spcPct val="0"/>
            </a:spcBef>
            <a:spcAft>
              <a:spcPct val="35000"/>
            </a:spcAft>
            <a:buNone/>
          </a:pPr>
          <a:r>
            <a:rPr lang="es-ES" sz="2000" b="1" kern="1200" dirty="0"/>
            <a:t>(Res. 1003, agos/2017)</a:t>
          </a:r>
        </a:p>
      </dsp:txBody>
      <dsp:txXfrm>
        <a:off x="4074" y="0"/>
        <a:ext cx="3919543" cy="1387481"/>
      </dsp:txXfrm>
    </dsp:sp>
    <dsp:sp modelId="{2C70EE02-E3E1-46E9-AEB6-ABB84EA37685}">
      <dsp:nvSpPr>
        <dsp:cNvPr id="0" name=""/>
        <dsp:cNvSpPr/>
      </dsp:nvSpPr>
      <dsp:spPr>
        <a:xfrm>
          <a:off x="205978" y="1258107"/>
          <a:ext cx="3545838" cy="2295057"/>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just" defTabSz="466725">
            <a:lnSpc>
              <a:spcPct val="90000"/>
            </a:lnSpc>
            <a:spcBef>
              <a:spcPct val="0"/>
            </a:spcBef>
            <a:spcAft>
              <a:spcPct val="35000"/>
            </a:spcAft>
            <a:buNone/>
          </a:pPr>
          <a:endParaRPr lang="es-ES" sz="1050" kern="1200" dirty="0"/>
        </a:p>
        <a:p>
          <a:pPr marL="0" lvl="0" indent="0" algn="just" defTabSz="466725">
            <a:lnSpc>
              <a:spcPct val="90000"/>
            </a:lnSpc>
            <a:spcBef>
              <a:spcPct val="0"/>
            </a:spcBef>
            <a:spcAft>
              <a:spcPct val="35000"/>
            </a:spcAft>
            <a:buNone/>
          </a:pPr>
          <a:endParaRPr lang="es-ES" sz="1050" kern="1200" dirty="0"/>
        </a:p>
        <a:p>
          <a:pPr marL="0" lvl="0" indent="0" algn="just" defTabSz="466725">
            <a:lnSpc>
              <a:spcPct val="90000"/>
            </a:lnSpc>
            <a:spcBef>
              <a:spcPct val="0"/>
            </a:spcBef>
            <a:spcAft>
              <a:spcPct val="35000"/>
            </a:spcAft>
            <a:buNone/>
          </a:pPr>
          <a:r>
            <a:rPr lang="es-ES" sz="1400" kern="1200" dirty="0"/>
            <a:t>Conformado por:</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Vicepresidente de bienes muebles e inmuebles ( Quien lo presidirá)</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Gerente Técnico</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Gerente de Bienes Muebles</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Gerente de Bienes Inmuebles</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Gerente de Asuntos Legales</a:t>
          </a:r>
        </a:p>
        <a:p>
          <a:pPr marL="0" lvl="0" indent="0" algn="just" defTabSz="466725">
            <a:lnSpc>
              <a:spcPct val="90000"/>
            </a:lnSpc>
            <a:spcBef>
              <a:spcPct val="0"/>
            </a:spcBef>
            <a:spcAft>
              <a:spcPct val="35000"/>
            </a:spcAft>
            <a:buFont typeface="Wingdings" panose="05000000000000000000" pitchFamily="2" charset="2"/>
            <a:buNone/>
          </a:pPr>
          <a:r>
            <a:rPr lang="es-ES" sz="1400" kern="1200" dirty="0"/>
            <a:t>- Un representante de las Gerencias Regionales</a:t>
          </a:r>
        </a:p>
        <a:p>
          <a:pPr marL="0" lvl="0" indent="0" algn="just" defTabSz="466725">
            <a:lnSpc>
              <a:spcPct val="90000"/>
            </a:lnSpc>
            <a:spcBef>
              <a:spcPct val="0"/>
            </a:spcBef>
            <a:spcAft>
              <a:spcPct val="35000"/>
            </a:spcAft>
            <a:buFont typeface="Arial" panose="020B0604020202020204" pitchFamily="34" charset="0"/>
            <a:buNone/>
          </a:pPr>
          <a:endParaRPr lang="es-ES" sz="600" kern="1200" dirty="0"/>
        </a:p>
        <a:p>
          <a:pPr marL="0" lvl="0" indent="0" algn="just" defTabSz="466725">
            <a:lnSpc>
              <a:spcPct val="90000"/>
            </a:lnSpc>
            <a:spcBef>
              <a:spcPct val="0"/>
            </a:spcBef>
            <a:spcAft>
              <a:spcPct val="35000"/>
            </a:spcAft>
            <a:buFont typeface="Arial" panose="020B0604020202020204" pitchFamily="34" charset="0"/>
            <a:buNone/>
          </a:pPr>
          <a:endParaRPr lang="es-ES" sz="600" kern="1200" dirty="0"/>
        </a:p>
        <a:p>
          <a:pPr marL="0" lvl="0" indent="0" algn="just" defTabSz="466725">
            <a:lnSpc>
              <a:spcPct val="90000"/>
            </a:lnSpc>
            <a:spcBef>
              <a:spcPct val="0"/>
            </a:spcBef>
            <a:spcAft>
              <a:spcPct val="35000"/>
            </a:spcAft>
            <a:buFont typeface="Arial" panose="020B0604020202020204" pitchFamily="34" charset="0"/>
            <a:buNone/>
          </a:pPr>
          <a:endParaRPr lang="es-ES" sz="600" kern="1200" dirty="0"/>
        </a:p>
      </dsp:txBody>
      <dsp:txXfrm>
        <a:off x="273198" y="1325327"/>
        <a:ext cx="3411398" cy="2160617"/>
      </dsp:txXfrm>
    </dsp:sp>
    <dsp:sp modelId="{404708B4-73A3-4353-AA3C-27A19E9492A0}">
      <dsp:nvSpPr>
        <dsp:cNvPr id="0" name=""/>
        <dsp:cNvSpPr/>
      </dsp:nvSpPr>
      <dsp:spPr>
        <a:xfrm>
          <a:off x="162392" y="3742660"/>
          <a:ext cx="3602906" cy="65063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es-ES" sz="1400" kern="1200" dirty="0"/>
            <a:t>Tiene la responsabilidad de dar visto bueno a las solicitudes de enajenación temprana y verificar causales</a:t>
          </a:r>
        </a:p>
      </dsp:txBody>
      <dsp:txXfrm>
        <a:off x="181449" y="3761717"/>
        <a:ext cx="3564792" cy="612524"/>
      </dsp:txXfrm>
    </dsp:sp>
    <dsp:sp modelId="{390EE05F-2AF8-45D3-82AC-94E5373A3375}">
      <dsp:nvSpPr>
        <dsp:cNvPr id="0" name=""/>
        <dsp:cNvSpPr/>
      </dsp:nvSpPr>
      <dsp:spPr>
        <a:xfrm>
          <a:off x="4217583" y="0"/>
          <a:ext cx="3919543" cy="4624937"/>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Comité Tripartito Externo</a:t>
          </a:r>
        </a:p>
      </dsp:txBody>
      <dsp:txXfrm>
        <a:off x="4217583" y="0"/>
        <a:ext cx="3919543" cy="1387481"/>
      </dsp:txXfrm>
    </dsp:sp>
    <dsp:sp modelId="{156DFC7D-68E1-4059-B0D5-0608FCAF7BB8}">
      <dsp:nvSpPr>
        <dsp:cNvPr id="0" name=""/>
        <dsp:cNvSpPr/>
      </dsp:nvSpPr>
      <dsp:spPr>
        <a:xfrm>
          <a:off x="4281079" y="1196651"/>
          <a:ext cx="3728269" cy="218612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es-ES" sz="1400" kern="1200" dirty="0"/>
            <a:t>Conformado por:</a:t>
          </a:r>
        </a:p>
        <a:p>
          <a:pPr marL="0" lvl="0" indent="0" algn="just" defTabSz="622300">
            <a:lnSpc>
              <a:spcPct val="90000"/>
            </a:lnSpc>
            <a:spcBef>
              <a:spcPct val="0"/>
            </a:spcBef>
            <a:spcAft>
              <a:spcPct val="35000"/>
            </a:spcAft>
            <a:buNone/>
          </a:pPr>
          <a:r>
            <a:rPr lang="es-CO" sz="1400" kern="1200" dirty="0"/>
            <a:t>-Un representante de la Presidencia de la República.</a:t>
          </a:r>
        </a:p>
        <a:p>
          <a:pPr marL="0" lvl="0" indent="0" algn="just" defTabSz="622300">
            <a:lnSpc>
              <a:spcPct val="90000"/>
            </a:lnSpc>
            <a:spcBef>
              <a:spcPct val="0"/>
            </a:spcBef>
            <a:spcAft>
              <a:spcPct val="35000"/>
            </a:spcAft>
            <a:buNone/>
          </a:pPr>
          <a:r>
            <a:rPr lang="es-CO" sz="1400" kern="1200" dirty="0"/>
            <a:t>- Un representante del Ministerio de Hacienda y Crédito Público.</a:t>
          </a:r>
        </a:p>
        <a:p>
          <a:pPr marL="0" lvl="0" indent="0" algn="just" defTabSz="622300">
            <a:lnSpc>
              <a:spcPct val="90000"/>
            </a:lnSpc>
            <a:spcBef>
              <a:spcPct val="0"/>
            </a:spcBef>
            <a:spcAft>
              <a:spcPct val="35000"/>
            </a:spcAft>
            <a:buNone/>
          </a:pPr>
          <a:r>
            <a:rPr lang="es-CO" sz="1400" kern="1200" dirty="0"/>
            <a:t> - Un representante del Ministerio de Justicia y del Derecho.</a:t>
          </a:r>
        </a:p>
        <a:p>
          <a:pPr marL="0" lvl="0" indent="0" algn="just" defTabSz="622300">
            <a:lnSpc>
              <a:spcPct val="90000"/>
            </a:lnSpc>
            <a:spcBef>
              <a:spcPct val="0"/>
            </a:spcBef>
            <a:spcAft>
              <a:spcPct val="35000"/>
            </a:spcAft>
            <a:buNone/>
          </a:pPr>
          <a:r>
            <a:rPr lang="es-CO" sz="1400" kern="1200" dirty="0"/>
            <a:t>- La Sociedad de Activos Especiales SAS en su calidad de Secretaría Técnica.</a:t>
          </a:r>
        </a:p>
      </dsp:txBody>
      <dsp:txXfrm>
        <a:off x="4345108" y="1260680"/>
        <a:ext cx="3600211" cy="2058066"/>
      </dsp:txXfrm>
    </dsp:sp>
    <dsp:sp modelId="{262F0667-CFA8-48D4-A987-34466245EA97}">
      <dsp:nvSpPr>
        <dsp:cNvPr id="0" name=""/>
        <dsp:cNvSpPr/>
      </dsp:nvSpPr>
      <dsp:spPr>
        <a:xfrm>
          <a:off x="4334119" y="3617684"/>
          <a:ext cx="3686471" cy="77556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es-ES" sz="1400" kern="1200" dirty="0"/>
            <a:t>Aprueba enajenar, destruir, demoler o chatarrizar tempranamente los bienes con medidas cautelares dentro del proceso de extinción de dominio </a:t>
          </a:r>
        </a:p>
      </dsp:txBody>
      <dsp:txXfrm>
        <a:off x="4356835" y="3640400"/>
        <a:ext cx="3641039" cy="7301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8AFBD-8D29-49BA-ADB2-B75590D1E1CE}">
      <dsp:nvSpPr>
        <dsp:cNvPr id="0" name=""/>
        <dsp:cNvSpPr/>
      </dsp:nvSpPr>
      <dsp:spPr>
        <a:xfrm>
          <a:off x="2768022" y="0"/>
          <a:ext cx="2104312" cy="210463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F82800-29F9-4C9C-B091-259671F06D35}">
      <dsp:nvSpPr>
        <dsp:cNvPr id="0" name=""/>
        <dsp:cNvSpPr/>
      </dsp:nvSpPr>
      <dsp:spPr>
        <a:xfrm>
          <a:off x="3233144" y="759836"/>
          <a:ext cx="1169326" cy="584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t>Procedimiento Enajenación temprana de bienes</a:t>
          </a:r>
        </a:p>
      </dsp:txBody>
      <dsp:txXfrm>
        <a:off x="3233144" y="759836"/>
        <a:ext cx="1169326" cy="584523"/>
      </dsp:txXfrm>
    </dsp:sp>
    <dsp:sp modelId="{DEE5721B-CF47-42EE-A748-42DFCA1042BF}">
      <dsp:nvSpPr>
        <dsp:cNvPr id="0" name=""/>
        <dsp:cNvSpPr/>
      </dsp:nvSpPr>
      <dsp:spPr>
        <a:xfrm>
          <a:off x="2183556" y="1209267"/>
          <a:ext cx="2104312" cy="210463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6CAA35-2B87-4FF6-AC7E-14EBB0C3C322}">
      <dsp:nvSpPr>
        <dsp:cNvPr id="0" name=""/>
        <dsp:cNvSpPr/>
      </dsp:nvSpPr>
      <dsp:spPr>
        <a:xfrm>
          <a:off x="2565689" y="1930553"/>
          <a:ext cx="1169326" cy="584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t>Instructivo Causales Enajenación Temprana</a:t>
          </a:r>
        </a:p>
      </dsp:txBody>
      <dsp:txXfrm>
        <a:off x="2565689" y="1930553"/>
        <a:ext cx="1169326" cy="584523"/>
      </dsp:txXfrm>
    </dsp:sp>
    <dsp:sp modelId="{7A3C3DDF-3E46-4B90-8014-DF04F638FBB8}">
      <dsp:nvSpPr>
        <dsp:cNvPr id="0" name=""/>
        <dsp:cNvSpPr/>
      </dsp:nvSpPr>
      <dsp:spPr>
        <a:xfrm>
          <a:off x="2917794" y="2563245"/>
          <a:ext cx="1807930" cy="1808655"/>
        </a:xfrm>
        <a:prstGeom prst="blockArc">
          <a:avLst>
            <a:gd name="adj1" fmla="val 13500000"/>
            <a:gd name="adj2" fmla="val 108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5E382-F0E2-4968-A3A7-0BAF85C8CC9D}">
      <dsp:nvSpPr>
        <dsp:cNvPr id="0" name=""/>
        <dsp:cNvSpPr/>
      </dsp:nvSpPr>
      <dsp:spPr>
        <a:xfrm>
          <a:off x="3235910" y="3194110"/>
          <a:ext cx="1169326" cy="584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t>Ficha Enajenación Temprana de bienes</a:t>
          </a:r>
        </a:p>
      </dsp:txBody>
      <dsp:txXfrm>
        <a:off x="3235910" y="3194110"/>
        <a:ext cx="1169326" cy="5845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10 Agosto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Recepción de ofertas</a:t>
          </a:r>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22 Agosto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29 Agosto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Apertura de ofertas económicas de los proponentes habilitados</a:t>
          </a:r>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31 Agosto 2017</a:t>
          </a:r>
        </a:p>
      </dsp:txBody>
      <dsp:txXfrm>
        <a:off x="7043011" y="2100714"/>
        <a:ext cx="1562058" cy="5987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10 Agosto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Realización de estudios de marcado</a:t>
          </a:r>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20 Agosto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Elaboración de estudios previos</a:t>
          </a:r>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25 Agosto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CO" sz="1700" kern="1200" dirty="0"/>
            <a:t>Publicación estudios previos en pagina WEB de SAE</a:t>
          </a:r>
          <a:endParaRPr lang="es-ES" sz="1700" kern="1200" dirty="0"/>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b="1" kern="1200" dirty="0">
              <a:solidFill>
                <a:schemeClr val="bg1"/>
              </a:solidFill>
            </a:rPr>
            <a:t>31 Agosto 2017</a:t>
          </a:r>
          <a:endParaRPr lang="es-ES" sz="1900" kern="1200" dirty="0"/>
        </a:p>
      </dsp:txBody>
      <dsp:txXfrm>
        <a:off x="7043011" y="2100714"/>
        <a:ext cx="1562058" cy="5987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8 Agosto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CO" sz="1500" kern="1200" dirty="0"/>
            <a:t>Formulación de observaciones y aclaraciones</a:t>
          </a:r>
          <a:endParaRPr lang="es-ES" sz="1500" kern="1200" dirty="0"/>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14 Agosto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S" sz="1500" kern="1200" dirty="0"/>
        </a:p>
        <a:p>
          <a:pPr marL="114300" lvl="1" indent="-114300" algn="l" defTabSz="666750">
            <a:lnSpc>
              <a:spcPct val="90000"/>
            </a:lnSpc>
            <a:spcBef>
              <a:spcPct val="0"/>
            </a:spcBef>
            <a:spcAft>
              <a:spcPct val="15000"/>
            </a:spcAft>
            <a:buChar char="•"/>
          </a:pPr>
          <a:r>
            <a:rPr lang="es-ES" sz="1500" kern="1200"/>
            <a:t>Recepción de ofertas</a:t>
          </a:r>
          <a:endParaRPr lang="es-ES" sz="1500" kern="1200" dirty="0"/>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24 Agosto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31 Agosto 2017</a:t>
          </a:r>
        </a:p>
      </dsp:txBody>
      <dsp:txXfrm>
        <a:off x="7043011" y="2100714"/>
        <a:ext cx="1562058" cy="59873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9039F-9B19-4693-9E18-6C1800DD0EBE}">
      <dsp:nvSpPr>
        <dsp:cNvPr id="0" name=""/>
        <dsp:cNvSpPr/>
      </dsp:nvSpPr>
      <dsp:spPr>
        <a:xfrm>
          <a:off x="841320" y="1946"/>
          <a:ext cx="4031821" cy="3009669"/>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118110" rIns="39370" bIns="39370" numCol="1" spcCol="1270" anchor="t" anchorCtr="0">
          <a:noAutofit/>
        </a:bodyPr>
        <a:lstStyle/>
        <a:p>
          <a:pPr marL="285750" lvl="1" indent="-285750" algn="ctr" defTabSz="1377950">
            <a:lnSpc>
              <a:spcPct val="90000"/>
            </a:lnSpc>
            <a:spcBef>
              <a:spcPct val="0"/>
            </a:spcBef>
            <a:spcAft>
              <a:spcPct val="15000"/>
            </a:spcAft>
            <a:buChar char="•"/>
          </a:pPr>
          <a:r>
            <a:rPr lang="es-ES_tradnl" sz="3100" kern="1200" dirty="0"/>
            <a:t>Lograr la recuperación material de los bienes administrados por la Sociedad de Activos Especiales S.A.S</a:t>
          </a:r>
          <a:endParaRPr lang="es-CO" sz="3100" kern="1200" dirty="0"/>
        </a:p>
      </dsp:txBody>
      <dsp:txXfrm>
        <a:off x="911840" y="72466"/>
        <a:ext cx="3890781" cy="2939149"/>
      </dsp:txXfrm>
    </dsp:sp>
    <dsp:sp modelId="{ED00ADEC-F85F-4394-ACA9-E70D831C5E2A}">
      <dsp:nvSpPr>
        <dsp:cNvPr id="0" name=""/>
        <dsp:cNvSpPr/>
      </dsp:nvSpPr>
      <dsp:spPr>
        <a:xfrm>
          <a:off x="841320" y="3011615"/>
          <a:ext cx="4031821" cy="129415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50800" bIns="0" numCol="1" spcCol="1270" anchor="ctr" anchorCtr="0">
          <a:noAutofit/>
        </a:bodyPr>
        <a:lstStyle/>
        <a:p>
          <a:pPr marL="0" lvl="0" indent="0" algn="l" defTabSz="1778000">
            <a:lnSpc>
              <a:spcPct val="90000"/>
            </a:lnSpc>
            <a:spcBef>
              <a:spcPct val="0"/>
            </a:spcBef>
            <a:spcAft>
              <a:spcPct val="35000"/>
            </a:spcAft>
            <a:buNone/>
          </a:pPr>
          <a:r>
            <a:rPr lang="es-CO" sz="4000" b="1" kern="1200" dirty="0">
              <a:solidFill>
                <a:schemeClr val="bg1"/>
              </a:solidFill>
            </a:rPr>
            <a:t>Objetivo o Propósito</a:t>
          </a:r>
          <a:endParaRPr lang="es-CO" sz="4000" kern="1200" dirty="0">
            <a:solidFill>
              <a:schemeClr val="bg1"/>
            </a:solidFill>
          </a:endParaRPr>
        </a:p>
      </dsp:txBody>
      <dsp:txXfrm>
        <a:off x="841320" y="3011615"/>
        <a:ext cx="2839310" cy="1294157"/>
      </dsp:txXfrm>
    </dsp:sp>
    <dsp:sp modelId="{C67605FA-BFFA-45ED-B2DC-19A157F4468B}">
      <dsp:nvSpPr>
        <dsp:cNvPr id="0" name=""/>
        <dsp:cNvSpPr/>
      </dsp:nvSpPr>
      <dsp:spPr>
        <a:xfrm>
          <a:off x="3794684" y="3217181"/>
          <a:ext cx="1411137" cy="141113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0.0632</cdr:x>
      <cdr:y>0.26681</cdr:y>
    </cdr:from>
    <cdr:to>
      <cdr:x>0.06377</cdr:x>
      <cdr:y>0.76242</cdr:y>
    </cdr:to>
    <cdr:cxnSp macro="">
      <cdr:nvCxnSpPr>
        <cdr:cNvPr id="11" name="Conector recto 10">
          <a:extLst xmlns:a="http://schemas.openxmlformats.org/drawingml/2006/main">
            <a:ext uri="{FF2B5EF4-FFF2-40B4-BE49-F238E27FC236}">
              <a16:creationId xmlns:a16="http://schemas.microsoft.com/office/drawing/2014/main" id="{BE982F1C-7C51-46C6-BEEF-12826B7F7067}"/>
            </a:ext>
          </a:extLst>
        </cdr:cNvPr>
        <cdr:cNvCxnSpPr/>
      </cdr:nvCxnSpPr>
      <cdr:spPr>
        <a:xfrm xmlns:a="http://schemas.openxmlformats.org/drawingml/2006/main" flipV="1">
          <a:off x="521530" y="1275238"/>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0.10945</cdr:x>
      <cdr:y>0.26881</cdr:y>
    </cdr:from>
    <cdr:to>
      <cdr:x>0.11002</cdr:x>
      <cdr:y>0.76442</cdr:y>
    </cdr:to>
    <cdr:cxnSp macro="">
      <cdr:nvCxnSpPr>
        <cdr:cNvPr id="13" name="Conector recto 12">
          <a:extLst xmlns:a="http://schemas.openxmlformats.org/drawingml/2006/main">
            <a:ext uri="{FF2B5EF4-FFF2-40B4-BE49-F238E27FC236}">
              <a16:creationId xmlns:a16="http://schemas.microsoft.com/office/drawing/2014/main" id="{5656767A-25DE-4B6A-AE83-43351B98CA2D}"/>
            </a:ext>
          </a:extLst>
        </cdr:cNvPr>
        <cdr:cNvCxnSpPr/>
      </cdr:nvCxnSpPr>
      <cdr:spPr>
        <a:xfrm xmlns:a="http://schemas.openxmlformats.org/drawingml/2006/main" flipV="1">
          <a:off x="903166"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0.19489</cdr:x>
      <cdr:y>0.26881</cdr:y>
    </cdr:from>
    <cdr:to>
      <cdr:x>0.19547</cdr:x>
      <cdr:y>0.76442</cdr:y>
    </cdr:to>
    <cdr:cxnSp macro="">
      <cdr:nvCxnSpPr>
        <cdr:cNvPr id="14" name="Conector recto 13">
          <a:extLst xmlns:a="http://schemas.openxmlformats.org/drawingml/2006/main">
            <a:ext uri="{FF2B5EF4-FFF2-40B4-BE49-F238E27FC236}">
              <a16:creationId xmlns:a16="http://schemas.microsoft.com/office/drawing/2014/main" id="{A453BABE-9DC0-4331-9FBE-8BA1EACA9C84}"/>
            </a:ext>
          </a:extLst>
        </cdr:cNvPr>
        <cdr:cNvCxnSpPr/>
      </cdr:nvCxnSpPr>
      <cdr:spPr>
        <a:xfrm xmlns:a="http://schemas.openxmlformats.org/drawingml/2006/main" flipV="1">
          <a:off x="1608307"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0.32609</cdr:x>
      <cdr:y>0.26881</cdr:y>
    </cdr:from>
    <cdr:to>
      <cdr:x>0.32666</cdr:x>
      <cdr:y>0.76442</cdr:y>
    </cdr:to>
    <cdr:cxnSp macro="">
      <cdr:nvCxnSpPr>
        <cdr:cNvPr id="15" name="Conector recto 14">
          <a:extLst xmlns:a="http://schemas.openxmlformats.org/drawingml/2006/main">
            <a:ext uri="{FF2B5EF4-FFF2-40B4-BE49-F238E27FC236}">
              <a16:creationId xmlns:a16="http://schemas.microsoft.com/office/drawing/2014/main" id="{35E9072A-3FB5-4B92-9E3B-FB5797A6FEA6}"/>
            </a:ext>
          </a:extLst>
        </cdr:cNvPr>
        <cdr:cNvCxnSpPr/>
      </cdr:nvCxnSpPr>
      <cdr:spPr>
        <a:xfrm xmlns:a="http://schemas.openxmlformats.org/drawingml/2006/main" flipV="1">
          <a:off x="2690953"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0.45728</cdr:x>
      <cdr:y>0.26881</cdr:y>
    </cdr:from>
    <cdr:to>
      <cdr:x>0.45786</cdr:x>
      <cdr:y>0.76442</cdr:y>
    </cdr:to>
    <cdr:cxnSp macro="">
      <cdr:nvCxnSpPr>
        <cdr:cNvPr id="16" name="Conector recto 15">
          <a:extLst xmlns:a="http://schemas.openxmlformats.org/drawingml/2006/main">
            <a:ext uri="{FF2B5EF4-FFF2-40B4-BE49-F238E27FC236}">
              <a16:creationId xmlns:a16="http://schemas.microsoft.com/office/drawing/2014/main" id="{059EA24B-8285-498C-BE3D-004632F6E869}"/>
            </a:ext>
          </a:extLst>
        </cdr:cNvPr>
        <cdr:cNvCxnSpPr/>
      </cdr:nvCxnSpPr>
      <cdr:spPr>
        <a:xfrm xmlns:a="http://schemas.openxmlformats.org/drawingml/2006/main" flipV="1">
          <a:off x="3773599"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0.58746</cdr:x>
      <cdr:y>0.26881</cdr:y>
    </cdr:from>
    <cdr:to>
      <cdr:x>0.58803</cdr:x>
      <cdr:y>0.76442</cdr:y>
    </cdr:to>
    <cdr:cxnSp macro="">
      <cdr:nvCxnSpPr>
        <cdr:cNvPr id="17" name="Conector recto 16">
          <a:extLst xmlns:a="http://schemas.openxmlformats.org/drawingml/2006/main">
            <a:ext uri="{FF2B5EF4-FFF2-40B4-BE49-F238E27FC236}">
              <a16:creationId xmlns:a16="http://schemas.microsoft.com/office/drawing/2014/main" id="{18157B01-4FF0-4502-AD8F-AC4B86911902}"/>
            </a:ext>
          </a:extLst>
        </cdr:cNvPr>
        <cdr:cNvCxnSpPr/>
      </cdr:nvCxnSpPr>
      <cdr:spPr>
        <a:xfrm xmlns:a="http://schemas.openxmlformats.org/drawingml/2006/main" flipV="1">
          <a:off x="4847855"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0.63631</cdr:x>
      <cdr:y>0.26881</cdr:y>
    </cdr:from>
    <cdr:to>
      <cdr:x>0.63688</cdr:x>
      <cdr:y>0.76442</cdr:y>
    </cdr:to>
    <cdr:cxnSp macro="">
      <cdr:nvCxnSpPr>
        <cdr:cNvPr id="18" name="Conector recto 17">
          <a:extLst xmlns:a="http://schemas.openxmlformats.org/drawingml/2006/main">
            <a:ext uri="{FF2B5EF4-FFF2-40B4-BE49-F238E27FC236}">
              <a16:creationId xmlns:a16="http://schemas.microsoft.com/office/drawing/2014/main" id="{E03236EC-496B-4A16-97C6-0AEF20B7D3D3}"/>
            </a:ext>
          </a:extLst>
        </cdr:cNvPr>
        <cdr:cNvCxnSpPr/>
      </cdr:nvCxnSpPr>
      <cdr:spPr>
        <a:xfrm xmlns:a="http://schemas.openxmlformats.org/drawingml/2006/main" flipV="1">
          <a:off x="5250993"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0.72074</cdr:x>
      <cdr:y>0.26881</cdr:y>
    </cdr:from>
    <cdr:to>
      <cdr:x>0.72132</cdr:x>
      <cdr:y>0.76442</cdr:y>
    </cdr:to>
    <cdr:cxnSp macro="">
      <cdr:nvCxnSpPr>
        <cdr:cNvPr id="19" name="Conector recto 18">
          <a:extLst xmlns:a="http://schemas.openxmlformats.org/drawingml/2006/main">
            <a:ext uri="{FF2B5EF4-FFF2-40B4-BE49-F238E27FC236}">
              <a16:creationId xmlns:a16="http://schemas.microsoft.com/office/drawing/2014/main" id="{87014178-AA60-4538-9627-9E6B38BC3149}"/>
            </a:ext>
          </a:extLst>
        </cdr:cNvPr>
        <cdr:cNvCxnSpPr/>
      </cdr:nvCxnSpPr>
      <cdr:spPr>
        <a:xfrm xmlns:a="http://schemas.openxmlformats.org/drawingml/2006/main" flipV="1">
          <a:off x="5947745" y="1284791"/>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0.98533</cdr:x>
      <cdr:y>0.26294</cdr:y>
    </cdr:from>
    <cdr:to>
      <cdr:x>0.9859</cdr:x>
      <cdr:y>0.75855</cdr:y>
    </cdr:to>
    <cdr:cxnSp macro="">
      <cdr:nvCxnSpPr>
        <cdr:cNvPr id="20" name="Conector recto 19">
          <a:extLst xmlns:a="http://schemas.openxmlformats.org/drawingml/2006/main">
            <a:ext uri="{FF2B5EF4-FFF2-40B4-BE49-F238E27FC236}">
              <a16:creationId xmlns:a16="http://schemas.microsoft.com/office/drawing/2014/main" id="{3ECB3428-C702-4D96-8C72-E01F049F5C26}"/>
            </a:ext>
          </a:extLst>
        </cdr:cNvPr>
        <cdr:cNvCxnSpPr/>
      </cdr:nvCxnSpPr>
      <cdr:spPr>
        <a:xfrm xmlns:a="http://schemas.openxmlformats.org/drawingml/2006/main" flipV="1">
          <a:off x="8131182" y="1256729"/>
          <a:ext cx="4724" cy="236875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17-04-23T20:51:19.144"/>
    </inkml:context>
    <inkml:brush xml:id="br0">
      <inkml:brushProperty name="width" value="0.05" units="cm"/>
      <inkml:brushProperty name="height" value="0.05" units="cm"/>
      <inkml:brushProperty name="fitToCurve" value="1"/>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3</a:t>
            </a:fld>
            <a:endParaRPr lang="es-CO"/>
          </a:p>
        </p:txBody>
      </p:sp>
    </p:spTree>
    <p:extLst>
      <p:ext uri="{BB962C8B-B14F-4D97-AF65-F5344CB8AC3E}">
        <p14:creationId xmlns:p14="http://schemas.microsoft.com/office/powerpoint/2010/main" val="1635758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410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5812AB5-0BCA-47B0-B9EB-89AF289EC7F1}" type="slidenum">
              <a:rPr lang="es-ES" altLang="es-CO" smtClean="0"/>
              <a:pPr fontAlgn="base">
                <a:spcBef>
                  <a:spcPct val="0"/>
                </a:spcBef>
                <a:spcAft>
                  <a:spcPct val="0"/>
                </a:spcAft>
              </a:pPr>
              <a:t>5</a:t>
            </a:fld>
            <a:endParaRPr lang="es-ES" altLang="es-CO"/>
          </a:p>
        </p:txBody>
      </p:sp>
    </p:spTree>
    <p:extLst>
      <p:ext uri="{BB962C8B-B14F-4D97-AF65-F5344CB8AC3E}">
        <p14:creationId xmlns:p14="http://schemas.microsoft.com/office/powerpoint/2010/main" val="466390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71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9C28824-43A9-4C38-81EC-B3C31FF4E187}" type="slidenum">
              <a:rPr lang="es-ES" altLang="es-CO" smtClean="0"/>
              <a:pPr fontAlgn="base">
                <a:spcBef>
                  <a:spcPct val="0"/>
                </a:spcBef>
                <a:spcAft>
                  <a:spcPct val="0"/>
                </a:spcAft>
              </a:pPr>
              <a:t>7</a:t>
            </a:fld>
            <a:endParaRPr lang="es-ES" altLang="es-CO"/>
          </a:p>
        </p:txBody>
      </p:sp>
    </p:spTree>
    <p:extLst>
      <p:ext uri="{BB962C8B-B14F-4D97-AF65-F5344CB8AC3E}">
        <p14:creationId xmlns:p14="http://schemas.microsoft.com/office/powerpoint/2010/main" val="4214569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1024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D22F023-135F-4DDE-A029-E7D3FF83B56C}" type="slidenum">
              <a:rPr lang="es-ES" altLang="es-CO" smtClean="0"/>
              <a:pPr fontAlgn="base">
                <a:spcBef>
                  <a:spcPct val="0"/>
                </a:spcBef>
                <a:spcAft>
                  <a:spcPct val="0"/>
                </a:spcAft>
              </a:pPr>
              <a:t>9</a:t>
            </a:fld>
            <a:endParaRPr lang="es-ES" altLang="es-CO"/>
          </a:p>
        </p:txBody>
      </p:sp>
    </p:spTree>
    <p:extLst>
      <p:ext uri="{BB962C8B-B14F-4D97-AF65-F5344CB8AC3E}">
        <p14:creationId xmlns:p14="http://schemas.microsoft.com/office/powerpoint/2010/main" val="3823492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05F17BCA-7E2C-42B9-8167-D87D566D7053}" type="slidenum">
              <a:rPr lang="es-CO" smtClean="0"/>
              <a:t>43</a:t>
            </a:fld>
            <a:endParaRPr lang="es-CO"/>
          </a:p>
        </p:txBody>
      </p:sp>
    </p:spTree>
    <p:extLst>
      <p:ext uri="{BB962C8B-B14F-4D97-AF65-F5344CB8AC3E}">
        <p14:creationId xmlns:p14="http://schemas.microsoft.com/office/powerpoint/2010/main" val="222797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81</a:t>
            </a:fld>
            <a:endParaRPr lang="es-CO" dirty="0"/>
          </a:p>
        </p:txBody>
      </p:sp>
    </p:spTree>
    <p:extLst>
      <p:ext uri="{BB962C8B-B14F-4D97-AF65-F5344CB8AC3E}">
        <p14:creationId xmlns:p14="http://schemas.microsoft.com/office/powerpoint/2010/main" val="798690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82</a:t>
            </a:fld>
            <a:endParaRPr lang="es-CO" dirty="0"/>
          </a:p>
        </p:txBody>
      </p:sp>
    </p:spTree>
    <p:extLst>
      <p:ext uri="{BB962C8B-B14F-4D97-AF65-F5344CB8AC3E}">
        <p14:creationId xmlns:p14="http://schemas.microsoft.com/office/powerpoint/2010/main" val="4193630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83</a:t>
            </a:fld>
            <a:endParaRPr lang="es-CO" dirty="0"/>
          </a:p>
        </p:txBody>
      </p:sp>
    </p:spTree>
    <p:extLst>
      <p:ext uri="{BB962C8B-B14F-4D97-AF65-F5344CB8AC3E}">
        <p14:creationId xmlns:p14="http://schemas.microsoft.com/office/powerpoint/2010/main" val="3749064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84</a:t>
            </a:fld>
            <a:endParaRPr lang="es-CO" dirty="0"/>
          </a:p>
        </p:txBody>
      </p:sp>
    </p:spTree>
    <p:extLst>
      <p:ext uri="{BB962C8B-B14F-4D97-AF65-F5344CB8AC3E}">
        <p14:creationId xmlns:p14="http://schemas.microsoft.com/office/powerpoint/2010/main" val="2805492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85</a:t>
            </a:fld>
            <a:endParaRPr lang="es-CO" dirty="0"/>
          </a:p>
        </p:txBody>
      </p:sp>
    </p:spTree>
    <p:extLst>
      <p:ext uri="{BB962C8B-B14F-4D97-AF65-F5344CB8AC3E}">
        <p14:creationId xmlns:p14="http://schemas.microsoft.com/office/powerpoint/2010/main" val="3523105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86</a:t>
            </a:fld>
            <a:endParaRPr lang="es-CO" dirty="0"/>
          </a:p>
        </p:txBody>
      </p:sp>
    </p:spTree>
    <p:extLst>
      <p:ext uri="{BB962C8B-B14F-4D97-AF65-F5344CB8AC3E}">
        <p14:creationId xmlns:p14="http://schemas.microsoft.com/office/powerpoint/2010/main" val="4276595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87</a:t>
            </a:fld>
            <a:endParaRPr lang="es-CO" dirty="0"/>
          </a:p>
        </p:txBody>
      </p:sp>
    </p:spTree>
    <p:extLst>
      <p:ext uri="{BB962C8B-B14F-4D97-AF65-F5344CB8AC3E}">
        <p14:creationId xmlns:p14="http://schemas.microsoft.com/office/powerpoint/2010/main" val="2152354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88</a:t>
            </a:fld>
            <a:endParaRPr lang="es-CO" dirty="0"/>
          </a:p>
        </p:txBody>
      </p:sp>
    </p:spTree>
    <p:extLst>
      <p:ext uri="{BB962C8B-B14F-4D97-AF65-F5344CB8AC3E}">
        <p14:creationId xmlns:p14="http://schemas.microsoft.com/office/powerpoint/2010/main" val="3649978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B51DF4A6-9E6D-4144-92CA-F7C2ED8370AB}" type="slidenum">
              <a:rPr lang="es-CO" smtClean="0"/>
              <a:t>‹Nº›</a:t>
            </a:fld>
            <a:endParaRPr lang="es-CO" dirty="0"/>
          </a:p>
        </p:txBody>
      </p:sp>
      <p:sp>
        <p:nvSpPr>
          <p:cNvPr id="8" name="Text Placeholder 2"/>
          <p:cNvSpPr>
            <a:spLocks noGrp="1"/>
          </p:cNvSpPr>
          <p:nvPr>
            <p:ph idx="13"/>
          </p:nvPr>
        </p:nvSpPr>
        <p:spPr>
          <a:xfrm>
            <a:off x="628651"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Rectángulo 8"/>
          <p:cNvSpPr/>
          <p:nvPr userDrawn="1"/>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0" name="Imagen 9"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1" y="132977"/>
            <a:ext cx="2652499" cy="1067549"/>
          </a:xfrm>
          <a:prstGeom prst="rect">
            <a:avLst/>
          </a:prstGeom>
        </p:spPr>
      </p:pic>
      <p:sp>
        <p:nvSpPr>
          <p:cNvPr id="11" name="Rectángulo 10"/>
          <p:cNvSpPr/>
          <p:nvPr userDrawn="1"/>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2" name="CuadroTexto 11"/>
          <p:cNvSpPr txBox="1"/>
          <p:nvPr userDrawn="1"/>
        </p:nvSpPr>
        <p:spPr>
          <a:xfrm>
            <a:off x="8816223" y="6520418"/>
            <a:ext cx="3365500"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1832855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2" y="1122365"/>
            <a:ext cx="9144001" cy="2387600"/>
          </a:xfrm>
        </p:spPr>
        <p:txBody>
          <a:bodyPr anchor="b"/>
          <a:lstStyle>
            <a:lvl1pPr algn="ctr">
              <a:defRPr sz="4571"/>
            </a:lvl1pPr>
          </a:lstStyle>
          <a:p>
            <a:r>
              <a:rPr lang="es-ES"/>
              <a:t>Haga clic para modificar el estilo de título del patrón</a:t>
            </a:r>
          </a:p>
        </p:txBody>
      </p:sp>
      <p:sp>
        <p:nvSpPr>
          <p:cNvPr id="3" name="Subtítulo 2"/>
          <p:cNvSpPr>
            <a:spLocks noGrp="1"/>
          </p:cNvSpPr>
          <p:nvPr>
            <p:ph type="subTitle" idx="1"/>
          </p:nvPr>
        </p:nvSpPr>
        <p:spPr>
          <a:xfrm>
            <a:off x="1524002" y="3602038"/>
            <a:ext cx="9144001" cy="1655762"/>
          </a:xfrm>
        </p:spPr>
        <p:txBody>
          <a:bodyPr/>
          <a:lstStyle>
            <a:lvl1pPr marL="0" indent="0" algn="ctr">
              <a:buNone/>
              <a:defRPr sz="1829"/>
            </a:lvl1pPr>
            <a:lvl2pPr marL="348341" indent="0" algn="ctr">
              <a:buNone/>
              <a:defRPr sz="1524"/>
            </a:lvl2pPr>
            <a:lvl3pPr marL="696681" indent="0" algn="ctr">
              <a:buNone/>
              <a:defRPr sz="1371"/>
            </a:lvl3pPr>
            <a:lvl4pPr marL="1045022" indent="0" algn="ctr">
              <a:buNone/>
              <a:defRPr sz="1219"/>
            </a:lvl4pPr>
            <a:lvl5pPr marL="1393363" indent="0" algn="ctr">
              <a:buNone/>
              <a:defRPr sz="1219"/>
            </a:lvl5pPr>
            <a:lvl6pPr marL="1741703" indent="0" algn="ctr">
              <a:buNone/>
              <a:defRPr sz="1219"/>
            </a:lvl6pPr>
            <a:lvl7pPr marL="2090044" indent="0" algn="ctr">
              <a:buNone/>
              <a:defRPr sz="1219"/>
            </a:lvl7pPr>
            <a:lvl8pPr marL="2438385" indent="0" algn="ctr">
              <a:buNone/>
              <a:defRPr sz="1219"/>
            </a:lvl8pPr>
            <a:lvl9pPr marL="2786725" indent="0" algn="ctr">
              <a:buNone/>
              <a:defRPr sz="1219"/>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CF2B248F-841F-4C9A-A3B4-12393EBE936F}" type="datetime1">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7228292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174A6EE5-3D8F-48F5-BDEE-DBAE6948D70A}" type="datetime1">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7433968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71"/>
            </a:lvl1pPr>
          </a:lstStyle>
          <a:p>
            <a:r>
              <a:rPr lang="es-ES"/>
              <a:t>Haga clic para modificar el estilo de título del patrón</a:t>
            </a:r>
          </a:p>
        </p:txBody>
      </p:sp>
      <p:sp>
        <p:nvSpPr>
          <p:cNvPr id="3" name="Marcador de texto 2"/>
          <p:cNvSpPr>
            <a:spLocks noGrp="1"/>
          </p:cNvSpPr>
          <p:nvPr>
            <p:ph type="body" idx="1"/>
          </p:nvPr>
        </p:nvSpPr>
        <p:spPr>
          <a:xfrm>
            <a:off x="831851" y="4589464"/>
            <a:ext cx="10515600" cy="1500187"/>
          </a:xfrm>
        </p:spPr>
        <p:txBody>
          <a:bodyPr/>
          <a:lstStyle>
            <a:lvl1pPr marL="0" indent="0">
              <a:buNone/>
              <a:defRPr sz="1829">
                <a:solidFill>
                  <a:schemeClr val="tx1">
                    <a:tint val="75000"/>
                  </a:schemeClr>
                </a:solidFill>
              </a:defRPr>
            </a:lvl1pPr>
            <a:lvl2pPr marL="348341" indent="0">
              <a:buNone/>
              <a:defRPr sz="1524">
                <a:solidFill>
                  <a:schemeClr val="tx1">
                    <a:tint val="75000"/>
                  </a:schemeClr>
                </a:solidFill>
              </a:defRPr>
            </a:lvl2pPr>
            <a:lvl3pPr marL="696681" indent="0">
              <a:buNone/>
              <a:defRPr sz="1371">
                <a:solidFill>
                  <a:schemeClr val="tx1">
                    <a:tint val="75000"/>
                  </a:schemeClr>
                </a:solidFill>
              </a:defRPr>
            </a:lvl3pPr>
            <a:lvl4pPr marL="1045022" indent="0">
              <a:buNone/>
              <a:defRPr sz="1219">
                <a:solidFill>
                  <a:schemeClr val="tx1">
                    <a:tint val="75000"/>
                  </a:schemeClr>
                </a:solidFill>
              </a:defRPr>
            </a:lvl4pPr>
            <a:lvl5pPr marL="1393363" indent="0">
              <a:buNone/>
              <a:defRPr sz="1219">
                <a:solidFill>
                  <a:schemeClr val="tx1">
                    <a:tint val="75000"/>
                  </a:schemeClr>
                </a:solidFill>
              </a:defRPr>
            </a:lvl5pPr>
            <a:lvl6pPr marL="1741703" indent="0">
              <a:buNone/>
              <a:defRPr sz="1219">
                <a:solidFill>
                  <a:schemeClr val="tx1">
                    <a:tint val="75000"/>
                  </a:schemeClr>
                </a:solidFill>
              </a:defRPr>
            </a:lvl6pPr>
            <a:lvl7pPr marL="2090044" indent="0">
              <a:buNone/>
              <a:defRPr sz="1219">
                <a:solidFill>
                  <a:schemeClr val="tx1">
                    <a:tint val="75000"/>
                  </a:schemeClr>
                </a:solidFill>
              </a:defRPr>
            </a:lvl7pPr>
            <a:lvl8pPr marL="2438385" indent="0">
              <a:buNone/>
              <a:defRPr sz="1219">
                <a:solidFill>
                  <a:schemeClr val="tx1">
                    <a:tint val="75000"/>
                  </a:schemeClr>
                </a:solidFill>
              </a:defRPr>
            </a:lvl8pPr>
            <a:lvl9pPr marL="2786725" indent="0">
              <a:buNone/>
              <a:defRPr sz="1219">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A8B11104-B11D-45A2-9BD5-865F156D079E}" type="datetime1">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18524408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1" y="1825628"/>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8"/>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B120D3A-CEEF-4904-8205-33BD34B6FA33}" type="datetime1">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12439043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6"/>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92" y="1681165"/>
            <a:ext cx="5157787" cy="823912"/>
          </a:xfrm>
        </p:spPr>
        <p:txBody>
          <a:bodyPr anchor="b"/>
          <a:lstStyle>
            <a:lvl1pPr marL="0" indent="0">
              <a:buNone/>
              <a:defRPr sz="1829" b="1"/>
            </a:lvl1pPr>
            <a:lvl2pPr marL="348341" indent="0">
              <a:buNone/>
              <a:defRPr sz="1524" b="1"/>
            </a:lvl2pPr>
            <a:lvl3pPr marL="696681" indent="0">
              <a:buNone/>
              <a:defRPr sz="1371" b="1"/>
            </a:lvl3pPr>
            <a:lvl4pPr marL="1045022" indent="0">
              <a:buNone/>
              <a:defRPr sz="1219" b="1"/>
            </a:lvl4pPr>
            <a:lvl5pPr marL="1393363" indent="0">
              <a:buNone/>
              <a:defRPr sz="1219" b="1"/>
            </a:lvl5pPr>
            <a:lvl6pPr marL="1741703" indent="0">
              <a:buNone/>
              <a:defRPr sz="1219" b="1"/>
            </a:lvl6pPr>
            <a:lvl7pPr marL="2090044" indent="0">
              <a:buNone/>
              <a:defRPr sz="1219" b="1"/>
            </a:lvl7pPr>
            <a:lvl8pPr marL="2438385" indent="0">
              <a:buNone/>
              <a:defRPr sz="1219" b="1"/>
            </a:lvl8pPr>
            <a:lvl9pPr marL="2786725" indent="0">
              <a:buNone/>
              <a:defRPr sz="1219" b="1"/>
            </a:lvl9pPr>
          </a:lstStyle>
          <a:p>
            <a:pPr lvl="0"/>
            <a:r>
              <a:rPr lang="es-ES"/>
              <a:t>Haga clic para modificar el estilo de texto del patrón</a:t>
            </a:r>
          </a:p>
        </p:txBody>
      </p:sp>
      <p:sp>
        <p:nvSpPr>
          <p:cNvPr id="4" name="Marcador de contenido 3"/>
          <p:cNvSpPr>
            <a:spLocks noGrp="1"/>
          </p:cNvSpPr>
          <p:nvPr>
            <p:ph sz="half" idx="2"/>
          </p:nvPr>
        </p:nvSpPr>
        <p:spPr>
          <a:xfrm>
            <a:off x="839792" y="2505077"/>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3" y="1681165"/>
            <a:ext cx="5183188" cy="823912"/>
          </a:xfrm>
        </p:spPr>
        <p:txBody>
          <a:bodyPr anchor="b"/>
          <a:lstStyle>
            <a:lvl1pPr marL="0" indent="0">
              <a:buNone/>
              <a:defRPr sz="1829" b="1"/>
            </a:lvl1pPr>
            <a:lvl2pPr marL="348341" indent="0">
              <a:buNone/>
              <a:defRPr sz="1524" b="1"/>
            </a:lvl2pPr>
            <a:lvl3pPr marL="696681" indent="0">
              <a:buNone/>
              <a:defRPr sz="1371" b="1"/>
            </a:lvl3pPr>
            <a:lvl4pPr marL="1045022" indent="0">
              <a:buNone/>
              <a:defRPr sz="1219" b="1"/>
            </a:lvl4pPr>
            <a:lvl5pPr marL="1393363" indent="0">
              <a:buNone/>
              <a:defRPr sz="1219" b="1"/>
            </a:lvl5pPr>
            <a:lvl6pPr marL="1741703" indent="0">
              <a:buNone/>
              <a:defRPr sz="1219" b="1"/>
            </a:lvl6pPr>
            <a:lvl7pPr marL="2090044" indent="0">
              <a:buNone/>
              <a:defRPr sz="1219" b="1"/>
            </a:lvl7pPr>
            <a:lvl8pPr marL="2438385" indent="0">
              <a:buNone/>
              <a:defRPr sz="1219" b="1"/>
            </a:lvl8pPr>
            <a:lvl9pPr marL="2786725" indent="0">
              <a:buNone/>
              <a:defRPr sz="1219" b="1"/>
            </a:lvl9pPr>
          </a:lstStyle>
          <a:p>
            <a:pPr lvl="0"/>
            <a:r>
              <a:rPr lang="es-ES"/>
              <a:t>Haga clic para modificar el estilo de texto del patrón</a:t>
            </a:r>
          </a:p>
        </p:txBody>
      </p:sp>
      <p:sp>
        <p:nvSpPr>
          <p:cNvPr id="6" name="Marcador de contenido 5"/>
          <p:cNvSpPr>
            <a:spLocks noGrp="1"/>
          </p:cNvSpPr>
          <p:nvPr>
            <p:ph sz="quarter" idx="4"/>
          </p:nvPr>
        </p:nvSpPr>
        <p:spPr>
          <a:xfrm>
            <a:off x="6172203" y="2505077"/>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D17E362-4D99-41E2-884A-3C7D9A3474B5}" type="datetime1">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3702764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62F4296B-92EA-40BD-BE72-B23410F79AC1}" type="datetime1">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10778094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0811754-287B-4760-BB7D-BF337E8E3B7B}" type="datetime1">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2380256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7" cy="1600200"/>
          </a:xfrm>
        </p:spPr>
        <p:txBody>
          <a:bodyPr anchor="b"/>
          <a:lstStyle>
            <a:lvl1pPr>
              <a:defRPr sz="2438"/>
            </a:lvl1pPr>
          </a:lstStyle>
          <a:p>
            <a:r>
              <a:rPr lang="es-ES"/>
              <a:t>Haga clic para modificar el estilo de título del patrón</a:t>
            </a:r>
          </a:p>
        </p:txBody>
      </p:sp>
      <p:sp>
        <p:nvSpPr>
          <p:cNvPr id="3" name="Marcador de contenido 2"/>
          <p:cNvSpPr>
            <a:spLocks noGrp="1"/>
          </p:cNvSpPr>
          <p:nvPr>
            <p:ph idx="1"/>
          </p:nvPr>
        </p:nvSpPr>
        <p:spPr>
          <a:xfrm>
            <a:off x="5183190" y="987426"/>
            <a:ext cx="6172200" cy="4873624"/>
          </a:xfrm>
        </p:spPr>
        <p:txBody>
          <a:bodyPr/>
          <a:lstStyle>
            <a:lvl1pPr>
              <a:defRPr sz="2438"/>
            </a:lvl1pPr>
            <a:lvl2pPr>
              <a:defRPr sz="2133"/>
            </a:lvl2pPr>
            <a:lvl3pPr>
              <a:defRPr sz="1829"/>
            </a:lvl3pPr>
            <a:lvl4pPr>
              <a:defRPr sz="1524"/>
            </a:lvl4pPr>
            <a:lvl5pPr>
              <a:defRPr sz="1524"/>
            </a:lvl5pPr>
            <a:lvl6pPr>
              <a:defRPr sz="1524"/>
            </a:lvl6pPr>
            <a:lvl7pPr>
              <a:defRPr sz="1524"/>
            </a:lvl7pPr>
            <a:lvl8pPr>
              <a:defRPr sz="1524"/>
            </a:lvl8pPr>
            <a:lvl9pPr>
              <a:defRPr sz="152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90" y="2057401"/>
            <a:ext cx="3932237" cy="3811588"/>
          </a:xfrm>
        </p:spPr>
        <p:txBody>
          <a:bodyPr/>
          <a:lstStyle>
            <a:lvl1pPr marL="0" indent="0">
              <a:buNone/>
              <a:defRPr sz="1219"/>
            </a:lvl1pPr>
            <a:lvl2pPr marL="348341" indent="0">
              <a:buNone/>
              <a:defRPr sz="1067"/>
            </a:lvl2pPr>
            <a:lvl3pPr marL="696681" indent="0">
              <a:buNone/>
              <a:defRPr sz="914"/>
            </a:lvl3pPr>
            <a:lvl4pPr marL="1045022" indent="0">
              <a:buNone/>
              <a:defRPr sz="762"/>
            </a:lvl4pPr>
            <a:lvl5pPr marL="1393363" indent="0">
              <a:buNone/>
              <a:defRPr sz="762"/>
            </a:lvl5pPr>
            <a:lvl6pPr marL="1741703" indent="0">
              <a:buNone/>
              <a:defRPr sz="762"/>
            </a:lvl6pPr>
            <a:lvl7pPr marL="2090044" indent="0">
              <a:buNone/>
              <a:defRPr sz="762"/>
            </a:lvl7pPr>
            <a:lvl8pPr marL="2438385" indent="0">
              <a:buNone/>
              <a:defRPr sz="762"/>
            </a:lvl8pPr>
            <a:lvl9pPr marL="2786725" indent="0">
              <a:buNone/>
              <a:defRPr sz="762"/>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64D2C71-0942-4A11-A2B4-2BCA9D0D6F6A}" type="datetime1">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14663592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7" cy="1600200"/>
          </a:xfrm>
        </p:spPr>
        <p:txBody>
          <a:bodyPr anchor="b"/>
          <a:lstStyle>
            <a:lvl1pPr>
              <a:defRPr sz="2438"/>
            </a:lvl1pPr>
          </a:lstStyle>
          <a:p>
            <a:r>
              <a:rPr lang="es-ES"/>
              <a:t>Haga clic para modificar el estilo de título del patrón</a:t>
            </a:r>
          </a:p>
        </p:txBody>
      </p:sp>
      <p:sp>
        <p:nvSpPr>
          <p:cNvPr id="3" name="Marcador de posición de imagen 2"/>
          <p:cNvSpPr>
            <a:spLocks noGrp="1"/>
          </p:cNvSpPr>
          <p:nvPr>
            <p:ph type="pic" idx="1"/>
          </p:nvPr>
        </p:nvSpPr>
        <p:spPr>
          <a:xfrm>
            <a:off x="5183190" y="987426"/>
            <a:ext cx="6172200" cy="4873624"/>
          </a:xfrm>
        </p:spPr>
        <p:txBody>
          <a:bodyPr/>
          <a:lstStyle>
            <a:lvl1pPr marL="0" indent="0">
              <a:buNone/>
              <a:defRPr sz="2438"/>
            </a:lvl1pPr>
            <a:lvl2pPr marL="348341" indent="0">
              <a:buNone/>
              <a:defRPr sz="2133"/>
            </a:lvl2pPr>
            <a:lvl3pPr marL="696681" indent="0">
              <a:buNone/>
              <a:defRPr sz="1829"/>
            </a:lvl3pPr>
            <a:lvl4pPr marL="1045022" indent="0">
              <a:buNone/>
              <a:defRPr sz="1524"/>
            </a:lvl4pPr>
            <a:lvl5pPr marL="1393363" indent="0">
              <a:buNone/>
              <a:defRPr sz="1524"/>
            </a:lvl5pPr>
            <a:lvl6pPr marL="1741703" indent="0">
              <a:buNone/>
              <a:defRPr sz="1524"/>
            </a:lvl6pPr>
            <a:lvl7pPr marL="2090044" indent="0">
              <a:buNone/>
              <a:defRPr sz="1524"/>
            </a:lvl7pPr>
            <a:lvl8pPr marL="2438385" indent="0">
              <a:buNone/>
              <a:defRPr sz="1524"/>
            </a:lvl8pPr>
            <a:lvl9pPr marL="2786725" indent="0">
              <a:buNone/>
              <a:defRPr sz="1524"/>
            </a:lvl9pPr>
          </a:lstStyle>
          <a:p>
            <a:endParaRPr lang="es-ES"/>
          </a:p>
        </p:txBody>
      </p:sp>
      <p:sp>
        <p:nvSpPr>
          <p:cNvPr id="4" name="Marcador de texto 3"/>
          <p:cNvSpPr>
            <a:spLocks noGrp="1"/>
          </p:cNvSpPr>
          <p:nvPr>
            <p:ph type="body" sz="half" idx="2"/>
          </p:nvPr>
        </p:nvSpPr>
        <p:spPr>
          <a:xfrm>
            <a:off x="839790" y="2057401"/>
            <a:ext cx="3932237" cy="3811588"/>
          </a:xfrm>
        </p:spPr>
        <p:txBody>
          <a:bodyPr/>
          <a:lstStyle>
            <a:lvl1pPr marL="0" indent="0">
              <a:buNone/>
              <a:defRPr sz="1219"/>
            </a:lvl1pPr>
            <a:lvl2pPr marL="348341" indent="0">
              <a:buNone/>
              <a:defRPr sz="1067"/>
            </a:lvl2pPr>
            <a:lvl3pPr marL="696681" indent="0">
              <a:buNone/>
              <a:defRPr sz="914"/>
            </a:lvl3pPr>
            <a:lvl4pPr marL="1045022" indent="0">
              <a:buNone/>
              <a:defRPr sz="762"/>
            </a:lvl4pPr>
            <a:lvl5pPr marL="1393363" indent="0">
              <a:buNone/>
              <a:defRPr sz="762"/>
            </a:lvl5pPr>
            <a:lvl6pPr marL="1741703" indent="0">
              <a:buNone/>
              <a:defRPr sz="762"/>
            </a:lvl6pPr>
            <a:lvl7pPr marL="2090044" indent="0">
              <a:buNone/>
              <a:defRPr sz="762"/>
            </a:lvl7pPr>
            <a:lvl8pPr marL="2438385" indent="0">
              <a:buNone/>
              <a:defRPr sz="762"/>
            </a:lvl8pPr>
            <a:lvl9pPr marL="2786725" indent="0">
              <a:buNone/>
              <a:defRPr sz="762"/>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0ED4EF3A-E1F6-4E40-922D-1E84E0AC3D22}" type="datetime1">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13606098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873A558-5B24-4DB4-9E01-7AE6E785A430}" type="datetime1">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3595368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2" y="365127"/>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7"/>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975BB15-17E4-40CB-A714-146196D01425}" type="datetime1">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15B2B85-C11A-46BE-910A-7C2CECB29AE5}" type="slidenum">
              <a:rPr lang="es-ES" smtClean="0"/>
              <a:t>‹Nº›</a:t>
            </a:fld>
            <a:endParaRPr lang="es-ES"/>
          </a:p>
        </p:txBody>
      </p:sp>
    </p:spTree>
    <p:extLst>
      <p:ext uri="{BB962C8B-B14F-4D97-AF65-F5344CB8AC3E}">
        <p14:creationId xmlns:p14="http://schemas.microsoft.com/office/powerpoint/2010/main" val="2036511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1865096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E385458-F404-4162-91B2-928EAE9BFBEA}" type="slidenum">
              <a:rPr lang="es-ES" smtClean="0"/>
              <a:t>‹Nº›</a:t>
            </a:fld>
            <a:endParaRPr lang="es-ES"/>
          </a:p>
        </p:txBody>
      </p:sp>
      <p:sp>
        <p:nvSpPr>
          <p:cNvPr id="7" name="Rectángulo 6"/>
          <p:cNvSpPr/>
          <p:nvPr userDrawn="1"/>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2800" b="1" dirty="0"/>
          </a:p>
        </p:txBody>
      </p:sp>
      <p:pic>
        <p:nvPicPr>
          <p:cNvPr id="9" name="Imagen 8"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6950" y="141351"/>
            <a:ext cx="2222501" cy="1067549"/>
          </a:xfrm>
          <a:prstGeom prst="rect">
            <a:avLst/>
          </a:prstGeom>
        </p:spPr>
      </p:pic>
      <p:sp>
        <p:nvSpPr>
          <p:cNvPr id="10" name="Rectángulo 9"/>
          <p:cNvSpPr/>
          <p:nvPr userDrawn="1"/>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831903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33122111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905385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EBD62DF2-989F-4AAF-815F-3E50CAE2459B}"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0219211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EBD62DF2-989F-4AAF-815F-3E50CAE2459B}"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8405201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BD62DF2-989F-4AAF-815F-3E50CAE2459B}"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7730259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34044536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705208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468843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406389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1" y="1825628"/>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914">
                <a:solidFill>
                  <a:schemeClr val="tx1">
                    <a:tint val="75000"/>
                  </a:schemeClr>
                </a:solidFill>
              </a:defRPr>
            </a:lvl1pPr>
          </a:lstStyle>
          <a:p>
            <a:fld id="{7C918473-51BE-4173-A25E-2079A8ED8D3A}" type="datetime1">
              <a:rPr lang="es-ES" smtClean="0"/>
              <a:t>17/01/2018</a:t>
            </a:fld>
            <a:endParaRPr lang="es-ES"/>
          </a:p>
        </p:txBody>
      </p:sp>
      <p:sp>
        <p:nvSpPr>
          <p:cNvPr id="5" name="Marcador de pie de página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914">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914">
                <a:solidFill>
                  <a:schemeClr val="tx1">
                    <a:tint val="75000"/>
                  </a:schemeClr>
                </a:solidFill>
              </a:defRPr>
            </a:lvl1pPr>
          </a:lstStyle>
          <a:p>
            <a:fld id="{015B2B85-C11A-46BE-910A-7C2CECB29AE5}" type="slidenum">
              <a:rPr lang="es-ES" smtClean="0"/>
              <a:t>‹Nº›</a:t>
            </a:fld>
            <a:endParaRPr lang="es-ES"/>
          </a:p>
        </p:txBody>
      </p:sp>
    </p:spTree>
    <p:extLst>
      <p:ext uri="{BB962C8B-B14F-4D97-AF65-F5344CB8AC3E}">
        <p14:creationId xmlns:p14="http://schemas.microsoft.com/office/powerpoint/2010/main" val="418060158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ftr="0" dt="0"/>
  <p:txStyles>
    <p:titleStyle>
      <a:lvl1pPr algn="l" defTabSz="696681" rtl="0" eaLnBrk="1" latinLnBrk="0" hangingPunct="1">
        <a:lnSpc>
          <a:spcPct val="90000"/>
        </a:lnSpc>
        <a:spcBef>
          <a:spcPct val="0"/>
        </a:spcBef>
        <a:buNone/>
        <a:defRPr sz="3352" kern="1200">
          <a:solidFill>
            <a:schemeClr val="tx1"/>
          </a:solidFill>
          <a:latin typeface="+mj-lt"/>
          <a:ea typeface="+mj-ea"/>
          <a:cs typeface="+mj-cs"/>
        </a:defRPr>
      </a:lvl1pPr>
    </p:titleStyle>
    <p:bodyStyle>
      <a:lvl1pPr marL="174170" indent="-174170" algn="l" defTabSz="696681" rtl="0" eaLnBrk="1" latinLnBrk="0" hangingPunct="1">
        <a:lnSpc>
          <a:spcPct val="90000"/>
        </a:lnSpc>
        <a:spcBef>
          <a:spcPts val="762"/>
        </a:spcBef>
        <a:buFont typeface="Arial" panose="020B0604020202020204" pitchFamily="34" charset="0"/>
        <a:buChar char="•"/>
        <a:defRPr sz="2133" kern="1200">
          <a:solidFill>
            <a:schemeClr val="tx1"/>
          </a:solidFill>
          <a:latin typeface="+mn-lt"/>
          <a:ea typeface="+mn-ea"/>
          <a:cs typeface="+mn-cs"/>
        </a:defRPr>
      </a:lvl1pPr>
      <a:lvl2pPr marL="522511" indent="-174170" algn="l" defTabSz="696681" rtl="0" eaLnBrk="1" latinLnBrk="0" hangingPunct="1">
        <a:lnSpc>
          <a:spcPct val="90000"/>
        </a:lnSpc>
        <a:spcBef>
          <a:spcPts val="381"/>
        </a:spcBef>
        <a:buFont typeface="Arial" panose="020B0604020202020204" pitchFamily="34" charset="0"/>
        <a:buChar char="•"/>
        <a:defRPr sz="1829" kern="1200">
          <a:solidFill>
            <a:schemeClr val="tx1"/>
          </a:solidFill>
          <a:latin typeface="+mn-lt"/>
          <a:ea typeface="+mn-ea"/>
          <a:cs typeface="+mn-cs"/>
        </a:defRPr>
      </a:lvl2pPr>
      <a:lvl3pPr marL="870852" indent="-174170" algn="l" defTabSz="696681" rtl="0" eaLnBrk="1" latinLnBrk="0" hangingPunct="1">
        <a:lnSpc>
          <a:spcPct val="90000"/>
        </a:lnSpc>
        <a:spcBef>
          <a:spcPts val="381"/>
        </a:spcBef>
        <a:buFont typeface="Arial" panose="020B0604020202020204" pitchFamily="34" charset="0"/>
        <a:buChar char="•"/>
        <a:defRPr sz="1524" kern="1200">
          <a:solidFill>
            <a:schemeClr val="tx1"/>
          </a:solidFill>
          <a:latin typeface="+mn-lt"/>
          <a:ea typeface="+mn-ea"/>
          <a:cs typeface="+mn-cs"/>
        </a:defRPr>
      </a:lvl3pPr>
      <a:lvl4pPr marL="1219192"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4pPr>
      <a:lvl5pPr marL="1567533"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5pPr>
      <a:lvl6pPr marL="1915874"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6pPr>
      <a:lvl7pPr marL="2264214"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7pPr>
      <a:lvl8pPr marL="2612555"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8pPr>
      <a:lvl9pPr marL="2960896" indent="-174170" algn="l" defTabSz="696681" rtl="0" eaLnBrk="1" latinLnBrk="0" hangingPunct="1">
        <a:lnSpc>
          <a:spcPct val="90000"/>
        </a:lnSpc>
        <a:spcBef>
          <a:spcPts val="381"/>
        </a:spcBef>
        <a:buFont typeface="Arial" panose="020B0604020202020204" pitchFamily="34" charset="0"/>
        <a:buChar char="•"/>
        <a:defRPr sz="1371" kern="1200">
          <a:solidFill>
            <a:schemeClr val="tx1"/>
          </a:solidFill>
          <a:latin typeface="+mn-lt"/>
          <a:ea typeface="+mn-ea"/>
          <a:cs typeface="+mn-cs"/>
        </a:defRPr>
      </a:lvl9pPr>
    </p:bodyStyle>
    <p:otherStyle>
      <a:defPPr>
        <a:defRPr lang="es-ES"/>
      </a:defPPr>
      <a:lvl1pPr marL="0" algn="l" defTabSz="696681" rtl="0" eaLnBrk="1" latinLnBrk="0" hangingPunct="1">
        <a:defRPr sz="1371" kern="1200">
          <a:solidFill>
            <a:schemeClr val="tx1"/>
          </a:solidFill>
          <a:latin typeface="+mn-lt"/>
          <a:ea typeface="+mn-ea"/>
          <a:cs typeface="+mn-cs"/>
        </a:defRPr>
      </a:lvl1pPr>
      <a:lvl2pPr marL="348341" algn="l" defTabSz="696681" rtl="0" eaLnBrk="1" latinLnBrk="0" hangingPunct="1">
        <a:defRPr sz="1371" kern="1200">
          <a:solidFill>
            <a:schemeClr val="tx1"/>
          </a:solidFill>
          <a:latin typeface="+mn-lt"/>
          <a:ea typeface="+mn-ea"/>
          <a:cs typeface="+mn-cs"/>
        </a:defRPr>
      </a:lvl2pPr>
      <a:lvl3pPr marL="696681" algn="l" defTabSz="696681" rtl="0" eaLnBrk="1" latinLnBrk="0" hangingPunct="1">
        <a:defRPr sz="1371" kern="1200">
          <a:solidFill>
            <a:schemeClr val="tx1"/>
          </a:solidFill>
          <a:latin typeface="+mn-lt"/>
          <a:ea typeface="+mn-ea"/>
          <a:cs typeface="+mn-cs"/>
        </a:defRPr>
      </a:lvl3pPr>
      <a:lvl4pPr marL="1045022" algn="l" defTabSz="696681" rtl="0" eaLnBrk="1" latinLnBrk="0" hangingPunct="1">
        <a:defRPr sz="1371" kern="1200">
          <a:solidFill>
            <a:schemeClr val="tx1"/>
          </a:solidFill>
          <a:latin typeface="+mn-lt"/>
          <a:ea typeface="+mn-ea"/>
          <a:cs typeface="+mn-cs"/>
        </a:defRPr>
      </a:lvl4pPr>
      <a:lvl5pPr marL="1393363" algn="l" defTabSz="696681" rtl="0" eaLnBrk="1" latinLnBrk="0" hangingPunct="1">
        <a:defRPr sz="1371" kern="1200">
          <a:solidFill>
            <a:schemeClr val="tx1"/>
          </a:solidFill>
          <a:latin typeface="+mn-lt"/>
          <a:ea typeface="+mn-ea"/>
          <a:cs typeface="+mn-cs"/>
        </a:defRPr>
      </a:lvl5pPr>
      <a:lvl6pPr marL="1741703" algn="l" defTabSz="696681" rtl="0" eaLnBrk="1" latinLnBrk="0" hangingPunct="1">
        <a:defRPr sz="1371" kern="1200">
          <a:solidFill>
            <a:schemeClr val="tx1"/>
          </a:solidFill>
          <a:latin typeface="+mn-lt"/>
          <a:ea typeface="+mn-ea"/>
          <a:cs typeface="+mn-cs"/>
        </a:defRPr>
      </a:lvl6pPr>
      <a:lvl7pPr marL="2090044" algn="l" defTabSz="696681" rtl="0" eaLnBrk="1" latinLnBrk="0" hangingPunct="1">
        <a:defRPr sz="1371" kern="1200">
          <a:solidFill>
            <a:schemeClr val="tx1"/>
          </a:solidFill>
          <a:latin typeface="+mn-lt"/>
          <a:ea typeface="+mn-ea"/>
          <a:cs typeface="+mn-cs"/>
        </a:defRPr>
      </a:lvl7pPr>
      <a:lvl8pPr marL="2438385" algn="l" defTabSz="696681" rtl="0" eaLnBrk="1" latinLnBrk="0" hangingPunct="1">
        <a:defRPr sz="1371" kern="1200">
          <a:solidFill>
            <a:schemeClr val="tx1"/>
          </a:solidFill>
          <a:latin typeface="+mn-lt"/>
          <a:ea typeface="+mn-ea"/>
          <a:cs typeface="+mn-cs"/>
        </a:defRPr>
      </a:lvl8pPr>
      <a:lvl9pPr marL="2786725" algn="l" defTabSz="696681" rtl="0" eaLnBrk="1" latinLnBrk="0" hangingPunct="1">
        <a:defRPr sz="137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62DF2-989F-4AAF-815F-3E50CAE2459B}" type="datetimeFigureOut">
              <a:rPr lang="es-ES" smtClean="0"/>
              <a:t>17/01/2018</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85458-F404-4162-91B2-928EAE9BFBEA}" type="slidenum">
              <a:rPr lang="es-ES" smtClean="0"/>
              <a:t>‹Nº›</a:t>
            </a:fld>
            <a:endParaRPr lang="es-ES"/>
          </a:p>
        </p:txBody>
      </p:sp>
    </p:spTree>
    <p:extLst>
      <p:ext uri="{BB962C8B-B14F-4D97-AF65-F5344CB8AC3E}">
        <p14:creationId xmlns:p14="http://schemas.microsoft.com/office/powerpoint/2010/main" val="192071371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10.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slide" Target="slide1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9.xml"/><Relationship Id="rId4" Type="http://schemas.openxmlformats.org/officeDocument/2006/relationships/slide" Target="slide15.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5.emf"/><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37.xml"/><Relationship Id="rId1" Type="http://schemas.openxmlformats.org/officeDocument/2006/relationships/tags" Target="../tags/tag2.xm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6.png"/><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jpg"/><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jpg"/><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8.xml"/><Relationship Id="rId1" Type="http://schemas.openxmlformats.org/officeDocument/2006/relationships/tags" Target="../tags/tag4.xml"/><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8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8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cid:image001.jpg@01D2DEB3.6936B170" TargetMode="External"/><Relationship Id="rId4" Type="http://schemas.openxmlformats.org/officeDocument/2006/relationships/image" Target="../media/image56.jpeg"/></Relationships>
</file>

<file path=ppt/slides/_rels/slide8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a:t>
            </a:r>
            <a:r>
              <a:rPr lang="es-ES" sz="2100">
                <a:solidFill>
                  <a:schemeClr val="bg1"/>
                </a:solidFill>
              </a:rPr>
              <a:t>DIRECTIVA 140</a:t>
            </a:r>
            <a:endParaRPr lang="es-ES" sz="2100" dirty="0">
              <a:solidFill>
                <a:schemeClr val="bg1"/>
              </a:solidFill>
            </a:endParaRP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Agosto 30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2639505"/>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771632"/>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solidFill>
                  <a:schemeClr val="bg1"/>
                </a:solidFill>
              </a:rPr>
              <a:t>Informe Comité Financiero.</a:t>
            </a:r>
          </a:p>
          <a:p>
            <a:pPr marL="457200" indent="-457200">
              <a:buAutoNum type="arabicPeriod"/>
            </a:pPr>
            <a:r>
              <a:rPr lang="es-CO" sz="2400" dirty="0"/>
              <a:t>Informe entrada en Vigencia ley 1849 de 2017.</a:t>
            </a:r>
          </a:p>
          <a:p>
            <a:pPr marL="457200" indent="-457200">
              <a:buAutoNum type="arabicPeriod"/>
            </a:pPr>
            <a:r>
              <a:rPr lang="es-CO" sz="2400" dirty="0"/>
              <a:t>Propuesta reorganización de SAE para asumir responsabilidades del Decreto Ley 903 de 2017 y el Decreto Reglamentario 1407 de 2017</a:t>
            </a:r>
          </a:p>
          <a:p>
            <a:pPr marL="457200" indent="-457200">
              <a:buFontTx/>
              <a:buAutoNum type="arabicPeriod"/>
            </a:pPr>
            <a:r>
              <a:rPr lang="es-CO" sz="2400" dirty="0"/>
              <a:t>Cumplimiento Transferencia de Bienes a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2682" y="342901"/>
            <a:ext cx="1087358" cy="879237"/>
          </a:xfrm>
          <a:prstGeom prst="rect">
            <a:avLst/>
          </a:prstGeom>
        </p:spPr>
      </p:pic>
      <p:sp>
        <p:nvSpPr>
          <p:cNvPr id="2" name="Marcador de número de diapositiva 1"/>
          <p:cNvSpPr>
            <a:spLocks noGrp="1"/>
          </p:cNvSpPr>
          <p:nvPr>
            <p:ph type="sldNum" sz="quarter" idx="12"/>
          </p:nvPr>
        </p:nvSpPr>
        <p:spPr>
          <a:xfrm>
            <a:off x="8305706" y="6175376"/>
            <a:ext cx="1851660" cy="365125"/>
          </a:xfrm>
        </p:spPr>
        <p:txBody>
          <a:bodyPr/>
          <a:lstStyle/>
          <a:p>
            <a:fld id="{015B2B85-C11A-46BE-910A-7C2CECB29AE5}" type="slidenum">
              <a:rPr lang="es-ES" smtClean="0"/>
              <a:t>3</a:t>
            </a:fld>
            <a:endParaRPr lang="es-ES"/>
          </a:p>
        </p:txBody>
      </p:sp>
      <p:sp>
        <p:nvSpPr>
          <p:cNvPr id="3" name="CuadroTexto 2"/>
          <p:cNvSpPr txBox="1"/>
          <p:nvPr/>
        </p:nvSpPr>
        <p:spPr>
          <a:xfrm>
            <a:off x="4040119" y="1406448"/>
            <a:ext cx="4624536" cy="420564"/>
          </a:xfrm>
          <a:prstGeom prst="rect">
            <a:avLst/>
          </a:prstGeom>
          <a:noFill/>
        </p:spPr>
        <p:txBody>
          <a:bodyPr wrap="none" rtlCol="0">
            <a:spAutoFit/>
          </a:bodyPr>
          <a:lstStyle/>
          <a:p>
            <a:r>
              <a:rPr lang="es-CO" sz="2133" b="1" dirty="0"/>
              <a:t>Agenda Comité Financiero Agosto 2017</a:t>
            </a:r>
          </a:p>
        </p:txBody>
      </p:sp>
      <p:sp>
        <p:nvSpPr>
          <p:cNvPr id="6" name="CuadroTexto 5"/>
          <p:cNvSpPr txBox="1"/>
          <p:nvPr/>
        </p:nvSpPr>
        <p:spPr>
          <a:xfrm>
            <a:off x="2936360" y="2027107"/>
            <a:ext cx="6508279" cy="3637919"/>
          </a:xfrm>
          <a:prstGeom prst="rect">
            <a:avLst/>
          </a:prstGeom>
          <a:noFill/>
        </p:spPr>
        <p:txBody>
          <a:bodyPr wrap="square" rtlCol="0">
            <a:spAutoFit/>
          </a:bodyPr>
          <a:lstStyle/>
          <a:p>
            <a:endParaRPr lang="es-CO" sz="1920" dirty="0"/>
          </a:p>
          <a:p>
            <a:pPr marL="428895" indent="-428895" algn="just">
              <a:buFont typeface="+mj-lt"/>
              <a:buAutoNum type="arabicPeriod"/>
            </a:pPr>
            <a:r>
              <a:rPr lang="es-CO" sz="1920" dirty="0"/>
              <a:t>Presentación Estados Financieros SAE con corte Junio  2017</a:t>
            </a:r>
          </a:p>
          <a:p>
            <a:pPr marL="428895" indent="-428895" algn="just">
              <a:buFont typeface="+mj-lt"/>
              <a:buAutoNum type="arabicPeriod"/>
            </a:pPr>
            <a:r>
              <a:rPr lang="es-CO" sz="1920" dirty="0"/>
              <a:t>Presentación Portafolio de inversiones</a:t>
            </a:r>
          </a:p>
          <a:p>
            <a:pPr marL="428895" indent="-428895" algn="just">
              <a:buFont typeface="+mj-lt"/>
              <a:buAutoNum type="arabicPeriod"/>
            </a:pPr>
            <a:r>
              <a:rPr lang="es-CO" sz="1920" dirty="0"/>
              <a:t>Discusión Modificación de Presupuesto FRISCO –SAE para las vigencias 2107 y 2018</a:t>
            </a:r>
          </a:p>
          <a:p>
            <a:pPr marL="428895" indent="-428895" algn="just">
              <a:buFont typeface="+mj-lt"/>
              <a:buAutoNum type="arabicPeriod"/>
            </a:pPr>
            <a:r>
              <a:rPr lang="es-CO" sz="1920" dirty="0"/>
              <a:t>Adición y Prórroga contrato Almacenadoras - Gerencia Muebles</a:t>
            </a:r>
          </a:p>
          <a:p>
            <a:pPr marL="428895" indent="-428895" algn="just">
              <a:buFont typeface="+mj-lt"/>
              <a:buAutoNum type="arabicPeriod"/>
            </a:pPr>
            <a:r>
              <a:rPr lang="es-CO" sz="1920" dirty="0"/>
              <a:t>Contrato de servicios temporales de personal - Gerencia Talento Humano</a:t>
            </a:r>
          </a:p>
          <a:p>
            <a:pPr algn="just"/>
            <a:endParaRPr lang="es-CO" sz="1920" dirty="0"/>
          </a:p>
          <a:p>
            <a:pPr algn="just"/>
            <a:endParaRPr lang="es-CO" sz="1920" dirty="0"/>
          </a:p>
          <a:p>
            <a:endParaRPr lang="es-CO" sz="1920" dirty="0"/>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Rectángulo 6"/>
          <p:cNvSpPr/>
          <p:nvPr/>
        </p:nvSpPr>
        <p:spPr>
          <a:xfrm>
            <a:off x="0" y="-1"/>
            <a:ext cx="12192000" cy="121305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AGENDA COMITÉ FINANCIERO</a:t>
            </a:r>
          </a:p>
        </p:txBody>
      </p:sp>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4188309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5" name="CuadroTexto 4"/>
          <p:cNvSpPr txBox="1"/>
          <p:nvPr/>
        </p:nvSpPr>
        <p:spPr>
          <a:xfrm>
            <a:off x="2911378" y="2669729"/>
            <a:ext cx="6172200" cy="1030410"/>
          </a:xfrm>
          <a:prstGeom prst="rect">
            <a:avLst/>
          </a:prstGeom>
          <a:noFill/>
        </p:spPr>
        <p:txBody>
          <a:bodyPr wrap="square" rtlCol="0">
            <a:spAutoFit/>
          </a:bodyPr>
          <a:lstStyle/>
          <a:p>
            <a:pPr algn="ctr"/>
            <a:r>
              <a:rPr lang="es-ES" sz="3048" dirty="0">
                <a:solidFill>
                  <a:schemeClr val="accent5">
                    <a:lumMod val="50000"/>
                  </a:schemeClr>
                </a:solidFill>
              </a:rPr>
              <a:t>1. ESTADOS FINANCIEROS SAE</a:t>
            </a:r>
          </a:p>
          <a:p>
            <a:pPr algn="ctr"/>
            <a:r>
              <a:rPr lang="es-ES" sz="3048" dirty="0">
                <a:solidFill>
                  <a:schemeClr val="accent5">
                    <a:lumMod val="50000"/>
                  </a:schemeClr>
                </a:solidFill>
              </a:rPr>
              <a:t>CORTE JUNIO DE 2017</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83903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nvGraphicFramePr>
        <p:xfrm>
          <a:off x="2738847" y="1506584"/>
          <a:ext cx="6905896" cy="4489402"/>
        </p:xfrm>
        <a:graphic>
          <a:graphicData uri="http://schemas.openxmlformats.org/drawingml/2006/table">
            <a:tbl>
              <a:tblPr/>
              <a:tblGrid>
                <a:gridCol w="2774582">
                  <a:extLst>
                    <a:ext uri="{9D8B030D-6E8A-4147-A177-3AD203B41FA5}">
                      <a16:colId xmlns:a16="http://schemas.microsoft.com/office/drawing/2014/main" val="3038882191"/>
                    </a:ext>
                  </a:extLst>
                </a:gridCol>
                <a:gridCol w="794483">
                  <a:extLst>
                    <a:ext uri="{9D8B030D-6E8A-4147-A177-3AD203B41FA5}">
                      <a16:colId xmlns:a16="http://schemas.microsoft.com/office/drawing/2014/main" val="2367327494"/>
                    </a:ext>
                  </a:extLst>
                </a:gridCol>
                <a:gridCol w="61114">
                  <a:extLst>
                    <a:ext uri="{9D8B030D-6E8A-4147-A177-3AD203B41FA5}">
                      <a16:colId xmlns:a16="http://schemas.microsoft.com/office/drawing/2014/main" val="1083100700"/>
                    </a:ext>
                  </a:extLst>
                </a:gridCol>
                <a:gridCol w="794483">
                  <a:extLst>
                    <a:ext uri="{9D8B030D-6E8A-4147-A177-3AD203B41FA5}">
                      <a16:colId xmlns:a16="http://schemas.microsoft.com/office/drawing/2014/main" val="3655538668"/>
                    </a:ext>
                  </a:extLst>
                </a:gridCol>
                <a:gridCol w="48891">
                  <a:extLst>
                    <a:ext uri="{9D8B030D-6E8A-4147-A177-3AD203B41FA5}">
                      <a16:colId xmlns:a16="http://schemas.microsoft.com/office/drawing/2014/main" val="3535366517"/>
                    </a:ext>
                  </a:extLst>
                </a:gridCol>
                <a:gridCol w="708923">
                  <a:extLst>
                    <a:ext uri="{9D8B030D-6E8A-4147-A177-3AD203B41FA5}">
                      <a16:colId xmlns:a16="http://schemas.microsoft.com/office/drawing/2014/main" val="654843302"/>
                    </a:ext>
                  </a:extLst>
                </a:gridCol>
                <a:gridCol w="97783">
                  <a:extLst>
                    <a:ext uri="{9D8B030D-6E8A-4147-A177-3AD203B41FA5}">
                      <a16:colId xmlns:a16="http://schemas.microsoft.com/office/drawing/2014/main" val="515183836"/>
                    </a:ext>
                  </a:extLst>
                </a:gridCol>
                <a:gridCol w="782261">
                  <a:extLst>
                    <a:ext uri="{9D8B030D-6E8A-4147-A177-3AD203B41FA5}">
                      <a16:colId xmlns:a16="http://schemas.microsoft.com/office/drawing/2014/main" val="3608376650"/>
                    </a:ext>
                  </a:extLst>
                </a:gridCol>
                <a:gridCol w="73337">
                  <a:extLst>
                    <a:ext uri="{9D8B030D-6E8A-4147-A177-3AD203B41FA5}">
                      <a16:colId xmlns:a16="http://schemas.microsoft.com/office/drawing/2014/main" val="826906982"/>
                    </a:ext>
                  </a:extLst>
                </a:gridCol>
                <a:gridCol w="770039">
                  <a:extLst>
                    <a:ext uri="{9D8B030D-6E8A-4147-A177-3AD203B41FA5}">
                      <a16:colId xmlns:a16="http://schemas.microsoft.com/office/drawing/2014/main" val="2501464105"/>
                    </a:ext>
                  </a:extLst>
                </a:gridCol>
              </a:tblGrid>
              <a:tr h="506921">
                <a:tc>
                  <a:txBody>
                    <a:bodyPr/>
                    <a:lstStyle/>
                    <a:p>
                      <a:pPr algn="ctr" fontAlgn="ctr"/>
                      <a:r>
                        <a:rPr lang="es-CO" sz="1200" b="1" i="0" u="none" strike="noStrike" dirty="0">
                          <a:solidFill>
                            <a:srgbClr val="000000"/>
                          </a:solidFill>
                          <a:effectLst/>
                          <a:latin typeface="Arial Narrow" panose="020B0606020202030204" pitchFamily="34" charset="0"/>
                        </a:rPr>
                        <a:t>ACTIVO</a:t>
                      </a:r>
                    </a:p>
                  </a:txBody>
                  <a:tcPr marL="5225" marR="5225" marT="5226"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Al 30 Junio 2017</a:t>
                      </a:r>
                    </a:p>
                  </a:txBody>
                  <a:tcPr marL="5225" marR="5225" marT="522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effectLst/>
                          <a:latin typeface="Arial Narrow" panose="020B0606020202030204" pitchFamily="34" charset="0"/>
                        </a:rPr>
                        <a:t> </a:t>
                      </a:r>
                    </a:p>
                  </a:txBody>
                  <a:tcPr marL="5225" marR="5225" marT="5226"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Arial Narrow" panose="020B0606020202030204" pitchFamily="34" charset="0"/>
                        </a:rPr>
                        <a:t>Al 30 Junio 2016</a:t>
                      </a:r>
                    </a:p>
                  </a:txBody>
                  <a:tcPr marL="5225" marR="5225" marT="522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Al 31 Diciembre 2016</a:t>
                      </a:r>
                    </a:p>
                  </a:txBody>
                  <a:tcPr marL="5225" marR="5225" marT="522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Junio</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5225" marR="5225" marT="522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Junio -Dic</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5225" marR="5225" marT="522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368682"/>
                  </a:ext>
                </a:extLst>
              </a:tr>
              <a:tr h="205541">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0812203"/>
                  </a:ext>
                </a:extLst>
              </a:tr>
              <a:tr h="433463">
                <a:tc>
                  <a:txBody>
                    <a:bodyPr/>
                    <a:lstStyle/>
                    <a:p>
                      <a:pPr algn="l" fontAlgn="ctr"/>
                      <a:r>
                        <a:rPr lang="es-CO" sz="1200" b="1" i="0" u="none" strike="noStrike">
                          <a:solidFill>
                            <a:srgbClr val="000000"/>
                          </a:solidFill>
                          <a:effectLst/>
                          <a:latin typeface="Arial Narrow" panose="020B0606020202030204" pitchFamily="34" charset="0"/>
                        </a:rPr>
                        <a:t>ACTIVO CORRIENTE</a:t>
                      </a:r>
                    </a:p>
                  </a:txBody>
                  <a:tcPr marL="5225" marR="5225" marT="5226" marB="0" anchor="ctr">
                    <a:lnL>
                      <a:noFill/>
                    </a:lnL>
                    <a:lnR>
                      <a:noFill/>
                    </a:lnR>
                    <a:lnT>
                      <a:noFill/>
                    </a:lnT>
                    <a:lnB>
                      <a:noFill/>
                    </a:lnB>
                  </a:tcPr>
                </a:tc>
                <a:tc>
                  <a:txBody>
                    <a:bodyPr/>
                    <a:lstStyle/>
                    <a:p>
                      <a:pPr algn="r" fontAlgn="ctr"/>
                      <a:endParaRPr lang="es-CO" sz="12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extLst>
                  <a:ext uri="{0D108BD9-81ED-4DB2-BD59-A6C34878D82A}">
                    <a16:rowId xmlns:a16="http://schemas.microsoft.com/office/drawing/2014/main" val="1784629976"/>
                  </a:ext>
                </a:extLst>
              </a:tr>
              <a:tr h="327885">
                <a:tc>
                  <a:txBody>
                    <a:bodyPr/>
                    <a:lstStyle/>
                    <a:p>
                      <a:pPr algn="l" fontAlgn="ctr"/>
                      <a:r>
                        <a:rPr lang="es-CO" sz="1200" b="0" i="0" u="none" strike="noStrike" dirty="0">
                          <a:solidFill>
                            <a:srgbClr val="000000"/>
                          </a:solidFill>
                          <a:effectLst/>
                          <a:latin typeface="Arial Narrow" panose="020B0606020202030204" pitchFamily="34" charset="0"/>
                        </a:rPr>
                        <a:t>Efectivo en Bancos</a:t>
                      </a: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824</a:t>
                      </a:r>
                    </a:p>
                  </a:txBody>
                  <a:tcPr marL="5225" marR="5225" marT="5226"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10,807</a:t>
                      </a: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545</a:t>
                      </a: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-92</a:t>
                      </a:r>
                    </a:p>
                  </a:txBody>
                  <a:tcPr marL="5225" marR="5225" marT="5226"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51</a:t>
                      </a:r>
                    </a:p>
                  </a:txBody>
                  <a:tcPr marL="5225" marR="5225" marT="5226" marB="0" anchor="ctr">
                    <a:lnL>
                      <a:noFill/>
                    </a:lnL>
                    <a:lnR>
                      <a:noFill/>
                    </a:lnR>
                    <a:lnT>
                      <a:noFill/>
                    </a:lnT>
                    <a:lnB>
                      <a:noFill/>
                    </a:lnB>
                  </a:tcPr>
                </a:tc>
                <a:extLst>
                  <a:ext uri="{0D108BD9-81ED-4DB2-BD59-A6C34878D82A}">
                    <a16:rowId xmlns:a16="http://schemas.microsoft.com/office/drawing/2014/main" val="890749383"/>
                  </a:ext>
                </a:extLst>
              </a:tr>
              <a:tr h="327885">
                <a:tc>
                  <a:txBody>
                    <a:bodyPr/>
                    <a:lstStyle/>
                    <a:p>
                      <a:pPr algn="l" fontAlgn="ctr"/>
                      <a:r>
                        <a:rPr lang="es-CO" sz="1200" b="0" i="0" u="none" strike="noStrike" dirty="0">
                          <a:solidFill>
                            <a:srgbClr val="000000"/>
                          </a:solidFill>
                          <a:effectLst/>
                          <a:latin typeface="Arial Narrow" panose="020B0606020202030204" pitchFamily="34" charset="0"/>
                        </a:rPr>
                        <a:t>Inversiones de administración de liquidez</a:t>
                      </a: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7,688</a:t>
                      </a:r>
                    </a:p>
                  </a:txBody>
                  <a:tcPr marL="5225" marR="5225" marT="5226" marB="0" anchor="ctr">
                    <a:lnL>
                      <a:noFill/>
                    </a:lnL>
                    <a:lnR>
                      <a:noFill/>
                    </a:lnR>
                    <a:lnT>
                      <a:noFill/>
                    </a:lnT>
                    <a:lnB>
                      <a:noFill/>
                    </a:lnB>
                  </a:tcPr>
                </a:tc>
                <a:tc>
                  <a:txBody>
                    <a:bodyPr/>
                    <a:lstStyle/>
                    <a:p>
                      <a:pPr algn="r"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0</a:t>
                      </a: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8,149</a:t>
                      </a: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0</a:t>
                      </a:r>
                    </a:p>
                  </a:txBody>
                  <a:tcPr marL="5225" marR="5225" marT="5226"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-6</a:t>
                      </a:r>
                    </a:p>
                  </a:txBody>
                  <a:tcPr marL="5225" marR="5225" marT="5226" marB="0" anchor="ctr">
                    <a:lnL>
                      <a:noFill/>
                    </a:lnL>
                    <a:lnR>
                      <a:noFill/>
                    </a:lnR>
                    <a:lnT>
                      <a:noFill/>
                    </a:lnT>
                    <a:lnB>
                      <a:noFill/>
                    </a:lnB>
                  </a:tcPr>
                </a:tc>
                <a:extLst>
                  <a:ext uri="{0D108BD9-81ED-4DB2-BD59-A6C34878D82A}">
                    <a16:rowId xmlns:a16="http://schemas.microsoft.com/office/drawing/2014/main" val="660372216"/>
                  </a:ext>
                </a:extLst>
              </a:tr>
              <a:tr h="381497">
                <a:tc>
                  <a:txBody>
                    <a:bodyPr/>
                    <a:lstStyle/>
                    <a:p>
                      <a:pPr algn="l" fontAlgn="ctr"/>
                      <a:r>
                        <a:rPr lang="es-CO" sz="1200" b="0" i="0" u="none" strike="noStrike" dirty="0">
                          <a:solidFill>
                            <a:srgbClr val="000000"/>
                          </a:solidFill>
                          <a:effectLst/>
                          <a:latin typeface="Arial Narrow" panose="020B0606020202030204" pitchFamily="34" charset="0"/>
                        </a:rPr>
                        <a:t>Cuentas por Cobrar</a:t>
                      </a: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2,982</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9,588</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10,984</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-69</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-73</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7110798"/>
                  </a:ext>
                </a:extLst>
              </a:tr>
              <a:tr h="327885">
                <a:tc>
                  <a:txBody>
                    <a:bodyPr/>
                    <a:lstStyle/>
                    <a:p>
                      <a:pPr algn="l" fontAlgn="ctr"/>
                      <a:r>
                        <a:rPr lang="es-CO" sz="1200" b="1" i="0" u="none" strike="noStrike" dirty="0">
                          <a:solidFill>
                            <a:srgbClr val="000000"/>
                          </a:solidFill>
                          <a:effectLst/>
                          <a:latin typeface="Arial Narrow" panose="020B0606020202030204" pitchFamily="34" charset="0"/>
                        </a:rPr>
                        <a:t>TOTAL ACTIVO CORRIENTE</a:t>
                      </a: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11,494</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20,395</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19,678</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-44</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-42</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826689"/>
                  </a:ext>
                </a:extLst>
              </a:tr>
              <a:tr h="205541">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4310419"/>
                  </a:ext>
                </a:extLst>
              </a:tr>
              <a:tr h="254478">
                <a:tc>
                  <a:txBody>
                    <a:bodyPr/>
                    <a:lstStyle/>
                    <a:p>
                      <a:pPr algn="l" fontAlgn="ctr"/>
                      <a:r>
                        <a:rPr lang="es-CO" sz="1200" b="1" i="0" u="none" strike="noStrike">
                          <a:solidFill>
                            <a:srgbClr val="000000"/>
                          </a:solidFill>
                          <a:effectLst/>
                          <a:latin typeface="Arial Narrow" panose="020B0606020202030204" pitchFamily="34" charset="0"/>
                        </a:rPr>
                        <a:t>ACTIVO NO CORRIENTE</a:t>
                      </a: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extLst>
                  <a:ext uri="{0D108BD9-81ED-4DB2-BD59-A6C34878D82A}">
                    <a16:rowId xmlns:a16="http://schemas.microsoft.com/office/drawing/2014/main" val="3685374221"/>
                  </a:ext>
                </a:extLst>
              </a:tr>
              <a:tr h="327885">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422</a:t>
                      </a: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491</a:t>
                      </a:r>
                    </a:p>
                  </a:txBody>
                  <a:tcPr marL="5225" marR="5225" marT="5226"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461</a:t>
                      </a:r>
                    </a:p>
                  </a:txBody>
                  <a:tcPr marL="5225" marR="5225" marT="5226"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6"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5225" marR="5225" marT="5226" marB="0" anchor="ctr">
                    <a:lnL>
                      <a:noFill/>
                    </a:lnL>
                    <a:lnR>
                      <a:noFill/>
                    </a:lnR>
                    <a:lnT>
                      <a:noFill/>
                    </a:lnT>
                    <a:lnB>
                      <a:noFill/>
                    </a:lnB>
                  </a:tcPr>
                </a:tc>
                <a:extLst>
                  <a:ext uri="{0D108BD9-81ED-4DB2-BD59-A6C34878D82A}">
                    <a16:rowId xmlns:a16="http://schemas.microsoft.com/office/drawing/2014/main" val="1208284290"/>
                  </a:ext>
                </a:extLst>
              </a:tr>
              <a:tr h="327885">
                <a:tc>
                  <a:txBody>
                    <a:bodyPr/>
                    <a:lstStyle/>
                    <a:p>
                      <a:pPr algn="l" fontAlgn="ctr"/>
                      <a:r>
                        <a:rPr lang="es-CO" sz="1200" b="0" i="0" u="none" strike="noStrike">
                          <a:solidFill>
                            <a:srgbClr val="000000"/>
                          </a:solidFill>
                          <a:effectLst/>
                          <a:latin typeface="Arial Narrow" panose="020B0606020202030204" pitchFamily="34" charset="0"/>
                        </a:rPr>
                        <a:t>Otros Activos ( anticipos Impuestos / Diferidos)</a:t>
                      </a: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9,637</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470</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250</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1,950</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3,755</a:t>
                      </a:r>
                    </a:p>
                  </a:txBody>
                  <a:tcPr marL="5225" marR="5225" marT="522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643389"/>
                  </a:ext>
                </a:extLst>
              </a:tr>
              <a:tr h="327885">
                <a:tc>
                  <a:txBody>
                    <a:bodyPr/>
                    <a:lstStyle/>
                    <a:p>
                      <a:pPr algn="l" fontAlgn="ctr"/>
                      <a:r>
                        <a:rPr lang="es-CO" sz="1200" b="1" i="0" u="none" strike="noStrike">
                          <a:solidFill>
                            <a:srgbClr val="000000"/>
                          </a:solidFill>
                          <a:effectLst/>
                          <a:latin typeface="Arial Narrow" panose="020B0606020202030204" pitchFamily="34" charset="0"/>
                        </a:rPr>
                        <a:t>TOTAL ACTIVO NO CORRIENTE</a:t>
                      </a: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10,059</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961</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711</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947</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1,315</a:t>
                      </a: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421701"/>
                  </a:ext>
                </a:extLst>
              </a:tr>
              <a:tr h="205541">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8612302"/>
                  </a:ext>
                </a:extLst>
              </a:tr>
              <a:tr h="327885">
                <a:tc>
                  <a:txBody>
                    <a:bodyPr/>
                    <a:lstStyle/>
                    <a:p>
                      <a:pPr algn="l" fontAlgn="ctr"/>
                      <a:r>
                        <a:rPr lang="es-CO" sz="1200" b="1" i="0" u="none" strike="noStrike">
                          <a:solidFill>
                            <a:srgbClr val="000000"/>
                          </a:solidFill>
                          <a:effectLst/>
                          <a:latin typeface="Arial Narrow" panose="020B0606020202030204" pitchFamily="34" charset="0"/>
                        </a:rPr>
                        <a:t>TOTAL ACTIVO</a:t>
                      </a: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21,553</a:t>
                      </a:r>
                    </a:p>
                  </a:txBody>
                  <a:tcPr marL="5225" marR="5225" marT="522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21,356</a:t>
                      </a:r>
                    </a:p>
                  </a:txBody>
                  <a:tcPr marL="5225" marR="5225" marT="522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20,389</a:t>
                      </a:r>
                    </a:p>
                  </a:txBody>
                  <a:tcPr marL="5225" marR="5225" marT="522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a:t>
                      </a:r>
                    </a:p>
                  </a:txBody>
                  <a:tcPr marL="5225" marR="5225" marT="522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67578403"/>
                  </a:ext>
                </a:extLst>
              </a:tr>
            </a:tbl>
          </a:graphicData>
        </a:graphic>
      </p:graphicFrame>
      <p:pic>
        <p:nvPicPr>
          <p:cNvPr id="3250" name="Imagen 3" descr="Logo SA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4209" y="387532"/>
            <a:ext cx="1900646" cy="88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359140" y="6225537"/>
            <a:ext cx="1851660" cy="365125"/>
          </a:xfrm>
        </p:spPr>
        <p:txBody>
          <a:bodyPr/>
          <a:lstStyle/>
          <a:p>
            <a:pPr>
              <a:defRPr/>
            </a:pPr>
            <a:fld id="{CA55DCD7-E261-4DE5-A7B5-DF2D75660DB5}" type="slidenum">
              <a:rPr lang="es-ES"/>
              <a:pPr>
                <a:defRPr/>
              </a:pPr>
              <a:t>5</a:t>
            </a:fld>
            <a:endParaRPr lang="es-ES" dirty="0"/>
          </a:p>
        </p:txBody>
      </p:sp>
      <p:sp>
        <p:nvSpPr>
          <p:cNvPr id="9" name="Título 1"/>
          <p:cNvSpPr txBox="1">
            <a:spLocks/>
          </p:cNvSpPr>
          <p:nvPr/>
        </p:nvSpPr>
        <p:spPr>
          <a:xfrm>
            <a:off x="4075612" y="398418"/>
            <a:ext cx="5689963" cy="88827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13" name="Botón de acción: ir hacia delante o siguiente 12">
            <a:hlinkClick r:id="rId4" action="ppaction://hlinksldjump" highlightClick="1"/>
          </p:cNvPr>
          <p:cNvSpPr/>
          <p:nvPr/>
        </p:nvSpPr>
        <p:spPr>
          <a:xfrm>
            <a:off x="3939541" y="2766061"/>
            <a:ext cx="272143"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rId4" action="ppaction://hlinksldjump" highlightClick="1"/>
          </p:cNvPr>
          <p:cNvSpPr/>
          <p:nvPr/>
        </p:nvSpPr>
        <p:spPr>
          <a:xfrm>
            <a:off x="5143501" y="3066506"/>
            <a:ext cx="271054"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8" name="Botón de acción: ir hacia delante o siguiente 17">
            <a:hlinkClick r:id="rId5" action="ppaction://hlinksldjump" highlightClick="1"/>
          </p:cNvPr>
          <p:cNvSpPr/>
          <p:nvPr/>
        </p:nvSpPr>
        <p:spPr>
          <a:xfrm>
            <a:off x="4428309" y="4578533"/>
            <a:ext cx="272143" cy="10994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9" name="Botón de acción: ir hacia delante o siguiente 18">
            <a:hlinkClick r:id="rId5" action="ppaction://hlinksldjump" highlightClick="1"/>
          </p:cNvPr>
          <p:cNvSpPr/>
          <p:nvPr/>
        </p:nvSpPr>
        <p:spPr>
          <a:xfrm>
            <a:off x="5487490" y="4880066"/>
            <a:ext cx="136071" cy="10885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pic>
        <p:nvPicPr>
          <p:cNvPr id="3258" name="Imagen 14">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35186" y="3470366"/>
            <a:ext cx="276498" cy="1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Rectángulo 13"/>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85799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nvGraphicFramePr>
        <p:xfrm>
          <a:off x="2747554" y="1089661"/>
          <a:ext cx="6923316" cy="4974546"/>
        </p:xfrm>
        <a:graphic>
          <a:graphicData uri="http://schemas.openxmlformats.org/drawingml/2006/table">
            <a:tbl>
              <a:tblPr/>
              <a:tblGrid>
                <a:gridCol w="2781579">
                  <a:extLst>
                    <a:ext uri="{9D8B030D-6E8A-4147-A177-3AD203B41FA5}">
                      <a16:colId xmlns:a16="http://schemas.microsoft.com/office/drawing/2014/main" val="4067881822"/>
                    </a:ext>
                  </a:extLst>
                </a:gridCol>
                <a:gridCol w="796488">
                  <a:extLst>
                    <a:ext uri="{9D8B030D-6E8A-4147-A177-3AD203B41FA5}">
                      <a16:colId xmlns:a16="http://schemas.microsoft.com/office/drawing/2014/main" val="3883231429"/>
                    </a:ext>
                  </a:extLst>
                </a:gridCol>
                <a:gridCol w="61269">
                  <a:extLst>
                    <a:ext uri="{9D8B030D-6E8A-4147-A177-3AD203B41FA5}">
                      <a16:colId xmlns:a16="http://schemas.microsoft.com/office/drawing/2014/main" val="3271558958"/>
                    </a:ext>
                  </a:extLst>
                </a:gridCol>
                <a:gridCol w="796488">
                  <a:extLst>
                    <a:ext uri="{9D8B030D-6E8A-4147-A177-3AD203B41FA5}">
                      <a16:colId xmlns:a16="http://schemas.microsoft.com/office/drawing/2014/main" val="1129116968"/>
                    </a:ext>
                  </a:extLst>
                </a:gridCol>
                <a:gridCol w="49015">
                  <a:extLst>
                    <a:ext uri="{9D8B030D-6E8A-4147-A177-3AD203B41FA5}">
                      <a16:colId xmlns:a16="http://schemas.microsoft.com/office/drawing/2014/main" val="1403642108"/>
                    </a:ext>
                  </a:extLst>
                </a:gridCol>
                <a:gridCol w="710712">
                  <a:extLst>
                    <a:ext uri="{9D8B030D-6E8A-4147-A177-3AD203B41FA5}">
                      <a16:colId xmlns:a16="http://schemas.microsoft.com/office/drawing/2014/main" val="2438661306"/>
                    </a:ext>
                  </a:extLst>
                </a:gridCol>
                <a:gridCol w="98029">
                  <a:extLst>
                    <a:ext uri="{9D8B030D-6E8A-4147-A177-3AD203B41FA5}">
                      <a16:colId xmlns:a16="http://schemas.microsoft.com/office/drawing/2014/main" val="615751214"/>
                    </a:ext>
                  </a:extLst>
                </a:gridCol>
                <a:gridCol w="784233">
                  <a:extLst>
                    <a:ext uri="{9D8B030D-6E8A-4147-A177-3AD203B41FA5}">
                      <a16:colId xmlns:a16="http://schemas.microsoft.com/office/drawing/2014/main" val="3594760308"/>
                    </a:ext>
                  </a:extLst>
                </a:gridCol>
                <a:gridCol w="73522">
                  <a:extLst>
                    <a:ext uri="{9D8B030D-6E8A-4147-A177-3AD203B41FA5}">
                      <a16:colId xmlns:a16="http://schemas.microsoft.com/office/drawing/2014/main" val="2663666025"/>
                    </a:ext>
                  </a:extLst>
                </a:gridCol>
                <a:gridCol w="771981">
                  <a:extLst>
                    <a:ext uri="{9D8B030D-6E8A-4147-A177-3AD203B41FA5}">
                      <a16:colId xmlns:a16="http://schemas.microsoft.com/office/drawing/2014/main" val="1922557106"/>
                    </a:ext>
                  </a:extLst>
                </a:gridCol>
              </a:tblGrid>
              <a:tr h="458071">
                <a:tc>
                  <a:txBody>
                    <a:bodyPr/>
                    <a:lstStyle/>
                    <a:p>
                      <a:pPr algn="ctr" fontAlgn="ctr"/>
                      <a:r>
                        <a:rPr lang="es-CO" sz="1200" b="1" i="0" u="none" strike="noStrike" dirty="0">
                          <a:solidFill>
                            <a:srgbClr val="000000"/>
                          </a:solidFill>
                          <a:effectLst/>
                          <a:latin typeface="Arial Narrow" panose="020B0606020202030204" pitchFamily="34" charset="0"/>
                        </a:rPr>
                        <a:t>PASIVO</a:t>
                      </a: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30 Junio 2017</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dirty="0">
                          <a:effectLst/>
                          <a:latin typeface="Arial Narrow" panose="020B0606020202030204" pitchFamily="34" charset="0"/>
                        </a:rPr>
                        <a:t> </a:t>
                      </a:r>
                    </a:p>
                  </a:txBody>
                  <a:tcPr marL="5225" marR="5225" marT="5225"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Diciembre_2016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729958"/>
                  </a:ext>
                </a:extLst>
              </a:tr>
              <a:tr h="261974">
                <a:tc>
                  <a:txBody>
                    <a:bodyPr/>
                    <a:lstStyle/>
                    <a:p>
                      <a:pPr algn="l" fontAlgn="ctr"/>
                      <a:r>
                        <a:rPr lang="es-CO" sz="1200" b="1" i="0" u="none" strike="noStrike" dirty="0">
                          <a:solidFill>
                            <a:srgbClr val="000000"/>
                          </a:solidFill>
                          <a:effectLst/>
                          <a:latin typeface="Arial Narrow" panose="020B0606020202030204" pitchFamily="34" charset="0"/>
                        </a:rPr>
                        <a:t>PASIVO CORRIENTE</a:t>
                      </a: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01293142"/>
                  </a:ext>
                </a:extLst>
              </a:tr>
              <a:tr h="261974">
                <a:tc>
                  <a:txBody>
                    <a:bodyPr/>
                    <a:lstStyle/>
                    <a:p>
                      <a:pPr algn="l" fontAlgn="ctr"/>
                      <a:r>
                        <a:rPr lang="es-CO" sz="1200" b="0" i="0" u="none" strike="noStrike" dirty="0">
                          <a:solidFill>
                            <a:srgbClr val="000000"/>
                          </a:solidFill>
                          <a:effectLst/>
                          <a:latin typeface="Arial Narrow" panose="020B0606020202030204" pitchFamily="34" charset="0"/>
                        </a:rPr>
                        <a:t>Cuentas por Pagar</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1,868</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1,066</a:t>
                      </a:r>
                    </a:p>
                  </a:txBody>
                  <a:tcPr marL="5225" marR="5225" marT="522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1,131</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75</a:t>
                      </a:r>
                    </a:p>
                  </a:txBody>
                  <a:tcPr marL="5225" marR="5225" marT="5225"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65</a:t>
                      </a:r>
                    </a:p>
                  </a:txBody>
                  <a:tcPr marL="5225" marR="5225" marT="5225" marB="0" anchor="ctr">
                    <a:lnL>
                      <a:noFill/>
                    </a:lnL>
                    <a:lnR>
                      <a:noFill/>
                    </a:lnR>
                    <a:lnT>
                      <a:noFill/>
                    </a:lnT>
                    <a:lnB>
                      <a:noFill/>
                    </a:lnB>
                  </a:tcPr>
                </a:tc>
                <a:extLst>
                  <a:ext uri="{0D108BD9-81ED-4DB2-BD59-A6C34878D82A}">
                    <a16:rowId xmlns:a16="http://schemas.microsoft.com/office/drawing/2014/main" val="1332491267"/>
                  </a:ext>
                </a:extLst>
              </a:tr>
              <a:tr h="261974">
                <a:tc>
                  <a:txBody>
                    <a:bodyPr/>
                    <a:lstStyle/>
                    <a:p>
                      <a:pPr algn="l" fontAlgn="ctr"/>
                      <a:r>
                        <a:rPr lang="es-CO" sz="1200" b="0" i="0" u="none" strike="noStrike" dirty="0">
                          <a:solidFill>
                            <a:srgbClr val="000000"/>
                          </a:solidFill>
                          <a:effectLst/>
                          <a:latin typeface="Arial Narrow" panose="020B0606020202030204" pitchFamily="34" charset="0"/>
                        </a:rPr>
                        <a:t>Beneficios a los empleados Corto Plazo</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827</a:t>
                      </a: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318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466</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160</a:t>
                      </a:r>
                    </a:p>
                  </a:txBody>
                  <a:tcPr marL="5225" marR="5225" marT="5225"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77</a:t>
                      </a:r>
                    </a:p>
                  </a:txBody>
                  <a:tcPr marL="5225" marR="5225" marT="5225" marB="0" anchor="ctr">
                    <a:lnL>
                      <a:noFill/>
                    </a:lnL>
                    <a:lnR>
                      <a:noFill/>
                    </a:lnR>
                    <a:lnT>
                      <a:noFill/>
                    </a:lnT>
                    <a:lnB>
                      <a:noFill/>
                    </a:lnB>
                  </a:tcPr>
                </a:tc>
                <a:extLst>
                  <a:ext uri="{0D108BD9-81ED-4DB2-BD59-A6C34878D82A}">
                    <a16:rowId xmlns:a16="http://schemas.microsoft.com/office/drawing/2014/main" val="2923490587"/>
                  </a:ext>
                </a:extLst>
              </a:tr>
              <a:tr h="261974">
                <a:tc>
                  <a:txBody>
                    <a:bodyPr/>
                    <a:lstStyle/>
                    <a:p>
                      <a:pPr algn="l" fontAlgn="ctr"/>
                      <a:r>
                        <a:rPr lang="es-CO" sz="1200" b="0" i="0" u="none" strike="noStrike">
                          <a:solidFill>
                            <a:srgbClr val="000000"/>
                          </a:solidFill>
                          <a:effectLst/>
                          <a:latin typeface="Arial Narrow" panose="020B0606020202030204" pitchFamily="34" charset="0"/>
                        </a:rPr>
                        <a:t>Provisiones</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164</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1,543</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-89</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-13</a:t>
                      </a:r>
                    </a:p>
                  </a:txBody>
                  <a:tcPr marL="5225" marR="5225" marT="5225" marB="0" anchor="ctr">
                    <a:lnL>
                      <a:noFill/>
                    </a:lnL>
                    <a:lnR>
                      <a:noFill/>
                    </a:lnR>
                    <a:lnT>
                      <a:noFill/>
                    </a:lnT>
                    <a:lnB>
                      <a:noFill/>
                    </a:lnB>
                  </a:tcPr>
                </a:tc>
                <a:extLst>
                  <a:ext uri="{0D108BD9-81ED-4DB2-BD59-A6C34878D82A}">
                    <a16:rowId xmlns:a16="http://schemas.microsoft.com/office/drawing/2014/main" val="703310465"/>
                  </a:ext>
                </a:extLst>
              </a:tr>
              <a:tr h="261974">
                <a:tc>
                  <a:txBody>
                    <a:bodyPr/>
                    <a:lstStyle/>
                    <a:p>
                      <a:pPr algn="l" fontAlgn="ctr"/>
                      <a:r>
                        <a:rPr lang="es-CO" sz="1200" b="0" i="0" u="none" strike="noStrike" dirty="0">
                          <a:solidFill>
                            <a:srgbClr val="000000"/>
                          </a:solidFill>
                          <a:effectLst/>
                          <a:latin typeface="Arial Narrow" panose="020B0606020202030204" pitchFamily="34" charset="0"/>
                        </a:rPr>
                        <a:t>Otros pasivos</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571</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466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23</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128</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698994"/>
                  </a:ext>
                </a:extLst>
              </a:tr>
              <a:tr h="261974">
                <a:tc>
                  <a:txBody>
                    <a:bodyPr/>
                    <a:lstStyle/>
                    <a:p>
                      <a:pPr algn="l" fontAlgn="ctr"/>
                      <a:r>
                        <a:rPr lang="es-CO" sz="1200" b="1" i="0" u="none" strike="noStrike">
                          <a:solidFill>
                            <a:srgbClr val="000000"/>
                          </a:solidFill>
                          <a:effectLst/>
                          <a:latin typeface="Arial Narrow" panose="020B0606020202030204" pitchFamily="34" charset="0"/>
                        </a:rPr>
                        <a:t>TOTAL PASIVO CORRIENTE</a:t>
                      </a: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3,430</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3,393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69</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045538"/>
                  </a:ext>
                </a:extLst>
              </a:tr>
              <a:tr h="193330">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323384"/>
                  </a:ext>
                </a:extLst>
              </a:tr>
              <a:tr h="261974">
                <a:tc>
                  <a:txBody>
                    <a:bodyPr/>
                    <a:lstStyle/>
                    <a:p>
                      <a:pPr algn="l" fontAlgn="ctr"/>
                      <a:r>
                        <a:rPr lang="es-CO" sz="1200" b="1" i="0" u="none" strike="noStrike">
                          <a:solidFill>
                            <a:srgbClr val="000000"/>
                          </a:solidFill>
                          <a:effectLst/>
                          <a:latin typeface="Arial Narrow" panose="020B0606020202030204" pitchFamily="34" charset="0"/>
                        </a:rPr>
                        <a:t>TOTAL PASIVO</a:t>
                      </a: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3,430</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3,393</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964418791"/>
                  </a:ext>
                </a:extLst>
              </a:tr>
              <a:tr h="195851">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9883851"/>
                  </a:ext>
                </a:extLst>
              </a:tr>
              <a:tr h="261974">
                <a:tc>
                  <a:txBody>
                    <a:bodyPr/>
                    <a:lstStyle/>
                    <a:p>
                      <a:pPr algn="ctr" fontAlgn="ctr"/>
                      <a:r>
                        <a:rPr lang="es-CO" sz="1200" b="1" i="0" u="none" strike="noStrike">
                          <a:solidFill>
                            <a:srgbClr val="000000"/>
                          </a:solidFill>
                          <a:effectLst/>
                          <a:latin typeface="Arial Narrow" panose="020B0606020202030204" pitchFamily="34" charset="0"/>
                        </a:rPr>
                        <a:t>PATRIMONIO</a:t>
                      </a: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 </a:t>
                      </a:r>
                    </a:p>
                  </a:txBody>
                  <a:tcPr marL="5225" marR="5225" marT="5225" marB="0" anchor="ctr">
                    <a:lnL>
                      <a:noFill/>
                    </a:lnL>
                    <a:lnR>
                      <a:noFill/>
                    </a:lnR>
                    <a:lnT>
                      <a:noFill/>
                    </a:lnT>
                    <a:lnB>
                      <a:noFill/>
                    </a:lnB>
                  </a:tcPr>
                </a:tc>
                <a:extLst>
                  <a:ext uri="{0D108BD9-81ED-4DB2-BD59-A6C34878D82A}">
                    <a16:rowId xmlns:a16="http://schemas.microsoft.com/office/drawing/2014/main" val="2932603357"/>
                  </a:ext>
                </a:extLst>
              </a:tr>
              <a:tr h="261974">
                <a:tc>
                  <a:txBody>
                    <a:bodyPr/>
                    <a:lstStyle/>
                    <a:p>
                      <a:pPr algn="l" fontAlgn="ctr"/>
                      <a:r>
                        <a:rPr lang="es-CO" sz="1200" b="0" i="0" u="none" strike="noStrike">
                          <a:solidFill>
                            <a:srgbClr val="000000"/>
                          </a:solidFill>
                          <a:effectLst/>
                          <a:latin typeface="Arial Narrow" panose="020B0606020202030204" pitchFamily="34" charset="0"/>
                        </a:rPr>
                        <a:t>Capital Suscrito y Pagado</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extLst>
                  <a:ext uri="{0D108BD9-81ED-4DB2-BD59-A6C34878D82A}">
                    <a16:rowId xmlns:a16="http://schemas.microsoft.com/office/drawing/2014/main" val="669202533"/>
                  </a:ext>
                </a:extLst>
              </a:tr>
              <a:tr h="261974">
                <a:tc>
                  <a:txBody>
                    <a:bodyPr/>
                    <a:lstStyle/>
                    <a:p>
                      <a:pPr algn="l" fontAlgn="ctr"/>
                      <a:r>
                        <a:rPr lang="es-CO" sz="1200" b="0" i="0" u="none" strike="noStrike">
                          <a:solidFill>
                            <a:srgbClr val="000000"/>
                          </a:solidFill>
                          <a:effectLst/>
                          <a:latin typeface="Arial Narrow" panose="020B0606020202030204" pitchFamily="34" charset="0"/>
                        </a:rPr>
                        <a:t>Reservas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499</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437</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437</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extLst>
                  <a:ext uri="{0D108BD9-81ED-4DB2-BD59-A6C34878D82A}">
                    <a16:rowId xmlns:a16="http://schemas.microsoft.com/office/drawing/2014/main" val="224656644"/>
                  </a:ext>
                </a:extLst>
              </a:tr>
              <a:tr h="261974">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-100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5225" marR="5225" marT="5225" marB="0" anchor="ctr">
                    <a:lnL>
                      <a:noFill/>
                    </a:lnL>
                    <a:lnR>
                      <a:noFill/>
                    </a:lnR>
                    <a:lnT>
                      <a:noFill/>
                    </a:lnT>
                    <a:lnB>
                      <a:noFill/>
                    </a:lnB>
                  </a:tcPr>
                </a:tc>
                <a:extLst>
                  <a:ext uri="{0D108BD9-81ED-4DB2-BD59-A6C34878D82A}">
                    <a16:rowId xmlns:a16="http://schemas.microsoft.com/office/drawing/2014/main" val="1028614705"/>
                  </a:ext>
                </a:extLst>
              </a:tr>
              <a:tr h="261974">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320</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208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54</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-47</a:t>
                      </a:r>
                    </a:p>
                  </a:txBody>
                  <a:tcPr marL="5225" marR="5225" marT="5225" marB="0" anchor="ctr">
                    <a:lnL>
                      <a:noFill/>
                    </a:lnL>
                    <a:lnR>
                      <a:noFill/>
                    </a:lnR>
                    <a:lnT>
                      <a:noFill/>
                    </a:lnT>
                    <a:lnB>
                      <a:noFill/>
                    </a:lnB>
                  </a:tcPr>
                </a:tc>
                <a:extLst>
                  <a:ext uri="{0D108BD9-81ED-4DB2-BD59-A6C34878D82A}">
                    <a16:rowId xmlns:a16="http://schemas.microsoft.com/office/drawing/2014/main" val="1454749719"/>
                  </a:ext>
                </a:extLst>
              </a:tr>
              <a:tr h="261974">
                <a:tc>
                  <a:txBody>
                    <a:bodyPr/>
                    <a:lstStyle/>
                    <a:p>
                      <a:pPr algn="l" fontAlgn="ctr"/>
                      <a:r>
                        <a:rPr lang="es-CO" sz="1200" b="0" i="0" u="none" strike="noStrike">
                          <a:solidFill>
                            <a:srgbClr val="000000"/>
                          </a:solidFill>
                          <a:effectLst/>
                          <a:latin typeface="Arial Narrow" panose="020B0606020202030204" pitchFamily="34" charset="0"/>
                        </a:rPr>
                        <a:t>Impactos por Transición</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0 </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0 </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805271"/>
                  </a:ext>
                </a:extLst>
              </a:tr>
              <a:tr h="261974">
                <a:tc>
                  <a:txBody>
                    <a:bodyPr/>
                    <a:lstStyle/>
                    <a:p>
                      <a:pPr algn="l" fontAlgn="ctr"/>
                      <a:r>
                        <a:rPr lang="es-CO" sz="1200" b="1" i="0" u="none" strike="noStrike">
                          <a:solidFill>
                            <a:srgbClr val="000000"/>
                          </a:solidFill>
                          <a:effectLst/>
                          <a:latin typeface="Arial Narrow" panose="020B0606020202030204" pitchFamily="34" charset="0"/>
                        </a:rPr>
                        <a:t>TOTAL PATRIMONIO</a:t>
                      </a: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18,123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17,963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18,353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759638"/>
                  </a:ext>
                </a:extLst>
              </a:tr>
              <a:tr h="193330">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 </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421473"/>
                  </a:ext>
                </a:extLst>
              </a:tr>
              <a:tr h="261974">
                <a:tc>
                  <a:txBody>
                    <a:bodyPr/>
                    <a:lstStyle/>
                    <a:p>
                      <a:pPr algn="l" fontAlgn="ctr"/>
                      <a:r>
                        <a:rPr lang="es-CO" sz="1200" b="1" i="0" u="none" strike="noStrike">
                          <a:solidFill>
                            <a:srgbClr val="000000"/>
                          </a:solidFill>
                          <a:effectLst/>
                          <a:latin typeface="Arial Narrow" panose="020B0606020202030204" pitchFamily="34" charset="0"/>
                        </a:rPr>
                        <a:t>TOTAL PASIVO Y PATRIMONIO</a:t>
                      </a: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21,553</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21,356</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22216119"/>
                  </a:ext>
                </a:extLst>
              </a:tr>
            </a:tbl>
          </a:graphicData>
        </a:graphic>
      </p:graphicFrame>
      <p:pic>
        <p:nvPicPr>
          <p:cNvPr id="5358"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5575" y="464820"/>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359141" y="6211752"/>
            <a:ext cx="1851659" cy="328749"/>
          </a:xfrm>
        </p:spPr>
        <p:txBody>
          <a:bodyPr/>
          <a:lstStyle/>
          <a:p>
            <a:pPr>
              <a:defRPr/>
            </a:pPr>
            <a:fld id="{FD6BAE64-EE17-4100-91F0-349A6095EAFE}" type="slidenum">
              <a:rPr lang="es-ES"/>
              <a:pPr>
                <a:defRPr/>
              </a:pPr>
              <a:t>6</a:t>
            </a:fld>
            <a:endParaRPr lang="es-ES" dirty="0"/>
          </a:p>
        </p:txBody>
      </p:sp>
      <p:sp>
        <p:nvSpPr>
          <p:cNvPr id="9" name="Título 1"/>
          <p:cNvSpPr txBox="1">
            <a:spLocks/>
          </p:cNvSpPr>
          <p:nvPr/>
        </p:nvSpPr>
        <p:spPr>
          <a:xfrm>
            <a:off x="3991792" y="464821"/>
            <a:ext cx="5144589" cy="624840"/>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ea typeface="+mn-ea"/>
                <a:cs typeface="Lato Regular"/>
              </a:rPr>
              <a:t>(cifra en millones de pesos colombianos)</a:t>
            </a:r>
          </a:p>
          <a:p>
            <a:pPr>
              <a:defRPr/>
            </a:pPr>
            <a:endParaRPr lang="es-CO" sz="721" b="1" dirty="0">
              <a:solidFill>
                <a:srgbClr val="0070C0"/>
              </a:solidFill>
              <a:latin typeface="Lato Regular"/>
              <a:ea typeface="+mn-ea"/>
              <a:cs typeface="Lato Regular"/>
            </a:endParaRPr>
          </a:p>
        </p:txBody>
      </p:sp>
      <p:sp>
        <p:nvSpPr>
          <p:cNvPr id="14" name="Botón de acción: ir hacia delante o siguiente 13">
            <a:hlinkClick r:id="rId3" action="ppaction://hlinksldjump" highlightClick="1"/>
          </p:cNvPr>
          <p:cNvSpPr/>
          <p:nvPr/>
        </p:nvSpPr>
        <p:spPr>
          <a:xfrm>
            <a:off x="3855721" y="1849483"/>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rId4" action="ppaction://hlinksldjump" highlightClick="1"/>
          </p:cNvPr>
          <p:cNvSpPr/>
          <p:nvPr/>
        </p:nvSpPr>
        <p:spPr>
          <a:xfrm>
            <a:off x="5061858" y="2125981"/>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4" action="ppaction://hlinksldjump" highlightClick="1"/>
          </p:cNvPr>
          <p:cNvSpPr/>
          <p:nvPr/>
        </p:nvSpPr>
        <p:spPr>
          <a:xfrm>
            <a:off x="3433355" y="2425339"/>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rId5" action="ppaction://hlinksldjump" highlightClick="1"/>
          </p:cNvPr>
          <p:cNvSpPr/>
          <p:nvPr/>
        </p:nvSpPr>
        <p:spPr>
          <a:xfrm>
            <a:off x="3584667" y="2677887"/>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365068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a 10"/>
          <p:cNvGraphicFramePr>
            <a:graphicFrameLocks noGrp="1"/>
          </p:cNvGraphicFramePr>
          <p:nvPr/>
        </p:nvGraphicFramePr>
        <p:xfrm>
          <a:off x="2495006" y="1062447"/>
          <a:ext cx="6966857" cy="4974563"/>
        </p:xfrm>
        <a:graphic>
          <a:graphicData uri="http://schemas.openxmlformats.org/drawingml/2006/table">
            <a:tbl>
              <a:tblPr/>
              <a:tblGrid>
                <a:gridCol w="2963176">
                  <a:extLst>
                    <a:ext uri="{9D8B030D-6E8A-4147-A177-3AD203B41FA5}">
                      <a16:colId xmlns:a16="http://schemas.microsoft.com/office/drawing/2014/main" val="3388553969"/>
                    </a:ext>
                  </a:extLst>
                </a:gridCol>
                <a:gridCol w="848238">
                  <a:extLst>
                    <a:ext uri="{9D8B030D-6E8A-4147-A177-3AD203B41FA5}">
                      <a16:colId xmlns:a16="http://schemas.microsoft.com/office/drawing/2014/main" val="3816926286"/>
                    </a:ext>
                  </a:extLst>
                </a:gridCol>
                <a:gridCol w="56549">
                  <a:extLst>
                    <a:ext uri="{9D8B030D-6E8A-4147-A177-3AD203B41FA5}">
                      <a16:colId xmlns:a16="http://schemas.microsoft.com/office/drawing/2014/main" val="1330241040"/>
                    </a:ext>
                  </a:extLst>
                </a:gridCol>
                <a:gridCol w="814308">
                  <a:extLst>
                    <a:ext uri="{9D8B030D-6E8A-4147-A177-3AD203B41FA5}">
                      <a16:colId xmlns:a16="http://schemas.microsoft.com/office/drawing/2014/main" val="3655430965"/>
                    </a:ext>
                  </a:extLst>
                </a:gridCol>
                <a:gridCol w="147028">
                  <a:extLst>
                    <a:ext uri="{9D8B030D-6E8A-4147-A177-3AD203B41FA5}">
                      <a16:colId xmlns:a16="http://schemas.microsoft.com/office/drawing/2014/main" val="368627210"/>
                    </a:ext>
                  </a:extLst>
                </a:gridCol>
                <a:gridCol w="588111">
                  <a:extLst>
                    <a:ext uri="{9D8B030D-6E8A-4147-A177-3AD203B41FA5}">
                      <a16:colId xmlns:a16="http://schemas.microsoft.com/office/drawing/2014/main" val="258645847"/>
                    </a:ext>
                  </a:extLst>
                </a:gridCol>
                <a:gridCol w="101789">
                  <a:extLst>
                    <a:ext uri="{9D8B030D-6E8A-4147-A177-3AD203B41FA5}">
                      <a16:colId xmlns:a16="http://schemas.microsoft.com/office/drawing/2014/main" val="1146469073"/>
                    </a:ext>
                  </a:extLst>
                </a:gridCol>
                <a:gridCol w="655970">
                  <a:extLst>
                    <a:ext uri="{9D8B030D-6E8A-4147-A177-3AD203B41FA5}">
                      <a16:colId xmlns:a16="http://schemas.microsoft.com/office/drawing/2014/main" val="2877956716"/>
                    </a:ext>
                  </a:extLst>
                </a:gridCol>
                <a:gridCol w="101789">
                  <a:extLst>
                    <a:ext uri="{9D8B030D-6E8A-4147-A177-3AD203B41FA5}">
                      <a16:colId xmlns:a16="http://schemas.microsoft.com/office/drawing/2014/main" val="2904751075"/>
                    </a:ext>
                  </a:extLst>
                </a:gridCol>
                <a:gridCol w="689899">
                  <a:extLst>
                    <a:ext uri="{9D8B030D-6E8A-4147-A177-3AD203B41FA5}">
                      <a16:colId xmlns:a16="http://schemas.microsoft.com/office/drawing/2014/main" val="1739713849"/>
                    </a:ext>
                  </a:extLst>
                </a:gridCol>
              </a:tblGrid>
              <a:tr h="458070">
                <a:tc>
                  <a:txBody>
                    <a:bodyPr/>
                    <a:lstStyle/>
                    <a:p>
                      <a:pPr algn="l" fontAlgn="b"/>
                      <a:endParaRPr lang="es-CO" sz="1000" b="0" i="0" u="none" strike="noStrike" dirty="0">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Jun-17</a:t>
                      </a:r>
                    </a:p>
                  </a:txBody>
                  <a:tcPr marL="5225" marR="5225" marT="52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25" marR="5225" marT="5224"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Jun-16</a:t>
                      </a:r>
                    </a:p>
                  </a:txBody>
                  <a:tcPr marL="5225" marR="5225" marT="52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1"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Diciembre 2016</a:t>
                      </a:r>
                    </a:p>
                  </a:txBody>
                  <a:tcPr marL="5225" marR="5225" marT="52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1"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25" marR="5225" marT="5224"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4"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540653"/>
                  </a:ext>
                </a:extLst>
              </a:tr>
              <a:tr h="270846">
                <a:tc>
                  <a:txBody>
                    <a:bodyPr/>
                    <a:lstStyle/>
                    <a:p>
                      <a:pPr algn="l" fontAlgn="b"/>
                      <a:r>
                        <a:rPr lang="es-CO" sz="1200" b="0" i="0" u="none" strike="noStrike" dirty="0">
                          <a:solidFill>
                            <a:srgbClr val="000000"/>
                          </a:solidFill>
                          <a:effectLst/>
                          <a:latin typeface="Arial Narrow" panose="020B0606020202030204" pitchFamily="34" charset="0"/>
                        </a:rPr>
                        <a:t>INGRESOS POR PRESTACION DE SERVICIOS</a:t>
                      </a: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14,410</a:t>
                      </a:r>
                    </a:p>
                  </a:txBody>
                  <a:tcPr marL="5225" marR="5225" marT="522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14,339</a:t>
                      </a:r>
                    </a:p>
                  </a:txBody>
                  <a:tcPr marL="5225" marR="5225" marT="522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29,891</a:t>
                      </a:r>
                    </a:p>
                  </a:txBody>
                  <a:tcPr marL="5225" marR="5225" marT="522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0</a:t>
                      </a:r>
                    </a:p>
                  </a:txBody>
                  <a:tcPr marL="5225" marR="5225" marT="522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-52</a:t>
                      </a:r>
                    </a:p>
                  </a:txBody>
                  <a:tcPr marL="5225" marR="5225" marT="5224"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45834010"/>
                  </a:ext>
                </a:extLst>
              </a:tr>
              <a:tr h="270846">
                <a:tc>
                  <a:txBody>
                    <a:bodyPr/>
                    <a:lstStyle/>
                    <a:p>
                      <a:pPr algn="l" fontAlgn="b"/>
                      <a:r>
                        <a:rPr lang="es-CO" sz="1200" b="0" i="0" u="none" strike="noStrike" dirty="0">
                          <a:solidFill>
                            <a:srgbClr val="000000"/>
                          </a:solidFill>
                          <a:effectLst/>
                          <a:latin typeface="Arial Narrow" panose="020B0606020202030204" pitchFamily="34" charset="0"/>
                        </a:rPr>
                        <a:t>FINANCIEROS</a:t>
                      </a: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303</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225</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35</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-43</a:t>
                      </a:r>
                    </a:p>
                  </a:txBody>
                  <a:tcPr marL="5225" marR="5225" marT="5224" marB="0" anchor="b">
                    <a:lnL>
                      <a:noFill/>
                    </a:lnL>
                    <a:lnR>
                      <a:noFill/>
                    </a:lnR>
                    <a:lnT>
                      <a:noFill/>
                    </a:lnT>
                    <a:lnB>
                      <a:noFill/>
                    </a:lnB>
                  </a:tcPr>
                </a:tc>
                <a:extLst>
                  <a:ext uri="{0D108BD9-81ED-4DB2-BD59-A6C34878D82A}">
                    <a16:rowId xmlns:a16="http://schemas.microsoft.com/office/drawing/2014/main" val="2182589409"/>
                  </a:ext>
                </a:extLst>
              </a:tr>
              <a:tr h="270846">
                <a:tc>
                  <a:txBody>
                    <a:bodyPr/>
                    <a:lstStyle/>
                    <a:p>
                      <a:pPr algn="l" fontAlgn="b"/>
                      <a:r>
                        <a:rPr lang="es-CO" sz="1200" b="0" i="0" u="none" strike="noStrike" dirty="0">
                          <a:solidFill>
                            <a:srgbClr val="000000"/>
                          </a:solidFill>
                          <a:effectLst/>
                          <a:latin typeface="Arial Narrow" panose="020B0606020202030204" pitchFamily="34" charset="0"/>
                        </a:rPr>
                        <a:t>INGRESOS DIVERSOS</a:t>
                      </a: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31</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136</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6,234</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-77</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552278"/>
                  </a:ext>
                </a:extLst>
              </a:tr>
              <a:tr h="270846">
                <a:tc>
                  <a:txBody>
                    <a:bodyPr/>
                    <a:lstStyle/>
                    <a:p>
                      <a:pPr algn="l" fontAlgn="b"/>
                      <a:r>
                        <a:rPr lang="es-CO" sz="1200" b="1" i="0" u="none" strike="noStrike" dirty="0">
                          <a:solidFill>
                            <a:srgbClr val="000000"/>
                          </a:solidFill>
                          <a:effectLst/>
                          <a:latin typeface="Arial Narrow" panose="020B0606020202030204" pitchFamily="34" charset="0"/>
                        </a:rPr>
                        <a:t>TOTAL INGRESOS OPERACIONALES</a:t>
                      </a: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14,744</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14,565</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30,560</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-52</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172548532"/>
                  </a:ext>
                </a:extLst>
              </a:tr>
              <a:tr h="202124">
                <a:tc>
                  <a:txBody>
                    <a:bodyPr/>
                    <a:lstStyle/>
                    <a:p>
                      <a:pPr algn="l" fontAlgn="b"/>
                      <a:r>
                        <a:rPr lang="es-CO" sz="1200" b="0" i="0" u="none" strike="noStrike" dirty="0">
                          <a:solidFill>
                            <a:srgbClr val="000000"/>
                          </a:solidFill>
                          <a:effectLst/>
                          <a:latin typeface="Arial Narrow" panose="020B0606020202030204" pitchFamily="34" charset="0"/>
                        </a:rPr>
                        <a:t>GASTOS DE ADMINISTRACIÓN DE OPERACIÓN</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23825226"/>
                  </a:ext>
                </a:extLst>
              </a:tr>
              <a:tr h="270846">
                <a:tc>
                  <a:txBody>
                    <a:bodyPr/>
                    <a:lstStyle/>
                    <a:p>
                      <a:pPr algn="l" fontAlgn="b"/>
                      <a:r>
                        <a:rPr lang="es-CO" sz="1200" b="0" i="0" u="none" strike="noStrike" dirty="0">
                          <a:solidFill>
                            <a:srgbClr val="000000"/>
                          </a:solidFill>
                          <a:effectLst/>
                          <a:latin typeface="Arial Narrow" panose="020B0606020202030204" pitchFamily="34" charset="0"/>
                        </a:rPr>
                        <a:t>GASTOS DE PERSONAL</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6,550</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2,441</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5,109</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168</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28</a:t>
                      </a:r>
                    </a:p>
                  </a:txBody>
                  <a:tcPr marL="5225" marR="5225" marT="5224" marB="0" anchor="b">
                    <a:lnL>
                      <a:noFill/>
                    </a:lnL>
                    <a:lnR>
                      <a:noFill/>
                    </a:lnR>
                    <a:lnT>
                      <a:noFill/>
                    </a:lnT>
                    <a:lnB>
                      <a:noFill/>
                    </a:lnB>
                  </a:tcPr>
                </a:tc>
                <a:extLst>
                  <a:ext uri="{0D108BD9-81ED-4DB2-BD59-A6C34878D82A}">
                    <a16:rowId xmlns:a16="http://schemas.microsoft.com/office/drawing/2014/main" val="48270389"/>
                  </a:ext>
                </a:extLst>
              </a:tr>
              <a:tr h="270846">
                <a:tc>
                  <a:txBody>
                    <a:bodyPr/>
                    <a:lstStyle/>
                    <a:p>
                      <a:pPr algn="l" fontAlgn="b"/>
                      <a:r>
                        <a:rPr lang="es-CO" sz="1200" b="0" i="0" u="none" strike="noStrike" dirty="0">
                          <a:solidFill>
                            <a:srgbClr val="000000"/>
                          </a:solidFill>
                          <a:effectLst/>
                          <a:latin typeface="Arial Narrow" panose="020B0606020202030204" pitchFamily="34" charset="0"/>
                        </a:rPr>
                        <a:t>GASTOS GENERALES</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3,304</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3,067</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6,914</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8</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-52</a:t>
                      </a:r>
                    </a:p>
                  </a:txBody>
                  <a:tcPr marL="5225" marR="5225" marT="5224" marB="0" anchor="b">
                    <a:lnL>
                      <a:noFill/>
                    </a:lnL>
                    <a:lnR>
                      <a:noFill/>
                    </a:lnR>
                    <a:lnT>
                      <a:noFill/>
                    </a:lnT>
                    <a:lnB>
                      <a:noFill/>
                    </a:lnB>
                  </a:tcPr>
                </a:tc>
                <a:extLst>
                  <a:ext uri="{0D108BD9-81ED-4DB2-BD59-A6C34878D82A}">
                    <a16:rowId xmlns:a16="http://schemas.microsoft.com/office/drawing/2014/main" val="1677537752"/>
                  </a:ext>
                </a:extLst>
              </a:tr>
              <a:tr h="270846">
                <a:tc>
                  <a:txBody>
                    <a:bodyPr/>
                    <a:lstStyle/>
                    <a:p>
                      <a:pPr algn="l" fontAlgn="b"/>
                      <a:r>
                        <a:rPr lang="es-CO" sz="1200" b="0" i="0" u="none" strike="noStrike" dirty="0">
                          <a:solidFill>
                            <a:srgbClr val="000000"/>
                          </a:solidFill>
                          <a:effectLst/>
                          <a:latin typeface="Arial Narrow" panose="020B0606020202030204" pitchFamily="34" charset="0"/>
                        </a:rPr>
                        <a:t>IMPUESTOS, CONTRIBUCIONES Y TASAS</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144</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245</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377</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-41</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-62</a:t>
                      </a:r>
                    </a:p>
                  </a:txBody>
                  <a:tcPr marL="5225" marR="5225" marT="5224" marB="0" anchor="b">
                    <a:lnL>
                      <a:noFill/>
                    </a:lnL>
                    <a:lnR>
                      <a:noFill/>
                    </a:lnR>
                    <a:lnT>
                      <a:noFill/>
                    </a:lnT>
                    <a:lnB>
                      <a:noFill/>
                    </a:lnB>
                  </a:tcPr>
                </a:tc>
                <a:extLst>
                  <a:ext uri="{0D108BD9-81ED-4DB2-BD59-A6C34878D82A}">
                    <a16:rowId xmlns:a16="http://schemas.microsoft.com/office/drawing/2014/main" val="553676076"/>
                  </a:ext>
                </a:extLst>
              </a:tr>
              <a:tr h="270846">
                <a:tc>
                  <a:txBody>
                    <a:bodyPr/>
                    <a:lstStyle/>
                    <a:p>
                      <a:pPr algn="l" fontAlgn="b"/>
                      <a:r>
                        <a:rPr lang="es-CO" sz="1200" b="0" i="0" u="none" strike="noStrike" dirty="0">
                          <a:solidFill>
                            <a:srgbClr val="000000"/>
                          </a:solidFill>
                          <a:effectLst/>
                          <a:latin typeface="Arial Narrow" panose="020B0606020202030204" pitchFamily="34" charset="0"/>
                        </a:rPr>
                        <a:t>GASTOS DE VENTA GENERALES</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3,239</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7,012</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14,056</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-54</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-77</a:t>
                      </a:r>
                    </a:p>
                  </a:txBody>
                  <a:tcPr marL="5225" marR="5225" marT="5224" marB="0" anchor="b">
                    <a:lnL>
                      <a:noFill/>
                    </a:lnL>
                    <a:lnR>
                      <a:noFill/>
                    </a:lnR>
                    <a:lnT>
                      <a:noFill/>
                    </a:lnT>
                    <a:lnB>
                      <a:noFill/>
                    </a:lnB>
                  </a:tcPr>
                </a:tc>
                <a:extLst>
                  <a:ext uri="{0D108BD9-81ED-4DB2-BD59-A6C34878D82A}">
                    <a16:rowId xmlns:a16="http://schemas.microsoft.com/office/drawing/2014/main" val="244446922"/>
                  </a:ext>
                </a:extLst>
              </a:tr>
              <a:tr h="270846">
                <a:tc>
                  <a:txBody>
                    <a:bodyPr/>
                    <a:lstStyle/>
                    <a:p>
                      <a:pPr algn="l" fontAlgn="b"/>
                      <a:r>
                        <a:rPr lang="es-CO" sz="1200" b="0" i="0" u="none" strike="noStrike" dirty="0">
                          <a:solidFill>
                            <a:srgbClr val="000000"/>
                          </a:solidFill>
                          <a:effectLst/>
                          <a:latin typeface="Arial Narrow" panose="020B0606020202030204" pitchFamily="34" charset="0"/>
                        </a:rPr>
                        <a:t>DETERIORO, DEPRECIACION, AMORT.</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62</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61</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103</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-40</a:t>
                      </a:r>
                    </a:p>
                  </a:txBody>
                  <a:tcPr marL="5225" marR="5225" marT="5224" marB="0" anchor="b">
                    <a:lnL>
                      <a:noFill/>
                    </a:lnL>
                    <a:lnR>
                      <a:noFill/>
                    </a:lnR>
                    <a:lnT>
                      <a:noFill/>
                    </a:lnT>
                    <a:lnB>
                      <a:noFill/>
                    </a:lnB>
                  </a:tcPr>
                </a:tc>
                <a:extLst>
                  <a:ext uri="{0D108BD9-81ED-4DB2-BD59-A6C34878D82A}">
                    <a16:rowId xmlns:a16="http://schemas.microsoft.com/office/drawing/2014/main" val="957031974"/>
                  </a:ext>
                </a:extLst>
              </a:tr>
              <a:tr h="270846">
                <a:tc>
                  <a:txBody>
                    <a:bodyPr/>
                    <a:lstStyle/>
                    <a:p>
                      <a:pPr algn="l" fontAlgn="b"/>
                      <a:r>
                        <a:rPr lang="es-CO" sz="1200" b="0" i="0" u="none" strike="noStrike" dirty="0">
                          <a:solidFill>
                            <a:srgbClr val="000000"/>
                          </a:solidFill>
                          <a:effectLst/>
                          <a:latin typeface="Arial Narrow" panose="020B0606020202030204" pitchFamily="34" charset="0"/>
                        </a:rPr>
                        <a:t>OTROS GASTOS OPERACIONALES</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1,030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1,467</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3,211</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-68</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848377"/>
                  </a:ext>
                </a:extLst>
              </a:tr>
              <a:tr h="270846">
                <a:tc>
                  <a:txBody>
                    <a:bodyPr/>
                    <a:lstStyle/>
                    <a:p>
                      <a:pPr algn="l" fontAlgn="b"/>
                      <a:r>
                        <a:rPr lang="es-CO" sz="1200" b="1" i="0" u="none" strike="noStrike" dirty="0">
                          <a:solidFill>
                            <a:srgbClr val="000000"/>
                          </a:solidFill>
                          <a:effectLst/>
                          <a:latin typeface="Arial Narrow" panose="020B0606020202030204" pitchFamily="34" charset="0"/>
                        </a:rPr>
                        <a:t>TOTAL GASTOS DE ADMINISTRACION</a:t>
                      </a: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14,329</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14,293</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29,771</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0</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-52</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22841763"/>
                  </a:ext>
                </a:extLst>
              </a:tr>
              <a:tr h="193330">
                <a:tc>
                  <a:txBody>
                    <a:bodyPr/>
                    <a:lstStyle/>
                    <a:p>
                      <a:pPr algn="l" fontAlgn="b"/>
                      <a:endParaRPr lang="es-CO" sz="1200" b="1"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58909594"/>
                  </a:ext>
                </a:extLst>
              </a:tr>
              <a:tr h="381435">
                <a:tc>
                  <a:txBody>
                    <a:bodyPr/>
                    <a:lstStyle/>
                    <a:p>
                      <a:pPr algn="l" fontAlgn="b"/>
                      <a:r>
                        <a:rPr lang="es-CO" sz="1200" b="1" i="0" u="none" strike="noStrike" dirty="0">
                          <a:solidFill>
                            <a:srgbClr val="000000"/>
                          </a:solidFill>
                          <a:effectLst/>
                          <a:latin typeface="Arial Narrow" panose="020B0606020202030204" pitchFamily="34" charset="0"/>
                        </a:rPr>
                        <a:t>RESULTADO DEL PERIODO ANTES DE IMPUESTOS</a:t>
                      </a: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415</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272</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789</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53</a:t>
                      </a:r>
                    </a:p>
                  </a:txBody>
                  <a:tcPr marL="5225" marR="5225" marT="5224"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-47</a:t>
                      </a:r>
                    </a:p>
                  </a:txBody>
                  <a:tcPr marL="5225" marR="5225" marT="5224" marB="0" anchor="b">
                    <a:lnL>
                      <a:noFill/>
                    </a:lnL>
                    <a:lnR>
                      <a:noFill/>
                    </a:lnR>
                    <a:lnT>
                      <a:noFill/>
                    </a:lnT>
                    <a:lnB>
                      <a:noFill/>
                    </a:lnB>
                  </a:tcPr>
                </a:tc>
                <a:extLst>
                  <a:ext uri="{0D108BD9-81ED-4DB2-BD59-A6C34878D82A}">
                    <a16:rowId xmlns:a16="http://schemas.microsoft.com/office/drawing/2014/main" val="143943226"/>
                  </a:ext>
                </a:extLst>
              </a:tr>
              <a:tr h="250634">
                <a:tc>
                  <a:txBody>
                    <a:bodyPr/>
                    <a:lstStyle/>
                    <a:p>
                      <a:pPr algn="l" fontAlgn="b"/>
                      <a:r>
                        <a:rPr lang="es-CO" sz="1200" b="0" i="0" u="none" strike="noStrike" dirty="0">
                          <a:solidFill>
                            <a:srgbClr val="000000"/>
                          </a:solidFill>
                          <a:effectLst/>
                          <a:latin typeface="Arial Narrow" panose="020B0606020202030204" pitchFamily="34" charset="0"/>
                        </a:rPr>
                        <a:t>IMPUESTO SOBRE LA RENTA Y COMPLEM.</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95</a:t>
                      </a:r>
                    </a:p>
                  </a:txBody>
                  <a:tcPr marL="5225" marR="5225" marT="5224"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47</a:t>
                      </a:r>
                    </a:p>
                  </a:txBody>
                  <a:tcPr marL="5225" marR="5225" marT="5224"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a:t>
                      </a:r>
                    </a:p>
                  </a:txBody>
                  <a:tcPr marL="5225" marR="5225" marT="5224"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104</a:t>
                      </a:r>
                    </a:p>
                  </a:txBody>
                  <a:tcPr marL="5225" marR="5225" marT="5224"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a:t>
                      </a:r>
                    </a:p>
                  </a:txBody>
                  <a:tcPr marL="5225" marR="5225" marT="5224" marB="0" anchor="b">
                    <a:lnL>
                      <a:noFill/>
                    </a:lnL>
                    <a:lnR>
                      <a:noFill/>
                    </a:lnR>
                    <a:lnT>
                      <a:noFill/>
                    </a:lnT>
                    <a:lnB>
                      <a:noFill/>
                    </a:lnB>
                  </a:tcPr>
                </a:tc>
                <a:extLst>
                  <a:ext uri="{0D108BD9-81ED-4DB2-BD59-A6C34878D82A}">
                    <a16:rowId xmlns:a16="http://schemas.microsoft.com/office/drawing/2014/main" val="1386527652"/>
                  </a:ext>
                </a:extLst>
              </a:tr>
              <a:tr h="234464">
                <a:tc>
                  <a:txBody>
                    <a:bodyPr/>
                    <a:lstStyle/>
                    <a:p>
                      <a:pPr algn="l" fontAlgn="b"/>
                      <a:r>
                        <a:rPr lang="es-CO" sz="1200" b="0" i="0" u="none" strike="noStrike">
                          <a:solidFill>
                            <a:srgbClr val="000000"/>
                          </a:solidFill>
                          <a:effectLst/>
                          <a:latin typeface="Arial Narrow" panose="020B0606020202030204" pitchFamily="34" charset="0"/>
                        </a:rPr>
                        <a:t>IMPUESTO SOBRE LA RENTA  EQUIDAD CREE</a:t>
                      </a:r>
                    </a:p>
                  </a:txBody>
                  <a:tcPr marL="78377"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17</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225" marR="5225" marT="5224"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5225" marR="5225" marT="522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710776"/>
                  </a:ext>
                </a:extLst>
              </a:tr>
              <a:tr h="270846">
                <a:tc>
                  <a:txBody>
                    <a:bodyPr/>
                    <a:lstStyle/>
                    <a:p>
                      <a:pPr algn="l" fontAlgn="b"/>
                      <a:r>
                        <a:rPr lang="es-CO" sz="1200" b="1" i="0" u="none" strike="noStrike">
                          <a:solidFill>
                            <a:srgbClr val="000000"/>
                          </a:solidFill>
                          <a:effectLst/>
                          <a:latin typeface="Arial Narrow" panose="020B0606020202030204" pitchFamily="34" charset="0"/>
                        </a:rPr>
                        <a:t>RESULTADO DEL PERIODO</a:t>
                      </a: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320</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208</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598</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4"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54</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-47</a:t>
                      </a:r>
                    </a:p>
                  </a:txBody>
                  <a:tcPr marL="5225" marR="5225" marT="5224"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21907965"/>
                  </a:ext>
                </a:extLst>
              </a:tr>
            </a:tbl>
          </a:graphicData>
        </a:graphic>
      </p:graphicFrame>
      <p:pic>
        <p:nvPicPr>
          <p:cNvPr id="6356" name="Imagen 3" descr="Logo SAE-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4817"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359140" y="6212841"/>
            <a:ext cx="1851660" cy="327660"/>
          </a:xfrm>
        </p:spPr>
        <p:txBody>
          <a:bodyPr/>
          <a:lstStyle/>
          <a:p>
            <a:pPr>
              <a:defRPr/>
            </a:pPr>
            <a:fld id="{7F18839B-F850-4499-AC14-C54E76DB5599}" type="slidenum">
              <a:rPr lang="es-ES"/>
              <a:pPr>
                <a:defRPr/>
              </a:pPr>
              <a:t>7</a:t>
            </a:fld>
            <a:endParaRPr lang="es-ES" dirty="0"/>
          </a:p>
        </p:txBody>
      </p:sp>
      <p:sp>
        <p:nvSpPr>
          <p:cNvPr id="9"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686" dirty="0">
                <a:solidFill>
                  <a:srgbClr val="0070C0"/>
                </a:solidFill>
                <a:latin typeface="Lato Regular"/>
                <a:ea typeface="+mn-ea"/>
                <a:cs typeface="Lato Regular"/>
              </a:rPr>
              <a:t>(cifras expresadas en millones de pesos colombianos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0" name="Botón de acción: ir hacia delante o siguiente 9">
            <a:hlinkClick r:id="rId4" action="ppaction://hlinksldjump" highlightClick="1"/>
          </p:cNvPr>
          <p:cNvSpPr/>
          <p:nvPr/>
        </p:nvSpPr>
        <p:spPr>
          <a:xfrm>
            <a:off x="4059284" y="2914107"/>
            <a:ext cx="271054"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rId5" action="ppaction://hlinksldjump" highlightClick="1"/>
          </p:cNvPr>
          <p:cNvSpPr/>
          <p:nvPr/>
        </p:nvSpPr>
        <p:spPr>
          <a:xfrm>
            <a:off x="4801689" y="4278087"/>
            <a:ext cx="272143"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rId6" action="ppaction://hlinksldjump" highlightClick="1"/>
          </p:cNvPr>
          <p:cNvSpPr/>
          <p:nvPr/>
        </p:nvSpPr>
        <p:spPr>
          <a:xfrm>
            <a:off x="4052752" y="3208021"/>
            <a:ext cx="272143"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rId7" action="ppaction://hlinksldjump" highlightClick="1"/>
          </p:cNvPr>
          <p:cNvSpPr/>
          <p:nvPr/>
        </p:nvSpPr>
        <p:spPr>
          <a:xfrm>
            <a:off x="4643847" y="3743598"/>
            <a:ext cx="271054"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5" action="ppaction://hlinksldjump" highlightClick="1"/>
          </p:cNvPr>
          <p:cNvSpPr/>
          <p:nvPr/>
        </p:nvSpPr>
        <p:spPr>
          <a:xfrm>
            <a:off x="4969329" y="3986350"/>
            <a:ext cx="272143"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3">
            <a:hlinkClick r:id="rId7" action="ppaction://hlinksldjump" highlightClick="1"/>
          </p:cNvPr>
          <p:cNvSpPr/>
          <p:nvPr/>
        </p:nvSpPr>
        <p:spPr>
          <a:xfrm>
            <a:off x="5105401" y="3451861"/>
            <a:ext cx="271054" cy="8817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Rectángulo 16"/>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8" name="Rectángulo 1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94120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4"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3066" y="441961"/>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318347" y="6211752"/>
            <a:ext cx="1851659" cy="328749"/>
          </a:xfrm>
        </p:spPr>
        <p:txBody>
          <a:bodyPr/>
          <a:lstStyle/>
          <a:p>
            <a:pPr>
              <a:defRPr/>
            </a:pPr>
            <a:fld id="{A1B95358-EF63-4DA1-AC0D-B75B8616050F}" type="slidenum">
              <a:rPr lang="es-ES"/>
              <a:pPr>
                <a:defRPr/>
              </a:pPr>
              <a:t>8</a:t>
            </a:fld>
            <a:endParaRPr lang="es-ES" dirty="0"/>
          </a:p>
        </p:txBody>
      </p:sp>
      <p:sp>
        <p:nvSpPr>
          <p:cNvPr id="9" name="Título 1"/>
          <p:cNvSpPr txBox="1">
            <a:spLocks/>
          </p:cNvSpPr>
          <p:nvPr/>
        </p:nvSpPr>
        <p:spPr>
          <a:xfrm>
            <a:off x="3603172" y="606335"/>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7" name="Rectángulo 6"/>
          <p:cNvSpPr/>
          <p:nvPr/>
        </p:nvSpPr>
        <p:spPr>
          <a:xfrm>
            <a:off x="2932941" y="4380734"/>
            <a:ext cx="6409293" cy="140076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a:pPr>
            <a:r>
              <a:rPr lang="es-CO" sz="1097" dirty="0">
                <a:latin typeface="Arial Narrow" panose="020B0606020202030204" pitchFamily="34" charset="0"/>
              </a:rPr>
              <a:t>Las cuentas del Activo Corriente están conformadas por los siguientes conceptos:</a:t>
            </a:r>
          </a:p>
          <a:p>
            <a:pPr>
              <a:defRPr/>
            </a:pPr>
            <a:endParaRPr lang="es-CO" sz="1097" dirty="0">
              <a:latin typeface="Arial Narrow" panose="020B0606020202030204" pitchFamily="34" charset="0"/>
            </a:endParaRPr>
          </a:p>
          <a:p>
            <a:pPr marL="146955" indent="-146955">
              <a:buFontTx/>
              <a:buChar char="-"/>
              <a:defRPr/>
            </a:pPr>
            <a:r>
              <a:rPr lang="es-CO" sz="1097" dirty="0">
                <a:latin typeface="Arial Narrow" panose="020B0606020202030204" pitchFamily="34" charset="0"/>
              </a:rPr>
              <a:t>Efectivo: Recursos en Cuentas de Ahorro de Bancolombia</a:t>
            </a:r>
          </a:p>
          <a:p>
            <a:pPr marL="146955" indent="-146955">
              <a:buFontTx/>
              <a:buChar char="-"/>
              <a:defRPr/>
            </a:pPr>
            <a:r>
              <a:rPr lang="es-CO" sz="1097" dirty="0">
                <a:latin typeface="Arial Narrow" panose="020B0606020202030204" pitchFamily="34" charset="0"/>
              </a:rPr>
              <a:t>Inversiones:  </a:t>
            </a:r>
          </a:p>
          <a:p>
            <a:pPr marL="228597" lvl="3" indent="-92255" algn="just">
              <a:buFont typeface="Wingdings" panose="05000000000000000000" pitchFamily="2" charset="2"/>
              <a:buChar char="ü"/>
              <a:tabLst>
                <a:tab pos="551080" algn="l"/>
              </a:tabLst>
              <a:defRPr/>
            </a:pPr>
            <a:r>
              <a:rPr lang="es-CO" sz="1097" dirty="0">
                <a:latin typeface="Arial Narrow" panose="020B0606020202030204" pitchFamily="34" charset="0"/>
              </a:rPr>
              <a:t>CDT Banco Colpatria: $5.000 mill (Tasa efectiva 6.62+ Plazo 6 meses, Vencimiento 14 nov de 2017)</a:t>
            </a:r>
          </a:p>
          <a:p>
            <a:pPr marL="228597" lvl="3" indent="-92255" algn="just">
              <a:buFont typeface="Wingdings" panose="05000000000000000000" pitchFamily="2" charset="2"/>
              <a:buChar char="ü"/>
              <a:tabLst>
                <a:tab pos="551080" algn="l"/>
              </a:tabLst>
              <a:defRPr/>
            </a:pPr>
            <a:r>
              <a:rPr lang="es-CO" sz="1097" dirty="0">
                <a:latin typeface="Arial Narrow" panose="020B0606020202030204" pitchFamily="34" charset="0"/>
              </a:rPr>
              <a:t>Fondos de Inversión Colectiva : FIC $1.076 </a:t>
            </a:r>
            <a:r>
              <a:rPr lang="es-CO" sz="1097" dirty="0" err="1">
                <a:latin typeface="Arial Narrow" panose="020B0606020202030204" pitchFamily="34" charset="0"/>
              </a:rPr>
              <a:t>mill</a:t>
            </a:r>
            <a:r>
              <a:rPr lang="es-CO" sz="1097" dirty="0">
                <a:latin typeface="Arial Narrow" panose="020B0606020202030204" pitchFamily="34" charset="0"/>
              </a:rPr>
              <a:t> 6.045% mensual , 7.006% semestral 7.006% anual (Fiduprevisora)</a:t>
            </a:r>
          </a:p>
          <a:p>
            <a:pPr marL="1703875" lvl="8" algn="just" defTabSz="313507">
              <a:tabLst>
                <a:tab pos="551080" algn="l"/>
              </a:tabLst>
              <a:defRPr/>
            </a:pPr>
            <a:r>
              <a:rPr lang="es-CO" sz="1097" dirty="0">
                <a:latin typeface="Arial Narrow" panose="020B0606020202030204" pitchFamily="34" charset="0"/>
              </a:rPr>
              <a:t>	FIC $1.563 mil 5.794% mensual , 6.722% semestral 6.724% anual (Fidu-Alianza)</a:t>
            </a:r>
          </a:p>
          <a:p>
            <a:pPr marL="881727" lvl="3" indent="-176346">
              <a:buFont typeface="Wingdings" panose="05000000000000000000" pitchFamily="2" charset="2"/>
              <a:buChar char="ü"/>
              <a:defRPr/>
            </a:pPr>
            <a:endParaRPr lang="es-CO" sz="823" dirty="0"/>
          </a:p>
        </p:txBody>
      </p:sp>
      <p:sp>
        <p:nvSpPr>
          <p:cNvPr id="12" name="Botón de acción: ir hacia atrás o anterior 11">
            <a:hlinkClick r:id="rId3" action="ppaction://hlinksldjump" highlightClick="1"/>
          </p:cNvPr>
          <p:cNvSpPr/>
          <p:nvPr/>
        </p:nvSpPr>
        <p:spPr>
          <a:xfrm>
            <a:off x="2213067" y="1783081"/>
            <a:ext cx="327659" cy="13171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10" name="Tabla 9"/>
          <p:cNvGraphicFramePr>
            <a:graphicFrameLocks noGrp="1"/>
          </p:cNvGraphicFramePr>
          <p:nvPr/>
        </p:nvGraphicFramePr>
        <p:xfrm>
          <a:off x="2799806" y="1354184"/>
          <a:ext cx="7097485" cy="2514411"/>
        </p:xfrm>
        <a:graphic>
          <a:graphicData uri="http://schemas.openxmlformats.org/drawingml/2006/table">
            <a:tbl>
              <a:tblPr/>
              <a:tblGrid>
                <a:gridCol w="2935480">
                  <a:extLst>
                    <a:ext uri="{9D8B030D-6E8A-4147-A177-3AD203B41FA5}">
                      <a16:colId xmlns:a16="http://schemas.microsoft.com/office/drawing/2014/main" val="1451100594"/>
                    </a:ext>
                  </a:extLst>
                </a:gridCol>
                <a:gridCol w="171714">
                  <a:extLst>
                    <a:ext uri="{9D8B030D-6E8A-4147-A177-3AD203B41FA5}">
                      <a16:colId xmlns:a16="http://schemas.microsoft.com/office/drawing/2014/main" val="775853447"/>
                    </a:ext>
                  </a:extLst>
                </a:gridCol>
                <a:gridCol w="744091">
                  <a:extLst>
                    <a:ext uri="{9D8B030D-6E8A-4147-A177-3AD203B41FA5}">
                      <a16:colId xmlns:a16="http://schemas.microsoft.com/office/drawing/2014/main" val="432875007"/>
                    </a:ext>
                  </a:extLst>
                </a:gridCol>
                <a:gridCol w="114476">
                  <a:extLst>
                    <a:ext uri="{9D8B030D-6E8A-4147-A177-3AD203B41FA5}">
                      <a16:colId xmlns:a16="http://schemas.microsoft.com/office/drawing/2014/main" val="490720918"/>
                    </a:ext>
                  </a:extLst>
                </a:gridCol>
                <a:gridCol w="735914">
                  <a:extLst>
                    <a:ext uri="{9D8B030D-6E8A-4147-A177-3AD203B41FA5}">
                      <a16:colId xmlns:a16="http://schemas.microsoft.com/office/drawing/2014/main" val="541803503"/>
                    </a:ext>
                  </a:extLst>
                </a:gridCol>
                <a:gridCol w="114476">
                  <a:extLst>
                    <a:ext uri="{9D8B030D-6E8A-4147-A177-3AD203B41FA5}">
                      <a16:colId xmlns:a16="http://schemas.microsoft.com/office/drawing/2014/main" val="1256996255"/>
                    </a:ext>
                  </a:extLst>
                </a:gridCol>
                <a:gridCol w="793152">
                  <a:extLst>
                    <a:ext uri="{9D8B030D-6E8A-4147-A177-3AD203B41FA5}">
                      <a16:colId xmlns:a16="http://schemas.microsoft.com/office/drawing/2014/main" val="3158653347"/>
                    </a:ext>
                  </a:extLst>
                </a:gridCol>
                <a:gridCol w="49061">
                  <a:extLst>
                    <a:ext uri="{9D8B030D-6E8A-4147-A177-3AD203B41FA5}">
                      <a16:colId xmlns:a16="http://schemas.microsoft.com/office/drawing/2014/main" val="2805172769"/>
                    </a:ext>
                  </a:extLst>
                </a:gridCol>
                <a:gridCol w="695030">
                  <a:extLst>
                    <a:ext uri="{9D8B030D-6E8A-4147-A177-3AD203B41FA5}">
                      <a16:colId xmlns:a16="http://schemas.microsoft.com/office/drawing/2014/main" val="1232809654"/>
                    </a:ext>
                  </a:extLst>
                </a:gridCol>
                <a:gridCol w="49061">
                  <a:extLst>
                    <a:ext uri="{9D8B030D-6E8A-4147-A177-3AD203B41FA5}">
                      <a16:colId xmlns:a16="http://schemas.microsoft.com/office/drawing/2014/main" val="1995622843"/>
                    </a:ext>
                  </a:extLst>
                </a:gridCol>
                <a:gridCol w="695030">
                  <a:extLst>
                    <a:ext uri="{9D8B030D-6E8A-4147-A177-3AD203B41FA5}">
                      <a16:colId xmlns:a16="http://schemas.microsoft.com/office/drawing/2014/main" val="136021910"/>
                    </a:ext>
                  </a:extLst>
                </a:gridCol>
              </a:tblGrid>
              <a:tr h="457751">
                <a:tc>
                  <a:txBody>
                    <a:bodyPr/>
                    <a:lstStyle/>
                    <a:p>
                      <a:pPr algn="l" fontAlgn="b"/>
                      <a:endParaRPr lang="es-CO" sz="1000" b="1" i="0" u="none" strike="noStrike" dirty="0">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ctr"/>
                      <a:endParaRPr lang="es-CO" sz="1000" b="1" i="0" u="sng"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30 Junio 2017</a:t>
                      </a:r>
                    </a:p>
                  </a:txBody>
                  <a:tcPr marL="4907" marR="4907" marT="490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4907" marR="4907" marT="4905"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2016</a:t>
                      </a:r>
                    </a:p>
                  </a:txBody>
                  <a:tcPr marL="4907" marR="4907" marT="490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0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31 Diciembre 2016</a:t>
                      </a:r>
                    </a:p>
                  </a:txBody>
                  <a:tcPr marL="4907" marR="4907" marT="490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4907" marR="4907" marT="490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4907" marR="4907" marT="490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10204"/>
                  </a:ext>
                </a:extLst>
              </a:tr>
              <a:tr h="193010">
                <a:tc>
                  <a:txBody>
                    <a:bodyPr/>
                    <a:lstStyle/>
                    <a:p>
                      <a:pPr algn="l" fontAlgn="b"/>
                      <a:r>
                        <a:rPr lang="es-CO" sz="1200" b="0" i="0" u="none" strike="noStrike">
                          <a:effectLst/>
                          <a:latin typeface="Arial Narrow" panose="020B0606020202030204" pitchFamily="34" charset="0"/>
                        </a:rPr>
                        <a:t>RECURSOS PROPIOS CAJAS MENORES</a:t>
                      </a:r>
                    </a:p>
                  </a:txBody>
                  <a:tcPr marL="4907" marR="4907" marT="4905" marB="0" anchor="b">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4907" marR="4907" marT="490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37</a:t>
                      </a:r>
                    </a:p>
                  </a:txBody>
                  <a:tcPr marL="4907" marR="4907" marT="490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4907" marR="4907" marT="490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4907" marR="4907" marT="490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4907" marR="4907" marT="490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39182433"/>
                  </a:ext>
                </a:extLst>
              </a:tr>
              <a:tr h="193010">
                <a:tc>
                  <a:txBody>
                    <a:bodyPr/>
                    <a:lstStyle/>
                    <a:p>
                      <a:pPr algn="l" fontAlgn="b"/>
                      <a:r>
                        <a:rPr lang="es-CO" sz="1200" b="0" i="0" u="none" strike="noStrike" dirty="0">
                          <a:effectLst/>
                          <a:latin typeface="Arial Narrow" panose="020B0606020202030204" pitchFamily="34" charset="0"/>
                        </a:rPr>
                        <a:t>RECURSOS PROPIOS CUENTAS DE AHORRO</a:t>
                      </a:r>
                    </a:p>
                  </a:txBody>
                  <a:tcPr marL="4907" marR="4907" marT="4905" marB="0" anchor="b">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820</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10,227</a:t>
                      </a:r>
                    </a:p>
                  </a:txBody>
                  <a:tcPr marL="4907" marR="4907" marT="4905"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545</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-92</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51</a:t>
                      </a:r>
                    </a:p>
                  </a:txBody>
                  <a:tcPr marL="4907" marR="4907" marT="4905" marB="0" anchor="ctr">
                    <a:lnL>
                      <a:noFill/>
                    </a:lnL>
                    <a:lnR>
                      <a:noFill/>
                    </a:lnR>
                    <a:lnT>
                      <a:noFill/>
                    </a:lnT>
                    <a:lnB>
                      <a:noFill/>
                    </a:lnB>
                  </a:tcPr>
                </a:tc>
                <a:extLst>
                  <a:ext uri="{0D108BD9-81ED-4DB2-BD59-A6C34878D82A}">
                    <a16:rowId xmlns:a16="http://schemas.microsoft.com/office/drawing/2014/main" val="648207101"/>
                  </a:ext>
                </a:extLst>
              </a:tr>
              <a:tr h="193010">
                <a:tc>
                  <a:txBody>
                    <a:bodyPr/>
                    <a:lstStyle/>
                    <a:p>
                      <a:pPr algn="l" fontAlgn="b"/>
                      <a:r>
                        <a:rPr lang="pt-BR" sz="1200" b="0" i="0" u="none" strike="noStrike">
                          <a:effectLst/>
                          <a:latin typeface="Arial Narrow" panose="020B0606020202030204" pitchFamily="34" charset="0"/>
                        </a:rPr>
                        <a:t>RECURSOS USO RESTRINGIDO CTAS CTES</a:t>
                      </a:r>
                    </a:p>
                  </a:txBody>
                  <a:tcPr marL="4907" marR="4907" marT="4905" marB="0" anchor="b">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543</a:t>
                      </a:r>
                    </a:p>
                  </a:txBody>
                  <a:tcPr marL="4907" marR="4907" marT="4905"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extLst>
                  <a:ext uri="{0D108BD9-81ED-4DB2-BD59-A6C34878D82A}">
                    <a16:rowId xmlns:a16="http://schemas.microsoft.com/office/drawing/2014/main" val="3352959984"/>
                  </a:ext>
                </a:extLst>
              </a:tr>
              <a:tr h="193010">
                <a:tc>
                  <a:txBody>
                    <a:bodyPr/>
                    <a:lstStyle/>
                    <a:p>
                      <a:pPr algn="l" fontAlgn="b"/>
                      <a:endParaRPr lang="es-CO" sz="1200" b="1"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ctr"/>
                      <a:endParaRPr lang="es-CO" sz="1200" b="1" i="0" u="none" strike="noStrike">
                        <a:effectLst/>
                        <a:latin typeface="Arial Narrow" panose="020B0606020202030204" pitchFamily="34" charset="0"/>
                      </a:endParaRP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4907" marR="4907" marT="490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4907" marR="4907" marT="490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4693084"/>
                  </a:ext>
                </a:extLst>
              </a:tr>
              <a:tr h="273200">
                <a:tc>
                  <a:txBody>
                    <a:bodyPr/>
                    <a:lstStyle/>
                    <a:p>
                      <a:pPr algn="l" fontAlgn="b"/>
                      <a:r>
                        <a:rPr lang="es-CO" sz="1200" b="1" i="0" u="none" strike="noStrike" dirty="0">
                          <a:solidFill>
                            <a:srgbClr val="000000"/>
                          </a:solidFill>
                          <a:effectLst/>
                          <a:latin typeface="Arial Narrow" panose="020B0606020202030204" pitchFamily="34" charset="0"/>
                        </a:rPr>
                        <a:t>RECURSOS EN CUENTAS BANCARIAS</a:t>
                      </a:r>
                    </a:p>
                  </a:txBody>
                  <a:tcPr marL="4907"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824</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10,807</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1" i="0" u="none" strike="noStrike">
                          <a:effectLst/>
                          <a:latin typeface="Arial Narrow" panose="020B0606020202030204" pitchFamily="34" charset="0"/>
                        </a:rPr>
                        <a:t>545</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-92</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51</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6998398"/>
                  </a:ext>
                </a:extLst>
              </a:tr>
              <a:tr h="193010">
                <a:tc>
                  <a:txBody>
                    <a:bodyPr/>
                    <a:lstStyle/>
                    <a:p>
                      <a:pPr algn="l" fontAlgn="b"/>
                      <a:endParaRPr lang="es-CO" sz="1200" b="0" i="0" u="none" strike="noStrike">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4907" marR="4907" marT="490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4907" marR="4907" marT="490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4907" marR="4907" marT="490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4907" marR="4907" marT="490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59609883"/>
                  </a:ext>
                </a:extLst>
              </a:tr>
              <a:tr h="203514">
                <a:tc>
                  <a:txBody>
                    <a:bodyPr/>
                    <a:lstStyle/>
                    <a:p>
                      <a:pPr algn="l" fontAlgn="b"/>
                      <a:r>
                        <a:rPr lang="es-CO" sz="1200" b="1" i="0" u="none" strike="noStrike" dirty="0">
                          <a:solidFill>
                            <a:srgbClr val="000000"/>
                          </a:solidFill>
                          <a:effectLst/>
                          <a:latin typeface="Arial Narrow" panose="020B0606020202030204" pitchFamily="34" charset="0"/>
                        </a:rPr>
                        <a:t>INVERSIONES</a:t>
                      </a:r>
                    </a:p>
                  </a:txBody>
                  <a:tcPr marL="4907"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extLst>
                  <a:ext uri="{0D108BD9-81ED-4DB2-BD59-A6C34878D82A}">
                    <a16:rowId xmlns:a16="http://schemas.microsoft.com/office/drawing/2014/main" val="969444122"/>
                  </a:ext>
                </a:extLst>
              </a:tr>
              <a:tr h="203514">
                <a:tc>
                  <a:txBody>
                    <a:bodyPr/>
                    <a:lstStyle/>
                    <a:p>
                      <a:pPr algn="l" fontAlgn="b"/>
                      <a:r>
                        <a:rPr lang="es-CO" sz="1200" b="0" i="0" u="none" strike="noStrike" dirty="0">
                          <a:solidFill>
                            <a:srgbClr val="000000"/>
                          </a:solidFill>
                          <a:effectLst/>
                          <a:latin typeface="Arial Narrow" panose="020B0606020202030204" pitchFamily="34" charset="0"/>
                        </a:rPr>
                        <a:t>Certificados de Deposito a término</a:t>
                      </a:r>
                    </a:p>
                  </a:txBody>
                  <a:tcPr marL="147183"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5,049</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5,069</a:t>
                      </a:r>
                    </a:p>
                  </a:txBody>
                  <a:tcPr marL="4907" marR="4907" marT="49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a:noFill/>
                    </a:lnB>
                  </a:tcPr>
                </a:tc>
                <a:extLst>
                  <a:ext uri="{0D108BD9-81ED-4DB2-BD59-A6C34878D82A}">
                    <a16:rowId xmlns:a16="http://schemas.microsoft.com/office/drawing/2014/main" val="1368675808"/>
                  </a:ext>
                </a:extLst>
              </a:tr>
              <a:tr h="203514">
                <a:tc>
                  <a:txBody>
                    <a:bodyPr/>
                    <a:lstStyle/>
                    <a:p>
                      <a:pPr algn="l" fontAlgn="b"/>
                      <a:r>
                        <a:rPr lang="es-CO" sz="1200" b="0" i="0" u="none" strike="noStrike" dirty="0">
                          <a:solidFill>
                            <a:srgbClr val="000000"/>
                          </a:solidFill>
                          <a:effectLst/>
                          <a:latin typeface="Arial Narrow" panose="020B0606020202030204" pitchFamily="34" charset="0"/>
                        </a:rPr>
                        <a:t>Fondos de Inversión Colectiva</a:t>
                      </a:r>
                    </a:p>
                  </a:txBody>
                  <a:tcPr marL="147183"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2,639</a:t>
                      </a: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3,080</a:t>
                      </a: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-14</a:t>
                      </a:r>
                    </a:p>
                  </a:txBody>
                  <a:tcPr marL="4907" marR="4907" marT="490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99759"/>
                  </a:ext>
                </a:extLst>
              </a:tr>
              <a:tr h="203514">
                <a:tc>
                  <a:txBody>
                    <a:bodyPr/>
                    <a:lstStyle/>
                    <a:p>
                      <a:pPr algn="l" fontAlgn="b"/>
                      <a:r>
                        <a:rPr lang="es-CO" sz="1200" b="1" i="0" u="none" strike="noStrike" dirty="0">
                          <a:solidFill>
                            <a:srgbClr val="000000"/>
                          </a:solidFill>
                          <a:effectLst/>
                          <a:latin typeface="Arial Narrow" panose="020B0606020202030204" pitchFamily="34" charset="0"/>
                        </a:rPr>
                        <a:t>TOTAL INVERSIONES</a:t>
                      </a:r>
                    </a:p>
                  </a:txBody>
                  <a:tcPr marL="4907" marR="4907" marT="490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5" marB="0" anchor="b">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7,688</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0</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8,149</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4907" marR="4907" marT="4905"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0</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4907" marR="4907" marT="4905" marB="0" anchor="b">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-6</a:t>
                      </a:r>
                    </a:p>
                  </a:txBody>
                  <a:tcPr marL="4907" marR="4907" marT="49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5277677"/>
                  </a:ext>
                </a:extLst>
              </a:tr>
            </a:tbl>
          </a:graphicData>
        </a:graphic>
      </p:graphicFrame>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76085671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Imagen 3" descr="Logo SAE-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9726" y="441961"/>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72055" y="6211752"/>
            <a:ext cx="1851659" cy="328749"/>
          </a:xfrm>
        </p:spPr>
        <p:txBody>
          <a:bodyPr/>
          <a:lstStyle/>
          <a:p>
            <a:pPr>
              <a:defRPr/>
            </a:pPr>
            <a:fld id="{C35FAEFD-6691-4E2C-837D-08B444D92F99}" type="slidenum">
              <a:rPr lang="es-ES"/>
              <a:pPr>
                <a:defRPr/>
              </a:pPr>
              <a:t>9</a:t>
            </a:fld>
            <a:endParaRPr lang="es-ES" dirty="0"/>
          </a:p>
        </p:txBody>
      </p:sp>
      <p:sp>
        <p:nvSpPr>
          <p:cNvPr id="9" name="Título 1"/>
          <p:cNvSpPr txBox="1">
            <a:spLocks/>
          </p:cNvSpPr>
          <p:nvPr/>
        </p:nvSpPr>
        <p:spPr>
          <a:xfrm>
            <a:off x="3788229" y="529046"/>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mc:AlternateContent xmlns:mc="http://schemas.openxmlformats.org/markup-compatibility/2006" xmlns:p14="http://schemas.microsoft.com/office/powerpoint/2010/main">
        <mc:Choice Requires="p14">
          <p:contentPart p14:bwMode="auto" r:id="rId4">
            <p14:nvContentPartPr>
              <p14:cNvPr id="15" name="Entrada de lápiz 14"/>
              <p14:cNvContentPartPr/>
              <p14:nvPr/>
            </p14:nvContentPartPr>
            <p14:xfrm>
              <a:off x="6106325" y="3560436"/>
              <a:ext cx="247" cy="247"/>
            </p14:xfrm>
          </p:contentPart>
        </mc:Choice>
        <mc:Fallback xmlns="">
          <p:pic>
            <p:nvPicPr>
              <p:cNvPr id="15" name="Entrada de lápiz 14"/>
              <p:cNvPicPr/>
              <p:nvPr/>
            </p:nvPicPr>
            <p:blipFill>
              <a:blip r:embed="rId5"/>
              <a:stretch>
                <a:fillRect/>
              </a:stretch>
            </p:blipFill>
            <p:spPr>
              <a:xfrm>
                <a:off x="6100150" y="3554261"/>
                <a:ext cx="12350" cy="12350"/>
              </a:xfrm>
              <a:prstGeom prst="rect">
                <a:avLst/>
              </a:prstGeom>
            </p:spPr>
          </p:pic>
        </mc:Fallback>
      </mc:AlternateContent>
      <p:sp>
        <p:nvSpPr>
          <p:cNvPr id="9223" name="CuadroTexto 15"/>
          <p:cNvSpPr txBox="1">
            <a:spLocks noChangeArrowheads="1"/>
          </p:cNvSpPr>
          <p:nvPr/>
        </p:nvSpPr>
        <p:spPr bwMode="auto">
          <a:xfrm>
            <a:off x="2734491" y="5545184"/>
            <a:ext cx="7097486" cy="47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Char char="ü"/>
            </a:pPr>
            <a:r>
              <a:rPr lang="es-CO" altLang="es-CO" sz="1234">
                <a:latin typeface="Arial Narrow" panose="020B0606020202030204" pitchFamily="34" charset="0"/>
              </a:rPr>
              <a:t>Para la vigencia 2017, los saldos a favor de impuestos deben reconocidos en la cuenta otros activos “anticipos  saldos a favor de impuestos”</a:t>
            </a:r>
          </a:p>
        </p:txBody>
      </p:sp>
      <p:sp>
        <p:nvSpPr>
          <p:cNvPr id="19" name="Botón de acción: ir hacia atrás o anterior 18">
            <a:hlinkClick r:id="rId6" action="ppaction://hlinksldjump" highlightClick="1"/>
          </p:cNvPr>
          <p:cNvSpPr/>
          <p:nvPr/>
        </p:nvSpPr>
        <p:spPr>
          <a:xfrm>
            <a:off x="2144486" y="1816827"/>
            <a:ext cx="327660" cy="13171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6" name="Tabla 5"/>
          <p:cNvGraphicFramePr>
            <a:graphicFrameLocks noGrp="1"/>
          </p:cNvGraphicFramePr>
          <p:nvPr/>
        </p:nvGraphicFramePr>
        <p:xfrm>
          <a:off x="2734492" y="1260567"/>
          <a:ext cx="7105471" cy="3818709"/>
        </p:xfrm>
        <a:graphic>
          <a:graphicData uri="http://schemas.openxmlformats.org/drawingml/2006/table">
            <a:tbl>
              <a:tblPr/>
              <a:tblGrid>
                <a:gridCol w="2710515">
                  <a:extLst>
                    <a:ext uri="{9D8B030D-6E8A-4147-A177-3AD203B41FA5}">
                      <a16:colId xmlns:a16="http://schemas.microsoft.com/office/drawing/2014/main" val="1713749821"/>
                    </a:ext>
                  </a:extLst>
                </a:gridCol>
                <a:gridCol w="191821">
                  <a:extLst>
                    <a:ext uri="{9D8B030D-6E8A-4147-A177-3AD203B41FA5}">
                      <a16:colId xmlns:a16="http://schemas.microsoft.com/office/drawing/2014/main" val="141668985"/>
                    </a:ext>
                  </a:extLst>
                </a:gridCol>
                <a:gridCol w="758945">
                  <a:extLst>
                    <a:ext uri="{9D8B030D-6E8A-4147-A177-3AD203B41FA5}">
                      <a16:colId xmlns:a16="http://schemas.microsoft.com/office/drawing/2014/main" val="62128849"/>
                    </a:ext>
                  </a:extLst>
                </a:gridCol>
                <a:gridCol w="116760">
                  <a:extLst>
                    <a:ext uri="{9D8B030D-6E8A-4147-A177-3AD203B41FA5}">
                      <a16:colId xmlns:a16="http://schemas.microsoft.com/office/drawing/2014/main" val="622593021"/>
                    </a:ext>
                  </a:extLst>
                </a:gridCol>
                <a:gridCol w="750604">
                  <a:extLst>
                    <a:ext uri="{9D8B030D-6E8A-4147-A177-3AD203B41FA5}">
                      <a16:colId xmlns:a16="http://schemas.microsoft.com/office/drawing/2014/main" val="856284529"/>
                    </a:ext>
                  </a:extLst>
                </a:gridCol>
                <a:gridCol w="116760">
                  <a:extLst>
                    <a:ext uri="{9D8B030D-6E8A-4147-A177-3AD203B41FA5}">
                      <a16:colId xmlns:a16="http://schemas.microsoft.com/office/drawing/2014/main" val="2171362324"/>
                    </a:ext>
                  </a:extLst>
                </a:gridCol>
                <a:gridCol w="808984">
                  <a:extLst>
                    <a:ext uri="{9D8B030D-6E8A-4147-A177-3AD203B41FA5}">
                      <a16:colId xmlns:a16="http://schemas.microsoft.com/office/drawing/2014/main" val="3569283934"/>
                    </a:ext>
                  </a:extLst>
                </a:gridCol>
                <a:gridCol w="183234">
                  <a:extLst>
                    <a:ext uri="{9D8B030D-6E8A-4147-A177-3AD203B41FA5}">
                      <a16:colId xmlns:a16="http://schemas.microsoft.com/office/drawing/2014/main" val="867314493"/>
                    </a:ext>
                  </a:extLst>
                </a:gridCol>
                <a:gridCol w="708904">
                  <a:extLst>
                    <a:ext uri="{9D8B030D-6E8A-4147-A177-3AD203B41FA5}">
                      <a16:colId xmlns:a16="http://schemas.microsoft.com/office/drawing/2014/main" val="2402249326"/>
                    </a:ext>
                  </a:extLst>
                </a:gridCol>
                <a:gridCol w="50040">
                  <a:extLst>
                    <a:ext uri="{9D8B030D-6E8A-4147-A177-3AD203B41FA5}">
                      <a16:colId xmlns:a16="http://schemas.microsoft.com/office/drawing/2014/main" val="2276757141"/>
                    </a:ext>
                  </a:extLst>
                </a:gridCol>
                <a:gridCol w="708904">
                  <a:extLst>
                    <a:ext uri="{9D8B030D-6E8A-4147-A177-3AD203B41FA5}">
                      <a16:colId xmlns:a16="http://schemas.microsoft.com/office/drawing/2014/main" val="1682790440"/>
                    </a:ext>
                  </a:extLst>
                </a:gridCol>
              </a:tblGrid>
              <a:tr h="569443">
                <a:tc>
                  <a:txBody>
                    <a:bodyPr/>
                    <a:lstStyle/>
                    <a:p>
                      <a:pPr algn="l" fontAlgn="ctr"/>
                      <a:r>
                        <a:rPr lang="es-CO" sz="1200" b="1" i="0" u="none" strike="noStrike" dirty="0">
                          <a:effectLst/>
                          <a:latin typeface="Arial Narrow" panose="020B0606020202030204" pitchFamily="34" charset="0"/>
                        </a:rPr>
                        <a:t>CUENTAS POR COBRAR</a:t>
                      </a:r>
                    </a:p>
                  </a:txBody>
                  <a:tcPr marL="5092" marR="5092" marT="5092" marB="0" anchor="ctr">
                    <a:lnL>
                      <a:noFill/>
                    </a:lnL>
                    <a:lnR>
                      <a:noFill/>
                    </a:lnR>
                    <a:lnT>
                      <a:noFill/>
                    </a:lnT>
                    <a:lnB>
                      <a:noFill/>
                    </a:lnB>
                  </a:tcPr>
                </a:tc>
                <a:tc>
                  <a:txBody>
                    <a:bodyPr/>
                    <a:lstStyle/>
                    <a:p>
                      <a:pPr algn="l" fontAlgn="ctr"/>
                      <a:endParaRPr lang="es-CO" sz="1200" b="1" i="0" u="sng"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Al 30 Junio 2017</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ctr" fontAlgn="ctr"/>
                      <a:r>
                        <a:rPr lang="es-CO" sz="1200" b="0" i="0" u="none" strike="noStrike" dirty="0">
                          <a:effectLst/>
                          <a:latin typeface="Arial Narrow" panose="020B0606020202030204" pitchFamily="34" charset="0"/>
                        </a:rPr>
                        <a:t>Al 30 Junio 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ctr" fontAlgn="ctr"/>
                      <a:r>
                        <a:rPr lang="es-CO" sz="1200" b="0" i="0" u="none" strike="noStrike">
                          <a:effectLst/>
                          <a:latin typeface="Arial Narrow" panose="020B0606020202030204" pitchFamily="34" charset="0"/>
                        </a:rPr>
                        <a:t>Al 31 Diciembre 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Variación % Junio</a:t>
                      </a:r>
                      <a:br>
                        <a:rPr lang="es-CO" sz="1200" b="0" i="0" u="none" strike="noStrike" dirty="0">
                          <a:effectLst/>
                          <a:latin typeface="Arial Narrow" panose="020B0606020202030204" pitchFamily="34" charset="0"/>
                        </a:rPr>
                      </a:br>
                      <a:r>
                        <a:rPr lang="es-CO" sz="1200" b="0" i="0" u="none" strike="noStrike" dirty="0">
                          <a:effectLst/>
                          <a:latin typeface="Arial Narrow" panose="020B0606020202030204" pitchFamily="34" charset="0"/>
                        </a:rPr>
                        <a:t>2017-2016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Variación % Junio -Dic</a:t>
                      </a:r>
                      <a:br>
                        <a:rPr lang="es-CO" sz="1200" b="0" i="0" u="none" strike="noStrike" dirty="0">
                          <a:effectLst/>
                          <a:latin typeface="Arial Narrow" panose="020B0606020202030204" pitchFamily="34" charset="0"/>
                        </a:rPr>
                      </a:br>
                      <a:r>
                        <a:rPr lang="es-CO" sz="1200" b="0" i="0" u="none" strike="noStrike" dirty="0">
                          <a:effectLst/>
                          <a:latin typeface="Arial Narrow" panose="020B0606020202030204" pitchFamily="34" charset="0"/>
                        </a:rPr>
                        <a:t>2017-2016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2869936"/>
                  </a:ext>
                </a:extLst>
              </a:tr>
              <a:tr h="193210">
                <a:tc>
                  <a:txBody>
                    <a:bodyPr/>
                    <a:lstStyle/>
                    <a:p>
                      <a:pPr algn="l" fontAlgn="ctr"/>
                      <a:r>
                        <a:rPr lang="es-CO" sz="1200" b="1" i="0" u="none" strike="noStrike">
                          <a:effectLst/>
                          <a:latin typeface="Arial Narrow" panose="020B0606020202030204" pitchFamily="34" charset="0"/>
                        </a:rPr>
                        <a:t>Por prestación de Servicios</a:t>
                      </a:r>
                    </a:p>
                  </a:txBody>
                  <a:tcPr marL="5092" marR="5092" marT="5092"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b"/>
                      <a:r>
                        <a:rPr lang="es-CO" sz="1200" b="0" i="0" u="none" strike="noStrike">
                          <a:solidFill>
                            <a:srgbClr val="FF0000"/>
                          </a:solidFill>
                          <a:effectLst/>
                          <a:latin typeface="Arial Narrow" panose="020B0606020202030204" pitchFamily="34" charset="0"/>
                        </a:rPr>
                        <a:t> </a:t>
                      </a:r>
                    </a:p>
                  </a:txBody>
                  <a:tcPr marL="5092" marR="5092" marT="509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FF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l" fontAlgn="b"/>
                      <a:r>
                        <a:rPr lang="es-CO" sz="1200" b="0" i="0" u="none" strike="noStrike">
                          <a:solidFill>
                            <a:srgbClr val="FF0000"/>
                          </a:solidFill>
                          <a:effectLst/>
                          <a:latin typeface="Arial Narrow" panose="020B0606020202030204" pitchFamily="34" charset="0"/>
                        </a:rPr>
                        <a:t> </a:t>
                      </a:r>
                    </a:p>
                  </a:txBody>
                  <a:tcPr marL="5092" marR="5092" marT="509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96856700"/>
                  </a:ext>
                </a:extLst>
              </a:tr>
              <a:tr h="193210">
                <a:tc>
                  <a:txBody>
                    <a:bodyPr/>
                    <a:lstStyle/>
                    <a:p>
                      <a:pPr algn="l" fontAlgn="ctr"/>
                      <a:r>
                        <a:rPr lang="es-CO" sz="1200" b="0" i="0" u="none" strike="noStrike">
                          <a:effectLst/>
                          <a:latin typeface="Arial Narrow" panose="020B0606020202030204" pitchFamily="34" charset="0"/>
                        </a:rPr>
                        <a:t>FRISCO</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2,241</a:t>
                      </a: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2,651</a:t>
                      </a:r>
                    </a:p>
                  </a:txBody>
                  <a:tcPr marL="5092" marR="5092" marT="5092"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2,908</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-23</a:t>
                      </a:r>
                    </a:p>
                  </a:txBody>
                  <a:tcPr marL="5092" marR="5092" marT="5092" marB="0" anchor="ctr">
                    <a:lnL>
                      <a:noFill/>
                    </a:lnL>
                    <a:lnR>
                      <a:noFill/>
                    </a:lnR>
                    <a:lnT>
                      <a:noFill/>
                    </a:lnT>
                    <a:lnB>
                      <a:noFill/>
                    </a:lnB>
                  </a:tcPr>
                </a:tc>
                <a:extLst>
                  <a:ext uri="{0D108BD9-81ED-4DB2-BD59-A6C34878D82A}">
                    <a16:rowId xmlns:a16="http://schemas.microsoft.com/office/drawing/2014/main" val="3335892216"/>
                  </a:ext>
                </a:extLst>
              </a:tr>
              <a:tr h="193210">
                <a:tc>
                  <a:txBody>
                    <a:bodyPr/>
                    <a:lstStyle/>
                    <a:p>
                      <a:pPr algn="l" fontAlgn="ctr"/>
                      <a:r>
                        <a:rPr lang="es-CO" sz="1200" b="0" i="0" u="none" strike="noStrike">
                          <a:effectLst/>
                          <a:latin typeface="Arial Narrow" panose="020B0606020202030204" pitchFamily="34" charset="0"/>
                        </a:rPr>
                        <a:t>Dirección Nacional de Estupefacientes</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580</a:t>
                      </a: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580</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580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a:noFill/>
                    </a:lnT>
                    <a:lnB>
                      <a:noFill/>
                    </a:lnB>
                  </a:tcPr>
                </a:tc>
                <a:extLst>
                  <a:ext uri="{0D108BD9-81ED-4DB2-BD59-A6C34878D82A}">
                    <a16:rowId xmlns:a16="http://schemas.microsoft.com/office/drawing/2014/main" val="1221229056"/>
                  </a:ext>
                </a:extLst>
              </a:tr>
              <a:tr h="193210">
                <a:tc>
                  <a:txBody>
                    <a:bodyPr/>
                    <a:lstStyle/>
                    <a:p>
                      <a:pPr algn="l" fontAlgn="ctr"/>
                      <a:r>
                        <a:rPr lang="es-CO" sz="1200" b="0" i="0" u="none" strike="noStrike">
                          <a:effectLst/>
                          <a:latin typeface="Arial Narrow" panose="020B0606020202030204" pitchFamily="34" charset="0"/>
                        </a:rPr>
                        <a:t>Acción Social</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400012"/>
                  </a:ext>
                </a:extLst>
              </a:tr>
              <a:tr h="211321">
                <a:tc>
                  <a:txBody>
                    <a:bodyPr/>
                    <a:lstStyle/>
                    <a:p>
                      <a:pPr algn="l" fontAlgn="ctr"/>
                      <a:r>
                        <a:rPr lang="es-CO" sz="1200" b="1" i="0" u="none" strike="noStrike">
                          <a:effectLst/>
                          <a:latin typeface="Arial Narrow" panose="020B0606020202030204" pitchFamily="34" charset="0"/>
                        </a:rPr>
                        <a:t>POR PRESTACION DE SERVICIOS</a:t>
                      </a:r>
                    </a:p>
                  </a:txBody>
                  <a:tcPr marL="5092" marR="5092" marT="5092"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3,220</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3,045</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FF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3,490</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6</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-8</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9275276"/>
                  </a:ext>
                </a:extLst>
              </a:tr>
              <a:tr h="211321">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ctr"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379058723"/>
                  </a:ext>
                </a:extLst>
              </a:tr>
              <a:tr h="211321">
                <a:tc>
                  <a:txBody>
                    <a:bodyPr/>
                    <a:lstStyle/>
                    <a:p>
                      <a:pPr algn="l" fontAlgn="ctr"/>
                      <a:r>
                        <a:rPr lang="es-CO" sz="1200" b="1" i="0" u="none" strike="noStrike">
                          <a:solidFill>
                            <a:srgbClr val="000000"/>
                          </a:solidFill>
                          <a:effectLst/>
                          <a:latin typeface="Arial Narrow" panose="020B0606020202030204" pitchFamily="34" charset="0"/>
                        </a:rPr>
                        <a:t>OTRAS CUENTAS POR COBRAR</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4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endParaRPr lang="es-CO" sz="1200" b="0" i="0" u="none" strike="noStrike" dirty="0">
                        <a:effectLst/>
                        <a:latin typeface="Arial Narrow" panose="020B0606020202030204" pitchFamily="34" charset="0"/>
                      </a:endParaRPr>
                    </a:p>
                  </a:txBody>
                  <a:tcPr marL="5092" marR="15274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092" marR="15274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4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extLst>
                  <a:ext uri="{0D108BD9-81ED-4DB2-BD59-A6C34878D82A}">
                    <a16:rowId xmlns:a16="http://schemas.microsoft.com/office/drawing/2014/main" val="3273745926"/>
                  </a:ext>
                </a:extLst>
              </a:tr>
              <a:tr h="381327">
                <a:tc gridSpan="2">
                  <a:txBody>
                    <a:bodyPr/>
                    <a:lstStyle/>
                    <a:p>
                      <a:pPr algn="l" fontAlgn="ctr"/>
                      <a:r>
                        <a:rPr lang="es-CO" sz="1200" b="0" i="0" u="none" strike="noStrike">
                          <a:solidFill>
                            <a:srgbClr val="000000"/>
                          </a:solidFill>
                          <a:effectLst/>
                          <a:latin typeface="Arial Narrow" panose="020B0606020202030204" pitchFamily="34" charset="0"/>
                        </a:rPr>
                        <a:t>Saldos a favor de impuestos (en el año 2017, clasificados a la cuenta otros activos)</a:t>
                      </a:r>
                    </a:p>
                  </a:txBody>
                  <a:tcPr marL="5092" marR="5092" marT="5092" marB="0" anchor="ctr">
                    <a:lnL>
                      <a:noFill/>
                    </a:lnL>
                    <a:lnR>
                      <a:noFill/>
                    </a:lnR>
                    <a:lnT>
                      <a:noFill/>
                    </a:lnT>
                    <a:lnB>
                      <a:noFill/>
                    </a:lnB>
                  </a:tcPr>
                </a:tc>
                <a:tc hMerge="1">
                  <a:txBody>
                    <a:bodyPr/>
                    <a:lstStyle/>
                    <a:p>
                      <a:endParaRPr lang="es-CO"/>
                    </a:p>
                  </a:txBody>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5,744</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7,566</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092" marR="5092" marT="5092" marB="0" anchor="ctr">
                    <a:lnL>
                      <a:noFill/>
                    </a:lnL>
                    <a:lnR>
                      <a:noFill/>
                    </a:lnR>
                    <a:lnT>
                      <a:noFill/>
                    </a:lnT>
                    <a:lnB>
                      <a:noFill/>
                    </a:lnB>
                  </a:tcPr>
                </a:tc>
                <a:extLst>
                  <a:ext uri="{0D108BD9-81ED-4DB2-BD59-A6C34878D82A}">
                    <a16:rowId xmlns:a16="http://schemas.microsoft.com/office/drawing/2014/main" val="398305884"/>
                  </a:ext>
                </a:extLst>
              </a:tr>
              <a:tr h="211321">
                <a:tc>
                  <a:txBody>
                    <a:bodyPr/>
                    <a:lstStyle/>
                    <a:p>
                      <a:pPr algn="l" fontAlgn="ctr"/>
                      <a:r>
                        <a:rPr lang="es-CO" sz="1200" b="0" i="0" u="none" strike="noStrike">
                          <a:solidFill>
                            <a:srgbClr val="000000"/>
                          </a:solidFill>
                          <a:effectLst/>
                          <a:latin typeface="Arial Narrow" panose="020B0606020202030204" pitchFamily="34" charset="0"/>
                        </a:rPr>
                        <a:t>Pagos por cuenta de terceros</a:t>
                      </a:r>
                    </a:p>
                  </a:txBody>
                  <a:tcPr marL="5092" marR="5092" marT="5092"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5</a:t>
                      </a: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932</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164</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-99</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-97</a:t>
                      </a:r>
                    </a:p>
                  </a:txBody>
                  <a:tcPr marL="5092" marR="5092" marT="5092" marB="0" anchor="ctr">
                    <a:lnL>
                      <a:noFill/>
                    </a:lnL>
                    <a:lnR>
                      <a:noFill/>
                    </a:lnR>
                    <a:lnT>
                      <a:noFill/>
                    </a:lnT>
                    <a:lnB>
                      <a:noFill/>
                    </a:lnB>
                  </a:tcPr>
                </a:tc>
                <a:extLst>
                  <a:ext uri="{0D108BD9-81ED-4DB2-BD59-A6C34878D82A}">
                    <a16:rowId xmlns:a16="http://schemas.microsoft.com/office/drawing/2014/main" val="3741344837"/>
                  </a:ext>
                </a:extLst>
              </a:tr>
              <a:tr h="193210">
                <a:tc>
                  <a:txBody>
                    <a:bodyPr/>
                    <a:lstStyle/>
                    <a:p>
                      <a:pPr algn="l" fontAlgn="ctr"/>
                      <a:r>
                        <a:rPr lang="es-CO" sz="1200" b="0" i="0" u="none" strike="noStrike">
                          <a:solidFill>
                            <a:srgbClr val="000000"/>
                          </a:solidFill>
                          <a:effectLst/>
                          <a:latin typeface="Arial Narrow" panose="020B0606020202030204" pitchFamily="34" charset="0"/>
                        </a:rPr>
                        <a:t>Avances y anticipos entregados</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72</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4</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092" marR="5092" marT="5092" marB="0" anchor="ctr">
                    <a:lnL>
                      <a:noFill/>
                    </a:lnL>
                    <a:lnR>
                      <a:noFill/>
                    </a:lnR>
                    <a:lnT>
                      <a:noFill/>
                    </a:lnT>
                    <a:lnB>
                      <a:noFill/>
                    </a:lnB>
                  </a:tcPr>
                </a:tc>
                <a:extLst>
                  <a:ext uri="{0D108BD9-81ED-4DB2-BD59-A6C34878D82A}">
                    <a16:rowId xmlns:a16="http://schemas.microsoft.com/office/drawing/2014/main" val="1323760509"/>
                  </a:ext>
                </a:extLst>
              </a:tr>
              <a:tr h="211321">
                <a:tc>
                  <a:txBody>
                    <a:bodyPr/>
                    <a:lstStyle/>
                    <a:p>
                      <a:pPr algn="l" fontAlgn="ctr"/>
                      <a:r>
                        <a:rPr lang="es-CO" sz="1200" b="0" i="0" u="none" strike="noStrike">
                          <a:solidFill>
                            <a:srgbClr val="000000"/>
                          </a:solidFill>
                          <a:effectLst/>
                          <a:latin typeface="Arial Narrow" panose="020B0606020202030204" pitchFamily="34" charset="0"/>
                        </a:rPr>
                        <a:t>Embargos</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FF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327</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327</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327</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extLst>
                  <a:ext uri="{0D108BD9-81ED-4DB2-BD59-A6C34878D82A}">
                    <a16:rowId xmlns:a16="http://schemas.microsoft.com/office/drawing/2014/main" val="4198868806"/>
                  </a:ext>
                </a:extLst>
              </a:tr>
              <a:tr h="211321">
                <a:tc>
                  <a:txBody>
                    <a:bodyPr/>
                    <a:lstStyle/>
                    <a:p>
                      <a:pPr algn="l" fontAlgn="ctr"/>
                      <a:r>
                        <a:rPr lang="es-CO" sz="1200" b="0" i="0" u="none" strike="noStrike">
                          <a:solidFill>
                            <a:srgbClr val="000000"/>
                          </a:solidFill>
                          <a:effectLst/>
                          <a:latin typeface="Arial Narrow" panose="020B0606020202030204" pitchFamily="34" charset="0"/>
                        </a:rPr>
                        <a:t>Otros deudores de menor cuantía</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29</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66</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-56</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802687"/>
                  </a:ext>
                </a:extLst>
              </a:tr>
              <a:tr h="211321">
                <a:tc>
                  <a:txBody>
                    <a:bodyPr/>
                    <a:lstStyle/>
                    <a:p>
                      <a:pPr algn="l" fontAlgn="ctr"/>
                      <a:r>
                        <a:rPr lang="es-CO" sz="1200" b="1" i="0" u="none" strike="noStrike" dirty="0">
                          <a:effectLst/>
                          <a:latin typeface="Arial Narrow" panose="020B0606020202030204" pitchFamily="34" charset="0"/>
                        </a:rPr>
                        <a:t>TOTAL OTRAS CUENTAS POR COBRAR</a:t>
                      </a:r>
                    </a:p>
                  </a:txBody>
                  <a:tcPr marL="5092" marR="5092" marT="5092"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361</a:t>
                      </a: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7,142</a:t>
                      </a: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8,091</a:t>
                      </a: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-95</a:t>
                      </a: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-96</a:t>
                      </a:r>
                    </a:p>
                  </a:txBody>
                  <a:tcPr marL="5092" marR="5092" marT="509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3852857"/>
                  </a:ext>
                </a:extLst>
              </a:tr>
              <a:tr h="211321">
                <a:tc>
                  <a:txBody>
                    <a:bodyPr/>
                    <a:lstStyle/>
                    <a:p>
                      <a:pPr algn="l" fontAlgn="ctr"/>
                      <a:r>
                        <a:rPr lang="es-CO" sz="1200" b="0" i="0" u="none" strike="noStrike">
                          <a:solidFill>
                            <a:srgbClr val="000000"/>
                          </a:solidFill>
                          <a:effectLst/>
                          <a:latin typeface="Arial Narrow" panose="020B0606020202030204" pitchFamily="34" charset="0"/>
                        </a:rPr>
                        <a:t>Deterioro</a:t>
                      </a:r>
                    </a:p>
                  </a:txBody>
                  <a:tcPr marL="5092" marR="5092" marT="5092"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-598</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-598</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-598</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1343398"/>
                  </a:ext>
                </a:extLst>
              </a:tr>
              <a:tr h="211321">
                <a:tc>
                  <a:txBody>
                    <a:bodyPr/>
                    <a:lstStyle/>
                    <a:p>
                      <a:pPr algn="l" fontAlgn="ctr"/>
                      <a:r>
                        <a:rPr lang="es-CO" sz="1200" b="1" i="0" u="none" strike="noStrike">
                          <a:solidFill>
                            <a:srgbClr val="000000"/>
                          </a:solidFill>
                          <a:effectLst/>
                          <a:latin typeface="Arial Narrow" panose="020B0606020202030204" pitchFamily="34" charset="0"/>
                        </a:rPr>
                        <a:t>TOTAL CUENTAS POR COBRAR</a:t>
                      </a:r>
                    </a:p>
                  </a:txBody>
                  <a:tcPr marL="5092" marR="5092" marT="5092"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2,982</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9,588</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10,984</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-69</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-73</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271966"/>
                  </a:ext>
                </a:extLst>
              </a:tr>
            </a:tbl>
          </a:graphicData>
        </a:graphic>
      </p:graphicFrame>
      <p:sp>
        <p:nvSpPr>
          <p:cNvPr id="10" name="Rectángulo 9"/>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48549289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Rectángulo 9"/>
          <p:cNvSpPr>
            <a:spLocks noChangeArrowheads="1"/>
          </p:cNvSpPr>
          <p:nvPr/>
        </p:nvSpPr>
        <p:spPr bwMode="auto">
          <a:xfrm>
            <a:off x="2622370" y="5595140"/>
            <a:ext cx="7100506" cy="65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CO" altLang="es-CO" sz="914" dirty="0">
                <a:solidFill>
                  <a:srgbClr val="000000"/>
                </a:solidFill>
                <a:latin typeface="Arial Narrow" panose="020B0606020202030204" pitchFamily="34" charset="0"/>
              </a:rPr>
              <a:t>2) </a:t>
            </a:r>
            <a:r>
              <a:rPr lang="es-CO" altLang="es-CO" sz="914" dirty="0">
                <a:latin typeface="Arial Narrow" panose="020B0606020202030204" pitchFamily="34" charset="0"/>
              </a:rPr>
              <a:t>Seguros: El saldo representa las pólizas de seguros:  i) responsabilidad civil a directores y administradores ,ii) seguros todo riesgo sobre vehículos,, iii) seguros de vehículo SOAT y iv) seguro bienes propios</a:t>
            </a:r>
          </a:p>
          <a:p>
            <a:pPr algn="just" eaLnBrk="1" hangingPunct="1"/>
            <a:endParaRPr lang="es-CO" altLang="es-CO" sz="914" dirty="0">
              <a:latin typeface="Arial Narrow" panose="020B0606020202030204" pitchFamily="34" charset="0"/>
            </a:endParaRPr>
          </a:p>
          <a:p>
            <a:pPr algn="just" eaLnBrk="1" hangingPunct="1"/>
            <a:r>
              <a:rPr lang="es-CO" altLang="es-CO" sz="914" dirty="0">
                <a:solidFill>
                  <a:srgbClr val="000000"/>
                </a:solidFill>
                <a:latin typeface="Arial Narrow" panose="020B0606020202030204" pitchFamily="34" charset="0"/>
              </a:rPr>
              <a:t>3) </a:t>
            </a:r>
            <a:r>
              <a:rPr lang="es-CO" altLang="es-CO" sz="914" dirty="0">
                <a:latin typeface="Arial Narrow" panose="020B0606020202030204" pitchFamily="34" charset="0"/>
              </a:rPr>
              <a:t>Saldos a favor de impuestos: a) anticipos sobre renta $118 a) retención en la fuente: $1.595. b)Saldo a favor Renta: $6.724  c) Saldo a favor CREE: $652. </a:t>
            </a:r>
          </a:p>
        </p:txBody>
      </p:sp>
      <p:pic>
        <p:nvPicPr>
          <p:cNvPr id="11267"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49368" y="6220017"/>
            <a:ext cx="1851659" cy="328749"/>
          </a:xfrm>
        </p:spPr>
        <p:txBody>
          <a:bodyPr/>
          <a:lstStyle/>
          <a:p>
            <a:pPr>
              <a:defRPr/>
            </a:pPr>
            <a:fld id="{D8A3C7A5-883A-41A5-8A2D-9BEE3EF15329}" type="slidenum">
              <a:rPr lang="es-ES"/>
              <a:pPr>
                <a:defRPr/>
              </a:pPr>
              <a:t>10</a:t>
            </a:fld>
            <a:endParaRPr lang="es-ES" dirty="0"/>
          </a:p>
        </p:txBody>
      </p:sp>
      <p:sp>
        <p:nvSpPr>
          <p:cNvPr id="9" name="Título 1"/>
          <p:cNvSpPr txBox="1">
            <a:spLocks/>
          </p:cNvSpPr>
          <p:nvPr/>
        </p:nvSpPr>
        <p:spPr>
          <a:xfrm>
            <a:off x="4079966" y="670561"/>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11271" name="Rectángulo 7"/>
          <p:cNvSpPr>
            <a:spLocks noChangeArrowheads="1"/>
          </p:cNvSpPr>
          <p:nvPr/>
        </p:nvSpPr>
        <p:spPr bwMode="auto">
          <a:xfrm>
            <a:off x="2622369" y="5011853"/>
            <a:ext cx="7013207" cy="65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CO" altLang="es-CO" sz="914" dirty="0">
                <a:solidFill>
                  <a:srgbClr val="000000"/>
                </a:solidFill>
                <a:latin typeface="Arial Narrow" panose="020B0606020202030204" pitchFamily="34" charset="0"/>
              </a:rPr>
              <a:t>1) Arriendos: Contrato 42 suscrito con la sociedad Valle Nevado S.A, adecuación y mantenimiento de la oficina donde funciona la regional Medellín, el valor de este mantenimiento es reconocido como  arrendamientos que cubre 38 meses a partir del diciembre de 2015.</a:t>
            </a:r>
            <a:r>
              <a:rPr lang="es-CO" altLang="es-CO" sz="914" dirty="0">
                <a:latin typeface="Arial Narrow" panose="020B0606020202030204" pitchFamily="34" charset="0"/>
              </a:rPr>
              <a:t>; Contrato con </a:t>
            </a:r>
            <a:r>
              <a:rPr lang="es-CO" altLang="es-CO" sz="914" dirty="0" err="1">
                <a:latin typeface="Arial Narrow" panose="020B0606020202030204" pitchFamily="34" charset="0"/>
              </a:rPr>
              <a:t>Promocol</a:t>
            </a:r>
            <a:r>
              <a:rPr lang="es-CO" altLang="es-CO" sz="914" dirty="0">
                <a:latin typeface="Arial Narrow" panose="020B0606020202030204" pitchFamily="34" charset="0"/>
              </a:rPr>
              <a:t>, adecuación y mantenimiento de la oficina regional Barranquilla por 41 meses a partir de feb 2017</a:t>
            </a:r>
          </a:p>
          <a:p>
            <a:pPr algn="just" eaLnBrk="1" hangingPunct="1"/>
            <a:endParaRPr lang="es-CO" altLang="es-CO" sz="914" dirty="0">
              <a:latin typeface="Arial Narrow" panose="020B0606020202030204" pitchFamily="34" charset="0"/>
            </a:endParaRPr>
          </a:p>
        </p:txBody>
      </p:sp>
      <p:sp>
        <p:nvSpPr>
          <p:cNvPr id="17" name="Botón de acción: ir hacia atrás o anterior 16">
            <a:hlinkClick r:id="rId3" action="ppaction://hlinksldjump" highlightClick="1"/>
          </p:cNvPr>
          <p:cNvSpPr/>
          <p:nvPr/>
        </p:nvSpPr>
        <p:spPr>
          <a:xfrm>
            <a:off x="2227218" y="1466306"/>
            <a:ext cx="327660" cy="13171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8" name="Botón de acción: ir hacia atrás o anterior 17">
            <a:hlinkClick r:id="rId3" action="ppaction://hlinksldjump" highlightClick="1"/>
          </p:cNvPr>
          <p:cNvSpPr/>
          <p:nvPr/>
        </p:nvSpPr>
        <p:spPr>
          <a:xfrm>
            <a:off x="2251166" y="3126378"/>
            <a:ext cx="280852" cy="13933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13" name="Tabla 12"/>
          <p:cNvGraphicFramePr>
            <a:graphicFrameLocks noGrp="1"/>
          </p:cNvGraphicFramePr>
          <p:nvPr/>
        </p:nvGraphicFramePr>
        <p:xfrm>
          <a:off x="2622370" y="1276895"/>
          <a:ext cx="7106555" cy="3421080"/>
        </p:xfrm>
        <a:graphic>
          <a:graphicData uri="http://schemas.openxmlformats.org/drawingml/2006/table">
            <a:tbl>
              <a:tblPr/>
              <a:tblGrid>
                <a:gridCol w="2710930">
                  <a:extLst>
                    <a:ext uri="{9D8B030D-6E8A-4147-A177-3AD203B41FA5}">
                      <a16:colId xmlns:a16="http://schemas.microsoft.com/office/drawing/2014/main" val="821167208"/>
                    </a:ext>
                  </a:extLst>
                </a:gridCol>
                <a:gridCol w="191850">
                  <a:extLst>
                    <a:ext uri="{9D8B030D-6E8A-4147-A177-3AD203B41FA5}">
                      <a16:colId xmlns:a16="http://schemas.microsoft.com/office/drawing/2014/main" val="3761679783"/>
                    </a:ext>
                  </a:extLst>
                </a:gridCol>
                <a:gridCol w="759061">
                  <a:extLst>
                    <a:ext uri="{9D8B030D-6E8A-4147-A177-3AD203B41FA5}">
                      <a16:colId xmlns:a16="http://schemas.microsoft.com/office/drawing/2014/main" val="45739846"/>
                    </a:ext>
                  </a:extLst>
                </a:gridCol>
                <a:gridCol w="116778">
                  <a:extLst>
                    <a:ext uri="{9D8B030D-6E8A-4147-A177-3AD203B41FA5}">
                      <a16:colId xmlns:a16="http://schemas.microsoft.com/office/drawing/2014/main" val="650240273"/>
                    </a:ext>
                  </a:extLst>
                </a:gridCol>
                <a:gridCol w="750718">
                  <a:extLst>
                    <a:ext uri="{9D8B030D-6E8A-4147-A177-3AD203B41FA5}">
                      <a16:colId xmlns:a16="http://schemas.microsoft.com/office/drawing/2014/main" val="3816636313"/>
                    </a:ext>
                  </a:extLst>
                </a:gridCol>
                <a:gridCol w="116778">
                  <a:extLst>
                    <a:ext uri="{9D8B030D-6E8A-4147-A177-3AD203B41FA5}">
                      <a16:colId xmlns:a16="http://schemas.microsoft.com/office/drawing/2014/main" val="2451425073"/>
                    </a:ext>
                  </a:extLst>
                </a:gridCol>
                <a:gridCol w="809108">
                  <a:extLst>
                    <a:ext uri="{9D8B030D-6E8A-4147-A177-3AD203B41FA5}">
                      <a16:colId xmlns:a16="http://schemas.microsoft.com/office/drawing/2014/main" val="85878353"/>
                    </a:ext>
                  </a:extLst>
                </a:gridCol>
                <a:gridCol w="183258">
                  <a:extLst>
                    <a:ext uri="{9D8B030D-6E8A-4147-A177-3AD203B41FA5}">
                      <a16:colId xmlns:a16="http://schemas.microsoft.com/office/drawing/2014/main" val="2470917139"/>
                    </a:ext>
                  </a:extLst>
                </a:gridCol>
                <a:gridCol w="709013">
                  <a:extLst>
                    <a:ext uri="{9D8B030D-6E8A-4147-A177-3AD203B41FA5}">
                      <a16:colId xmlns:a16="http://schemas.microsoft.com/office/drawing/2014/main" val="2264214354"/>
                    </a:ext>
                  </a:extLst>
                </a:gridCol>
                <a:gridCol w="50048">
                  <a:extLst>
                    <a:ext uri="{9D8B030D-6E8A-4147-A177-3AD203B41FA5}">
                      <a16:colId xmlns:a16="http://schemas.microsoft.com/office/drawing/2014/main" val="841718203"/>
                    </a:ext>
                  </a:extLst>
                </a:gridCol>
                <a:gridCol w="709013">
                  <a:extLst>
                    <a:ext uri="{9D8B030D-6E8A-4147-A177-3AD203B41FA5}">
                      <a16:colId xmlns:a16="http://schemas.microsoft.com/office/drawing/2014/main" val="3653372271"/>
                    </a:ext>
                  </a:extLst>
                </a:gridCol>
              </a:tblGrid>
              <a:tr h="457938">
                <a:tc>
                  <a:txBody>
                    <a:bodyPr/>
                    <a:lstStyle/>
                    <a:p>
                      <a:pPr algn="l" fontAlgn="ctr"/>
                      <a:r>
                        <a:rPr lang="es-CO" sz="1200" b="1" i="0" u="none" strike="noStrike" dirty="0">
                          <a:solidFill>
                            <a:srgbClr val="000000"/>
                          </a:solidFill>
                          <a:effectLst/>
                          <a:latin typeface="Arial Narrow" panose="020B0606020202030204" pitchFamily="34" charset="0"/>
                        </a:rPr>
                        <a:t>PROPIEDAD PLANTA Y EQUIPO</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Junio 2017</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31 Junio 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2" marR="5092" marT="509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284456"/>
                  </a:ext>
                </a:extLst>
              </a:tr>
              <a:tr h="211342">
                <a:tc>
                  <a:txBody>
                    <a:bodyPr/>
                    <a:lstStyle/>
                    <a:p>
                      <a:pPr algn="l" fontAlgn="b"/>
                      <a:r>
                        <a:rPr lang="es-CO" sz="1200" b="0" i="0" u="none" strike="noStrike" dirty="0">
                          <a:effectLst/>
                          <a:latin typeface="Arial Narrow" panose="020B0606020202030204" pitchFamily="34" charset="0"/>
                        </a:rPr>
                        <a:t>Maquinaria y equipo</a:t>
                      </a:r>
                    </a:p>
                  </a:txBody>
                  <a:tcPr marL="5092" marR="5092" marT="5092"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244</a:t>
                      </a: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244</a:t>
                      </a: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244</a:t>
                      </a: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7364586"/>
                  </a:ext>
                </a:extLst>
              </a:tr>
              <a:tr h="211342">
                <a:tc>
                  <a:txBody>
                    <a:bodyPr/>
                    <a:lstStyle/>
                    <a:p>
                      <a:pPr algn="l" fontAlgn="b"/>
                      <a:r>
                        <a:rPr lang="es-CO" sz="1200" b="0" i="0" u="none" strike="noStrike">
                          <a:effectLst/>
                          <a:latin typeface="Arial Narrow" panose="020B0606020202030204" pitchFamily="34" charset="0"/>
                        </a:rPr>
                        <a:t>Muebles, enseres y equipo de oficina</a:t>
                      </a:r>
                    </a:p>
                  </a:txBody>
                  <a:tcPr marL="5092" marR="5092" marT="5092"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211</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202</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202</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092" marR="5092" marT="5092" marB="0" anchor="ctr">
                    <a:lnL>
                      <a:noFill/>
                    </a:lnL>
                    <a:lnR>
                      <a:noFill/>
                    </a:lnR>
                    <a:lnT>
                      <a:noFill/>
                    </a:lnT>
                    <a:lnB>
                      <a:noFill/>
                    </a:lnB>
                  </a:tcPr>
                </a:tc>
                <a:extLst>
                  <a:ext uri="{0D108BD9-81ED-4DB2-BD59-A6C34878D82A}">
                    <a16:rowId xmlns:a16="http://schemas.microsoft.com/office/drawing/2014/main" val="1325503658"/>
                  </a:ext>
                </a:extLst>
              </a:tr>
              <a:tr h="211342">
                <a:tc>
                  <a:txBody>
                    <a:bodyPr/>
                    <a:lstStyle/>
                    <a:p>
                      <a:pPr algn="l" fontAlgn="b"/>
                      <a:r>
                        <a:rPr lang="es-CO" sz="1200" b="0" i="0" u="none" strike="noStrike">
                          <a:effectLst/>
                          <a:latin typeface="Arial Narrow" panose="020B0606020202030204" pitchFamily="34" charset="0"/>
                        </a:rPr>
                        <a:t>Equipos de comunicación y computación</a:t>
                      </a:r>
                    </a:p>
                  </a:txBody>
                  <a:tcPr marL="5092" marR="5092" marT="5092"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277</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239</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262</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16</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a:t>
                      </a:r>
                    </a:p>
                  </a:txBody>
                  <a:tcPr marL="5092" marR="5092" marT="5092" marB="0" anchor="ctr">
                    <a:lnL>
                      <a:noFill/>
                    </a:lnL>
                    <a:lnR>
                      <a:noFill/>
                    </a:lnR>
                    <a:lnT>
                      <a:noFill/>
                    </a:lnT>
                    <a:lnB>
                      <a:noFill/>
                    </a:lnB>
                  </a:tcPr>
                </a:tc>
                <a:extLst>
                  <a:ext uri="{0D108BD9-81ED-4DB2-BD59-A6C34878D82A}">
                    <a16:rowId xmlns:a16="http://schemas.microsoft.com/office/drawing/2014/main" val="1051867964"/>
                  </a:ext>
                </a:extLst>
              </a:tr>
              <a:tr h="211342">
                <a:tc>
                  <a:txBody>
                    <a:bodyPr/>
                    <a:lstStyle/>
                    <a:p>
                      <a:pPr algn="l" fontAlgn="b"/>
                      <a:r>
                        <a:rPr lang="es-CO" sz="1200" b="0" i="0" u="none" strike="noStrike">
                          <a:effectLst/>
                          <a:latin typeface="Arial Narrow" panose="020B0606020202030204" pitchFamily="34" charset="0"/>
                        </a:rPr>
                        <a:t>Depreciación acumulada </a:t>
                      </a:r>
                    </a:p>
                  </a:txBody>
                  <a:tcPr marL="5092" marR="5092" marT="5092"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-310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-195</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-247</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59</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26</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624916"/>
                  </a:ext>
                </a:extLst>
              </a:tr>
              <a:tr h="211342">
                <a:tc>
                  <a:txBody>
                    <a:bodyPr/>
                    <a:lstStyle/>
                    <a:p>
                      <a:pPr algn="l" fontAlgn="ctr"/>
                      <a:r>
                        <a:rPr lang="es-CO" sz="1200" b="1" i="0" u="none" strike="noStrike">
                          <a:solidFill>
                            <a:srgbClr val="000000"/>
                          </a:solidFill>
                          <a:effectLst/>
                          <a:latin typeface="Arial Narrow" panose="020B0606020202030204" pitchFamily="34" charset="0"/>
                        </a:rPr>
                        <a:t>TOTAL PROPIEDAD PLANTA Y EQUIPO</a:t>
                      </a:r>
                    </a:p>
                  </a:txBody>
                  <a:tcPr marL="5092" marR="5092"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422</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491</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1" i="0" u="none" strike="noStrike">
                          <a:effectLst/>
                          <a:latin typeface="Arial Narrow" panose="020B0606020202030204" pitchFamily="34" charset="0"/>
                        </a:rPr>
                        <a:t>461</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-14</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-8</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964948"/>
                  </a:ext>
                </a:extLst>
              </a:tr>
              <a:tr h="211342">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092" marR="5092" marT="5092" marB="0" anchor="ctr">
                    <a:lnL>
                      <a:noFill/>
                    </a:lnL>
                    <a:lnR>
                      <a:noFill/>
                    </a:lnR>
                    <a:lnT>
                      <a:noFill/>
                    </a:lnT>
                    <a:lnB>
                      <a:noFill/>
                    </a:lnB>
                    <a:solidFill>
                      <a:srgbClr val="FFFFFF"/>
                    </a:solidFill>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092" marR="5092" marT="5092" marB="0" anchor="ctr">
                    <a:lnL>
                      <a:noFill/>
                    </a:lnL>
                    <a:lnR>
                      <a:noFill/>
                    </a:lnR>
                    <a:lnT>
                      <a:noFill/>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endParaRPr lang="es-CO" sz="1200" b="0" i="0" u="none" strike="noStrike" dirty="0">
                        <a:effectLst/>
                        <a:latin typeface="Arial Narrow" panose="020B0606020202030204" pitchFamily="34" charset="0"/>
                      </a:endParaRPr>
                    </a:p>
                  </a:txBody>
                  <a:tcPr marL="5092" marR="152766"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a:noFill/>
                    </a:lnT>
                    <a:lnB>
                      <a:noFill/>
                    </a:lnB>
                  </a:tcPr>
                </a:tc>
                <a:tc>
                  <a:txBody>
                    <a:bodyPr/>
                    <a:lstStyle/>
                    <a:p>
                      <a:pPr algn="ctr"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ctr"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155861532"/>
                  </a:ext>
                </a:extLst>
              </a:tr>
              <a:tr h="211342">
                <a:tc>
                  <a:txBody>
                    <a:bodyPr/>
                    <a:lstStyle/>
                    <a:p>
                      <a:pPr algn="l" fontAlgn="ctr"/>
                      <a:r>
                        <a:rPr lang="es-CO" sz="1200" b="1" i="0" u="none" strike="noStrike">
                          <a:solidFill>
                            <a:srgbClr val="000000"/>
                          </a:solidFill>
                          <a:effectLst/>
                          <a:latin typeface="Arial Narrow" panose="020B0606020202030204" pitchFamily="34" charset="0"/>
                        </a:rPr>
                        <a:t>OTROS ACTIVOS</a:t>
                      </a:r>
                    </a:p>
                  </a:txBody>
                  <a:tcPr marL="5092" marR="5092" marT="5092" marB="0" anchor="ctr">
                    <a:lnL>
                      <a:noFill/>
                    </a:lnL>
                    <a:lnR>
                      <a:noFill/>
                    </a:lnR>
                    <a:lnT>
                      <a:noFill/>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092" marR="152766"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extLst>
                  <a:ext uri="{0D108BD9-81ED-4DB2-BD59-A6C34878D82A}">
                    <a16:rowId xmlns:a16="http://schemas.microsoft.com/office/drawing/2014/main" val="4109571316"/>
                  </a:ext>
                </a:extLst>
              </a:tr>
              <a:tr h="211342">
                <a:tc>
                  <a:txBody>
                    <a:bodyPr/>
                    <a:lstStyle/>
                    <a:p>
                      <a:pPr algn="l" fontAlgn="b"/>
                      <a:r>
                        <a:rPr lang="es-CO" sz="1200" b="0" i="0" u="none" strike="noStrike">
                          <a:effectLst/>
                          <a:latin typeface="Arial Narrow" panose="020B0606020202030204" pitchFamily="34" charset="0"/>
                        </a:rPr>
                        <a:t>Bienes y Servicios Pagados por Anticipado</a:t>
                      </a:r>
                    </a:p>
                  </a:txBody>
                  <a:tcPr marL="5092" marR="5092" marT="5092" marB="0" anchor="b">
                    <a:lnL>
                      <a:noFill/>
                    </a:lnL>
                    <a:lnR>
                      <a:noFill/>
                    </a:lnR>
                    <a:lnT>
                      <a:noFill/>
                    </a:lnT>
                    <a:lnB>
                      <a:noFill/>
                    </a:lnB>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ctr" fontAlgn="ctr"/>
                      <a:endParaRPr lang="es-CO" sz="1200" b="1" i="0" u="none" strike="noStrike" dirty="0">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extLst>
                  <a:ext uri="{0D108BD9-81ED-4DB2-BD59-A6C34878D82A}">
                    <a16:rowId xmlns:a16="http://schemas.microsoft.com/office/drawing/2014/main" val="2113328507"/>
                  </a:ext>
                </a:extLst>
              </a:tr>
              <a:tr h="211342">
                <a:tc>
                  <a:txBody>
                    <a:bodyPr/>
                    <a:lstStyle/>
                    <a:p>
                      <a:pPr algn="l" fontAlgn="b"/>
                      <a:r>
                        <a:rPr lang="es-CO" sz="1200" b="0" i="0" u="none" strike="noStrike">
                          <a:effectLst/>
                          <a:latin typeface="Arial Narrow" panose="020B0606020202030204" pitchFamily="34" charset="0"/>
                        </a:rPr>
                        <a:t>Arriendos</a:t>
                      </a:r>
                    </a:p>
                  </a:txBody>
                  <a:tcPr marL="5092" marR="5092" marT="5092" marB="0" anchor="b">
                    <a:lnL>
                      <a:noFill/>
                    </a:lnL>
                    <a:lnR>
                      <a:noFill/>
                    </a:lnR>
                    <a:lnT>
                      <a:noFill/>
                    </a:lnT>
                    <a:lnB>
                      <a:noFill/>
                    </a:lnB>
                  </a:tcPr>
                </a:tc>
                <a:tc>
                  <a:txBody>
                    <a:bodyPr/>
                    <a:lstStyle/>
                    <a:p>
                      <a:pPr algn="ctr" fontAlgn="b"/>
                      <a:r>
                        <a:rPr lang="es-CO" sz="1200" b="0" i="0" u="none" strike="noStrike">
                          <a:effectLst/>
                          <a:latin typeface="Arial Narrow" panose="020B0606020202030204" pitchFamily="34" charset="0"/>
                        </a:rPr>
                        <a:t>(1)</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413</a:t>
                      </a:r>
                    </a:p>
                  </a:txBody>
                  <a:tcPr marL="5092" marR="5092" marT="5092" marB="0" anchor="ctr">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289</a:t>
                      </a:r>
                    </a:p>
                  </a:txBody>
                  <a:tcPr marL="5092" marR="5092" marT="5092" marB="0" anchor="ctr">
                    <a:lnL>
                      <a:noFill/>
                    </a:lnL>
                    <a:lnR>
                      <a:noFill/>
                    </a:lnR>
                    <a:lnT>
                      <a:noFill/>
                    </a:lnT>
                    <a:lnB>
                      <a:noFill/>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232</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43</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78</a:t>
                      </a:r>
                    </a:p>
                  </a:txBody>
                  <a:tcPr marL="5092" marR="5092" marT="5092" marB="0" anchor="ctr">
                    <a:lnL>
                      <a:noFill/>
                    </a:lnL>
                    <a:lnR>
                      <a:noFill/>
                    </a:lnR>
                    <a:lnT>
                      <a:noFill/>
                    </a:lnT>
                    <a:lnB>
                      <a:noFill/>
                    </a:lnB>
                  </a:tcPr>
                </a:tc>
                <a:extLst>
                  <a:ext uri="{0D108BD9-81ED-4DB2-BD59-A6C34878D82A}">
                    <a16:rowId xmlns:a16="http://schemas.microsoft.com/office/drawing/2014/main" val="2474641783"/>
                  </a:ext>
                </a:extLst>
              </a:tr>
              <a:tr h="211342">
                <a:tc>
                  <a:txBody>
                    <a:bodyPr/>
                    <a:lstStyle/>
                    <a:p>
                      <a:pPr algn="l" fontAlgn="b"/>
                      <a:r>
                        <a:rPr lang="es-CO" sz="1200" b="0" i="0" u="none" strike="noStrike">
                          <a:effectLst/>
                          <a:latin typeface="Arial Narrow" panose="020B0606020202030204" pitchFamily="34" charset="0"/>
                        </a:rPr>
                        <a:t>Seguros</a:t>
                      </a:r>
                    </a:p>
                  </a:txBody>
                  <a:tcPr marL="5092" marR="5092" marT="5092" marB="0" anchor="b">
                    <a:lnL>
                      <a:noFill/>
                    </a:lnL>
                    <a:lnR>
                      <a:noFill/>
                    </a:lnR>
                    <a:lnT>
                      <a:noFill/>
                    </a:lnT>
                    <a:lnB>
                      <a:noFill/>
                    </a:lnB>
                  </a:tcPr>
                </a:tc>
                <a:tc>
                  <a:txBody>
                    <a:bodyPr/>
                    <a:lstStyle/>
                    <a:p>
                      <a:pPr algn="ctr" fontAlgn="b"/>
                      <a:r>
                        <a:rPr lang="es-CO" sz="1200" b="0" i="0" u="none" strike="noStrike">
                          <a:effectLst/>
                          <a:latin typeface="Arial Narrow" panose="020B0606020202030204" pitchFamily="34" charset="0"/>
                        </a:rPr>
                        <a:t>(2)</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127</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177</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18</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-28</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609</a:t>
                      </a:r>
                    </a:p>
                  </a:txBody>
                  <a:tcPr marL="5092" marR="5092" marT="5092" marB="0" anchor="ctr">
                    <a:lnL>
                      <a:noFill/>
                    </a:lnL>
                    <a:lnR>
                      <a:noFill/>
                    </a:lnR>
                    <a:lnT>
                      <a:noFill/>
                    </a:lnT>
                    <a:lnB>
                      <a:noFill/>
                    </a:lnB>
                  </a:tcPr>
                </a:tc>
                <a:extLst>
                  <a:ext uri="{0D108BD9-81ED-4DB2-BD59-A6C34878D82A}">
                    <a16:rowId xmlns:a16="http://schemas.microsoft.com/office/drawing/2014/main" val="3134928779"/>
                  </a:ext>
                </a:extLst>
              </a:tr>
              <a:tr h="211342">
                <a:tc>
                  <a:txBody>
                    <a:bodyPr/>
                    <a:lstStyle/>
                    <a:p>
                      <a:pPr algn="l" fontAlgn="b"/>
                      <a:r>
                        <a:rPr lang="es-CO" sz="1200" b="0" i="0" u="none" strike="noStrike" dirty="0">
                          <a:effectLst/>
                          <a:latin typeface="Arial Narrow" panose="020B0606020202030204" pitchFamily="34" charset="0"/>
                        </a:rPr>
                        <a:t>Avances y anticipos</a:t>
                      </a:r>
                    </a:p>
                  </a:txBody>
                  <a:tcPr marL="5092" marR="5092" marT="5092" marB="0" anchor="b">
                    <a:lnL>
                      <a:noFill/>
                    </a:lnL>
                    <a:lnR>
                      <a:noFill/>
                    </a:lnR>
                    <a:lnT>
                      <a:noFill/>
                    </a:lnT>
                    <a:lnB>
                      <a:noFill/>
                    </a:lnB>
                  </a:tcPr>
                </a:tc>
                <a:tc>
                  <a:txBody>
                    <a:bodyPr/>
                    <a:lstStyle/>
                    <a:p>
                      <a:pPr algn="ctr" fontAlgn="b"/>
                      <a:r>
                        <a:rPr lang="es-CO" sz="1200" b="0" i="0" u="none" strike="noStrike">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8</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extLst>
                  <a:ext uri="{0D108BD9-81ED-4DB2-BD59-A6C34878D82A}">
                    <a16:rowId xmlns:a16="http://schemas.microsoft.com/office/drawing/2014/main" val="898385361"/>
                  </a:ext>
                </a:extLst>
              </a:tr>
              <a:tr h="211342">
                <a:tc>
                  <a:txBody>
                    <a:bodyPr/>
                    <a:lstStyle/>
                    <a:p>
                      <a:pPr algn="l" fontAlgn="b"/>
                      <a:r>
                        <a:rPr lang="es-CO" sz="1200" b="0" i="0" u="none" strike="noStrike">
                          <a:effectLst/>
                          <a:latin typeface="Arial Narrow" panose="020B0606020202030204" pitchFamily="34" charset="0"/>
                        </a:rPr>
                        <a:t>Anticipo impuesto sobre la renta</a:t>
                      </a:r>
                    </a:p>
                  </a:txBody>
                  <a:tcPr marL="5092" marR="5092" marT="5092" marB="0" anchor="b">
                    <a:lnL>
                      <a:noFill/>
                    </a:lnL>
                    <a:lnR>
                      <a:noFill/>
                    </a:lnR>
                    <a:lnT>
                      <a:noFill/>
                    </a:lnT>
                    <a:lnB>
                      <a:noFill/>
                    </a:lnB>
                  </a:tcPr>
                </a:tc>
                <a:tc>
                  <a:txBody>
                    <a:bodyPr/>
                    <a:lstStyle/>
                    <a:p>
                      <a:pPr algn="ctr" fontAlgn="b"/>
                      <a:r>
                        <a:rPr lang="es-CO" sz="1200" b="0" i="0" u="none" strike="noStrike">
                          <a:effectLst/>
                          <a:latin typeface="Arial Narrow" panose="020B0606020202030204" pitchFamily="34" charset="0"/>
                        </a:rPr>
                        <a:t>(3)</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9,088</a:t>
                      </a:r>
                    </a:p>
                  </a:txBody>
                  <a:tcPr marL="5092" marR="5092" marT="5092"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a:noFill/>
                    </a:lnB>
                  </a:tcPr>
                </a:tc>
                <a:extLst>
                  <a:ext uri="{0D108BD9-81ED-4DB2-BD59-A6C34878D82A}">
                    <a16:rowId xmlns:a16="http://schemas.microsoft.com/office/drawing/2014/main" val="1860546865"/>
                  </a:ext>
                </a:extLst>
              </a:tr>
              <a:tr h="211342">
                <a:tc>
                  <a:txBody>
                    <a:bodyPr/>
                    <a:lstStyle/>
                    <a:p>
                      <a:pPr algn="l" fontAlgn="b"/>
                      <a:r>
                        <a:rPr lang="es-CO" sz="1200" b="0" i="0" u="none" strike="noStrike">
                          <a:effectLst/>
                          <a:latin typeface="Arial Narrow" panose="020B0606020202030204" pitchFamily="34" charset="0"/>
                        </a:rPr>
                        <a:t>Licencias</a:t>
                      </a:r>
                    </a:p>
                  </a:txBody>
                  <a:tcPr marL="5092" marR="5092" marT="5092" marB="0" anchor="b">
                    <a:lnL>
                      <a:noFill/>
                    </a:lnL>
                    <a:lnR>
                      <a:noFill/>
                    </a:lnR>
                    <a:lnT>
                      <a:noFill/>
                    </a:lnT>
                    <a:lnB>
                      <a:noFill/>
                    </a:lnB>
                  </a:tcPr>
                </a:tc>
                <a:tc>
                  <a:txBody>
                    <a:bodyPr/>
                    <a:lstStyle/>
                    <a:p>
                      <a:pPr algn="ctr" fontAlgn="b"/>
                      <a:r>
                        <a:rPr lang="es-CO" sz="1200" b="0" i="0" u="none" strike="noStrike">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2"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0651512"/>
                  </a:ext>
                </a:extLst>
              </a:tr>
              <a:tr h="211342">
                <a:tc>
                  <a:txBody>
                    <a:bodyPr/>
                    <a:lstStyle/>
                    <a:p>
                      <a:pPr algn="l" fontAlgn="ctr"/>
                      <a:r>
                        <a:rPr lang="es-CO" sz="1200" b="1" i="0" u="none" strike="noStrike" dirty="0">
                          <a:solidFill>
                            <a:srgbClr val="000000"/>
                          </a:solidFill>
                          <a:effectLst/>
                          <a:latin typeface="Arial Narrow" panose="020B0606020202030204" pitchFamily="34" charset="0"/>
                        </a:rPr>
                        <a:t>TOTAL OTROS ACTIVOS</a:t>
                      </a:r>
                    </a:p>
                  </a:txBody>
                  <a:tcPr marL="5092" marR="5092" marT="5092" marB="0" anchor="ctr">
                    <a:lnL>
                      <a:noFill/>
                    </a:lnL>
                    <a:lnR>
                      <a:noFill/>
                    </a:lnR>
                    <a:lnT>
                      <a:noFill/>
                    </a:lnT>
                    <a:lnB>
                      <a:noFill/>
                    </a:lnB>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092" marR="5092" marT="5092" marB="0" anchor="ctr">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9,637</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470</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5092" marR="5092" marT="5092" marB="0" anchor="b">
                    <a:lnL>
                      <a:noFill/>
                    </a:lnL>
                    <a:lnR>
                      <a:noFill/>
                    </a:lnR>
                    <a:lnT>
                      <a:noFill/>
                    </a:lnT>
                    <a:lnB>
                      <a:noFill/>
                    </a:lnB>
                  </a:tcPr>
                </a:tc>
                <a:tc>
                  <a:txBody>
                    <a:bodyPr/>
                    <a:lstStyle/>
                    <a:p>
                      <a:pPr algn="r" fontAlgn="ctr"/>
                      <a:r>
                        <a:rPr lang="es-CO" sz="1200" b="1" i="0" u="none" strike="noStrike">
                          <a:effectLst/>
                          <a:latin typeface="Arial Narrow" panose="020B0606020202030204" pitchFamily="34" charset="0"/>
                        </a:rPr>
                        <a:t>250</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1,950</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092" marR="5092" marT="5092"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3,755</a:t>
                      </a:r>
                    </a:p>
                  </a:txBody>
                  <a:tcPr marL="5092" marR="5092" marT="509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413302"/>
                  </a:ext>
                </a:extLst>
              </a:tr>
            </a:tbl>
          </a:graphicData>
        </a:graphic>
      </p:graphicFrame>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76232947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0"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49137" y="6211752"/>
            <a:ext cx="1851660" cy="328749"/>
          </a:xfrm>
        </p:spPr>
        <p:txBody>
          <a:bodyPr/>
          <a:lstStyle/>
          <a:p>
            <a:pPr>
              <a:defRPr/>
            </a:pPr>
            <a:fld id="{4940B38A-22A0-4B37-8100-A2B810CE2F9C}" type="slidenum">
              <a:rPr lang="es-ES"/>
              <a:pPr>
                <a:defRPr/>
              </a:pPr>
              <a:t>11</a:t>
            </a:fld>
            <a:endParaRPr lang="es-ES" dirty="0"/>
          </a:p>
        </p:txBody>
      </p:sp>
      <p:sp>
        <p:nvSpPr>
          <p:cNvPr id="9" name="Título 1"/>
          <p:cNvSpPr txBox="1">
            <a:spLocks/>
          </p:cNvSpPr>
          <p:nvPr/>
        </p:nvSpPr>
        <p:spPr>
          <a:xfrm>
            <a:off x="4106092" y="425631"/>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13" name="Botón de acción: ir hacia atrás o anterior 12">
            <a:hlinkClick r:id="rId3" action="ppaction://hlinksldjump" highlightClick="1"/>
          </p:cNvPr>
          <p:cNvSpPr/>
          <p:nvPr/>
        </p:nvSpPr>
        <p:spPr>
          <a:xfrm>
            <a:off x="2075906" y="1242061"/>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rId4" action="ppaction://hlinksldjump" highlightClick="1"/>
          </p:cNvPr>
          <p:cNvSpPr/>
          <p:nvPr/>
        </p:nvSpPr>
        <p:spPr>
          <a:xfrm>
            <a:off x="2721429" y="5397138"/>
            <a:ext cx="272143"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7" name="Tabla 6"/>
          <p:cNvGraphicFramePr>
            <a:graphicFrameLocks noGrp="1"/>
          </p:cNvGraphicFramePr>
          <p:nvPr/>
        </p:nvGraphicFramePr>
        <p:xfrm>
          <a:off x="2643051" y="1177835"/>
          <a:ext cx="7198724" cy="2751694"/>
        </p:xfrm>
        <a:graphic>
          <a:graphicData uri="http://schemas.openxmlformats.org/drawingml/2006/table">
            <a:tbl>
              <a:tblPr/>
              <a:tblGrid>
                <a:gridCol w="2906780">
                  <a:extLst>
                    <a:ext uri="{9D8B030D-6E8A-4147-A177-3AD203B41FA5}">
                      <a16:colId xmlns:a16="http://schemas.microsoft.com/office/drawing/2014/main" val="3310823718"/>
                    </a:ext>
                  </a:extLst>
                </a:gridCol>
                <a:gridCol w="177074">
                  <a:extLst>
                    <a:ext uri="{9D8B030D-6E8A-4147-A177-3AD203B41FA5}">
                      <a16:colId xmlns:a16="http://schemas.microsoft.com/office/drawing/2014/main" val="3891163719"/>
                    </a:ext>
                  </a:extLst>
                </a:gridCol>
                <a:gridCol w="767322">
                  <a:extLst>
                    <a:ext uri="{9D8B030D-6E8A-4147-A177-3AD203B41FA5}">
                      <a16:colId xmlns:a16="http://schemas.microsoft.com/office/drawing/2014/main" val="2240253304"/>
                    </a:ext>
                  </a:extLst>
                </a:gridCol>
                <a:gridCol w="118050">
                  <a:extLst>
                    <a:ext uri="{9D8B030D-6E8A-4147-A177-3AD203B41FA5}">
                      <a16:colId xmlns:a16="http://schemas.microsoft.com/office/drawing/2014/main" val="3375424331"/>
                    </a:ext>
                  </a:extLst>
                </a:gridCol>
                <a:gridCol w="758891">
                  <a:extLst>
                    <a:ext uri="{9D8B030D-6E8A-4147-A177-3AD203B41FA5}">
                      <a16:colId xmlns:a16="http://schemas.microsoft.com/office/drawing/2014/main" val="2020953046"/>
                    </a:ext>
                  </a:extLst>
                </a:gridCol>
                <a:gridCol w="118050">
                  <a:extLst>
                    <a:ext uri="{9D8B030D-6E8A-4147-A177-3AD203B41FA5}">
                      <a16:colId xmlns:a16="http://schemas.microsoft.com/office/drawing/2014/main" val="1912830732"/>
                    </a:ext>
                  </a:extLst>
                </a:gridCol>
                <a:gridCol w="817915">
                  <a:extLst>
                    <a:ext uri="{9D8B030D-6E8A-4147-A177-3AD203B41FA5}">
                      <a16:colId xmlns:a16="http://schemas.microsoft.com/office/drawing/2014/main" val="684565072"/>
                    </a:ext>
                  </a:extLst>
                </a:gridCol>
                <a:gridCol w="50592">
                  <a:extLst>
                    <a:ext uri="{9D8B030D-6E8A-4147-A177-3AD203B41FA5}">
                      <a16:colId xmlns:a16="http://schemas.microsoft.com/office/drawing/2014/main" val="37939570"/>
                    </a:ext>
                  </a:extLst>
                </a:gridCol>
                <a:gridCol w="716729">
                  <a:extLst>
                    <a:ext uri="{9D8B030D-6E8A-4147-A177-3AD203B41FA5}">
                      <a16:colId xmlns:a16="http://schemas.microsoft.com/office/drawing/2014/main" val="1773833420"/>
                    </a:ext>
                  </a:extLst>
                </a:gridCol>
                <a:gridCol w="50592">
                  <a:extLst>
                    <a:ext uri="{9D8B030D-6E8A-4147-A177-3AD203B41FA5}">
                      <a16:colId xmlns:a16="http://schemas.microsoft.com/office/drawing/2014/main" val="71378497"/>
                    </a:ext>
                  </a:extLst>
                </a:gridCol>
                <a:gridCol w="716729">
                  <a:extLst>
                    <a:ext uri="{9D8B030D-6E8A-4147-A177-3AD203B41FA5}">
                      <a16:colId xmlns:a16="http://schemas.microsoft.com/office/drawing/2014/main" val="2357177247"/>
                    </a:ext>
                  </a:extLst>
                </a:gridCol>
              </a:tblGrid>
              <a:tr h="457752">
                <a:tc>
                  <a:txBody>
                    <a:bodyPr/>
                    <a:lstStyle/>
                    <a:p>
                      <a:pPr algn="l" fontAlgn="ctr"/>
                      <a:r>
                        <a:rPr lang="es-CO" sz="1200" b="1" i="0" u="none" strike="noStrike" dirty="0">
                          <a:effectLst/>
                          <a:latin typeface="Arial Narrow" panose="020B0606020202030204" pitchFamily="34" charset="0"/>
                        </a:rPr>
                        <a:t>CUENTAS POR PAGAR</a:t>
                      </a:r>
                    </a:p>
                  </a:txBody>
                  <a:tcPr marL="4907" marR="4907" marT="4906"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4907" marR="4907" marT="4906"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4907" marR="4907" marT="49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4907" marR="4907" marT="4906"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31 Junio_2016</a:t>
                      </a:r>
                    </a:p>
                  </a:txBody>
                  <a:tcPr marL="4907" marR="4907" marT="49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4907" marR="4907" marT="49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4907" marR="4907" marT="49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4907" marR="4907" marT="490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8318593"/>
                  </a:ext>
                </a:extLst>
              </a:tr>
              <a:tr h="203572">
                <a:tc>
                  <a:txBody>
                    <a:bodyPr/>
                    <a:lstStyle/>
                    <a:p>
                      <a:pPr algn="l" fontAlgn="ctr"/>
                      <a:r>
                        <a:rPr lang="es-CO" sz="1200" b="0" i="0" u="none" strike="noStrike" dirty="0">
                          <a:solidFill>
                            <a:srgbClr val="000000"/>
                          </a:solidFill>
                          <a:effectLst/>
                          <a:latin typeface="Arial Narrow" panose="020B0606020202030204" pitchFamily="34" charset="0"/>
                        </a:rPr>
                        <a:t>Impuestos (Retenciones / impuesto renta)</a:t>
                      </a:r>
                    </a:p>
                  </a:txBody>
                  <a:tcPr marL="4907" marR="4907" marT="4906" marB="0" anchor="ctr">
                    <a:lnL>
                      <a:noFill/>
                    </a:lnL>
                    <a:lnR>
                      <a:noFill/>
                    </a:lnR>
                    <a:lnT>
                      <a:noFill/>
                    </a:lnT>
                    <a:lnB>
                      <a:noFill/>
                    </a:lnB>
                  </a:tcPr>
                </a:tc>
                <a:tc>
                  <a:txBody>
                    <a:bodyPr/>
                    <a:lstStyle/>
                    <a:p>
                      <a:pPr algn="ctr"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325</a:t>
                      </a:r>
                    </a:p>
                  </a:txBody>
                  <a:tcPr marL="4907" marR="4907" marT="49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256</a:t>
                      </a:r>
                    </a:p>
                  </a:txBody>
                  <a:tcPr marL="4907" marR="4907" marT="49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489</a:t>
                      </a:r>
                    </a:p>
                  </a:txBody>
                  <a:tcPr marL="4907" marR="4907" marT="49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27</a:t>
                      </a:r>
                    </a:p>
                  </a:txBody>
                  <a:tcPr marL="4907" marR="4907" marT="49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-34</a:t>
                      </a:r>
                    </a:p>
                  </a:txBody>
                  <a:tcPr marL="4907" marR="4907" marT="490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58288783"/>
                  </a:ext>
                </a:extLst>
              </a:tr>
              <a:tr h="203572">
                <a:tc>
                  <a:txBody>
                    <a:bodyPr/>
                    <a:lstStyle/>
                    <a:p>
                      <a:pPr algn="l" fontAlgn="ctr"/>
                      <a:r>
                        <a:rPr lang="es-CO" sz="1200" b="0" i="0" u="none" strike="noStrike" dirty="0">
                          <a:solidFill>
                            <a:srgbClr val="000000"/>
                          </a:solidFill>
                          <a:effectLst/>
                          <a:latin typeface="Arial Narrow" panose="020B0606020202030204" pitchFamily="34" charset="0"/>
                        </a:rPr>
                        <a:t>Recaudos de terceros</a:t>
                      </a:r>
                    </a:p>
                  </a:txBody>
                  <a:tcPr marL="4907" marR="4907" marT="4906"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(1)</a:t>
                      </a: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208</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639</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345</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-67</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-40</a:t>
                      </a:r>
                    </a:p>
                  </a:txBody>
                  <a:tcPr marL="4907" marR="4907" marT="4906" marB="0" anchor="ctr">
                    <a:lnL>
                      <a:noFill/>
                    </a:lnL>
                    <a:lnR>
                      <a:noFill/>
                    </a:lnR>
                    <a:lnT>
                      <a:noFill/>
                    </a:lnT>
                    <a:lnB>
                      <a:noFill/>
                    </a:lnB>
                  </a:tcPr>
                </a:tc>
                <a:extLst>
                  <a:ext uri="{0D108BD9-81ED-4DB2-BD59-A6C34878D82A}">
                    <a16:rowId xmlns:a16="http://schemas.microsoft.com/office/drawing/2014/main" val="2222753199"/>
                  </a:ext>
                </a:extLst>
              </a:tr>
              <a:tr h="203572">
                <a:tc>
                  <a:txBody>
                    <a:bodyPr/>
                    <a:lstStyle/>
                    <a:p>
                      <a:pPr algn="l" fontAlgn="ctr"/>
                      <a:r>
                        <a:rPr lang="es-CO" sz="1200" b="0" i="0" u="none" strike="noStrike" dirty="0">
                          <a:solidFill>
                            <a:srgbClr val="000000"/>
                          </a:solidFill>
                          <a:effectLst/>
                          <a:latin typeface="Arial Narrow" panose="020B0606020202030204" pitchFamily="34" charset="0"/>
                        </a:rPr>
                        <a:t>Aportes sobre la nomina</a:t>
                      </a:r>
                    </a:p>
                  </a:txBody>
                  <a:tcPr marL="4907" marR="4907" marT="4906"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404</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15,200</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26,357</a:t>
                      </a:r>
                    </a:p>
                  </a:txBody>
                  <a:tcPr marL="4907" marR="4907" marT="4906" marB="0" anchor="ctr">
                    <a:lnL>
                      <a:noFill/>
                    </a:lnL>
                    <a:lnR>
                      <a:noFill/>
                    </a:lnR>
                    <a:lnT>
                      <a:noFill/>
                    </a:lnT>
                    <a:lnB>
                      <a:noFill/>
                    </a:lnB>
                  </a:tcPr>
                </a:tc>
                <a:extLst>
                  <a:ext uri="{0D108BD9-81ED-4DB2-BD59-A6C34878D82A}">
                    <a16:rowId xmlns:a16="http://schemas.microsoft.com/office/drawing/2014/main" val="2352392422"/>
                  </a:ext>
                </a:extLst>
              </a:tr>
              <a:tr h="203572">
                <a:tc>
                  <a:txBody>
                    <a:bodyPr/>
                    <a:lstStyle/>
                    <a:p>
                      <a:pPr algn="l" fontAlgn="ctr"/>
                      <a:r>
                        <a:rPr lang="es-CO" sz="1200" b="0" i="0" u="none" strike="noStrike">
                          <a:solidFill>
                            <a:srgbClr val="000000"/>
                          </a:solidFill>
                          <a:effectLst/>
                          <a:latin typeface="Arial Narrow" panose="020B0606020202030204" pitchFamily="34" charset="0"/>
                        </a:rPr>
                        <a:t>Servicios públicos</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48</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40</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-55</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-45</a:t>
                      </a:r>
                    </a:p>
                  </a:txBody>
                  <a:tcPr marL="4907" marR="4907" marT="4906" marB="0" anchor="ctr">
                    <a:lnL>
                      <a:noFill/>
                    </a:lnL>
                    <a:lnR>
                      <a:noFill/>
                    </a:lnR>
                    <a:lnT>
                      <a:noFill/>
                    </a:lnT>
                    <a:lnB>
                      <a:noFill/>
                    </a:lnB>
                  </a:tcPr>
                </a:tc>
                <a:extLst>
                  <a:ext uri="{0D108BD9-81ED-4DB2-BD59-A6C34878D82A}">
                    <a16:rowId xmlns:a16="http://schemas.microsoft.com/office/drawing/2014/main" val="1850233045"/>
                  </a:ext>
                </a:extLst>
              </a:tr>
              <a:tr h="193011">
                <a:tc>
                  <a:txBody>
                    <a:bodyPr/>
                    <a:lstStyle/>
                    <a:p>
                      <a:pPr algn="l" fontAlgn="ctr"/>
                      <a:r>
                        <a:rPr lang="es-CO" sz="1200" b="0" i="0" u="none" strike="noStrike">
                          <a:solidFill>
                            <a:srgbClr val="000000"/>
                          </a:solidFill>
                          <a:effectLst/>
                          <a:latin typeface="Arial Narrow" panose="020B0606020202030204" pitchFamily="34" charset="0"/>
                        </a:rPr>
                        <a:t>Comisiones, Honorarios y servicios</a:t>
                      </a:r>
                    </a:p>
                  </a:txBody>
                  <a:tcPr marL="4907" marR="4907" marT="4906"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(2)</a:t>
                      </a: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319</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42</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148</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655</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116</a:t>
                      </a:r>
                    </a:p>
                  </a:txBody>
                  <a:tcPr marL="4907" marR="4907" marT="4906" marB="0" anchor="ctr">
                    <a:lnL>
                      <a:noFill/>
                    </a:lnL>
                    <a:lnR>
                      <a:noFill/>
                    </a:lnR>
                    <a:lnT>
                      <a:noFill/>
                    </a:lnT>
                    <a:lnB>
                      <a:noFill/>
                    </a:lnB>
                  </a:tcPr>
                </a:tc>
                <a:extLst>
                  <a:ext uri="{0D108BD9-81ED-4DB2-BD59-A6C34878D82A}">
                    <a16:rowId xmlns:a16="http://schemas.microsoft.com/office/drawing/2014/main" val="1083048801"/>
                  </a:ext>
                </a:extLst>
              </a:tr>
              <a:tr h="203572">
                <a:tc>
                  <a:txBody>
                    <a:bodyPr/>
                    <a:lstStyle/>
                    <a:p>
                      <a:pPr algn="l" fontAlgn="ctr"/>
                      <a:r>
                        <a:rPr lang="es-CO" sz="1200" b="0" i="0" u="none" strike="noStrike">
                          <a:solidFill>
                            <a:srgbClr val="000000"/>
                          </a:solidFill>
                          <a:effectLst/>
                          <a:latin typeface="Arial Narrow" panose="020B0606020202030204" pitchFamily="34" charset="0"/>
                        </a:rPr>
                        <a:t>Dividendos y participaciones</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526</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4907" marR="4907" marT="4906" marB="0" anchor="ctr">
                    <a:lnL>
                      <a:noFill/>
                    </a:lnL>
                    <a:lnR>
                      <a:noFill/>
                    </a:lnR>
                    <a:lnT>
                      <a:noFill/>
                    </a:lnT>
                    <a:lnB>
                      <a:noFill/>
                    </a:lnB>
                  </a:tcPr>
                </a:tc>
                <a:extLst>
                  <a:ext uri="{0D108BD9-81ED-4DB2-BD59-A6C34878D82A}">
                    <a16:rowId xmlns:a16="http://schemas.microsoft.com/office/drawing/2014/main" val="682772752"/>
                  </a:ext>
                </a:extLst>
              </a:tr>
              <a:tr h="203572">
                <a:tc>
                  <a:txBody>
                    <a:bodyPr/>
                    <a:lstStyle/>
                    <a:p>
                      <a:pPr algn="l" fontAlgn="ctr"/>
                      <a:r>
                        <a:rPr lang="es-CO" sz="1200" b="0" i="0" u="none" strike="noStrike">
                          <a:solidFill>
                            <a:srgbClr val="000000"/>
                          </a:solidFill>
                          <a:effectLst/>
                          <a:latin typeface="Arial Narrow" panose="020B0606020202030204" pitchFamily="34" charset="0"/>
                        </a:rPr>
                        <a:t>Arrendamiento</a:t>
                      </a:r>
                    </a:p>
                  </a:txBody>
                  <a:tcPr marL="4907" marR="4907" marT="4906"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(3)</a:t>
                      </a: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61</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26</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61</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138</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a:noFill/>
                    </a:lnB>
                  </a:tcPr>
                </a:tc>
                <a:extLst>
                  <a:ext uri="{0D108BD9-81ED-4DB2-BD59-A6C34878D82A}">
                    <a16:rowId xmlns:a16="http://schemas.microsoft.com/office/drawing/2014/main" val="741793241"/>
                  </a:ext>
                </a:extLst>
              </a:tr>
              <a:tr h="203572">
                <a:tc>
                  <a:txBody>
                    <a:bodyPr/>
                    <a:lstStyle/>
                    <a:p>
                      <a:pPr algn="l" fontAlgn="ctr"/>
                      <a:r>
                        <a:rPr lang="es-CO" sz="1200" b="0" i="0" u="none" strike="noStrike">
                          <a:solidFill>
                            <a:srgbClr val="000000"/>
                          </a:solidFill>
                          <a:effectLst/>
                          <a:latin typeface="Arial Narrow" panose="020B0606020202030204" pitchFamily="34" charset="0"/>
                        </a:rPr>
                        <a:t>Recaudos publicos  en venta de bienes</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4907" marR="4907" marT="4906" marB="0" anchor="ctr">
                    <a:lnL>
                      <a:noFill/>
                    </a:lnL>
                    <a:lnR>
                      <a:noFill/>
                    </a:lnR>
                    <a:lnT>
                      <a:noFill/>
                    </a:lnT>
                    <a:lnB>
                      <a:noFill/>
                    </a:lnB>
                  </a:tcPr>
                </a:tc>
                <a:extLst>
                  <a:ext uri="{0D108BD9-81ED-4DB2-BD59-A6C34878D82A}">
                    <a16:rowId xmlns:a16="http://schemas.microsoft.com/office/drawing/2014/main" val="2131307691"/>
                  </a:ext>
                </a:extLst>
              </a:tr>
              <a:tr h="264429">
                <a:tc>
                  <a:txBody>
                    <a:bodyPr/>
                    <a:lstStyle/>
                    <a:p>
                      <a:pPr algn="l" fontAlgn="ctr"/>
                      <a:r>
                        <a:rPr lang="es-CO" sz="1200" b="0" i="0" u="none" strike="noStrike">
                          <a:solidFill>
                            <a:srgbClr val="000000"/>
                          </a:solidFill>
                          <a:effectLst/>
                          <a:latin typeface="Arial Narrow" panose="020B0606020202030204" pitchFamily="34" charset="0"/>
                        </a:rPr>
                        <a:t>Viaticos y gastos de viaje</a:t>
                      </a:r>
                    </a:p>
                  </a:txBody>
                  <a:tcPr marL="4907" marR="4907" marT="490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4907" marR="4907" marT="4906"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4907" marR="4907" marT="4906"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a:t>
                      </a:r>
                    </a:p>
                  </a:txBody>
                  <a:tcPr marL="4907" marR="4907" marT="490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-38</a:t>
                      </a:r>
                    </a:p>
                  </a:txBody>
                  <a:tcPr marL="4907" marR="4907" marT="490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283</a:t>
                      </a:r>
                    </a:p>
                  </a:txBody>
                  <a:tcPr marL="4907" marR="4907" marT="4906" marB="0" anchor="ctr">
                    <a:lnL>
                      <a:noFill/>
                    </a:lnL>
                    <a:lnR>
                      <a:noFill/>
                    </a:lnR>
                    <a:lnT>
                      <a:noFill/>
                    </a:lnT>
                    <a:lnB>
                      <a:noFill/>
                    </a:lnB>
                  </a:tcPr>
                </a:tc>
                <a:extLst>
                  <a:ext uri="{0D108BD9-81ED-4DB2-BD59-A6C34878D82A}">
                    <a16:rowId xmlns:a16="http://schemas.microsoft.com/office/drawing/2014/main" val="1389338858"/>
                  </a:ext>
                </a:extLst>
              </a:tr>
              <a:tr h="203572">
                <a:tc>
                  <a:txBody>
                    <a:bodyPr/>
                    <a:lstStyle/>
                    <a:p>
                      <a:pPr algn="l" fontAlgn="ctr"/>
                      <a:r>
                        <a:rPr lang="es-CO" sz="1200" b="0" i="0" u="none" strike="noStrike" dirty="0">
                          <a:effectLst/>
                          <a:latin typeface="Arial Narrow" panose="020B0606020202030204" pitchFamily="34" charset="0"/>
                        </a:rPr>
                        <a:t>Otros cuentas por pagar de menor cuantía</a:t>
                      </a:r>
                    </a:p>
                  </a:txBody>
                  <a:tcPr marL="4907" marR="4907" marT="4906"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4907" marR="4907" marT="49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25</a:t>
                      </a:r>
                    </a:p>
                  </a:txBody>
                  <a:tcPr marL="4907" marR="4907" marT="49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24</a:t>
                      </a:r>
                    </a:p>
                  </a:txBody>
                  <a:tcPr marL="4907" marR="4907" marT="49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4907" marR="4907" marT="49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4907" marR="4907" marT="49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249504"/>
                  </a:ext>
                </a:extLst>
              </a:tr>
              <a:tr h="203572">
                <a:tc>
                  <a:txBody>
                    <a:bodyPr/>
                    <a:lstStyle/>
                    <a:p>
                      <a:pPr algn="l" fontAlgn="ctr"/>
                      <a:r>
                        <a:rPr lang="es-CO" sz="1200" b="1" i="0" u="none" strike="noStrike">
                          <a:solidFill>
                            <a:srgbClr val="000000"/>
                          </a:solidFill>
                          <a:effectLst/>
                          <a:latin typeface="Arial Narrow" panose="020B0606020202030204" pitchFamily="34" charset="0"/>
                        </a:rPr>
                        <a:t>TOTAL CUENTAS POR PAGAR</a:t>
                      </a:r>
                    </a:p>
                  </a:txBody>
                  <a:tcPr marL="4907" marR="4907" marT="4906" marB="0" anchor="ctr">
                    <a:lnL>
                      <a:noFill/>
                    </a:lnL>
                    <a:lnR>
                      <a:noFill/>
                    </a:lnR>
                    <a:lnT>
                      <a:noFill/>
                    </a:lnT>
                    <a:lnB>
                      <a:noFill/>
                    </a:lnB>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4907" marR="4907" marT="4906" marB="0" anchor="ctr">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1,868</a:t>
                      </a:r>
                    </a:p>
                  </a:txBody>
                  <a:tcPr marL="4907" marR="4907" marT="49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1,066</a:t>
                      </a:r>
                    </a:p>
                  </a:txBody>
                  <a:tcPr marL="4907" marR="4907" marT="49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Arial Narrow" panose="020B0606020202030204" pitchFamily="34" charset="0"/>
                      </a:endParaRPr>
                    </a:p>
                  </a:txBody>
                  <a:tcPr marL="4907" marR="4907" marT="4906" marB="0" anchor="b">
                    <a:lnL>
                      <a:noFill/>
                    </a:lnL>
                    <a:lnR>
                      <a:noFill/>
                    </a:lnR>
                    <a:lnT>
                      <a:noFill/>
                    </a:lnT>
                    <a:lnB>
                      <a:noFill/>
                    </a:lnB>
                  </a:tcPr>
                </a:tc>
                <a:tc>
                  <a:txBody>
                    <a:bodyPr/>
                    <a:lstStyle/>
                    <a:p>
                      <a:pPr algn="r" fontAlgn="ctr"/>
                      <a:r>
                        <a:rPr lang="es-CO" sz="1200" b="1" i="0" u="none" strike="noStrike">
                          <a:effectLst/>
                          <a:latin typeface="Arial Narrow" panose="020B0606020202030204" pitchFamily="34" charset="0"/>
                        </a:rPr>
                        <a:t>1,131</a:t>
                      </a:r>
                    </a:p>
                  </a:txBody>
                  <a:tcPr marL="4907" marR="4907" marT="49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75</a:t>
                      </a:r>
                    </a:p>
                  </a:txBody>
                  <a:tcPr marL="4907" marR="4907" marT="49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4907" marR="4907" marT="4906"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65</a:t>
                      </a:r>
                    </a:p>
                  </a:txBody>
                  <a:tcPr marL="4907" marR="4907" marT="49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0991669"/>
                  </a:ext>
                </a:extLst>
              </a:tr>
            </a:tbl>
          </a:graphicData>
        </a:graphic>
      </p:graphicFrame>
      <p:pic>
        <p:nvPicPr>
          <p:cNvPr id="12444" name="Imagen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0198" y="4253922"/>
            <a:ext cx="5379720" cy="208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01600066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28454" y="6211752"/>
            <a:ext cx="1851660" cy="328749"/>
          </a:xfrm>
        </p:spPr>
        <p:txBody>
          <a:bodyPr/>
          <a:lstStyle/>
          <a:p>
            <a:pPr>
              <a:defRPr/>
            </a:pPr>
            <a:fld id="{570123CE-B2AC-4AA5-BAC9-4CEC2D627FA9}" type="slidenum">
              <a:rPr lang="es-ES"/>
              <a:pPr>
                <a:defRPr/>
              </a:pPr>
              <a:t>12</a:t>
            </a:fld>
            <a:endParaRPr lang="es-ES" dirty="0"/>
          </a:p>
        </p:txBody>
      </p:sp>
      <p:sp>
        <p:nvSpPr>
          <p:cNvPr id="9" name="Título 1"/>
          <p:cNvSpPr txBox="1">
            <a:spLocks/>
          </p:cNvSpPr>
          <p:nvPr/>
        </p:nvSpPr>
        <p:spPr>
          <a:xfrm>
            <a:off x="4079966" y="531224"/>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7" name="Botón de acción: ir hacia atrás o anterior 6">
            <a:hlinkClick r:id="rId3" action="ppaction://hlinksldjump" highlightClick="1"/>
          </p:cNvPr>
          <p:cNvSpPr/>
          <p:nvPr/>
        </p:nvSpPr>
        <p:spPr>
          <a:xfrm>
            <a:off x="2415541" y="2096590"/>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13319" name="Imagen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7211" y="1881415"/>
            <a:ext cx="6169335" cy="267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48568751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8"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194139" y="6211752"/>
            <a:ext cx="1851660" cy="328749"/>
          </a:xfrm>
        </p:spPr>
        <p:txBody>
          <a:bodyPr/>
          <a:lstStyle/>
          <a:p>
            <a:pPr>
              <a:defRPr/>
            </a:pPr>
            <a:fld id="{451BA4CD-AA18-4EC0-B4A2-1EB7909AB057}" type="slidenum">
              <a:rPr lang="es-ES"/>
              <a:pPr>
                <a:defRPr/>
              </a:pPr>
              <a:t>13</a:t>
            </a:fld>
            <a:endParaRPr lang="es-ES"/>
          </a:p>
        </p:txBody>
      </p:sp>
      <p:sp>
        <p:nvSpPr>
          <p:cNvPr id="9" name="Título 1"/>
          <p:cNvSpPr txBox="1">
            <a:spLocks/>
          </p:cNvSpPr>
          <p:nvPr/>
        </p:nvSpPr>
        <p:spPr>
          <a:xfrm>
            <a:off x="4079966" y="531224"/>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10" name="Botón de acción: ir hacia atrás o anterior 9">
            <a:hlinkClick r:id="rId3" action="ppaction://hlinksldjump" highlightClick="1"/>
          </p:cNvPr>
          <p:cNvSpPr/>
          <p:nvPr/>
        </p:nvSpPr>
        <p:spPr>
          <a:xfrm>
            <a:off x="2360023" y="1528355"/>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1" name="Botón de acción: ir hacia atrás o anterior 10">
            <a:hlinkClick r:id="rId3" action="ppaction://hlinksldjump" highlightClick="1"/>
          </p:cNvPr>
          <p:cNvSpPr/>
          <p:nvPr/>
        </p:nvSpPr>
        <p:spPr>
          <a:xfrm>
            <a:off x="2360023" y="3473633"/>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344" name="CuadroTexto 2"/>
          <p:cNvSpPr txBox="1">
            <a:spLocks noChangeArrowheads="1"/>
          </p:cNvSpPr>
          <p:nvPr/>
        </p:nvSpPr>
        <p:spPr bwMode="auto">
          <a:xfrm>
            <a:off x="3226526" y="4913813"/>
            <a:ext cx="6445718" cy="45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CO" altLang="es-CO" sz="1234" dirty="0">
                <a:latin typeface="Arial Narrow" panose="020B0606020202030204" pitchFamily="34" charset="0"/>
              </a:rPr>
              <a:t>(</a:t>
            </a:r>
            <a:r>
              <a:rPr lang="es-CO" altLang="es-CO" sz="1097" dirty="0">
                <a:latin typeface="Arial Narrow" panose="020B0606020202030204" pitchFamily="34" charset="0"/>
              </a:rPr>
              <a:t>1)Comisión sobre recaudos (Admón. de Inmuebles) $153, Honorarios $6 Comisión venta de inmuebles $4 y Arrendamiento equipos $3.  </a:t>
            </a:r>
          </a:p>
        </p:txBody>
      </p:sp>
      <p:graphicFrame>
        <p:nvGraphicFramePr>
          <p:cNvPr id="8" name="Tabla 7"/>
          <p:cNvGraphicFramePr>
            <a:graphicFrameLocks noGrp="1"/>
          </p:cNvGraphicFramePr>
          <p:nvPr/>
        </p:nvGraphicFramePr>
        <p:xfrm>
          <a:off x="2934789" y="1346564"/>
          <a:ext cx="7080072" cy="3112008"/>
        </p:xfrm>
        <a:graphic>
          <a:graphicData uri="http://schemas.openxmlformats.org/drawingml/2006/table">
            <a:tbl>
              <a:tblPr/>
              <a:tblGrid>
                <a:gridCol w="2755464">
                  <a:extLst>
                    <a:ext uri="{9D8B030D-6E8A-4147-A177-3AD203B41FA5}">
                      <a16:colId xmlns:a16="http://schemas.microsoft.com/office/drawing/2014/main" val="485053617"/>
                    </a:ext>
                  </a:extLst>
                </a:gridCol>
                <a:gridCol w="124042">
                  <a:extLst>
                    <a:ext uri="{9D8B030D-6E8A-4147-A177-3AD203B41FA5}">
                      <a16:colId xmlns:a16="http://schemas.microsoft.com/office/drawing/2014/main" val="592593860"/>
                    </a:ext>
                  </a:extLst>
                </a:gridCol>
                <a:gridCol w="813818">
                  <a:extLst>
                    <a:ext uri="{9D8B030D-6E8A-4147-A177-3AD203B41FA5}">
                      <a16:colId xmlns:a16="http://schemas.microsoft.com/office/drawing/2014/main" val="2065822757"/>
                    </a:ext>
                  </a:extLst>
                </a:gridCol>
                <a:gridCol w="119432">
                  <a:extLst>
                    <a:ext uri="{9D8B030D-6E8A-4147-A177-3AD203B41FA5}">
                      <a16:colId xmlns:a16="http://schemas.microsoft.com/office/drawing/2014/main" val="1312237674"/>
                    </a:ext>
                  </a:extLst>
                </a:gridCol>
                <a:gridCol w="767776">
                  <a:extLst>
                    <a:ext uri="{9D8B030D-6E8A-4147-A177-3AD203B41FA5}">
                      <a16:colId xmlns:a16="http://schemas.microsoft.com/office/drawing/2014/main" val="3339237330"/>
                    </a:ext>
                  </a:extLst>
                </a:gridCol>
                <a:gridCol w="119432">
                  <a:extLst>
                    <a:ext uri="{9D8B030D-6E8A-4147-A177-3AD203B41FA5}">
                      <a16:colId xmlns:a16="http://schemas.microsoft.com/office/drawing/2014/main" val="2139334071"/>
                    </a:ext>
                  </a:extLst>
                </a:gridCol>
                <a:gridCol w="827492">
                  <a:extLst>
                    <a:ext uri="{9D8B030D-6E8A-4147-A177-3AD203B41FA5}">
                      <a16:colId xmlns:a16="http://schemas.microsoft.com/office/drawing/2014/main" val="377669532"/>
                    </a:ext>
                  </a:extLst>
                </a:gridCol>
                <a:gridCol w="51186">
                  <a:extLst>
                    <a:ext uri="{9D8B030D-6E8A-4147-A177-3AD203B41FA5}">
                      <a16:colId xmlns:a16="http://schemas.microsoft.com/office/drawing/2014/main" val="1265630889"/>
                    </a:ext>
                  </a:extLst>
                </a:gridCol>
                <a:gridCol w="725122">
                  <a:extLst>
                    <a:ext uri="{9D8B030D-6E8A-4147-A177-3AD203B41FA5}">
                      <a16:colId xmlns:a16="http://schemas.microsoft.com/office/drawing/2014/main" val="3595647824"/>
                    </a:ext>
                  </a:extLst>
                </a:gridCol>
                <a:gridCol w="51186">
                  <a:extLst>
                    <a:ext uri="{9D8B030D-6E8A-4147-A177-3AD203B41FA5}">
                      <a16:colId xmlns:a16="http://schemas.microsoft.com/office/drawing/2014/main" val="2974106249"/>
                    </a:ext>
                  </a:extLst>
                </a:gridCol>
                <a:gridCol w="725122">
                  <a:extLst>
                    <a:ext uri="{9D8B030D-6E8A-4147-A177-3AD203B41FA5}">
                      <a16:colId xmlns:a16="http://schemas.microsoft.com/office/drawing/2014/main" val="3922781762"/>
                    </a:ext>
                  </a:extLst>
                </a:gridCol>
              </a:tblGrid>
              <a:tr h="457963">
                <a:tc>
                  <a:txBody>
                    <a:bodyPr/>
                    <a:lstStyle/>
                    <a:p>
                      <a:pPr algn="l" fontAlgn="ctr"/>
                      <a:r>
                        <a:rPr lang="es-CO" sz="1200" b="1" i="0" u="none" strike="noStrike">
                          <a:solidFill>
                            <a:srgbClr val="000000"/>
                          </a:solidFill>
                          <a:effectLst/>
                          <a:latin typeface="Arial Narrow" panose="020B0606020202030204" pitchFamily="34" charset="0"/>
                        </a:rPr>
                        <a:t> BENEFICIOS A EMPLEADOS</a:t>
                      </a:r>
                    </a:p>
                  </a:txBody>
                  <a:tcPr marL="5118" marR="5118" marT="5118"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118" marR="5118" marT="511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118" marR="5118" marT="511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dirty="0">
                        <a:solidFill>
                          <a:srgbClr val="000000"/>
                        </a:solidFill>
                        <a:effectLst/>
                        <a:latin typeface="Arial Narrow" panose="020B0606020202030204" pitchFamily="34" charset="0"/>
                      </a:endParaRPr>
                    </a:p>
                  </a:txBody>
                  <a:tcPr marL="5118" marR="5118" marT="5118"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118" marR="5118" marT="511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18" marR="5118" marT="511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18" marR="5118" marT="5118"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369098"/>
                  </a:ext>
                </a:extLst>
              </a:tr>
              <a:tr h="212382">
                <a:tc>
                  <a:txBody>
                    <a:bodyPr/>
                    <a:lstStyle/>
                    <a:p>
                      <a:pPr algn="l" fontAlgn="ctr"/>
                      <a:r>
                        <a:rPr lang="es-CO" sz="1200" b="0" i="0" u="none" strike="noStrike">
                          <a:solidFill>
                            <a:srgbClr val="000000"/>
                          </a:solidFill>
                          <a:effectLst/>
                          <a:latin typeface="Arial Narrow" panose="020B0606020202030204" pitchFamily="34" charset="0"/>
                        </a:rPr>
                        <a:t>Cesantías</a:t>
                      </a:r>
                    </a:p>
                  </a:txBody>
                  <a:tcPr marL="5118" marR="5118" marT="511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368</a:t>
                      </a:r>
                    </a:p>
                  </a:txBody>
                  <a:tcPr marL="5118" marR="5118" marT="51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112</a:t>
                      </a:r>
                    </a:p>
                  </a:txBody>
                  <a:tcPr marL="5118" marR="5118" marT="51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216</a:t>
                      </a:r>
                    </a:p>
                  </a:txBody>
                  <a:tcPr marL="5118" marR="5118" marT="51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230</a:t>
                      </a:r>
                    </a:p>
                  </a:txBody>
                  <a:tcPr marL="5118" marR="5118" marT="51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70</a:t>
                      </a:r>
                    </a:p>
                  </a:txBody>
                  <a:tcPr marL="5118" marR="5118" marT="511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7277518"/>
                  </a:ext>
                </a:extLst>
              </a:tr>
              <a:tr h="212382">
                <a:tc>
                  <a:txBody>
                    <a:bodyPr/>
                    <a:lstStyle/>
                    <a:p>
                      <a:pPr algn="l" fontAlgn="ctr"/>
                      <a:r>
                        <a:rPr lang="es-CO" sz="1200" b="0" i="0" u="none" strike="noStrike">
                          <a:solidFill>
                            <a:srgbClr val="000000"/>
                          </a:solidFill>
                          <a:effectLst/>
                          <a:latin typeface="Arial Narrow" panose="020B0606020202030204" pitchFamily="34" charset="0"/>
                        </a:rPr>
                        <a:t>Intereses sobre cesantías</a:t>
                      </a:r>
                    </a:p>
                  </a:txBody>
                  <a:tcPr marL="5118" marR="5118" marT="511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42</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13</a:t>
                      </a: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25</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216</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69</a:t>
                      </a:r>
                    </a:p>
                  </a:txBody>
                  <a:tcPr marL="5118" marR="5118" marT="5118" marB="0" anchor="ctr">
                    <a:lnL>
                      <a:noFill/>
                    </a:lnL>
                    <a:lnR>
                      <a:noFill/>
                    </a:lnR>
                    <a:lnT>
                      <a:noFill/>
                    </a:lnT>
                    <a:lnB>
                      <a:noFill/>
                    </a:lnB>
                  </a:tcPr>
                </a:tc>
                <a:extLst>
                  <a:ext uri="{0D108BD9-81ED-4DB2-BD59-A6C34878D82A}">
                    <a16:rowId xmlns:a16="http://schemas.microsoft.com/office/drawing/2014/main" val="3698951085"/>
                  </a:ext>
                </a:extLst>
              </a:tr>
              <a:tr h="212382">
                <a:tc>
                  <a:txBody>
                    <a:bodyPr/>
                    <a:lstStyle/>
                    <a:p>
                      <a:pPr algn="l" fontAlgn="ctr"/>
                      <a:r>
                        <a:rPr lang="es-CO" sz="1200" b="0" i="0" u="none" strike="noStrike">
                          <a:solidFill>
                            <a:srgbClr val="000000"/>
                          </a:solidFill>
                          <a:effectLst/>
                          <a:latin typeface="Arial Narrow" panose="020B0606020202030204" pitchFamily="34" charset="0"/>
                        </a:rPr>
                        <a:t>Vacaciones</a:t>
                      </a:r>
                    </a:p>
                  </a:txBody>
                  <a:tcPr marL="5118" marR="5118" marT="511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328</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132</a:t>
                      </a: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194</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149</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69</a:t>
                      </a:r>
                    </a:p>
                  </a:txBody>
                  <a:tcPr marL="5118" marR="5118" marT="5118" marB="0" anchor="ctr">
                    <a:lnL>
                      <a:noFill/>
                    </a:lnL>
                    <a:lnR>
                      <a:noFill/>
                    </a:lnR>
                    <a:lnT>
                      <a:noFill/>
                    </a:lnT>
                    <a:lnB>
                      <a:noFill/>
                    </a:lnB>
                  </a:tcPr>
                </a:tc>
                <a:extLst>
                  <a:ext uri="{0D108BD9-81ED-4DB2-BD59-A6C34878D82A}">
                    <a16:rowId xmlns:a16="http://schemas.microsoft.com/office/drawing/2014/main" val="1659877499"/>
                  </a:ext>
                </a:extLst>
              </a:tr>
              <a:tr h="212382">
                <a:tc>
                  <a:txBody>
                    <a:bodyPr/>
                    <a:lstStyle/>
                    <a:p>
                      <a:pPr algn="l" fontAlgn="ctr"/>
                      <a:r>
                        <a:rPr lang="es-CO" sz="1200" b="0" i="0" u="none" strike="noStrike">
                          <a:solidFill>
                            <a:srgbClr val="000000"/>
                          </a:solidFill>
                          <a:effectLst/>
                          <a:latin typeface="Arial Narrow" panose="020B0606020202030204" pitchFamily="34" charset="0"/>
                        </a:rPr>
                        <a:t>Prima de vacaciones</a:t>
                      </a:r>
                    </a:p>
                  </a:txBody>
                  <a:tcPr marL="5118" marR="5118" marT="511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29</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24</a:t>
                      </a: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21</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18</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40</a:t>
                      </a:r>
                    </a:p>
                  </a:txBody>
                  <a:tcPr marL="5118" marR="5118" marT="5118" marB="0" anchor="ctr">
                    <a:lnL>
                      <a:noFill/>
                    </a:lnL>
                    <a:lnR>
                      <a:noFill/>
                    </a:lnR>
                    <a:lnT>
                      <a:noFill/>
                    </a:lnT>
                    <a:lnB>
                      <a:noFill/>
                    </a:lnB>
                  </a:tcPr>
                </a:tc>
                <a:extLst>
                  <a:ext uri="{0D108BD9-81ED-4DB2-BD59-A6C34878D82A}">
                    <a16:rowId xmlns:a16="http://schemas.microsoft.com/office/drawing/2014/main" val="573083283"/>
                  </a:ext>
                </a:extLst>
              </a:tr>
              <a:tr h="193223">
                <a:tc>
                  <a:txBody>
                    <a:bodyPr/>
                    <a:lstStyle/>
                    <a:p>
                      <a:pPr algn="l" fontAlgn="ctr"/>
                      <a:r>
                        <a:rPr lang="es-CO" sz="1200" b="0" i="0" u="none" strike="noStrike">
                          <a:solidFill>
                            <a:srgbClr val="000000"/>
                          </a:solidFill>
                          <a:effectLst/>
                          <a:latin typeface="Arial Narrow" panose="020B0606020202030204" pitchFamily="34" charset="0"/>
                        </a:rPr>
                        <a:t>Otros salarios y prestaciones sociales</a:t>
                      </a:r>
                    </a:p>
                  </a:txBody>
                  <a:tcPr marL="5118" marR="5118" marT="511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61</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37</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11</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65</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463</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061736"/>
                  </a:ext>
                </a:extLst>
              </a:tr>
              <a:tr h="212382">
                <a:tc>
                  <a:txBody>
                    <a:bodyPr/>
                    <a:lstStyle/>
                    <a:p>
                      <a:pPr algn="l" fontAlgn="ctr"/>
                      <a:r>
                        <a:rPr lang="es-CO" sz="1200" b="1" i="0" u="none" strike="noStrike">
                          <a:solidFill>
                            <a:srgbClr val="000000"/>
                          </a:solidFill>
                          <a:effectLst/>
                          <a:latin typeface="Arial Narrow" panose="020B0606020202030204" pitchFamily="34" charset="0"/>
                        </a:rPr>
                        <a:t>TOTAL BENEFICIOS A EMPLEADOS</a:t>
                      </a:r>
                    </a:p>
                  </a:txBody>
                  <a:tcPr marL="5118" marR="5118" marT="5118" marB="0" anchor="ctr">
                    <a:lnL>
                      <a:noFill/>
                    </a:lnL>
                    <a:lnR>
                      <a:noFill/>
                    </a:lnR>
                    <a:lnT>
                      <a:noFill/>
                    </a:lnT>
                    <a:lnB>
                      <a:noFill/>
                    </a:lnB>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827</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318</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1" i="0" u="none" strike="noStrike">
                          <a:effectLst/>
                          <a:latin typeface="Arial Narrow" panose="020B0606020202030204" pitchFamily="34" charset="0"/>
                        </a:rPr>
                        <a:t>466</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160</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77</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781811"/>
                  </a:ext>
                </a:extLst>
              </a:tr>
              <a:tr h="212382">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a:noFill/>
                    </a:lnT>
                    <a:lnB>
                      <a:noFill/>
                    </a:lnB>
                    <a:solidFill>
                      <a:srgbClr val="FFFFFF"/>
                    </a:solidFill>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endParaRPr lang="es-CO" sz="1200" b="1" i="0" u="sng"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endParaRPr lang="es-CO" sz="1200" b="1" i="0" u="sng"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815160498"/>
                  </a:ext>
                </a:extLst>
              </a:tr>
              <a:tr h="332647">
                <a:tc>
                  <a:txBody>
                    <a:bodyPr/>
                    <a:lstStyle/>
                    <a:p>
                      <a:pPr algn="l" fontAlgn="ctr"/>
                      <a:r>
                        <a:rPr lang="es-CO" sz="1200" b="1" i="0" u="none" strike="noStrike">
                          <a:solidFill>
                            <a:srgbClr val="000000"/>
                          </a:solidFill>
                          <a:effectLst/>
                          <a:latin typeface="Arial Narrow" panose="020B0606020202030204" pitchFamily="34" charset="0"/>
                        </a:rPr>
                        <a:t>PROVISIONES</a:t>
                      </a:r>
                    </a:p>
                  </a:txBody>
                  <a:tcPr marL="5118" marR="5118" marT="5118"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18" marR="5118" marT="5118"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118" marR="5118" marT="5118" marB="0" anchor="b">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ctr" fontAlgn="ctr"/>
                      <a:endParaRPr lang="es-CO" sz="1200" b="1" i="0" u="none"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extLst>
                  <a:ext uri="{0D108BD9-81ED-4DB2-BD59-A6C34878D82A}">
                    <a16:rowId xmlns:a16="http://schemas.microsoft.com/office/drawing/2014/main" val="106237480"/>
                  </a:ext>
                </a:extLst>
              </a:tr>
              <a:tr h="212382">
                <a:tc>
                  <a:txBody>
                    <a:bodyPr/>
                    <a:lstStyle/>
                    <a:p>
                      <a:pPr algn="l" fontAlgn="ctr"/>
                      <a:r>
                        <a:rPr lang="es-CO" sz="1200" b="0" i="0" u="none" strike="noStrike">
                          <a:solidFill>
                            <a:srgbClr val="000000"/>
                          </a:solidFill>
                          <a:effectLst/>
                          <a:latin typeface="Arial Narrow" panose="020B0606020202030204" pitchFamily="34" charset="0"/>
                        </a:rPr>
                        <a:t>Comisiones sobre recaudos</a:t>
                      </a:r>
                    </a:p>
                  </a:txBody>
                  <a:tcPr marL="5118" marR="5118" marT="5118" marB="0" anchor="ctr">
                    <a:lnL>
                      <a:noFill/>
                    </a:lnL>
                    <a:lnR>
                      <a:noFill/>
                    </a:lnR>
                    <a:lnT>
                      <a:noFill/>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153</a:t>
                      </a:r>
                    </a:p>
                  </a:txBody>
                  <a:tcPr marL="5118" marR="5118" marT="511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173</a:t>
                      </a: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153</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-12</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118" marR="5118" marT="5118" marB="0" anchor="ctr">
                    <a:lnL>
                      <a:noFill/>
                    </a:lnL>
                    <a:lnR>
                      <a:noFill/>
                    </a:lnR>
                    <a:lnT>
                      <a:noFill/>
                    </a:lnT>
                    <a:lnB>
                      <a:noFill/>
                    </a:lnB>
                  </a:tcPr>
                </a:tc>
                <a:extLst>
                  <a:ext uri="{0D108BD9-81ED-4DB2-BD59-A6C34878D82A}">
                    <a16:rowId xmlns:a16="http://schemas.microsoft.com/office/drawing/2014/main" val="3734686203"/>
                  </a:ext>
                </a:extLst>
              </a:tr>
              <a:tr h="212382">
                <a:tc>
                  <a:txBody>
                    <a:bodyPr/>
                    <a:lstStyle/>
                    <a:p>
                      <a:pPr algn="l" fontAlgn="ctr"/>
                      <a:r>
                        <a:rPr lang="es-CO" sz="1200" b="0" i="0" u="none" strike="noStrike">
                          <a:solidFill>
                            <a:srgbClr val="000000"/>
                          </a:solidFill>
                          <a:effectLst/>
                          <a:latin typeface="Arial Narrow" panose="020B0606020202030204" pitchFamily="34" charset="0"/>
                        </a:rPr>
                        <a:t>Honorarios</a:t>
                      </a:r>
                    </a:p>
                  </a:txBody>
                  <a:tcPr marL="5118" marR="5118" marT="511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a:t>
                      </a:r>
                    </a:p>
                  </a:txBody>
                  <a:tcPr marL="5118" marR="5118" marT="511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108</a:t>
                      </a:r>
                    </a:p>
                  </a:txBody>
                  <a:tcPr marL="5118" marR="5118" marT="511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30</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-94</a:t>
                      </a:r>
                    </a:p>
                  </a:txBody>
                  <a:tcPr marL="5118" marR="5118" marT="511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-80</a:t>
                      </a:r>
                    </a:p>
                  </a:txBody>
                  <a:tcPr marL="5118" marR="5118" marT="5118" marB="0" anchor="ctr">
                    <a:lnL>
                      <a:noFill/>
                    </a:lnL>
                    <a:lnR>
                      <a:noFill/>
                    </a:lnR>
                    <a:lnT>
                      <a:noFill/>
                    </a:lnT>
                    <a:lnB>
                      <a:noFill/>
                    </a:lnB>
                  </a:tcPr>
                </a:tc>
                <a:extLst>
                  <a:ext uri="{0D108BD9-81ED-4DB2-BD59-A6C34878D82A}">
                    <a16:rowId xmlns:a16="http://schemas.microsoft.com/office/drawing/2014/main" val="4029301383"/>
                  </a:ext>
                </a:extLst>
              </a:tr>
              <a:tr h="212382">
                <a:tc>
                  <a:txBody>
                    <a:bodyPr/>
                    <a:lstStyle/>
                    <a:p>
                      <a:pPr algn="l" fontAlgn="ctr"/>
                      <a:r>
                        <a:rPr lang="es-CO" sz="1200" b="0" i="0" u="none" strike="noStrike">
                          <a:solidFill>
                            <a:srgbClr val="000000"/>
                          </a:solidFill>
                          <a:effectLst/>
                          <a:latin typeface="Arial Narrow" panose="020B0606020202030204" pitchFamily="34" charset="0"/>
                        </a:rPr>
                        <a:t>Otras provisones menor cuantia</a:t>
                      </a:r>
                    </a:p>
                  </a:txBody>
                  <a:tcPr marL="5118" marR="5118" marT="511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5</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1,262</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508</a:t>
                      </a:r>
                    </a:p>
                  </a:txBody>
                  <a:tcPr marL="5118" marR="5118" marT="511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8870590"/>
                  </a:ext>
                </a:extLst>
              </a:tr>
              <a:tr h="212382">
                <a:tc>
                  <a:txBody>
                    <a:bodyPr/>
                    <a:lstStyle/>
                    <a:p>
                      <a:pPr algn="l" fontAlgn="ctr"/>
                      <a:r>
                        <a:rPr lang="es-CO" sz="1200" b="1" i="0" u="none" strike="noStrike" dirty="0">
                          <a:solidFill>
                            <a:srgbClr val="000000"/>
                          </a:solidFill>
                          <a:effectLst/>
                          <a:latin typeface="Arial Narrow" panose="020B0606020202030204" pitchFamily="34" charset="0"/>
                        </a:rPr>
                        <a:t>TOTAL PROVISIONES</a:t>
                      </a:r>
                    </a:p>
                  </a:txBody>
                  <a:tcPr marL="5118" marR="5118" marT="5118" marB="0" anchor="ctr">
                    <a:lnL>
                      <a:noFill/>
                    </a:lnL>
                    <a:lnR>
                      <a:noFill/>
                    </a:lnR>
                    <a:lnT>
                      <a:noFill/>
                    </a:lnT>
                    <a:lnB>
                      <a:noFill/>
                    </a:lnB>
                    <a:solidFill>
                      <a:srgbClr val="FFFFFF"/>
                    </a:solidFill>
                  </a:tcPr>
                </a:tc>
                <a:tc>
                  <a:txBody>
                    <a:bodyPr/>
                    <a:lstStyle/>
                    <a:p>
                      <a:pPr algn="l" fontAlgn="ctr"/>
                      <a:r>
                        <a:rPr lang="es-CO" sz="800" b="1" i="0" u="none" strike="noStrike" dirty="0">
                          <a:solidFill>
                            <a:srgbClr val="000000"/>
                          </a:solidFill>
                          <a:effectLst/>
                          <a:latin typeface="Arial Narrow" panose="020B0606020202030204" pitchFamily="34" charset="0"/>
                        </a:rPr>
                        <a:t>(1)</a:t>
                      </a:r>
                    </a:p>
                  </a:txBody>
                  <a:tcPr marL="5118" marR="5118" marT="5118" marB="0" anchor="ctr">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164</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1,543</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8" marB="0" anchor="ctr">
                    <a:lnL>
                      <a:noFill/>
                    </a:lnL>
                    <a:lnR>
                      <a:noFill/>
                    </a:lnR>
                    <a:lnT>
                      <a:noFill/>
                    </a:lnT>
                    <a:lnB>
                      <a:noFill/>
                    </a:lnB>
                    <a:solidFill>
                      <a:srgbClr val="FFFFFF"/>
                    </a:solidFill>
                  </a:tcPr>
                </a:tc>
                <a:tc>
                  <a:txBody>
                    <a:bodyPr/>
                    <a:lstStyle/>
                    <a:p>
                      <a:pPr algn="r" fontAlgn="ctr"/>
                      <a:r>
                        <a:rPr lang="es-CO" sz="1200" b="1" i="0" u="none" strike="noStrike">
                          <a:effectLst/>
                          <a:latin typeface="Arial Narrow" panose="020B0606020202030204" pitchFamily="34" charset="0"/>
                        </a:rPr>
                        <a:t>188</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-89</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8"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-13</a:t>
                      </a:r>
                    </a:p>
                  </a:txBody>
                  <a:tcPr marL="5118" marR="5118" marT="511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393289"/>
                  </a:ext>
                </a:extLst>
              </a:tr>
            </a:tbl>
          </a:graphicData>
        </a:graphic>
      </p:graphicFrame>
      <p:sp>
        <p:nvSpPr>
          <p:cNvPr id="12" name="Rectángulo 11"/>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12085338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28454" y="6211752"/>
            <a:ext cx="1851660" cy="328749"/>
          </a:xfrm>
        </p:spPr>
        <p:txBody>
          <a:bodyPr/>
          <a:lstStyle/>
          <a:p>
            <a:pPr>
              <a:defRPr/>
            </a:pPr>
            <a:fld id="{F290AFD3-EF84-4134-BFCC-1C9844660751}" type="slidenum">
              <a:rPr lang="es-ES"/>
              <a:pPr>
                <a:defRPr/>
              </a:pPr>
              <a:t>14</a:t>
            </a:fld>
            <a:endParaRPr lang="es-ES"/>
          </a:p>
        </p:txBody>
      </p:sp>
      <p:sp>
        <p:nvSpPr>
          <p:cNvPr id="9" name="Título 1"/>
          <p:cNvSpPr txBox="1">
            <a:spLocks/>
          </p:cNvSpPr>
          <p:nvPr/>
        </p:nvSpPr>
        <p:spPr>
          <a:xfrm>
            <a:off x="4079966" y="531224"/>
            <a:ext cx="4483826" cy="672738"/>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SITUACION FINANCIERA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cs typeface="Lato Regular"/>
              </a:rPr>
              <a:t>(cifras expresadas en millones de pesos colombianos)</a:t>
            </a:r>
          </a:p>
          <a:p>
            <a:pPr algn="ctr">
              <a:defRPr/>
            </a:pPr>
            <a:endParaRPr lang="es-CO" sz="721" dirty="0">
              <a:solidFill>
                <a:srgbClr val="0070C0"/>
              </a:solidFill>
              <a:latin typeface="Lato Regular"/>
              <a:ea typeface="+mn-ea"/>
              <a:cs typeface="Lato Regular"/>
            </a:endParaRPr>
          </a:p>
        </p:txBody>
      </p:sp>
      <p:sp>
        <p:nvSpPr>
          <p:cNvPr id="15366" name="Rectángulo 2"/>
          <p:cNvSpPr>
            <a:spLocks noChangeArrowheads="1"/>
          </p:cNvSpPr>
          <p:nvPr/>
        </p:nvSpPr>
        <p:spPr bwMode="auto">
          <a:xfrm>
            <a:off x="2726872" y="3501935"/>
            <a:ext cx="6913517" cy="161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CO" altLang="es-CO" sz="1234" dirty="0">
                <a:latin typeface="Arial Narrow" panose="020B0606020202030204" pitchFamily="34" charset="0"/>
              </a:rPr>
              <a:t>Representa los ingresos recibido por anticipado facturados al FRISCO asociados con los  siguientes conceptos a) Arriendos pagados por anticipado de conformidad con el contrato 42 suscrito con la sociedad Valle Nevado S.A,  SAE realizó la adecuación y mantenimiento de la oficina donde funciona la regional Medellín, el valor de este mantenimiento es reconocido como  arrendamientos que cubre 38 meses a partir del diciembre de 2015 b) Arriendos pagados por anticipado por contrato suscrito con la sociedad  </a:t>
            </a:r>
            <a:r>
              <a:rPr lang="es-CO" altLang="es-CO" sz="1234" dirty="0" err="1">
                <a:latin typeface="Arial Narrow" panose="020B0606020202030204" pitchFamily="34" charset="0"/>
              </a:rPr>
              <a:t>Promocom</a:t>
            </a:r>
            <a:r>
              <a:rPr lang="es-CO" altLang="es-CO" sz="1234" dirty="0">
                <a:latin typeface="Arial Narrow" panose="020B0606020202030204" pitchFamily="34" charset="0"/>
              </a:rPr>
              <a:t>. SAE realizo la adecuación y mantenimiento donde funciona la regional de Barranquilla y el mantenimiento es reconocido como arrendamiento que cubre 41 meses a partir de febrero 2017 y c) Pólizas de seguros:  i) responsabilidad civil a directores y administradores, ii) seguros todo riesgo sobre vehículos,  iii) seguros de vehículo SOAT y iv) seguro bienes propios.</a:t>
            </a:r>
            <a:endParaRPr lang="es-CO" altLang="es-CO" sz="1234" dirty="0"/>
          </a:p>
        </p:txBody>
      </p:sp>
      <p:sp>
        <p:nvSpPr>
          <p:cNvPr id="10" name="Botón de acción: ir hacia atrás o anterior 9">
            <a:hlinkClick r:id="rId3" action="ppaction://hlinksldjump" highlightClick="1"/>
          </p:cNvPr>
          <p:cNvSpPr/>
          <p:nvPr/>
        </p:nvSpPr>
        <p:spPr>
          <a:xfrm>
            <a:off x="2151017" y="1602378"/>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8" name="Tabla 7"/>
          <p:cNvGraphicFramePr>
            <a:graphicFrameLocks noGrp="1"/>
          </p:cNvGraphicFramePr>
          <p:nvPr/>
        </p:nvGraphicFramePr>
        <p:xfrm>
          <a:off x="2726871" y="1438004"/>
          <a:ext cx="7122887" cy="1307162"/>
        </p:xfrm>
        <a:graphic>
          <a:graphicData uri="http://schemas.openxmlformats.org/drawingml/2006/table">
            <a:tbl>
              <a:tblPr/>
              <a:tblGrid>
                <a:gridCol w="2727794">
                  <a:extLst>
                    <a:ext uri="{9D8B030D-6E8A-4147-A177-3AD203B41FA5}">
                      <a16:colId xmlns:a16="http://schemas.microsoft.com/office/drawing/2014/main" val="3705431837"/>
                    </a:ext>
                  </a:extLst>
                </a:gridCol>
                <a:gridCol w="191826">
                  <a:extLst>
                    <a:ext uri="{9D8B030D-6E8A-4147-A177-3AD203B41FA5}">
                      <a16:colId xmlns:a16="http://schemas.microsoft.com/office/drawing/2014/main" val="3976248083"/>
                    </a:ext>
                  </a:extLst>
                </a:gridCol>
                <a:gridCol w="758968">
                  <a:extLst>
                    <a:ext uri="{9D8B030D-6E8A-4147-A177-3AD203B41FA5}">
                      <a16:colId xmlns:a16="http://schemas.microsoft.com/office/drawing/2014/main" val="3538460574"/>
                    </a:ext>
                  </a:extLst>
                </a:gridCol>
                <a:gridCol w="116764">
                  <a:extLst>
                    <a:ext uri="{9D8B030D-6E8A-4147-A177-3AD203B41FA5}">
                      <a16:colId xmlns:a16="http://schemas.microsoft.com/office/drawing/2014/main" val="3218404790"/>
                    </a:ext>
                  </a:extLst>
                </a:gridCol>
                <a:gridCol w="750628">
                  <a:extLst>
                    <a:ext uri="{9D8B030D-6E8A-4147-A177-3AD203B41FA5}">
                      <a16:colId xmlns:a16="http://schemas.microsoft.com/office/drawing/2014/main" val="3886963271"/>
                    </a:ext>
                  </a:extLst>
                </a:gridCol>
                <a:gridCol w="116764">
                  <a:extLst>
                    <a:ext uri="{9D8B030D-6E8A-4147-A177-3AD203B41FA5}">
                      <a16:colId xmlns:a16="http://schemas.microsoft.com/office/drawing/2014/main" val="1333200139"/>
                    </a:ext>
                  </a:extLst>
                </a:gridCol>
                <a:gridCol w="809010">
                  <a:extLst>
                    <a:ext uri="{9D8B030D-6E8A-4147-A177-3AD203B41FA5}">
                      <a16:colId xmlns:a16="http://schemas.microsoft.com/office/drawing/2014/main" val="3992683278"/>
                    </a:ext>
                  </a:extLst>
                </a:gridCol>
                <a:gridCol w="183239">
                  <a:extLst>
                    <a:ext uri="{9D8B030D-6E8A-4147-A177-3AD203B41FA5}">
                      <a16:colId xmlns:a16="http://schemas.microsoft.com/office/drawing/2014/main" val="1300642694"/>
                    </a:ext>
                  </a:extLst>
                </a:gridCol>
                <a:gridCol w="708926">
                  <a:extLst>
                    <a:ext uri="{9D8B030D-6E8A-4147-A177-3AD203B41FA5}">
                      <a16:colId xmlns:a16="http://schemas.microsoft.com/office/drawing/2014/main" val="246813420"/>
                    </a:ext>
                  </a:extLst>
                </a:gridCol>
                <a:gridCol w="50042">
                  <a:extLst>
                    <a:ext uri="{9D8B030D-6E8A-4147-A177-3AD203B41FA5}">
                      <a16:colId xmlns:a16="http://schemas.microsoft.com/office/drawing/2014/main" val="718284939"/>
                    </a:ext>
                  </a:extLst>
                </a:gridCol>
                <a:gridCol w="708926">
                  <a:extLst>
                    <a:ext uri="{9D8B030D-6E8A-4147-A177-3AD203B41FA5}">
                      <a16:colId xmlns:a16="http://schemas.microsoft.com/office/drawing/2014/main" val="1322328232"/>
                    </a:ext>
                  </a:extLst>
                </a:gridCol>
              </a:tblGrid>
              <a:tr h="457935">
                <a:tc>
                  <a:txBody>
                    <a:bodyPr/>
                    <a:lstStyle/>
                    <a:p>
                      <a:pPr algn="l" fontAlgn="ctr"/>
                      <a:r>
                        <a:rPr lang="es-CO" sz="1200" b="1" i="0" u="none" strike="noStrike" dirty="0">
                          <a:solidFill>
                            <a:srgbClr val="000000"/>
                          </a:solidFill>
                          <a:effectLst/>
                          <a:latin typeface="Arial Narrow" panose="020B0606020202030204" pitchFamily="34" charset="0"/>
                        </a:rPr>
                        <a:t> OTROS PASIVOS</a:t>
                      </a:r>
                    </a:p>
                  </a:txBody>
                  <a:tcPr marL="5092" marR="5092" marT="5090"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092" marR="5092" marT="5090"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092" marR="5092" marT="509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dirty="0">
                          <a:effectLst/>
                          <a:latin typeface="Arial Narrow" panose="020B0606020202030204" pitchFamily="34" charset="0"/>
                        </a:rPr>
                        <a:t> </a:t>
                      </a:r>
                    </a:p>
                  </a:txBody>
                  <a:tcPr marL="5092" marR="5092" marT="5090"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092" marR="5092" marT="509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092" marR="5092" marT="5090"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092" marR="5092" marT="509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2" marR="5092" marT="509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2" marR="5092" marT="509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733421"/>
                  </a:ext>
                </a:extLst>
              </a:tr>
              <a:tr h="211218">
                <a:tc>
                  <a:txBody>
                    <a:bodyPr/>
                    <a:lstStyle/>
                    <a:p>
                      <a:pPr algn="l" fontAlgn="ctr"/>
                      <a:r>
                        <a:rPr lang="es-CO" sz="1200" b="0" i="0" u="none" strike="noStrike" dirty="0">
                          <a:solidFill>
                            <a:srgbClr val="000000"/>
                          </a:solidFill>
                          <a:effectLst/>
                          <a:latin typeface="Arial Narrow" panose="020B0606020202030204" pitchFamily="34" charset="0"/>
                        </a:rPr>
                        <a:t> </a:t>
                      </a:r>
                    </a:p>
                  </a:txBody>
                  <a:tcPr marL="5092" marR="5092" marT="5090" marB="0" anchor="ctr">
                    <a:lnL>
                      <a:noFill/>
                    </a:lnL>
                    <a:lnR>
                      <a:noFill/>
                    </a:lnR>
                    <a:lnT>
                      <a:noFill/>
                    </a:lnT>
                    <a:lnB>
                      <a:noFill/>
                    </a:lnB>
                    <a:solidFill>
                      <a:srgbClr val="FFFFFF"/>
                    </a:solidFill>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092" marR="5092" marT="5090"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 </a:t>
                      </a:r>
                    </a:p>
                  </a:txBody>
                  <a:tcPr marL="5092" marR="152747" marT="509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 </a:t>
                      </a:r>
                    </a:p>
                  </a:txBody>
                  <a:tcPr marL="5092" marR="152747" marT="509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just" fontAlgn="b"/>
                      <a:endParaRPr lang="es-CO" sz="1200" b="0" i="0" u="none" strike="noStrike">
                        <a:solidFill>
                          <a:srgbClr val="000000"/>
                        </a:solidFill>
                        <a:effectLst/>
                        <a:latin typeface="Arial Narrow" panose="020B0606020202030204" pitchFamily="34" charset="0"/>
                      </a:endParaRPr>
                    </a:p>
                  </a:txBody>
                  <a:tcPr marL="5092" marR="5092" marT="509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 </a:t>
                      </a:r>
                    </a:p>
                  </a:txBody>
                  <a:tcPr marL="5092" marR="152747" marT="509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092" marR="152747" marT="5090" marB="0" anchor="ctr">
                    <a:lnL>
                      <a:noFill/>
                    </a:lnL>
                    <a:lnR>
                      <a:noFill/>
                    </a:lnR>
                    <a:lnT>
                      <a:noFill/>
                    </a:lnT>
                    <a:lnB>
                      <a:noFill/>
                    </a:lnB>
                  </a:tcPr>
                </a:tc>
                <a:tc>
                  <a:txBody>
                    <a:bodyPr/>
                    <a:lstStyle/>
                    <a:p>
                      <a:pPr algn="just" fontAlgn="b"/>
                      <a:endParaRPr lang="es-CO" sz="1200" b="0" i="0" u="none" strike="noStrike">
                        <a:solidFill>
                          <a:srgbClr val="000000"/>
                        </a:solidFill>
                        <a:effectLst/>
                        <a:latin typeface="Arial Narrow" panose="020B0606020202030204" pitchFamily="34" charset="0"/>
                      </a:endParaRPr>
                    </a:p>
                  </a:txBody>
                  <a:tcPr marL="5092" marR="5092" marT="509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fontAlgn="b"/>
                      <a:endParaRPr lang="es-CO" sz="1200" b="0" i="0" u="none" strike="noStrike">
                        <a:solidFill>
                          <a:srgbClr val="000000"/>
                        </a:solidFill>
                        <a:effectLst/>
                        <a:latin typeface="Arial Narrow" panose="020B0606020202030204" pitchFamily="34" charset="0"/>
                      </a:endParaRPr>
                    </a:p>
                  </a:txBody>
                  <a:tcPr marL="5092" marR="5092" marT="5090" marB="0" anchor="b">
                    <a:lnL>
                      <a:noFill/>
                    </a:lnL>
                    <a:lnR>
                      <a:noFill/>
                    </a:lnR>
                    <a:lnT>
                      <a:noFill/>
                    </a:lnT>
                    <a:lnB>
                      <a:noFill/>
                    </a:lnB>
                  </a:tcPr>
                </a:tc>
                <a:tc>
                  <a:txBody>
                    <a:bodyPr/>
                    <a:lstStyle/>
                    <a:p>
                      <a:pPr algn="just" fontAlgn="b"/>
                      <a:endParaRPr lang="es-CO" sz="1200" b="0" i="0" u="none" strike="noStrike">
                        <a:solidFill>
                          <a:srgbClr val="000000"/>
                        </a:solidFill>
                        <a:effectLst/>
                        <a:latin typeface="Arial Narrow" panose="020B0606020202030204" pitchFamily="34" charset="0"/>
                      </a:endParaRPr>
                    </a:p>
                  </a:txBody>
                  <a:tcPr marL="5092" marR="5092" marT="509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2068217"/>
                  </a:ext>
                </a:extLst>
              </a:tr>
              <a:tr h="211218">
                <a:tc>
                  <a:txBody>
                    <a:bodyPr/>
                    <a:lstStyle/>
                    <a:p>
                      <a:pPr algn="l" fontAlgn="ctr"/>
                      <a:r>
                        <a:rPr lang="es-CO" sz="1200" b="0" i="0" u="none" strike="noStrike" dirty="0">
                          <a:solidFill>
                            <a:srgbClr val="000000"/>
                          </a:solidFill>
                          <a:effectLst/>
                          <a:latin typeface="Arial Narrow" panose="020B0606020202030204" pitchFamily="34" charset="0"/>
                        </a:rPr>
                        <a:t>Otros pasivos</a:t>
                      </a:r>
                    </a:p>
                  </a:txBody>
                  <a:tcPr marL="5092" marR="5092" marT="5090" marB="0" anchor="ctr">
                    <a:lnL>
                      <a:noFill/>
                    </a:lnL>
                    <a:lnR>
                      <a:noFill/>
                    </a:lnR>
                    <a:lnT>
                      <a:noFill/>
                    </a:lnT>
                    <a:lnB>
                      <a:noFill/>
                    </a:lnB>
                    <a:solidFill>
                      <a:srgbClr val="FFFFFF"/>
                    </a:solidFill>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413</a:t>
                      </a:r>
                    </a:p>
                  </a:txBody>
                  <a:tcPr marL="5092" marR="5092" marT="509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466</a:t>
                      </a:r>
                    </a:p>
                  </a:txBody>
                  <a:tcPr marL="5092" marR="5092" marT="5090"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2" marR="5092" marT="5090"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250</a:t>
                      </a:r>
                    </a:p>
                  </a:txBody>
                  <a:tcPr marL="5092" marR="5092" marT="509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a:t>
                      </a:r>
                    </a:p>
                  </a:txBody>
                  <a:tcPr marL="5092" marR="5092" marT="509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65</a:t>
                      </a:r>
                    </a:p>
                  </a:txBody>
                  <a:tcPr marL="5092" marR="5092" marT="5090" marB="0" anchor="ctr">
                    <a:lnL>
                      <a:noFill/>
                    </a:lnL>
                    <a:lnR>
                      <a:noFill/>
                    </a:lnR>
                    <a:lnT>
                      <a:noFill/>
                    </a:lnT>
                    <a:lnB>
                      <a:noFill/>
                    </a:lnB>
                  </a:tcPr>
                </a:tc>
                <a:extLst>
                  <a:ext uri="{0D108BD9-81ED-4DB2-BD59-A6C34878D82A}">
                    <a16:rowId xmlns:a16="http://schemas.microsoft.com/office/drawing/2014/main" val="2155400429"/>
                  </a:ext>
                </a:extLst>
              </a:tr>
              <a:tr h="211218">
                <a:tc>
                  <a:txBody>
                    <a:bodyPr/>
                    <a:lstStyle/>
                    <a:p>
                      <a:pPr algn="l" fontAlgn="ctr"/>
                      <a:r>
                        <a:rPr lang="es-CO" sz="1200" b="0" i="0" u="none" strike="noStrike">
                          <a:solidFill>
                            <a:srgbClr val="000000"/>
                          </a:solidFill>
                          <a:effectLst/>
                          <a:latin typeface="Arial Narrow" panose="020B0606020202030204" pitchFamily="34" charset="0"/>
                        </a:rPr>
                        <a:t>Recursos en Administracion</a:t>
                      </a:r>
                    </a:p>
                  </a:txBody>
                  <a:tcPr marL="5092" marR="5092" marT="5090" marB="0" anchor="ctr">
                    <a:lnL>
                      <a:noFill/>
                    </a:lnL>
                    <a:lnR>
                      <a:noFill/>
                    </a:lnR>
                    <a:lnT>
                      <a:noFill/>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158</a:t>
                      </a:r>
                    </a:p>
                  </a:txBody>
                  <a:tcPr marL="5092" marR="5092" marT="509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092" marR="5092" marT="5090"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092" marR="5092" marT="509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2" marR="5092" marT="509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8531402"/>
                  </a:ext>
                </a:extLst>
              </a:tr>
              <a:tr h="211218">
                <a:tc>
                  <a:txBody>
                    <a:bodyPr/>
                    <a:lstStyle/>
                    <a:p>
                      <a:pPr algn="l" fontAlgn="ctr"/>
                      <a:r>
                        <a:rPr lang="es-CO" sz="1200" b="1" i="0" u="none" strike="noStrike">
                          <a:solidFill>
                            <a:srgbClr val="000000"/>
                          </a:solidFill>
                          <a:effectLst/>
                          <a:latin typeface="Arial Narrow" panose="020B0606020202030204" pitchFamily="34" charset="0"/>
                        </a:rPr>
                        <a:t>TOTAL OTROS PASIVOS</a:t>
                      </a:r>
                    </a:p>
                  </a:txBody>
                  <a:tcPr marL="5092" marR="5092" marT="5090" marB="0" anchor="ctr">
                    <a:lnL>
                      <a:noFill/>
                    </a:lnL>
                    <a:lnR>
                      <a:noFill/>
                    </a:lnR>
                    <a:lnT>
                      <a:noFill/>
                    </a:lnT>
                    <a:lnB>
                      <a:noFill/>
                    </a:lnB>
                  </a:tcPr>
                </a:tc>
                <a:tc>
                  <a:txBody>
                    <a:bodyPr/>
                    <a:lstStyle/>
                    <a:p>
                      <a:pPr algn="just" fontAlgn="ctr"/>
                      <a:endParaRPr lang="es-CO" sz="1200" b="0" i="0" u="none" strike="noStrike">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571</a:t>
                      </a:r>
                    </a:p>
                  </a:txBody>
                  <a:tcPr marL="5092" marR="5092" marT="509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466</a:t>
                      </a:r>
                    </a:p>
                  </a:txBody>
                  <a:tcPr marL="5092" marR="5092" marT="509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endParaRPr lang="es-CO" sz="1200" b="0" i="0" u="none" strike="noStrike">
                        <a:solidFill>
                          <a:srgbClr val="000000"/>
                        </a:solidFill>
                        <a:effectLst/>
                        <a:latin typeface="Arial Narrow" panose="020B0606020202030204" pitchFamily="34" charset="0"/>
                      </a:endParaRPr>
                    </a:p>
                  </a:txBody>
                  <a:tcPr marL="5092" marR="5092" marT="5090" marB="0" anchor="b">
                    <a:lnL>
                      <a:noFill/>
                    </a:lnL>
                    <a:lnR>
                      <a:noFill/>
                    </a:lnR>
                    <a:lnT>
                      <a:noFill/>
                    </a:lnT>
                    <a:lnB>
                      <a:noFill/>
                    </a:lnB>
                  </a:tcPr>
                </a:tc>
                <a:tc>
                  <a:txBody>
                    <a:bodyPr/>
                    <a:lstStyle/>
                    <a:p>
                      <a:pPr algn="r" fontAlgn="ctr"/>
                      <a:r>
                        <a:rPr lang="es-CO" sz="1200" b="1" i="0" u="none" strike="noStrike">
                          <a:effectLst/>
                          <a:latin typeface="Arial Narrow" panose="020B0606020202030204" pitchFamily="34" charset="0"/>
                        </a:rPr>
                        <a:t>250</a:t>
                      </a:r>
                    </a:p>
                  </a:txBody>
                  <a:tcPr marL="5092" marR="5092" marT="509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22</a:t>
                      </a:r>
                    </a:p>
                  </a:txBody>
                  <a:tcPr marL="5092" marR="5092" marT="509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2" marR="5092" marT="5090"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129</a:t>
                      </a:r>
                    </a:p>
                  </a:txBody>
                  <a:tcPr marL="5092" marR="5092" marT="509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048171"/>
                  </a:ext>
                </a:extLst>
              </a:tr>
            </a:tbl>
          </a:graphicData>
        </a:graphic>
      </p:graphicFrame>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41928671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386"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65122" y="6211752"/>
            <a:ext cx="1851660" cy="328749"/>
          </a:xfrm>
        </p:spPr>
        <p:txBody>
          <a:bodyPr/>
          <a:lstStyle/>
          <a:p>
            <a:pPr>
              <a:defRPr/>
            </a:pPr>
            <a:fld id="{17C0C305-69BA-45B3-9349-D9687426014A}" type="slidenum">
              <a:rPr lang="es-ES"/>
              <a:pPr>
                <a:defRPr/>
              </a:pPr>
              <a:t>15</a:t>
            </a:fld>
            <a:endParaRPr lang="es-ES"/>
          </a:p>
        </p:txBody>
      </p:sp>
      <p:sp>
        <p:nvSpPr>
          <p:cNvPr id="8"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31 DE JUNIO 2016</a:t>
            </a:r>
          </a:p>
          <a:p>
            <a:pPr algn="ctr">
              <a:defRPr/>
            </a:pPr>
            <a:r>
              <a:rPr lang="es-CO" sz="721" dirty="0">
                <a:solidFill>
                  <a:srgbClr val="0070C0"/>
                </a:solidFill>
                <a:latin typeface="Lato Regular"/>
                <a:ea typeface="+mn-ea"/>
                <a:cs typeface="Lato Regular"/>
              </a:rPr>
              <a:t>(</a:t>
            </a:r>
            <a:r>
              <a:rPr lang="es-CO" sz="463" dirty="0">
                <a:solidFill>
                  <a:srgbClr val="0070C0"/>
                </a:solidFill>
                <a:latin typeface="Lato Regular"/>
                <a:ea typeface="+mn-ea"/>
                <a:cs typeface="Lato Regular"/>
              </a:rPr>
              <a:t>cifras expresadas en millones de pesos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1" name="Botón de acción: ir hacia atrás o anterior 10">
            <a:hlinkClick r:id="rId3" action="ppaction://hlinksldjump" highlightClick="1"/>
          </p:cNvPr>
          <p:cNvSpPr/>
          <p:nvPr/>
        </p:nvSpPr>
        <p:spPr>
          <a:xfrm>
            <a:off x="1981200" y="1922418"/>
            <a:ext cx="411480" cy="130629"/>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6" name="Tabla 5"/>
          <p:cNvGraphicFramePr>
            <a:graphicFrameLocks noGrp="1"/>
          </p:cNvGraphicFramePr>
          <p:nvPr/>
        </p:nvGraphicFramePr>
        <p:xfrm>
          <a:off x="2751908" y="1841864"/>
          <a:ext cx="7097486" cy="2619969"/>
        </p:xfrm>
        <a:graphic>
          <a:graphicData uri="http://schemas.openxmlformats.org/drawingml/2006/table">
            <a:tbl>
              <a:tblPr/>
              <a:tblGrid>
                <a:gridCol w="2686472">
                  <a:extLst>
                    <a:ext uri="{9D8B030D-6E8A-4147-A177-3AD203B41FA5}">
                      <a16:colId xmlns:a16="http://schemas.microsoft.com/office/drawing/2014/main" val="1582842140"/>
                    </a:ext>
                  </a:extLst>
                </a:gridCol>
                <a:gridCol w="181986">
                  <a:extLst>
                    <a:ext uri="{9D8B030D-6E8A-4147-A177-3AD203B41FA5}">
                      <a16:colId xmlns:a16="http://schemas.microsoft.com/office/drawing/2014/main" val="3089465437"/>
                    </a:ext>
                  </a:extLst>
                </a:gridCol>
                <a:gridCol w="788610">
                  <a:extLst>
                    <a:ext uri="{9D8B030D-6E8A-4147-A177-3AD203B41FA5}">
                      <a16:colId xmlns:a16="http://schemas.microsoft.com/office/drawing/2014/main" val="2697692570"/>
                    </a:ext>
                  </a:extLst>
                </a:gridCol>
                <a:gridCol w="121325">
                  <a:extLst>
                    <a:ext uri="{9D8B030D-6E8A-4147-A177-3AD203B41FA5}">
                      <a16:colId xmlns:a16="http://schemas.microsoft.com/office/drawing/2014/main" val="599814028"/>
                    </a:ext>
                  </a:extLst>
                </a:gridCol>
                <a:gridCol w="779944">
                  <a:extLst>
                    <a:ext uri="{9D8B030D-6E8A-4147-A177-3AD203B41FA5}">
                      <a16:colId xmlns:a16="http://schemas.microsoft.com/office/drawing/2014/main" val="3789184370"/>
                    </a:ext>
                  </a:extLst>
                </a:gridCol>
                <a:gridCol w="121325">
                  <a:extLst>
                    <a:ext uri="{9D8B030D-6E8A-4147-A177-3AD203B41FA5}">
                      <a16:colId xmlns:a16="http://schemas.microsoft.com/office/drawing/2014/main" val="3995046395"/>
                    </a:ext>
                  </a:extLst>
                </a:gridCol>
                <a:gridCol w="840606">
                  <a:extLst>
                    <a:ext uri="{9D8B030D-6E8A-4147-A177-3AD203B41FA5}">
                      <a16:colId xmlns:a16="http://schemas.microsoft.com/office/drawing/2014/main" val="204206596"/>
                    </a:ext>
                  </a:extLst>
                </a:gridCol>
                <a:gridCol w="51996">
                  <a:extLst>
                    <a:ext uri="{9D8B030D-6E8A-4147-A177-3AD203B41FA5}">
                      <a16:colId xmlns:a16="http://schemas.microsoft.com/office/drawing/2014/main" val="1471416057"/>
                    </a:ext>
                  </a:extLst>
                </a:gridCol>
                <a:gridCol w="736613">
                  <a:extLst>
                    <a:ext uri="{9D8B030D-6E8A-4147-A177-3AD203B41FA5}">
                      <a16:colId xmlns:a16="http://schemas.microsoft.com/office/drawing/2014/main" val="1164715680"/>
                    </a:ext>
                  </a:extLst>
                </a:gridCol>
                <a:gridCol w="51996">
                  <a:extLst>
                    <a:ext uri="{9D8B030D-6E8A-4147-A177-3AD203B41FA5}">
                      <a16:colId xmlns:a16="http://schemas.microsoft.com/office/drawing/2014/main" val="2325698823"/>
                    </a:ext>
                  </a:extLst>
                </a:gridCol>
                <a:gridCol w="736613">
                  <a:extLst>
                    <a:ext uri="{9D8B030D-6E8A-4147-A177-3AD203B41FA5}">
                      <a16:colId xmlns:a16="http://schemas.microsoft.com/office/drawing/2014/main" val="365901393"/>
                    </a:ext>
                  </a:extLst>
                </a:gridCol>
              </a:tblGrid>
              <a:tr h="458045">
                <a:tc>
                  <a:txBody>
                    <a:bodyPr/>
                    <a:lstStyle/>
                    <a:p>
                      <a:pPr algn="l" fontAlgn="ctr"/>
                      <a:r>
                        <a:rPr lang="es-CO" sz="1200" b="1" i="0" u="none" strike="noStrike" dirty="0">
                          <a:solidFill>
                            <a:srgbClr val="000000"/>
                          </a:solidFill>
                          <a:effectLst/>
                          <a:latin typeface="Arial Narrow" panose="020B0606020202030204" pitchFamily="34" charset="0"/>
                        </a:rPr>
                        <a:t>GASTOS DE PERSONAL</a:t>
                      </a:r>
                    </a:p>
                  </a:txBody>
                  <a:tcPr marL="5200" marR="5200" marT="5199"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200" marR="5200" marT="5199"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200" marR="5200" marT="519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dirty="0">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200" marR="5200" marT="519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200" marR="5200" marT="5199"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200" marR="5200" marT="519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00" marR="5200" marT="519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00" marR="5200" marT="5199"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671308"/>
                  </a:ext>
                </a:extLst>
              </a:tr>
              <a:tr h="215757">
                <a:tc>
                  <a:txBody>
                    <a:bodyPr/>
                    <a:lstStyle/>
                    <a:p>
                      <a:pPr algn="l" fontAlgn="ctr"/>
                      <a:r>
                        <a:rPr lang="es-CO" sz="1200" b="0" i="0" u="none" strike="noStrike" dirty="0">
                          <a:solidFill>
                            <a:srgbClr val="000000"/>
                          </a:solidFill>
                          <a:effectLst/>
                          <a:latin typeface="Arial Narrow" panose="020B0606020202030204" pitchFamily="34" charset="0"/>
                        </a:rPr>
                        <a:t>Sueldos y Salarios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4,439</a:t>
                      </a:r>
                    </a:p>
                  </a:txBody>
                  <a:tcPr marL="5200" marR="5200" marT="519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1,518</a:t>
                      </a:r>
                    </a:p>
                  </a:txBody>
                  <a:tcPr marL="5200" marR="5200" marT="519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3,205</a:t>
                      </a:r>
                    </a:p>
                  </a:txBody>
                  <a:tcPr marL="5200" marR="5200" marT="519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129</a:t>
                      </a:r>
                    </a:p>
                  </a:txBody>
                  <a:tcPr marL="5200" marR="5200" marT="519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39</a:t>
                      </a:r>
                    </a:p>
                  </a:txBody>
                  <a:tcPr marL="5200" marR="5200" marT="5199"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41723676"/>
                  </a:ext>
                </a:extLst>
              </a:tr>
              <a:tr h="215757">
                <a:tc>
                  <a:txBody>
                    <a:bodyPr/>
                    <a:lstStyle/>
                    <a:p>
                      <a:pPr algn="l" fontAlgn="ctr"/>
                      <a:r>
                        <a:rPr lang="es-CO" sz="1200" b="0" i="0" u="none" strike="noStrike">
                          <a:solidFill>
                            <a:srgbClr val="000000"/>
                          </a:solidFill>
                          <a:effectLst/>
                          <a:latin typeface="Arial Narrow" panose="020B0606020202030204" pitchFamily="34" charset="0"/>
                        </a:rPr>
                        <a:t>Horas Extras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200" marR="5200" marT="5199" marB="0" anchor="ctr">
                    <a:lnL>
                      <a:noFill/>
                    </a:lnL>
                    <a:lnR>
                      <a:noFill/>
                    </a:lnR>
                    <a:lnT>
                      <a:noFill/>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9</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128</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extLst>
                  <a:ext uri="{0D108BD9-81ED-4DB2-BD59-A6C34878D82A}">
                    <a16:rowId xmlns:a16="http://schemas.microsoft.com/office/drawing/2014/main" val="3162366002"/>
                  </a:ext>
                </a:extLst>
              </a:tr>
              <a:tr h="215757">
                <a:tc>
                  <a:txBody>
                    <a:bodyPr/>
                    <a:lstStyle/>
                    <a:p>
                      <a:pPr algn="l" fontAlgn="ctr"/>
                      <a:r>
                        <a:rPr lang="es-CO" sz="1200" b="0" i="0" u="none" strike="noStrike">
                          <a:solidFill>
                            <a:srgbClr val="000000"/>
                          </a:solidFill>
                          <a:effectLst/>
                          <a:latin typeface="Arial Narrow" panose="020B0606020202030204" pitchFamily="34" charset="0"/>
                        </a:rPr>
                        <a:t>Bonificaciones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a:t>
                      </a:r>
                    </a:p>
                  </a:txBody>
                  <a:tcPr marL="5200" marR="5200" marT="5199" marB="0" anchor="ctr">
                    <a:lnL>
                      <a:noFill/>
                    </a:lnL>
                    <a:lnR>
                      <a:noFill/>
                    </a:lnR>
                    <a:lnT>
                      <a:noFill/>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6</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a:t>
                      </a:r>
                    </a:p>
                  </a:txBody>
                  <a:tcPr marL="5200" marR="5200" marT="5199" marB="0" anchor="ctr">
                    <a:lnL>
                      <a:noFill/>
                    </a:lnL>
                    <a:lnR>
                      <a:noFill/>
                    </a:lnR>
                    <a:lnT>
                      <a:noFill/>
                    </a:lnT>
                    <a:lnB>
                      <a:noFill/>
                    </a:lnB>
                  </a:tcPr>
                </a:tc>
                <a:extLst>
                  <a:ext uri="{0D108BD9-81ED-4DB2-BD59-A6C34878D82A}">
                    <a16:rowId xmlns:a16="http://schemas.microsoft.com/office/drawing/2014/main" val="3400353659"/>
                  </a:ext>
                </a:extLst>
              </a:tr>
              <a:tr h="215757">
                <a:tc>
                  <a:txBody>
                    <a:bodyPr/>
                    <a:lstStyle/>
                    <a:p>
                      <a:pPr algn="l" fontAlgn="ctr"/>
                      <a:r>
                        <a:rPr lang="es-CO" sz="1200" b="0" i="0" u="none" strike="noStrike">
                          <a:solidFill>
                            <a:srgbClr val="000000"/>
                          </a:solidFill>
                          <a:effectLst/>
                          <a:latin typeface="Arial Narrow" panose="020B0606020202030204" pitchFamily="34" charset="0"/>
                        </a:rPr>
                        <a:t>Auxilio de Transporte</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a:t>
                      </a:r>
                    </a:p>
                  </a:txBody>
                  <a:tcPr marL="5200" marR="5200" marT="5199" marB="0" anchor="ctr">
                    <a:lnL>
                      <a:noFill/>
                    </a:lnL>
                    <a:lnR>
                      <a:noFill/>
                    </a:lnR>
                    <a:lnT>
                      <a:noFill/>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20</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19</a:t>
                      </a:r>
                    </a:p>
                  </a:txBody>
                  <a:tcPr marL="5200" marR="5200" marT="519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-48</a:t>
                      </a:r>
                    </a:p>
                  </a:txBody>
                  <a:tcPr marL="5200" marR="5200" marT="5199" marB="0" anchor="ctr">
                    <a:lnL>
                      <a:noFill/>
                    </a:lnL>
                    <a:lnR>
                      <a:noFill/>
                    </a:lnR>
                    <a:lnT>
                      <a:noFill/>
                    </a:lnT>
                    <a:lnB>
                      <a:noFill/>
                    </a:lnB>
                  </a:tcPr>
                </a:tc>
                <a:extLst>
                  <a:ext uri="{0D108BD9-81ED-4DB2-BD59-A6C34878D82A}">
                    <a16:rowId xmlns:a16="http://schemas.microsoft.com/office/drawing/2014/main" val="810065899"/>
                  </a:ext>
                </a:extLst>
              </a:tr>
              <a:tr h="215757">
                <a:tc>
                  <a:txBody>
                    <a:bodyPr/>
                    <a:lstStyle/>
                    <a:p>
                      <a:pPr algn="l" fontAlgn="ctr"/>
                      <a:r>
                        <a:rPr lang="es-CO" sz="1200" b="0" i="0" u="none" strike="noStrike">
                          <a:solidFill>
                            <a:srgbClr val="000000"/>
                          </a:solidFill>
                          <a:effectLst/>
                          <a:latin typeface="Arial Narrow" panose="020B0606020202030204" pitchFamily="34" charset="0"/>
                        </a:rPr>
                        <a:t>Prestaciones Sociales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1,094</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437</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914</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151</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20</a:t>
                      </a:r>
                    </a:p>
                  </a:txBody>
                  <a:tcPr marL="5200" marR="5200" marT="5199" marB="0" anchor="ctr">
                    <a:lnL>
                      <a:noFill/>
                    </a:lnL>
                    <a:lnR>
                      <a:noFill/>
                    </a:lnR>
                    <a:lnT>
                      <a:noFill/>
                    </a:lnT>
                    <a:lnB>
                      <a:noFill/>
                    </a:lnB>
                  </a:tcPr>
                </a:tc>
                <a:extLst>
                  <a:ext uri="{0D108BD9-81ED-4DB2-BD59-A6C34878D82A}">
                    <a16:rowId xmlns:a16="http://schemas.microsoft.com/office/drawing/2014/main" val="1168823433"/>
                  </a:ext>
                </a:extLst>
              </a:tr>
              <a:tr h="215757">
                <a:tc>
                  <a:txBody>
                    <a:bodyPr/>
                    <a:lstStyle/>
                    <a:p>
                      <a:pPr algn="l" fontAlgn="ctr"/>
                      <a:r>
                        <a:rPr lang="es-CO" sz="1200" b="0" i="0" u="none" strike="noStrike">
                          <a:solidFill>
                            <a:srgbClr val="000000"/>
                          </a:solidFill>
                          <a:effectLst/>
                          <a:latin typeface="Arial Narrow" panose="020B0606020202030204" pitchFamily="34" charset="0"/>
                        </a:rPr>
                        <a:t>Incapacidades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a:t>
                      </a:r>
                    </a:p>
                  </a:txBody>
                  <a:tcPr marL="5200" marR="5200" marT="519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199"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5</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19</a:t>
                      </a:r>
                    </a:p>
                  </a:txBody>
                  <a:tcPr marL="5200" marR="5200" marT="5199" marB="0" anchor="ctr">
                    <a:lnL>
                      <a:noFill/>
                    </a:lnL>
                    <a:lnR>
                      <a:noFill/>
                    </a:lnR>
                    <a:lnT>
                      <a:noFill/>
                    </a:lnT>
                    <a:lnB>
                      <a:noFill/>
                    </a:lnB>
                  </a:tcPr>
                </a:tc>
                <a:extLst>
                  <a:ext uri="{0D108BD9-81ED-4DB2-BD59-A6C34878D82A}">
                    <a16:rowId xmlns:a16="http://schemas.microsoft.com/office/drawing/2014/main" val="551864831"/>
                  </a:ext>
                </a:extLst>
              </a:tr>
              <a:tr h="215757">
                <a:tc>
                  <a:txBody>
                    <a:bodyPr/>
                    <a:lstStyle/>
                    <a:p>
                      <a:pPr algn="l" fontAlgn="ctr"/>
                      <a:r>
                        <a:rPr lang="es-CO" sz="1200" b="0" i="0" u="none" strike="noStrike">
                          <a:solidFill>
                            <a:srgbClr val="000000"/>
                          </a:solidFill>
                          <a:effectLst/>
                          <a:latin typeface="Arial Narrow" panose="020B0606020202030204" pitchFamily="34" charset="0"/>
                        </a:rPr>
                        <a:t>Gastos médicos y drogas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22</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a:t>
                      </a:r>
                    </a:p>
                  </a:txBody>
                  <a:tcPr marL="5200" marR="5200" marT="519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199"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3,241</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2,166</a:t>
                      </a:r>
                    </a:p>
                  </a:txBody>
                  <a:tcPr marL="5200" marR="5200" marT="5199" marB="0" anchor="ctr">
                    <a:lnL>
                      <a:noFill/>
                    </a:lnL>
                    <a:lnR>
                      <a:noFill/>
                    </a:lnR>
                    <a:lnT>
                      <a:noFill/>
                    </a:lnT>
                    <a:lnB>
                      <a:noFill/>
                    </a:lnB>
                  </a:tcPr>
                </a:tc>
                <a:extLst>
                  <a:ext uri="{0D108BD9-81ED-4DB2-BD59-A6C34878D82A}">
                    <a16:rowId xmlns:a16="http://schemas.microsoft.com/office/drawing/2014/main" val="744780254"/>
                  </a:ext>
                </a:extLst>
              </a:tr>
              <a:tr h="215757">
                <a:tc>
                  <a:txBody>
                    <a:bodyPr/>
                    <a:lstStyle/>
                    <a:p>
                      <a:pPr algn="l" fontAlgn="ctr"/>
                      <a:r>
                        <a:rPr lang="es-CO" sz="1200" b="0" i="0" u="none" strike="noStrike">
                          <a:solidFill>
                            <a:srgbClr val="000000"/>
                          </a:solidFill>
                          <a:effectLst/>
                          <a:latin typeface="Arial Narrow" panose="020B0606020202030204" pitchFamily="34" charset="0"/>
                        </a:rPr>
                        <a:t>Indemnizaciones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199"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a:t>
                      </a:r>
                    </a:p>
                  </a:txBody>
                  <a:tcPr marL="5200" marR="5200" marT="519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200" marR="5200" marT="519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200" marR="5200" marT="5199" marB="0" anchor="ctr">
                    <a:lnL>
                      <a:noFill/>
                    </a:lnL>
                    <a:lnR>
                      <a:noFill/>
                    </a:lnR>
                    <a:lnT>
                      <a:noFill/>
                    </a:lnT>
                    <a:lnB>
                      <a:noFill/>
                    </a:lnB>
                  </a:tcPr>
                </a:tc>
                <a:extLst>
                  <a:ext uri="{0D108BD9-81ED-4DB2-BD59-A6C34878D82A}">
                    <a16:rowId xmlns:a16="http://schemas.microsoft.com/office/drawing/2014/main" val="3971959294"/>
                  </a:ext>
                </a:extLst>
              </a:tr>
              <a:tr h="215757">
                <a:tc>
                  <a:txBody>
                    <a:bodyPr/>
                    <a:lstStyle/>
                    <a:p>
                      <a:pPr algn="l" fontAlgn="ctr"/>
                      <a:r>
                        <a:rPr lang="es-CO" sz="1200" b="0" i="0" u="none" strike="noStrike">
                          <a:solidFill>
                            <a:srgbClr val="000000"/>
                          </a:solidFill>
                          <a:effectLst/>
                          <a:latin typeface="Arial Narrow" panose="020B0606020202030204" pitchFamily="34" charset="0"/>
                        </a:rPr>
                        <a:t>Seguridad Social y Parafiscales</a:t>
                      </a:r>
                    </a:p>
                  </a:txBody>
                  <a:tcPr marL="5200" marR="5200" marT="519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962</a:t>
                      </a:r>
                    </a:p>
                  </a:txBody>
                  <a:tcPr marL="5200" marR="5200" marT="51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453</a:t>
                      </a:r>
                    </a:p>
                  </a:txBody>
                  <a:tcPr marL="5200" marR="5200" marT="51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940</a:t>
                      </a:r>
                    </a:p>
                  </a:txBody>
                  <a:tcPr marL="5200" marR="5200" marT="51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113</a:t>
                      </a:r>
                    </a:p>
                  </a:txBody>
                  <a:tcPr marL="5200" marR="5200" marT="51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a:t>
                      </a:r>
                    </a:p>
                  </a:txBody>
                  <a:tcPr marL="5200" marR="5200" marT="5199"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2013398"/>
                  </a:ext>
                </a:extLst>
              </a:tr>
              <a:tr h="215757">
                <a:tc>
                  <a:txBody>
                    <a:bodyPr/>
                    <a:lstStyle/>
                    <a:p>
                      <a:pPr algn="l" fontAlgn="ctr"/>
                      <a:r>
                        <a:rPr lang="es-CO" sz="1200" b="1" i="0" u="none" strike="noStrike">
                          <a:solidFill>
                            <a:srgbClr val="000000"/>
                          </a:solidFill>
                          <a:effectLst/>
                          <a:latin typeface="Arial Narrow" panose="020B0606020202030204" pitchFamily="34" charset="0"/>
                        </a:rPr>
                        <a:t>TOTAL GASTOS DE PERSONAL</a:t>
                      </a:r>
                    </a:p>
                  </a:txBody>
                  <a:tcPr marL="5200" marR="5200" marT="5199"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200" marR="5200" marT="5199" marB="0" anchor="ctr">
                    <a:lnL>
                      <a:noFill/>
                    </a:lnL>
                    <a:lnR>
                      <a:noFill/>
                    </a:lnR>
                    <a:lnT>
                      <a:noFill/>
                    </a:lnT>
                    <a:lnB>
                      <a:noFill/>
                    </a:lnB>
                    <a:solidFill>
                      <a:srgbClr val="FFFFFF"/>
                    </a:solidFill>
                  </a:tcPr>
                </a:tc>
                <a:tc>
                  <a:txBody>
                    <a:bodyPr/>
                    <a:lstStyle/>
                    <a:p>
                      <a:pPr algn="r" fontAlgn="ctr"/>
                      <a:r>
                        <a:rPr lang="es-CO" sz="1200" b="1" i="0" u="none" strike="noStrike" dirty="0">
                          <a:effectLst/>
                          <a:latin typeface="Arial Narrow" panose="020B0606020202030204" pitchFamily="34" charset="0"/>
                        </a:rPr>
                        <a:t>6,550</a:t>
                      </a:r>
                    </a:p>
                  </a:txBody>
                  <a:tcPr marL="5200" marR="5200" marT="519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2,441</a:t>
                      </a:r>
                    </a:p>
                  </a:txBody>
                  <a:tcPr marL="5200" marR="5200" marT="519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199" marB="0" anchor="b">
                    <a:lnL>
                      <a:noFill/>
                    </a:lnL>
                    <a:lnR>
                      <a:noFill/>
                    </a:lnR>
                    <a:lnT>
                      <a:noFill/>
                    </a:lnT>
                    <a:lnB>
                      <a:noFill/>
                    </a:lnB>
                    <a:solidFill>
                      <a:srgbClr val="FFFFFF"/>
                    </a:solidFill>
                  </a:tcPr>
                </a:tc>
                <a:tc>
                  <a:txBody>
                    <a:bodyPr/>
                    <a:lstStyle/>
                    <a:p>
                      <a:pPr algn="r" fontAlgn="ctr"/>
                      <a:r>
                        <a:rPr lang="es-CO" sz="1200" b="1" i="0" u="none" strike="noStrike">
                          <a:effectLst/>
                          <a:latin typeface="Arial Narrow" panose="020B0606020202030204" pitchFamily="34" charset="0"/>
                        </a:rPr>
                        <a:t>5,109</a:t>
                      </a:r>
                    </a:p>
                  </a:txBody>
                  <a:tcPr marL="5200" marR="5200" marT="519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168</a:t>
                      </a:r>
                    </a:p>
                  </a:txBody>
                  <a:tcPr marL="5200" marR="5200" marT="519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1" i="0" u="none" strike="noStrike" dirty="0">
                        <a:effectLst/>
                        <a:latin typeface="Arial Narrow" panose="020B0606020202030204" pitchFamily="34" charset="0"/>
                      </a:endParaRPr>
                    </a:p>
                  </a:txBody>
                  <a:tcPr marL="5200" marR="5200" marT="5199" marB="0" anchor="ctr">
                    <a:lnL>
                      <a:noFill/>
                    </a:lnL>
                    <a:lnR>
                      <a:noFill/>
                    </a:lnR>
                    <a:lnT>
                      <a:noFill/>
                    </a:lnT>
                    <a:lnB>
                      <a:noFill/>
                    </a:lnB>
                  </a:tcPr>
                </a:tc>
                <a:tc>
                  <a:txBody>
                    <a:bodyPr/>
                    <a:lstStyle/>
                    <a:p>
                      <a:pPr algn="r" fontAlgn="ctr"/>
                      <a:r>
                        <a:rPr lang="es-CO" sz="1200" b="1" i="0" u="none" strike="noStrike" dirty="0">
                          <a:effectLst/>
                          <a:latin typeface="Arial Narrow" panose="020B0606020202030204" pitchFamily="34" charset="0"/>
                        </a:rPr>
                        <a:t>28</a:t>
                      </a:r>
                    </a:p>
                  </a:txBody>
                  <a:tcPr marL="5200" marR="5200" marT="519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053463"/>
                  </a:ext>
                </a:extLst>
              </a:tr>
            </a:tbl>
          </a:graphicData>
        </a:graphic>
      </p:graphicFrame>
      <p:sp>
        <p:nvSpPr>
          <p:cNvPr id="9" name="Rectángulo 8"/>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45129290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19287" y="6211752"/>
            <a:ext cx="1851660" cy="328749"/>
          </a:xfrm>
        </p:spPr>
        <p:txBody>
          <a:bodyPr/>
          <a:lstStyle/>
          <a:p>
            <a:pPr>
              <a:defRPr/>
            </a:pPr>
            <a:fld id="{70EFCE3C-59B2-4A0C-8D88-992CA539A099}" type="slidenum">
              <a:rPr lang="es-ES"/>
              <a:pPr>
                <a:defRPr/>
              </a:pPr>
              <a:t>16</a:t>
            </a:fld>
            <a:endParaRPr lang="es-ES"/>
          </a:p>
        </p:txBody>
      </p:sp>
      <p:sp>
        <p:nvSpPr>
          <p:cNvPr id="8"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ea typeface="+mn-ea"/>
                <a:cs typeface="Lato Regular"/>
              </a:rPr>
              <a:t>(</a:t>
            </a:r>
            <a:r>
              <a:rPr lang="es-CO" sz="463" dirty="0">
                <a:solidFill>
                  <a:srgbClr val="0070C0"/>
                </a:solidFill>
                <a:latin typeface="Lato Regular"/>
                <a:ea typeface="+mn-ea"/>
                <a:cs typeface="Lato Regular"/>
              </a:rPr>
              <a:t>cifras expresadas en millones de pesos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1" name="Botón de acción: ir hacia atrás o anterior 10">
            <a:hlinkClick r:id="rId3" action="ppaction://hlinksldjump" highlightClick="1"/>
          </p:cNvPr>
          <p:cNvSpPr/>
          <p:nvPr/>
        </p:nvSpPr>
        <p:spPr>
          <a:xfrm>
            <a:off x="2129246" y="1615440"/>
            <a:ext cx="411480" cy="130629"/>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9" name="Botón de acción: ir hacia delante o siguiente 8">
            <a:hlinkClick r:id="rId4" action="ppaction://hlinksldjump" highlightClick="1"/>
          </p:cNvPr>
          <p:cNvSpPr/>
          <p:nvPr/>
        </p:nvSpPr>
        <p:spPr>
          <a:xfrm>
            <a:off x="2183675" y="1946367"/>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rId4" action="ppaction://hlinksldjump" highlightClick="1"/>
          </p:cNvPr>
          <p:cNvSpPr/>
          <p:nvPr/>
        </p:nvSpPr>
        <p:spPr>
          <a:xfrm>
            <a:off x="2183675" y="2155373"/>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3" name="Tabla 2"/>
          <p:cNvGraphicFramePr>
            <a:graphicFrameLocks noGrp="1"/>
          </p:cNvGraphicFramePr>
          <p:nvPr/>
        </p:nvGraphicFramePr>
        <p:xfrm>
          <a:off x="2616926" y="1444535"/>
          <a:ext cx="7097486" cy="3543086"/>
        </p:xfrm>
        <a:graphic>
          <a:graphicData uri="http://schemas.openxmlformats.org/drawingml/2006/table">
            <a:tbl>
              <a:tblPr/>
              <a:tblGrid>
                <a:gridCol w="2686472">
                  <a:extLst>
                    <a:ext uri="{9D8B030D-6E8A-4147-A177-3AD203B41FA5}">
                      <a16:colId xmlns:a16="http://schemas.microsoft.com/office/drawing/2014/main" val="1711764676"/>
                    </a:ext>
                  </a:extLst>
                </a:gridCol>
                <a:gridCol w="181986">
                  <a:extLst>
                    <a:ext uri="{9D8B030D-6E8A-4147-A177-3AD203B41FA5}">
                      <a16:colId xmlns:a16="http://schemas.microsoft.com/office/drawing/2014/main" val="1199006636"/>
                    </a:ext>
                  </a:extLst>
                </a:gridCol>
                <a:gridCol w="788610">
                  <a:extLst>
                    <a:ext uri="{9D8B030D-6E8A-4147-A177-3AD203B41FA5}">
                      <a16:colId xmlns:a16="http://schemas.microsoft.com/office/drawing/2014/main" val="2294333001"/>
                    </a:ext>
                  </a:extLst>
                </a:gridCol>
                <a:gridCol w="121325">
                  <a:extLst>
                    <a:ext uri="{9D8B030D-6E8A-4147-A177-3AD203B41FA5}">
                      <a16:colId xmlns:a16="http://schemas.microsoft.com/office/drawing/2014/main" val="380563080"/>
                    </a:ext>
                  </a:extLst>
                </a:gridCol>
                <a:gridCol w="779944">
                  <a:extLst>
                    <a:ext uri="{9D8B030D-6E8A-4147-A177-3AD203B41FA5}">
                      <a16:colId xmlns:a16="http://schemas.microsoft.com/office/drawing/2014/main" val="1336043198"/>
                    </a:ext>
                  </a:extLst>
                </a:gridCol>
                <a:gridCol w="121325">
                  <a:extLst>
                    <a:ext uri="{9D8B030D-6E8A-4147-A177-3AD203B41FA5}">
                      <a16:colId xmlns:a16="http://schemas.microsoft.com/office/drawing/2014/main" val="697962265"/>
                    </a:ext>
                  </a:extLst>
                </a:gridCol>
                <a:gridCol w="840606">
                  <a:extLst>
                    <a:ext uri="{9D8B030D-6E8A-4147-A177-3AD203B41FA5}">
                      <a16:colId xmlns:a16="http://schemas.microsoft.com/office/drawing/2014/main" val="3227615149"/>
                    </a:ext>
                  </a:extLst>
                </a:gridCol>
                <a:gridCol w="51996">
                  <a:extLst>
                    <a:ext uri="{9D8B030D-6E8A-4147-A177-3AD203B41FA5}">
                      <a16:colId xmlns:a16="http://schemas.microsoft.com/office/drawing/2014/main" val="2107109226"/>
                    </a:ext>
                  </a:extLst>
                </a:gridCol>
                <a:gridCol w="736613">
                  <a:extLst>
                    <a:ext uri="{9D8B030D-6E8A-4147-A177-3AD203B41FA5}">
                      <a16:colId xmlns:a16="http://schemas.microsoft.com/office/drawing/2014/main" val="799161295"/>
                    </a:ext>
                  </a:extLst>
                </a:gridCol>
                <a:gridCol w="51996">
                  <a:extLst>
                    <a:ext uri="{9D8B030D-6E8A-4147-A177-3AD203B41FA5}">
                      <a16:colId xmlns:a16="http://schemas.microsoft.com/office/drawing/2014/main" val="4068890236"/>
                    </a:ext>
                  </a:extLst>
                </a:gridCol>
                <a:gridCol w="736613">
                  <a:extLst>
                    <a:ext uri="{9D8B030D-6E8A-4147-A177-3AD203B41FA5}">
                      <a16:colId xmlns:a16="http://schemas.microsoft.com/office/drawing/2014/main" val="3541333412"/>
                    </a:ext>
                  </a:extLst>
                </a:gridCol>
              </a:tblGrid>
              <a:tr h="458046">
                <a:tc>
                  <a:txBody>
                    <a:bodyPr/>
                    <a:lstStyle/>
                    <a:p>
                      <a:pPr algn="l" fontAlgn="ctr"/>
                      <a:r>
                        <a:rPr lang="es-CO" sz="1200" b="1" i="0" u="none" strike="noStrike" dirty="0">
                          <a:solidFill>
                            <a:srgbClr val="000000"/>
                          </a:solidFill>
                          <a:effectLst/>
                          <a:latin typeface="Arial Narrow" panose="020B0606020202030204" pitchFamily="34" charset="0"/>
                        </a:rPr>
                        <a:t>GASTOS GENERALES</a:t>
                      </a:r>
                    </a:p>
                  </a:txBody>
                  <a:tcPr marL="5200" marR="5200" marT="5200"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200" marR="5200" marT="5200"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200" marR="5200" marT="52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200" marR="5200" marT="5200"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200" marR="5200" marT="52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200" marR="5200" marT="52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00" marR="5200" marT="52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00" marR="5200" marT="520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683322"/>
                  </a:ext>
                </a:extLst>
              </a:tr>
              <a:tr h="215778">
                <a:tc>
                  <a:txBody>
                    <a:bodyPr/>
                    <a:lstStyle/>
                    <a:p>
                      <a:pPr algn="l" fontAlgn="ctr"/>
                      <a:r>
                        <a:rPr lang="es-CO" sz="1200" b="0" i="0" u="none" strike="noStrike" dirty="0">
                          <a:solidFill>
                            <a:srgbClr val="000000"/>
                          </a:solidFill>
                          <a:effectLst/>
                          <a:latin typeface="Arial Narrow" panose="020B0606020202030204" pitchFamily="34" charset="0"/>
                        </a:rPr>
                        <a:t>Comisiones honorarios y servicios</a:t>
                      </a:r>
                    </a:p>
                  </a:txBody>
                  <a:tcPr marL="5200" marR="5200" marT="5200" marB="0" anchor="ctr">
                    <a:lnL>
                      <a:noFill/>
                    </a:lnL>
                    <a:lnR>
                      <a:noFill/>
                    </a:lnR>
                    <a:lnT>
                      <a:noFill/>
                    </a:lnT>
                    <a:lnB>
                      <a:noFill/>
                    </a:lnB>
                    <a:solidFill>
                      <a:srgbClr val="FFFFFF"/>
                    </a:solidFill>
                  </a:tcPr>
                </a:tc>
                <a:tc>
                  <a:txBody>
                    <a:bodyPr/>
                    <a:lstStyle/>
                    <a:p>
                      <a:pPr algn="ctr" fontAlgn="ctr"/>
                      <a:r>
                        <a:rPr lang="es-CO" sz="1200" b="0" i="0" u="none" strike="noStrike">
                          <a:solidFill>
                            <a:srgbClr val="000000"/>
                          </a:solidFill>
                          <a:effectLst/>
                          <a:latin typeface="Arial Narrow" panose="020B0606020202030204" pitchFamily="34" charset="0"/>
                        </a:rPr>
                        <a:t>(1)</a:t>
                      </a:r>
                    </a:p>
                  </a:txBody>
                  <a:tcPr marL="5200" marR="5200" marT="5200"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557</a:t>
                      </a:r>
                    </a:p>
                  </a:txBody>
                  <a:tcPr marL="5200" marR="5200" marT="52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483</a:t>
                      </a:r>
                    </a:p>
                  </a:txBody>
                  <a:tcPr marL="5200" marR="5200" marT="52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200"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1,212</a:t>
                      </a:r>
                    </a:p>
                  </a:txBody>
                  <a:tcPr marL="5200" marR="5200" marT="52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a:t>
                      </a:r>
                    </a:p>
                  </a:txBody>
                  <a:tcPr marL="5200" marR="5200" marT="52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-54</a:t>
                      </a:r>
                    </a:p>
                  </a:txBody>
                  <a:tcPr marL="5200" marR="5200" marT="520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238595"/>
                  </a:ext>
                </a:extLst>
              </a:tr>
              <a:tr h="215778">
                <a:tc>
                  <a:txBody>
                    <a:bodyPr/>
                    <a:lstStyle/>
                    <a:p>
                      <a:pPr algn="l" fontAlgn="ctr"/>
                      <a:r>
                        <a:rPr lang="es-CO" sz="1200" b="0" i="0" u="none" strike="noStrike">
                          <a:solidFill>
                            <a:srgbClr val="000000"/>
                          </a:solidFill>
                          <a:effectLst/>
                          <a:latin typeface="Arial Narrow" panose="020B0606020202030204" pitchFamily="34" charset="0"/>
                        </a:rPr>
                        <a:t>Arrendamientos</a:t>
                      </a:r>
                    </a:p>
                  </a:txBody>
                  <a:tcPr marL="5200" marR="5200" marT="5200" marB="0" anchor="ctr">
                    <a:lnL>
                      <a:noFill/>
                    </a:lnL>
                    <a:lnR>
                      <a:noFill/>
                    </a:lnR>
                    <a:lnT>
                      <a:noFill/>
                    </a:lnT>
                    <a:lnB>
                      <a:noFill/>
                    </a:lnB>
                  </a:tcPr>
                </a:tc>
                <a:tc>
                  <a:txBody>
                    <a:bodyPr/>
                    <a:lstStyle/>
                    <a:p>
                      <a:pPr algn="ctr" fontAlgn="ctr"/>
                      <a:r>
                        <a:rPr lang="es-CO" sz="1200" b="0" i="0" u="none" strike="noStrike">
                          <a:solidFill>
                            <a:srgbClr val="000000"/>
                          </a:solidFill>
                          <a:effectLst/>
                          <a:latin typeface="Arial Narrow" panose="020B0606020202030204" pitchFamily="34" charset="0"/>
                        </a:rPr>
                        <a:t>(2)</a:t>
                      </a: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1,556</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1,392</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2,808</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-45</a:t>
                      </a:r>
                    </a:p>
                  </a:txBody>
                  <a:tcPr marL="5200" marR="5200" marT="5200" marB="0" anchor="ctr">
                    <a:lnL>
                      <a:noFill/>
                    </a:lnL>
                    <a:lnR>
                      <a:noFill/>
                    </a:lnR>
                    <a:lnT>
                      <a:noFill/>
                    </a:lnT>
                    <a:lnB>
                      <a:noFill/>
                    </a:lnB>
                  </a:tcPr>
                </a:tc>
                <a:extLst>
                  <a:ext uri="{0D108BD9-81ED-4DB2-BD59-A6C34878D82A}">
                    <a16:rowId xmlns:a16="http://schemas.microsoft.com/office/drawing/2014/main" val="1744654863"/>
                  </a:ext>
                </a:extLst>
              </a:tr>
              <a:tr h="215778">
                <a:tc>
                  <a:txBody>
                    <a:bodyPr/>
                    <a:lstStyle/>
                    <a:p>
                      <a:pPr algn="l" fontAlgn="ctr"/>
                      <a:r>
                        <a:rPr lang="es-CO" sz="1200" b="0" i="0" u="none" strike="noStrike">
                          <a:solidFill>
                            <a:srgbClr val="000000"/>
                          </a:solidFill>
                          <a:effectLst/>
                          <a:latin typeface="Arial Narrow" panose="020B0606020202030204" pitchFamily="34" charset="0"/>
                        </a:rPr>
                        <a:t>Servicios públicos</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206</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265</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664</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-69</a:t>
                      </a:r>
                    </a:p>
                  </a:txBody>
                  <a:tcPr marL="5200" marR="5200" marT="5200" marB="0" anchor="ctr">
                    <a:lnL>
                      <a:noFill/>
                    </a:lnL>
                    <a:lnR>
                      <a:noFill/>
                    </a:lnR>
                    <a:lnT>
                      <a:noFill/>
                    </a:lnT>
                    <a:lnB>
                      <a:noFill/>
                    </a:lnB>
                  </a:tcPr>
                </a:tc>
                <a:extLst>
                  <a:ext uri="{0D108BD9-81ED-4DB2-BD59-A6C34878D82A}">
                    <a16:rowId xmlns:a16="http://schemas.microsoft.com/office/drawing/2014/main" val="2303933886"/>
                  </a:ext>
                </a:extLst>
              </a:tr>
              <a:tr h="215778">
                <a:tc>
                  <a:txBody>
                    <a:bodyPr/>
                    <a:lstStyle/>
                    <a:p>
                      <a:pPr algn="l" fontAlgn="ctr"/>
                      <a:r>
                        <a:rPr lang="es-CO" sz="1200" b="0" i="0" u="none" strike="noStrike">
                          <a:effectLst/>
                          <a:latin typeface="Arial Narrow" panose="020B0606020202030204" pitchFamily="34" charset="0"/>
                        </a:rPr>
                        <a:t>Seguros</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109</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184</a:t>
                      </a:r>
                    </a:p>
                  </a:txBody>
                  <a:tcPr marL="5200" marR="5200" marT="5200"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504</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-41</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-78</a:t>
                      </a:r>
                    </a:p>
                  </a:txBody>
                  <a:tcPr marL="5200" marR="5200" marT="5200" marB="0" anchor="ctr">
                    <a:lnL>
                      <a:noFill/>
                    </a:lnL>
                    <a:lnR>
                      <a:noFill/>
                    </a:lnR>
                    <a:lnT>
                      <a:noFill/>
                    </a:lnT>
                    <a:lnB>
                      <a:noFill/>
                    </a:lnB>
                  </a:tcPr>
                </a:tc>
                <a:extLst>
                  <a:ext uri="{0D108BD9-81ED-4DB2-BD59-A6C34878D82A}">
                    <a16:rowId xmlns:a16="http://schemas.microsoft.com/office/drawing/2014/main" val="3502816459"/>
                  </a:ext>
                </a:extLst>
              </a:tr>
              <a:tr h="215778">
                <a:tc>
                  <a:txBody>
                    <a:bodyPr/>
                    <a:lstStyle/>
                    <a:p>
                      <a:pPr algn="l" fontAlgn="ctr"/>
                      <a:r>
                        <a:rPr lang="es-CO" sz="1200" b="0" i="0" u="none" strike="noStrike">
                          <a:effectLst/>
                          <a:latin typeface="Arial Narrow" panose="020B0606020202030204" pitchFamily="34" charset="0"/>
                        </a:rPr>
                        <a:t>Servicios y elementos aseo, cafetería,</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249</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217</a:t>
                      </a:r>
                    </a:p>
                  </a:txBody>
                  <a:tcPr marL="5200" marR="5200" marT="5200"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475</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-48</a:t>
                      </a:r>
                    </a:p>
                  </a:txBody>
                  <a:tcPr marL="5200" marR="5200" marT="5200" marB="0" anchor="ctr">
                    <a:lnL>
                      <a:noFill/>
                    </a:lnL>
                    <a:lnR>
                      <a:noFill/>
                    </a:lnR>
                    <a:lnT>
                      <a:noFill/>
                    </a:lnT>
                    <a:lnB>
                      <a:noFill/>
                    </a:lnB>
                  </a:tcPr>
                </a:tc>
                <a:extLst>
                  <a:ext uri="{0D108BD9-81ED-4DB2-BD59-A6C34878D82A}">
                    <a16:rowId xmlns:a16="http://schemas.microsoft.com/office/drawing/2014/main" val="1884938512"/>
                  </a:ext>
                </a:extLst>
              </a:tr>
              <a:tr h="215778">
                <a:tc>
                  <a:txBody>
                    <a:bodyPr/>
                    <a:lstStyle/>
                    <a:p>
                      <a:pPr algn="l" fontAlgn="ctr"/>
                      <a:r>
                        <a:rPr lang="es-CO" sz="1200" b="0" i="0" u="none" strike="noStrike">
                          <a:effectLst/>
                          <a:latin typeface="Arial Narrow" panose="020B0606020202030204" pitchFamily="34" charset="0"/>
                        </a:rPr>
                        <a:t>Vigilancia y seguridad</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238</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182</a:t>
                      </a:r>
                    </a:p>
                  </a:txBody>
                  <a:tcPr marL="5200" marR="5200" marT="5200"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436</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31</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-45</a:t>
                      </a:r>
                    </a:p>
                  </a:txBody>
                  <a:tcPr marL="5200" marR="5200" marT="5200" marB="0" anchor="ctr">
                    <a:lnL>
                      <a:noFill/>
                    </a:lnL>
                    <a:lnR>
                      <a:noFill/>
                    </a:lnR>
                    <a:lnT>
                      <a:noFill/>
                    </a:lnT>
                    <a:lnB>
                      <a:noFill/>
                    </a:lnB>
                  </a:tcPr>
                </a:tc>
                <a:extLst>
                  <a:ext uri="{0D108BD9-81ED-4DB2-BD59-A6C34878D82A}">
                    <a16:rowId xmlns:a16="http://schemas.microsoft.com/office/drawing/2014/main" val="4036445196"/>
                  </a:ext>
                </a:extLst>
              </a:tr>
              <a:tr h="215778">
                <a:tc>
                  <a:txBody>
                    <a:bodyPr/>
                    <a:lstStyle/>
                    <a:p>
                      <a:pPr algn="l" fontAlgn="ctr"/>
                      <a:r>
                        <a:rPr lang="es-CO" sz="1200" b="0" i="0" u="none" strike="noStrike">
                          <a:effectLst/>
                          <a:latin typeface="Arial Narrow" panose="020B0606020202030204" pitchFamily="34" charset="0"/>
                        </a:rPr>
                        <a:t>Mantenimiento y reparaciones</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67</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32</a:t>
                      </a:r>
                    </a:p>
                  </a:txBody>
                  <a:tcPr marL="5200" marR="5200" marT="5200" marB="0" anchor="ctr">
                    <a:lnL>
                      <a:noFill/>
                    </a:lnL>
                    <a:lnR>
                      <a:noFill/>
                    </a:lnR>
                    <a:lnT>
                      <a:noFill/>
                    </a:lnT>
                    <a:lnB>
                      <a:noFill/>
                    </a:lnB>
                  </a:tcPr>
                </a:tc>
                <a:tc>
                  <a:txBody>
                    <a:bodyPr/>
                    <a:lstStyle/>
                    <a:p>
                      <a:pPr algn="l" fontAlgn="b"/>
                      <a:endParaRPr lang="es-CO" sz="1200" b="0" i="0" u="none" strike="noStrike">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213</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109</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-69</a:t>
                      </a:r>
                    </a:p>
                  </a:txBody>
                  <a:tcPr marL="5200" marR="5200" marT="5200" marB="0" anchor="ctr">
                    <a:lnL>
                      <a:noFill/>
                    </a:lnL>
                    <a:lnR>
                      <a:noFill/>
                    </a:lnR>
                    <a:lnT>
                      <a:noFill/>
                    </a:lnT>
                    <a:lnB>
                      <a:noFill/>
                    </a:lnB>
                  </a:tcPr>
                </a:tc>
                <a:extLst>
                  <a:ext uri="{0D108BD9-81ED-4DB2-BD59-A6C34878D82A}">
                    <a16:rowId xmlns:a16="http://schemas.microsoft.com/office/drawing/2014/main" val="1998187258"/>
                  </a:ext>
                </a:extLst>
              </a:tr>
              <a:tr h="215778">
                <a:tc>
                  <a:txBody>
                    <a:bodyPr/>
                    <a:lstStyle/>
                    <a:p>
                      <a:pPr algn="l" fontAlgn="ctr"/>
                      <a:r>
                        <a:rPr lang="es-CO" sz="1200" b="0" i="0" u="none" strike="noStrike">
                          <a:solidFill>
                            <a:srgbClr val="000000"/>
                          </a:solidFill>
                          <a:effectLst/>
                          <a:latin typeface="Arial Narrow" panose="020B0606020202030204" pitchFamily="34" charset="0"/>
                        </a:rPr>
                        <a:t>Papelería y elementos de ferretería</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118</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113</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181</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-35</a:t>
                      </a:r>
                    </a:p>
                  </a:txBody>
                  <a:tcPr marL="5200" marR="5200" marT="5200" marB="0" anchor="ctr">
                    <a:lnL>
                      <a:noFill/>
                    </a:lnL>
                    <a:lnR>
                      <a:noFill/>
                    </a:lnR>
                    <a:lnT>
                      <a:noFill/>
                    </a:lnT>
                    <a:lnB>
                      <a:noFill/>
                    </a:lnB>
                  </a:tcPr>
                </a:tc>
                <a:extLst>
                  <a:ext uri="{0D108BD9-81ED-4DB2-BD59-A6C34878D82A}">
                    <a16:rowId xmlns:a16="http://schemas.microsoft.com/office/drawing/2014/main" val="3564393071"/>
                  </a:ext>
                </a:extLst>
              </a:tr>
              <a:tr h="215778">
                <a:tc>
                  <a:txBody>
                    <a:bodyPr/>
                    <a:lstStyle/>
                    <a:p>
                      <a:pPr algn="l" fontAlgn="ctr"/>
                      <a:r>
                        <a:rPr lang="es-CO" sz="1200" b="0" i="0" u="none" strike="noStrike">
                          <a:solidFill>
                            <a:srgbClr val="000000"/>
                          </a:solidFill>
                          <a:effectLst/>
                          <a:latin typeface="Arial Narrow" panose="020B0606020202030204" pitchFamily="34" charset="0"/>
                        </a:rPr>
                        <a:t>Comunicaciones y transporte</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56</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79</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145</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-29</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-61</a:t>
                      </a:r>
                    </a:p>
                  </a:txBody>
                  <a:tcPr marL="5200" marR="5200" marT="5200" marB="0" anchor="ctr">
                    <a:lnL>
                      <a:noFill/>
                    </a:lnL>
                    <a:lnR>
                      <a:noFill/>
                    </a:lnR>
                    <a:lnT>
                      <a:noFill/>
                    </a:lnT>
                    <a:lnB>
                      <a:noFill/>
                    </a:lnB>
                  </a:tcPr>
                </a:tc>
                <a:extLst>
                  <a:ext uri="{0D108BD9-81ED-4DB2-BD59-A6C34878D82A}">
                    <a16:rowId xmlns:a16="http://schemas.microsoft.com/office/drawing/2014/main" val="948672768"/>
                  </a:ext>
                </a:extLst>
              </a:tr>
              <a:tr h="215778">
                <a:tc>
                  <a:txBody>
                    <a:bodyPr/>
                    <a:lstStyle/>
                    <a:p>
                      <a:pPr algn="l" fontAlgn="ctr"/>
                      <a:r>
                        <a:rPr lang="es-CO" sz="1200" b="0" i="0" u="none" strike="noStrike">
                          <a:solidFill>
                            <a:srgbClr val="000000"/>
                          </a:solidFill>
                          <a:effectLst/>
                          <a:latin typeface="Arial Narrow" panose="020B0606020202030204" pitchFamily="34" charset="0"/>
                        </a:rPr>
                        <a:t>Viáticos y gastos de viaje</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68</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31</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85</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118</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-19</a:t>
                      </a:r>
                    </a:p>
                  </a:txBody>
                  <a:tcPr marL="5200" marR="5200" marT="5200" marB="0" anchor="ctr">
                    <a:lnL>
                      <a:noFill/>
                    </a:lnL>
                    <a:lnR>
                      <a:noFill/>
                    </a:lnR>
                    <a:lnT>
                      <a:noFill/>
                    </a:lnT>
                    <a:lnB>
                      <a:noFill/>
                    </a:lnB>
                  </a:tcPr>
                </a:tc>
                <a:extLst>
                  <a:ext uri="{0D108BD9-81ED-4DB2-BD59-A6C34878D82A}">
                    <a16:rowId xmlns:a16="http://schemas.microsoft.com/office/drawing/2014/main" val="1628367499"/>
                  </a:ext>
                </a:extLst>
              </a:tr>
              <a:tr h="215778">
                <a:tc>
                  <a:txBody>
                    <a:bodyPr/>
                    <a:lstStyle/>
                    <a:p>
                      <a:pPr algn="l" fontAlgn="ctr"/>
                      <a:r>
                        <a:rPr lang="es-CO" sz="1200" b="0" i="0" u="none" strike="noStrike">
                          <a:solidFill>
                            <a:srgbClr val="000000"/>
                          </a:solidFill>
                          <a:effectLst/>
                          <a:latin typeface="Arial Narrow" panose="020B0606020202030204" pitchFamily="34" charset="0"/>
                        </a:rPr>
                        <a:t>Fotocopias</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43</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44</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83</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-49</a:t>
                      </a:r>
                    </a:p>
                  </a:txBody>
                  <a:tcPr marL="5200" marR="5200" marT="5200" marB="0" anchor="ctr">
                    <a:lnL>
                      <a:noFill/>
                    </a:lnL>
                    <a:lnR>
                      <a:noFill/>
                    </a:lnR>
                    <a:lnT>
                      <a:noFill/>
                    </a:lnT>
                    <a:lnB>
                      <a:noFill/>
                    </a:lnB>
                  </a:tcPr>
                </a:tc>
                <a:extLst>
                  <a:ext uri="{0D108BD9-81ED-4DB2-BD59-A6C34878D82A}">
                    <a16:rowId xmlns:a16="http://schemas.microsoft.com/office/drawing/2014/main" val="3894950773"/>
                  </a:ext>
                </a:extLst>
              </a:tr>
              <a:tr h="215778">
                <a:tc>
                  <a:txBody>
                    <a:bodyPr/>
                    <a:lstStyle/>
                    <a:p>
                      <a:pPr algn="l" fontAlgn="ctr"/>
                      <a:r>
                        <a:rPr lang="es-CO" sz="1200" b="0" i="0" u="none" strike="noStrike">
                          <a:solidFill>
                            <a:srgbClr val="000000"/>
                          </a:solidFill>
                          <a:effectLst/>
                          <a:latin typeface="Arial Narrow" panose="020B0606020202030204" pitchFamily="34" charset="0"/>
                        </a:rPr>
                        <a:t>Combustible</a:t>
                      </a:r>
                    </a:p>
                  </a:txBody>
                  <a:tcPr marL="5200" marR="5200" marT="520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31</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34</a:t>
                      </a:r>
                    </a:p>
                  </a:txBody>
                  <a:tcPr marL="5200" marR="5200" marT="520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0" marB="0" anchor="b">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80</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a:t>
                      </a:r>
                    </a:p>
                  </a:txBody>
                  <a:tcPr marL="5200" marR="5200" marT="520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-62</a:t>
                      </a:r>
                    </a:p>
                  </a:txBody>
                  <a:tcPr marL="5200" marR="5200" marT="5200" marB="0" anchor="ctr">
                    <a:lnL>
                      <a:noFill/>
                    </a:lnL>
                    <a:lnR>
                      <a:noFill/>
                    </a:lnR>
                    <a:lnT>
                      <a:noFill/>
                    </a:lnT>
                    <a:lnB>
                      <a:noFill/>
                    </a:lnB>
                  </a:tcPr>
                </a:tc>
                <a:extLst>
                  <a:ext uri="{0D108BD9-81ED-4DB2-BD59-A6C34878D82A}">
                    <a16:rowId xmlns:a16="http://schemas.microsoft.com/office/drawing/2014/main" val="2310090691"/>
                  </a:ext>
                </a:extLst>
              </a:tr>
              <a:tr h="275572">
                <a:tc>
                  <a:txBody>
                    <a:bodyPr/>
                    <a:lstStyle/>
                    <a:p>
                      <a:pPr algn="l" fontAlgn="ctr"/>
                      <a:r>
                        <a:rPr lang="es-CO" sz="1200" b="0" i="0" u="none" strike="noStrike">
                          <a:effectLst/>
                          <a:latin typeface="Arial Narrow" panose="020B0606020202030204" pitchFamily="34" charset="0"/>
                        </a:rPr>
                        <a:t>Otros gastos menores</a:t>
                      </a:r>
                    </a:p>
                  </a:txBody>
                  <a:tcPr marL="5200" marR="5200" marT="5200" marB="0" anchor="ctr">
                    <a:lnL>
                      <a:noFill/>
                    </a:lnL>
                    <a:lnR>
                      <a:noFill/>
                    </a:lnR>
                    <a:lnT>
                      <a:noFill/>
                    </a:lnT>
                    <a:lnB>
                      <a:noFill/>
                    </a:lnB>
                    <a:solidFill>
                      <a:srgbClr val="FFFFFF"/>
                    </a:solidFill>
                  </a:tcPr>
                </a:tc>
                <a:tc>
                  <a:txBody>
                    <a:bodyPr/>
                    <a:lstStyle/>
                    <a:p>
                      <a:pPr algn="l" fontAlgn="ctr"/>
                      <a:r>
                        <a:rPr lang="es-CO" sz="1200" b="0" i="0" u="none" strike="noStrike">
                          <a:effectLst/>
                          <a:latin typeface="Arial Narrow" panose="020B0606020202030204" pitchFamily="34" charset="0"/>
                        </a:rPr>
                        <a:t> </a:t>
                      </a:r>
                    </a:p>
                  </a:txBody>
                  <a:tcPr marL="5200" marR="5200" marT="5200"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7</a:t>
                      </a:r>
                    </a:p>
                  </a:txBody>
                  <a:tcPr marL="5200" marR="5200" marT="52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a:t>
                      </a:r>
                    </a:p>
                  </a:txBody>
                  <a:tcPr marL="5200" marR="5200" marT="52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effectLst/>
                          <a:latin typeface="Arial Narrow" panose="020B0606020202030204" pitchFamily="34" charset="0"/>
                        </a:rPr>
                        <a:t> </a:t>
                      </a:r>
                    </a:p>
                  </a:txBody>
                  <a:tcPr marL="5200" marR="5200" marT="5200"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27</a:t>
                      </a:r>
                    </a:p>
                  </a:txBody>
                  <a:tcPr marL="5200" marR="5200" marT="52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-36</a:t>
                      </a:r>
                    </a:p>
                  </a:txBody>
                  <a:tcPr marL="5200" marR="5200" marT="52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-75</a:t>
                      </a:r>
                    </a:p>
                  </a:txBody>
                  <a:tcPr marL="5200" marR="5200" marT="520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564602"/>
                  </a:ext>
                </a:extLst>
              </a:tr>
              <a:tr h="215778">
                <a:tc>
                  <a:txBody>
                    <a:bodyPr/>
                    <a:lstStyle/>
                    <a:p>
                      <a:pPr algn="l" fontAlgn="ctr"/>
                      <a:r>
                        <a:rPr lang="es-CO" sz="1200" b="1" i="0" u="none" strike="noStrike">
                          <a:solidFill>
                            <a:srgbClr val="000000"/>
                          </a:solidFill>
                          <a:effectLst/>
                          <a:latin typeface="Arial Narrow" panose="020B0606020202030204" pitchFamily="34" charset="0"/>
                        </a:rPr>
                        <a:t>TOTAL GASTOS GENERALES</a:t>
                      </a:r>
                    </a:p>
                  </a:txBody>
                  <a:tcPr marL="5200" marR="5200" marT="5200"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200" marR="5200" marT="5200"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3,304</a:t>
                      </a:r>
                    </a:p>
                  </a:txBody>
                  <a:tcPr marL="5200" marR="5200" marT="52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3,067</a:t>
                      </a:r>
                    </a:p>
                  </a:txBody>
                  <a:tcPr marL="5200" marR="5200" marT="52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200"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6,914</a:t>
                      </a:r>
                    </a:p>
                  </a:txBody>
                  <a:tcPr marL="5200" marR="5200" marT="52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200" marR="5200" marT="520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8</a:t>
                      </a:r>
                    </a:p>
                  </a:txBody>
                  <a:tcPr marL="5200" marR="5200" marT="52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 </a:t>
                      </a:r>
                    </a:p>
                  </a:txBody>
                  <a:tcPr marL="5200" marR="5200" marT="5200"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-52</a:t>
                      </a:r>
                    </a:p>
                  </a:txBody>
                  <a:tcPr marL="5200" marR="5200" marT="52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6675945"/>
                  </a:ext>
                </a:extLst>
              </a:tr>
            </a:tbl>
          </a:graphicData>
        </a:graphic>
      </p:graphicFrame>
      <p:sp>
        <p:nvSpPr>
          <p:cNvPr id="10" name="Rectángulo 9"/>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11623604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28454" y="6211752"/>
            <a:ext cx="1851660" cy="328749"/>
          </a:xfrm>
        </p:spPr>
        <p:txBody>
          <a:bodyPr/>
          <a:lstStyle/>
          <a:p>
            <a:pPr>
              <a:defRPr/>
            </a:pPr>
            <a:fld id="{169FFC8B-B38D-460C-8872-AB615C180B86}" type="slidenum">
              <a:rPr lang="es-ES"/>
              <a:pPr>
                <a:defRPr/>
              </a:pPr>
              <a:t>17</a:t>
            </a:fld>
            <a:endParaRPr lang="es-ES"/>
          </a:p>
        </p:txBody>
      </p:sp>
      <p:sp>
        <p:nvSpPr>
          <p:cNvPr id="8"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ea typeface="+mn-ea"/>
                <a:cs typeface="Lato Regular"/>
              </a:rPr>
              <a:t>(</a:t>
            </a:r>
            <a:r>
              <a:rPr lang="es-CO" sz="463" dirty="0">
                <a:solidFill>
                  <a:srgbClr val="0070C0"/>
                </a:solidFill>
                <a:latin typeface="Lato Regular"/>
                <a:ea typeface="+mn-ea"/>
                <a:cs typeface="Lato Regular"/>
              </a:rPr>
              <a:t>cifras expresadas en millones de pesos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1" name="Botón de acción: ir hacia atrás o anterior 10">
            <a:hlinkClick r:id="rId3" action="ppaction://hlinksldjump" highlightClick="1"/>
          </p:cNvPr>
          <p:cNvSpPr/>
          <p:nvPr/>
        </p:nvSpPr>
        <p:spPr>
          <a:xfrm>
            <a:off x="2281646" y="1860369"/>
            <a:ext cx="411480" cy="112123"/>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3" name="Tabla 2"/>
          <p:cNvGraphicFramePr>
            <a:graphicFrameLocks noGrp="1"/>
          </p:cNvGraphicFramePr>
          <p:nvPr/>
        </p:nvGraphicFramePr>
        <p:xfrm>
          <a:off x="2860766" y="1796144"/>
          <a:ext cx="7105471" cy="3216497"/>
        </p:xfrm>
        <a:graphic>
          <a:graphicData uri="http://schemas.openxmlformats.org/drawingml/2006/table">
            <a:tbl>
              <a:tblPr/>
              <a:tblGrid>
                <a:gridCol w="2638225">
                  <a:extLst>
                    <a:ext uri="{9D8B030D-6E8A-4147-A177-3AD203B41FA5}">
                      <a16:colId xmlns:a16="http://schemas.microsoft.com/office/drawing/2014/main" val="1917565030"/>
                    </a:ext>
                  </a:extLst>
                </a:gridCol>
                <a:gridCol w="178718">
                  <a:extLst>
                    <a:ext uri="{9D8B030D-6E8A-4147-A177-3AD203B41FA5}">
                      <a16:colId xmlns:a16="http://schemas.microsoft.com/office/drawing/2014/main" val="3377757126"/>
                    </a:ext>
                  </a:extLst>
                </a:gridCol>
                <a:gridCol w="774446">
                  <a:extLst>
                    <a:ext uri="{9D8B030D-6E8A-4147-A177-3AD203B41FA5}">
                      <a16:colId xmlns:a16="http://schemas.microsoft.com/office/drawing/2014/main" val="3254590480"/>
                    </a:ext>
                  </a:extLst>
                </a:gridCol>
                <a:gridCol w="119146">
                  <a:extLst>
                    <a:ext uri="{9D8B030D-6E8A-4147-A177-3AD203B41FA5}">
                      <a16:colId xmlns:a16="http://schemas.microsoft.com/office/drawing/2014/main" val="318007823"/>
                    </a:ext>
                  </a:extLst>
                </a:gridCol>
                <a:gridCol w="765936">
                  <a:extLst>
                    <a:ext uri="{9D8B030D-6E8A-4147-A177-3AD203B41FA5}">
                      <a16:colId xmlns:a16="http://schemas.microsoft.com/office/drawing/2014/main" val="435491302"/>
                    </a:ext>
                  </a:extLst>
                </a:gridCol>
                <a:gridCol w="119146">
                  <a:extLst>
                    <a:ext uri="{9D8B030D-6E8A-4147-A177-3AD203B41FA5}">
                      <a16:colId xmlns:a16="http://schemas.microsoft.com/office/drawing/2014/main" val="130525469"/>
                    </a:ext>
                  </a:extLst>
                </a:gridCol>
                <a:gridCol w="825509">
                  <a:extLst>
                    <a:ext uri="{9D8B030D-6E8A-4147-A177-3AD203B41FA5}">
                      <a16:colId xmlns:a16="http://schemas.microsoft.com/office/drawing/2014/main" val="3146627843"/>
                    </a:ext>
                  </a:extLst>
                </a:gridCol>
                <a:gridCol w="186515">
                  <a:extLst>
                    <a:ext uri="{9D8B030D-6E8A-4147-A177-3AD203B41FA5}">
                      <a16:colId xmlns:a16="http://schemas.microsoft.com/office/drawing/2014/main" val="4235666128"/>
                    </a:ext>
                  </a:extLst>
                </a:gridCol>
                <a:gridCol w="723384">
                  <a:extLst>
                    <a:ext uri="{9D8B030D-6E8A-4147-A177-3AD203B41FA5}">
                      <a16:colId xmlns:a16="http://schemas.microsoft.com/office/drawing/2014/main" val="2145060752"/>
                    </a:ext>
                  </a:extLst>
                </a:gridCol>
                <a:gridCol w="51062">
                  <a:extLst>
                    <a:ext uri="{9D8B030D-6E8A-4147-A177-3AD203B41FA5}">
                      <a16:colId xmlns:a16="http://schemas.microsoft.com/office/drawing/2014/main" val="3992199934"/>
                    </a:ext>
                  </a:extLst>
                </a:gridCol>
                <a:gridCol w="723384">
                  <a:extLst>
                    <a:ext uri="{9D8B030D-6E8A-4147-A177-3AD203B41FA5}">
                      <a16:colId xmlns:a16="http://schemas.microsoft.com/office/drawing/2014/main" val="1414665136"/>
                    </a:ext>
                  </a:extLst>
                </a:gridCol>
              </a:tblGrid>
              <a:tr h="458043">
                <a:tc>
                  <a:txBody>
                    <a:bodyPr/>
                    <a:lstStyle/>
                    <a:p>
                      <a:pPr algn="l" fontAlgn="ctr"/>
                      <a:r>
                        <a:rPr lang="es-CO" sz="1200" b="0" i="0" u="none" strike="noStrike" dirty="0">
                          <a:solidFill>
                            <a:srgbClr val="000000"/>
                          </a:solidFill>
                          <a:effectLst/>
                          <a:latin typeface="Arial Narrow" panose="020B0606020202030204" pitchFamily="34" charset="0"/>
                        </a:rPr>
                        <a:t>(1) Comisiones Honorarios y Servicios</a:t>
                      </a:r>
                    </a:p>
                  </a:txBody>
                  <a:tcPr marL="5197" marR="5197" marT="5197"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197" marR="5197" marT="519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197" marR="5197" marT="519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197" marR="5197" marT="5197"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197" marR="5197" marT="519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es-CO" sz="1000" b="0" i="0" u="none" strike="noStrike">
                        <a:effectLst/>
                        <a:latin typeface="Arial Narrow" panose="020B0606020202030204" pitchFamily="34" charset="0"/>
                      </a:endParaRPr>
                    </a:p>
                  </a:txBody>
                  <a:tcPr marL="5197" marR="155918" marT="5197"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97" marR="5197" marT="519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97" marR="5197" marT="5197"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502792"/>
                  </a:ext>
                </a:extLst>
              </a:tr>
              <a:tr h="215698">
                <a:tc>
                  <a:txBody>
                    <a:bodyPr/>
                    <a:lstStyle/>
                    <a:p>
                      <a:pPr algn="l" fontAlgn="ctr"/>
                      <a:r>
                        <a:rPr lang="es-CO" sz="1200" b="0" i="0" u="none" strike="noStrike" dirty="0">
                          <a:solidFill>
                            <a:srgbClr val="000000"/>
                          </a:solidFill>
                          <a:effectLst/>
                          <a:latin typeface="Arial Narrow" panose="020B0606020202030204" pitchFamily="34" charset="0"/>
                        </a:rPr>
                        <a:t>Representación Judicial</a:t>
                      </a:r>
                    </a:p>
                  </a:txBody>
                  <a:tcPr marL="5197" marR="5197" marT="5197"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197" marR="5197" marT="519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235</a:t>
                      </a:r>
                    </a:p>
                  </a:txBody>
                  <a:tcPr marL="5197" marR="5197" marT="519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410</a:t>
                      </a:r>
                    </a:p>
                  </a:txBody>
                  <a:tcPr marL="5197" marR="5197" marT="519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97" marR="5197" marT="519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97" marR="5197" marT="519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2257994"/>
                  </a:ext>
                </a:extLst>
              </a:tr>
              <a:tr h="215698">
                <a:tc>
                  <a:txBody>
                    <a:bodyPr/>
                    <a:lstStyle/>
                    <a:p>
                      <a:pPr algn="l" fontAlgn="ctr"/>
                      <a:r>
                        <a:rPr lang="es-CO" sz="1200" b="0" i="0" u="none" strike="noStrike" dirty="0">
                          <a:solidFill>
                            <a:srgbClr val="000000"/>
                          </a:solidFill>
                          <a:effectLst/>
                          <a:latin typeface="Arial Narrow" panose="020B0606020202030204" pitchFamily="34" charset="0"/>
                        </a:rPr>
                        <a:t>Junta directiva</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85</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50</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144</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70</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-41</a:t>
                      </a:r>
                    </a:p>
                  </a:txBody>
                  <a:tcPr marL="5197" marR="5197" marT="5197" marB="0" anchor="ctr">
                    <a:lnL>
                      <a:noFill/>
                    </a:lnL>
                    <a:lnR>
                      <a:noFill/>
                    </a:lnR>
                    <a:lnT>
                      <a:noFill/>
                    </a:lnT>
                    <a:lnB>
                      <a:noFill/>
                    </a:lnB>
                  </a:tcPr>
                </a:tc>
                <a:extLst>
                  <a:ext uri="{0D108BD9-81ED-4DB2-BD59-A6C34878D82A}">
                    <a16:rowId xmlns:a16="http://schemas.microsoft.com/office/drawing/2014/main" val="3251598414"/>
                  </a:ext>
                </a:extLst>
              </a:tr>
              <a:tr h="215698">
                <a:tc>
                  <a:txBody>
                    <a:bodyPr/>
                    <a:lstStyle/>
                    <a:p>
                      <a:pPr algn="l" fontAlgn="ctr"/>
                      <a:r>
                        <a:rPr lang="es-CO" sz="1200" b="0" i="0" u="none" strike="noStrike" dirty="0">
                          <a:solidFill>
                            <a:srgbClr val="000000"/>
                          </a:solidFill>
                          <a:effectLst/>
                          <a:latin typeface="Arial Narrow" panose="020B0606020202030204" pitchFamily="34" charset="0"/>
                        </a:rPr>
                        <a:t>Revisoría fiscal</a:t>
                      </a:r>
                    </a:p>
                  </a:txBody>
                  <a:tcPr marL="5197" marR="5197" marT="5197" marB="0" anchor="ctr">
                    <a:lnL>
                      <a:noFill/>
                    </a:lnL>
                    <a:lnR>
                      <a:noFill/>
                    </a:lnR>
                    <a:lnT>
                      <a:noFill/>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152</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148</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300</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-49</a:t>
                      </a:r>
                    </a:p>
                  </a:txBody>
                  <a:tcPr marL="5197" marR="5197" marT="5197" marB="0" anchor="ctr">
                    <a:lnL>
                      <a:noFill/>
                    </a:lnL>
                    <a:lnR>
                      <a:noFill/>
                    </a:lnR>
                    <a:lnT>
                      <a:noFill/>
                    </a:lnT>
                    <a:lnB>
                      <a:noFill/>
                    </a:lnB>
                  </a:tcPr>
                </a:tc>
                <a:extLst>
                  <a:ext uri="{0D108BD9-81ED-4DB2-BD59-A6C34878D82A}">
                    <a16:rowId xmlns:a16="http://schemas.microsoft.com/office/drawing/2014/main" val="47230834"/>
                  </a:ext>
                </a:extLst>
              </a:tr>
              <a:tr h="215698">
                <a:tc>
                  <a:txBody>
                    <a:bodyPr/>
                    <a:lstStyle/>
                    <a:p>
                      <a:pPr algn="l" fontAlgn="ctr"/>
                      <a:r>
                        <a:rPr lang="es-CO" sz="1200" b="0" i="0" u="none" strike="noStrike">
                          <a:solidFill>
                            <a:srgbClr val="000000"/>
                          </a:solidFill>
                          <a:effectLst/>
                          <a:latin typeface="Arial Narrow" panose="020B0606020202030204" pitchFamily="34" charset="0"/>
                        </a:rPr>
                        <a:t>Administrativas</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149</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44</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259</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239</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-42</a:t>
                      </a:r>
                    </a:p>
                  </a:txBody>
                  <a:tcPr marL="5197" marR="5197" marT="5197" marB="0" anchor="ctr">
                    <a:lnL>
                      <a:noFill/>
                    </a:lnL>
                    <a:lnR>
                      <a:noFill/>
                    </a:lnR>
                    <a:lnT>
                      <a:noFill/>
                    </a:lnT>
                    <a:lnB>
                      <a:noFill/>
                    </a:lnB>
                  </a:tcPr>
                </a:tc>
                <a:extLst>
                  <a:ext uri="{0D108BD9-81ED-4DB2-BD59-A6C34878D82A}">
                    <a16:rowId xmlns:a16="http://schemas.microsoft.com/office/drawing/2014/main" val="1374617214"/>
                  </a:ext>
                </a:extLst>
              </a:tr>
              <a:tr h="215698">
                <a:tc>
                  <a:txBody>
                    <a:bodyPr/>
                    <a:lstStyle/>
                    <a:p>
                      <a:pPr algn="l" fontAlgn="ctr"/>
                      <a:r>
                        <a:rPr lang="es-CO" sz="1200" b="0" i="0" u="none" strike="noStrike">
                          <a:solidFill>
                            <a:srgbClr val="000000"/>
                          </a:solidFill>
                          <a:effectLst/>
                          <a:latin typeface="Arial Narrow" panose="020B0606020202030204" pitchFamily="34" charset="0"/>
                        </a:rPr>
                        <a:t>Servicios (Licencias telmex Office)</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158</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197" marR="5197" marT="5197" marB="0" anchor="ctr">
                    <a:lnL>
                      <a:noFill/>
                    </a:lnL>
                    <a:lnR>
                      <a:noFill/>
                    </a:lnR>
                    <a:lnT>
                      <a:noFill/>
                    </a:lnT>
                    <a:lnB>
                      <a:noFill/>
                    </a:lnB>
                  </a:tcPr>
                </a:tc>
                <a:extLst>
                  <a:ext uri="{0D108BD9-81ED-4DB2-BD59-A6C34878D82A}">
                    <a16:rowId xmlns:a16="http://schemas.microsoft.com/office/drawing/2014/main" val="4278210921"/>
                  </a:ext>
                </a:extLst>
              </a:tr>
              <a:tr h="215698">
                <a:tc>
                  <a:txBody>
                    <a:bodyPr/>
                    <a:lstStyle/>
                    <a:p>
                      <a:pPr algn="l" fontAlgn="ctr"/>
                      <a:r>
                        <a:rPr lang="es-CO" sz="1200" b="0" i="0" u="none" strike="noStrike">
                          <a:solidFill>
                            <a:srgbClr val="000000"/>
                          </a:solidFill>
                          <a:effectLst/>
                          <a:latin typeface="Arial Narrow" panose="020B0606020202030204" pitchFamily="34" charset="0"/>
                        </a:rPr>
                        <a:t>Cuotas administracion</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13</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57</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160</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-77</a:t>
                      </a:r>
                    </a:p>
                  </a:txBody>
                  <a:tcPr marL="5197" marR="5197" marT="5197" marB="0" anchor="ctr">
                    <a:lnL>
                      <a:noFill/>
                    </a:lnL>
                    <a:lnR>
                      <a:noFill/>
                    </a:lnR>
                    <a:lnT>
                      <a:noFill/>
                    </a:lnT>
                    <a:lnB>
                      <a:noFill/>
                    </a:lnB>
                  </a:tcPr>
                </a:tc>
                <a:extLst>
                  <a:ext uri="{0D108BD9-81ED-4DB2-BD59-A6C34878D82A}">
                    <a16:rowId xmlns:a16="http://schemas.microsoft.com/office/drawing/2014/main" val="352631564"/>
                  </a:ext>
                </a:extLst>
              </a:tr>
              <a:tr h="215698">
                <a:tc>
                  <a:txBody>
                    <a:bodyPr/>
                    <a:lstStyle/>
                    <a:p>
                      <a:pPr algn="l" fontAlgn="ctr"/>
                      <a:r>
                        <a:rPr lang="es-CO" sz="1200" b="0" i="0" u="none" strike="noStrike">
                          <a:solidFill>
                            <a:srgbClr val="000000"/>
                          </a:solidFill>
                          <a:effectLst/>
                          <a:latin typeface="Arial Narrow" panose="020B0606020202030204" pitchFamily="34" charset="0"/>
                        </a:rPr>
                        <a:t>Otros servicios</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42</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9096706"/>
                  </a:ext>
                </a:extLst>
              </a:tr>
              <a:tr h="215698">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557</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483</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1,212</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5</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-54</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5077036"/>
                  </a:ext>
                </a:extLst>
              </a:tr>
              <a:tr h="215698">
                <a:tc>
                  <a:txBody>
                    <a:bodyPr/>
                    <a:lstStyle/>
                    <a:p>
                      <a:pPr algn="l" fontAlgn="ctr"/>
                      <a:r>
                        <a:rPr lang="es-CO" sz="1200" b="0" i="0" u="none" strike="noStrike">
                          <a:solidFill>
                            <a:srgbClr val="000000"/>
                          </a:solidFill>
                          <a:effectLst/>
                          <a:latin typeface="Arial Narrow" panose="020B0606020202030204" pitchFamily="34" charset="0"/>
                        </a:rPr>
                        <a:t>(2) Arrendamientos</a:t>
                      </a:r>
                    </a:p>
                  </a:txBody>
                  <a:tcPr marL="5197" marR="5197" marT="5197"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197" marR="5197" marT="519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31293314"/>
                  </a:ext>
                </a:extLst>
              </a:tr>
              <a:tr h="381422">
                <a:tc gridSpan="2">
                  <a:txBody>
                    <a:bodyPr/>
                    <a:lstStyle/>
                    <a:p>
                      <a:pPr algn="l" fontAlgn="ctr"/>
                      <a:r>
                        <a:rPr lang="es-CO" sz="1200" b="0" i="0" u="none" strike="noStrike">
                          <a:solidFill>
                            <a:srgbClr val="000000"/>
                          </a:solidFill>
                          <a:effectLst/>
                          <a:latin typeface="Arial Narrow" panose="020B0606020202030204" pitchFamily="34" charset="0"/>
                        </a:rPr>
                        <a:t>Equipos computo / servidores/ planta telefónica/Muebles</a:t>
                      </a:r>
                    </a:p>
                  </a:txBody>
                  <a:tcPr marL="155918" marR="5197" marT="5197" marB="0" anchor="ctr">
                    <a:lnL>
                      <a:noFill/>
                    </a:lnL>
                    <a:lnR>
                      <a:noFill/>
                    </a:lnR>
                    <a:lnT>
                      <a:noFill/>
                    </a:lnT>
                    <a:lnB>
                      <a:noFill/>
                    </a:lnB>
                    <a:solidFill>
                      <a:srgbClr val="FFFFFF"/>
                    </a:solidFill>
                  </a:tcPr>
                </a:tc>
                <a:tc hMerge="1">
                  <a:txBody>
                    <a:bodyPr/>
                    <a:lstStyle/>
                    <a:p>
                      <a:endParaRPr lang="es-CO"/>
                    </a:p>
                  </a:txBody>
                  <a:tcPr/>
                </a:tc>
                <a:tc>
                  <a:txBody>
                    <a:bodyPr/>
                    <a:lstStyle/>
                    <a:p>
                      <a:pPr algn="r" fontAlgn="ctr"/>
                      <a:r>
                        <a:rPr lang="es-CO" sz="1200" b="0" i="0" u="none" strike="noStrike" dirty="0">
                          <a:effectLst/>
                          <a:latin typeface="Arial Narrow" panose="020B0606020202030204" pitchFamily="34" charset="0"/>
                        </a:rPr>
                        <a:t>217</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220</a:t>
                      </a:r>
                    </a:p>
                  </a:txBody>
                  <a:tcPr marL="5197" marR="5197" marT="5197"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435</a:t>
                      </a:r>
                    </a:p>
                  </a:txBody>
                  <a:tcPr marL="5197" marR="5197" marT="5197"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a:t>
                      </a:r>
                    </a:p>
                  </a:txBody>
                  <a:tcPr marL="5197" marR="5197" marT="5197"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-50</a:t>
                      </a:r>
                    </a:p>
                  </a:txBody>
                  <a:tcPr marL="5197" marR="5197" marT="5197" marB="0" anchor="ctr">
                    <a:lnL>
                      <a:noFill/>
                    </a:lnL>
                    <a:lnR>
                      <a:noFill/>
                    </a:lnR>
                    <a:lnT>
                      <a:noFill/>
                    </a:lnT>
                    <a:lnB>
                      <a:noFill/>
                    </a:lnB>
                  </a:tcPr>
                </a:tc>
                <a:extLst>
                  <a:ext uri="{0D108BD9-81ED-4DB2-BD59-A6C34878D82A}">
                    <a16:rowId xmlns:a16="http://schemas.microsoft.com/office/drawing/2014/main" val="1456042025"/>
                  </a:ext>
                </a:extLst>
              </a:tr>
              <a:tr h="215698">
                <a:tc>
                  <a:txBody>
                    <a:bodyPr/>
                    <a:lstStyle/>
                    <a:p>
                      <a:pPr algn="l" fontAlgn="ctr"/>
                      <a:r>
                        <a:rPr lang="es-CO" sz="1200" b="0" i="0" u="none" strike="noStrike">
                          <a:solidFill>
                            <a:srgbClr val="000000"/>
                          </a:solidFill>
                          <a:effectLst/>
                          <a:latin typeface="Arial Narrow" panose="020B0606020202030204" pitchFamily="34" charset="0"/>
                        </a:rPr>
                        <a:t>Arrendamiento oficina</a:t>
                      </a:r>
                    </a:p>
                  </a:txBody>
                  <a:tcPr marL="155918"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1,340</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1,172</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2,373</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14</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-44</a:t>
                      </a:r>
                    </a:p>
                  </a:txBody>
                  <a:tcPr marL="5197" marR="5197" marT="519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6843369"/>
                  </a:ext>
                </a:extLst>
              </a:tr>
              <a:tr h="215698">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1,556</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1,392</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7"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2,808</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197" marR="5197" marT="5197"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12</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 </a:t>
                      </a:r>
                    </a:p>
                  </a:txBody>
                  <a:tcPr marL="5197" marR="5197" marT="5197"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-45</a:t>
                      </a:r>
                    </a:p>
                  </a:txBody>
                  <a:tcPr marL="5197" marR="5197" marT="51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6613333"/>
                  </a:ext>
                </a:extLst>
              </a:tr>
            </a:tbl>
          </a:graphicData>
        </a:graphic>
      </p:graphicFrame>
      <p:sp>
        <p:nvSpPr>
          <p:cNvPr id="9" name="Rectángulo 8"/>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75150643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458"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18</a:t>
            </a:fld>
            <a:endParaRPr lang="es-ES"/>
          </a:p>
        </p:txBody>
      </p:sp>
      <p:sp>
        <p:nvSpPr>
          <p:cNvPr id="8"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ea typeface="+mn-ea"/>
                <a:cs typeface="Lato Regular"/>
              </a:rPr>
              <a:t>(</a:t>
            </a:r>
            <a:r>
              <a:rPr lang="es-CO" sz="463" dirty="0">
                <a:solidFill>
                  <a:srgbClr val="0070C0"/>
                </a:solidFill>
                <a:latin typeface="Lato Regular"/>
                <a:ea typeface="+mn-ea"/>
                <a:cs typeface="Lato Regular"/>
              </a:rPr>
              <a:t>cifras expresadas en millones de pesos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5" name="Botón de acción: ir hacia atrás o anterior 14">
            <a:hlinkClick r:id="rId3" action="ppaction://hlinksldjump" highlightClick="1"/>
          </p:cNvPr>
          <p:cNvSpPr/>
          <p:nvPr/>
        </p:nvSpPr>
        <p:spPr>
          <a:xfrm>
            <a:off x="2075906" y="1850572"/>
            <a:ext cx="411480" cy="130629"/>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atrás o anterior 15">
            <a:hlinkClick r:id="rId3" action="ppaction://hlinksldjump" highlightClick="1"/>
          </p:cNvPr>
          <p:cNvSpPr/>
          <p:nvPr/>
        </p:nvSpPr>
        <p:spPr>
          <a:xfrm>
            <a:off x="2146663" y="3689169"/>
            <a:ext cx="345077" cy="123009"/>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6" name="Tabla 5"/>
          <p:cNvGraphicFramePr>
            <a:graphicFrameLocks noGrp="1"/>
          </p:cNvGraphicFramePr>
          <p:nvPr/>
        </p:nvGraphicFramePr>
        <p:xfrm>
          <a:off x="2547257" y="3628209"/>
          <a:ext cx="7102089" cy="1079865"/>
        </p:xfrm>
        <a:graphic>
          <a:graphicData uri="http://schemas.openxmlformats.org/drawingml/2006/table">
            <a:tbl>
              <a:tblPr/>
              <a:tblGrid>
                <a:gridCol w="2686472">
                  <a:extLst>
                    <a:ext uri="{9D8B030D-6E8A-4147-A177-3AD203B41FA5}">
                      <a16:colId xmlns:a16="http://schemas.microsoft.com/office/drawing/2014/main" val="2301383150"/>
                    </a:ext>
                  </a:extLst>
                </a:gridCol>
                <a:gridCol w="186589">
                  <a:extLst>
                    <a:ext uri="{9D8B030D-6E8A-4147-A177-3AD203B41FA5}">
                      <a16:colId xmlns:a16="http://schemas.microsoft.com/office/drawing/2014/main" val="3208965177"/>
                    </a:ext>
                  </a:extLst>
                </a:gridCol>
                <a:gridCol w="788610">
                  <a:extLst>
                    <a:ext uri="{9D8B030D-6E8A-4147-A177-3AD203B41FA5}">
                      <a16:colId xmlns:a16="http://schemas.microsoft.com/office/drawing/2014/main" val="3230502673"/>
                    </a:ext>
                  </a:extLst>
                </a:gridCol>
                <a:gridCol w="121325">
                  <a:extLst>
                    <a:ext uri="{9D8B030D-6E8A-4147-A177-3AD203B41FA5}">
                      <a16:colId xmlns:a16="http://schemas.microsoft.com/office/drawing/2014/main" val="357510992"/>
                    </a:ext>
                  </a:extLst>
                </a:gridCol>
                <a:gridCol w="779944">
                  <a:extLst>
                    <a:ext uri="{9D8B030D-6E8A-4147-A177-3AD203B41FA5}">
                      <a16:colId xmlns:a16="http://schemas.microsoft.com/office/drawing/2014/main" val="819551564"/>
                    </a:ext>
                  </a:extLst>
                </a:gridCol>
                <a:gridCol w="121325">
                  <a:extLst>
                    <a:ext uri="{9D8B030D-6E8A-4147-A177-3AD203B41FA5}">
                      <a16:colId xmlns:a16="http://schemas.microsoft.com/office/drawing/2014/main" val="929574072"/>
                    </a:ext>
                  </a:extLst>
                </a:gridCol>
                <a:gridCol w="840606">
                  <a:extLst>
                    <a:ext uri="{9D8B030D-6E8A-4147-A177-3AD203B41FA5}">
                      <a16:colId xmlns:a16="http://schemas.microsoft.com/office/drawing/2014/main" val="4104292203"/>
                    </a:ext>
                  </a:extLst>
                </a:gridCol>
                <a:gridCol w="51996">
                  <a:extLst>
                    <a:ext uri="{9D8B030D-6E8A-4147-A177-3AD203B41FA5}">
                      <a16:colId xmlns:a16="http://schemas.microsoft.com/office/drawing/2014/main" val="468761472"/>
                    </a:ext>
                  </a:extLst>
                </a:gridCol>
                <a:gridCol w="736613">
                  <a:extLst>
                    <a:ext uri="{9D8B030D-6E8A-4147-A177-3AD203B41FA5}">
                      <a16:colId xmlns:a16="http://schemas.microsoft.com/office/drawing/2014/main" val="152847286"/>
                    </a:ext>
                  </a:extLst>
                </a:gridCol>
                <a:gridCol w="51996">
                  <a:extLst>
                    <a:ext uri="{9D8B030D-6E8A-4147-A177-3AD203B41FA5}">
                      <a16:colId xmlns:a16="http://schemas.microsoft.com/office/drawing/2014/main" val="982247359"/>
                    </a:ext>
                  </a:extLst>
                </a:gridCol>
                <a:gridCol w="736613">
                  <a:extLst>
                    <a:ext uri="{9D8B030D-6E8A-4147-A177-3AD203B41FA5}">
                      <a16:colId xmlns:a16="http://schemas.microsoft.com/office/drawing/2014/main" val="4152780568"/>
                    </a:ext>
                  </a:extLst>
                </a:gridCol>
              </a:tblGrid>
              <a:tr h="215973">
                <a:tc>
                  <a:txBody>
                    <a:bodyPr/>
                    <a:lstStyle/>
                    <a:p>
                      <a:pPr algn="l" fontAlgn="ctr"/>
                      <a:r>
                        <a:rPr lang="es-CO" sz="1200" b="1" i="0" u="none" strike="noStrike" dirty="0">
                          <a:solidFill>
                            <a:srgbClr val="000000"/>
                          </a:solidFill>
                          <a:effectLst/>
                          <a:latin typeface="Arial Narrow" panose="020B0606020202030204" pitchFamily="34" charset="0"/>
                        </a:rPr>
                        <a:t>GASTOS GENERALES DE VENTA</a:t>
                      </a:r>
                    </a:p>
                  </a:txBody>
                  <a:tcPr marL="5200" marR="5200" marT="5205"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 </a:t>
                      </a:r>
                    </a:p>
                  </a:txBody>
                  <a:tcPr marL="5200" marR="155989" marT="5205"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00" marR="5200" marT="5205" marB="0" anchor="b">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ctr" fontAlgn="ctr"/>
                      <a:endParaRPr lang="es-CO" sz="1200" b="1" i="0" u="none" strike="noStrike">
                        <a:solidFill>
                          <a:srgbClr val="000000"/>
                        </a:solidFill>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extLst>
                  <a:ext uri="{0D108BD9-81ED-4DB2-BD59-A6C34878D82A}">
                    <a16:rowId xmlns:a16="http://schemas.microsoft.com/office/drawing/2014/main" val="1378072642"/>
                  </a:ext>
                </a:extLst>
              </a:tr>
              <a:tr h="215973">
                <a:tc>
                  <a:txBody>
                    <a:bodyPr/>
                    <a:lstStyle/>
                    <a:p>
                      <a:pPr algn="l" fontAlgn="ctr"/>
                      <a:r>
                        <a:rPr lang="es-CO" sz="1200" b="0" i="0" u="none" strike="noStrike" dirty="0">
                          <a:solidFill>
                            <a:srgbClr val="000000"/>
                          </a:solidFill>
                          <a:effectLst/>
                          <a:latin typeface="Arial Narrow" panose="020B0606020202030204" pitchFamily="34" charset="0"/>
                        </a:rPr>
                        <a:t>Servicio funcionarios en misión en la Entidad</a:t>
                      </a:r>
                    </a:p>
                  </a:txBody>
                  <a:tcPr marL="5200" marR="5200" marT="520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3,085</a:t>
                      </a:r>
                    </a:p>
                  </a:txBody>
                  <a:tcPr marL="5200" marR="5200" marT="52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6,952</a:t>
                      </a:r>
                    </a:p>
                  </a:txBody>
                  <a:tcPr marL="5200" marR="5200" marT="5205" marB="0" anchor="ctr">
                    <a:lnL>
                      <a:noFill/>
                    </a:lnL>
                    <a:lnR>
                      <a:noFill/>
                    </a:lnR>
                    <a:lnT>
                      <a:noFill/>
                    </a:lnT>
                    <a:lnB>
                      <a:noFill/>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200" marR="5200" marT="5205"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13,908</a:t>
                      </a:r>
                    </a:p>
                  </a:txBody>
                  <a:tcPr marL="5200" marR="5200" marT="520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-56</a:t>
                      </a:r>
                    </a:p>
                  </a:txBody>
                  <a:tcPr marL="5200" marR="5200" marT="52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-78</a:t>
                      </a:r>
                    </a:p>
                  </a:txBody>
                  <a:tcPr marL="5200" marR="5200" marT="5205" marB="0" anchor="ctr">
                    <a:lnL>
                      <a:noFill/>
                    </a:lnL>
                    <a:lnR>
                      <a:noFill/>
                    </a:lnR>
                    <a:lnT>
                      <a:noFill/>
                    </a:lnT>
                    <a:lnB>
                      <a:noFill/>
                    </a:lnB>
                  </a:tcPr>
                </a:tc>
                <a:extLst>
                  <a:ext uri="{0D108BD9-81ED-4DB2-BD59-A6C34878D82A}">
                    <a16:rowId xmlns:a16="http://schemas.microsoft.com/office/drawing/2014/main" val="540795511"/>
                  </a:ext>
                </a:extLst>
              </a:tr>
              <a:tr h="215973">
                <a:tc>
                  <a:txBody>
                    <a:bodyPr/>
                    <a:lstStyle/>
                    <a:p>
                      <a:pPr algn="l" fontAlgn="ctr"/>
                      <a:r>
                        <a:rPr lang="es-CO" sz="1200" b="0" i="0" u="none" strike="noStrike" dirty="0">
                          <a:solidFill>
                            <a:srgbClr val="000000"/>
                          </a:solidFill>
                          <a:effectLst/>
                          <a:latin typeface="Arial Narrow" panose="020B0606020202030204" pitchFamily="34" charset="0"/>
                        </a:rPr>
                        <a:t>Publicidad y propaganda</a:t>
                      </a:r>
                    </a:p>
                  </a:txBody>
                  <a:tcPr marL="5200" marR="5200" marT="5205"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145</a:t>
                      </a:r>
                    </a:p>
                  </a:txBody>
                  <a:tcPr marL="5200" marR="5200" marT="52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49</a:t>
                      </a:r>
                    </a:p>
                  </a:txBody>
                  <a:tcPr marL="5200" marR="5200" marT="5205"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205"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127</a:t>
                      </a:r>
                    </a:p>
                  </a:txBody>
                  <a:tcPr marL="5200" marR="5200" marT="52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198</a:t>
                      </a:r>
                    </a:p>
                  </a:txBody>
                  <a:tcPr marL="5200" marR="5200" marT="520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14</a:t>
                      </a:r>
                    </a:p>
                  </a:txBody>
                  <a:tcPr marL="5200" marR="5200" marT="5205" marB="0" anchor="ctr">
                    <a:lnL>
                      <a:noFill/>
                    </a:lnL>
                    <a:lnR>
                      <a:noFill/>
                    </a:lnR>
                    <a:lnT>
                      <a:noFill/>
                    </a:lnT>
                    <a:lnB>
                      <a:noFill/>
                    </a:lnB>
                  </a:tcPr>
                </a:tc>
                <a:extLst>
                  <a:ext uri="{0D108BD9-81ED-4DB2-BD59-A6C34878D82A}">
                    <a16:rowId xmlns:a16="http://schemas.microsoft.com/office/drawing/2014/main" val="2511094441"/>
                  </a:ext>
                </a:extLst>
              </a:tr>
              <a:tr h="215973">
                <a:tc>
                  <a:txBody>
                    <a:bodyPr/>
                    <a:lstStyle/>
                    <a:p>
                      <a:pPr algn="l" fontAlgn="ctr"/>
                      <a:r>
                        <a:rPr lang="es-CO" sz="1200" b="0" i="0" u="none" strike="noStrike" dirty="0">
                          <a:solidFill>
                            <a:srgbClr val="000000"/>
                          </a:solidFill>
                          <a:effectLst/>
                          <a:latin typeface="Arial Narrow" panose="020B0606020202030204" pitchFamily="34" charset="0"/>
                        </a:rPr>
                        <a:t>Otros gastos generales de menor cuantía</a:t>
                      </a:r>
                    </a:p>
                  </a:txBody>
                  <a:tcPr marL="5200" marR="5200" marT="5205"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9</a:t>
                      </a:r>
                    </a:p>
                  </a:txBody>
                  <a:tcPr marL="5200" marR="5200" marT="52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a:t>
                      </a:r>
                    </a:p>
                  </a:txBody>
                  <a:tcPr marL="5200" marR="5200" marT="52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200" marR="5200" marT="5205"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21</a:t>
                      </a:r>
                    </a:p>
                  </a:txBody>
                  <a:tcPr marL="5200" marR="5200" marT="52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-24</a:t>
                      </a:r>
                    </a:p>
                  </a:txBody>
                  <a:tcPr marL="5200" marR="5200" marT="520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-59</a:t>
                      </a:r>
                    </a:p>
                  </a:txBody>
                  <a:tcPr marL="5200" marR="5200" marT="520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2154337"/>
                  </a:ext>
                </a:extLst>
              </a:tr>
              <a:tr h="215973">
                <a:tc>
                  <a:txBody>
                    <a:bodyPr/>
                    <a:lstStyle/>
                    <a:p>
                      <a:pPr algn="l" fontAlgn="ctr"/>
                      <a:r>
                        <a:rPr lang="es-CO" sz="1200" b="1" i="0" u="none" strike="noStrike" dirty="0">
                          <a:solidFill>
                            <a:srgbClr val="000000"/>
                          </a:solidFill>
                          <a:effectLst/>
                          <a:latin typeface="Arial Narrow" panose="020B0606020202030204" pitchFamily="34" charset="0"/>
                        </a:rPr>
                        <a:t>TOTAL GASTOS GENERALES DE VENTA</a:t>
                      </a:r>
                    </a:p>
                  </a:txBody>
                  <a:tcPr marL="5200" marR="5200" marT="5205"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3,239</a:t>
                      </a:r>
                    </a:p>
                  </a:txBody>
                  <a:tcPr marL="5200" marR="5200" marT="52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7,012</a:t>
                      </a:r>
                    </a:p>
                  </a:txBody>
                  <a:tcPr marL="5200" marR="5200" marT="52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200" marR="5200" marT="5205" marB="0" anchor="b">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14,056</a:t>
                      </a:r>
                    </a:p>
                  </a:txBody>
                  <a:tcPr marL="5200" marR="5200" marT="52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dirty="0">
                        <a:solidFill>
                          <a:srgbClr val="000000"/>
                        </a:solidFill>
                        <a:effectLst/>
                        <a:latin typeface="Arial Narrow" panose="020B0606020202030204" pitchFamily="34" charset="0"/>
                      </a:endParaRPr>
                    </a:p>
                  </a:txBody>
                  <a:tcPr marL="5200" marR="5200" marT="520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-54</a:t>
                      </a:r>
                    </a:p>
                  </a:txBody>
                  <a:tcPr marL="5200" marR="5200" marT="52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200" marR="5200" marT="5205"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-77</a:t>
                      </a:r>
                    </a:p>
                  </a:txBody>
                  <a:tcPr marL="5200" marR="5200" marT="520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9197880"/>
                  </a:ext>
                </a:extLst>
              </a:tr>
            </a:tbl>
          </a:graphicData>
        </a:graphic>
      </p:graphicFrame>
      <p:graphicFrame>
        <p:nvGraphicFramePr>
          <p:cNvPr id="11" name="Tabla 10"/>
          <p:cNvGraphicFramePr>
            <a:graphicFrameLocks noGrp="1"/>
          </p:cNvGraphicFramePr>
          <p:nvPr/>
        </p:nvGraphicFramePr>
        <p:xfrm>
          <a:off x="2555966" y="1522912"/>
          <a:ext cx="7097486" cy="1653177"/>
        </p:xfrm>
        <a:graphic>
          <a:graphicData uri="http://schemas.openxmlformats.org/drawingml/2006/table">
            <a:tbl>
              <a:tblPr/>
              <a:tblGrid>
                <a:gridCol w="2759190">
                  <a:extLst>
                    <a:ext uri="{9D8B030D-6E8A-4147-A177-3AD203B41FA5}">
                      <a16:colId xmlns:a16="http://schemas.microsoft.com/office/drawing/2014/main" val="1308035683"/>
                    </a:ext>
                  </a:extLst>
                </a:gridCol>
                <a:gridCol w="195266">
                  <a:extLst>
                    <a:ext uri="{9D8B030D-6E8A-4147-A177-3AD203B41FA5}">
                      <a16:colId xmlns:a16="http://schemas.microsoft.com/office/drawing/2014/main" val="2664012995"/>
                    </a:ext>
                  </a:extLst>
                </a:gridCol>
                <a:gridCol w="772573">
                  <a:extLst>
                    <a:ext uri="{9D8B030D-6E8A-4147-A177-3AD203B41FA5}">
                      <a16:colId xmlns:a16="http://schemas.microsoft.com/office/drawing/2014/main" val="4177783221"/>
                    </a:ext>
                  </a:extLst>
                </a:gridCol>
                <a:gridCol w="118858">
                  <a:extLst>
                    <a:ext uri="{9D8B030D-6E8A-4147-A177-3AD203B41FA5}">
                      <a16:colId xmlns:a16="http://schemas.microsoft.com/office/drawing/2014/main" val="3440373696"/>
                    </a:ext>
                  </a:extLst>
                </a:gridCol>
                <a:gridCol w="764083">
                  <a:extLst>
                    <a:ext uri="{9D8B030D-6E8A-4147-A177-3AD203B41FA5}">
                      <a16:colId xmlns:a16="http://schemas.microsoft.com/office/drawing/2014/main" val="1266285448"/>
                    </a:ext>
                  </a:extLst>
                </a:gridCol>
                <a:gridCol w="118858">
                  <a:extLst>
                    <a:ext uri="{9D8B030D-6E8A-4147-A177-3AD203B41FA5}">
                      <a16:colId xmlns:a16="http://schemas.microsoft.com/office/drawing/2014/main" val="2377121025"/>
                    </a:ext>
                  </a:extLst>
                </a:gridCol>
                <a:gridCol w="823512">
                  <a:extLst>
                    <a:ext uri="{9D8B030D-6E8A-4147-A177-3AD203B41FA5}">
                      <a16:colId xmlns:a16="http://schemas.microsoft.com/office/drawing/2014/main" val="4140456448"/>
                    </a:ext>
                  </a:extLst>
                </a:gridCol>
                <a:gridCol w="50939">
                  <a:extLst>
                    <a:ext uri="{9D8B030D-6E8A-4147-A177-3AD203B41FA5}">
                      <a16:colId xmlns:a16="http://schemas.microsoft.com/office/drawing/2014/main" val="3301396906"/>
                    </a:ext>
                  </a:extLst>
                </a:gridCol>
                <a:gridCol w="721634">
                  <a:extLst>
                    <a:ext uri="{9D8B030D-6E8A-4147-A177-3AD203B41FA5}">
                      <a16:colId xmlns:a16="http://schemas.microsoft.com/office/drawing/2014/main" val="2908771039"/>
                    </a:ext>
                  </a:extLst>
                </a:gridCol>
                <a:gridCol w="50939">
                  <a:extLst>
                    <a:ext uri="{9D8B030D-6E8A-4147-A177-3AD203B41FA5}">
                      <a16:colId xmlns:a16="http://schemas.microsoft.com/office/drawing/2014/main" val="1602014076"/>
                    </a:ext>
                  </a:extLst>
                </a:gridCol>
                <a:gridCol w="721634">
                  <a:extLst>
                    <a:ext uri="{9D8B030D-6E8A-4147-A177-3AD203B41FA5}">
                      <a16:colId xmlns:a16="http://schemas.microsoft.com/office/drawing/2014/main" val="648551482"/>
                    </a:ext>
                  </a:extLst>
                </a:gridCol>
              </a:tblGrid>
              <a:tr h="457941">
                <a:tc>
                  <a:txBody>
                    <a:bodyPr/>
                    <a:lstStyle/>
                    <a:p>
                      <a:pPr algn="l" fontAlgn="ctr"/>
                      <a:r>
                        <a:rPr lang="es-CO" sz="1200" b="1" i="0" u="none" strike="noStrike" dirty="0">
                          <a:solidFill>
                            <a:srgbClr val="000000"/>
                          </a:solidFill>
                          <a:effectLst/>
                          <a:latin typeface="Arial Narrow" panose="020B0606020202030204" pitchFamily="34" charset="0"/>
                        </a:rPr>
                        <a:t>IMPUESTOS TASAS CONTRIBUCIONES</a:t>
                      </a:r>
                    </a:p>
                  </a:txBody>
                  <a:tcPr marL="5094" marR="5094" marT="5096"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094" marR="5094" marT="5096"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094" marR="5094" marT="509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2016</a:t>
                      </a:r>
                    </a:p>
                  </a:txBody>
                  <a:tcPr marL="5094" marR="5094" marT="509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094" marR="5094" marT="5096"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094" marR="5094" marT="509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4" marR="5094" marT="509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solidFill>
                          <a:srgbClr val="000000"/>
                        </a:solidFill>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094" marR="5094" marT="509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1235214"/>
                  </a:ext>
                </a:extLst>
              </a:tr>
              <a:tr h="193262">
                <a:tc>
                  <a:txBody>
                    <a:bodyPr/>
                    <a:lstStyle/>
                    <a:p>
                      <a:pPr algn="l" fontAlgn="ctr"/>
                      <a:r>
                        <a:rPr lang="es-CO" sz="1200" b="0" i="0" u="none" strike="noStrike" dirty="0">
                          <a:solidFill>
                            <a:srgbClr val="000000"/>
                          </a:solidFill>
                          <a:effectLst/>
                          <a:latin typeface="Arial Narrow" panose="020B0606020202030204" pitchFamily="34" charset="0"/>
                        </a:rPr>
                        <a:t>Impuesto sobre vehículos automotores</a:t>
                      </a:r>
                    </a:p>
                  </a:txBody>
                  <a:tcPr marL="5094" marR="5094" marT="5096"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14</a:t>
                      </a:r>
                    </a:p>
                  </a:txBody>
                  <a:tcPr marL="5094" marR="5094" marT="509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a:t>
                      </a:r>
                    </a:p>
                  </a:txBody>
                  <a:tcPr marL="5094" marR="5094" marT="509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4" marR="5094" marT="5096"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094" marR="5094" marT="509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39</a:t>
                      </a:r>
                    </a:p>
                  </a:txBody>
                  <a:tcPr marL="5094" marR="5094" marT="509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4" marR="5094" marT="509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2564099"/>
                  </a:ext>
                </a:extLst>
              </a:tr>
              <a:tr h="211464">
                <a:tc>
                  <a:txBody>
                    <a:bodyPr/>
                    <a:lstStyle/>
                    <a:p>
                      <a:pPr algn="l" fontAlgn="ctr"/>
                      <a:r>
                        <a:rPr lang="es-CO" sz="1200" b="0" i="0" u="none" strike="noStrike" dirty="0">
                          <a:solidFill>
                            <a:srgbClr val="000000"/>
                          </a:solidFill>
                          <a:effectLst/>
                          <a:latin typeface="Arial Narrow" panose="020B0606020202030204" pitchFamily="34" charset="0"/>
                        </a:rPr>
                        <a:t>Impuesto al patrimonio/Riqueza</a:t>
                      </a:r>
                    </a:p>
                  </a:txBody>
                  <a:tcPr marL="5094" marR="5094" marT="5096" marB="0" anchor="ctr">
                    <a:lnL>
                      <a:noFill/>
                    </a:lnL>
                    <a:lnR>
                      <a:noFill/>
                    </a:lnR>
                    <a:lnT>
                      <a:noFill/>
                    </a:lnT>
                    <a:lnB>
                      <a:noFill/>
                    </a:lnB>
                    <a:solidFill>
                      <a:srgbClr val="FFFFFF"/>
                    </a:solidFill>
                  </a:tcPr>
                </a:tc>
                <a:tc>
                  <a:txBody>
                    <a:bodyPr/>
                    <a:lstStyle/>
                    <a:p>
                      <a:pPr algn="l" fontAlgn="ctr"/>
                      <a:r>
                        <a:rPr lang="es-CO" sz="1200" b="0" i="0" u="none" strike="noStrike" dirty="0">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62</a:t>
                      </a:r>
                    </a:p>
                  </a:txBody>
                  <a:tcPr marL="5094" marR="5094" marT="509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152</a:t>
                      </a:r>
                    </a:p>
                  </a:txBody>
                  <a:tcPr marL="5094" marR="5094" marT="5096"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4" marR="5094" marT="5096"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152</a:t>
                      </a:r>
                    </a:p>
                  </a:txBody>
                  <a:tcPr marL="5094" marR="5094" marT="509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-60</a:t>
                      </a:r>
                    </a:p>
                  </a:txBody>
                  <a:tcPr marL="5094" marR="5094" marT="509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-60</a:t>
                      </a:r>
                    </a:p>
                  </a:txBody>
                  <a:tcPr marL="5094" marR="5094" marT="5096" marB="0" anchor="ctr">
                    <a:lnL>
                      <a:noFill/>
                    </a:lnL>
                    <a:lnR>
                      <a:noFill/>
                    </a:lnR>
                    <a:lnT>
                      <a:noFill/>
                    </a:lnT>
                    <a:lnB>
                      <a:noFill/>
                    </a:lnB>
                  </a:tcPr>
                </a:tc>
                <a:extLst>
                  <a:ext uri="{0D108BD9-81ED-4DB2-BD59-A6C34878D82A}">
                    <a16:rowId xmlns:a16="http://schemas.microsoft.com/office/drawing/2014/main" val="822004294"/>
                  </a:ext>
                </a:extLst>
              </a:tr>
              <a:tr h="211464">
                <a:tc>
                  <a:txBody>
                    <a:bodyPr/>
                    <a:lstStyle/>
                    <a:p>
                      <a:pPr algn="l" fontAlgn="ctr"/>
                      <a:r>
                        <a:rPr lang="es-CO" sz="1200" b="0" i="0" u="none" strike="noStrike">
                          <a:solidFill>
                            <a:srgbClr val="000000"/>
                          </a:solidFill>
                          <a:effectLst/>
                          <a:latin typeface="Arial Narrow" panose="020B0606020202030204" pitchFamily="34" charset="0"/>
                        </a:rPr>
                        <a:t>Gravamen al movimiento financiero</a:t>
                      </a:r>
                    </a:p>
                  </a:txBody>
                  <a:tcPr marL="5094" marR="5094" marT="5096"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55</a:t>
                      </a:r>
                    </a:p>
                  </a:txBody>
                  <a:tcPr marL="5094" marR="5094" marT="5096"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83</a:t>
                      </a:r>
                    </a:p>
                  </a:txBody>
                  <a:tcPr marL="5094" marR="5094" marT="5096"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4" marR="5094" marT="5096"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167</a:t>
                      </a:r>
                    </a:p>
                  </a:txBody>
                  <a:tcPr marL="5094" marR="5094" marT="509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-34</a:t>
                      </a:r>
                    </a:p>
                  </a:txBody>
                  <a:tcPr marL="5094" marR="5094" marT="5096"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-67</a:t>
                      </a:r>
                    </a:p>
                  </a:txBody>
                  <a:tcPr marL="5094" marR="5094" marT="5096" marB="0" anchor="ctr">
                    <a:lnL>
                      <a:noFill/>
                    </a:lnL>
                    <a:lnR>
                      <a:noFill/>
                    </a:lnR>
                    <a:lnT>
                      <a:noFill/>
                    </a:lnT>
                    <a:lnB>
                      <a:noFill/>
                    </a:lnB>
                  </a:tcPr>
                </a:tc>
                <a:extLst>
                  <a:ext uri="{0D108BD9-81ED-4DB2-BD59-A6C34878D82A}">
                    <a16:rowId xmlns:a16="http://schemas.microsoft.com/office/drawing/2014/main" val="832077859"/>
                  </a:ext>
                </a:extLst>
              </a:tr>
              <a:tr h="193262">
                <a:tc>
                  <a:txBody>
                    <a:bodyPr/>
                    <a:lstStyle/>
                    <a:p>
                      <a:pPr algn="l" fontAlgn="ctr"/>
                      <a:r>
                        <a:rPr lang="es-CO" sz="1200" b="0" i="0" u="none" strike="noStrike">
                          <a:solidFill>
                            <a:srgbClr val="000000"/>
                          </a:solidFill>
                          <a:effectLst/>
                          <a:latin typeface="Arial Narrow" panose="020B0606020202030204" pitchFamily="34" charset="0"/>
                        </a:rPr>
                        <a:t>Impuesto Predial</a:t>
                      </a:r>
                    </a:p>
                  </a:txBody>
                  <a:tcPr marL="5094" marR="5094" marT="5096"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15</a:t>
                      </a:r>
                    </a:p>
                  </a:txBody>
                  <a:tcPr marL="5094" marR="5094" marT="509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4" marR="5094" marT="509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094" marR="5094" marT="5096"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094" marR="5094" marT="509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094" marR="5094" marT="509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094" marR="5094" marT="509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0771574"/>
                  </a:ext>
                </a:extLst>
              </a:tr>
              <a:tr h="381429">
                <a:tc>
                  <a:txBody>
                    <a:bodyPr/>
                    <a:lstStyle/>
                    <a:p>
                      <a:pPr algn="l" fontAlgn="ctr"/>
                      <a:r>
                        <a:rPr lang="es-CO" sz="1200" b="1" i="0" u="none" strike="noStrike">
                          <a:solidFill>
                            <a:srgbClr val="000000"/>
                          </a:solidFill>
                          <a:effectLst/>
                          <a:latin typeface="Arial Narrow" panose="020B0606020202030204" pitchFamily="34" charset="0"/>
                        </a:rPr>
                        <a:t>TOTAL IMPUESTOS TASAS Y CONTRIBUCIONES</a:t>
                      </a:r>
                    </a:p>
                  </a:txBody>
                  <a:tcPr marL="5094" marR="5094" marT="5096"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144</a:t>
                      </a:r>
                    </a:p>
                  </a:txBody>
                  <a:tcPr marL="5094" marR="5094" marT="50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245</a:t>
                      </a:r>
                    </a:p>
                  </a:txBody>
                  <a:tcPr marL="5094" marR="5094" marT="50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094" marR="5094" marT="5096"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377</a:t>
                      </a:r>
                    </a:p>
                  </a:txBody>
                  <a:tcPr marL="5094" marR="5094" marT="50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094" marR="5094" marT="5096"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-41</a:t>
                      </a:r>
                    </a:p>
                  </a:txBody>
                  <a:tcPr marL="5094" marR="5094" marT="50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 </a:t>
                      </a:r>
                    </a:p>
                  </a:txBody>
                  <a:tcPr marL="5094" marR="5094" marT="5096"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-62</a:t>
                      </a:r>
                    </a:p>
                  </a:txBody>
                  <a:tcPr marL="5094" marR="5094" marT="509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2536968"/>
                  </a:ext>
                </a:extLst>
              </a:tr>
            </a:tbl>
          </a:graphicData>
        </a:graphic>
      </p:graphicFrame>
      <p:sp>
        <p:nvSpPr>
          <p:cNvPr id="10" name="Rectángulo 9"/>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9651752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Imagen 3" descr="Logo SAE-0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7990114" y="5885906"/>
            <a:ext cx="1851660" cy="328749"/>
          </a:xfrm>
        </p:spPr>
        <p:txBody>
          <a:bodyPr/>
          <a:lstStyle/>
          <a:p>
            <a:pPr>
              <a:defRPr/>
            </a:pPr>
            <a:fld id="{CCA0CE22-CE94-4A5C-82C9-FCB9D642CDA5}" type="slidenum">
              <a:rPr lang="es-ES"/>
              <a:pPr>
                <a:defRPr/>
              </a:pPr>
              <a:t>19</a:t>
            </a:fld>
            <a:endParaRPr lang="es-ES"/>
          </a:p>
        </p:txBody>
      </p:sp>
      <p:sp>
        <p:nvSpPr>
          <p:cNvPr id="8" name="Título 1"/>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263" dirty="0"/>
              <a:t> </a:t>
            </a:r>
            <a:r>
              <a:rPr lang="es-CO" sz="1029" dirty="0">
                <a:solidFill>
                  <a:srgbClr val="0070C0"/>
                </a:solidFill>
                <a:latin typeface="Lato Regular"/>
                <a:ea typeface="+mn-ea"/>
                <a:cs typeface="Lato Regular"/>
              </a:rPr>
              <a:t>ESTADO DE RESULTADO INTEGRAL INDIVIDUAL</a:t>
            </a:r>
          </a:p>
          <a:p>
            <a:pPr algn="ctr">
              <a:defRPr/>
            </a:pPr>
            <a:r>
              <a:rPr lang="es-CO" sz="721" dirty="0">
                <a:solidFill>
                  <a:srgbClr val="0070C0"/>
                </a:solidFill>
                <a:latin typeface="Lato Regular"/>
                <a:ea typeface="+mn-ea"/>
                <a:cs typeface="Lato Regular"/>
              </a:rPr>
              <a:t>PERIODOS TERMINADOS EL 30 DE JUNIO DE 2017 Y  30 DE JUNIO 2016</a:t>
            </a:r>
          </a:p>
          <a:p>
            <a:pPr algn="ctr">
              <a:defRPr/>
            </a:pPr>
            <a:r>
              <a:rPr lang="es-CO" sz="721" dirty="0">
                <a:solidFill>
                  <a:srgbClr val="0070C0"/>
                </a:solidFill>
                <a:latin typeface="Lato Regular"/>
                <a:ea typeface="+mn-ea"/>
                <a:cs typeface="Lato Regular"/>
              </a:rPr>
              <a:t>(</a:t>
            </a:r>
            <a:r>
              <a:rPr lang="es-CO" sz="463" dirty="0">
                <a:solidFill>
                  <a:srgbClr val="0070C0"/>
                </a:solidFill>
                <a:latin typeface="Lato Regular"/>
                <a:ea typeface="+mn-ea"/>
                <a:cs typeface="Lato Regular"/>
              </a:rPr>
              <a:t>cifras expresadas en millones de pesos</a:t>
            </a:r>
            <a:r>
              <a:rPr lang="es-CO" sz="721" dirty="0">
                <a:solidFill>
                  <a:srgbClr val="0070C0"/>
                </a:solidFill>
                <a:latin typeface="Lato Regular"/>
                <a:ea typeface="+mn-ea"/>
                <a:cs typeface="Lato Regular"/>
              </a:rPr>
              <a:t>)</a:t>
            </a:r>
          </a:p>
          <a:p>
            <a:pPr>
              <a:defRPr/>
            </a:pPr>
            <a:endParaRPr lang="es-CO" sz="721" b="1" dirty="0">
              <a:solidFill>
                <a:srgbClr val="0070C0"/>
              </a:solidFill>
              <a:latin typeface="Lato Regular"/>
              <a:ea typeface="+mn-ea"/>
              <a:cs typeface="Lato Regular"/>
            </a:endParaRPr>
          </a:p>
        </p:txBody>
      </p:sp>
      <p:sp>
        <p:nvSpPr>
          <p:cNvPr id="12" name="Botón de acción: ir hacia atrás o anterior 11">
            <a:hlinkClick r:id="rId3" action="ppaction://hlinksldjump" highlightClick="1"/>
          </p:cNvPr>
          <p:cNvSpPr/>
          <p:nvPr/>
        </p:nvSpPr>
        <p:spPr>
          <a:xfrm>
            <a:off x="1981200" y="3799115"/>
            <a:ext cx="411480" cy="148046"/>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atrás o anterior 12">
            <a:hlinkClick r:id="rId3" action="ppaction://hlinksldjump" highlightClick="1"/>
          </p:cNvPr>
          <p:cNvSpPr/>
          <p:nvPr/>
        </p:nvSpPr>
        <p:spPr>
          <a:xfrm>
            <a:off x="2075906" y="1722121"/>
            <a:ext cx="411480" cy="120831"/>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graphicFrame>
        <p:nvGraphicFramePr>
          <p:cNvPr id="7" name="Tabla 6"/>
          <p:cNvGraphicFramePr>
            <a:graphicFrameLocks noGrp="1"/>
          </p:cNvGraphicFramePr>
          <p:nvPr/>
        </p:nvGraphicFramePr>
        <p:xfrm>
          <a:off x="2680064" y="3754483"/>
          <a:ext cx="7097484" cy="2439491"/>
        </p:xfrm>
        <a:graphic>
          <a:graphicData uri="http://schemas.openxmlformats.org/drawingml/2006/table">
            <a:tbl>
              <a:tblPr/>
              <a:tblGrid>
                <a:gridCol w="2634507">
                  <a:extLst>
                    <a:ext uri="{9D8B030D-6E8A-4147-A177-3AD203B41FA5}">
                      <a16:colId xmlns:a16="http://schemas.microsoft.com/office/drawing/2014/main" val="1370220301"/>
                    </a:ext>
                  </a:extLst>
                </a:gridCol>
                <a:gridCol w="178466">
                  <a:extLst>
                    <a:ext uri="{9D8B030D-6E8A-4147-A177-3AD203B41FA5}">
                      <a16:colId xmlns:a16="http://schemas.microsoft.com/office/drawing/2014/main" val="4231594203"/>
                    </a:ext>
                  </a:extLst>
                </a:gridCol>
                <a:gridCol w="773355">
                  <a:extLst>
                    <a:ext uri="{9D8B030D-6E8A-4147-A177-3AD203B41FA5}">
                      <a16:colId xmlns:a16="http://schemas.microsoft.com/office/drawing/2014/main" val="4125813058"/>
                    </a:ext>
                  </a:extLst>
                </a:gridCol>
                <a:gridCol w="118978">
                  <a:extLst>
                    <a:ext uri="{9D8B030D-6E8A-4147-A177-3AD203B41FA5}">
                      <a16:colId xmlns:a16="http://schemas.microsoft.com/office/drawing/2014/main" val="1120643246"/>
                    </a:ext>
                  </a:extLst>
                </a:gridCol>
                <a:gridCol w="764856">
                  <a:extLst>
                    <a:ext uri="{9D8B030D-6E8A-4147-A177-3AD203B41FA5}">
                      <a16:colId xmlns:a16="http://schemas.microsoft.com/office/drawing/2014/main" val="1734906043"/>
                    </a:ext>
                  </a:extLst>
                </a:gridCol>
                <a:gridCol w="118978">
                  <a:extLst>
                    <a:ext uri="{9D8B030D-6E8A-4147-A177-3AD203B41FA5}">
                      <a16:colId xmlns:a16="http://schemas.microsoft.com/office/drawing/2014/main" val="2843520145"/>
                    </a:ext>
                  </a:extLst>
                </a:gridCol>
                <a:gridCol w="824346">
                  <a:extLst>
                    <a:ext uri="{9D8B030D-6E8A-4147-A177-3AD203B41FA5}">
                      <a16:colId xmlns:a16="http://schemas.microsoft.com/office/drawing/2014/main" val="1519537660"/>
                    </a:ext>
                  </a:extLst>
                </a:gridCol>
                <a:gridCol w="188280">
                  <a:extLst>
                    <a:ext uri="{9D8B030D-6E8A-4147-A177-3AD203B41FA5}">
                      <a16:colId xmlns:a16="http://schemas.microsoft.com/office/drawing/2014/main" val="1125673632"/>
                    </a:ext>
                  </a:extLst>
                </a:gridCol>
                <a:gridCol w="722364">
                  <a:extLst>
                    <a:ext uri="{9D8B030D-6E8A-4147-A177-3AD203B41FA5}">
                      <a16:colId xmlns:a16="http://schemas.microsoft.com/office/drawing/2014/main" val="2708769600"/>
                    </a:ext>
                  </a:extLst>
                </a:gridCol>
                <a:gridCol w="50990">
                  <a:extLst>
                    <a:ext uri="{9D8B030D-6E8A-4147-A177-3AD203B41FA5}">
                      <a16:colId xmlns:a16="http://schemas.microsoft.com/office/drawing/2014/main" val="3106129299"/>
                    </a:ext>
                  </a:extLst>
                </a:gridCol>
                <a:gridCol w="722364">
                  <a:extLst>
                    <a:ext uri="{9D8B030D-6E8A-4147-A177-3AD203B41FA5}">
                      <a16:colId xmlns:a16="http://schemas.microsoft.com/office/drawing/2014/main" val="476231354"/>
                    </a:ext>
                  </a:extLst>
                </a:gridCol>
              </a:tblGrid>
              <a:tr h="317807">
                <a:tc>
                  <a:txBody>
                    <a:bodyPr/>
                    <a:lstStyle/>
                    <a:p>
                      <a:pPr algn="l" fontAlgn="ctr"/>
                      <a:r>
                        <a:rPr lang="es-CO" sz="1200" b="1" i="0" u="none" strike="noStrike" dirty="0">
                          <a:solidFill>
                            <a:srgbClr val="000000"/>
                          </a:solidFill>
                          <a:effectLst/>
                          <a:latin typeface="Arial Narrow" panose="020B0606020202030204" pitchFamily="34" charset="0"/>
                        </a:rPr>
                        <a:t>OTROS GASTOS OPERACIONALES</a:t>
                      </a:r>
                    </a:p>
                  </a:txBody>
                  <a:tcPr marL="5197" marR="5197" marT="5198" marB="0" anchor="ctr">
                    <a:lnL>
                      <a:noFill/>
                    </a:lnL>
                    <a:lnR>
                      <a:noFill/>
                    </a:lnR>
                    <a:lnT>
                      <a:noFill/>
                    </a:lnT>
                    <a:lnB>
                      <a:noFill/>
                    </a:lnB>
                  </a:tcPr>
                </a:tc>
                <a:tc>
                  <a:txBody>
                    <a:bodyPr/>
                    <a:lstStyle/>
                    <a:p>
                      <a:pPr algn="l" fontAlgn="ctr"/>
                      <a:endParaRPr lang="es-CO" sz="1200" b="1" i="0" u="sng" strike="noStrike" dirty="0">
                        <a:solidFill>
                          <a:srgbClr val="000000"/>
                        </a:solidFill>
                        <a:effectLst/>
                        <a:latin typeface="Arial Narrow" panose="020B0606020202030204" pitchFamily="34" charset="0"/>
                      </a:endParaRPr>
                    </a:p>
                  </a:txBody>
                  <a:tcPr marL="5197" marR="5197" marT="5198"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ctr" fontAlgn="ctr"/>
                      <a:r>
                        <a:rPr lang="es-CO" sz="1200" b="1" i="0" u="none" strike="noStrike">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197" marR="5197" marT="5198" marB="0" anchor="b">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ctr" fontAlgn="ctr"/>
                      <a:endParaRPr lang="es-CO" sz="1200" b="1" i="0" u="none" strike="noStrike">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extLst>
                  <a:ext uri="{0D108BD9-81ED-4DB2-BD59-A6C34878D82A}">
                    <a16:rowId xmlns:a16="http://schemas.microsoft.com/office/drawing/2014/main" val="1805387739"/>
                  </a:ext>
                </a:extLst>
              </a:tr>
              <a:tr h="193353">
                <a:tc>
                  <a:txBody>
                    <a:bodyPr/>
                    <a:lstStyle/>
                    <a:p>
                      <a:pPr algn="l" fontAlgn="ctr"/>
                      <a:r>
                        <a:rPr lang="es-CO" sz="1200" b="0" i="0" u="none" strike="noStrike" dirty="0">
                          <a:solidFill>
                            <a:srgbClr val="000000"/>
                          </a:solidFill>
                          <a:effectLst/>
                          <a:latin typeface="Arial Narrow" panose="020B0606020202030204" pitchFamily="34" charset="0"/>
                        </a:rPr>
                        <a:t>Gastos bancarios</a:t>
                      </a:r>
                    </a:p>
                  </a:txBody>
                  <a:tcPr marL="77960" marR="5197" marT="5198" marB="0" anchor="ctr">
                    <a:lnL>
                      <a:noFill/>
                    </a:lnL>
                    <a:lnR>
                      <a:noFill/>
                    </a:lnR>
                    <a:lnT>
                      <a:noFill/>
                    </a:lnT>
                    <a:lnB>
                      <a:noFill/>
                    </a:lnB>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0</a:t>
                      </a:r>
                    </a:p>
                  </a:txBody>
                  <a:tcPr marL="5197" marR="5197" marT="5198" marB="0" anchor="ctr">
                    <a:lnL>
                      <a:noFill/>
                    </a:lnL>
                    <a:lnR>
                      <a:noFill/>
                    </a:lnR>
                    <a:lnT>
                      <a:noFill/>
                    </a:lnT>
                    <a:lnB>
                      <a:noFill/>
                    </a:lnB>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0</a:t>
                      </a: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-89</a:t>
                      </a:r>
                    </a:p>
                  </a:txBody>
                  <a:tcPr marL="5197" marR="5197" marT="5198" marB="0" anchor="ctr">
                    <a:lnL>
                      <a:noFill/>
                    </a:lnL>
                    <a:lnR>
                      <a:noFill/>
                    </a:lnR>
                    <a:lnT>
                      <a:noFill/>
                    </a:lnT>
                    <a:lnB>
                      <a:noFill/>
                    </a:lnB>
                  </a:tcPr>
                </a:tc>
                <a:extLst>
                  <a:ext uri="{0D108BD9-81ED-4DB2-BD59-A6C34878D82A}">
                    <a16:rowId xmlns:a16="http://schemas.microsoft.com/office/drawing/2014/main" val="2162517542"/>
                  </a:ext>
                </a:extLst>
              </a:tr>
              <a:tr h="193353">
                <a:tc>
                  <a:txBody>
                    <a:bodyPr/>
                    <a:lstStyle/>
                    <a:p>
                      <a:pPr algn="l" fontAlgn="ctr"/>
                      <a:r>
                        <a:rPr lang="es-CO" sz="1200" b="0" i="0" u="none" strike="noStrike" dirty="0">
                          <a:solidFill>
                            <a:srgbClr val="000000"/>
                          </a:solidFill>
                          <a:effectLst/>
                          <a:latin typeface="Arial Narrow" panose="020B0606020202030204" pitchFamily="34" charset="0"/>
                        </a:rPr>
                        <a:t>Gastos ordinarios- Impuestos asumidos</a:t>
                      </a:r>
                    </a:p>
                  </a:txBody>
                  <a:tcPr marL="77960" marR="5197" marT="5198"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1,030</a:t>
                      </a:r>
                    </a:p>
                  </a:txBody>
                  <a:tcPr marL="5197" marR="5197" marT="519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1,315</a:t>
                      </a: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3,025</a:t>
                      </a:r>
                    </a:p>
                  </a:txBody>
                  <a:tcPr marL="5197" marR="5197" marT="519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-22</a:t>
                      </a: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-66</a:t>
                      </a:r>
                    </a:p>
                  </a:txBody>
                  <a:tcPr marL="5197" marR="5197" marT="5198" marB="0" anchor="ctr">
                    <a:lnL>
                      <a:noFill/>
                    </a:lnL>
                    <a:lnR>
                      <a:noFill/>
                    </a:lnR>
                    <a:lnT>
                      <a:noFill/>
                    </a:lnT>
                    <a:lnB>
                      <a:noFill/>
                    </a:lnB>
                  </a:tcPr>
                </a:tc>
                <a:extLst>
                  <a:ext uri="{0D108BD9-81ED-4DB2-BD59-A6C34878D82A}">
                    <a16:rowId xmlns:a16="http://schemas.microsoft.com/office/drawing/2014/main" val="274480577"/>
                  </a:ext>
                </a:extLst>
              </a:tr>
              <a:tr h="193353">
                <a:tc>
                  <a:txBody>
                    <a:bodyPr/>
                    <a:lstStyle/>
                    <a:p>
                      <a:pPr algn="l" fontAlgn="ctr"/>
                      <a:r>
                        <a:rPr lang="es-CO" sz="1200" b="0" i="0" u="none" strike="noStrike" dirty="0">
                          <a:solidFill>
                            <a:srgbClr val="000000"/>
                          </a:solidFill>
                          <a:effectLst/>
                          <a:latin typeface="Arial Narrow" panose="020B0606020202030204" pitchFamily="34" charset="0"/>
                        </a:rPr>
                        <a:t>Gastos Ejercicios Anteriores</a:t>
                      </a:r>
                    </a:p>
                  </a:txBody>
                  <a:tcPr marL="77960" marR="5197" marT="5198" marB="0" anchor="ctr">
                    <a:lnL>
                      <a:noFill/>
                    </a:lnL>
                    <a:lnR>
                      <a:noFill/>
                    </a:lnR>
                    <a:lnT>
                      <a:noFill/>
                    </a:lnT>
                    <a:lnB>
                      <a:noFill/>
                    </a:lnB>
                    <a:solidFill>
                      <a:srgbClr val="FFFFFF"/>
                    </a:solidFill>
                  </a:tcPr>
                </a:tc>
                <a:tc>
                  <a:txBody>
                    <a:bodyPr/>
                    <a:lstStyle/>
                    <a:p>
                      <a:pPr algn="ctr" fontAlgn="ctr"/>
                      <a:r>
                        <a:rPr lang="es-CO" sz="1200" b="0" i="0" u="none" strike="noStrike">
                          <a:solidFill>
                            <a:srgbClr val="000000"/>
                          </a:solidFill>
                          <a:effectLst/>
                          <a:latin typeface="Arial Narrow" panose="020B0606020202030204" pitchFamily="34" charset="0"/>
                        </a:rPr>
                        <a:t>(1)</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153</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185</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-100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207565"/>
                  </a:ext>
                </a:extLst>
              </a:tr>
              <a:tr h="381507">
                <a:tc>
                  <a:txBody>
                    <a:bodyPr/>
                    <a:lstStyle/>
                    <a:p>
                      <a:pPr algn="l" fontAlgn="ctr"/>
                      <a:r>
                        <a:rPr lang="es-CO" sz="1200" b="1" i="0" u="none" strike="noStrike" dirty="0">
                          <a:solidFill>
                            <a:srgbClr val="000000"/>
                          </a:solidFill>
                          <a:effectLst/>
                          <a:latin typeface="Arial Narrow" panose="020B0606020202030204" pitchFamily="34" charset="0"/>
                        </a:rPr>
                        <a:t>TOTAL OTROS GASTOS OPERACIONALES</a:t>
                      </a:r>
                    </a:p>
                  </a:txBody>
                  <a:tcPr marL="5197"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1,030</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1,467</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3,211</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-30</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-68</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8759370"/>
                  </a:ext>
                </a:extLst>
              </a:tr>
              <a:tr h="193353">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043925153"/>
                  </a:ext>
                </a:extLst>
              </a:tr>
              <a:tr h="193353">
                <a:tc>
                  <a:txBody>
                    <a:bodyPr/>
                    <a:lstStyle/>
                    <a:p>
                      <a:pPr algn="l" fontAlgn="ctr"/>
                      <a:r>
                        <a:rPr lang="es-CO" sz="1200" b="0" i="0" u="none" strike="noStrike" dirty="0">
                          <a:solidFill>
                            <a:srgbClr val="000000"/>
                          </a:solidFill>
                          <a:effectLst/>
                          <a:latin typeface="Arial Narrow" panose="020B0606020202030204" pitchFamily="34" charset="0"/>
                        </a:rPr>
                        <a:t>(1) Gastos Ejercicios Anteriores</a:t>
                      </a:r>
                    </a:p>
                  </a:txBody>
                  <a:tcPr marL="5197"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 </a:t>
                      </a:r>
                    </a:p>
                  </a:txBody>
                  <a:tcPr marL="5197" marR="155920" marT="5198" marB="0" anchor="ctr">
                    <a:lnL>
                      <a:noFill/>
                    </a:lnL>
                    <a:lnR>
                      <a:noFill/>
                    </a:lnR>
                    <a:lnT>
                      <a:noFill/>
                    </a:lnT>
                    <a:lnB>
                      <a:noFill/>
                    </a:lnB>
                    <a:solidFill>
                      <a:srgbClr val="FFFFFF"/>
                    </a:solidFill>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 </a:t>
                      </a:r>
                    </a:p>
                  </a:txBody>
                  <a:tcPr marL="5197" marR="155920" marT="5198" marB="0" anchor="ctr">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 </a:t>
                      </a:r>
                    </a:p>
                  </a:txBody>
                  <a:tcPr marL="5197" marR="155920" marT="5198" marB="0" anchor="ctr">
                    <a:lnL>
                      <a:noFill/>
                    </a:lnL>
                    <a:lnR>
                      <a:noFill/>
                    </a:lnR>
                    <a:lnT>
                      <a:noFill/>
                    </a:lnT>
                    <a:lnB>
                      <a:noFill/>
                    </a:lnB>
                    <a:solidFill>
                      <a:srgbClr val="FFFFFF"/>
                    </a:solidFill>
                  </a:tcPr>
                </a:tc>
                <a:tc>
                  <a:txBody>
                    <a:bodyPr/>
                    <a:lstStyle/>
                    <a:p>
                      <a:pPr algn="r" fontAlgn="ctr"/>
                      <a:endParaRPr lang="es-CO" sz="1200" b="0" i="0" u="none" strike="noStrike">
                        <a:effectLst/>
                        <a:latin typeface="Arial Narrow" panose="020B0606020202030204" pitchFamily="34" charset="0"/>
                      </a:endParaRPr>
                    </a:p>
                  </a:txBody>
                  <a:tcPr marL="5197" marR="155920"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extLst>
                  <a:ext uri="{0D108BD9-81ED-4DB2-BD59-A6C34878D82A}">
                    <a16:rowId xmlns:a16="http://schemas.microsoft.com/office/drawing/2014/main" val="2349988710"/>
                  </a:ext>
                </a:extLst>
              </a:tr>
              <a:tr h="193353">
                <a:tc>
                  <a:txBody>
                    <a:bodyPr/>
                    <a:lstStyle/>
                    <a:p>
                      <a:pPr algn="l" fontAlgn="ctr"/>
                      <a:r>
                        <a:rPr lang="es-CO" sz="1200" b="0" i="0" u="none" strike="noStrike">
                          <a:solidFill>
                            <a:srgbClr val="000000"/>
                          </a:solidFill>
                          <a:effectLst/>
                          <a:latin typeface="Arial Narrow" panose="020B0606020202030204" pitchFamily="34" charset="0"/>
                        </a:rPr>
                        <a:t>Honorarios y servicios</a:t>
                      </a:r>
                    </a:p>
                  </a:txBody>
                  <a:tcPr marL="155920"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117</a:t>
                      </a: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119</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197" marR="5197" marT="5198" marB="0" anchor="ctr">
                    <a:lnL>
                      <a:noFill/>
                    </a:lnL>
                    <a:lnR>
                      <a:noFill/>
                    </a:lnR>
                    <a:lnT>
                      <a:noFill/>
                    </a:lnT>
                    <a:lnB>
                      <a:noFill/>
                    </a:lnB>
                  </a:tcPr>
                </a:tc>
                <a:extLst>
                  <a:ext uri="{0D108BD9-81ED-4DB2-BD59-A6C34878D82A}">
                    <a16:rowId xmlns:a16="http://schemas.microsoft.com/office/drawing/2014/main" val="3372402181"/>
                  </a:ext>
                </a:extLst>
              </a:tr>
              <a:tr h="193353">
                <a:tc>
                  <a:txBody>
                    <a:bodyPr/>
                    <a:lstStyle/>
                    <a:p>
                      <a:pPr algn="l" fontAlgn="ctr"/>
                      <a:r>
                        <a:rPr lang="es-CO" sz="1200" b="0" i="0" u="none" strike="noStrike">
                          <a:solidFill>
                            <a:srgbClr val="000000"/>
                          </a:solidFill>
                          <a:effectLst/>
                          <a:latin typeface="Arial Narrow" panose="020B0606020202030204" pitchFamily="34" charset="0"/>
                        </a:rPr>
                        <a:t>Servicios Publicos</a:t>
                      </a:r>
                    </a:p>
                  </a:txBody>
                  <a:tcPr marL="155920"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23</a:t>
                      </a:r>
                    </a:p>
                  </a:txBody>
                  <a:tcPr marL="5197" marR="5197" marT="5198"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42</a:t>
                      </a:r>
                    </a:p>
                  </a:txBody>
                  <a:tcPr marL="5197" marR="5197" marT="5198"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197" marR="5197" marT="5198"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-100</a:t>
                      </a:r>
                    </a:p>
                  </a:txBody>
                  <a:tcPr marL="5197" marR="5197" marT="5198" marB="0" anchor="ctr">
                    <a:lnL>
                      <a:noFill/>
                    </a:lnL>
                    <a:lnR>
                      <a:noFill/>
                    </a:lnR>
                    <a:lnT>
                      <a:noFill/>
                    </a:lnT>
                    <a:lnB>
                      <a:noFill/>
                    </a:lnB>
                  </a:tcPr>
                </a:tc>
                <a:extLst>
                  <a:ext uri="{0D108BD9-81ED-4DB2-BD59-A6C34878D82A}">
                    <a16:rowId xmlns:a16="http://schemas.microsoft.com/office/drawing/2014/main" val="3212500624"/>
                  </a:ext>
                </a:extLst>
              </a:tr>
              <a:tr h="193353">
                <a:tc>
                  <a:txBody>
                    <a:bodyPr/>
                    <a:lstStyle/>
                    <a:p>
                      <a:pPr algn="l" fontAlgn="ctr"/>
                      <a:r>
                        <a:rPr lang="es-CO" sz="1200" b="0" i="0" u="none" strike="noStrike">
                          <a:solidFill>
                            <a:srgbClr val="000000"/>
                          </a:solidFill>
                          <a:effectLst/>
                          <a:latin typeface="Arial Narrow" panose="020B0606020202030204" pitchFamily="34" charset="0"/>
                        </a:rPr>
                        <a:t>Otros gastos menores </a:t>
                      </a:r>
                    </a:p>
                  </a:txBody>
                  <a:tcPr marL="155920"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a:effectLst/>
                          <a:latin typeface="Arial Narrow" panose="020B0606020202030204" pitchFamily="34" charset="0"/>
                        </a:rPr>
                        <a:t>12</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24</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-100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Arial Narrow" panose="020B0606020202030204" pitchFamily="34" charset="0"/>
                        </a:rPr>
                        <a:t>-100</a:t>
                      </a:r>
                    </a:p>
                  </a:txBody>
                  <a:tcPr marL="5197" marR="5197" marT="519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1822165"/>
                  </a:ext>
                </a:extLst>
              </a:tr>
              <a:tr h="193353">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0</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153</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97" marR="5197" marT="5198" marB="0" anchor="b">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185</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197" marR="5197" marT="5198"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-100</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-100</a:t>
                      </a:r>
                    </a:p>
                  </a:txBody>
                  <a:tcPr marL="5197" marR="5197" marT="519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8082068"/>
                  </a:ext>
                </a:extLst>
              </a:tr>
            </a:tbl>
          </a:graphicData>
        </a:graphic>
      </p:graphicFrame>
      <p:graphicFrame>
        <p:nvGraphicFramePr>
          <p:cNvPr id="10" name="Tabla 9"/>
          <p:cNvGraphicFramePr>
            <a:graphicFrameLocks noGrp="1"/>
          </p:cNvGraphicFramePr>
          <p:nvPr/>
        </p:nvGraphicFramePr>
        <p:xfrm>
          <a:off x="2680064" y="1159329"/>
          <a:ext cx="7097487" cy="2640518"/>
        </p:xfrm>
        <a:graphic>
          <a:graphicData uri="http://schemas.openxmlformats.org/drawingml/2006/table">
            <a:tbl>
              <a:tblPr/>
              <a:tblGrid>
                <a:gridCol w="2772456">
                  <a:extLst>
                    <a:ext uri="{9D8B030D-6E8A-4147-A177-3AD203B41FA5}">
                      <a16:colId xmlns:a16="http://schemas.microsoft.com/office/drawing/2014/main" val="123212024"/>
                    </a:ext>
                  </a:extLst>
                </a:gridCol>
                <a:gridCol w="162082">
                  <a:extLst>
                    <a:ext uri="{9D8B030D-6E8A-4147-A177-3AD203B41FA5}">
                      <a16:colId xmlns:a16="http://schemas.microsoft.com/office/drawing/2014/main" val="786965072"/>
                    </a:ext>
                  </a:extLst>
                </a:gridCol>
                <a:gridCol w="776287">
                  <a:extLst>
                    <a:ext uri="{9D8B030D-6E8A-4147-A177-3AD203B41FA5}">
                      <a16:colId xmlns:a16="http://schemas.microsoft.com/office/drawing/2014/main" val="1685192039"/>
                    </a:ext>
                  </a:extLst>
                </a:gridCol>
                <a:gridCol w="119429">
                  <a:extLst>
                    <a:ext uri="{9D8B030D-6E8A-4147-A177-3AD203B41FA5}">
                      <a16:colId xmlns:a16="http://schemas.microsoft.com/office/drawing/2014/main" val="1398426173"/>
                    </a:ext>
                  </a:extLst>
                </a:gridCol>
                <a:gridCol w="767757">
                  <a:extLst>
                    <a:ext uri="{9D8B030D-6E8A-4147-A177-3AD203B41FA5}">
                      <a16:colId xmlns:a16="http://schemas.microsoft.com/office/drawing/2014/main" val="2463585603"/>
                    </a:ext>
                  </a:extLst>
                </a:gridCol>
                <a:gridCol w="119429">
                  <a:extLst>
                    <a:ext uri="{9D8B030D-6E8A-4147-A177-3AD203B41FA5}">
                      <a16:colId xmlns:a16="http://schemas.microsoft.com/office/drawing/2014/main" val="4169638152"/>
                    </a:ext>
                  </a:extLst>
                </a:gridCol>
                <a:gridCol w="827471">
                  <a:extLst>
                    <a:ext uri="{9D8B030D-6E8A-4147-A177-3AD203B41FA5}">
                      <a16:colId xmlns:a16="http://schemas.microsoft.com/office/drawing/2014/main" val="2954519731"/>
                    </a:ext>
                  </a:extLst>
                </a:gridCol>
                <a:gridCol w="51184">
                  <a:extLst>
                    <a:ext uri="{9D8B030D-6E8A-4147-A177-3AD203B41FA5}">
                      <a16:colId xmlns:a16="http://schemas.microsoft.com/office/drawing/2014/main" val="4279086405"/>
                    </a:ext>
                  </a:extLst>
                </a:gridCol>
                <a:gridCol w="725104">
                  <a:extLst>
                    <a:ext uri="{9D8B030D-6E8A-4147-A177-3AD203B41FA5}">
                      <a16:colId xmlns:a16="http://schemas.microsoft.com/office/drawing/2014/main" val="1364932468"/>
                    </a:ext>
                  </a:extLst>
                </a:gridCol>
                <a:gridCol w="51184">
                  <a:extLst>
                    <a:ext uri="{9D8B030D-6E8A-4147-A177-3AD203B41FA5}">
                      <a16:colId xmlns:a16="http://schemas.microsoft.com/office/drawing/2014/main" val="1556079372"/>
                    </a:ext>
                  </a:extLst>
                </a:gridCol>
                <a:gridCol w="725104">
                  <a:extLst>
                    <a:ext uri="{9D8B030D-6E8A-4147-A177-3AD203B41FA5}">
                      <a16:colId xmlns:a16="http://schemas.microsoft.com/office/drawing/2014/main" val="1813538064"/>
                    </a:ext>
                  </a:extLst>
                </a:gridCol>
              </a:tblGrid>
              <a:tr h="457965">
                <a:tc>
                  <a:txBody>
                    <a:bodyPr/>
                    <a:lstStyle/>
                    <a:p>
                      <a:pPr algn="l" fontAlgn="ctr"/>
                      <a:r>
                        <a:rPr lang="es-CO" sz="1200" b="1" i="0" u="none" strike="noStrike" dirty="0">
                          <a:solidFill>
                            <a:srgbClr val="000000"/>
                          </a:solidFill>
                          <a:effectLst/>
                          <a:latin typeface="Arial Narrow" panose="020B0606020202030204" pitchFamily="34" charset="0"/>
                        </a:rPr>
                        <a:t>DEPRECIACIONES, AMORTIZACIONES</a:t>
                      </a:r>
                    </a:p>
                  </a:txBody>
                  <a:tcPr marL="5118" marR="5118" marT="5119" marB="0" anchor="ctr">
                    <a:lnL>
                      <a:noFill/>
                    </a:lnL>
                    <a:lnR>
                      <a:noFill/>
                    </a:lnR>
                    <a:lnT>
                      <a:noFill/>
                    </a:lnT>
                    <a:lnB>
                      <a:noFill/>
                    </a:lnB>
                    <a:solidFill>
                      <a:srgbClr val="FFFFFF"/>
                    </a:solidFill>
                  </a:tcPr>
                </a:tc>
                <a:tc>
                  <a:txBody>
                    <a:bodyPr/>
                    <a:lstStyle/>
                    <a:p>
                      <a:pPr algn="l" fontAlgn="ctr"/>
                      <a:r>
                        <a:rPr lang="es-CO" sz="1200" b="0"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 2017</a:t>
                      </a:r>
                    </a:p>
                  </a:txBody>
                  <a:tcPr marL="5118" marR="5118" marT="511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30 Junio_2016</a:t>
                      </a:r>
                    </a:p>
                  </a:txBody>
                  <a:tcPr marL="5118" marR="5118" marT="511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0" i="0" u="none" strike="noStrike">
                        <a:solidFill>
                          <a:srgbClr val="000000"/>
                        </a:solidFill>
                        <a:effectLst/>
                        <a:latin typeface="Arial Narrow" panose="020B0606020202030204" pitchFamily="34" charset="0"/>
                      </a:endParaRPr>
                    </a:p>
                  </a:txBody>
                  <a:tcPr marL="5118" marR="5118" marT="5119"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 2016</a:t>
                      </a:r>
                    </a:p>
                  </a:txBody>
                  <a:tcPr marL="5118" marR="5118" marT="511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18" marR="5118" marT="511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Junio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118" marR="5118" marT="5119"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9915104"/>
                  </a:ext>
                </a:extLst>
              </a:tr>
              <a:tr h="212480">
                <a:tc>
                  <a:txBody>
                    <a:bodyPr/>
                    <a:lstStyle/>
                    <a:p>
                      <a:pPr algn="l" fontAlgn="ctr"/>
                      <a:r>
                        <a:rPr lang="es-CO" sz="1200" b="1" i="0" u="none" strike="noStrike" dirty="0">
                          <a:solidFill>
                            <a:srgbClr val="000000"/>
                          </a:solidFill>
                          <a:effectLst/>
                          <a:latin typeface="Arial Narrow" panose="020B0606020202030204" pitchFamily="34" charset="0"/>
                        </a:rPr>
                        <a:t>Depreciaciones</a:t>
                      </a:r>
                    </a:p>
                  </a:txBody>
                  <a:tcPr marL="5118" marR="5118" marT="5119"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118" marR="5118" marT="511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424442349"/>
                  </a:ext>
                </a:extLst>
              </a:tr>
              <a:tr h="212480">
                <a:tc>
                  <a:txBody>
                    <a:bodyPr/>
                    <a:lstStyle/>
                    <a:p>
                      <a:pPr algn="l" fontAlgn="ctr"/>
                      <a:r>
                        <a:rPr lang="es-CO" sz="1200" b="0" i="0" u="none" strike="noStrike" dirty="0">
                          <a:solidFill>
                            <a:srgbClr val="000000"/>
                          </a:solidFill>
                          <a:effectLst/>
                          <a:latin typeface="Arial Narrow" panose="020B0606020202030204" pitchFamily="34" charset="0"/>
                        </a:rPr>
                        <a:t>Maquinaria y equipo</a:t>
                      </a:r>
                    </a:p>
                  </a:txBody>
                  <a:tcPr marL="5118" marR="5118" marT="5119"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12</a:t>
                      </a: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8</a:t>
                      </a:r>
                    </a:p>
                  </a:txBody>
                  <a:tcPr marL="5118" marR="5118" marT="511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r" fontAlgn="ctr"/>
                      <a:r>
                        <a:rPr lang="es-CO" sz="1200" b="0" i="0" u="none" strike="noStrike" dirty="0">
                          <a:effectLst/>
                          <a:latin typeface="Arial Narrow" panose="020B0606020202030204" pitchFamily="34" charset="0"/>
                        </a:rPr>
                        <a:t>20</a:t>
                      </a: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55</a:t>
                      </a: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-39</a:t>
                      </a:r>
                    </a:p>
                  </a:txBody>
                  <a:tcPr marL="5118" marR="5118" marT="5119" marB="0" anchor="ctr">
                    <a:lnL>
                      <a:noFill/>
                    </a:lnL>
                    <a:lnR>
                      <a:noFill/>
                    </a:lnR>
                    <a:lnT>
                      <a:noFill/>
                    </a:lnT>
                    <a:lnB>
                      <a:noFill/>
                    </a:lnB>
                  </a:tcPr>
                </a:tc>
                <a:extLst>
                  <a:ext uri="{0D108BD9-81ED-4DB2-BD59-A6C34878D82A}">
                    <a16:rowId xmlns:a16="http://schemas.microsoft.com/office/drawing/2014/main" val="1538500950"/>
                  </a:ext>
                </a:extLst>
              </a:tr>
              <a:tr h="212480">
                <a:tc>
                  <a:txBody>
                    <a:bodyPr/>
                    <a:lstStyle/>
                    <a:p>
                      <a:pPr algn="l" fontAlgn="ctr"/>
                      <a:r>
                        <a:rPr lang="es-CO" sz="1200" b="0" i="0" u="none" strike="noStrike" dirty="0">
                          <a:solidFill>
                            <a:srgbClr val="000000"/>
                          </a:solidFill>
                          <a:effectLst/>
                          <a:latin typeface="Arial Narrow" panose="020B0606020202030204" pitchFamily="34" charset="0"/>
                        </a:rPr>
                        <a:t>Muebles, enseres y equipo de oficina</a:t>
                      </a:r>
                    </a:p>
                  </a:txBody>
                  <a:tcPr marL="5118" marR="5118" marT="5119"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9</a:t>
                      </a: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11</a:t>
                      </a:r>
                    </a:p>
                  </a:txBody>
                  <a:tcPr marL="5118" marR="5118" marT="5119" marB="0" anchor="ctr">
                    <a:lnL>
                      <a:noFill/>
                    </a:lnL>
                    <a:lnR>
                      <a:noFill/>
                    </a:lnR>
                    <a:lnT>
                      <a:noFill/>
                    </a:lnT>
                    <a:lnB>
                      <a:noFill/>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20</a:t>
                      </a: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-17</a:t>
                      </a: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-54</a:t>
                      </a:r>
                    </a:p>
                  </a:txBody>
                  <a:tcPr marL="5118" marR="5118" marT="5119" marB="0" anchor="ctr">
                    <a:lnL>
                      <a:noFill/>
                    </a:lnL>
                    <a:lnR>
                      <a:noFill/>
                    </a:lnR>
                    <a:lnT>
                      <a:noFill/>
                    </a:lnT>
                    <a:lnB>
                      <a:noFill/>
                    </a:lnB>
                  </a:tcPr>
                </a:tc>
                <a:extLst>
                  <a:ext uri="{0D108BD9-81ED-4DB2-BD59-A6C34878D82A}">
                    <a16:rowId xmlns:a16="http://schemas.microsoft.com/office/drawing/2014/main" val="212729034"/>
                  </a:ext>
                </a:extLst>
              </a:tr>
              <a:tr h="212480">
                <a:tc>
                  <a:txBody>
                    <a:bodyPr/>
                    <a:lstStyle/>
                    <a:p>
                      <a:pPr algn="l" fontAlgn="ctr"/>
                      <a:r>
                        <a:rPr lang="es-CO" sz="1200" b="0" i="0" u="none" strike="noStrike">
                          <a:solidFill>
                            <a:srgbClr val="000000"/>
                          </a:solidFill>
                          <a:effectLst/>
                          <a:latin typeface="Arial Narrow" panose="020B0606020202030204" pitchFamily="34" charset="0"/>
                        </a:rPr>
                        <a:t>Equipo de comunicación y computación</a:t>
                      </a:r>
                    </a:p>
                  </a:txBody>
                  <a:tcPr marL="5118" marR="5118" marT="5119"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41</a:t>
                      </a: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30</a:t>
                      </a: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r" fontAlgn="ctr"/>
                      <a:r>
                        <a:rPr lang="es-CO" sz="1200" b="0" i="0" u="none" strike="noStrike">
                          <a:effectLst/>
                          <a:latin typeface="Arial Narrow" panose="020B0606020202030204" pitchFamily="34" charset="0"/>
                        </a:rPr>
                        <a:t>63</a:t>
                      </a: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38</a:t>
                      </a: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0" i="0" u="none" strike="noStrike" dirty="0">
                          <a:effectLst/>
                          <a:latin typeface="Arial Narrow" panose="020B0606020202030204" pitchFamily="34" charset="0"/>
                        </a:rPr>
                        <a:t>-35</a:t>
                      </a: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459430"/>
                  </a:ext>
                </a:extLst>
              </a:tr>
              <a:tr h="516749">
                <a:tc>
                  <a:txBody>
                    <a:bodyPr/>
                    <a:lstStyle/>
                    <a:p>
                      <a:pPr algn="l" fontAlgn="ctr"/>
                      <a:r>
                        <a:rPr lang="es-CO" sz="1200" b="1" i="0" u="none" strike="noStrike">
                          <a:solidFill>
                            <a:srgbClr val="000000"/>
                          </a:solidFill>
                          <a:effectLst/>
                          <a:latin typeface="Arial Narrow" panose="020B0606020202030204" pitchFamily="34" charset="0"/>
                        </a:rPr>
                        <a:t>TOTAL DEPRECIACIONES P.P. Y EQUIPO</a:t>
                      </a:r>
                    </a:p>
                  </a:txBody>
                  <a:tcPr marL="5118" marR="5118" marT="5119"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62</a:t>
                      </a: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48</a:t>
                      </a: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CO" sz="1200" b="0" i="0" u="none" strike="noStrike" dirty="0">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103</a:t>
                      </a: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29</a:t>
                      </a: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-40</a:t>
                      </a: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223267940"/>
                  </a:ext>
                </a:extLst>
              </a:tr>
              <a:tr h="193285">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Arial Narrow" panose="020B0606020202030204" pitchFamily="34" charset="0"/>
                        </a:rPr>
                        <a:t> </a:t>
                      </a:r>
                    </a:p>
                  </a:txBody>
                  <a:tcPr marL="5118" marR="5118" marT="5119" marB="0" anchor="b">
                    <a:lnL>
                      <a:noFill/>
                    </a:lnL>
                    <a:lnR>
                      <a:noFill/>
                    </a:lnR>
                    <a:lnT>
                      <a:noFill/>
                    </a:lnT>
                    <a:lnB>
                      <a:noFill/>
                    </a:lnB>
                    <a:solidFill>
                      <a:srgbClr val="FFFFFF"/>
                    </a:solidFill>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118" marR="5118" marT="51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118" marR="5118" marT="5119"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118" marR="5118" marT="511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6274563"/>
                  </a:ext>
                </a:extLst>
              </a:tr>
              <a:tr h="212480">
                <a:tc>
                  <a:txBody>
                    <a:bodyPr/>
                    <a:lstStyle/>
                    <a:p>
                      <a:pPr algn="l" fontAlgn="ctr"/>
                      <a:r>
                        <a:rPr lang="es-CO" sz="1200" b="1" i="0" u="none" strike="noStrike">
                          <a:solidFill>
                            <a:srgbClr val="000000"/>
                          </a:solidFill>
                          <a:effectLst/>
                          <a:latin typeface="Arial Narrow" panose="020B0606020202030204" pitchFamily="34" charset="0"/>
                        </a:rPr>
                        <a:t>TOTAL AMORTIZACIONES</a:t>
                      </a:r>
                    </a:p>
                  </a:txBody>
                  <a:tcPr marL="5118" marR="5118" marT="5119"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0</a:t>
                      </a:r>
                    </a:p>
                  </a:txBody>
                  <a:tcPr marL="5118" marR="5118" marT="511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12</a:t>
                      </a:r>
                    </a:p>
                  </a:txBody>
                  <a:tcPr marL="5118" marR="5118" marT="511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0</a:t>
                      </a:r>
                    </a:p>
                  </a:txBody>
                  <a:tcPr marL="5118" marR="5118" marT="511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-100</a:t>
                      </a:r>
                    </a:p>
                  </a:txBody>
                  <a:tcPr marL="5118" marR="5118" marT="511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0</a:t>
                      </a:r>
                    </a:p>
                  </a:txBody>
                  <a:tcPr marL="5118" marR="5118" marT="5119"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56321379"/>
                  </a:ext>
                </a:extLst>
              </a:tr>
              <a:tr h="193285">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118" marR="5118" marT="5119"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45712653"/>
                  </a:ext>
                </a:extLst>
              </a:tr>
              <a:tr h="212480">
                <a:tc>
                  <a:txBody>
                    <a:bodyPr/>
                    <a:lstStyle/>
                    <a:p>
                      <a:pPr algn="l" fontAlgn="ctr"/>
                      <a:r>
                        <a:rPr lang="es-CO" sz="1200" b="1" i="0" u="none" strike="noStrike">
                          <a:solidFill>
                            <a:srgbClr val="000000"/>
                          </a:solidFill>
                          <a:effectLst/>
                          <a:latin typeface="Arial Narrow" panose="020B0606020202030204" pitchFamily="34" charset="0"/>
                        </a:rPr>
                        <a:t>TOTAL DEPRECIACION Y AMORTIZACIONES</a:t>
                      </a:r>
                    </a:p>
                  </a:txBody>
                  <a:tcPr marL="5118" marR="5118" marT="5119" marB="0" anchor="ctr">
                    <a:lnL>
                      <a:noFill/>
                    </a:lnL>
                    <a:lnR>
                      <a:noFill/>
                    </a:lnR>
                    <a:lnT>
                      <a:noFill/>
                    </a:lnT>
                    <a:lnB>
                      <a:noFill/>
                    </a:lnB>
                    <a:solidFill>
                      <a:srgbClr val="FFFFFF"/>
                    </a:solidFill>
                  </a:tcPr>
                </a:tc>
                <a:tc>
                  <a:txBody>
                    <a:bodyPr/>
                    <a:lstStyle/>
                    <a:p>
                      <a:pPr algn="l"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62</a:t>
                      </a:r>
                    </a:p>
                  </a:txBody>
                  <a:tcPr marL="5118" marR="5118" marT="511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118" marR="5118" marT="5119"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61</a:t>
                      </a:r>
                    </a:p>
                  </a:txBody>
                  <a:tcPr marL="5118" marR="5118" marT="511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103</a:t>
                      </a:r>
                    </a:p>
                  </a:txBody>
                  <a:tcPr marL="5118" marR="5118" marT="511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3</a:t>
                      </a:r>
                    </a:p>
                  </a:txBody>
                  <a:tcPr marL="5118" marR="5118" marT="511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 </a:t>
                      </a:r>
                    </a:p>
                  </a:txBody>
                  <a:tcPr marL="5118" marR="5118" marT="5119" marB="0" anchor="ctr">
                    <a:lnL>
                      <a:noFill/>
                    </a:lnL>
                    <a:lnR>
                      <a:noFill/>
                    </a:lnR>
                    <a:lnT>
                      <a:noFill/>
                    </a:lnT>
                    <a:lnB>
                      <a:noFill/>
                    </a:lnB>
                    <a:solidFill>
                      <a:srgbClr val="FFFFFF"/>
                    </a:solidFill>
                  </a:tcPr>
                </a:tc>
                <a:tc>
                  <a:txBody>
                    <a:bodyPr/>
                    <a:lstStyle/>
                    <a:p>
                      <a:pPr algn="r" fontAlgn="ctr"/>
                      <a:r>
                        <a:rPr lang="es-CO" sz="1200" b="1" i="0" u="none" strike="noStrike" dirty="0">
                          <a:solidFill>
                            <a:srgbClr val="000000"/>
                          </a:solidFill>
                          <a:effectLst/>
                          <a:latin typeface="Arial Narrow" panose="020B0606020202030204" pitchFamily="34" charset="0"/>
                        </a:rPr>
                        <a:t>-40</a:t>
                      </a:r>
                    </a:p>
                  </a:txBody>
                  <a:tcPr marL="5118" marR="5118" marT="511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356465"/>
                  </a:ext>
                </a:extLst>
              </a:tr>
            </a:tbl>
          </a:graphicData>
        </a:graphic>
      </p:graphicFrame>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Marcador de número de diapositiva 1"/>
          <p:cNvSpPr txBox="1">
            <a:spLocks/>
          </p:cNvSpPr>
          <p:nvPr/>
        </p:nvSpPr>
        <p:spPr>
          <a:xfrm>
            <a:off x="8299498" y="6247905"/>
            <a:ext cx="1851660" cy="328749"/>
          </a:xfrm>
          <a:prstGeom prst="rect">
            <a:avLst/>
          </a:prstGeom>
        </p:spPr>
        <p:txBody>
          <a:bodyPr vert="horz" lIns="69669" tIns="34834" rIns="69669" bIns="34834"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4D04036-CCBD-4B3D-A872-961CAE546D64}" type="slidenum">
              <a:rPr lang="es-ES" sz="914"/>
              <a:pPr>
                <a:defRPr/>
              </a:pPr>
              <a:t>19</a:t>
            </a:fld>
            <a:endParaRPr lang="es-ES" sz="914"/>
          </a:p>
        </p:txBody>
      </p:sp>
      <p:sp>
        <p:nvSpPr>
          <p:cNvPr id="15" name="Rectángulo 1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67437620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6" name="CuadroTexto 5"/>
          <p:cNvSpPr txBox="1"/>
          <p:nvPr/>
        </p:nvSpPr>
        <p:spPr>
          <a:xfrm>
            <a:off x="3229841" y="2745657"/>
            <a:ext cx="5554980" cy="936538"/>
          </a:xfrm>
          <a:prstGeom prst="rect">
            <a:avLst/>
          </a:prstGeom>
          <a:noFill/>
        </p:spPr>
        <p:txBody>
          <a:bodyPr wrap="square" rtlCol="0">
            <a:spAutoFit/>
          </a:bodyPr>
          <a:lstStyle/>
          <a:p>
            <a:pPr algn="ctr"/>
            <a:r>
              <a:rPr lang="es-ES" sz="2743" dirty="0">
                <a:solidFill>
                  <a:schemeClr val="accent5">
                    <a:lumMod val="50000"/>
                  </a:schemeClr>
                </a:solidFill>
              </a:rPr>
              <a:t>2. PORTAFOLIO</a:t>
            </a:r>
          </a:p>
          <a:p>
            <a:pPr algn="ctr"/>
            <a:r>
              <a:rPr lang="es-ES" sz="2743" dirty="0">
                <a:solidFill>
                  <a:schemeClr val="accent5">
                    <a:lumMod val="50000"/>
                  </a:schemeClr>
                </a:solidFill>
              </a:rPr>
              <a:t>JUNIO DE 2017</a:t>
            </a:r>
          </a:p>
        </p:txBody>
      </p:sp>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Marcador de número de diapositiva 1"/>
          <p:cNvSpPr>
            <a:spLocks noGrp="1"/>
          </p:cNvSpPr>
          <p:nvPr>
            <p:ph type="sldNum" sz="quarter" idx="12"/>
          </p:nvPr>
        </p:nvSpPr>
        <p:spPr>
          <a:xfrm>
            <a:off x="8359140" y="6285087"/>
            <a:ext cx="1851660" cy="328749"/>
          </a:xfrm>
        </p:spPr>
        <p:txBody>
          <a:bodyPr/>
          <a:lstStyle/>
          <a:p>
            <a:pPr>
              <a:defRPr/>
            </a:pPr>
            <a:fld id="{74D04036-CCBD-4B3D-A872-961CAE546D64}" type="slidenum">
              <a:rPr lang="es-ES"/>
              <a:pPr>
                <a:defRPr/>
              </a:pPr>
              <a:t>20</a:t>
            </a:fld>
            <a:endParaRPr lang="es-ES"/>
          </a:p>
        </p:txBody>
      </p:sp>
      <p:sp>
        <p:nvSpPr>
          <p:cNvPr id="7" name="Rectángulo 6"/>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581947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7" name="CuadroTexto 6"/>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FRISCO JULIO 2017 </a:t>
            </a:r>
          </a:p>
        </p:txBody>
      </p:sp>
      <p:sp>
        <p:nvSpPr>
          <p:cNvPr id="3" name="CuadroTexto 2"/>
          <p:cNvSpPr txBox="1"/>
          <p:nvPr/>
        </p:nvSpPr>
        <p:spPr>
          <a:xfrm>
            <a:off x="3171984" y="3054212"/>
            <a:ext cx="3349592" cy="313932"/>
          </a:xfrm>
          <a:prstGeom prst="rect">
            <a:avLst/>
          </a:prstGeom>
          <a:noFill/>
        </p:spPr>
        <p:txBody>
          <a:bodyPr wrap="square" rtlCol="0">
            <a:spAutoFit/>
          </a:bodyPr>
          <a:lstStyle/>
          <a:p>
            <a:r>
              <a:rPr lang="es-CO" sz="720" dirty="0">
                <a:latin typeface="Arial" panose="020B0604020202020204" pitchFamily="34" charset="0"/>
                <a:cs typeface="Arial" panose="020B0604020202020204" pitchFamily="34" charset="0"/>
              </a:rPr>
              <a:t>Fondos de Inversión Colectiva : Rentabilidad promedio 4,9035% E.A.</a:t>
            </a:r>
          </a:p>
          <a:p>
            <a:endParaRPr lang="es-CO" sz="72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a:off x="3742849" y="1000547"/>
            <a:ext cx="4871688" cy="1905367"/>
          </a:xfrm>
          <a:prstGeom prst="rect">
            <a:avLst/>
          </a:prstGeom>
        </p:spPr>
      </p:pic>
      <p:pic>
        <p:nvPicPr>
          <p:cNvPr id="10" name="Imagen 9"/>
          <p:cNvPicPr>
            <a:picLocks noChangeAspect="1"/>
          </p:cNvPicPr>
          <p:nvPr/>
        </p:nvPicPr>
        <p:blipFill>
          <a:blip r:embed="rId4"/>
          <a:stretch>
            <a:fillRect/>
          </a:stretch>
        </p:blipFill>
        <p:spPr>
          <a:xfrm>
            <a:off x="4011392" y="3450392"/>
            <a:ext cx="4276647" cy="2589698"/>
          </a:xfrm>
          <a:prstGeom prst="rect">
            <a:avLst/>
          </a:prstGeom>
        </p:spPr>
      </p:pic>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21</a:t>
            </a:fld>
            <a:endParaRPr lang="es-ES"/>
          </a:p>
        </p:txBody>
      </p:sp>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93789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7" name="CuadroTexto 6"/>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FRISCO JULIO 2017 </a:t>
            </a:r>
          </a:p>
        </p:txBody>
      </p:sp>
      <p:sp>
        <p:nvSpPr>
          <p:cNvPr id="9" name="Rectángulo 8"/>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6" name="Imagen 5"/>
          <p:cNvPicPr>
            <a:picLocks noChangeAspect="1"/>
          </p:cNvPicPr>
          <p:nvPr/>
        </p:nvPicPr>
        <p:blipFill>
          <a:blip r:embed="rId3"/>
          <a:stretch>
            <a:fillRect/>
          </a:stretch>
        </p:blipFill>
        <p:spPr>
          <a:xfrm>
            <a:off x="2143714" y="1521709"/>
            <a:ext cx="7904572" cy="309517"/>
          </a:xfrm>
          <a:prstGeom prst="rect">
            <a:avLst/>
          </a:prstGeom>
        </p:spPr>
      </p:pic>
      <p:sp>
        <p:nvSpPr>
          <p:cNvPr id="10"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22</a:t>
            </a:fld>
            <a:endParaRPr lang="es-ES"/>
          </a:p>
        </p:txBody>
      </p:sp>
      <p:pic>
        <p:nvPicPr>
          <p:cNvPr id="11" name="Imagen 10"/>
          <p:cNvPicPr>
            <a:picLocks noChangeAspect="1"/>
          </p:cNvPicPr>
          <p:nvPr/>
        </p:nvPicPr>
        <p:blipFill>
          <a:blip r:embed="rId4"/>
          <a:stretch>
            <a:fillRect/>
          </a:stretch>
        </p:blipFill>
        <p:spPr>
          <a:xfrm>
            <a:off x="2143714" y="2040504"/>
            <a:ext cx="7904572" cy="3248807"/>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970284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7" name="CuadroTexto 6"/>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FRISCO JULIO 2017 </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2" name="Imagen 1"/>
          <p:cNvPicPr>
            <a:picLocks noChangeAspect="1"/>
          </p:cNvPicPr>
          <p:nvPr/>
        </p:nvPicPr>
        <p:blipFill>
          <a:blip r:embed="rId3"/>
          <a:stretch>
            <a:fillRect/>
          </a:stretch>
        </p:blipFill>
        <p:spPr>
          <a:xfrm>
            <a:off x="2176110" y="1434646"/>
            <a:ext cx="7904572" cy="2423061"/>
          </a:xfrm>
          <a:prstGeom prst="rect">
            <a:avLst/>
          </a:prstGeom>
        </p:spPr>
      </p:pic>
      <p:pic>
        <p:nvPicPr>
          <p:cNvPr id="6" name="Imagen 5"/>
          <p:cNvPicPr>
            <a:picLocks noChangeAspect="1"/>
          </p:cNvPicPr>
          <p:nvPr/>
        </p:nvPicPr>
        <p:blipFill>
          <a:blip r:embed="rId4"/>
          <a:stretch>
            <a:fillRect/>
          </a:stretch>
        </p:blipFill>
        <p:spPr>
          <a:xfrm>
            <a:off x="2176109" y="4222109"/>
            <a:ext cx="7904572" cy="1617218"/>
          </a:xfrm>
          <a:prstGeom prst="rect">
            <a:avLst/>
          </a:prstGeom>
        </p:spPr>
      </p:pic>
      <p:sp>
        <p:nvSpPr>
          <p:cNvPr id="10"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23</a:t>
            </a:fld>
            <a:endParaRPr lang="es-ES"/>
          </a:p>
        </p:txBody>
      </p:sp>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306634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6" name="CuadroTexto 5"/>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FRISCO JULIO 2017 </a:t>
            </a:r>
          </a:p>
        </p:txBody>
      </p:sp>
      <p:pic>
        <p:nvPicPr>
          <p:cNvPr id="3" name="Imagen 2"/>
          <p:cNvPicPr>
            <a:picLocks noChangeAspect="1"/>
          </p:cNvPicPr>
          <p:nvPr/>
        </p:nvPicPr>
        <p:blipFill>
          <a:blip r:embed="rId3"/>
          <a:stretch>
            <a:fillRect/>
          </a:stretch>
        </p:blipFill>
        <p:spPr>
          <a:xfrm>
            <a:off x="2619416" y="1434645"/>
            <a:ext cx="7231537" cy="4780525"/>
          </a:xfrm>
          <a:prstGeom prst="rect">
            <a:avLst/>
          </a:prstGeom>
        </p:spPr>
      </p:pic>
      <p:sp>
        <p:nvSpPr>
          <p:cNvPr id="7" name="Rectángulo 6"/>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24</a:t>
            </a:fld>
            <a:endParaRPr lang="es-ES"/>
          </a:p>
        </p:txBody>
      </p:sp>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4114599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2" name="Marcador de número de diapositiva 1"/>
          <p:cNvSpPr>
            <a:spLocks noGrp="1"/>
          </p:cNvSpPr>
          <p:nvPr>
            <p:ph type="sldNum" sz="quarter" idx="12"/>
          </p:nvPr>
        </p:nvSpPr>
        <p:spPr>
          <a:xfrm>
            <a:off x="8279202" y="6175376"/>
            <a:ext cx="1851660" cy="365125"/>
          </a:xfrm>
        </p:spPr>
        <p:txBody>
          <a:bodyPr/>
          <a:lstStyle/>
          <a:p>
            <a:fld id="{015B2B85-C11A-46BE-910A-7C2CECB29AE5}" type="slidenum">
              <a:rPr lang="es-ES" smtClean="0"/>
              <a:t>25</a:t>
            </a:fld>
            <a:endParaRPr lang="es-ES" dirty="0"/>
          </a:p>
        </p:txBody>
      </p:sp>
      <p:sp>
        <p:nvSpPr>
          <p:cNvPr id="11" name="Rectángulo 10"/>
          <p:cNvSpPr/>
          <p:nvPr/>
        </p:nvSpPr>
        <p:spPr>
          <a:xfrm>
            <a:off x="4732936" y="630340"/>
            <a:ext cx="3703320" cy="387798"/>
          </a:xfrm>
          <a:prstGeom prst="rect">
            <a:avLst/>
          </a:prstGeom>
          <a:noFill/>
        </p:spPr>
        <p:txBody>
          <a:bodyPr wrap="square" rtlCol="0">
            <a:spAutoFit/>
          </a:bodyPr>
          <a:lstStyle/>
          <a:p>
            <a:pPr algn="r"/>
            <a:r>
              <a:rPr lang="es-CO" sz="1920" b="1" dirty="0">
                <a:solidFill>
                  <a:srgbClr val="0070C0"/>
                </a:solidFill>
                <a:latin typeface="Calibri" panose="020F0502020204030204" pitchFamily="34" charset="0"/>
                <a:cs typeface="Lato Regular"/>
              </a:rPr>
              <a:t>RENDIMIENTOS VIGENCIA 2017</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7" name="Imagen 6"/>
          <p:cNvPicPr>
            <a:picLocks noChangeAspect="1"/>
          </p:cNvPicPr>
          <p:nvPr/>
        </p:nvPicPr>
        <p:blipFill>
          <a:blip r:embed="rId3"/>
          <a:stretch>
            <a:fillRect/>
          </a:stretch>
        </p:blipFill>
        <p:spPr>
          <a:xfrm>
            <a:off x="3176355" y="1154266"/>
            <a:ext cx="6280456" cy="2216711"/>
          </a:xfrm>
          <a:prstGeom prst="rect">
            <a:avLst/>
          </a:prstGeom>
        </p:spPr>
      </p:pic>
      <p:pic>
        <p:nvPicPr>
          <p:cNvPr id="10" name="Imagen 9"/>
          <p:cNvPicPr>
            <a:picLocks noChangeAspect="1"/>
          </p:cNvPicPr>
          <p:nvPr/>
        </p:nvPicPr>
        <p:blipFill>
          <a:blip r:embed="rId4"/>
          <a:stretch>
            <a:fillRect/>
          </a:stretch>
        </p:blipFill>
        <p:spPr>
          <a:xfrm>
            <a:off x="2929882" y="3592335"/>
            <a:ext cx="6773400" cy="2804216"/>
          </a:xfrm>
          <a:prstGeom prst="rect">
            <a:avLst/>
          </a:prstGeom>
        </p:spPr>
      </p:pic>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512345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6" name="CuadroTexto 5"/>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SAE JULIO 2017 </a:t>
            </a:r>
          </a:p>
        </p:txBody>
      </p:sp>
      <p:pic>
        <p:nvPicPr>
          <p:cNvPr id="3" name="Imagen 2"/>
          <p:cNvPicPr>
            <a:picLocks noChangeAspect="1"/>
          </p:cNvPicPr>
          <p:nvPr/>
        </p:nvPicPr>
        <p:blipFill>
          <a:blip r:embed="rId3"/>
          <a:stretch>
            <a:fillRect/>
          </a:stretch>
        </p:blipFill>
        <p:spPr>
          <a:xfrm>
            <a:off x="4074826" y="1351815"/>
            <a:ext cx="3507361" cy="1736318"/>
          </a:xfrm>
          <a:prstGeom prst="rect">
            <a:avLst/>
          </a:prstGeom>
        </p:spPr>
      </p:pic>
      <p:pic>
        <p:nvPicPr>
          <p:cNvPr id="5" name="Imagen 4"/>
          <p:cNvPicPr>
            <a:picLocks noChangeAspect="1"/>
          </p:cNvPicPr>
          <p:nvPr/>
        </p:nvPicPr>
        <p:blipFill>
          <a:blip r:embed="rId4"/>
          <a:stretch>
            <a:fillRect/>
          </a:stretch>
        </p:blipFill>
        <p:spPr>
          <a:xfrm>
            <a:off x="2152881" y="3450777"/>
            <a:ext cx="7904572" cy="1380189"/>
          </a:xfrm>
          <a:prstGeom prst="rect">
            <a:avLst/>
          </a:prstGeom>
        </p:spPr>
      </p:pic>
      <p:sp>
        <p:nvSpPr>
          <p:cNvPr id="9" name="Rectángulo 8"/>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0"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26</a:t>
            </a:fld>
            <a:endParaRPr lang="es-ES"/>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716151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5" name="CuadroTexto 4"/>
          <p:cNvSpPr txBox="1"/>
          <p:nvPr/>
        </p:nvSpPr>
        <p:spPr>
          <a:xfrm>
            <a:off x="2911378" y="2669729"/>
            <a:ext cx="6172200" cy="1499449"/>
          </a:xfrm>
          <a:prstGeom prst="rect">
            <a:avLst/>
          </a:prstGeom>
          <a:noFill/>
        </p:spPr>
        <p:txBody>
          <a:bodyPr wrap="square" rtlCol="0">
            <a:spAutoFit/>
          </a:bodyPr>
          <a:lstStyle/>
          <a:p>
            <a:pPr algn="ctr"/>
            <a:r>
              <a:rPr lang="es-ES" sz="3048" dirty="0">
                <a:solidFill>
                  <a:schemeClr val="accent5">
                    <a:lumMod val="50000"/>
                  </a:schemeClr>
                </a:solidFill>
              </a:rPr>
              <a:t>3. </a:t>
            </a:r>
            <a:r>
              <a:rPr lang="es-CO" sz="3048" dirty="0">
                <a:solidFill>
                  <a:schemeClr val="accent5">
                    <a:lumMod val="50000"/>
                  </a:schemeClr>
                </a:solidFill>
              </a:rPr>
              <a:t>DISCUSIÓN MODIFICACIÓN DE PRESUPUESTO FRISCO –SAE PARA LAS VIGENCIAS 2107 Y 2018</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6414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5" name="CuadroTexto 4"/>
          <p:cNvSpPr txBox="1"/>
          <p:nvPr/>
        </p:nvSpPr>
        <p:spPr>
          <a:xfrm>
            <a:off x="2911378" y="2669729"/>
            <a:ext cx="6172200" cy="1030410"/>
          </a:xfrm>
          <a:prstGeom prst="rect">
            <a:avLst/>
          </a:prstGeom>
          <a:noFill/>
        </p:spPr>
        <p:txBody>
          <a:bodyPr wrap="square" rtlCol="0">
            <a:spAutoFit/>
          </a:bodyPr>
          <a:lstStyle/>
          <a:p>
            <a:pPr algn="ctr"/>
            <a:r>
              <a:rPr lang="es-ES" sz="3048" dirty="0">
                <a:solidFill>
                  <a:schemeClr val="accent5">
                    <a:lumMod val="50000"/>
                  </a:schemeClr>
                </a:solidFill>
              </a:rPr>
              <a:t>4. </a:t>
            </a:r>
            <a:r>
              <a:rPr lang="es-CO" sz="3048" dirty="0">
                <a:solidFill>
                  <a:schemeClr val="accent5">
                    <a:lumMod val="50000"/>
                  </a:schemeClr>
                </a:solidFill>
              </a:rPr>
              <a:t>ADICIÓN Y PRÓRROGA CONTRATOS DE ALMACENAMIENTO</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919884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65445" y="1501349"/>
            <a:ext cx="7883907" cy="4587496"/>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20"/>
          </a:p>
        </p:txBody>
      </p:sp>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7020402" y="387883"/>
            <a:ext cx="302895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Objeto Contractual</a:t>
            </a:r>
          </a:p>
        </p:txBody>
      </p:sp>
      <p:sp>
        <p:nvSpPr>
          <p:cNvPr id="7" name="Rectángulo 6"/>
          <p:cNvSpPr/>
          <p:nvPr/>
        </p:nvSpPr>
        <p:spPr>
          <a:xfrm>
            <a:off x="2541847" y="1651542"/>
            <a:ext cx="7003901" cy="397906"/>
          </a:xfrm>
          <a:prstGeom prst="rect">
            <a:avLst/>
          </a:prstGeom>
          <a:solidFill>
            <a:srgbClr val="DC46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20" b="1" dirty="0"/>
              <a:t>LOGISTICA SAE SAS</a:t>
            </a:r>
            <a:endParaRPr lang="es-CO" sz="1620" b="1" dirty="0"/>
          </a:p>
        </p:txBody>
      </p:sp>
      <p:sp>
        <p:nvSpPr>
          <p:cNvPr id="9" name="Rectángulo 8"/>
          <p:cNvSpPr/>
          <p:nvPr/>
        </p:nvSpPr>
        <p:spPr>
          <a:xfrm>
            <a:off x="2541846" y="2256617"/>
            <a:ext cx="3142674" cy="65151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20" b="1" dirty="0"/>
              <a:t>TRANSPORTE</a:t>
            </a:r>
            <a:endParaRPr lang="es-CO" sz="1620" b="1" dirty="0"/>
          </a:p>
        </p:txBody>
      </p:sp>
      <p:sp>
        <p:nvSpPr>
          <p:cNvPr id="15" name="Rectángulo 14"/>
          <p:cNvSpPr/>
          <p:nvPr/>
        </p:nvSpPr>
        <p:spPr>
          <a:xfrm>
            <a:off x="6403074" y="2256617"/>
            <a:ext cx="3142675" cy="65151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20" b="1" dirty="0"/>
              <a:t>RECEPCIÓN – ALMACENAMIENTO - INVENTARIOS</a:t>
            </a:r>
            <a:endParaRPr lang="es-CO" sz="1620" b="1" dirty="0"/>
          </a:p>
        </p:txBody>
      </p:sp>
      <p:sp>
        <p:nvSpPr>
          <p:cNvPr id="17" name="Rectángulo 16"/>
          <p:cNvSpPr/>
          <p:nvPr/>
        </p:nvSpPr>
        <p:spPr>
          <a:xfrm>
            <a:off x="2541846" y="5586317"/>
            <a:ext cx="7003902" cy="397906"/>
          </a:xfrm>
          <a:prstGeom prst="rect">
            <a:avLst/>
          </a:prstGeom>
          <a:solidFill>
            <a:srgbClr val="DC46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20" b="1" dirty="0"/>
              <a:t>PLATAFORMA DE SISTEMAS</a:t>
            </a:r>
            <a:endParaRPr lang="es-CO" sz="1620" b="1" dirty="0"/>
          </a:p>
        </p:txBody>
      </p:sp>
      <p:sp>
        <p:nvSpPr>
          <p:cNvPr id="12" name="Rectángulo 11"/>
          <p:cNvSpPr/>
          <p:nvPr/>
        </p:nvSpPr>
        <p:spPr>
          <a:xfrm>
            <a:off x="2541846" y="2980994"/>
            <a:ext cx="3142674" cy="227670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60" dirty="0">
                <a:solidFill>
                  <a:schemeClr val="tx1"/>
                </a:solidFill>
              </a:rPr>
              <a:t>LUGAR DE MATERIALIZACIÓN DE LA MEDIDA A </a:t>
            </a:r>
          </a:p>
          <a:p>
            <a:pPr algn="ctr"/>
            <a:r>
              <a:rPr lang="es-ES" sz="1260" dirty="0">
                <a:solidFill>
                  <a:schemeClr val="tx1"/>
                </a:solidFill>
              </a:rPr>
              <a:t>DEPOSITO</a:t>
            </a:r>
          </a:p>
          <a:p>
            <a:pPr algn="ctr"/>
            <a:endParaRPr lang="es-ES" sz="1260" dirty="0">
              <a:solidFill>
                <a:schemeClr val="tx1"/>
              </a:solidFill>
            </a:endParaRPr>
          </a:p>
          <a:p>
            <a:pPr algn="ctr"/>
            <a:r>
              <a:rPr lang="es-ES" sz="1260" dirty="0">
                <a:solidFill>
                  <a:schemeClr val="tx1"/>
                </a:solidFill>
              </a:rPr>
              <a:t>TIPO</a:t>
            </a:r>
          </a:p>
          <a:p>
            <a:pPr algn="ctr"/>
            <a:r>
              <a:rPr lang="es-ES" sz="1260" dirty="0">
                <a:solidFill>
                  <a:schemeClr val="tx1"/>
                </a:solidFill>
              </a:rPr>
              <a:t>Urbano</a:t>
            </a:r>
          </a:p>
          <a:p>
            <a:pPr algn="ctr"/>
            <a:r>
              <a:rPr lang="es-ES" sz="1260" dirty="0">
                <a:solidFill>
                  <a:schemeClr val="tx1"/>
                </a:solidFill>
              </a:rPr>
              <a:t>Departamental</a:t>
            </a:r>
          </a:p>
          <a:p>
            <a:pPr algn="ctr"/>
            <a:r>
              <a:rPr lang="es-ES" sz="1260" dirty="0">
                <a:solidFill>
                  <a:schemeClr val="tx1"/>
                </a:solidFill>
              </a:rPr>
              <a:t>Rural</a:t>
            </a:r>
          </a:p>
        </p:txBody>
      </p:sp>
      <p:sp>
        <p:nvSpPr>
          <p:cNvPr id="13" name="Rectángulo 12"/>
          <p:cNvSpPr/>
          <p:nvPr/>
        </p:nvSpPr>
        <p:spPr>
          <a:xfrm>
            <a:off x="6403074" y="3003854"/>
            <a:ext cx="3142675" cy="49720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40" dirty="0">
                <a:solidFill>
                  <a:schemeClr val="tx1"/>
                </a:solidFill>
              </a:rPr>
              <a:t>Actas de Inventario y Recepción</a:t>
            </a:r>
            <a:endParaRPr lang="es-CO" sz="1440" dirty="0">
              <a:solidFill>
                <a:schemeClr val="tx1"/>
              </a:solidFill>
            </a:endParaRPr>
          </a:p>
        </p:txBody>
      </p:sp>
      <p:sp>
        <p:nvSpPr>
          <p:cNvPr id="20" name="Rectángulo 19"/>
          <p:cNvSpPr/>
          <p:nvPr/>
        </p:nvSpPr>
        <p:spPr>
          <a:xfrm>
            <a:off x="6403073" y="3573925"/>
            <a:ext cx="3142674" cy="49720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40" dirty="0">
                <a:solidFill>
                  <a:schemeClr val="tx1"/>
                </a:solidFill>
              </a:rPr>
              <a:t>Almacenamiento</a:t>
            </a:r>
          </a:p>
          <a:p>
            <a:pPr algn="ctr"/>
            <a:r>
              <a:rPr lang="es-ES" sz="1440" dirty="0">
                <a:solidFill>
                  <a:schemeClr val="tx1"/>
                </a:solidFill>
              </a:rPr>
              <a:t>Guarda, custodia, conservación</a:t>
            </a:r>
            <a:endParaRPr lang="es-CO" sz="1440" dirty="0">
              <a:solidFill>
                <a:schemeClr val="tx1"/>
              </a:solidFill>
            </a:endParaRPr>
          </a:p>
        </p:txBody>
      </p:sp>
      <p:sp>
        <p:nvSpPr>
          <p:cNvPr id="21" name="Rectángulo 20"/>
          <p:cNvSpPr/>
          <p:nvPr/>
        </p:nvSpPr>
        <p:spPr>
          <a:xfrm>
            <a:off x="6403073" y="4139445"/>
            <a:ext cx="3142674" cy="49720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40" dirty="0">
                <a:solidFill>
                  <a:schemeClr val="tx1"/>
                </a:solidFill>
              </a:rPr>
              <a:t>Entrega</a:t>
            </a:r>
            <a:endParaRPr lang="es-CO" sz="1620" dirty="0">
              <a:solidFill>
                <a:schemeClr val="tx1"/>
              </a:solidFill>
            </a:endParaRPr>
          </a:p>
        </p:txBody>
      </p:sp>
      <p:sp>
        <p:nvSpPr>
          <p:cNvPr id="18" name="Rectángulo 17"/>
          <p:cNvSpPr/>
          <p:nvPr/>
        </p:nvSpPr>
        <p:spPr>
          <a:xfrm>
            <a:off x="6403073" y="4744784"/>
            <a:ext cx="3142674" cy="49720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40" dirty="0">
                <a:solidFill>
                  <a:schemeClr val="tx1"/>
                </a:solidFill>
              </a:rPr>
              <a:t>Facturación</a:t>
            </a:r>
            <a:endParaRPr lang="es-CO" sz="1620" dirty="0">
              <a:solidFill>
                <a:schemeClr val="tx1"/>
              </a:solidFill>
            </a:endParaRP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Tree>
    <p:extLst>
      <p:ext uri="{BB962C8B-B14F-4D97-AF65-F5344CB8AC3E}">
        <p14:creationId xmlns:p14="http://schemas.microsoft.com/office/powerpoint/2010/main" val="352800982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12254"/>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1246" y="132269"/>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440017" y="255066"/>
            <a:ext cx="460933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Inventario en Almacenadoras</a:t>
            </a:r>
          </a:p>
          <a:p>
            <a:pPr algn="r" eaLnBrk="1" hangingPunct="1"/>
            <a:r>
              <a:rPr lang="es-ES" altLang="es-CO" sz="2160" b="1" dirty="0">
                <a:solidFill>
                  <a:schemeClr val="bg1"/>
                </a:solidFill>
                <a:latin typeface="Lato Regular"/>
                <a:ea typeface="Lato Regular"/>
                <a:cs typeface="Lato Regular"/>
              </a:rPr>
              <a:t>Corte 31 de Junio de 2017</a:t>
            </a:r>
          </a:p>
        </p:txBody>
      </p:sp>
      <p:pic>
        <p:nvPicPr>
          <p:cNvPr id="8" name="Imagen 7"/>
          <p:cNvPicPr>
            <a:picLocks noChangeAspect="1"/>
          </p:cNvPicPr>
          <p:nvPr/>
        </p:nvPicPr>
        <p:blipFill rotWithShape="1">
          <a:blip r:embed="rId3"/>
          <a:srcRect t="32898" b="38900"/>
          <a:stretch/>
        </p:blipFill>
        <p:spPr>
          <a:xfrm>
            <a:off x="2378989" y="2483643"/>
            <a:ext cx="2204328" cy="834887"/>
          </a:xfrm>
          <a:prstGeom prst="rect">
            <a:avLst/>
          </a:prstGeom>
        </p:spPr>
      </p:pic>
      <p:pic>
        <p:nvPicPr>
          <p:cNvPr id="9" name="Imagen 8"/>
          <p:cNvPicPr>
            <a:picLocks noChangeAspect="1"/>
          </p:cNvPicPr>
          <p:nvPr/>
        </p:nvPicPr>
        <p:blipFill>
          <a:blip r:embed="rId4"/>
          <a:stretch>
            <a:fillRect/>
          </a:stretch>
        </p:blipFill>
        <p:spPr>
          <a:xfrm>
            <a:off x="2230842" y="3999594"/>
            <a:ext cx="2204328" cy="744211"/>
          </a:xfrm>
          <a:prstGeom prst="rect">
            <a:avLst/>
          </a:prstGeom>
        </p:spPr>
      </p:pic>
      <p:sp>
        <p:nvSpPr>
          <p:cNvPr id="11" name="Rectángulo 10"/>
          <p:cNvSpPr/>
          <p:nvPr/>
        </p:nvSpPr>
        <p:spPr>
          <a:xfrm>
            <a:off x="2273159" y="5354661"/>
            <a:ext cx="2204328" cy="590931"/>
          </a:xfrm>
          <a:prstGeom prst="rect">
            <a:avLst/>
          </a:prstGeom>
        </p:spPr>
        <p:txBody>
          <a:bodyPr wrap="square">
            <a:spAutoFit/>
          </a:bodyPr>
          <a:lstStyle/>
          <a:p>
            <a:pPr algn="ctr"/>
            <a:r>
              <a:rPr lang="pt-BR" sz="1620" b="1" cap="all" dirty="0">
                <a:solidFill>
                  <a:srgbClr val="333333"/>
                </a:solidFill>
                <a:latin typeface="source_sans_pro"/>
              </a:rPr>
              <a:t>PARQUEADEROS </a:t>
            </a:r>
          </a:p>
          <a:p>
            <a:pPr algn="ctr"/>
            <a:r>
              <a:rPr lang="pt-BR" sz="1620" b="1" cap="all" dirty="0">
                <a:solidFill>
                  <a:srgbClr val="333333"/>
                </a:solidFill>
                <a:latin typeface="source_sans_pro"/>
              </a:rPr>
              <a:t>PATIOS CEIBAS S.A.S.</a:t>
            </a:r>
          </a:p>
        </p:txBody>
      </p:sp>
      <p:cxnSp>
        <p:nvCxnSpPr>
          <p:cNvPr id="13" name="Conector recto 12"/>
          <p:cNvCxnSpPr/>
          <p:nvPr/>
        </p:nvCxnSpPr>
        <p:spPr>
          <a:xfrm flipH="1">
            <a:off x="4941198"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H="1">
            <a:off x="6636753" y="181122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8226480" y="1833584"/>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flipH="1">
            <a:off x="9816208"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176503" y="3630082"/>
            <a:ext cx="766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2152649" y="5055356"/>
            <a:ext cx="766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2152649" y="6188413"/>
            <a:ext cx="7663559" cy="0"/>
          </a:xfrm>
          <a:prstGeom prst="line">
            <a:avLst/>
          </a:prstGeom>
        </p:spPr>
        <p:style>
          <a:lnRef idx="1">
            <a:schemeClr val="accent1"/>
          </a:lnRef>
          <a:fillRef idx="0">
            <a:schemeClr val="accent1"/>
          </a:fillRef>
          <a:effectRef idx="0">
            <a:schemeClr val="accent1"/>
          </a:effectRef>
          <a:fontRef idx="minor">
            <a:schemeClr val="tx1"/>
          </a:fontRef>
        </p:style>
      </p:cxnSp>
      <p:pic>
        <p:nvPicPr>
          <p:cNvPr id="45" name="Imagen 44"/>
          <p:cNvPicPr>
            <a:picLocks noChangeAspect="1"/>
          </p:cNvPicPr>
          <p:nvPr/>
        </p:nvPicPr>
        <p:blipFill>
          <a:blip r:embed="rId5"/>
          <a:stretch>
            <a:fillRect/>
          </a:stretch>
        </p:blipFill>
        <p:spPr>
          <a:xfrm>
            <a:off x="5428761" y="1455399"/>
            <a:ext cx="922549" cy="895387"/>
          </a:xfrm>
          <a:prstGeom prst="rect">
            <a:avLst/>
          </a:prstGeom>
        </p:spPr>
      </p:pic>
      <p:pic>
        <p:nvPicPr>
          <p:cNvPr id="4" name="Imagen 3"/>
          <p:cNvPicPr>
            <a:picLocks noChangeAspect="1"/>
          </p:cNvPicPr>
          <p:nvPr/>
        </p:nvPicPr>
        <p:blipFill>
          <a:blip r:embed="rId6"/>
          <a:stretch>
            <a:fillRect/>
          </a:stretch>
        </p:blipFill>
        <p:spPr>
          <a:xfrm>
            <a:off x="6878644" y="1533941"/>
            <a:ext cx="1144368" cy="732395"/>
          </a:xfrm>
          <a:prstGeom prst="rect">
            <a:avLst/>
          </a:prstGeom>
        </p:spPr>
      </p:pic>
      <p:sp>
        <p:nvSpPr>
          <p:cNvPr id="6" name="CuadroTexto 5"/>
          <p:cNvSpPr txBox="1"/>
          <p:nvPr/>
        </p:nvSpPr>
        <p:spPr>
          <a:xfrm>
            <a:off x="5499565" y="2710686"/>
            <a:ext cx="780940" cy="341632"/>
          </a:xfrm>
          <a:prstGeom prst="rect">
            <a:avLst/>
          </a:prstGeom>
          <a:noFill/>
        </p:spPr>
        <p:txBody>
          <a:bodyPr wrap="square" rtlCol="0">
            <a:spAutoFit/>
          </a:bodyPr>
          <a:lstStyle/>
          <a:p>
            <a:pPr algn="ctr"/>
            <a:r>
              <a:rPr lang="es-ES" sz="1620" b="1" dirty="0"/>
              <a:t>1.418</a:t>
            </a:r>
            <a:endParaRPr lang="es-CO" sz="1620" b="1" dirty="0"/>
          </a:p>
        </p:txBody>
      </p:sp>
      <p:sp>
        <p:nvSpPr>
          <p:cNvPr id="21" name="CuadroTexto 20"/>
          <p:cNvSpPr txBox="1"/>
          <p:nvPr/>
        </p:nvSpPr>
        <p:spPr>
          <a:xfrm>
            <a:off x="7053073" y="5504730"/>
            <a:ext cx="780940" cy="341632"/>
          </a:xfrm>
          <a:prstGeom prst="rect">
            <a:avLst/>
          </a:prstGeom>
          <a:noFill/>
        </p:spPr>
        <p:txBody>
          <a:bodyPr wrap="square" rtlCol="0">
            <a:spAutoFit/>
          </a:bodyPr>
          <a:lstStyle/>
          <a:p>
            <a:pPr algn="ctr"/>
            <a:r>
              <a:rPr lang="es-ES" sz="1620" b="1" dirty="0"/>
              <a:t>230</a:t>
            </a:r>
            <a:endParaRPr lang="es-CO" sz="1620" b="1" dirty="0"/>
          </a:p>
        </p:txBody>
      </p:sp>
      <p:sp>
        <p:nvSpPr>
          <p:cNvPr id="23" name="CuadroTexto 22"/>
          <p:cNvSpPr txBox="1"/>
          <p:nvPr/>
        </p:nvSpPr>
        <p:spPr>
          <a:xfrm>
            <a:off x="5440017" y="5471868"/>
            <a:ext cx="911293" cy="341632"/>
          </a:xfrm>
          <a:prstGeom prst="rect">
            <a:avLst/>
          </a:prstGeom>
          <a:noFill/>
        </p:spPr>
        <p:txBody>
          <a:bodyPr wrap="square" rtlCol="0">
            <a:spAutoFit/>
          </a:bodyPr>
          <a:lstStyle/>
          <a:p>
            <a:pPr algn="ctr"/>
            <a:r>
              <a:rPr lang="es-ES" sz="1620" b="1" dirty="0"/>
              <a:t>406</a:t>
            </a:r>
            <a:endParaRPr lang="es-CO" sz="1620" b="1" dirty="0"/>
          </a:p>
        </p:txBody>
      </p:sp>
      <p:sp>
        <p:nvSpPr>
          <p:cNvPr id="24" name="CuadroTexto 23"/>
          <p:cNvSpPr txBox="1"/>
          <p:nvPr/>
        </p:nvSpPr>
        <p:spPr>
          <a:xfrm>
            <a:off x="7013850" y="2658035"/>
            <a:ext cx="780940" cy="341632"/>
          </a:xfrm>
          <a:prstGeom prst="rect">
            <a:avLst/>
          </a:prstGeom>
          <a:noFill/>
        </p:spPr>
        <p:txBody>
          <a:bodyPr wrap="square" rtlCol="0">
            <a:spAutoFit/>
          </a:bodyPr>
          <a:lstStyle/>
          <a:p>
            <a:pPr algn="ctr"/>
            <a:r>
              <a:rPr lang="es-ES" sz="1620" b="1" dirty="0"/>
              <a:t>286</a:t>
            </a:r>
            <a:endParaRPr lang="es-CO" sz="1620" b="1" dirty="0"/>
          </a:p>
        </p:txBody>
      </p:sp>
      <p:sp>
        <p:nvSpPr>
          <p:cNvPr id="28" name="CuadroTexto 27"/>
          <p:cNvSpPr txBox="1"/>
          <p:nvPr/>
        </p:nvSpPr>
        <p:spPr>
          <a:xfrm>
            <a:off x="7013849" y="4187981"/>
            <a:ext cx="780940" cy="341632"/>
          </a:xfrm>
          <a:prstGeom prst="rect">
            <a:avLst/>
          </a:prstGeom>
          <a:noFill/>
        </p:spPr>
        <p:txBody>
          <a:bodyPr wrap="square" rtlCol="0">
            <a:spAutoFit/>
          </a:bodyPr>
          <a:lstStyle/>
          <a:p>
            <a:pPr algn="ctr"/>
            <a:r>
              <a:rPr lang="es-ES" sz="1620" b="1" dirty="0"/>
              <a:t>200</a:t>
            </a:r>
            <a:endParaRPr lang="es-CO" sz="1620" b="1" dirty="0"/>
          </a:p>
        </p:txBody>
      </p:sp>
      <p:sp>
        <p:nvSpPr>
          <p:cNvPr id="29" name="CuadroTexto 28"/>
          <p:cNvSpPr txBox="1"/>
          <p:nvPr/>
        </p:nvSpPr>
        <p:spPr>
          <a:xfrm>
            <a:off x="5555801" y="4163015"/>
            <a:ext cx="780940" cy="341632"/>
          </a:xfrm>
          <a:prstGeom prst="rect">
            <a:avLst/>
          </a:prstGeom>
          <a:noFill/>
        </p:spPr>
        <p:txBody>
          <a:bodyPr wrap="square" rtlCol="0">
            <a:spAutoFit/>
          </a:bodyPr>
          <a:lstStyle/>
          <a:p>
            <a:pPr algn="ctr"/>
            <a:r>
              <a:rPr lang="es-ES" sz="1620" b="1" dirty="0"/>
              <a:t>608</a:t>
            </a:r>
            <a:endParaRPr lang="es-CO" sz="1620" b="1" dirty="0"/>
          </a:p>
        </p:txBody>
      </p:sp>
      <p:pic>
        <p:nvPicPr>
          <p:cNvPr id="3" name="Imagen 2"/>
          <p:cNvPicPr>
            <a:picLocks noChangeAspect="1"/>
          </p:cNvPicPr>
          <p:nvPr/>
        </p:nvPicPr>
        <p:blipFill>
          <a:blip r:embed="rId7"/>
          <a:stretch>
            <a:fillRect/>
          </a:stretch>
        </p:blipFill>
        <p:spPr>
          <a:xfrm>
            <a:off x="8747981" y="1556664"/>
            <a:ext cx="570579" cy="775927"/>
          </a:xfrm>
          <a:prstGeom prst="rect">
            <a:avLst/>
          </a:prstGeom>
        </p:spPr>
      </p:pic>
      <p:sp>
        <p:nvSpPr>
          <p:cNvPr id="7" name="CuadroTexto 6"/>
          <p:cNvSpPr txBox="1"/>
          <p:nvPr/>
        </p:nvSpPr>
        <p:spPr>
          <a:xfrm>
            <a:off x="8250334" y="2350786"/>
            <a:ext cx="1565873" cy="1089529"/>
          </a:xfrm>
          <a:prstGeom prst="rect">
            <a:avLst/>
          </a:prstGeom>
          <a:noFill/>
        </p:spPr>
        <p:txBody>
          <a:bodyPr wrap="square" rtlCol="0">
            <a:spAutoFit/>
          </a:bodyPr>
          <a:lstStyle/>
          <a:p>
            <a:r>
              <a:rPr lang="es-ES" sz="1080" dirty="0"/>
              <a:t>Bogotá</a:t>
            </a:r>
          </a:p>
          <a:p>
            <a:r>
              <a:rPr lang="es-ES" sz="1080" dirty="0"/>
              <a:t>Valle </a:t>
            </a:r>
          </a:p>
          <a:p>
            <a:r>
              <a:rPr lang="es-ES" sz="1080" dirty="0"/>
              <a:t>Nariño</a:t>
            </a:r>
          </a:p>
          <a:p>
            <a:r>
              <a:rPr lang="es-ES" sz="1080" dirty="0"/>
              <a:t>Santander</a:t>
            </a:r>
          </a:p>
          <a:p>
            <a:r>
              <a:rPr lang="es-ES" sz="1080" dirty="0"/>
              <a:t>Norte de Santander</a:t>
            </a:r>
          </a:p>
          <a:p>
            <a:r>
              <a:rPr lang="es-ES" sz="1080" dirty="0"/>
              <a:t>Atlántico</a:t>
            </a:r>
            <a:endParaRPr lang="es-CO" sz="1080" dirty="0"/>
          </a:p>
        </p:txBody>
      </p:sp>
      <p:sp>
        <p:nvSpPr>
          <p:cNvPr id="33" name="CuadroTexto 32"/>
          <p:cNvSpPr txBox="1"/>
          <p:nvPr/>
        </p:nvSpPr>
        <p:spPr>
          <a:xfrm>
            <a:off x="8260135" y="3798933"/>
            <a:ext cx="1565873" cy="1089529"/>
          </a:xfrm>
          <a:prstGeom prst="rect">
            <a:avLst/>
          </a:prstGeom>
          <a:noFill/>
        </p:spPr>
        <p:txBody>
          <a:bodyPr wrap="square" rtlCol="0">
            <a:spAutoFit/>
          </a:bodyPr>
          <a:lstStyle/>
          <a:p>
            <a:r>
              <a:rPr lang="es-ES" sz="1080" dirty="0"/>
              <a:t>Caldas</a:t>
            </a:r>
          </a:p>
          <a:p>
            <a:r>
              <a:rPr lang="es-ES" sz="1080" dirty="0"/>
              <a:t>Risaralda</a:t>
            </a:r>
          </a:p>
          <a:p>
            <a:r>
              <a:rPr lang="es-ES" sz="1080" dirty="0"/>
              <a:t>Antioquia</a:t>
            </a:r>
          </a:p>
          <a:p>
            <a:r>
              <a:rPr lang="es-ES" sz="1080" dirty="0"/>
              <a:t>Córdoba</a:t>
            </a:r>
          </a:p>
          <a:p>
            <a:r>
              <a:rPr lang="es-ES" sz="1080" dirty="0"/>
              <a:t>Meta</a:t>
            </a:r>
          </a:p>
          <a:p>
            <a:r>
              <a:rPr lang="es-ES" sz="1080" dirty="0"/>
              <a:t>Casanare</a:t>
            </a:r>
            <a:endParaRPr lang="es-CO" sz="1080" dirty="0"/>
          </a:p>
        </p:txBody>
      </p:sp>
      <p:sp>
        <p:nvSpPr>
          <p:cNvPr id="34" name="CuadroTexto 33"/>
          <p:cNvSpPr txBox="1"/>
          <p:nvPr/>
        </p:nvSpPr>
        <p:spPr>
          <a:xfrm>
            <a:off x="8240533" y="5472039"/>
            <a:ext cx="1565873" cy="424732"/>
          </a:xfrm>
          <a:prstGeom prst="rect">
            <a:avLst/>
          </a:prstGeom>
          <a:noFill/>
        </p:spPr>
        <p:txBody>
          <a:bodyPr wrap="square" rtlCol="0">
            <a:spAutoFit/>
          </a:bodyPr>
          <a:lstStyle/>
          <a:p>
            <a:r>
              <a:rPr lang="es-ES" sz="1080" dirty="0"/>
              <a:t>Huila</a:t>
            </a:r>
          </a:p>
          <a:p>
            <a:r>
              <a:rPr lang="es-ES" sz="1080" dirty="0"/>
              <a:t>Tolima</a:t>
            </a:r>
            <a:endParaRPr lang="es-CO" sz="1080" dirty="0"/>
          </a:p>
        </p:txBody>
      </p:sp>
      <p:sp>
        <p:nvSpPr>
          <p:cNvPr id="30" name="Rectángulo 29"/>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31"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Tree>
    <p:extLst>
      <p:ext uri="{BB962C8B-B14F-4D97-AF65-F5344CB8AC3E}">
        <p14:creationId xmlns:p14="http://schemas.microsoft.com/office/powerpoint/2010/main" val="383373507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530"/>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978" y="123545"/>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7020402" y="375005"/>
            <a:ext cx="302895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Antecedentes</a:t>
            </a:r>
          </a:p>
        </p:txBody>
      </p:sp>
      <p:sp>
        <p:nvSpPr>
          <p:cNvPr id="46" name="CuadroTexto 45"/>
          <p:cNvSpPr txBox="1"/>
          <p:nvPr/>
        </p:nvSpPr>
        <p:spPr>
          <a:xfrm>
            <a:off x="2015795" y="3464097"/>
            <a:ext cx="1784251" cy="923330"/>
          </a:xfrm>
          <a:prstGeom prst="rect">
            <a:avLst/>
          </a:prstGeom>
          <a:noFill/>
        </p:spPr>
        <p:txBody>
          <a:bodyPr wrap="square" rtlCol="0">
            <a:spAutoFit/>
          </a:bodyPr>
          <a:lstStyle/>
          <a:p>
            <a:pPr algn="ctr"/>
            <a:r>
              <a:rPr lang="es-MX" sz="1080" dirty="0">
                <a:solidFill>
                  <a:srgbClr val="FF0000"/>
                </a:solidFill>
              </a:rPr>
              <a:t>Inicio Contrato</a:t>
            </a:r>
          </a:p>
          <a:p>
            <a:pPr algn="ctr"/>
            <a:r>
              <a:rPr lang="es-MX" sz="1080" dirty="0"/>
              <a:t>Almagrario 25-02-2016</a:t>
            </a:r>
          </a:p>
          <a:p>
            <a:pPr algn="ctr"/>
            <a:r>
              <a:rPr lang="es-MX" sz="1080" dirty="0"/>
              <a:t>Alpopular 18-02-2016</a:t>
            </a:r>
          </a:p>
          <a:p>
            <a:pPr algn="ctr"/>
            <a:r>
              <a:rPr lang="es-MX" sz="1080" dirty="0"/>
              <a:t>Ceibas: 15-02-2016 </a:t>
            </a:r>
          </a:p>
          <a:p>
            <a:pPr algn="ctr"/>
            <a:endParaRPr lang="es-MX" sz="1080" dirty="0">
              <a:solidFill>
                <a:srgbClr val="FF0000"/>
              </a:solidFill>
              <a:highlight>
                <a:srgbClr val="FFFF00"/>
              </a:highlight>
            </a:endParaRPr>
          </a:p>
        </p:txBody>
      </p:sp>
      <p:sp>
        <p:nvSpPr>
          <p:cNvPr id="49" name="CuadroTexto 48"/>
          <p:cNvSpPr txBox="1"/>
          <p:nvPr/>
        </p:nvSpPr>
        <p:spPr>
          <a:xfrm>
            <a:off x="4959682" y="3494113"/>
            <a:ext cx="2060719" cy="757130"/>
          </a:xfrm>
          <a:prstGeom prst="rect">
            <a:avLst/>
          </a:prstGeom>
          <a:noFill/>
        </p:spPr>
        <p:txBody>
          <a:bodyPr wrap="square" rtlCol="0">
            <a:spAutoFit/>
          </a:bodyPr>
          <a:lstStyle/>
          <a:p>
            <a:pPr algn="ctr"/>
            <a:r>
              <a:rPr lang="es-MX" sz="1080" dirty="0">
                <a:solidFill>
                  <a:srgbClr val="FF0000"/>
                </a:solidFill>
              </a:rPr>
              <a:t>Adición y Prórroga No. 1</a:t>
            </a:r>
          </a:p>
          <a:p>
            <a:pPr algn="ctr"/>
            <a:r>
              <a:rPr lang="es-MX" sz="1080" dirty="0"/>
              <a:t>Almagrario 24-04-2017</a:t>
            </a:r>
          </a:p>
          <a:p>
            <a:pPr algn="ctr"/>
            <a:r>
              <a:rPr lang="es-MX" sz="1080" dirty="0"/>
              <a:t>Alpopular 24-04-2017</a:t>
            </a:r>
          </a:p>
          <a:p>
            <a:pPr algn="ctr"/>
            <a:r>
              <a:rPr lang="es-MX" sz="1080" dirty="0"/>
              <a:t>Ceibas:21-04-2017</a:t>
            </a:r>
          </a:p>
        </p:txBody>
      </p:sp>
      <p:sp>
        <p:nvSpPr>
          <p:cNvPr id="50" name="Flecha: a la derecha 49"/>
          <p:cNvSpPr/>
          <p:nvPr/>
        </p:nvSpPr>
        <p:spPr>
          <a:xfrm>
            <a:off x="2434027" y="5491082"/>
            <a:ext cx="7493262" cy="3998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620"/>
          </a:p>
        </p:txBody>
      </p:sp>
      <p:cxnSp>
        <p:nvCxnSpPr>
          <p:cNvPr id="51" name="Conector recto de flecha 50"/>
          <p:cNvCxnSpPr>
            <a:stCxn id="50" idx="1"/>
          </p:cNvCxnSpPr>
          <p:nvPr/>
        </p:nvCxnSpPr>
        <p:spPr>
          <a:xfrm flipV="1">
            <a:off x="2434026" y="4304206"/>
            <a:ext cx="15359" cy="138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ector recto de flecha 52"/>
          <p:cNvCxnSpPr/>
          <p:nvPr/>
        </p:nvCxnSpPr>
        <p:spPr>
          <a:xfrm flipH="1" flipV="1">
            <a:off x="6008062" y="4304206"/>
            <a:ext cx="25943" cy="138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8832478" y="3507725"/>
            <a:ext cx="1216875" cy="590931"/>
          </a:xfrm>
          <a:prstGeom prst="rect">
            <a:avLst/>
          </a:prstGeom>
          <a:noFill/>
        </p:spPr>
        <p:txBody>
          <a:bodyPr wrap="square" rtlCol="0">
            <a:spAutoFit/>
          </a:bodyPr>
          <a:lstStyle/>
          <a:p>
            <a:pPr algn="ctr"/>
            <a:r>
              <a:rPr lang="es-MX" sz="1080" dirty="0">
                <a:solidFill>
                  <a:srgbClr val="FF0000"/>
                </a:solidFill>
              </a:rPr>
              <a:t>Fecha de Terminación</a:t>
            </a:r>
          </a:p>
          <a:p>
            <a:pPr algn="ctr"/>
            <a:r>
              <a:rPr lang="es-MX" sz="1080" dirty="0"/>
              <a:t>30/Sep/17 </a:t>
            </a:r>
          </a:p>
        </p:txBody>
      </p:sp>
      <p:sp>
        <p:nvSpPr>
          <p:cNvPr id="66" name="CuadroTexto 65"/>
          <p:cNvSpPr txBox="1"/>
          <p:nvPr/>
        </p:nvSpPr>
        <p:spPr>
          <a:xfrm>
            <a:off x="3800046" y="4402268"/>
            <a:ext cx="928200" cy="424732"/>
          </a:xfrm>
          <a:prstGeom prst="rect">
            <a:avLst/>
          </a:prstGeom>
          <a:noFill/>
        </p:spPr>
        <p:txBody>
          <a:bodyPr wrap="square" rtlCol="0">
            <a:spAutoFit/>
          </a:bodyPr>
          <a:lstStyle/>
          <a:p>
            <a:pPr algn="ctr"/>
            <a:r>
              <a:rPr lang="es-MX" sz="1080" dirty="0"/>
              <a:t>17 Meses (junio-2017)</a:t>
            </a:r>
          </a:p>
        </p:txBody>
      </p:sp>
      <p:cxnSp>
        <p:nvCxnSpPr>
          <p:cNvPr id="69" name="Conector recto 68"/>
          <p:cNvCxnSpPr/>
          <p:nvPr/>
        </p:nvCxnSpPr>
        <p:spPr>
          <a:xfrm>
            <a:off x="2096779" y="3265610"/>
            <a:ext cx="795334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2434027" y="4647361"/>
            <a:ext cx="145103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3" name="Conector recto 72"/>
          <p:cNvCxnSpPr/>
          <p:nvPr/>
        </p:nvCxnSpPr>
        <p:spPr>
          <a:xfrm>
            <a:off x="4582968" y="4647361"/>
            <a:ext cx="145103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2741703" y="4861473"/>
            <a:ext cx="2931752" cy="674031"/>
          </a:xfrm>
          <a:prstGeom prst="rect">
            <a:avLst/>
          </a:prstGeom>
          <a:noFill/>
        </p:spPr>
        <p:txBody>
          <a:bodyPr wrap="square" rtlCol="0">
            <a:spAutoFit/>
          </a:bodyPr>
          <a:lstStyle/>
          <a:p>
            <a:r>
              <a:rPr lang="es-ES" sz="1260" dirty="0"/>
              <a:t>ALPOPULAR		$5.048.363.913	</a:t>
            </a:r>
          </a:p>
          <a:p>
            <a:r>
              <a:rPr lang="es-ES" sz="1260" dirty="0"/>
              <a:t>ALMAGRARIO   	$2.811.478.060 	</a:t>
            </a:r>
          </a:p>
          <a:p>
            <a:r>
              <a:rPr lang="es-ES" sz="1260" dirty="0"/>
              <a:t>PATIO CEIBAS	                $722.585.520	</a:t>
            </a:r>
            <a:endParaRPr lang="es-CO" sz="1260" dirty="0"/>
          </a:p>
        </p:txBody>
      </p:sp>
      <p:sp>
        <p:nvSpPr>
          <p:cNvPr id="75" name="CuadroTexto 74"/>
          <p:cNvSpPr txBox="1"/>
          <p:nvPr/>
        </p:nvSpPr>
        <p:spPr>
          <a:xfrm>
            <a:off x="7382476" y="4512476"/>
            <a:ext cx="928200" cy="258532"/>
          </a:xfrm>
          <a:prstGeom prst="rect">
            <a:avLst/>
          </a:prstGeom>
          <a:noFill/>
        </p:spPr>
        <p:txBody>
          <a:bodyPr wrap="square" rtlCol="0">
            <a:spAutoFit/>
          </a:bodyPr>
          <a:lstStyle/>
          <a:p>
            <a:pPr algn="ctr"/>
            <a:r>
              <a:rPr lang="es-MX" sz="1080" dirty="0"/>
              <a:t>3 Meses</a:t>
            </a:r>
          </a:p>
        </p:txBody>
      </p:sp>
      <p:cxnSp>
        <p:nvCxnSpPr>
          <p:cNvPr id="76" name="Conector recto 75"/>
          <p:cNvCxnSpPr/>
          <p:nvPr/>
        </p:nvCxnSpPr>
        <p:spPr>
          <a:xfrm>
            <a:off x="6034991" y="4637125"/>
            <a:ext cx="145103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a:off x="8183933" y="4637125"/>
            <a:ext cx="145103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9" name="Conector recto de flecha 78"/>
          <p:cNvCxnSpPr/>
          <p:nvPr/>
        </p:nvCxnSpPr>
        <p:spPr>
          <a:xfrm flipV="1">
            <a:off x="9634969" y="4316489"/>
            <a:ext cx="0" cy="1374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1" name="CuadroTexto 90"/>
          <p:cNvSpPr txBox="1"/>
          <p:nvPr/>
        </p:nvSpPr>
        <p:spPr>
          <a:xfrm>
            <a:off x="6380699" y="4861474"/>
            <a:ext cx="2931752" cy="674031"/>
          </a:xfrm>
          <a:prstGeom prst="rect">
            <a:avLst/>
          </a:prstGeom>
          <a:noFill/>
        </p:spPr>
        <p:txBody>
          <a:bodyPr wrap="square" rtlCol="0">
            <a:spAutoFit/>
          </a:bodyPr>
          <a:lstStyle/>
          <a:p>
            <a:r>
              <a:rPr lang="es-ES" sz="1260" dirty="0"/>
              <a:t>ALPOPULAR		$ 5.581.960.422</a:t>
            </a:r>
          </a:p>
          <a:p>
            <a:r>
              <a:rPr lang="es-ES" sz="1260" dirty="0"/>
              <a:t>ALMAGRARIO   	$ 2.743.675.461     PATIO CEIBAS	             $1.215.603.937</a:t>
            </a:r>
            <a:endParaRPr lang="es-CO" sz="1260" dirty="0"/>
          </a:p>
        </p:txBody>
      </p:sp>
      <p:sp>
        <p:nvSpPr>
          <p:cNvPr id="87" name="CuadroTexto 86"/>
          <p:cNvSpPr txBox="1"/>
          <p:nvPr/>
        </p:nvSpPr>
        <p:spPr>
          <a:xfrm>
            <a:off x="2434027" y="1657179"/>
            <a:ext cx="7322304" cy="1338828"/>
          </a:xfrm>
          <a:prstGeom prst="rect">
            <a:avLst/>
          </a:prstGeom>
          <a:noFill/>
        </p:spPr>
        <p:txBody>
          <a:bodyPr wrap="square" rtlCol="0">
            <a:spAutoFit/>
          </a:bodyPr>
          <a:lstStyle/>
          <a:p>
            <a:pPr marL="257184" indent="-257184">
              <a:buFont typeface="Wingdings" panose="05000000000000000000" pitchFamily="2" charset="2"/>
              <a:buChar char="q"/>
            </a:pPr>
            <a:r>
              <a:rPr lang="es-ES" sz="1620" b="1" dirty="0"/>
              <a:t>CONCURSO PÚBLICO No. 02 de 2015 (DESIERTO)</a:t>
            </a:r>
          </a:p>
          <a:p>
            <a:endParaRPr lang="es-ES" sz="1620" dirty="0"/>
          </a:p>
          <a:p>
            <a:pPr marL="257184" indent="-257184">
              <a:buFont typeface="Wingdings" panose="05000000000000000000" pitchFamily="2" charset="2"/>
              <a:buChar char="q"/>
            </a:pPr>
            <a:r>
              <a:rPr lang="es-ES" sz="1620" b="1" dirty="0"/>
              <a:t>CONCURSO PÚBLICO No. 03 de 2015 (DESIERTO)</a:t>
            </a:r>
          </a:p>
          <a:p>
            <a:pPr marL="257184" indent="-257184">
              <a:buFont typeface="Wingdings" panose="05000000000000000000" pitchFamily="2" charset="2"/>
              <a:buChar char="q"/>
            </a:pPr>
            <a:endParaRPr lang="es-ES" sz="1620" dirty="0"/>
          </a:p>
          <a:p>
            <a:pPr marL="257184" indent="-257184">
              <a:buFont typeface="Wingdings" panose="05000000000000000000" pitchFamily="2" charset="2"/>
              <a:buChar char="q"/>
            </a:pPr>
            <a:r>
              <a:rPr lang="es-ES" sz="1620" b="1" dirty="0"/>
              <a:t>PROCESO DE CONTRATACIÓN DIRECTA – ADJUDICADO  - 21 de enero de 2016</a:t>
            </a:r>
            <a:endParaRPr lang="es-CO" sz="1620" dirty="0"/>
          </a:p>
        </p:txBody>
      </p:sp>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5"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Tree>
    <p:extLst>
      <p:ext uri="{BB962C8B-B14F-4D97-AF65-F5344CB8AC3E}">
        <p14:creationId xmlns:p14="http://schemas.microsoft.com/office/powerpoint/2010/main" val="108662794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5"/>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736" y="95818"/>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255972" y="412887"/>
            <a:ext cx="46093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Ejecución y Desarrollo Contractual</a:t>
            </a:r>
          </a:p>
        </p:txBody>
      </p:sp>
      <p:pic>
        <p:nvPicPr>
          <p:cNvPr id="8" name="Imagen 7"/>
          <p:cNvPicPr>
            <a:picLocks noChangeAspect="1"/>
          </p:cNvPicPr>
          <p:nvPr/>
        </p:nvPicPr>
        <p:blipFill rotWithShape="1">
          <a:blip r:embed="rId3"/>
          <a:srcRect t="32898" b="38900"/>
          <a:stretch/>
        </p:blipFill>
        <p:spPr>
          <a:xfrm>
            <a:off x="2164575" y="2053579"/>
            <a:ext cx="2204328" cy="834887"/>
          </a:xfrm>
          <a:prstGeom prst="rect">
            <a:avLst/>
          </a:prstGeom>
        </p:spPr>
      </p:pic>
      <p:pic>
        <p:nvPicPr>
          <p:cNvPr id="9" name="Imagen 8"/>
          <p:cNvPicPr>
            <a:picLocks noChangeAspect="1"/>
          </p:cNvPicPr>
          <p:nvPr/>
        </p:nvPicPr>
        <p:blipFill>
          <a:blip r:embed="rId4"/>
          <a:stretch>
            <a:fillRect/>
          </a:stretch>
        </p:blipFill>
        <p:spPr>
          <a:xfrm>
            <a:off x="2164577" y="3308052"/>
            <a:ext cx="2204328" cy="985838"/>
          </a:xfrm>
          <a:prstGeom prst="rect">
            <a:avLst/>
          </a:prstGeom>
        </p:spPr>
      </p:pic>
      <p:sp>
        <p:nvSpPr>
          <p:cNvPr id="11" name="Rectángulo 10"/>
          <p:cNvSpPr/>
          <p:nvPr/>
        </p:nvSpPr>
        <p:spPr>
          <a:xfrm>
            <a:off x="2164575" y="5106147"/>
            <a:ext cx="2204328" cy="590931"/>
          </a:xfrm>
          <a:prstGeom prst="rect">
            <a:avLst/>
          </a:prstGeom>
        </p:spPr>
        <p:txBody>
          <a:bodyPr wrap="square">
            <a:spAutoFit/>
          </a:bodyPr>
          <a:lstStyle/>
          <a:p>
            <a:pPr algn="ctr"/>
            <a:r>
              <a:rPr lang="pt-BR" sz="1620" b="1" cap="all" dirty="0">
                <a:solidFill>
                  <a:srgbClr val="333333"/>
                </a:solidFill>
                <a:latin typeface="source_sans_pro"/>
              </a:rPr>
              <a:t>PARQUEADEROS </a:t>
            </a:r>
          </a:p>
          <a:p>
            <a:pPr algn="ctr"/>
            <a:r>
              <a:rPr lang="pt-BR" sz="1620" b="1" cap="all" dirty="0">
                <a:solidFill>
                  <a:srgbClr val="333333"/>
                </a:solidFill>
                <a:latin typeface="source_sans_pro"/>
              </a:rPr>
              <a:t>PATIOS CEIBAS S.A.S.</a:t>
            </a:r>
          </a:p>
        </p:txBody>
      </p:sp>
      <p:cxnSp>
        <p:nvCxnSpPr>
          <p:cNvPr id="13" name="Conector recto 12"/>
          <p:cNvCxnSpPr/>
          <p:nvPr/>
        </p:nvCxnSpPr>
        <p:spPr>
          <a:xfrm flipH="1">
            <a:off x="4941198"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H="1">
            <a:off x="5944988"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flipH="1">
            <a:off x="6972634"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7952737"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H="1">
            <a:off x="8908987"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flipH="1">
            <a:off x="9816208" y="1821840"/>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164576" y="3141076"/>
            <a:ext cx="766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2152649" y="4697545"/>
            <a:ext cx="766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2152649" y="6188413"/>
            <a:ext cx="766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a:off x="2176503" y="1821840"/>
            <a:ext cx="766355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CuadroTexto 22"/>
          <p:cNvSpPr txBox="1"/>
          <p:nvPr/>
        </p:nvSpPr>
        <p:spPr>
          <a:xfrm>
            <a:off x="4965052" y="1428693"/>
            <a:ext cx="1003790" cy="424732"/>
          </a:xfrm>
          <a:prstGeom prst="rect">
            <a:avLst/>
          </a:prstGeom>
          <a:noFill/>
        </p:spPr>
        <p:txBody>
          <a:bodyPr wrap="square" rtlCol="0">
            <a:spAutoFit/>
          </a:bodyPr>
          <a:lstStyle/>
          <a:p>
            <a:pPr algn="ctr"/>
            <a:r>
              <a:rPr lang="es-ES" sz="1080" b="1" dirty="0">
                <a:solidFill>
                  <a:srgbClr val="002060"/>
                </a:solidFill>
              </a:rPr>
              <a:t>Promedio Mensual</a:t>
            </a:r>
            <a:endParaRPr lang="es-CO" sz="1080" b="1" dirty="0">
              <a:solidFill>
                <a:srgbClr val="002060"/>
              </a:solidFill>
            </a:endParaRPr>
          </a:p>
        </p:txBody>
      </p:sp>
      <p:sp>
        <p:nvSpPr>
          <p:cNvPr id="30" name="CuadroTexto 29"/>
          <p:cNvSpPr txBox="1"/>
          <p:nvPr/>
        </p:nvSpPr>
        <p:spPr>
          <a:xfrm>
            <a:off x="6008283" y="1422693"/>
            <a:ext cx="1003790" cy="424732"/>
          </a:xfrm>
          <a:prstGeom prst="rect">
            <a:avLst/>
          </a:prstGeom>
          <a:noFill/>
        </p:spPr>
        <p:txBody>
          <a:bodyPr wrap="square" rtlCol="0">
            <a:spAutoFit/>
          </a:bodyPr>
          <a:lstStyle/>
          <a:p>
            <a:pPr algn="ctr"/>
            <a:r>
              <a:rPr lang="es-ES" sz="1080" b="1" dirty="0">
                <a:solidFill>
                  <a:srgbClr val="002060"/>
                </a:solidFill>
              </a:rPr>
              <a:t>Saldo a </a:t>
            </a:r>
          </a:p>
          <a:p>
            <a:pPr algn="ctr"/>
            <a:r>
              <a:rPr lang="es-ES" sz="1080" b="1" dirty="0">
                <a:solidFill>
                  <a:srgbClr val="002060"/>
                </a:solidFill>
              </a:rPr>
              <a:t>Junio 17</a:t>
            </a:r>
            <a:endParaRPr lang="es-CO" sz="1080" b="1" dirty="0">
              <a:solidFill>
                <a:srgbClr val="002060"/>
              </a:solidFill>
            </a:endParaRPr>
          </a:p>
        </p:txBody>
      </p:sp>
      <p:sp>
        <p:nvSpPr>
          <p:cNvPr id="31" name="CuadroTexto 30"/>
          <p:cNvSpPr txBox="1"/>
          <p:nvPr/>
        </p:nvSpPr>
        <p:spPr>
          <a:xfrm>
            <a:off x="6966839" y="1429836"/>
            <a:ext cx="1003790" cy="424732"/>
          </a:xfrm>
          <a:prstGeom prst="rect">
            <a:avLst/>
          </a:prstGeom>
          <a:noFill/>
        </p:spPr>
        <p:txBody>
          <a:bodyPr wrap="square" rtlCol="0">
            <a:spAutoFit/>
          </a:bodyPr>
          <a:lstStyle/>
          <a:p>
            <a:pPr algn="ctr"/>
            <a:r>
              <a:rPr lang="es-ES" sz="1080" b="1" dirty="0">
                <a:solidFill>
                  <a:srgbClr val="002060"/>
                </a:solidFill>
              </a:rPr>
              <a:t>Meses Financiados</a:t>
            </a:r>
            <a:endParaRPr lang="es-CO" sz="1080" b="1" dirty="0">
              <a:solidFill>
                <a:srgbClr val="002060"/>
              </a:solidFill>
            </a:endParaRPr>
          </a:p>
        </p:txBody>
      </p:sp>
      <p:sp>
        <p:nvSpPr>
          <p:cNvPr id="32" name="CuadroTexto 31"/>
          <p:cNvSpPr txBox="1"/>
          <p:nvPr/>
        </p:nvSpPr>
        <p:spPr>
          <a:xfrm>
            <a:off x="7925396" y="1434961"/>
            <a:ext cx="1003790" cy="424732"/>
          </a:xfrm>
          <a:prstGeom prst="rect">
            <a:avLst/>
          </a:prstGeom>
          <a:noFill/>
        </p:spPr>
        <p:txBody>
          <a:bodyPr wrap="square" rtlCol="0">
            <a:spAutoFit/>
          </a:bodyPr>
          <a:lstStyle/>
          <a:p>
            <a:pPr algn="ctr"/>
            <a:r>
              <a:rPr lang="es-ES" sz="1080" b="1" dirty="0">
                <a:solidFill>
                  <a:srgbClr val="002060"/>
                </a:solidFill>
              </a:rPr>
              <a:t>Adición a</a:t>
            </a:r>
          </a:p>
          <a:p>
            <a:pPr algn="ctr"/>
            <a:r>
              <a:rPr lang="es-ES" sz="1080" b="1" dirty="0">
                <a:solidFill>
                  <a:srgbClr val="002060"/>
                </a:solidFill>
              </a:rPr>
              <a:t>Diciembre 17</a:t>
            </a:r>
            <a:endParaRPr lang="es-CO" sz="1080" b="1" dirty="0">
              <a:solidFill>
                <a:srgbClr val="002060"/>
              </a:solidFill>
            </a:endParaRPr>
          </a:p>
        </p:txBody>
      </p:sp>
      <p:sp>
        <p:nvSpPr>
          <p:cNvPr id="33" name="CuadroTexto 32"/>
          <p:cNvSpPr txBox="1"/>
          <p:nvPr/>
        </p:nvSpPr>
        <p:spPr>
          <a:xfrm>
            <a:off x="8906302" y="1435033"/>
            <a:ext cx="1003790" cy="424732"/>
          </a:xfrm>
          <a:prstGeom prst="rect">
            <a:avLst/>
          </a:prstGeom>
          <a:noFill/>
        </p:spPr>
        <p:txBody>
          <a:bodyPr wrap="square" rtlCol="0">
            <a:spAutoFit/>
          </a:bodyPr>
          <a:lstStyle/>
          <a:p>
            <a:pPr algn="ctr"/>
            <a:r>
              <a:rPr lang="es-ES" sz="1080" b="1" dirty="0">
                <a:solidFill>
                  <a:srgbClr val="002060"/>
                </a:solidFill>
              </a:rPr>
              <a:t>Adición </a:t>
            </a:r>
          </a:p>
          <a:p>
            <a:pPr algn="ctr"/>
            <a:r>
              <a:rPr lang="es-ES" sz="1080" b="1" dirty="0">
                <a:solidFill>
                  <a:srgbClr val="002060"/>
                </a:solidFill>
              </a:rPr>
              <a:t>Marzo 18</a:t>
            </a:r>
            <a:endParaRPr lang="es-CO" sz="1080" b="1" dirty="0">
              <a:solidFill>
                <a:srgbClr val="002060"/>
              </a:solidFill>
            </a:endParaRPr>
          </a:p>
        </p:txBody>
      </p:sp>
      <p:sp>
        <p:nvSpPr>
          <p:cNvPr id="34" name="CuadroTexto 33"/>
          <p:cNvSpPr txBox="1"/>
          <p:nvPr/>
        </p:nvSpPr>
        <p:spPr>
          <a:xfrm>
            <a:off x="4962155" y="2328342"/>
            <a:ext cx="1003790" cy="258532"/>
          </a:xfrm>
          <a:prstGeom prst="rect">
            <a:avLst/>
          </a:prstGeom>
          <a:noFill/>
        </p:spPr>
        <p:txBody>
          <a:bodyPr wrap="square" rtlCol="0">
            <a:spAutoFit/>
          </a:bodyPr>
          <a:lstStyle/>
          <a:p>
            <a:pPr algn="ctr"/>
            <a:r>
              <a:rPr lang="es-ES" sz="1080" b="1" dirty="0"/>
              <a:t> $470,000,000</a:t>
            </a:r>
          </a:p>
        </p:txBody>
      </p:sp>
      <p:sp>
        <p:nvSpPr>
          <p:cNvPr id="35" name="CuadroTexto 34"/>
          <p:cNvSpPr txBox="1"/>
          <p:nvPr/>
        </p:nvSpPr>
        <p:spPr>
          <a:xfrm>
            <a:off x="4945613" y="3860146"/>
            <a:ext cx="1003790" cy="258532"/>
          </a:xfrm>
          <a:prstGeom prst="rect">
            <a:avLst/>
          </a:prstGeom>
          <a:noFill/>
        </p:spPr>
        <p:txBody>
          <a:bodyPr wrap="square" rtlCol="0">
            <a:spAutoFit/>
          </a:bodyPr>
          <a:lstStyle/>
          <a:p>
            <a:pPr algn="ctr"/>
            <a:r>
              <a:rPr lang="es-ES" sz="1080" b="1" dirty="0"/>
              <a:t> $298.000.000</a:t>
            </a:r>
          </a:p>
        </p:txBody>
      </p:sp>
      <p:sp>
        <p:nvSpPr>
          <p:cNvPr id="36" name="CuadroTexto 35"/>
          <p:cNvSpPr txBox="1"/>
          <p:nvPr/>
        </p:nvSpPr>
        <p:spPr>
          <a:xfrm>
            <a:off x="4927527" y="5416613"/>
            <a:ext cx="1003790" cy="258532"/>
          </a:xfrm>
          <a:prstGeom prst="rect">
            <a:avLst/>
          </a:prstGeom>
          <a:noFill/>
        </p:spPr>
        <p:txBody>
          <a:bodyPr wrap="square" rtlCol="0">
            <a:spAutoFit/>
          </a:bodyPr>
          <a:lstStyle/>
          <a:p>
            <a:pPr algn="ctr"/>
            <a:r>
              <a:rPr lang="es-ES" sz="1080" b="1" dirty="0"/>
              <a:t> $116,000,000</a:t>
            </a:r>
          </a:p>
        </p:txBody>
      </p:sp>
      <p:sp>
        <p:nvSpPr>
          <p:cNvPr id="37" name="CuadroTexto 36"/>
          <p:cNvSpPr txBox="1"/>
          <p:nvPr/>
        </p:nvSpPr>
        <p:spPr>
          <a:xfrm>
            <a:off x="5981347" y="2332766"/>
            <a:ext cx="1003790" cy="237757"/>
          </a:xfrm>
          <a:prstGeom prst="rect">
            <a:avLst/>
          </a:prstGeom>
          <a:noFill/>
        </p:spPr>
        <p:txBody>
          <a:bodyPr wrap="square" rtlCol="0">
            <a:spAutoFit/>
          </a:bodyPr>
          <a:lstStyle/>
          <a:p>
            <a:pPr algn="ctr"/>
            <a:r>
              <a:rPr lang="es-ES" sz="945" b="1" dirty="0"/>
              <a:t> $ 2,028,051,578</a:t>
            </a:r>
          </a:p>
        </p:txBody>
      </p:sp>
      <p:sp>
        <p:nvSpPr>
          <p:cNvPr id="38" name="CuadroTexto 37"/>
          <p:cNvSpPr txBox="1"/>
          <p:nvPr/>
        </p:nvSpPr>
        <p:spPr>
          <a:xfrm>
            <a:off x="5964804" y="3852643"/>
            <a:ext cx="1003790" cy="237757"/>
          </a:xfrm>
          <a:prstGeom prst="rect">
            <a:avLst/>
          </a:prstGeom>
          <a:noFill/>
        </p:spPr>
        <p:txBody>
          <a:bodyPr wrap="square" rtlCol="0">
            <a:spAutoFit/>
          </a:bodyPr>
          <a:lstStyle/>
          <a:p>
            <a:pPr algn="ctr"/>
            <a:r>
              <a:rPr lang="es-ES" sz="945" b="1" dirty="0"/>
              <a:t> $ 1,099,393,319</a:t>
            </a:r>
          </a:p>
        </p:txBody>
      </p:sp>
      <p:sp>
        <p:nvSpPr>
          <p:cNvPr id="39" name="CuadroTexto 38"/>
          <p:cNvSpPr txBox="1"/>
          <p:nvPr/>
        </p:nvSpPr>
        <p:spPr>
          <a:xfrm>
            <a:off x="5946718" y="5421037"/>
            <a:ext cx="1003790" cy="237757"/>
          </a:xfrm>
          <a:prstGeom prst="rect">
            <a:avLst/>
          </a:prstGeom>
          <a:noFill/>
        </p:spPr>
        <p:txBody>
          <a:bodyPr wrap="square" rtlCol="0">
            <a:spAutoFit/>
          </a:bodyPr>
          <a:lstStyle/>
          <a:p>
            <a:pPr algn="ctr"/>
            <a:r>
              <a:rPr lang="es-ES" sz="945" b="1" dirty="0"/>
              <a:t> $ 970,307,826</a:t>
            </a:r>
          </a:p>
        </p:txBody>
      </p:sp>
      <p:sp>
        <p:nvSpPr>
          <p:cNvPr id="24" name="Rectángulo 23"/>
          <p:cNvSpPr/>
          <p:nvPr/>
        </p:nvSpPr>
        <p:spPr>
          <a:xfrm>
            <a:off x="7144651" y="2116734"/>
            <a:ext cx="659925" cy="415498"/>
          </a:xfrm>
          <a:prstGeom prst="rect">
            <a:avLst/>
          </a:prstGeom>
          <a:noFill/>
        </p:spPr>
        <p:txBody>
          <a:bodyPr wrap="none" lIns="82296" tIns="41148" rIns="82296" bIns="41148">
            <a:spAutoFit/>
          </a:bodyPr>
          <a:lstStyle/>
          <a:p>
            <a:pPr algn="ctr"/>
            <a:r>
              <a:rPr lang="es-ES" sz="2160" dirty="0">
                <a:ln w="0"/>
                <a:effectLst>
                  <a:outerShdw blurRad="38100" dist="19050" dir="2700000" algn="tl" rotWithShape="0">
                    <a:schemeClr val="dk1">
                      <a:alpha val="40000"/>
                    </a:schemeClr>
                  </a:outerShdw>
                </a:effectLst>
              </a:rPr>
              <a:t>4.32</a:t>
            </a:r>
            <a:endParaRPr lang="es-ES" sz="4860" dirty="0">
              <a:ln w="0"/>
              <a:effectLst>
                <a:outerShdw blurRad="38100" dist="19050" dir="2700000" algn="tl" rotWithShape="0">
                  <a:schemeClr val="dk1">
                    <a:alpha val="40000"/>
                  </a:schemeClr>
                </a:outerShdw>
              </a:effectLst>
            </a:endParaRPr>
          </a:p>
        </p:txBody>
      </p:sp>
      <p:sp>
        <p:nvSpPr>
          <p:cNvPr id="41" name="CuadroTexto 40"/>
          <p:cNvSpPr txBox="1"/>
          <p:nvPr/>
        </p:nvSpPr>
        <p:spPr>
          <a:xfrm>
            <a:off x="6990356" y="2519808"/>
            <a:ext cx="1003790" cy="258532"/>
          </a:xfrm>
          <a:prstGeom prst="rect">
            <a:avLst/>
          </a:prstGeom>
          <a:noFill/>
        </p:spPr>
        <p:txBody>
          <a:bodyPr wrap="square" rtlCol="0">
            <a:spAutoFit/>
          </a:bodyPr>
          <a:lstStyle/>
          <a:p>
            <a:pPr algn="ctr"/>
            <a:r>
              <a:rPr lang="es-ES" sz="1080" b="1" dirty="0"/>
              <a:t>Oct/17</a:t>
            </a:r>
          </a:p>
        </p:txBody>
      </p:sp>
      <p:sp>
        <p:nvSpPr>
          <p:cNvPr id="46" name="Rectángulo 45"/>
          <p:cNvSpPr/>
          <p:nvPr/>
        </p:nvSpPr>
        <p:spPr>
          <a:xfrm>
            <a:off x="7166369" y="3648539"/>
            <a:ext cx="659925" cy="415498"/>
          </a:xfrm>
          <a:prstGeom prst="rect">
            <a:avLst/>
          </a:prstGeom>
          <a:noFill/>
        </p:spPr>
        <p:txBody>
          <a:bodyPr wrap="none" lIns="82296" tIns="41148" rIns="82296" bIns="41148">
            <a:spAutoFit/>
          </a:bodyPr>
          <a:lstStyle/>
          <a:p>
            <a:pPr algn="ctr"/>
            <a:r>
              <a:rPr lang="es-ES" sz="2160" dirty="0">
                <a:ln w="0"/>
                <a:effectLst>
                  <a:outerShdw blurRad="38100" dist="19050" dir="2700000" algn="tl" rotWithShape="0">
                    <a:schemeClr val="dk1">
                      <a:alpha val="40000"/>
                    </a:schemeClr>
                  </a:outerShdw>
                </a:effectLst>
              </a:rPr>
              <a:t>3.69</a:t>
            </a:r>
            <a:endParaRPr lang="es-ES" sz="4860" dirty="0">
              <a:ln w="0"/>
              <a:effectLst>
                <a:outerShdw blurRad="38100" dist="19050" dir="2700000" algn="tl" rotWithShape="0">
                  <a:schemeClr val="dk1">
                    <a:alpha val="40000"/>
                  </a:schemeClr>
                </a:outerShdw>
              </a:effectLst>
            </a:endParaRPr>
          </a:p>
        </p:txBody>
      </p:sp>
      <p:sp>
        <p:nvSpPr>
          <p:cNvPr id="47" name="CuadroTexto 46"/>
          <p:cNvSpPr txBox="1"/>
          <p:nvPr/>
        </p:nvSpPr>
        <p:spPr>
          <a:xfrm>
            <a:off x="7012074" y="4051612"/>
            <a:ext cx="1003790" cy="258532"/>
          </a:xfrm>
          <a:prstGeom prst="rect">
            <a:avLst/>
          </a:prstGeom>
          <a:noFill/>
        </p:spPr>
        <p:txBody>
          <a:bodyPr wrap="square" rtlCol="0">
            <a:spAutoFit/>
          </a:bodyPr>
          <a:lstStyle/>
          <a:p>
            <a:pPr algn="ctr"/>
            <a:r>
              <a:rPr lang="es-ES" sz="1080" b="1" dirty="0"/>
              <a:t>Sep/17</a:t>
            </a:r>
          </a:p>
        </p:txBody>
      </p:sp>
      <p:sp>
        <p:nvSpPr>
          <p:cNvPr id="48" name="Rectángulo 47"/>
          <p:cNvSpPr/>
          <p:nvPr/>
        </p:nvSpPr>
        <p:spPr>
          <a:xfrm>
            <a:off x="7137416" y="5131042"/>
            <a:ext cx="659925" cy="415498"/>
          </a:xfrm>
          <a:prstGeom prst="rect">
            <a:avLst/>
          </a:prstGeom>
          <a:noFill/>
        </p:spPr>
        <p:txBody>
          <a:bodyPr wrap="none" lIns="82296" tIns="41148" rIns="82296" bIns="41148">
            <a:spAutoFit/>
          </a:bodyPr>
          <a:lstStyle/>
          <a:p>
            <a:pPr algn="ctr"/>
            <a:r>
              <a:rPr lang="es-ES" sz="2160" dirty="0">
                <a:ln w="0"/>
                <a:effectLst>
                  <a:outerShdw blurRad="38100" dist="19050" dir="2700000" algn="tl" rotWithShape="0">
                    <a:schemeClr val="dk1">
                      <a:alpha val="40000"/>
                    </a:schemeClr>
                  </a:outerShdw>
                </a:effectLst>
              </a:rPr>
              <a:t>8.36</a:t>
            </a:r>
            <a:endParaRPr lang="es-ES" sz="4860" dirty="0">
              <a:ln w="0"/>
              <a:effectLst>
                <a:outerShdw blurRad="38100" dist="19050" dir="2700000" algn="tl" rotWithShape="0">
                  <a:schemeClr val="dk1">
                    <a:alpha val="40000"/>
                  </a:schemeClr>
                </a:outerShdw>
              </a:effectLst>
            </a:endParaRPr>
          </a:p>
        </p:txBody>
      </p:sp>
      <p:sp>
        <p:nvSpPr>
          <p:cNvPr id="49" name="CuadroTexto 48"/>
          <p:cNvSpPr txBox="1"/>
          <p:nvPr/>
        </p:nvSpPr>
        <p:spPr>
          <a:xfrm>
            <a:off x="6983121" y="5534115"/>
            <a:ext cx="1003790" cy="258532"/>
          </a:xfrm>
          <a:prstGeom prst="rect">
            <a:avLst/>
          </a:prstGeom>
          <a:noFill/>
        </p:spPr>
        <p:txBody>
          <a:bodyPr wrap="square" rtlCol="0">
            <a:spAutoFit/>
          </a:bodyPr>
          <a:lstStyle/>
          <a:p>
            <a:pPr algn="ctr"/>
            <a:r>
              <a:rPr lang="es-ES" sz="1080" b="1" dirty="0"/>
              <a:t>Feb/18</a:t>
            </a:r>
          </a:p>
        </p:txBody>
      </p:sp>
      <p:sp>
        <p:nvSpPr>
          <p:cNvPr id="50" name="CuadroTexto 49"/>
          <p:cNvSpPr txBox="1"/>
          <p:nvPr/>
        </p:nvSpPr>
        <p:spPr>
          <a:xfrm>
            <a:off x="7979070" y="2337414"/>
            <a:ext cx="1003790" cy="590931"/>
          </a:xfrm>
          <a:prstGeom prst="rect">
            <a:avLst/>
          </a:prstGeom>
          <a:noFill/>
        </p:spPr>
        <p:txBody>
          <a:bodyPr wrap="square" rtlCol="0">
            <a:spAutoFit/>
          </a:bodyPr>
          <a:lstStyle/>
          <a:p>
            <a:pPr algn="ctr"/>
            <a:r>
              <a:rPr lang="es-ES" sz="1080" b="1" dirty="0"/>
              <a:t> $ 940,000,000</a:t>
            </a:r>
          </a:p>
          <a:p>
            <a:pPr algn="ctr"/>
            <a:r>
              <a:rPr lang="es-ES" sz="1080" b="1" dirty="0"/>
              <a:t>2 MESES</a:t>
            </a:r>
          </a:p>
        </p:txBody>
      </p:sp>
      <p:sp>
        <p:nvSpPr>
          <p:cNvPr id="51" name="CuadroTexto 50"/>
          <p:cNvSpPr txBox="1"/>
          <p:nvPr/>
        </p:nvSpPr>
        <p:spPr>
          <a:xfrm>
            <a:off x="7962529" y="3893072"/>
            <a:ext cx="1003790" cy="590931"/>
          </a:xfrm>
          <a:prstGeom prst="rect">
            <a:avLst/>
          </a:prstGeom>
          <a:noFill/>
        </p:spPr>
        <p:txBody>
          <a:bodyPr wrap="square" rtlCol="0">
            <a:spAutoFit/>
          </a:bodyPr>
          <a:lstStyle/>
          <a:p>
            <a:pPr algn="ctr"/>
            <a:r>
              <a:rPr lang="es-ES" sz="1080" b="1" dirty="0"/>
              <a:t> $ 894,000,000</a:t>
            </a:r>
          </a:p>
          <a:p>
            <a:pPr algn="ctr"/>
            <a:r>
              <a:rPr lang="es-ES" sz="1080" b="1" dirty="0"/>
              <a:t>3 MESES</a:t>
            </a:r>
          </a:p>
        </p:txBody>
      </p:sp>
      <p:sp>
        <p:nvSpPr>
          <p:cNvPr id="52" name="CuadroTexto 51"/>
          <p:cNvSpPr txBox="1"/>
          <p:nvPr/>
        </p:nvSpPr>
        <p:spPr>
          <a:xfrm>
            <a:off x="7956369" y="5449539"/>
            <a:ext cx="1003790" cy="258532"/>
          </a:xfrm>
          <a:prstGeom prst="rect">
            <a:avLst/>
          </a:prstGeom>
          <a:noFill/>
        </p:spPr>
        <p:txBody>
          <a:bodyPr wrap="square" rtlCol="0">
            <a:spAutoFit/>
          </a:bodyPr>
          <a:lstStyle/>
          <a:p>
            <a:pPr algn="ctr"/>
            <a:r>
              <a:rPr lang="es-ES" sz="1080" b="1" dirty="0"/>
              <a:t> $0.00</a:t>
            </a:r>
          </a:p>
        </p:txBody>
      </p:sp>
      <p:sp>
        <p:nvSpPr>
          <p:cNvPr id="53" name="CuadroTexto 52"/>
          <p:cNvSpPr txBox="1"/>
          <p:nvPr/>
        </p:nvSpPr>
        <p:spPr>
          <a:xfrm>
            <a:off x="8878017" y="2354376"/>
            <a:ext cx="1003790" cy="403957"/>
          </a:xfrm>
          <a:prstGeom prst="rect">
            <a:avLst/>
          </a:prstGeom>
          <a:noFill/>
        </p:spPr>
        <p:txBody>
          <a:bodyPr wrap="square" rtlCol="0">
            <a:spAutoFit/>
          </a:bodyPr>
          <a:lstStyle/>
          <a:p>
            <a:pPr algn="ctr"/>
            <a:r>
              <a:rPr lang="es-ES" sz="945" b="1" dirty="0"/>
              <a:t> $ 1,410,000,000</a:t>
            </a:r>
          </a:p>
          <a:p>
            <a:pPr algn="ctr"/>
            <a:r>
              <a:rPr lang="es-ES" sz="1080" b="1" dirty="0"/>
              <a:t>3 MESES</a:t>
            </a:r>
          </a:p>
        </p:txBody>
      </p:sp>
      <p:sp>
        <p:nvSpPr>
          <p:cNvPr id="54" name="CuadroTexto 53"/>
          <p:cNvSpPr txBox="1"/>
          <p:nvPr/>
        </p:nvSpPr>
        <p:spPr>
          <a:xfrm>
            <a:off x="8861475" y="3886180"/>
            <a:ext cx="1003790" cy="590931"/>
          </a:xfrm>
          <a:prstGeom prst="rect">
            <a:avLst/>
          </a:prstGeom>
          <a:noFill/>
        </p:spPr>
        <p:txBody>
          <a:bodyPr wrap="square" rtlCol="0">
            <a:spAutoFit/>
          </a:bodyPr>
          <a:lstStyle/>
          <a:p>
            <a:pPr algn="ctr"/>
            <a:r>
              <a:rPr lang="es-ES" sz="1080" b="1" dirty="0"/>
              <a:t> $ 894,000,000</a:t>
            </a:r>
          </a:p>
          <a:p>
            <a:pPr algn="ctr"/>
            <a:r>
              <a:rPr lang="es-ES" sz="1080" b="1" dirty="0"/>
              <a:t>3 MESES</a:t>
            </a:r>
          </a:p>
        </p:txBody>
      </p:sp>
      <p:sp>
        <p:nvSpPr>
          <p:cNvPr id="55" name="CuadroTexto 54"/>
          <p:cNvSpPr txBox="1"/>
          <p:nvPr/>
        </p:nvSpPr>
        <p:spPr>
          <a:xfrm>
            <a:off x="8843389" y="5442646"/>
            <a:ext cx="1003790" cy="258532"/>
          </a:xfrm>
          <a:prstGeom prst="rect">
            <a:avLst/>
          </a:prstGeom>
          <a:noFill/>
        </p:spPr>
        <p:txBody>
          <a:bodyPr wrap="square" rtlCol="0">
            <a:spAutoFit/>
          </a:bodyPr>
          <a:lstStyle/>
          <a:p>
            <a:pPr algn="ctr"/>
            <a:r>
              <a:rPr lang="es-ES" sz="1080" b="1" dirty="0"/>
              <a:t> $0.00</a:t>
            </a:r>
          </a:p>
        </p:txBody>
      </p:sp>
      <p:sp>
        <p:nvSpPr>
          <p:cNvPr id="3" name="Rectángulo 2"/>
          <p:cNvSpPr/>
          <p:nvPr/>
        </p:nvSpPr>
        <p:spPr>
          <a:xfrm>
            <a:off x="2433654" y="2748766"/>
            <a:ext cx="1659429" cy="341632"/>
          </a:xfrm>
          <a:prstGeom prst="rect">
            <a:avLst/>
          </a:prstGeom>
        </p:spPr>
        <p:txBody>
          <a:bodyPr wrap="none">
            <a:spAutoFit/>
          </a:bodyPr>
          <a:lstStyle/>
          <a:p>
            <a:r>
              <a:rPr lang="es-CO" sz="1620" b="1" dirty="0">
                <a:solidFill>
                  <a:srgbClr val="FF0000"/>
                </a:solidFill>
              </a:rPr>
              <a:t> $10,630,324,335</a:t>
            </a:r>
          </a:p>
        </p:txBody>
      </p:sp>
      <p:sp>
        <p:nvSpPr>
          <p:cNvPr id="4" name="Rectángulo 3"/>
          <p:cNvSpPr/>
          <p:nvPr/>
        </p:nvSpPr>
        <p:spPr>
          <a:xfrm>
            <a:off x="2539636" y="4240563"/>
            <a:ext cx="1553630" cy="341632"/>
          </a:xfrm>
          <a:prstGeom prst="rect">
            <a:avLst/>
          </a:prstGeom>
        </p:spPr>
        <p:txBody>
          <a:bodyPr wrap="none">
            <a:spAutoFit/>
          </a:bodyPr>
          <a:lstStyle/>
          <a:p>
            <a:r>
              <a:rPr lang="es-CO" sz="1620" b="1" dirty="0">
                <a:solidFill>
                  <a:srgbClr val="FF0000"/>
                </a:solidFill>
                <a:latin typeface="Calibri" panose="020F0502020204030204" pitchFamily="34" charset="0"/>
              </a:rPr>
              <a:t> $5,555,153,521</a:t>
            </a:r>
            <a:endParaRPr lang="es-CO" sz="1620" b="1" dirty="0">
              <a:solidFill>
                <a:srgbClr val="FF0000"/>
              </a:solidFill>
            </a:endParaRPr>
          </a:p>
        </p:txBody>
      </p:sp>
      <p:sp>
        <p:nvSpPr>
          <p:cNvPr id="5" name="Rectángulo 4"/>
          <p:cNvSpPr/>
          <p:nvPr/>
        </p:nvSpPr>
        <p:spPr>
          <a:xfrm>
            <a:off x="2538327" y="5770570"/>
            <a:ext cx="1553630" cy="341632"/>
          </a:xfrm>
          <a:prstGeom prst="rect">
            <a:avLst/>
          </a:prstGeom>
        </p:spPr>
        <p:txBody>
          <a:bodyPr wrap="none">
            <a:spAutoFit/>
          </a:bodyPr>
          <a:lstStyle/>
          <a:p>
            <a:r>
              <a:rPr lang="es-CO" sz="1620" b="1" dirty="0">
                <a:solidFill>
                  <a:srgbClr val="FF0000"/>
                </a:solidFill>
              </a:rPr>
              <a:t> $1,938,189,457</a:t>
            </a:r>
          </a:p>
        </p:txBody>
      </p:sp>
      <p:sp>
        <p:nvSpPr>
          <p:cNvPr id="56" name="Rectángulo 55"/>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57"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Tree>
    <p:extLst>
      <p:ext uri="{BB962C8B-B14F-4D97-AF65-F5344CB8AC3E}">
        <p14:creationId xmlns:p14="http://schemas.microsoft.com/office/powerpoint/2010/main" val="383122805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8799"/>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265" y="42248"/>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440017" y="362676"/>
            <a:ext cx="46093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Sondeo de Mercado</a:t>
            </a:r>
          </a:p>
        </p:txBody>
      </p:sp>
      <p:grpSp>
        <p:nvGrpSpPr>
          <p:cNvPr id="2" name="Grupo 1"/>
          <p:cNvGrpSpPr/>
          <p:nvPr/>
        </p:nvGrpSpPr>
        <p:grpSpPr>
          <a:xfrm>
            <a:off x="505142" y="1736773"/>
            <a:ext cx="7724837" cy="3956581"/>
            <a:chOff x="2324515" y="1790225"/>
            <a:chExt cx="7724837" cy="3956581"/>
          </a:xfrm>
        </p:grpSpPr>
        <p:pic>
          <p:nvPicPr>
            <p:cNvPr id="8" name="Imagen 7"/>
            <p:cNvPicPr>
              <a:picLocks noChangeAspect="1"/>
            </p:cNvPicPr>
            <p:nvPr/>
          </p:nvPicPr>
          <p:blipFill>
            <a:blip r:embed="rId3"/>
            <a:stretch>
              <a:fillRect/>
            </a:stretch>
          </p:blipFill>
          <p:spPr>
            <a:xfrm>
              <a:off x="2324515" y="1790225"/>
              <a:ext cx="5443975" cy="3956581"/>
            </a:xfrm>
            <a:prstGeom prst="rect">
              <a:avLst/>
            </a:prstGeom>
          </p:spPr>
        </p:pic>
        <p:pic>
          <p:nvPicPr>
            <p:cNvPr id="26" name="Imagen 25"/>
            <p:cNvPicPr>
              <a:picLocks noChangeAspect="1"/>
            </p:cNvPicPr>
            <p:nvPr/>
          </p:nvPicPr>
          <p:blipFill>
            <a:blip r:embed="rId4"/>
            <a:stretch>
              <a:fillRect/>
            </a:stretch>
          </p:blipFill>
          <p:spPr>
            <a:xfrm>
              <a:off x="8009097" y="3258807"/>
              <a:ext cx="1865793" cy="751601"/>
            </a:xfrm>
            <a:prstGeom prst="rect">
              <a:avLst/>
            </a:prstGeom>
          </p:spPr>
        </p:pic>
        <p:sp>
          <p:nvSpPr>
            <p:cNvPr id="27" name="Rectángulo 26"/>
            <p:cNvSpPr/>
            <p:nvPr/>
          </p:nvSpPr>
          <p:spPr>
            <a:xfrm>
              <a:off x="8009097" y="4130438"/>
              <a:ext cx="1865793" cy="924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60" dirty="0"/>
                <a:t>Contrato</a:t>
              </a:r>
            </a:p>
            <a:p>
              <a:pPr algn="ctr"/>
              <a:r>
                <a:rPr lang="es-ES" sz="1260" dirty="0"/>
                <a:t>100206217-206-2015</a:t>
              </a:r>
            </a:p>
            <a:p>
              <a:pPr algn="ctr"/>
              <a:r>
                <a:rPr lang="es-ES" sz="1260" dirty="0"/>
                <a:t>Inicio: 04/11/15 </a:t>
              </a:r>
            </a:p>
            <a:p>
              <a:pPr algn="ctr"/>
              <a:r>
                <a:rPr lang="es-ES" sz="1260" dirty="0"/>
                <a:t>Terminación: 31/07/18</a:t>
              </a:r>
            </a:p>
          </p:txBody>
        </p:sp>
        <p:pic>
          <p:nvPicPr>
            <p:cNvPr id="28" name="Imagen 27"/>
            <p:cNvPicPr>
              <a:picLocks noChangeAspect="1"/>
            </p:cNvPicPr>
            <p:nvPr/>
          </p:nvPicPr>
          <p:blipFill>
            <a:blip r:embed="rId5"/>
            <a:stretch>
              <a:fillRect/>
            </a:stretch>
          </p:blipFill>
          <p:spPr>
            <a:xfrm>
              <a:off x="8009097" y="5150537"/>
              <a:ext cx="612510" cy="596268"/>
            </a:xfrm>
            <a:prstGeom prst="rect">
              <a:avLst/>
            </a:prstGeom>
          </p:spPr>
        </p:pic>
        <p:sp>
          <p:nvSpPr>
            <p:cNvPr id="29" name="CuadroTexto 28"/>
            <p:cNvSpPr txBox="1"/>
            <p:nvPr/>
          </p:nvSpPr>
          <p:spPr>
            <a:xfrm>
              <a:off x="8697190" y="5213223"/>
              <a:ext cx="1177701" cy="480131"/>
            </a:xfrm>
            <a:prstGeom prst="rect">
              <a:avLst/>
            </a:prstGeom>
            <a:noFill/>
          </p:spPr>
          <p:txBody>
            <a:bodyPr wrap="square" rtlCol="0">
              <a:spAutoFit/>
            </a:bodyPr>
            <a:lstStyle/>
            <a:p>
              <a:r>
                <a:rPr lang="es-ES" sz="1260" b="1" dirty="0"/>
                <a:t>Techo</a:t>
              </a:r>
              <a:r>
                <a:rPr lang="es-ES" sz="1260" dirty="0"/>
                <a:t>:$ 39.433</a:t>
              </a:r>
            </a:p>
            <a:p>
              <a:r>
                <a:rPr lang="es-ES" sz="1260" b="1" dirty="0"/>
                <a:t>Patio</a:t>
              </a:r>
              <a:r>
                <a:rPr lang="es-ES" sz="1260" dirty="0"/>
                <a:t>: $ 29.615</a:t>
              </a:r>
              <a:endParaRPr lang="es-CO" sz="1260" dirty="0"/>
            </a:p>
          </p:txBody>
        </p:sp>
        <p:cxnSp>
          <p:nvCxnSpPr>
            <p:cNvPr id="21" name="Conector recto 20"/>
            <p:cNvCxnSpPr/>
            <p:nvPr/>
          </p:nvCxnSpPr>
          <p:spPr>
            <a:xfrm>
              <a:off x="9018104" y="1897806"/>
              <a:ext cx="11927" cy="11885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8009097" y="3100626"/>
              <a:ext cx="2040255"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Rectángulo 30"/>
            <p:cNvSpPr/>
            <p:nvPr/>
          </p:nvSpPr>
          <p:spPr>
            <a:xfrm>
              <a:off x="8009097" y="2310849"/>
              <a:ext cx="472295" cy="274320"/>
            </a:xfrm>
            <a:prstGeom prst="rect">
              <a:avLst/>
            </a:prstGeom>
            <a:solidFill>
              <a:srgbClr val="FA24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20"/>
            </a:p>
          </p:txBody>
        </p:sp>
        <p:sp>
          <p:nvSpPr>
            <p:cNvPr id="35" name="Rectángulo 34"/>
            <p:cNvSpPr/>
            <p:nvPr/>
          </p:nvSpPr>
          <p:spPr>
            <a:xfrm>
              <a:off x="8009097" y="2686193"/>
              <a:ext cx="472295" cy="2743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20"/>
            </a:p>
          </p:txBody>
        </p:sp>
        <p:sp>
          <p:nvSpPr>
            <p:cNvPr id="36" name="Rectángulo 35"/>
            <p:cNvSpPr/>
            <p:nvPr/>
          </p:nvSpPr>
          <p:spPr>
            <a:xfrm>
              <a:off x="9094448" y="2310849"/>
              <a:ext cx="472295" cy="274320"/>
            </a:xfrm>
            <a:prstGeom prst="rect">
              <a:avLst/>
            </a:prstGeom>
            <a:solidFill>
              <a:srgbClr val="FA24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20"/>
            </a:p>
          </p:txBody>
        </p:sp>
        <p:sp>
          <p:nvSpPr>
            <p:cNvPr id="37" name="Rectángulo 36"/>
            <p:cNvSpPr/>
            <p:nvPr/>
          </p:nvSpPr>
          <p:spPr>
            <a:xfrm>
              <a:off x="9094448" y="2674590"/>
              <a:ext cx="472295" cy="2743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20"/>
            </a:p>
          </p:txBody>
        </p:sp>
        <p:sp>
          <p:nvSpPr>
            <p:cNvPr id="32" name="CuadroTexto 31"/>
            <p:cNvSpPr txBox="1"/>
            <p:nvPr/>
          </p:nvSpPr>
          <p:spPr>
            <a:xfrm>
              <a:off x="8536997" y="2275994"/>
              <a:ext cx="320386" cy="341632"/>
            </a:xfrm>
            <a:prstGeom prst="rect">
              <a:avLst/>
            </a:prstGeom>
            <a:noFill/>
          </p:spPr>
          <p:txBody>
            <a:bodyPr wrap="square" rtlCol="0">
              <a:spAutoFit/>
            </a:bodyPr>
            <a:lstStyle/>
            <a:p>
              <a:r>
                <a:rPr lang="es-ES" sz="1620" dirty="0"/>
                <a:t>5</a:t>
              </a:r>
              <a:endParaRPr lang="es-CO" sz="1620" dirty="0"/>
            </a:p>
          </p:txBody>
        </p:sp>
        <p:sp>
          <p:nvSpPr>
            <p:cNvPr id="39" name="CuadroTexto 38"/>
            <p:cNvSpPr txBox="1"/>
            <p:nvPr/>
          </p:nvSpPr>
          <p:spPr>
            <a:xfrm>
              <a:off x="8545810" y="2641722"/>
              <a:ext cx="320386" cy="341632"/>
            </a:xfrm>
            <a:prstGeom prst="rect">
              <a:avLst/>
            </a:prstGeom>
            <a:noFill/>
          </p:spPr>
          <p:txBody>
            <a:bodyPr wrap="square" rtlCol="0">
              <a:spAutoFit/>
            </a:bodyPr>
            <a:lstStyle/>
            <a:p>
              <a:r>
                <a:rPr lang="es-ES" sz="1620" dirty="0"/>
                <a:t>3</a:t>
              </a:r>
              <a:endParaRPr lang="es-CO" sz="1620" dirty="0"/>
            </a:p>
          </p:txBody>
        </p:sp>
        <p:sp>
          <p:nvSpPr>
            <p:cNvPr id="40" name="CuadroTexto 39"/>
            <p:cNvSpPr txBox="1"/>
            <p:nvPr/>
          </p:nvSpPr>
          <p:spPr>
            <a:xfrm>
              <a:off x="9701971" y="2279689"/>
              <a:ext cx="320386" cy="341632"/>
            </a:xfrm>
            <a:prstGeom prst="rect">
              <a:avLst/>
            </a:prstGeom>
            <a:noFill/>
          </p:spPr>
          <p:txBody>
            <a:bodyPr wrap="square" rtlCol="0">
              <a:spAutoFit/>
            </a:bodyPr>
            <a:lstStyle/>
            <a:p>
              <a:r>
                <a:rPr lang="es-ES" sz="1620" dirty="0"/>
                <a:t>4</a:t>
              </a:r>
              <a:endParaRPr lang="es-CO" sz="1620" dirty="0"/>
            </a:p>
          </p:txBody>
        </p:sp>
        <p:sp>
          <p:nvSpPr>
            <p:cNvPr id="41" name="CuadroTexto 40"/>
            <p:cNvSpPr txBox="1"/>
            <p:nvPr/>
          </p:nvSpPr>
          <p:spPr>
            <a:xfrm>
              <a:off x="9710784" y="2645417"/>
              <a:ext cx="320386" cy="341632"/>
            </a:xfrm>
            <a:prstGeom prst="rect">
              <a:avLst/>
            </a:prstGeom>
            <a:noFill/>
          </p:spPr>
          <p:txBody>
            <a:bodyPr wrap="square" rtlCol="0">
              <a:spAutoFit/>
            </a:bodyPr>
            <a:lstStyle/>
            <a:p>
              <a:r>
                <a:rPr lang="es-ES" sz="1620" dirty="0"/>
                <a:t>4</a:t>
              </a:r>
              <a:endParaRPr lang="es-CO" sz="1620" dirty="0"/>
            </a:p>
          </p:txBody>
        </p:sp>
      </p:grpSp>
      <p:sp>
        <p:nvSpPr>
          <p:cNvPr id="22" name="Rectángulo 21"/>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3"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
        <p:nvSpPr>
          <p:cNvPr id="3" name="Rectángulo 2"/>
          <p:cNvSpPr/>
          <p:nvPr/>
        </p:nvSpPr>
        <p:spPr>
          <a:xfrm>
            <a:off x="8333295" y="1338606"/>
            <a:ext cx="3412503" cy="50339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s-CO" sz="1200" b="1" dirty="0">
                <a:solidFill>
                  <a:schemeClr val="tx1"/>
                </a:solidFill>
              </a:rPr>
              <a:t>CONCLUSIONES:</a:t>
            </a:r>
          </a:p>
          <a:p>
            <a:pPr algn="just"/>
            <a:endParaRPr lang="es-CO" sz="1200" dirty="0">
              <a:solidFill>
                <a:schemeClr val="tx1"/>
              </a:solidFill>
            </a:endParaRPr>
          </a:p>
          <a:p>
            <a:pPr marL="342900" indent="-342900" algn="just">
              <a:buAutoNum type="arabicPeriod"/>
            </a:pPr>
            <a:r>
              <a:rPr lang="es-CO" sz="1200" dirty="0">
                <a:solidFill>
                  <a:schemeClr val="tx1"/>
                </a:solidFill>
              </a:rPr>
              <a:t>Los Contratistas actuales mantienen los costos actuales por patio y cobertizo en todas las zonas. </a:t>
            </a:r>
          </a:p>
          <a:p>
            <a:pPr marL="342900" indent="-342900" algn="just">
              <a:buAutoNum type="arabicPeriod"/>
            </a:pPr>
            <a:endParaRPr lang="es-CO" sz="1200" dirty="0">
              <a:solidFill>
                <a:schemeClr val="tx1"/>
              </a:solidFill>
            </a:endParaRPr>
          </a:p>
          <a:p>
            <a:pPr marL="342900" indent="-342900" algn="just">
              <a:buAutoNum type="arabicPeriod"/>
            </a:pPr>
            <a:r>
              <a:rPr lang="es-CO" sz="1200" dirty="0">
                <a:solidFill>
                  <a:schemeClr val="tx1"/>
                </a:solidFill>
              </a:rPr>
              <a:t>De las 8 zonas al salir al mercado tendríamos un mayor costo en patios sobre los precios contratados en 5 zonas. </a:t>
            </a:r>
          </a:p>
          <a:p>
            <a:pPr marL="342900" indent="-342900" algn="just">
              <a:buAutoNum type="arabicPeriod"/>
            </a:pPr>
            <a:endParaRPr lang="es-CO" sz="1200" dirty="0">
              <a:solidFill>
                <a:schemeClr val="tx1"/>
              </a:solidFill>
            </a:endParaRPr>
          </a:p>
          <a:p>
            <a:pPr marL="342900" indent="-342900" algn="just">
              <a:buAutoNum type="arabicPeriod"/>
            </a:pPr>
            <a:r>
              <a:rPr lang="es-CO" sz="1200" dirty="0">
                <a:solidFill>
                  <a:schemeClr val="tx1"/>
                </a:solidFill>
              </a:rPr>
              <a:t>Asimismo, de los costos asociados a cobertizos tendríamos 4 zonas con mayores valores superiores y 4 con valores inferiores.</a:t>
            </a:r>
          </a:p>
          <a:p>
            <a:pPr marL="342900" indent="-342900" algn="just">
              <a:buAutoNum type="arabicPeriod"/>
            </a:pPr>
            <a:endParaRPr lang="es-CO" sz="1200" dirty="0">
              <a:solidFill>
                <a:schemeClr val="tx1"/>
              </a:solidFill>
            </a:endParaRPr>
          </a:p>
          <a:p>
            <a:pPr marL="342900" indent="-342900" algn="just">
              <a:buAutoNum type="arabicPeriod"/>
            </a:pPr>
            <a:r>
              <a:rPr lang="es-CO" sz="1200" dirty="0">
                <a:solidFill>
                  <a:schemeClr val="tx1"/>
                </a:solidFill>
              </a:rPr>
              <a:t>El estudio de mercado concluye que es favorable para la SAE la adición y prórroga de los contratos hasta el mes de marzo de 2017.</a:t>
            </a:r>
          </a:p>
          <a:p>
            <a:pPr marL="342900" indent="-342900" algn="just">
              <a:buAutoNum type="arabicPeriod"/>
            </a:pPr>
            <a:endParaRPr lang="es-CO" sz="1200" dirty="0">
              <a:solidFill>
                <a:schemeClr val="tx1"/>
              </a:solidFill>
            </a:endParaRPr>
          </a:p>
          <a:p>
            <a:pPr marL="342900" indent="-342900" algn="just">
              <a:buAutoNum type="arabicPeriod"/>
            </a:pPr>
            <a:r>
              <a:rPr lang="es-CO" sz="1200" dirty="0">
                <a:solidFill>
                  <a:schemeClr val="tx1"/>
                </a:solidFill>
              </a:rPr>
              <a:t>Resulta aún mas favorable el hecho de no tener que costear el traslado de las mercancías en caso de resultar adjudicado el contrato a un nuevo contratista.</a:t>
            </a:r>
          </a:p>
        </p:txBody>
      </p:sp>
    </p:spTree>
    <p:extLst>
      <p:ext uri="{BB962C8B-B14F-4D97-AF65-F5344CB8AC3E}">
        <p14:creationId xmlns:p14="http://schemas.microsoft.com/office/powerpoint/2010/main" val="375956919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12960"/>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739" y="41802"/>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440017" y="205533"/>
            <a:ext cx="460933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160" b="1" dirty="0">
                <a:solidFill>
                  <a:schemeClr val="bg1"/>
                </a:solidFill>
                <a:latin typeface="Lato Regular"/>
                <a:ea typeface="Lato Regular"/>
                <a:cs typeface="Lato Regular"/>
              </a:rPr>
              <a:t>Solicitud de Modificación</a:t>
            </a:r>
          </a:p>
          <a:p>
            <a:pPr algn="r" eaLnBrk="1" hangingPunct="1"/>
            <a:r>
              <a:rPr lang="es-ES" altLang="es-CO" sz="2160" b="1" dirty="0">
                <a:solidFill>
                  <a:schemeClr val="bg1"/>
                </a:solidFill>
                <a:latin typeface="Lato Regular"/>
                <a:ea typeface="Lato Regular"/>
                <a:cs typeface="Lato Regular"/>
              </a:rPr>
              <a:t>Adición y Prorroga</a:t>
            </a:r>
          </a:p>
        </p:txBody>
      </p:sp>
      <p:pic>
        <p:nvPicPr>
          <p:cNvPr id="11" name="Imagen 10"/>
          <p:cNvPicPr>
            <a:picLocks noChangeAspect="1"/>
          </p:cNvPicPr>
          <p:nvPr/>
        </p:nvPicPr>
        <p:blipFill rotWithShape="1">
          <a:blip r:embed="rId3"/>
          <a:srcRect t="32898" b="38900"/>
          <a:stretch/>
        </p:blipFill>
        <p:spPr>
          <a:xfrm>
            <a:off x="2378989" y="2137758"/>
            <a:ext cx="2204328" cy="834887"/>
          </a:xfrm>
          <a:prstGeom prst="rect">
            <a:avLst/>
          </a:prstGeom>
        </p:spPr>
      </p:pic>
      <p:pic>
        <p:nvPicPr>
          <p:cNvPr id="12" name="Imagen 11"/>
          <p:cNvPicPr>
            <a:picLocks noChangeAspect="1"/>
          </p:cNvPicPr>
          <p:nvPr/>
        </p:nvPicPr>
        <p:blipFill>
          <a:blip r:embed="rId4"/>
          <a:stretch>
            <a:fillRect/>
          </a:stretch>
        </p:blipFill>
        <p:spPr>
          <a:xfrm>
            <a:off x="2230842" y="3653709"/>
            <a:ext cx="2204328" cy="744211"/>
          </a:xfrm>
          <a:prstGeom prst="rect">
            <a:avLst/>
          </a:prstGeom>
        </p:spPr>
      </p:pic>
      <p:sp>
        <p:nvSpPr>
          <p:cNvPr id="13" name="Rectángulo 12"/>
          <p:cNvSpPr/>
          <p:nvPr/>
        </p:nvSpPr>
        <p:spPr>
          <a:xfrm>
            <a:off x="2273159" y="5008777"/>
            <a:ext cx="2204328" cy="590931"/>
          </a:xfrm>
          <a:prstGeom prst="rect">
            <a:avLst/>
          </a:prstGeom>
        </p:spPr>
        <p:txBody>
          <a:bodyPr wrap="square">
            <a:spAutoFit/>
          </a:bodyPr>
          <a:lstStyle/>
          <a:p>
            <a:pPr algn="ctr"/>
            <a:r>
              <a:rPr lang="pt-BR" sz="1620" b="1" cap="all" dirty="0">
                <a:solidFill>
                  <a:srgbClr val="333333"/>
                </a:solidFill>
                <a:latin typeface="source_sans_pro"/>
              </a:rPr>
              <a:t>PARQUEADEROS </a:t>
            </a:r>
          </a:p>
          <a:p>
            <a:pPr algn="ctr"/>
            <a:r>
              <a:rPr lang="pt-BR" sz="1620" b="1" cap="all" dirty="0">
                <a:solidFill>
                  <a:srgbClr val="333333"/>
                </a:solidFill>
                <a:latin typeface="source_sans_pro"/>
              </a:rPr>
              <a:t>PATIOS CEIBAS S.A.S.</a:t>
            </a:r>
          </a:p>
        </p:txBody>
      </p:sp>
      <p:cxnSp>
        <p:nvCxnSpPr>
          <p:cNvPr id="14" name="Conector recto 13"/>
          <p:cNvCxnSpPr/>
          <p:nvPr/>
        </p:nvCxnSpPr>
        <p:spPr>
          <a:xfrm flipH="1">
            <a:off x="4941198" y="1475956"/>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flipH="1">
            <a:off x="6636753" y="1465336"/>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flipH="1">
            <a:off x="9816208" y="1475956"/>
            <a:ext cx="23854" cy="4377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2176503" y="3284197"/>
            <a:ext cx="45061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2152649" y="4709472"/>
            <a:ext cx="4496031" cy="184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a:off x="2152649" y="5842529"/>
            <a:ext cx="7663559"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CuadroTexto 20"/>
          <p:cNvSpPr txBox="1"/>
          <p:nvPr/>
        </p:nvSpPr>
        <p:spPr>
          <a:xfrm>
            <a:off x="4941197" y="2364803"/>
            <a:ext cx="1719409" cy="590931"/>
          </a:xfrm>
          <a:prstGeom prst="rect">
            <a:avLst/>
          </a:prstGeom>
          <a:noFill/>
        </p:spPr>
        <p:txBody>
          <a:bodyPr wrap="square" rtlCol="0">
            <a:spAutoFit/>
          </a:bodyPr>
          <a:lstStyle/>
          <a:p>
            <a:pPr algn="ctr"/>
            <a:r>
              <a:rPr lang="es-ES" sz="1620" b="1" dirty="0"/>
              <a:t> $2,350,000,000</a:t>
            </a:r>
          </a:p>
          <a:p>
            <a:pPr algn="ctr"/>
            <a:r>
              <a:rPr lang="es-ES" sz="1620" b="1" dirty="0">
                <a:solidFill>
                  <a:srgbClr val="FF0000"/>
                </a:solidFill>
              </a:rPr>
              <a:t>(12,980,324,335)</a:t>
            </a:r>
          </a:p>
        </p:txBody>
      </p:sp>
      <p:sp>
        <p:nvSpPr>
          <p:cNvPr id="23" name="CuadroTexto 22"/>
          <p:cNvSpPr txBox="1"/>
          <p:nvPr/>
        </p:nvSpPr>
        <p:spPr>
          <a:xfrm>
            <a:off x="5440017" y="5125983"/>
            <a:ext cx="911293" cy="341632"/>
          </a:xfrm>
          <a:prstGeom prst="rect">
            <a:avLst/>
          </a:prstGeom>
          <a:noFill/>
        </p:spPr>
        <p:txBody>
          <a:bodyPr wrap="square" rtlCol="0">
            <a:spAutoFit/>
          </a:bodyPr>
          <a:lstStyle/>
          <a:p>
            <a:pPr algn="ctr"/>
            <a:r>
              <a:rPr lang="es-ES" sz="1620" b="1" dirty="0"/>
              <a:t>$0.00</a:t>
            </a:r>
            <a:endParaRPr lang="es-CO" sz="1620" b="1" dirty="0"/>
          </a:p>
        </p:txBody>
      </p:sp>
      <p:sp>
        <p:nvSpPr>
          <p:cNvPr id="26" name="CuadroTexto 25"/>
          <p:cNvSpPr txBox="1"/>
          <p:nvPr/>
        </p:nvSpPr>
        <p:spPr>
          <a:xfrm>
            <a:off x="4974852" y="3817132"/>
            <a:ext cx="1695554" cy="590931"/>
          </a:xfrm>
          <a:prstGeom prst="rect">
            <a:avLst/>
          </a:prstGeom>
          <a:noFill/>
        </p:spPr>
        <p:txBody>
          <a:bodyPr wrap="square" rtlCol="0">
            <a:spAutoFit/>
          </a:bodyPr>
          <a:lstStyle/>
          <a:p>
            <a:pPr algn="ctr"/>
            <a:r>
              <a:rPr lang="es-CO" sz="1620" dirty="0"/>
              <a:t> </a:t>
            </a:r>
            <a:r>
              <a:rPr lang="es-CO" sz="1620" b="1" dirty="0"/>
              <a:t>$1,788,000,000</a:t>
            </a:r>
          </a:p>
          <a:p>
            <a:pPr algn="ctr"/>
            <a:r>
              <a:rPr lang="es-CO" sz="1620" b="1" dirty="0">
                <a:solidFill>
                  <a:srgbClr val="FF0000"/>
                </a:solidFill>
              </a:rPr>
              <a:t>(7,343,153,521)</a:t>
            </a:r>
            <a:r>
              <a:rPr lang="es-CO" sz="1620" b="1" dirty="0"/>
              <a:t> </a:t>
            </a:r>
          </a:p>
        </p:txBody>
      </p:sp>
      <p:sp>
        <p:nvSpPr>
          <p:cNvPr id="3" name="CuadroTexto 2"/>
          <p:cNvSpPr txBox="1"/>
          <p:nvPr/>
        </p:nvSpPr>
        <p:spPr>
          <a:xfrm>
            <a:off x="5089343" y="1631012"/>
            <a:ext cx="1581064" cy="341632"/>
          </a:xfrm>
          <a:prstGeom prst="rect">
            <a:avLst/>
          </a:prstGeom>
          <a:noFill/>
        </p:spPr>
        <p:txBody>
          <a:bodyPr wrap="square" rtlCol="0">
            <a:spAutoFit/>
          </a:bodyPr>
          <a:lstStyle/>
          <a:p>
            <a:pPr algn="ctr"/>
            <a:r>
              <a:rPr lang="es-ES" sz="1620" b="1" dirty="0"/>
              <a:t>TOTAL ADICIÓN</a:t>
            </a:r>
            <a:endParaRPr lang="es-CO" sz="1620" b="1" dirty="0"/>
          </a:p>
        </p:txBody>
      </p:sp>
      <p:sp>
        <p:nvSpPr>
          <p:cNvPr id="30" name="CuadroTexto 29"/>
          <p:cNvSpPr txBox="1"/>
          <p:nvPr/>
        </p:nvSpPr>
        <p:spPr>
          <a:xfrm>
            <a:off x="7407958" y="1674903"/>
            <a:ext cx="1581064" cy="341632"/>
          </a:xfrm>
          <a:prstGeom prst="rect">
            <a:avLst/>
          </a:prstGeom>
          <a:noFill/>
        </p:spPr>
        <p:txBody>
          <a:bodyPr wrap="square" rtlCol="0">
            <a:spAutoFit/>
          </a:bodyPr>
          <a:lstStyle/>
          <a:p>
            <a:pPr algn="ctr"/>
            <a:r>
              <a:rPr lang="es-ES" sz="1620" b="1" dirty="0"/>
              <a:t>OTROS</a:t>
            </a:r>
            <a:endParaRPr lang="es-CO" sz="1620" b="1" dirty="0"/>
          </a:p>
        </p:txBody>
      </p:sp>
      <p:sp>
        <p:nvSpPr>
          <p:cNvPr id="4" name="Rectángulo 3"/>
          <p:cNvSpPr/>
          <p:nvPr/>
        </p:nvSpPr>
        <p:spPr>
          <a:xfrm>
            <a:off x="6660607" y="2716955"/>
            <a:ext cx="3179455" cy="2409890"/>
          </a:xfrm>
          <a:prstGeom prst="rect">
            <a:avLst/>
          </a:prstGeom>
          <a:noFill/>
        </p:spPr>
        <p:txBody>
          <a:bodyPr wrap="square" lIns="82296" tIns="41148" rIns="82296" bIns="41148">
            <a:spAutoFit/>
          </a:bodyPr>
          <a:lstStyle/>
          <a:p>
            <a:pPr algn="ctr"/>
            <a:r>
              <a:rPr lang="es-ES" sz="2160" dirty="0">
                <a:ln w="0"/>
                <a:solidFill>
                  <a:srgbClr val="FF0000"/>
                </a:solidFill>
                <a:effectLst>
                  <a:outerShdw blurRad="38100" dist="19050" dir="2700000" algn="tl" rotWithShape="0">
                    <a:schemeClr val="dk1">
                      <a:alpha val="40000"/>
                    </a:schemeClr>
                  </a:outerShdw>
                </a:effectLst>
              </a:rPr>
              <a:t>Ampliación del Alcance del </a:t>
            </a:r>
          </a:p>
          <a:p>
            <a:pPr algn="ctr"/>
            <a:r>
              <a:rPr lang="es-ES" sz="2160" dirty="0">
                <a:ln w="0"/>
                <a:solidFill>
                  <a:srgbClr val="FF0000"/>
                </a:solidFill>
                <a:effectLst>
                  <a:outerShdw blurRad="38100" dist="19050" dir="2700000" algn="tl" rotWithShape="0">
                    <a:schemeClr val="dk1">
                      <a:alpha val="40000"/>
                    </a:schemeClr>
                  </a:outerShdw>
                </a:effectLst>
              </a:rPr>
              <a:t>Objeto:</a:t>
            </a:r>
          </a:p>
          <a:p>
            <a:pPr algn="ctr"/>
            <a:endParaRPr lang="es-ES" sz="2160" dirty="0">
              <a:ln w="0"/>
              <a:solidFill>
                <a:srgbClr val="FF0000"/>
              </a:solidFill>
              <a:effectLst>
                <a:outerShdw blurRad="38100" dist="19050" dir="2700000" algn="tl" rotWithShape="0">
                  <a:schemeClr val="dk1">
                    <a:alpha val="40000"/>
                  </a:schemeClr>
                </a:outerShdw>
              </a:effectLst>
            </a:endParaRPr>
          </a:p>
          <a:p>
            <a:pPr algn="ctr"/>
            <a:r>
              <a:rPr lang="es-ES" sz="2160" dirty="0">
                <a:ln w="0"/>
                <a:solidFill>
                  <a:srgbClr val="FF0000"/>
                </a:solidFill>
                <a:effectLst>
                  <a:outerShdw blurRad="38100" dist="19050" dir="2700000" algn="tl" rotWithShape="0">
                    <a:schemeClr val="dk1">
                      <a:alpha val="40000"/>
                    </a:schemeClr>
                  </a:outerShdw>
                </a:effectLst>
              </a:rPr>
              <a:t>Incluir los demás bienes </a:t>
            </a:r>
          </a:p>
          <a:p>
            <a:pPr algn="ctr"/>
            <a:r>
              <a:rPr lang="es-ES" sz="2160" dirty="0">
                <a:ln w="0"/>
                <a:solidFill>
                  <a:srgbClr val="FF0000"/>
                </a:solidFill>
                <a:effectLst>
                  <a:outerShdw blurRad="38100" dist="19050" dir="2700000" algn="tl" rotWithShape="0">
                    <a:schemeClr val="dk1">
                      <a:alpha val="40000"/>
                    </a:schemeClr>
                  </a:outerShdw>
                </a:effectLst>
              </a:rPr>
              <a:t>que debe administrar la SAE </a:t>
            </a:r>
          </a:p>
          <a:p>
            <a:pPr algn="ctr"/>
            <a:r>
              <a:rPr lang="es-ES" sz="2160" dirty="0">
                <a:ln w="0"/>
                <a:solidFill>
                  <a:srgbClr val="FF0000"/>
                </a:solidFill>
                <a:effectLst>
                  <a:outerShdw blurRad="38100" dist="19050" dir="2700000" algn="tl" rotWithShape="0">
                    <a:schemeClr val="dk1">
                      <a:alpha val="40000"/>
                    </a:schemeClr>
                  </a:outerShdw>
                </a:effectLst>
              </a:rPr>
              <a:t>por disposición legal</a:t>
            </a:r>
          </a:p>
        </p:txBody>
      </p:sp>
      <p:sp>
        <p:nvSpPr>
          <p:cNvPr id="31" name="CuadroTexto 30"/>
          <p:cNvSpPr txBox="1"/>
          <p:nvPr/>
        </p:nvSpPr>
        <p:spPr>
          <a:xfrm>
            <a:off x="7459801" y="2009444"/>
            <a:ext cx="1581064" cy="341632"/>
          </a:xfrm>
          <a:prstGeom prst="rect">
            <a:avLst/>
          </a:prstGeom>
          <a:noFill/>
        </p:spPr>
        <p:txBody>
          <a:bodyPr wrap="square" rtlCol="0">
            <a:spAutoFit/>
          </a:bodyPr>
          <a:lstStyle/>
          <a:p>
            <a:pPr algn="ctr"/>
            <a:r>
              <a:rPr lang="es-ES" sz="1620" b="1" dirty="0"/>
              <a:t>GASTOS FARC</a:t>
            </a:r>
            <a:endParaRPr lang="es-CO" sz="1620" b="1" dirty="0"/>
          </a:p>
        </p:txBody>
      </p:sp>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5" name="CuadroTexto 11"/>
          <p:cNvSpPr txBox="1">
            <a:spLocks noChangeArrowheads="1"/>
          </p:cNvSpPr>
          <p:nvPr/>
        </p:nvSpPr>
        <p:spPr bwMode="auto">
          <a:xfrm>
            <a:off x="5968842" y="6542950"/>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Tree>
    <p:extLst>
      <p:ext uri="{BB962C8B-B14F-4D97-AF65-F5344CB8AC3E}">
        <p14:creationId xmlns:p14="http://schemas.microsoft.com/office/powerpoint/2010/main" val="401188465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5" name="CuadroTexto 4"/>
          <p:cNvSpPr txBox="1"/>
          <p:nvPr/>
        </p:nvSpPr>
        <p:spPr>
          <a:xfrm>
            <a:off x="2911378" y="2669729"/>
            <a:ext cx="6172200" cy="1030410"/>
          </a:xfrm>
          <a:prstGeom prst="rect">
            <a:avLst/>
          </a:prstGeom>
          <a:noFill/>
        </p:spPr>
        <p:txBody>
          <a:bodyPr wrap="square" rtlCol="0">
            <a:spAutoFit/>
          </a:bodyPr>
          <a:lstStyle/>
          <a:p>
            <a:pPr algn="ctr" defTabSz="696681"/>
            <a:r>
              <a:rPr lang="es-ES" sz="3048" dirty="0">
                <a:solidFill>
                  <a:srgbClr val="4472C4">
                    <a:lumMod val="50000"/>
                  </a:srgbClr>
                </a:solidFill>
                <a:latin typeface="Calibri"/>
              </a:rPr>
              <a:t>5. </a:t>
            </a:r>
            <a:r>
              <a:rPr lang="es-CO" sz="3048" dirty="0">
                <a:solidFill>
                  <a:srgbClr val="4472C4">
                    <a:lumMod val="50000"/>
                  </a:srgbClr>
                </a:solidFill>
                <a:latin typeface="Calibri"/>
              </a:rPr>
              <a:t>CONTRATO DE SERVICIOS TEMPORALES DE PERSONAL </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1494354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de Talento Humano</a:t>
            </a:r>
          </a:p>
        </p:txBody>
      </p:sp>
      <p:sp>
        <p:nvSpPr>
          <p:cNvPr id="9" name="Rectángulo 8"/>
          <p:cNvSpPr/>
          <p:nvPr/>
        </p:nvSpPr>
        <p:spPr>
          <a:xfrm>
            <a:off x="3137327" y="1355893"/>
            <a:ext cx="6498248" cy="748795"/>
          </a:xfrm>
          <a:prstGeom prst="rect">
            <a:avLst/>
          </a:prstGeom>
        </p:spPr>
        <p:txBody>
          <a:bodyPr wrap="square">
            <a:spAutoFit/>
          </a:bodyPr>
          <a:lstStyle/>
          <a:p>
            <a:pPr defTabSz="696681"/>
            <a:r>
              <a:rPr lang="es-CO" sz="2133" b="1" dirty="0">
                <a:solidFill>
                  <a:srgbClr val="C61720"/>
                </a:solidFill>
                <a:latin typeface="Arial Narrow" panose="020B0606020202030204" pitchFamily="34" charset="0"/>
              </a:rPr>
              <a:t>Ley 1849 de 2017 – Modificación del Código de Extinción de Dominio</a:t>
            </a:r>
          </a:p>
        </p:txBody>
      </p:sp>
      <p:sp>
        <p:nvSpPr>
          <p:cNvPr id="10" name="Rectángulo 9"/>
          <p:cNvSpPr/>
          <p:nvPr/>
        </p:nvSpPr>
        <p:spPr>
          <a:xfrm>
            <a:off x="3282902" y="2245896"/>
            <a:ext cx="6352673" cy="4033155"/>
          </a:xfrm>
          <a:prstGeom prst="rect">
            <a:avLst/>
          </a:prstGeom>
        </p:spPr>
        <p:txBody>
          <a:bodyPr wrap="square">
            <a:spAutoFit/>
          </a:bodyPr>
          <a:lstStyle/>
          <a:p>
            <a:pPr algn="just" defTabSz="696681"/>
            <a:r>
              <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rPr>
              <a:t>Para el cumplimiento de la citada Ley, es necesaria la participación de </a:t>
            </a:r>
            <a:r>
              <a:rPr lang="es-CO" sz="1829" b="1" dirty="0">
                <a:solidFill>
                  <a:srgbClr val="C61720"/>
                </a:solidFill>
                <a:latin typeface="Raleway"/>
              </a:rPr>
              <a:t>50</a:t>
            </a:r>
            <a:r>
              <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rPr>
              <a:t> personas que se prevén dentro del </a:t>
            </a:r>
            <a:r>
              <a:rPr lang="es-CO" sz="1829" b="1" dirty="0">
                <a:solidFill>
                  <a:srgbClr val="C61720"/>
                </a:solidFill>
                <a:latin typeface="Raleway"/>
              </a:rPr>
              <a:t>proyecto de enajenación temprana</a:t>
            </a:r>
            <a:r>
              <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rPr>
              <a:t>, que se realizará dentro de los próximos meses. </a:t>
            </a:r>
          </a:p>
          <a:p>
            <a:pPr algn="just" defTabSz="696681"/>
            <a:endPar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96681"/>
            <a:r>
              <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rPr>
              <a:t>El número de personas fue calculado por la Oficina Asesora de Planeación a través de la herramienta de Human Capital, siguiendo la secuencia de los procedimientos, funciones y actividades que implicaría dicho proyecto. </a:t>
            </a:r>
          </a:p>
          <a:p>
            <a:pPr algn="just" defTabSz="696681"/>
            <a:endPar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96681"/>
            <a:r>
              <a:rPr lang="es-CO" sz="1829" dirty="0">
                <a:solidFill>
                  <a:prstClr val="black"/>
                </a:solidFill>
                <a:latin typeface="Calibri" panose="020F0502020204030204" pitchFamily="34" charset="0"/>
                <a:ea typeface="Calibri" panose="020F0502020204030204" pitchFamily="34" charset="0"/>
                <a:cs typeface="Times New Roman" panose="02020603050405020304" pitchFamily="18" charset="0"/>
              </a:rPr>
              <a:t>Una vez conocido el número y su distribución en las distintas áreas, la Gerencia de Talento Humano definió los cargos a contratar, es decir señaló el nivel jerárquico y el grado del empleo. </a:t>
            </a:r>
          </a:p>
        </p:txBody>
      </p:sp>
      <p:sp>
        <p:nvSpPr>
          <p:cNvPr id="12" name="CuadroTexto 11"/>
          <p:cNvSpPr txBox="1"/>
          <p:nvPr/>
        </p:nvSpPr>
        <p:spPr>
          <a:xfrm>
            <a:off x="4702720" y="321781"/>
            <a:ext cx="5152862" cy="748795"/>
          </a:xfrm>
          <a:prstGeom prst="rect">
            <a:avLst/>
          </a:prstGeom>
          <a:noFill/>
        </p:spPr>
        <p:txBody>
          <a:bodyPr wrap="square" rtlCol="0">
            <a:spAutoFit/>
          </a:bodyPr>
          <a:lstStyle/>
          <a:p>
            <a:pPr algn="r" defTabSz="696681"/>
            <a:r>
              <a:rPr lang="es-CO" sz="2133" b="1" dirty="0">
                <a:solidFill>
                  <a:srgbClr val="0070C0"/>
                </a:solidFill>
                <a:latin typeface="Arial Narrow" panose="020B0606020202030204" pitchFamily="34" charset="0"/>
                <a:ea typeface="ＭＳ Ｐゴシック" pitchFamily="34" charset="-128"/>
                <a:cs typeface="Arial" charset="0"/>
              </a:rPr>
              <a:t>CONTRATO </a:t>
            </a:r>
          </a:p>
          <a:p>
            <a:pPr algn="r" defTabSz="696681"/>
            <a:r>
              <a:rPr lang="es-CO" sz="2133" b="1" dirty="0">
                <a:solidFill>
                  <a:srgbClr val="0070C0"/>
                </a:solidFill>
                <a:latin typeface="Arial Narrow" panose="020B0606020202030204" pitchFamily="34" charset="0"/>
                <a:ea typeface="ＭＳ Ｐゴシック" pitchFamily="34" charset="-128"/>
                <a:cs typeface="Arial" charset="0"/>
              </a:rPr>
              <a:t>EMPRESA DE SERVICIOS TEMPORALES - EST</a:t>
            </a:r>
            <a:endParaRPr lang="es-ES" sz="2133" dirty="0">
              <a:solidFill>
                <a:srgbClr val="0070C0"/>
              </a:solidFill>
              <a:latin typeface="Arial Narrow" panose="020B0606020202030204" pitchFamily="34" charset="0"/>
              <a:cs typeface="Lato Regular"/>
            </a:endParaRPr>
          </a:p>
        </p:txBody>
      </p:sp>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1360335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de Talento Humano</a:t>
            </a:r>
          </a:p>
        </p:txBody>
      </p:sp>
      <p:sp>
        <p:nvSpPr>
          <p:cNvPr id="9" name="Rectángulo 8"/>
          <p:cNvSpPr/>
          <p:nvPr/>
        </p:nvSpPr>
        <p:spPr>
          <a:xfrm>
            <a:off x="3137327" y="1355893"/>
            <a:ext cx="6498248" cy="420564"/>
          </a:xfrm>
          <a:prstGeom prst="rect">
            <a:avLst/>
          </a:prstGeom>
        </p:spPr>
        <p:txBody>
          <a:bodyPr wrap="square">
            <a:spAutoFit/>
          </a:bodyPr>
          <a:lstStyle/>
          <a:p>
            <a:pPr defTabSz="696681"/>
            <a:r>
              <a:rPr lang="es-CO" sz="2133" b="1" dirty="0">
                <a:solidFill>
                  <a:srgbClr val="C61720"/>
                </a:solidFill>
                <a:latin typeface="Arial Narrow" panose="020B0606020202030204" pitchFamily="34" charset="0"/>
              </a:rPr>
              <a:t>Distribución de los recursos proyectados</a:t>
            </a:r>
          </a:p>
        </p:txBody>
      </p:sp>
      <p:sp>
        <p:nvSpPr>
          <p:cNvPr id="12" name="CuadroTexto 11"/>
          <p:cNvSpPr txBox="1"/>
          <p:nvPr/>
        </p:nvSpPr>
        <p:spPr>
          <a:xfrm>
            <a:off x="4702720" y="321781"/>
            <a:ext cx="5152862" cy="748795"/>
          </a:xfrm>
          <a:prstGeom prst="rect">
            <a:avLst/>
          </a:prstGeom>
          <a:noFill/>
        </p:spPr>
        <p:txBody>
          <a:bodyPr wrap="square" rtlCol="0">
            <a:spAutoFit/>
          </a:bodyPr>
          <a:lstStyle/>
          <a:p>
            <a:pPr algn="r" defTabSz="696681"/>
            <a:r>
              <a:rPr lang="es-CO" sz="2133" b="1" dirty="0">
                <a:solidFill>
                  <a:srgbClr val="0070C0"/>
                </a:solidFill>
                <a:latin typeface="Arial Narrow" panose="020B0606020202030204" pitchFamily="34" charset="0"/>
                <a:ea typeface="ＭＳ Ｐゴシック" pitchFamily="34" charset="-128"/>
                <a:cs typeface="Arial" charset="0"/>
              </a:rPr>
              <a:t>CONTRATO </a:t>
            </a:r>
          </a:p>
          <a:p>
            <a:pPr algn="r" defTabSz="696681"/>
            <a:r>
              <a:rPr lang="es-CO" sz="2133" b="1" dirty="0">
                <a:solidFill>
                  <a:srgbClr val="0070C0"/>
                </a:solidFill>
                <a:latin typeface="Arial Narrow" panose="020B0606020202030204" pitchFamily="34" charset="0"/>
                <a:ea typeface="ＭＳ Ｐゴシック" pitchFamily="34" charset="-128"/>
                <a:cs typeface="Arial" charset="0"/>
              </a:rPr>
              <a:t>EMPRESA DE SERVICIOS TEMPORALES - EST</a:t>
            </a:r>
            <a:endParaRPr lang="es-ES" sz="2133" dirty="0">
              <a:solidFill>
                <a:srgbClr val="0070C0"/>
              </a:solidFill>
              <a:latin typeface="Arial Narrow" panose="020B0606020202030204" pitchFamily="34" charset="0"/>
              <a:cs typeface="Lato Regular"/>
            </a:endParaRPr>
          </a:p>
        </p:txBody>
      </p:sp>
      <p:graphicFrame>
        <p:nvGraphicFramePr>
          <p:cNvPr id="7" name="Gráfico 6">
            <a:extLst/>
          </p:cNvPr>
          <p:cNvGraphicFramePr>
            <a:graphicFrameLocks/>
          </p:cNvGraphicFramePr>
          <p:nvPr>
            <p:extLst>
              <p:ext uri="{D42A27DB-BD31-4B8C-83A1-F6EECF244321}">
                <p14:modId xmlns:p14="http://schemas.microsoft.com/office/powerpoint/2010/main" val="1845742463"/>
              </p:ext>
            </p:extLst>
          </p:nvPr>
        </p:nvGraphicFramePr>
        <p:xfrm>
          <a:off x="3255401" y="1860885"/>
          <a:ext cx="6086834" cy="4170947"/>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1883576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de Talento Humano</a:t>
            </a:r>
          </a:p>
        </p:txBody>
      </p:sp>
      <p:sp>
        <p:nvSpPr>
          <p:cNvPr id="9" name="Rectángulo 8"/>
          <p:cNvSpPr/>
          <p:nvPr/>
        </p:nvSpPr>
        <p:spPr>
          <a:xfrm>
            <a:off x="3137327" y="1355893"/>
            <a:ext cx="6498248" cy="420564"/>
          </a:xfrm>
          <a:prstGeom prst="rect">
            <a:avLst/>
          </a:prstGeom>
        </p:spPr>
        <p:txBody>
          <a:bodyPr wrap="square">
            <a:spAutoFit/>
          </a:bodyPr>
          <a:lstStyle/>
          <a:p>
            <a:pPr defTabSz="696681"/>
            <a:r>
              <a:rPr lang="es-CO" sz="2133" b="1" dirty="0">
                <a:solidFill>
                  <a:srgbClr val="C61720"/>
                </a:solidFill>
                <a:latin typeface="Arial Narrow" panose="020B0606020202030204" pitchFamily="34" charset="0"/>
              </a:rPr>
              <a:t>Proyección del Costo del Recurso Humano</a:t>
            </a:r>
          </a:p>
        </p:txBody>
      </p:sp>
      <p:sp>
        <p:nvSpPr>
          <p:cNvPr id="12" name="CuadroTexto 11"/>
          <p:cNvSpPr txBox="1"/>
          <p:nvPr/>
        </p:nvSpPr>
        <p:spPr>
          <a:xfrm>
            <a:off x="4702720" y="321781"/>
            <a:ext cx="5152862" cy="748795"/>
          </a:xfrm>
          <a:prstGeom prst="rect">
            <a:avLst/>
          </a:prstGeom>
          <a:noFill/>
        </p:spPr>
        <p:txBody>
          <a:bodyPr wrap="square" rtlCol="0">
            <a:spAutoFit/>
          </a:bodyPr>
          <a:lstStyle/>
          <a:p>
            <a:pPr algn="r" defTabSz="696681"/>
            <a:r>
              <a:rPr lang="es-CO" sz="2133" b="1" dirty="0">
                <a:solidFill>
                  <a:srgbClr val="0070C0"/>
                </a:solidFill>
                <a:latin typeface="Arial Narrow" panose="020B0606020202030204" pitchFamily="34" charset="0"/>
                <a:ea typeface="ＭＳ Ｐゴシック" pitchFamily="34" charset="-128"/>
                <a:cs typeface="Arial" charset="0"/>
              </a:rPr>
              <a:t>CONTRATO </a:t>
            </a:r>
          </a:p>
          <a:p>
            <a:pPr algn="r" defTabSz="696681"/>
            <a:r>
              <a:rPr lang="es-CO" sz="2133" b="1" dirty="0">
                <a:solidFill>
                  <a:srgbClr val="0070C0"/>
                </a:solidFill>
                <a:latin typeface="Arial Narrow" panose="020B0606020202030204" pitchFamily="34" charset="0"/>
                <a:ea typeface="ＭＳ Ｐゴシック" pitchFamily="34" charset="-128"/>
                <a:cs typeface="Arial" charset="0"/>
              </a:rPr>
              <a:t>EMPRESA DE SERVICIOS TEMPORALES - EST</a:t>
            </a:r>
            <a:endParaRPr lang="es-ES" sz="2133" dirty="0">
              <a:solidFill>
                <a:srgbClr val="0070C0"/>
              </a:solidFill>
              <a:latin typeface="Arial Narrow" panose="020B0606020202030204" pitchFamily="34" charset="0"/>
              <a:cs typeface="Lato Regular"/>
            </a:endParaRPr>
          </a:p>
        </p:txBody>
      </p:sp>
      <p:sp>
        <p:nvSpPr>
          <p:cNvPr id="7" name="Rectángulo 6"/>
          <p:cNvSpPr/>
          <p:nvPr/>
        </p:nvSpPr>
        <p:spPr>
          <a:xfrm>
            <a:off x="3062896" y="2061711"/>
            <a:ext cx="6444343" cy="3657411"/>
          </a:xfrm>
          <a:prstGeom prst="rect">
            <a:avLst/>
          </a:prstGeom>
        </p:spPr>
        <p:txBody>
          <a:bodyPr wrap="square">
            <a:spAutoFit/>
          </a:bodyPr>
          <a:lstStyle/>
          <a:p>
            <a:pPr algn="just" defTabSz="696681"/>
            <a:r>
              <a:rPr lang="es-CO" sz="1524" dirty="0">
                <a:solidFill>
                  <a:prstClr val="black"/>
                </a:solidFill>
                <a:latin typeface="Arial Narrow" panose="020B0606020202030204" pitchFamily="34" charset="0"/>
              </a:rPr>
              <a:t>Se proyectan 50 servicios temporales a través de Empresa de Servicios Temporales para el proyecto de enajenación temprana (alistamiento, desalojos y formalización comercial), entre profesionales y técnicos, por el periodo de octubre de 2017 a septiembre 2018.</a:t>
            </a:r>
          </a:p>
          <a:p>
            <a:pPr algn="just" defTabSz="696681"/>
            <a:endParaRPr lang="es-CO" sz="1524" dirty="0">
              <a:solidFill>
                <a:prstClr val="black"/>
              </a:solidFill>
              <a:latin typeface="Arial Narrow" panose="020B0606020202030204" pitchFamily="34" charset="0"/>
            </a:endParaRPr>
          </a:p>
          <a:p>
            <a:pPr algn="just" defTabSz="696681"/>
            <a:r>
              <a:rPr lang="es-CO" sz="1524" dirty="0">
                <a:solidFill>
                  <a:prstClr val="black"/>
                </a:solidFill>
                <a:latin typeface="Arial Narrow" panose="020B0606020202030204" pitchFamily="34" charset="0"/>
              </a:rPr>
              <a:t>Estos cargos son adicionales a los proyectados para cubrir labores ocasionales, remplazos o planes de choque, para la vigencia 2018.</a:t>
            </a:r>
          </a:p>
          <a:p>
            <a:pPr defTabSz="696681"/>
            <a:endParaRPr lang="es-CO" sz="1524" b="1" dirty="0">
              <a:solidFill>
                <a:prstClr val="black"/>
              </a:solidFill>
              <a:latin typeface="Arial Narrow" panose="020B0606020202030204" pitchFamily="34" charset="0"/>
            </a:endParaRPr>
          </a:p>
          <a:p>
            <a:pPr defTabSz="696681"/>
            <a:r>
              <a:rPr lang="es-CO" sz="1524" b="1" dirty="0">
                <a:solidFill>
                  <a:srgbClr val="C61720"/>
                </a:solidFill>
                <a:latin typeface="Arial Narrow" panose="020B0606020202030204" pitchFamily="34" charset="0"/>
              </a:rPr>
              <a:t>Presupuesto: </a:t>
            </a:r>
          </a:p>
          <a:p>
            <a:pPr defTabSz="696681"/>
            <a:endParaRPr lang="es-CO" sz="1524" b="1" dirty="0">
              <a:solidFill>
                <a:srgbClr val="C61720"/>
              </a:solidFill>
              <a:latin typeface="Arial Narrow" panose="020B0606020202030204" pitchFamily="34" charset="0"/>
            </a:endParaRPr>
          </a:p>
          <a:p>
            <a:pPr defTabSz="696681"/>
            <a:endParaRPr lang="es-CO" sz="1524" dirty="0">
              <a:solidFill>
                <a:prstClr val="black"/>
              </a:solidFill>
              <a:latin typeface="Arial Narrow" panose="020B0606020202030204" pitchFamily="34" charset="0"/>
            </a:endParaRPr>
          </a:p>
          <a:p>
            <a:pPr defTabSz="696681"/>
            <a:endParaRPr lang="es-CO" sz="1524" dirty="0">
              <a:solidFill>
                <a:prstClr val="black"/>
              </a:solidFill>
              <a:latin typeface="Arial Narrow" panose="020B0606020202030204" pitchFamily="34" charset="0"/>
            </a:endParaRPr>
          </a:p>
          <a:p>
            <a:pPr defTabSz="696681"/>
            <a:endParaRPr lang="es-CO" sz="1524" dirty="0">
              <a:solidFill>
                <a:prstClr val="black"/>
              </a:solidFill>
              <a:latin typeface="Arial Narrow" panose="020B0606020202030204" pitchFamily="34" charset="0"/>
            </a:endParaRPr>
          </a:p>
          <a:p>
            <a:pPr defTabSz="696681"/>
            <a:endParaRPr lang="es-CO" sz="1524" dirty="0">
              <a:solidFill>
                <a:prstClr val="black"/>
              </a:solidFill>
              <a:latin typeface="Arial Narrow" panose="020B0606020202030204" pitchFamily="34" charset="0"/>
            </a:endParaRPr>
          </a:p>
          <a:p>
            <a:pPr defTabSz="696681"/>
            <a:r>
              <a:rPr lang="es-CO" sz="914" dirty="0">
                <a:solidFill>
                  <a:prstClr val="black"/>
                </a:solidFill>
                <a:latin typeface="Arial Narrow" panose="020B0606020202030204" pitchFamily="34" charset="0"/>
              </a:rPr>
              <a:t>(*) Se cuenta con el presupuesto requerido para la vigencia 2017</a:t>
            </a:r>
          </a:p>
          <a:p>
            <a:pPr defTabSz="696681"/>
            <a:r>
              <a:rPr lang="es-CO" sz="914" dirty="0">
                <a:solidFill>
                  <a:prstClr val="black"/>
                </a:solidFill>
                <a:latin typeface="Arial Narrow" panose="020B0606020202030204" pitchFamily="34" charset="0"/>
              </a:rPr>
              <a:t>(**) Valor que debe adicionarse al presupuesto con cargo al proyecto de enajenación temprana. </a:t>
            </a:r>
            <a:endParaRPr lang="es-CO" sz="838" dirty="0">
              <a:solidFill>
                <a:prstClr val="black"/>
              </a:solidFill>
              <a:latin typeface="Arial Narrow" panose="020B0606020202030204" pitchFamily="34" charset="0"/>
            </a:endParaRPr>
          </a:p>
        </p:txBody>
      </p:sp>
      <p:pic>
        <p:nvPicPr>
          <p:cNvPr id="2" name="Imagen 1"/>
          <p:cNvPicPr>
            <a:picLocks noChangeAspect="1"/>
          </p:cNvPicPr>
          <p:nvPr/>
        </p:nvPicPr>
        <p:blipFill>
          <a:blip r:embed="rId3"/>
          <a:stretch>
            <a:fillRect/>
          </a:stretch>
        </p:blipFill>
        <p:spPr>
          <a:xfrm>
            <a:off x="4368072" y="3709672"/>
            <a:ext cx="4690624" cy="1541057"/>
          </a:xfrm>
          <a:prstGeom prst="rect">
            <a:avLst/>
          </a:prstGeom>
        </p:spPr>
      </p:pic>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2290500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de Talento Humano</a:t>
            </a:r>
          </a:p>
        </p:txBody>
      </p:sp>
      <p:sp>
        <p:nvSpPr>
          <p:cNvPr id="9" name="Rectángulo 8"/>
          <p:cNvSpPr/>
          <p:nvPr/>
        </p:nvSpPr>
        <p:spPr>
          <a:xfrm>
            <a:off x="3137327" y="1355893"/>
            <a:ext cx="6498248" cy="420564"/>
          </a:xfrm>
          <a:prstGeom prst="rect">
            <a:avLst/>
          </a:prstGeom>
        </p:spPr>
        <p:txBody>
          <a:bodyPr wrap="square">
            <a:spAutoFit/>
          </a:bodyPr>
          <a:lstStyle/>
          <a:p>
            <a:pPr defTabSz="696681"/>
            <a:r>
              <a:rPr lang="es-CO" sz="2133" b="1" dirty="0">
                <a:solidFill>
                  <a:srgbClr val="C61720"/>
                </a:solidFill>
                <a:latin typeface="Arial Narrow" panose="020B0606020202030204" pitchFamily="34" charset="0"/>
              </a:rPr>
              <a:t>Contrato actual - EST</a:t>
            </a:r>
          </a:p>
        </p:txBody>
      </p:sp>
      <p:sp>
        <p:nvSpPr>
          <p:cNvPr id="12" name="CuadroTexto 11"/>
          <p:cNvSpPr txBox="1"/>
          <p:nvPr/>
        </p:nvSpPr>
        <p:spPr>
          <a:xfrm>
            <a:off x="4702720" y="321781"/>
            <a:ext cx="5152862" cy="748795"/>
          </a:xfrm>
          <a:prstGeom prst="rect">
            <a:avLst/>
          </a:prstGeom>
          <a:noFill/>
        </p:spPr>
        <p:txBody>
          <a:bodyPr wrap="square" rtlCol="0">
            <a:spAutoFit/>
          </a:bodyPr>
          <a:lstStyle/>
          <a:p>
            <a:pPr algn="r" defTabSz="696681"/>
            <a:r>
              <a:rPr lang="es-CO" sz="2133" b="1" dirty="0">
                <a:solidFill>
                  <a:srgbClr val="0070C0"/>
                </a:solidFill>
                <a:latin typeface="Arial Narrow" panose="020B0606020202030204" pitchFamily="34" charset="0"/>
                <a:ea typeface="ＭＳ Ｐゴシック" pitchFamily="34" charset="-128"/>
                <a:cs typeface="Arial" charset="0"/>
              </a:rPr>
              <a:t>CONTRATO </a:t>
            </a:r>
          </a:p>
          <a:p>
            <a:pPr algn="r" defTabSz="696681"/>
            <a:r>
              <a:rPr lang="es-CO" sz="2133" b="1" dirty="0">
                <a:solidFill>
                  <a:srgbClr val="0070C0"/>
                </a:solidFill>
                <a:latin typeface="Arial Narrow" panose="020B0606020202030204" pitchFamily="34" charset="0"/>
                <a:ea typeface="ＭＳ Ｐゴシック" pitchFamily="34" charset="-128"/>
                <a:cs typeface="Arial" charset="0"/>
              </a:rPr>
              <a:t>EMPRESA DE SERVICIOS TEMPORALES - EST</a:t>
            </a:r>
            <a:endParaRPr lang="es-ES" sz="2133" dirty="0">
              <a:solidFill>
                <a:srgbClr val="0070C0"/>
              </a:solidFill>
              <a:latin typeface="Arial Narrow" panose="020B0606020202030204" pitchFamily="34" charset="0"/>
              <a:cs typeface="Lato Regular"/>
            </a:endParaRPr>
          </a:p>
        </p:txBody>
      </p:sp>
      <p:sp>
        <p:nvSpPr>
          <p:cNvPr id="10" name="CuadroTexto 9"/>
          <p:cNvSpPr txBox="1"/>
          <p:nvPr/>
        </p:nvSpPr>
        <p:spPr>
          <a:xfrm>
            <a:off x="2852057" y="1990369"/>
            <a:ext cx="6783518" cy="936154"/>
          </a:xfrm>
          <a:prstGeom prst="rect">
            <a:avLst/>
          </a:prstGeom>
          <a:noFill/>
        </p:spPr>
        <p:txBody>
          <a:bodyPr wrap="square" rtlCol="0">
            <a:spAutoFit/>
          </a:bodyPr>
          <a:lstStyle/>
          <a:p>
            <a:pPr algn="just" defTabSz="696681"/>
            <a:r>
              <a:rPr lang="es-ES" sz="1371" dirty="0">
                <a:solidFill>
                  <a:prstClr val="black"/>
                </a:solidFill>
                <a:latin typeface="Arial Narrow" panose="020B0606020202030204" pitchFamily="34" charset="0"/>
                <a:ea typeface="Lato Regular" panose="020F0502020204030203" pitchFamily="34" charset="0"/>
                <a:cs typeface="Lato Regular" panose="020F0502020204030203" pitchFamily="34" charset="0"/>
              </a:rPr>
              <a:t>Para atender las labores ocasionales, accidentales o transitorias, los reemplazos de personal en vacaciones, en uso de licencia, en incapacidad por enfermedad o maternidad y los incrementos en la prestación de servicios, l</a:t>
            </a:r>
            <a:r>
              <a:rPr lang="es-CO" sz="1371" dirty="0">
                <a:solidFill>
                  <a:prstClr val="black"/>
                </a:solidFill>
                <a:latin typeface="Arial Narrow" panose="020B0606020202030204" pitchFamily="34" charset="0"/>
                <a:ea typeface="Lato Regular" panose="020F0502020204030203" pitchFamily="34" charset="0"/>
                <a:cs typeface="Lato Regular" panose="020F0502020204030203" pitchFamily="34" charset="0"/>
              </a:rPr>
              <a:t>a Sociedad de Activos Especiales SAS, suscribió un contrato con las siguientes características:</a:t>
            </a:r>
            <a:endParaRPr lang="es-CO" sz="1524" dirty="0">
              <a:solidFill>
                <a:prstClr val="black"/>
              </a:solidFill>
              <a:latin typeface="Arial Narrow" panose="020B0606020202030204" pitchFamily="34" charset="0"/>
              <a:ea typeface="Lato Regular" panose="020F0502020204030203" pitchFamily="34" charset="0"/>
              <a:cs typeface="Lato Regular" panose="020F0502020204030203" pitchFamily="34" charset="0"/>
            </a:endParaRPr>
          </a:p>
        </p:txBody>
      </p:sp>
      <p:graphicFrame>
        <p:nvGraphicFramePr>
          <p:cNvPr id="11" name="Tabla 10"/>
          <p:cNvGraphicFramePr>
            <a:graphicFrameLocks noGrp="1"/>
          </p:cNvGraphicFramePr>
          <p:nvPr>
            <p:extLst/>
          </p:nvPr>
        </p:nvGraphicFramePr>
        <p:xfrm>
          <a:off x="3137327" y="3319150"/>
          <a:ext cx="6406580" cy="2884742"/>
        </p:xfrm>
        <a:graphic>
          <a:graphicData uri="http://schemas.openxmlformats.org/drawingml/2006/table">
            <a:tbl>
              <a:tblPr firstRow="1" firstCol="1" lastRow="1" lastCol="1" bandRow="1" bandCol="1">
                <a:tableStyleId>{69012ECD-51FC-41F1-AA8D-1B2483CD663E}</a:tableStyleId>
              </a:tblPr>
              <a:tblGrid>
                <a:gridCol w="1971723">
                  <a:extLst>
                    <a:ext uri="{9D8B030D-6E8A-4147-A177-3AD203B41FA5}">
                      <a16:colId xmlns:a16="http://schemas.microsoft.com/office/drawing/2014/main" val="145393208"/>
                    </a:ext>
                  </a:extLst>
                </a:gridCol>
                <a:gridCol w="4434857">
                  <a:extLst>
                    <a:ext uri="{9D8B030D-6E8A-4147-A177-3AD203B41FA5}">
                      <a16:colId xmlns:a16="http://schemas.microsoft.com/office/drawing/2014/main" val="4047936603"/>
                    </a:ext>
                  </a:extLst>
                </a:gridCol>
              </a:tblGrid>
              <a:tr h="233333">
                <a:tc>
                  <a:txBody>
                    <a:bodyPr/>
                    <a:lstStyle/>
                    <a:p>
                      <a:pPr>
                        <a:lnSpc>
                          <a:spcPct val="115000"/>
                        </a:lnSpc>
                        <a:spcAft>
                          <a:spcPts val="0"/>
                        </a:spcAft>
                      </a:pPr>
                      <a:r>
                        <a:rPr lang="es-CO" sz="1200" dirty="0">
                          <a:effectLst/>
                          <a:latin typeface="Arial Narrow" panose="020B0606020202030204" pitchFamily="34" charset="0"/>
                        </a:rPr>
                        <a:t>CONTRATO No.:</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nSpc>
                          <a:spcPct val="115000"/>
                        </a:lnSpc>
                        <a:spcAft>
                          <a:spcPts val="0"/>
                        </a:spcAft>
                      </a:pPr>
                      <a:r>
                        <a:rPr lang="es-CO" sz="1200" dirty="0">
                          <a:effectLst/>
                          <a:latin typeface="Arial Narrow" panose="020B0606020202030204" pitchFamily="34" charset="0"/>
                        </a:rPr>
                        <a:t>017-2017</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2724529582"/>
                  </a:ext>
                </a:extLst>
              </a:tr>
              <a:tr h="881307">
                <a:tc>
                  <a:txBody>
                    <a:bodyPr/>
                    <a:lstStyle/>
                    <a:p>
                      <a:pPr>
                        <a:lnSpc>
                          <a:spcPct val="115000"/>
                        </a:lnSpc>
                        <a:spcAft>
                          <a:spcPts val="0"/>
                        </a:spcAft>
                      </a:pPr>
                      <a:r>
                        <a:rPr lang="es-CO" sz="1200" dirty="0">
                          <a:effectLst/>
                          <a:latin typeface="Arial Narrow" panose="020B0606020202030204" pitchFamily="34" charset="0"/>
                        </a:rPr>
                        <a:t>OBJETO:</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gn="just">
                        <a:lnSpc>
                          <a:spcPct val="115000"/>
                        </a:lnSpc>
                        <a:spcAft>
                          <a:spcPts val="0"/>
                        </a:spcAft>
                      </a:pPr>
                      <a:r>
                        <a:rPr lang="es-CO" sz="1200" b="0" dirty="0">
                          <a:effectLst/>
                          <a:latin typeface="Arial Narrow" panose="020B0606020202030204" pitchFamily="34" charset="0"/>
                        </a:rPr>
                        <a:t>Contratar una (1) Empresa de </a:t>
                      </a:r>
                      <a:r>
                        <a:rPr lang="es-CO" sz="1400" b="0" dirty="0">
                          <a:effectLst/>
                          <a:latin typeface="Arial Narrow" panose="020B0606020202030204" pitchFamily="34" charset="0"/>
                        </a:rPr>
                        <a:t>Servicios</a:t>
                      </a:r>
                      <a:r>
                        <a:rPr lang="es-CO" sz="1200" b="0" dirty="0">
                          <a:effectLst/>
                          <a:latin typeface="Arial Narrow" panose="020B0606020202030204" pitchFamily="34" charset="0"/>
                        </a:rPr>
                        <a:t> Temporales – EST – que preste el servicio especializado de administración de personal en misión, requeridos por la SAE SAS, de conformidad con los términos de la invitación y la propuesta presentada. </a:t>
                      </a:r>
                      <a:endParaRPr lang="es-CO" sz="12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878309669"/>
                  </a:ext>
                </a:extLst>
              </a:tr>
              <a:tr h="281213">
                <a:tc>
                  <a:txBody>
                    <a:bodyPr/>
                    <a:lstStyle/>
                    <a:p>
                      <a:pPr>
                        <a:lnSpc>
                          <a:spcPct val="115000"/>
                        </a:lnSpc>
                        <a:spcAft>
                          <a:spcPts val="0"/>
                        </a:spcAft>
                      </a:pPr>
                      <a:r>
                        <a:rPr lang="es-CO" sz="1200" dirty="0">
                          <a:effectLst/>
                          <a:latin typeface="Arial Narrow" panose="020B0606020202030204" pitchFamily="34" charset="0"/>
                        </a:rPr>
                        <a:t>CONTRATISTA:</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nSpc>
                          <a:spcPct val="115000"/>
                        </a:lnSpc>
                        <a:spcAft>
                          <a:spcPts val="0"/>
                        </a:spcAft>
                      </a:pPr>
                      <a:r>
                        <a:rPr lang="es-CO" sz="1200" b="0" dirty="0">
                          <a:effectLst/>
                          <a:latin typeface="Arial Narrow" panose="020B0606020202030204" pitchFamily="34" charset="0"/>
                        </a:rPr>
                        <a:t>NASES EST, EMPRESA DE SERVICIOS TEMPORALES SAS</a:t>
                      </a:r>
                      <a:endParaRPr lang="es-CO" sz="12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1897047095"/>
                  </a:ext>
                </a:extLst>
              </a:tr>
              <a:tr h="302667">
                <a:tc>
                  <a:txBody>
                    <a:bodyPr/>
                    <a:lstStyle/>
                    <a:p>
                      <a:pPr>
                        <a:lnSpc>
                          <a:spcPct val="115000"/>
                        </a:lnSpc>
                        <a:spcAft>
                          <a:spcPts val="0"/>
                        </a:spcAft>
                      </a:pPr>
                      <a:r>
                        <a:rPr lang="es-CO" sz="1200" dirty="0">
                          <a:effectLst/>
                          <a:latin typeface="Arial Narrow" panose="020B0606020202030204" pitchFamily="34" charset="0"/>
                        </a:rPr>
                        <a:t>VALOR DEL CONTRATO:</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gn="just">
                        <a:lnSpc>
                          <a:spcPct val="115000"/>
                        </a:lnSpc>
                        <a:spcAft>
                          <a:spcPts val="0"/>
                        </a:spcAft>
                      </a:pPr>
                      <a:r>
                        <a:rPr lang="es-ES" sz="1200" b="0" dirty="0">
                          <a:effectLst/>
                          <a:latin typeface="Arial Narrow" panose="020B0606020202030204" pitchFamily="34" charset="0"/>
                        </a:rPr>
                        <a:t>SEISCIENTOS</a:t>
                      </a:r>
                      <a:r>
                        <a:rPr lang="es-ES" sz="1200" b="0" baseline="0" dirty="0">
                          <a:effectLst/>
                          <a:latin typeface="Arial Narrow" panose="020B0606020202030204" pitchFamily="34" charset="0"/>
                        </a:rPr>
                        <a:t> </a:t>
                      </a:r>
                      <a:r>
                        <a:rPr lang="es-ES" sz="1200" b="0" dirty="0">
                          <a:effectLst/>
                          <a:latin typeface="Arial Narrow" panose="020B0606020202030204" pitchFamily="34" charset="0"/>
                        </a:rPr>
                        <a:t>MILLONES DE PESOS MCTE ($</a:t>
                      </a:r>
                      <a:r>
                        <a:rPr lang="es-CO" sz="1200" b="0" dirty="0">
                          <a:effectLst/>
                          <a:latin typeface="Arial Narrow" panose="020B0606020202030204" pitchFamily="34" charset="0"/>
                        </a:rPr>
                        <a:t>600.000. 000.oo)</a:t>
                      </a:r>
                      <a:endParaRPr lang="es-CO" sz="1200" b="0"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6292" marR="46292" marT="0" marB="0" anchor="ctr"/>
                </a:tc>
                <a:extLst>
                  <a:ext uri="{0D108BD9-81ED-4DB2-BD59-A6C34878D82A}">
                    <a16:rowId xmlns:a16="http://schemas.microsoft.com/office/drawing/2014/main" val="2994007560"/>
                  </a:ext>
                </a:extLst>
              </a:tr>
              <a:tr h="631333">
                <a:tc>
                  <a:txBody>
                    <a:bodyPr/>
                    <a:lstStyle/>
                    <a:p>
                      <a:pPr>
                        <a:lnSpc>
                          <a:spcPct val="115000"/>
                        </a:lnSpc>
                        <a:spcAft>
                          <a:spcPts val="0"/>
                        </a:spcAft>
                      </a:pPr>
                      <a:r>
                        <a:rPr lang="es-CO" sz="1200" dirty="0">
                          <a:effectLst/>
                          <a:latin typeface="Arial Narrow" panose="020B0606020202030204" pitchFamily="34" charset="0"/>
                        </a:rPr>
                        <a:t>PLAZO DE EJECUCIÓN Y VIGENCIA DEL CONTRATO:</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gn="just">
                        <a:lnSpc>
                          <a:spcPct val="115000"/>
                        </a:lnSpc>
                        <a:spcAft>
                          <a:spcPts val="0"/>
                        </a:spcAft>
                      </a:pPr>
                      <a:r>
                        <a:rPr lang="es-CO" sz="1200" b="0" dirty="0">
                          <a:effectLst/>
                          <a:latin typeface="Arial Narrow" panose="020B0606020202030204" pitchFamily="34" charset="0"/>
                        </a:rPr>
                        <a:t>La ejecución del contrato es</a:t>
                      </a:r>
                      <a:r>
                        <a:rPr lang="es-CO" sz="1200" b="0" baseline="0" dirty="0">
                          <a:effectLst/>
                          <a:latin typeface="Arial Narrow" panose="020B0606020202030204" pitchFamily="34" charset="0"/>
                        </a:rPr>
                        <a:t> de cinco </a:t>
                      </a:r>
                      <a:r>
                        <a:rPr lang="es-CO" sz="1200" b="0" dirty="0">
                          <a:effectLst/>
                          <a:latin typeface="Arial Narrow" panose="020B0606020202030204" pitchFamily="34" charset="0"/>
                        </a:rPr>
                        <a:t>(5) meses o hasta agotar el presupuesto, lo primero que ocurra.</a:t>
                      </a:r>
                      <a:endParaRPr lang="es-CO" sz="12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3414850377"/>
                  </a:ext>
                </a:extLst>
              </a:tr>
              <a:tr h="252222">
                <a:tc>
                  <a:txBody>
                    <a:bodyPr/>
                    <a:lstStyle/>
                    <a:p>
                      <a:pPr>
                        <a:lnSpc>
                          <a:spcPct val="115000"/>
                        </a:lnSpc>
                        <a:spcAft>
                          <a:spcPts val="0"/>
                        </a:spcAft>
                      </a:pPr>
                      <a:r>
                        <a:rPr lang="es-CO" sz="1200" dirty="0">
                          <a:effectLst/>
                          <a:latin typeface="Arial Narrow" panose="020B0606020202030204" pitchFamily="34" charset="0"/>
                        </a:rPr>
                        <a:t>FECHA DE INICIO:</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nSpc>
                          <a:spcPct val="115000"/>
                        </a:lnSpc>
                        <a:spcAft>
                          <a:spcPts val="0"/>
                        </a:spcAft>
                      </a:pPr>
                      <a:r>
                        <a:rPr lang="es-CO" sz="1200" b="0" dirty="0">
                          <a:effectLst/>
                          <a:latin typeface="Arial Narrow" panose="020B0606020202030204" pitchFamily="34" charset="0"/>
                        </a:rPr>
                        <a:t>05/06/2017  </a:t>
                      </a:r>
                      <a:endParaRPr lang="es-CO" sz="12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1481697236"/>
                  </a:ext>
                </a:extLst>
              </a:tr>
              <a:tr h="302667">
                <a:tc>
                  <a:txBody>
                    <a:bodyPr/>
                    <a:lstStyle/>
                    <a:p>
                      <a:pPr>
                        <a:lnSpc>
                          <a:spcPct val="115000"/>
                        </a:lnSpc>
                        <a:spcAft>
                          <a:spcPts val="0"/>
                        </a:spcAft>
                      </a:pPr>
                      <a:r>
                        <a:rPr lang="es-CO" sz="1200" dirty="0">
                          <a:effectLst/>
                          <a:latin typeface="Arial Narrow" panose="020B0606020202030204" pitchFamily="34" charset="0"/>
                        </a:rPr>
                        <a:t>FECHA DE TERMINACIÓN:</a:t>
                      </a:r>
                      <a:endParaRPr lang="es-CO" sz="1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tc>
                  <a:txBody>
                    <a:bodyPr/>
                    <a:lstStyle/>
                    <a:p>
                      <a:pPr>
                        <a:lnSpc>
                          <a:spcPct val="115000"/>
                        </a:lnSpc>
                        <a:spcAft>
                          <a:spcPts val="0"/>
                        </a:spcAft>
                      </a:pPr>
                      <a:r>
                        <a:rPr lang="es-CO" sz="1200" b="0" dirty="0">
                          <a:effectLst/>
                          <a:latin typeface="Arial Narrow" panose="020B0606020202030204" pitchFamily="34" charset="0"/>
                        </a:rPr>
                        <a:t>04/11/2017</a:t>
                      </a:r>
                      <a:endParaRPr lang="es-CO" sz="12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6292" marR="46292" marT="0" marB="0" anchor="ctr"/>
                </a:tc>
                <a:extLst>
                  <a:ext uri="{0D108BD9-81ED-4DB2-BD59-A6C34878D82A}">
                    <a16:rowId xmlns:a16="http://schemas.microsoft.com/office/drawing/2014/main" val="3623964370"/>
                  </a:ext>
                </a:extLst>
              </a:tr>
            </a:tbl>
          </a:graphicData>
        </a:graphic>
      </p:graphicFrame>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29760289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2681" y="342901"/>
            <a:ext cx="1350168" cy="1091745"/>
          </a:xfrm>
          <a:prstGeom prst="rect">
            <a:avLst/>
          </a:prstGeom>
        </p:spPr>
      </p:pic>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696681"/>
            <a:r>
              <a:rPr lang="es-ES" sz="1371" dirty="0">
                <a:solidFill>
                  <a:prstClr val="white"/>
                </a:solidFill>
                <a:latin typeface="Calibri"/>
              </a:rPr>
              <a:t>Vicepresidencia Administrativa y Financiera - Gerencia de Talento Humano</a:t>
            </a:r>
          </a:p>
        </p:txBody>
      </p:sp>
      <p:sp>
        <p:nvSpPr>
          <p:cNvPr id="9" name="Rectángulo 8"/>
          <p:cNvSpPr/>
          <p:nvPr/>
        </p:nvSpPr>
        <p:spPr>
          <a:xfrm>
            <a:off x="3137327" y="1355893"/>
            <a:ext cx="6498248" cy="420564"/>
          </a:xfrm>
          <a:prstGeom prst="rect">
            <a:avLst/>
          </a:prstGeom>
        </p:spPr>
        <p:txBody>
          <a:bodyPr wrap="square">
            <a:spAutoFit/>
          </a:bodyPr>
          <a:lstStyle/>
          <a:p>
            <a:pPr defTabSz="696681"/>
            <a:r>
              <a:rPr lang="es-CO" sz="2133" b="1" dirty="0">
                <a:solidFill>
                  <a:srgbClr val="C61720"/>
                </a:solidFill>
                <a:latin typeface="Arial Narrow" panose="020B0606020202030204" pitchFamily="34" charset="0"/>
              </a:rPr>
              <a:t>Solicitud a la Junta Directiva</a:t>
            </a:r>
          </a:p>
        </p:txBody>
      </p:sp>
      <p:sp>
        <p:nvSpPr>
          <p:cNvPr id="12" name="CuadroTexto 11"/>
          <p:cNvSpPr txBox="1"/>
          <p:nvPr/>
        </p:nvSpPr>
        <p:spPr>
          <a:xfrm>
            <a:off x="4702720" y="321781"/>
            <a:ext cx="5152862" cy="748795"/>
          </a:xfrm>
          <a:prstGeom prst="rect">
            <a:avLst/>
          </a:prstGeom>
          <a:noFill/>
        </p:spPr>
        <p:txBody>
          <a:bodyPr wrap="square" rtlCol="0">
            <a:spAutoFit/>
          </a:bodyPr>
          <a:lstStyle/>
          <a:p>
            <a:pPr algn="r" defTabSz="696681"/>
            <a:r>
              <a:rPr lang="es-CO" sz="2133" b="1" dirty="0">
                <a:solidFill>
                  <a:srgbClr val="0070C0"/>
                </a:solidFill>
                <a:latin typeface="Arial Narrow" panose="020B0606020202030204" pitchFamily="34" charset="0"/>
                <a:ea typeface="ＭＳ Ｐゴシック" pitchFamily="34" charset="-128"/>
                <a:cs typeface="Arial" charset="0"/>
              </a:rPr>
              <a:t>CONTRATO </a:t>
            </a:r>
          </a:p>
          <a:p>
            <a:pPr algn="r" defTabSz="696681"/>
            <a:r>
              <a:rPr lang="es-CO" sz="2133" b="1" dirty="0">
                <a:solidFill>
                  <a:srgbClr val="0070C0"/>
                </a:solidFill>
                <a:latin typeface="Arial Narrow" panose="020B0606020202030204" pitchFamily="34" charset="0"/>
                <a:ea typeface="ＭＳ Ｐゴシック" pitchFamily="34" charset="-128"/>
                <a:cs typeface="Arial" charset="0"/>
              </a:rPr>
              <a:t>EMPRESA DE SERVICIOS TEMPORALES - EST</a:t>
            </a:r>
            <a:endParaRPr lang="es-ES" sz="2133" dirty="0">
              <a:solidFill>
                <a:srgbClr val="0070C0"/>
              </a:solidFill>
              <a:latin typeface="Arial Narrow" panose="020B0606020202030204" pitchFamily="34" charset="0"/>
              <a:cs typeface="Lato Regular"/>
            </a:endParaRPr>
          </a:p>
        </p:txBody>
      </p:sp>
      <p:sp>
        <p:nvSpPr>
          <p:cNvPr id="10" name="CuadroTexto 9"/>
          <p:cNvSpPr txBox="1"/>
          <p:nvPr/>
        </p:nvSpPr>
        <p:spPr>
          <a:xfrm>
            <a:off x="6546060" y="1337646"/>
            <a:ext cx="3089515" cy="590931"/>
          </a:xfrm>
          <a:prstGeom prst="rect">
            <a:avLst/>
          </a:prstGeom>
          <a:noFill/>
        </p:spPr>
        <p:txBody>
          <a:bodyPr wrap="square" rtlCol="0">
            <a:spAutoFit/>
          </a:bodyPr>
          <a:lstStyle/>
          <a:p>
            <a:pPr algn="ctr" defTabSz="696681"/>
            <a:r>
              <a:rPr lang="es-CO" sz="1620" b="1" dirty="0">
                <a:solidFill>
                  <a:srgbClr val="44546A">
                    <a:lumMod val="50000"/>
                  </a:srgbClr>
                </a:solidFill>
                <a:latin typeface="Arial Narrow" panose="020B0606020202030204" pitchFamily="34" charset="0"/>
              </a:rPr>
              <a:t>Autorización para realizar Concurso Público</a:t>
            </a:r>
          </a:p>
        </p:txBody>
      </p:sp>
      <p:graphicFrame>
        <p:nvGraphicFramePr>
          <p:cNvPr id="11" name="Diagrama 10"/>
          <p:cNvGraphicFramePr/>
          <p:nvPr>
            <p:extLst>
              <p:ext uri="{D42A27DB-BD31-4B8C-83A1-F6EECF244321}">
                <p14:modId xmlns:p14="http://schemas.microsoft.com/office/powerpoint/2010/main" val="2984317128"/>
              </p:ext>
            </p:extLst>
          </p:nvPr>
        </p:nvGraphicFramePr>
        <p:xfrm>
          <a:off x="3137327" y="1794704"/>
          <a:ext cx="8363374" cy="47457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ángulo 12"/>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de Talento Humano</a:t>
            </a:r>
          </a:p>
        </p:txBody>
      </p:sp>
    </p:spTree>
    <p:extLst>
      <p:ext uri="{BB962C8B-B14F-4D97-AF65-F5344CB8AC3E}">
        <p14:creationId xmlns:p14="http://schemas.microsoft.com/office/powerpoint/2010/main" val="2446793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3016577"/>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771632"/>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AutoNum type="arabicPeriod"/>
            </a:pPr>
            <a:r>
              <a:rPr lang="es-CO" sz="2400" dirty="0">
                <a:solidFill>
                  <a:schemeClr val="bg1"/>
                </a:solidFill>
              </a:rPr>
              <a:t>Informe entrada en Vigencia ley 1849 de 2017.</a:t>
            </a:r>
          </a:p>
          <a:p>
            <a:pPr marL="457200" indent="-457200">
              <a:buAutoNum type="arabicPeriod"/>
            </a:pPr>
            <a:r>
              <a:rPr lang="es-CO" sz="2400" dirty="0"/>
              <a:t>Propuesta reorganización de SAE para asumir responsabilidades del Decreto Ley 903 de 2017 y el Decreto Reglamentario 1407 de 2017</a:t>
            </a:r>
          </a:p>
          <a:p>
            <a:pPr marL="457200" indent="-457200">
              <a:buFontTx/>
              <a:buAutoNum type="arabicPeriod"/>
            </a:pPr>
            <a:r>
              <a:rPr lang="es-CO" sz="2400" dirty="0"/>
              <a:t>Cumplimiento Transferencia de Bienes a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41</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909785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Identificación de Inventario</a:t>
            </a:r>
          </a:p>
          <a:p>
            <a:pPr marL="0" indent="0" algn="r">
              <a:buNone/>
            </a:pPr>
            <a:r>
              <a:rPr lang="es-ES" sz="7200" b="1" dirty="0">
                <a:solidFill>
                  <a:srgbClr val="000090"/>
                </a:solidFill>
              </a:rPr>
              <a:t>Enajenación Temprana</a:t>
            </a:r>
            <a:endParaRPr lang="es-CO" sz="7200" b="1" dirty="0">
              <a:solidFill>
                <a:srgbClr val="000090"/>
              </a:solidFill>
            </a:endParaRPr>
          </a:p>
        </p:txBody>
      </p:sp>
    </p:spTree>
    <p:extLst>
      <p:ext uri="{BB962C8B-B14F-4D97-AF65-F5344CB8AC3E}">
        <p14:creationId xmlns:p14="http://schemas.microsoft.com/office/powerpoint/2010/main" val="1841714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9"/>
          <p:cNvSpPr/>
          <p:nvPr/>
        </p:nvSpPr>
        <p:spPr>
          <a:xfrm>
            <a:off x="0" y="4"/>
            <a:ext cx="12192000" cy="59960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4285" y="28047"/>
            <a:ext cx="1189915" cy="571560"/>
          </a:xfrm>
          <a:prstGeom prst="rect">
            <a:avLst/>
          </a:prstGeom>
        </p:spPr>
      </p:pic>
      <p:sp>
        <p:nvSpPr>
          <p:cNvPr id="16" name="CuadroTexto 4"/>
          <p:cNvSpPr txBox="1"/>
          <p:nvPr/>
        </p:nvSpPr>
        <p:spPr>
          <a:xfrm>
            <a:off x="6260894" y="-10550"/>
            <a:ext cx="4206875" cy="646331"/>
          </a:xfrm>
          <a:prstGeom prst="rect">
            <a:avLst/>
          </a:prstGeom>
          <a:noFill/>
        </p:spPr>
        <p:txBody>
          <a:bodyPr wrap="square" rtlCol="0">
            <a:spAutoFit/>
          </a:bodyPr>
          <a:lstStyle/>
          <a:p>
            <a:pPr algn="r"/>
            <a:r>
              <a:rPr lang="es-ES" b="1" dirty="0">
                <a:solidFill>
                  <a:schemeClr val="bg1"/>
                </a:solidFill>
                <a:latin typeface="Arial Narrow" pitchFamily="34" charset="0"/>
                <a:cs typeface="Lato Regular"/>
              </a:rPr>
              <a:t>IDENTIFICACIÓN DE INMUEBLES PARA ENAJENACIÓN TEMPRANA</a:t>
            </a:r>
          </a:p>
        </p:txBody>
      </p:sp>
      <p:sp>
        <p:nvSpPr>
          <p:cNvPr id="23" name="22 Rectángulo"/>
          <p:cNvSpPr/>
          <p:nvPr/>
        </p:nvSpPr>
        <p:spPr>
          <a:xfrm>
            <a:off x="2759633" y="4200968"/>
            <a:ext cx="1172259" cy="737192"/>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846</a:t>
            </a:r>
          </a:p>
          <a:p>
            <a:pPr algn="ctr"/>
            <a:r>
              <a:rPr lang="es-CO" sz="1200" b="1" dirty="0">
                <a:solidFill>
                  <a:schemeClr val="tx1"/>
                </a:solidFill>
                <a:latin typeface="Arial Narrow" pitchFamily="34" charset="0"/>
              </a:rPr>
              <a:t>No Viables</a:t>
            </a:r>
          </a:p>
        </p:txBody>
      </p:sp>
      <p:sp>
        <p:nvSpPr>
          <p:cNvPr id="25" name="24 Rectángulo"/>
          <p:cNvSpPr/>
          <p:nvPr/>
        </p:nvSpPr>
        <p:spPr>
          <a:xfrm>
            <a:off x="2757133" y="1441336"/>
            <a:ext cx="1172259" cy="2716201"/>
          </a:xfrm>
          <a:prstGeom prst="rect">
            <a:avLst/>
          </a:prstGeom>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solidFill>
                  <a:schemeClr val="tx1"/>
                </a:solidFill>
                <a:latin typeface="Arial Narrow" pitchFamily="34" charset="0"/>
              </a:rPr>
              <a:t>1.463</a:t>
            </a:r>
          </a:p>
          <a:p>
            <a:pPr algn="ctr"/>
            <a:r>
              <a:rPr lang="es-CO" sz="1400" b="1" dirty="0">
                <a:solidFill>
                  <a:schemeClr val="tx1"/>
                </a:solidFill>
                <a:latin typeface="Arial Narrow" pitchFamily="34" charset="0"/>
              </a:rPr>
              <a:t>Viables</a:t>
            </a:r>
            <a:endParaRPr lang="es-CO" sz="1200" b="1" dirty="0">
              <a:solidFill>
                <a:schemeClr val="tx1"/>
              </a:solidFill>
              <a:latin typeface="Arial Narrow" pitchFamily="34" charset="0"/>
            </a:endParaRPr>
          </a:p>
        </p:txBody>
      </p:sp>
      <p:sp>
        <p:nvSpPr>
          <p:cNvPr id="26" name="25 Rectángulo"/>
          <p:cNvSpPr/>
          <p:nvPr/>
        </p:nvSpPr>
        <p:spPr>
          <a:xfrm>
            <a:off x="2759633" y="4981597"/>
            <a:ext cx="1172259" cy="929751"/>
          </a:xfrm>
          <a:prstGeom prst="rect">
            <a:avLst/>
          </a:prstGeom>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626</a:t>
            </a:r>
          </a:p>
          <a:p>
            <a:pPr algn="ctr"/>
            <a:r>
              <a:rPr lang="es-CO" sz="1200" b="1" dirty="0">
                <a:solidFill>
                  <a:schemeClr val="tx1"/>
                </a:solidFill>
                <a:latin typeface="Arial Narrow" pitchFamily="34" charset="0"/>
              </a:rPr>
              <a:t>Faltantes de piezas procesales por identificar</a:t>
            </a:r>
          </a:p>
        </p:txBody>
      </p:sp>
      <p:sp>
        <p:nvSpPr>
          <p:cNvPr id="27" name="26 Rectángulo"/>
          <p:cNvSpPr/>
          <p:nvPr/>
        </p:nvSpPr>
        <p:spPr>
          <a:xfrm>
            <a:off x="7533155" y="1469959"/>
            <a:ext cx="1086712" cy="950364"/>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En alistamiento </a:t>
            </a:r>
          </a:p>
          <a:p>
            <a:pPr algn="ctr"/>
            <a:r>
              <a:rPr lang="es-CO" sz="2400" dirty="0">
                <a:ln w="0"/>
                <a:solidFill>
                  <a:schemeClr val="tx1"/>
                </a:solidFill>
                <a:effectLst>
                  <a:outerShdw blurRad="38100" dist="19050" dir="2700000" algn="tl" rotWithShape="0">
                    <a:schemeClr val="dk1">
                      <a:alpha val="40000"/>
                    </a:schemeClr>
                  </a:outerShdw>
                </a:effectLst>
                <a:latin typeface="Arial Narrow" pitchFamily="34" charset="0"/>
              </a:rPr>
              <a:t> </a:t>
            </a:r>
          </a:p>
        </p:txBody>
      </p:sp>
      <p:sp>
        <p:nvSpPr>
          <p:cNvPr id="30" name="29 Rectángulo"/>
          <p:cNvSpPr/>
          <p:nvPr/>
        </p:nvSpPr>
        <p:spPr>
          <a:xfrm>
            <a:off x="7533155" y="3106783"/>
            <a:ext cx="1086712" cy="529068"/>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En proceso  </a:t>
            </a:r>
          </a:p>
        </p:txBody>
      </p:sp>
      <p:sp>
        <p:nvSpPr>
          <p:cNvPr id="32" name="31 Rectángulo"/>
          <p:cNvSpPr/>
          <p:nvPr/>
        </p:nvSpPr>
        <p:spPr>
          <a:xfrm>
            <a:off x="7536915" y="4284905"/>
            <a:ext cx="1094587" cy="2285319"/>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Aprobados</a:t>
            </a:r>
          </a:p>
        </p:txBody>
      </p:sp>
      <p:sp>
        <p:nvSpPr>
          <p:cNvPr id="33" name="CuadroTexto 4"/>
          <p:cNvSpPr txBox="1"/>
          <p:nvPr/>
        </p:nvSpPr>
        <p:spPr>
          <a:xfrm>
            <a:off x="2742140" y="622825"/>
            <a:ext cx="1185000" cy="892552"/>
          </a:xfrm>
          <a:prstGeom prst="rect">
            <a:avLst/>
          </a:prstGeom>
          <a:noFill/>
        </p:spPr>
        <p:txBody>
          <a:bodyPr wrap="square" rtlCol="0">
            <a:spAutoFit/>
          </a:bodyPr>
          <a:lstStyle/>
          <a:p>
            <a:pPr algn="ctr"/>
            <a:r>
              <a:rPr lang="es-ES" sz="1200" b="1" dirty="0">
                <a:latin typeface="Arial Narrow" pitchFamily="34" charset="0"/>
                <a:cs typeface="Lato Regular"/>
              </a:rPr>
              <a:t>Verificación y Validación Jurídica : </a:t>
            </a:r>
          </a:p>
          <a:p>
            <a:pPr algn="ctr"/>
            <a:r>
              <a:rPr lang="es-ES" sz="1600" b="1" dirty="0">
                <a:latin typeface="Arial Narrow" pitchFamily="34" charset="0"/>
                <a:cs typeface="Lato Regular"/>
              </a:rPr>
              <a:t>3.140</a:t>
            </a:r>
            <a:endParaRPr lang="es-ES" sz="1200" b="1" dirty="0">
              <a:latin typeface="Arial Narrow" pitchFamily="34" charset="0"/>
              <a:cs typeface="Lato Regular"/>
            </a:endParaRPr>
          </a:p>
        </p:txBody>
      </p:sp>
      <p:sp>
        <p:nvSpPr>
          <p:cNvPr id="34" name="CuadroTexto 4"/>
          <p:cNvSpPr txBox="1"/>
          <p:nvPr/>
        </p:nvSpPr>
        <p:spPr>
          <a:xfrm>
            <a:off x="1479049" y="610340"/>
            <a:ext cx="1210468" cy="830997"/>
          </a:xfrm>
          <a:prstGeom prst="rect">
            <a:avLst/>
          </a:prstGeom>
          <a:noFill/>
        </p:spPr>
        <p:txBody>
          <a:bodyPr wrap="square" rtlCol="0">
            <a:spAutoFit/>
          </a:bodyPr>
          <a:lstStyle/>
          <a:p>
            <a:pPr algn="ctr"/>
            <a:r>
              <a:rPr lang="es-ES" sz="1200" b="1" dirty="0">
                <a:latin typeface="Arial Narrow" pitchFamily="34" charset="0"/>
                <a:cs typeface="Lato Regular"/>
              </a:rPr>
              <a:t>Identificación de activos causal de enajenación temprana</a:t>
            </a:r>
          </a:p>
        </p:txBody>
      </p:sp>
      <p:sp>
        <p:nvSpPr>
          <p:cNvPr id="36" name="CuadroTexto 4"/>
          <p:cNvSpPr txBox="1"/>
          <p:nvPr/>
        </p:nvSpPr>
        <p:spPr>
          <a:xfrm>
            <a:off x="6512689" y="609933"/>
            <a:ext cx="2172349" cy="461665"/>
          </a:xfrm>
          <a:prstGeom prst="rect">
            <a:avLst/>
          </a:prstGeom>
          <a:noFill/>
        </p:spPr>
        <p:txBody>
          <a:bodyPr wrap="square" rtlCol="0">
            <a:spAutoFit/>
          </a:bodyPr>
          <a:lstStyle/>
          <a:p>
            <a:pPr algn="ctr"/>
            <a:r>
              <a:rPr lang="es-ES" sz="1200" b="1" dirty="0">
                <a:latin typeface="Arial Narrow" pitchFamily="34" charset="0"/>
                <a:cs typeface="Lato Regular"/>
              </a:rPr>
              <a:t>VALIDACIÓN TÉCNICA E IDENTIFICACIÓN DE PASIVOS: </a:t>
            </a:r>
          </a:p>
        </p:txBody>
      </p:sp>
      <p:sp>
        <p:nvSpPr>
          <p:cNvPr id="37" name="36 Rectángulo"/>
          <p:cNvSpPr/>
          <p:nvPr/>
        </p:nvSpPr>
        <p:spPr>
          <a:xfrm>
            <a:off x="6495587" y="1444217"/>
            <a:ext cx="997129" cy="2790848"/>
          </a:xfrm>
          <a:prstGeom prst="rect">
            <a:avLst/>
          </a:prstGeom>
          <a:solidFill>
            <a:schemeClr val="accent3">
              <a:lumMod val="60000"/>
              <a:lumOff val="4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Identificados</a:t>
            </a:r>
          </a:p>
        </p:txBody>
      </p:sp>
      <p:sp>
        <p:nvSpPr>
          <p:cNvPr id="38" name="37 Rectángulo"/>
          <p:cNvSpPr/>
          <p:nvPr/>
        </p:nvSpPr>
        <p:spPr>
          <a:xfrm>
            <a:off x="6495586" y="4284907"/>
            <a:ext cx="997129" cy="2285319"/>
          </a:xfrm>
          <a:prstGeom prst="rect">
            <a:avLst/>
          </a:prstGeom>
          <a:solidFill>
            <a:schemeClr val="accent3">
              <a:lumMod val="60000"/>
              <a:lumOff val="4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En identificación</a:t>
            </a:r>
          </a:p>
        </p:txBody>
      </p:sp>
      <p:sp>
        <p:nvSpPr>
          <p:cNvPr id="82" name="81 Rectángulo"/>
          <p:cNvSpPr/>
          <p:nvPr/>
        </p:nvSpPr>
        <p:spPr>
          <a:xfrm>
            <a:off x="1529030" y="1441336"/>
            <a:ext cx="1164747" cy="5139463"/>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1400" dirty="0">
              <a:ln w="0"/>
              <a:solidFill>
                <a:schemeClr val="tx1"/>
              </a:solidFill>
              <a:effectLst>
                <a:outerShdw blurRad="38100" dist="19050" dir="2700000" algn="tl" rotWithShape="0">
                  <a:schemeClr val="dk1">
                    <a:alpha val="40000"/>
                  </a:schemeClr>
                </a:outerShdw>
              </a:effectLst>
              <a:latin typeface="Arial Narrow" pitchFamily="34" charset="0"/>
            </a:endParaRPr>
          </a:p>
          <a:p>
            <a:pPr algn="ctr"/>
            <a:r>
              <a:rPr lang="es-CO" sz="1600" b="1" dirty="0">
                <a:ln w="0"/>
                <a:solidFill>
                  <a:schemeClr val="tx1"/>
                </a:solidFill>
                <a:effectLst>
                  <a:outerShdw blurRad="38100" dist="19050" dir="2700000" algn="tl" rotWithShape="0">
                    <a:schemeClr val="dk1">
                      <a:alpha val="40000"/>
                    </a:schemeClr>
                  </a:outerShdw>
                </a:effectLst>
                <a:latin typeface="Arial Narrow" pitchFamily="34" charset="0"/>
              </a:rPr>
              <a:t>3.139</a:t>
            </a:r>
          </a:p>
          <a:p>
            <a:pPr algn="ctr"/>
            <a:r>
              <a:rPr lang="es-CO" sz="1600" dirty="0">
                <a:ln w="0"/>
                <a:solidFill>
                  <a:schemeClr val="tx1"/>
                </a:solidFill>
                <a:effectLst>
                  <a:outerShdw blurRad="38100" dist="19050" dir="2700000" algn="tl" rotWithShape="0">
                    <a:schemeClr val="dk1">
                      <a:alpha val="40000"/>
                    </a:schemeClr>
                  </a:outerShdw>
                </a:effectLst>
                <a:latin typeface="Arial Narrow" pitchFamily="34" charset="0"/>
              </a:rPr>
              <a:t>Activos</a:t>
            </a:r>
          </a:p>
        </p:txBody>
      </p:sp>
      <p:cxnSp>
        <p:nvCxnSpPr>
          <p:cNvPr id="74" name="73 Conector recto"/>
          <p:cNvCxnSpPr/>
          <p:nvPr/>
        </p:nvCxnSpPr>
        <p:spPr>
          <a:xfrm>
            <a:off x="2721772" y="596339"/>
            <a:ext cx="0" cy="579600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63" name="CuadroTexto 4"/>
          <p:cNvSpPr txBox="1"/>
          <p:nvPr/>
        </p:nvSpPr>
        <p:spPr>
          <a:xfrm>
            <a:off x="8682192" y="665359"/>
            <a:ext cx="1121288" cy="461665"/>
          </a:xfrm>
          <a:prstGeom prst="rect">
            <a:avLst/>
          </a:prstGeom>
          <a:noFill/>
        </p:spPr>
        <p:txBody>
          <a:bodyPr wrap="square" rtlCol="0">
            <a:spAutoFit/>
          </a:bodyPr>
          <a:lstStyle/>
          <a:p>
            <a:pPr algn="ctr"/>
            <a:r>
              <a:rPr lang="es-ES" sz="1200" b="1" dirty="0">
                <a:latin typeface="Arial Narrow" pitchFamily="34" charset="0"/>
                <a:cs typeface="Lato Regular"/>
              </a:rPr>
              <a:t>ENTREGADOS A CISA: </a:t>
            </a:r>
          </a:p>
        </p:txBody>
      </p:sp>
      <p:cxnSp>
        <p:nvCxnSpPr>
          <p:cNvPr id="65" name="73 Conector recto"/>
          <p:cNvCxnSpPr/>
          <p:nvPr/>
        </p:nvCxnSpPr>
        <p:spPr>
          <a:xfrm>
            <a:off x="3993099" y="604355"/>
            <a:ext cx="0" cy="579600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66" name="73 Conector recto"/>
          <p:cNvCxnSpPr/>
          <p:nvPr/>
        </p:nvCxnSpPr>
        <p:spPr>
          <a:xfrm>
            <a:off x="8685035" y="626847"/>
            <a:ext cx="0" cy="579600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53" name="29 Rectángulo"/>
          <p:cNvSpPr/>
          <p:nvPr/>
        </p:nvSpPr>
        <p:spPr>
          <a:xfrm>
            <a:off x="7544443" y="3664422"/>
            <a:ext cx="1088860" cy="570644"/>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En revisión: </a:t>
            </a:r>
          </a:p>
        </p:txBody>
      </p:sp>
      <p:sp>
        <p:nvSpPr>
          <p:cNvPr id="51" name="26 Rectángulo"/>
          <p:cNvSpPr/>
          <p:nvPr/>
        </p:nvSpPr>
        <p:spPr>
          <a:xfrm>
            <a:off x="7529040" y="2470162"/>
            <a:ext cx="1090829" cy="586787"/>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dirty="0">
                <a:ln w="0"/>
                <a:solidFill>
                  <a:schemeClr val="tx1"/>
                </a:solidFill>
                <a:effectLst>
                  <a:outerShdw blurRad="38100" dist="19050" dir="2700000" algn="tl" rotWithShape="0">
                    <a:schemeClr val="dk1">
                      <a:alpha val="40000"/>
                    </a:schemeClr>
                  </a:outerShdw>
                </a:effectLst>
                <a:latin typeface="Arial Narrow" pitchFamily="34" charset="0"/>
              </a:rPr>
              <a:t>Saneamiento: </a:t>
            </a:r>
          </a:p>
          <a:p>
            <a:pPr algn="ctr"/>
            <a:r>
              <a:rPr lang="es-CO" sz="2400" dirty="0">
                <a:ln w="0"/>
                <a:solidFill>
                  <a:schemeClr val="tx1"/>
                </a:solidFill>
                <a:effectLst>
                  <a:outerShdw blurRad="38100" dist="19050" dir="2700000" algn="tl" rotWithShape="0">
                    <a:schemeClr val="dk1">
                      <a:alpha val="40000"/>
                    </a:schemeClr>
                  </a:outerShdw>
                </a:effectLst>
                <a:latin typeface="Arial Narrow" pitchFamily="34" charset="0"/>
              </a:rPr>
              <a:t> </a:t>
            </a:r>
          </a:p>
        </p:txBody>
      </p:sp>
      <p:sp>
        <p:nvSpPr>
          <p:cNvPr id="73" name="CuadroTexto 4"/>
          <p:cNvSpPr txBox="1"/>
          <p:nvPr/>
        </p:nvSpPr>
        <p:spPr>
          <a:xfrm>
            <a:off x="6486871" y="1251031"/>
            <a:ext cx="895423" cy="246221"/>
          </a:xfrm>
          <a:prstGeom prst="rect">
            <a:avLst/>
          </a:prstGeom>
          <a:noFill/>
        </p:spPr>
        <p:txBody>
          <a:bodyPr wrap="square" rtlCol="0">
            <a:spAutoFit/>
          </a:bodyPr>
          <a:lstStyle/>
          <a:p>
            <a:pPr algn="ctr"/>
            <a:r>
              <a:rPr lang="es-ES" sz="1000" b="1" dirty="0">
                <a:solidFill>
                  <a:schemeClr val="tx2"/>
                </a:solidFill>
                <a:latin typeface="Arial Narrow" pitchFamily="34" charset="0"/>
                <a:cs typeface="Lato Regular"/>
              </a:rPr>
              <a:t>PASIVOS </a:t>
            </a:r>
          </a:p>
        </p:txBody>
      </p:sp>
      <p:sp>
        <p:nvSpPr>
          <p:cNvPr id="75" name="CuadroTexto 4"/>
          <p:cNvSpPr txBox="1"/>
          <p:nvPr/>
        </p:nvSpPr>
        <p:spPr>
          <a:xfrm>
            <a:off x="7702169" y="1268570"/>
            <a:ext cx="895423" cy="246221"/>
          </a:xfrm>
          <a:prstGeom prst="rect">
            <a:avLst/>
          </a:prstGeom>
          <a:noFill/>
        </p:spPr>
        <p:txBody>
          <a:bodyPr wrap="square" rtlCol="0">
            <a:spAutoFit/>
          </a:bodyPr>
          <a:lstStyle/>
          <a:p>
            <a:pPr algn="ctr"/>
            <a:r>
              <a:rPr lang="es-ES" sz="1000" b="1" dirty="0">
                <a:solidFill>
                  <a:schemeClr val="tx2"/>
                </a:solidFill>
                <a:latin typeface="Arial Narrow" pitchFamily="34" charset="0"/>
                <a:cs typeface="Lato Regular"/>
              </a:rPr>
              <a:t>AVALÚOS</a:t>
            </a:r>
          </a:p>
        </p:txBody>
      </p:sp>
      <p:sp>
        <p:nvSpPr>
          <p:cNvPr id="76" name="25 Rectángulo"/>
          <p:cNvSpPr/>
          <p:nvPr/>
        </p:nvSpPr>
        <p:spPr>
          <a:xfrm>
            <a:off x="2763749" y="5949795"/>
            <a:ext cx="1172259" cy="627052"/>
          </a:xfrm>
          <a:prstGeom prst="rect">
            <a:avLst/>
          </a:prstGeom>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205</a:t>
            </a:r>
          </a:p>
          <a:p>
            <a:pPr algn="ctr"/>
            <a:r>
              <a:rPr lang="es-CO" sz="1200" b="1" dirty="0">
                <a:solidFill>
                  <a:schemeClr val="tx1"/>
                </a:solidFill>
                <a:latin typeface="Arial Narrow" pitchFamily="34" charset="0"/>
              </a:rPr>
              <a:t>En estudio</a:t>
            </a:r>
            <a:endParaRPr lang="es-CO" sz="1051" b="1" dirty="0">
              <a:solidFill>
                <a:schemeClr val="tx1"/>
              </a:solidFill>
              <a:latin typeface="Arial Narrow" pitchFamily="34" charset="0"/>
            </a:endParaRPr>
          </a:p>
        </p:txBody>
      </p:sp>
      <p:sp>
        <p:nvSpPr>
          <p:cNvPr id="77" name="CuadroTexto 4"/>
          <p:cNvSpPr txBox="1"/>
          <p:nvPr/>
        </p:nvSpPr>
        <p:spPr>
          <a:xfrm>
            <a:off x="3994471" y="801733"/>
            <a:ext cx="1185000" cy="461665"/>
          </a:xfrm>
          <a:prstGeom prst="rect">
            <a:avLst/>
          </a:prstGeom>
          <a:noFill/>
        </p:spPr>
        <p:txBody>
          <a:bodyPr wrap="square" rtlCol="0">
            <a:spAutoFit/>
          </a:bodyPr>
          <a:lstStyle/>
          <a:p>
            <a:pPr algn="ctr"/>
            <a:r>
              <a:rPr lang="es-ES" sz="1200" b="1" dirty="0">
                <a:latin typeface="Arial Narrow" pitchFamily="34" charset="0"/>
                <a:cs typeface="Lato Regular"/>
              </a:rPr>
              <a:t>Configuración de causal</a:t>
            </a:r>
          </a:p>
        </p:txBody>
      </p:sp>
      <p:sp>
        <p:nvSpPr>
          <p:cNvPr id="78" name="81 Rectángulo"/>
          <p:cNvSpPr/>
          <p:nvPr/>
        </p:nvSpPr>
        <p:spPr>
          <a:xfrm>
            <a:off x="4025087" y="1437384"/>
            <a:ext cx="1164747" cy="2763584"/>
          </a:xfrm>
          <a:prstGeom prst="rect">
            <a:avLst/>
          </a:prstGeom>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1.463</a:t>
            </a:r>
          </a:p>
          <a:p>
            <a:pPr algn="ctr"/>
            <a:r>
              <a:rPr lang="es-CO" sz="1400" b="1" dirty="0">
                <a:solidFill>
                  <a:schemeClr val="tx1"/>
                </a:solidFill>
                <a:latin typeface="Arial Narrow" pitchFamily="34" charset="0"/>
              </a:rPr>
              <a:t>Con configuración de causal</a:t>
            </a:r>
          </a:p>
        </p:txBody>
      </p:sp>
      <p:cxnSp>
        <p:nvCxnSpPr>
          <p:cNvPr id="79" name="73 Conector recto"/>
          <p:cNvCxnSpPr/>
          <p:nvPr/>
        </p:nvCxnSpPr>
        <p:spPr>
          <a:xfrm>
            <a:off x="5218923" y="637487"/>
            <a:ext cx="0" cy="579600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89" name="CuadroTexto 4"/>
          <p:cNvSpPr txBox="1"/>
          <p:nvPr/>
        </p:nvSpPr>
        <p:spPr>
          <a:xfrm>
            <a:off x="5220300" y="609582"/>
            <a:ext cx="1185000" cy="830997"/>
          </a:xfrm>
          <a:prstGeom prst="rect">
            <a:avLst/>
          </a:prstGeom>
          <a:noFill/>
        </p:spPr>
        <p:txBody>
          <a:bodyPr wrap="square" rtlCol="0">
            <a:spAutoFit/>
          </a:bodyPr>
          <a:lstStyle/>
          <a:p>
            <a:pPr algn="ctr"/>
            <a:r>
              <a:rPr lang="es-ES" sz="1200" b="1" dirty="0">
                <a:latin typeface="Arial Narrow" pitchFamily="34" charset="0"/>
                <a:cs typeface="Lato Regular"/>
              </a:rPr>
              <a:t>Aprobación Comité Externo de Enajenación Temprana</a:t>
            </a:r>
          </a:p>
        </p:txBody>
      </p:sp>
      <p:sp>
        <p:nvSpPr>
          <p:cNvPr id="90" name="81 Rectángulo"/>
          <p:cNvSpPr/>
          <p:nvPr/>
        </p:nvSpPr>
        <p:spPr>
          <a:xfrm>
            <a:off x="5264167" y="1430763"/>
            <a:ext cx="1164747" cy="2804305"/>
          </a:xfrm>
          <a:prstGeom prst="rect">
            <a:avLst/>
          </a:prstGeom>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1400" b="1" dirty="0">
              <a:solidFill>
                <a:schemeClr val="tx1"/>
              </a:solidFill>
              <a:latin typeface="Arial Narrow" pitchFamily="34" charset="0"/>
            </a:endParaRPr>
          </a:p>
          <a:p>
            <a:pPr algn="ctr"/>
            <a:r>
              <a:rPr lang="es-CO" sz="1400" b="1" dirty="0">
                <a:solidFill>
                  <a:schemeClr val="tx1"/>
                </a:solidFill>
                <a:latin typeface="Arial Narrow" pitchFamily="34" charset="0"/>
              </a:rPr>
              <a:t>Aprobados</a:t>
            </a:r>
          </a:p>
        </p:txBody>
      </p:sp>
      <p:cxnSp>
        <p:nvCxnSpPr>
          <p:cNvPr id="91" name="73 Conector recto"/>
          <p:cNvCxnSpPr/>
          <p:nvPr/>
        </p:nvCxnSpPr>
        <p:spPr>
          <a:xfrm>
            <a:off x="6451379" y="637487"/>
            <a:ext cx="0" cy="579600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92" name="81 Rectángulo"/>
          <p:cNvSpPr/>
          <p:nvPr/>
        </p:nvSpPr>
        <p:spPr>
          <a:xfrm>
            <a:off x="8729613" y="1450643"/>
            <a:ext cx="1164747" cy="5139463"/>
          </a:xfrm>
          <a:prstGeom prst="rect">
            <a:avLst/>
          </a:prstGeom>
          <a:solidFill>
            <a:schemeClr val="accent3">
              <a:lumMod val="60000"/>
              <a:lumOff val="40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1400" b="1" dirty="0">
              <a:solidFill>
                <a:schemeClr val="bg1"/>
              </a:solidFill>
              <a:latin typeface="Arial Narrow" pitchFamily="34" charset="0"/>
            </a:endParaRPr>
          </a:p>
          <a:p>
            <a:pPr algn="ctr"/>
            <a:endParaRPr lang="es-CO" sz="1600" dirty="0">
              <a:solidFill>
                <a:schemeClr val="bg1"/>
              </a:solidFill>
              <a:latin typeface="Arial Narrow" pitchFamily="34" charset="0"/>
            </a:endParaRPr>
          </a:p>
        </p:txBody>
      </p:sp>
      <p:sp>
        <p:nvSpPr>
          <p:cNvPr id="35" name="81 Rectángulo"/>
          <p:cNvSpPr/>
          <p:nvPr/>
        </p:nvSpPr>
        <p:spPr>
          <a:xfrm>
            <a:off x="4018691" y="4235068"/>
            <a:ext cx="1164747" cy="2335157"/>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xxx</a:t>
            </a:r>
          </a:p>
          <a:p>
            <a:pPr algn="ctr"/>
            <a:r>
              <a:rPr lang="es-CO" sz="1200" b="1" dirty="0">
                <a:solidFill>
                  <a:schemeClr val="tx1"/>
                </a:solidFill>
                <a:latin typeface="Arial Narrow" pitchFamily="34" charset="0"/>
              </a:rPr>
              <a:t>Sin configuración de causal</a:t>
            </a:r>
          </a:p>
        </p:txBody>
      </p:sp>
      <p:sp>
        <p:nvSpPr>
          <p:cNvPr id="39" name="81 Rectángulo"/>
          <p:cNvSpPr/>
          <p:nvPr/>
        </p:nvSpPr>
        <p:spPr>
          <a:xfrm>
            <a:off x="5242911" y="4284907"/>
            <a:ext cx="1164747" cy="2285319"/>
          </a:xfrm>
          <a:prstGeom prst="rect">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1600" b="1" dirty="0">
              <a:solidFill>
                <a:schemeClr val="tx1"/>
              </a:solidFill>
              <a:latin typeface="Arial Narrow" pitchFamily="34" charset="0"/>
            </a:endParaRPr>
          </a:p>
          <a:p>
            <a:pPr algn="ctr"/>
            <a:r>
              <a:rPr lang="es-CO" sz="1200" b="1" dirty="0">
                <a:solidFill>
                  <a:schemeClr val="tx1"/>
                </a:solidFill>
                <a:latin typeface="Arial Narrow" pitchFamily="34" charset="0"/>
              </a:rPr>
              <a:t>No</a:t>
            </a:r>
            <a:r>
              <a:rPr lang="es-CO" sz="1600" b="1" dirty="0">
                <a:solidFill>
                  <a:schemeClr val="tx1"/>
                </a:solidFill>
                <a:latin typeface="Arial Narrow" pitchFamily="34" charset="0"/>
              </a:rPr>
              <a:t> </a:t>
            </a:r>
            <a:r>
              <a:rPr lang="es-CO" sz="1200" b="1" dirty="0">
                <a:solidFill>
                  <a:schemeClr val="tx1"/>
                </a:solidFill>
                <a:latin typeface="Arial Narrow" pitchFamily="34" charset="0"/>
              </a:rPr>
              <a:t>Aprobados</a:t>
            </a:r>
            <a:endParaRPr lang="es-CO" sz="1600" b="1" dirty="0">
              <a:solidFill>
                <a:schemeClr val="tx1"/>
              </a:solidFill>
              <a:latin typeface="Arial Narrow" pitchFamily="34" charset="0"/>
            </a:endParaRPr>
          </a:p>
        </p:txBody>
      </p:sp>
    </p:spTree>
    <p:extLst>
      <p:ext uri="{BB962C8B-B14F-4D97-AF65-F5344CB8AC3E}">
        <p14:creationId xmlns:p14="http://schemas.microsoft.com/office/powerpoint/2010/main" val="1672324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nvPr>
        </p:nvGraphicFramePr>
        <p:xfrm>
          <a:off x="2263487" y="1908753"/>
          <a:ext cx="7886700" cy="33375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271605134"/>
                    </a:ext>
                  </a:extLst>
                </a:gridCol>
                <a:gridCol w="2628900">
                  <a:extLst>
                    <a:ext uri="{9D8B030D-6E8A-4147-A177-3AD203B41FA5}">
                      <a16:colId xmlns:a16="http://schemas.microsoft.com/office/drawing/2014/main" val="3891308779"/>
                    </a:ext>
                  </a:extLst>
                </a:gridCol>
                <a:gridCol w="2628900">
                  <a:extLst>
                    <a:ext uri="{9D8B030D-6E8A-4147-A177-3AD203B41FA5}">
                      <a16:colId xmlns:a16="http://schemas.microsoft.com/office/drawing/2014/main" val="3138959804"/>
                    </a:ext>
                  </a:extLst>
                </a:gridCol>
              </a:tblGrid>
              <a:tr h="370840">
                <a:tc>
                  <a:txBody>
                    <a:bodyPr/>
                    <a:lstStyle/>
                    <a:p>
                      <a:r>
                        <a:rPr lang="es-ES" dirty="0"/>
                        <a:t>Tipo</a:t>
                      </a:r>
                      <a:r>
                        <a:rPr lang="es-ES" baseline="0" dirty="0"/>
                        <a:t> de Muebles</a:t>
                      </a:r>
                      <a:endParaRPr lang="es-CO" dirty="0"/>
                    </a:p>
                  </a:txBody>
                  <a:tcPr/>
                </a:tc>
                <a:tc>
                  <a:txBody>
                    <a:bodyPr/>
                    <a:lstStyle/>
                    <a:p>
                      <a:r>
                        <a:rPr lang="es-ES" dirty="0"/>
                        <a:t>2017</a:t>
                      </a:r>
                      <a:endParaRPr lang="es-CO" dirty="0"/>
                    </a:p>
                  </a:txBody>
                  <a:tcPr/>
                </a:tc>
                <a:tc>
                  <a:txBody>
                    <a:bodyPr/>
                    <a:lstStyle/>
                    <a:p>
                      <a:r>
                        <a:rPr lang="es-ES" dirty="0"/>
                        <a:t>2018</a:t>
                      </a:r>
                      <a:endParaRPr lang="es-CO" dirty="0"/>
                    </a:p>
                  </a:txBody>
                  <a:tcPr/>
                </a:tc>
                <a:extLst>
                  <a:ext uri="{0D108BD9-81ED-4DB2-BD59-A6C34878D82A}">
                    <a16:rowId xmlns:a16="http://schemas.microsoft.com/office/drawing/2014/main" val="3909599582"/>
                  </a:ext>
                </a:extLst>
              </a:tr>
              <a:tr h="370840">
                <a:tc>
                  <a:txBody>
                    <a:bodyPr/>
                    <a:lstStyle/>
                    <a:p>
                      <a:r>
                        <a:rPr lang="es-ES" dirty="0"/>
                        <a:t>Motonaves</a:t>
                      </a:r>
                      <a:endParaRPr lang="es-CO" dirty="0"/>
                    </a:p>
                  </a:txBody>
                  <a:tcPr/>
                </a:tc>
                <a:tc>
                  <a:txBody>
                    <a:bodyPr/>
                    <a:lstStyle/>
                    <a:p>
                      <a:pPr algn="ctr"/>
                      <a:endParaRPr lang="es-CO" dirty="0"/>
                    </a:p>
                  </a:txBody>
                  <a:tcPr/>
                </a:tc>
                <a:tc>
                  <a:txBody>
                    <a:bodyPr/>
                    <a:lstStyle/>
                    <a:p>
                      <a:pPr algn="ctr"/>
                      <a:r>
                        <a:rPr lang="es-ES" dirty="0"/>
                        <a:t>9</a:t>
                      </a:r>
                      <a:endParaRPr lang="es-CO" dirty="0"/>
                    </a:p>
                  </a:txBody>
                  <a:tcPr/>
                </a:tc>
                <a:extLst>
                  <a:ext uri="{0D108BD9-81ED-4DB2-BD59-A6C34878D82A}">
                    <a16:rowId xmlns:a16="http://schemas.microsoft.com/office/drawing/2014/main" val="2556194026"/>
                  </a:ext>
                </a:extLst>
              </a:tr>
              <a:tr h="370840">
                <a:tc>
                  <a:txBody>
                    <a:bodyPr/>
                    <a:lstStyle/>
                    <a:p>
                      <a:r>
                        <a:rPr lang="es-ES" dirty="0"/>
                        <a:t>Aeronaves</a:t>
                      </a:r>
                      <a:endParaRPr lang="es-CO" dirty="0"/>
                    </a:p>
                  </a:txBody>
                  <a:tcPr/>
                </a:tc>
                <a:tc>
                  <a:txBody>
                    <a:bodyPr/>
                    <a:lstStyle/>
                    <a:p>
                      <a:pPr algn="ctr"/>
                      <a:endParaRPr lang="es-CO" dirty="0"/>
                    </a:p>
                  </a:txBody>
                  <a:tcPr/>
                </a:tc>
                <a:tc>
                  <a:txBody>
                    <a:bodyPr/>
                    <a:lstStyle/>
                    <a:p>
                      <a:pPr algn="ctr"/>
                      <a:r>
                        <a:rPr lang="es-ES" dirty="0"/>
                        <a:t>2</a:t>
                      </a:r>
                      <a:endParaRPr lang="es-CO" dirty="0"/>
                    </a:p>
                  </a:txBody>
                  <a:tcPr/>
                </a:tc>
                <a:extLst>
                  <a:ext uri="{0D108BD9-81ED-4DB2-BD59-A6C34878D82A}">
                    <a16:rowId xmlns:a16="http://schemas.microsoft.com/office/drawing/2014/main" val="128206718"/>
                  </a:ext>
                </a:extLst>
              </a:tr>
              <a:tr h="370840">
                <a:tc>
                  <a:txBody>
                    <a:bodyPr/>
                    <a:lstStyle/>
                    <a:p>
                      <a:r>
                        <a:rPr lang="es-ES" dirty="0"/>
                        <a:t>Vehículos </a:t>
                      </a:r>
                      <a:endParaRPr lang="es-CO" dirty="0"/>
                    </a:p>
                  </a:txBody>
                  <a:tcPr/>
                </a:tc>
                <a:tc>
                  <a:txBody>
                    <a:bodyPr/>
                    <a:lstStyle/>
                    <a:p>
                      <a:pPr algn="ctr"/>
                      <a:endParaRPr lang="es-CO" dirty="0"/>
                    </a:p>
                  </a:txBody>
                  <a:tcPr/>
                </a:tc>
                <a:tc>
                  <a:txBody>
                    <a:bodyPr/>
                    <a:lstStyle/>
                    <a:p>
                      <a:pPr algn="ctr"/>
                      <a:r>
                        <a:rPr lang="es-ES" dirty="0"/>
                        <a:t>100</a:t>
                      </a:r>
                      <a:endParaRPr lang="es-CO" dirty="0"/>
                    </a:p>
                  </a:txBody>
                  <a:tcPr/>
                </a:tc>
                <a:extLst>
                  <a:ext uri="{0D108BD9-81ED-4DB2-BD59-A6C34878D82A}">
                    <a16:rowId xmlns:a16="http://schemas.microsoft.com/office/drawing/2014/main" val="3561008474"/>
                  </a:ext>
                </a:extLst>
              </a:tr>
              <a:tr h="370840">
                <a:tc>
                  <a:txBody>
                    <a:bodyPr/>
                    <a:lstStyle/>
                    <a:p>
                      <a:r>
                        <a:rPr lang="es-ES" dirty="0" err="1"/>
                        <a:t>Chatarrización</a:t>
                      </a:r>
                      <a:endParaRPr lang="es-CO" dirty="0"/>
                    </a:p>
                  </a:txBody>
                  <a:tcPr/>
                </a:tc>
                <a:tc>
                  <a:txBody>
                    <a:bodyPr/>
                    <a:lstStyle/>
                    <a:p>
                      <a:pPr algn="ctr"/>
                      <a:endParaRPr lang="es-CO" dirty="0"/>
                    </a:p>
                  </a:txBody>
                  <a:tcPr/>
                </a:tc>
                <a:tc>
                  <a:txBody>
                    <a:bodyPr/>
                    <a:lstStyle/>
                    <a:p>
                      <a:pPr algn="ctr"/>
                      <a:r>
                        <a:rPr lang="es-ES" dirty="0"/>
                        <a:t>1098</a:t>
                      </a:r>
                      <a:endParaRPr lang="es-CO" dirty="0"/>
                    </a:p>
                  </a:txBody>
                  <a:tcPr/>
                </a:tc>
                <a:extLst>
                  <a:ext uri="{0D108BD9-81ED-4DB2-BD59-A6C34878D82A}">
                    <a16:rowId xmlns:a16="http://schemas.microsoft.com/office/drawing/2014/main" val="4206018569"/>
                  </a:ext>
                </a:extLst>
              </a:tr>
              <a:tr h="370840">
                <a:tc>
                  <a:txBody>
                    <a:bodyPr/>
                    <a:lstStyle/>
                    <a:p>
                      <a:r>
                        <a:rPr lang="es-ES" dirty="0"/>
                        <a:t>Semovientes</a:t>
                      </a:r>
                      <a:endParaRPr lang="es-CO" dirty="0"/>
                    </a:p>
                  </a:txBody>
                  <a:tcPr/>
                </a:tc>
                <a:tc>
                  <a:txBody>
                    <a:bodyPr/>
                    <a:lstStyle/>
                    <a:p>
                      <a:pPr algn="ctr"/>
                      <a:r>
                        <a:rPr lang="es-ES" dirty="0"/>
                        <a:t>697</a:t>
                      </a:r>
                      <a:endParaRPr lang="es-CO" dirty="0"/>
                    </a:p>
                  </a:txBody>
                  <a:tcPr/>
                </a:tc>
                <a:tc>
                  <a:txBody>
                    <a:bodyPr/>
                    <a:lstStyle/>
                    <a:p>
                      <a:pPr algn="ctr"/>
                      <a:r>
                        <a:rPr lang="es-ES" dirty="0"/>
                        <a:t>1075</a:t>
                      </a:r>
                      <a:endParaRPr lang="es-CO" dirty="0"/>
                    </a:p>
                  </a:txBody>
                  <a:tcPr/>
                </a:tc>
                <a:extLst>
                  <a:ext uri="{0D108BD9-81ED-4DB2-BD59-A6C34878D82A}">
                    <a16:rowId xmlns:a16="http://schemas.microsoft.com/office/drawing/2014/main" val="907685248"/>
                  </a:ext>
                </a:extLst>
              </a:tr>
              <a:tr h="370840">
                <a:tc>
                  <a:txBody>
                    <a:bodyPr/>
                    <a:lstStyle/>
                    <a:p>
                      <a:r>
                        <a:rPr lang="es-ES" dirty="0"/>
                        <a:t>Sustancias</a:t>
                      </a:r>
                      <a:endParaRPr lang="es-CO" dirty="0"/>
                    </a:p>
                  </a:txBody>
                  <a:tcPr/>
                </a:tc>
                <a:tc>
                  <a:txBody>
                    <a:bodyPr/>
                    <a:lstStyle/>
                    <a:p>
                      <a:pPr algn="ctr"/>
                      <a:r>
                        <a:rPr lang="es-ES" dirty="0"/>
                        <a:t>295</a:t>
                      </a:r>
                      <a:endParaRPr lang="es-CO" dirty="0"/>
                    </a:p>
                  </a:txBody>
                  <a:tcPr/>
                </a:tc>
                <a:tc>
                  <a:txBody>
                    <a:bodyPr/>
                    <a:lstStyle/>
                    <a:p>
                      <a:pPr algn="ctr"/>
                      <a:endParaRPr lang="es-CO" dirty="0"/>
                    </a:p>
                  </a:txBody>
                  <a:tcPr/>
                </a:tc>
                <a:extLst>
                  <a:ext uri="{0D108BD9-81ED-4DB2-BD59-A6C34878D82A}">
                    <a16:rowId xmlns:a16="http://schemas.microsoft.com/office/drawing/2014/main" val="2963264775"/>
                  </a:ext>
                </a:extLst>
              </a:tr>
              <a:tr h="370840">
                <a:tc>
                  <a:txBody>
                    <a:bodyPr/>
                    <a:lstStyle/>
                    <a:p>
                      <a:r>
                        <a:rPr lang="es-ES" dirty="0"/>
                        <a:t>Joyas</a:t>
                      </a:r>
                      <a:endParaRPr lang="es-CO" dirty="0"/>
                    </a:p>
                  </a:txBody>
                  <a:tcPr/>
                </a:tc>
                <a:tc>
                  <a:txBody>
                    <a:bodyPr/>
                    <a:lstStyle/>
                    <a:p>
                      <a:pPr algn="ctr"/>
                      <a:endParaRPr lang="es-CO" dirty="0"/>
                    </a:p>
                  </a:txBody>
                  <a:tcPr/>
                </a:tc>
                <a:tc>
                  <a:txBody>
                    <a:bodyPr/>
                    <a:lstStyle/>
                    <a:p>
                      <a:pPr algn="ctr"/>
                      <a:r>
                        <a:rPr lang="es-ES" dirty="0"/>
                        <a:t>1924</a:t>
                      </a:r>
                      <a:endParaRPr lang="es-CO" dirty="0"/>
                    </a:p>
                  </a:txBody>
                  <a:tcPr/>
                </a:tc>
                <a:extLst>
                  <a:ext uri="{0D108BD9-81ED-4DB2-BD59-A6C34878D82A}">
                    <a16:rowId xmlns:a16="http://schemas.microsoft.com/office/drawing/2014/main" val="4003744703"/>
                  </a:ext>
                </a:extLst>
              </a:tr>
              <a:tr h="370840">
                <a:tc>
                  <a:txBody>
                    <a:bodyPr/>
                    <a:lstStyle/>
                    <a:p>
                      <a:r>
                        <a:rPr lang="es-ES" dirty="0"/>
                        <a:t>Arte</a:t>
                      </a:r>
                      <a:endParaRPr lang="es-CO" dirty="0"/>
                    </a:p>
                  </a:txBody>
                  <a:tcPr/>
                </a:tc>
                <a:tc>
                  <a:txBody>
                    <a:bodyPr/>
                    <a:lstStyle/>
                    <a:p>
                      <a:pPr algn="ctr"/>
                      <a:endParaRPr lang="es-CO" dirty="0"/>
                    </a:p>
                  </a:txBody>
                  <a:tcPr/>
                </a:tc>
                <a:tc>
                  <a:txBody>
                    <a:bodyPr/>
                    <a:lstStyle/>
                    <a:p>
                      <a:pPr algn="ctr"/>
                      <a:r>
                        <a:rPr lang="es-ES" dirty="0"/>
                        <a:t>56</a:t>
                      </a:r>
                      <a:endParaRPr lang="es-CO" dirty="0"/>
                    </a:p>
                  </a:txBody>
                  <a:tcPr/>
                </a:tc>
                <a:extLst>
                  <a:ext uri="{0D108BD9-81ED-4DB2-BD59-A6C34878D82A}">
                    <a16:rowId xmlns:a16="http://schemas.microsoft.com/office/drawing/2014/main" val="4175224997"/>
                  </a:ext>
                </a:extLst>
              </a:tr>
            </a:tbl>
          </a:graphicData>
        </a:graphic>
      </p:graphicFrame>
      <p:sp>
        <p:nvSpPr>
          <p:cNvPr id="6" name="Rectángulo 9"/>
          <p:cNvSpPr/>
          <p:nvPr/>
        </p:nvSpPr>
        <p:spPr>
          <a:xfrm>
            <a:off x="0" y="3"/>
            <a:ext cx="12192000" cy="10390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802" y="28047"/>
            <a:ext cx="1816430" cy="872498"/>
          </a:xfrm>
          <a:prstGeom prst="rect">
            <a:avLst/>
          </a:prstGeom>
        </p:spPr>
      </p:pic>
      <p:sp>
        <p:nvSpPr>
          <p:cNvPr id="8" name="CuadroTexto 4"/>
          <p:cNvSpPr txBox="1"/>
          <p:nvPr/>
        </p:nvSpPr>
        <p:spPr>
          <a:xfrm>
            <a:off x="6260894" y="-10550"/>
            <a:ext cx="4206875" cy="646331"/>
          </a:xfrm>
          <a:prstGeom prst="rect">
            <a:avLst/>
          </a:prstGeom>
          <a:noFill/>
        </p:spPr>
        <p:txBody>
          <a:bodyPr wrap="square" rtlCol="0">
            <a:spAutoFit/>
          </a:bodyPr>
          <a:lstStyle/>
          <a:p>
            <a:pPr algn="r"/>
            <a:r>
              <a:rPr lang="es-ES" b="1" dirty="0">
                <a:solidFill>
                  <a:schemeClr val="bg1"/>
                </a:solidFill>
                <a:latin typeface="Arial Narrow" pitchFamily="34" charset="0"/>
                <a:cs typeface="Lato Regular"/>
              </a:rPr>
              <a:t>IDENTIFICACIÓN DE MUEBLES PARA ENAJENACIÓN TEMPRANA</a:t>
            </a:r>
          </a:p>
        </p:txBody>
      </p:sp>
      <p:sp>
        <p:nvSpPr>
          <p:cNvPr id="9" name="CuadroTexto 8"/>
          <p:cNvSpPr txBox="1"/>
          <p:nvPr/>
        </p:nvSpPr>
        <p:spPr>
          <a:xfrm>
            <a:off x="2317545" y="5246314"/>
            <a:ext cx="6838951" cy="276999"/>
          </a:xfrm>
          <a:prstGeom prst="rect">
            <a:avLst/>
          </a:prstGeom>
          <a:noFill/>
        </p:spPr>
        <p:txBody>
          <a:bodyPr wrap="square" rtlCol="0">
            <a:spAutoFit/>
          </a:bodyPr>
          <a:lstStyle/>
          <a:p>
            <a:r>
              <a:rPr lang="es-ES" sz="1200" dirty="0"/>
              <a:t>Vicepresidencia de Bienes Muebles e Inmuebles (2017)</a:t>
            </a:r>
            <a:endParaRPr lang="es-CO" sz="1200" dirty="0"/>
          </a:p>
        </p:txBody>
      </p:sp>
    </p:spTree>
    <p:extLst>
      <p:ext uri="{BB962C8B-B14F-4D97-AF65-F5344CB8AC3E}">
        <p14:creationId xmlns:p14="http://schemas.microsoft.com/office/powerpoint/2010/main" val="1675446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Análisis de cargas</a:t>
            </a:r>
          </a:p>
          <a:p>
            <a:pPr marL="0" indent="0" algn="r">
              <a:buNone/>
            </a:pPr>
            <a:r>
              <a:rPr lang="es-ES" sz="7200" b="1" dirty="0">
                <a:solidFill>
                  <a:srgbClr val="000090"/>
                </a:solidFill>
              </a:rPr>
              <a:t>Enajenación Temprana</a:t>
            </a:r>
            <a:endParaRPr lang="es-CO" sz="7200" b="1" dirty="0">
              <a:solidFill>
                <a:srgbClr val="000090"/>
              </a:solidFill>
            </a:endParaRPr>
          </a:p>
        </p:txBody>
      </p:sp>
    </p:spTree>
    <p:extLst>
      <p:ext uri="{BB962C8B-B14F-4D97-AF65-F5344CB8AC3E}">
        <p14:creationId xmlns:p14="http://schemas.microsoft.com/office/powerpoint/2010/main" val="2684174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9307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9" name="Rectángulo 18"/>
          <p:cNvSpPr/>
          <p:nvPr/>
        </p:nvSpPr>
        <p:spPr>
          <a:xfrm>
            <a:off x="1748812" y="1190864"/>
            <a:ext cx="117051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Resumen</a:t>
            </a:r>
            <a:endParaRPr lang="es-CO" dirty="0">
              <a:solidFill>
                <a:schemeClr val="accent5"/>
              </a:solidFill>
            </a:endParaRPr>
          </a:p>
        </p:txBody>
      </p:sp>
      <p:sp>
        <p:nvSpPr>
          <p:cNvPr id="3" name="CuadroTexto 2"/>
          <p:cNvSpPr txBox="1"/>
          <p:nvPr/>
        </p:nvSpPr>
        <p:spPr>
          <a:xfrm>
            <a:off x="8141810" y="1427131"/>
            <a:ext cx="1859227" cy="369332"/>
          </a:xfrm>
          <a:prstGeom prst="rect">
            <a:avLst/>
          </a:prstGeom>
          <a:noFill/>
        </p:spPr>
        <p:txBody>
          <a:bodyPr wrap="none" rtlCol="0">
            <a:spAutoFit/>
          </a:bodyPr>
          <a:lstStyle/>
          <a:p>
            <a:r>
              <a:rPr lang="es-CO" b="1" dirty="0"/>
              <a:t>TOTAL FTE: 817.5 </a:t>
            </a:r>
          </a:p>
        </p:txBody>
      </p:sp>
      <p:sp>
        <p:nvSpPr>
          <p:cNvPr id="14" name="1 Rectángulo"/>
          <p:cNvSpPr/>
          <p:nvPr/>
        </p:nvSpPr>
        <p:spPr>
          <a:xfrm>
            <a:off x="6834643" y="304850"/>
            <a:ext cx="3210559" cy="584775"/>
          </a:xfrm>
          <a:prstGeom prst="rect">
            <a:avLst/>
          </a:prstGeom>
        </p:spPr>
        <p:txBody>
          <a:bodyPr wrap="none">
            <a:spAutoFit/>
          </a:bodyPr>
          <a:lstStyle/>
          <a:p>
            <a:r>
              <a:rPr lang="es-CO" sz="3200" b="1" dirty="0">
                <a:solidFill>
                  <a:schemeClr val="bg1"/>
                </a:solidFill>
              </a:rPr>
              <a:t>Análisis de Cargas</a:t>
            </a:r>
          </a:p>
        </p:txBody>
      </p:sp>
      <p:graphicFrame>
        <p:nvGraphicFramePr>
          <p:cNvPr id="17" name="Gráfico 16">
            <a:extLst>
              <a:ext uri="{FF2B5EF4-FFF2-40B4-BE49-F238E27FC236}">
                <a16:creationId xmlns:a16="http://schemas.microsoft.com/office/drawing/2014/main" id="{5D02B130-547E-433F-BFBB-839520734DD4}"/>
              </a:ext>
            </a:extLst>
          </p:cNvPr>
          <p:cNvGraphicFramePr>
            <a:graphicFrameLocks/>
          </p:cNvGraphicFramePr>
          <p:nvPr>
            <p:extLst/>
          </p:nvPr>
        </p:nvGraphicFramePr>
        <p:xfrm>
          <a:off x="1748811" y="1316949"/>
          <a:ext cx="8252226" cy="47794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a 4"/>
          <p:cNvGraphicFramePr>
            <a:graphicFrameLocks noGrp="1"/>
          </p:cNvGraphicFramePr>
          <p:nvPr>
            <p:extLst/>
          </p:nvPr>
        </p:nvGraphicFramePr>
        <p:xfrm>
          <a:off x="2270341" y="2114059"/>
          <a:ext cx="7614376" cy="487680"/>
        </p:xfrm>
        <a:graphic>
          <a:graphicData uri="http://schemas.openxmlformats.org/drawingml/2006/table">
            <a:tbl>
              <a:tblPr firstRow="1" bandRow="1">
                <a:tableStyleId>{5C22544A-7EE6-4342-B048-85BDC9FD1C3A}</a:tableStyleId>
              </a:tblPr>
              <a:tblGrid>
                <a:gridCol w="402910">
                  <a:extLst>
                    <a:ext uri="{9D8B030D-6E8A-4147-A177-3AD203B41FA5}">
                      <a16:colId xmlns:a16="http://schemas.microsoft.com/office/drawing/2014/main" val="3003732346"/>
                    </a:ext>
                  </a:extLst>
                </a:gridCol>
                <a:gridCol w="696327">
                  <a:extLst>
                    <a:ext uri="{9D8B030D-6E8A-4147-A177-3AD203B41FA5}">
                      <a16:colId xmlns:a16="http://schemas.microsoft.com/office/drawing/2014/main" val="4251832762"/>
                    </a:ext>
                  </a:extLst>
                </a:gridCol>
                <a:gridCol w="1082180">
                  <a:extLst>
                    <a:ext uri="{9D8B030D-6E8A-4147-A177-3AD203B41FA5}">
                      <a16:colId xmlns:a16="http://schemas.microsoft.com/office/drawing/2014/main" val="2885010348"/>
                    </a:ext>
                  </a:extLst>
                </a:gridCol>
                <a:gridCol w="1090569">
                  <a:extLst>
                    <a:ext uri="{9D8B030D-6E8A-4147-A177-3AD203B41FA5}">
                      <a16:colId xmlns:a16="http://schemas.microsoft.com/office/drawing/2014/main" val="2676705675"/>
                    </a:ext>
                  </a:extLst>
                </a:gridCol>
                <a:gridCol w="1065401">
                  <a:extLst>
                    <a:ext uri="{9D8B030D-6E8A-4147-A177-3AD203B41FA5}">
                      <a16:colId xmlns:a16="http://schemas.microsoft.com/office/drawing/2014/main" val="3023983010"/>
                    </a:ext>
                  </a:extLst>
                </a:gridCol>
                <a:gridCol w="402672">
                  <a:extLst>
                    <a:ext uri="{9D8B030D-6E8A-4147-A177-3AD203B41FA5}">
                      <a16:colId xmlns:a16="http://schemas.microsoft.com/office/drawing/2014/main" val="2366241088"/>
                    </a:ext>
                  </a:extLst>
                </a:gridCol>
                <a:gridCol w="704675">
                  <a:extLst>
                    <a:ext uri="{9D8B030D-6E8A-4147-A177-3AD203B41FA5}">
                      <a16:colId xmlns:a16="http://schemas.microsoft.com/office/drawing/2014/main" val="4269158319"/>
                    </a:ext>
                  </a:extLst>
                </a:gridCol>
                <a:gridCol w="2169642">
                  <a:extLst>
                    <a:ext uri="{9D8B030D-6E8A-4147-A177-3AD203B41FA5}">
                      <a16:colId xmlns:a16="http://schemas.microsoft.com/office/drawing/2014/main" val="3331809127"/>
                    </a:ext>
                  </a:extLst>
                </a:gridCol>
              </a:tblGrid>
              <a:tr h="0">
                <a:tc>
                  <a:txBody>
                    <a:bodyPr/>
                    <a:lstStyle/>
                    <a:p>
                      <a:endParaRPr lang="es-CO" sz="1000" dirty="0">
                        <a:solidFill>
                          <a:schemeClr val="bg1"/>
                        </a:solidFill>
                        <a:latin typeface="+mn-lt"/>
                      </a:endParaRPr>
                    </a:p>
                  </a:txBody>
                  <a:tcPr>
                    <a:lnT w="38100" cmpd="sng">
                      <a:noFill/>
                    </a:lnT>
                    <a:noFill/>
                  </a:tcPr>
                </a:tc>
                <a:tc>
                  <a:txBody>
                    <a:bodyPr/>
                    <a:lstStyle/>
                    <a:p>
                      <a:pPr algn="ctr"/>
                      <a:r>
                        <a:rPr lang="es-CO" sz="1000" dirty="0">
                          <a:solidFill>
                            <a:schemeClr val="bg1"/>
                          </a:solidFill>
                          <a:latin typeface="+mn-lt"/>
                        </a:rPr>
                        <a:t>23</a:t>
                      </a:r>
                    </a:p>
                  </a:txBody>
                  <a:tcPr>
                    <a:solidFill>
                      <a:schemeClr val="accent1">
                        <a:lumMod val="75000"/>
                      </a:schemeClr>
                    </a:solidFill>
                  </a:tcPr>
                </a:tc>
                <a:tc>
                  <a:txBody>
                    <a:bodyPr/>
                    <a:lstStyle/>
                    <a:p>
                      <a:endParaRPr lang="es-CO" sz="1000" b="1" dirty="0">
                        <a:solidFill>
                          <a:schemeClr val="bg1"/>
                        </a:solidFill>
                        <a:latin typeface="+mn-lt"/>
                      </a:endParaRPr>
                    </a:p>
                  </a:txBody>
                  <a:tcPr>
                    <a:noFill/>
                  </a:tcPr>
                </a:tc>
                <a:tc>
                  <a:txBody>
                    <a:bodyPr/>
                    <a:lstStyle/>
                    <a:p>
                      <a:pPr algn="ctr"/>
                      <a:r>
                        <a:rPr lang="es-CO" sz="1000" b="1" dirty="0">
                          <a:solidFill>
                            <a:schemeClr val="bg1"/>
                          </a:solidFill>
                          <a:latin typeface="+mn-lt"/>
                        </a:rPr>
                        <a:t>32</a:t>
                      </a:r>
                    </a:p>
                  </a:txBody>
                  <a:tcPr>
                    <a:solidFill>
                      <a:schemeClr val="accent1">
                        <a:lumMod val="75000"/>
                      </a:schemeClr>
                    </a:solidFill>
                  </a:tcPr>
                </a:tc>
                <a:tc>
                  <a:txBody>
                    <a:bodyPr/>
                    <a:lstStyle/>
                    <a:p>
                      <a:pPr algn="ctr"/>
                      <a:endParaRPr lang="es-CO" sz="1000" b="1" dirty="0">
                        <a:solidFill>
                          <a:schemeClr val="bg1"/>
                        </a:solidFill>
                        <a:latin typeface="+mn-lt"/>
                      </a:endParaRPr>
                    </a:p>
                  </a:txBody>
                  <a:tcPr>
                    <a:noFill/>
                  </a:tcPr>
                </a:tc>
                <a:tc>
                  <a:txBody>
                    <a:bodyPr/>
                    <a:lstStyle/>
                    <a:p>
                      <a:pPr algn="ctr"/>
                      <a:r>
                        <a:rPr lang="es-CO" sz="1000" b="1" dirty="0">
                          <a:solidFill>
                            <a:schemeClr val="bg1"/>
                          </a:solidFill>
                          <a:latin typeface="+mn-lt"/>
                        </a:rPr>
                        <a:t>23</a:t>
                      </a:r>
                    </a:p>
                  </a:txBody>
                  <a:tcPr>
                    <a:solidFill>
                      <a:schemeClr val="accent1">
                        <a:lumMod val="75000"/>
                      </a:schemeClr>
                    </a:solidFill>
                  </a:tcPr>
                </a:tc>
                <a:tc>
                  <a:txBody>
                    <a:bodyPr/>
                    <a:lstStyle/>
                    <a:p>
                      <a:pPr algn="ctr"/>
                      <a:endParaRPr lang="es-CO" sz="1000" b="1" dirty="0">
                        <a:solidFill>
                          <a:schemeClr val="bg1"/>
                        </a:solidFill>
                        <a:latin typeface="+mn-lt"/>
                      </a:endParaRPr>
                    </a:p>
                  </a:txBody>
                  <a:tcPr>
                    <a:noFill/>
                  </a:tcPr>
                </a:tc>
                <a:tc>
                  <a:txBody>
                    <a:bodyPr/>
                    <a:lstStyle/>
                    <a:p>
                      <a:pPr algn="ctr"/>
                      <a:r>
                        <a:rPr lang="es-CO" sz="1000" b="1">
                          <a:solidFill>
                            <a:schemeClr val="bg1"/>
                          </a:solidFill>
                          <a:latin typeface="+mn-lt"/>
                        </a:rPr>
                        <a:t>11</a:t>
                      </a:r>
                      <a:endParaRPr lang="es-CO" sz="1000" b="1" dirty="0">
                        <a:solidFill>
                          <a:schemeClr val="bg1"/>
                        </a:solidFill>
                        <a:latin typeface="+mn-lt"/>
                      </a:endParaRPr>
                    </a:p>
                  </a:txBody>
                  <a:tcPr>
                    <a:solidFill>
                      <a:schemeClr val="accent1">
                        <a:lumMod val="75000"/>
                      </a:schemeClr>
                    </a:solidFill>
                  </a:tcPr>
                </a:tc>
                <a:extLst>
                  <a:ext uri="{0D108BD9-81ED-4DB2-BD59-A6C34878D82A}">
                    <a16:rowId xmlns:a16="http://schemas.microsoft.com/office/drawing/2014/main" val="630649864"/>
                  </a:ext>
                </a:extLst>
              </a:tr>
              <a:tr h="0">
                <a:tc>
                  <a:txBody>
                    <a:bodyPr/>
                    <a:lstStyle/>
                    <a:p>
                      <a:r>
                        <a:rPr lang="es-CO" sz="1000" b="1">
                          <a:solidFill>
                            <a:schemeClr val="bg1"/>
                          </a:solidFill>
                          <a:latin typeface="+mn-lt"/>
                        </a:rPr>
                        <a:t>22</a:t>
                      </a:r>
                      <a:endParaRPr lang="es-CO" sz="1000" b="1" dirty="0">
                        <a:solidFill>
                          <a:schemeClr val="bg1"/>
                        </a:solidFill>
                        <a:latin typeface="+mn-lt"/>
                      </a:endParaRPr>
                    </a:p>
                  </a:txBody>
                  <a:tcPr>
                    <a:solidFill>
                      <a:schemeClr val="accent1">
                        <a:lumMod val="75000"/>
                      </a:schemeClr>
                    </a:solidFill>
                  </a:tcPr>
                </a:tc>
                <a:tc>
                  <a:txBody>
                    <a:bodyPr/>
                    <a:lstStyle/>
                    <a:p>
                      <a:endParaRPr lang="es-CO" sz="1000" dirty="0">
                        <a:solidFill>
                          <a:schemeClr val="bg1"/>
                        </a:solidFill>
                        <a:latin typeface="+mn-lt"/>
                      </a:endParaRPr>
                    </a:p>
                  </a:txBody>
                  <a:tcPr>
                    <a:noFill/>
                  </a:tcPr>
                </a:tc>
                <a:tc>
                  <a:txBody>
                    <a:bodyPr/>
                    <a:lstStyle/>
                    <a:p>
                      <a:pPr algn="ctr"/>
                      <a:r>
                        <a:rPr lang="es-CO" sz="1000" b="1" dirty="0">
                          <a:solidFill>
                            <a:schemeClr val="bg1"/>
                          </a:solidFill>
                          <a:latin typeface="+mn-lt"/>
                        </a:rPr>
                        <a:t>34</a:t>
                      </a:r>
                    </a:p>
                  </a:txBody>
                  <a:tcPr>
                    <a:solidFill>
                      <a:schemeClr val="accent1">
                        <a:lumMod val="75000"/>
                      </a:schemeClr>
                    </a:solidFill>
                  </a:tcPr>
                </a:tc>
                <a:tc>
                  <a:txBody>
                    <a:bodyPr/>
                    <a:lstStyle/>
                    <a:p>
                      <a:pPr algn="ctr"/>
                      <a:endParaRPr lang="es-CO" sz="1000" b="1" dirty="0">
                        <a:solidFill>
                          <a:schemeClr val="bg1"/>
                        </a:solidFill>
                        <a:latin typeface="+mn-lt"/>
                      </a:endParaRPr>
                    </a:p>
                  </a:txBody>
                  <a:tcPr>
                    <a:noFill/>
                  </a:tcPr>
                </a:tc>
                <a:tc>
                  <a:txBody>
                    <a:bodyPr/>
                    <a:lstStyle/>
                    <a:p>
                      <a:pPr algn="ctr"/>
                      <a:r>
                        <a:rPr lang="es-CO" sz="1000" b="1" dirty="0">
                          <a:solidFill>
                            <a:schemeClr val="bg1"/>
                          </a:solidFill>
                          <a:latin typeface="+mn-lt"/>
                        </a:rPr>
                        <a:t>43</a:t>
                      </a:r>
                    </a:p>
                  </a:txBody>
                  <a:tcPr>
                    <a:solidFill>
                      <a:schemeClr val="accent1">
                        <a:lumMod val="75000"/>
                      </a:schemeClr>
                    </a:solidFill>
                  </a:tcPr>
                </a:tc>
                <a:tc>
                  <a:txBody>
                    <a:bodyPr/>
                    <a:lstStyle/>
                    <a:p>
                      <a:pPr algn="ctr"/>
                      <a:endParaRPr lang="es-CO" sz="1000" b="1" dirty="0">
                        <a:solidFill>
                          <a:schemeClr val="bg1"/>
                        </a:solidFill>
                        <a:latin typeface="+mn-lt"/>
                      </a:endParaRPr>
                    </a:p>
                  </a:txBody>
                  <a:tcPr>
                    <a:noFill/>
                  </a:tcPr>
                </a:tc>
                <a:tc>
                  <a:txBody>
                    <a:bodyPr/>
                    <a:lstStyle/>
                    <a:p>
                      <a:pPr algn="ctr"/>
                      <a:r>
                        <a:rPr lang="es-CO" sz="1000" b="1" dirty="0">
                          <a:solidFill>
                            <a:schemeClr val="bg1"/>
                          </a:solidFill>
                          <a:latin typeface="+mn-lt"/>
                        </a:rPr>
                        <a:t>22</a:t>
                      </a:r>
                    </a:p>
                  </a:txBody>
                  <a:tcPr>
                    <a:solidFill>
                      <a:schemeClr val="accent1">
                        <a:lumMod val="75000"/>
                      </a:schemeClr>
                    </a:solidFill>
                  </a:tcPr>
                </a:tc>
                <a:tc>
                  <a:txBody>
                    <a:bodyPr/>
                    <a:lstStyle/>
                    <a:p>
                      <a:pPr algn="ctr"/>
                      <a:endParaRPr lang="es-CO" sz="1000" b="1" dirty="0">
                        <a:solidFill>
                          <a:schemeClr val="bg1"/>
                        </a:solidFill>
                        <a:latin typeface="+mn-lt"/>
                      </a:endParaRPr>
                    </a:p>
                  </a:txBody>
                  <a:tcPr>
                    <a:noFill/>
                  </a:tcPr>
                </a:tc>
                <a:extLst>
                  <a:ext uri="{0D108BD9-81ED-4DB2-BD59-A6C34878D82A}">
                    <a16:rowId xmlns:a16="http://schemas.microsoft.com/office/drawing/2014/main" val="1371258406"/>
                  </a:ext>
                </a:extLst>
              </a:tr>
            </a:tbl>
          </a:graphicData>
        </a:graphic>
      </p:graphicFrame>
    </p:spTree>
    <p:extLst>
      <p:ext uri="{BB962C8B-B14F-4D97-AF65-F5344CB8AC3E}">
        <p14:creationId xmlns:p14="http://schemas.microsoft.com/office/powerpoint/2010/main" val="3588257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610497" y="415690"/>
            <a:ext cx="2836867" cy="523220"/>
          </a:xfrm>
          <a:prstGeom prst="rect">
            <a:avLst/>
          </a:prstGeom>
        </p:spPr>
        <p:txBody>
          <a:bodyPr wrap="none">
            <a:spAutoFit/>
          </a:bodyPr>
          <a:lstStyle/>
          <a:p>
            <a:r>
              <a:rPr lang="es-CO" sz="2800" b="1" dirty="0">
                <a:solidFill>
                  <a:schemeClr val="bg1"/>
                </a:solidFill>
              </a:rPr>
              <a:t>Análisis de Cargas</a:t>
            </a:r>
          </a:p>
        </p:txBody>
      </p:sp>
      <p:sp>
        <p:nvSpPr>
          <p:cNvPr id="3" name="Rectángulo 2"/>
          <p:cNvSpPr/>
          <p:nvPr/>
        </p:nvSpPr>
        <p:spPr>
          <a:xfrm>
            <a:off x="2173945" y="1949757"/>
            <a:ext cx="4180766"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Gerencia Comercial</a:t>
            </a:r>
          </a:p>
        </p:txBody>
      </p:sp>
      <p:sp>
        <p:nvSpPr>
          <p:cNvPr id="4" name="Rectángulo 3"/>
          <p:cNvSpPr/>
          <p:nvPr/>
        </p:nvSpPr>
        <p:spPr>
          <a:xfrm>
            <a:off x="1680343" y="1522796"/>
            <a:ext cx="71686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Área</a:t>
            </a:r>
            <a:endParaRPr lang="es-CO" dirty="0">
              <a:solidFill>
                <a:schemeClr val="accent5"/>
              </a:solidFill>
            </a:endParaRPr>
          </a:p>
        </p:txBody>
      </p:sp>
      <p:graphicFrame>
        <p:nvGraphicFramePr>
          <p:cNvPr id="6" name="Tabla 5"/>
          <p:cNvGraphicFramePr>
            <a:graphicFrameLocks noGrp="1"/>
          </p:cNvGraphicFramePr>
          <p:nvPr>
            <p:extLst/>
          </p:nvPr>
        </p:nvGraphicFramePr>
        <p:xfrm>
          <a:off x="2614570" y="2642254"/>
          <a:ext cx="6498609" cy="741680"/>
        </p:xfrm>
        <a:graphic>
          <a:graphicData uri="http://schemas.openxmlformats.org/drawingml/2006/table">
            <a:tbl>
              <a:tblPr firstRow="1" bandRow="1">
                <a:tableStyleId>{5C22544A-7EE6-4342-B048-85BDC9FD1C3A}</a:tableStyleId>
              </a:tblPr>
              <a:tblGrid>
                <a:gridCol w="1359016">
                  <a:extLst>
                    <a:ext uri="{9D8B030D-6E8A-4147-A177-3AD203B41FA5}">
                      <a16:colId xmlns:a16="http://schemas.microsoft.com/office/drawing/2014/main" val="3438233926"/>
                    </a:ext>
                  </a:extLst>
                </a:gridCol>
                <a:gridCol w="1753066">
                  <a:extLst>
                    <a:ext uri="{9D8B030D-6E8A-4147-A177-3AD203B41FA5}">
                      <a16:colId xmlns:a16="http://schemas.microsoft.com/office/drawing/2014/main" val="2748557214"/>
                    </a:ext>
                  </a:extLst>
                </a:gridCol>
                <a:gridCol w="849537">
                  <a:extLst>
                    <a:ext uri="{9D8B030D-6E8A-4147-A177-3AD203B41FA5}">
                      <a16:colId xmlns:a16="http://schemas.microsoft.com/office/drawing/2014/main" val="1504023648"/>
                    </a:ext>
                  </a:extLst>
                </a:gridCol>
                <a:gridCol w="1237268">
                  <a:extLst>
                    <a:ext uri="{9D8B030D-6E8A-4147-A177-3AD203B41FA5}">
                      <a16:colId xmlns:a16="http://schemas.microsoft.com/office/drawing/2014/main" val="3961957548"/>
                    </a:ext>
                  </a:extLst>
                </a:gridCol>
                <a:gridCol w="1299722">
                  <a:extLst>
                    <a:ext uri="{9D8B030D-6E8A-4147-A177-3AD203B41FA5}">
                      <a16:colId xmlns:a16="http://schemas.microsoft.com/office/drawing/2014/main" val="1907690557"/>
                    </a:ext>
                  </a:extLst>
                </a:gridCol>
              </a:tblGrid>
              <a:tr h="370840">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tc>
                  <a:txBody>
                    <a:bodyPr/>
                    <a:lstStyle/>
                    <a:p>
                      <a:r>
                        <a:rPr lang="es-CO" dirty="0"/>
                        <a:t>FTE / Mes</a:t>
                      </a:r>
                    </a:p>
                  </a:txBody>
                  <a:tcPr/>
                </a:tc>
                <a:extLst>
                  <a:ext uri="{0D108BD9-81ED-4DB2-BD59-A6C34878D82A}">
                    <a16:rowId xmlns:a16="http://schemas.microsoft.com/office/drawing/2014/main" val="4045446593"/>
                  </a:ext>
                </a:extLst>
              </a:tr>
              <a:tr h="370840">
                <a:tc>
                  <a:txBody>
                    <a:bodyPr/>
                    <a:lstStyle/>
                    <a:p>
                      <a:pPr algn="ctr"/>
                      <a:r>
                        <a:rPr lang="es-CO" dirty="0"/>
                        <a:t>Profesional I</a:t>
                      </a:r>
                    </a:p>
                  </a:txBody>
                  <a:tcPr anchor="ctr"/>
                </a:tc>
                <a:tc>
                  <a:txBody>
                    <a:bodyPr/>
                    <a:lstStyle/>
                    <a:p>
                      <a:pPr algn="ctr"/>
                      <a:r>
                        <a:rPr lang="es-CO" dirty="0"/>
                        <a:t>Nov/17</a:t>
                      </a:r>
                      <a:r>
                        <a:rPr lang="es-CO" baseline="0" dirty="0"/>
                        <a:t> - Oct/18</a:t>
                      </a:r>
                      <a:endParaRPr lang="es-CO" dirty="0"/>
                    </a:p>
                  </a:txBody>
                  <a:tcPr anchor="ctr"/>
                </a:tc>
                <a:tc>
                  <a:txBody>
                    <a:bodyPr/>
                    <a:lstStyle/>
                    <a:p>
                      <a:pPr algn="ctr"/>
                      <a:r>
                        <a:rPr lang="es-CO" dirty="0"/>
                        <a:t>12</a:t>
                      </a:r>
                    </a:p>
                  </a:txBody>
                  <a:tcPr anchor="ctr"/>
                </a:tc>
                <a:tc>
                  <a:txBody>
                    <a:bodyPr/>
                    <a:lstStyle/>
                    <a:p>
                      <a:pPr algn="ctr"/>
                      <a:r>
                        <a:rPr lang="es-CO" dirty="0"/>
                        <a:t>1</a:t>
                      </a:r>
                    </a:p>
                  </a:txBody>
                  <a:tcPr anchor="ctr"/>
                </a:tc>
                <a:tc>
                  <a:txBody>
                    <a:bodyPr/>
                    <a:lstStyle/>
                    <a:p>
                      <a:pPr algn="ctr"/>
                      <a:r>
                        <a:rPr lang="es-CO" dirty="0"/>
                        <a:t>0.74</a:t>
                      </a:r>
                    </a:p>
                  </a:txBody>
                  <a:tcPr anchor="ctr"/>
                </a:tc>
                <a:extLst>
                  <a:ext uri="{0D108BD9-81ED-4DB2-BD59-A6C34878D82A}">
                    <a16:rowId xmlns:a16="http://schemas.microsoft.com/office/drawing/2014/main" val="3972867062"/>
                  </a:ext>
                </a:extLst>
              </a:tr>
            </a:tbl>
          </a:graphicData>
        </a:graphic>
      </p:graphicFrame>
      <p:sp>
        <p:nvSpPr>
          <p:cNvPr id="18" name="Rectángulo 17"/>
          <p:cNvSpPr/>
          <p:nvPr/>
        </p:nvSpPr>
        <p:spPr>
          <a:xfrm>
            <a:off x="2173945" y="3960633"/>
            <a:ext cx="5016616"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Gerencia de Asuntos Legales</a:t>
            </a:r>
          </a:p>
        </p:txBody>
      </p:sp>
      <p:sp>
        <p:nvSpPr>
          <p:cNvPr id="19" name="Rectángulo 18"/>
          <p:cNvSpPr/>
          <p:nvPr/>
        </p:nvSpPr>
        <p:spPr>
          <a:xfrm>
            <a:off x="1806003" y="3582929"/>
            <a:ext cx="71686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Área</a:t>
            </a:r>
            <a:endParaRPr lang="es-CO" dirty="0">
              <a:solidFill>
                <a:schemeClr val="accent5"/>
              </a:solidFill>
            </a:endParaRPr>
          </a:p>
        </p:txBody>
      </p:sp>
      <p:graphicFrame>
        <p:nvGraphicFramePr>
          <p:cNvPr id="20" name="Tabla 19"/>
          <p:cNvGraphicFramePr>
            <a:graphicFrameLocks noGrp="1"/>
          </p:cNvGraphicFramePr>
          <p:nvPr>
            <p:extLst/>
          </p:nvPr>
        </p:nvGraphicFramePr>
        <p:xfrm>
          <a:off x="2673293" y="4719165"/>
          <a:ext cx="6439886" cy="741680"/>
        </p:xfrm>
        <a:graphic>
          <a:graphicData uri="http://schemas.openxmlformats.org/drawingml/2006/table">
            <a:tbl>
              <a:tblPr firstRow="1" bandRow="1">
                <a:tableStyleId>{5C22544A-7EE6-4342-B048-85BDC9FD1C3A}</a:tableStyleId>
              </a:tblPr>
              <a:tblGrid>
                <a:gridCol w="1287977">
                  <a:extLst>
                    <a:ext uri="{9D8B030D-6E8A-4147-A177-3AD203B41FA5}">
                      <a16:colId xmlns:a16="http://schemas.microsoft.com/office/drawing/2014/main" val="3438233926"/>
                    </a:ext>
                  </a:extLst>
                </a:gridCol>
                <a:gridCol w="1753031">
                  <a:extLst>
                    <a:ext uri="{9D8B030D-6E8A-4147-A177-3AD203B41FA5}">
                      <a16:colId xmlns:a16="http://schemas.microsoft.com/office/drawing/2014/main" val="1511104909"/>
                    </a:ext>
                  </a:extLst>
                </a:gridCol>
                <a:gridCol w="822924">
                  <a:extLst>
                    <a:ext uri="{9D8B030D-6E8A-4147-A177-3AD203B41FA5}">
                      <a16:colId xmlns:a16="http://schemas.microsoft.com/office/drawing/2014/main" val="1504023648"/>
                    </a:ext>
                  </a:extLst>
                </a:gridCol>
                <a:gridCol w="1287977">
                  <a:extLst>
                    <a:ext uri="{9D8B030D-6E8A-4147-A177-3AD203B41FA5}">
                      <a16:colId xmlns:a16="http://schemas.microsoft.com/office/drawing/2014/main" val="3961957548"/>
                    </a:ext>
                  </a:extLst>
                </a:gridCol>
                <a:gridCol w="1287977">
                  <a:extLst>
                    <a:ext uri="{9D8B030D-6E8A-4147-A177-3AD203B41FA5}">
                      <a16:colId xmlns:a16="http://schemas.microsoft.com/office/drawing/2014/main" val="1835228587"/>
                    </a:ext>
                  </a:extLst>
                </a:gridCol>
              </a:tblGrid>
              <a:tr h="370840">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tc>
                  <a:txBody>
                    <a:bodyPr/>
                    <a:lstStyle/>
                    <a:p>
                      <a:r>
                        <a:rPr lang="es-CO" dirty="0"/>
                        <a:t>FTE / Mes</a:t>
                      </a:r>
                    </a:p>
                  </a:txBody>
                  <a:tcPr/>
                </a:tc>
                <a:extLst>
                  <a:ext uri="{0D108BD9-81ED-4DB2-BD59-A6C34878D82A}">
                    <a16:rowId xmlns:a16="http://schemas.microsoft.com/office/drawing/2014/main" val="4045446593"/>
                  </a:ext>
                </a:extLst>
              </a:tr>
              <a:tr h="370840">
                <a:tc>
                  <a:txBody>
                    <a:bodyPr/>
                    <a:lstStyle/>
                    <a:p>
                      <a:pPr algn="ctr"/>
                      <a:r>
                        <a:rPr lang="es-CO" dirty="0"/>
                        <a:t>Profesional</a:t>
                      </a:r>
                    </a:p>
                  </a:txBody>
                  <a:tcPr/>
                </a:tc>
                <a:tc>
                  <a:txBody>
                    <a:bodyPr/>
                    <a:lstStyle/>
                    <a:p>
                      <a:pPr algn="ctr"/>
                      <a:r>
                        <a:rPr lang="es-CO" dirty="0"/>
                        <a:t>Oct/17</a:t>
                      </a:r>
                      <a:r>
                        <a:rPr lang="es-CO" baseline="0" dirty="0"/>
                        <a:t> - Mar/18</a:t>
                      </a:r>
                      <a:endParaRPr lang="es-CO" dirty="0"/>
                    </a:p>
                  </a:txBody>
                  <a:tcPr anchor="ctr"/>
                </a:tc>
                <a:tc>
                  <a:txBody>
                    <a:bodyPr/>
                    <a:lstStyle/>
                    <a:p>
                      <a:pPr algn="ctr"/>
                      <a:r>
                        <a:rPr lang="es-CO" dirty="0"/>
                        <a:t>6</a:t>
                      </a:r>
                    </a:p>
                  </a:txBody>
                  <a:tcPr/>
                </a:tc>
                <a:tc>
                  <a:txBody>
                    <a:bodyPr/>
                    <a:lstStyle/>
                    <a:p>
                      <a:pPr algn="ctr"/>
                      <a:r>
                        <a:rPr lang="es-CO" dirty="0"/>
                        <a:t>2</a:t>
                      </a:r>
                    </a:p>
                  </a:txBody>
                  <a:tcPr/>
                </a:tc>
                <a:tc>
                  <a:txBody>
                    <a:bodyPr/>
                    <a:lstStyle/>
                    <a:p>
                      <a:pPr algn="ctr"/>
                      <a:r>
                        <a:rPr lang="es-CO" dirty="0"/>
                        <a:t>2.56</a:t>
                      </a:r>
                    </a:p>
                  </a:txBody>
                  <a:tcPr/>
                </a:tc>
                <a:extLst>
                  <a:ext uri="{0D108BD9-81ED-4DB2-BD59-A6C34878D82A}">
                    <a16:rowId xmlns:a16="http://schemas.microsoft.com/office/drawing/2014/main" val="3972867062"/>
                  </a:ext>
                </a:extLst>
              </a:tr>
            </a:tbl>
          </a:graphicData>
        </a:graphic>
      </p:graphicFrame>
    </p:spTree>
    <p:extLst>
      <p:ext uri="{BB962C8B-B14F-4D97-AF65-F5344CB8AC3E}">
        <p14:creationId xmlns:p14="http://schemas.microsoft.com/office/powerpoint/2010/main" val="3202242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2173945" y="1949757"/>
            <a:ext cx="4180766"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Gerencia de Muebles</a:t>
            </a:r>
          </a:p>
        </p:txBody>
      </p:sp>
      <p:sp>
        <p:nvSpPr>
          <p:cNvPr id="4" name="Rectángulo 3"/>
          <p:cNvSpPr/>
          <p:nvPr/>
        </p:nvSpPr>
        <p:spPr>
          <a:xfrm>
            <a:off x="1680343" y="1522796"/>
            <a:ext cx="71686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Área</a:t>
            </a:r>
            <a:endParaRPr lang="es-CO" dirty="0">
              <a:solidFill>
                <a:schemeClr val="accent5"/>
              </a:solidFill>
            </a:endParaRPr>
          </a:p>
        </p:txBody>
      </p:sp>
      <p:graphicFrame>
        <p:nvGraphicFramePr>
          <p:cNvPr id="6" name="Tabla 5"/>
          <p:cNvGraphicFramePr>
            <a:graphicFrameLocks noGrp="1"/>
          </p:cNvGraphicFramePr>
          <p:nvPr>
            <p:extLst/>
          </p:nvPr>
        </p:nvGraphicFramePr>
        <p:xfrm>
          <a:off x="2397203" y="2507376"/>
          <a:ext cx="6715974" cy="1112520"/>
        </p:xfrm>
        <a:graphic>
          <a:graphicData uri="http://schemas.openxmlformats.org/drawingml/2006/table">
            <a:tbl>
              <a:tblPr firstRow="1" bandRow="1">
                <a:tableStyleId>{5C22544A-7EE6-4342-B048-85BDC9FD1C3A}</a:tableStyleId>
              </a:tblPr>
              <a:tblGrid>
                <a:gridCol w="1343195">
                  <a:extLst>
                    <a:ext uri="{9D8B030D-6E8A-4147-A177-3AD203B41FA5}">
                      <a16:colId xmlns:a16="http://schemas.microsoft.com/office/drawing/2014/main" val="3438233926"/>
                    </a:ext>
                  </a:extLst>
                </a:gridCol>
                <a:gridCol w="1810782">
                  <a:extLst>
                    <a:ext uri="{9D8B030D-6E8A-4147-A177-3AD203B41FA5}">
                      <a16:colId xmlns:a16="http://schemas.microsoft.com/office/drawing/2014/main" val="3838090392"/>
                    </a:ext>
                  </a:extLst>
                </a:gridCol>
                <a:gridCol w="875607">
                  <a:extLst>
                    <a:ext uri="{9D8B030D-6E8A-4147-A177-3AD203B41FA5}">
                      <a16:colId xmlns:a16="http://schemas.microsoft.com/office/drawing/2014/main" val="1504023648"/>
                    </a:ext>
                  </a:extLst>
                </a:gridCol>
                <a:gridCol w="1343195">
                  <a:extLst>
                    <a:ext uri="{9D8B030D-6E8A-4147-A177-3AD203B41FA5}">
                      <a16:colId xmlns:a16="http://schemas.microsoft.com/office/drawing/2014/main" val="3961957548"/>
                    </a:ext>
                  </a:extLst>
                </a:gridCol>
                <a:gridCol w="1343195">
                  <a:extLst>
                    <a:ext uri="{9D8B030D-6E8A-4147-A177-3AD203B41FA5}">
                      <a16:colId xmlns:a16="http://schemas.microsoft.com/office/drawing/2014/main" val="2924234599"/>
                    </a:ext>
                  </a:extLst>
                </a:gridCol>
              </a:tblGrid>
              <a:tr h="370840">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tc>
                  <a:txBody>
                    <a:bodyPr/>
                    <a:lstStyle/>
                    <a:p>
                      <a:r>
                        <a:rPr lang="es-CO" dirty="0"/>
                        <a:t>FTE / Mes</a:t>
                      </a:r>
                    </a:p>
                  </a:txBody>
                  <a:tcPr/>
                </a:tc>
                <a:extLst>
                  <a:ext uri="{0D108BD9-81ED-4DB2-BD59-A6C34878D82A}">
                    <a16:rowId xmlns:a16="http://schemas.microsoft.com/office/drawing/2014/main" val="4045446593"/>
                  </a:ext>
                </a:extLst>
              </a:tr>
              <a:tr h="370840">
                <a:tc>
                  <a:txBody>
                    <a:bodyPr/>
                    <a:lstStyle/>
                    <a:p>
                      <a:pPr algn="ctr"/>
                      <a:r>
                        <a:rPr lang="es-CO" dirty="0"/>
                        <a:t>Profesional I</a:t>
                      </a:r>
                    </a:p>
                  </a:txBody>
                  <a:tcP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tc>
                <a:tc>
                  <a:txBody>
                    <a:bodyPr/>
                    <a:lstStyle/>
                    <a:p>
                      <a:pPr algn="ctr"/>
                      <a:r>
                        <a:rPr lang="es-CO" dirty="0"/>
                        <a:t>2</a:t>
                      </a:r>
                    </a:p>
                  </a:txBody>
                  <a:tcPr/>
                </a:tc>
                <a:tc rowSpan="2">
                  <a:txBody>
                    <a:bodyPr/>
                    <a:lstStyle/>
                    <a:p>
                      <a:pPr algn="ctr"/>
                      <a:r>
                        <a:rPr lang="es-CO" dirty="0"/>
                        <a:t>4.46</a:t>
                      </a:r>
                    </a:p>
                  </a:txBody>
                  <a:tcPr anchor="ctr"/>
                </a:tc>
                <a:extLst>
                  <a:ext uri="{0D108BD9-81ED-4DB2-BD59-A6C34878D82A}">
                    <a16:rowId xmlns:a16="http://schemas.microsoft.com/office/drawing/2014/main" val="3972867062"/>
                  </a:ext>
                </a:extLst>
              </a:tr>
              <a:tr h="370840">
                <a:tc>
                  <a:txBody>
                    <a:bodyPr/>
                    <a:lstStyle/>
                    <a:p>
                      <a:pPr algn="ctr"/>
                      <a:r>
                        <a:rPr lang="es-CO" dirty="0"/>
                        <a:t>Técnico II</a:t>
                      </a:r>
                    </a:p>
                  </a:txBody>
                  <a:tcP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tc>
                <a:tc>
                  <a:txBody>
                    <a:bodyPr/>
                    <a:lstStyle/>
                    <a:p>
                      <a:pPr algn="ctr"/>
                      <a:r>
                        <a:rPr lang="es-CO" dirty="0"/>
                        <a:t>1</a:t>
                      </a:r>
                    </a:p>
                  </a:txBody>
                  <a:tcPr/>
                </a:tc>
                <a:tc vMerge="1">
                  <a:txBody>
                    <a:bodyPr/>
                    <a:lstStyle/>
                    <a:p>
                      <a:pPr algn="ctr"/>
                      <a:endParaRPr lang="es-CO" dirty="0"/>
                    </a:p>
                  </a:txBody>
                  <a:tcPr/>
                </a:tc>
                <a:extLst>
                  <a:ext uri="{0D108BD9-81ED-4DB2-BD59-A6C34878D82A}">
                    <a16:rowId xmlns:a16="http://schemas.microsoft.com/office/drawing/2014/main" val="3937089362"/>
                  </a:ext>
                </a:extLst>
              </a:tr>
            </a:tbl>
          </a:graphicData>
        </a:graphic>
      </p:graphicFrame>
      <p:sp>
        <p:nvSpPr>
          <p:cNvPr id="18" name="Rectángulo 17"/>
          <p:cNvSpPr/>
          <p:nvPr/>
        </p:nvSpPr>
        <p:spPr>
          <a:xfrm>
            <a:off x="2173945" y="3960633"/>
            <a:ext cx="5644372"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Vicepresidencia de Sociedades</a:t>
            </a:r>
          </a:p>
        </p:txBody>
      </p:sp>
      <p:sp>
        <p:nvSpPr>
          <p:cNvPr id="19" name="Rectángulo 18"/>
          <p:cNvSpPr/>
          <p:nvPr/>
        </p:nvSpPr>
        <p:spPr>
          <a:xfrm>
            <a:off x="1806003" y="3582929"/>
            <a:ext cx="71686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Área</a:t>
            </a:r>
            <a:endParaRPr lang="es-CO" dirty="0">
              <a:solidFill>
                <a:schemeClr val="accent5"/>
              </a:solidFill>
            </a:endParaRPr>
          </a:p>
        </p:txBody>
      </p:sp>
      <p:graphicFrame>
        <p:nvGraphicFramePr>
          <p:cNvPr id="20" name="Tabla 19"/>
          <p:cNvGraphicFramePr>
            <a:graphicFrameLocks noGrp="1"/>
          </p:cNvGraphicFramePr>
          <p:nvPr>
            <p:extLst/>
          </p:nvPr>
        </p:nvGraphicFramePr>
        <p:xfrm>
          <a:off x="2397204" y="4702387"/>
          <a:ext cx="6715974" cy="741680"/>
        </p:xfrm>
        <a:graphic>
          <a:graphicData uri="http://schemas.openxmlformats.org/drawingml/2006/table">
            <a:tbl>
              <a:tblPr firstRow="1" bandRow="1">
                <a:tableStyleId>{5C22544A-7EE6-4342-B048-85BDC9FD1C3A}</a:tableStyleId>
              </a:tblPr>
              <a:tblGrid>
                <a:gridCol w="1343195">
                  <a:extLst>
                    <a:ext uri="{9D8B030D-6E8A-4147-A177-3AD203B41FA5}">
                      <a16:colId xmlns:a16="http://schemas.microsoft.com/office/drawing/2014/main" val="3438233926"/>
                    </a:ext>
                  </a:extLst>
                </a:gridCol>
                <a:gridCol w="1870625">
                  <a:extLst>
                    <a:ext uri="{9D8B030D-6E8A-4147-A177-3AD203B41FA5}">
                      <a16:colId xmlns:a16="http://schemas.microsoft.com/office/drawing/2014/main" val="3577206129"/>
                    </a:ext>
                  </a:extLst>
                </a:gridCol>
                <a:gridCol w="815764">
                  <a:extLst>
                    <a:ext uri="{9D8B030D-6E8A-4147-A177-3AD203B41FA5}">
                      <a16:colId xmlns:a16="http://schemas.microsoft.com/office/drawing/2014/main" val="1504023648"/>
                    </a:ext>
                  </a:extLst>
                </a:gridCol>
                <a:gridCol w="1343195">
                  <a:extLst>
                    <a:ext uri="{9D8B030D-6E8A-4147-A177-3AD203B41FA5}">
                      <a16:colId xmlns:a16="http://schemas.microsoft.com/office/drawing/2014/main" val="3961957548"/>
                    </a:ext>
                  </a:extLst>
                </a:gridCol>
                <a:gridCol w="1343195">
                  <a:extLst>
                    <a:ext uri="{9D8B030D-6E8A-4147-A177-3AD203B41FA5}">
                      <a16:colId xmlns:a16="http://schemas.microsoft.com/office/drawing/2014/main" val="2359422195"/>
                    </a:ext>
                  </a:extLst>
                </a:gridCol>
              </a:tblGrid>
              <a:tr h="370840">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tc>
                  <a:txBody>
                    <a:bodyPr/>
                    <a:lstStyle/>
                    <a:p>
                      <a:r>
                        <a:rPr lang="es-CO" dirty="0"/>
                        <a:t>FTE /Mes</a:t>
                      </a:r>
                    </a:p>
                  </a:txBody>
                  <a:tcPr/>
                </a:tc>
                <a:extLst>
                  <a:ext uri="{0D108BD9-81ED-4DB2-BD59-A6C34878D82A}">
                    <a16:rowId xmlns:a16="http://schemas.microsoft.com/office/drawing/2014/main" val="4045446593"/>
                  </a:ext>
                </a:extLst>
              </a:tr>
              <a:tr h="370840">
                <a:tc>
                  <a:txBody>
                    <a:bodyPr/>
                    <a:lstStyle/>
                    <a:p>
                      <a:pPr algn="ctr"/>
                      <a:r>
                        <a:rPr lang="es-CO" dirty="0"/>
                        <a:t>Técnico II</a:t>
                      </a:r>
                    </a:p>
                  </a:txBody>
                  <a:tcP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tc>
                <a:tc>
                  <a:txBody>
                    <a:bodyPr/>
                    <a:lstStyle/>
                    <a:p>
                      <a:pPr algn="ctr"/>
                      <a:r>
                        <a:rPr lang="es-CO" dirty="0"/>
                        <a:t>2</a:t>
                      </a:r>
                    </a:p>
                  </a:txBody>
                  <a:tcPr/>
                </a:tc>
                <a:tc>
                  <a:txBody>
                    <a:bodyPr/>
                    <a:lstStyle/>
                    <a:p>
                      <a:pPr algn="ctr"/>
                      <a:r>
                        <a:rPr lang="es-CO" dirty="0"/>
                        <a:t>3.29</a:t>
                      </a:r>
                    </a:p>
                  </a:txBody>
                  <a:tcPr/>
                </a:tc>
                <a:extLst>
                  <a:ext uri="{0D108BD9-81ED-4DB2-BD59-A6C34878D82A}">
                    <a16:rowId xmlns:a16="http://schemas.microsoft.com/office/drawing/2014/main" val="3972867062"/>
                  </a:ext>
                </a:extLst>
              </a:tr>
            </a:tbl>
          </a:graphicData>
        </a:graphic>
      </p:graphicFrame>
      <p:sp>
        <p:nvSpPr>
          <p:cNvPr id="11" name="1 Rectángulo"/>
          <p:cNvSpPr/>
          <p:nvPr/>
        </p:nvSpPr>
        <p:spPr>
          <a:xfrm>
            <a:off x="7430385" y="415689"/>
            <a:ext cx="3210559" cy="584775"/>
          </a:xfrm>
          <a:prstGeom prst="rect">
            <a:avLst/>
          </a:prstGeom>
        </p:spPr>
        <p:txBody>
          <a:bodyPr wrap="none">
            <a:spAutoFit/>
          </a:bodyPr>
          <a:lstStyle/>
          <a:p>
            <a:r>
              <a:rPr lang="es-CO" sz="3200" b="1" dirty="0">
                <a:solidFill>
                  <a:schemeClr val="bg1"/>
                </a:solidFill>
              </a:rPr>
              <a:t>Análisis de Cargas</a:t>
            </a:r>
          </a:p>
        </p:txBody>
      </p:sp>
    </p:spTree>
    <p:extLst>
      <p:ext uri="{BB962C8B-B14F-4D97-AF65-F5344CB8AC3E}">
        <p14:creationId xmlns:p14="http://schemas.microsoft.com/office/powerpoint/2010/main" val="4120425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2341725" y="2712975"/>
            <a:ext cx="5644372"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Gerencia Técnica</a:t>
            </a:r>
          </a:p>
        </p:txBody>
      </p:sp>
      <p:sp>
        <p:nvSpPr>
          <p:cNvPr id="19" name="Rectángulo 18"/>
          <p:cNvSpPr/>
          <p:nvPr/>
        </p:nvSpPr>
        <p:spPr>
          <a:xfrm>
            <a:off x="1973783" y="2335271"/>
            <a:ext cx="716863"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Área</a:t>
            </a:r>
            <a:endParaRPr lang="es-CO" dirty="0">
              <a:solidFill>
                <a:schemeClr val="accent5"/>
              </a:solidFill>
            </a:endParaRPr>
          </a:p>
        </p:txBody>
      </p:sp>
      <p:graphicFrame>
        <p:nvGraphicFramePr>
          <p:cNvPr id="20" name="Tabla 19"/>
          <p:cNvGraphicFramePr>
            <a:graphicFrameLocks noGrp="1"/>
          </p:cNvGraphicFramePr>
          <p:nvPr>
            <p:extLst/>
          </p:nvPr>
        </p:nvGraphicFramePr>
        <p:xfrm>
          <a:off x="2690646" y="3454729"/>
          <a:ext cx="6715970" cy="1381760"/>
        </p:xfrm>
        <a:graphic>
          <a:graphicData uri="http://schemas.openxmlformats.org/drawingml/2006/table">
            <a:tbl>
              <a:tblPr firstRow="1" bandRow="1">
                <a:tableStyleId>{5C22544A-7EE6-4342-B048-85BDC9FD1C3A}</a:tableStyleId>
              </a:tblPr>
              <a:tblGrid>
                <a:gridCol w="1343194">
                  <a:extLst>
                    <a:ext uri="{9D8B030D-6E8A-4147-A177-3AD203B41FA5}">
                      <a16:colId xmlns:a16="http://schemas.microsoft.com/office/drawing/2014/main" val="3438233926"/>
                    </a:ext>
                  </a:extLst>
                </a:gridCol>
                <a:gridCol w="1751767">
                  <a:extLst>
                    <a:ext uri="{9D8B030D-6E8A-4147-A177-3AD203B41FA5}">
                      <a16:colId xmlns:a16="http://schemas.microsoft.com/office/drawing/2014/main" val="2292228270"/>
                    </a:ext>
                  </a:extLst>
                </a:gridCol>
                <a:gridCol w="934621">
                  <a:extLst>
                    <a:ext uri="{9D8B030D-6E8A-4147-A177-3AD203B41FA5}">
                      <a16:colId xmlns:a16="http://schemas.microsoft.com/office/drawing/2014/main" val="1504023648"/>
                    </a:ext>
                  </a:extLst>
                </a:gridCol>
                <a:gridCol w="1343194">
                  <a:extLst>
                    <a:ext uri="{9D8B030D-6E8A-4147-A177-3AD203B41FA5}">
                      <a16:colId xmlns:a16="http://schemas.microsoft.com/office/drawing/2014/main" val="3961957548"/>
                    </a:ext>
                  </a:extLst>
                </a:gridCol>
                <a:gridCol w="1343194">
                  <a:extLst>
                    <a:ext uri="{9D8B030D-6E8A-4147-A177-3AD203B41FA5}">
                      <a16:colId xmlns:a16="http://schemas.microsoft.com/office/drawing/2014/main" val="165724988"/>
                    </a:ext>
                  </a:extLst>
                </a:gridCol>
              </a:tblGrid>
              <a:tr h="370840">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tc>
                  <a:txBody>
                    <a:bodyPr/>
                    <a:lstStyle/>
                    <a:p>
                      <a:r>
                        <a:rPr lang="es-CO" dirty="0"/>
                        <a:t>FTE /Mes</a:t>
                      </a:r>
                    </a:p>
                  </a:txBody>
                  <a:tcPr/>
                </a:tc>
                <a:extLst>
                  <a:ext uri="{0D108BD9-81ED-4DB2-BD59-A6C34878D82A}">
                    <a16:rowId xmlns:a16="http://schemas.microsoft.com/office/drawing/2014/main" val="4045446593"/>
                  </a:ext>
                </a:extLst>
              </a:tr>
              <a:tr h="370840">
                <a:tc>
                  <a:txBody>
                    <a:bodyPr/>
                    <a:lstStyle/>
                    <a:p>
                      <a:pPr algn="ctr"/>
                      <a:r>
                        <a:rPr lang="es-CO" dirty="0"/>
                        <a:t>Profesional</a:t>
                      </a:r>
                      <a:r>
                        <a:rPr lang="es-CO" baseline="0" dirty="0"/>
                        <a:t> RAA</a:t>
                      </a:r>
                      <a:endParaRPr lang="es-CO" dirty="0"/>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nchor="ctr"/>
                </a:tc>
                <a:tc>
                  <a:txBody>
                    <a:bodyPr/>
                    <a:lstStyle/>
                    <a:p>
                      <a:pPr algn="ctr"/>
                      <a:r>
                        <a:rPr lang="es-CO" dirty="0"/>
                        <a:t>2</a:t>
                      </a:r>
                    </a:p>
                  </a:txBody>
                  <a:tcPr anchor="ctr"/>
                </a:tc>
                <a:tc rowSpan="2">
                  <a:txBody>
                    <a:bodyPr/>
                    <a:lstStyle/>
                    <a:p>
                      <a:pPr algn="ctr"/>
                      <a:r>
                        <a:rPr lang="es-CO" dirty="0"/>
                        <a:t>4.5</a:t>
                      </a:r>
                    </a:p>
                  </a:txBody>
                  <a:tcPr anchor="ctr"/>
                </a:tc>
                <a:extLst>
                  <a:ext uri="{0D108BD9-81ED-4DB2-BD59-A6C34878D82A}">
                    <a16:rowId xmlns:a16="http://schemas.microsoft.com/office/drawing/2014/main" val="3972867062"/>
                  </a:ext>
                </a:extLst>
              </a:tr>
              <a:tr h="370840">
                <a:tc>
                  <a:txBody>
                    <a:bodyPr/>
                    <a:lstStyle/>
                    <a:p>
                      <a:pPr algn="ctr"/>
                      <a:r>
                        <a:rPr lang="es-CO" dirty="0"/>
                        <a:t>Técnico II</a:t>
                      </a:r>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tc>
                <a:tc>
                  <a:txBody>
                    <a:bodyPr/>
                    <a:lstStyle/>
                    <a:p>
                      <a:pPr algn="ctr"/>
                      <a:r>
                        <a:rPr lang="es-CO" dirty="0"/>
                        <a:t>2</a:t>
                      </a:r>
                    </a:p>
                  </a:txBody>
                  <a:tcPr anchor="ctr"/>
                </a:tc>
                <a:tc vMerge="1">
                  <a:txBody>
                    <a:bodyPr/>
                    <a:lstStyle/>
                    <a:p>
                      <a:pPr algn="ctr"/>
                      <a:endParaRPr lang="es-CO" dirty="0"/>
                    </a:p>
                  </a:txBody>
                  <a:tcPr anchor="ctr"/>
                </a:tc>
                <a:extLst>
                  <a:ext uri="{0D108BD9-81ED-4DB2-BD59-A6C34878D82A}">
                    <a16:rowId xmlns:a16="http://schemas.microsoft.com/office/drawing/2014/main" val="2477651284"/>
                  </a:ext>
                </a:extLst>
              </a:tr>
            </a:tbl>
          </a:graphicData>
        </a:graphic>
      </p:graphicFrame>
      <p:sp>
        <p:nvSpPr>
          <p:cNvPr id="11" name="1 Rectángulo"/>
          <p:cNvSpPr/>
          <p:nvPr/>
        </p:nvSpPr>
        <p:spPr>
          <a:xfrm>
            <a:off x="7139443" y="401836"/>
            <a:ext cx="3210559" cy="584775"/>
          </a:xfrm>
          <a:prstGeom prst="rect">
            <a:avLst/>
          </a:prstGeom>
        </p:spPr>
        <p:txBody>
          <a:bodyPr wrap="none">
            <a:spAutoFit/>
          </a:bodyPr>
          <a:lstStyle/>
          <a:p>
            <a:r>
              <a:rPr lang="es-CO" sz="3200" b="1" dirty="0">
                <a:solidFill>
                  <a:schemeClr val="bg1"/>
                </a:solidFill>
              </a:rPr>
              <a:t>Análisis de Cargas</a:t>
            </a:r>
          </a:p>
        </p:txBody>
      </p:sp>
    </p:spTree>
    <p:extLst>
      <p:ext uri="{BB962C8B-B14F-4D97-AF65-F5344CB8AC3E}">
        <p14:creationId xmlns:p14="http://schemas.microsoft.com/office/powerpoint/2010/main" val="2264483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2341723" y="1463160"/>
            <a:ext cx="5644372"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Alistamiento para la Comercialización</a:t>
            </a:r>
          </a:p>
        </p:txBody>
      </p:sp>
      <p:sp>
        <p:nvSpPr>
          <p:cNvPr id="19" name="Rectángulo 18"/>
          <p:cNvSpPr/>
          <p:nvPr/>
        </p:nvSpPr>
        <p:spPr>
          <a:xfrm>
            <a:off x="1663389" y="1220915"/>
            <a:ext cx="2531462"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Gerencias Regionales</a:t>
            </a:r>
            <a:endParaRPr lang="es-CO" dirty="0">
              <a:solidFill>
                <a:schemeClr val="accent5"/>
              </a:solidFill>
            </a:endParaRPr>
          </a:p>
        </p:txBody>
      </p:sp>
      <p:graphicFrame>
        <p:nvGraphicFramePr>
          <p:cNvPr id="20" name="Tabla 19"/>
          <p:cNvGraphicFramePr>
            <a:graphicFrameLocks noGrp="1"/>
          </p:cNvGraphicFramePr>
          <p:nvPr>
            <p:extLst/>
          </p:nvPr>
        </p:nvGraphicFramePr>
        <p:xfrm>
          <a:off x="2341724" y="1838608"/>
          <a:ext cx="7135953" cy="1828800"/>
        </p:xfrm>
        <a:graphic>
          <a:graphicData uri="http://schemas.openxmlformats.org/drawingml/2006/table">
            <a:tbl>
              <a:tblPr firstRow="1" bandRow="1">
                <a:tableStyleId>{5C22544A-7EE6-4342-B048-85BDC9FD1C3A}</a:tableStyleId>
              </a:tblPr>
              <a:tblGrid>
                <a:gridCol w="1542784">
                  <a:extLst>
                    <a:ext uri="{9D8B030D-6E8A-4147-A177-3AD203B41FA5}">
                      <a16:colId xmlns:a16="http://schemas.microsoft.com/office/drawing/2014/main" val="4274702408"/>
                    </a:ext>
                  </a:extLst>
                </a:gridCol>
                <a:gridCol w="1212354">
                  <a:extLst>
                    <a:ext uri="{9D8B030D-6E8A-4147-A177-3AD203B41FA5}">
                      <a16:colId xmlns:a16="http://schemas.microsoft.com/office/drawing/2014/main" val="3438233926"/>
                    </a:ext>
                  </a:extLst>
                </a:gridCol>
                <a:gridCol w="2064541">
                  <a:extLst>
                    <a:ext uri="{9D8B030D-6E8A-4147-A177-3AD203B41FA5}">
                      <a16:colId xmlns:a16="http://schemas.microsoft.com/office/drawing/2014/main" val="1179145086"/>
                    </a:ext>
                  </a:extLst>
                </a:gridCol>
                <a:gridCol w="1186811">
                  <a:extLst>
                    <a:ext uri="{9D8B030D-6E8A-4147-A177-3AD203B41FA5}">
                      <a16:colId xmlns:a16="http://schemas.microsoft.com/office/drawing/2014/main" val="1504023648"/>
                    </a:ext>
                  </a:extLst>
                </a:gridCol>
                <a:gridCol w="1129463">
                  <a:extLst>
                    <a:ext uri="{9D8B030D-6E8A-4147-A177-3AD203B41FA5}">
                      <a16:colId xmlns:a16="http://schemas.microsoft.com/office/drawing/2014/main" val="3961957548"/>
                    </a:ext>
                  </a:extLst>
                </a:gridCol>
              </a:tblGrid>
              <a:tr h="218029">
                <a:tc>
                  <a:txBody>
                    <a:bodyPr/>
                    <a:lstStyle/>
                    <a:p>
                      <a:r>
                        <a:rPr lang="es-CO" dirty="0"/>
                        <a:t>Regional</a:t>
                      </a:r>
                    </a:p>
                  </a:txBody>
                  <a:tcPr/>
                </a:tc>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extLst>
                  <a:ext uri="{0D108BD9-81ED-4DB2-BD59-A6C34878D82A}">
                    <a16:rowId xmlns:a16="http://schemas.microsoft.com/office/drawing/2014/main" val="4045446593"/>
                  </a:ext>
                </a:extLst>
              </a:tr>
              <a:tr h="218029">
                <a:tc>
                  <a:txBody>
                    <a:bodyPr/>
                    <a:lstStyle/>
                    <a:p>
                      <a:pPr algn="ctr" fontAlgn="b"/>
                      <a:r>
                        <a:rPr lang="es-CO" sz="1800" kern="1200" dirty="0">
                          <a:solidFill>
                            <a:schemeClr val="dk1"/>
                          </a:solidFill>
                          <a:latin typeface="+mn-lt"/>
                          <a:ea typeface="+mn-ea"/>
                          <a:cs typeface="+mn-cs"/>
                        </a:rPr>
                        <a:t>Centro Oriente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nchor="ctr"/>
                </a:tc>
                <a:tc>
                  <a:txBody>
                    <a:bodyPr/>
                    <a:lstStyle/>
                    <a:p>
                      <a:pPr algn="ctr"/>
                      <a:r>
                        <a:rPr lang="es-CO" dirty="0"/>
                        <a:t>4</a:t>
                      </a:r>
                    </a:p>
                  </a:txBody>
                  <a:tcPr anchor="ctr"/>
                </a:tc>
                <a:extLst>
                  <a:ext uri="{0D108BD9-81ED-4DB2-BD59-A6C34878D82A}">
                    <a16:rowId xmlns:a16="http://schemas.microsoft.com/office/drawing/2014/main" val="3972867062"/>
                  </a:ext>
                </a:extLst>
              </a:tr>
              <a:tr h="218029">
                <a:tc>
                  <a:txBody>
                    <a:bodyPr/>
                    <a:lstStyle/>
                    <a:p>
                      <a:pPr algn="ctr" fontAlgn="b"/>
                      <a:r>
                        <a:rPr lang="es-CO" sz="1800" kern="1200" dirty="0">
                          <a:solidFill>
                            <a:schemeClr val="dk1"/>
                          </a:solidFill>
                          <a:latin typeface="+mn-lt"/>
                          <a:ea typeface="+mn-ea"/>
                          <a:cs typeface="+mn-cs"/>
                        </a:rPr>
                        <a:t>Sur Occidente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nchor="ctr"/>
                </a:tc>
                <a:tc>
                  <a:txBody>
                    <a:bodyPr/>
                    <a:lstStyle/>
                    <a:p>
                      <a:pPr algn="ctr"/>
                      <a:r>
                        <a:rPr lang="es-CO" dirty="0"/>
                        <a:t>5</a:t>
                      </a:r>
                    </a:p>
                  </a:txBody>
                  <a:tcPr anchor="ctr"/>
                </a:tc>
                <a:extLst>
                  <a:ext uri="{0D108BD9-81ED-4DB2-BD59-A6C34878D82A}">
                    <a16:rowId xmlns:a16="http://schemas.microsoft.com/office/drawing/2014/main" val="2477651284"/>
                  </a:ext>
                </a:extLst>
              </a:tr>
              <a:tr h="218029">
                <a:tc>
                  <a:txBody>
                    <a:bodyPr/>
                    <a:lstStyle/>
                    <a:p>
                      <a:pPr algn="ctr" fontAlgn="b"/>
                      <a:r>
                        <a:rPr lang="es-CO" sz="1800" kern="1200" dirty="0">
                          <a:solidFill>
                            <a:schemeClr val="dk1"/>
                          </a:solidFill>
                          <a:latin typeface="+mn-lt"/>
                          <a:ea typeface="+mn-ea"/>
                          <a:cs typeface="+mn-cs"/>
                        </a:rPr>
                        <a:t>Occidente</a:t>
                      </a:r>
                    </a:p>
                  </a:txBody>
                  <a:tcPr marL="0" marR="0" marT="0" marB="0" anchor="ctr"/>
                </a:tc>
                <a:tc>
                  <a:txBody>
                    <a:bodyPr/>
                    <a:lstStyle/>
                    <a:p>
                      <a:pPr algn="ctr"/>
                      <a:r>
                        <a:rPr kumimoji="0" lang="es-CO" sz="1800" b="0" i="0" u="none" strike="noStrike" kern="1200" cap="none" spc="0" normalizeH="0" baseline="0" noProof="0">
                          <a:ln>
                            <a:noFill/>
                          </a:ln>
                          <a:solidFill>
                            <a:prstClr val="black"/>
                          </a:solidFill>
                          <a:effectLst/>
                          <a:uLnTx/>
                          <a:uFillTx/>
                          <a:latin typeface="Calibri"/>
                          <a:ea typeface="+mn-ea"/>
                          <a:cs typeface="+mn-cs"/>
                        </a:rPr>
                        <a:t>Técnico</a:t>
                      </a:r>
                      <a:endParaRPr lang="es-CO" dirty="0"/>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nchor="ctr"/>
                </a:tc>
                <a:tc>
                  <a:txBody>
                    <a:bodyPr/>
                    <a:lstStyle/>
                    <a:p>
                      <a:pPr algn="ctr"/>
                      <a:r>
                        <a:rPr lang="es-CO" dirty="0"/>
                        <a:t>1</a:t>
                      </a:r>
                    </a:p>
                  </a:txBody>
                  <a:tcPr anchor="ctr"/>
                </a:tc>
                <a:extLst>
                  <a:ext uri="{0D108BD9-81ED-4DB2-BD59-A6C34878D82A}">
                    <a16:rowId xmlns:a16="http://schemas.microsoft.com/office/drawing/2014/main" val="1700661709"/>
                  </a:ext>
                </a:extLst>
              </a:tr>
              <a:tr h="218029">
                <a:tc>
                  <a:txBody>
                    <a:bodyPr/>
                    <a:lstStyle/>
                    <a:p>
                      <a:pPr algn="ctr" fontAlgn="b"/>
                      <a:r>
                        <a:rPr lang="es-CO" sz="1800" kern="1200" dirty="0">
                          <a:solidFill>
                            <a:schemeClr val="dk1"/>
                          </a:solidFill>
                          <a:latin typeface="+mn-lt"/>
                          <a:ea typeface="+mn-ea"/>
                          <a:cs typeface="+mn-cs"/>
                        </a:rPr>
                        <a:t>Norte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algn="ctr"/>
                      <a:r>
                        <a:rPr lang="es-CO" dirty="0"/>
                        <a:t>Oct/17</a:t>
                      </a:r>
                      <a:r>
                        <a:rPr lang="es-CO" baseline="0" dirty="0"/>
                        <a:t> - </a:t>
                      </a:r>
                      <a:r>
                        <a:rPr lang="es-CO" baseline="0" dirty="0" err="1"/>
                        <a:t>Sep</a:t>
                      </a:r>
                      <a:r>
                        <a:rPr lang="es-CO" baseline="0" dirty="0"/>
                        <a:t>/18</a:t>
                      </a:r>
                      <a:endParaRPr lang="es-CO" dirty="0"/>
                    </a:p>
                  </a:txBody>
                  <a:tcPr anchor="ctr"/>
                </a:tc>
                <a:tc>
                  <a:txBody>
                    <a:bodyPr/>
                    <a:lstStyle/>
                    <a:p>
                      <a:pPr algn="ctr"/>
                      <a:r>
                        <a:rPr lang="es-CO" dirty="0"/>
                        <a:t>12</a:t>
                      </a:r>
                    </a:p>
                  </a:txBody>
                  <a:tcPr anchor="ctr"/>
                </a:tc>
                <a:tc>
                  <a:txBody>
                    <a:bodyPr/>
                    <a:lstStyle/>
                    <a:p>
                      <a:pPr algn="ctr"/>
                      <a:r>
                        <a:rPr lang="es-CO" dirty="0"/>
                        <a:t>1</a:t>
                      </a:r>
                    </a:p>
                  </a:txBody>
                  <a:tcPr anchor="ctr"/>
                </a:tc>
                <a:extLst>
                  <a:ext uri="{0D108BD9-81ED-4DB2-BD59-A6C34878D82A}">
                    <a16:rowId xmlns:a16="http://schemas.microsoft.com/office/drawing/2014/main" val="2988788061"/>
                  </a:ext>
                </a:extLst>
              </a:tr>
            </a:tbl>
          </a:graphicData>
        </a:graphic>
      </p:graphicFrame>
      <p:sp>
        <p:nvSpPr>
          <p:cNvPr id="8" name="Rectángulo 7"/>
          <p:cNvSpPr/>
          <p:nvPr/>
        </p:nvSpPr>
        <p:spPr>
          <a:xfrm>
            <a:off x="2341722" y="3881428"/>
            <a:ext cx="5644372"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Formalización de la Venta</a:t>
            </a:r>
          </a:p>
        </p:txBody>
      </p:sp>
      <p:graphicFrame>
        <p:nvGraphicFramePr>
          <p:cNvPr id="9" name="Tabla 8"/>
          <p:cNvGraphicFramePr>
            <a:graphicFrameLocks noGrp="1"/>
          </p:cNvGraphicFramePr>
          <p:nvPr>
            <p:extLst/>
          </p:nvPr>
        </p:nvGraphicFramePr>
        <p:xfrm>
          <a:off x="2341723" y="4270509"/>
          <a:ext cx="7135953" cy="1849120"/>
        </p:xfrm>
        <a:graphic>
          <a:graphicData uri="http://schemas.openxmlformats.org/drawingml/2006/table">
            <a:tbl>
              <a:tblPr firstRow="1" bandRow="1">
                <a:tableStyleId>{5C22544A-7EE6-4342-B048-85BDC9FD1C3A}</a:tableStyleId>
              </a:tblPr>
              <a:tblGrid>
                <a:gridCol w="1542784">
                  <a:extLst>
                    <a:ext uri="{9D8B030D-6E8A-4147-A177-3AD203B41FA5}">
                      <a16:colId xmlns:a16="http://schemas.microsoft.com/office/drawing/2014/main" val="4274702408"/>
                    </a:ext>
                  </a:extLst>
                </a:gridCol>
                <a:gridCol w="1212354">
                  <a:extLst>
                    <a:ext uri="{9D8B030D-6E8A-4147-A177-3AD203B41FA5}">
                      <a16:colId xmlns:a16="http://schemas.microsoft.com/office/drawing/2014/main" val="3438233926"/>
                    </a:ext>
                  </a:extLst>
                </a:gridCol>
                <a:gridCol w="2072931">
                  <a:extLst>
                    <a:ext uri="{9D8B030D-6E8A-4147-A177-3AD203B41FA5}">
                      <a16:colId xmlns:a16="http://schemas.microsoft.com/office/drawing/2014/main" val="1320373001"/>
                    </a:ext>
                  </a:extLst>
                </a:gridCol>
                <a:gridCol w="1178421">
                  <a:extLst>
                    <a:ext uri="{9D8B030D-6E8A-4147-A177-3AD203B41FA5}">
                      <a16:colId xmlns:a16="http://schemas.microsoft.com/office/drawing/2014/main" val="1504023648"/>
                    </a:ext>
                  </a:extLst>
                </a:gridCol>
                <a:gridCol w="1129463">
                  <a:extLst>
                    <a:ext uri="{9D8B030D-6E8A-4147-A177-3AD203B41FA5}">
                      <a16:colId xmlns:a16="http://schemas.microsoft.com/office/drawing/2014/main" val="3961957548"/>
                    </a:ext>
                  </a:extLst>
                </a:gridCol>
              </a:tblGrid>
              <a:tr h="370840">
                <a:tc>
                  <a:txBody>
                    <a:bodyPr/>
                    <a:lstStyle/>
                    <a:p>
                      <a:r>
                        <a:rPr lang="es-CO" dirty="0"/>
                        <a:t>Regional</a:t>
                      </a:r>
                    </a:p>
                  </a:txBody>
                  <a:tcPr/>
                </a:tc>
                <a:tc>
                  <a:txBody>
                    <a:bodyPr/>
                    <a:lstStyle/>
                    <a:p>
                      <a:r>
                        <a:rPr lang="es-CO" dirty="0"/>
                        <a:t>Perfil</a:t>
                      </a:r>
                    </a:p>
                  </a:txBody>
                  <a:tcPr/>
                </a:tc>
                <a:tc>
                  <a:txBody>
                    <a:bodyPr/>
                    <a:lstStyle/>
                    <a:p>
                      <a:r>
                        <a:rPr lang="es-CO" dirty="0"/>
                        <a:t>Periodo</a:t>
                      </a:r>
                    </a:p>
                  </a:txBody>
                  <a:tcPr anchor="ctr"/>
                </a:tc>
                <a:tc>
                  <a:txBody>
                    <a:bodyPr/>
                    <a:lstStyle/>
                    <a:p>
                      <a:r>
                        <a:rPr lang="es-CO" dirty="0"/>
                        <a:t>Meses</a:t>
                      </a:r>
                    </a:p>
                  </a:txBody>
                  <a:tcPr/>
                </a:tc>
                <a:tc>
                  <a:txBody>
                    <a:bodyPr/>
                    <a:lstStyle/>
                    <a:p>
                      <a:r>
                        <a:rPr lang="es-CO" dirty="0"/>
                        <a:t>Número</a:t>
                      </a:r>
                    </a:p>
                  </a:txBody>
                  <a:tcPr/>
                </a:tc>
                <a:extLst>
                  <a:ext uri="{0D108BD9-81ED-4DB2-BD59-A6C34878D82A}">
                    <a16:rowId xmlns:a16="http://schemas.microsoft.com/office/drawing/2014/main" val="4045446593"/>
                  </a:ext>
                </a:extLst>
              </a:tr>
              <a:tr h="322333">
                <a:tc>
                  <a:txBody>
                    <a:bodyPr/>
                    <a:lstStyle/>
                    <a:p>
                      <a:pPr algn="ctr" fontAlgn="b"/>
                      <a:r>
                        <a:rPr lang="es-CO" sz="1800" kern="1200" dirty="0">
                          <a:solidFill>
                            <a:schemeClr val="dk1"/>
                          </a:solidFill>
                          <a:latin typeface="+mn-lt"/>
                          <a:ea typeface="+mn-ea"/>
                          <a:cs typeface="+mn-cs"/>
                        </a:rPr>
                        <a:t>Centro Oriente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Jul/18 - Jun/19</a:t>
                      </a:r>
                    </a:p>
                  </a:txBody>
                  <a:tcPr anchor="ctr"/>
                </a:tc>
                <a:tc>
                  <a:txBody>
                    <a:bodyPr/>
                    <a:lstStyle/>
                    <a:p>
                      <a:pPr algn="ctr"/>
                      <a:r>
                        <a:rPr lang="es-CO" dirty="0"/>
                        <a:t>12</a:t>
                      </a:r>
                    </a:p>
                  </a:txBody>
                  <a:tcPr anchor="ctr"/>
                </a:tc>
                <a:tc>
                  <a:txBody>
                    <a:bodyPr/>
                    <a:lstStyle/>
                    <a:p>
                      <a:pPr algn="ctr"/>
                      <a:r>
                        <a:rPr lang="es-CO" dirty="0"/>
                        <a:t>5</a:t>
                      </a:r>
                    </a:p>
                  </a:txBody>
                  <a:tcPr anchor="ctr"/>
                </a:tc>
                <a:extLst>
                  <a:ext uri="{0D108BD9-81ED-4DB2-BD59-A6C34878D82A}">
                    <a16:rowId xmlns:a16="http://schemas.microsoft.com/office/drawing/2014/main" val="3972867062"/>
                  </a:ext>
                </a:extLst>
              </a:tr>
              <a:tr h="370840">
                <a:tc>
                  <a:txBody>
                    <a:bodyPr/>
                    <a:lstStyle/>
                    <a:p>
                      <a:pPr algn="ctr" fontAlgn="b"/>
                      <a:r>
                        <a:rPr lang="es-CO" sz="1800" kern="1200">
                          <a:solidFill>
                            <a:schemeClr val="dk1"/>
                          </a:solidFill>
                          <a:latin typeface="+mn-lt"/>
                          <a:ea typeface="+mn-ea"/>
                          <a:cs typeface="+mn-cs"/>
                        </a:rPr>
                        <a:t>Sur Occidente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Jul/18 - Jun/19</a:t>
                      </a:r>
                    </a:p>
                  </a:txBody>
                  <a:tcPr anchor="ctr"/>
                </a:tc>
                <a:tc>
                  <a:txBody>
                    <a:bodyPr/>
                    <a:lstStyle/>
                    <a:p>
                      <a:pPr algn="ctr"/>
                      <a:r>
                        <a:rPr lang="es-CO" dirty="0"/>
                        <a:t>12</a:t>
                      </a:r>
                    </a:p>
                  </a:txBody>
                  <a:tcPr anchor="ctr"/>
                </a:tc>
                <a:tc>
                  <a:txBody>
                    <a:bodyPr/>
                    <a:lstStyle/>
                    <a:p>
                      <a:pPr algn="ctr"/>
                      <a:r>
                        <a:rPr lang="es-CO" dirty="0"/>
                        <a:t>4</a:t>
                      </a:r>
                    </a:p>
                  </a:txBody>
                  <a:tcPr anchor="ctr"/>
                </a:tc>
                <a:extLst>
                  <a:ext uri="{0D108BD9-81ED-4DB2-BD59-A6C34878D82A}">
                    <a16:rowId xmlns:a16="http://schemas.microsoft.com/office/drawing/2014/main" val="2477651284"/>
                  </a:ext>
                </a:extLst>
              </a:tr>
              <a:tr h="370840">
                <a:tc>
                  <a:txBody>
                    <a:bodyPr/>
                    <a:lstStyle/>
                    <a:p>
                      <a:pPr algn="ctr" fontAlgn="b"/>
                      <a:r>
                        <a:rPr lang="es-CO" sz="1800" kern="1200" dirty="0">
                          <a:solidFill>
                            <a:schemeClr val="dk1"/>
                          </a:solidFill>
                          <a:latin typeface="+mn-lt"/>
                          <a:ea typeface="+mn-ea"/>
                          <a:cs typeface="+mn-cs"/>
                        </a:rPr>
                        <a:t>Occidente</a:t>
                      </a:r>
                    </a:p>
                  </a:txBody>
                  <a:tcPr marL="0" marR="0" marT="0" marB="0" anchor="ctr"/>
                </a:tc>
                <a:tc>
                  <a:txBody>
                    <a:bodyPr/>
                    <a:lstStyle/>
                    <a:p>
                      <a:pPr algn="ctr"/>
                      <a:r>
                        <a:rPr kumimoji="0" lang="es-CO" sz="1800" b="0" i="0" u="none" strike="noStrike" kern="1200" cap="none" spc="0" normalizeH="0" baseline="0" noProof="0">
                          <a:ln>
                            <a:noFill/>
                          </a:ln>
                          <a:solidFill>
                            <a:prstClr val="black"/>
                          </a:solidFill>
                          <a:effectLst/>
                          <a:uLnTx/>
                          <a:uFillTx/>
                          <a:latin typeface="Calibri"/>
                          <a:ea typeface="+mn-ea"/>
                          <a:cs typeface="+mn-cs"/>
                        </a:rPr>
                        <a:t>Técnico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a:ln>
                            <a:noFill/>
                          </a:ln>
                          <a:solidFill>
                            <a:prstClr val="black"/>
                          </a:solidFill>
                          <a:effectLst/>
                          <a:uLnTx/>
                          <a:uFillTx/>
                          <a:latin typeface="Calibri"/>
                          <a:ea typeface="+mn-ea"/>
                          <a:cs typeface="+mn-cs"/>
                        </a:rPr>
                        <a:t>Jul/18 - Jun/19</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txBody>
                  <a:tcPr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12</a:t>
                      </a:r>
                      <a:endParaRPr lang="es-CO" dirty="0"/>
                    </a:p>
                  </a:txBody>
                  <a:tcPr anchor="ctr"/>
                </a:tc>
                <a:tc>
                  <a:txBody>
                    <a:bodyPr/>
                    <a:lstStyle/>
                    <a:p>
                      <a:pPr algn="ctr"/>
                      <a:r>
                        <a:rPr lang="es-CO" dirty="0"/>
                        <a:t>1</a:t>
                      </a:r>
                    </a:p>
                  </a:txBody>
                  <a:tcPr anchor="ctr"/>
                </a:tc>
                <a:extLst>
                  <a:ext uri="{0D108BD9-81ED-4DB2-BD59-A6C34878D82A}">
                    <a16:rowId xmlns:a16="http://schemas.microsoft.com/office/drawing/2014/main" val="1700661709"/>
                  </a:ext>
                </a:extLst>
              </a:tr>
              <a:tr h="370840">
                <a:tc>
                  <a:txBody>
                    <a:bodyPr/>
                    <a:lstStyle/>
                    <a:p>
                      <a:pPr algn="ctr" fontAlgn="b"/>
                      <a:r>
                        <a:rPr lang="es-CO" sz="1800" kern="1200" dirty="0">
                          <a:solidFill>
                            <a:schemeClr val="dk1"/>
                          </a:solidFill>
                          <a:latin typeface="+mn-lt"/>
                          <a:ea typeface="+mn-ea"/>
                          <a:cs typeface="+mn-cs"/>
                        </a:rPr>
                        <a:t>Norte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Técnico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Jul/18 - Jun/19</a:t>
                      </a:r>
                    </a:p>
                  </a:txBody>
                  <a:tcPr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12</a:t>
                      </a:r>
                      <a:endParaRPr lang="es-CO" dirty="0"/>
                    </a:p>
                  </a:txBody>
                  <a:tcPr anchor="ctr"/>
                </a:tc>
                <a:tc>
                  <a:txBody>
                    <a:bodyPr/>
                    <a:lstStyle/>
                    <a:p>
                      <a:pPr algn="ctr"/>
                      <a:r>
                        <a:rPr lang="es-CO" dirty="0"/>
                        <a:t>1</a:t>
                      </a:r>
                    </a:p>
                  </a:txBody>
                  <a:tcPr anchor="ctr"/>
                </a:tc>
                <a:extLst>
                  <a:ext uri="{0D108BD9-81ED-4DB2-BD59-A6C34878D82A}">
                    <a16:rowId xmlns:a16="http://schemas.microsoft.com/office/drawing/2014/main" val="2988788061"/>
                  </a:ext>
                </a:extLst>
              </a:tr>
            </a:tbl>
          </a:graphicData>
        </a:graphic>
      </p:graphicFrame>
      <p:sp>
        <p:nvSpPr>
          <p:cNvPr id="10" name="1 Rectángulo"/>
          <p:cNvSpPr/>
          <p:nvPr/>
        </p:nvSpPr>
        <p:spPr>
          <a:xfrm>
            <a:off x="7555079" y="512671"/>
            <a:ext cx="2836867" cy="523220"/>
          </a:xfrm>
          <a:prstGeom prst="rect">
            <a:avLst/>
          </a:prstGeom>
        </p:spPr>
        <p:txBody>
          <a:bodyPr wrap="none">
            <a:spAutoFit/>
          </a:bodyPr>
          <a:lstStyle/>
          <a:p>
            <a:r>
              <a:rPr lang="es-CO" sz="2800" b="1" dirty="0">
                <a:solidFill>
                  <a:schemeClr val="bg1"/>
                </a:solidFill>
              </a:rPr>
              <a:t>Análisis de Cargas</a:t>
            </a:r>
          </a:p>
        </p:txBody>
      </p:sp>
    </p:spTree>
    <p:extLst>
      <p:ext uri="{BB962C8B-B14F-4D97-AF65-F5344CB8AC3E}">
        <p14:creationId xmlns:p14="http://schemas.microsoft.com/office/powerpoint/2010/main" val="26266852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2341723" y="2414647"/>
            <a:ext cx="5644372" cy="461665"/>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Desalojos</a:t>
            </a:r>
          </a:p>
        </p:txBody>
      </p:sp>
      <p:sp>
        <p:nvSpPr>
          <p:cNvPr id="19" name="Rectángulo 18"/>
          <p:cNvSpPr/>
          <p:nvPr/>
        </p:nvSpPr>
        <p:spPr>
          <a:xfrm>
            <a:off x="1663389" y="1220915"/>
            <a:ext cx="2531462"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Gerencias Regionales</a:t>
            </a:r>
            <a:endParaRPr lang="es-CO" dirty="0">
              <a:solidFill>
                <a:schemeClr val="accent5"/>
              </a:solidFill>
            </a:endParaRPr>
          </a:p>
        </p:txBody>
      </p:sp>
      <p:graphicFrame>
        <p:nvGraphicFramePr>
          <p:cNvPr id="20" name="Tabla 19"/>
          <p:cNvGraphicFramePr>
            <a:graphicFrameLocks noGrp="1"/>
          </p:cNvGraphicFramePr>
          <p:nvPr>
            <p:extLst/>
          </p:nvPr>
        </p:nvGraphicFramePr>
        <p:xfrm>
          <a:off x="2341724" y="2790095"/>
          <a:ext cx="7135953" cy="1828800"/>
        </p:xfrm>
        <a:graphic>
          <a:graphicData uri="http://schemas.openxmlformats.org/drawingml/2006/table">
            <a:tbl>
              <a:tblPr firstRow="1" bandRow="1">
                <a:tableStyleId>{5C22544A-7EE6-4342-B048-85BDC9FD1C3A}</a:tableStyleId>
              </a:tblPr>
              <a:tblGrid>
                <a:gridCol w="1542784">
                  <a:extLst>
                    <a:ext uri="{9D8B030D-6E8A-4147-A177-3AD203B41FA5}">
                      <a16:colId xmlns:a16="http://schemas.microsoft.com/office/drawing/2014/main" val="4274702408"/>
                    </a:ext>
                  </a:extLst>
                </a:gridCol>
                <a:gridCol w="1236133">
                  <a:extLst>
                    <a:ext uri="{9D8B030D-6E8A-4147-A177-3AD203B41FA5}">
                      <a16:colId xmlns:a16="http://schemas.microsoft.com/office/drawing/2014/main" val="3438233926"/>
                    </a:ext>
                  </a:extLst>
                </a:gridCol>
                <a:gridCol w="2040762">
                  <a:extLst>
                    <a:ext uri="{9D8B030D-6E8A-4147-A177-3AD203B41FA5}">
                      <a16:colId xmlns:a16="http://schemas.microsoft.com/office/drawing/2014/main" val="1179145086"/>
                    </a:ext>
                  </a:extLst>
                </a:gridCol>
                <a:gridCol w="1186811">
                  <a:extLst>
                    <a:ext uri="{9D8B030D-6E8A-4147-A177-3AD203B41FA5}">
                      <a16:colId xmlns:a16="http://schemas.microsoft.com/office/drawing/2014/main" val="1504023648"/>
                    </a:ext>
                  </a:extLst>
                </a:gridCol>
                <a:gridCol w="1129463">
                  <a:extLst>
                    <a:ext uri="{9D8B030D-6E8A-4147-A177-3AD203B41FA5}">
                      <a16:colId xmlns:a16="http://schemas.microsoft.com/office/drawing/2014/main" val="3961957548"/>
                    </a:ext>
                  </a:extLst>
                </a:gridCol>
              </a:tblGrid>
              <a:tr h="218029">
                <a:tc>
                  <a:txBody>
                    <a:bodyPr/>
                    <a:lstStyle/>
                    <a:p>
                      <a:r>
                        <a:rPr lang="es-CO" dirty="0"/>
                        <a:t>Regional</a:t>
                      </a:r>
                    </a:p>
                  </a:txBody>
                  <a:tcPr/>
                </a:tc>
                <a:tc>
                  <a:txBody>
                    <a:bodyPr/>
                    <a:lstStyle/>
                    <a:p>
                      <a:r>
                        <a:rPr lang="es-CO" dirty="0"/>
                        <a:t>Perfil</a:t>
                      </a:r>
                    </a:p>
                  </a:txBody>
                  <a:tcPr/>
                </a:tc>
                <a:tc>
                  <a:txBody>
                    <a:bodyPr/>
                    <a:lstStyle/>
                    <a:p>
                      <a:r>
                        <a:rPr lang="es-CO" dirty="0"/>
                        <a:t>Periodo</a:t>
                      </a:r>
                    </a:p>
                  </a:txBody>
                  <a:tcPr/>
                </a:tc>
                <a:tc>
                  <a:txBody>
                    <a:bodyPr/>
                    <a:lstStyle/>
                    <a:p>
                      <a:r>
                        <a:rPr lang="es-CO" dirty="0"/>
                        <a:t>Meses</a:t>
                      </a:r>
                    </a:p>
                  </a:txBody>
                  <a:tcPr/>
                </a:tc>
                <a:tc>
                  <a:txBody>
                    <a:bodyPr/>
                    <a:lstStyle/>
                    <a:p>
                      <a:r>
                        <a:rPr lang="es-CO" dirty="0"/>
                        <a:t>Número</a:t>
                      </a:r>
                    </a:p>
                  </a:txBody>
                  <a:tcPr/>
                </a:tc>
                <a:extLst>
                  <a:ext uri="{0D108BD9-81ED-4DB2-BD59-A6C34878D82A}">
                    <a16:rowId xmlns:a16="http://schemas.microsoft.com/office/drawing/2014/main" val="4045446593"/>
                  </a:ext>
                </a:extLst>
              </a:tr>
              <a:tr h="218029">
                <a:tc>
                  <a:txBody>
                    <a:bodyPr/>
                    <a:lstStyle/>
                    <a:p>
                      <a:pPr algn="ctr" fontAlgn="b"/>
                      <a:r>
                        <a:rPr lang="es-CO" sz="1800" kern="1200" dirty="0">
                          <a:solidFill>
                            <a:schemeClr val="dk1"/>
                          </a:solidFill>
                          <a:latin typeface="+mn-lt"/>
                          <a:ea typeface="+mn-ea"/>
                          <a:cs typeface="+mn-cs"/>
                        </a:rPr>
                        <a:t>Centro Oriente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Profesional</a:t>
                      </a:r>
                      <a:endParaRPr lang="es-CO" dirty="0"/>
                    </a:p>
                  </a:txBody>
                  <a:tcPr anchor="ctr"/>
                </a:tc>
                <a:tc>
                  <a:txBody>
                    <a:bodyPr/>
                    <a:lstStyle/>
                    <a:p>
                      <a:pPr algn="ctr"/>
                      <a:r>
                        <a:rPr lang="es-CO" dirty="0"/>
                        <a:t>Ene/18</a:t>
                      </a:r>
                      <a:r>
                        <a:rPr lang="es-CO" baseline="0" dirty="0"/>
                        <a:t> - Dic/18</a:t>
                      </a:r>
                      <a:endParaRPr lang="es-CO" dirty="0"/>
                    </a:p>
                  </a:txBody>
                  <a:tcPr anchor="ctr"/>
                </a:tc>
                <a:tc>
                  <a:txBody>
                    <a:bodyPr/>
                    <a:lstStyle/>
                    <a:p>
                      <a:pPr algn="ctr"/>
                      <a:r>
                        <a:rPr lang="es-CO" dirty="0"/>
                        <a:t>12</a:t>
                      </a:r>
                    </a:p>
                  </a:txBody>
                  <a:tcPr anchor="ctr"/>
                </a:tc>
                <a:tc>
                  <a:txBody>
                    <a:bodyPr/>
                    <a:lstStyle/>
                    <a:p>
                      <a:pPr algn="ctr"/>
                      <a:r>
                        <a:rPr lang="es-CO" dirty="0"/>
                        <a:t>4</a:t>
                      </a:r>
                    </a:p>
                  </a:txBody>
                  <a:tcPr anchor="ctr"/>
                </a:tc>
                <a:extLst>
                  <a:ext uri="{0D108BD9-81ED-4DB2-BD59-A6C34878D82A}">
                    <a16:rowId xmlns:a16="http://schemas.microsoft.com/office/drawing/2014/main" val="3972867062"/>
                  </a:ext>
                </a:extLst>
              </a:tr>
              <a:tr h="218029">
                <a:tc>
                  <a:txBody>
                    <a:bodyPr/>
                    <a:lstStyle/>
                    <a:p>
                      <a:pPr algn="ctr" fontAlgn="b"/>
                      <a:r>
                        <a:rPr lang="es-CO" sz="1800" kern="1200" dirty="0">
                          <a:solidFill>
                            <a:schemeClr val="dk1"/>
                          </a:solidFill>
                          <a:latin typeface="+mn-lt"/>
                          <a:ea typeface="+mn-ea"/>
                          <a:cs typeface="+mn-cs"/>
                        </a:rPr>
                        <a:t>Sur Occidente</a:t>
                      </a:r>
                    </a:p>
                  </a:txBody>
                  <a:tcPr marL="0" marR="0" marT="0" marB="0" anchor="ctr"/>
                </a:tc>
                <a:tc>
                  <a:txBody>
                    <a:bodyPr/>
                    <a:lstStyle/>
                    <a:p>
                      <a:pPr algn="ctr"/>
                      <a:r>
                        <a:rPr kumimoji="0" lang="es-CO" sz="1800" b="0" i="0" u="none" strike="noStrike" kern="1200" cap="none" spc="0" normalizeH="0" baseline="0" noProof="0">
                          <a:ln>
                            <a:noFill/>
                          </a:ln>
                          <a:solidFill>
                            <a:prstClr val="black"/>
                          </a:solidFill>
                          <a:effectLst/>
                          <a:uLnTx/>
                          <a:uFillTx/>
                          <a:latin typeface="Calibri"/>
                          <a:ea typeface="+mn-ea"/>
                          <a:cs typeface="+mn-cs"/>
                        </a:rPr>
                        <a:t>Profesional</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a:ln>
                            <a:noFill/>
                          </a:ln>
                          <a:solidFill>
                            <a:prstClr val="black"/>
                          </a:solidFill>
                          <a:effectLst/>
                          <a:uLnTx/>
                          <a:uFillTx/>
                          <a:latin typeface="Calibri"/>
                          <a:ea typeface="+mn-ea"/>
                          <a:cs typeface="+mn-cs"/>
                        </a:rPr>
                        <a:t>Ene/18 - Dic/18</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txBody>
                  <a:tcPr anchor="ctr"/>
                </a:tc>
                <a:tc>
                  <a:txBody>
                    <a:bodyPr/>
                    <a:lstStyle/>
                    <a:p>
                      <a:pPr algn="ctr"/>
                      <a:r>
                        <a:rPr lang="es-CO" dirty="0"/>
                        <a:t>12</a:t>
                      </a:r>
                    </a:p>
                  </a:txBody>
                  <a:tcPr anchor="ctr"/>
                </a:tc>
                <a:tc>
                  <a:txBody>
                    <a:bodyPr/>
                    <a:lstStyle/>
                    <a:p>
                      <a:pPr algn="ctr"/>
                      <a:r>
                        <a:rPr lang="es-CO" dirty="0"/>
                        <a:t>4</a:t>
                      </a:r>
                    </a:p>
                  </a:txBody>
                  <a:tcPr anchor="ctr"/>
                </a:tc>
                <a:extLst>
                  <a:ext uri="{0D108BD9-81ED-4DB2-BD59-A6C34878D82A}">
                    <a16:rowId xmlns:a16="http://schemas.microsoft.com/office/drawing/2014/main" val="2477651284"/>
                  </a:ext>
                </a:extLst>
              </a:tr>
              <a:tr h="218029">
                <a:tc>
                  <a:txBody>
                    <a:bodyPr/>
                    <a:lstStyle/>
                    <a:p>
                      <a:pPr algn="ctr" fontAlgn="b"/>
                      <a:r>
                        <a:rPr lang="es-CO" sz="1800" kern="1200" dirty="0">
                          <a:solidFill>
                            <a:schemeClr val="dk1"/>
                          </a:solidFill>
                          <a:latin typeface="+mn-lt"/>
                          <a:ea typeface="+mn-ea"/>
                          <a:cs typeface="+mn-cs"/>
                        </a:rPr>
                        <a:t>Occidente</a:t>
                      </a:r>
                    </a:p>
                  </a:txBody>
                  <a:tcPr marL="0" marR="0" marT="0" marB="0" anchor="ctr"/>
                </a:tc>
                <a:tc>
                  <a:txBody>
                    <a:bodyPr/>
                    <a:lstStyle/>
                    <a:p>
                      <a:pPr algn="ctr"/>
                      <a:r>
                        <a:rPr kumimoji="0" lang="es-CO" sz="1800" b="0" i="0" u="none" strike="noStrike" kern="1200" cap="none" spc="0" normalizeH="0" baseline="0" noProof="0">
                          <a:ln>
                            <a:noFill/>
                          </a:ln>
                          <a:solidFill>
                            <a:prstClr val="black"/>
                          </a:solidFill>
                          <a:effectLst/>
                          <a:uLnTx/>
                          <a:uFillTx/>
                          <a:latin typeface="Calibri"/>
                          <a:ea typeface="+mn-ea"/>
                          <a:cs typeface="+mn-cs"/>
                        </a:rPr>
                        <a:t>Profesional</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a:ln>
                            <a:noFill/>
                          </a:ln>
                          <a:solidFill>
                            <a:prstClr val="black"/>
                          </a:solidFill>
                          <a:effectLst/>
                          <a:uLnTx/>
                          <a:uFillTx/>
                          <a:latin typeface="Calibri"/>
                          <a:ea typeface="+mn-ea"/>
                          <a:cs typeface="+mn-cs"/>
                        </a:rPr>
                        <a:t>Ene/18 - Dic/18</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txBody>
                  <a:tcPr anchor="ctr"/>
                </a:tc>
                <a:tc>
                  <a:txBody>
                    <a:bodyPr/>
                    <a:lstStyle/>
                    <a:p>
                      <a:pPr algn="ctr"/>
                      <a:r>
                        <a:rPr lang="es-CO" dirty="0"/>
                        <a:t>12</a:t>
                      </a:r>
                    </a:p>
                  </a:txBody>
                  <a:tcPr anchor="ctr"/>
                </a:tc>
                <a:tc>
                  <a:txBody>
                    <a:bodyPr/>
                    <a:lstStyle/>
                    <a:p>
                      <a:pPr algn="ctr"/>
                      <a:r>
                        <a:rPr lang="es-CO" dirty="0"/>
                        <a:t>1</a:t>
                      </a:r>
                    </a:p>
                  </a:txBody>
                  <a:tcPr anchor="ctr"/>
                </a:tc>
                <a:extLst>
                  <a:ext uri="{0D108BD9-81ED-4DB2-BD59-A6C34878D82A}">
                    <a16:rowId xmlns:a16="http://schemas.microsoft.com/office/drawing/2014/main" val="1700661709"/>
                  </a:ext>
                </a:extLst>
              </a:tr>
              <a:tr h="218029">
                <a:tc>
                  <a:txBody>
                    <a:bodyPr/>
                    <a:lstStyle/>
                    <a:p>
                      <a:pPr algn="ctr" fontAlgn="b"/>
                      <a:r>
                        <a:rPr lang="es-CO" sz="1800" kern="1200" dirty="0">
                          <a:solidFill>
                            <a:schemeClr val="dk1"/>
                          </a:solidFill>
                          <a:latin typeface="+mn-lt"/>
                          <a:ea typeface="+mn-ea"/>
                          <a:cs typeface="+mn-cs"/>
                        </a:rPr>
                        <a:t>Norte</a:t>
                      </a:r>
                    </a:p>
                  </a:txBody>
                  <a:tcPr marL="0" marR="0" marT="0" marB="0" anchor="ctr"/>
                </a:tc>
                <a:tc>
                  <a:txBody>
                    <a:bodyPr/>
                    <a:lstStyle/>
                    <a:p>
                      <a:pPr algn="ctr"/>
                      <a:r>
                        <a:rPr kumimoji="0" lang="es-CO" sz="1800" b="0" i="0" u="none" strike="noStrike" kern="1200" cap="none" spc="0" normalizeH="0" baseline="0" noProof="0" dirty="0">
                          <a:ln>
                            <a:noFill/>
                          </a:ln>
                          <a:solidFill>
                            <a:prstClr val="black"/>
                          </a:solidFill>
                          <a:effectLst/>
                          <a:uLnTx/>
                          <a:uFillTx/>
                          <a:latin typeface="Calibri"/>
                          <a:ea typeface="+mn-ea"/>
                          <a:cs typeface="+mn-cs"/>
                        </a:rPr>
                        <a:t>Profesional</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Ene/18 - Dic/18</a:t>
                      </a:r>
                    </a:p>
                  </a:txBody>
                  <a:tcPr anchor="ctr"/>
                </a:tc>
                <a:tc>
                  <a:txBody>
                    <a:bodyPr/>
                    <a:lstStyle/>
                    <a:p>
                      <a:pPr algn="ctr"/>
                      <a:r>
                        <a:rPr lang="es-CO" dirty="0"/>
                        <a:t>12</a:t>
                      </a:r>
                    </a:p>
                  </a:txBody>
                  <a:tcPr anchor="ctr"/>
                </a:tc>
                <a:tc>
                  <a:txBody>
                    <a:bodyPr/>
                    <a:lstStyle/>
                    <a:p>
                      <a:pPr algn="ctr"/>
                      <a:r>
                        <a:rPr lang="es-CO" dirty="0"/>
                        <a:t>2</a:t>
                      </a:r>
                    </a:p>
                  </a:txBody>
                  <a:tcPr anchor="ctr"/>
                </a:tc>
                <a:extLst>
                  <a:ext uri="{0D108BD9-81ED-4DB2-BD59-A6C34878D82A}">
                    <a16:rowId xmlns:a16="http://schemas.microsoft.com/office/drawing/2014/main" val="2988788061"/>
                  </a:ext>
                </a:extLst>
              </a:tr>
            </a:tbl>
          </a:graphicData>
        </a:graphic>
      </p:graphicFrame>
      <p:sp>
        <p:nvSpPr>
          <p:cNvPr id="10" name="1 Rectángulo"/>
          <p:cNvSpPr/>
          <p:nvPr/>
        </p:nvSpPr>
        <p:spPr>
          <a:xfrm>
            <a:off x="7319552" y="484963"/>
            <a:ext cx="2836867" cy="523220"/>
          </a:xfrm>
          <a:prstGeom prst="rect">
            <a:avLst/>
          </a:prstGeom>
        </p:spPr>
        <p:txBody>
          <a:bodyPr wrap="none">
            <a:spAutoFit/>
          </a:bodyPr>
          <a:lstStyle/>
          <a:p>
            <a:r>
              <a:rPr lang="es-CO" sz="2800" b="1" dirty="0">
                <a:solidFill>
                  <a:schemeClr val="bg1"/>
                </a:solidFill>
              </a:rPr>
              <a:t>Análisis de Cargas</a:t>
            </a:r>
          </a:p>
        </p:txBody>
      </p:sp>
    </p:spTree>
    <p:extLst>
      <p:ext uri="{BB962C8B-B14F-4D97-AF65-F5344CB8AC3E}">
        <p14:creationId xmlns:p14="http://schemas.microsoft.com/office/powerpoint/2010/main" val="2710284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Instrumentación causales para </a:t>
            </a:r>
            <a:r>
              <a:rPr lang="es-ES" sz="7200" b="1" dirty="0">
                <a:solidFill>
                  <a:srgbClr val="000090"/>
                </a:solidFill>
              </a:rPr>
              <a:t>Enajenación Temprana</a:t>
            </a:r>
            <a:endParaRPr lang="es-CO" sz="7200" b="1" dirty="0">
              <a:solidFill>
                <a:srgbClr val="000090"/>
              </a:solidFill>
            </a:endParaRPr>
          </a:p>
        </p:txBody>
      </p:sp>
    </p:spTree>
    <p:extLst>
      <p:ext uri="{BB962C8B-B14F-4D97-AF65-F5344CB8AC3E}">
        <p14:creationId xmlns:p14="http://schemas.microsoft.com/office/powerpoint/2010/main" val="19724385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659188" y="281307"/>
            <a:ext cx="6556374" cy="584775"/>
          </a:xfrm>
          <a:prstGeom prst="rect">
            <a:avLst/>
          </a:prstGeom>
          <a:noFill/>
        </p:spPr>
        <p:txBody>
          <a:bodyPr wrap="square" rtlCol="0">
            <a:spAutoFit/>
          </a:bodyPr>
          <a:lstStyle/>
          <a:p>
            <a:pPr algn="r"/>
            <a:r>
              <a:rPr lang="es-ES" sz="3200" b="1" dirty="0">
                <a:solidFill>
                  <a:schemeClr val="bg1"/>
                </a:solidFill>
                <a:latin typeface="Lao UI" panose="020B0502040204020203" pitchFamily="34" charset="0"/>
                <a:cs typeface="Lao UI" panose="020B0502040204020203" pitchFamily="34" charset="0"/>
              </a:rPr>
              <a:t>Causales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3" name="Diagrama 2"/>
          <p:cNvGraphicFramePr/>
          <p:nvPr>
            <p:extLst/>
          </p:nvPr>
        </p:nvGraphicFramePr>
        <p:xfrm>
          <a:off x="1974167" y="1628082"/>
          <a:ext cx="8328708" cy="4881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8267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482976" y="255646"/>
            <a:ext cx="6556374" cy="584775"/>
          </a:xfrm>
          <a:prstGeom prst="rect">
            <a:avLst/>
          </a:prstGeom>
          <a:noFill/>
        </p:spPr>
        <p:txBody>
          <a:bodyPr wrap="square" rtlCol="0">
            <a:spAutoFit/>
          </a:bodyPr>
          <a:lstStyle/>
          <a:p>
            <a:pPr algn="r"/>
            <a:r>
              <a:rPr lang="es-ES" sz="3200" b="1" dirty="0">
                <a:solidFill>
                  <a:schemeClr val="bg1"/>
                </a:solidFill>
                <a:latin typeface="Lao UI" panose="020B0502040204020203" pitchFamily="34" charset="0"/>
                <a:cs typeface="Lao UI" panose="020B0502040204020203" pitchFamily="34" charset="0"/>
              </a:rPr>
              <a:t>Causales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3" name="Diagrama 2"/>
          <p:cNvGraphicFramePr/>
          <p:nvPr>
            <p:extLst/>
          </p:nvPr>
        </p:nvGraphicFramePr>
        <p:xfrm>
          <a:off x="1763151" y="1628082"/>
          <a:ext cx="8750104" cy="4881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30557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746501" y="379842"/>
            <a:ext cx="6556374" cy="584775"/>
          </a:xfrm>
          <a:prstGeom prst="rect">
            <a:avLst/>
          </a:prstGeom>
          <a:noFill/>
        </p:spPr>
        <p:txBody>
          <a:bodyPr wrap="square" rtlCol="0">
            <a:spAutoFit/>
          </a:bodyPr>
          <a:lstStyle/>
          <a:p>
            <a:pPr algn="r"/>
            <a:r>
              <a:rPr lang="es-ES" sz="3200" b="1" dirty="0">
                <a:solidFill>
                  <a:schemeClr val="bg1"/>
                </a:solidFill>
                <a:latin typeface="Lao UI" panose="020B0502040204020203" pitchFamily="34" charset="0"/>
                <a:cs typeface="Lao UI" panose="020B0502040204020203" pitchFamily="34" charset="0"/>
              </a:rPr>
              <a:t>Causales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3" name="Diagrama 2"/>
          <p:cNvGraphicFramePr/>
          <p:nvPr>
            <p:extLst/>
          </p:nvPr>
        </p:nvGraphicFramePr>
        <p:xfrm>
          <a:off x="2015319" y="1446545"/>
          <a:ext cx="8113896" cy="5044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8823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659188" y="316654"/>
            <a:ext cx="6556374" cy="584775"/>
          </a:xfrm>
          <a:prstGeom prst="rect">
            <a:avLst/>
          </a:prstGeom>
          <a:noFill/>
        </p:spPr>
        <p:txBody>
          <a:bodyPr wrap="square" rtlCol="0">
            <a:spAutoFit/>
          </a:bodyPr>
          <a:lstStyle/>
          <a:p>
            <a:pPr algn="r"/>
            <a:r>
              <a:rPr lang="es-ES" sz="3200" b="1" dirty="0">
                <a:solidFill>
                  <a:schemeClr val="bg1"/>
                </a:solidFill>
                <a:latin typeface="Lao UI" panose="020B0502040204020203" pitchFamily="34" charset="0"/>
                <a:cs typeface="Lao UI" panose="020B0502040204020203" pitchFamily="34" charset="0"/>
              </a:rPr>
              <a:t>Causales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3" name="Diagrama 2"/>
          <p:cNvGraphicFramePr/>
          <p:nvPr>
            <p:extLst/>
          </p:nvPr>
        </p:nvGraphicFramePr>
        <p:xfrm>
          <a:off x="2015319" y="1770102"/>
          <a:ext cx="8287556" cy="3617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4276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629892" y="225901"/>
            <a:ext cx="7038109" cy="738664"/>
          </a:xfrm>
          <a:prstGeom prst="rect">
            <a:avLst/>
          </a:prstGeom>
          <a:noFill/>
        </p:spPr>
        <p:txBody>
          <a:bodyPr wrap="square" rtlCol="0">
            <a:spAutoFit/>
          </a:bodyPr>
          <a:lstStyle/>
          <a:p>
            <a:pPr algn="ctr"/>
            <a:r>
              <a:rPr lang="es-ES" sz="2100" b="1" dirty="0">
                <a:solidFill>
                  <a:schemeClr val="bg1"/>
                </a:solidFill>
                <a:latin typeface="Lao UI" panose="020B0502040204020203" pitchFamily="34" charset="0"/>
                <a:cs typeface="Lao UI" panose="020B0502040204020203" pitchFamily="34" charset="0"/>
              </a:rPr>
              <a:t>Definición de Instancias  aprobación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10" name="Diagrama 9"/>
          <p:cNvGraphicFramePr/>
          <p:nvPr>
            <p:extLst/>
          </p:nvPr>
        </p:nvGraphicFramePr>
        <p:xfrm>
          <a:off x="2129256" y="1863888"/>
          <a:ext cx="8141201" cy="4624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4568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557338" y="354528"/>
            <a:ext cx="6556374" cy="461665"/>
          </a:xfrm>
          <a:prstGeom prst="rect">
            <a:avLst/>
          </a:prstGeom>
          <a:noFill/>
        </p:spPr>
        <p:txBody>
          <a:bodyPr wrap="square" rtlCol="0">
            <a:spAutoFit/>
          </a:bodyPr>
          <a:lstStyle/>
          <a:p>
            <a:pPr algn="r"/>
            <a:r>
              <a:rPr lang="es-ES" sz="2400" b="1" dirty="0">
                <a:solidFill>
                  <a:schemeClr val="bg1"/>
                </a:solidFill>
                <a:latin typeface="Lao UI" panose="020B0502040204020203" pitchFamily="34" charset="0"/>
                <a:cs typeface="Lao UI" panose="020B0502040204020203" pitchFamily="34" charset="0"/>
              </a:rPr>
              <a:t>DOCUMENTOS ENAJENACIÓN TEMPRANA</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12" name="Diagrama 11"/>
          <p:cNvGraphicFramePr/>
          <p:nvPr>
            <p:extLst/>
          </p:nvPr>
        </p:nvGraphicFramePr>
        <p:xfrm>
          <a:off x="-373038" y="1774210"/>
          <a:ext cx="7055892" cy="4371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Imagen 12"/>
          <p:cNvPicPr>
            <a:picLocks noChangeAspect="1"/>
          </p:cNvPicPr>
          <p:nvPr/>
        </p:nvPicPr>
        <p:blipFill>
          <a:blip r:embed="rId7"/>
          <a:stretch>
            <a:fillRect/>
          </a:stretch>
        </p:blipFill>
        <p:spPr>
          <a:xfrm>
            <a:off x="4961383" y="1959069"/>
            <a:ext cx="5030091" cy="4253634"/>
          </a:xfrm>
          <a:prstGeom prst="rect">
            <a:avLst/>
          </a:prstGeom>
          <a:effectLst>
            <a:glow rad="127000">
              <a:schemeClr val="accent1">
                <a:lumMod val="75000"/>
              </a:schemeClr>
            </a:glow>
          </a:effectLst>
        </p:spPr>
      </p:pic>
    </p:spTree>
    <p:extLst>
      <p:ext uri="{BB962C8B-B14F-4D97-AF65-F5344CB8AC3E}">
        <p14:creationId xmlns:p14="http://schemas.microsoft.com/office/powerpoint/2010/main" val="5366582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Contratación Necesaria para</a:t>
            </a:r>
          </a:p>
          <a:p>
            <a:pPr marL="0" indent="0" algn="r">
              <a:buNone/>
            </a:pPr>
            <a:r>
              <a:rPr lang="es-ES" sz="7200" b="1" dirty="0">
                <a:solidFill>
                  <a:srgbClr val="000090"/>
                </a:solidFill>
              </a:rPr>
              <a:t>Enajenación Temprana</a:t>
            </a:r>
            <a:endParaRPr lang="es-CO" sz="7200" b="1" dirty="0">
              <a:solidFill>
                <a:srgbClr val="000090"/>
              </a:solidFill>
            </a:endParaRPr>
          </a:p>
        </p:txBody>
      </p:sp>
    </p:spTree>
    <p:extLst>
      <p:ext uri="{BB962C8B-B14F-4D97-AF65-F5344CB8AC3E}">
        <p14:creationId xmlns:p14="http://schemas.microsoft.com/office/powerpoint/2010/main" val="41787997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60</a:t>
            </a:fld>
            <a:endParaRPr lang="es-ES"/>
          </a:p>
        </p:txBody>
      </p:sp>
      <p:sp>
        <p:nvSpPr>
          <p:cNvPr id="9" name="Rectángulo 8"/>
          <p:cNvSpPr/>
          <p:nvPr/>
        </p:nvSpPr>
        <p:spPr>
          <a:xfrm>
            <a:off x="5956852" y="154330"/>
            <a:ext cx="5052492" cy="461665"/>
          </a:xfrm>
          <a:prstGeom prst="rect">
            <a:avLst/>
          </a:prstGeom>
        </p:spPr>
        <p:txBody>
          <a:bodyPr wrap="square">
            <a:spAutoFit/>
          </a:bodyPr>
          <a:lstStyle/>
          <a:p>
            <a:r>
              <a:rPr lang="es-CO" sz="2400" b="1" u="sng" dirty="0">
                <a:solidFill>
                  <a:schemeClr val="bg1"/>
                </a:solidFill>
              </a:rPr>
              <a:t>Avances Proceso de </a:t>
            </a:r>
            <a:r>
              <a:rPr lang="es-CO" sz="2400" b="1" u="sng" dirty="0" err="1">
                <a:solidFill>
                  <a:schemeClr val="bg1"/>
                </a:solidFill>
              </a:rPr>
              <a:t>Chatarrización</a:t>
            </a:r>
            <a:endParaRPr lang="es-CO" sz="2400" b="1" u="sng" dirty="0">
              <a:solidFill>
                <a:schemeClr val="bg1"/>
              </a:solidFill>
            </a:endParaRPr>
          </a:p>
        </p:txBody>
      </p:sp>
      <p:graphicFrame>
        <p:nvGraphicFramePr>
          <p:cNvPr id="2" name="Diagrama 1"/>
          <p:cNvGraphicFramePr/>
          <p:nvPr>
            <p:extLst/>
          </p:nvPr>
        </p:nvGraphicFramePr>
        <p:xfrm>
          <a:off x="2027583" y="103366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199929"/>
            <a:ext cx="7858540" cy="923330"/>
          </a:xfrm>
          <a:prstGeom prst="rect">
            <a:avLst/>
          </a:prstGeom>
          <a:noFill/>
        </p:spPr>
        <p:txBody>
          <a:bodyPr wrap="square" rtlCol="0">
            <a:spAutoFit/>
          </a:bodyPr>
          <a:lstStyle/>
          <a:p>
            <a:pPr algn="just"/>
            <a:r>
              <a:rPr lang="es-CO" b="1" dirty="0"/>
              <a:t>Objeto de la propuesta: </a:t>
            </a:r>
            <a:r>
              <a:rPr lang="es-CO" dirty="0"/>
              <a:t>Se presenta la propuesta económica para la compraventa de material ferroso, resultado de la desnaturalización y desintegración de los bienes muebles objeto de Chatarización.</a:t>
            </a:r>
          </a:p>
        </p:txBody>
      </p:sp>
      <p:sp>
        <p:nvSpPr>
          <p:cNvPr id="10" name="Rectángulo: esquinas redondeadas 9"/>
          <p:cNvSpPr/>
          <p:nvPr/>
        </p:nvSpPr>
        <p:spPr>
          <a:xfrm>
            <a:off x="3074506" y="5488545"/>
            <a:ext cx="2040835"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1 al 5 Septiembre 2017</a:t>
            </a:r>
          </a:p>
        </p:txBody>
      </p:sp>
      <p:sp>
        <p:nvSpPr>
          <p:cNvPr id="12" name="Rectángulo: esquinas redondeadas 11"/>
          <p:cNvSpPr/>
          <p:nvPr/>
        </p:nvSpPr>
        <p:spPr>
          <a:xfrm>
            <a:off x="5738192" y="5488545"/>
            <a:ext cx="4558749"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7" y="2332181"/>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36090990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61</a:t>
            </a:fld>
            <a:endParaRPr lang="es-ES"/>
          </a:p>
        </p:txBody>
      </p:sp>
      <p:sp>
        <p:nvSpPr>
          <p:cNvPr id="9" name="Rectángulo 8"/>
          <p:cNvSpPr/>
          <p:nvPr/>
        </p:nvSpPr>
        <p:spPr>
          <a:xfrm>
            <a:off x="5956852" y="154330"/>
            <a:ext cx="5052492" cy="461665"/>
          </a:xfrm>
          <a:prstGeom prst="rect">
            <a:avLst/>
          </a:prstGeom>
        </p:spPr>
        <p:txBody>
          <a:bodyPr wrap="square">
            <a:spAutoFit/>
          </a:bodyPr>
          <a:lstStyle/>
          <a:p>
            <a:r>
              <a:rPr lang="es-CO" sz="2400" b="1" u="sng" dirty="0">
                <a:solidFill>
                  <a:schemeClr val="bg1"/>
                </a:solidFill>
              </a:rPr>
              <a:t>Avances Proceso de Destrucción</a:t>
            </a:r>
          </a:p>
        </p:txBody>
      </p:sp>
      <p:graphicFrame>
        <p:nvGraphicFramePr>
          <p:cNvPr id="2" name="Diagrama 1"/>
          <p:cNvGraphicFramePr/>
          <p:nvPr>
            <p:extLst/>
          </p:nvPr>
        </p:nvGraphicFramePr>
        <p:xfrm>
          <a:off x="1898676" y="103366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96857" y="1366182"/>
            <a:ext cx="7858540" cy="923330"/>
          </a:xfrm>
          <a:prstGeom prst="rect">
            <a:avLst/>
          </a:prstGeom>
          <a:noFill/>
        </p:spPr>
        <p:txBody>
          <a:bodyPr wrap="square" rtlCol="0">
            <a:spAutoFit/>
          </a:bodyPr>
          <a:lstStyle/>
          <a:p>
            <a:pPr algn="just"/>
            <a:r>
              <a:rPr lang="es-CO" b="1" dirty="0"/>
              <a:t>Objeto del Contrato: </a:t>
            </a:r>
            <a:r>
              <a:rPr lang="es-CO" dirty="0"/>
              <a:t>Contratar la prestación del servicio de destrucción y del manejo seguro y ambientalmente adecuado de los residuos ordinarios, especiales, peligrosos y RAEE de los bienes muebles en administración de SAE</a:t>
            </a:r>
          </a:p>
        </p:txBody>
      </p:sp>
      <p:sp>
        <p:nvSpPr>
          <p:cNvPr id="15" name="CuadroTexto 14"/>
          <p:cNvSpPr txBox="1"/>
          <p:nvPr/>
        </p:nvSpPr>
        <p:spPr>
          <a:xfrm>
            <a:off x="1802297" y="2373742"/>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269699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62</a:t>
            </a:fld>
            <a:endParaRPr lang="es-ES"/>
          </a:p>
        </p:txBody>
      </p:sp>
      <p:sp>
        <p:nvSpPr>
          <p:cNvPr id="9" name="Rectángulo 8"/>
          <p:cNvSpPr/>
          <p:nvPr/>
        </p:nvSpPr>
        <p:spPr>
          <a:xfrm>
            <a:off x="7149548" y="177602"/>
            <a:ext cx="5052492" cy="461665"/>
          </a:xfrm>
          <a:prstGeom prst="rect">
            <a:avLst/>
          </a:prstGeom>
        </p:spPr>
        <p:txBody>
          <a:bodyPr wrap="square">
            <a:spAutoFit/>
          </a:bodyPr>
          <a:lstStyle/>
          <a:p>
            <a:r>
              <a:rPr lang="es-CO" sz="2400" b="1" u="sng" dirty="0">
                <a:solidFill>
                  <a:schemeClr val="bg1"/>
                </a:solidFill>
              </a:rPr>
              <a:t>Avances Proceso de ROM</a:t>
            </a:r>
          </a:p>
        </p:txBody>
      </p:sp>
      <p:graphicFrame>
        <p:nvGraphicFramePr>
          <p:cNvPr id="2" name="Diagrama 1"/>
          <p:cNvGraphicFramePr/>
          <p:nvPr>
            <p:extLst/>
          </p:nvPr>
        </p:nvGraphicFramePr>
        <p:xfrm>
          <a:off x="1930779" y="75934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227635"/>
            <a:ext cx="7858540" cy="923330"/>
          </a:xfrm>
          <a:prstGeom prst="rect">
            <a:avLst/>
          </a:prstGeom>
          <a:noFill/>
        </p:spPr>
        <p:txBody>
          <a:bodyPr wrap="square" rtlCol="0">
            <a:spAutoFit/>
          </a:bodyPr>
          <a:lstStyle/>
          <a:p>
            <a:pPr algn="just"/>
            <a:r>
              <a:rPr lang="es-CO" b="1" dirty="0"/>
              <a:t>Objeto de la propuesta: </a:t>
            </a:r>
            <a:r>
              <a:rPr lang="es-CO" dirty="0"/>
              <a:t>Contratar la prestación del servicio de reparaciones, obras y mantenimientos (ROM) locativos por Regional a los inmuebles urbanos sujetos de administración por parte de la SAE SAS.</a:t>
            </a:r>
          </a:p>
        </p:txBody>
      </p:sp>
      <p:sp>
        <p:nvSpPr>
          <p:cNvPr id="10" name="Rectángulo: esquinas redondeadas 9"/>
          <p:cNvSpPr/>
          <p:nvPr/>
        </p:nvSpPr>
        <p:spPr>
          <a:xfrm>
            <a:off x="3074506" y="5488545"/>
            <a:ext cx="2040835"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1 al 6 Septiembre 2017</a:t>
            </a:r>
          </a:p>
        </p:txBody>
      </p:sp>
      <p:sp>
        <p:nvSpPr>
          <p:cNvPr id="12" name="Rectángulo: esquinas redondeadas 11"/>
          <p:cNvSpPr/>
          <p:nvPr/>
        </p:nvSpPr>
        <p:spPr>
          <a:xfrm>
            <a:off x="5738192" y="5488545"/>
            <a:ext cx="4558749"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7" y="2110503"/>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1616656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2268918" y="3024791"/>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7200" b="1" dirty="0">
                <a:solidFill>
                  <a:srgbClr val="000090"/>
                </a:solidFill>
              </a:rPr>
              <a:t>Avances Desalojos</a:t>
            </a:r>
            <a:endParaRPr lang="es-CO" sz="7200" b="1" dirty="0">
              <a:solidFill>
                <a:srgbClr val="000090"/>
              </a:solidFill>
            </a:endParaRPr>
          </a:p>
        </p:txBody>
      </p:sp>
    </p:spTree>
    <p:extLst>
      <p:ext uri="{BB962C8B-B14F-4D97-AF65-F5344CB8AC3E}">
        <p14:creationId xmlns:p14="http://schemas.microsoft.com/office/powerpoint/2010/main" val="26070734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659188" y="409536"/>
            <a:ext cx="6556374" cy="523220"/>
          </a:xfrm>
          <a:prstGeom prst="rect">
            <a:avLst/>
          </a:prstGeom>
          <a:noFill/>
        </p:spPr>
        <p:txBody>
          <a:bodyPr wrap="square" rtlCol="0">
            <a:spAutoFit/>
          </a:bodyPr>
          <a:lstStyle/>
          <a:p>
            <a:pPr algn="r"/>
            <a:r>
              <a:rPr lang="es-ES" sz="2800" b="1" dirty="0">
                <a:solidFill>
                  <a:schemeClr val="bg1"/>
                </a:solidFill>
                <a:latin typeface="Lao UI" panose="020B0502040204020203" pitchFamily="34" charset="0"/>
                <a:cs typeface="Lao UI" panose="020B0502040204020203" pitchFamily="34" charset="0"/>
              </a:rPr>
              <a:t>DESALOJOS DE BIENES INMUEBLES</a:t>
            </a: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b="1" dirty="0">
                <a:solidFill>
                  <a:srgbClr val="A9A8A9"/>
                </a:solidFill>
                <a:latin typeface="Lato Regular"/>
                <a:cs typeface="Lato Regular"/>
              </a:rPr>
              <a:t>Oficina Asesora de Planeación</a:t>
            </a:r>
          </a:p>
        </p:txBody>
      </p:sp>
      <p:graphicFrame>
        <p:nvGraphicFramePr>
          <p:cNvPr id="9" name="Diagrama 8"/>
          <p:cNvGraphicFramePr/>
          <p:nvPr>
            <p:extLst/>
          </p:nvPr>
        </p:nvGraphicFramePr>
        <p:xfrm>
          <a:off x="1232161" y="1809778"/>
          <a:ext cx="6047143" cy="4630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6734341" y="1664796"/>
            <a:ext cx="3771569" cy="480131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2400" b="1" dirty="0"/>
              <a:t>Contamos con:</a:t>
            </a:r>
          </a:p>
          <a:p>
            <a:endParaRPr lang="es-ES" sz="2400" b="1" dirty="0"/>
          </a:p>
          <a:p>
            <a:r>
              <a:rPr lang="es-ES" sz="2400" b="1" dirty="0"/>
              <a:t>Documentos publicados:</a:t>
            </a:r>
          </a:p>
          <a:p>
            <a:pPr marL="285750" indent="-285750">
              <a:buFont typeface="Wingdings" panose="05000000000000000000" pitchFamily="2" charset="2"/>
              <a:buChar char="ü"/>
            </a:pPr>
            <a:r>
              <a:rPr lang="es-ES" sz="2400" dirty="0"/>
              <a:t>P-DP2-050 Procedimiento Desalojo de Bienes Inmuebles </a:t>
            </a:r>
          </a:p>
          <a:p>
            <a:pPr marL="285750" indent="-285750">
              <a:buFont typeface="Wingdings" panose="05000000000000000000" pitchFamily="2" charset="2"/>
              <a:buChar char="ü"/>
            </a:pPr>
            <a:r>
              <a:rPr lang="es-ES" sz="2400" dirty="0"/>
              <a:t> T-DP2-003 Protocolo de Desalojo de bienes inmuebles </a:t>
            </a:r>
          </a:p>
          <a:p>
            <a:pPr marL="285750" indent="-285750">
              <a:buFont typeface="Wingdings" panose="05000000000000000000" pitchFamily="2" charset="2"/>
              <a:buChar char="ü"/>
            </a:pPr>
            <a:r>
              <a:rPr lang="es-ES" sz="2400" dirty="0"/>
              <a:t>Formatos</a:t>
            </a:r>
          </a:p>
          <a:p>
            <a:pPr marL="285750" indent="-285750">
              <a:buFont typeface="Wingdings" panose="05000000000000000000" pitchFamily="2" charset="2"/>
              <a:buChar char="ü"/>
            </a:pPr>
            <a:endParaRPr lang="es-ES" sz="2400" dirty="0"/>
          </a:p>
          <a:p>
            <a:r>
              <a:rPr lang="es-ES" sz="2400" b="1" dirty="0"/>
              <a:t>Enlace Policía Nacional.</a:t>
            </a:r>
          </a:p>
          <a:p>
            <a:endParaRPr lang="es-CO" dirty="0"/>
          </a:p>
        </p:txBody>
      </p:sp>
    </p:spTree>
    <p:extLst>
      <p:ext uri="{BB962C8B-B14F-4D97-AF65-F5344CB8AC3E}">
        <p14:creationId xmlns:p14="http://schemas.microsoft.com/office/powerpoint/2010/main" val="33145420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5261" y="141589"/>
            <a:ext cx="1489487" cy="544105"/>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sp>
        <p:nvSpPr>
          <p:cNvPr id="52" name="CuadroTexto 51"/>
          <p:cNvSpPr txBox="1"/>
          <p:nvPr/>
        </p:nvSpPr>
        <p:spPr>
          <a:xfrm>
            <a:off x="1740863" y="84343"/>
            <a:ext cx="7167838" cy="646331"/>
          </a:xfrm>
          <a:prstGeom prst="rect">
            <a:avLst/>
          </a:prstGeom>
          <a:noFill/>
          <a:ln>
            <a:noFill/>
          </a:ln>
        </p:spPr>
        <p:txBody>
          <a:bodyPr wrap="square" rtlCol="0">
            <a:spAutoFit/>
          </a:bodyPr>
          <a:lstStyle/>
          <a:p>
            <a:r>
              <a:rPr lang="es-CO" b="1" dirty="0"/>
              <a:t>ARQUITECTURA PROYECTO POST CONFLICTO – INTERACCIÓN CON ACTORES DEL MACROPROCESO</a:t>
            </a:r>
          </a:p>
        </p:txBody>
      </p:sp>
      <p:sp>
        <p:nvSpPr>
          <p:cNvPr id="128" name="CuadroTexto 127"/>
          <p:cNvSpPr txBox="1"/>
          <p:nvPr/>
        </p:nvSpPr>
        <p:spPr>
          <a:xfrm rot="10800000" flipV="1">
            <a:off x="3383746" y="5323056"/>
            <a:ext cx="1564089" cy="246221"/>
          </a:xfrm>
          <a:prstGeom prst="rect">
            <a:avLst/>
          </a:prstGeom>
          <a:noFill/>
          <a:ln>
            <a:solidFill>
              <a:schemeClr val="tx1"/>
            </a:solidFill>
          </a:ln>
        </p:spPr>
        <p:txBody>
          <a:bodyPr wrap="square" rtlCol="0">
            <a:spAutoFit/>
          </a:bodyPr>
          <a:lstStyle/>
          <a:p>
            <a:r>
              <a:rPr lang="es-ES" sz="1000" b="1" dirty="0"/>
              <a:t>Infraestructura Vial</a:t>
            </a:r>
            <a:endParaRPr lang="es-CO" sz="1000" b="1" dirty="0"/>
          </a:p>
        </p:txBody>
      </p:sp>
      <p:sp>
        <p:nvSpPr>
          <p:cNvPr id="2" name="Rectángulo 1"/>
          <p:cNvSpPr/>
          <p:nvPr/>
        </p:nvSpPr>
        <p:spPr>
          <a:xfrm>
            <a:off x="1612348" y="1258519"/>
            <a:ext cx="1054515" cy="813243"/>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t>Comisión Transitoria de Verificación y Apoyo / Consejo Fiduciario</a:t>
            </a:r>
          </a:p>
        </p:txBody>
      </p:sp>
      <p:sp>
        <p:nvSpPr>
          <p:cNvPr id="6" name="Rectángulo 5"/>
          <p:cNvSpPr/>
          <p:nvPr/>
        </p:nvSpPr>
        <p:spPr>
          <a:xfrm>
            <a:off x="1603871" y="2131745"/>
            <a:ext cx="1061608" cy="2807050"/>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t> SAE</a:t>
            </a:r>
          </a:p>
        </p:txBody>
      </p:sp>
      <p:sp>
        <p:nvSpPr>
          <p:cNvPr id="181" name="Rectángulo 180"/>
          <p:cNvSpPr/>
          <p:nvPr/>
        </p:nvSpPr>
        <p:spPr>
          <a:xfrm>
            <a:off x="1612403" y="726219"/>
            <a:ext cx="1054404" cy="465273"/>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rgbClr val="FF0000"/>
                </a:solidFill>
              </a:rPr>
              <a:t>Exintegrantes FARC-EP</a:t>
            </a:r>
          </a:p>
        </p:txBody>
      </p:sp>
      <p:grpSp>
        <p:nvGrpSpPr>
          <p:cNvPr id="65" name="Grupo 64"/>
          <p:cNvGrpSpPr/>
          <p:nvPr/>
        </p:nvGrpSpPr>
        <p:grpSpPr>
          <a:xfrm>
            <a:off x="2253262" y="1249583"/>
            <a:ext cx="8414739" cy="3689212"/>
            <a:chOff x="1016545" y="729229"/>
            <a:chExt cx="11579410" cy="3956998"/>
          </a:xfrm>
        </p:grpSpPr>
        <p:cxnSp>
          <p:nvCxnSpPr>
            <p:cNvPr id="59" name="Conector recto 58"/>
            <p:cNvCxnSpPr/>
            <p:nvPr/>
          </p:nvCxnSpPr>
          <p:spPr>
            <a:xfrm>
              <a:off x="1016545" y="729229"/>
              <a:ext cx="11579410" cy="4728"/>
            </a:xfrm>
            <a:prstGeom prst="line">
              <a:avLst/>
            </a:prstGeom>
            <a:ln w="19050">
              <a:solidFill>
                <a:srgbClr val="C66156"/>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84079" y="1670143"/>
              <a:ext cx="0" cy="3016084"/>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1589325" y="5620892"/>
            <a:ext cx="1076015" cy="216657"/>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000" b="1" dirty="0"/>
              <a:t>URT – URV –ANT </a:t>
            </a:r>
            <a:endParaRPr lang="es-CO" sz="1000" b="1" dirty="0"/>
          </a:p>
        </p:txBody>
      </p:sp>
      <p:sp>
        <p:nvSpPr>
          <p:cNvPr id="23" name="Rectángulo 22"/>
          <p:cNvSpPr/>
          <p:nvPr/>
        </p:nvSpPr>
        <p:spPr>
          <a:xfrm>
            <a:off x="2860308" y="2666794"/>
            <a:ext cx="2042464" cy="229500"/>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1100" b="1" i="1" dirty="0"/>
              <a:t>Ingreso  de Activos al inventario</a:t>
            </a:r>
          </a:p>
        </p:txBody>
      </p:sp>
      <p:sp>
        <p:nvSpPr>
          <p:cNvPr id="26" name="Rectángulo 25"/>
          <p:cNvSpPr/>
          <p:nvPr/>
        </p:nvSpPr>
        <p:spPr>
          <a:xfrm>
            <a:off x="2752301" y="1412746"/>
            <a:ext cx="7691108" cy="349118"/>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dirty="0"/>
              <a:t>Apoyo técnico, administrativo y financiero</a:t>
            </a:r>
          </a:p>
        </p:txBody>
      </p:sp>
      <p:sp>
        <p:nvSpPr>
          <p:cNvPr id="41" name="Rectángulo 40"/>
          <p:cNvSpPr/>
          <p:nvPr/>
        </p:nvSpPr>
        <p:spPr>
          <a:xfrm>
            <a:off x="2752300" y="2249219"/>
            <a:ext cx="2150473" cy="326414"/>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t> RECEPCIÓN Y REGISTRO </a:t>
            </a:r>
          </a:p>
        </p:txBody>
      </p:sp>
      <p:sp>
        <p:nvSpPr>
          <p:cNvPr id="42" name="Rectángulo 41"/>
          <p:cNvSpPr/>
          <p:nvPr/>
        </p:nvSpPr>
        <p:spPr>
          <a:xfrm>
            <a:off x="5053028" y="2205796"/>
            <a:ext cx="1786787" cy="566490"/>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t>DP. DIAGNÓSTICO Y ALISTAMIENTO DE ACTIVOS </a:t>
            </a:r>
          </a:p>
        </p:txBody>
      </p:sp>
      <p:sp>
        <p:nvSpPr>
          <p:cNvPr id="43" name="Rectángulo 42"/>
          <p:cNvSpPr/>
          <p:nvPr/>
        </p:nvSpPr>
        <p:spPr>
          <a:xfrm>
            <a:off x="6965044" y="2205797"/>
            <a:ext cx="1673917" cy="572716"/>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t>DT. DISPOSICIÓN TEMPORAL DE ACTIVOS </a:t>
            </a:r>
          </a:p>
        </p:txBody>
      </p:sp>
      <p:sp>
        <p:nvSpPr>
          <p:cNvPr id="44" name="Rectángulo 43"/>
          <p:cNvSpPr/>
          <p:nvPr/>
        </p:nvSpPr>
        <p:spPr>
          <a:xfrm>
            <a:off x="8882296" y="2205796"/>
            <a:ext cx="1748639" cy="583440"/>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t>DF. DISPOSICIÓN FINAL DE ACTIVOS </a:t>
            </a:r>
          </a:p>
        </p:txBody>
      </p:sp>
      <p:sp>
        <p:nvSpPr>
          <p:cNvPr id="76" name="Rectángulo 75"/>
          <p:cNvSpPr/>
          <p:nvPr/>
        </p:nvSpPr>
        <p:spPr>
          <a:xfrm>
            <a:off x="5180116" y="2935868"/>
            <a:ext cx="1532511" cy="513197"/>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Alistamiento  y  </a:t>
            </a:r>
            <a:r>
              <a:rPr lang="es-ES" sz="1100" b="1" i="1" dirty="0">
                <a:solidFill>
                  <a:srgbClr val="FF0000"/>
                </a:solidFill>
              </a:rPr>
              <a:t>Saneamiento Jurídico</a:t>
            </a:r>
            <a:endParaRPr lang="es-CO" sz="1100" b="1" i="1" dirty="0">
              <a:solidFill>
                <a:srgbClr val="FF0000"/>
              </a:solidFill>
            </a:endParaRPr>
          </a:p>
        </p:txBody>
      </p:sp>
      <p:sp>
        <p:nvSpPr>
          <p:cNvPr id="180" name="Rectángulo 179"/>
          <p:cNvSpPr/>
          <p:nvPr/>
        </p:nvSpPr>
        <p:spPr>
          <a:xfrm>
            <a:off x="2752299" y="737459"/>
            <a:ext cx="7691110" cy="417662"/>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i="1" dirty="0"/>
              <a:t>Listado bienes para Entrega Material</a:t>
            </a:r>
          </a:p>
        </p:txBody>
      </p:sp>
      <p:sp>
        <p:nvSpPr>
          <p:cNvPr id="78" name="Rectángulo 77"/>
          <p:cNvSpPr/>
          <p:nvPr/>
        </p:nvSpPr>
        <p:spPr>
          <a:xfrm>
            <a:off x="5180026" y="3583610"/>
            <a:ext cx="1532689" cy="484535"/>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Alistamiento  y  Saneamiento</a:t>
            </a:r>
            <a:r>
              <a:rPr lang="es-ES" sz="1100" b="1" dirty="0"/>
              <a:t> Administrativo</a:t>
            </a:r>
            <a:endParaRPr lang="es-ES" sz="1100" b="1" i="1" dirty="0"/>
          </a:p>
        </p:txBody>
      </p:sp>
      <p:sp>
        <p:nvSpPr>
          <p:cNvPr id="83" name="Rectángulo 82"/>
          <p:cNvSpPr/>
          <p:nvPr/>
        </p:nvSpPr>
        <p:spPr>
          <a:xfrm>
            <a:off x="5175728" y="4225306"/>
            <a:ext cx="1536899" cy="314324"/>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Alistamiento  y  Saneamiento</a:t>
            </a:r>
            <a:r>
              <a:rPr lang="es-ES" sz="1100" b="1" dirty="0"/>
              <a:t> </a:t>
            </a:r>
            <a:r>
              <a:rPr lang="es-CO" sz="1100" b="1" i="1" dirty="0"/>
              <a:t>Técnico</a:t>
            </a:r>
          </a:p>
        </p:txBody>
      </p:sp>
      <p:sp>
        <p:nvSpPr>
          <p:cNvPr id="85" name="Rectángulo 84"/>
          <p:cNvSpPr/>
          <p:nvPr/>
        </p:nvSpPr>
        <p:spPr>
          <a:xfrm>
            <a:off x="7303560" y="3032891"/>
            <a:ext cx="1286647"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ACTIVOS NO PRODUCTIVOS</a:t>
            </a:r>
          </a:p>
          <a:p>
            <a:pPr marL="171446" indent="-171446">
              <a:buFont typeface="Arial" panose="020B0604020202020204" pitchFamily="34" charset="0"/>
              <a:buChar char="•"/>
            </a:pPr>
            <a:r>
              <a:rPr lang="es-ES" sz="1100" b="1" i="1" dirty="0"/>
              <a:t>Custodia</a:t>
            </a:r>
            <a:endParaRPr lang="es-CO" sz="1100" b="1" i="1" dirty="0"/>
          </a:p>
        </p:txBody>
      </p:sp>
      <p:sp>
        <p:nvSpPr>
          <p:cNvPr id="86" name="Rectángulo 85"/>
          <p:cNvSpPr/>
          <p:nvPr/>
        </p:nvSpPr>
        <p:spPr>
          <a:xfrm>
            <a:off x="7303559" y="4096585"/>
            <a:ext cx="1292414"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ACTIVOS PRODUCTIVOS</a:t>
            </a:r>
            <a:endParaRPr lang="es-CO" sz="1100" b="1" i="1" dirty="0"/>
          </a:p>
          <a:p>
            <a:pPr marL="171446" indent="-171446">
              <a:buFont typeface="Arial" panose="020B0604020202020204" pitchFamily="34" charset="0"/>
              <a:buChar char="•"/>
            </a:pPr>
            <a:r>
              <a:rPr lang="es-CO" sz="1100" b="1" i="1" dirty="0"/>
              <a:t>Administración Directa.</a:t>
            </a:r>
          </a:p>
        </p:txBody>
      </p:sp>
      <p:sp>
        <p:nvSpPr>
          <p:cNvPr id="89" name="Rectángulo 88"/>
          <p:cNvSpPr/>
          <p:nvPr/>
        </p:nvSpPr>
        <p:spPr>
          <a:xfrm>
            <a:off x="8889054" y="2864881"/>
            <a:ext cx="1721083" cy="1174403"/>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171446" indent="-171446">
              <a:buFont typeface="Arial" panose="020B0604020202020204" pitchFamily="34" charset="0"/>
              <a:buChar char="•"/>
            </a:pPr>
            <a:r>
              <a:rPr lang="es-CO" sz="1100" b="1" dirty="0"/>
              <a:t>Chatarrización, destrucción</a:t>
            </a:r>
          </a:p>
          <a:p>
            <a:pPr marL="171446" indent="-171446">
              <a:buFont typeface="Arial" panose="020B0604020202020204" pitchFamily="34" charset="0"/>
              <a:buChar char="•"/>
            </a:pPr>
            <a:r>
              <a:rPr lang="es-CO" sz="1100" b="1" dirty="0"/>
              <a:t>Comercialización Muebles, Inmuebles y Sociedades</a:t>
            </a:r>
          </a:p>
          <a:p>
            <a:pPr marL="171446" indent="-171446">
              <a:buFont typeface="Arial" panose="020B0604020202020204" pitchFamily="34" charset="0"/>
              <a:buChar char="•"/>
            </a:pPr>
            <a:r>
              <a:rPr lang="es-CO" sz="1100" b="1" dirty="0"/>
              <a:t>Monetización de divisas </a:t>
            </a:r>
          </a:p>
        </p:txBody>
      </p:sp>
      <p:cxnSp>
        <p:nvCxnSpPr>
          <p:cNvPr id="91" name="Conector recto 90"/>
          <p:cNvCxnSpPr/>
          <p:nvPr/>
        </p:nvCxnSpPr>
        <p:spPr>
          <a:xfrm>
            <a:off x="1589324" y="4980356"/>
            <a:ext cx="9041610" cy="53561"/>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2236402" y="2118478"/>
            <a:ext cx="8334092" cy="8345"/>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a:off x="1601207" y="5985139"/>
            <a:ext cx="1131198" cy="347623"/>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t>Patrimonio Autónomo</a:t>
            </a:r>
            <a:endParaRPr lang="es-CO" sz="1200" b="1" dirty="0"/>
          </a:p>
        </p:txBody>
      </p:sp>
      <p:cxnSp>
        <p:nvCxnSpPr>
          <p:cNvPr id="50" name="Conector recto 49"/>
          <p:cNvCxnSpPr/>
          <p:nvPr/>
        </p:nvCxnSpPr>
        <p:spPr>
          <a:xfrm>
            <a:off x="10143153" y="2248102"/>
            <a:ext cx="131474" cy="0"/>
          </a:xfrm>
          <a:prstGeom prst="line">
            <a:avLst/>
          </a:prstGeom>
          <a:ln>
            <a:solidFill>
              <a:srgbClr val="C66156"/>
            </a:solidFill>
          </a:ln>
        </p:spPr>
        <p:style>
          <a:lnRef idx="1">
            <a:schemeClr val="accent1"/>
          </a:lnRef>
          <a:fillRef idx="0">
            <a:schemeClr val="accent1"/>
          </a:fillRef>
          <a:effectRef idx="0">
            <a:schemeClr val="accent1"/>
          </a:effectRef>
          <a:fontRef idx="minor">
            <a:schemeClr val="tx1"/>
          </a:fontRef>
        </p:style>
      </p:cxnSp>
      <p:sp>
        <p:nvSpPr>
          <p:cNvPr id="141" name="Rectángulo 140"/>
          <p:cNvSpPr/>
          <p:nvPr/>
        </p:nvSpPr>
        <p:spPr>
          <a:xfrm>
            <a:off x="3319063" y="6471022"/>
            <a:ext cx="3679534" cy="266122"/>
          </a:xfrm>
          <a:prstGeom prst="rect">
            <a:avLst/>
          </a:prstGeom>
          <a:solidFill>
            <a:schemeClr val="bg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1051" b="1" dirty="0">
                <a:solidFill>
                  <a:schemeClr val="tx1"/>
                </a:solidFill>
              </a:rPr>
              <a:t>Reparación Victimas</a:t>
            </a:r>
          </a:p>
        </p:txBody>
      </p:sp>
      <p:sp>
        <p:nvSpPr>
          <p:cNvPr id="155" name="Rectángulo 154"/>
          <p:cNvSpPr/>
          <p:nvPr/>
        </p:nvSpPr>
        <p:spPr>
          <a:xfrm>
            <a:off x="2852702" y="2987118"/>
            <a:ext cx="2050071" cy="207367"/>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t>Coordinación de actividades</a:t>
            </a:r>
            <a:endParaRPr lang="es-CO" sz="1100" b="1" i="1" dirty="0"/>
          </a:p>
        </p:txBody>
      </p:sp>
      <p:sp>
        <p:nvSpPr>
          <p:cNvPr id="156" name="Rectángulo 155"/>
          <p:cNvSpPr/>
          <p:nvPr/>
        </p:nvSpPr>
        <p:spPr>
          <a:xfrm>
            <a:off x="3222607" y="3676857"/>
            <a:ext cx="1644189" cy="28770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900" b="1" i="1" dirty="0"/>
              <a:t>Gestión de Recursos para la recepción</a:t>
            </a:r>
          </a:p>
        </p:txBody>
      </p:sp>
      <p:sp>
        <p:nvSpPr>
          <p:cNvPr id="157" name="Rectángulo 156"/>
          <p:cNvSpPr/>
          <p:nvPr/>
        </p:nvSpPr>
        <p:spPr>
          <a:xfrm>
            <a:off x="2822365" y="4058337"/>
            <a:ext cx="2032217" cy="193509"/>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t>Recepción</a:t>
            </a:r>
          </a:p>
        </p:txBody>
      </p:sp>
      <p:cxnSp>
        <p:nvCxnSpPr>
          <p:cNvPr id="163" name="Conector angular 56"/>
          <p:cNvCxnSpPr>
            <a:stCxn id="23" idx="2"/>
            <a:endCxn id="155" idx="0"/>
          </p:cNvCxnSpPr>
          <p:nvPr/>
        </p:nvCxnSpPr>
        <p:spPr>
          <a:xfrm rot="5400000">
            <a:off x="3834229" y="2939805"/>
            <a:ext cx="90823" cy="380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Conector angular 56"/>
          <p:cNvCxnSpPr>
            <a:stCxn id="173" idx="2"/>
            <a:endCxn id="156" idx="0"/>
          </p:cNvCxnSpPr>
          <p:nvPr/>
        </p:nvCxnSpPr>
        <p:spPr>
          <a:xfrm rot="5400000">
            <a:off x="3984748" y="3613915"/>
            <a:ext cx="122894" cy="298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Rectángulo 172"/>
          <p:cNvSpPr/>
          <p:nvPr/>
        </p:nvSpPr>
        <p:spPr>
          <a:xfrm>
            <a:off x="3224681" y="3261728"/>
            <a:ext cx="1646017" cy="29223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900" b="1" i="1" dirty="0"/>
              <a:t>Identificación de necesidades para la recepción</a:t>
            </a:r>
          </a:p>
        </p:txBody>
      </p:sp>
      <p:sp>
        <p:nvSpPr>
          <p:cNvPr id="174" name="Rectángulo 173"/>
          <p:cNvSpPr/>
          <p:nvPr/>
        </p:nvSpPr>
        <p:spPr>
          <a:xfrm>
            <a:off x="2820779" y="4400753"/>
            <a:ext cx="1897660" cy="227673"/>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t>Registro</a:t>
            </a:r>
          </a:p>
        </p:txBody>
      </p:sp>
      <p:cxnSp>
        <p:nvCxnSpPr>
          <p:cNvPr id="219" name="Conector angular 312"/>
          <p:cNvCxnSpPr>
            <a:stCxn id="76" idx="3"/>
            <a:endCxn id="224" idx="2"/>
          </p:cNvCxnSpPr>
          <p:nvPr/>
        </p:nvCxnSpPr>
        <p:spPr>
          <a:xfrm>
            <a:off x="6712627" y="3192467"/>
            <a:ext cx="284105" cy="72494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4" name="Elipse 223"/>
          <p:cNvSpPr/>
          <p:nvPr/>
        </p:nvSpPr>
        <p:spPr>
          <a:xfrm>
            <a:off x="6996732" y="3838086"/>
            <a:ext cx="132265" cy="158651"/>
          </a:xfrm>
          <a:prstGeom prst="ellipse">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800" b="1" dirty="0"/>
          </a:p>
        </p:txBody>
      </p:sp>
      <p:cxnSp>
        <p:nvCxnSpPr>
          <p:cNvPr id="225" name="Conector angular 314"/>
          <p:cNvCxnSpPr>
            <a:stCxn id="78" idx="3"/>
            <a:endCxn id="224" idx="2"/>
          </p:cNvCxnSpPr>
          <p:nvPr/>
        </p:nvCxnSpPr>
        <p:spPr>
          <a:xfrm>
            <a:off x="6712715" y="3825877"/>
            <a:ext cx="284017" cy="9153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Conector angular 312"/>
          <p:cNvCxnSpPr>
            <a:stCxn id="83" idx="3"/>
            <a:endCxn id="224" idx="2"/>
          </p:cNvCxnSpPr>
          <p:nvPr/>
        </p:nvCxnSpPr>
        <p:spPr>
          <a:xfrm flipV="1">
            <a:off x="6712627" y="3917412"/>
            <a:ext cx="284105" cy="46505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Conector angular 312"/>
          <p:cNvCxnSpPr>
            <a:stCxn id="224" idx="6"/>
            <a:endCxn id="85" idx="1"/>
          </p:cNvCxnSpPr>
          <p:nvPr/>
        </p:nvCxnSpPr>
        <p:spPr>
          <a:xfrm flipV="1">
            <a:off x="7128997" y="3383733"/>
            <a:ext cx="174563" cy="53367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Conector angular 312"/>
          <p:cNvCxnSpPr>
            <a:stCxn id="224" idx="6"/>
            <a:endCxn id="86" idx="1"/>
          </p:cNvCxnSpPr>
          <p:nvPr/>
        </p:nvCxnSpPr>
        <p:spPr>
          <a:xfrm>
            <a:off x="7128997" y="3917411"/>
            <a:ext cx="174563" cy="53001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9" name="Conector recto 278"/>
          <p:cNvCxnSpPr/>
          <p:nvPr/>
        </p:nvCxnSpPr>
        <p:spPr>
          <a:xfrm>
            <a:off x="2295228" y="702098"/>
            <a:ext cx="7248241" cy="0"/>
          </a:xfrm>
          <a:prstGeom prst="line">
            <a:avLst/>
          </a:prstGeom>
          <a:ln w="19050">
            <a:solidFill>
              <a:srgbClr val="FFC000"/>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1" name="Rectángulo 290"/>
          <p:cNvSpPr/>
          <p:nvPr/>
        </p:nvSpPr>
        <p:spPr>
          <a:xfrm>
            <a:off x="1589325" y="6433871"/>
            <a:ext cx="1084578" cy="290982"/>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t>JEP</a:t>
            </a:r>
            <a:endParaRPr lang="es-CO" sz="1200" b="1" dirty="0"/>
          </a:p>
        </p:txBody>
      </p:sp>
      <p:sp>
        <p:nvSpPr>
          <p:cNvPr id="425" name="Rectángulo 424"/>
          <p:cNvSpPr/>
          <p:nvPr/>
        </p:nvSpPr>
        <p:spPr>
          <a:xfrm>
            <a:off x="8848840" y="4130322"/>
            <a:ext cx="1761297" cy="816839"/>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dirty="0"/>
              <a:t>Transfiere</a:t>
            </a:r>
          </a:p>
          <a:p>
            <a:pPr marL="171446" indent="-171446">
              <a:buFont typeface="Arial" panose="020B0604020202020204" pitchFamily="34" charset="0"/>
              <a:buChar char="•"/>
            </a:pPr>
            <a:r>
              <a:rPr lang="es-ES" sz="1100" b="1" dirty="0"/>
              <a:t>Recursos Líquidos </a:t>
            </a:r>
          </a:p>
          <a:p>
            <a:pPr marL="171446" indent="-171446">
              <a:buFont typeface="Arial" panose="020B0604020202020204" pitchFamily="34" charset="0"/>
              <a:buChar char="•"/>
            </a:pPr>
            <a:r>
              <a:rPr lang="es-ES" sz="1100" b="1" dirty="0"/>
              <a:t>Destinación / Donación</a:t>
            </a:r>
          </a:p>
          <a:p>
            <a:pPr marL="171446" indent="-171446">
              <a:buFont typeface="Arial" panose="020B0604020202020204" pitchFamily="34" charset="0"/>
              <a:buChar char="•"/>
            </a:pPr>
            <a:r>
              <a:rPr lang="es-ES" sz="1100" b="1" dirty="0"/>
              <a:t>Bienes sujetos a registro </a:t>
            </a:r>
            <a:endParaRPr lang="es-CO" sz="1100" b="1" dirty="0"/>
          </a:p>
        </p:txBody>
      </p:sp>
      <p:cxnSp>
        <p:nvCxnSpPr>
          <p:cNvPr id="428" name="Conector angular 314"/>
          <p:cNvCxnSpPr>
            <a:stCxn id="89" idx="2"/>
            <a:endCxn id="425" idx="0"/>
          </p:cNvCxnSpPr>
          <p:nvPr/>
        </p:nvCxnSpPr>
        <p:spPr>
          <a:xfrm rot="5400000">
            <a:off x="9694023" y="4074750"/>
            <a:ext cx="91038" cy="2010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7" name="Rectángulo 496"/>
          <p:cNvSpPr/>
          <p:nvPr/>
        </p:nvSpPr>
        <p:spPr>
          <a:xfrm>
            <a:off x="1589325" y="5049222"/>
            <a:ext cx="1076015" cy="215610"/>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t>FISCALIA</a:t>
            </a:r>
          </a:p>
        </p:txBody>
      </p:sp>
      <p:sp>
        <p:nvSpPr>
          <p:cNvPr id="498" name="Rectángulo 497"/>
          <p:cNvSpPr/>
          <p:nvPr/>
        </p:nvSpPr>
        <p:spPr>
          <a:xfrm>
            <a:off x="1603871" y="5355170"/>
            <a:ext cx="1061468" cy="198694"/>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000" b="1" dirty="0"/>
              <a:t>INVIAS Y GOB.</a:t>
            </a:r>
            <a:endParaRPr lang="es-CO" sz="1000" b="1" dirty="0"/>
          </a:p>
        </p:txBody>
      </p:sp>
      <p:sp>
        <p:nvSpPr>
          <p:cNvPr id="40" name="CuadroTexto 39"/>
          <p:cNvSpPr txBox="1"/>
          <p:nvPr/>
        </p:nvSpPr>
        <p:spPr>
          <a:xfrm>
            <a:off x="3374688" y="5033917"/>
            <a:ext cx="2558942" cy="246221"/>
          </a:xfrm>
          <a:prstGeom prst="rect">
            <a:avLst/>
          </a:prstGeom>
          <a:noFill/>
          <a:ln>
            <a:solidFill>
              <a:schemeClr val="tx1"/>
            </a:solidFill>
          </a:ln>
        </p:spPr>
        <p:txBody>
          <a:bodyPr wrap="square" rtlCol="0">
            <a:spAutoFit/>
          </a:bodyPr>
          <a:lstStyle/>
          <a:p>
            <a:r>
              <a:rPr lang="es-ES" sz="1000" b="1" dirty="0"/>
              <a:t>Procesos de Extinción de Dominio</a:t>
            </a:r>
            <a:endParaRPr lang="es-CO" sz="1000" b="1" dirty="0"/>
          </a:p>
        </p:txBody>
      </p:sp>
      <p:sp>
        <p:nvSpPr>
          <p:cNvPr id="129" name="CuadroTexto 128"/>
          <p:cNvSpPr txBox="1"/>
          <p:nvPr/>
        </p:nvSpPr>
        <p:spPr>
          <a:xfrm>
            <a:off x="3376141" y="5611917"/>
            <a:ext cx="3707269" cy="246221"/>
          </a:xfrm>
          <a:prstGeom prst="rect">
            <a:avLst/>
          </a:prstGeom>
          <a:noFill/>
          <a:ln>
            <a:solidFill>
              <a:schemeClr val="tx1"/>
            </a:solidFill>
          </a:ln>
        </p:spPr>
        <p:txBody>
          <a:bodyPr wrap="square" rtlCol="0">
            <a:spAutoFit/>
          </a:bodyPr>
          <a:lstStyle/>
          <a:p>
            <a:r>
              <a:rPr lang="es-ES" sz="1000" b="1" dirty="0"/>
              <a:t>Baldíos, Inmersos en proceso de restitución de Tierras o Victimas</a:t>
            </a:r>
            <a:endParaRPr lang="es-CO" sz="1000" b="1" dirty="0"/>
          </a:p>
        </p:txBody>
      </p:sp>
      <p:cxnSp>
        <p:nvCxnSpPr>
          <p:cNvPr id="133" name="Conector recto 132"/>
          <p:cNvCxnSpPr/>
          <p:nvPr/>
        </p:nvCxnSpPr>
        <p:spPr>
          <a:xfrm flipV="1">
            <a:off x="1526214" y="5878807"/>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5" name="Conector recto 124"/>
          <p:cNvCxnSpPr/>
          <p:nvPr/>
        </p:nvCxnSpPr>
        <p:spPr>
          <a:xfrm flipH="1">
            <a:off x="4954272" y="2093644"/>
            <a:ext cx="19409" cy="2973467"/>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sp>
        <p:nvSpPr>
          <p:cNvPr id="134" name="CuadroTexto 133"/>
          <p:cNvSpPr txBox="1"/>
          <p:nvPr/>
        </p:nvSpPr>
        <p:spPr>
          <a:xfrm>
            <a:off x="3305209" y="6066806"/>
            <a:ext cx="3707269" cy="246221"/>
          </a:xfrm>
          <a:prstGeom prst="rect">
            <a:avLst/>
          </a:prstGeom>
          <a:noFill/>
          <a:ln>
            <a:solidFill>
              <a:schemeClr val="tx1"/>
            </a:solidFill>
          </a:ln>
        </p:spPr>
        <p:txBody>
          <a:bodyPr wrap="square" rtlCol="0">
            <a:spAutoFit/>
          </a:bodyPr>
          <a:lstStyle/>
          <a:p>
            <a:r>
              <a:rPr lang="es-ES" sz="1000" b="1" dirty="0"/>
              <a:t>Recursos líquidos y  bienes sujetos a registro</a:t>
            </a:r>
            <a:endParaRPr lang="es-CO" sz="1000" b="1" dirty="0"/>
          </a:p>
        </p:txBody>
      </p:sp>
      <p:sp>
        <p:nvSpPr>
          <p:cNvPr id="7" name="Abrir llave 6"/>
          <p:cNvSpPr/>
          <p:nvPr/>
        </p:nvSpPr>
        <p:spPr>
          <a:xfrm>
            <a:off x="6996732" y="5036825"/>
            <a:ext cx="350003" cy="770438"/>
          </a:xfrm>
          <a:prstGeom prst="leftBrace">
            <a:avLst>
              <a:gd name="adj1" fmla="val 8333"/>
              <a:gd name="adj2" fmla="val 5179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a:p>
        </p:txBody>
      </p:sp>
      <p:cxnSp>
        <p:nvCxnSpPr>
          <p:cNvPr id="11" name="Conector: angular 10"/>
          <p:cNvCxnSpPr>
            <a:stCxn id="425" idx="2"/>
          </p:cNvCxnSpPr>
          <p:nvPr/>
        </p:nvCxnSpPr>
        <p:spPr>
          <a:xfrm rot="5400000">
            <a:off x="8305570" y="3988324"/>
            <a:ext cx="465082" cy="2382754"/>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6899600" y="2168383"/>
            <a:ext cx="0" cy="2811973"/>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cxnSp>
        <p:nvCxnSpPr>
          <p:cNvPr id="17" name="Conector: angular 16"/>
          <p:cNvCxnSpPr>
            <a:stCxn id="425" idx="2"/>
            <a:endCxn id="134" idx="3"/>
          </p:cNvCxnSpPr>
          <p:nvPr/>
        </p:nvCxnSpPr>
        <p:spPr>
          <a:xfrm rot="5400000">
            <a:off x="7749605" y="4210034"/>
            <a:ext cx="1242756" cy="2717011"/>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flipV="1">
            <a:off x="1526210" y="6349864"/>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5" name="Conector: angular 24"/>
          <p:cNvCxnSpPr>
            <a:stCxn id="86" idx="3"/>
            <a:endCxn id="89" idx="1"/>
          </p:cNvCxnSpPr>
          <p:nvPr/>
        </p:nvCxnSpPr>
        <p:spPr>
          <a:xfrm flipV="1">
            <a:off x="8595973" y="3452082"/>
            <a:ext cx="293080" cy="99534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p:cNvCxnSpPr>
            <a:stCxn id="85" idx="3"/>
            <a:endCxn id="89" idx="1"/>
          </p:cNvCxnSpPr>
          <p:nvPr/>
        </p:nvCxnSpPr>
        <p:spPr>
          <a:xfrm>
            <a:off x="8590207" y="3383732"/>
            <a:ext cx="298847" cy="68350"/>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Elipse 79"/>
          <p:cNvSpPr/>
          <p:nvPr/>
        </p:nvSpPr>
        <p:spPr>
          <a:xfrm>
            <a:off x="4947835" y="4442860"/>
            <a:ext cx="132265" cy="144228"/>
          </a:xfrm>
          <a:prstGeom prst="ellipse">
            <a:avLst/>
          </a:prstGeom>
          <a:solidFill>
            <a:schemeClr val="accent6">
              <a:lumMod val="40000"/>
              <a:lumOff val="6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800" b="1" dirty="0"/>
          </a:p>
        </p:txBody>
      </p:sp>
      <p:cxnSp>
        <p:nvCxnSpPr>
          <p:cNvPr id="34" name="Conector: angular 33"/>
          <p:cNvCxnSpPr>
            <a:stCxn id="174" idx="3"/>
            <a:endCxn id="80" idx="2"/>
          </p:cNvCxnSpPr>
          <p:nvPr/>
        </p:nvCxnSpPr>
        <p:spPr>
          <a:xfrm>
            <a:off x="4718440" y="4514590"/>
            <a:ext cx="229395" cy="38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angular 35"/>
          <p:cNvCxnSpPr>
            <a:stCxn id="80" idx="0"/>
            <a:endCxn id="76" idx="1"/>
          </p:cNvCxnSpPr>
          <p:nvPr/>
        </p:nvCxnSpPr>
        <p:spPr>
          <a:xfrm rot="5400000" flipH="1" flipV="1">
            <a:off x="4471844" y="3734589"/>
            <a:ext cx="1250394" cy="16614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angular 37"/>
          <p:cNvCxnSpPr>
            <a:stCxn id="80" idx="0"/>
            <a:endCxn id="78" idx="1"/>
          </p:cNvCxnSpPr>
          <p:nvPr/>
        </p:nvCxnSpPr>
        <p:spPr>
          <a:xfrm rot="5400000" flipH="1" flipV="1">
            <a:off x="4788506" y="4051340"/>
            <a:ext cx="616983" cy="16605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angular 44"/>
          <p:cNvCxnSpPr>
            <a:stCxn id="80" idx="0"/>
            <a:endCxn id="83" idx="1"/>
          </p:cNvCxnSpPr>
          <p:nvPr/>
        </p:nvCxnSpPr>
        <p:spPr>
          <a:xfrm rot="5400000" flipH="1" flipV="1">
            <a:off x="5064651" y="4331784"/>
            <a:ext cx="60392" cy="16176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841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82196"/>
          <a:stretch/>
        </p:blipFill>
        <p:spPr>
          <a:xfrm>
            <a:off x="1602616" y="5623129"/>
            <a:ext cx="8594883" cy="1221016"/>
          </a:xfrm>
          <a:prstGeom prst="rect">
            <a:avLst/>
          </a:prstGeom>
        </p:spPr>
      </p:pic>
      <p:cxnSp>
        <p:nvCxnSpPr>
          <p:cNvPr id="27" name="Conector recto 26"/>
          <p:cNvCxnSpPr/>
          <p:nvPr/>
        </p:nvCxnSpPr>
        <p:spPr>
          <a:xfrm>
            <a:off x="9944713" y="2951839"/>
            <a:ext cx="0" cy="1780725"/>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50323" t="36508" b="23915"/>
          <a:stretch/>
        </p:blipFill>
        <p:spPr>
          <a:xfrm>
            <a:off x="4876801" y="2879269"/>
            <a:ext cx="4269626" cy="2714172"/>
          </a:xfrm>
          <a:prstGeom prst="rect">
            <a:avLst/>
          </a:prstGeom>
        </p:spPr>
      </p:pic>
      <p:pic>
        <p:nvPicPr>
          <p:cNvPr id="9" name="Imagen 8"/>
          <p:cNvPicPr>
            <a:picLocks noChangeAspect="1"/>
          </p:cNvPicPr>
          <p:nvPr/>
        </p:nvPicPr>
        <p:blipFill rotWithShape="1">
          <a:blip r:embed="rId2">
            <a:extLst>
              <a:ext uri="{28A0092B-C50C-407E-A947-70E740481C1C}">
                <a14:useLocalDpi xmlns:a14="http://schemas.microsoft.com/office/drawing/2010/main" val="0"/>
              </a:ext>
            </a:extLst>
          </a:blip>
          <a:srcRect l="21545" t="1799" r="20180" b="62645"/>
          <a:stretch/>
        </p:blipFill>
        <p:spPr>
          <a:xfrm>
            <a:off x="3666943" y="735111"/>
            <a:ext cx="4553313" cy="2216728"/>
          </a:xfrm>
          <a:prstGeom prst="rect">
            <a:avLst/>
          </a:prstGeom>
        </p:spPr>
      </p:pic>
      <p:grpSp>
        <p:nvGrpSpPr>
          <p:cNvPr id="11" name="Grupo 10"/>
          <p:cNvGrpSpPr/>
          <p:nvPr/>
        </p:nvGrpSpPr>
        <p:grpSpPr>
          <a:xfrm>
            <a:off x="8962101" y="3082234"/>
            <a:ext cx="1971251" cy="1039822"/>
            <a:chOff x="8410557" y="3125777"/>
            <a:chExt cx="1971251" cy="1039822"/>
          </a:xfrm>
        </p:grpSpPr>
        <p:sp>
          <p:nvSpPr>
            <p:cNvPr id="16" name="Forma libre: forma 15"/>
            <p:cNvSpPr/>
            <p:nvPr/>
          </p:nvSpPr>
          <p:spPr>
            <a:xfrm>
              <a:off x="8410557" y="3125777"/>
              <a:ext cx="1971250" cy="435668"/>
            </a:xfrm>
            <a:custGeom>
              <a:avLst/>
              <a:gdLst>
                <a:gd name="connsiteX0" fmla="*/ 0 w 1971250"/>
                <a:gd name="connsiteY0" fmla="*/ 72613 h 435668"/>
                <a:gd name="connsiteX1" fmla="*/ 72613 w 1971250"/>
                <a:gd name="connsiteY1" fmla="*/ 0 h 435668"/>
                <a:gd name="connsiteX2" fmla="*/ 1898637 w 1971250"/>
                <a:gd name="connsiteY2" fmla="*/ 0 h 435668"/>
                <a:gd name="connsiteX3" fmla="*/ 1971250 w 1971250"/>
                <a:gd name="connsiteY3" fmla="*/ 72613 h 435668"/>
                <a:gd name="connsiteX4" fmla="*/ 1971250 w 1971250"/>
                <a:gd name="connsiteY4" fmla="*/ 363055 h 435668"/>
                <a:gd name="connsiteX5" fmla="*/ 1898637 w 1971250"/>
                <a:gd name="connsiteY5" fmla="*/ 435668 h 435668"/>
                <a:gd name="connsiteX6" fmla="*/ 72613 w 1971250"/>
                <a:gd name="connsiteY6" fmla="*/ 435668 h 435668"/>
                <a:gd name="connsiteX7" fmla="*/ 0 w 1971250"/>
                <a:gd name="connsiteY7" fmla="*/ 363055 h 435668"/>
                <a:gd name="connsiteX8" fmla="*/ 0 w 1971250"/>
                <a:gd name="connsiteY8" fmla="*/ 72613 h 43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1250" h="435668">
                  <a:moveTo>
                    <a:pt x="0" y="72613"/>
                  </a:moveTo>
                  <a:cubicBezTo>
                    <a:pt x="0" y="32510"/>
                    <a:pt x="32510" y="0"/>
                    <a:pt x="72613" y="0"/>
                  </a:cubicBezTo>
                  <a:lnTo>
                    <a:pt x="1898637" y="0"/>
                  </a:lnTo>
                  <a:cubicBezTo>
                    <a:pt x="1938740" y="0"/>
                    <a:pt x="1971250" y="32510"/>
                    <a:pt x="1971250" y="72613"/>
                  </a:cubicBezTo>
                  <a:lnTo>
                    <a:pt x="1971250" y="363055"/>
                  </a:lnTo>
                  <a:cubicBezTo>
                    <a:pt x="1971250" y="403158"/>
                    <a:pt x="1938740" y="435668"/>
                    <a:pt x="1898637" y="435668"/>
                  </a:cubicBezTo>
                  <a:lnTo>
                    <a:pt x="72613" y="435668"/>
                  </a:lnTo>
                  <a:cubicBezTo>
                    <a:pt x="32510" y="435668"/>
                    <a:pt x="0" y="403158"/>
                    <a:pt x="0" y="363055"/>
                  </a:cubicBezTo>
                  <a:lnTo>
                    <a:pt x="0" y="72613"/>
                  </a:lnTo>
                  <a:close/>
                </a:path>
              </a:pathLst>
            </a:custGeom>
            <a:solidFill>
              <a:srgbClr val="A8A7A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8888" tIns="28888" rIns="28888" bIns="28888" numCol="1" spcCol="1270" anchor="ctr" anchorCtr="0">
              <a:noAutofit/>
            </a:bodyPr>
            <a:lstStyle/>
            <a:p>
              <a:pPr marL="0" lvl="0" indent="0" algn="ctr" defTabSz="533400">
                <a:lnSpc>
                  <a:spcPct val="90000"/>
                </a:lnSpc>
                <a:spcBef>
                  <a:spcPct val="0"/>
                </a:spcBef>
                <a:spcAft>
                  <a:spcPct val="35000"/>
                </a:spcAft>
                <a:buNone/>
              </a:pPr>
              <a:r>
                <a:rPr lang="es-ES" sz="1200" kern="1200" dirty="0">
                  <a:solidFill>
                    <a:schemeClr val="bg2"/>
                  </a:solidFill>
                  <a:latin typeface="Arial" panose="020B0604020202020204" pitchFamily="34" charset="0"/>
                  <a:cs typeface="Arial" panose="020B0604020202020204" pitchFamily="34" charset="0"/>
                </a:rPr>
                <a:t>Vicepresidencia del Post Conflicto </a:t>
              </a:r>
            </a:p>
          </p:txBody>
        </p:sp>
        <p:sp>
          <p:nvSpPr>
            <p:cNvPr id="20" name="Forma libre: forma 19"/>
            <p:cNvSpPr/>
            <p:nvPr/>
          </p:nvSpPr>
          <p:spPr>
            <a:xfrm>
              <a:off x="8410558" y="3724263"/>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rgbClr val="4B50A2"/>
                  </a:solidFill>
                  <a:latin typeface="Arial" panose="020B0604020202020204" pitchFamily="34" charset="0"/>
                  <a:cs typeface="Arial" panose="020B0604020202020204" pitchFamily="34" charset="0"/>
                </a:rPr>
                <a:t>Gerencia Rurales</a:t>
              </a:r>
            </a:p>
          </p:txBody>
        </p:sp>
      </p:grpSp>
      <p:sp>
        <p:nvSpPr>
          <p:cNvPr id="22" name="Forma libre: forma 21"/>
          <p:cNvSpPr/>
          <p:nvPr/>
        </p:nvSpPr>
        <p:spPr>
          <a:xfrm>
            <a:off x="8962101" y="4291228"/>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lvl="0" indent="0" algn="ctr" defTabSz="533400">
              <a:lnSpc>
                <a:spcPct val="90000"/>
              </a:lnSpc>
              <a:spcBef>
                <a:spcPct val="0"/>
              </a:spcBef>
              <a:spcAft>
                <a:spcPct val="35000"/>
              </a:spcAft>
              <a:buNone/>
            </a:pPr>
            <a:r>
              <a:rPr lang="es-ES" sz="1200" b="1" dirty="0">
                <a:solidFill>
                  <a:srgbClr val="4B50A2"/>
                </a:solidFill>
                <a:latin typeface="Arial" panose="020B0604020202020204" pitchFamily="34" charset="0"/>
                <a:cs typeface="Arial" panose="020B0604020202020204" pitchFamily="34" charset="0"/>
              </a:rPr>
              <a:t>Gerencia Bienes Acuerdo de Paz</a:t>
            </a:r>
          </a:p>
        </p:txBody>
      </p:sp>
      <p:sp>
        <p:nvSpPr>
          <p:cNvPr id="23" name="Forma libre: forma 22"/>
          <p:cNvSpPr/>
          <p:nvPr/>
        </p:nvSpPr>
        <p:spPr>
          <a:xfrm>
            <a:off x="6249006" y="2495550"/>
            <a:ext cx="1800485" cy="340408"/>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algn="ctr" defTabSz="533400">
              <a:lnSpc>
                <a:spcPct val="90000"/>
              </a:lnSpc>
              <a:spcBef>
                <a:spcPct val="0"/>
              </a:spcBef>
              <a:spcAft>
                <a:spcPct val="35000"/>
              </a:spcAft>
            </a:pPr>
            <a:r>
              <a:rPr lang="es-ES" sz="1200" dirty="0">
                <a:solidFill>
                  <a:schemeClr val="accent5">
                    <a:lumMod val="75000"/>
                  </a:schemeClr>
                </a:solidFill>
                <a:latin typeface="Arial" panose="020B0604020202020204" pitchFamily="34" charset="0"/>
                <a:cs typeface="Arial" panose="020B0604020202020204" pitchFamily="34" charset="0"/>
              </a:rPr>
              <a:t>Gerencia Técnica</a:t>
            </a:r>
          </a:p>
        </p:txBody>
      </p:sp>
      <p:pic>
        <p:nvPicPr>
          <p:cNvPr id="24" name="Imagen 23"/>
          <p:cNvPicPr>
            <a:picLocks noChangeAspect="1"/>
          </p:cNvPicPr>
          <p:nvPr/>
        </p:nvPicPr>
        <p:blipFill rotWithShape="1">
          <a:blip r:embed="rId2">
            <a:extLst>
              <a:ext uri="{28A0092B-C50C-407E-A947-70E740481C1C}">
                <a14:useLocalDpi xmlns:a14="http://schemas.microsoft.com/office/drawing/2010/main" val="0"/>
              </a:ext>
            </a:extLst>
          </a:blip>
          <a:srcRect t="36508" r="50268" b="23915"/>
          <a:stretch/>
        </p:blipFill>
        <p:spPr>
          <a:xfrm>
            <a:off x="587832" y="2885870"/>
            <a:ext cx="4274457" cy="2714172"/>
          </a:xfrm>
          <a:prstGeom prst="rect">
            <a:avLst/>
          </a:prstGeom>
        </p:spPr>
      </p:pic>
      <p:cxnSp>
        <p:nvCxnSpPr>
          <p:cNvPr id="26" name="Conector recto 25"/>
          <p:cNvCxnSpPr/>
          <p:nvPr/>
        </p:nvCxnSpPr>
        <p:spPr>
          <a:xfrm flipV="1">
            <a:off x="7902558" y="2951839"/>
            <a:ext cx="2042155" cy="14514"/>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4862289" y="2947064"/>
            <a:ext cx="0" cy="2677888"/>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4876803" y="5613959"/>
            <a:ext cx="1037768" cy="0"/>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6821714" y="4739820"/>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39"/>
          <p:cNvSpPr/>
          <p:nvPr/>
        </p:nvSpPr>
        <p:spPr>
          <a:xfrm>
            <a:off x="679252" y="4756107"/>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2" name="Rectángulo 41"/>
          <p:cNvSpPr/>
          <p:nvPr/>
        </p:nvSpPr>
        <p:spPr>
          <a:xfrm>
            <a:off x="3666943" y="207248"/>
            <a:ext cx="3511539" cy="369332"/>
          </a:xfrm>
          <a:prstGeom prst="rect">
            <a:avLst/>
          </a:prstGeom>
        </p:spPr>
        <p:txBody>
          <a:bodyPr wrap="none">
            <a:spAutoFit/>
          </a:bodyPr>
          <a:lstStyle/>
          <a:p>
            <a:pPr lvl="0"/>
            <a:r>
              <a:rPr lang="es-CO" b="1" dirty="0">
                <a:solidFill>
                  <a:schemeClr val="bg1"/>
                </a:solidFill>
              </a:rPr>
              <a:t>ARQUITECTURA ORGANIZACIONAL</a:t>
            </a:r>
            <a:endParaRPr lang="es-ES" dirty="0">
              <a:solidFill>
                <a:schemeClr val="bg1"/>
              </a:solidFill>
            </a:endParaRPr>
          </a:p>
        </p:txBody>
      </p:sp>
      <p:pic>
        <p:nvPicPr>
          <p:cNvPr id="43" name="Picture 2" descr="https://www.icarus.com.co/static/img/clients/sa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991" y="365779"/>
            <a:ext cx="2025812" cy="740023"/>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cxnSp>
        <p:nvCxnSpPr>
          <p:cNvPr id="6" name="Conector recto 5"/>
          <p:cNvCxnSpPr/>
          <p:nvPr/>
        </p:nvCxnSpPr>
        <p:spPr>
          <a:xfrm flipH="1">
            <a:off x="7891907" y="4701720"/>
            <a:ext cx="1" cy="48668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cxnSp>
        <p:nvCxnSpPr>
          <p:cNvPr id="3" name="Conector recto 2"/>
          <p:cNvCxnSpPr/>
          <p:nvPr/>
        </p:nvCxnSpPr>
        <p:spPr>
          <a:xfrm flipH="1">
            <a:off x="5881232" y="2659740"/>
            <a:ext cx="394018" cy="251"/>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esquinas redondeadas 3"/>
          <p:cNvSpPr/>
          <p:nvPr/>
        </p:nvSpPr>
        <p:spPr>
          <a:xfrm>
            <a:off x="6972003" y="4825544"/>
            <a:ext cx="1905000" cy="362860"/>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s-ES" sz="1200" dirty="0">
                <a:solidFill>
                  <a:schemeClr val="accent5">
                    <a:lumMod val="50000"/>
                  </a:schemeClr>
                </a:solidFill>
              </a:rPr>
              <a:t>GIT Control Financiero Bienes Acuerdo de Paz</a:t>
            </a:r>
            <a:endParaRPr lang="es-CO" sz="1200" dirty="0">
              <a:solidFill>
                <a:schemeClr val="accent5">
                  <a:lumMod val="50000"/>
                </a:schemeClr>
              </a:solidFill>
            </a:endParaRPr>
          </a:p>
        </p:txBody>
      </p:sp>
      <p:cxnSp>
        <p:nvCxnSpPr>
          <p:cNvPr id="29" name="Conector recto 28"/>
          <p:cNvCxnSpPr/>
          <p:nvPr/>
        </p:nvCxnSpPr>
        <p:spPr>
          <a:xfrm>
            <a:off x="5891213" y="4739820"/>
            <a:ext cx="445" cy="39143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sp>
        <p:nvSpPr>
          <p:cNvPr id="28" name="Rectángulo: esquinas redondeadas 27"/>
          <p:cNvSpPr/>
          <p:nvPr/>
        </p:nvSpPr>
        <p:spPr>
          <a:xfrm>
            <a:off x="4979982" y="4818615"/>
            <a:ext cx="1905000" cy="369789"/>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s-ES" sz="1200" dirty="0">
                <a:solidFill>
                  <a:schemeClr val="accent5">
                    <a:lumMod val="50000"/>
                  </a:schemeClr>
                </a:solidFill>
              </a:rPr>
              <a:t>GIT Análisis Jurídico de Bienes Acuerdo de Paz</a:t>
            </a:r>
            <a:endParaRPr lang="es-CO" sz="1200" dirty="0">
              <a:solidFill>
                <a:schemeClr val="accent5">
                  <a:lumMod val="50000"/>
                </a:schemeClr>
              </a:solidFill>
            </a:endParaRPr>
          </a:p>
        </p:txBody>
      </p:sp>
      <p:sp>
        <p:nvSpPr>
          <p:cNvPr id="34" name="Rectángulo 33"/>
          <p:cNvSpPr/>
          <p:nvPr/>
        </p:nvSpPr>
        <p:spPr>
          <a:xfrm>
            <a:off x="747868" y="365779"/>
            <a:ext cx="5373074" cy="523220"/>
          </a:xfrm>
          <a:prstGeom prst="rect">
            <a:avLst/>
          </a:prstGeom>
        </p:spPr>
        <p:txBody>
          <a:bodyPr wrap="none">
            <a:spAutoFit/>
          </a:bodyPr>
          <a:lstStyle/>
          <a:p>
            <a:pPr lvl="0"/>
            <a:r>
              <a:rPr lang="es-CO" sz="2800" b="1" dirty="0"/>
              <a:t>ARQUITECTURA ORGANIZACIONAL</a:t>
            </a:r>
            <a:endParaRPr lang="es-ES" sz="2800" dirty="0"/>
          </a:p>
        </p:txBody>
      </p:sp>
    </p:spTree>
    <p:extLst>
      <p:ext uri="{BB962C8B-B14F-4D97-AF65-F5344CB8AC3E}">
        <p14:creationId xmlns:p14="http://schemas.microsoft.com/office/powerpoint/2010/main" val="10492059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82196"/>
          <a:stretch/>
        </p:blipFill>
        <p:spPr>
          <a:xfrm>
            <a:off x="1602616" y="5623129"/>
            <a:ext cx="8594883" cy="1221016"/>
          </a:xfrm>
          <a:prstGeom prst="rect">
            <a:avLst/>
          </a:prstGeom>
        </p:spPr>
      </p:pic>
      <p:cxnSp>
        <p:nvCxnSpPr>
          <p:cNvPr id="27" name="Conector recto 26"/>
          <p:cNvCxnSpPr/>
          <p:nvPr/>
        </p:nvCxnSpPr>
        <p:spPr>
          <a:xfrm>
            <a:off x="9944713" y="2951839"/>
            <a:ext cx="0" cy="1780725"/>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50323" t="36508" b="23915"/>
          <a:stretch/>
        </p:blipFill>
        <p:spPr>
          <a:xfrm>
            <a:off x="4876801" y="2879269"/>
            <a:ext cx="4269626" cy="2714172"/>
          </a:xfrm>
          <a:prstGeom prst="rect">
            <a:avLst/>
          </a:prstGeom>
        </p:spPr>
      </p:pic>
      <p:pic>
        <p:nvPicPr>
          <p:cNvPr id="9" name="Imagen 8"/>
          <p:cNvPicPr>
            <a:picLocks noChangeAspect="1"/>
          </p:cNvPicPr>
          <p:nvPr/>
        </p:nvPicPr>
        <p:blipFill rotWithShape="1">
          <a:blip r:embed="rId2">
            <a:extLst>
              <a:ext uri="{28A0092B-C50C-407E-A947-70E740481C1C}">
                <a14:useLocalDpi xmlns:a14="http://schemas.microsoft.com/office/drawing/2010/main" val="0"/>
              </a:ext>
            </a:extLst>
          </a:blip>
          <a:srcRect l="21545" t="1799" r="20180" b="62645"/>
          <a:stretch/>
        </p:blipFill>
        <p:spPr>
          <a:xfrm>
            <a:off x="3666943" y="735111"/>
            <a:ext cx="4553313" cy="2216728"/>
          </a:xfrm>
          <a:prstGeom prst="rect">
            <a:avLst/>
          </a:prstGeom>
        </p:spPr>
      </p:pic>
      <p:grpSp>
        <p:nvGrpSpPr>
          <p:cNvPr id="11" name="Grupo 10"/>
          <p:cNvGrpSpPr/>
          <p:nvPr/>
        </p:nvGrpSpPr>
        <p:grpSpPr>
          <a:xfrm>
            <a:off x="8962101" y="3082234"/>
            <a:ext cx="1971251" cy="1039822"/>
            <a:chOff x="8410557" y="3125777"/>
            <a:chExt cx="1971251" cy="1039822"/>
          </a:xfrm>
        </p:grpSpPr>
        <p:sp>
          <p:nvSpPr>
            <p:cNvPr id="16" name="Forma libre: forma 15"/>
            <p:cNvSpPr/>
            <p:nvPr/>
          </p:nvSpPr>
          <p:spPr>
            <a:xfrm>
              <a:off x="8410557" y="3125777"/>
              <a:ext cx="1971250" cy="435668"/>
            </a:xfrm>
            <a:custGeom>
              <a:avLst/>
              <a:gdLst>
                <a:gd name="connsiteX0" fmla="*/ 0 w 1971250"/>
                <a:gd name="connsiteY0" fmla="*/ 72613 h 435668"/>
                <a:gd name="connsiteX1" fmla="*/ 72613 w 1971250"/>
                <a:gd name="connsiteY1" fmla="*/ 0 h 435668"/>
                <a:gd name="connsiteX2" fmla="*/ 1898637 w 1971250"/>
                <a:gd name="connsiteY2" fmla="*/ 0 h 435668"/>
                <a:gd name="connsiteX3" fmla="*/ 1971250 w 1971250"/>
                <a:gd name="connsiteY3" fmla="*/ 72613 h 435668"/>
                <a:gd name="connsiteX4" fmla="*/ 1971250 w 1971250"/>
                <a:gd name="connsiteY4" fmla="*/ 363055 h 435668"/>
                <a:gd name="connsiteX5" fmla="*/ 1898637 w 1971250"/>
                <a:gd name="connsiteY5" fmla="*/ 435668 h 435668"/>
                <a:gd name="connsiteX6" fmla="*/ 72613 w 1971250"/>
                <a:gd name="connsiteY6" fmla="*/ 435668 h 435668"/>
                <a:gd name="connsiteX7" fmla="*/ 0 w 1971250"/>
                <a:gd name="connsiteY7" fmla="*/ 363055 h 435668"/>
                <a:gd name="connsiteX8" fmla="*/ 0 w 1971250"/>
                <a:gd name="connsiteY8" fmla="*/ 72613 h 43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1250" h="435668">
                  <a:moveTo>
                    <a:pt x="0" y="72613"/>
                  </a:moveTo>
                  <a:cubicBezTo>
                    <a:pt x="0" y="32510"/>
                    <a:pt x="32510" y="0"/>
                    <a:pt x="72613" y="0"/>
                  </a:cubicBezTo>
                  <a:lnTo>
                    <a:pt x="1898637" y="0"/>
                  </a:lnTo>
                  <a:cubicBezTo>
                    <a:pt x="1938740" y="0"/>
                    <a:pt x="1971250" y="32510"/>
                    <a:pt x="1971250" y="72613"/>
                  </a:cubicBezTo>
                  <a:lnTo>
                    <a:pt x="1971250" y="363055"/>
                  </a:lnTo>
                  <a:cubicBezTo>
                    <a:pt x="1971250" y="403158"/>
                    <a:pt x="1938740" y="435668"/>
                    <a:pt x="1898637" y="435668"/>
                  </a:cubicBezTo>
                  <a:lnTo>
                    <a:pt x="72613" y="435668"/>
                  </a:lnTo>
                  <a:cubicBezTo>
                    <a:pt x="32510" y="435668"/>
                    <a:pt x="0" y="403158"/>
                    <a:pt x="0" y="363055"/>
                  </a:cubicBezTo>
                  <a:lnTo>
                    <a:pt x="0" y="72613"/>
                  </a:lnTo>
                  <a:close/>
                </a:path>
              </a:pathLst>
            </a:custGeom>
            <a:solidFill>
              <a:srgbClr val="A8A7A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8888" tIns="28888" rIns="28888" bIns="28888" numCol="1" spcCol="1270" anchor="ctr" anchorCtr="0">
              <a:noAutofit/>
            </a:bodyPr>
            <a:lstStyle/>
            <a:p>
              <a:pPr marL="0" lvl="0" indent="0" algn="ctr" defTabSz="533400">
                <a:lnSpc>
                  <a:spcPct val="90000"/>
                </a:lnSpc>
                <a:spcBef>
                  <a:spcPct val="0"/>
                </a:spcBef>
                <a:spcAft>
                  <a:spcPct val="35000"/>
                </a:spcAft>
                <a:buNone/>
              </a:pPr>
              <a:r>
                <a:rPr lang="es-ES" sz="1200" kern="1200" dirty="0">
                  <a:solidFill>
                    <a:schemeClr val="bg2"/>
                  </a:solidFill>
                  <a:latin typeface="Arial" panose="020B0604020202020204" pitchFamily="34" charset="0"/>
                  <a:cs typeface="Arial" panose="020B0604020202020204" pitchFamily="34" charset="0"/>
                </a:rPr>
                <a:t>Vicepresidencia del Post Conflicto </a:t>
              </a:r>
            </a:p>
          </p:txBody>
        </p:sp>
        <p:sp>
          <p:nvSpPr>
            <p:cNvPr id="20" name="Forma libre: forma 19"/>
            <p:cNvSpPr/>
            <p:nvPr/>
          </p:nvSpPr>
          <p:spPr>
            <a:xfrm>
              <a:off x="8410558" y="3724263"/>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rgbClr val="4B50A2"/>
                  </a:solidFill>
                  <a:latin typeface="Arial" panose="020B0604020202020204" pitchFamily="34" charset="0"/>
                  <a:cs typeface="Arial" panose="020B0604020202020204" pitchFamily="34" charset="0"/>
                </a:rPr>
                <a:t>Gerencia Rurales</a:t>
              </a:r>
            </a:p>
          </p:txBody>
        </p:sp>
      </p:grpSp>
      <p:sp>
        <p:nvSpPr>
          <p:cNvPr id="22" name="Forma libre: forma 21"/>
          <p:cNvSpPr/>
          <p:nvPr/>
        </p:nvSpPr>
        <p:spPr>
          <a:xfrm>
            <a:off x="8962101" y="4291228"/>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lvl="0" indent="0" algn="ctr" defTabSz="533400">
              <a:lnSpc>
                <a:spcPct val="90000"/>
              </a:lnSpc>
              <a:spcBef>
                <a:spcPct val="0"/>
              </a:spcBef>
              <a:spcAft>
                <a:spcPct val="35000"/>
              </a:spcAft>
              <a:buNone/>
            </a:pPr>
            <a:r>
              <a:rPr lang="es-ES" sz="1200" b="1" dirty="0">
                <a:solidFill>
                  <a:srgbClr val="4B50A2"/>
                </a:solidFill>
                <a:latin typeface="Arial" panose="020B0604020202020204" pitchFamily="34" charset="0"/>
                <a:cs typeface="Arial" panose="020B0604020202020204" pitchFamily="34" charset="0"/>
              </a:rPr>
              <a:t>Gerencia Bienes Acuerdo de Paz</a:t>
            </a:r>
          </a:p>
        </p:txBody>
      </p:sp>
      <p:sp>
        <p:nvSpPr>
          <p:cNvPr id="23" name="Forma libre: forma 22"/>
          <p:cNvSpPr/>
          <p:nvPr/>
        </p:nvSpPr>
        <p:spPr>
          <a:xfrm>
            <a:off x="6249006" y="2495550"/>
            <a:ext cx="1800485" cy="340408"/>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algn="ctr" defTabSz="533400">
              <a:lnSpc>
                <a:spcPct val="90000"/>
              </a:lnSpc>
              <a:spcBef>
                <a:spcPct val="0"/>
              </a:spcBef>
              <a:spcAft>
                <a:spcPct val="35000"/>
              </a:spcAft>
            </a:pPr>
            <a:r>
              <a:rPr lang="es-ES" sz="1200" dirty="0">
                <a:solidFill>
                  <a:schemeClr val="accent5">
                    <a:lumMod val="75000"/>
                  </a:schemeClr>
                </a:solidFill>
                <a:latin typeface="Arial" panose="020B0604020202020204" pitchFamily="34" charset="0"/>
                <a:cs typeface="Arial" panose="020B0604020202020204" pitchFamily="34" charset="0"/>
              </a:rPr>
              <a:t>Gerencia Técnica</a:t>
            </a:r>
          </a:p>
        </p:txBody>
      </p:sp>
      <p:pic>
        <p:nvPicPr>
          <p:cNvPr id="24" name="Imagen 23"/>
          <p:cNvPicPr>
            <a:picLocks noChangeAspect="1"/>
          </p:cNvPicPr>
          <p:nvPr/>
        </p:nvPicPr>
        <p:blipFill rotWithShape="1">
          <a:blip r:embed="rId2">
            <a:extLst>
              <a:ext uri="{28A0092B-C50C-407E-A947-70E740481C1C}">
                <a14:useLocalDpi xmlns:a14="http://schemas.microsoft.com/office/drawing/2010/main" val="0"/>
              </a:ext>
            </a:extLst>
          </a:blip>
          <a:srcRect t="36508" r="50268" b="23915"/>
          <a:stretch/>
        </p:blipFill>
        <p:spPr>
          <a:xfrm>
            <a:off x="587832" y="2885870"/>
            <a:ext cx="4274457" cy="2714172"/>
          </a:xfrm>
          <a:prstGeom prst="rect">
            <a:avLst/>
          </a:prstGeom>
        </p:spPr>
      </p:pic>
      <p:cxnSp>
        <p:nvCxnSpPr>
          <p:cNvPr id="26" name="Conector recto 25"/>
          <p:cNvCxnSpPr/>
          <p:nvPr/>
        </p:nvCxnSpPr>
        <p:spPr>
          <a:xfrm flipV="1">
            <a:off x="7902558" y="2951839"/>
            <a:ext cx="2042155" cy="14514"/>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4862289" y="2947064"/>
            <a:ext cx="0" cy="2677888"/>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4876803" y="5613959"/>
            <a:ext cx="1037768" cy="0"/>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6821714" y="4739820"/>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39"/>
          <p:cNvSpPr/>
          <p:nvPr/>
        </p:nvSpPr>
        <p:spPr>
          <a:xfrm>
            <a:off x="679252" y="4756107"/>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2" name="Rectángulo 41"/>
          <p:cNvSpPr/>
          <p:nvPr/>
        </p:nvSpPr>
        <p:spPr>
          <a:xfrm>
            <a:off x="747868" y="365779"/>
            <a:ext cx="5373074" cy="523220"/>
          </a:xfrm>
          <a:prstGeom prst="rect">
            <a:avLst/>
          </a:prstGeom>
        </p:spPr>
        <p:txBody>
          <a:bodyPr wrap="none">
            <a:spAutoFit/>
          </a:bodyPr>
          <a:lstStyle/>
          <a:p>
            <a:pPr lvl="0"/>
            <a:r>
              <a:rPr lang="es-CO" sz="2800" b="1" dirty="0"/>
              <a:t>ARQUITECTURA ORGANIZACIONAL</a:t>
            </a:r>
            <a:endParaRPr lang="es-ES" sz="2800" dirty="0"/>
          </a:p>
        </p:txBody>
      </p:sp>
      <p:pic>
        <p:nvPicPr>
          <p:cNvPr id="43" name="Picture 2" descr="https://www.icarus.com.co/static/img/clients/sa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991" y="365779"/>
            <a:ext cx="2025812" cy="740023"/>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cxnSp>
        <p:nvCxnSpPr>
          <p:cNvPr id="6" name="Conector recto 5"/>
          <p:cNvCxnSpPr/>
          <p:nvPr/>
        </p:nvCxnSpPr>
        <p:spPr>
          <a:xfrm flipH="1">
            <a:off x="7891907" y="4701720"/>
            <a:ext cx="1" cy="48668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cxnSp>
        <p:nvCxnSpPr>
          <p:cNvPr id="3" name="Conector recto 2"/>
          <p:cNvCxnSpPr/>
          <p:nvPr/>
        </p:nvCxnSpPr>
        <p:spPr>
          <a:xfrm flipH="1">
            <a:off x="5881232" y="2659740"/>
            <a:ext cx="394018" cy="251"/>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esquinas redondeadas 3"/>
          <p:cNvSpPr/>
          <p:nvPr/>
        </p:nvSpPr>
        <p:spPr>
          <a:xfrm>
            <a:off x="6972003" y="4825544"/>
            <a:ext cx="1905000" cy="362860"/>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s-ES" sz="1200" dirty="0">
                <a:solidFill>
                  <a:schemeClr val="accent5">
                    <a:lumMod val="50000"/>
                  </a:schemeClr>
                </a:solidFill>
              </a:rPr>
              <a:t>GIT Control Financiero Bienes Acuerdo de Paz</a:t>
            </a:r>
            <a:endParaRPr lang="es-CO" sz="1200" dirty="0">
              <a:solidFill>
                <a:schemeClr val="accent5">
                  <a:lumMod val="50000"/>
                </a:schemeClr>
              </a:solidFill>
            </a:endParaRPr>
          </a:p>
        </p:txBody>
      </p:sp>
      <p:cxnSp>
        <p:nvCxnSpPr>
          <p:cNvPr id="29" name="Conector recto 28"/>
          <p:cNvCxnSpPr/>
          <p:nvPr/>
        </p:nvCxnSpPr>
        <p:spPr>
          <a:xfrm>
            <a:off x="5891213" y="4739820"/>
            <a:ext cx="445" cy="39143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sp>
        <p:nvSpPr>
          <p:cNvPr id="28" name="Rectángulo: esquinas redondeadas 27"/>
          <p:cNvSpPr/>
          <p:nvPr/>
        </p:nvSpPr>
        <p:spPr>
          <a:xfrm>
            <a:off x="4979982" y="4818615"/>
            <a:ext cx="1905000" cy="369789"/>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s-ES" sz="1200" dirty="0">
                <a:solidFill>
                  <a:schemeClr val="accent5">
                    <a:lumMod val="50000"/>
                  </a:schemeClr>
                </a:solidFill>
              </a:rPr>
              <a:t>GIT Análisis Jurídico de Bienes Acuerdo de Paz</a:t>
            </a:r>
            <a:endParaRPr lang="es-CO" sz="1200" dirty="0">
              <a:solidFill>
                <a:schemeClr val="accent5">
                  <a:lumMod val="50000"/>
                </a:schemeClr>
              </a:solidFill>
            </a:endParaRPr>
          </a:p>
        </p:txBody>
      </p:sp>
      <p:sp>
        <p:nvSpPr>
          <p:cNvPr id="2" name="CuadroTexto 1"/>
          <p:cNvSpPr txBox="1"/>
          <p:nvPr/>
        </p:nvSpPr>
        <p:spPr>
          <a:xfrm>
            <a:off x="4936440" y="4804227"/>
            <a:ext cx="375789" cy="369332"/>
          </a:xfrm>
          <a:prstGeom prst="rect">
            <a:avLst/>
          </a:prstGeom>
          <a:noFill/>
        </p:spPr>
        <p:txBody>
          <a:bodyPr wrap="square" rtlCol="0">
            <a:spAutoFit/>
          </a:bodyPr>
          <a:lstStyle/>
          <a:p>
            <a:r>
              <a:rPr lang="es-ES" b="1" dirty="0"/>
              <a:t>4</a:t>
            </a:r>
            <a:endParaRPr lang="es-CO" b="1" dirty="0"/>
          </a:p>
        </p:txBody>
      </p:sp>
      <p:sp>
        <p:nvSpPr>
          <p:cNvPr id="25" name="CuadroTexto 24"/>
          <p:cNvSpPr txBox="1"/>
          <p:nvPr/>
        </p:nvSpPr>
        <p:spPr>
          <a:xfrm>
            <a:off x="8630328" y="4840515"/>
            <a:ext cx="375789" cy="369332"/>
          </a:xfrm>
          <a:prstGeom prst="rect">
            <a:avLst/>
          </a:prstGeom>
          <a:noFill/>
        </p:spPr>
        <p:txBody>
          <a:bodyPr wrap="square" rtlCol="0">
            <a:spAutoFit/>
          </a:bodyPr>
          <a:lstStyle/>
          <a:p>
            <a:r>
              <a:rPr lang="es-ES" b="1" dirty="0"/>
              <a:t>4</a:t>
            </a:r>
            <a:endParaRPr lang="es-CO" b="1" dirty="0"/>
          </a:p>
        </p:txBody>
      </p:sp>
      <p:sp>
        <p:nvSpPr>
          <p:cNvPr id="30" name="CuadroTexto 29"/>
          <p:cNvSpPr txBox="1"/>
          <p:nvPr/>
        </p:nvSpPr>
        <p:spPr>
          <a:xfrm>
            <a:off x="10553469" y="3730172"/>
            <a:ext cx="455616" cy="369332"/>
          </a:xfrm>
          <a:prstGeom prst="rect">
            <a:avLst/>
          </a:prstGeom>
          <a:noFill/>
        </p:spPr>
        <p:txBody>
          <a:bodyPr wrap="square" rtlCol="0">
            <a:spAutoFit/>
          </a:bodyPr>
          <a:lstStyle/>
          <a:p>
            <a:r>
              <a:rPr lang="es-ES" b="1" dirty="0"/>
              <a:t>10</a:t>
            </a:r>
            <a:endParaRPr lang="es-CO" b="1" dirty="0"/>
          </a:p>
        </p:txBody>
      </p:sp>
      <p:sp>
        <p:nvSpPr>
          <p:cNvPr id="31" name="CuadroTexto 30"/>
          <p:cNvSpPr txBox="1"/>
          <p:nvPr/>
        </p:nvSpPr>
        <p:spPr>
          <a:xfrm>
            <a:off x="10535328" y="4390570"/>
            <a:ext cx="473757" cy="369332"/>
          </a:xfrm>
          <a:prstGeom prst="rect">
            <a:avLst/>
          </a:prstGeom>
          <a:noFill/>
        </p:spPr>
        <p:txBody>
          <a:bodyPr wrap="square" rtlCol="0">
            <a:spAutoFit/>
          </a:bodyPr>
          <a:lstStyle/>
          <a:p>
            <a:r>
              <a:rPr lang="es-ES" b="1" dirty="0"/>
              <a:t>73</a:t>
            </a:r>
            <a:endParaRPr lang="es-CO" b="1" dirty="0"/>
          </a:p>
        </p:txBody>
      </p:sp>
      <p:sp>
        <p:nvSpPr>
          <p:cNvPr id="34" name="CuadroTexto 33"/>
          <p:cNvSpPr txBox="1"/>
          <p:nvPr/>
        </p:nvSpPr>
        <p:spPr>
          <a:xfrm>
            <a:off x="10560728" y="3185886"/>
            <a:ext cx="375789" cy="369332"/>
          </a:xfrm>
          <a:prstGeom prst="rect">
            <a:avLst/>
          </a:prstGeom>
          <a:noFill/>
        </p:spPr>
        <p:txBody>
          <a:bodyPr wrap="square" rtlCol="0">
            <a:spAutoFit/>
          </a:bodyPr>
          <a:lstStyle/>
          <a:p>
            <a:r>
              <a:rPr lang="es-ES" b="1" dirty="0"/>
              <a:t>3</a:t>
            </a:r>
            <a:endParaRPr lang="es-CO" b="1" dirty="0"/>
          </a:p>
        </p:txBody>
      </p:sp>
    </p:spTree>
    <p:extLst>
      <p:ext uri="{BB962C8B-B14F-4D97-AF65-F5344CB8AC3E}">
        <p14:creationId xmlns:p14="http://schemas.microsoft.com/office/powerpoint/2010/main" val="4843171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Ajustes a Estructura</a:t>
            </a:r>
            <a:endParaRPr lang="es-CO" sz="3600" b="1" dirty="0">
              <a:solidFill>
                <a:schemeClr val="bg1"/>
              </a:solidFill>
            </a:endParaRPr>
          </a:p>
        </p:txBody>
      </p:sp>
      <p:graphicFrame>
        <p:nvGraphicFramePr>
          <p:cNvPr id="4" name="Marcador de contenido 3"/>
          <p:cNvGraphicFramePr>
            <a:graphicFrameLocks noGrp="1"/>
          </p:cNvGraphicFramePr>
          <p:nvPr>
            <p:ph idx="1"/>
            <p:extLst/>
          </p:nvPr>
        </p:nvGraphicFramePr>
        <p:xfrm>
          <a:off x="145141" y="1219200"/>
          <a:ext cx="11916230" cy="5354669"/>
        </p:xfrm>
        <a:graphic>
          <a:graphicData uri="http://schemas.openxmlformats.org/drawingml/2006/table">
            <a:tbl>
              <a:tblPr firstRow="1" bandRow="1">
                <a:tableStyleId>{7DF18680-E054-41AD-8BC1-D1AEF772440D}</a:tableStyleId>
              </a:tblPr>
              <a:tblGrid>
                <a:gridCol w="2960916">
                  <a:extLst>
                    <a:ext uri="{9D8B030D-6E8A-4147-A177-3AD203B41FA5}">
                      <a16:colId xmlns:a16="http://schemas.microsoft.com/office/drawing/2014/main" val="944268816"/>
                    </a:ext>
                  </a:extLst>
                </a:gridCol>
                <a:gridCol w="4086747">
                  <a:extLst>
                    <a:ext uri="{9D8B030D-6E8A-4147-A177-3AD203B41FA5}">
                      <a16:colId xmlns:a16="http://schemas.microsoft.com/office/drawing/2014/main" val="1912666509"/>
                    </a:ext>
                  </a:extLst>
                </a:gridCol>
                <a:gridCol w="4868567">
                  <a:extLst>
                    <a:ext uri="{9D8B030D-6E8A-4147-A177-3AD203B41FA5}">
                      <a16:colId xmlns:a16="http://schemas.microsoft.com/office/drawing/2014/main" val="1384811811"/>
                    </a:ext>
                  </a:extLst>
                </a:gridCol>
              </a:tblGrid>
              <a:tr h="345151">
                <a:tc>
                  <a:txBody>
                    <a:bodyPr/>
                    <a:lstStyle/>
                    <a:p>
                      <a:pPr algn="ctr"/>
                      <a:r>
                        <a:rPr lang="es-ES" dirty="0"/>
                        <a:t>Área</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Grupos</a:t>
                      </a:r>
                      <a:r>
                        <a:rPr lang="es-ES" baseline="0" dirty="0"/>
                        <a:t> Internos de Trabajo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Justificación</a:t>
                      </a:r>
                      <a:endParaRPr lang="es-CO" dirty="0"/>
                    </a:p>
                  </a:txBody>
                  <a:tcPr anchor="ctr"/>
                </a:tc>
                <a:extLst>
                  <a:ext uri="{0D108BD9-81ED-4DB2-BD59-A6C34878D82A}">
                    <a16:rowId xmlns:a16="http://schemas.microsoft.com/office/drawing/2014/main" val="3793041844"/>
                  </a:ext>
                </a:extLst>
              </a:tr>
              <a:tr h="658972">
                <a:tc>
                  <a:txBody>
                    <a:bodyPr/>
                    <a:lstStyle/>
                    <a:p>
                      <a:r>
                        <a:rPr lang="es-ES" dirty="0"/>
                        <a:t>Vicepresidencia de Post Conflicto</a:t>
                      </a:r>
                      <a:endParaRPr lang="es-CO" dirty="0"/>
                    </a:p>
                  </a:txBody>
                  <a:tcPr/>
                </a:tc>
                <a:tc>
                  <a:txBody>
                    <a:bodyPr/>
                    <a:lstStyle/>
                    <a:p>
                      <a:endParaRPr lang="es-CO" dirty="0"/>
                    </a:p>
                  </a:txBody>
                  <a:tcPr/>
                </a:tc>
                <a:tc>
                  <a:txBody>
                    <a:bodyPr/>
                    <a:lstStyle/>
                    <a:p>
                      <a:r>
                        <a:rPr lang="es-ES" dirty="0"/>
                        <a:t>Segmentar la Unidad de Negocio – Bienes Recibidos Acuerdo de Paz</a:t>
                      </a:r>
                      <a:endParaRPr lang="es-CO" dirty="0"/>
                    </a:p>
                  </a:txBody>
                  <a:tcPr/>
                </a:tc>
                <a:extLst>
                  <a:ext uri="{0D108BD9-81ED-4DB2-BD59-A6C34878D82A}">
                    <a16:rowId xmlns:a16="http://schemas.microsoft.com/office/drawing/2014/main" val="362148283"/>
                  </a:ext>
                </a:extLst>
              </a:tr>
              <a:tr h="836325">
                <a:tc>
                  <a:txBody>
                    <a:bodyPr/>
                    <a:lstStyle/>
                    <a:p>
                      <a:r>
                        <a:rPr lang="es-ES" dirty="0"/>
                        <a:t>Gerencia Rurales</a:t>
                      </a:r>
                      <a:endParaRPr lang="es-CO" dirty="0"/>
                    </a:p>
                  </a:txBody>
                  <a:tcPr/>
                </a:tc>
                <a:tc>
                  <a:txBody>
                    <a:bodyPr/>
                    <a:lstStyle/>
                    <a:p>
                      <a:endParaRPr lang="es-CO" dirty="0"/>
                    </a:p>
                  </a:txBody>
                  <a:tcPr/>
                </a:tc>
                <a:tc>
                  <a:txBody>
                    <a:bodyPr/>
                    <a:lstStyle/>
                    <a:p>
                      <a:r>
                        <a:rPr lang="es-ES" dirty="0"/>
                        <a:t>Segmentación de Activos Rurales por Acuerdo de Paz,</a:t>
                      </a:r>
                      <a:r>
                        <a:rPr lang="es-ES" baseline="0" dirty="0"/>
                        <a:t> teniendo en cuenta su vocación Reparadora</a:t>
                      </a:r>
                      <a:endParaRPr lang="es-CO" dirty="0"/>
                    </a:p>
                  </a:txBody>
                  <a:tcPr/>
                </a:tc>
                <a:extLst>
                  <a:ext uri="{0D108BD9-81ED-4DB2-BD59-A6C34878D82A}">
                    <a16:rowId xmlns:a16="http://schemas.microsoft.com/office/drawing/2014/main" val="3293170596"/>
                  </a:ext>
                </a:extLst>
              </a:tr>
              <a:tr h="316086">
                <a:tc rowSpan="2">
                  <a:txBody>
                    <a:bodyPr/>
                    <a:lstStyle/>
                    <a:p>
                      <a:r>
                        <a:rPr lang="es-ES" dirty="0"/>
                        <a:t>Gerencia Bienes Acuerdos de Paz</a:t>
                      </a:r>
                      <a:endParaRPr lang="es-CO" dirty="0"/>
                    </a:p>
                  </a:txBody>
                  <a:tcPr anchor="ctr"/>
                </a:tc>
                <a:tc>
                  <a:txBody>
                    <a:bodyPr/>
                    <a:lstStyle/>
                    <a:p>
                      <a:r>
                        <a:rPr lang="es-ES" dirty="0"/>
                        <a:t>GIT Recepción</a:t>
                      </a:r>
                      <a:r>
                        <a:rPr lang="es-ES" baseline="0" dirty="0"/>
                        <a:t> de Bienes Acuerdo de Paz</a:t>
                      </a:r>
                      <a:endParaRPr lang="es-CO"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1170861289"/>
                  </a:ext>
                </a:extLst>
              </a:tr>
              <a:tr h="493440">
                <a:tc vMerge="1">
                  <a:txBody>
                    <a:bodyPr/>
                    <a:lstStyle/>
                    <a:p>
                      <a:endParaRPr lang="es-CO" dirty="0"/>
                    </a:p>
                  </a:txBody>
                  <a:tcPr/>
                </a:tc>
                <a:tc>
                  <a:txBody>
                    <a:bodyPr/>
                    <a:lstStyle/>
                    <a:p>
                      <a:r>
                        <a:rPr lang="es-ES" dirty="0"/>
                        <a:t>GIT Diagnostico</a:t>
                      </a:r>
                      <a:r>
                        <a:rPr lang="es-ES" baseline="0" dirty="0"/>
                        <a:t> y Alistamiento Bienes Acuerdo de Paz</a:t>
                      </a:r>
                      <a:endParaRPr lang="es-CO" dirty="0"/>
                    </a:p>
                  </a:txBody>
                  <a:tcPr/>
                </a:tc>
                <a:tc vMerge="1">
                  <a:txBody>
                    <a:bodyPr/>
                    <a:lstStyle/>
                    <a:p>
                      <a:endParaRPr lang="es-CO" dirty="0"/>
                    </a:p>
                  </a:txBody>
                  <a:tcPr/>
                </a:tc>
                <a:extLst>
                  <a:ext uri="{0D108BD9-81ED-4DB2-BD59-A6C34878D82A}">
                    <a16:rowId xmlns:a16="http://schemas.microsoft.com/office/drawing/2014/main" val="4058674797"/>
                  </a:ext>
                </a:extLst>
              </a:tr>
              <a:tr h="658972">
                <a:tc>
                  <a:txBody>
                    <a:bodyPr/>
                    <a:lstStyle/>
                    <a:p>
                      <a:r>
                        <a:rPr lang="es-ES" dirty="0"/>
                        <a:t>Vicepresidencia Jurídica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accent5">
                              <a:lumMod val="50000"/>
                            </a:schemeClr>
                          </a:solidFill>
                        </a:rPr>
                        <a:t>GIT Análisis Jurídico de Bienes Acuerdo de Paz</a:t>
                      </a:r>
                      <a:endParaRPr lang="es-CO" sz="1800" dirty="0">
                        <a:solidFill>
                          <a:schemeClr val="accent5">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3521195425"/>
                  </a:ext>
                </a:extLst>
              </a:tr>
              <a:tr h="616022">
                <a:tc>
                  <a:txBody>
                    <a:bodyPr/>
                    <a:lstStyle/>
                    <a:p>
                      <a:r>
                        <a:rPr lang="es-ES" dirty="0"/>
                        <a:t>Vicepresidencia</a:t>
                      </a:r>
                      <a:r>
                        <a:rPr lang="es-ES" baseline="0" dirty="0"/>
                        <a:t> Administrativa y Financiera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accent5">
                              <a:lumMod val="50000"/>
                            </a:schemeClr>
                          </a:solidFill>
                        </a:rPr>
                        <a:t>GIT Control Financiero Bienes Acuerdo de Paz</a:t>
                      </a:r>
                      <a:endParaRPr lang="es-CO" sz="1800" dirty="0">
                        <a:solidFill>
                          <a:schemeClr val="accent5">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3060483737"/>
                  </a:ext>
                </a:extLst>
              </a:tr>
              <a:tr h="924937">
                <a:tc>
                  <a:txBody>
                    <a:bodyPr/>
                    <a:lstStyle/>
                    <a:p>
                      <a:r>
                        <a:rPr lang="es-ES" dirty="0"/>
                        <a:t>Gerencia Técnica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sz="1800" dirty="0">
                        <a:solidFill>
                          <a:schemeClr val="accent5">
                            <a:lumMod val="50000"/>
                          </a:schemeClr>
                        </a:solidFill>
                      </a:endParaRPr>
                    </a:p>
                  </a:txBody>
                  <a:tcPr/>
                </a:tc>
                <a:tc>
                  <a:txBody>
                    <a:bodyPr/>
                    <a:lstStyle/>
                    <a:p>
                      <a:r>
                        <a:rPr lang="es-ES" dirty="0"/>
                        <a:t>Reorganización debido al conflicto que se tiene con todas las tipologías. Dicha Gerencia Opera de manera trasversal</a:t>
                      </a:r>
                      <a:r>
                        <a:rPr lang="es-ES" baseline="0" dirty="0"/>
                        <a:t> (Muebles, Inmuebles y Sociedades)</a:t>
                      </a:r>
                      <a:endParaRPr lang="es-CO" dirty="0"/>
                    </a:p>
                  </a:txBody>
                  <a:tcPr/>
                </a:tc>
                <a:extLst>
                  <a:ext uri="{0D108BD9-81ED-4DB2-BD59-A6C34878D82A}">
                    <a16:rowId xmlns:a16="http://schemas.microsoft.com/office/drawing/2014/main" val="2188842287"/>
                  </a:ext>
                </a:extLst>
              </a:tr>
            </a:tbl>
          </a:graphicData>
        </a:graphic>
      </p:graphicFrame>
    </p:spTree>
    <p:extLst>
      <p:ext uri="{BB962C8B-B14F-4D97-AF65-F5344CB8AC3E}">
        <p14:creationId xmlns:p14="http://schemas.microsoft.com/office/powerpoint/2010/main" val="2491689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130630" y="1436910"/>
          <a:ext cx="11974286" cy="4878543"/>
        </p:xfrm>
        <a:graphic>
          <a:graphicData uri="http://schemas.openxmlformats.org/drawingml/2006/table">
            <a:tbl>
              <a:tblPr firstRow="1" bandRow="1">
                <a:tableStyleId>{7DF18680-E054-41AD-8BC1-D1AEF772440D}</a:tableStyleId>
              </a:tblPr>
              <a:tblGrid>
                <a:gridCol w="2927049">
                  <a:extLst>
                    <a:ext uri="{9D8B030D-6E8A-4147-A177-3AD203B41FA5}">
                      <a16:colId xmlns:a16="http://schemas.microsoft.com/office/drawing/2014/main" val="944268816"/>
                    </a:ext>
                  </a:extLst>
                </a:gridCol>
                <a:gridCol w="2453989">
                  <a:extLst>
                    <a:ext uri="{9D8B030D-6E8A-4147-A177-3AD203B41FA5}">
                      <a16:colId xmlns:a16="http://schemas.microsoft.com/office/drawing/2014/main" val="1912666509"/>
                    </a:ext>
                  </a:extLst>
                </a:gridCol>
                <a:gridCol w="1360042">
                  <a:extLst>
                    <a:ext uri="{9D8B030D-6E8A-4147-A177-3AD203B41FA5}">
                      <a16:colId xmlns:a16="http://schemas.microsoft.com/office/drawing/2014/main" val="2333338451"/>
                    </a:ext>
                  </a:extLst>
                </a:gridCol>
                <a:gridCol w="1873959">
                  <a:extLst>
                    <a:ext uri="{9D8B030D-6E8A-4147-A177-3AD203B41FA5}">
                      <a16:colId xmlns:a16="http://schemas.microsoft.com/office/drawing/2014/main" val="2405201844"/>
                    </a:ext>
                  </a:extLst>
                </a:gridCol>
                <a:gridCol w="3359247">
                  <a:extLst>
                    <a:ext uri="{9D8B030D-6E8A-4147-A177-3AD203B41FA5}">
                      <a16:colId xmlns:a16="http://schemas.microsoft.com/office/drawing/2014/main" val="3984956738"/>
                    </a:ext>
                  </a:extLst>
                </a:gridCol>
              </a:tblGrid>
              <a:tr h="610181">
                <a:tc>
                  <a:txBody>
                    <a:bodyPr/>
                    <a:lstStyle/>
                    <a:p>
                      <a:pPr algn="ctr"/>
                      <a:r>
                        <a:rPr lang="es-ES" sz="1600" dirty="0"/>
                        <a:t>Área</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Grupos</a:t>
                      </a:r>
                      <a:r>
                        <a:rPr lang="es-ES" sz="1600" baseline="0" dirty="0"/>
                        <a:t> Internos de Trabajo</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Cantidad de Personas</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Temporalidad</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Procesos</a:t>
                      </a:r>
                      <a:endParaRPr lang="es-CO" sz="1600" dirty="0"/>
                    </a:p>
                  </a:txBody>
                  <a:tcPr anchor="ctr"/>
                </a:tc>
                <a:extLst>
                  <a:ext uri="{0D108BD9-81ED-4DB2-BD59-A6C34878D82A}">
                    <a16:rowId xmlns:a16="http://schemas.microsoft.com/office/drawing/2014/main" val="3793041844"/>
                  </a:ext>
                </a:extLst>
              </a:tr>
              <a:tr h="579991">
                <a:tc>
                  <a:txBody>
                    <a:bodyPr/>
                    <a:lstStyle/>
                    <a:p>
                      <a:r>
                        <a:rPr lang="es-ES" sz="1600" dirty="0"/>
                        <a:t>Vicepresidencia de Post Conflicto</a:t>
                      </a:r>
                      <a:endParaRPr lang="es-CO" sz="1600" dirty="0"/>
                    </a:p>
                  </a:txBody>
                  <a:tcPr anchor="ctr"/>
                </a:tc>
                <a:tc>
                  <a:txBody>
                    <a:bodyPr/>
                    <a:lstStyle/>
                    <a:p>
                      <a:endParaRPr lang="es-CO" sz="1600" dirty="0"/>
                    </a:p>
                  </a:txBody>
                  <a:tcPr/>
                </a:tc>
                <a:tc>
                  <a:txBody>
                    <a:bodyPr/>
                    <a:lstStyle/>
                    <a:p>
                      <a:pPr algn="ctr"/>
                      <a:r>
                        <a:rPr lang="es-ES" sz="1600" dirty="0"/>
                        <a:t>3</a:t>
                      </a:r>
                      <a:endParaRPr lang="es-CO" sz="1600" dirty="0"/>
                    </a:p>
                  </a:txBody>
                  <a:tcPr anchor="ctr"/>
                </a:tc>
                <a:tc>
                  <a:txBody>
                    <a:bodyPr/>
                    <a:lstStyle/>
                    <a:p>
                      <a:pPr algn="ctr"/>
                      <a:r>
                        <a:rPr lang="es-ES" sz="1600" dirty="0"/>
                        <a:t>Permanente</a:t>
                      </a: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362148283"/>
                  </a:ext>
                </a:extLst>
              </a:tr>
              <a:tr h="468231">
                <a:tc>
                  <a:txBody>
                    <a:bodyPr/>
                    <a:lstStyle/>
                    <a:p>
                      <a:r>
                        <a:rPr lang="es-ES" sz="1600" dirty="0"/>
                        <a:t>Gerencia Rurales</a:t>
                      </a:r>
                      <a:endParaRPr lang="es-CO" sz="1600" dirty="0"/>
                    </a:p>
                  </a:txBody>
                  <a:tcPr anchor="ctr"/>
                </a:tc>
                <a:tc>
                  <a:txBody>
                    <a:bodyPr/>
                    <a:lstStyle/>
                    <a:p>
                      <a:endParaRPr lang="es-CO" sz="1600" dirty="0"/>
                    </a:p>
                  </a:txBody>
                  <a:tcPr/>
                </a:tc>
                <a:tc>
                  <a:txBody>
                    <a:bodyPr/>
                    <a:lstStyle/>
                    <a:p>
                      <a:pPr algn="ctr"/>
                      <a:r>
                        <a:rPr lang="es-ES" sz="1600" dirty="0"/>
                        <a:t>9</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Permanente</a:t>
                      </a:r>
                      <a:endParaRPr lang="es-CO" sz="1600" dirty="0"/>
                    </a:p>
                    <a:p>
                      <a:pPr algn="ct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3293170596"/>
                  </a:ext>
                </a:extLst>
              </a:tr>
              <a:tr h="610181">
                <a:tc rowSpan="2">
                  <a:txBody>
                    <a:bodyPr/>
                    <a:lstStyle/>
                    <a:p>
                      <a:r>
                        <a:rPr lang="es-ES" sz="1600" dirty="0"/>
                        <a:t>Gerencia Bienes Acuerdos de Paz</a:t>
                      </a:r>
                      <a:endParaRPr lang="es-CO" sz="1600" dirty="0"/>
                    </a:p>
                  </a:txBody>
                  <a:tcPr anchor="ctr"/>
                </a:tc>
                <a:tc>
                  <a:txBody>
                    <a:bodyPr/>
                    <a:lstStyle/>
                    <a:p>
                      <a:r>
                        <a:rPr lang="es-ES" sz="1600" dirty="0"/>
                        <a:t>GIT Recepción</a:t>
                      </a:r>
                      <a:r>
                        <a:rPr lang="es-ES" sz="1600" baseline="0" dirty="0"/>
                        <a:t> de Bienes Acuerdo de Paz</a:t>
                      </a:r>
                      <a:endParaRPr lang="es-CO" sz="1600" dirty="0"/>
                    </a:p>
                  </a:txBody>
                  <a:tcPr/>
                </a:tc>
                <a:tc>
                  <a:txBody>
                    <a:bodyPr/>
                    <a:lstStyle/>
                    <a:p>
                      <a:pPr algn="ctr"/>
                      <a:r>
                        <a:rPr lang="es-ES" sz="1600" dirty="0"/>
                        <a:t>60</a:t>
                      </a:r>
                      <a:endParaRPr lang="es-CO" sz="1600" dirty="0"/>
                    </a:p>
                  </a:txBody>
                  <a:tcPr anchor="ctr"/>
                </a:tc>
                <a:tc>
                  <a:txBody>
                    <a:bodyPr/>
                    <a:lstStyle/>
                    <a:p>
                      <a:pPr algn="ctr"/>
                      <a:r>
                        <a:rPr lang="es-ES" sz="1600" dirty="0"/>
                        <a:t>4 Meses</a:t>
                      </a:r>
                      <a:endParaRPr lang="es-CO" sz="1600" dirty="0"/>
                    </a:p>
                  </a:txBody>
                  <a:tcPr anchor="ctr"/>
                </a:tc>
                <a:tc>
                  <a:txBody>
                    <a:bodyPr/>
                    <a:lstStyle/>
                    <a:p>
                      <a:r>
                        <a:rPr lang="es-ES" sz="1600" dirty="0"/>
                        <a:t>Recepción</a:t>
                      </a:r>
                      <a:r>
                        <a:rPr lang="es-ES" sz="1600" baseline="0" dirty="0"/>
                        <a:t> y Registro de Activos</a:t>
                      </a:r>
                      <a:endParaRPr lang="es-CO" sz="1600" dirty="0"/>
                    </a:p>
                  </a:txBody>
                  <a:tcPr anchor="ctr"/>
                </a:tc>
                <a:extLst>
                  <a:ext uri="{0D108BD9-81ED-4DB2-BD59-A6C34878D82A}">
                    <a16:rowId xmlns:a16="http://schemas.microsoft.com/office/drawing/2014/main" val="1170861289"/>
                  </a:ext>
                </a:extLst>
              </a:tr>
              <a:tr h="297833">
                <a:tc vMerge="1">
                  <a:txBody>
                    <a:bodyPr/>
                    <a:lstStyle/>
                    <a:p>
                      <a:endParaRPr lang="es-CO" dirty="0"/>
                    </a:p>
                  </a:txBody>
                  <a:tcPr/>
                </a:tc>
                <a:tc>
                  <a:txBody>
                    <a:bodyPr/>
                    <a:lstStyle/>
                    <a:p>
                      <a:r>
                        <a:rPr lang="es-ES" sz="1600" dirty="0"/>
                        <a:t>GIT Diagnostico</a:t>
                      </a:r>
                      <a:r>
                        <a:rPr lang="es-ES" sz="1600" baseline="0" dirty="0"/>
                        <a:t> y Alistamiento Bienes Acuerdo de Paz</a:t>
                      </a:r>
                      <a:endParaRPr lang="es-CO" sz="1600" dirty="0"/>
                    </a:p>
                  </a:txBody>
                  <a:tcPr/>
                </a:tc>
                <a:tc>
                  <a:txBody>
                    <a:bodyPr/>
                    <a:lstStyle/>
                    <a:p>
                      <a:pPr algn="ctr"/>
                      <a:r>
                        <a:rPr lang="es-ES" sz="1600" dirty="0"/>
                        <a:t>10</a:t>
                      </a:r>
                      <a:endParaRPr lang="es-CO" sz="1600" dirty="0"/>
                    </a:p>
                  </a:txBody>
                  <a:tcPr anchor="ctr"/>
                </a:tc>
                <a:tc>
                  <a:txBody>
                    <a:bodyPr/>
                    <a:lstStyle/>
                    <a:p>
                      <a:pPr algn="ctr"/>
                      <a:r>
                        <a:rPr lang="es-ES" sz="1600" dirty="0"/>
                        <a:t>2 años</a:t>
                      </a: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4058674797"/>
                  </a:ext>
                </a:extLst>
              </a:tr>
              <a:tr h="0">
                <a:tc>
                  <a:txBody>
                    <a:bodyPr/>
                    <a:lstStyle/>
                    <a:p>
                      <a:r>
                        <a:rPr lang="es-ES" sz="1600" dirty="0"/>
                        <a:t>Vicepresidencia Jurídica</a:t>
                      </a: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solidFill>
                            <a:schemeClr val="accent5">
                              <a:lumMod val="50000"/>
                            </a:schemeClr>
                          </a:solidFill>
                        </a:rPr>
                        <a:t>GIT Análisis Jurídico de Bienes Acuerdo de Paz</a:t>
                      </a:r>
                      <a:endParaRPr lang="es-CO" sz="1600" dirty="0">
                        <a:solidFill>
                          <a:schemeClr val="accent5">
                            <a:lumMod val="50000"/>
                          </a:schemeClr>
                        </a:solidFill>
                      </a:endParaRPr>
                    </a:p>
                  </a:txBody>
                  <a:tcPr/>
                </a:tc>
                <a:tc>
                  <a:txBody>
                    <a:bodyPr/>
                    <a:lstStyle/>
                    <a:p>
                      <a:pPr algn="ctr"/>
                      <a:r>
                        <a:rPr lang="es-ES" sz="1600" dirty="0"/>
                        <a:t>4</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2 años</a:t>
                      </a:r>
                      <a:endParaRPr lang="es-CO" sz="1600" dirty="0"/>
                    </a:p>
                    <a:p>
                      <a:pPr algn="ct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Diagnostico</a:t>
                      </a:r>
                      <a:r>
                        <a:rPr lang="es-ES" sz="1600" baseline="0" dirty="0"/>
                        <a:t> y Alistamiento de Activos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baseline="0" dirty="0"/>
                        <a:t>Disposición Final</a:t>
                      </a:r>
                      <a:endParaRPr lang="es-CO" sz="1600" dirty="0"/>
                    </a:p>
                  </a:txBody>
                  <a:tcPr/>
                </a:tc>
                <a:extLst>
                  <a:ext uri="{0D108BD9-81ED-4DB2-BD59-A6C34878D82A}">
                    <a16:rowId xmlns:a16="http://schemas.microsoft.com/office/drawing/2014/main" val="3521195425"/>
                  </a:ext>
                </a:extLst>
              </a:tr>
              <a:tr h="610181">
                <a:tc>
                  <a:txBody>
                    <a:bodyPr/>
                    <a:lstStyle/>
                    <a:p>
                      <a:r>
                        <a:rPr lang="es-ES" sz="1600" dirty="0"/>
                        <a:t>Vicepresidencia</a:t>
                      </a:r>
                      <a:r>
                        <a:rPr lang="es-ES" sz="1600" baseline="0" dirty="0"/>
                        <a:t> Administrativa y Financiera</a:t>
                      </a: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solidFill>
                            <a:schemeClr val="accent5">
                              <a:lumMod val="50000"/>
                            </a:schemeClr>
                          </a:solidFill>
                        </a:rPr>
                        <a:t>GIT Control Financiero Bienes Acuerdo de Paz</a:t>
                      </a:r>
                      <a:endParaRPr lang="es-CO" sz="1600" dirty="0">
                        <a:solidFill>
                          <a:schemeClr val="accent5">
                            <a:lumMod val="50000"/>
                          </a:schemeClr>
                        </a:solidFill>
                      </a:endParaRPr>
                    </a:p>
                  </a:txBody>
                  <a:tcPr/>
                </a:tc>
                <a:tc>
                  <a:txBody>
                    <a:bodyPr/>
                    <a:lstStyle/>
                    <a:p>
                      <a:pPr algn="ctr"/>
                      <a:r>
                        <a:rPr lang="es-ES" sz="1600" dirty="0"/>
                        <a:t>4</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2 años</a:t>
                      </a:r>
                      <a:endParaRPr lang="es-CO" sz="1600" dirty="0"/>
                    </a:p>
                    <a:p>
                      <a:pPr algn="ctr"/>
                      <a:endParaRPr lang="es-CO" sz="1600" dirty="0"/>
                    </a:p>
                  </a:txBody>
                  <a:tcPr anchor="ctr"/>
                </a:tc>
                <a:tc>
                  <a:txBody>
                    <a:bodyPr/>
                    <a:lstStyle/>
                    <a:p>
                      <a:r>
                        <a:rPr lang="es-ES" sz="1600" dirty="0"/>
                        <a:t>Gestión Financiera</a:t>
                      </a:r>
                      <a:endParaRPr lang="es-CO" sz="1600" dirty="0"/>
                    </a:p>
                  </a:txBody>
                  <a:tcPr/>
                </a:tc>
                <a:extLst>
                  <a:ext uri="{0D108BD9-81ED-4DB2-BD59-A6C34878D82A}">
                    <a16:rowId xmlns:a16="http://schemas.microsoft.com/office/drawing/2014/main" val="3060483737"/>
                  </a:ext>
                </a:extLst>
              </a:tr>
            </a:tbl>
          </a:graphicData>
        </a:graphic>
      </p:graphicFrame>
      <p:sp>
        <p:nvSpPr>
          <p:cNvPr id="5"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Ajustes a Estructura</a:t>
            </a:r>
            <a:endParaRPr lang="es-CO" sz="3600" b="1" dirty="0">
              <a:solidFill>
                <a:schemeClr val="bg1"/>
              </a:solidFill>
            </a:endParaRPr>
          </a:p>
        </p:txBody>
      </p:sp>
    </p:spTree>
    <p:extLst>
      <p:ext uri="{BB962C8B-B14F-4D97-AF65-F5344CB8AC3E}">
        <p14:creationId xmlns:p14="http://schemas.microsoft.com/office/powerpoint/2010/main" val="2478754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nvPr>
        </p:nvGraphicFramePr>
        <p:xfrm>
          <a:off x="838200" y="1835214"/>
          <a:ext cx="10515601" cy="4589121"/>
        </p:xfrm>
        <a:graphic>
          <a:graphicData uri="http://schemas.openxmlformats.org/drawingml/2006/table">
            <a:tbl>
              <a:tblPr firstRow="1" firstCol="1">
                <a:tableStyleId>{5C22544A-7EE6-4342-B048-85BDC9FD1C3A}</a:tableStyleId>
              </a:tblPr>
              <a:tblGrid>
                <a:gridCol w="2207676">
                  <a:extLst>
                    <a:ext uri="{9D8B030D-6E8A-4147-A177-3AD203B41FA5}">
                      <a16:colId xmlns:a16="http://schemas.microsoft.com/office/drawing/2014/main" val="3911943258"/>
                    </a:ext>
                  </a:extLst>
                </a:gridCol>
                <a:gridCol w="1109037">
                  <a:extLst>
                    <a:ext uri="{9D8B030D-6E8A-4147-A177-3AD203B41FA5}">
                      <a16:colId xmlns:a16="http://schemas.microsoft.com/office/drawing/2014/main" val="1397185958"/>
                    </a:ext>
                  </a:extLst>
                </a:gridCol>
                <a:gridCol w="3599444">
                  <a:extLst>
                    <a:ext uri="{9D8B030D-6E8A-4147-A177-3AD203B41FA5}">
                      <a16:colId xmlns:a16="http://schemas.microsoft.com/office/drawing/2014/main" val="3162642761"/>
                    </a:ext>
                  </a:extLst>
                </a:gridCol>
                <a:gridCol w="3599444">
                  <a:extLst>
                    <a:ext uri="{9D8B030D-6E8A-4147-A177-3AD203B41FA5}">
                      <a16:colId xmlns:a16="http://schemas.microsoft.com/office/drawing/2014/main" val="1953669047"/>
                    </a:ext>
                  </a:extLst>
                </a:gridCol>
              </a:tblGrid>
              <a:tr h="38819">
                <a:tc>
                  <a:txBody>
                    <a:bodyPr/>
                    <a:lstStyle/>
                    <a:p>
                      <a:pPr algn="l" fontAlgn="t"/>
                      <a:endParaRPr lang="es-CO" sz="1800" b="0"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CO" sz="1800" b="1" u="none" strike="noStrike" dirty="0">
                          <a:effectLst/>
                          <a:latin typeface="Arial Narrow" panose="020B0606020202030204" pitchFamily="34" charset="0"/>
                        </a:rPr>
                        <a:t>Cantidad</a:t>
                      </a:r>
                      <a:endParaRPr lang="es-CO" sz="1800" b="1"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CO" sz="1800" b="1" u="none" strike="noStrike" dirty="0">
                          <a:effectLst/>
                          <a:latin typeface="Arial Narrow" panose="020B0606020202030204" pitchFamily="34" charset="0"/>
                        </a:rPr>
                        <a:t>Equipos</a:t>
                      </a:r>
                      <a:endParaRPr lang="es-CO" sz="1800" b="1"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ES" sz="1800" b="1" i="0" u="none" strike="noStrike" dirty="0">
                          <a:solidFill>
                            <a:schemeClr val="bg1"/>
                          </a:solidFill>
                          <a:effectLst/>
                          <a:latin typeface="Arial Narrow" panose="020B0606020202030204" pitchFamily="34" charset="0"/>
                        </a:rPr>
                        <a:t>Temporalidad</a:t>
                      </a:r>
                      <a:endParaRPr lang="es-CO" sz="1800" b="1" i="0" u="none" strike="noStrike" dirty="0">
                        <a:solidFill>
                          <a:schemeClr val="bg1"/>
                        </a:solidFill>
                        <a:effectLst/>
                        <a:latin typeface="Arial Narrow" panose="020B0606020202030204" pitchFamily="34" charset="0"/>
                      </a:endParaRPr>
                    </a:p>
                  </a:txBody>
                  <a:tcPr marL="2283" marR="2283" marT="2283" marB="0"/>
                </a:tc>
                <a:extLst>
                  <a:ext uri="{0D108BD9-81ED-4DB2-BD59-A6C34878D82A}">
                    <a16:rowId xmlns:a16="http://schemas.microsoft.com/office/drawing/2014/main" val="1686130679"/>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Inmuebles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dirty="0">
                          <a:effectLst/>
                          <a:latin typeface="Arial Narrow" panose="020B0606020202030204" pitchFamily="34" charset="0"/>
                        </a:rPr>
                        <a:t>698</a:t>
                      </a:r>
                      <a:endParaRPr lang="es-CO" sz="1800" b="0" i="0" u="none" strike="noStrike" dirty="0">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a:effectLst/>
                          <a:latin typeface="Arial Narrow" panose="020B0606020202030204" pitchFamily="34" charset="0"/>
                        </a:rPr>
                        <a:t>[5 equipos – 4 integrantes] </a:t>
                      </a:r>
                      <a:endParaRPr lang="es-CO" sz="1800" b="0" i="0" u="none" strike="noStrike">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4 meses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191655286"/>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Muebles y Enseres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95502</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[3 equipos – 4 integrantes]</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4077979978"/>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Medicamentos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6954</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[1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2440459595"/>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Semovientes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23174</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[5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10 (1 mes)</a:t>
                      </a:r>
                      <a:r>
                        <a:rPr lang="es-ES" sz="1800" b="0" i="0" u="none" strike="noStrike" baseline="0" dirty="0">
                          <a:solidFill>
                            <a:srgbClr val="000000"/>
                          </a:solidFill>
                          <a:effectLst/>
                          <a:latin typeface="Arial Narrow" panose="020B0606020202030204" pitchFamily="34" charset="0"/>
                        </a:rPr>
                        <a:t> – 10 (4 meses)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254312786"/>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Medios de transporte </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r>
                        <a:rPr lang="es-CO" sz="1800" u="none" strike="noStrike">
                          <a:effectLst/>
                          <a:latin typeface="Arial Narrow" panose="020B0606020202030204" pitchFamily="34" charset="0"/>
                        </a:rPr>
                        <a:t>200</a:t>
                      </a:r>
                      <a:endParaRPr lang="es-CO" sz="1800" b="0" i="0" u="none" strike="noStrike">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[2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104575172"/>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Moneda</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buClr>
                          <a:srgbClr val="000000"/>
                        </a:buClr>
                        <a:buSzPts val="2400"/>
                        <a:buFont typeface="Arial" panose="020B0604020202020204" pitchFamily="34" charset="0"/>
                        <a:buNone/>
                      </a:pPr>
                      <a:endParaRPr lang="es-CO" sz="1800" b="0" i="0" u="none" strike="noStrike" dirty="0">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[1 equipos – 2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1491689455"/>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Oro</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buClr>
                          <a:srgbClr val="000000"/>
                        </a:buClr>
                        <a:buSzPts val="2400"/>
                        <a:buFont typeface="Arial" panose="020B0604020202020204" pitchFamily="34" charset="0"/>
                        <a:buNone/>
                      </a:pPr>
                      <a:endParaRPr lang="es-CO" sz="1800" b="0" i="0" u="none" strike="noStrike" dirty="0">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[2 equipos – 2 integrantes]</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612774747"/>
                  </a:ext>
                </a:extLst>
              </a:tr>
            </a:tbl>
          </a:graphicData>
        </a:graphic>
      </p:graphicFrame>
      <p:sp>
        <p:nvSpPr>
          <p:cNvPr id="6"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Equipos de Trabajo - Recepción</a:t>
            </a:r>
            <a:endParaRPr lang="es-CO" sz="3600" b="1" dirty="0">
              <a:solidFill>
                <a:schemeClr val="bg1"/>
              </a:solidFill>
            </a:endParaRPr>
          </a:p>
        </p:txBody>
      </p:sp>
    </p:spTree>
    <p:extLst>
      <p:ext uri="{BB962C8B-B14F-4D97-AF65-F5344CB8AC3E}">
        <p14:creationId xmlns:p14="http://schemas.microsoft.com/office/powerpoint/2010/main" val="32342589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609598" y="1291779"/>
          <a:ext cx="10958288" cy="4937590"/>
        </p:xfrm>
        <a:graphic>
          <a:graphicData uri="http://schemas.openxmlformats.org/drawingml/2006/table">
            <a:tbl>
              <a:tblPr firstRow="1" firstCol="1">
                <a:tableStyleId>{5C22544A-7EE6-4342-B048-85BDC9FD1C3A}</a:tableStyleId>
              </a:tblPr>
              <a:tblGrid>
                <a:gridCol w="2683660">
                  <a:extLst>
                    <a:ext uri="{9D8B030D-6E8A-4147-A177-3AD203B41FA5}">
                      <a16:colId xmlns:a16="http://schemas.microsoft.com/office/drawing/2014/main" val="2971171613"/>
                    </a:ext>
                  </a:extLst>
                </a:gridCol>
                <a:gridCol w="791902">
                  <a:extLst>
                    <a:ext uri="{9D8B030D-6E8A-4147-A177-3AD203B41FA5}">
                      <a16:colId xmlns:a16="http://schemas.microsoft.com/office/drawing/2014/main" val="464225430"/>
                    </a:ext>
                  </a:extLst>
                </a:gridCol>
                <a:gridCol w="1099862">
                  <a:extLst>
                    <a:ext uri="{9D8B030D-6E8A-4147-A177-3AD203B41FA5}">
                      <a16:colId xmlns:a16="http://schemas.microsoft.com/office/drawing/2014/main" val="4249314008"/>
                    </a:ext>
                  </a:extLst>
                </a:gridCol>
                <a:gridCol w="1011873">
                  <a:extLst>
                    <a:ext uri="{9D8B030D-6E8A-4147-A177-3AD203B41FA5}">
                      <a16:colId xmlns:a16="http://schemas.microsoft.com/office/drawing/2014/main" val="161220114"/>
                    </a:ext>
                  </a:extLst>
                </a:gridCol>
                <a:gridCol w="777235">
                  <a:extLst>
                    <a:ext uri="{9D8B030D-6E8A-4147-A177-3AD203B41FA5}">
                      <a16:colId xmlns:a16="http://schemas.microsoft.com/office/drawing/2014/main" val="4154513984"/>
                    </a:ext>
                  </a:extLst>
                </a:gridCol>
                <a:gridCol w="824896">
                  <a:extLst>
                    <a:ext uri="{9D8B030D-6E8A-4147-A177-3AD203B41FA5}">
                      <a16:colId xmlns:a16="http://schemas.microsoft.com/office/drawing/2014/main" val="562480678"/>
                    </a:ext>
                  </a:extLst>
                </a:gridCol>
                <a:gridCol w="909219">
                  <a:extLst>
                    <a:ext uri="{9D8B030D-6E8A-4147-A177-3AD203B41FA5}">
                      <a16:colId xmlns:a16="http://schemas.microsoft.com/office/drawing/2014/main" val="1448997026"/>
                    </a:ext>
                  </a:extLst>
                </a:gridCol>
                <a:gridCol w="1378494">
                  <a:extLst>
                    <a:ext uri="{9D8B030D-6E8A-4147-A177-3AD203B41FA5}">
                      <a16:colId xmlns:a16="http://schemas.microsoft.com/office/drawing/2014/main" val="905666311"/>
                    </a:ext>
                  </a:extLst>
                </a:gridCol>
                <a:gridCol w="1481147">
                  <a:extLst>
                    <a:ext uri="{9D8B030D-6E8A-4147-A177-3AD203B41FA5}">
                      <a16:colId xmlns:a16="http://schemas.microsoft.com/office/drawing/2014/main" val="4017146778"/>
                    </a:ext>
                  </a:extLst>
                </a:gridCol>
              </a:tblGrid>
              <a:tr h="252218">
                <a:tc>
                  <a:txBody>
                    <a:bodyPr/>
                    <a:lstStyle/>
                    <a:p>
                      <a:pPr algn="ctr" fontAlgn="ctr"/>
                      <a:r>
                        <a:rPr lang="es-CO" sz="1200" u="none" strike="noStrike">
                          <a:effectLst/>
                        </a:rPr>
                        <a:t>Cargo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Directivo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Profesional Especializado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Profesional Universitario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Técnico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Asistencial</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Numero Total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2017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2018 (IPC 7%)</a:t>
                      </a:r>
                      <a:endParaRPr lang="es-CO" sz="1200" b="0" i="0" u="none" strike="noStrike">
                        <a:solidFill>
                          <a:srgbClr val="000000"/>
                        </a:solidFill>
                        <a:effectLst/>
                        <a:latin typeface="Calibri" panose="020F0502020204030204" pitchFamily="34" charset="0"/>
                      </a:endParaRPr>
                    </a:p>
                  </a:txBody>
                  <a:tcPr marL="6701" marR="6701" marT="6701" marB="0" anchor="ctr"/>
                </a:tc>
                <a:extLst>
                  <a:ext uri="{0D108BD9-81ED-4DB2-BD59-A6C34878D82A}">
                    <a16:rowId xmlns:a16="http://schemas.microsoft.com/office/drawing/2014/main" val="62904178"/>
                  </a:ext>
                </a:extLst>
              </a:tr>
              <a:tr h="268537">
                <a:tc>
                  <a:txBody>
                    <a:bodyPr/>
                    <a:lstStyle/>
                    <a:p>
                      <a:pPr algn="l" fontAlgn="b"/>
                      <a:r>
                        <a:rPr lang="es-CO" sz="1200" u="none" strike="noStrike" dirty="0">
                          <a:effectLst/>
                        </a:rPr>
                        <a:t>Vicepresidente</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108,932,264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349,672,567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908748974"/>
                  </a:ext>
                </a:extLst>
              </a:tr>
              <a:tr h="268537">
                <a:tc>
                  <a:txBody>
                    <a:bodyPr/>
                    <a:lstStyle/>
                    <a:p>
                      <a:pPr algn="l" fontAlgn="b"/>
                      <a:r>
                        <a:rPr lang="es-CO" sz="1200" u="none" strike="noStrike" dirty="0">
                          <a:effectLst/>
                        </a:rPr>
                        <a:t>Gerente</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149,781,863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480,799,779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126206580"/>
                  </a:ext>
                </a:extLst>
              </a:tr>
              <a:tr h="268537">
                <a:tc>
                  <a:txBody>
                    <a:bodyPr/>
                    <a:lstStyle/>
                    <a:p>
                      <a:pPr algn="l" fontAlgn="b"/>
                      <a:r>
                        <a:rPr lang="es-CO" sz="1200" u="none" strike="noStrike">
                          <a:effectLst/>
                        </a:rPr>
                        <a:t>Profesional Especializado III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94,198,984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302,378,739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501770771"/>
                  </a:ext>
                </a:extLst>
              </a:tr>
              <a:tr h="268537">
                <a:tc>
                  <a:txBody>
                    <a:bodyPr/>
                    <a:lstStyle/>
                    <a:p>
                      <a:pPr algn="l" fontAlgn="b"/>
                      <a:r>
                        <a:rPr lang="es-CO" sz="1200" u="none" strike="noStrike">
                          <a:effectLst/>
                        </a:rPr>
                        <a:t>Profesional Especializado III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35,085,592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424228372"/>
                  </a:ext>
                </a:extLst>
              </a:tr>
              <a:tr h="268537">
                <a:tc>
                  <a:txBody>
                    <a:bodyPr/>
                    <a:lstStyle/>
                    <a:p>
                      <a:pPr algn="l" fontAlgn="b"/>
                      <a:r>
                        <a:rPr lang="es-CO" sz="1200" u="none" strike="noStrike" dirty="0">
                          <a:effectLst/>
                        </a:rPr>
                        <a:t>Profesional Especializado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57,037,312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183,089,772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789263566"/>
                  </a:ext>
                </a:extLst>
              </a:tr>
              <a:tr h="268537">
                <a:tc>
                  <a:txBody>
                    <a:bodyPr/>
                    <a:lstStyle/>
                    <a:p>
                      <a:pPr algn="l" fontAlgn="b"/>
                      <a:r>
                        <a:rPr lang="es-CO" sz="1200" u="none" strike="noStrike">
                          <a:effectLst/>
                        </a:rPr>
                        <a:t>Profesional II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149,080,336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478,547,879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766951916"/>
                  </a:ext>
                </a:extLst>
              </a:tr>
              <a:tr h="268537">
                <a:tc>
                  <a:txBody>
                    <a:bodyPr/>
                    <a:lstStyle/>
                    <a:p>
                      <a:pPr algn="l" fontAlgn="b"/>
                      <a:r>
                        <a:rPr lang="es-CO" sz="1200" u="none" strike="noStrike">
                          <a:effectLst/>
                        </a:rPr>
                        <a:t>Profesional 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197,761,964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15315786"/>
                  </a:ext>
                </a:extLst>
              </a:tr>
              <a:tr h="268537">
                <a:tc>
                  <a:txBody>
                    <a:bodyPr/>
                    <a:lstStyle/>
                    <a:p>
                      <a:pPr algn="l" fontAlgn="b"/>
                      <a:r>
                        <a:rPr lang="es-CO" sz="1200" u="none" strike="noStrike" dirty="0">
                          <a:effectLst/>
                        </a:rPr>
                        <a:t>Profesional II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21,042,877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806782397"/>
                  </a:ext>
                </a:extLst>
              </a:tr>
              <a:tr h="268537">
                <a:tc>
                  <a:txBody>
                    <a:bodyPr/>
                    <a:lstStyle/>
                    <a:p>
                      <a:pPr algn="l" fontAlgn="b"/>
                      <a:r>
                        <a:rPr lang="es-CO" sz="1200" u="none" strike="noStrike">
                          <a:effectLst/>
                        </a:rPr>
                        <a:t>Profesional 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122,458,852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393,092,915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341711875"/>
                  </a:ext>
                </a:extLst>
              </a:tr>
              <a:tr h="268537">
                <a:tc>
                  <a:txBody>
                    <a:bodyPr/>
                    <a:lstStyle/>
                    <a:p>
                      <a:pPr algn="l" fontAlgn="b"/>
                      <a:r>
                        <a:rPr lang="es-CO" sz="1200" u="none" strike="noStrike">
                          <a:effectLst/>
                        </a:rPr>
                        <a:t>Profesional 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162,447,328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1212388739"/>
                  </a:ext>
                </a:extLst>
              </a:tr>
              <a:tr h="268537">
                <a:tc>
                  <a:txBody>
                    <a:bodyPr/>
                    <a:lstStyle/>
                    <a:p>
                      <a:pPr algn="l" fontAlgn="b"/>
                      <a:r>
                        <a:rPr lang="es-CO" sz="1200" u="none" strike="noStrike" dirty="0">
                          <a:effectLst/>
                        </a:rPr>
                        <a:t>Profesional 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4</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4</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13,952,848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427490416"/>
                  </a:ext>
                </a:extLst>
              </a:tr>
              <a:tr h="268537">
                <a:tc>
                  <a:txBody>
                    <a:bodyPr/>
                    <a:lstStyle/>
                    <a:p>
                      <a:pPr algn="l" fontAlgn="b"/>
                      <a:r>
                        <a:rPr lang="es-CO" sz="1200" u="none" strike="noStrike" dirty="0">
                          <a:effectLst/>
                        </a:rPr>
                        <a:t>Técnico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65,752,484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211,065,474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874470794"/>
                  </a:ext>
                </a:extLst>
              </a:tr>
              <a:tr h="268537">
                <a:tc>
                  <a:txBody>
                    <a:bodyPr/>
                    <a:lstStyle/>
                    <a:p>
                      <a:pPr algn="l" fontAlgn="b"/>
                      <a:r>
                        <a:rPr lang="es-CO" sz="1200" u="none" strike="noStrike">
                          <a:effectLst/>
                        </a:rPr>
                        <a:t>Técnico 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65,752,484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4077411025"/>
                  </a:ext>
                </a:extLst>
              </a:tr>
              <a:tr h="268537">
                <a:tc>
                  <a:txBody>
                    <a:bodyPr/>
                    <a:lstStyle/>
                    <a:p>
                      <a:pPr algn="l" fontAlgn="b"/>
                      <a:r>
                        <a:rPr lang="es-CO" sz="1200" u="none" strike="noStrike" dirty="0">
                          <a:effectLst/>
                        </a:rPr>
                        <a:t>Técnico II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32,036,150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533665881"/>
                  </a:ext>
                </a:extLst>
              </a:tr>
              <a:tr h="268537">
                <a:tc>
                  <a:txBody>
                    <a:bodyPr/>
                    <a:lstStyle/>
                    <a:p>
                      <a:pPr algn="l" fontAlgn="b"/>
                      <a:r>
                        <a:rPr lang="es-CO" sz="1200" u="none" strike="noStrike">
                          <a:effectLst/>
                        </a:rPr>
                        <a:t>Técnico I (1 mes)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19,389,708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405167951"/>
                  </a:ext>
                </a:extLst>
              </a:tr>
              <a:tr h="268537">
                <a:tc>
                  <a:txBody>
                    <a:bodyPr/>
                    <a:lstStyle/>
                    <a:p>
                      <a:pPr algn="l" fontAlgn="b"/>
                      <a:r>
                        <a:rPr lang="es-CO" sz="1200" u="none" strike="noStrike" dirty="0">
                          <a:effectLst/>
                        </a:rPr>
                        <a:t>Asistente Administrativo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9,631,340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30,916,601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609464091"/>
                  </a:ext>
                </a:extLst>
              </a:tr>
              <a:tr h="268537">
                <a:tc>
                  <a:txBody>
                    <a:bodyPr/>
                    <a:lstStyle/>
                    <a:p>
                      <a:pPr algn="l" fontAlgn="b"/>
                      <a:r>
                        <a:rPr lang="es-CO" sz="1200" u="none" strike="noStrike" dirty="0">
                          <a:effectLst/>
                        </a:rPr>
                        <a:t>TOTALES</a:t>
                      </a:r>
                      <a:endParaRPr lang="es-CO" sz="1200" b="1" i="0" u="none" strike="noStrike" dirty="0">
                        <a:solidFill>
                          <a:srgbClr val="000000"/>
                        </a:solidFill>
                        <a:effectLst/>
                        <a:latin typeface="Calibri" panose="020F0502020204030204" pitchFamily="34" charset="0"/>
                      </a:endParaRPr>
                    </a:p>
                  </a:txBody>
                  <a:tcPr marL="6701" marR="6701" marT="6701" marB="0" anchor="b"/>
                </a:tc>
                <a:tc>
                  <a:txBody>
                    <a:bodyPr/>
                    <a:lstStyle/>
                    <a:p>
                      <a:pPr algn="ctr" fontAlgn="ctr"/>
                      <a:r>
                        <a:rPr lang="es-CO" sz="1200" u="none" strike="noStrike">
                          <a:effectLst/>
                        </a:rPr>
                        <a:t>3</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51</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33</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94</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1,304,342,385 </a:t>
                      </a:r>
                      <a:endParaRPr lang="es-CO" sz="1200" b="1"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dirty="0">
                          <a:effectLst/>
                        </a:rPr>
                        <a:t> $           2,429,563,725 </a:t>
                      </a:r>
                      <a:endParaRPr lang="es-CO" sz="1200" b="1" i="0" u="none" strike="noStrike" dirty="0">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39184660"/>
                  </a:ext>
                </a:extLst>
              </a:tr>
            </a:tbl>
          </a:graphicData>
        </a:graphic>
      </p:graphicFrame>
      <p:sp>
        <p:nvSpPr>
          <p:cNvPr id="5"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Perfiles y Presupuesto</a:t>
            </a:r>
            <a:endParaRPr lang="es-CO" sz="3600" b="1" dirty="0">
              <a:solidFill>
                <a:schemeClr val="bg1"/>
              </a:solidFill>
            </a:endParaRPr>
          </a:p>
        </p:txBody>
      </p:sp>
    </p:spTree>
    <p:extLst>
      <p:ext uri="{BB962C8B-B14F-4D97-AF65-F5344CB8AC3E}">
        <p14:creationId xmlns:p14="http://schemas.microsoft.com/office/powerpoint/2010/main" val="8342937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363772" y="3289955"/>
            <a:ext cx="8109407" cy="1244337"/>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771632"/>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AutoNum type="arabicPeriod"/>
            </a:pPr>
            <a:r>
              <a:rPr lang="es-CO" sz="2400" dirty="0"/>
              <a:t>Informe entrada en Vigencia ley 1849 de 2017.</a:t>
            </a:r>
          </a:p>
          <a:p>
            <a:pPr marL="457200" indent="-457200">
              <a:buAutoNum type="arabicPeriod"/>
            </a:pPr>
            <a:r>
              <a:rPr lang="es-CO" sz="2400" dirty="0">
                <a:solidFill>
                  <a:schemeClr val="bg1"/>
                </a:solidFill>
              </a:rPr>
              <a:t>Propuesta reorganización de SAE para asumir responsabilidades del Decreto Ley 903 de 2017 y el Decreto Reglamentario 1407 de 2017</a:t>
            </a:r>
          </a:p>
          <a:p>
            <a:pPr marL="457200" indent="-457200">
              <a:buFontTx/>
              <a:buAutoNum type="arabicPeriod"/>
            </a:pPr>
            <a:r>
              <a:rPr lang="es-CO" sz="2400" dirty="0"/>
              <a:t>Cumplimiento Transferencia de Bienes a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8917798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5261" y="141589"/>
            <a:ext cx="1489487" cy="544105"/>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sp>
        <p:nvSpPr>
          <p:cNvPr id="52" name="CuadroTexto 51"/>
          <p:cNvSpPr txBox="1"/>
          <p:nvPr/>
        </p:nvSpPr>
        <p:spPr>
          <a:xfrm>
            <a:off x="1740863" y="84343"/>
            <a:ext cx="7167838" cy="64633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rPr>
              <a:t>ARQUITECTURA PROYECTO POST CONFLICTO – INTERACCIÓN CON ACTORES DEL MACROPROCESO</a:t>
            </a:r>
          </a:p>
        </p:txBody>
      </p:sp>
      <p:sp>
        <p:nvSpPr>
          <p:cNvPr id="128" name="CuadroTexto 127"/>
          <p:cNvSpPr txBox="1"/>
          <p:nvPr/>
        </p:nvSpPr>
        <p:spPr>
          <a:xfrm rot="10800000" flipV="1">
            <a:off x="3383746" y="5323056"/>
            <a:ext cx="1564089" cy="24622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panose="020F0502020204030204"/>
                <a:ea typeface="+mn-ea"/>
                <a:cs typeface="+mn-cs"/>
              </a:rPr>
              <a:t>Infraestructura Vial</a:t>
            </a:r>
            <a:endParaRPr kumimoji="0" lang="es-CO"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ángulo 1"/>
          <p:cNvSpPr/>
          <p:nvPr/>
        </p:nvSpPr>
        <p:spPr>
          <a:xfrm>
            <a:off x="1612348" y="1258519"/>
            <a:ext cx="1054515" cy="813243"/>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white"/>
                </a:solidFill>
                <a:effectLst/>
                <a:uLnTx/>
                <a:uFillTx/>
                <a:latin typeface="Calibri" panose="020F0502020204030204"/>
                <a:ea typeface="+mn-ea"/>
                <a:cs typeface="+mn-cs"/>
              </a:rPr>
              <a:t>Comisión Transitoria de Verificación y Apoyo / Consejo Fiduciario</a:t>
            </a:r>
          </a:p>
        </p:txBody>
      </p:sp>
      <p:sp>
        <p:nvSpPr>
          <p:cNvPr id="6" name="Rectángulo 5"/>
          <p:cNvSpPr/>
          <p:nvPr/>
        </p:nvSpPr>
        <p:spPr>
          <a:xfrm>
            <a:off x="1603871" y="2131745"/>
            <a:ext cx="1061608" cy="2807050"/>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rPr>
              <a:t> SAE</a:t>
            </a:r>
          </a:p>
        </p:txBody>
      </p:sp>
      <p:sp>
        <p:nvSpPr>
          <p:cNvPr id="181" name="Rectángulo 180"/>
          <p:cNvSpPr/>
          <p:nvPr/>
        </p:nvSpPr>
        <p:spPr>
          <a:xfrm>
            <a:off x="1612403" y="726219"/>
            <a:ext cx="1054404" cy="465273"/>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srgbClr val="FF0000"/>
                </a:solidFill>
                <a:effectLst/>
                <a:uLnTx/>
                <a:uFillTx/>
                <a:latin typeface="Calibri" panose="020F0502020204030204"/>
                <a:ea typeface="+mn-ea"/>
                <a:cs typeface="+mn-cs"/>
              </a:rPr>
              <a:t>Exintegrantes FARC-EP</a:t>
            </a:r>
          </a:p>
        </p:txBody>
      </p:sp>
      <p:grpSp>
        <p:nvGrpSpPr>
          <p:cNvPr id="65" name="Grupo 64"/>
          <p:cNvGrpSpPr/>
          <p:nvPr/>
        </p:nvGrpSpPr>
        <p:grpSpPr>
          <a:xfrm>
            <a:off x="2253262" y="1249583"/>
            <a:ext cx="8414739" cy="3689212"/>
            <a:chOff x="1016545" y="729229"/>
            <a:chExt cx="11579410" cy="3956998"/>
          </a:xfrm>
        </p:grpSpPr>
        <p:cxnSp>
          <p:nvCxnSpPr>
            <p:cNvPr id="59" name="Conector recto 58"/>
            <p:cNvCxnSpPr/>
            <p:nvPr/>
          </p:nvCxnSpPr>
          <p:spPr>
            <a:xfrm>
              <a:off x="1016545" y="729229"/>
              <a:ext cx="11579410" cy="4728"/>
            </a:xfrm>
            <a:prstGeom prst="line">
              <a:avLst/>
            </a:prstGeom>
            <a:ln w="19050">
              <a:solidFill>
                <a:srgbClr val="C66156"/>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84079" y="1670143"/>
              <a:ext cx="0" cy="3016084"/>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1589325" y="5620892"/>
            <a:ext cx="1076015" cy="216657"/>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white"/>
                </a:solidFill>
                <a:effectLst/>
                <a:uLnTx/>
                <a:uFillTx/>
                <a:latin typeface="Calibri" panose="020F0502020204030204"/>
                <a:ea typeface="+mn-ea"/>
                <a:cs typeface="+mn-cs"/>
              </a:rPr>
              <a:t>URT – URV –ANT </a:t>
            </a:r>
            <a:endParaRPr kumimoji="0" lang="es-CO" sz="1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ángulo 22"/>
          <p:cNvSpPr/>
          <p:nvPr/>
        </p:nvSpPr>
        <p:spPr>
          <a:xfrm>
            <a:off x="2860308" y="2666794"/>
            <a:ext cx="2042464" cy="229500"/>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rPr>
              <a:t>Ingreso  de Activos al inventario</a:t>
            </a:r>
          </a:p>
        </p:txBody>
      </p:sp>
      <p:sp>
        <p:nvSpPr>
          <p:cNvPr id="26" name="Rectángulo 25"/>
          <p:cNvSpPr/>
          <p:nvPr/>
        </p:nvSpPr>
        <p:spPr>
          <a:xfrm>
            <a:off x="2752301" y="1412746"/>
            <a:ext cx="7691108" cy="349118"/>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white"/>
                </a:solidFill>
                <a:effectLst/>
                <a:uLnTx/>
                <a:uFillTx/>
                <a:latin typeface="Calibri" panose="020F0502020204030204"/>
                <a:ea typeface="+mn-ea"/>
                <a:cs typeface="+mn-cs"/>
              </a:rPr>
              <a:t>Apoyo técnico, administrativo y financiero</a:t>
            </a:r>
          </a:p>
        </p:txBody>
      </p:sp>
      <p:sp>
        <p:nvSpPr>
          <p:cNvPr id="41" name="Rectángulo 40"/>
          <p:cNvSpPr/>
          <p:nvPr/>
        </p:nvSpPr>
        <p:spPr>
          <a:xfrm>
            <a:off x="2752300" y="2249219"/>
            <a:ext cx="2150473" cy="326414"/>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rPr>
              <a:t> RECEPCIÓN Y REGISTRO </a:t>
            </a:r>
          </a:p>
        </p:txBody>
      </p:sp>
      <p:sp>
        <p:nvSpPr>
          <p:cNvPr id="42" name="Rectángulo 41"/>
          <p:cNvSpPr/>
          <p:nvPr/>
        </p:nvSpPr>
        <p:spPr>
          <a:xfrm>
            <a:off x="5053028" y="2205796"/>
            <a:ext cx="1786787" cy="566490"/>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rPr>
              <a:t>DP. DIAGNÓSTICO Y ALISTAMIENTO DE ACTIVOS </a:t>
            </a:r>
          </a:p>
        </p:txBody>
      </p:sp>
      <p:sp>
        <p:nvSpPr>
          <p:cNvPr id="43" name="Rectángulo 42"/>
          <p:cNvSpPr/>
          <p:nvPr/>
        </p:nvSpPr>
        <p:spPr>
          <a:xfrm>
            <a:off x="6965044" y="2205797"/>
            <a:ext cx="1673917" cy="572716"/>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rPr>
              <a:t>DT. DISPOSICIÓN TEMPORAL DE ACTIVOS </a:t>
            </a:r>
          </a:p>
        </p:txBody>
      </p:sp>
      <p:sp>
        <p:nvSpPr>
          <p:cNvPr id="44" name="Rectángulo 43"/>
          <p:cNvSpPr/>
          <p:nvPr/>
        </p:nvSpPr>
        <p:spPr>
          <a:xfrm>
            <a:off x="8882296" y="2205796"/>
            <a:ext cx="1748639" cy="583440"/>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rPr>
              <a:t>DF. DISPOSICIÓN FINAL DE ACTIVOS </a:t>
            </a:r>
          </a:p>
        </p:txBody>
      </p:sp>
      <p:sp>
        <p:nvSpPr>
          <p:cNvPr id="76" name="Rectángulo 75"/>
          <p:cNvSpPr/>
          <p:nvPr/>
        </p:nvSpPr>
        <p:spPr>
          <a:xfrm>
            <a:off x="5180116" y="2935868"/>
            <a:ext cx="1532511" cy="513197"/>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Alistamiento  y  </a:t>
            </a:r>
            <a:r>
              <a:rPr kumimoji="0" lang="es-ES" sz="1100" b="1" i="1" u="none" strike="noStrike" kern="1200" cap="none" spc="0" normalizeH="0" baseline="0" noProof="0" dirty="0">
                <a:ln>
                  <a:noFill/>
                </a:ln>
                <a:solidFill>
                  <a:srgbClr val="FF0000"/>
                </a:solidFill>
                <a:effectLst/>
                <a:uLnTx/>
                <a:uFillTx/>
                <a:latin typeface="Calibri" panose="020F0502020204030204"/>
                <a:ea typeface="+mn-ea"/>
                <a:cs typeface="+mn-cs"/>
              </a:rPr>
              <a:t>Saneamiento Jurídico</a:t>
            </a:r>
            <a:endParaRPr kumimoji="0" lang="es-CO" sz="1100" b="1"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0" name="Rectángulo 179"/>
          <p:cNvSpPr/>
          <p:nvPr/>
        </p:nvSpPr>
        <p:spPr>
          <a:xfrm>
            <a:off x="2752299" y="737459"/>
            <a:ext cx="7691110" cy="417662"/>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1" u="none" strike="noStrike" kern="1200" cap="none" spc="0" normalizeH="0" baseline="0" noProof="0" dirty="0">
                <a:ln>
                  <a:noFill/>
                </a:ln>
                <a:solidFill>
                  <a:prstClr val="white"/>
                </a:solidFill>
                <a:effectLst/>
                <a:uLnTx/>
                <a:uFillTx/>
                <a:latin typeface="Calibri" panose="020F0502020204030204"/>
                <a:ea typeface="+mn-ea"/>
                <a:cs typeface="+mn-cs"/>
              </a:rPr>
              <a:t>Listado bienes para Entrega Material</a:t>
            </a:r>
          </a:p>
        </p:txBody>
      </p:sp>
      <p:sp>
        <p:nvSpPr>
          <p:cNvPr id="78" name="Rectángulo 77"/>
          <p:cNvSpPr/>
          <p:nvPr/>
        </p:nvSpPr>
        <p:spPr>
          <a:xfrm>
            <a:off x="5180026" y="3583610"/>
            <a:ext cx="1532689" cy="484535"/>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Alistamiento  y  Saneamiento</a:t>
            </a: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 Administrativo</a:t>
            </a:r>
            <a:endPar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ángulo 82"/>
          <p:cNvSpPr/>
          <p:nvPr/>
        </p:nvSpPr>
        <p:spPr>
          <a:xfrm>
            <a:off x="5175728" y="4225306"/>
            <a:ext cx="1536899" cy="314324"/>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Alistamiento  y  Saneamiento</a:t>
            </a: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rPr>
              <a:t>Técnico</a:t>
            </a:r>
          </a:p>
        </p:txBody>
      </p:sp>
      <p:sp>
        <p:nvSpPr>
          <p:cNvPr id="85" name="Rectángulo 84"/>
          <p:cNvSpPr/>
          <p:nvPr/>
        </p:nvSpPr>
        <p:spPr>
          <a:xfrm>
            <a:off x="7303560" y="3032891"/>
            <a:ext cx="1286647"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ACTIVOS NO PRODUCTIVOS</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Custodia</a:t>
            </a:r>
            <a:endPar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ángulo 85"/>
          <p:cNvSpPr/>
          <p:nvPr/>
        </p:nvSpPr>
        <p:spPr>
          <a:xfrm>
            <a:off x="7303559" y="4096585"/>
            <a:ext cx="1292414"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ACTIVOS PRODUCTIVOS</a:t>
            </a:r>
            <a:endPar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endParaRP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rPr>
              <a:t>Administración Directa.</a:t>
            </a:r>
          </a:p>
        </p:txBody>
      </p:sp>
      <p:sp>
        <p:nvSpPr>
          <p:cNvPr id="89" name="Rectángulo 88"/>
          <p:cNvSpPr/>
          <p:nvPr/>
        </p:nvSpPr>
        <p:spPr>
          <a:xfrm>
            <a:off x="8889054" y="2864881"/>
            <a:ext cx="1721083" cy="1174403"/>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100" b="1" i="0" u="none" strike="noStrike" kern="1200" cap="none" spc="0" normalizeH="0" baseline="0" noProof="0" dirty="0">
                <a:ln>
                  <a:noFill/>
                </a:ln>
                <a:solidFill>
                  <a:prstClr val="white"/>
                </a:solidFill>
                <a:effectLst/>
                <a:uLnTx/>
                <a:uFillTx/>
                <a:latin typeface="Calibri" panose="020F0502020204030204"/>
                <a:ea typeface="+mn-ea"/>
                <a:cs typeface="+mn-cs"/>
              </a:rPr>
              <a:t>Chatarrización, destrucción</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100" b="1" i="0" u="none" strike="noStrike" kern="1200" cap="none" spc="0" normalizeH="0" baseline="0" noProof="0" dirty="0">
                <a:ln>
                  <a:noFill/>
                </a:ln>
                <a:solidFill>
                  <a:prstClr val="white"/>
                </a:solidFill>
                <a:effectLst/>
                <a:uLnTx/>
                <a:uFillTx/>
                <a:latin typeface="Calibri" panose="020F0502020204030204"/>
                <a:ea typeface="+mn-ea"/>
                <a:cs typeface="+mn-cs"/>
              </a:rPr>
              <a:t>Comercialización Muebles, Inmuebles y Sociedades</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100" b="1" i="0" u="none" strike="noStrike" kern="1200" cap="none" spc="0" normalizeH="0" baseline="0" noProof="0" dirty="0">
                <a:ln>
                  <a:noFill/>
                </a:ln>
                <a:solidFill>
                  <a:prstClr val="white"/>
                </a:solidFill>
                <a:effectLst/>
                <a:uLnTx/>
                <a:uFillTx/>
                <a:latin typeface="Calibri" panose="020F0502020204030204"/>
                <a:ea typeface="+mn-ea"/>
                <a:cs typeface="+mn-cs"/>
              </a:rPr>
              <a:t>Monetización de divisas </a:t>
            </a:r>
          </a:p>
        </p:txBody>
      </p:sp>
      <p:cxnSp>
        <p:nvCxnSpPr>
          <p:cNvPr id="91" name="Conector recto 90"/>
          <p:cNvCxnSpPr/>
          <p:nvPr/>
        </p:nvCxnSpPr>
        <p:spPr>
          <a:xfrm>
            <a:off x="1589324" y="4980356"/>
            <a:ext cx="9041610" cy="53561"/>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2236402" y="2118478"/>
            <a:ext cx="8334092" cy="8345"/>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a:off x="1601207" y="5985139"/>
            <a:ext cx="1131198" cy="347623"/>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Patrimonio Autónomo</a:t>
            </a:r>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0" name="Conector recto 49"/>
          <p:cNvCxnSpPr/>
          <p:nvPr/>
        </p:nvCxnSpPr>
        <p:spPr>
          <a:xfrm>
            <a:off x="10143153" y="2248102"/>
            <a:ext cx="131474" cy="0"/>
          </a:xfrm>
          <a:prstGeom prst="line">
            <a:avLst/>
          </a:prstGeom>
          <a:ln>
            <a:solidFill>
              <a:srgbClr val="C66156"/>
            </a:solidFill>
          </a:ln>
        </p:spPr>
        <p:style>
          <a:lnRef idx="1">
            <a:schemeClr val="accent1"/>
          </a:lnRef>
          <a:fillRef idx="0">
            <a:schemeClr val="accent1"/>
          </a:fillRef>
          <a:effectRef idx="0">
            <a:schemeClr val="accent1"/>
          </a:effectRef>
          <a:fontRef idx="minor">
            <a:schemeClr val="tx1"/>
          </a:fontRef>
        </p:style>
      </p:cxnSp>
      <p:sp>
        <p:nvSpPr>
          <p:cNvPr id="141" name="Rectángulo 140"/>
          <p:cNvSpPr/>
          <p:nvPr/>
        </p:nvSpPr>
        <p:spPr>
          <a:xfrm>
            <a:off x="3319063" y="6471022"/>
            <a:ext cx="3679534" cy="266122"/>
          </a:xfrm>
          <a:prstGeom prst="rect">
            <a:avLst/>
          </a:prstGeom>
          <a:solidFill>
            <a:schemeClr val="bg1"/>
          </a:solidFill>
          <a:ln>
            <a:solidFill>
              <a:schemeClr val="tx1"/>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51" b="1" i="0" u="none" strike="noStrike" kern="1200" cap="none" spc="0" normalizeH="0" baseline="0" noProof="0" dirty="0">
                <a:ln>
                  <a:noFill/>
                </a:ln>
                <a:solidFill>
                  <a:prstClr val="black"/>
                </a:solidFill>
                <a:effectLst/>
                <a:uLnTx/>
                <a:uFillTx/>
                <a:latin typeface="Calibri" panose="020F0502020204030204"/>
                <a:ea typeface="+mn-ea"/>
                <a:cs typeface="+mn-cs"/>
              </a:rPr>
              <a:t>Reparación Victimas</a:t>
            </a:r>
          </a:p>
        </p:txBody>
      </p:sp>
      <p:sp>
        <p:nvSpPr>
          <p:cNvPr id="155" name="Rectángulo 154"/>
          <p:cNvSpPr/>
          <p:nvPr/>
        </p:nvSpPr>
        <p:spPr>
          <a:xfrm>
            <a:off x="2852702" y="2987118"/>
            <a:ext cx="2050071" cy="207367"/>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prstClr val="white"/>
                </a:solidFill>
                <a:effectLst/>
                <a:uLnTx/>
                <a:uFillTx/>
                <a:latin typeface="Calibri" panose="020F0502020204030204"/>
                <a:ea typeface="+mn-ea"/>
                <a:cs typeface="+mn-cs"/>
              </a:rPr>
              <a:t>Coordinación de actividades</a:t>
            </a:r>
            <a:endPar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6" name="Rectángulo 155"/>
          <p:cNvSpPr/>
          <p:nvPr/>
        </p:nvSpPr>
        <p:spPr>
          <a:xfrm>
            <a:off x="3222607" y="3676857"/>
            <a:ext cx="1644189" cy="28770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1" i="1" u="none" strike="noStrike" kern="1200" cap="none" spc="0" normalizeH="0" baseline="0" noProof="0" dirty="0">
                <a:ln>
                  <a:noFill/>
                </a:ln>
                <a:solidFill>
                  <a:prstClr val="white"/>
                </a:solidFill>
                <a:effectLst/>
                <a:uLnTx/>
                <a:uFillTx/>
                <a:latin typeface="Calibri" panose="020F0502020204030204"/>
                <a:ea typeface="+mn-ea"/>
                <a:cs typeface="+mn-cs"/>
              </a:rPr>
              <a:t>Gestión de Recursos para la recepción</a:t>
            </a:r>
          </a:p>
        </p:txBody>
      </p:sp>
      <p:sp>
        <p:nvSpPr>
          <p:cNvPr id="157" name="Rectángulo 156"/>
          <p:cNvSpPr/>
          <p:nvPr/>
        </p:nvSpPr>
        <p:spPr>
          <a:xfrm>
            <a:off x="2822365" y="4058337"/>
            <a:ext cx="2032217" cy="193509"/>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rPr>
              <a:t>Recepción</a:t>
            </a:r>
          </a:p>
        </p:txBody>
      </p:sp>
      <p:cxnSp>
        <p:nvCxnSpPr>
          <p:cNvPr id="163" name="Conector angular 56"/>
          <p:cNvCxnSpPr>
            <a:stCxn id="23" idx="2"/>
            <a:endCxn id="155" idx="0"/>
          </p:cNvCxnSpPr>
          <p:nvPr/>
        </p:nvCxnSpPr>
        <p:spPr>
          <a:xfrm rot="5400000">
            <a:off x="3834229" y="2939805"/>
            <a:ext cx="90823" cy="380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Conector angular 56"/>
          <p:cNvCxnSpPr>
            <a:stCxn id="173" idx="2"/>
            <a:endCxn id="156" idx="0"/>
          </p:cNvCxnSpPr>
          <p:nvPr/>
        </p:nvCxnSpPr>
        <p:spPr>
          <a:xfrm rot="5400000">
            <a:off x="3984748" y="3613915"/>
            <a:ext cx="122894" cy="298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Rectángulo 172"/>
          <p:cNvSpPr/>
          <p:nvPr/>
        </p:nvSpPr>
        <p:spPr>
          <a:xfrm>
            <a:off x="3224681" y="3261728"/>
            <a:ext cx="1646017" cy="29223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1" i="1" u="none" strike="noStrike" kern="1200" cap="none" spc="0" normalizeH="0" baseline="0" noProof="0" dirty="0">
                <a:ln>
                  <a:noFill/>
                </a:ln>
                <a:solidFill>
                  <a:prstClr val="white"/>
                </a:solidFill>
                <a:effectLst/>
                <a:uLnTx/>
                <a:uFillTx/>
                <a:latin typeface="Calibri" panose="020F0502020204030204"/>
                <a:ea typeface="+mn-ea"/>
                <a:cs typeface="+mn-cs"/>
              </a:rPr>
              <a:t>Identificación de necesidades para la recepción</a:t>
            </a:r>
          </a:p>
        </p:txBody>
      </p:sp>
      <p:sp>
        <p:nvSpPr>
          <p:cNvPr id="174" name="Rectángulo 173"/>
          <p:cNvSpPr/>
          <p:nvPr/>
        </p:nvSpPr>
        <p:spPr>
          <a:xfrm>
            <a:off x="2820779" y="4400753"/>
            <a:ext cx="1897660" cy="227673"/>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1" u="none" strike="noStrike" kern="1200" cap="none" spc="0" normalizeH="0" baseline="0" noProof="0" dirty="0">
                <a:ln>
                  <a:noFill/>
                </a:ln>
                <a:solidFill>
                  <a:prstClr val="white"/>
                </a:solidFill>
                <a:effectLst/>
                <a:uLnTx/>
                <a:uFillTx/>
                <a:latin typeface="Calibri" panose="020F0502020204030204"/>
                <a:ea typeface="+mn-ea"/>
                <a:cs typeface="+mn-cs"/>
              </a:rPr>
              <a:t>Registro</a:t>
            </a:r>
          </a:p>
        </p:txBody>
      </p:sp>
      <p:cxnSp>
        <p:nvCxnSpPr>
          <p:cNvPr id="219" name="Conector angular 312"/>
          <p:cNvCxnSpPr>
            <a:stCxn id="76" idx="3"/>
            <a:endCxn id="224" idx="2"/>
          </p:cNvCxnSpPr>
          <p:nvPr/>
        </p:nvCxnSpPr>
        <p:spPr>
          <a:xfrm>
            <a:off x="6712627" y="3192467"/>
            <a:ext cx="284105" cy="72494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4" name="Elipse 223"/>
          <p:cNvSpPr/>
          <p:nvPr/>
        </p:nvSpPr>
        <p:spPr>
          <a:xfrm>
            <a:off x="6996732" y="3838086"/>
            <a:ext cx="132265" cy="158651"/>
          </a:xfrm>
          <a:prstGeom prst="ellipse">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25" name="Conector angular 314"/>
          <p:cNvCxnSpPr>
            <a:stCxn id="78" idx="3"/>
            <a:endCxn id="224" idx="2"/>
          </p:cNvCxnSpPr>
          <p:nvPr/>
        </p:nvCxnSpPr>
        <p:spPr>
          <a:xfrm>
            <a:off x="6712715" y="3825877"/>
            <a:ext cx="284017" cy="9153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Conector angular 312"/>
          <p:cNvCxnSpPr>
            <a:stCxn id="83" idx="3"/>
            <a:endCxn id="224" idx="2"/>
          </p:cNvCxnSpPr>
          <p:nvPr/>
        </p:nvCxnSpPr>
        <p:spPr>
          <a:xfrm flipV="1">
            <a:off x="6712627" y="3917412"/>
            <a:ext cx="284105" cy="46505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Conector angular 312"/>
          <p:cNvCxnSpPr>
            <a:stCxn id="224" idx="6"/>
            <a:endCxn id="85" idx="1"/>
          </p:cNvCxnSpPr>
          <p:nvPr/>
        </p:nvCxnSpPr>
        <p:spPr>
          <a:xfrm flipV="1">
            <a:off x="7128997" y="3383733"/>
            <a:ext cx="174563" cy="53367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Conector angular 312"/>
          <p:cNvCxnSpPr>
            <a:stCxn id="224" idx="6"/>
            <a:endCxn id="86" idx="1"/>
          </p:cNvCxnSpPr>
          <p:nvPr/>
        </p:nvCxnSpPr>
        <p:spPr>
          <a:xfrm>
            <a:off x="7128997" y="3917411"/>
            <a:ext cx="174563" cy="53001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9" name="Conector recto 278"/>
          <p:cNvCxnSpPr/>
          <p:nvPr/>
        </p:nvCxnSpPr>
        <p:spPr>
          <a:xfrm>
            <a:off x="2295228" y="702098"/>
            <a:ext cx="7248241" cy="0"/>
          </a:xfrm>
          <a:prstGeom prst="line">
            <a:avLst/>
          </a:prstGeom>
          <a:ln w="19050">
            <a:solidFill>
              <a:srgbClr val="FFC000"/>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1" name="Rectángulo 290"/>
          <p:cNvSpPr/>
          <p:nvPr/>
        </p:nvSpPr>
        <p:spPr>
          <a:xfrm>
            <a:off x="1589325" y="6433871"/>
            <a:ext cx="1084578" cy="290982"/>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JEP</a:t>
            </a:r>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5" name="Rectángulo 424"/>
          <p:cNvSpPr/>
          <p:nvPr/>
        </p:nvSpPr>
        <p:spPr>
          <a:xfrm>
            <a:off x="8848840" y="4130322"/>
            <a:ext cx="1761297" cy="816839"/>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Transfiere</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Recursos Líquidos </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Destinación / Donación</a:t>
            </a:r>
          </a:p>
          <a:p>
            <a:pPr marL="171446" marR="0" lvl="0" indent="-17144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100" b="1" i="0" u="none" strike="noStrike" kern="1200" cap="none" spc="0" normalizeH="0" baseline="0" noProof="0" dirty="0">
                <a:ln>
                  <a:noFill/>
                </a:ln>
                <a:solidFill>
                  <a:prstClr val="white"/>
                </a:solidFill>
                <a:effectLst/>
                <a:uLnTx/>
                <a:uFillTx/>
                <a:latin typeface="Calibri" panose="020F0502020204030204"/>
                <a:ea typeface="+mn-ea"/>
                <a:cs typeface="+mn-cs"/>
              </a:rPr>
              <a:t>Bienes sujetos a registro </a:t>
            </a:r>
            <a:endParaRPr kumimoji="0" lang="es-CO" sz="11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28" name="Conector angular 314"/>
          <p:cNvCxnSpPr>
            <a:stCxn id="89" idx="2"/>
            <a:endCxn id="425" idx="0"/>
          </p:cNvCxnSpPr>
          <p:nvPr/>
        </p:nvCxnSpPr>
        <p:spPr>
          <a:xfrm rot="5400000">
            <a:off x="9694023" y="4074750"/>
            <a:ext cx="91038" cy="2010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7" name="Rectángulo 496"/>
          <p:cNvSpPr/>
          <p:nvPr/>
        </p:nvSpPr>
        <p:spPr>
          <a:xfrm>
            <a:off x="1589325" y="5049222"/>
            <a:ext cx="1076015" cy="215610"/>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FISCALIA</a:t>
            </a:r>
          </a:p>
        </p:txBody>
      </p:sp>
      <p:sp>
        <p:nvSpPr>
          <p:cNvPr id="498" name="Rectángulo 497"/>
          <p:cNvSpPr/>
          <p:nvPr/>
        </p:nvSpPr>
        <p:spPr>
          <a:xfrm>
            <a:off x="1603871" y="5355170"/>
            <a:ext cx="1061468" cy="198694"/>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white"/>
                </a:solidFill>
                <a:effectLst/>
                <a:uLnTx/>
                <a:uFillTx/>
                <a:latin typeface="Calibri" panose="020F0502020204030204"/>
                <a:ea typeface="+mn-ea"/>
                <a:cs typeface="+mn-cs"/>
              </a:rPr>
              <a:t>INVIAS Y GOB.</a:t>
            </a:r>
            <a:endParaRPr kumimoji="0" lang="es-CO" sz="1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CuadroTexto 39"/>
          <p:cNvSpPr txBox="1"/>
          <p:nvPr/>
        </p:nvSpPr>
        <p:spPr>
          <a:xfrm>
            <a:off x="3374688" y="5033917"/>
            <a:ext cx="2558942" cy="24622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panose="020F0502020204030204"/>
                <a:ea typeface="+mn-ea"/>
                <a:cs typeface="+mn-cs"/>
              </a:rPr>
              <a:t>Procesos de Extinción de Dominio</a:t>
            </a:r>
            <a:endParaRPr kumimoji="0" lang="es-CO"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9" name="CuadroTexto 128"/>
          <p:cNvSpPr txBox="1"/>
          <p:nvPr/>
        </p:nvSpPr>
        <p:spPr>
          <a:xfrm>
            <a:off x="3376141" y="5611917"/>
            <a:ext cx="3707269" cy="24622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panose="020F0502020204030204"/>
                <a:ea typeface="+mn-ea"/>
                <a:cs typeface="+mn-cs"/>
              </a:rPr>
              <a:t>Baldíos, Inmersos en proceso de restitución de Tierras o Victimas</a:t>
            </a:r>
            <a:endParaRPr kumimoji="0" lang="es-CO"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33" name="Conector recto 132"/>
          <p:cNvCxnSpPr/>
          <p:nvPr/>
        </p:nvCxnSpPr>
        <p:spPr>
          <a:xfrm flipV="1">
            <a:off x="1526214" y="5878807"/>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5" name="Conector recto 124"/>
          <p:cNvCxnSpPr/>
          <p:nvPr/>
        </p:nvCxnSpPr>
        <p:spPr>
          <a:xfrm flipH="1">
            <a:off x="4954272" y="2093644"/>
            <a:ext cx="19409" cy="2973467"/>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sp>
        <p:nvSpPr>
          <p:cNvPr id="134" name="CuadroTexto 133"/>
          <p:cNvSpPr txBox="1"/>
          <p:nvPr/>
        </p:nvSpPr>
        <p:spPr>
          <a:xfrm>
            <a:off x="3305209" y="6066806"/>
            <a:ext cx="3707269" cy="24622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panose="020F0502020204030204"/>
                <a:ea typeface="+mn-ea"/>
                <a:cs typeface="+mn-cs"/>
              </a:rPr>
              <a:t>Recursos líquidos y  bienes sujetos a registro</a:t>
            </a:r>
            <a:endParaRPr kumimoji="0" lang="es-CO"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Abrir llave 6"/>
          <p:cNvSpPr/>
          <p:nvPr/>
        </p:nvSpPr>
        <p:spPr>
          <a:xfrm>
            <a:off x="6996732" y="5036825"/>
            <a:ext cx="350003" cy="770438"/>
          </a:xfrm>
          <a:prstGeom prst="leftBrace">
            <a:avLst>
              <a:gd name="adj1" fmla="val 8333"/>
              <a:gd name="adj2" fmla="val 5179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Conector: angular 10"/>
          <p:cNvCxnSpPr>
            <a:stCxn id="425" idx="2"/>
          </p:cNvCxnSpPr>
          <p:nvPr/>
        </p:nvCxnSpPr>
        <p:spPr>
          <a:xfrm rot="5400000">
            <a:off x="8305570" y="3988324"/>
            <a:ext cx="465082" cy="2382754"/>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6899600" y="2168383"/>
            <a:ext cx="0" cy="2811973"/>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cxnSp>
        <p:nvCxnSpPr>
          <p:cNvPr id="17" name="Conector: angular 16"/>
          <p:cNvCxnSpPr>
            <a:stCxn id="425" idx="2"/>
            <a:endCxn id="134" idx="3"/>
          </p:cNvCxnSpPr>
          <p:nvPr/>
        </p:nvCxnSpPr>
        <p:spPr>
          <a:xfrm rot="5400000">
            <a:off x="7749605" y="4210034"/>
            <a:ext cx="1242756" cy="2717011"/>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flipV="1">
            <a:off x="1526210" y="6349864"/>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5" name="Conector: angular 24"/>
          <p:cNvCxnSpPr>
            <a:stCxn id="86" idx="3"/>
            <a:endCxn id="89" idx="1"/>
          </p:cNvCxnSpPr>
          <p:nvPr/>
        </p:nvCxnSpPr>
        <p:spPr>
          <a:xfrm flipV="1">
            <a:off x="8595973" y="3452082"/>
            <a:ext cx="293080" cy="99534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p:cNvCxnSpPr>
            <a:stCxn id="85" idx="3"/>
            <a:endCxn id="89" idx="1"/>
          </p:cNvCxnSpPr>
          <p:nvPr/>
        </p:nvCxnSpPr>
        <p:spPr>
          <a:xfrm>
            <a:off x="8590207" y="3383732"/>
            <a:ext cx="298847" cy="68350"/>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Elipse 79"/>
          <p:cNvSpPr/>
          <p:nvPr/>
        </p:nvSpPr>
        <p:spPr>
          <a:xfrm>
            <a:off x="4947835" y="4442860"/>
            <a:ext cx="132265" cy="144228"/>
          </a:xfrm>
          <a:prstGeom prst="ellipse">
            <a:avLst/>
          </a:prstGeom>
          <a:solidFill>
            <a:schemeClr val="accent6">
              <a:lumMod val="40000"/>
              <a:lumOff val="6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4" name="Conector: angular 33"/>
          <p:cNvCxnSpPr>
            <a:stCxn id="174" idx="3"/>
            <a:endCxn id="80" idx="2"/>
          </p:cNvCxnSpPr>
          <p:nvPr/>
        </p:nvCxnSpPr>
        <p:spPr>
          <a:xfrm>
            <a:off x="4718440" y="4514590"/>
            <a:ext cx="229395" cy="38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angular 35"/>
          <p:cNvCxnSpPr>
            <a:stCxn id="80" idx="0"/>
            <a:endCxn id="76" idx="1"/>
          </p:cNvCxnSpPr>
          <p:nvPr/>
        </p:nvCxnSpPr>
        <p:spPr>
          <a:xfrm rot="5400000" flipH="1" flipV="1">
            <a:off x="4471844" y="3734589"/>
            <a:ext cx="1250394" cy="16614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angular 37"/>
          <p:cNvCxnSpPr>
            <a:stCxn id="80" idx="0"/>
            <a:endCxn id="78" idx="1"/>
          </p:cNvCxnSpPr>
          <p:nvPr/>
        </p:nvCxnSpPr>
        <p:spPr>
          <a:xfrm rot="5400000" flipH="1" flipV="1">
            <a:off x="4788506" y="4051340"/>
            <a:ext cx="616983" cy="16605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angular 44"/>
          <p:cNvCxnSpPr>
            <a:stCxn id="80" idx="0"/>
            <a:endCxn id="83" idx="1"/>
          </p:cNvCxnSpPr>
          <p:nvPr/>
        </p:nvCxnSpPr>
        <p:spPr>
          <a:xfrm rot="5400000" flipH="1" flipV="1">
            <a:off x="5064651" y="4331784"/>
            <a:ext cx="60392" cy="16176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6275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82196"/>
          <a:stretch/>
        </p:blipFill>
        <p:spPr>
          <a:xfrm>
            <a:off x="1602616" y="5623129"/>
            <a:ext cx="8594883" cy="1221016"/>
          </a:xfrm>
          <a:prstGeom prst="rect">
            <a:avLst/>
          </a:prstGeom>
        </p:spPr>
      </p:pic>
      <p:cxnSp>
        <p:nvCxnSpPr>
          <p:cNvPr id="27" name="Conector recto 26"/>
          <p:cNvCxnSpPr/>
          <p:nvPr/>
        </p:nvCxnSpPr>
        <p:spPr>
          <a:xfrm>
            <a:off x="9944713" y="2951839"/>
            <a:ext cx="0" cy="1780725"/>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50323" t="36508" b="23915"/>
          <a:stretch/>
        </p:blipFill>
        <p:spPr>
          <a:xfrm>
            <a:off x="4876801" y="2879269"/>
            <a:ext cx="4269626" cy="2714172"/>
          </a:xfrm>
          <a:prstGeom prst="rect">
            <a:avLst/>
          </a:prstGeom>
        </p:spPr>
      </p:pic>
      <p:pic>
        <p:nvPicPr>
          <p:cNvPr id="9" name="Imagen 8"/>
          <p:cNvPicPr>
            <a:picLocks noChangeAspect="1"/>
          </p:cNvPicPr>
          <p:nvPr/>
        </p:nvPicPr>
        <p:blipFill rotWithShape="1">
          <a:blip r:embed="rId2">
            <a:extLst>
              <a:ext uri="{28A0092B-C50C-407E-A947-70E740481C1C}">
                <a14:useLocalDpi xmlns:a14="http://schemas.microsoft.com/office/drawing/2010/main" val="0"/>
              </a:ext>
            </a:extLst>
          </a:blip>
          <a:srcRect l="21545" t="1799" r="20180" b="62645"/>
          <a:stretch/>
        </p:blipFill>
        <p:spPr>
          <a:xfrm>
            <a:off x="3666943" y="735111"/>
            <a:ext cx="4553313" cy="2216728"/>
          </a:xfrm>
          <a:prstGeom prst="rect">
            <a:avLst/>
          </a:prstGeom>
        </p:spPr>
      </p:pic>
      <p:grpSp>
        <p:nvGrpSpPr>
          <p:cNvPr id="11" name="Grupo 10"/>
          <p:cNvGrpSpPr/>
          <p:nvPr/>
        </p:nvGrpSpPr>
        <p:grpSpPr>
          <a:xfrm>
            <a:off x="8962101" y="3082234"/>
            <a:ext cx="1971251" cy="1039822"/>
            <a:chOff x="8410557" y="3125777"/>
            <a:chExt cx="1971251" cy="1039822"/>
          </a:xfrm>
        </p:grpSpPr>
        <p:sp>
          <p:nvSpPr>
            <p:cNvPr id="16" name="Forma libre: forma 15"/>
            <p:cNvSpPr/>
            <p:nvPr/>
          </p:nvSpPr>
          <p:spPr>
            <a:xfrm>
              <a:off x="8410557" y="3125777"/>
              <a:ext cx="1971250" cy="435668"/>
            </a:xfrm>
            <a:custGeom>
              <a:avLst/>
              <a:gdLst>
                <a:gd name="connsiteX0" fmla="*/ 0 w 1971250"/>
                <a:gd name="connsiteY0" fmla="*/ 72613 h 435668"/>
                <a:gd name="connsiteX1" fmla="*/ 72613 w 1971250"/>
                <a:gd name="connsiteY1" fmla="*/ 0 h 435668"/>
                <a:gd name="connsiteX2" fmla="*/ 1898637 w 1971250"/>
                <a:gd name="connsiteY2" fmla="*/ 0 h 435668"/>
                <a:gd name="connsiteX3" fmla="*/ 1971250 w 1971250"/>
                <a:gd name="connsiteY3" fmla="*/ 72613 h 435668"/>
                <a:gd name="connsiteX4" fmla="*/ 1971250 w 1971250"/>
                <a:gd name="connsiteY4" fmla="*/ 363055 h 435668"/>
                <a:gd name="connsiteX5" fmla="*/ 1898637 w 1971250"/>
                <a:gd name="connsiteY5" fmla="*/ 435668 h 435668"/>
                <a:gd name="connsiteX6" fmla="*/ 72613 w 1971250"/>
                <a:gd name="connsiteY6" fmla="*/ 435668 h 435668"/>
                <a:gd name="connsiteX7" fmla="*/ 0 w 1971250"/>
                <a:gd name="connsiteY7" fmla="*/ 363055 h 435668"/>
                <a:gd name="connsiteX8" fmla="*/ 0 w 1971250"/>
                <a:gd name="connsiteY8" fmla="*/ 72613 h 43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1250" h="435668">
                  <a:moveTo>
                    <a:pt x="0" y="72613"/>
                  </a:moveTo>
                  <a:cubicBezTo>
                    <a:pt x="0" y="32510"/>
                    <a:pt x="32510" y="0"/>
                    <a:pt x="72613" y="0"/>
                  </a:cubicBezTo>
                  <a:lnTo>
                    <a:pt x="1898637" y="0"/>
                  </a:lnTo>
                  <a:cubicBezTo>
                    <a:pt x="1938740" y="0"/>
                    <a:pt x="1971250" y="32510"/>
                    <a:pt x="1971250" y="72613"/>
                  </a:cubicBezTo>
                  <a:lnTo>
                    <a:pt x="1971250" y="363055"/>
                  </a:lnTo>
                  <a:cubicBezTo>
                    <a:pt x="1971250" y="403158"/>
                    <a:pt x="1938740" y="435668"/>
                    <a:pt x="1898637" y="435668"/>
                  </a:cubicBezTo>
                  <a:lnTo>
                    <a:pt x="72613" y="435668"/>
                  </a:lnTo>
                  <a:cubicBezTo>
                    <a:pt x="32510" y="435668"/>
                    <a:pt x="0" y="403158"/>
                    <a:pt x="0" y="363055"/>
                  </a:cubicBezTo>
                  <a:lnTo>
                    <a:pt x="0" y="72613"/>
                  </a:lnTo>
                  <a:close/>
                </a:path>
              </a:pathLst>
            </a:custGeom>
            <a:solidFill>
              <a:srgbClr val="A8A7A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8888" tIns="28888" rIns="28888" bIns="28888"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0" i="0" u="none" strike="noStrike" kern="1200" cap="none" spc="0" normalizeH="0" baseline="0" noProof="0" dirty="0">
                  <a:ln>
                    <a:noFill/>
                  </a:ln>
                  <a:solidFill>
                    <a:srgbClr val="E7E6E6"/>
                  </a:solidFill>
                  <a:effectLst/>
                  <a:uLnTx/>
                  <a:uFillTx/>
                  <a:latin typeface="Arial" panose="020B0604020202020204" pitchFamily="34" charset="0"/>
                  <a:ea typeface="+mn-ea"/>
                  <a:cs typeface="Arial" panose="020B0604020202020204" pitchFamily="34" charset="0"/>
                </a:rPr>
                <a:t>Vicepresidencia del Post Conflicto </a:t>
              </a:r>
            </a:p>
          </p:txBody>
        </p:sp>
        <p:sp>
          <p:nvSpPr>
            <p:cNvPr id="20" name="Forma libre: forma 19"/>
            <p:cNvSpPr/>
            <p:nvPr/>
          </p:nvSpPr>
          <p:spPr>
            <a:xfrm>
              <a:off x="8410558" y="3724263"/>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1" i="0" u="none" strike="noStrike" kern="1200" cap="none" spc="0" normalizeH="0" baseline="0" noProof="0" dirty="0">
                  <a:ln>
                    <a:noFill/>
                  </a:ln>
                  <a:solidFill>
                    <a:srgbClr val="4B50A2"/>
                  </a:solidFill>
                  <a:effectLst/>
                  <a:uLnTx/>
                  <a:uFillTx/>
                  <a:latin typeface="Arial" panose="020B0604020202020204" pitchFamily="34" charset="0"/>
                  <a:ea typeface="+mn-ea"/>
                  <a:cs typeface="Arial" panose="020B0604020202020204" pitchFamily="34" charset="0"/>
                </a:rPr>
                <a:t>Gerencia Rurales</a:t>
              </a:r>
            </a:p>
          </p:txBody>
        </p:sp>
      </p:grpSp>
      <p:sp>
        <p:nvSpPr>
          <p:cNvPr id="22" name="Forma libre: forma 21"/>
          <p:cNvSpPr/>
          <p:nvPr/>
        </p:nvSpPr>
        <p:spPr>
          <a:xfrm>
            <a:off x="8962101" y="4291228"/>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1" i="0" u="none" strike="noStrike" kern="1200" cap="none" spc="0" normalizeH="0" baseline="0" noProof="0" dirty="0">
                <a:ln>
                  <a:noFill/>
                </a:ln>
                <a:solidFill>
                  <a:srgbClr val="4B50A2"/>
                </a:solidFill>
                <a:effectLst/>
                <a:uLnTx/>
                <a:uFillTx/>
                <a:latin typeface="Arial" panose="020B0604020202020204" pitchFamily="34" charset="0"/>
                <a:ea typeface="+mn-ea"/>
                <a:cs typeface="Arial" panose="020B0604020202020204" pitchFamily="34" charset="0"/>
              </a:rPr>
              <a:t>Gerencia Bienes Acuerdo de Paz</a:t>
            </a:r>
          </a:p>
        </p:txBody>
      </p:sp>
      <p:sp>
        <p:nvSpPr>
          <p:cNvPr id="23" name="Forma libre: forma 22"/>
          <p:cNvSpPr/>
          <p:nvPr/>
        </p:nvSpPr>
        <p:spPr>
          <a:xfrm>
            <a:off x="6249006" y="2495550"/>
            <a:ext cx="1800485" cy="340408"/>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0"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Gerencia Técnica</a:t>
            </a:r>
          </a:p>
        </p:txBody>
      </p:sp>
      <p:pic>
        <p:nvPicPr>
          <p:cNvPr id="24" name="Imagen 23"/>
          <p:cNvPicPr>
            <a:picLocks noChangeAspect="1"/>
          </p:cNvPicPr>
          <p:nvPr/>
        </p:nvPicPr>
        <p:blipFill rotWithShape="1">
          <a:blip r:embed="rId2">
            <a:extLst>
              <a:ext uri="{28A0092B-C50C-407E-A947-70E740481C1C}">
                <a14:useLocalDpi xmlns:a14="http://schemas.microsoft.com/office/drawing/2010/main" val="0"/>
              </a:ext>
            </a:extLst>
          </a:blip>
          <a:srcRect t="36508" r="50268" b="23915"/>
          <a:stretch/>
        </p:blipFill>
        <p:spPr>
          <a:xfrm>
            <a:off x="587832" y="2885870"/>
            <a:ext cx="4274457" cy="2714172"/>
          </a:xfrm>
          <a:prstGeom prst="rect">
            <a:avLst/>
          </a:prstGeom>
        </p:spPr>
      </p:pic>
      <p:cxnSp>
        <p:nvCxnSpPr>
          <p:cNvPr id="26" name="Conector recto 25"/>
          <p:cNvCxnSpPr/>
          <p:nvPr/>
        </p:nvCxnSpPr>
        <p:spPr>
          <a:xfrm flipV="1">
            <a:off x="7902558" y="2951839"/>
            <a:ext cx="2042155" cy="14514"/>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4862289" y="2947064"/>
            <a:ext cx="0" cy="2677888"/>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4876803" y="5613959"/>
            <a:ext cx="1037768" cy="0"/>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6821714" y="4739820"/>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ángulo 39"/>
          <p:cNvSpPr/>
          <p:nvPr/>
        </p:nvSpPr>
        <p:spPr>
          <a:xfrm>
            <a:off x="679252" y="4756107"/>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ángulo 41"/>
          <p:cNvSpPr/>
          <p:nvPr/>
        </p:nvSpPr>
        <p:spPr>
          <a:xfrm>
            <a:off x="3666943" y="207248"/>
            <a:ext cx="35115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Calibri" panose="020F0502020204030204"/>
                <a:ea typeface="+mn-ea"/>
                <a:cs typeface="+mn-cs"/>
              </a:rPr>
              <a:t>ARQUITECTURA ORGANIZACIONAL</a:t>
            </a: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3" name="Picture 2" descr="https://www.icarus.com.co/static/img/clients/sa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991" y="365779"/>
            <a:ext cx="2025812" cy="740023"/>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cxnSp>
        <p:nvCxnSpPr>
          <p:cNvPr id="6" name="Conector recto 5"/>
          <p:cNvCxnSpPr/>
          <p:nvPr/>
        </p:nvCxnSpPr>
        <p:spPr>
          <a:xfrm flipH="1">
            <a:off x="7891907" y="4701720"/>
            <a:ext cx="1" cy="48668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cxnSp>
        <p:nvCxnSpPr>
          <p:cNvPr id="3" name="Conector recto 2"/>
          <p:cNvCxnSpPr/>
          <p:nvPr/>
        </p:nvCxnSpPr>
        <p:spPr>
          <a:xfrm flipH="1">
            <a:off x="5881232" y="2659740"/>
            <a:ext cx="394018" cy="251"/>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esquinas redondeadas 3"/>
          <p:cNvSpPr/>
          <p:nvPr/>
        </p:nvSpPr>
        <p:spPr>
          <a:xfrm>
            <a:off x="6972003" y="4825544"/>
            <a:ext cx="1905000" cy="362860"/>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GIT Control Financiero Bienes Acuerdo de Paz</a:t>
            </a:r>
            <a:endParaRPr kumimoji="0" lang="es-CO"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cxnSp>
        <p:nvCxnSpPr>
          <p:cNvPr id="29" name="Conector recto 28"/>
          <p:cNvCxnSpPr/>
          <p:nvPr/>
        </p:nvCxnSpPr>
        <p:spPr>
          <a:xfrm>
            <a:off x="5891213" y="4739820"/>
            <a:ext cx="445" cy="39143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sp>
        <p:nvSpPr>
          <p:cNvPr id="28" name="Rectángulo: esquinas redondeadas 27"/>
          <p:cNvSpPr/>
          <p:nvPr/>
        </p:nvSpPr>
        <p:spPr>
          <a:xfrm>
            <a:off x="4979982" y="4818615"/>
            <a:ext cx="1905000" cy="369789"/>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GIT Análisis Jurídico de Bienes Acuerdo de Paz</a:t>
            </a:r>
            <a:endParaRPr kumimoji="0" lang="es-CO"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4" name="Rectángulo 33"/>
          <p:cNvSpPr/>
          <p:nvPr/>
        </p:nvSpPr>
        <p:spPr>
          <a:xfrm>
            <a:off x="747868" y="365779"/>
            <a:ext cx="537307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Calibri" panose="020F0502020204030204"/>
                <a:ea typeface="+mn-ea"/>
                <a:cs typeface="+mn-cs"/>
              </a:rPr>
              <a:t>ARQUITECTURA ORGANIZACIONAL</a:t>
            </a:r>
            <a:endParaRPr kumimoji="0" lang="es-E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1528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82196"/>
          <a:stretch/>
        </p:blipFill>
        <p:spPr>
          <a:xfrm>
            <a:off x="1602616" y="5623129"/>
            <a:ext cx="8594883" cy="1221016"/>
          </a:xfrm>
          <a:prstGeom prst="rect">
            <a:avLst/>
          </a:prstGeom>
        </p:spPr>
      </p:pic>
      <p:cxnSp>
        <p:nvCxnSpPr>
          <p:cNvPr id="27" name="Conector recto 26"/>
          <p:cNvCxnSpPr/>
          <p:nvPr/>
        </p:nvCxnSpPr>
        <p:spPr>
          <a:xfrm>
            <a:off x="9944713" y="2951839"/>
            <a:ext cx="0" cy="1780725"/>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50323" t="36508" b="23915"/>
          <a:stretch/>
        </p:blipFill>
        <p:spPr>
          <a:xfrm>
            <a:off x="4876801" y="2879269"/>
            <a:ext cx="4269626" cy="2714172"/>
          </a:xfrm>
          <a:prstGeom prst="rect">
            <a:avLst/>
          </a:prstGeom>
        </p:spPr>
      </p:pic>
      <p:pic>
        <p:nvPicPr>
          <p:cNvPr id="9" name="Imagen 8"/>
          <p:cNvPicPr>
            <a:picLocks noChangeAspect="1"/>
          </p:cNvPicPr>
          <p:nvPr/>
        </p:nvPicPr>
        <p:blipFill rotWithShape="1">
          <a:blip r:embed="rId2">
            <a:extLst>
              <a:ext uri="{28A0092B-C50C-407E-A947-70E740481C1C}">
                <a14:useLocalDpi xmlns:a14="http://schemas.microsoft.com/office/drawing/2010/main" val="0"/>
              </a:ext>
            </a:extLst>
          </a:blip>
          <a:srcRect l="21545" t="1799" r="20180" b="62645"/>
          <a:stretch/>
        </p:blipFill>
        <p:spPr>
          <a:xfrm>
            <a:off x="3666943" y="735111"/>
            <a:ext cx="4553313" cy="2216728"/>
          </a:xfrm>
          <a:prstGeom prst="rect">
            <a:avLst/>
          </a:prstGeom>
        </p:spPr>
      </p:pic>
      <p:grpSp>
        <p:nvGrpSpPr>
          <p:cNvPr id="11" name="Grupo 10"/>
          <p:cNvGrpSpPr/>
          <p:nvPr/>
        </p:nvGrpSpPr>
        <p:grpSpPr>
          <a:xfrm>
            <a:off x="8962101" y="3082234"/>
            <a:ext cx="1971251" cy="1039822"/>
            <a:chOff x="8410557" y="3125777"/>
            <a:chExt cx="1971251" cy="1039822"/>
          </a:xfrm>
        </p:grpSpPr>
        <p:sp>
          <p:nvSpPr>
            <p:cNvPr id="16" name="Forma libre: forma 15"/>
            <p:cNvSpPr/>
            <p:nvPr/>
          </p:nvSpPr>
          <p:spPr>
            <a:xfrm>
              <a:off x="8410557" y="3125777"/>
              <a:ext cx="1971250" cy="435668"/>
            </a:xfrm>
            <a:custGeom>
              <a:avLst/>
              <a:gdLst>
                <a:gd name="connsiteX0" fmla="*/ 0 w 1971250"/>
                <a:gd name="connsiteY0" fmla="*/ 72613 h 435668"/>
                <a:gd name="connsiteX1" fmla="*/ 72613 w 1971250"/>
                <a:gd name="connsiteY1" fmla="*/ 0 h 435668"/>
                <a:gd name="connsiteX2" fmla="*/ 1898637 w 1971250"/>
                <a:gd name="connsiteY2" fmla="*/ 0 h 435668"/>
                <a:gd name="connsiteX3" fmla="*/ 1971250 w 1971250"/>
                <a:gd name="connsiteY3" fmla="*/ 72613 h 435668"/>
                <a:gd name="connsiteX4" fmla="*/ 1971250 w 1971250"/>
                <a:gd name="connsiteY4" fmla="*/ 363055 h 435668"/>
                <a:gd name="connsiteX5" fmla="*/ 1898637 w 1971250"/>
                <a:gd name="connsiteY5" fmla="*/ 435668 h 435668"/>
                <a:gd name="connsiteX6" fmla="*/ 72613 w 1971250"/>
                <a:gd name="connsiteY6" fmla="*/ 435668 h 435668"/>
                <a:gd name="connsiteX7" fmla="*/ 0 w 1971250"/>
                <a:gd name="connsiteY7" fmla="*/ 363055 h 435668"/>
                <a:gd name="connsiteX8" fmla="*/ 0 w 1971250"/>
                <a:gd name="connsiteY8" fmla="*/ 72613 h 43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1250" h="435668">
                  <a:moveTo>
                    <a:pt x="0" y="72613"/>
                  </a:moveTo>
                  <a:cubicBezTo>
                    <a:pt x="0" y="32510"/>
                    <a:pt x="32510" y="0"/>
                    <a:pt x="72613" y="0"/>
                  </a:cubicBezTo>
                  <a:lnTo>
                    <a:pt x="1898637" y="0"/>
                  </a:lnTo>
                  <a:cubicBezTo>
                    <a:pt x="1938740" y="0"/>
                    <a:pt x="1971250" y="32510"/>
                    <a:pt x="1971250" y="72613"/>
                  </a:cubicBezTo>
                  <a:lnTo>
                    <a:pt x="1971250" y="363055"/>
                  </a:lnTo>
                  <a:cubicBezTo>
                    <a:pt x="1971250" y="403158"/>
                    <a:pt x="1938740" y="435668"/>
                    <a:pt x="1898637" y="435668"/>
                  </a:cubicBezTo>
                  <a:lnTo>
                    <a:pt x="72613" y="435668"/>
                  </a:lnTo>
                  <a:cubicBezTo>
                    <a:pt x="32510" y="435668"/>
                    <a:pt x="0" y="403158"/>
                    <a:pt x="0" y="363055"/>
                  </a:cubicBezTo>
                  <a:lnTo>
                    <a:pt x="0" y="72613"/>
                  </a:lnTo>
                  <a:close/>
                </a:path>
              </a:pathLst>
            </a:custGeom>
            <a:solidFill>
              <a:srgbClr val="A8A7A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8888" tIns="28888" rIns="28888" bIns="28888"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0" i="0" u="none" strike="noStrike" kern="1200" cap="none" spc="0" normalizeH="0" baseline="0" noProof="0" dirty="0">
                  <a:ln>
                    <a:noFill/>
                  </a:ln>
                  <a:solidFill>
                    <a:srgbClr val="E7E6E6"/>
                  </a:solidFill>
                  <a:effectLst/>
                  <a:uLnTx/>
                  <a:uFillTx/>
                  <a:latin typeface="Arial" panose="020B0604020202020204" pitchFamily="34" charset="0"/>
                  <a:ea typeface="+mn-ea"/>
                  <a:cs typeface="Arial" panose="020B0604020202020204" pitchFamily="34" charset="0"/>
                </a:rPr>
                <a:t>Vicepresidencia del Post Conflicto </a:t>
              </a:r>
            </a:p>
          </p:txBody>
        </p:sp>
        <p:sp>
          <p:nvSpPr>
            <p:cNvPr id="20" name="Forma libre: forma 19"/>
            <p:cNvSpPr/>
            <p:nvPr/>
          </p:nvSpPr>
          <p:spPr>
            <a:xfrm>
              <a:off x="8410558" y="3724263"/>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1" i="0" u="none" strike="noStrike" kern="1200" cap="none" spc="0" normalizeH="0" baseline="0" noProof="0" dirty="0">
                  <a:ln>
                    <a:noFill/>
                  </a:ln>
                  <a:solidFill>
                    <a:srgbClr val="4B50A2"/>
                  </a:solidFill>
                  <a:effectLst/>
                  <a:uLnTx/>
                  <a:uFillTx/>
                  <a:latin typeface="Arial" panose="020B0604020202020204" pitchFamily="34" charset="0"/>
                  <a:ea typeface="+mn-ea"/>
                  <a:cs typeface="Arial" panose="020B0604020202020204" pitchFamily="34" charset="0"/>
                </a:rPr>
                <a:t>Gerencia Rurales</a:t>
              </a:r>
            </a:p>
          </p:txBody>
        </p:sp>
      </p:grpSp>
      <p:sp>
        <p:nvSpPr>
          <p:cNvPr id="22" name="Forma libre: forma 21"/>
          <p:cNvSpPr/>
          <p:nvPr/>
        </p:nvSpPr>
        <p:spPr>
          <a:xfrm>
            <a:off x="8962101" y="4291228"/>
            <a:ext cx="1971250" cy="441336"/>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rgbClr val="CBCB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1" i="0" u="none" strike="noStrike" kern="1200" cap="none" spc="0" normalizeH="0" baseline="0" noProof="0" dirty="0">
                <a:ln>
                  <a:noFill/>
                </a:ln>
                <a:solidFill>
                  <a:srgbClr val="4B50A2"/>
                </a:solidFill>
                <a:effectLst/>
                <a:uLnTx/>
                <a:uFillTx/>
                <a:latin typeface="Arial" panose="020B0604020202020204" pitchFamily="34" charset="0"/>
                <a:ea typeface="+mn-ea"/>
                <a:cs typeface="Arial" panose="020B0604020202020204" pitchFamily="34" charset="0"/>
              </a:rPr>
              <a:t>Gerencia Bienes Acuerdo de Paz</a:t>
            </a:r>
          </a:p>
        </p:txBody>
      </p:sp>
      <p:sp>
        <p:nvSpPr>
          <p:cNvPr id="23" name="Forma libre: forma 22"/>
          <p:cNvSpPr/>
          <p:nvPr/>
        </p:nvSpPr>
        <p:spPr>
          <a:xfrm>
            <a:off x="6249006" y="2495550"/>
            <a:ext cx="1800485" cy="340408"/>
          </a:xfrm>
          <a:custGeom>
            <a:avLst/>
            <a:gdLst>
              <a:gd name="connsiteX0" fmla="*/ 0 w 2127491"/>
              <a:gd name="connsiteY0" fmla="*/ 73557 h 441336"/>
              <a:gd name="connsiteX1" fmla="*/ 73557 w 2127491"/>
              <a:gd name="connsiteY1" fmla="*/ 0 h 441336"/>
              <a:gd name="connsiteX2" fmla="*/ 2053934 w 2127491"/>
              <a:gd name="connsiteY2" fmla="*/ 0 h 441336"/>
              <a:gd name="connsiteX3" fmla="*/ 2127491 w 2127491"/>
              <a:gd name="connsiteY3" fmla="*/ 73557 h 441336"/>
              <a:gd name="connsiteX4" fmla="*/ 2127491 w 2127491"/>
              <a:gd name="connsiteY4" fmla="*/ 367779 h 441336"/>
              <a:gd name="connsiteX5" fmla="*/ 2053934 w 2127491"/>
              <a:gd name="connsiteY5" fmla="*/ 441336 h 441336"/>
              <a:gd name="connsiteX6" fmla="*/ 73557 w 2127491"/>
              <a:gd name="connsiteY6" fmla="*/ 441336 h 441336"/>
              <a:gd name="connsiteX7" fmla="*/ 0 w 2127491"/>
              <a:gd name="connsiteY7" fmla="*/ 367779 h 441336"/>
              <a:gd name="connsiteX8" fmla="*/ 0 w 2127491"/>
              <a:gd name="connsiteY8" fmla="*/ 73557 h 4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7491" h="441336">
                <a:moveTo>
                  <a:pt x="0" y="73557"/>
                </a:moveTo>
                <a:cubicBezTo>
                  <a:pt x="0" y="32933"/>
                  <a:pt x="32933" y="0"/>
                  <a:pt x="73557" y="0"/>
                </a:cubicBezTo>
                <a:lnTo>
                  <a:pt x="2053934" y="0"/>
                </a:lnTo>
                <a:cubicBezTo>
                  <a:pt x="2094558" y="0"/>
                  <a:pt x="2127491" y="32933"/>
                  <a:pt x="2127491" y="73557"/>
                </a:cubicBezTo>
                <a:lnTo>
                  <a:pt x="2127491" y="367779"/>
                </a:lnTo>
                <a:cubicBezTo>
                  <a:pt x="2127491" y="408403"/>
                  <a:pt x="2094558" y="441336"/>
                  <a:pt x="2053934" y="441336"/>
                </a:cubicBezTo>
                <a:lnTo>
                  <a:pt x="73557" y="441336"/>
                </a:lnTo>
                <a:cubicBezTo>
                  <a:pt x="32933" y="441336"/>
                  <a:pt x="0" y="408403"/>
                  <a:pt x="0" y="367779"/>
                </a:cubicBezTo>
                <a:lnTo>
                  <a:pt x="0" y="73557"/>
                </a:lnTo>
                <a:close/>
              </a:path>
            </a:pathLst>
          </a:cu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9164" tIns="29164" rIns="29164" bIns="291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s-ES" sz="1200" b="0"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Gerencia Técnica</a:t>
            </a:r>
          </a:p>
        </p:txBody>
      </p:sp>
      <p:pic>
        <p:nvPicPr>
          <p:cNvPr id="24" name="Imagen 23"/>
          <p:cNvPicPr>
            <a:picLocks noChangeAspect="1"/>
          </p:cNvPicPr>
          <p:nvPr/>
        </p:nvPicPr>
        <p:blipFill rotWithShape="1">
          <a:blip r:embed="rId2">
            <a:extLst>
              <a:ext uri="{28A0092B-C50C-407E-A947-70E740481C1C}">
                <a14:useLocalDpi xmlns:a14="http://schemas.microsoft.com/office/drawing/2010/main" val="0"/>
              </a:ext>
            </a:extLst>
          </a:blip>
          <a:srcRect t="36508" r="50268" b="23915"/>
          <a:stretch/>
        </p:blipFill>
        <p:spPr>
          <a:xfrm>
            <a:off x="587832" y="2885870"/>
            <a:ext cx="4274457" cy="2714172"/>
          </a:xfrm>
          <a:prstGeom prst="rect">
            <a:avLst/>
          </a:prstGeom>
        </p:spPr>
      </p:pic>
      <p:cxnSp>
        <p:nvCxnSpPr>
          <p:cNvPr id="26" name="Conector recto 25"/>
          <p:cNvCxnSpPr/>
          <p:nvPr/>
        </p:nvCxnSpPr>
        <p:spPr>
          <a:xfrm flipV="1">
            <a:off x="7902558" y="2951839"/>
            <a:ext cx="2042155" cy="14514"/>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4862289" y="2947064"/>
            <a:ext cx="0" cy="2677888"/>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4876803" y="5613959"/>
            <a:ext cx="1037768" cy="0"/>
          </a:xfrm>
          <a:prstGeom prst="line">
            <a:avLst/>
          </a:prstGeom>
          <a:ln w="28575">
            <a:solidFill>
              <a:srgbClr val="473EA2"/>
            </a:solidFill>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6821714" y="4739820"/>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ángulo 39"/>
          <p:cNvSpPr/>
          <p:nvPr/>
        </p:nvSpPr>
        <p:spPr>
          <a:xfrm>
            <a:off x="679252" y="4756107"/>
            <a:ext cx="2140387" cy="802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ángulo 41"/>
          <p:cNvSpPr/>
          <p:nvPr/>
        </p:nvSpPr>
        <p:spPr>
          <a:xfrm>
            <a:off x="747868" y="365779"/>
            <a:ext cx="537307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Calibri" panose="020F0502020204030204"/>
                <a:ea typeface="+mn-ea"/>
                <a:cs typeface="+mn-cs"/>
              </a:rPr>
              <a:t>ARQUITECTURA ORGANIZACIONAL</a:t>
            </a:r>
            <a:endParaRPr kumimoji="0" lang="es-E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3" name="Picture 2" descr="https://www.icarus.com.co/static/img/clients/sa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991" y="365779"/>
            <a:ext cx="2025812" cy="740023"/>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cxnSp>
        <p:nvCxnSpPr>
          <p:cNvPr id="6" name="Conector recto 5"/>
          <p:cNvCxnSpPr/>
          <p:nvPr/>
        </p:nvCxnSpPr>
        <p:spPr>
          <a:xfrm flipH="1">
            <a:off x="7891907" y="4701720"/>
            <a:ext cx="1" cy="48668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cxnSp>
        <p:nvCxnSpPr>
          <p:cNvPr id="3" name="Conector recto 2"/>
          <p:cNvCxnSpPr/>
          <p:nvPr/>
        </p:nvCxnSpPr>
        <p:spPr>
          <a:xfrm flipH="1">
            <a:off x="5881232" y="2659740"/>
            <a:ext cx="394018" cy="251"/>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esquinas redondeadas 3"/>
          <p:cNvSpPr/>
          <p:nvPr/>
        </p:nvSpPr>
        <p:spPr>
          <a:xfrm>
            <a:off x="6972003" y="4825544"/>
            <a:ext cx="1905000" cy="362860"/>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GIT Control Financiero Bienes Acuerdo de Paz</a:t>
            </a:r>
            <a:endParaRPr kumimoji="0" lang="es-CO"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cxnSp>
        <p:nvCxnSpPr>
          <p:cNvPr id="29" name="Conector recto 28"/>
          <p:cNvCxnSpPr/>
          <p:nvPr/>
        </p:nvCxnSpPr>
        <p:spPr>
          <a:xfrm>
            <a:off x="5891213" y="4739820"/>
            <a:ext cx="445" cy="391434"/>
          </a:xfrm>
          <a:prstGeom prst="line">
            <a:avLst/>
          </a:prstGeom>
          <a:ln w="19050">
            <a:solidFill>
              <a:srgbClr val="2F5597"/>
            </a:solidFill>
          </a:ln>
        </p:spPr>
        <p:style>
          <a:lnRef idx="1">
            <a:schemeClr val="accent1"/>
          </a:lnRef>
          <a:fillRef idx="0">
            <a:schemeClr val="accent1"/>
          </a:fillRef>
          <a:effectRef idx="0">
            <a:schemeClr val="accent1"/>
          </a:effectRef>
          <a:fontRef idx="minor">
            <a:schemeClr val="tx1"/>
          </a:fontRef>
        </p:style>
      </p:cxnSp>
      <p:sp>
        <p:nvSpPr>
          <p:cNvPr id="28" name="Rectángulo: esquinas redondeadas 27"/>
          <p:cNvSpPr/>
          <p:nvPr/>
        </p:nvSpPr>
        <p:spPr>
          <a:xfrm>
            <a:off x="4979982" y="4818615"/>
            <a:ext cx="1905000" cy="369789"/>
          </a:xfrm>
          <a:prstGeom prst="roundRect">
            <a:avLst/>
          </a:prstGeom>
          <a:solidFill>
            <a:schemeClr val="accent4">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GIT Análisis Jurídico de Bienes Acuerdo de Paz</a:t>
            </a:r>
            <a:endParaRPr kumimoji="0" lang="es-CO"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 name="CuadroTexto 1"/>
          <p:cNvSpPr txBox="1"/>
          <p:nvPr/>
        </p:nvSpPr>
        <p:spPr>
          <a:xfrm>
            <a:off x="4936440" y="4804227"/>
            <a:ext cx="375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4</a:t>
            </a:r>
            <a:endPar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CuadroTexto 24"/>
          <p:cNvSpPr txBox="1"/>
          <p:nvPr/>
        </p:nvSpPr>
        <p:spPr>
          <a:xfrm>
            <a:off x="8630328" y="4840515"/>
            <a:ext cx="375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4</a:t>
            </a:r>
            <a:endPar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CuadroTexto 29"/>
          <p:cNvSpPr txBox="1"/>
          <p:nvPr/>
        </p:nvSpPr>
        <p:spPr>
          <a:xfrm>
            <a:off x="10553469" y="3730172"/>
            <a:ext cx="4556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10</a:t>
            </a:r>
            <a:endPar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CuadroTexto 30"/>
          <p:cNvSpPr txBox="1"/>
          <p:nvPr/>
        </p:nvSpPr>
        <p:spPr>
          <a:xfrm>
            <a:off x="10535328" y="4390570"/>
            <a:ext cx="4737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73</a:t>
            </a:r>
            <a:endPar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CuadroTexto 33"/>
          <p:cNvSpPr txBox="1"/>
          <p:nvPr/>
        </p:nvSpPr>
        <p:spPr>
          <a:xfrm>
            <a:off x="10560728" y="3185886"/>
            <a:ext cx="375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3</a:t>
            </a:r>
            <a:endParaRPr kumimoji="0" lang="es-CO"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8958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Ajustes a Estructura</a:t>
            </a:r>
            <a:endParaRPr lang="es-CO" sz="3600" b="1" dirty="0">
              <a:solidFill>
                <a:schemeClr val="bg1"/>
              </a:solidFill>
            </a:endParaRPr>
          </a:p>
        </p:txBody>
      </p:sp>
      <p:graphicFrame>
        <p:nvGraphicFramePr>
          <p:cNvPr id="4" name="Marcador de contenido 3"/>
          <p:cNvGraphicFramePr>
            <a:graphicFrameLocks noGrp="1"/>
          </p:cNvGraphicFramePr>
          <p:nvPr>
            <p:ph idx="1"/>
            <p:extLst/>
          </p:nvPr>
        </p:nvGraphicFramePr>
        <p:xfrm>
          <a:off x="145141" y="1219200"/>
          <a:ext cx="11916230" cy="5354669"/>
        </p:xfrm>
        <a:graphic>
          <a:graphicData uri="http://schemas.openxmlformats.org/drawingml/2006/table">
            <a:tbl>
              <a:tblPr firstRow="1" bandRow="1">
                <a:tableStyleId>{7DF18680-E054-41AD-8BC1-D1AEF772440D}</a:tableStyleId>
              </a:tblPr>
              <a:tblGrid>
                <a:gridCol w="2960916">
                  <a:extLst>
                    <a:ext uri="{9D8B030D-6E8A-4147-A177-3AD203B41FA5}">
                      <a16:colId xmlns:a16="http://schemas.microsoft.com/office/drawing/2014/main" val="944268816"/>
                    </a:ext>
                  </a:extLst>
                </a:gridCol>
                <a:gridCol w="4086747">
                  <a:extLst>
                    <a:ext uri="{9D8B030D-6E8A-4147-A177-3AD203B41FA5}">
                      <a16:colId xmlns:a16="http://schemas.microsoft.com/office/drawing/2014/main" val="1912666509"/>
                    </a:ext>
                  </a:extLst>
                </a:gridCol>
                <a:gridCol w="4868567">
                  <a:extLst>
                    <a:ext uri="{9D8B030D-6E8A-4147-A177-3AD203B41FA5}">
                      <a16:colId xmlns:a16="http://schemas.microsoft.com/office/drawing/2014/main" val="1384811811"/>
                    </a:ext>
                  </a:extLst>
                </a:gridCol>
              </a:tblGrid>
              <a:tr h="345151">
                <a:tc>
                  <a:txBody>
                    <a:bodyPr/>
                    <a:lstStyle/>
                    <a:p>
                      <a:pPr algn="ctr"/>
                      <a:r>
                        <a:rPr lang="es-ES" dirty="0"/>
                        <a:t>Área</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Grupos</a:t>
                      </a:r>
                      <a:r>
                        <a:rPr lang="es-ES" baseline="0" dirty="0"/>
                        <a:t> Internos de Trabajo</a:t>
                      </a:r>
                      <a:endParaRPr lang="es-CO"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Justificación</a:t>
                      </a:r>
                      <a:endParaRPr lang="es-CO" dirty="0"/>
                    </a:p>
                  </a:txBody>
                  <a:tcPr anchor="ctr"/>
                </a:tc>
                <a:extLst>
                  <a:ext uri="{0D108BD9-81ED-4DB2-BD59-A6C34878D82A}">
                    <a16:rowId xmlns:a16="http://schemas.microsoft.com/office/drawing/2014/main" val="3793041844"/>
                  </a:ext>
                </a:extLst>
              </a:tr>
              <a:tr h="658972">
                <a:tc>
                  <a:txBody>
                    <a:bodyPr/>
                    <a:lstStyle/>
                    <a:p>
                      <a:r>
                        <a:rPr lang="es-ES" dirty="0"/>
                        <a:t>Vicepresidencia de Post Conflicto</a:t>
                      </a:r>
                      <a:endParaRPr lang="es-CO" dirty="0"/>
                    </a:p>
                  </a:txBody>
                  <a:tcPr/>
                </a:tc>
                <a:tc>
                  <a:txBody>
                    <a:bodyPr/>
                    <a:lstStyle/>
                    <a:p>
                      <a:endParaRPr lang="es-CO" dirty="0"/>
                    </a:p>
                  </a:txBody>
                  <a:tcPr/>
                </a:tc>
                <a:tc>
                  <a:txBody>
                    <a:bodyPr/>
                    <a:lstStyle/>
                    <a:p>
                      <a:r>
                        <a:rPr lang="es-ES" dirty="0"/>
                        <a:t>Segmentar la Unidad de Negocio – Bienes Recibidos Acuerdo de Paz</a:t>
                      </a:r>
                      <a:endParaRPr lang="es-CO" dirty="0"/>
                    </a:p>
                  </a:txBody>
                  <a:tcPr/>
                </a:tc>
                <a:extLst>
                  <a:ext uri="{0D108BD9-81ED-4DB2-BD59-A6C34878D82A}">
                    <a16:rowId xmlns:a16="http://schemas.microsoft.com/office/drawing/2014/main" val="362148283"/>
                  </a:ext>
                </a:extLst>
              </a:tr>
              <a:tr h="836325">
                <a:tc>
                  <a:txBody>
                    <a:bodyPr/>
                    <a:lstStyle/>
                    <a:p>
                      <a:r>
                        <a:rPr lang="es-ES" dirty="0"/>
                        <a:t>Gerencia Rurales</a:t>
                      </a:r>
                      <a:endParaRPr lang="es-CO" dirty="0"/>
                    </a:p>
                  </a:txBody>
                  <a:tcPr/>
                </a:tc>
                <a:tc>
                  <a:txBody>
                    <a:bodyPr/>
                    <a:lstStyle/>
                    <a:p>
                      <a:endParaRPr lang="es-CO" dirty="0"/>
                    </a:p>
                  </a:txBody>
                  <a:tcPr/>
                </a:tc>
                <a:tc>
                  <a:txBody>
                    <a:bodyPr/>
                    <a:lstStyle/>
                    <a:p>
                      <a:r>
                        <a:rPr lang="es-ES" dirty="0"/>
                        <a:t>Segmentación de Activos Rurales por Acuerdo de Paz,</a:t>
                      </a:r>
                      <a:r>
                        <a:rPr lang="es-ES" baseline="0" dirty="0"/>
                        <a:t> teniendo en cuenta su vocación Reparadora</a:t>
                      </a:r>
                      <a:endParaRPr lang="es-CO" dirty="0"/>
                    </a:p>
                  </a:txBody>
                  <a:tcPr/>
                </a:tc>
                <a:extLst>
                  <a:ext uri="{0D108BD9-81ED-4DB2-BD59-A6C34878D82A}">
                    <a16:rowId xmlns:a16="http://schemas.microsoft.com/office/drawing/2014/main" val="3293170596"/>
                  </a:ext>
                </a:extLst>
              </a:tr>
              <a:tr h="316086">
                <a:tc rowSpan="2">
                  <a:txBody>
                    <a:bodyPr/>
                    <a:lstStyle/>
                    <a:p>
                      <a:r>
                        <a:rPr lang="es-ES" dirty="0"/>
                        <a:t>Gerencia Bienes Acuerdos de Paz</a:t>
                      </a:r>
                      <a:endParaRPr lang="es-CO" dirty="0"/>
                    </a:p>
                  </a:txBody>
                  <a:tcPr anchor="ctr"/>
                </a:tc>
                <a:tc>
                  <a:txBody>
                    <a:bodyPr/>
                    <a:lstStyle/>
                    <a:p>
                      <a:r>
                        <a:rPr lang="es-ES" dirty="0"/>
                        <a:t>GIT Recepción</a:t>
                      </a:r>
                      <a:r>
                        <a:rPr lang="es-ES" baseline="0" dirty="0"/>
                        <a:t> de Bienes Acuerdo de Paz</a:t>
                      </a:r>
                      <a:endParaRPr lang="es-CO"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1170861289"/>
                  </a:ext>
                </a:extLst>
              </a:tr>
              <a:tr h="493440">
                <a:tc vMerge="1">
                  <a:txBody>
                    <a:bodyPr/>
                    <a:lstStyle/>
                    <a:p>
                      <a:endParaRPr lang="es-CO" dirty="0"/>
                    </a:p>
                  </a:txBody>
                  <a:tcPr/>
                </a:tc>
                <a:tc>
                  <a:txBody>
                    <a:bodyPr/>
                    <a:lstStyle/>
                    <a:p>
                      <a:r>
                        <a:rPr lang="es-ES" dirty="0"/>
                        <a:t>GIT Diagnostico</a:t>
                      </a:r>
                      <a:r>
                        <a:rPr lang="es-ES" baseline="0" dirty="0"/>
                        <a:t> y Alistamiento Bienes Acuerdo de Paz</a:t>
                      </a:r>
                      <a:endParaRPr lang="es-CO" dirty="0"/>
                    </a:p>
                  </a:txBody>
                  <a:tcPr/>
                </a:tc>
                <a:tc vMerge="1">
                  <a:txBody>
                    <a:bodyPr/>
                    <a:lstStyle/>
                    <a:p>
                      <a:endParaRPr lang="es-CO" dirty="0"/>
                    </a:p>
                  </a:txBody>
                  <a:tcPr/>
                </a:tc>
                <a:extLst>
                  <a:ext uri="{0D108BD9-81ED-4DB2-BD59-A6C34878D82A}">
                    <a16:rowId xmlns:a16="http://schemas.microsoft.com/office/drawing/2014/main" val="4058674797"/>
                  </a:ext>
                </a:extLst>
              </a:tr>
              <a:tr h="658972">
                <a:tc>
                  <a:txBody>
                    <a:bodyPr/>
                    <a:lstStyle/>
                    <a:p>
                      <a:r>
                        <a:rPr lang="es-ES" dirty="0"/>
                        <a:t>Vicepresidencia Jurídica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accent5">
                              <a:lumMod val="50000"/>
                            </a:schemeClr>
                          </a:solidFill>
                        </a:rPr>
                        <a:t>GIT Análisis Jurídico de Bienes Acuerdo de Paz</a:t>
                      </a:r>
                      <a:endParaRPr lang="es-CO" sz="1800" dirty="0">
                        <a:solidFill>
                          <a:schemeClr val="accent5">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3521195425"/>
                  </a:ext>
                </a:extLst>
              </a:tr>
              <a:tr h="616022">
                <a:tc>
                  <a:txBody>
                    <a:bodyPr/>
                    <a:lstStyle/>
                    <a:p>
                      <a:r>
                        <a:rPr lang="es-ES" dirty="0"/>
                        <a:t>Vicepresidencia</a:t>
                      </a:r>
                      <a:r>
                        <a:rPr lang="es-ES" baseline="0" dirty="0"/>
                        <a:t> Administrativa y Financiera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accent5">
                              <a:lumMod val="50000"/>
                            </a:schemeClr>
                          </a:solidFill>
                        </a:rPr>
                        <a:t>GIT Control Financiero Bienes Acuerdo de Paz</a:t>
                      </a:r>
                      <a:endParaRPr lang="es-CO" sz="1800" dirty="0">
                        <a:solidFill>
                          <a:schemeClr val="accent5">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de segmentación de la Unidad de Negocio – Bienes Recibidos Acuerdo de Paz</a:t>
                      </a:r>
                      <a:endParaRPr lang="es-CO" dirty="0"/>
                    </a:p>
                  </a:txBody>
                  <a:tcPr/>
                </a:tc>
                <a:extLst>
                  <a:ext uri="{0D108BD9-81ED-4DB2-BD59-A6C34878D82A}">
                    <a16:rowId xmlns:a16="http://schemas.microsoft.com/office/drawing/2014/main" val="3060483737"/>
                  </a:ext>
                </a:extLst>
              </a:tr>
              <a:tr h="924937">
                <a:tc>
                  <a:txBody>
                    <a:bodyPr/>
                    <a:lstStyle/>
                    <a:p>
                      <a:r>
                        <a:rPr lang="es-ES" dirty="0"/>
                        <a:t>Gerencia Técnica</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sz="1800" dirty="0">
                        <a:solidFill>
                          <a:schemeClr val="accent5">
                            <a:lumMod val="50000"/>
                          </a:schemeClr>
                        </a:solidFill>
                      </a:endParaRPr>
                    </a:p>
                  </a:txBody>
                  <a:tcPr/>
                </a:tc>
                <a:tc>
                  <a:txBody>
                    <a:bodyPr/>
                    <a:lstStyle/>
                    <a:p>
                      <a:r>
                        <a:rPr lang="es-ES" dirty="0"/>
                        <a:t>Reorganización debido al conflicto que se tiene con todas las tipologías. Dicha Gerencia Opera de manera trasversal</a:t>
                      </a:r>
                      <a:r>
                        <a:rPr lang="es-ES" baseline="0" dirty="0"/>
                        <a:t> (Muebles, Inmuebles y Sociedades)</a:t>
                      </a:r>
                      <a:endParaRPr lang="es-CO" dirty="0"/>
                    </a:p>
                  </a:txBody>
                  <a:tcPr/>
                </a:tc>
                <a:extLst>
                  <a:ext uri="{0D108BD9-81ED-4DB2-BD59-A6C34878D82A}">
                    <a16:rowId xmlns:a16="http://schemas.microsoft.com/office/drawing/2014/main" val="2188842287"/>
                  </a:ext>
                </a:extLst>
              </a:tr>
            </a:tbl>
          </a:graphicData>
        </a:graphic>
      </p:graphicFrame>
    </p:spTree>
    <p:extLst>
      <p:ext uri="{BB962C8B-B14F-4D97-AF65-F5344CB8AC3E}">
        <p14:creationId xmlns:p14="http://schemas.microsoft.com/office/powerpoint/2010/main" val="28698629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130630" y="1436910"/>
          <a:ext cx="11974286" cy="4878543"/>
        </p:xfrm>
        <a:graphic>
          <a:graphicData uri="http://schemas.openxmlformats.org/drawingml/2006/table">
            <a:tbl>
              <a:tblPr firstRow="1" bandRow="1">
                <a:tableStyleId>{7DF18680-E054-41AD-8BC1-D1AEF772440D}</a:tableStyleId>
              </a:tblPr>
              <a:tblGrid>
                <a:gridCol w="2927049">
                  <a:extLst>
                    <a:ext uri="{9D8B030D-6E8A-4147-A177-3AD203B41FA5}">
                      <a16:colId xmlns:a16="http://schemas.microsoft.com/office/drawing/2014/main" val="944268816"/>
                    </a:ext>
                  </a:extLst>
                </a:gridCol>
                <a:gridCol w="2453989">
                  <a:extLst>
                    <a:ext uri="{9D8B030D-6E8A-4147-A177-3AD203B41FA5}">
                      <a16:colId xmlns:a16="http://schemas.microsoft.com/office/drawing/2014/main" val="1912666509"/>
                    </a:ext>
                  </a:extLst>
                </a:gridCol>
                <a:gridCol w="1360042">
                  <a:extLst>
                    <a:ext uri="{9D8B030D-6E8A-4147-A177-3AD203B41FA5}">
                      <a16:colId xmlns:a16="http://schemas.microsoft.com/office/drawing/2014/main" val="2333338451"/>
                    </a:ext>
                  </a:extLst>
                </a:gridCol>
                <a:gridCol w="1873959">
                  <a:extLst>
                    <a:ext uri="{9D8B030D-6E8A-4147-A177-3AD203B41FA5}">
                      <a16:colId xmlns:a16="http://schemas.microsoft.com/office/drawing/2014/main" val="2405201844"/>
                    </a:ext>
                  </a:extLst>
                </a:gridCol>
                <a:gridCol w="3359247">
                  <a:extLst>
                    <a:ext uri="{9D8B030D-6E8A-4147-A177-3AD203B41FA5}">
                      <a16:colId xmlns:a16="http://schemas.microsoft.com/office/drawing/2014/main" val="3984956738"/>
                    </a:ext>
                  </a:extLst>
                </a:gridCol>
              </a:tblGrid>
              <a:tr h="610181">
                <a:tc>
                  <a:txBody>
                    <a:bodyPr/>
                    <a:lstStyle/>
                    <a:p>
                      <a:pPr algn="ctr"/>
                      <a:r>
                        <a:rPr lang="es-ES" sz="1600" dirty="0"/>
                        <a:t>Área</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Grupos</a:t>
                      </a:r>
                      <a:r>
                        <a:rPr lang="es-ES" sz="1600" baseline="0" dirty="0"/>
                        <a:t> Internos de Trabajo</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Cantidad de Personas</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Temporalidad</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Procesos</a:t>
                      </a:r>
                      <a:endParaRPr lang="es-CO" sz="1600" dirty="0"/>
                    </a:p>
                  </a:txBody>
                  <a:tcPr anchor="ctr"/>
                </a:tc>
                <a:extLst>
                  <a:ext uri="{0D108BD9-81ED-4DB2-BD59-A6C34878D82A}">
                    <a16:rowId xmlns:a16="http://schemas.microsoft.com/office/drawing/2014/main" val="3793041844"/>
                  </a:ext>
                </a:extLst>
              </a:tr>
              <a:tr h="579991">
                <a:tc>
                  <a:txBody>
                    <a:bodyPr/>
                    <a:lstStyle/>
                    <a:p>
                      <a:r>
                        <a:rPr lang="es-ES" sz="1600" dirty="0"/>
                        <a:t>Vicepresidencia de Post Conflicto</a:t>
                      </a:r>
                      <a:endParaRPr lang="es-CO" sz="1600" dirty="0"/>
                    </a:p>
                  </a:txBody>
                  <a:tcPr anchor="ctr"/>
                </a:tc>
                <a:tc>
                  <a:txBody>
                    <a:bodyPr/>
                    <a:lstStyle/>
                    <a:p>
                      <a:endParaRPr lang="es-CO" sz="1600" dirty="0"/>
                    </a:p>
                  </a:txBody>
                  <a:tcPr/>
                </a:tc>
                <a:tc>
                  <a:txBody>
                    <a:bodyPr/>
                    <a:lstStyle/>
                    <a:p>
                      <a:pPr algn="ctr"/>
                      <a:r>
                        <a:rPr lang="es-ES" sz="1600" dirty="0"/>
                        <a:t>3</a:t>
                      </a:r>
                      <a:endParaRPr lang="es-CO" sz="1600" dirty="0"/>
                    </a:p>
                  </a:txBody>
                  <a:tcPr anchor="ctr"/>
                </a:tc>
                <a:tc>
                  <a:txBody>
                    <a:bodyPr/>
                    <a:lstStyle/>
                    <a:p>
                      <a:pPr algn="ctr"/>
                      <a:r>
                        <a:rPr lang="es-ES" sz="1600" dirty="0"/>
                        <a:t>Permanente</a:t>
                      </a: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362148283"/>
                  </a:ext>
                </a:extLst>
              </a:tr>
              <a:tr h="468231">
                <a:tc>
                  <a:txBody>
                    <a:bodyPr/>
                    <a:lstStyle/>
                    <a:p>
                      <a:r>
                        <a:rPr lang="es-ES" sz="1600" dirty="0"/>
                        <a:t>Gerencia Rurales</a:t>
                      </a:r>
                      <a:endParaRPr lang="es-CO" sz="1600" dirty="0"/>
                    </a:p>
                  </a:txBody>
                  <a:tcPr anchor="ctr"/>
                </a:tc>
                <a:tc>
                  <a:txBody>
                    <a:bodyPr/>
                    <a:lstStyle/>
                    <a:p>
                      <a:endParaRPr lang="es-CO" sz="1600" dirty="0"/>
                    </a:p>
                  </a:txBody>
                  <a:tcPr/>
                </a:tc>
                <a:tc>
                  <a:txBody>
                    <a:bodyPr/>
                    <a:lstStyle/>
                    <a:p>
                      <a:pPr algn="ctr"/>
                      <a:r>
                        <a:rPr lang="es-ES" sz="1600" dirty="0"/>
                        <a:t>9</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Permanente</a:t>
                      </a:r>
                      <a:endParaRPr lang="es-CO" sz="1600" dirty="0"/>
                    </a:p>
                    <a:p>
                      <a:pPr algn="ct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3293170596"/>
                  </a:ext>
                </a:extLst>
              </a:tr>
              <a:tr h="610181">
                <a:tc rowSpan="2">
                  <a:txBody>
                    <a:bodyPr/>
                    <a:lstStyle/>
                    <a:p>
                      <a:r>
                        <a:rPr lang="es-ES" sz="1600" dirty="0"/>
                        <a:t>Gerencia Bienes Acuerdos de Paz</a:t>
                      </a:r>
                      <a:endParaRPr lang="es-CO" sz="1600" dirty="0"/>
                    </a:p>
                  </a:txBody>
                  <a:tcPr anchor="ctr"/>
                </a:tc>
                <a:tc>
                  <a:txBody>
                    <a:bodyPr/>
                    <a:lstStyle/>
                    <a:p>
                      <a:r>
                        <a:rPr lang="es-ES" sz="1600" dirty="0"/>
                        <a:t>GIT Recepción</a:t>
                      </a:r>
                      <a:r>
                        <a:rPr lang="es-ES" sz="1600" baseline="0" dirty="0"/>
                        <a:t> de Bienes Acuerdo de Paz</a:t>
                      </a:r>
                      <a:endParaRPr lang="es-CO" sz="1600" dirty="0"/>
                    </a:p>
                  </a:txBody>
                  <a:tcPr/>
                </a:tc>
                <a:tc>
                  <a:txBody>
                    <a:bodyPr/>
                    <a:lstStyle/>
                    <a:p>
                      <a:pPr algn="ctr"/>
                      <a:r>
                        <a:rPr lang="es-ES" sz="1600" dirty="0"/>
                        <a:t>60</a:t>
                      </a:r>
                      <a:endParaRPr lang="es-CO" sz="1600" dirty="0"/>
                    </a:p>
                  </a:txBody>
                  <a:tcPr anchor="ctr"/>
                </a:tc>
                <a:tc>
                  <a:txBody>
                    <a:bodyPr/>
                    <a:lstStyle/>
                    <a:p>
                      <a:pPr algn="ctr"/>
                      <a:r>
                        <a:rPr lang="es-ES" sz="1600" dirty="0"/>
                        <a:t>4 Meses</a:t>
                      </a:r>
                      <a:endParaRPr lang="es-CO" sz="1600" dirty="0"/>
                    </a:p>
                  </a:txBody>
                  <a:tcPr anchor="ctr"/>
                </a:tc>
                <a:tc>
                  <a:txBody>
                    <a:bodyPr/>
                    <a:lstStyle/>
                    <a:p>
                      <a:r>
                        <a:rPr lang="es-ES" sz="1600" dirty="0"/>
                        <a:t>Recepción</a:t>
                      </a:r>
                      <a:r>
                        <a:rPr lang="es-ES" sz="1600" baseline="0" dirty="0"/>
                        <a:t> y Registro de Activos</a:t>
                      </a:r>
                      <a:endParaRPr lang="es-CO" sz="1600" dirty="0"/>
                    </a:p>
                  </a:txBody>
                  <a:tcPr anchor="ctr"/>
                </a:tc>
                <a:extLst>
                  <a:ext uri="{0D108BD9-81ED-4DB2-BD59-A6C34878D82A}">
                    <a16:rowId xmlns:a16="http://schemas.microsoft.com/office/drawing/2014/main" val="1170861289"/>
                  </a:ext>
                </a:extLst>
              </a:tr>
              <a:tr h="297833">
                <a:tc vMerge="1">
                  <a:txBody>
                    <a:bodyPr/>
                    <a:lstStyle/>
                    <a:p>
                      <a:endParaRPr lang="es-CO" dirty="0"/>
                    </a:p>
                  </a:txBody>
                  <a:tcPr/>
                </a:tc>
                <a:tc>
                  <a:txBody>
                    <a:bodyPr/>
                    <a:lstStyle/>
                    <a:p>
                      <a:r>
                        <a:rPr lang="es-ES" sz="1600" dirty="0"/>
                        <a:t>GIT Diagnostico</a:t>
                      </a:r>
                      <a:r>
                        <a:rPr lang="es-ES" sz="1600" baseline="0" dirty="0"/>
                        <a:t> y Alistamiento Bienes Acuerdo de Paz</a:t>
                      </a:r>
                      <a:endParaRPr lang="es-CO" sz="1600" dirty="0"/>
                    </a:p>
                  </a:txBody>
                  <a:tcPr/>
                </a:tc>
                <a:tc>
                  <a:txBody>
                    <a:bodyPr/>
                    <a:lstStyle/>
                    <a:p>
                      <a:pPr algn="ctr"/>
                      <a:r>
                        <a:rPr lang="es-ES" sz="1600" dirty="0"/>
                        <a:t>10</a:t>
                      </a:r>
                      <a:endParaRPr lang="es-CO" sz="1600" dirty="0"/>
                    </a:p>
                  </a:txBody>
                  <a:tcPr anchor="ctr"/>
                </a:tc>
                <a:tc>
                  <a:txBody>
                    <a:bodyPr/>
                    <a:lstStyle/>
                    <a:p>
                      <a:pPr algn="ctr"/>
                      <a:r>
                        <a:rPr lang="es-ES" sz="1600" dirty="0"/>
                        <a:t>2 años</a:t>
                      </a:r>
                      <a:endParaRPr lang="es-CO" sz="1600" dirty="0"/>
                    </a:p>
                  </a:txBody>
                  <a:tcPr anchor="ctr"/>
                </a:tc>
                <a:tc>
                  <a:txBody>
                    <a:bodyPr/>
                    <a:lstStyle/>
                    <a:p>
                      <a:r>
                        <a:rPr lang="es-ES" sz="1600" dirty="0"/>
                        <a:t>Diagnostico</a:t>
                      </a:r>
                      <a:r>
                        <a:rPr lang="es-ES" sz="1600" baseline="0" dirty="0"/>
                        <a:t> y Alistamiento de Activos</a:t>
                      </a:r>
                    </a:p>
                    <a:p>
                      <a:r>
                        <a:rPr lang="es-ES" sz="1600" baseline="0" dirty="0"/>
                        <a:t>Disposición Temporal</a:t>
                      </a:r>
                    </a:p>
                    <a:p>
                      <a:r>
                        <a:rPr lang="es-ES" sz="1600" baseline="0" dirty="0"/>
                        <a:t>Disposición Final</a:t>
                      </a:r>
                      <a:endParaRPr lang="es-CO" sz="1600" dirty="0"/>
                    </a:p>
                  </a:txBody>
                  <a:tcPr/>
                </a:tc>
                <a:extLst>
                  <a:ext uri="{0D108BD9-81ED-4DB2-BD59-A6C34878D82A}">
                    <a16:rowId xmlns:a16="http://schemas.microsoft.com/office/drawing/2014/main" val="4058674797"/>
                  </a:ext>
                </a:extLst>
              </a:tr>
              <a:tr h="0">
                <a:tc>
                  <a:txBody>
                    <a:bodyPr/>
                    <a:lstStyle/>
                    <a:p>
                      <a:r>
                        <a:rPr lang="es-ES" sz="1600" dirty="0"/>
                        <a:t>Vicepresidencia Jurídica</a:t>
                      </a: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solidFill>
                            <a:schemeClr val="accent5">
                              <a:lumMod val="50000"/>
                            </a:schemeClr>
                          </a:solidFill>
                        </a:rPr>
                        <a:t>GIT Análisis Jurídico de Bienes Acuerdo de Paz</a:t>
                      </a:r>
                      <a:endParaRPr lang="es-CO" sz="1600" dirty="0">
                        <a:solidFill>
                          <a:schemeClr val="accent5">
                            <a:lumMod val="50000"/>
                          </a:schemeClr>
                        </a:solidFill>
                      </a:endParaRPr>
                    </a:p>
                  </a:txBody>
                  <a:tcPr/>
                </a:tc>
                <a:tc>
                  <a:txBody>
                    <a:bodyPr/>
                    <a:lstStyle/>
                    <a:p>
                      <a:pPr algn="ctr"/>
                      <a:r>
                        <a:rPr lang="es-ES" sz="1600" dirty="0"/>
                        <a:t>4</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2 años</a:t>
                      </a:r>
                      <a:endParaRPr lang="es-CO" sz="1600" dirty="0"/>
                    </a:p>
                    <a:p>
                      <a:pPr algn="ct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Diagnostico</a:t>
                      </a:r>
                      <a:r>
                        <a:rPr lang="es-ES" sz="1600" baseline="0" dirty="0"/>
                        <a:t> y Alistamiento de Activos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baseline="0" dirty="0"/>
                        <a:t>Disposición Final</a:t>
                      </a:r>
                      <a:endParaRPr lang="es-CO" sz="1600" dirty="0"/>
                    </a:p>
                  </a:txBody>
                  <a:tcPr/>
                </a:tc>
                <a:extLst>
                  <a:ext uri="{0D108BD9-81ED-4DB2-BD59-A6C34878D82A}">
                    <a16:rowId xmlns:a16="http://schemas.microsoft.com/office/drawing/2014/main" val="3521195425"/>
                  </a:ext>
                </a:extLst>
              </a:tr>
              <a:tr h="610181">
                <a:tc>
                  <a:txBody>
                    <a:bodyPr/>
                    <a:lstStyle/>
                    <a:p>
                      <a:r>
                        <a:rPr lang="es-ES" sz="1600" dirty="0"/>
                        <a:t>Vicepresidencia</a:t>
                      </a:r>
                      <a:r>
                        <a:rPr lang="es-ES" sz="1600" baseline="0" dirty="0"/>
                        <a:t> Administrativa y Financiera</a:t>
                      </a:r>
                      <a:endParaRPr lang="es-CO" sz="16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solidFill>
                            <a:schemeClr val="accent5">
                              <a:lumMod val="50000"/>
                            </a:schemeClr>
                          </a:solidFill>
                        </a:rPr>
                        <a:t>GIT Control Financiero Bienes Acuerdo de Paz</a:t>
                      </a:r>
                      <a:endParaRPr lang="es-CO" sz="1600" dirty="0">
                        <a:solidFill>
                          <a:schemeClr val="accent5">
                            <a:lumMod val="50000"/>
                          </a:schemeClr>
                        </a:solidFill>
                      </a:endParaRPr>
                    </a:p>
                  </a:txBody>
                  <a:tcPr/>
                </a:tc>
                <a:tc>
                  <a:txBody>
                    <a:bodyPr/>
                    <a:lstStyle/>
                    <a:p>
                      <a:pPr algn="ctr"/>
                      <a:r>
                        <a:rPr lang="es-ES" sz="1600" dirty="0"/>
                        <a:t>4</a:t>
                      </a:r>
                      <a:endParaRPr lang="es-CO"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2 años</a:t>
                      </a:r>
                      <a:endParaRPr lang="es-CO" sz="1600" dirty="0"/>
                    </a:p>
                    <a:p>
                      <a:pPr algn="ctr"/>
                      <a:endParaRPr lang="es-CO" sz="1600" dirty="0"/>
                    </a:p>
                  </a:txBody>
                  <a:tcPr anchor="ctr"/>
                </a:tc>
                <a:tc>
                  <a:txBody>
                    <a:bodyPr/>
                    <a:lstStyle/>
                    <a:p>
                      <a:r>
                        <a:rPr lang="es-ES" sz="1600" dirty="0"/>
                        <a:t>Gestión Financiera</a:t>
                      </a:r>
                      <a:endParaRPr lang="es-CO" sz="1600" dirty="0"/>
                    </a:p>
                  </a:txBody>
                  <a:tcPr/>
                </a:tc>
                <a:extLst>
                  <a:ext uri="{0D108BD9-81ED-4DB2-BD59-A6C34878D82A}">
                    <a16:rowId xmlns:a16="http://schemas.microsoft.com/office/drawing/2014/main" val="3060483737"/>
                  </a:ext>
                </a:extLst>
              </a:tr>
            </a:tbl>
          </a:graphicData>
        </a:graphic>
      </p:graphicFrame>
      <p:sp>
        <p:nvSpPr>
          <p:cNvPr id="5"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Ajustes a Estructura</a:t>
            </a:r>
            <a:endParaRPr lang="es-CO" sz="3600" b="1" dirty="0">
              <a:solidFill>
                <a:schemeClr val="bg1"/>
              </a:solidFill>
            </a:endParaRPr>
          </a:p>
        </p:txBody>
      </p:sp>
    </p:spTree>
    <p:extLst>
      <p:ext uri="{BB962C8B-B14F-4D97-AF65-F5344CB8AC3E}">
        <p14:creationId xmlns:p14="http://schemas.microsoft.com/office/powerpoint/2010/main" val="15968091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nvPr>
        </p:nvGraphicFramePr>
        <p:xfrm>
          <a:off x="838200" y="1835214"/>
          <a:ext cx="10515601" cy="4589121"/>
        </p:xfrm>
        <a:graphic>
          <a:graphicData uri="http://schemas.openxmlformats.org/drawingml/2006/table">
            <a:tbl>
              <a:tblPr firstRow="1" firstCol="1">
                <a:tableStyleId>{5C22544A-7EE6-4342-B048-85BDC9FD1C3A}</a:tableStyleId>
              </a:tblPr>
              <a:tblGrid>
                <a:gridCol w="2207676">
                  <a:extLst>
                    <a:ext uri="{9D8B030D-6E8A-4147-A177-3AD203B41FA5}">
                      <a16:colId xmlns:a16="http://schemas.microsoft.com/office/drawing/2014/main" val="3911943258"/>
                    </a:ext>
                  </a:extLst>
                </a:gridCol>
                <a:gridCol w="1109037">
                  <a:extLst>
                    <a:ext uri="{9D8B030D-6E8A-4147-A177-3AD203B41FA5}">
                      <a16:colId xmlns:a16="http://schemas.microsoft.com/office/drawing/2014/main" val="1397185958"/>
                    </a:ext>
                  </a:extLst>
                </a:gridCol>
                <a:gridCol w="3599444">
                  <a:extLst>
                    <a:ext uri="{9D8B030D-6E8A-4147-A177-3AD203B41FA5}">
                      <a16:colId xmlns:a16="http://schemas.microsoft.com/office/drawing/2014/main" val="3162642761"/>
                    </a:ext>
                  </a:extLst>
                </a:gridCol>
                <a:gridCol w="3599444">
                  <a:extLst>
                    <a:ext uri="{9D8B030D-6E8A-4147-A177-3AD203B41FA5}">
                      <a16:colId xmlns:a16="http://schemas.microsoft.com/office/drawing/2014/main" val="1953669047"/>
                    </a:ext>
                  </a:extLst>
                </a:gridCol>
              </a:tblGrid>
              <a:tr h="38819">
                <a:tc>
                  <a:txBody>
                    <a:bodyPr/>
                    <a:lstStyle/>
                    <a:p>
                      <a:pPr algn="l" fontAlgn="t"/>
                      <a:endParaRPr lang="es-CO" sz="1800" b="0"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CO" sz="1800" b="1" u="none" strike="noStrike" dirty="0">
                          <a:effectLst/>
                          <a:latin typeface="Arial Narrow" panose="020B0606020202030204" pitchFamily="34" charset="0"/>
                        </a:rPr>
                        <a:t>Cantidad</a:t>
                      </a:r>
                      <a:endParaRPr lang="es-CO" sz="1800" b="1"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CO" sz="1800" b="1" u="none" strike="noStrike" dirty="0">
                          <a:effectLst/>
                          <a:latin typeface="Arial Narrow" panose="020B0606020202030204" pitchFamily="34" charset="0"/>
                        </a:rPr>
                        <a:t>Equipos</a:t>
                      </a:r>
                      <a:endParaRPr lang="es-CO" sz="1800" b="1" i="0" u="none" strike="noStrike" dirty="0">
                        <a:solidFill>
                          <a:srgbClr val="000000"/>
                        </a:solidFill>
                        <a:effectLst/>
                        <a:latin typeface="Arial Narrow" panose="020B0606020202030204" pitchFamily="34" charset="0"/>
                      </a:endParaRPr>
                    </a:p>
                  </a:txBody>
                  <a:tcPr marL="2283" marR="2283" marT="2283" marB="0"/>
                </a:tc>
                <a:tc>
                  <a:txBody>
                    <a:bodyPr/>
                    <a:lstStyle/>
                    <a:p>
                      <a:pPr algn="ctr" fontAlgn="t"/>
                      <a:r>
                        <a:rPr lang="es-ES" sz="1800" b="1" i="0" u="none" strike="noStrike" dirty="0">
                          <a:solidFill>
                            <a:schemeClr val="bg1"/>
                          </a:solidFill>
                          <a:effectLst/>
                          <a:latin typeface="Arial Narrow" panose="020B0606020202030204" pitchFamily="34" charset="0"/>
                        </a:rPr>
                        <a:t>Temporalidad</a:t>
                      </a:r>
                      <a:endParaRPr lang="es-CO" sz="1800" b="1" i="0" u="none" strike="noStrike" dirty="0">
                        <a:solidFill>
                          <a:schemeClr val="bg1"/>
                        </a:solidFill>
                        <a:effectLst/>
                        <a:latin typeface="Arial Narrow" panose="020B0606020202030204" pitchFamily="34" charset="0"/>
                      </a:endParaRPr>
                    </a:p>
                  </a:txBody>
                  <a:tcPr marL="2283" marR="2283" marT="2283" marB="0"/>
                </a:tc>
                <a:extLst>
                  <a:ext uri="{0D108BD9-81ED-4DB2-BD59-A6C34878D82A}">
                    <a16:rowId xmlns:a16="http://schemas.microsoft.com/office/drawing/2014/main" val="1686130679"/>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Inmuebles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dirty="0">
                          <a:effectLst/>
                          <a:latin typeface="Arial Narrow" panose="020B0606020202030204" pitchFamily="34" charset="0"/>
                        </a:rPr>
                        <a:t>698</a:t>
                      </a:r>
                      <a:endParaRPr lang="es-CO" sz="1800" b="0" i="0" u="none" strike="noStrike" dirty="0">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a:effectLst/>
                          <a:latin typeface="Arial Narrow" panose="020B0606020202030204" pitchFamily="34" charset="0"/>
                        </a:rPr>
                        <a:t>[5 equipos – 4 integrantes] </a:t>
                      </a:r>
                      <a:endParaRPr lang="es-CO" sz="1800" b="0" i="0" u="none" strike="noStrike">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4 meses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191655286"/>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Muebles y Enseres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95502</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[3 equipos – 4 integrantes]</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4077979978"/>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Medicamentos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6954</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[1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2440459595"/>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Semovientes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fontAlgn="t"/>
                      <a:r>
                        <a:rPr lang="es-CO" sz="1800" u="none" strike="noStrike">
                          <a:effectLst/>
                          <a:latin typeface="Arial Narrow" panose="020B0606020202030204" pitchFamily="34" charset="0"/>
                        </a:rPr>
                        <a:t>23174</a:t>
                      </a:r>
                      <a:endParaRPr lang="es-CO" sz="1800" b="0" i="0" u="none" strike="noStrike">
                        <a:solidFill>
                          <a:srgbClr val="000000"/>
                        </a:solidFill>
                        <a:effectLst/>
                        <a:latin typeface="Arial Narrow" panose="020B0606020202030204" pitchFamily="34" charset="0"/>
                      </a:endParaRPr>
                    </a:p>
                  </a:txBody>
                  <a:tcPr marL="2283" marR="2283" marT="2283" marB="0" anchor="ctr"/>
                </a:tc>
                <a:tc>
                  <a:txBody>
                    <a:bodyPr/>
                    <a:lstStyle/>
                    <a:p>
                      <a:pPr algn="ctr" rtl="0" fontAlgn="ctr"/>
                      <a:r>
                        <a:rPr lang="es-CO" sz="1800" u="none" strike="noStrike" dirty="0">
                          <a:effectLst/>
                          <a:latin typeface="Arial Narrow" panose="020B0606020202030204" pitchFamily="34" charset="0"/>
                        </a:rPr>
                        <a:t>[5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10 (1 mes)</a:t>
                      </a:r>
                      <a:r>
                        <a:rPr lang="es-ES" sz="1800" b="0" i="0" u="none" strike="noStrike" baseline="0" dirty="0">
                          <a:solidFill>
                            <a:srgbClr val="000000"/>
                          </a:solidFill>
                          <a:effectLst/>
                          <a:latin typeface="Arial Narrow" panose="020B0606020202030204" pitchFamily="34" charset="0"/>
                        </a:rPr>
                        <a:t> – 10 (4 meses)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254312786"/>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Medios de transporte </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r>
                        <a:rPr lang="es-CO" sz="1800" u="none" strike="noStrike">
                          <a:effectLst/>
                          <a:latin typeface="Arial Narrow" panose="020B0606020202030204" pitchFamily="34" charset="0"/>
                        </a:rPr>
                        <a:t>200</a:t>
                      </a:r>
                      <a:endParaRPr lang="es-CO" sz="1800" b="0" i="0" u="none" strike="noStrike">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[2 equipos – 4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algn="ctr" rtl="0" fontAlgn="ct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3104575172"/>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Moneda</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buClr>
                          <a:srgbClr val="000000"/>
                        </a:buClr>
                        <a:buSzPts val="2400"/>
                        <a:buFont typeface="Arial" panose="020B0604020202020204" pitchFamily="34" charset="0"/>
                        <a:buNone/>
                      </a:pPr>
                      <a:endParaRPr lang="es-CO" sz="1800" b="0" i="0" u="none" strike="noStrike" dirty="0">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[1 equipos – 2 integrantes] </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1491689455"/>
                  </a:ext>
                </a:extLst>
              </a:tr>
              <a:tr h="616074">
                <a:tc>
                  <a:txBody>
                    <a:bodyPr/>
                    <a:lstStyle/>
                    <a:p>
                      <a:pPr algn="l" rtl="0" fontAlgn="ctr">
                        <a:buClr>
                          <a:srgbClr val="000000"/>
                        </a:buClr>
                        <a:buSzPts val="2400"/>
                        <a:buFont typeface="Arial" panose="020B0604020202020204" pitchFamily="34" charset="0"/>
                        <a:buNone/>
                      </a:pPr>
                      <a:r>
                        <a:rPr lang="es-CO" sz="1800" u="none" strike="noStrike" dirty="0">
                          <a:effectLst/>
                          <a:latin typeface="Arial Narrow" panose="020B0606020202030204" pitchFamily="34" charset="0"/>
                        </a:rPr>
                        <a:t>Oro</a:t>
                      </a:r>
                      <a:endParaRPr lang="es-CO" sz="1800" b="0" i="0" u="none" strike="noStrike" dirty="0">
                        <a:solidFill>
                          <a:srgbClr val="000000"/>
                        </a:solidFill>
                        <a:effectLst/>
                        <a:latin typeface="Arial Narrow" panose="020B0606020202030204" pitchFamily="34" charset="0"/>
                      </a:endParaRPr>
                    </a:p>
                  </a:txBody>
                  <a:tcPr marL="41102" marR="2283" marT="2283" marB="0" anchor="ctr">
                    <a:lnR w="12700" cap="flat" cmpd="sng" algn="ctr">
                      <a:solidFill>
                        <a:schemeClr val="bg1"/>
                      </a:solidFill>
                      <a:prstDash val="solid"/>
                      <a:round/>
                      <a:headEnd type="none" w="med" len="med"/>
                      <a:tailEnd type="none" w="med" len="med"/>
                    </a:lnR>
                  </a:tcPr>
                </a:tc>
                <a:tc>
                  <a:txBody>
                    <a:bodyPr/>
                    <a:lstStyle/>
                    <a:p>
                      <a:pPr algn="ctr" rtl="0" fontAlgn="ctr">
                        <a:buClr>
                          <a:srgbClr val="000000"/>
                        </a:buClr>
                        <a:buSzPts val="2400"/>
                        <a:buFont typeface="Arial" panose="020B0604020202020204" pitchFamily="34" charset="0"/>
                        <a:buNone/>
                      </a:pPr>
                      <a:endParaRPr lang="es-CO" sz="1800" b="0" i="0" u="none" strike="noStrike" dirty="0">
                        <a:solidFill>
                          <a:srgbClr val="000000"/>
                        </a:solidFill>
                        <a:effectLst/>
                        <a:latin typeface="Arial Narrow" panose="020B0606020202030204" pitchFamily="34" charset="0"/>
                      </a:endParaRPr>
                    </a:p>
                  </a:txBody>
                  <a:tcPr marL="41102" marR="2283" marT="2283" marB="0" anchor="ctr">
                    <a:lnL w="12700" cap="flat" cmpd="sng" algn="ctr">
                      <a:solidFill>
                        <a:schemeClr val="bg1"/>
                      </a:solidFill>
                      <a:prstDash val="solid"/>
                      <a:round/>
                      <a:headEnd type="none" w="med" len="med"/>
                      <a:tailEnd type="none" w="med" len="med"/>
                    </a:lnL>
                  </a:tcPr>
                </a:tc>
                <a:tc>
                  <a:txBody>
                    <a:bodyPr/>
                    <a:lstStyle/>
                    <a:p>
                      <a:pPr algn="ctr" rtl="0" fontAlgn="ctr"/>
                      <a:r>
                        <a:rPr lang="es-CO" sz="1800" u="none" strike="noStrike" dirty="0">
                          <a:effectLst/>
                          <a:latin typeface="Arial Narrow" panose="020B0606020202030204" pitchFamily="34" charset="0"/>
                        </a:rPr>
                        <a:t>[2 equipos – 2 integrantes]</a:t>
                      </a:r>
                      <a:endParaRPr lang="es-CO" sz="1800" b="0" i="0" u="none" strike="noStrike" dirty="0">
                        <a:solidFill>
                          <a:srgbClr val="000000"/>
                        </a:solidFill>
                        <a:effectLst/>
                        <a:latin typeface="Arial Narrow" panose="020B0606020202030204" pitchFamily="34" charset="0"/>
                      </a:endParaRPr>
                    </a:p>
                  </a:txBody>
                  <a:tcPr marL="41102" marR="2283" marT="228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Arial Narrow" panose="020B0606020202030204" pitchFamily="34" charset="0"/>
                        </a:rPr>
                        <a:t>1</a:t>
                      </a:r>
                      <a:r>
                        <a:rPr lang="es-ES" sz="1800" b="0" i="0" u="none" strike="noStrike" baseline="0" dirty="0">
                          <a:solidFill>
                            <a:srgbClr val="000000"/>
                          </a:solidFill>
                          <a:effectLst/>
                          <a:latin typeface="Arial Narrow" panose="020B0606020202030204" pitchFamily="34" charset="0"/>
                        </a:rPr>
                        <a:t> mes</a:t>
                      </a:r>
                      <a:endParaRPr lang="es-CO" sz="1800" b="0" i="0" u="none" strike="noStrike" dirty="0">
                        <a:solidFill>
                          <a:srgbClr val="000000"/>
                        </a:solidFill>
                        <a:effectLst/>
                        <a:latin typeface="Arial Narrow" panose="020B0606020202030204" pitchFamily="34" charset="0"/>
                      </a:endParaRPr>
                    </a:p>
                  </a:txBody>
                  <a:tcPr marL="41102" marR="2283" marT="2283" marB="0" anchor="ctr"/>
                </a:tc>
                <a:extLst>
                  <a:ext uri="{0D108BD9-81ED-4DB2-BD59-A6C34878D82A}">
                    <a16:rowId xmlns:a16="http://schemas.microsoft.com/office/drawing/2014/main" val="612774747"/>
                  </a:ext>
                </a:extLst>
              </a:tr>
            </a:tbl>
          </a:graphicData>
        </a:graphic>
      </p:graphicFrame>
      <p:sp>
        <p:nvSpPr>
          <p:cNvPr id="6"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Equipos de Trabajo - Recepción</a:t>
            </a:r>
            <a:endParaRPr lang="es-CO" sz="3600" b="1" dirty="0">
              <a:solidFill>
                <a:schemeClr val="bg1"/>
              </a:solidFill>
            </a:endParaRPr>
          </a:p>
        </p:txBody>
      </p:sp>
    </p:spTree>
    <p:extLst>
      <p:ext uri="{BB962C8B-B14F-4D97-AF65-F5344CB8AC3E}">
        <p14:creationId xmlns:p14="http://schemas.microsoft.com/office/powerpoint/2010/main" val="39775675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609598" y="1291779"/>
          <a:ext cx="10958288" cy="4937590"/>
        </p:xfrm>
        <a:graphic>
          <a:graphicData uri="http://schemas.openxmlformats.org/drawingml/2006/table">
            <a:tbl>
              <a:tblPr firstRow="1" firstCol="1">
                <a:tableStyleId>{5C22544A-7EE6-4342-B048-85BDC9FD1C3A}</a:tableStyleId>
              </a:tblPr>
              <a:tblGrid>
                <a:gridCol w="2683660">
                  <a:extLst>
                    <a:ext uri="{9D8B030D-6E8A-4147-A177-3AD203B41FA5}">
                      <a16:colId xmlns:a16="http://schemas.microsoft.com/office/drawing/2014/main" val="2971171613"/>
                    </a:ext>
                  </a:extLst>
                </a:gridCol>
                <a:gridCol w="791902">
                  <a:extLst>
                    <a:ext uri="{9D8B030D-6E8A-4147-A177-3AD203B41FA5}">
                      <a16:colId xmlns:a16="http://schemas.microsoft.com/office/drawing/2014/main" val="464225430"/>
                    </a:ext>
                  </a:extLst>
                </a:gridCol>
                <a:gridCol w="1099862">
                  <a:extLst>
                    <a:ext uri="{9D8B030D-6E8A-4147-A177-3AD203B41FA5}">
                      <a16:colId xmlns:a16="http://schemas.microsoft.com/office/drawing/2014/main" val="4249314008"/>
                    </a:ext>
                  </a:extLst>
                </a:gridCol>
                <a:gridCol w="1011873">
                  <a:extLst>
                    <a:ext uri="{9D8B030D-6E8A-4147-A177-3AD203B41FA5}">
                      <a16:colId xmlns:a16="http://schemas.microsoft.com/office/drawing/2014/main" val="161220114"/>
                    </a:ext>
                  </a:extLst>
                </a:gridCol>
                <a:gridCol w="777235">
                  <a:extLst>
                    <a:ext uri="{9D8B030D-6E8A-4147-A177-3AD203B41FA5}">
                      <a16:colId xmlns:a16="http://schemas.microsoft.com/office/drawing/2014/main" val="4154513984"/>
                    </a:ext>
                  </a:extLst>
                </a:gridCol>
                <a:gridCol w="824896">
                  <a:extLst>
                    <a:ext uri="{9D8B030D-6E8A-4147-A177-3AD203B41FA5}">
                      <a16:colId xmlns:a16="http://schemas.microsoft.com/office/drawing/2014/main" val="562480678"/>
                    </a:ext>
                  </a:extLst>
                </a:gridCol>
                <a:gridCol w="909219">
                  <a:extLst>
                    <a:ext uri="{9D8B030D-6E8A-4147-A177-3AD203B41FA5}">
                      <a16:colId xmlns:a16="http://schemas.microsoft.com/office/drawing/2014/main" val="1448997026"/>
                    </a:ext>
                  </a:extLst>
                </a:gridCol>
                <a:gridCol w="1378494">
                  <a:extLst>
                    <a:ext uri="{9D8B030D-6E8A-4147-A177-3AD203B41FA5}">
                      <a16:colId xmlns:a16="http://schemas.microsoft.com/office/drawing/2014/main" val="905666311"/>
                    </a:ext>
                  </a:extLst>
                </a:gridCol>
                <a:gridCol w="1481147">
                  <a:extLst>
                    <a:ext uri="{9D8B030D-6E8A-4147-A177-3AD203B41FA5}">
                      <a16:colId xmlns:a16="http://schemas.microsoft.com/office/drawing/2014/main" val="4017146778"/>
                    </a:ext>
                  </a:extLst>
                </a:gridCol>
              </a:tblGrid>
              <a:tr h="252218">
                <a:tc>
                  <a:txBody>
                    <a:bodyPr/>
                    <a:lstStyle/>
                    <a:p>
                      <a:pPr algn="ctr" fontAlgn="ctr"/>
                      <a:r>
                        <a:rPr lang="es-CO" sz="1200" u="none" strike="noStrike">
                          <a:effectLst/>
                        </a:rPr>
                        <a:t>Cargo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Directivo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Profesional Especializado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Profesional Universitario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Técnico</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Asistencial</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Numero Total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2017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2018 (IPC 7%)</a:t>
                      </a:r>
                      <a:endParaRPr lang="es-CO" sz="1200" b="0" i="0" u="none" strike="noStrike">
                        <a:solidFill>
                          <a:srgbClr val="000000"/>
                        </a:solidFill>
                        <a:effectLst/>
                        <a:latin typeface="Calibri" panose="020F0502020204030204" pitchFamily="34" charset="0"/>
                      </a:endParaRPr>
                    </a:p>
                  </a:txBody>
                  <a:tcPr marL="6701" marR="6701" marT="6701" marB="0" anchor="ctr"/>
                </a:tc>
                <a:extLst>
                  <a:ext uri="{0D108BD9-81ED-4DB2-BD59-A6C34878D82A}">
                    <a16:rowId xmlns:a16="http://schemas.microsoft.com/office/drawing/2014/main" val="62904178"/>
                  </a:ext>
                </a:extLst>
              </a:tr>
              <a:tr h="268537">
                <a:tc>
                  <a:txBody>
                    <a:bodyPr/>
                    <a:lstStyle/>
                    <a:p>
                      <a:pPr algn="l" fontAlgn="b"/>
                      <a:r>
                        <a:rPr lang="es-CO" sz="1200" u="none" strike="noStrike" dirty="0">
                          <a:effectLst/>
                        </a:rPr>
                        <a:t>Vicepresidente</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108,932,264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349,672,567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908748974"/>
                  </a:ext>
                </a:extLst>
              </a:tr>
              <a:tr h="268537">
                <a:tc>
                  <a:txBody>
                    <a:bodyPr/>
                    <a:lstStyle/>
                    <a:p>
                      <a:pPr algn="l" fontAlgn="b"/>
                      <a:r>
                        <a:rPr lang="es-CO" sz="1200" u="none" strike="noStrike" dirty="0">
                          <a:effectLst/>
                        </a:rPr>
                        <a:t>Gerente</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149,781,863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480,799,779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126206580"/>
                  </a:ext>
                </a:extLst>
              </a:tr>
              <a:tr h="268537">
                <a:tc>
                  <a:txBody>
                    <a:bodyPr/>
                    <a:lstStyle/>
                    <a:p>
                      <a:pPr algn="l" fontAlgn="b"/>
                      <a:r>
                        <a:rPr lang="es-CO" sz="1200" u="none" strike="noStrike">
                          <a:effectLst/>
                        </a:rPr>
                        <a:t>Profesional Especializado III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94,198,984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302,378,739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501770771"/>
                  </a:ext>
                </a:extLst>
              </a:tr>
              <a:tr h="268537">
                <a:tc>
                  <a:txBody>
                    <a:bodyPr/>
                    <a:lstStyle/>
                    <a:p>
                      <a:pPr algn="l" fontAlgn="b"/>
                      <a:r>
                        <a:rPr lang="es-CO" sz="1200" u="none" strike="noStrike">
                          <a:effectLst/>
                        </a:rPr>
                        <a:t>Profesional Especializado III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35,085,592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424228372"/>
                  </a:ext>
                </a:extLst>
              </a:tr>
              <a:tr h="268537">
                <a:tc>
                  <a:txBody>
                    <a:bodyPr/>
                    <a:lstStyle/>
                    <a:p>
                      <a:pPr algn="l" fontAlgn="b"/>
                      <a:r>
                        <a:rPr lang="es-CO" sz="1200" u="none" strike="noStrike" dirty="0">
                          <a:effectLst/>
                        </a:rPr>
                        <a:t>Profesional Especializado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57,037,312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183,089,772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789263566"/>
                  </a:ext>
                </a:extLst>
              </a:tr>
              <a:tr h="268537">
                <a:tc>
                  <a:txBody>
                    <a:bodyPr/>
                    <a:lstStyle/>
                    <a:p>
                      <a:pPr algn="l" fontAlgn="b"/>
                      <a:r>
                        <a:rPr lang="es-CO" sz="1200" u="none" strike="noStrike">
                          <a:effectLst/>
                        </a:rPr>
                        <a:t>Profesional II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149,080,336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478,547,879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766951916"/>
                  </a:ext>
                </a:extLst>
              </a:tr>
              <a:tr h="268537">
                <a:tc>
                  <a:txBody>
                    <a:bodyPr/>
                    <a:lstStyle/>
                    <a:p>
                      <a:pPr algn="l" fontAlgn="b"/>
                      <a:r>
                        <a:rPr lang="es-CO" sz="1200" u="none" strike="noStrike">
                          <a:effectLst/>
                        </a:rPr>
                        <a:t>Profesional 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197,761,964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15315786"/>
                  </a:ext>
                </a:extLst>
              </a:tr>
              <a:tr h="268537">
                <a:tc>
                  <a:txBody>
                    <a:bodyPr/>
                    <a:lstStyle/>
                    <a:p>
                      <a:pPr algn="l" fontAlgn="b"/>
                      <a:r>
                        <a:rPr lang="es-CO" sz="1200" u="none" strike="noStrike" dirty="0">
                          <a:effectLst/>
                        </a:rPr>
                        <a:t>Profesional II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21,042,877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806782397"/>
                  </a:ext>
                </a:extLst>
              </a:tr>
              <a:tr h="268537">
                <a:tc>
                  <a:txBody>
                    <a:bodyPr/>
                    <a:lstStyle/>
                    <a:p>
                      <a:pPr algn="l" fontAlgn="b"/>
                      <a:r>
                        <a:rPr lang="es-CO" sz="1200" u="none" strike="noStrike">
                          <a:effectLst/>
                        </a:rPr>
                        <a:t>Profesional I</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122,458,852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393,092,915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341711875"/>
                  </a:ext>
                </a:extLst>
              </a:tr>
              <a:tr h="268537">
                <a:tc>
                  <a:txBody>
                    <a:bodyPr/>
                    <a:lstStyle/>
                    <a:p>
                      <a:pPr algn="l" fontAlgn="b"/>
                      <a:r>
                        <a:rPr lang="es-CO" sz="1200" u="none" strike="noStrike">
                          <a:effectLst/>
                        </a:rPr>
                        <a:t>Profesional 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162,447,328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1212388739"/>
                  </a:ext>
                </a:extLst>
              </a:tr>
              <a:tr h="268537">
                <a:tc>
                  <a:txBody>
                    <a:bodyPr/>
                    <a:lstStyle/>
                    <a:p>
                      <a:pPr algn="l" fontAlgn="b"/>
                      <a:r>
                        <a:rPr lang="es-CO" sz="1200" u="none" strike="noStrike" dirty="0">
                          <a:effectLst/>
                        </a:rPr>
                        <a:t>Profesional 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4</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4</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13,952,848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427490416"/>
                  </a:ext>
                </a:extLst>
              </a:tr>
              <a:tr h="268537">
                <a:tc>
                  <a:txBody>
                    <a:bodyPr/>
                    <a:lstStyle/>
                    <a:p>
                      <a:pPr algn="l" fontAlgn="b"/>
                      <a:r>
                        <a:rPr lang="es-CO" sz="1200" u="none" strike="noStrike" dirty="0">
                          <a:effectLst/>
                        </a:rPr>
                        <a:t>Técnico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65,752,484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211,065,474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874470794"/>
                  </a:ext>
                </a:extLst>
              </a:tr>
              <a:tr h="268537">
                <a:tc>
                  <a:txBody>
                    <a:bodyPr/>
                    <a:lstStyle/>
                    <a:p>
                      <a:pPr algn="l" fontAlgn="b"/>
                      <a:r>
                        <a:rPr lang="es-CO" sz="1200" u="none" strike="noStrike">
                          <a:effectLst/>
                        </a:rPr>
                        <a:t>Técnico II (4 meses)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65,752,484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4077411025"/>
                  </a:ext>
                </a:extLst>
              </a:tr>
              <a:tr h="268537">
                <a:tc>
                  <a:txBody>
                    <a:bodyPr/>
                    <a:lstStyle/>
                    <a:p>
                      <a:pPr algn="l" fontAlgn="b"/>
                      <a:r>
                        <a:rPr lang="es-CO" sz="1200" u="none" strike="noStrike" dirty="0">
                          <a:effectLst/>
                        </a:rPr>
                        <a:t>Técnico II (1 mes)</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12</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32,036,150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533665881"/>
                  </a:ext>
                </a:extLst>
              </a:tr>
              <a:tr h="268537">
                <a:tc>
                  <a:txBody>
                    <a:bodyPr/>
                    <a:lstStyle/>
                    <a:p>
                      <a:pPr algn="l" fontAlgn="b"/>
                      <a:r>
                        <a:rPr lang="es-CO" sz="1200" u="none" strike="noStrike">
                          <a:effectLst/>
                        </a:rPr>
                        <a:t>Técnico I (1 mes)</a:t>
                      </a:r>
                      <a:endParaRPr lang="es-CO" sz="1200" b="0" i="0" u="none" strike="noStrike">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19,389,708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405167951"/>
                  </a:ext>
                </a:extLst>
              </a:tr>
              <a:tr h="268537">
                <a:tc>
                  <a:txBody>
                    <a:bodyPr/>
                    <a:lstStyle/>
                    <a:p>
                      <a:pPr algn="l" fontAlgn="b"/>
                      <a:r>
                        <a:rPr lang="es-CO" sz="1200" u="none" strike="noStrike" dirty="0">
                          <a:effectLst/>
                        </a:rPr>
                        <a:t>Asistente Administrativo II</a:t>
                      </a:r>
                      <a:endParaRPr lang="es-CO" sz="1200" b="0" i="0" u="none" strike="noStrike" dirty="0">
                        <a:solidFill>
                          <a:srgbClr val="000000"/>
                        </a:solidFill>
                        <a:effectLst/>
                        <a:latin typeface="Calibri" panose="020F050202020403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 </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0"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9,631,340 </a:t>
                      </a:r>
                      <a:endParaRPr lang="es-CO" sz="1200" b="0"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a:effectLst/>
                        </a:rPr>
                        <a:t> $                 30,916,601 </a:t>
                      </a:r>
                      <a:endParaRPr lang="es-CO" sz="1200" b="0" i="0" u="none" strike="noStrike">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2609464091"/>
                  </a:ext>
                </a:extLst>
              </a:tr>
              <a:tr h="268537">
                <a:tc>
                  <a:txBody>
                    <a:bodyPr/>
                    <a:lstStyle/>
                    <a:p>
                      <a:pPr algn="l" fontAlgn="b"/>
                      <a:r>
                        <a:rPr lang="es-CO" sz="1200" u="none" strike="noStrike" dirty="0">
                          <a:effectLst/>
                        </a:rPr>
                        <a:t>TOTALES</a:t>
                      </a:r>
                      <a:endParaRPr lang="es-CO" sz="1200" b="1" i="0" u="none" strike="noStrike" dirty="0">
                        <a:solidFill>
                          <a:srgbClr val="000000"/>
                        </a:solidFill>
                        <a:effectLst/>
                        <a:latin typeface="Calibri" panose="020F0502020204030204" pitchFamily="34" charset="0"/>
                      </a:endParaRPr>
                    </a:p>
                  </a:txBody>
                  <a:tcPr marL="6701" marR="6701" marT="6701" marB="0" anchor="b"/>
                </a:tc>
                <a:tc>
                  <a:txBody>
                    <a:bodyPr/>
                    <a:lstStyle/>
                    <a:p>
                      <a:pPr algn="ctr" fontAlgn="ctr"/>
                      <a:r>
                        <a:rPr lang="es-CO" sz="1200" u="none" strike="noStrike">
                          <a:effectLst/>
                        </a:rPr>
                        <a:t>3</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6</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51</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33</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1</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ctr" fontAlgn="ctr"/>
                      <a:r>
                        <a:rPr lang="es-CO" sz="1200" u="none" strike="noStrike">
                          <a:effectLst/>
                        </a:rPr>
                        <a:t>94</a:t>
                      </a:r>
                      <a:endParaRPr lang="es-CO" sz="1200" b="1" i="0" u="none" strike="noStrike">
                        <a:solidFill>
                          <a:srgbClr val="000000"/>
                        </a:solidFill>
                        <a:effectLst/>
                        <a:latin typeface="Arial" panose="020B0604020202020204" pitchFamily="34" charset="0"/>
                      </a:endParaRPr>
                    </a:p>
                  </a:txBody>
                  <a:tcPr marL="6701" marR="6701" marT="6701" marB="0" anchor="ctr"/>
                </a:tc>
                <a:tc>
                  <a:txBody>
                    <a:bodyPr/>
                    <a:lstStyle/>
                    <a:p>
                      <a:pPr algn="l" fontAlgn="b"/>
                      <a:r>
                        <a:rPr lang="es-CO" sz="1200" u="none" strike="noStrike">
                          <a:effectLst/>
                        </a:rPr>
                        <a:t> $        1,304,342,385 </a:t>
                      </a:r>
                      <a:endParaRPr lang="es-CO" sz="1200" b="1" i="0" u="none" strike="noStrike">
                        <a:solidFill>
                          <a:srgbClr val="000000"/>
                        </a:solidFill>
                        <a:effectLst/>
                        <a:latin typeface="Calibri" panose="020F0502020204030204" pitchFamily="34" charset="0"/>
                      </a:endParaRPr>
                    </a:p>
                  </a:txBody>
                  <a:tcPr marL="6701" marR="6701" marT="6701" marB="0" anchor="b"/>
                </a:tc>
                <a:tc>
                  <a:txBody>
                    <a:bodyPr/>
                    <a:lstStyle/>
                    <a:p>
                      <a:pPr algn="l" fontAlgn="b"/>
                      <a:r>
                        <a:rPr lang="es-CO" sz="1200" u="none" strike="noStrike" dirty="0">
                          <a:effectLst/>
                        </a:rPr>
                        <a:t> $           2,429,563,725 </a:t>
                      </a:r>
                      <a:endParaRPr lang="es-CO" sz="1200" b="1" i="0" u="none" strike="noStrike" dirty="0">
                        <a:solidFill>
                          <a:srgbClr val="000000"/>
                        </a:solidFill>
                        <a:effectLst/>
                        <a:latin typeface="Calibri" panose="020F0502020204030204" pitchFamily="34" charset="0"/>
                      </a:endParaRPr>
                    </a:p>
                  </a:txBody>
                  <a:tcPr marL="6701" marR="6701" marT="6701" marB="0" anchor="b"/>
                </a:tc>
                <a:extLst>
                  <a:ext uri="{0D108BD9-81ED-4DB2-BD59-A6C34878D82A}">
                    <a16:rowId xmlns:a16="http://schemas.microsoft.com/office/drawing/2014/main" val="339184660"/>
                  </a:ext>
                </a:extLst>
              </a:tr>
            </a:tbl>
          </a:graphicData>
        </a:graphic>
      </p:graphicFrame>
      <p:sp>
        <p:nvSpPr>
          <p:cNvPr id="5" name="Título 1"/>
          <p:cNvSpPr>
            <a:spLocks noGrp="1"/>
          </p:cNvSpPr>
          <p:nvPr>
            <p:ph type="title"/>
          </p:nvPr>
        </p:nvSpPr>
        <p:spPr>
          <a:xfrm>
            <a:off x="838200" y="-70304"/>
            <a:ext cx="10515600" cy="1325563"/>
          </a:xfrm>
        </p:spPr>
        <p:txBody>
          <a:bodyPr>
            <a:normAutofit/>
          </a:bodyPr>
          <a:lstStyle/>
          <a:p>
            <a:pPr algn="r"/>
            <a:r>
              <a:rPr lang="es-ES" sz="3600" b="1" dirty="0">
                <a:solidFill>
                  <a:schemeClr val="bg1"/>
                </a:solidFill>
              </a:rPr>
              <a:t>Perfiles y Presupuesto</a:t>
            </a:r>
            <a:endParaRPr lang="es-CO" sz="3600" b="1" dirty="0">
              <a:solidFill>
                <a:schemeClr val="bg1"/>
              </a:solidFill>
            </a:endParaRPr>
          </a:p>
        </p:txBody>
      </p:sp>
    </p:spTree>
    <p:extLst>
      <p:ext uri="{BB962C8B-B14F-4D97-AF65-F5344CB8AC3E}">
        <p14:creationId xmlns:p14="http://schemas.microsoft.com/office/powerpoint/2010/main" val="424601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329598" y="4458880"/>
            <a:ext cx="8109407" cy="490194"/>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771632"/>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AutoNum type="arabicPeriod"/>
            </a:pPr>
            <a:r>
              <a:rPr lang="es-CO" sz="2400" dirty="0"/>
              <a:t>Informe entrada en Vigencia ley 1849 de 2017.</a:t>
            </a:r>
          </a:p>
          <a:p>
            <a:pPr marL="457200" indent="-457200">
              <a:buAutoNum type="arabicPeriod"/>
            </a:pPr>
            <a:r>
              <a:rPr lang="es-CO" sz="2400" dirty="0"/>
              <a:t>Propuesta reorganización de SAE para asumir responsabilidades del Decreto Ley 903 de 2017 y el Decreto Reglamentario 1407 de 2017</a:t>
            </a:r>
          </a:p>
          <a:p>
            <a:pPr marL="457200" indent="-457200">
              <a:buFontTx/>
              <a:buAutoNum type="arabicPeriod"/>
            </a:pPr>
            <a:r>
              <a:rPr lang="es-CO" sz="2400" dirty="0">
                <a:solidFill>
                  <a:schemeClr val="bg1"/>
                </a:solidFill>
              </a:rPr>
              <a:t>Cumplimiento Transferencia de Bienes a CISA.</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80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1957509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2173532" y="4654482"/>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5997502" y="4623151"/>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79</a:t>
            </a:r>
          </a:p>
          <a:p>
            <a:pPr algn="ctr"/>
            <a:r>
              <a:rPr lang="es-CO" sz="1400" dirty="0">
                <a:solidFill>
                  <a:schemeClr val="tx2"/>
                </a:solidFill>
                <a:latin typeface="Arial Narrow" panose="020B0606020202030204" pitchFamily="34" charset="0"/>
              </a:rPr>
              <a:t>128</a:t>
            </a:r>
          </a:p>
          <a:p>
            <a:pPr algn="ctr"/>
            <a:r>
              <a:rPr lang="es-CO" sz="1400" b="1" dirty="0">
                <a:solidFill>
                  <a:schemeClr val="tx2"/>
                </a:solidFill>
                <a:latin typeface="Arial Narrow" panose="020B0606020202030204" pitchFamily="34" charset="0"/>
              </a:rPr>
              <a:t>$22,249</a:t>
            </a:r>
          </a:p>
        </p:txBody>
      </p:sp>
      <p:sp>
        <p:nvSpPr>
          <p:cNvPr id="19" name="CuadroTexto 18"/>
          <p:cNvSpPr txBox="1"/>
          <p:nvPr/>
        </p:nvSpPr>
        <p:spPr>
          <a:xfrm>
            <a:off x="4661323" y="4625636"/>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26</a:t>
            </a:r>
          </a:p>
          <a:p>
            <a:pPr algn="ctr"/>
            <a:r>
              <a:rPr lang="es-CO" sz="1400" dirty="0">
                <a:solidFill>
                  <a:schemeClr val="tx2"/>
                </a:solidFill>
                <a:latin typeface="Arial Narrow" panose="020B0606020202030204" pitchFamily="34" charset="0"/>
              </a:rPr>
              <a:t>40</a:t>
            </a:r>
          </a:p>
          <a:p>
            <a:pPr algn="ctr"/>
            <a:r>
              <a:rPr lang="es-CO" sz="1400" b="1" dirty="0">
                <a:solidFill>
                  <a:schemeClr val="tx2"/>
                </a:solidFill>
                <a:latin typeface="Arial Narrow" panose="020B0606020202030204" pitchFamily="34" charset="0"/>
              </a:rPr>
              <a:t>$10,047</a:t>
            </a:r>
          </a:p>
        </p:txBody>
      </p:sp>
      <p:sp>
        <p:nvSpPr>
          <p:cNvPr id="22" name="CuadroTexto 21"/>
          <p:cNvSpPr txBox="1"/>
          <p:nvPr/>
        </p:nvSpPr>
        <p:spPr>
          <a:xfrm>
            <a:off x="7283785" y="4641066"/>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62</a:t>
            </a:r>
            <a:endParaRPr lang="es-CO" sz="1400"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120</a:t>
            </a:r>
            <a:endParaRPr lang="es-CO" sz="1400" dirty="0">
              <a:solidFill>
                <a:schemeClr val="tx2"/>
              </a:solidFill>
              <a:latin typeface="Arial Narrow" panose="020B0606020202030204" pitchFamily="34" charset="0"/>
            </a:endParaRPr>
          </a:p>
          <a:p>
            <a:pPr algn="ctr"/>
            <a:r>
              <a:rPr lang="es-CO" sz="1400" b="1" dirty="0">
                <a:solidFill>
                  <a:schemeClr val="tx2"/>
                </a:solidFill>
                <a:latin typeface="Arial Narrow" panose="020B0606020202030204" pitchFamily="34" charset="0"/>
              </a:rPr>
              <a:t>$33.175</a:t>
            </a:r>
          </a:p>
        </p:txBody>
      </p:sp>
      <p:sp>
        <p:nvSpPr>
          <p:cNvPr id="11" name="CuadroTexto 10"/>
          <p:cNvSpPr txBox="1"/>
          <p:nvPr/>
        </p:nvSpPr>
        <p:spPr>
          <a:xfrm>
            <a:off x="2103040" y="4335275"/>
            <a:ext cx="2622678" cy="261610"/>
          </a:xfrm>
          <a:prstGeom prst="rect">
            <a:avLst/>
          </a:prstGeom>
          <a:noFill/>
        </p:spPr>
        <p:txBody>
          <a:bodyPr wrap="square" rtlCol="0">
            <a:spAutoFit/>
          </a:bodyPr>
          <a:lstStyle/>
          <a:p>
            <a:r>
              <a:rPr lang="es-CO" sz="1100" i="1" dirty="0">
                <a:solidFill>
                  <a:schemeClr val="accent1">
                    <a:lumMod val="75000"/>
                  </a:schemeClr>
                </a:solidFill>
              </a:rPr>
              <a:t>Datos a corte  28 de agosto 17 </a:t>
            </a:r>
          </a:p>
        </p:txBody>
      </p:sp>
      <p:sp>
        <p:nvSpPr>
          <p:cNvPr id="16" name="Rectángulo 15"/>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1" name="CuadroTexto 20"/>
          <p:cNvSpPr txBox="1"/>
          <p:nvPr/>
        </p:nvSpPr>
        <p:spPr>
          <a:xfrm>
            <a:off x="4725718" y="6087903"/>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25" name="CuadroTexto 24"/>
          <p:cNvSpPr txBox="1"/>
          <p:nvPr/>
        </p:nvSpPr>
        <p:spPr>
          <a:xfrm>
            <a:off x="8570069" y="4616741"/>
            <a:ext cx="1442509" cy="461665"/>
          </a:xfrm>
          <a:prstGeom prst="rect">
            <a:avLst/>
          </a:prstGeom>
          <a:solidFill>
            <a:schemeClr val="bg1">
              <a:lumMod val="95000"/>
            </a:schemeClr>
          </a:solidFill>
        </p:spPr>
        <p:txBody>
          <a:bodyPr wrap="square" rtlCol="0">
            <a:spAutoFit/>
          </a:bodyPr>
          <a:lstStyle/>
          <a:p>
            <a:pPr algn="ctr"/>
            <a:r>
              <a:rPr lang="es-CO" sz="1200" b="1" dirty="0">
                <a:solidFill>
                  <a:schemeClr val="tx2"/>
                </a:solidFill>
                <a:latin typeface="Arial Narrow" panose="020B0606020202030204" pitchFamily="34" charset="0"/>
              </a:rPr>
              <a:t>1 Semestre 2017: $28.933</a:t>
            </a:r>
          </a:p>
        </p:txBody>
      </p:sp>
      <p:sp>
        <p:nvSpPr>
          <p:cNvPr id="27" name="CuadroTexto 26"/>
          <p:cNvSpPr txBox="1"/>
          <p:nvPr/>
        </p:nvSpPr>
        <p:spPr>
          <a:xfrm>
            <a:off x="8570069" y="5523691"/>
            <a:ext cx="1442509"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Puja 8 </a:t>
            </a:r>
            <a:r>
              <a:rPr lang="es-CO" sz="1200" b="1" dirty="0" err="1">
                <a:solidFill>
                  <a:schemeClr val="tx2"/>
                </a:solidFill>
                <a:latin typeface="Arial Narrow" panose="020B0606020202030204" pitchFamily="34" charset="0"/>
              </a:rPr>
              <a:t>F.M.I</a:t>
            </a:r>
            <a:r>
              <a:rPr lang="es-CO" sz="1200" b="1" dirty="0">
                <a:solidFill>
                  <a:schemeClr val="tx2"/>
                </a:solidFill>
                <a:latin typeface="Arial Narrow" panose="020B0606020202030204" pitchFamily="34" charset="0"/>
              </a:rPr>
              <a:t>: $ 813</a:t>
            </a:r>
          </a:p>
        </p:txBody>
      </p:sp>
      <p:sp>
        <p:nvSpPr>
          <p:cNvPr id="3" name="Cerrar llave 2"/>
          <p:cNvSpPr/>
          <p:nvPr/>
        </p:nvSpPr>
        <p:spPr>
          <a:xfrm rot="5400000">
            <a:off x="5822493" y="4723840"/>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8" name="CuadroTexto 27"/>
          <p:cNvSpPr txBox="1"/>
          <p:nvPr/>
        </p:nvSpPr>
        <p:spPr>
          <a:xfrm>
            <a:off x="7451375" y="6114395"/>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20% Avance meta.</a:t>
            </a:r>
          </a:p>
        </p:txBody>
      </p:sp>
      <p:sp>
        <p:nvSpPr>
          <p:cNvPr id="29" name="Cerrar llave 28"/>
          <p:cNvSpPr/>
          <p:nvPr/>
        </p:nvSpPr>
        <p:spPr>
          <a:xfrm rot="5400000">
            <a:off x="8549036" y="4607616"/>
            <a:ext cx="198291" cy="272879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0" name="CuadroTexto 19"/>
          <p:cNvSpPr txBox="1"/>
          <p:nvPr/>
        </p:nvSpPr>
        <p:spPr>
          <a:xfrm>
            <a:off x="8570065" y="5167257"/>
            <a:ext cx="1442513" cy="276999"/>
          </a:xfrm>
          <a:prstGeom prst="rect">
            <a:avLst/>
          </a:prstGeom>
          <a:solidFill>
            <a:schemeClr val="bg1">
              <a:lumMod val="95000"/>
            </a:schemeClr>
          </a:solidFill>
        </p:spPr>
        <p:txBody>
          <a:bodyPr wrap="square" rtlCol="0">
            <a:spAutoFit/>
          </a:bodyPr>
          <a:lstStyle/>
          <a:p>
            <a:r>
              <a:rPr lang="es-CO" sz="1200" b="1" dirty="0">
                <a:solidFill>
                  <a:schemeClr val="tx2"/>
                </a:solidFill>
                <a:latin typeface="Arial Narrow" panose="020B0606020202030204" pitchFamily="34" charset="0"/>
              </a:rPr>
              <a:t>Agos. 2017:$4.242</a:t>
            </a:r>
          </a:p>
        </p:txBody>
      </p:sp>
      <p:pic>
        <p:nvPicPr>
          <p:cNvPr id="5" name="Imagen 4"/>
          <p:cNvPicPr>
            <a:picLocks noChangeAspect="1"/>
          </p:cNvPicPr>
          <p:nvPr/>
        </p:nvPicPr>
        <p:blipFill>
          <a:blip r:embed="rId4"/>
          <a:stretch>
            <a:fillRect/>
          </a:stretch>
        </p:blipFill>
        <p:spPr>
          <a:xfrm>
            <a:off x="2173533" y="1207565"/>
            <a:ext cx="7836413" cy="3065460"/>
          </a:xfrm>
          <a:prstGeom prst="rect">
            <a:avLst/>
          </a:prstGeom>
        </p:spPr>
      </p:pic>
    </p:spTree>
    <p:extLst>
      <p:ext uri="{BB962C8B-B14F-4D97-AF65-F5344CB8AC3E}">
        <p14:creationId xmlns:p14="http://schemas.microsoft.com/office/powerpoint/2010/main" val="22702781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 y="-2"/>
            <a:ext cx="12191998"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graphicFrame>
        <p:nvGraphicFramePr>
          <p:cNvPr id="6" name="Gráfico 5">
            <a:extLst>
              <a:ext uri="{FF2B5EF4-FFF2-40B4-BE49-F238E27FC236}">
                <a16:creationId xmlns:a16="http://schemas.microsoft.com/office/drawing/2014/main" id="{00000000-0008-0000-0000-000003000000}"/>
              </a:ext>
            </a:extLst>
          </p:cNvPr>
          <p:cNvGraphicFramePr>
            <a:graphicFrameLocks/>
          </p:cNvGraphicFramePr>
          <p:nvPr>
            <p:extLst/>
          </p:nvPr>
        </p:nvGraphicFramePr>
        <p:xfrm>
          <a:off x="1647825" y="2057400"/>
          <a:ext cx="889635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ángulo 6"/>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6865284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 y="-15"/>
            <a:ext cx="12191998"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( 24 UNID. $137.251</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pic>
        <p:nvPicPr>
          <p:cNvPr id="5" name="Imagen 4"/>
          <p:cNvPicPr>
            <a:picLocks noChangeAspect="1"/>
          </p:cNvPicPr>
          <p:nvPr/>
        </p:nvPicPr>
        <p:blipFill>
          <a:blip r:embed="rId4"/>
          <a:stretch>
            <a:fillRect/>
          </a:stretch>
        </p:blipFill>
        <p:spPr>
          <a:xfrm>
            <a:off x="1640681" y="787201"/>
            <a:ext cx="8884445" cy="5664598"/>
          </a:xfrm>
          <a:prstGeom prst="rect">
            <a:avLst/>
          </a:prstGeom>
        </p:spPr>
      </p:pic>
      <p:sp>
        <p:nvSpPr>
          <p:cNvPr id="7" name="Rectángulo 6"/>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8664638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 y="-15"/>
            <a:ext cx="12191998"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( 24 UNID. $137.251)</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pic>
        <p:nvPicPr>
          <p:cNvPr id="2" name="Imagen 1"/>
          <p:cNvPicPr>
            <a:picLocks noChangeAspect="1"/>
          </p:cNvPicPr>
          <p:nvPr/>
        </p:nvPicPr>
        <p:blipFill>
          <a:blip r:embed="rId4"/>
          <a:stretch>
            <a:fillRect/>
          </a:stretch>
        </p:blipFill>
        <p:spPr>
          <a:xfrm>
            <a:off x="1733551" y="548049"/>
            <a:ext cx="8772525" cy="5895253"/>
          </a:xfrm>
          <a:prstGeom prst="rect">
            <a:avLst/>
          </a:prstGeom>
        </p:spPr>
      </p:pic>
      <p:sp>
        <p:nvSpPr>
          <p:cNvPr id="11" name="Rectángulo 10"/>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1318044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GESTION COMERCIAL INMUEBLES – TOP ( 24 UNID. $137.251</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3" name="CuadroTexto 2"/>
          <p:cNvSpPr txBox="1"/>
          <p:nvPr/>
        </p:nvSpPr>
        <p:spPr>
          <a:xfrm>
            <a:off x="1640682" y="4106936"/>
            <a:ext cx="8542045" cy="276999"/>
          </a:xfrm>
          <a:prstGeom prst="rect">
            <a:avLst/>
          </a:prstGeom>
          <a:solidFill>
            <a:srgbClr val="00FF00"/>
          </a:solidFill>
        </p:spPr>
        <p:txBody>
          <a:bodyPr wrap="square" rtlCol="0">
            <a:spAutoFit/>
          </a:bodyPr>
          <a:lstStyle/>
          <a:p>
            <a:r>
              <a:rPr lang="es-CO" sz="1200" dirty="0"/>
              <a:t>$124,586   (Alta probabilidad de venta) (14 UNIDADES COMERCIALES )</a:t>
            </a:r>
            <a:endParaRPr lang="es-CO" sz="1000" dirty="0"/>
          </a:p>
        </p:txBody>
      </p:sp>
      <p:pic>
        <p:nvPicPr>
          <p:cNvPr id="2" name="Imagen 1"/>
          <p:cNvPicPr>
            <a:picLocks noChangeAspect="1"/>
          </p:cNvPicPr>
          <p:nvPr/>
        </p:nvPicPr>
        <p:blipFill>
          <a:blip r:embed="rId4"/>
          <a:stretch>
            <a:fillRect/>
          </a:stretch>
        </p:blipFill>
        <p:spPr>
          <a:xfrm>
            <a:off x="1640681" y="1460565"/>
            <a:ext cx="8934286" cy="2301811"/>
          </a:xfrm>
          <a:prstGeom prst="rect">
            <a:avLst/>
          </a:prstGeom>
        </p:spPr>
      </p:pic>
      <p:sp>
        <p:nvSpPr>
          <p:cNvPr id="11" name="Rectángulo 10"/>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10229160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3920946" y="2279557"/>
            <a:ext cx="4708704" cy="7212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0" y="-15"/>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GESTIÓN COMERCIAL INMUEBLES - TOP.</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5" name="Rectángulo redondeado 4"/>
          <p:cNvSpPr/>
          <p:nvPr/>
        </p:nvSpPr>
        <p:spPr>
          <a:xfrm>
            <a:off x="2772942" y="1796460"/>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Ventas a agosto 2017</a:t>
            </a:r>
          </a:p>
          <a:p>
            <a:pPr algn="ctr"/>
            <a:r>
              <a:rPr lang="es-CO" sz="1400" dirty="0">
                <a:solidFill>
                  <a:schemeClr val="accent1">
                    <a:lumMod val="75000"/>
                  </a:schemeClr>
                </a:solidFill>
              </a:rPr>
              <a:t>$</a:t>
            </a:r>
            <a:r>
              <a:rPr lang="es-CO" sz="1400" b="1" dirty="0">
                <a:solidFill>
                  <a:schemeClr val="tx2"/>
                </a:solidFill>
                <a:latin typeface="Arial Narrow" panose="020B0606020202030204" pitchFamily="34" charset="0"/>
              </a:rPr>
              <a:t> </a:t>
            </a:r>
            <a:r>
              <a:rPr lang="es-CO" sz="1400" dirty="0">
                <a:solidFill>
                  <a:schemeClr val="tx2"/>
                </a:solidFill>
                <a:latin typeface="Arial Narrow" panose="020B0606020202030204" pitchFamily="34" charset="0"/>
              </a:rPr>
              <a:t>33.175</a:t>
            </a:r>
            <a:endParaRPr lang="es-CO" sz="1400" dirty="0">
              <a:solidFill>
                <a:schemeClr val="accent1">
                  <a:lumMod val="75000"/>
                </a:schemeClr>
              </a:solidFill>
            </a:endParaRPr>
          </a:p>
        </p:txBody>
      </p:sp>
      <p:sp>
        <p:nvSpPr>
          <p:cNvPr id="16" name="Rectángulo redondeado 15"/>
          <p:cNvSpPr/>
          <p:nvPr/>
        </p:nvSpPr>
        <p:spPr>
          <a:xfrm>
            <a:off x="4932710" y="1800222"/>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Inmuebles TOP con alta probabilidad de venta</a:t>
            </a:r>
          </a:p>
          <a:p>
            <a:pPr algn="ctr"/>
            <a:r>
              <a:rPr lang="es-CO" sz="1400" dirty="0">
                <a:solidFill>
                  <a:schemeClr val="tx2"/>
                </a:solidFill>
              </a:rPr>
              <a:t>$ 137.251</a:t>
            </a:r>
          </a:p>
        </p:txBody>
      </p:sp>
      <p:sp>
        <p:nvSpPr>
          <p:cNvPr id="17" name="Rectángulo redondeado 16"/>
          <p:cNvSpPr/>
          <p:nvPr/>
        </p:nvSpPr>
        <p:spPr>
          <a:xfrm>
            <a:off x="7092478" y="1796459"/>
            <a:ext cx="1740919" cy="156738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accent1">
                    <a:lumMod val="75000"/>
                  </a:schemeClr>
                </a:solidFill>
              </a:rPr>
              <a:t>Resultado</a:t>
            </a:r>
          </a:p>
          <a:p>
            <a:pPr algn="ctr"/>
            <a:r>
              <a:rPr lang="es-CO" sz="1400" dirty="0">
                <a:solidFill>
                  <a:schemeClr val="accent1">
                    <a:lumMod val="75000"/>
                  </a:schemeClr>
                </a:solidFill>
              </a:rPr>
              <a:t>$ 170.426</a:t>
            </a:r>
          </a:p>
        </p:txBody>
      </p:sp>
      <p:sp>
        <p:nvSpPr>
          <p:cNvPr id="20" name="CuadroTexto 19"/>
          <p:cNvSpPr txBox="1"/>
          <p:nvPr/>
        </p:nvSpPr>
        <p:spPr>
          <a:xfrm>
            <a:off x="2127809" y="1107583"/>
            <a:ext cx="783400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Proyección ventas segundo semestre 2017 </a:t>
            </a:r>
          </a:p>
        </p:txBody>
      </p:sp>
      <p:sp>
        <p:nvSpPr>
          <p:cNvPr id="24" name="CuadroTexto 23"/>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22" name="Elipse 21"/>
          <p:cNvSpPr/>
          <p:nvPr/>
        </p:nvSpPr>
        <p:spPr>
          <a:xfrm>
            <a:off x="2533206" y="5056131"/>
            <a:ext cx="1058338" cy="373487"/>
          </a:xfrm>
          <a:prstGeom prst="ellipse">
            <a:avLst/>
          </a:prstGeom>
          <a:solidFill>
            <a:schemeClr val="tx2">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1100" b="1" dirty="0">
                <a:solidFill>
                  <a:schemeClr val="bg1"/>
                </a:solidFill>
              </a:rPr>
              <a:t>57.9%</a:t>
            </a:r>
          </a:p>
        </p:txBody>
      </p:sp>
      <p:pic>
        <p:nvPicPr>
          <p:cNvPr id="2" name="Imagen 1"/>
          <p:cNvPicPr>
            <a:picLocks noChangeAspect="1"/>
          </p:cNvPicPr>
          <p:nvPr/>
        </p:nvPicPr>
        <p:blipFill>
          <a:blip r:embed="rId4"/>
          <a:stretch>
            <a:fillRect/>
          </a:stretch>
        </p:blipFill>
        <p:spPr>
          <a:xfrm>
            <a:off x="3703778" y="3858494"/>
            <a:ext cx="4193895" cy="2381625"/>
          </a:xfrm>
          <a:prstGeom prst="rect">
            <a:avLst/>
          </a:prstGeom>
        </p:spPr>
      </p:pic>
      <p:sp>
        <p:nvSpPr>
          <p:cNvPr id="15" name="Rectángulo 14"/>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6110823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 y="-2"/>
            <a:ext cx="12191998"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LOTE CASTILLA - MEDELLIN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3" name="CuadroTexto 32"/>
          <p:cNvSpPr txBox="1"/>
          <p:nvPr/>
        </p:nvSpPr>
        <p:spPr>
          <a:xfrm>
            <a:off x="1745226" y="3072242"/>
            <a:ext cx="6019031" cy="338554"/>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endParaRPr lang="es-CO" b="0" dirty="0"/>
          </a:p>
        </p:txBody>
      </p:sp>
      <p:graphicFrame>
        <p:nvGraphicFramePr>
          <p:cNvPr id="11" name="Tabla 5"/>
          <p:cNvGraphicFramePr>
            <a:graphicFrameLocks noGrp="1"/>
          </p:cNvGraphicFramePr>
          <p:nvPr>
            <p:extLst/>
          </p:nvPr>
        </p:nvGraphicFramePr>
        <p:xfrm>
          <a:off x="1801031" y="4503759"/>
          <a:ext cx="4486041" cy="1897043"/>
        </p:xfrm>
        <a:graphic>
          <a:graphicData uri="http://schemas.openxmlformats.org/drawingml/2006/table">
            <a:tbl>
              <a:tblPr firstRow="1" firstCol="1" bandRow="1" bandCol="1">
                <a:tableStyleId>{5C22544A-7EE6-4342-B048-85BDC9FD1C3A}</a:tableStyleId>
              </a:tblPr>
              <a:tblGrid>
                <a:gridCol w="1228733">
                  <a:extLst>
                    <a:ext uri="{9D8B030D-6E8A-4147-A177-3AD203B41FA5}">
                      <a16:colId xmlns:a16="http://schemas.microsoft.com/office/drawing/2014/main" val="20000"/>
                    </a:ext>
                  </a:extLst>
                </a:gridCol>
                <a:gridCol w="1548726">
                  <a:extLst>
                    <a:ext uri="{9D8B030D-6E8A-4147-A177-3AD203B41FA5}">
                      <a16:colId xmlns:a16="http://schemas.microsoft.com/office/drawing/2014/main" val="20001"/>
                    </a:ext>
                  </a:extLst>
                </a:gridCol>
                <a:gridCol w="1708582">
                  <a:extLst>
                    <a:ext uri="{9D8B030D-6E8A-4147-A177-3AD203B41FA5}">
                      <a16:colId xmlns:a16="http://schemas.microsoft.com/office/drawing/2014/main" val="20002"/>
                    </a:ext>
                  </a:extLst>
                </a:gridCol>
              </a:tblGrid>
              <a:tr h="256324">
                <a:tc rowSpan="6">
                  <a:txBody>
                    <a:bodyPr/>
                    <a:lstStyle/>
                    <a:p>
                      <a:pPr algn="ctr">
                        <a:spcAft>
                          <a:spcPts val="0"/>
                        </a:spcAft>
                      </a:pPr>
                      <a:r>
                        <a:rPr lang="es-CO" sz="1100" dirty="0">
                          <a:effectLst/>
                          <a:latin typeface="Arial Narrow" panose="020B0606020202030204" pitchFamily="34" charset="0"/>
                          <a:ea typeface="Times New Roman" panose="02020603050405020304" pitchFamily="18" charset="0"/>
                        </a:rPr>
                        <a:t>Identificación</a:t>
                      </a:r>
                      <a:r>
                        <a:rPr lang="es-CO" sz="1100" baseline="0" dirty="0">
                          <a:effectLst/>
                          <a:latin typeface="Arial Narrow" panose="020B0606020202030204" pitchFamily="34" charset="0"/>
                          <a:ea typeface="Times New Roman" panose="02020603050405020304" pitchFamily="18" charset="0"/>
                        </a:rPr>
                        <a:t> de los bienes</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Matrícula Inmobiliaria N°</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890395" algn="l"/>
                          <a:tab pos="4324350" algn="l"/>
                          <a:tab pos="4533900" algn="l"/>
                        </a:tabLst>
                      </a:pPr>
                      <a:r>
                        <a:rPr lang="es-ES" sz="1100" b="1" kern="1200" dirty="0">
                          <a:solidFill>
                            <a:schemeClr val="lt1"/>
                          </a:solidFill>
                          <a:effectLst/>
                          <a:latin typeface="Arial Narrow" panose="020B0606020202030204" pitchFamily="34" charset="0"/>
                          <a:ea typeface="+mn-ea"/>
                          <a:cs typeface="+mn-cs"/>
                        </a:rPr>
                        <a:t>01N-75611</a:t>
                      </a:r>
                      <a:endParaRPr lang="es-CO" sz="1100" b="1" kern="1200" dirty="0">
                        <a:solidFill>
                          <a:schemeClr val="lt1"/>
                        </a:solidFill>
                        <a:effectLst/>
                        <a:latin typeface="Arial Narrow" panose="020B0606020202030204" pitchFamily="34" charset="0"/>
                        <a:ea typeface="+mn-ea"/>
                        <a:cs typeface="+mn-cs"/>
                      </a:endParaRPr>
                    </a:p>
                  </a:txBody>
                  <a:tcPr marL="68580" marR="68580" marT="0" marB="0" anchor="ctr"/>
                </a:tc>
                <a:extLst>
                  <a:ext uri="{0D108BD9-81ED-4DB2-BD59-A6C34878D82A}">
                    <a16:rowId xmlns:a16="http://schemas.microsoft.com/office/drawing/2014/main" val="10001"/>
                  </a:ext>
                </a:extLst>
              </a:tr>
              <a:tr h="259735">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Departamento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890395" algn="l"/>
                          <a:tab pos="4324350" algn="l"/>
                          <a:tab pos="4533900" algn="l"/>
                        </a:tabLst>
                      </a:pPr>
                      <a:r>
                        <a:rPr lang="es-ES" sz="1100" dirty="0">
                          <a:effectLst/>
                          <a:latin typeface="Arial Narrow" panose="020B0606020202030204" pitchFamily="34" charset="0"/>
                          <a:ea typeface="Times New Roman" panose="02020603050405020304" pitchFamily="18" charset="0"/>
                        </a:rPr>
                        <a:t>Antioquía</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59735">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Municipio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MX" sz="1100" dirty="0">
                          <a:effectLst/>
                          <a:latin typeface="Arial Narrow" panose="020B0606020202030204" pitchFamily="34" charset="0"/>
                          <a:ea typeface="+mn-ea"/>
                        </a:rPr>
                        <a:t>Medellín</a:t>
                      </a:r>
                      <a:r>
                        <a:rPr lang="es-MX" sz="1100" baseline="0" dirty="0">
                          <a:effectLst/>
                          <a:latin typeface="Arial Narrow" panose="020B0606020202030204" pitchFamily="34" charset="0"/>
                          <a:ea typeface="+mn-ea"/>
                        </a:rPr>
                        <a:t> </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57047">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Dirección del Inmueble</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Calle 113A # 64C - 03</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15533">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Tipo de Predio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MX" sz="1100" dirty="0">
                          <a:effectLst/>
                          <a:latin typeface="Arial Narrow" panose="020B0606020202030204" pitchFamily="34" charset="0"/>
                        </a:rPr>
                        <a:t>Urbano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15533">
                <a:tc vMerge="1">
                  <a:txBody>
                    <a:bodyPr/>
                    <a:lstStyle/>
                    <a:p>
                      <a:pPr algn="ctr">
                        <a:spcAft>
                          <a:spcPts val="0"/>
                        </a:spcAft>
                      </a:pPr>
                      <a:endParaRPr lang="es-C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algn="just">
                        <a:spcAft>
                          <a:spcPts val="0"/>
                        </a:spcAft>
                        <a:tabLst>
                          <a:tab pos="1620520" algn="l"/>
                          <a:tab pos="1890395" algn="l"/>
                          <a:tab pos="4324350" algn="l"/>
                          <a:tab pos="4533900" algn="l"/>
                        </a:tabLst>
                      </a:pPr>
                      <a:r>
                        <a:rPr lang="es-MX" sz="1100" dirty="0">
                          <a:effectLst/>
                          <a:latin typeface="Arial Narrow" panose="020B0606020202030204" pitchFamily="34" charset="0"/>
                        </a:rPr>
                        <a:t>Área de Terreno</a:t>
                      </a:r>
                      <a:endParaRPr lang="es-CO" sz="110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0" algn="ctr">
                        <a:spcAft>
                          <a:spcPts val="0"/>
                        </a:spcAft>
                        <a:tabLst>
                          <a:tab pos="1620520" algn="l"/>
                          <a:tab pos="1890395" algn="l"/>
                          <a:tab pos="4324350" algn="l"/>
                          <a:tab pos="4533900" algn="l"/>
                        </a:tabLst>
                      </a:pPr>
                      <a:r>
                        <a:rPr lang="es-ES" sz="1100" kern="1200" dirty="0">
                          <a:solidFill>
                            <a:schemeClr val="dk1"/>
                          </a:solidFill>
                          <a:effectLst/>
                          <a:latin typeface="Arial Narrow" panose="020B0606020202030204" pitchFamily="34" charset="0"/>
                          <a:ea typeface="+mn-ea"/>
                          <a:cs typeface="+mn-cs"/>
                        </a:rPr>
                        <a:t>72.772,49 </a:t>
                      </a:r>
                      <a:r>
                        <a:rPr lang="es-ES" sz="1100" kern="1200" dirty="0" err="1">
                          <a:solidFill>
                            <a:schemeClr val="dk1"/>
                          </a:solidFill>
                          <a:effectLst/>
                          <a:latin typeface="Arial Narrow" panose="020B0606020202030204" pitchFamily="34" charset="0"/>
                          <a:ea typeface="+mn-ea"/>
                          <a:cs typeface="+mn-cs"/>
                        </a:rPr>
                        <a:t>mts</a:t>
                      </a:r>
                      <a:r>
                        <a:rPr lang="es-ES" sz="1100" kern="1200" dirty="0">
                          <a:solidFill>
                            <a:schemeClr val="dk1"/>
                          </a:solidFill>
                          <a:effectLst/>
                          <a:latin typeface="Arial Narrow" panose="020B0606020202030204" pitchFamily="34" charset="0"/>
                          <a:ea typeface="+mn-ea"/>
                          <a:cs typeface="+mn-cs"/>
                        </a:rPr>
                        <a:t>.</a:t>
                      </a:r>
                      <a:endParaRPr lang="es-CO" sz="1100" kern="1200" dirty="0">
                        <a:solidFill>
                          <a:schemeClr val="dk1"/>
                        </a:solidFill>
                        <a:effectLst/>
                        <a:latin typeface="Arial Narrow" panose="020B0606020202030204" pitchFamily="34" charset="0"/>
                        <a:ea typeface="+mn-ea"/>
                        <a:cs typeface="+mn-cs"/>
                      </a:endParaRPr>
                    </a:p>
                  </a:txBody>
                  <a:tcPr marL="68580" marR="68580" marT="0" marB="0" anchor="ctr"/>
                </a:tc>
                <a:extLst>
                  <a:ext uri="{0D108BD9-81ED-4DB2-BD59-A6C34878D82A}">
                    <a16:rowId xmlns:a16="http://schemas.microsoft.com/office/drawing/2014/main" val="10007"/>
                  </a:ext>
                </a:extLst>
              </a:tr>
              <a:tr h="217603">
                <a:tc rowSpan="2">
                  <a:txBody>
                    <a:bodyPr/>
                    <a:lstStyle/>
                    <a:p>
                      <a:pPr algn="ctr">
                        <a:spcAft>
                          <a:spcPts val="0"/>
                        </a:spcAft>
                      </a:pPr>
                      <a:r>
                        <a:rPr lang="es-CO" sz="1100" b="1" kern="1200" dirty="0">
                          <a:solidFill>
                            <a:schemeClr val="lt1"/>
                          </a:solidFill>
                          <a:effectLst/>
                          <a:latin typeface="Arial Narrow" panose="020B0606020202030204" pitchFamily="34" charset="0"/>
                          <a:ea typeface="Times New Roman" panose="02020603050405020304" pitchFamily="18" charset="0"/>
                          <a:cs typeface="+mn-cs"/>
                        </a:rPr>
                        <a:t>Información Económica</a:t>
                      </a:r>
                    </a:p>
                  </a:txBody>
                  <a:tcPr marL="68580" marR="68580" marT="0" marB="0" anchor="ctr"/>
                </a:tc>
                <a:tc>
                  <a:txBody>
                    <a:bodyPr/>
                    <a:lstStyle/>
                    <a:p>
                      <a:pPr marL="0" algn="just">
                        <a:spcAft>
                          <a:spcPts val="0"/>
                        </a:spcAft>
                        <a:tabLst>
                          <a:tab pos="1620520" algn="l"/>
                          <a:tab pos="1890395" algn="l"/>
                          <a:tab pos="4324350" algn="l"/>
                          <a:tab pos="4533900" algn="l"/>
                        </a:tabLst>
                      </a:pPr>
                      <a:r>
                        <a:rPr lang="es-CO" sz="1100" kern="1200" dirty="0">
                          <a:solidFill>
                            <a:schemeClr val="dk1"/>
                          </a:solidFill>
                          <a:effectLst/>
                          <a:latin typeface="Arial Narrow" panose="020B0606020202030204" pitchFamily="34" charset="0"/>
                          <a:ea typeface="+mn-ea"/>
                          <a:cs typeface="+mn-cs"/>
                        </a:rPr>
                        <a:t>Avalúo Catastral</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$9.3163.588.000 *</a:t>
                      </a:r>
                    </a:p>
                  </a:txBody>
                  <a:tcPr marL="68580" marR="68580" marT="0" marB="0" anchor="ctr"/>
                </a:tc>
                <a:extLst>
                  <a:ext uri="{0D108BD9-81ED-4DB2-BD59-A6C34878D82A}">
                    <a16:rowId xmlns:a16="http://schemas.microsoft.com/office/drawing/2014/main" val="10009"/>
                  </a:ext>
                </a:extLst>
              </a:tr>
              <a:tr h="215533">
                <a:tc vMerge="1">
                  <a:txBody>
                    <a:bodyPr/>
                    <a:lstStyle/>
                    <a:p>
                      <a:endParaRPr lang="es-CO"/>
                    </a:p>
                  </a:txBody>
                  <a:tcPr/>
                </a:tc>
                <a:tc>
                  <a:txBody>
                    <a:bodyPr/>
                    <a:lstStyle/>
                    <a:p>
                      <a:pPr marL="0" algn="just">
                        <a:spcAft>
                          <a:spcPts val="0"/>
                        </a:spcAft>
                        <a:tabLst>
                          <a:tab pos="1620520" algn="l"/>
                          <a:tab pos="1890395" algn="l"/>
                          <a:tab pos="4324350" algn="l"/>
                          <a:tab pos="4533900" algn="l"/>
                        </a:tabLst>
                      </a:pPr>
                      <a:r>
                        <a:rPr lang="es-CO" sz="1100" kern="1200" dirty="0">
                          <a:solidFill>
                            <a:schemeClr val="dk1"/>
                          </a:solidFill>
                          <a:effectLst/>
                          <a:latin typeface="Arial Narrow" panose="020B0606020202030204" pitchFamily="34" charset="0"/>
                          <a:ea typeface="+mn-ea"/>
                          <a:cs typeface="+mn-cs"/>
                        </a:rPr>
                        <a:t>Avalúo Comercial</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1620520" algn="l"/>
                          <a:tab pos="1890395" algn="l"/>
                          <a:tab pos="4324350" algn="l"/>
                          <a:tab pos="4533900" algn="l"/>
                        </a:tabLst>
                        <a:defRPr/>
                      </a:pPr>
                      <a:r>
                        <a:rPr lang="es-CO" sz="1100" kern="1200" dirty="0">
                          <a:solidFill>
                            <a:schemeClr val="dk1"/>
                          </a:solidFill>
                          <a:effectLst/>
                          <a:latin typeface="Arial Narrow" panose="020B0606020202030204" pitchFamily="34" charset="0"/>
                          <a:ea typeface="+mn-ea"/>
                          <a:cs typeface="+mn-cs"/>
                        </a:rPr>
                        <a:t>$ 62.000.000.000**</a:t>
                      </a:r>
                    </a:p>
                  </a:txBody>
                  <a:tcPr marL="68580" marR="68580" marT="0" marB="0" anchor="ctr"/>
                </a:tc>
                <a:extLst>
                  <a:ext uri="{0D108BD9-81ED-4DB2-BD59-A6C34878D82A}">
                    <a16:rowId xmlns:a16="http://schemas.microsoft.com/office/drawing/2014/main" val="10010"/>
                  </a:ext>
                </a:extLst>
              </a:tr>
            </a:tbl>
          </a:graphicData>
        </a:graphic>
      </p:graphicFrame>
      <p:sp>
        <p:nvSpPr>
          <p:cNvPr id="12" name="Rectángulo 15"/>
          <p:cNvSpPr/>
          <p:nvPr/>
        </p:nvSpPr>
        <p:spPr>
          <a:xfrm>
            <a:off x="882529" y="4295819"/>
            <a:ext cx="3057099" cy="261610"/>
          </a:xfrm>
          <a:prstGeom prst="rect">
            <a:avLst/>
          </a:prstGeom>
        </p:spPr>
        <p:txBody>
          <a:bodyPr wrap="square">
            <a:spAutoFit/>
          </a:bodyPr>
          <a:lstStyle/>
          <a:p>
            <a:pPr marL="457200" indent="449580"/>
            <a:r>
              <a:rPr lang="es-CO" sz="1100" b="1" i="1" dirty="0">
                <a:solidFill>
                  <a:srgbClr val="1F497D"/>
                </a:solidFill>
                <a:latin typeface="Aparajita" panose="020B0604020202020204" pitchFamily="34" charset="0"/>
                <a:ea typeface="Times New Roman" panose="02020603050405020304" pitchFamily="18" charset="0"/>
              </a:rPr>
              <a:t>Fuente:</a:t>
            </a:r>
            <a:r>
              <a:rPr lang="es-CO" sz="1100" i="1" dirty="0">
                <a:solidFill>
                  <a:srgbClr val="1F497D"/>
                </a:solidFill>
                <a:latin typeface="Aparajita" panose="020B0604020202020204" pitchFamily="34" charset="0"/>
                <a:ea typeface="Times New Roman" panose="02020603050405020304" pitchFamily="18" charset="0"/>
              </a:rPr>
              <a:t> portal Googlemaps</a:t>
            </a:r>
            <a:endParaRPr lang="es-CO" sz="1100" dirty="0">
              <a:latin typeface="Times New Roman" panose="02020603050405020304" pitchFamily="18" charset="0"/>
              <a:ea typeface="Times New Roman" panose="02020603050405020304" pitchFamily="18" charset="0"/>
            </a:endParaRPr>
          </a:p>
        </p:txBody>
      </p:sp>
      <p:sp>
        <p:nvSpPr>
          <p:cNvPr id="13" name="Rectángulo 27"/>
          <p:cNvSpPr/>
          <p:nvPr/>
        </p:nvSpPr>
        <p:spPr>
          <a:xfrm>
            <a:off x="6423547" y="4490049"/>
            <a:ext cx="4012442" cy="1384995"/>
          </a:xfrm>
          <a:prstGeom prst="rect">
            <a:avLst/>
          </a:prstGeom>
        </p:spPr>
        <p:txBody>
          <a:bodyPr wrap="square">
            <a:spAutoFit/>
          </a:bodyPr>
          <a:lstStyle/>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El inmueble denominado Lote Catilla está Ubicado en el Las Brisas – Castilla dela ciudad de Medellín, colindante </a:t>
            </a:r>
            <a:r>
              <a:rPr lang="es-ES" sz="1400" dirty="0">
                <a:latin typeface="Arial Narrow" panose="020B0606020202030204" pitchFamily="34" charset="0"/>
                <a:ea typeface="Times New Roman" panose="02020603050405020304" pitchFamily="18" charset="0"/>
                <a:cs typeface="Times New Roman" panose="02020603050405020304" pitchFamily="18" charset="0"/>
              </a:rPr>
              <a:t>por el oriente con la autopista norte, por el norte con el camino de Aruchenga en toda su extensión por el sur con el municipio de Medellín cuartel de carabineros por el occidente con el instituto de crédito territorial. </a:t>
            </a:r>
            <a:endParaRPr lang="es-CO" sz="1400" dirty="0">
              <a:latin typeface="Arial Narrow" panose="020B0606020202030204" pitchFamily="34" charset="0"/>
            </a:endParaRPr>
          </a:p>
        </p:txBody>
      </p:sp>
      <p:pic>
        <p:nvPicPr>
          <p:cNvPr id="14" name="Imagen 18" descr="cid:image001.jpg@01D2DEB3.6936B170"/>
          <p:cNvPicPr/>
          <p:nvPr/>
        </p:nvPicPr>
        <p:blipFill rotWithShape="1">
          <a:blip r:embed="rId4" r:link="rId5">
            <a:extLst>
              <a:ext uri="{28A0092B-C50C-407E-A947-70E740481C1C}">
                <a14:useLocalDpi xmlns:a14="http://schemas.microsoft.com/office/drawing/2010/main" val="0"/>
              </a:ext>
            </a:extLst>
          </a:blip>
          <a:srcRect l="7650" t="8679"/>
          <a:stretch>
            <a:fillRect/>
          </a:stretch>
        </p:blipFill>
        <p:spPr bwMode="auto">
          <a:xfrm>
            <a:off x="1801030" y="816899"/>
            <a:ext cx="8498481" cy="3478921"/>
          </a:xfrm>
          <a:prstGeom prst="rect">
            <a:avLst/>
          </a:prstGeom>
          <a:noFill/>
          <a:ln>
            <a:noFill/>
          </a:ln>
        </p:spPr>
      </p:pic>
      <p:sp>
        <p:nvSpPr>
          <p:cNvPr id="15" name="Rectángulo 28"/>
          <p:cNvSpPr/>
          <p:nvPr/>
        </p:nvSpPr>
        <p:spPr>
          <a:xfrm>
            <a:off x="6287071" y="6209620"/>
            <a:ext cx="4572000" cy="276999"/>
          </a:xfrm>
          <a:prstGeom prst="rect">
            <a:avLst/>
          </a:prstGeom>
        </p:spPr>
        <p:txBody>
          <a:bodyPr>
            <a:spAutoFit/>
          </a:bodyPr>
          <a:lstStyle/>
          <a:p>
            <a:r>
              <a:rPr lang="es-CO" sz="1200" b="1" i="1" dirty="0">
                <a:solidFill>
                  <a:srgbClr val="1F497D"/>
                </a:solidFill>
                <a:latin typeface="Aparajita" panose="020B0604020202020204" pitchFamily="34" charset="0"/>
                <a:ea typeface="Times New Roman" panose="02020603050405020304" pitchFamily="18" charset="0"/>
              </a:rPr>
              <a:t>   *    Fecha Avalúo Catastral: 01/01/2016 **  Fecha Avalúo Comercial: 15/05/2017</a:t>
            </a:r>
            <a:endParaRPr lang="es-CO" sz="1200" dirty="0">
              <a:latin typeface="Times New Roman" panose="02020603050405020304" pitchFamily="18" charset="0"/>
              <a:ea typeface="Times New Roman" panose="02020603050405020304" pitchFamily="18" charset="0"/>
            </a:endParaRPr>
          </a:p>
        </p:txBody>
      </p:sp>
      <p:sp>
        <p:nvSpPr>
          <p:cNvPr id="17" name="Rectángulo 16"/>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4447841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1999"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LOTE CASTILLA - MEDELLIN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Rectángulo 14"/>
          <p:cNvSpPr/>
          <p:nvPr/>
        </p:nvSpPr>
        <p:spPr>
          <a:xfrm>
            <a:off x="6790817" y="942952"/>
            <a:ext cx="3658617" cy="2893100"/>
          </a:xfrm>
          <a:prstGeom prst="rect">
            <a:avLst/>
          </a:prstGeom>
        </p:spPr>
        <p:txBody>
          <a:bodyPr wrap="square">
            <a:spAutoFit/>
          </a:bodyPr>
          <a:lstStyle/>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Fiscalía General de la Nación realiza la diligencia de secuestro el 29 de noviembre del año 2000 y deja en Administración de la DNE.</a:t>
            </a:r>
          </a:p>
          <a:p>
            <a:pPr marL="228600" indent="-228600" algn="just">
              <a:buFont typeface="+mj-lt"/>
              <a:buAutoNum type="arabicPeriod"/>
            </a:pPr>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El 24 de septiembre del año 2009, se declara la Extinción de Dominio a favor del FRISCO.</a:t>
            </a:r>
          </a:p>
          <a:p>
            <a:pPr marL="228600" indent="-228600" algn="just">
              <a:buFont typeface="+mj-lt"/>
              <a:buAutoNum type="arabicPeriod"/>
            </a:pPr>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En la realización del Avaluó Comercial se logra determinar que la norma urbanística  vigente para el lote, que refiere el acuerdo 048 de 2014, Plan de Ordenamiento Territorial de Medellín, ya existe la aprobación de un plan parcial, lo que beneficiará proyectos de viviendas VIS VIP y no VIS.</a:t>
            </a:r>
          </a:p>
        </p:txBody>
      </p:sp>
      <p:sp>
        <p:nvSpPr>
          <p:cNvPr id="15" name="Rectángulo 27"/>
          <p:cNvSpPr/>
          <p:nvPr/>
        </p:nvSpPr>
        <p:spPr>
          <a:xfrm>
            <a:off x="1640681" y="3947424"/>
            <a:ext cx="8808753" cy="2677656"/>
          </a:xfrm>
          <a:prstGeom prst="rect">
            <a:avLst/>
          </a:prstGeom>
        </p:spPr>
        <p:txBody>
          <a:bodyPr wrap="square">
            <a:spAutoFit/>
          </a:bodyPr>
          <a:lstStyle/>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Escuela Carlos Holguín Mallarino, ejerce ocupación y uso terreno (7) hectáreas. El lote acumula deuda impuesto predial de $3.400 millones.</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calidad de la ocupación de la Escuela, carece de alguna figura o mecanismo de administración para su tenencia y usufructo, en virtud a que no existe un acto administrativo mediante el cual se haya asignado a la Policía Nacional. </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CO" sz="1400" dirty="0">
                <a:latin typeface="Arial Narrow" panose="020B0606020202030204" pitchFamily="34" charset="0"/>
                <a:ea typeface="Times New Roman" panose="02020603050405020304" pitchFamily="18" charset="0"/>
                <a:cs typeface="Times New Roman" panose="02020603050405020304" pitchFamily="18" charset="0"/>
              </a:rPr>
              <a:t>la Policía Nacional, elevó solicitud que pretendía la de entrega del predio mediante las comunicaciones: E2010-2798 y E-2010-3977 del 15 de enero 2010; sobre las cuales la liquidada DNE dio respuesta mediante oficio S-2010-12865 del 1 de marzo de 2010; dirigido al Coronel Luis Eduardo Martínez Guzmán, negando tal pretensión.</a:t>
            </a:r>
          </a:p>
          <a:p>
            <a:pPr algn="just"/>
            <a:endParaRPr lang="es-ES" sz="14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es-ES" sz="1400" dirty="0">
                <a:latin typeface="Arial Narrow" panose="020B0606020202030204" pitchFamily="34" charset="0"/>
                <a:ea typeface="Times New Roman" panose="02020603050405020304" pitchFamily="18" charset="0"/>
                <a:cs typeface="Times New Roman" panose="02020603050405020304" pitchFamily="18" charset="0"/>
              </a:rPr>
              <a:t>La Escuela C.H.M, ha realizando construcciones: Almacén Intendencia, Cabaña director Escuela, Campo polígono, Aula provisional y Campo de Parada. </a:t>
            </a:r>
            <a:endParaRPr lang="es-CO" sz="140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18" name="Imagen 10"/>
          <p:cNvPicPr/>
          <p:nvPr/>
        </p:nvPicPr>
        <p:blipFill>
          <a:blip r:embed="rId4" cstate="print">
            <a:extLst>
              <a:ext uri="{28A0092B-C50C-407E-A947-70E740481C1C}">
                <a14:useLocalDpi xmlns:a14="http://schemas.microsoft.com/office/drawing/2010/main" val="0"/>
              </a:ext>
            </a:extLst>
          </a:blip>
          <a:stretch>
            <a:fillRect/>
          </a:stretch>
        </p:blipFill>
        <p:spPr>
          <a:xfrm>
            <a:off x="1640681" y="833768"/>
            <a:ext cx="5041636" cy="3113656"/>
          </a:xfrm>
          <a:prstGeom prst="rect">
            <a:avLst/>
          </a:prstGeom>
        </p:spPr>
      </p:pic>
      <p:sp>
        <p:nvSpPr>
          <p:cNvPr id="8" name="Rectángulo 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305511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14911</TotalTime>
  <Words>8134</Words>
  <Application>Microsoft Office PowerPoint</Application>
  <PresentationFormat>Panorámica</PresentationFormat>
  <Paragraphs>2791</Paragraphs>
  <Slides>89</Slides>
  <Notes>14</Notes>
  <HiddenSlides>12</HiddenSlides>
  <MMClips>0</MMClips>
  <ScaleCrop>false</ScaleCrop>
  <HeadingPairs>
    <vt:vector size="6" baseType="variant">
      <vt:variant>
        <vt:lpstr>Fuentes usadas</vt:lpstr>
      </vt:variant>
      <vt:variant>
        <vt:i4>17</vt:i4>
      </vt:variant>
      <vt:variant>
        <vt:lpstr>Tema</vt:lpstr>
      </vt:variant>
      <vt:variant>
        <vt:i4>5</vt:i4>
      </vt:variant>
      <vt:variant>
        <vt:lpstr>Títulos de diapositiva</vt:lpstr>
      </vt:variant>
      <vt:variant>
        <vt:i4>89</vt:i4>
      </vt:variant>
    </vt:vector>
  </HeadingPairs>
  <TitlesOfParts>
    <vt:vector size="111" baseType="lpstr">
      <vt:lpstr>ＭＳ Ｐゴシック</vt:lpstr>
      <vt:lpstr>Aharoni</vt:lpstr>
      <vt:lpstr>Aparajita</vt:lpstr>
      <vt:lpstr>Arial</vt:lpstr>
      <vt:lpstr>Arial Black</vt:lpstr>
      <vt:lpstr>Arial Narrow</vt:lpstr>
      <vt:lpstr>Calibri</vt:lpstr>
      <vt:lpstr>Calibri Light</vt:lpstr>
      <vt:lpstr>Lao UI</vt:lpstr>
      <vt:lpstr>Lato</vt:lpstr>
      <vt:lpstr>Lato Bold</vt:lpstr>
      <vt:lpstr>Lato Regular</vt:lpstr>
      <vt:lpstr>Lucida Bright</vt:lpstr>
      <vt:lpstr>Raleway</vt:lpstr>
      <vt:lpstr>source_sans_pro</vt:lpstr>
      <vt:lpstr>Times New Roman</vt:lpstr>
      <vt:lpstr>Wingdings</vt:lpstr>
      <vt:lpstr>Tema de Office</vt:lpstr>
      <vt:lpstr>1_Tema1</vt:lpstr>
      <vt:lpstr>Tema1</vt:lpstr>
      <vt:lpstr>2_Tema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Ajustes a Estructura</vt:lpstr>
      <vt:lpstr>Ajustes a Estructura</vt:lpstr>
      <vt:lpstr>Equipos de Trabajo - Recepción</vt:lpstr>
      <vt:lpstr>Perfiles y Presupuesto</vt:lpstr>
      <vt:lpstr>Presentación de PowerPoint</vt:lpstr>
      <vt:lpstr>Presentación de PowerPoint</vt:lpstr>
      <vt:lpstr>Presentación de PowerPoint</vt:lpstr>
      <vt:lpstr>Presentación de PowerPoint</vt:lpstr>
      <vt:lpstr>Ajustes a Estructura</vt:lpstr>
      <vt:lpstr>Ajustes a Estructura</vt:lpstr>
      <vt:lpstr>Equipos de Trabajo - Recepción</vt:lpstr>
      <vt:lpstr>Perfiles y Presupuesto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659</cp:revision>
  <cp:lastPrinted>2017-05-30T21:05:11Z</cp:lastPrinted>
  <dcterms:created xsi:type="dcterms:W3CDTF">2015-02-19T23:51:59Z</dcterms:created>
  <dcterms:modified xsi:type="dcterms:W3CDTF">2018-01-17T21:40:47Z</dcterms:modified>
</cp:coreProperties>
</file>